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jpg" ContentType="image/jp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99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99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99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84144" y="406654"/>
            <a:ext cx="377571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99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28342" y="1346327"/>
            <a:ext cx="5477509" cy="4211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1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4.jpg"/><Relationship Id="rId5" Type="http://schemas.openxmlformats.org/officeDocument/2006/relationships/image" Target="../media/image3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6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7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1.png"/><Relationship Id="rId5" Type="http://schemas.openxmlformats.org/officeDocument/2006/relationships/image" Target="../media/image42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4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6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8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53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4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5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6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5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7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8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9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62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4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5.png"/><Relationship Id="rId5" Type="http://schemas.openxmlformats.org/officeDocument/2006/relationships/image" Target="../media/image6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7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1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2332" y="391668"/>
            <a:ext cx="3470148" cy="854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60892" y="6617206"/>
            <a:ext cx="303275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88907" y="6617206"/>
            <a:ext cx="216407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830056" y="6617206"/>
            <a:ext cx="239268" cy="2407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74647" y="2301239"/>
            <a:ext cx="7304532" cy="6141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5316" y="2311907"/>
            <a:ext cx="7246620" cy="5562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56460" y="3041904"/>
            <a:ext cx="1013460" cy="4831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167127" y="3052572"/>
            <a:ext cx="954024" cy="4236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78123" y="3032760"/>
            <a:ext cx="4602480" cy="4907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288791" y="3043427"/>
            <a:ext cx="4544568" cy="4328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787140" y="3764279"/>
            <a:ext cx="2453640" cy="6141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797808" y="3774947"/>
            <a:ext cx="2394204" cy="5562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9095" y="113156"/>
            <a:ext cx="583247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026160" marR="5080" indent="-1014094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Models of the Distribution </a:t>
            </a:r>
            <a:r>
              <a:rPr dirty="0"/>
              <a:t>of</a:t>
            </a:r>
            <a:r>
              <a:rPr dirty="0" spc="-40"/>
              <a:t> </a:t>
            </a:r>
            <a:r>
              <a:rPr dirty="0" spc="-5"/>
              <a:t>Returns:  The Normal</a:t>
            </a:r>
            <a:r>
              <a:rPr dirty="0" spc="-40"/>
              <a:t> </a:t>
            </a:r>
            <a:r>
              <a:rPr dirty="0" spc="-5"/>
              <a:t>Distribution</a:t>
            </a:r>
          </a:p>
        </p:txBody>
      </p:sp>
      <p:sp>
        <p:nvSpPr>
          <p:cNvPr id="3" name="object 3"/>
          <p:cNvSpPr/>
          <p:nvPr/>
        </p:nvSpPr>
        <p:spPr>
          <a:xfrm>
            <a:off x="8596883" y="6617206"/>
            <a:ext cx="303275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24900" y="6617206"/>
            <a:ext cx="216407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66047" y="6617206"/>
            <a:ext cx="303275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7200" y="1399032"/>
            <a:ext cx="8229600" cy="48935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9500" y="326212"/>
            <a:ext cx="777811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The Normal </a:t>
            </a:r>
            <a:r>
              <a:rPr dirty="0"/>
              <a:t>Distribution </a:t>
            </a:r>
            <a:r>
              <a:rPr dirty="0" spc="-5"/>
              <a:t>for the S&amp;P 500</a:t>
            </a:r>
            <a:r>
              <a:rPr dirty="0" spc="15"/>
              <a:t> </a:t>
            </a:r>
            <a:r>
              <a:rPr dirty="0" spc="-5"/>
              <a:t>Portfolio</a:t>
            </a:r>
          </a:p>
        </p:txBody>
      </p:sp>
      <p:sp>
        <p:nvSpPr>
          <p:cNvPr id="3" name="object 3"/>
          <p:cNvSpPr/>
          <p:nvPr/>
        </p:nvSpPr>
        <p:spPr>
          <a:xfrm>
            <a:off x="8596883" y="6617206"/>
            <a:ext cx="303275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24900" y="6617206"/>
            <a:ext cx="216407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66047" y="6617206"/>
            <a:ext cx="303275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4923" y="1277111"/>
            <a:ext cx="8074152" cy="51236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2393" y="326212"/>
            <a:ext cx="7506334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The Actual </a:t>
            </a:r>
            <a:r>
              <a:rPr dirty="0"/>
              <a:t>Distribution </a:t>
            </a:r>
            <a:r>
              <a:rPr dirty="0" spc="-5"/>
              <a:t>of </a:t>
            </a:r>
            <a:r>
              <a:rPr dirty="0"/>
              <a:t>Annual Stock</a:t>
            </a:r>
            <a:r>
              <a:rPr dirty="0" spc="-85"/>
              <a:t> </a:t>
            </a:r>
            <a:r>
              <a:rPr dirty="0" spc="-5"/>
              <a:t>Returns</a:t>
            </a:r>
          </a:p>
        </p:txBody>
      </p:sp>
      <p:sp>
        <p:nvSpPr>
          <p:cNvPr id="3" name="object 3"/>
          <p:cNvSpPr/>
          <p:nvPr/>
        </p:nvSpPr>
        <p:spPr>
          <a:xfrm>
            <a:off x="8596883" y="6617206"/>
            <a:ext cx="303275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24900" y="6617206"/>
            <a:ext cx="216407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66047" y="6617206"/>
            <a:ext cx="303275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1208" y="1223772"/>
            <a:ext cx="8093964" cy="43190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336" y="113156"/>
            <a:ext cx="811466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766695" marR="5080" indent="-275463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The Actual Distribution </a:t>
            </a:r>
            <a:r>
              <a:rPr dirty="0"/>
              <a:t>of </a:t>
            </a:r>
            <a:r>
              <a:rPr dirty="0" spc="-5"/>
              <a:t>S&amp;P 500 Portfolio Annual  Returns,</a:t>
            </a:r>
            <a:r>
              <a:rPr dirty="0" spc="-10"/>
              <a:t> </a:t>
            </a:r>
            <a:r>
              <a:rPr dirty="0" spc="-5"/>
              <a:t>1926-98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1081" y="6404254"/>
            <a:ext cx="57854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Source: Based </a:t>
            </a:r>
            <a:r>
              <a:rPr dirty="0" sz="1200">
                <a:latin typeface="Times New Roman"/>
                <a:cs typeface="Times New Roman"/>
              </a:rPr>
              <a:t>on </a:t>
            </a:r>
            <a:r>
              <a:rPr dirty="0" sz="1200" spc="-5">
                <a:latin typeface="Times New Roman"/>
                <a:cs typeface="Times New Roman"/>
              </a:rPr>
              <a:t>data from </a:t>
            </a:r>
            <a:r>
              <a:rPr dirty="0" sz="1200">
                <a:latin typeface="Times New Roman"/>
                <a:cs typeface="Times New Roman"/>
              </a:rPr>
              <a:t>the Center for </a:t>
            </a:r>
            <a:r>
              <a:rPr dirty="0" sz="1200" spc="-5">
                <a:latin typeface="Times New Roman"/>
                <a:cs typeface="Times New Roman"/>
              </a:rPr>
              <a:t>Research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Security Prices, University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Chicago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96883" y="6617206"/>
            <a:ext cx="303275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24900" y="6617206"/>
            <a:ext cx="216407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66047" y="6617206"/>
            <a:ext cx="303275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3255" y="1252727"/>
            <a:ext cx="8702040" cy="4956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456" y="306400"/>
            <a:ext cx="8950960" cy="81978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 indent="229870">
              <a:lnSpc>
                <a:spcPct val="100000"/>
              </a:lnSpc>
              <a:spcBef>
                <a:spcPts val="105"/>
              </a:spcBef>
            </a:pPr>
            <a:r>
              <a:rPr dirty="0" sz="2600"/>
              <a:t>The Empirical Distribution of Annual Returns for S&amp;P 500,  Small </a:t>
            </a:r>
            <a:r>
              <a:rPr dirty="0" sz="2600" spc="-5"/>
              <a:t>Stocks, </a:t>
            </a:r>
            <a:r>
              <a:rPr dirty="0" sz="2600"/>
              <a:t>Corporate Bonds, and Treasury </a:t>
            </a:r>
            <a:r>
              <a:rPr dirty="0" sz="2600" spc="-5"/>
              <a:t>Bills,</a:t>
            </a:r>
            <a:r>
              <a:rPr dirty="0" sz="2600" spc="-145"/>
              <a:t> </a:t>
            </a:r>
            <a:r>
              <a:rPr dirty="0" sz="2600" spc="5"/>
              <a:t>1926–2011.</a:t>
            </a:r>
            <a:endParaRPr sz="2600"/>
          </a:p>
        </p:txBody>
      </p:sp>
      <p:sp>
        <p:nvSpPr>
          <p:cNvPr id="3" name="object 3"/>
          <p:cNvSpPr/>
          <p:nvPr/>
        </p:nvSpPr>
        <p:spPr>
          <a:xfrm>
            <a:off x="8596883" y="6617206"/>
            <a:ext cx="303275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24900" y="6617206"/>
            <a:ext cx="216407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66047" y="6617206"/>
            <a:ext cx="303275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94460" y="1267967"/>
            <a:ext cx="6082284" cy="51328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422908" y="6404254"/>
            <a:ext cx="34582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Source: Berk and DeMarzo (2013), </a:t>
            </a:r>
            <a:r>
              <a:rPr dirty="0" sz="1200" i="1">
                <a:latin typeface="Times New Roman"/>
                <a:cs typeface="Times New Roman"/>
              </a:rPr>
              <a:t>Corporate</a:t>
            </a:r>
            <a:r>
              <a:rPr dirty="0" sz="1200" spc="5" i="1">
                <a:latin typeface="Times New Roman"/>
                <a:cs typeface="Times New Roman"/>
              </a:rPr>
              <a:t> </a:t>
            </a:r>
            <a:r>
              <a:rPr dirty="0" sz="1200" spc="-5" i="1">
                <a:latin typeface="Times New Roman"/>
                <a:cs typeface="Times New Roman"/>
              </a:rPr>
              <a:t>Finance</a:t>
            </a:r>
            <a:r>
              <a:rPr dirty="0" sz="1200" spc="-5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04775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Diversification </a:t>
            </a:r>
            <a:r>
              <a:rPr dirty="0"/>
              <a:t>and</a:t>
            </a:r>
            <a:r>
              <a:rPr dirty="0" spc="-140"/>
              <a:t> </a:t>
            </a:r>
            <a:r>
              <a:rPr dirty="0" spc="-5"/>
              <a:t>Risk</a:t>
            </a:r>
          </a:p>
        </p:txBody>
      </p:sp>
      <p:sp>
        <p:nvSpPr>
          <p:cNvPr id="3" name="object 3"/>
          <p:cNvSpPr/>
          <p:nvPr/>
        </p:nvSpPr>
        <p:spPr>
          <a:xfrm>
            <a:off x="8596883" y="6617206"/>
            <a:ext cx="303275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24900" y="6617206"/>
            <a:ext cx="216407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66047" y="6617206"/>
            <a:ext cx="303275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31088" y="1588770"/>
            <a:ext cx="8089265" cy="44653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10">
                <a:latin typeface="Times New Roman"/>
                <a:cs typeface="Times New Roman"/>
              </a:rPr>
              <a:t>Firm-specific </a:t>
            </a:r>
            <a:r>
              <a:rPr dirty="0" sz="2000">
                <a:latin typeface="Times New Roman"/>
                <a:cs typeface="Times New Roman"/>
              </a:rPr>
              <a:t>vs. </a:t>
            </a:r>
            <a:r>
              <a:rPr dirty="0" sz="2000" spc="-5">
                <a:latin typeface="Times New Roman"/>
                <a:cs typeface="Times New Roman"/>
              </a:rPr>
              <a:t>Systematic</a:t>
            </a:r>
            <a:r>
              <a:rPr dirty="0" sz="2000" spc="-18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risk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lvl="1" marL="756285" marR="5080" indent="-287020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000" spc="-5">
                <a:latin typeface="Times New Roman"/>
                <a:cs typeface="Times New Roman"/>
              </a:rPr>
              <a:t>Fluctuations </a:t>
            </a:r>
            <a:r>
              <a:rPr dirty="0" sz="2000">
                <a:latin typeface="Times New Roman"/>
                <a:cs typeface="Times New Roman"/>
              </a:rPr>
              <a:t>of a </a:t>
            </a:r>
            <a:r>
              <a:rPr dirty="0" sz="2000" spc="-30">
                <a:latin typeface="Times New Roman"/>
                <a:cs typeface="Times New Roman"/>
              </a:rPr>
              <a:t>stock’s </a:t>
            </a:r>
            <a:r>
              <a:rPr dirty="0" sz="2000">
                <a:latin typeface="Times New Roman"/>
                <a:cs typeface="Times New Roman"/>
              </a:rPr>
              <a:t>return that are </a:t>
            </a:r>
            <a:r>
              <a:rPr dirty="0" sz="2000" spc="5">
                <a:latin typeface="Times New Roman"/>
                <a:cs typeface="Times New Roman"/>
              </a:rPr>
              <a:t>due </a:t>
            </a:r>
            <a:r>
              <a:rPr dirty="0" sz="2000">
                <a:latin typeface="Times New Roman"/>
                <a:cs typeface="Times New Roman"/>
              </a:rPr>
              <a:t>to firm-specific news are  </a:t>
            </a:r>
            <a:r>
              <a:rPr dirty="0" sz="2000" spc="-10" b="1">
                <a:latin typeface="Times New Roman"/>
                <a:cs typeface="Times New Roman"/>
              </a:rPr>
              <a:t>firm-specific,</a:t>
            </a:r>
            <a:r>
              <a:rPr dirty="0" sz="2000" spc="-7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idiosyncratic,</a:t>
            </a:r>
            <a:r>
              <a:rPr dirty="0" sz="2000" spc="-8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unique</a:t>
            </a:r>
            <a:r>
              <a:rPr dirty="0" sz="2000">
                <a:latin typeface="Times New Roman"/>
                <a:cs typeface="Times New Roman"/>
              </a:rPr>
              <a:t>,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or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diversifiable</a:t>
            </a:r>
            <a:r>
              <a:rPr dirty="0" sz="2000" spc="-65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risks</a:t>
            </a:r>
            <a:r>
              <a:rPr dirty="0" sz="2000" spc="-5">
                <a:latin typeface="Times New Roman"/>
                <a:cs typeface="Times New Roman"/>
              </a:rPr>
              <a:t>.</a:t>
            </a:r>
            <a:r>
              <a:rPr dirty="0" sz="2000" spc="-114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These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risks  are unrelated across</a:t>
            </a:r>
            <a:r>
              <a:rPr dirty="0" sz="2000" spc="-1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stocks.</a:t>
            </a:r>
            <a:endParaRPr sz="2000">
              <a:latin typeface="Times New Roman"/>
              <a:cs typeface="Times New Roman"/>
            </a:endParaRPr>
          </a:p>
          <a:p>
            <a:pPr lvl="1" marL="756285" indent="-287020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000" spc="-5">
                <a:latin typeface="Times New Roman"/>
                <a:cs typeface="Times New Roman"/>
              </a:rPr>
              <a:t>Fluctuations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of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 spc="-40">
                <a:latin typeface="Times New Roman"/>
                <a:cs typeface="Times New Roman"/>
              </a:rPr>
              <a:t>stock’s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return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that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are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due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to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market-wide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news</a:t>
            </a:r>
            <a:endParaRPr sz="20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dirty="0" sz="2000">
                <a:latin typeface="Times New Roman"/>
                <a:cs typeface="Times New Roman"/>
              </a:rPr>
              <a:t>represent </a:t>
            </a:r>
            <a:r>
              <a:rPr dirty="0" sz="2000" b="1">
                <a:latin typeface="Times New Roman"/>
                <a:cs typeface="Times New Roman"/>
              </a:rPr>
              <a:t>systematic, </a:t>
            </a:r>
            <a:r>
              <a:rPr dirty="0" sz="2000" spc="-5" b="1">
                <a:latin typeface="Times New Roman"/>
                <a:cs typeface="Times New Roman"/>
              </a:rPr>
              <a:t>undiversifiable</a:t>
            </a:r>
            <a:r>
              <a:rPr dirty="0" sz="2000" spc="-5">
                <a:latin typeface="Times New Roman"/>
                <a:cs typeface="Times New Roman"/>
              </a:rPr>
              <a:t>, </a:t>
            </a:r>
            <a:r>
              <a:rPr dirty="0" sz="2000">
                <a:latin typeface="Times New Roman"/>
                <a:cs typeface="Times New Roman"/>
              </a:rPr>
              <a:t>or </a:t>
            </a:r>
            <a:r>
              <a:rPr dirty="0" sz="2000" b="1">
                <a:latin typeface="Times New Roman"/>
                <a:cs typeface="Times New Roman"/>
              </a:rPr>
              <a:t>market</a:t>
            </a:r>
            <a:r>
              <a:rPr dirty="0" sz="2000" spc="-34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risk</a:t>
            </a:r>
            <a:r>
              <a:rPr dirty="0" sz="200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latin typeface="Times New Roman"/>
                <a:cs typeface="Times New Roman"/>
              </a:rPr>
              <a:t>When we </a:t>
            </a:r>
            <a:r>
              <a:rPr dirty="0" sz="2000" spc="-5">
                <a:latin typeface="Times New Roman"/>
                <a:cs typeface="Times New Roman"/>
              </a:rPr>
              <a:t>combine many </a:t>
            </a:r>
            <a:r>
              <a:rPr dirty="0" sz="2000">
                <a:latin typeface="Times New Roman"/>
                <a:cs typeface="Times New Roman"/>
              </a:rPr>
              <a:t>stocks </a:t>
            </a:r>
            <a:r>
              <a:rPr dirty="0" sz="2000" spc="-5">
                <a:latin typeface="Times New Roman"/>
                <a:cs typeface="Times New Roman"/>
              </a:rPr>
              <a:t>in </a:t>
            </a:r>
            <a:r>
              <a:rPr dirty="0" sz="2000">
                <a:latin typeface="Times New Roman"/>
                <a:cs typeface="Times New Roman"/>
              </a:rPr>
              <a:t>a </a:t>
            </a:r>
            <a:r>
              <a:rPr dirty="0" sz="2000" spc="-15">
                <a:latin typeface="Times New Roman"/>
                <a:cs typeface="Times New Roman"/>
              </a:rPr>
              <a:t>large </a:t>
            </a:r>
            <a:r>
              <a:rPr dirty="0" sz="2000">
                <a:latin typeface="Times New Roman"/>
                <a:cs typeface="Times New Roman"/>
              </a:rPr>
              <a:t>portfolio, the </a:t>
            </a:r>
            <a:r>
              <a:rPr dirty="0" sz="2000" spc="-5">
                <a:latin typeface="Times New Roman"/>
                <a:cs typeface="Times New Roman"/>
              </a:rPr>
              <a:t>firm-specific</a:t>
            </a:r>
            <a:r>
              <a:rPr dirty="0" sz="2000" spc="-37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risks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dirty="0" sz="2000">
                <a:latin typeface="Times New Roman"/>
                <a:cs typeface="Times New Roman"/>
              </a:rPr>
              <a:t>for </a:t>
            </a:r>
            <a:r>
              <a:rPr dirty="0" sz="2000" spc="-5">
                <a:latin typeface="Times New Roman"/>
                <a:cs typeface="Times New Roman"/>
              </a:rPr>
              <a:t>each </a:t>
            </a:r>
            <a:r>
              <a:rPr dirty="0" sz="2000">
                <a:latin typeface="Times New Roman"/>
                <a:cs typeface="Times New Roman"/>
              </a:rPr>
              <a:t>stock will average out and be</a:t>
            </a:r>
            <a:r>
              <a:rPr dirty="0" sz="2000" spc="-26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diversified.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00">
              <a:latin typeface="Times New Roman"/>
              <a:cs typeface="Times New Roman"/>
            </a:endParaRPr>
          </a:p>
          <a:p>
            <a:pPr marL="355600" marR="1270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latin typeface="Times New Roman"/>
                <a:cs typeface="Times New Roman"/>
              </a:rPr>
              <a:t>The </a:t>
            </a:r>
            <a:r>
              <a:rPr dirty="0" sz="2000" spc="-5">
                <a:latin typeface="Times New Roman"/>
                <a:cs typeface="Times New Roman"/>
              </a:rPr>
              <a:t>systematic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risk,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Times New Roman"/>
                <a:cs typeface="Times New Roman"/>
              </a:rPr>
              <a:t>however,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will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affect</a:t>
            </a:r>
            <a:r>
              <a:rPr dirty="0" sz="2000" spc="-9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all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firms—and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therefore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entire  portfolio—and will </a:t>
            </a:r>
            <a:r>
              <a:rPr dirty="0" sz="2000" spc="5">
                <a:latin typeface="Times New Roman"/>
                <a:cs typeface="Times New Roman"/>
              </a:rPr>
              <a:t>not </a:t>
            </a:r>
            <a:r>
              <a:rPr dirty="0" sz="2000">
                <a:latin typeface="Times New Roman"/>
                <a:cs typeface="Times New Roman"/>
              </a:rPr>
              <a:t>be</a:t>
            </a:r>
            <a:r>
              <a:rPr dirty="0" sz="2000" spc="-17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diversified.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04775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Diversification </a:t>
            </a:r>
            <a:r>
              <a:rPr dirty="0"/>
              <a:t>and</a:t>
            </a:r>
            <a:r>
              <a:rPr dirty="0" spc="-140"/>
              <a:t> </a:t>
            </a:r>
            <a:r>
              <a:rPr dirty="0" spc="-5"/>
              <a:t>Risk</a:t>
            </a:r>
          </a:p>
        </p:txBody>
      </p:sp>
      <p:sp>
        <p:nvSpPr>
          <p:cNvPr id="3" name="object 3"/>
          <p:cNvSpPr/>
          <p:nvPr/>
        </p:nvSpPr>
        <p:spPr>
          <a:xfrm>
            <a:off x="8596883" y="6617206"/>
            <a:ext cx="303275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24900" y="6617206"/>
            <a:ext cx="216407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66047" y="6617206"/>
            <a:ext cx="303275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56996" y="1535049"/>
            <a:ext cx="8134984" cy="46297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L="342265" marR="4451985" indent="-3422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dirty="0" sz="2000" spc="-10">
                <a:latin typeface="Times New Roman"/>
                <a:cs typeface="Times New Roman"/>
              </a:rPr>
              <a:t>Firm-specific </a:t>
            </a:r>
            <a:r>
              <a:rPr dirty="0" sz="2000" spc="-5">
                <a:latin typeface="Times New Roman"/>
                <a:cs typeface="Times New Roman"/>
              </a:rPr>
              <a:t>vs. Systematic</a:t>
            </a:r>
            <a:r>
              <a:rPr dirty="0" sz="2000" spc="-1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risk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100">
              <a:latin typeface="Times New Roman"/>
              <a:cs typeface="Times New Roman"/>
            </a:endParaRPr>
          </a:p>
          <a:p>
            <a:pPr algn="r" lvl="1" marL="286385" marR="4486275" indent="-286385">
              <a:lnSpc>
                <a:spcPct val="100000"/>
              </a:lnSpc>
              <a:buFont typeface="Arial"/>
              <a:buChar char="–"/>
              <a:tabLst>
                <a:tab pos="286385" algn="l"/>
                <a:tab pos="287020" algn="l"/>
              </a:tabLst>
            </a:pPr>
            <a:r>
              <a:rPr dirty="0" sz="2000">
                <a:latin typeface="Times New Roman"/>
                <a:cs typeface="Times New Roman"/>
              </a:rPr>
              <a:t>Consider two </a:t>
            </a:r>
            <a:r>
              <a:rPr dirty="0" sz="2000" spc="-5">
                <a:latin typeface="Times New Roman"/>
                <a:cs typeface="Times New Roman"/>
              </a:rPr>
              <a:t>types </a:t>
            </a:r>
            <a:r>
              <a:rPr dirty="0" sz="2000">
                <a:latin typeface="Times New Roman"/>
                <a:cs typeface="Times New Roman"/>
              </a:rPr>
              <a:t>of</a:t>
            </a:r>
            <a:r>
              <a:rPr dirty="0" sz="2000" spc="-18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firms:</a:t>
            </a: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Arial"/>
              <a:buChar char="–"/>
            </a:pPr>
            <a:endParaRPr sz="2100">
              <a:latin typeface="Times New Roman"/>
              <a:cs typeface="Times New Roman"/>
            </a:endParaRPr>
          </a:p>
          <a:p>
            <a:pPr lvl="2" marL="1129665" marR="20320" indent="-228600">
              <a:lnSpc>
                <a:spcPct val="100000"/>
              </a:lnSpc>
              <a:buFont typeface="Arial"/>
              <a:buChar char="•"/>
              <a:tabLst>
                <a:tab pos="1129665" algn="l"/>
                <a:tab pos="1130300" algn="l"/>
              </a:tabLst>
            </a:pPr>
            <a:r>
              <a:rPr dirty="0" sz="2000" spc="-65">
                <a:latin typeface="Times New Roman"/>
                <a:cs typeface="Times New Roman"/>
              </a:rPr>
              <a:t>Type </a:t>
            </a:r>
            <a:r>
              <a:rPr dirty="0" sz="2000">
                <a:latin typeface="Times New Roman"/>
                <a:cs typeface="Times New Roman"/>
              </a:rPr>
              <a:t>S </a:t>
            </a:r>
            <a:r>
              <a:rPr dirty="0" sz="2000" spc="-5">
                <a:latin typeface="Times New Roman"/>
                <a:cs typeface="Times New Roman"/>
              </a:rPr>
              <a:t>firms </a:t>
            </a:r>
            <a:r>
              <a:rPr dirty="0" sz="2000">
                <a:latin typeface="Times New Roman"/>
                <a:cs typeface="Times New Roman"/>
              </a:rPr>
              <a:t>are </a:t>
            </a:r>
            <a:r>
              <a:rPr dirty="0" sz="2000" spc="-10">
                <a:latin typeface="Times New Roman"/>
                <a:cs typeface="Times New Roman"/>
              </a:rPr>
              <a:t>affected </a:t>
            </a:r>
            <a:r>
              <a:rPr dirty="0" sz="2000">
                <a:latin typeface="Times New Roman"/>
                <a:cs typeface="Times New Roman"/>
              </a:rPr>
              <a:t>only by </a:t>
            </a:r>
            <a:r>
              <a:rPr dirty="0" sz="2000" spc="-5">
                <a:latin typeface="Times New Roman"/>
                <a:cs typeface="Times New Roman"/>
              </a:rPr>
              <a:t>systematic </a:t>
            </a:r>
            <a:r>
              <a:rPr dirty="0" sz="2000">
                <a:latin typeface="Times New Roman"/>
                <a:cs typeface="Times New Roman"/>
              </a:rPr>
              <a:t>risk. There is a </a:t>
            </a:r>
            <a:r>
              <a:rPr dirty="0" sz="2000" spc="5">
                <a:latin typeface="Times New Roman"/>
                <a:cs typeface="Times New Roman"/>
              </a:rPr>
              <a:t>50%  </a:t>
            </a:r>
            <a:r>
              <a:rPr dirty="0" sz="2000">
                <a:latin typeface="Times New Roman"/>
                <a:cs typeface="Times New Roman"/>
              </a:rPr>
              <a:t>chance the economy will be strong and </a:t>
            </a:r>
            <a:r>
              <a:rPr dirty="0" sz="2000" spc="-5">
                <a:latin typeface="Times New Roman"/>
                <a:cs typeface="Times New Roman"/>
              </a:rPr>
              <a:t>type </a:t>
            </a:r>
            <a:r>
              <a:rPr dirty="0" sz="2000">
                <a:latin typeface="Times New Roman"/>
                <a:cs typeface="Times New Roman"/>
              </a:rPr>
              <a:t>S stocks will earn a  return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of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40%;</a:t>
            </a:r>
            <a:r>
              <a:rPr dirty="0" sz="2000" spc="-1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There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is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50%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change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economy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will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be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weak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and  their return will be</a:t>
            </a:r>
            <a:r>
              <a:rPr dirty="0" sz="2000" spc="-195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–20%.</a:t>
            </a:r>
            <a:endParaRPr sz="200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100">
              <a:latin typeface="Times New Roman"/>
              <a:cs typeface="Times New Roman"/>
            </a:endParaRPr>
          </a:p>
          <a:p>
            <a:pPr lvl="2" marL="1129665" marR="508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129665" algn="l"/>
                <a:tab pos="1130300" algn="l"/>
              </a:tabLst>
            </a:pPr>
            <a:r>
              <a:rPr dirty="0" sz="2000" spc="-65">
                <a:latin typeface="Times New Roman"/>
                <a:cs typeface="Times New Roman"/>
              </a:rPr>
              <a:t>Type </a:t>
            </a:r>
            <a:r>
              <a:rPr dirty="0" sz="2000">
                <a:latin typeface="Times New Roman"/>
                <a:cs typeface="Times New Roman"/>
              </a:rPr>
              <a:t>I </a:t>
            </a:r>
            <a:r>
              <a:rPr dirty="0" sz="2000" spc="-5">
                <a:latin typeface="Times New Roman"/>
                <a:cs typeface="Times New Roman"/>
              </a:rPr>
              <a:t>firms </a:t>
            </a:r>
            <a:r>
              <a:rPr dirty="0" sz="2000">
                <a:latin typeface="Times New Roman"/>
                <a:cs typeface="Times New Roman"/>
              </a:rPr>
              <a:t>are </a:t>
            </a:r>
            <a:r>
              <a:rPr dirty="0" sz="2000" spc="-10">
                <a:latin typeface="Times New Roman"/>
                <a:cs typeface="Times New Roman"/>
              </a:rPr>
              <a:t>affected </a:t>
            </a:r>
            <a:r>
              <a:rPr dirty="0" sz="2000">
                <a:latin typeface="Times New Roman"/>
                <a:cs typeface="Times New Roman"/>
              </a:rPr>
              <a:t>only by </a:t>
            </a:r>
            <a:r>
              <a:rPr dirty="0" sz="2000" spc="-10">
                <a:latin typeface="Times New Roman"/>
                <a:cs typeface="Times New Roman"/>
              </a:rPr>
              <a:t>firm-specific </a:t>
            </a:r>
            <a:r>
              <a:rPr dirty="0" sz="2000">
                <a:latin typeface="Times New Roman"/>
                <a:cs typeface="Times New Roman"/>
              </a:rPr>
              <a:t>risks.</a:t>
            </a:r>
            <a:r>
              <a:rPr dirty="0" sz="2000" spc="-39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Their returns are  equally </a:t>
            </a:r>
            <a:r>
              <a:rPr dirty="0" sz="2000" spc="-5">
                <a:latin typeface="Times New Roman"/>
                <a:cs typeface="Times New Roman"/>
              </a:rPr>
              <a:t>likely </a:t>
            </a:r>
            <a:r>
              <a:rPr dirty="0" sz="2000">
                <a:latin typeface="Times New Roman"/>
                <a:cs typeface="Times New Roman"/>
              </a:rPr>
              <a:t>to be </a:t>
            </a:r>
            <a:r>
              <a:rPr dirty="0" sz="2000" spc="5">
                <a:latin typeface="Times New Roman"/>
                <a:cs typeface="Times New Roman"/>
              </a:rPr>
              <a:t>35% </a:t>
            </a:r>
            <a:r>
              <a:rPr dirty="0" sz="2000">
                <a:latin typeface="Times New Roman"/>
                <a:cs typeface="Times New Roman"/>
              </a:rPr>
              <a:t>or –25%, based on factors specific to each  </a:t>
            </a:r>
            <a:r>
              <a:rPr dirty="0" sz="2000" spc="-45">
                <a:latin typeface="Times New Roman"/>
                <a:cs typeface="Times New Roman"/>
              </a:rPr>
              <a:t>firm’s </a:t>
            </a:r>
            <a:r>
              <a:rPr dirty="0" sz="2000">
                <a:latin typeface="Times New Roman"/>
                <a:cs typeface="Times New Roman"/>
              </a:rPr>
              <a:t>local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market.</a:t>
            </a:r>
            <a:endParaRPr sz="200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100">
              <a:latin typeface="Times New Roman"/>
              <a:cs typeface="Times New Roman"/>
            </a:endParaRPr>
          </a:p>
          <a:p>
            <a:pPr lvl="1" marL="730250" marR="384175" indent="-287020">
              <a:lnSpc>
                <a:spcPct val="100000"/>
              </a:lnSpc>
              <a:buFont typeface="Arial"/>
              <a:buChar char="–"/>
              <a:tabLst>
                <a:tab pos="730250" algn="l"/>
                <a:tab pos="730885" algn="l"/>
              </a:tabLst>
            </a:pPr>
            <a:r>
              <a:rPr dirty="0" sz="2000">
                <a:latin typeface="Times New Roman"/>
                <a:cs typeface="Times New Roman"/>
              </a:rPr>
              <a:t>Actual </a:t>
            </a:r>
            <a:r>
              <a:rPr dirty="0" sz="2000" spc="-5">
                <a:latin typeface="Times New Roman"/>
                <a:cs typeface="Times New Roman"/>
              </a:rPr>
              <a:t>firms </a:t>
            </a:r>
            <a:r>
              <a:rPr dirty="0" sz="2000">
                <a:latin typeface="Times New Roman"/>
                <a:cs typeface="Times New Roman"/>
              </a:rPr>
              <a:t>are </a:t>
            </a:r>
            <a:r>
              <a:rPr dirty="0" sz="2000" spc="-10">
                <a:latin typeface="Times New Roman"/>
                <a:cs typeface="Times New Roman"/>
              </a:rPr>
              <a:t>affected </a:t>
            </a:r>
            <a:r>
              <a:rPr dirty="0" sz="2000">
                <a:latin typeface="Times New Roman"/>
                <a:cs typeface="Times New Roman"/>
              </a:rPr>
              <a:t>by both </a:t>
            </a:r>
            <a:r>
              <a:rPr dirty="0" sz="2000" spc="-5">
                <a:latin typeface="Times New Roman"/>
                <a:cs typeface="Times New Roman"/>
              </a:rPr>
              <a:t>market-wide </a:t>
            </a:r>
            <a:r>
              <a:rPr dirty="0" sz="2000">
                <a:latin typeface="Times New Roman"/>
                <a:cs typeface="Times New Roman"/>
              </a:rPr>
              <a:t>risks and</a:t>
            </a:r>
            <a:r>
              <a:rPr dirty="0" sz="2000" spc="-229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firm-specific  </a:t>
            </a:r>
            <a:r>
              <a:rPr dirty="0" sz="2000">
                <a:latin typeface="Times New Roman"/>
                <a:cs typeface="Times New Roman"/>
              </a:rPr>
              <a:t>risks.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04775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Diversification </a:t>
            </a:r>
            <a:r>
              <a:rPr dirty="0"/>
              <a:t>and</a:t>
            </a:r>
            <a:r>
              <a:rPr dirty="0" spc="-140"/>
              <a:t> </a:t>
            </a:r>
            <a:r>
              <a:rPr dirty="0" spc="-5"/>
              <a:t>Risk</a:t>
            </a:r>
          </a:p>
        </p:txBody>
      </p:sp>
      <p:sp>
        <p:nvSpPr>
          <p:cNvPr id="3" name="object 3"/>
          <p:cNvSpPr/>
          <p:nvPr/>
        </p:nvSpPr>
        <p:spPr>
          <a:xfrm>
            <a:off x="582168" y="1193291"/>
            <a:ext cx="7850124" cy="5042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7697" y="6289344"/>
            <a:ext cx="34582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Source: Berk and DeMarzo (2013), </a:t>
            </a:r>
            <a:r>
              <a:rPr dirty="0" sz="1200" i="1">
                <a:latin typeface="Times New Roman"/>
                <a:cs typeface="Times New Roman"/>
              </a:rPr>
              <a:t>Corporate </a:t>
            </a:r>
            <a:r>
              <a:rPr dirty="0" sz="1200" spc="-5" i="1">
                <a:latin typeface="Times New Roman"/>
                <a:cs typeface="Times New Roman"/>
              </a:rPr>
              <a:t>Finance</a:t>
            </a:r>
            <a:r>
              <a:rPr dirty="0" sz="1200" spc="-5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04775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Diversification </a:t>
            </a:r>
            <a:r>
              <a:rPr dirty="0"/>
              <a:t>and</a:t>
            </a:r>
            <a:r>
              <a:rPr dirty="0" spc="-140"/>
              <a:t> </a:t>
            </a:r>
            <a:r>
              <a:rPr dirty="0" spc="-5"/>
              <a:t>Risk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4967" y="1388109"/>
            <a:ext cx="8009890" cy="3735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7810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Times New Roman"/>
                <a:cs typeface="Times New Roman"/>
              </a:rPr>
              <a:t>The risk </a:t>
            </a:r>
            <a:r>
              <a:rPr dirty="0" sz="2400" spc="-5">
                <a:latin typeface="Times New Roman"/>
                <a:cs typeface="Times New Roman"/>
              </a:rPr>
              <a:t>premium </a:t>
            </a:r>
            <a:r>
              <a:rPr dirty="0" sz="2400">
                <a:latin typeface="Times New Roman"/>
                <a:cs typeface="Times New Roman"/>
              </a:rPr>
              <a:t>of a security is </a:t>
            </a:r>
            <a:r>
              <a:rPr dirty="0" sz="2400" spc="-5">
                <a:latin typeface="Times New Roman"/>
                <a:cs typeface="Times New Roman"/>
              </a:rPr>
              <a:t>determined </a:t>
            </a:r>
            <a:r>
              <a:rPr dirty="0" sz="2400">
                <a:latin typeface="Times New Roman"/>
                <a:cs typeface="Times New Roman"/>
              </a:rPr>
              <a:t>by its</a:t>
            </a:r>
            <a:r>
              <a:rPr dirty="0" sz="2400" spc="-26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systematic  </a:t>
            </a:r>
            <a:r>
              <a:rPr dirty="0" sz="2400">
                <a:latin typeface="Times New Roman"/>
                <a:cs typeface="Times New Roman"/>
              </a:rPr>
              <a:t>risk and does not depend on its diversifiable</a:t>
            </a:r>
            <a:r>
              <a:rPr dirty="0" sz="2400" spc="-2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risk.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355600" marR="953769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135">
                <a:latin typeface="Times New Roman"/>
                <a:cs typeface="Times New Roman"/>
              </a:rPr>
              <a:t>To </a:t>
            </a:r>
            <a:r>
              <a:rPr dirty="0" sz="2400" spc="-5">
                <a:latin typeface="Times New Roman"/>
                <a:cs typeface="Times New Roman"/>
              </a:rPr>
              <a:t>determine </a:t>
            </a:r>
            <a:r>
              <a:rPr dirty="0" sz="2400">
                <a:latin typeface="Times New Roman"/>
                <a:cs typeface="Times New Roman"/>
              </a:rPr>
              <a:t>the risk </a:t>
            </a:r>
            <a:r>
              <a:rPr dirty="0" sz="2400" spc="-5">
                <a:latin typeface="Times New Roman"/>
                <a:cs typeface="Times New Roman"/>
              </a:rPr>
              <a:t>premium </a:t>
            </a:r>
            <a:r>
              <a:rPr dirty="0" sz="2400">
                <a:latin typeface="Times New Roman"/>
                <a:cs typeface="Times New Roman"/>
              </a:rPr>
              <a:t>investors </a:t>
            </a:r>
            <a:r>
              <a:rPr dirty="0" sz="2400" spc="-5">
                <a:latin typeface="Times New Roman"/>
                <a:cs typeface="Times New Roman"/>
              </a:rPr>
              <a:t>will </a:t>
            </a:r>
            <a:r>
              <a:rPr dirty="0" sz="2400">
                <a:latin typeface="Times New Roman"/>
                <a:cs typeface="Times New Roman"/>
              </a:rPr>
              <a:t>require</a:t>
            </a:r>
            <a:r>
              <a:rPr dirty="0" sz="2400" spc="-254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to  undertake an </a:t>
            </a:r>
            <a:r>
              <a:rPr dirty="0" sz="2400" spc="-5">
                <a:latin typeface="Times New Roman"/>
                <a:cs typeface="Times New Roman"/>
              </a:rPr>
              <a:t>investment, we first </a:t>
            </a:r>
            <a:r>
              <a:rPr dirty="0" sz="2400">
                <a:latin typeface="Times New Roman"/>
                <a:cs typeface="Times New Roman"/>
              </a:rPr>
              <a:t>need to </a:t>
            </a:r>
            <a:r>
              <a:rPr dirty="0" sz="2400" spc="-5">
                <a:latin typeface="Times New Roman"/>
                <a:cs typeface="Times New Roman"/>
              </a:rPr>
              <a:t>measure </a:t>
            </a:r>
            <a:r>
              <a:rPr dirty="0" sz="2400">
                <a:latin typeface="Times New Roman"/>
                <a:cs typeface="Times New Roman"/>
              </a:rPr>
              <a:t>the  </a:t>
            </a:r>
            <a:r>
              <a:rPr dirty="0" sz="2400" spc="-25">
                <a:latin typeface="Times New Roman"/>
                <a:cs typeface="Times New Roman"/>
              </a:rPr>
              <a:t>investment’s </a:t>
            </a:r>
            <a:r>
              <a:rPr dirty="0" sz="2400" spc="-5">
                <a:latin typeface="Times New Roman"/>
                <a:cs typeface="Times New Roman"/>
              </a:rPr>
              <a:t>systematic</a:t>
            </a:r>
            <a:r>
              <a:rPr dirty="0" sz="2400" spc="-1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risk.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1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Times New Roman"/>
                <a:cs typeface="Times New Roman"/>
              </a:rPr>
              <a:t>Sensitivity to </a:t>
            </a:r>
            <a:r>
              <a:rPr dirty="0" sz="2400" spc="-5">
                <a:latin typeface="Times New Roman"/>
                <a:cs typeface="Times New Roman"/>
              </a:rPr>
              <a:t>systematic </a:t>
            </a:r>
            <a:r>
              <a:rPr dirty="0" sz="2400">
                <a:latin typeface="Times New Roman"/>
                <a:cs typeface="Times New Roman"/>
              </a:rPr>
              <a:t>risk:</a:t>
            </a:r>
            <a:r>
              <a:rPr dirty="0" sz="2400" spc="-229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Beta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20"/>
              </a:spcBef>
              <a:tabLst>
                <a:tab pos="756285" algn="l"/>
              </a:tabLst>
            </a:pPr>
            <a:r>
              <a:rPr dirty="0" sz="2000">
                <a:latin typeface="Arial"/>
                <a:cs typeface="Arial"/>
              </a:rPr>
              <a:t>–	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beta</a:t>
            </a:r>
            <a:r>
              <a:rPr dirty="0" sz="2000" spc="-30" b="1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(β)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of a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security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is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expected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%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change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in its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return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given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dirty="0" sz="2000" spc="5">
                <a:latin typeface="Times New Roman"/>
                <a:cs typeface="Times New Roman"/>
              </a:rPr>
              <a:t>1% </a:t>
            </a:r>
            <a:r>
              <a:rPr dirty="0" sz="2000">
                <a:latin typeface="Times New Roman"/>
                <a:cs typeface="Times New Roman"/>
              </a:rPr>
              <a:t>change </a:t>
            </a:r>
            <a:r>
              <a:rPr dirty="0" sz="2000" spc="-5">
                <a:latin typeface="Times New Roman"/>
                <a:cs typeface="Times New Roman"/>
              </a:rPr>
              <a:t>in </a:t>
            </a:r>
            <a:r>
              <a:rPr dirty="0" sz="2000">
                <a:latin typeface="Times New Roman"/>
                <a:cs typeface="Times New Roman"/>
              </a:rPr>
              <a:t>the return of the </a:t>
            </a:r>
            <a:r>
              <a:rPr dirty="0" sz="2000" spc="-5">
                <a:latin typeface="Times New Roman"/>
                <a:cs typeface="Times New Roman"/>
              </a:rPr>
              <a:t>market</a:t>
            </a:r>
            <a:r>
              <a:rPr dirty="0" sz="2000" spc="-3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portfolio.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9863" y="406654"/>
            <a:ext cx="43148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"/>
              <a:t>Beta </a:t>
            </a:r>
            <a:r>
              <a:rPr dirty="0"/>
              <a:t>and the </a:t>
            </a:r>
            <a:r>
              <a:rPr dirty="0" spc="-5"/>
              <a:t>Cost of</a:t>
            </a:r>
            <a:r>
              <a:rPr dirty="0" spc="-80"/>
              <a:t> </a:t>
            </a:r>
            <a:r>
              <a:rPr dirty="0"/>
              <a:t>Capital</a:t>
            </a:r>
          </a:p>
        </p:txBody>
      </p:sp>
      <p:sp>
        <p:nvSpPr>
          <p:cNvPr id="3" name="object 3"/>
          <p:cNvSpPr/>
          <p:nvPr/>
        </p:nvSpPr>
        <p:spPr>
          <a:xfrm>
            <a:off x="8596883" y="6617206"/>
            <a:ext cx="303275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24900" y="6617206"/>
            <a:ext cx="216407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66047" y="6617206"/>
            <a:ext cx="303275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45135" y="1243431"/>
            <a:ext cx="7798434" cy="1068070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Times New Roman"/>
                <a:cs typeface="Times New Roman"/>
              </a:rPr>
              <a:t>Estimating </a:t>
            </a:r>
            <a:r>
              <a:rPr dirty="0" sz="2000">
                <a:latin typeface="Times New Roman"/>
                <a:cs typeface="Times New Roman"/>
              </a:rPr>
              <a:t>the risk</a:t>
            </a:r>
            <a:r>
              <a:rPr dirty="0" sz="2000" spc="-15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premium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05"/>
              </a:spcBef>
              <a:tabLst>
                <a:tab pos="756285" algn="l"/>
              </a:tabLst>
            </a:pPr>
            <a:r>
              <a:rPr dirty="0" sz="2000">
                <a:latin typeface="Arial"/>
                <a:cs typeface="Arial"/>
              </a:rPr>
              <a:t>–	</a:t>
            </a:r>
            <a:r>
              <a:rPr dirty="0" sz="2000">
                <a:latin typeface="Times New Roman"/>
                <a:cs typeface="Times New Roman"/>
              </a:rPr>
              <a:t>The </a:t>
            </a:r>
            <a:r>
              <a:rPr dirty="0" sz="2000" b="1">
                <a:latin typeface="Times New Roman"/>
                <a:cs typeface="Times New Roman"/>
              </a:rPr>
              <a:t>market </a:t>
            </a:r>
            <a:r>
              <a:rPr dirty="0" sz="2000" spc="-5" b="1">
                <a:latin typeface="Times New Roman"/>
                <a:cs typeface="Times New Roman"/>
              </a:rPr>
              <a:t>risk </a:t>
            </a:r>
            <a:r>
              <a:rPr dirty="0" sz="2000" spc="-10" b="1">
                <a:latin typeface="Times New Roman"/>
                <a:cs typeface="Times New Roman"/>
              </a:rPr>
              <a:t>premium</a:t>
            </a:r>
            <a:r>
              <a:rPr dirty="0" sz="2000" spc="-10">
                <a:latin typeface="Times New Roman"/>
                <a:cs typeface="Times New Roman"/>
              </a:rPr>
              <a:t>: </a:t>
            </a:r>
            <a:r>
              <a:rPr dirty="0" sz="2000" spc="-5">
                <a:latin typeface="Times New Roman"/>
                <a:cs typeface="Times New Roman"/>
              </a:rPr>
              <a:t>is </a:t>
            </a:r>
            <a:r>
              <a:rPr dirty="0" sz="2000">
                <a:latin typeface="Times New Roman"/>
                <a:cs typeface="Times New Roman"/>
              </a:rPr>
              <a:t>the reward investors</a:t>
            </a:r>
            <a:r>
              <a:rPr dirty="0" sz="2000" spc="-37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expect </a:t>
            </a:r>
            <a:r>
              <a:rPr dirty="0" sz="2000" spc="-5">
                <a:latin typeface="Times New Roman"/>
                <a:cs typeface="Times New Roman"/>
              </a:rPr>
              <a:t>to </a:t>
            </a:r>
            <a:r>
              <a:rPr dirty="0" sz="2000">
                <a:latin typeface="Times New Roman"/>
                <a:cs typeface="Times New Roman"/>
              </a:rPr>
              <a:t>earn for</a:t>
            </a:r>
            <a:endParaRPr sz="20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dirty="0" sz="2000">
                <a:latin typeface="Times New Roman"/>
                <a:cs typeface="Times New Roman"/>
              </a:rPr>
              <a:t>holding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 portfolio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with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 beta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of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1—the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market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portfolio</a:t>
            </a:r>
            <a:r>
              <a:rPr dirty="0" sz="2000" spc="-8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itself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5135" y="3221482"/>
            <a:ext cx="6459855" cy="1306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900">
              <a:lnSpc>
                <a:spcPct val="100000"/>
              </a:lnSpc>
              <a:spcBef>
                <a:spcPts val="105"/>
              </a:spcBef>
              <a:tabLst>
                <a:tab pos="756285" algn="l"/>
              </a:tabLst>
            </a:pPr>
            <a:r>
              <a:rPr dirty="0" sz="2000">
                <a:latin typeface="Arial"/>
                <a:cs typeface="Arial"/>
              </a:rPr>
              <a:t>–	</a:t>
            </a:r>
            <a:r>
              <a:rPr dirty="0" sz="2000">
                <a:latin typeface="Times New Roman"/>
                <a:cs typeface="Times New Roman"/>
              </a:rPr>
              <a:t>Adjusting for</a:t>
            </a:r>
            <a:r>
              <a:rPr dirty="0" sz="2000" spc="-17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beta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Times New Roman"/>
                <a:cs typeface="Times New Roman"/>
              </a:rPr>
              <a:t>Estimating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cost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of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capital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of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an</a:t>
            </a:r>
            <a:r>
              <a:rPr dirty="0" sz="2000" spc="1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investment</a:t>
            </a:r>
            <a:r>
              <a:rPr dirty="0" sz="2000" spc="-10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from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its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beta: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76855" y="2503932"/>
            <a:ext cx="3671316" cy="4130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69136" y="4751832"/>
            <a:ext cx="5760720" cy="838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2184" y="326212"/>
            <a:ext cx="117221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627" y="1273251"/>
            <a:ext cx="6449060" cy="4507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8440" indent="-205740">
              <a:lnSpc>
                <a:spcPct val="100000"/>
              </a:lnSpc>
              <a:spcBef>
                <a:spcPts val="100"/>
              </a:spcBef>
              <a:buClr>
                <a:srgbClr val="001F5F"/>
              </a:buClr>
              <a:buFont typeface="Arial"/>
              <a:buChar char="•"/>
              <a:tabLst>
                <a:tab pos="218440" algn="l"/>
              </a:tabLst>
            </a:pPr>
            <a:r>
              <a:rPr dirty="0" sz="2400" spc="-5" b="1">
                <a:latin typeface="Times New Roman"/>
                <a:cs typeface="Times New Roman"/>
              </a:rPr>
              <a:t>The </a:t>
            </a:r>
            <a:r>
              <a:rPr dirty="0" sz="2400" spc="-10" b="1">
                <a:latin typeface="Times New Roman"/>
                <a:cs typeface="Times New Roman"/>
              </a:rPr>
              <a:t>Required </a:t>
            </a:r>
            <a:r>
              <a:rPr dirty="0" sz="2400" b="1">
                <a:latin typeface="Times New Roman"/>
                <a:cs typeface="Times New Roman"/>
              </a:rPr>
              <a:t>Return and the </a:t>
            </a:r>
            <a:r>
              <a:rPr dirty="0" sz="2400" spc="-5" b="1">
                <a:latin typeface="Times New Roman"/>
                <a:cs typeface="Times New Roman"/>
              </a:rPr>
              <a:t>Expected</a:t>
            </a:r>
            <a:r>
              <a:rPr dirty="0" sz="2400" spc="-10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Return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1F5F"/>
              </a:buClr>
              <a:buFont typeface="Arial"/>
              <a:buChar char="•"/>
            </a:pPr>
            <a:endParaRPr sz="31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Arial"/>
              <a:buChar char="•"/>
              <a:tabLst>
                <a:tab pos="218440" algn="l"/>
              </a:tabLst>
            </a:pPr>
            <a:r>
              <a:rPr dirty="0" sz="2400" spc="-5" b="1">
                <a:latin typeface="Times New Roman"/>
                <a:cs typeface="Times New Roman"/>
              </a:rPr>
              <a:t>The </a:t>
            </a:r>
            <a:r>
              <a:rPr dirty="0" sz="2400" spc="-10" b="1">
                <a:latin typeface="Times New Roman"/>
                <a:cs typeface="Times New Roman"/>
              </a:rPr>
              <a:t>Nature </a:t>
            </a:r>
            <a:r>
              <a:rPr dirty="0" sz="2400" b="1">
                <a:latin typeface="Times New Roman"/>
                <a:cs typeface="Times New Roman"/>
              </a:rPr>
              <a:t>of</a:t>
            </a:r>
            <a:r>
              <a:rPr dirty="0" sz="2400" spc="-60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Risk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1F5F"/>
              </a:buClr>
              <a:buFont typeface="Arial"/>
              <a:buChar char="•"/>
            </a:pPr>
            <a:endParaRPr sz="31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218440" algn="l"/>
              </a:tabLst>
            </a:pPr>
            <a:r>
              <a:rPr dirty="0" sz="2400" spc="-5" b="1">
                <a:latin typeface="Times New Roman"/>
                <a:cs typeface="Times New Roman"/>
              </a:rPr>
              <a:t>Fundamental</a:t>
            </a:r>
            <a:r>
              <a:rPr dirty="0" sz="2400" spc="-40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Risk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1F5F"/>
              </a:buClr>
              <a:buFont typeface="Arial"/>
              <a:buChar char="•"/>
            </a:pPr>
            <a:endParaRPr sz="31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218440" algn="l"/>
              </a:tabLst>
            </a:pPr>
            <a:r>
              <a:rPr dirty="0" sz="2400" b="1">
                <a:latin typeface="Times New Roman"/>
                <a:cs typeface="Times New Roman"/>
              </a:rPr>
              <a:t>Price</a:t>
            </a:r>
            <a:r>
              <a:rPr dirty="0" sz="2400" spc="-80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Risk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Arial"/>
              <a:buChar char="•"/>
            </a:pPr>
            <a:endParaRPr sz="31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218440" algn="l"/>
              </a:tabLst>
            </a:pPr>
            <a:r>
              <a:rPr dirty="0" sz="2400" b="1">
                <a:latin typeface="Times New Roman"/>
                <a:cs typeface="Times New Roman"/>
              </a:rPr>
              <a:t>Inferring Expected </a:t>
            </a:r>
            <a:r>
              <a:rPr dirty="0" sz="2400" spc="-5" b="1">
                <a:latin typeface="Times New Roman"/>
                <a:cs typeface="Times New Roman"/>
              </a:rPr>
              <a:t>Returns </a:t>
            </a:r>
            <a:r>
              <a:rPr dirty="0" sz="2400" b="1">
                <a:latin typeface="Times New Roman"/>
                <a:cs typeface="Times New Roman"/>
              </a:rPr>
              <a:t>for Active</a:t>
            </a:r>
            <a:r>
              <a:rPr dirty="0" sz="2400" spc="-38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Investing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1F5F"/>
              </a:buClr>
              <a:buFont typeface="Arial"/>
              <a:buChar char="•"/>
            </a:pPr>
            <a:endParaRPr sz="31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218440" algn="l"/>
              </a:tabLst>
            </a:pPr>
            <a:r>
              <a:rPr dirty="0" sz="2400" b="1">
                <a:latin typeface="Times New Roman"/>
                <a:cs typeface="Times New Roman"/>
              </a:rPr>
              <a:t>Risky </a:t>
            </a:r>
            <a:r>
              <a:rPr dirty="0" sz="2400" spc="-15" b="1">
                <a:latin typeface="Times New Roman"/>
                <a:cs typeface="Times New Roman"/>
              </a:rPr>
              <a:t>Growth </a:t>
            </a:r>
            <a:r>
              <a:rPr dirty="0" sz="2400" spc="-5" b="1">
                <a:latin typeface="Times New Roman"/>
                <a:cs typeface="Times New Roman"/>
              </a:rPr>
              <a:t>and</a:t>
            </a:r>
            <a:r>
              <a:rPr dirty="0" sz="2400" spc="-80" b="1">
                <a:latin typeface="Times New Roman"/>
                <a:cs typeface="Times New Roman"/>
              </a:rPr>
              <a:t> </a:t>
            </a:r>
            <a:r>
              <a:rPr dirty="0" sz="2400" spc="-30" b="1">
                <a:latin typeface="Times New Roman"/>
                <a:cs typeface="Times New Roman"/>
              </a:rPr>
              <a:t>Valuation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60892" y="6617206"/>
            <a:ext cx="303275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88907" y="6617206"/>
            <a:ext cx="216407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830056" y="6617206"/>
            <a:ext cx="239268" cy="2407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527" y="406654"/>
            <a:ext cx="653351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The Problems </a:t>
            </a:r>
            <a:r>
              <a:rPr dirty="0" spc="-15"/>
              <a:t>with </a:t>
            </a:r>
            <a:r>
              <a:rPr dirty="0" spc="-5"/>
              <a:t>“Asset Pricing”</a:t>
            </a:r>
            <a:r>
              <a:rPr dirty="0" spc="-75"/>
              <a:t> </a:t>
            </a:r>
            <a:r>
              <a:rPr dirty="0" spc="-5"/>
              <a:t>Models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4682" y="1639951"/>
            <a:ext cx="7181850" cy="18853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31800" indent="-419100">
              <a:lnSpc>
                <a:spcPct val="100000"/>
              </a:lnSpc>
              <a:spcBef>
                <a:spcPts val="100"/>
              </a:spcBef>
              <a:buClr>
                <a:srgbClr val="001F5F"/>
              </a:buClr>
              <a:buAutoNum type="arabicPeriod"/>
              <a:tabLst>
                <a:tab pos="431165" algn="l"/>
                <a:tab pos="431800" algn="l"/>
              </a:tabLst>
            </a:pPr>
            <a:r>
              <a:rPr dirty="0" sz="2400">
                <a:latin typeface="Times New Roman"/>
                <a:cs typeface="Times New Roman"/>
              </a:rPr>
              <a:t>Risk factors are hard to</a:t>
            </a:r>
            <a:r>
              <a:rPr dirty="0" sz="2400" spc="-16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identify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Times New Roman"/>
              <a:buAutoNum type="arabicPeriod"/>
            </a:pPr>
            <a:endParaRPr sz="2600">
              <a:latin typeface="Times New Roman"/>
              <a:cs typeface="Times New Roman"/>
            </a:endParaRPr>
          </a:p>
          <a:p>
            <a:pPr marL="431800" indent="-419100">
              <a:lnSpc>
                <a:spcPct val="100000"/>
              </a:lnSpc>
              <a:buClr>
                <a:srgbClr val="001F5F"/>
              </a:buClr>
              <a:buAutoNum type="arabicPeriod"/>
              <a:tabLst>
                <a:tab pos="431165" algn="l"/>
                <a:tab pos="431800" algn="l"/>
              </a:tabLst>
            </a:pPr>
            <a:r>
              <a:rPr dirty="0" sz="2400">
                <a:latin typeface="Times New Roman"/>
                <a:cs typeface="Times New Roman"/>
              </a:rPr>
              <a:t>Risk </a:t>
            </a:r>
            <a:r>
              <a:rPr dirty="0" sz="2400" spc="-5">
                <a:latin typeface="Times New Roman"/>
                <a:cs typeface="Times New Roman"/>
              </a:rPr>
              <a:t>premiums </a:t>
            </a:r>
            <a:r>
              <a:rPr dirty="0" sz="2400">
                <a:latin typeface="Times New Roman"/>
                <a:cs typeface="Times New Roman"/>
              </a:rPr>
              <a:t>on risk factors are very hard to</a:t>
            </a:r>
            <a:r>
              <a:rPr dirty="0" sz="2400" spc="-254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measure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Times New Roman"/>
              <a:buAutoNum type="arabicPeriod"/>
            </a:pPr>
            <a:endParaRPr sz="2600">
              <a:latin typeface="Times New Roman"/>
              <a:cs typeface="Times New Roman"/>
            </a:endParaRPr>
          </a:p>
          <a:p>
            <a:pPr marL="431800" indent="-419100">
              <a:lnSpc>
                <a:spcPct val="100000"/>
              </a:lnSpc>
              <a:buClr>
                <a:srgbClr val="001F5F"/>
              </a:buClr>
              <a:buAutoNum type="arabicPeriod"/>
              <a:tabLst>
                <a:tab pos="431165" algn="l"/>
                <a:tab pos="431800" algn="l"/>
              </a:tabLst>
            </a:pPr>
            <a:r>
              <a:rPr dirty="0" sz="2400">
                <a:latin typeface="Times New Roman"/>
                <a:cs typeface="Times New Roman"/>
              </a:rPr>
              <a:t>Models often </a:t>
            </a:r>
            <a:r>
              <a:rPr dirty="0" sz="2400" spc="-5">
                <a:latin typeface="Times New Roman"/>
                <a:cs typeface="Times New Roman"/>
              </a:rPr>
              <a:t>assume normal distributions </a:t>
            </a:r>
            <a:r>
              <a:rPr dirty="0" sz="2400">
                <a:latin typeface="Times New Roman"/>
                <a:cs typeface="Times New Roman"/>
              </a:rPr>
              <a:t>of</a:t>
            </a:r>
            <a:r>
              <a:rPr dirty="0" sz="2400" spc="-15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returns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96883" y="6617206"/>
            <a:ext cx="303275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24900" y="6617206"/>
            <a:ext cx="216407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66047" y="6617206"/>
            <a:ext cx="303275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7417" y="406654"/>
            <a:ext cx="54336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The </a:t>
            </a:r>
            <a:r>
              <a:rPr dirty="0" spc="-20"/>
              <a:t>CAPM </a:t>
            </a:r>
            <a:r>
              <a:rPr dirty="0" spc="-5"/>
              <a:t>is “Seductively</a:t>
            </a:r>
            <a:r>
              <a:rPr dirty="0" spc="-105"/>
              <a:t> </a:t>
            </a:r>
            <a:r>
              <a:rPr dirty="0" spc="-5"/>
              <a:t>Precise”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8670" y="1532381"/>
            <a:ext cx="8070215" cy="3058795"/>
          </a:xfrm>
          <a:prstGeom prst="rect">
            <a:avLst/>
          </a:prstGeom>
        </p:spPr>
        <p:txBody>
          <a:bodyPr wrap="square" lIns="0" tIns="130175" rIns="0" bIns="0" rtlCol="0" vert="horz">
            <a:spAutoFit/>
          </a:bodyPr>
          <a:lstStyle/>
          <a:p>
            <a:pPr marL="254635" indent="-230504">
              <a:lnSpc>
                <a:spcPct val="100000"/>
              </a:lnSpc>
              <a:spcBef>
                <a:spcPts val="1025"/>
              </a:spcBef>
              <a:buClr>
                <a:srgbClr val="001F5F"/>
              </a:buClr>
              <a:buChar char="•"/>
              <a:tabLst>
                <a:tab pos="255270" algn="l"/>
              </a:tabLst>
            </a:pPr>
            <a:r>
              <a:rPr dirty="0" sz="2400" spc="-5">
                <a:latin typeface="Times New Roman"/>
                <a:cs typeface="Times New Roman"/>
              </a:rPr>
              <a:t>Normally </a:t>
            </a:r>
            <a:r>
              <a:rPr dirty="0" sz="2400">
                <a:latin typeface="Times New Roman"/>
                <a:cs typeface="Times New Roman"/>
              </a:rPr>
              <a:t>distributed stock returns are</a:t>
            </a:r>
            <a:r>
              <a:rPr dirty="0" sz="2400" spc="-21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assumed</a:t>
            </a:r>
            <a:endParaRPr sz="24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919"/>
              </a:spcBef>
              <a:buClr>
                <a:srgbClr val="001F5F"/>
              </a:buClr>
              <a:buChar char="•"/>
              <a:tabLst>
                <a:tab pos="255904" algn="l"/>
                <a:tab pos="256540" algn="l"/>
              </a:tabLst>
            </a:pPr>
            <a:r>
              <a:rPr dirty="0" sz="2400">
                <a:latin typeface="Times New Roman"/>
                <a:cs typeface="Times New Roman"/>
              </a:rPr>
              <a:t>The </a:t>
            </a:r>
            <a:r>
              <a:rPr dirty="0" sz="2400" spc="-5">
                <a:latin typeface="Times New Roman"/>
                <a:cs typeface="Times New Roman"/>
              </a:rPr>
              <a:t>market </a:t>
            </a:r>
            <a:r>
              <a:rPr dirty="0" sz="2400">
                <a:latin typeface="Times New Roman"/>
                <a:cs typeface="Times New Roman"/>
              </a:rPr>
              <a:t>risk </a:t>
            </a:r>
            <a:r>
              <a:rPr dirty="0" sz="2400" spc="-5">
                <a:latin typeface="Times New Roman"/>
                <a:cs typeface="Times New Roman"/>
              </a:rPr>
              <a:t>premium is </a:t>
            </a:r>
            <a:r>
              <a:rPr dirty="0" sz="2400">
                <a:latin typeface="Times New Roman"/>
                <a:cs typeface="Times New Roman"/>
              </a:rPr>
              <a:t>a big</a:t>
            </a:r>
            <a:r>
              <a:rPr dirty="0" sz="2400" spc="-14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guess</a:t>
            </a:r>
            <a:endParaRPr sz="2400">
              <a:latin typeface="Times New Roman"/>
              <a:cs typeface="Times New Roman"/>
            </a:endParaRPr>
          </a:p>
          <a:p>
            <a:pPr marL="256540">
              <a:lnSpc>
                <a:spcPct val="100000"/>
              </a:lnSpc>
              <a:spcBef>
                <a:spcPts val="1440"/>
              </a:spcBef>
            </a:pPr>
            <a:r>
              <a:rPr dirty="0" sz="2400">
                <a:latin typeface="Times New Roman"/>
                <a:cs typeface="Times New Roman"/>
              </a:rPr>
              <a:t>Is it </a:t>
            </a:r>
            <a:r>
              <a:rPr dirty="0" sz="2400" spc="-20">
                <a:latin typeface="Times New Roman"/>
                <a:cs typeface="Times New Roman"/>
              </a:rPr>
              <a:t>3½%, </a:t>
            </a:r>
            <a:r>
              <a:rPr dirty="0" sz="2400" spc="-15">
                <a:latin typeface="Times New Roman"/>
                <a:cs typeface="Times New Roman"/>
              </a:rPr>
              <a:t>4½%, </a:t>
            </a:r>
            <a:r>
              <a:rPr dirty="0" sz="2400">
                <a:latin typeface="Times New Roman"/>
                <a:cs typeface="Times New Roman"/>
              </a:rPr>
              <a:t>8%, </a:t>
            </a:r>
            <a:r>
              <a:rPr dirty="0" sz="2400" spc="-5">
                <a:latin typeface="Times New Roman"/>
                <a:cs typeface="Times New Roman"/>
              </a:rPr>
              <a:t>or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9½%?</a:t>
            </a:r>
            <a:endParaRPr sz="2400">
              <a:latin typeface="Times New Roman"/>
              <a:cs typeface="Times New Roman"/>
            </a:endParaRPr>
          </a:p>
          <a:p>
            <a:pPr marL="254635" indent="-230504">
              <a:lnSpc>
                <a:spcPct val="100000"/>
              </a:lnSpc>
              <a:spcBef>
                <a:spcPts val="1925"/>
              </a:spcBef>
              <a:buClr>
                <a:srgbClr val="001F5F"/>
              </a:buClr>
              <a:buChar char="•"/>
              <a:tabLst>
                <a:tab pos="255270" algn="l"/>
              </a:tabLst>
            </a:pPr>
            <a:r>
              <a:rPr dirty="0" sz="2400">
                <a:latin typeface="Times New Roman"/>
                <a:cs typeface="Times New Roman"/>
              </a:rPr>
              <a:t>Betas are </a:t>
            </a:r>
            <a:r>
              <a:rPr dirty="0" sz="2400" spc="-5">
                <a:latin typeface="Times New Roman"/>
                <a:cs typeface="Times New Roman"/>
              </a:rPr>
              <a:t>estimated </a:t>
            </a:r>
            <a:r>
              <a:rPr dirty="0" sz="2400">
                <a:latin typeface="Times New Roman"/>
                <a:cs typeface="Times New Roman"/>
              </a:rPr>
              <a:t>with</a:t>
            </a:r>
            <a:r>
              <a:rPr dirty="0" sz="2400" spc="-17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error</a:t>
            </a:r>
            <a:endParaRPr sz="2400">
              <a:latin typeface="Times New Roman"/>
              <a:cs typeface="Times New Roman"/>
            </a:endParaRPr>
          </a:p>
          <a:p>
            <a:pPr marL="254635" marR="5080" indent="-230504">
              <a:lnSpc>
                <a:spcPct val="100000"/>
              </a:lnSpc>
              <a:spcBef>
                <a:spcPts val="1390"/>
              </a:spcBef>
              <a:buClr>
                <a:srgbClr val="001F5F"/>
              </a:buClr>
              <a:buChar char="•"/>
              <a:tabLst>
                <a:tab pos="255270" algn="l"/>
              </a:tabLst>
            </a:pPr>
            <a:r>
              <a:rPr dirty="0" sz="2400" spc="-5">
                <a:latin typeface="Times New Roman"/>
                <a:cs typeface="Times New Roman"/>
              </a:rPr>
              <a:t>Estimates </a:t>
            </a:r>
            <a:r>
              <a:rPr dirty="0" sz="2400">
                <a:latin typeface="Times New Roman"/>
                <a:cs typeface="Times New Roman"/>
              </a:rPr>
              <a:t>of the cost of capital are </a:t>
            </a:r>
            <a:r>
              <a:rPr dirty="0" sz="2400" spc="-5">
                <a:latin typeface="Times New Roman"/>
                <a:cs typeface="Times New Roman"/>
              </a:rPr>
              <a:t>made </a:t>
            </a:r>
            <a:r>
              <a:rPr dirty="0" sz="2400">
                <a:latin typeface="Times New Roman"/>
                <a:cs typeface="Times New Roman"/>
              </a:rPr>
              <a:t>from </a:t>
            </a:r>
            <a:r>
              <a:rPr dirty="0" sz="2400" spc="-5">
                <a:latin typeface="Times New Roman"/>
                <a:cs typeface="Times New Roman"/>
              </a:rPr>
              <a:t>market </a:t>
            </a:r>
            <a:r>
              <a:rPr dirty="0" sz="2400">
                <a:latin typeface="Times New Roman"/>
                <a:cs typeface="Times New Roman"/>
              </a:rPr>
              <a:t>prices</a:t>
            </a:r>
            <a:r>
              <a:rPr dirty="0" sz="2400" spc="-37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and  </a:t>
            </a:r>
            <a:r>
              <a:rPr dirty="0" sz="2400" spc="-5">
                <a:latin typeface="Times New Roman"/>
                <a:cs typeface="Times New Roman"/>
              </a:rPr>
              <a:t>assume </a:t>
            </a:r>
            <a:r>
              <a:rPr dirty="0" sz="2400">
                <a:latin typeface="Times New Roman"/>
                <a:cs typeface="Times New Roman"/>
              </a:rPr>
              <a:t>that the </a:t>
            </a:r>
            <a:r>
              <a:rPr dirty="0" sz="2400" spc="-5">
                <a:latin typeface="Times New Roman"/>
                <a:cs typeface="Times New Roman"/>
              </a:rPr>
              <a:t>market is</a:t>
            </a:r>
            <a:r>
              <a:rPr dirty="0" sz="2400" spc="-120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efficient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96883" y="6617206"/>
            <a:ext cx="303275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24900" y="6617206"/>
            <a:ext cx="216407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66047" y="6617206"/>
            <a:ext cx="303275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441441" y="5123179"/>
            <a:ext cx="13144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>
                <a:latin typeface="Times New Roman"/>
                <a:cs typeface="Times New Roman"/>
              </a:rPr>
              <a:t>D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79034" y="5346572"/>
            <a:ext cx="9906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>
                <a:latin typeface="Times New Roman"/>
                <a:cs typeface="Times New Roman"/>
              </a:rPr>
              <a:t>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30369" y="5120004"/>
            <a:ext cx="463550" cy="0"/>
          </a:xfrm>
          <a:custGeom>
            <a:avLst/>
            <a:gdLst/>
            <a:ahLst/>
            <a:cxnLst/>
            <a:rect l="l" t="t" r="r" b="b"/>
            <a:pathLst>
              <a:path w="463550" h="0">
                <a:moveTo>
                  <a:pt x="0" y="0"/>
                </a:moveTo>
                <a:lnTo>
                  <a:pt x="463295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237482" y="5123179"/>
            <a:ext cx="11493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>
                <a:latin typeface="Times New Roman"/>
                <a:cs typeface="Times New Roman"/>
              </a:rPr>
              <a:t>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83838" y="5346572"/>
            <a:ext cx="9906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>
                <a:latin typeface="Times New Roman"/>
                <a:cs typeface="Times New Roman"/>
              </a:rPr>
              <a:t>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62271" y="4710226"/>
            <a:ext cx="179070" cy="434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7625">
              <a:lnSpc>
                <a:spcPct val="116500"/>
              </a:lnSpc>
              <a:spcBef>
                <a:spcPts val="100"/>
              </a:spcBef>
            </a:pPr>
            <a:r>
              <a:rPr dirty="0" sz="1150">
                <a:latin typeface="Times New Roman"/>
                <a:cs typeface="Times New Roman"/>
              </a:rPr>
              <a:t>D  </a:t>
            </a:r>
            <a:r>
              <a:rPr dirty="0" sz="1150">
                <a:latin typeface="Times New Roman"/>
                <a:cs typeface="Times New Roman"/>
              </a:rPr>
              <a:t>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43172" y="5120004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 h="0">
                <a:moveTo>
                  <a:pt x="0" y="0"/>
                </a:moveTo>
                <a:lnTo>
                  <a:pt x="332231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774694" y="4710226"/>
            <a:ext cx="163195" cy="434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7625">
              <a:lnSpc>
                <a:spcPct val="116500"/>
              </a:lnSpc>
              <a:spcBef>
                <a:spcPts val="100"/>
              </a:spcBef>
            </a:pPr>
            <a:r>
              <a:rPr dirty="0" sz="1150">
                <a:latin typeface="Times New Roman"/>
                <a:cs typeface="Times New Roman"/>
              </a:rPr>
              <a:t>E  </a:t>
            </a:r>
            <a:r>
              <a:rPr dirty="0" sz="1150">
                <a:latin typeface="Times New Roman"/>
                <a:cs typeface="Times New Roman"/>
              </a:rPr>
              <a:t>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27679" y="5123179"/>
            <a:ext cx="107314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>
                <a:latin typeface="Times New Roman"/>
                <a:cs typeface="Times New Roman"/>
              </a:rPr>
              <a:t>F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19573" y="4996688"/>
            <a:ext cx="410845" cy="369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-20987" sz="3375">
                <a:latin typeface="Times New Roman"/>
                <a:cs typeface="Times New Roman"/>
              </a:rPr>
              <a:t>V</a:t>
            </a:r>
            <a:r>
              <a:rPr dirty="0" baseline="-20987" sz="3375" spc="-382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F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23741" y="4996688"/>
            <a:ext cx="410845" cy="369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-20987" sz="3375">
                <a:latin typeface="Times New Roman"/>
                <a:cs typeface="Times New Roman"/>
              </a:rPr>
              <a:t>V</a:t>
            </a:r>
            <a:r>
              <a:rPr dirty="0" baseline="-20987" sz="3375" spc="-382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F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40633" y="4724145"/>
            <a:ext cx="232410" cy="369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250">
                <a:latin typeface="Times New Roman"/>
                <a:cs typeface="Times New Roman"/>
              </a:rPr>
              <a:t>V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27828" y="4724145"/>
            <a:ext cx="232410" cy="369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250">
                <a:latin typeface="Times New Roman"/>
                <a:cs typeface="Times New Roman"/>
              </a:rPr>
              <a:t>V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27678" y="4905883"/>
            <a:ext cx="605155" cy="369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4340" algn="l"/>
              </a:tabLst>
            </a:pPr>
            <a:r>
              <a:rPr dirty="0" sz="2250">
                <a:latin typeface="Symbol"/>
                <a:cs typeface="Symbol"/>
              </a:rPr>
              <a:t></a:t>
            </a:r>
            <a:r>
              <a:rPr dirty="0" sz="2250">
                <a:latin typeface="Times New Roman"/>
                <a:cs typeface="Times New Roman"/>
              </a:rPr>
              <a:t>	</a:t>
            </a:r>
            <a:r>
              <a:rPr dirty="0" sz="2250">
                <a:latin typeface="Symbol"/>
                <a:cs typeface="Symbol"/>
              </a:rPr>
              <a:t></a:t>
            </a:r>
            <a:endParaRPr sz="225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31638" y="4905883"/>
            <a:ext cx="182880" cy="369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250">
                <a:latin typeface="Symbol"/>
                <a:cs typeface="Symbol"/>
              </a:rPr>
              <a:t></a:t>
            </a:r>
            <a:endParaRPr sz="225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18257" y="4905883"/>
            <a:ext cx="611505" cy="369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40690" algn="l"/>
              </a:tabLst>
            </a:pPr>
            <a:r>
              <a:rPr dirty="0" sz="2250">
                <a:latin typeface="Symbol"/>
                <a:cs typeface="Symbol"/>
              </a:rPr>
              <a:t></a:t>
            </a:r>
            <a:r>
              <a:rPr dirty="0" sz="2250">
                <a:latin typeface="Times New Roman"/>
                <a:cs typeface="Times New Roman"/>
              </a:rPr>
              <a:t>	</a:t>
            </a:r>
            <a:r>
              <a:rPr dirty="0" sz="2250">
                <a:latin typeface="Symbol"/>
                <a:cs typeface="Symbol"/>
              </a:rPr>
              <a:t></a:t>
            </a:r>
            <a:endParaRPr sz="225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6257" y="326212"/>
            <a:ext cx="8405495" cy="357695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21336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990000"/>
                </a:solidFill>
                <a:latin typeface="Times New Roman"/>
                <a:cs typeface="Times New Roman"/>
              </a:rPr>
              <a:t>Fundamental</a:t>
            </a:r>
            <a:r>
              <a:rPr dirty="0" sz="2800" spc="-45" b="1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990000"/>
                </a:solidFill>
                <a:latin typeface="Times New Roman"/>
                <a:cs typeface="Times New Roman"/>
              </a:rPr>
              <a:t>Risk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900">
              <a:latin typeface="Times New Roman"/>
              <a:cs typeface="Times New Roman"/>
            </a:endParaRPr>
          </a:p>
          <a:p>
            <a:pPr marL="274955" marR="260985" indent="-230504">
              <a:lnSpc>
                <a:spcPct val="100000"/>
              </a:lnSpc>
              <a:buClr>
                <a:srgbClr val="001F5F"/>
              </a:buClr>
              <a:buFont typeface="Times New Roman"/>
              <a:buChar char="•"/>
              <a:tabLst>
                <a:tab pos="275590" algn="l"/>
              </a:tabLst>
            </a:pPr>
            <a:r>
              <a:rPr dirty="0" sz="2400" spc="-5" b="1">
                <a:latin typeface="Times New Roman"/>
                <a:cs typeface="Times New Roman"/>
              </a:rPr>
              <a:t>Fundamental </a:t>
            </a:r>
            <a:r>
              <a:rPr dirty="0" sz="2400" b="1">
                <a:latin typeface="Times New Roman"/>
                <a:cs typeface="Times New Roman"/>
              </a:rPr>
              <a:t>risk </a:t>
            </a:r>
            <a:r>
              <a:rPr dirty="0" sz="2400">
                <a:latin typeface="Times New Roman"/>
                <a:cs typeface="Times New Roman"/>
              </a:rPr>
              <a:t>is the risk that an investor bears </a:t>
            </a:r>
            <a:r>
              <a:rPr dirty="0" sz="2400" spc="-5">
                <a:latin typeface="Times New Roman"/>
                <a:cs typeface="Times New Roman"/>
              </a:rPr>
              <a:t>as </a:t>
            </a:r>
            <a:r>
              <a:rPr dirty="0" sz="2400">
                <a:latin typeface="Times New Roman"/>
                <a:cs typeface="Times New Roman"/>
              </a:rPr>
              <a:t>a result</a:t>
            </a:r>
            <a:r>
              <a:rPr dirty="0" sz="2400" spc="-3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  the </a:t>
            </a:r>
            <a:r>
              <a:rPr dirty="0" sz="2400" spc="-5">
                <a:latin typeface="Times New Roman"/>
                <a:cs typeface="Times New Roman"/>
              </a:rPr>
              <a:t>way </a:t>
            </a:r>
            <a:r>
              <a:rPr dirty="0" sz="2400">
                <a:latin typeface="Times New Roman"/>
                <a:cs typeface="Times New Roman"/>
              </a:rPr>
              <a:t>a firm conducts its</a:t>
            </a:r>
            <a:r>
              <a:rPr dirty="0" sz="2400" spc="-17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activities.</a:t>
            </a:r>
            <a:endParaRPr sz="2400">
              <a:latin typeface="Times New Roman"/>
              <a:cs typeface="Times New Roman"/>
            </a:endParaRPr>
          </a:p>
          <a:p>
            <a:pPr marL="274955" indent="-231140">
              <a:lnSpc>
                <a:spcPct val="100000"/>
              </a:lnSpc>
              <a:spcBef>
                <a:spcPts val="1405"/>
              </a:spcBef>
              <a:buClr>
                <a:srgbClr val="001F5F"/>
              </a:buClr>
              <a:buChar char="•"/>
              <a:tabLst>
                <a:tab pos="275590" algn="l"/>
              </a:tabLst>
            </a:pPr>
            <a:r>
              <a:rPr dirty="0" sz="2400" spc="-5">
                <a:latin typeface="Times New Roman"/>
                <a:cs typeface="Times New Roman"/>
              </a:rPr>
              <a:t>A</a:t>
            </a:r>
            <a:r>
              <a:rPr dirty="0" sz="2400" spc="-27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basic</a:t>
            </a:r>
            <a:r>
              <a:rPr dirty="0" sz="2400" spc="-4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distinction:</a:t>
            </a:r>
            <a:r>
              <a:rPr dirty="0" sz="2400" spc="-8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operating</a:t>
            </a:r>
            <a:r>
              <a:rPr dirty="0" sz="2400" spc="-8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and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financing</a:t>
            </a:r>
            <a:r>
              <a:rPr dirty="0" sz="2400" spc="-5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risk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00">
              <a:latin typeface="Times New Roman"/>
              <a:cs typeface="Times New Roman"/>
            </a:endParaRPr>
          </a:p>
          <a:p>
            <a:pPr marL="12700">
              <a:lnSpc>
                <a:spcPts val="2435"/>
              </a:lnSpc>
              <a:tabLst>
                <a:tab pos="3086735" algn="l"/>
                <a:tab pos="3368675" algn="l"/>
              </a:tabLst>
            </a:pPr>
            <a:r>
              <a:rPr dirty="0" sz="2100">
                <a:latin typeface="Times New Roman"/>
                <a:cs typeface="Times New Roman"/>
              </a:rPr>
              <a:t>Required Return</a:t>
            </a:r>
            <a:r>
              <a:rPr dirty="0" sz="2100" spc="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for</a:t>
            </a:r>
            <a:r>
              <a:rPr dirty="0" sz="2100" spc="20">
                <a:latin typeface="Times New Roman"/>
                <a:cs typeface="Times New Roman"/>
              </a:rPr>
              <a:t> </a:t>
            </a:r>
            <a:r>
              <a:rPr dirty="0" sz="2100" spc="10">
                <a:latin typeface="Times New Roman"/>
                <a:cs typeface="Times New Roman"/>
              </a:rPr>
              <a:t>Equity	</a:t>
            </a:r>
            <a:r>
              <a:rPr dirty="0" sz="2100">
                <a:latin typeface="Symbol"/>
                <a:cs typeface="Symbol"/>
              </a:rPr>
              <a:t></a:t>
            </a:r>
            <a:r>
              <a:rPr dirty="0" sz="2100">
                <a:latin typeface="Times New Roman"/>
                <a:cs typeface="Times New Roman"/>
              </a:rPr>
              <a:t>	Required Return for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Operations</a:t>
            </a:r>
            <a:endParaRPr sz="2100">
              <a:latin typeface="Times New Roman"/>
              <a:cs typeface="Times New Roman"/>
            </a:endParaRPr>
          </a:p>
          <a:p>
            <a:pPr marL="3155315">
              <a:lnSpc>
                <a:spcPts val="3695"/>
              </a:lnSpc>
            </a:pPr>
            <a:r>
              <a:rPr dirty="0" sz="3150" spc="25">
                <a:latin typeface="Symbol"/>
                <a:cs typeface="Symbol"/>
              </a:rPr>
              <a:t></a:t>
            </a:r>
            <a:r>
              <a:rPr dirty="0" baseline="-1949" sz="4275" spc="37">
                <a:latin typeface="Symbol"/>
                <a:cs typeface="Symbol"/>
              </a:rPr>
              <a:t></a:t>
            </a:r>
            <a:r>
              <a:rPr dirty="0" sz="2100" spc="25">
                <a:latin typeface="Times New Roman"/>
                <a:cs typeface="Times New Roman"/>
              </a:rPr>
              <a:t>Market </a:t>
            </a:r>
            <a:r>
              <a:rPr dirty="0" sz="2100" spc="-15">
                <a:latin typeface="Times New Roman"/>
                <a:cs typeface="Times New Roman"/>
              </a:rPr>
              <a:t>Leverage </a:t>
            </a:r>
            <a:r>
              <a:rPr dirty="0" sz="2100">
                <a:latin typeface="Symbol"/>
                <a:cs typeface="Symbol"/>
              </a:rPr>
              <a:t></a:t>
            </a:r>
            <a:r>
              <a:rPr dirty="0" sz="2100">
                <a:latin typeface="Times New Roman"/>
                <a:cs typeface="Times New Roman"/>
              </a:rPr>
              <a:t> Required Return</a:t>
            </a:r>
            <a:r>
              <a:rPr dirty="0" sz="2100" spc="35">
                <a:latin typeface="Times New Roman"/>
                <a:cs typeface="Times New Roman"/>
              </a:rPr>
              <a:t> </a:t>
            </a:r>
            <a:r>
              <a:rPr dirty="0" sz="2100" spc="-15">
                <a:latin typeface="Times New Roman"/>
                <a:cs typeface="Times New Roman"/>
              </a:rPr>
              <a:t>Spread</a:t>
            </a:r>
            <a:r>
              <a:rPr dirty="0" baseline="-1949" sz="4275" spc="-22">
                <a:latin typeface="Symbol"/>
                <a:cs typeface="Symbol"/>
              </a:rPr>
              <a:t></a:t>
            </a:r>
            <a:endParaRPr baseline="-1949" sz="4275">
              <a:latin typeface="Symbol"/>
              <a:cs typeface="Symbo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51708" y="4674234"/>
            <a:ext cx="1384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F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07407" y="4674234"/>
            <a:ext cx="1384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F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42915" y="4674234"/>
            <a:ext cx="1720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D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98060" y="4949190"/>
            <a:ext cx="1270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29305" y="5004942"/>
            <a:ext cx="832485" cy="471805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marL="228600" marR="5080" indent="-216535">
              <a:lnSpc>
                <a:spcPts val="1600"/>
              </a:lnSpc>
              <a:spcBef>
                <a:spcPts val="415"/>
              </a:spcBef>
            </a:pPr>
            <a:r>
              <a:rPr dirty="0" sz="1600" spc="-5">
                <a:latin typeface="Times New Roman"/>
                <a:cs typeface="Times New Roman"/>
              </a:rPr>
              <a:t>Op</a:t>
            </a:r>
            <a:r>
              <a:rPr dirty="0" sz="1600" spc="-5">
                <a:latin typeface="Times New Roman"/>
                <a:cs typeface="Times New Roman"/>
              </a:rPr>
              <a:t>e</a:t>
            </a:r>
            <a:r>
              <a:rPr dirty="0" sz="1600" spc="-35">
                <a:latin typeface="Times New Roman"/>
                <a:cs typeface="Times New Roman"/>
              </a:rPr>
              <a:t>r</a:t>
            </a:r>
            <a:r>
              <a:rPr dirty="0" sz="1600" spc="-20">
                <a:latin typeface="Times New Roman"/>
                <a:cs typeface="Times New Roman"/>
              </a:rPr>
              <a:t>a</a:t>
            </a:r>
            <a:r>
              <a:rPr dirty="0" sz="1600" spc="-5">
                <a:latin typeface="Times New Roman"/>
                <a:cs typeface="Times New Roman"/>
              </a:rPr>
              <a:t>ting  </a:t>
            </a:r>
            <a:r>
              <a:rPr dirty="0" sz="1600" spc="-5">
                <a:latin typeface="Times New Roman"/>
                <a:cs typeface="Times New Roman"/>
              </a:rPr>
              <a:t>Risk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43171" y="5315203"/>
            <a:ext cx="832485" cy="471805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marL="228600" marR="5080" indent="-216535">
              <a:lnSpc>
                <a:spcPts val="1600"/>
              </a:lnSpc>
              <a:spcBef>
                <a:spcPts val="415"/>
              </a:spcBef>
            </a:pPr>
            <a:r>
              <a:rPr dirty="0" sz="1600" spc="-30">
                <a:latin typeface="Times New Roman"/>
                <a:cs typeface="Times New Roman"/>
              </a:rPr>
              <a:t>F</a:t>
            </a:r>
            <a:r>
              <a:rPr dirty="0" sz="1600" spc="-5">
                <a:latin typeface="Times New Roman"/>
                <a:cs typeface="Times New Roman"/>
              </a:rPr>
              <a:t>i</a:t>
            </a:r>
            <a:r>
              <a:rPr dirty="0" sz="1600">
                <a:latin typeface="Times New Roman"/>
                <a:cs typeface="Times New Roman"/>
              </a:rPr>
              <a:t>n</a:t>
            </a:r>
            <a:r>
              <a:rPr dirty="0" sz="1600" spc="-20">
                <a:latin typeface="Times New Roman"/>
                <a:cs typeface="Times New Roman"/>
              </a:rPr>
              <a:t>a</a:t>
            </a:r>
            <a:r>
              <a:rPr dirty="0" sz="1600">
                <a:latin typeface="Times New Roman"/>
                <a:cs typeface="Times New Roman"/>
              </a:rPr>
              <a:t>n</a:t>
            </a:r>
            <a:r>
              <a:rPr dirty="0" sz="1600" spc="-20">
                <a:latin typeface="Times New Roman"/>
                <a:cs typeface="Times New Roman"/>
              </a:rPr>
              <a:t>c</a:t>
            </a:r>
            <a:r>
              <a:rPr dirty="0" sz="1600" spc="-5">
                <a:latin typeface="Times New Roman"/>
                <a:cs typeface="Times New Roman"/>
              </a:rPr>
              <a:t>i</a:t>
            </a:r>
            <a:r>
              <a:rPr dirty="0" sz="1600">
                <a:latin typeface="Times New Roman"/>
                <a:cs typeface="Times New Roman"/>
              </a:rPr>
              <a:t>n</a:t>
            </a:r>
            <a:r>
              <a:rPr dirty="0" sz="1600" spc="-5">
                <a:latin typeface="Times New Roman"/>
                <a:cs typeface="Times New Roman"/>
              </a:rPr>
              <a:t>g  </a:t>
            </a:r>
            <a:r>
              <a:rPr dirty="0" sz="1600" spc="-5">
                <a:latin typeface="Times New Roman"/>
                <a:cs typeface="Times New Roman"/>
              </a:rPr>
              <a:t>Risk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39234" y="4047871"/>
            <a:ext cx="483870" cy="444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-20202" sz="4125" spc="44">
                <a:latin typeface="Times New Roman"/>
                <a:cs typeface="Times New Roman"/>
              </a:rPr>
              <a:t>V</a:t>
            </a:r>
            <a:r>
              <a:rPr dirty="0" sz="1600" spc="30">
                <a:latin typeface="Times New Roman"/>
                <a:cs typeface="Times New Roman"/>
              </a:rPr>
              <a:t>D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62429" y="4431029"/>
            <a:ext cx="1776095" cy="444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95"/>
              </a:spcBef>
              <a:tabLst>
                <a:tab pos="912494" algn="l"/>
                <a:tab pos="1540510" algn="l"/>
              </a:tabLst>
            </a:pPr>
            <a:r>
              <a:rPr dirty="0" sz="2750" spc="25">
                <a:latin typeface="Times New Roman"/>
                <a:cs typeface="Times New Roman"/>
              </a:rPr>
              <a:t>ρ</a:t>
            </a:r>
            <a:r>
              <a:rPr dirty="0" baseline="-19097" sz="2400" spc="37">
                <a:latin typeface="Times New Roman"/>
                <a:cs typeface="Times New Roman"/>
              </a:rPr>
              <a:t>E</a:t>
            </a:r>
            <a:r>
              <a:rPr dirty="0" baseline="-19097" sz="2400" spc="75">
                <a:latin typeface="Times New Roman"/>
                <a:cs typeface="Times New Roman"/>
              </a:rPr>
              <a:t> </a:t>
            </a:r>
            <a:r>
              <a:rPr dirty="0" sz="2750" spc="-5">
                <a:latin typeface="Times New Roman"/>
                <a:cs typeface="Times New Roman"/>
              </a:rPr>
              <a:t>=	ρ	+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16502" y="4192270"/>
            <a:ext cx="88519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85115" algn="l"/>
                <a:tab pos="530225" algn="l"/>
              </a:tabLst>
            </a:pPr>
            <a:r>
              <a:rPr dirty="0" u="heavy" sz="16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6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heavy" sz="16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	</a:t>
            </a:r>
            <a:r>
              <a:rPr dirty="0" baseline="-15432" sz="5400" spc="-67">
                <a:latin typeface="Symbol"/>
                <a:cs typeface="Symbol"/>
              </a:rPr>
              <a:t></a:t>
            </a:r>
            <a:r>
              <a:rPr dirty="0" baseline="-17171" sz="4125" spc="-67">
                <a:latin typeface="Times New Roman"/>
                <a:cs typeface="Times New Roman"/>
              </a:rPr>
              <a:t>ρ</a:t>
            </a:r>
            <a:endParaRPr baseline="-17171" sz="4125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53914" y="4327397"/>
            <a:ext cx="77406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8330" algn="l"/>
              </a:tabLst>
            </a:pPr>
            <a:r>
              <a:rPr dirty="0" sz="2750" spc="-5">
                <a:latin typeface="Times New Roman"/>
                <a:cs typeface="Times New Roman"/>
              </a:rPr>
              <a:t>-</a:t>
            </a:r>
            <a:r>
              <a:rPr dirty="0" sz="2750" spc="-55">
                <a:latin typeface="Times New Roman"/>
                <a:cs typeface="Times New Roman"/>
              </a:rPr>
              <a:t> </a:t>
            </a:r>
            <a:r>
              <a:rPr dirty="0" sz="2750" spc="-5">
                <a:latin typeface="Times New Roman"/>
                <a:cs typeface="Times New Roman"/>
              </a:rPr>
              <a:t>ρ</a:t>
            </a:r>
            <a:r>
              <a:rPr dirty="0" sz="2750">
                <a:latin typeface="Times New Roman"/>
                <a:cs typeface="Times New Roman"/>
              </a:rPr>
              <a:t>	</a:t>
            </a:r>
            <a:r>
              <a:rPr dirty="0" baseline="-2314" sz="5400">
                <a:latin typeface="Symbol"/>
                <a:cs typeface="Symbol"/>
              </a:rPr>
              <a:t></a:t>
            </a:r>
            <a:endParaRPr baseline="-2314" sz="540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48633" y="4548632"/>
            <a:ext cx="459105" cy="444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-20202" sz="4125" spc="37">
                <a:latin typeface="Times New Roman"/>
                <a:cs typeface="Times New Roman"/>
              </a:rPr>
              <a:t>V</a:t>
            </a:r>
            <a:r>
              <a:rPr dirty="0" sz="1600" spc="25"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53840" y="4997196"/>
            <a:ext cx="1871472" cy="3520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596883" y="6617206"/>
            <a:ext cx="303275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724900" y="6617206"/>
            <a:ext cx="216407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5519" y="406654"/>
            <a:ext cx="736155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A </a:t>
            </a:r>
            <a:r>
              <a:rPr dirty="0" spc="-20"/>
              <a:t>Framework </a:t>
            </a:r>
            <a:r>
              <a:rPr dirty="0"/>
              <a:t>for </a:t>
            </a:r>
            <a:r>
              <a:rPr dirty="0" spc="-5"/>
              <a:t>Analysis of Fundamental</a:t>
            </a:r>
            <a:r>
              <a:rPr dirty="0" spc="105"/>
              <a:t> </a:t>
            </a:r>
            <a:r>
              <a:rPr dirty="0" spc="-5"/>
              <a:t>Risk</a:t>
            </a:r>
          </a:p>
        </p:txBody>
      </p:sp>
      <p:sp>
        <p:nvSpPr>
          <p:cNvPr id="3" name="object 3"/>
          <p:cNvSpPr/>
          <p:nvPr/>
        </p:nvSpPr>
        <p:spPr>
          <a:xfrm>
            <a:off x="3770376" y="2692907"/>
            <a:ext cx="523875" cy="0"/>
          </a:xfrm>
          <a:custGeom>
            <a:avLst/>
            <a:gdLst/>
            <a:ahLst/>
            <a:cxnLst/>
            <a:rect l="l" t="t" r="r" b="b"/>
            <a:pathLst>
              <a:path w="523875" h="0">
                <a:moveTo>
                  <a:pt x="0" y="0"/>
                </a:moveTo>
                <a:lnTo>
                  <a:pt x="523748" y="0"/>
                </a:lnTo>
              </a:path>
            </a:pathLst>
          </a:custGeom>
          <a:ln w="114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58284" y="2692907"/>
            <a:ext cx="565785" cy="0"/>
          </a:xfrm>
          <a:custGeom>
            <a:avLst/>
            <a:gdLst/>
            <a:ahLst/>
            <a:cxnLst/>
            <a:rect l="l" t="t" r="r" b="b"/>
            <a:pathLst>
              <a:path w="565785" h="0">
                <a:moveTo>
                  <a:pt x="0" y="0"/>
                </a:moveTo>
                <a:lnTo>
                  <a:pt x="565276" y="0"/>
                </a:lnTo>
              </a:path>
            </a:pathLst>
          </a:custGeom>
          <a:ln w="114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87340" y="2692907"/>
            <a:ext cx="551815" cy="0"/>
          </a:xfrm>
          <a:custGeom>
            <a:avLst/>
            <a:gdLst/>
            <a:ahLst/>
            <a:cxnLst/>
            <a:rect l="l" t="t" r="r" b="b"/>
            <a:pathLst>
              <a:path w="551814" h="0">
                <a:moveTo>
                  <a:pt x="0" y="0"/>
                </a:moveTo>
                <a:lnTo>
                  <a:pt x="551561" y="0"/>
                </a:lnTo>
              </a:path>
            </a:pathLst>
          </a:custGeom>
          <a:ln w="114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458592" y="2605532"/>
            <a:ext cx="1071245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52500" algn="l"/>
              </a:tabLst>
            </a:pPr>
            <a:r>
              <a:rPr dirty="0" sz="1650">
                <a:latin typeface="Times New Roman"/>
                <a:cs typeface="Times New Roman"/>
              </a:rPr>
              <a:t>0</a:t>
            </a:r>
            <a:r>
              <a:rPr dirty="0" sz="1650">
                <a:latin typeface="Times New Roman"/>
                <a:cs typeface="Times New Roman"/>
              </a:rPr>
              <a:t>	</a:t>
            </a:r>
            <a:r>
              <a:rPr dirty="0" sz="1650">
                <a:latin typeface="Times New Roman"/>
                <a:cs typeface="Times New Roman"/>
              </a:rPr>
              <a:t>0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21428" y="2856103"/>
            <a:ext cx="977265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35660" algn="l"/>
              </a:tabLst>
            </a:pPr>
            <a:r>
              <a:rPr dirty="0" sz="1650">
                <a:latin typeface="Times New Roman"/>
                <a:cs typeface="Times New Roman"/>
              </a:rPr>
              <a:t>E</a:t>
            </a:r>
            <a:r>
              <a:rPr dirty="0" sz="1650">
                <a:latin typeface="Times New Roman"/>
                <a:cs typeface="Times New Roman"/>
              </a:rPr>
              <a:t>	</a:t>
            </a:r>
            <a:r>
              <a:rPr dirty="0" sz="1650">
                <a:latin typeface="Times New Roman"/>
                <a:cs typeface="Times New Roman"/>
              </a:rPr>
              <a:t>E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46122" y="2467432"/>
            <a:ext cx="4219575" cy="353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310640" algn="l"/>
              </a:tabLst>
            </a:pPr>
            <a:r>
              <a:rPr dirty="0" sz="2150" spc="114">
                <a:latin typeface="Times New Roman"/>
                <a:cs typeface="Times New Roman"/>
              </a:rPr>
              <a:t>V</a:t>
            </a:r>
            <a:r>
              <a:rPr dirty="0" baseline="31986" sz="2475" spc="172">
                <a:latin typeface="Times New Roman"/>
                <a:cs typeface="Times New Roman"/>
              </a:rPr>
              <a:t>E</a:t>
            </a:r>
            <a:r>
              <a:rPr dirty="0" baseline="31986" sz="2475" spc="-30">
                <a:latin typeface="Times New Roman"/>
                <a:cs typeface="Times New Roman"/>
              </a:rPr>
              <a:t> </a:t>
            </a:r>
            <a:r>
              <a:rPr dirty="0" sz="2150" spc="70">
                <a:latin typeface="Times New Roman"/>
                <a:cs typeface="Times New Roman"/>
              </a:rPr>
              <a:t>=CSE	</a:t>
            </a:r>
            <a:r>
              <a:rPr dirty="0" sz="2150">
                <a:latin typeface="Times New Roman"/>
                <a:cs typeface="Times New Roman"/>
              </a:rPr>
              <a:t>+ </a:t>
            </a:r>
            <a:r>
              <a:rPr dirty="0" baseline="36175" sz="3225" spc="82">
                <a:latin typeface="Times New Roman"/>
                <a:cs typeface="Times New Roman"/>
              </a:rPr>
              <a:t>RE</a:t>
            </a:r>
            <a:r>
              <a:rPr dirty="0" baseline="26936" sz="2475" spc="82">
                <a:latin typeface="Times New Roman"/>
                <a:cs typeface="Times New Roman"/>
              </a:rPr>
              <a:t>1 </a:t>
            </a:r>
            <a:r>
              <a:rPr dirty="0" sz="2150">
                <a:latin typeface="Times New Roman"/>
                <a:cs typeface="Times New Roman"/>
              </a:rPr>
              <a:t>+ </a:t>
            </a:r>
            <a:r>
              <a:rPr dirty="0" baseline="36175" sz="3225" spc="82">
                <a:latin typeface="Times New Roman"/>
                <a:cs typeface="Times New Roman"/>
              </a:rPr>
              <a:t>RE </a:t>
            </a:r>
            <a:r>
              <a:rPr dirty="0" baseline="26936" sz="2475">
                <a:latin typeface="Times New Roman"/>
                <a:cs typeface="Times New Roman"/>
              </a:rPr>
              <a:t>2 </a:t>
            </a:r>
            <a:r>
              <a:rPr dirty="0" sz="2150">
                <a:latin typeface="Times New Roman"/>
                <a:cs typeface="Times New Roman"/>
              </a:rPr>
              <a:t>+ </a:t>
            </a:r>
            <a:r>
              <a:rPr dirty="0" baseline="36175" sz="3225" spc="150">
                <a:latin typeface="Times New Roman"/>
                <a:cs typeface="Times New Roman"/>
              </a:rPr>
              <a:t>RE</a:t>
            </a:r>
            <a:r>
              <a:rPr dirty="0" baseline="28619" sz="2475" spc="150">
                <a:latin typeface="Times New Roman"/>
                <a:cs typeface="Times New Roman"/>
              </a:rPr>
              <a:t>3</a:t>
            </a:r>
            <a:r>
              <a:rPr dirty="0" baseline="28619" sz="2475" spc="292">
                <a:latin typeface="Times New Roman"/>
                <a:cs typeface="Times New Roman"/>
              </a:rPr>
              <a:t> </a:t>
            </a:r>
            <a:r>
              <a:rPr dirty="0" sz="2150" spc="20">
                <a:latin typeface="Times New Roman"/>
                <a:cs typeface="Times New Roman"/>
              </a:rPr>
              <a:t>+---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29811" y="2686557"/>
            <a:ext cx="354330" cy="3530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2150" spc="50">
                <a:latin typeface="Times New Roman"/>
                <a:cs typeface="Times New Roman"/>
              </a:rPr>
              <a:t>ρ</a:t>
            </a:r>
            <a:r>
              <a:rPr dirty="0" baseline="-15151" sz="2475" spc="75">
                <a:latin typeface="Times New Roman"/>
                <a:cs typeface="Times New Roman"/>
              </a:rPr>
              <a:t>E</a:t>
            </a:r>
            <a:endParaRPr baseline="-15151" sz="2475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25466" y="2592781"/>
            <a:ext cx="1174750" cy="353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873125" algn="l"/>
              </a:tabLst>
            </a:pPr>
            <a:r>
              <a:rPr dirty="0" baseline="-21963" sz="3225" spc="75">
                <a:latin typeface="Times New Roman"/>
                <a:cs typeface="Times New Roman"/>
              </a:rPr>
              <a:t>ρ</a:t>
            </a:r>
            <a:r>
              <a:rPr dirty="0" sz="1650" spc="50">
                <a:latin typeface="Times New Roman"/>
                <a:cs typeface="Times New Roman"/>
              </a:rPr>
              <a:t>2	</a:t>
            </a:r>
            <a:r>
              <a:rPr dirty="0" baseline="-21963" sz="3225" spc="44">
                <a:latin typeface="Times New Roman"/>
                <a:cs typeface="Times New Roman"/>
              </a:rPr>
              <a:t>ρ</a:t>
            </a:r>
            <a:r>
              <a:rPr dirty="0" sz="1650" spc="30">
                <a:latin typeface="Times New Roman"/>
                <a:cs typeface="Times New Roman"/>
              </a:rPr>
              <a:t>3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84780" y="3971754"/>
            <a:ext cx="3798570" cy="1442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320"/>
              </a:lnSpc>
            </a:pPr>
            <a:r>
              <a:rPr dirty="0" sz="2150" spc="114">
                <a:latin typeface="Times New Roman"/>
                <a:cs typeface="Times New Roman"/>
              </a:rPr>
              <a:t>RE</a:t>
            </a:r>
            <a:r>
              <a:rPr dirty="0" baseline="-15151" sz="2475" spc="172">
                <a:latin typeface="Times New Roman"/>
                <a:cs typeface="Times New Roman"/>
              </a:rPr>
              <a:t>t</a:t>
            </a:r>
            <a:r>
              <a:rPr dirty="0" baseline="-15151" sz="2475" spc="-22">
                <a:latin typeface="Times New Roman"/>
                <a:cs typeface="Times New Roman"/>
              </a:rPr>
              <a:t> </a:t>
            </a:r>
            <a:r>
              <a:rPr dirty="0" sz="2150" spc="-5">
                <a:latin typeface="Times New Roman"/>
                <a:cs typeface="Times New Roman"/>
              </a:rPr>
              <a:t>=</a:t>
            </a:r>
            <a:r>
              <a:rPr dirty="0" sz="2150" spc="-40">
                <a:latin typeface="Times New Roman"/>
                <a:cs typeface="Times New Roman"/>
              </a:rPr>
              <a:t> </a:t>
            </a:r>
            <a:r>
              <a:rPr dirty="0" baseline="1291" sz="3225" spc="-22">
                <a:latin typeface="Symbol"/>
                <a:cs typeface="Symbol"/>
              </a:rPr>
              <a:t></a:t>
            </a:r>
            <a:r>
              <a:rPr dirty="0" baseline="-16795" sz="3225" spc="-22">
                <a:latin typeface="Symbol"/>
                <a:cs typeface="Symbol"/>
              </a:rPr>
              <a:t></a:t>
            </a:r>
            <a:r>
              <a:rPr dirty="0" sz="2150" spc="-15">
                <a:latin typeface="Times New Roman"/>
                <a:cs typeface="Times New Roman"/>
              </a:rPr>
              <a:t>ROCE</a:t>
            </a:r>
            <a:r>
              <a:rPr dirty="0" baseline="-15151" sz="2475" spc="-22">
                <a:latin typeface="Times New Roman"/>
                <a:cs typeface="Times New Roman"/>
              </a:rPr>
              <a:t>t</a:t>
            </a:r>
            <a:r>
              <a:rPr dirty="0" baseline="-15151" sz="2475" spc="-75">
                <a:latin typeface="Times New Roman"/>
                <a:cs typeface="Times New Roman"/>
              </a:rPr>
              <a:t> </a:t>
            </a:r>
            <a:r>
              <a:rPr dirty="0" sz="2150" spc="-5">
                <a:latin typeface="Times New Roman"/>
                <a:cs typeface="Times New Roman"/>
              </a:rPr>
              <a:t>-</a:t>
            </a:r>
            <a:r>
              <a:rPr dirty="0" sz="2150" spc="-265">
                <a:latin typeface="Times New Roman"/>
                <a:cs typeface="Times New Roman"/>
              </a:rPr>
              <a:t> </a:t>
            </a:r>
            <a:r>
              <a:rPr dirty="0" baseline="-1949" sz="4275" spc="37">
                <a:latin typeface="Symbol"/>
                <a:cs typeface="Symbol"/>
              </a:rPr>
              <a:t></a:t>
            </a:r>
            <a:r>
              <a:rPr dirty="0" sz="2150" spc="25">
                <a:latin typeface="Times New Roman"/>
                <a:cs typeface="Times New Roman"/>
              </a:rPr>
              <a:t>ρ</a:t>
            </a:r>
            <a:r>
              <a:rPr dirty="0" baseline="-15151" sz="2475" spc="37">
                <a:latin typeface="Times New Roman"/>
                <a:cs typeface="Times New Roman"/>
              </a:rPr>
              <a:t>E</a:t>
            </a:r>
            <a:r>
              <a:rPr dirty="0" baseline="-15151" sz="2475" spc="-75">
                <a:latin typeface="Times New Roman"/>
                <a:cs typeface="Times New Roman"/>
              </a:rPr>
              <a:t> </a:t>
            </a:r>
            <a:r>
              <a:rPr dirty="0" sz="2150" spc="-185">
                <a:latin typeface="Times New Roman"/>
                <a:cs typeface="Times New Roman"/>
              </a:rPr>
              <a:t>-1</a:t>
            </a:r>
            <a:r>
              <a:rPr dirty="0" baseline="-1949" sz="4275" spc="-277">
                <a:latin typeface="Symbol"/>
                <a:cs typeface="Symbol"/>
              </a:rPr>
              <a:t></a:t>
            </a:r>
            <a:r>
              <a:rPr dirty="0" baseline="1291" sz="3225" spc="-277">
                <a:latin typeface="Symbol"/>
                <a:cs typeface="Symbol"/>
              </a:rPr>
              <a:t></a:t>
            </a:r>
            <a:r>
              <a:rPr dirty="0" baseline="-16795" sz="3225" spc="-277">
                <a:latin typeface="Symbol"/>
                <a:cs typeface="Symbol"/>
              </a:rPr>
              <a:t></a:t>
            </a:r>
            <a:r>
              <a:rPr dirty="0" baseline="-16795" sz="3225" spc="-209">
                <a:latin typeface="Times New Roman"/>
                <a:cs typeface="Times New Roman"/>
              </a:rPr>
              <a:t> </a:t>
            </a:r>
            <a:r>
              <a:rPr dirty="0" sz="2150" spc="80">
                <a:latin typeface="Times New Roman"/>
                <a:cs typeface="Times New Roman"/>
              </a:rPr>
              <a:t>CSE</a:t>
            </a:r>
            <a:r>
              <a:rPr dirty="0" baseline="-15151" sz="2475" spc="120">
                <a:latin typeface="Times New Roman"/>
                <a:cs typeface="Times New Roman"/>
              </a:rPr>
              <a:t>t-1</a:t>
            </a:r>
            <a:endParaRPr baseline="-15151" sz="2475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00">
              <a:latin typeface="Times New Roman"/>
              <a:cs typeface="Times New Roman"/>
            </a:endParaRPr>
          </a:p>
          <a:p>
            <a:pPr marL="1115060" indent="-327660">
              <a:lnSpc>
                <a:spcPts val="1700"/>
              </a:lnSpc>
              <a:tabLst>
                <a:tab pos="3130550" algn="l"/>
                <a:tab pos="3267710" algn="l"/>
              </a:tabLst>
            </a:pPr>
            <a:r>
              <a:rPr dirty="0" sz="1650" spc="60">
                <a:latin typeface="Times New Roman"/>
                <a:cs typeface="Times New Roman"/>
              </a:rPr>
              <a:t>P</a:t>
            </a:r>
            <a:r>
              <a:rPr dirty="0" sz="1650" spc="10">
                <a:latin typeface="Times New Roman"/>
                <a:cs typeface="Times New Roman"/>
              </a:rPr>
              <a:t>r</a:t>
            </a:r>
            <a:r>
              <a:rPr dirty="0" sz="1650" spc="35">
                <a:latin typeface="Times New Roman"/>
                <a:cs typeface="Times New Roman"/>
              </a:rPr>
              <a:t>o</a:t>
            </a:r>
            <a:r>
              <a:rPr dirty="0" sz="1650">
                <a:latin typeface="Times New Roman"/>
                <a:cs typeface="Times New Roman"/>
              </a:rPr>
              <a:t>f</a:t>
            </a:r>
            <a:r>
              <a:rPr dirty="0" sz="1650" spc="15">
                <a:latin typeface="Times New Roman"/>
                <a:cs typeface="Times New Roman"/>
              </a:rPr>
              <a:t>i</a:t>
            </a:r>
            <a:r>
              <a:rPr dirty="0" sz="1650" spc="20">
                <a:latin typeface="Times New Roman"/>
                <a:cs typeface="Times New Roman"/>
              </a:rPr>
              <a:t>t</a:t>
            </a:r>
            <a:r>
              <a:rPr dirty="0" sz="1650" spc="30">
                <a:latin typeface="Times New Roman"/>
                <a:cs typeface="Times New Roman"/>
              </a:rPr>
              <a:t>a</a:t>
            </a:r>
            <a:r>
              <a:rPr dirty="0" sz="1650" spc="35">
                <a:latin typeface="Times New Roman"/>
                <a:cs typeface="Times New Roman"/>
              </a:rPr>
              <a:t>b</a:t>
            </a:r>
            <a:r>
              <a:rPr dirty="0" sz="1650" spc="30">
                <a:latin typeface="Times New Roman"/>
                <a:cs typeface="Times New Roman"/>
              </a:rPr>
              <a:t>i</a:t>
            </a:r>
            <a:r>
              <a:rPr dirty="0" sz="1650" spc="-5">
                <a:latin typeface="Times New Roman"/>
                <a:cs typeface="Times New Roman"/>
              </a:rPr>
              <a:t>l</a:t>
            </a:r>
            <a:r>
              <a:rPr dirty="0" sz="1650" spc="15">
                <a:latin typeface="Times New Roman"/>
                <a:cs typeface="Times New Roman"/>
              </a:rPr>
              <a:t>i</a:t>
            </a:r>
            <a:r>
              <a:rPr dirty="0" sz="1650" spc="20">
                <a:latin typeface="Times New Roman"/>
                <a:cs typeface="Times New Roman"/>
              </a:rPr>
              <a:t>t</a:t>
            </a:r>
            <a:r>
              <a:rPr dirty="0" sz="1650">
                <a:latin typeface="Times New Roman"/>
                <a:cs typeface="Times New Roman"/>
              </a:rPr>
              <a:t>y</a:t>
            </a:r>
            <a:r>
              <a:rPr dirty="0" sz="1650">
                <a:latin typeface="Times New Roman"/>
                <a:cs typeface="Times New Roman"/>
              </a:rPr>
              <a:t>	</a:t>
            </a:r>
            <a:r>
              <a:rPr dirty="0" sz="1650" spc="60">
                <a:latin typeface="Times New Roman"/>
                <a:cs typeface="Times New Roman"/>
              </a:rPr>
              <a:t>G</a:t>
            </a:r>
            <a:r>
              <a:rPr dirty="0" sz="1650" spc="10">
                <a:latin typeface="Times New Roman"/>
                <a:cs typeface="Times New Roman"/>
              </a:rPr>
              <a:t>r</a:t>
            </a:r>
            <a:r>
              <a:rPr dirty="0" sz="1650" spc="35">
                <a:latin typeface="Times New Roman"/>
                <a:cs typeface="Times New Roman"/>
              </a:rPr>
              <a:t>o</a:t>
            </a:r>
            <a:r>
              <a:rPr dirty="0" sz="1650" spc="60">
                <a:latin typeface="Times New Roman"/>
                <a:cs typeface="Times New Roman"/>
              </a:rPr>
              <a:t>w</a:t>
            </a:r>
            <a:r>
              <a:rPr dirty="0" sz="1650" spc="15">
                <a:latin typeface="Times New Roman"/>
                <a:cs typeface="Times New Roman"/>
              </a:rPr>
              <a:t>t</a:t>
            </a:r>
            <a:r>
              <a:rPr dirty="0" sz="1650">
                <a:latin typeface="Times New Roman"/>
                <a:cs typeface="Times New Roman"/>
              </a:rPr>
              <a:t>h  </a:t>
            </a:r>
            <a:r>
              <a:rPr dirty="0" sz="1650" spc="25">
                <a:latin typeface="Times New Roman"/>
                <a:cs typeface="Times New Roman"/>
              </a:rPr>
              <a:t>Risk		Risk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596883" y="6617206"/>
            <a:ext cx="303275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724900" y="6617206"/>
            <a:ext cx="216407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766047" y="6617206"/>
            <a:ext cx="303275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61716" y="4663440"/>
            <a:ext cx="3430524" cy="2804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61188" y="3308603"/>
            <a:ext cx="8558530" cy="2861945"/>
          </a:xfrm>
          <a:custGeom>
            <a:avLst/>
            <a:gdLst/>
            <a:ahLst/>
            <a:cxnLst/>
            <a:rect l="l" t="t" r="r" b="b"/>
            <a:pathLst>
              <a:path w="8558530" h="2861945">
                <a:moveTo>
                  <a:pt x="0" y="2861564"/>
                </a:moveTo>
                <a:lnTo>
                  <a:pt x="8558403" y="2861564"/>
                </a:lnTo>
                <a:lnTo>
                  <a:pt x="8558403" y="0"/>
                </a:lnTo>
                <a:lnTo>
                  <a:pt x="0" y="0"/>
                </a:lnTo>
                <a:lnTo>
                  <a:pt x="0" y="286156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51180" y="1315973"/>
            <a:ext cx="794004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2570" marR="5080" indent="-230504">
              <a:lnSpc>
                <a:spcPct val="100000"/>
              </a:lnSpc>
              <a:spcBef>
                <a:spcPts val="100"/>
              </a:spcBef>
              <a:buClr>
                <a:srgbClr val="001F5F"/>
              </a:buClr>
              <a:buChar char="•"/>
              <a:tabLst>
                <a:tab pos="243204" algn="l"/>
              </a:tabLst>
            </a:pPr>
            <a:r>
              <a:rPr dirty="0" sz="2400" spc="-135">
                <a:latin typeface="Times New Roman"/>
                <a:cs typeface="Times New Roman"/>
              </a:rPr>
              <a:t>To </a:t>
            </a:r>
            <a:r>
              <a:rPr dirty="0" sz="2400">
                <a:latin typeface="Times New Roman"/>
                <a:cs typeface="Times New Roman"/>
              </a:rPr>
              <a:t>understand the </a:t>
            </a:r>
            <a:r>
              <a:rPr dirty="0" sz="2400" spc="-5">
                <a:latin typeface="Times New Roman"/>
                <a:cs typeface="Times New Roman"/>
              </a:rPr>
              <a:t>determinants </a:t>
            </a:r>
            <a:r>
              <a:rPr dirty="0" sz="2400">
                <a:latin typeface="Times New Roman"/>
                <a:cs typeface="Times New Roman"/>
              </a:rPr>
              <a:t>of operating and financing</a:t>
            </a:r>
            <a:r>
              <a:rPr dirty="0" sz="2400" spc="-30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risk,  appreciate </a:t>
            </a:r>
            <a:r>
              <a:rPr dirty="0" sz="2400" spc="-5">
                <a:latin typeface="Times New Roman"/>
                <a:cs typeface="Times New Roman"/>
              </a:rPr>
              <a:t>first what </a:t>
            </a:r>
            <a:r>
              <a:rPr dirty="0" sz="2400">
                <a:latin typeface="Times New Roman"/>
                <a:cs typeface="Times New Roman"/>
              </a:rPr>
              <a:t>is at</a:t>
            </a:r>
            <a:r>
              <a:rPr dirty="0" sz="2400" spc="-17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risk….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0351" y="3142995"/>
            <a:ext cx="7870190" cy="2933065"/>
          </a:xfrm>
          <a:prstGeom prst="rect">
            <a:avLst/>
          </a:prstGeom>
        </p:spPr>
        <p:txBody>
          <a:bodyPr wrap="square" lIns="0" tIns="191135" rIns="0" bIns="0" rtlCol="0" vert="horz">
            <a:spAutoFit/>
          </a:bodyPr>
          <a:lstStyle/>
          <a:p>
            <a:pPr marL="267970" indent="-230504">
              <a:lnSpc>
                <a:spcPct val="100000"/>
              </a:lnSpc>
              <a:spcBef>
                <a:spcPts val="1505"/>
              </a:spcBef>
              <a:buClr>
                <a:srgbClr val="001F5F"/>
              </a:buClr>
              <a:buChar char="•"/>
              <a:tabLst>
                <a:tab pos="268605" algn="l"/>
              </a:tabLst>
            </a:pPr>
            <a:r>
              <a:rPr dirty="0" sz="2400">
                <a:latin typeface="Times New Roman"/>
                <a:cs typeface="Times New Roman"/>
              </a:rPr>
              <a:t>Shareholder value </a:t>
            </a:r>
            <a:r>
              <a:rPr dirty="0" sz="2400" spc="-5">
                <a:latin typeface="Times New Roman"/>
                <a:cs typeface="Times New Roman"/>
              </a:rPr>
              <a:t>is </a:t>
            </a:r>
            <a:r>
              <a:rPr dirty="0" sz="2400">
                <a:latin typeface="Times New Roman"/>
                <a:cs typeface="Times New Roman"/>
              </a:rPr>
              <a:t>at risk because expected </a:t>
            </a:r>
            <a:r>
              <a:rPr dirty="0" sz="2400" spc="-5">
                <a:latin typeface="Times New Roman"/>
                <a:cs typeface="Times New Roman"/>
              </a:rPr>
              <a:t>RE </a:t>
            </a:r>
            <a:r>
              <a:rPr dirty="0" sz="2400">
                <a:latin typeface="Times New Roman"/>
                <a:cs typeface="Times New Roman"/>
              </a:rPr>
              <a:t>are at</a:t>
            </a:r>
            <a:r>
              <a:rPr dirty="0" sz="2400" spc="-36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risk.</a:t>
            </a:r>
            <a:endParaRPr sz="2400">
              <a:latin typeface="Times New Roman"/>
              <a:cs typeface="Times New Roman"/>
            </a:endParaRPr>
          </a:p>
          <a:p>
            <a:pPr marL="267970" marR="393065" indent="-230504">
              <a:lnSpc>
                <a:spcPct val="100000"/>
              </a:lnSpc>
              <a:spcBef>
                <a:spcPts val="1405"/>
              </a:spcBef>
              <a:buClr>
                <a:srgbClr val="001F5F"/>
              </a:buClr>
              <a:buChar char="•"/>
              <a:tabLst>
                <a:tab pos="268605" algn="l"/>
              </a:tabLst>
            </a:pPr>
            <a:r>
              <a:rPr dirty="0" sz="2400">
                <a:latin typeface="Times New Roman"/>
                <a:cs typeface="Times New Roman"/>
              </a:rPr>
              <a:t>Instead of earnings adding to current book values, the</a:t>
            </a:r>
            <a:r>
              <a:rPr dirty="0" sz="2400" spc="-36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book  values </a:t>
            </a:r>
            <a:r>
              <a:rPr dirty="0" sz="2400" spc="-5">
                <a:latin typeface="Times New Roman"/>
                <a:cs typeface="Times New Roman"/>
              </a:rPr>
              <a:t>might </a:t>
            </a:r>
            <a:r>
              <a:rPr dirty="0" sz="2400">
                <a:latin typeface="Times New Roman"/>
                <a:cs typeface="Times New Roman"/>
              </a:rPr>
              <a:t>be used up with losses in</a:t>
            </a:r>
            <a:r>
              <a:rPr dirty="0" sz="2400" spc="-19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operations.</a:t>
            </a:r>
            <a:endParaRPr sz="2400">
              <a:latin typeface="Times New Roman"/>
              <a:cs typeface="Times New Roman"/>
            </a:endParaRPr>
          </a:p>
          <a:p>
            <a:pPr marL="267970" marR="30480" indent="-230504">
              <a:lnSpc>
                <a:spcPct val="100499"/>
              </a:lnSpc>
              <a:spcBef>
                <a:spcPts val="1380"/>
              </a:spcBef>
              <a:buClr>
                <a:srgbClr val="001F5F"/>
              </a:buClr>
              <a:buChar char="•"/>
              <a:tabLst>
                <a:tab pos="268605" algn="l"/>
              </a:tabLst>
            </a:pPr>
            <a:r>
              <a:rPr dirty="0" sz="2400" spc="-35">
                <a:latin typeface="Times New Roman"/>
                <a:cs typeface="Times New Roman"/>
              </a:rPr>
              <a:t>Accordingly, </a:t>
            </a:r>
            <a:r>
              <a:rPr dirty="0" sz="2400">
                <a:latin typeface="Times New Roman"/>
                <a:cs typeface="Times New Roman"/>
              </a:rPr>
              <a:t>expected RE are “discounted” for this</a:t>
            </a:r>
            <a:r>
              <a:rPr dirty="0" sz="2400" spc="-26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possibility  </a:t>
            </a:r>
            <a:r>
              <a:rPr dirty="0" sz="2400" spc="-5">
                <a:latin typeface="Times New Roman"/>
                <a:cs typeface="Times New Roman"/>
              </a:rPr>
              <a:t>with </a:t>
            </a:r>
            <a:r>
              <a:rPr dirty="0" sz="2400">
                <a:latin typeface="Times New Roman"/>
                <a:cs typeface="Times New Roman"/>
              </a:rPr>
              <a:t>a required return, </a:t>
            </a:r>
            <a:r>
              <a:rPr dirty="0" sz="2400" spc="20">
                <a:latin typeface="Cambria Math"/>
                <a:cs typeface="Cambria Math"/>
              </a:rPr>
              <a:t>𝜌</a:t>
            </a:r>
            <a:r>
              <a:rPr dirty="0" baseline="-12698" sz="2625" spc="30">
                <a:latin typeface="Cambria Math"/>
                <a:cs typeface="Cambria Math"/>
              </a:rPr>
              <a:t>𝐸</a:t>
            </a:r>
            <a:r>
              <a:rPr dirty="0" sz="2400" spc="20">
                <a:latin typeface="Times New Roman"/>
                <a:cs typeface="Times New Roman"/>
              </a:rPr>
              <a:t>, </a:t>
            </a:r>
            <a:r>
              <a:rPr dirty="0" sz="2400">
                <a:latin typeface="Times New Roman"/>
                <a:cs typeface="Times New Roman"/>
              </a:rPr>
              <a:t>that incorporates the</a:t>
            </a:r>
            <a:r>
              <a:rPr dirty="0" sz="2400" spc="-29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risk.</a:t>
            </a:r>
            <a:endParaRPr sz="2400">
              <a:latin typeface="Times New Roman"/>
              <a:cs typeface="Times New Roman"/>
            </a:endParaRPr>
          </a:p>
          <a:p>
            <a:pPr marL="267970" indent="-230504">
              <a:lnSpc>
                <a:spcPct val="100000"/>
              </a:lnSpc>
              <a:spcBef>
                <a:spcPts val="1390"/>
              </a:spcBef>
              <a:buClr>
                <a:srgbClr val="001F5F"/>
              </a:buClr>
              <a:buChar char="•"/>
              <a:tabLst>
                <a:tab pos="268605" algn="l"/>
              </a:tabLst>
            </a:pPr>
            <a:r>
              <a:rPr dirty="0" sz="2400">
                <a:latin typeface="Times New Roman"/>
                <a:cs typeface="Times New Roman"/>
              </a:rPr>
              <a:t>The calculated value reflects risk &amp; expected</a:t>
            </a:r>
            <a:r>
              <a:rPr dirty="0" sz="2400" spc="-35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return.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5519" y="406654"/>
            <a:ext cx="736155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A </a:t>
            </a:r>
            <a:r>
              <a:rPr dirty="0" spc="-20"/>
              <a:t>Framework </a:t>
            </a:r>
            <a:r>
              <a:rPr dirty="0"/>
              <a:t>for </a:t>
            </a:r>
            <a:r>
              <a:rPr dirty="0" spc="-5"/>
              <a:t>Analysis of Fundamental</a:t>
            </a:r>
            <a:r>
              <a:rPr dirty="0" spc="105"/>
              <a:t> </a:t>
            </a:r>
            <a:r>
              <a:rPr dirty="0" spc="-5"/>
              <a:t>Risk</a:t>
            </a:r>
          </a:p>
        </p:txBody>
      </p:sp>
      <p:sp>
        <p:nvSpPr>
          <p:cNvPr id="3" name="object 3"/>
          <p:cNvSpPr/>
          <p:nvPr/>
        </p:nvSpPr>
        <p:spPr>
          <a:xfrm>
            <a:off x="8596883" y="6617206"/>
            <a:ext cx="303275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24900" y="6617206"/>
            <a:ext cx="216407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66047" y="6617206"/>
            <a:ext cx="303275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55447" y="1339977"/>
            <a:ext cx="742505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2570" marR="5080" indent="-230504">
              <a:lnSpc>
                <a:spcPct val="100000"/>
              </a:lnSpc>
              <a:spcBef>
                <a:spcPts val="100"/>
              </a:spcBef>
              <a:buClr>
                <a:srgbClr val="001F5F"/>
              </a:buClr>
              <a:buChar char="•"/>
              <a:tabLst>
                <a:tab pos="243204" algn="l"/>
              </a:tabLst>
            </a:pPr>
            <a:r>
              <a:rPr dirty="0" sz="2400">
                <a:latin typeface="Times New Roman"/>
                <a:cs typeface="Times New Roman"/>
              </a:rPr>
              <a:t>The </a:t>
            </a:r>
            <a:r>
              <a:rPr dirty="0" sz="2400" spc="-5">
                <a:latin typeface="Times New Roman"/>
                <a:cs typeface="Times New Roman"/>
              </a:rPr>
              <a:t>same </a:t>
            </a:r>
            <a:r>
              <a:rPr dirty="0" sz="2400">
                <a:latin typeface="Times New Roman"/>
                <a:cs typeface="Times New Roman"/>
              </a:rPr>
              <a:t>drivers that yield </a:t>
            </a:r>
            <a:r>
              <a:rPr dirty="0" sz="2400" spc="-5">
                <a:latin typeface="Times New Roman"/>
                <a:cs typeface="Times New Roman"/>
              </a:rPr>
              <a:t>RE </a:t>
            </a:r>
            <a:r>
              <a:rPr dirty="0" sz="2400">
                <a:latin typeface="Times New Roman"/>
                <a:cs typeface="Times New Roman"/>
              </a:rPr>
              <a:t>can drive </a:t>
            </a:r>
            <a:r>
              <a:rPr dirty="0" sz="2400" spc="-5">
                <a:latin typeface="Times New Roman"/>
                <a:cs typeface="Times New Roman"/>
              </a:rPr>
              <a:t>RE </a:t>
            </a:r>
            <a:r>
              <a:rPr dirty="0" sz="2400">
                <a:latin typeface="Times New Roman"/>
                <a:cs typeface="Times New Roman"/>
              </a:rPr>
              <a:t>away from</a:t>
            </a:r>
            <a:r>
              <a:rPr dirty="0" sz="2400" spc="-37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its  expected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level.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5447" y="4450460"/>
            <a:ext cx="770064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42570" marR="5080" indent="-230504">
              <a:lnSpc>
                <a:spcPct val="100000"/>
              </a:lnSpc>
              <a:spcBef>
                <a:spcPts val="100"/>
              </a:spcBef>
              <a:buClr>
                <a:srgbClr val="001F5F"/>
              </a:buClr>
              <a:buChar char="•"/>
              <a:tabLst>
                <a:tab pos="243204" algn="l"/>
              </a:tabLst>
            </a:pPr>
            <a:r>
              <a:rPr dirty="0" sz="2400">
                <a:latin typeface="Times New Roman"/>
                <a:cs typeface="Times New Roman"/>
              </a:rPr>
              <a:t>Risk is </a:t>
            </a:r>
            <a:r>
              <a:rPr dirty="0" sz="2400" spc="-10">
                <a:latin typeface="Times New Roman"/>
                <a:cs typeface="Times New Roman"/>
              </a:rPr>
              <a:t>determined </a:t>
            </a:r>
            <a:r>
              <a:rPr dirty="0" sz="2400">
                <a:latin typeface="Times New Roman"/>
                <a:cs typeface="Times New Roman"/>
              </a:rPr>
              <a:t>by </a:t>
            </a:r>
            <a:r>
              <a:rPr dirty="0" sz="2400" spc="-5">
                <a:latin typeface="Times New Roman"/>
                <a:cs typeface="Times New Roman"/>
              </a:rPr>
              <a:t>the chance </a:t>
            </a:r>
            <a:r>
              <a:rPr dirty="0" sz="2400">
                <a:latin typeface="Times New Roman"/>
                <a:cs typeface="Times New Roman"/>
              </a:rPr>
              <a:t>that a firm </a:t>
            </a:r>
            <a:r>
              <a:rPr dirty="0" sz="2400" spc="-5">
                <a:latin typeface="Times New Roman"/>
                <a:cs typeface="Times New Roman"/>
              </a:rPr>
              <a:t>will </a:t>
            </a:r>
            <a:r>
              <a:rPr dirty="0" sz="2400">
                <a:latin typeface="Times New Roman"/>
                <a:cs typeface="Times New Roman"/>
              </a:rPr>
              <a:t>not earn </a:t>
            </a:r>
            <a:r>
              <a:rPr dirty="0" sz="2400" spc="-5">
                <a:latin typeface="Times New Roman"/>
                <a:cs typeface="Times New Roman"/>
              </a:rPr>
              <a:t>the  </a:t>
            </a:r>
            <a:r>
              <a:rPr dirty="0" sz="2400">
                <a:latin typeface="Times New Roman"/>
                <a:cs typeface="Times New Roman"/>
              </a:rPr>
              <a:t>forecasted </a:t>
            </a:r>
            <a:r>
              <a:rPr dirty="0" sz="2400" spc="-5">
                <a:latin typeface="Times New Roman"/>
                <a:cs typeface="Times New Roman"/>
              </a:rPr>
              <a:t>ROCE </a:t>
            </a:r>
            <a:r>
              <a:rPr dirty="0" sz="2400">
                <a:latin typeface="Times New Roman"/>
                <a:cs typeface="Times New Roman"/>
              </a:rPr>
              <a:t>or </a:t>
            </a:r>
            <a:r>
              <a:rPr dirty="0" sz="2400" spc="-5">
                <a:latin typeface="Times New Roman"/>
                <a:cs typeface="Times New Roman"/>
              </a:rPr>
              <a:t>will </a:t>
            </a:r>
            <a:r>
              <a:rPr dirty="0" sz="2400">
                <a:latin typeface="Times New Roman"/>
                <a:cs typeface="Times New Roman"/>
              </a:rPr>
              <a:t>not grow </a:t>
            </a:r>
            <a:r>
              <a:rPr dirty="0" sz="2400" spc="-10">
                <a:latin typeface="Times New Roman"/>
                <a:cs typeface="Times New Roman"/>
              </a:rPr>
              <a:t>investments </a:t>
            </a:r>
            <a:r>
              <a:rPr dirty="0" sz="2400">
                <a:latin typeface="Times New Roman"/>
                <a:cs typeface="Times New Roman"/>
              </a:rPr>
              <a:t>to earn </a:t>
            </a:r>
            <a:r>
              <a:rPr dirty="0" sz="2400" spc="-5">
                <a:latin typeface="Times New Roman"/>
                <a:cs typeface="Times New Roman"/>
              </a:rPr>
              <a:t>at </a:t>
            </a:r>
            <a:r>
              <a:rPr dirty="0" sz="2400">
                <a:latin typeface="Times New Roman"/>
                <a:cs typeface="Times New Roman"/>
              </a:rPr>
              <a:t>the  </a:t>
            </a:r>
            <a:r>
              <a:rPr dirty="0" sz="2400" spc="-5">
                <a:latin typeface="Times New Roman"/>
                <a:cs typeface="Times New Roman"/>
              </a:rPr>
              <a:t>ROCE.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12264" y="2247900"/>
            <a:ext cx="4448555" cy="17266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4336" y="290271"/>
            <a:ext cx="527177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The </a:t>
            </a:r>
            <a:r>
              <a:rPr dirty="0"/>
              <a:t>Analysis </a:t>
            </a:r>
            <a:r>
              <a:rPr dirty="0" spc="-5"/>
              <a:t>of Fundamental</a:t>
            </a:r>
            <a:r>
              <a:rPr dirty="0" spc="-100"/>
              <a:t> </a:t>
            </a:r>
            <a:r>
              <a:rPr dirty="0" spc="-5"/>
              <a:t>Risk</a:t>
            </a:r>
          </a:p>
        </p:txBody>
      </p:sp>
      <p:sp>
        <p:nvSpPr>
          <p:cNvPr id="3" name="object 3"/>
          <p:cNvSpPr/>
          <p:nvPr/>
        </p:nvSpPr>
        <p:spPr>
          <a:xfrm>
            <a:off x="1156716" y="862583"/>
            <a:ext cx="6731508" cy="5650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596883" y="6617206"/>
            <a:ext cx="303275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24900" y="6617206"/>
            <a:ext cx="216407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66047" y="6617206"/>
            <a:ext cx="303275" cy="2407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608" y="406654"/>
            <a:ext cx="823087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Profitability </a:t>
            </a:r>
            <a:r>
              <a:rPr dirty="0" spc="-20"/>
              <a:t>Risk: </a:t>
            </a:r>
            <a:r>
              <a:rPr dirty="0" spc="-5"/>
              <a:t>The Chance </a:t>
            </a:r>
            <a:r>
              <a:rPr dirty="0"/>
              <a:t>of </a:t>
            </a:r>
            <a:r>
              <a:rPr dirty="0" spc="-5"/>
              <a:t>Getting Poor</a:t>
            </a:r>
            <a:r>
              <a:rPr dirty="0" spc="65"/>
              <a:t> </a:t>
            </a:r>
            <a:r>
              <a:rPr dirty="0" spc="-20"/>
              <a:t>ROCE</a:t>
            </a:r>
          </a:p>
        </p:txBody>
      </p:sp>
      <p:sp>
        <p:nvSpPr>
          <p:cNvPr id="3" name="object 3"/>
          <p:cNvSpPr/>
          <p:nvPr/>
        </p:nvSpPr>
        <p:spPr>
          <a:xfrm>
            <a:off x="8596883" y="6617206"/>
            <a:ext cx="303275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24900" y="6617206"/>
            <a:ext cx="216407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66047" y="6617206"/>
            <a:ext cx="303275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55447" y="1175283"/>
            <a:ext cx="7952105" cy="1029335"/>
          </a:xfrm>
          <a:prstGeom prst="rect">
            <a:avLst/>
          </a:prstGeom>
        </p:spPr>
        <p:txBody>
          <a:bodyPr wrap="square" lIns="0" tIns="1790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dirty="0" sz="2200" spc="-5">
                <a:latin typeface="Times New Roman"/>
                <a:cs typeface="Times New Roman"/>
              </a:rPr>
              <a:t>Return </a:t>
            </a:r>
            <a:r>
              <a:rPr dirty="0" sz="2200">
                <a:latin typeface="Times New Roman"/>
                <a:cs typeface="Times New Roman"/>
              </a:rPr>
              <a:t>on </a:t>
            </a:r>
            <a:r>
              <a:rPr dirty="0" sz="2200" spc="-20">
                <a:latin typeface="Times New Roman"/>
                <a:cs typeface="Times New Roman"/>
              </a:rPr>
              <a:t>common </a:t>
            </a:r>
            <a:r>
              <a:rPr dirty="0" sz="2200" spc="-5">
                <a:latin typeface="Times New Roman"/>
                <a:cs typeface="Times New Roman"/>
              </a:rPr>
              <a:t>equity = Return on net operating</a:t>
            </a:r>
            <a:r>
              <a:rPr dirty="0" sz="2200" spc="15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Times New Roman"/>
                <a:cs typeface="Times New Roman"/>
              </a:rPr>
              <a:t>assets</a:t>
            </a:r>
            <a:endParaRPr sz="2200">
              <a:latin typeface="Times New Roman"/>
              <a:cs typeface="Times New Roman"/>
            </a:endParaRPr>
          </a:p>
          <a:p>
            <a:pPr marL="3225165">
              <a:lnSpc>
                <a:spcPct val="100000"/>
              </a:lnSpc>
              <a:spcBef>
                <a:spcPts val="1310"/>
              </a:spcBef>
            </a:pPr>
            <a:r>
              <a:rPr dirty="0" sz="2200" spc="-5">
                <a:latin typeface="Times New Roman"/>
                <a:cs typeface="Times New Roman"/>
              </a:rPr>
              <a:t>+ (Financial leverage </a:t>
            </a:r>
            <a:r>
              <a:rPr dirty="0" sz="2200" spc="-5">
                <a:latin typeface="Cambria Math"/>
                <a:cs typeface="Cambria Math"/>
              </a:rPr>
              <a:t>× </a:t>
            </a:r>
            <a:r>
              <a:rPr dirty="0" sz="2200" spc="-5">
                <a:latin typeface="Times New Roman"/>
                <a:cs typeface="Times New Roman"/>
              </a:rPr>
              <a:t>Operating</a:t>
            </a:r>
            <a:r>
              <a:rPr dirty="0" sz="2200" spc="50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Times New Roman"/>
                <a:cs typeface="Times New Roman"/>
              </a:rPr>
              <a:t>spread)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5447" y="4544314"/>
            <a:ext cx="8368030" cy="695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2570" marR="5080" indent="-230504">
              <a:lnSpc>
                <a:spcPct val="100000"/>
              </a:lnSpc>
              <a:spcBef>
                <a:spcPts val="95"/>
              </a:spcBef>
              <a:buClr>
                <a:srgbClr val="001F5F"/>
              </a:buClr>
              <a:buChar char="•"/>
              <a:tabLst>
                <a:tab pos="242570" algn="l"/>
                <a:tab pos="243204" algn="l"/>
              </a:tabLst>
            </a:pPr>
            <a:r>
              <a:rPr dirty="0" sz="2200" spc="-5">
                <a:latin typeface="Times New Roman"/>
                <a:cs typeface="Times New Roman"/>
              </a:rPr>
              <a:t>Just </a:t>
            </a:r>
            <a:r>
              <a:rPr dirty="0" sz="2200" spc="-10">
                <a:latin typeface="Times New Roman"/>
                <a:cs typeface="Times New Roman"/>
              </a:rPr>
              <a:t>as </a:t>
            </a:r>
            <a:r>
              <a:rPr dirty="0" sz="2200" spc="-5">
                <a:latin typeface="Times New Roman"/>
                <a:cs typeface="Times New Roman"/>
              </a:rPr>
              <a:t>the drivers here determine the expected ROCE, so they determine  the risk that the expected </a:t>
            </a:r>
            <a:r>
              <a:rPr dirty="0" sz="2200" spc="-10">
                <a:latin typeface="Times New Roman"/>
                <a:cs typeface="Times New Roman"/>
              </a:rPr>
              <a:t>ROCE </a:t>
            </a:r>
            <a:r>
              <a:rPr dirty="0" sz="2200" spc="-5">
                <a:latin typeface="Times New Roman"/>
                <a:cs typeface="Times New Roman"/>
              </a:rPr>
              <a:t>will </a:t>
            </a:r>
            <a:r>
              <a:rPr dirty="0" sz="2200">
                <a:latin typeface="Times New Roman"/>
                <a:cs typeface="Times New Roman"/>
              </a:rPr>
              <a:t>not be</a:t>
            </a:r>
            <a:r>
              <a:rPr dirty="0" sz="2200" spc="-70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Times New Roman"/>
                <a:cs typeface="Times New Roman"/>
              </a:rPr>
              <a:t>earned.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24227" y="2581655"/>
            <a:ext cx="4785360" cy="14569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0302" y="326212"/>
            <a:ext cx="47942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The Analysis of Operating</a:t>
            </a:r>
            <a:r>
              <a:rPr dirty="0" spc="-80"/>
              <a:t> </a:t>
            </a:r>
            <a:r>
              <a:rPr dirty="0" spc="-5"/>
              <a:t>Risk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9389" y="1033043"/>
            <a:ext cx="8373745" cy="5293995"/>
          </a:xfrm>
          <a:prstGeom prst="rect">
            <a:avLst/>
          </a:prstGeom>
        </p:spPr>
        <p:txBody>
          <a:bodyPr wrap="square" lIns="0" tIns="177165" rIns="0" bIns="0" rtlCol="0" vert="horz">
            <a:spAutoFit/>
          </a:bodyPr>
          <a:lstStyle/>
          <a:p>
            <a:pPr marL="242570" indent="-230504">
              <a:lnSpc>
                <a:spcPct val="100000"/>
              </a:lnSpc>
              <a:spcBef>
                <a:spcPts val="1395"/>
              </a:spcBef>
              <a:buClr>
                <a:srgbClr val="001F5F"/>
              </a:buClr>
              <a:buChar char="•"/>
              <a:tabLst>
                <a:tab pos="242570" algn="l"/>
                <a:tab pos="243204" algn="l"/>
              </a:tabLst>
            </a:pPr>
            <a:r>
              <a:rPr dirty="0" sz="2200" spc="-5">
                <a:latin typeface="Times New Roman"/>
                <a:cs typeface="Times New Roman"/>
              </a:rPr>
              <a:t>The potential </a:t>
            </a:r>
            <a:r>
              <a:rPr dirty="0" sz="2200">
                <a:latin typeface="Times New Roman"/>
                <a:cs typeface="Times New Roman"/>
              </a:rPr>
              <a:t>variation </a:t>
            </a:r>
            <a:r>
              <a:rPr dirty="0" sz="2200" spc="-5">
                <a:latin typeface="Times New Roman"/>
                <a:cs typeface="Times New Roman"/>
              </a:rPr>
              <a:t>in </a:t>
            </a:r>
            <a:r>
              <a:rPr dirty="0" sz="2200" spc="-10">
                <a:latin typeface="Times New Roman"/>
                <a:cs typeface="Times New Roman"/>
              </a:rPr>
              <a:t>RNOA </a:t>
            </a:r>
            <a:r>
              <a:rPr dirty="0" sz="2200" spc="-5">
                <a:latin typeface="Times New Roman"/>
                <a:cs typeface="Times New Roman"/>
              </a:rPr>
              <a:t>generates operating</a:t>
            </a:r>
            <a:r>
              <a:rPr dirty="0" sz="2200" spc="-315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Times New Roman"/>
                <a:cs typeface="Times New Roman"/>
              </a:rPr>
              <a:t>risk.</a:t>
            </a:r>
            <a:endParaRPr sz="2200">
              <a:latin typeface="Times New Roman"/>
              <a:cs typeface="Times New Roman"/>
            </a:endParaRPr>
          </a:p>
          <a:p>
            <a:pPr marL="242570" indent="-230504">
              <a:lnSpc>
                <a:spcPct val="100000"/>
              </a:lnSpc>
              <a:spcBef>
                <a:spcPts val="1295"/>
              </a:spcBef>
              <a:buClr>
                <a:srgbClr val="001F5F"/>
              </a:buClr>
              <a:buFont typeface="Times New Roman"/>
              <a:buChar char="•"/>
              <a:tabLst>
                <a:tab pos="242570" algn="l"/>
                <a:tab pos="243204" algn="l"/>
              </a:tabLst>
            </a:pPr>
            <a:r>
              <a:rPr dirty="0" u="heavy" sz="2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Driver</a:t>
            </a:r>
            <a:r>
              <a:rPr dirty="0" sz="2200" spc="-5" b="1">
                <a:latin typeface="Times New Roman"/>
                <a:cs typeface="Times New Roman"/>
              </a:rPr>
              <a:t>s </a:t>
            </a:r>
            <a:r>
              <a:rPr dirty="0" u="heavy" sz="2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dirty="0" sz="2200" spc="-5" b="1">
                <a:latin typeface="Times New Roman"/>
                <a:cs typeface="Times New Roman"/>
              </a:rPr>
              <a:t>f op</a:t>
            </a:r>
            <a:r>
              <a:rPr dirty="0" u="heavy" sz="2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eratin</a:t>
            </a:r>
            <a:r>
              <a:rPr dirty="0" sz="2200" spc="-5" b="1">
                <a:latin typeface="Times New Roman"/>
                <a:cs typeface="Times New Roman"/>
              </a:rPr>
              <a:t>g</a:t>
            </a:r>
            <a:r>
              <a:rPr dirty="0" sz="2200" spc="-70" b="1">
                <a:latin typeface="Times New Roman"/>
                <a:cs typeface="Times New Roman"/>
              </a:rPr>
              <a:t> </a:t>
            </a:r>
            <a:r>
              <a:rPr dirty="0" sz="2200" spc="-5" b="1">
                <a:latin typeface="Times New Roman"/>
                <a:cs typeface="Times New Roman"/>
              </a:rPr>
              <a:t>risk</a:t>
            </a:r>
            <a:endParaRPr sz="2200">
              <a:latin typeface="Times New Roman"/>
              <a:cs typeface="Times New Roman"/>
            </a:endParaRPr>
          </a:p>
          <a:p>
            <a:pPr lvl="1" marL="485140" indent="-231775">
              <a:lnSpc>
                <a:spcPct val="100000"/>
              </a:lnSpc>
              <a:spcBef>
                <a:spcPts val="1210"/>
              </a:spcBef>
              <a:buClr>
                <a:srgbClr val="001F5F"/>
              </a:buClr>
              <a:buFont typeface="Wingdings"/>
              <a:buChar char=""/>
              <a:tabLst>
                <a:tab pos="485140" algn="l"/>
              </a:tabLst>
            </a:pPr>
            <a:r>
              <a:rPr dirty="0" sz="2000">
                <a:latin typeface="Times New Roman"/>
                <a:cs typeface="Times New Roman"/>
              </a:rPr>
              <a:t>Profit </a:t>
            </a:r>
            <a:r>
              <a:rPr dirty="0" sz="2000" spc="-20">
                <a:latin typeface="Times New Roman"/>
                <a:cs typeface="Times New Roman"/>
              </a:rPr>
              <a:t>margin </a:t>
            </a:r>
            <a:r>
              <a:rPr dirty="0" sz="2000">
                <a:latin typeface="Times New Roman"/>
                <a:cs typeface="Times New Roman"/>
              </a:rPr>
              <a:t>(PM)</a:t>
            </a:r>
            <a:r>
              <a:rPr dirty="0" sz="2000" spc="-19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risk</a:t>
            </a:r>
            <a:endParaRPr sz="2000">
              <a:latin typeface="Times New Roman"/>
              <a:cs typeface="Times New Roman"/>
            </a:endParaRPr>
          </a:p>
          <a:p>
            <a:pPr lvl="2" marL="980440" indent="-285750">
              <a:lnSpc>
                <a:spcPct val="100000"/>
              </a:lnSpc>
              <a:spcBef>
                <a:spcPts val="1115"/>
              </a:spcBef>
              <a:buClr>
                <a:srgbClr val="001F5F"/>
              </a:buClr>
              <a:buFont typeface="Arial"/>
              <a:buChar char="•"/>
              <a:tabLst>
                <a:tab pos="979805" algn="l"/>
                <a:tab pos="981075" algn="l"/>
              </a:tabLst>
            </a:pPr>
            <a:r>
              <a:rPr dirty="0" sz="1800">
                <a:latin typeface="Times New Roman"/>
                <a:cs typeface="Times New Roman"/>
              </a:rPr>
              <a:t>Expense risk – e.g. labor &amp; material </a:t>
            </a:r>
            <a:r>
              <a:rPr dirty="0" sz="1800" spc="-5">
                <a:latin typeface="Times New Roman"/>
                <a:cs typeface="Times New Roman"/>
              </a:rPr>
              <a:t>costs </a:t>
            </a:r>
            <a:r>
              <a:rPr dirty="0" sz="1800">
                <a:latin typeface="Times New Roman"/>
                <a:cs typeface="Times New Roman"/>
              </a:rPr>
              <a:t>↑, per $ of</a:t>
            </a:r>
            <a:r>
              <a:rPr dirty="0" sz="1800" spc="-19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sales</a:t>
            </a:r>
            <a:endParaRPr sz="1800">
              <a:latin typeface="Times New Roman"/>
              <a:cs typeface="Times New Roman"/>
            </a:endParaRPr>
          </a:p>
          <a:p>
            <a:pPr lvl="2" marL="980440" marR="245745" indent="-285115">
              <a:lnSpc>
                <a:spcPct val="100000"/>
              </a:lnSpc>
              <a:spcBef>
                <a:spcPts val="1105"/>
              </a:spcBef>
              <a:buClr>
                <a:srgbClr val="001F5F"/>
              </a:buClr>
              <a:buFont typeface="Arial"/>
              <a:buChar char="•"/>
              <a:tabLst>
                <a:tab pos="979805" algn="l"/>
                <a:tab pos="981075" algn="l"/>
              </a:tabLst>
            </a:pPr>
            <a:r>
              <a:rPr dirty="0" sz="1800">
                <a:latin typeface="Times New Roman"/>
                <a:cs typeface="Times New Roman"/>
              </a:rPr>
              <a:t>Operating leverage </a:t>
            </a:r>
            <a:r>
              <a:rPr dirty="0" sz="1800" spc="-5">
                <a:latin typeface="Times New Roman"/>
                <a:cs typeface="Times New Roman"/>
              </a:rPr>
              <a:t>risk </a:t>
            </a:r>
            <a:r>
              <a:rPr dirty="0" sz="1800">
                <a:latin typeface="Times New Roman"/>
                <a:cs typeface="Times New Roman"/>
              </a:rPr>
              <a:t>– if sales ↓, </a:t>
            </a:r>
            <a:r>
              <a:rPr dirty="0" sz="1800" spc="-5">
                <a:latin typeface="Times New Roman"/>
                <a:cs typeface="Times New Roman"/>
              </a:rPr>
              <a:t>PM </a:t>
            </a:r>
            <a:r>
              <a:rPr dirty="0" sz="1800">
                <a:latin typeface="Times New Roman"/>
                <a:cs typeface="Times New Roman"/>
              </a:rPr>
              <a:t>↓ by a </a:t>
            </a:r>
            <a:r>
              <a:rPr dirty="0" sz="1800" spc="-20">
                <a:latin typeface="Times New Roman"/>
                <a:cs typeface="Times New Roman"/>
              </a:rPr>
              <a:t>larger </a:t>
            </a:r>
            <a:r>
              <a:rPr dirty="0" sz="1800">
                <a:latin typeface="Times New Roman"/>
                <a:cs typeface="Times New Roman"/>
              </a:rPr>
              <a:t>amount if costs are</a:t>
            </a:r>
            <a:r>
              <a:rPr dirty="0" sz="1800" spc="-1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fixed  rather than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variable</a:t>
            </a:r>
            <a:endParaRPr sz="1800">
              <a:latin typeface="Times New Roman"/>
              <a:cs typeface="Times New Roman"/>
            </a:endParaRPr>
          </a:p>
          <a:p>
            <a:pPr lvl="1" marL="485140" indent="-231775">
              <a:lnSpc>
                <a:spcPct val="100000"/>
              </a:lnSpc>
              <a:spcBef>
                <a:spcPts val="1190"/>
              </a:spcBef>
              <a:buClr>
                <a:srgbClr val="001F5F"/>
              </a:buClr>
              <a:buFont typeface="Wingdings"/>
              <a:buChar char=""/>
              <a:tabLst>
                <a:tab pos="485140" algn="l"/>
              </a:tabLst>
            </a:pPr>
            <a:r>
              <a:rPr dirty="0" sz="2000">
                <a:latin typeface="Times New Roman"/>
                <a:cs typeface="Times New Roman"/>
              </a:rPr>
              <a:t>Asset turnover </a:t>
            </a:r>
            <a:r>
              <a:rPr dirty="0" sz="2000" spc="-85">
                <a:latin typeface="Times New Roman"/>
                <a:cs typeface="Times New Roman"/>
              </a:rPr>
              <a:t>(ATO)</a:t>
            </a:r>
            <a:r>
              <a:rPr dirty="0" sz="2000" spc="-2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risk</a:t>
            </a:r>
            <a:endParaRPr sz="2000">
              <a:latin typeface="Times New Roman"/>
              <a:cs typeface="Times New Roman"/>
            </a:endParaRPr>
          </a:p>
          <a:p>
            <a:pPr lvl="2" marL="980440" indent="-285750">
              <a:lnSpc>
                <a:spcPct val="100000"/>
              </a:lnSpc>
              <a:spcBef>
                <a:spcPts val="1100"/>
              </a:spcBef>
              <a:buClr>
                <a:srgbClr val="001F5F"/>
              </a:buClr>
              <a:buFont typeface="Arial"/>
              <a:buChar char="•"/>
              <a:tabLst>
                <a:tab pos="979805" algn="l"/>
                <a:tab pos="981075" algn="l"/>
              </a:tabLst>
            </a:pPr>
            <a:r>
              <a:rPr dirty="0" sz="1800">
                <a:latin typeface="Times New Roman"/>
                <a:cs typeface="Times New Roman"/>
              </a:rPr>
              <a:t>Sales </a:t>
            </a:r>
            <a:r>
              <a:rPr dirty="0" sz="1800" spc="-5">
                <a:latin typeface="Times New Roman"/>
                <a:cs typeface="Times New Roman"/>
              </a:rPr>
              <a:t>may </a:t>
            </a:r>
            <a:r>
              <a:rPr dirty="0" sz="1800">
                <a:latin typeface="Times New Roman"/>
                <a:cs typeface="Times New Roman"/>
              </a:rPr>
              <a:t>fall if </a:t>
            </a:r>
            <a:r>
              <a:rPr dirty="0" sz="1800" spc="-5">
                <a:latin typeface="Times New Roman"/>
                <a:cs typeface="Times New Roman"/>
              </a:rPr>
              <a:t>consumer </a:t>
            </a:r>
            <a:r>
              <a:rPr dirty="0" sz="1800">
                <a:latin typeface="Times New Roman"/>
                <a:cs typeface="Times New Roman"/>
              </a:rPr>
              <a:t>demand </a:t>
            </a:r>
            <a:r>
              <a:rPr dirty="0" sz="1800" spc="-5">
                <a:latin typeface="Times New Roman"/>
                <a:cs typeface="Times New Roman"/>
              </a:rPr>
              <a:t>shifts </a:t>
            </a:r>
            <a:r>
              <a:rPr dirty="0" sz="1800">
                <a:latin typeface="Times New Roman"/>
                <a:cs typeface="Times New Roman"/>
              </a:rPr>
              <a:t>or competitors erode </a:t>
            </a:r>
            <a:r>
              <a:rPr dirty="0" sz="1800" spc="-5">
                <a:latin typeface="Times New Roman"/>
                <a:cs typeface="Times New Roman"/>
              </a:rPr>
              <a:t>market</a:t>
            </a:r>
            <a:r>
              <a:rPr dirty="0" sz="1800" spc="-16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share.</a:t>
            </a:r>
            <a:endParaRPr sz="1800">
              <a:latin typeface="Times New Roman"/>
              <a:cs typeface="Times New Roman"/>
            </a:endParaRPr>
          </a:p>
          <a:p>
            <a:pPr lvl="2" marL="980440" indent="-285750">
              <a:lnSpc>
                <a:spcPct val="100000"/>
              </a:lnSpc>
              <a:spcBef>
                <a:spcPts val="1105"/>
              </a:spcBef>
              <a:buClr>
                <a:srgbClr val="001F5F"/>
              </a:buClr>
              <a:buFont typeface="Arial"/>
              <a:buChar char="•"/>
              <a:tabLst>
                <a:tab pos="979805" algn="l"/>
                <a:tab pos="981075" algn="l"/>
              </a:tabLst>
            </a:pPr>
            <a:r>
              <a:rPr dirty="0" sz="1800">
                <a:latin typeface="Times New Roman"/>
                <a:cs typeface="Times New Roman"/>
              </a:rPr>
              <a:t>If </a:t>
            </a:r>
            <a:r>
              <a:rPr dirty="0" sz="1800" spc="-10">
                <a:latin typeface="Times New Roman"/>
                <a:cs typeface="Times New Roman"/>
              </a:rPr>
              <a:t>NOA </a:t>
            </a:r>
            <a:r>
              <a:rPr dirty="0" sz="1800">
                <a:latin typeface="Times New Roman"/>
                <a:cs typeface="Times New Roman"/>
              </a:rPr>
              <a:t>are inflexible,</a:t>
            </a:r>
            <a:r>
              <a:rPr dirty="0" sz="1800" spc="-370">
                <a:latin typeface="Times New Roman"/>
                <a:cs typeface="Times New Roman"/>
              </a:rPr>
              <a:t> </a:t>
            </a:r>
            <a:r>
              <a:rPr dirty="0" sz="1800" spc="-170">
                <a:latin typeface="Times New Roman"/>
                <a:cs typeface="Times New Roman"/>
              </a:rPr>
              <a:t>ATO </a:t>
            </a:r>
            <a:r>
              <a:rPr dirty="0" sz="1800">
                <a:latin typeface="Times New Roman"/>
                <a:cs typeface="Times New Roman"/>
              </a:rPr>
              <a:t>falls with a drop in </a:t>
            </a:r>
            <a:r>
              <a:rPr dirty="0" sz="1800" spc="-5">
                <a:latin typeface="Times New Roman"/>
                <a:cs typeface="Times New Roman"/>
              </a:rPr>
              <a:t>sales, </a:t>
            </a:r>
            <a:r>
              <a:rPr dirty="0" sz="1800">
                <a:latin typeface="Times New Roman"/>
                <a:cs typeface="Times New Roman"/>
              </a:rPr>
              <a:t>reducing </a:t>
            </a:r>
            <a:r>
              <a:rPr dirty="0" sz="1800" spc="-10">
                <a:latin typeface="Times New Roman"/>
                <a:cs typeface="Times New Roman"/>
              </a:rPr>
              <a:t>RNOA.</a:t>
            </a:r>
            <a:endParaRPr sz="1800">
              <a:latin typeface="Times New Roman"/>
              <a:cs typeface="Times New Roman"/>
            </a:endParaRPr>
          </a:p>
          <a:p>
            <a:pPr lvl="1" marL="485140" indent="-231775">
              <a:lnSpc>
                <a:spcPct val="100000"/>
              </a:lnSpc>
              <a:spcBef>
                <a:spcPts val="1195"/>
              </a:spcBef>
              <a:buClr>
                <a:srgbClr val="001F5F"/>
              </a:buClr>
              <a:buFont typeface="Wingdings"/>
              <a:buChar char=""/>
              <a:tabLst>
                <a:tab pos="485140" algn="l"/>
              </a:tabLst>
            </a:pPr>
            <a:r>
              <a:rPr dirty="0" sz="2000">
                <a:latin typeface="Times New Roman"/>
                <a:cs typeface="Times New Roman"/>
              </a:rPr>
              <a:t>Operating </a:t>
            </a:r>
            <a:r>
              <a:rPr dirty="0" sz="2000" spc="-5">
                <a:latin typeface="Times New Roman"/>
                <a:cs typeface="Times New Roman"/>
              </a:rPr>
              <a:t>liability </a:t>
            </a:r>
            <a:r>
              <a:rPr dirty="0" sz="2000">
                <a:latin typeface="Times New Roman"/>
                <a:cs typeface="Times New Roman"/>
              </a:rPr>
              <a:t>leverage (OLLEV)</a:t>
            </a:r>
            <a:r>
              <a:rPr dirty="0" sz="2000" spc="-2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risk</a:t>
            </a:r>
            <a:endParaRPr sz="2000">
              <a:latin typeface="Times New Roman"/>
              <a:cs typeface="Times New Roman"/>
            </a:endParaRPr>
          </a:p>
          <a:p>
            <a:pPr lvl="2" marL="980440" marR="5080" indent="-285115">
              <a:lnSpc>
                <a:spcPct val="100000"/>
              </a:lnSpc>
              <a:spcBef>
                <a:spcPts val="1115"/>
              </a:spcBef>
              <a:buClr>
                <a:srgbClr val="001F5F"/>
              </a:buClr>
              <a:buFont typeface="Arial"/>
              <a:buChar char="•"/>
              <a:tabLst>
                <a:tab pos="979805" algn="l"/>
                <a:tab pos="981075" algn="l"/>
              </a:tabLst>
            </a:pPr>
            <a:r>
              <a:rPr dirty="0" sz="1800" spc="-5">
                <a:latin typeface="Times New Roman"/>
                <a:cs typeface="Times New Roman"/>
              </a:rPr>
              <a:t>OL may </a:t>
            </a:r>
            <a:r>
              <a:rPr dirty="0" sz="1800">
                <a:latin typeface="Times New Roman"/>
                <a:cs typeface="Times New Roman"/>
              </a:rPr>
              <a:t>fall </a:t>
            </a:r>
            <a:r>
              <a:rPr dirty="0" sz="1800" spc="-5">
                <a:latin typeface="Times New Roman"/>
                <a:cs typeface="Times New Roman"/>
              </a:rPr>
              <a:t>as </a:t>
            </a:r>
            <a:r>
              <a:rPr dirty="0" sz="1800">
                <a:latin typeface="Times New Roman"/>
                <a:cs typeface="Times New Roman"/>
              </a:rPr>
              <a:t>% of </a:t>
            </a:r>
            <a:r>
              <a:rPr dirty="0" sz="1800" spc="-5">
                <a:latin typeface="Times New Roman"/>
                <a:cs typeface="Times New Roman"/>
              </a:rPr>
              <a:t>NOA </a:t>
            </a:r>
            <a:r>
              <a:rPr dirty="0" sz="1800">
                <a:latin typeface="Times New Roman"/>
                <a:cs typeface="Times New Roman"/>
              </a:rPr>
              <a:t>– e.g. if the firm gets into </a:t>
            </a:r>
            <a:r>
              <a:rPr dirty="0" sz="1800" spc="-10">
                <a:latin typeface="Times New Roman"/>
                <a:cs typeface="Times New Roman"/>
              </a:rPr>
              <a:t>difficulties </a:t>
            </a:r>
            <a:r>
              <a:rPr dirty="0" sz="1800">
                <a:latin typeface="Times New Roman"/>
                <a:cs typeface="Times New Roman"/>
              </a:rPr>
              <a:t>that cause  </a:t>
            </a:r>
            <a:r>
              <a:rPr dirty="0" sz="1800" spc="-20">
                <a:latin typeface="Times New Roman"/>
                <a:cs typeface="Times New Roman"/>
              </a:rPr>
              <a:t>margins </a:t>
            </a:r>
            <a:r>
              <a:rPr dirty="0" sz="1800">
                <a:latin typeface="Times New Roman"/>
                <a:cs typeface="Times New Roman"/>
              </a:rPr>
              <a:t>&amp; turnover to fall, suppliers </a:t>
            </a:r>
            <a:r>
              <a:rPr dirty="0" sz="1800" spc="-5">
                <a:latin typeface="Times New Roman"/>
                <a:cs typeface="Times New Roman"/>
              </a:rPr>
              <a:t>may </a:t>
            </a:r>
            <a:r>
              <a:rPr dirty="0" sz="1800">
                <a:latin typeface="Times New Roman"/>
                <a:cs typeface="Times New Roman"/>
              </a:rPr>
              <a:t>not grant credit, reducing payables</a:t>
            </a:r>
            <a:r>
              <a:rPr dirty="0" sz="1800" spc="-1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and  </a:t>
            </a:r>
            <a:r>
              <a:rPr dirty="0" sz="1800" spc="-70">
                <a:latin typeface="Times New Roman"/>
                <a:cs typeface="Times New Roman"/>
              </a:rPr>
              <a:t>OLLEV.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96883" y="6617206"/>
            <a:ext cx="303275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24900" y="6617206"/>
            <a:ext cx="216407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66047" y="6617206"/>
            <a:ext cx="303275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8591" y="326212"/>
            <a:ext cx="47561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The Analysis of Financing</a:t>
            </a:r>
            <a:r>
              <a:rPr dirty="0" spc="-75"/>
              <a:t> </a:t>
            </a:r>
            <a:r>
              <a:rPr dirty="0" spc="-5"/>
              <a:t>Risk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9389" y="1219580"/>
            <a:ext cx="8350250" cy="4318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2570" indent="-230504">
              <a:lnSpc>
                <a:spcPct val="100000"/>
              </a:lnSpc>
              <a:spcBef>
                <a:spcPts val="95"/>
              </a:spcBef>
              <a:buClr>
                <a:srgbClr val="001F5F"/>
              </a:buClr>
              <a:buChar char="•"/>
              <a:tabLst>
                <a:tab pos="242570" algn="l"/>
                <a:tab pos="243204" algn="l"/>
              </a:tabLst>
            </a:pPr>
            <a:r>
              <a:rPr dirty="0" sz="2200" spc="-5">
                <a:latin typeface="Times New Roman"/>
                <a:cs typeface="Times New Roman"/>
              </a:rPr>
              <a:t>Financing risk is driven </a:t>
            </a:r>
            <a:r>
              <a:rPr dirty="0" sz="2200">
                <a:latin typeface="Times New Roman"/>
                <a:cs typeface="Times New Roman"/>
              </a:rPr>
              <a:t>by </a:t>
            </a:r>
            <a:r>
              <a:rPr dirty="0" sz="2200" spc="-5">
                <a:latin typeface="Times New Roman"/>
                <a:cs typeface="Times New Roman"/>
              </a:rPr>
              <a:t>the amount </a:t>
            </a:r>
            <a:r>
              <a:rPr dirty="0" sz="2200">
                <a:latin typeface="Times New Roman"/>
                <a:cs typeface="Times New Roman"/>
              </a:rPr>
              <a:t>of </a:t>
            </a:r>
            <a:r>
              <a:rPr dirty="0" sz="2200" spc="-5">
                <a:latin typeface="Times New Roman"/>
                <a:cs typeface="Times New Roman"/>
              </a:rPr>
              <a:t>financial leverage and</a:t>
            </a:r>
            <a:r>
              <a:rPr dirty="0" sz="2200" spc="-65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Times New Roman"/>
                <a:cs typeface="Times New Roman"/>
              </a:rPr>
              <a:t>the</a:t>
            </a:r>
            <a:endParaRPr sz="2200">
              <a:latin typeface="Times New Roman"/>
              <a:cs typeface="Times New Roman"/>
            </a:endParaRPr>
          </a:p>
          <a:p>
            <a:pPr marL="242570">
              <a:lnSpc>
                <a:spcPct val="100000"/>
              </a:lnSpc>
            </a:pPr>
            <a:r>
              <a:rPr dirty="0" sz="2200" spc="-5">
                <a:latin typeface="Times New Roman"/>
                <a:cs typeface="Times New Roman"/>
              </a:rPr>
              <a:t>variations in the spread, </a:t>
            </a:r>
            <a:r>
              <a:rPr dirty="0" sz="2200" spc="-10">
                <a:latin typeface="Times New Roman"/>
                <a:cs typeface="Times New Roman"/>
              </a:rPr>
              <a:t>RNOA </a:t>
            </a:r>
            <a:r>
              <a:rPr dirty="0" sz="2200" spc="-5">
                <a:latin typeface="Times New Roman"/>
                <a:cs typeface="Times New Roman"/>
              </a:rPr>
              <a:t>–</a:t>
            </a:r>
            <a:r>
              <a:rPr dirty="0" sz="2200" spc="-330">
                <a:latin typeface="Times New Roman"/>
                <a:cs typeface="Times New Roman"/>
              </a:rPr>
              <a:t> </a:t>
            </a:r>
            <a:r>
              <a:rPr dirty="0" sz="2200" spc="-25">
                <a:latin typeface="Times New Roman"/>
                <a:cs typeface="Times New Roman"/>
              </a:rPr>
              <a:t>NBC.</a:t>
            </a:r>
            <a:endParaRPr sz="2200">
              <a:latin typeface="Times New Roman"/>
              <a:cs typeface="Times New Roman"/>
            </a:endParaRPr>
          </a:p>
          <a:p>
            <a:pPr marL="242570" indent="-230504">
              <a:lnSpc>
                <a:spcPct val="100000"/>
              </a:lnSpc>
              <a:spcBef>
                <a:spcPts val="1300"/>
              </a:spcBef>
              <a:buClr>
                <a:srgbClr val="001F5F"/>
              </a:buClr>
              <a:buFont typeface="Times New Roman"/>
              <a:buChar char="•"/>
              <a:tabLst>
                <a:tab pos="242570" algn="l"/>
                <a:tab pos="243204" algn="l"/>
              </a:tabLst>
            </a:pPr>
            <a:r>
              <a:rPr dirty="0" u="heavy" sz="2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Driver</a:t>
            </a:r>
            <a:r>
              <a:rPr dirty="0" sz="2200" spc="-5" b="1">
                <a:latin typeface="Times New Roman"/>
                <a:cs typeface="Times New Roman"/>
              </a:rPr>
              <a:t>s </a:t>
            </a:r>
            <a:r>
              <a:rPr dirty="0" u="heavy" sz="2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dirty="0" sz="2200" spc="-5" b="1">
                <a:latin typeface="Times New Roman"/>
                <a:cs typeface="Times New Roman"/>
              </a:rPr>
              <a:t>f fina</a:t>
            </a:r>
            <a:r>
              <a:rPr dirty="0" u="heavy" sz="2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ncin</a:t>
            </a:r>
            <a:r>
              <a:rPr dirty="0" sz="2200" spc="-5" b="1">
                <a:latin typeface="Times New Roman"/>
                <a:cs typeface="Times New Roman"/>
              </a:rPr>
              <a:t>g</a:t>
            </a:r>
            <a:r>
              <a:rPr dirty="0" sz="2200" spc="-60" b="1">
                <a:latin typeface="Times New Roman"/>
                <a:cs typeface="Times New Roman"/>
              </a:rPr>
              <a:t> </a:t>
            </a:r>
            <a:r>
              <a:rPr dirty="0" sz="2200" spc="-5" b="1">
                <a:latin typeface="Times New Roman"/>
                <a:cs typeface="Times New Roman"/>
              </a:rPr>
              <a:t>risk</a:t>
            </a:r>
            <a:endParaRPr sz="2200">
              <a:latin typeface="Times New Roman"/>
              <a:cs typeface="Times New Roman"/>
            </a:endParaRPr>
          </a:p>
          <a:p>
            <a:pPr lvl="1" marL="485140" indent="-231775">
              <a:lnSpc>
                <a:spcPct val="100000"/>
              </a:lnSpc>
              <a:spcBef>
                <a:spcPts val="1205"/>
              </a:spcBef>
              <a:buClr>
                <a:srgbClr val="001F5F"/>
              </a:buClr>
              <a:buFont typeface="Wingdings"/>
              <a:buChar char=""/>
              <a:tabLst>
                <a:tab pos="485140" algn="l"/>
              </a:tabLst>
            </a:pPr>
            <a:r>
              <a:rPr dirty="0" sz="2000">
                <a:latin typeface="Times New Roman"/>
                <a:cs typeface="Times New Roman"/>
              </a:rPr>
              <a:t>Financial leverage (FLEV)</a:t>
            </a:r>
            <a:r>
              <a:rPr dirty="0" sz="2000" spc="-2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risk</a:t>
            </a:r>
            <a:endParaRPr sz="2000">
              <a:latin typeface="Times New Roman"/>
              <a:cs typeface="Times New Roman"/>
            </a:endParaRPr>
          </a:p>
          <a:p>
            <a:pPr lvl="2" marL="980440" indent="-285750">
              <a:lnSpc>
                <a:spcPct val="100000"/>
              </a:lnSpc>
              <a:spcBef>
                <a:spcPts val="1115"/>
              </a:spcBef>
              <a:buClr>
                <a:srgbClr val="001F5F"/>
              </a:buClr>
              <a:buFont typeface="Arial"/>
              <a:buChar char="•"/>
              <a:tabLst>
                <a:tab pos="979805" algn="l"/>
                <a:tab pos="981075" algn="l"/>
              </a:tabLst>
            </a:pPr>
            <a:r>
              <a:rPr dirty="0" sz="1800">
                <a:latin typeface="Times New Roman"/>
                <a:cs typeface="Times New Roman"/>
              </a:rPr>
              <a:t>A</a:t>
            </a:r>
            <a:r>
              <a:rPr dirty="0" sz="1800" spc="-2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fall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in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RNOA</a:t>
            </a:r>
            <a:r>
              <a:rPr dirty="0" sz="1800" spc="-2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reduces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operating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spread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and the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effect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on ROCE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is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levered</a:t>
            </a:r>
            <a:endParaRPr sz="1800">
              <a:latin typeface="Times New Roman"/>
              <a:cs typeface="Times New Roman"/>
            </a:endParaRPr>
          </a:p>
          <a:p>
            <a:pPr marL="980440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by</a:t>
            </a:r>
            <a:r>
              <a:rPr dirty="0" sz="1800" spc="-100">
                <a:latin typeface="Times New Roman"/>
                <a:cs typeface="Times New Roman"/>
              </a:rPr>
              <a:t> </a:t>
            </a:r>
            <a:r>
              <a:rPr dirty="0" sz="1800" spc="-90">
                <a:latin typeface="Times New Roman"/>
                <a:cs typeface="Times New Roman"/>
              </a:rPr>
              <a:t>FLEV.</a:t>
            </a:r>
            <a:endParaRPr sz="1800">
              <a:latin typeface="Times New Roman"/>
              <a:cs typeface="Times New Roman"/>
            </a:endParaRPr>
          </a:p>
          <a:p>
            <a:pPr lvl="2" marL="980440" indent="-285750">
              <a:lnSpc>
                <a:spcPct val="100000"/>
              </a:lnSpc>
              <a:spcBef>
                <a:spcPts val="1105"/>
              </a:spcBef>
              <a:buClr>
                <a:srgbClr val="001F5F"/>
              </a:buClr>
              <a:buFont typeface="Arial"/>
              <a:buChar char="•"/>
              <a:tabLst>
                <a:tab pos="979805" algn="l"/>
                <a:tab pos="981075" algn="l"/>
              </a:tabLst>
            </a:pPr>
            <a:r>
              <a:rPr dirty="0" sz="1800" spc="-5">
                <a:latin typeface="Times New Roman"/>
                <a:cs typeface="Times New Roman"/>
              </a:rPr>
              <a:t>For </a:t>
            </a:r>
            <a:r>
              <a:rPr dirty="0" sz="1800">
                <a:latin typeface="Times New Roman"/>
                <a:cs typeface="Times New Roman"/>
              </a:rPr>
              <a:t>firms with positive leverage: </a:t>
            </a:r>
            <a:r>
              <a:rPr dirty="0" sz="1800" spc="-5">
                <a:latin typeface="Times New Roman"/>
                <a:cs typeface="Times New Roman"/>
              </a:rPr>
              <a:t>RNOA-NBC&lt;0, </a:t>
            </a:r>
            <a:r>
              <a:rPr dirty="0" sz="1800">
                <a:latin typeface="Times New Roman"/>
                <a:cs typeface="Times New Roman"/>
              </a:rPr>
              <a:t>leverage turns</a:t>
            </a:r>
            <a:r>
              <a:rPr dirty="0" sz="1800" spc="-19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unfavorable</a:t>
            </a:r>
            <a:endParaRPr sz="1800">
              <a:latin typeface="Times New Roman"/>
              <a:cs typeface="Times New Roman"/>
            </a:endParaRPr>
          </a:p>
          <a:p>
            <a:pPr lvl="1" marL="485140" indent="-231775">
              <a:lnSpc>
                <a:spcPct val="100000"/>
              </a:lnSpc>
              <a:spcBef>
                <a:spcPts val="1190"/>
              </a:spcBef>
              <a:buClr>
                <a:srgbClr val="001F5F"/>
              </a:buClr>
              <a:buFont typeface="Wingdings"/>
              <a:buChar char=""/>
              <a:tabLst>
                <a:tab pos="485140" algn="l"/>
              </a:tabLst>
            </a:pPr>
            <a:r>
              <a:rPr dirty="0" sz="2000">
                <a:latin typeface="Times New Roman"/>
                <a:cs typeface="Times New Roman"/>
              </a:rPr>
              <a:t>Net borrowing cost (NBC)</a:t>
            </a:r>
            <a:r>
              <a:rPr dirty="0" sz="2000" spc="-20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risk</a:t>
            </a:r>
            <a:endParaRPr sz="2000">
              <a:latin typeface="Times New Roman"/>
              <a:cs typeface="Times New Roman"/>
            </a:endParaRPr>
          </a:p>
          <a:p>
            <a:pPr lvl="2" marL="980440" indent="-285750">
              <a:lnSpc>
                <a:spcPct val="100000"/>
              </a:lnSpc>
              <a:spcBef>
                <a:spcPts val="1100"/>
              </a:spcBef>
              <a:buClr>
                <a:srgbClr val="001F5F"/>
              </a:buClr>
              <a:buFont typeface="Arial"/>
              <a:buChar char="•"/>
              <a:tabLst>
                <a:tab pos="979805" algn="l"/>
                <a:tab pos="981075" algn="l"/>
              </a:tabLst>
            </a:pPr>
            <a:r>
              <a:rPr dirty="0" sz="1800">
                <a:latin typeface="Times New Roman"/>
                <a:cs typeface="Times New Roman"/>
              </a:rPr>
              <a:t>Increases the chance that operating spread will</a:t>
            </a:r>
            <a:r>
              <a:rPr dirty="0" sz="1800" spc="-17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decline.</a:t>
            </a:r>
            <a:endParaRPr sz="1800">
              <a:latin typeface="Times New Roman"/>
              <a:cs typeface="Times New Roman"/>
            </a:endParaRPr>
          </a:p>
          <a:p>
            <a:pPr lvl="2" marL="980440" marR="5080" indent="-285115">
              <a:lnSpc>
                <a:spcPct val="100000"/>
              </a:lnSpc>
              <a:spcBef>
                <a:spcPts val="1110"/>
              </a:spcBef>
              <a:buClr>
                <a:srgbClr val="001F5F"/>
              </a:buClr>
              <a:buFont typeface="Arial"/>
              <a:buChar char="•"/>
              <a:tabLst>
                <a:tab pos="979805" algn="l"/>
                <a:tab pos="981075" algn="l"/>
              </a:tabLst>
            </a:pPr>
            <a:r>
              <a:rPr dirty="0" sz="1800" spc="-5">
                <a:latin typeface="Times New Roman"/>
                <a:cs typeface="Times New Roman"/>
              </a:rPr>
              <a:t>Firms </a:t>
            </a:r>
            <a:r>
              <a:rPr dirty="0" sz="1800">
                <a:latin typeface="Times New Roman"/>
                <a:cs typeface="Times New Roman"/>
              </a:rPr>
              <a:t>with variable-interest-rate debt have higher borrowing cost risk than</a:t>
            </a:r>
            <a:r>
              <a:rPr dirty="0" sz="1800" spc="-17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firms  with fixed-rate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debt.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96883" y="6617206"/>
            <a:ext cx="303275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24900" y="6617206"/>
            <a:ext cx="216407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66047" y="6617206"/>
            <a:ext cx="303275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6230" y="326212"/>
            <a:ext cx="442087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The Analysis </a:t>
            </a:r>
            <a:r>
              <a:rPr dirty="0"/>
              <a:t>of </a:t>
            </a:r>
            <a:r>
              <a:rPr dirty="0" spc="-20"/>
              <a:t>Growth</a:t>
            </a:r>
            <a:r>
              <a:rPr dirty="0" spc="-5"/>
              <a:t> Risk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9389" y="1199210"/>
            <a:ext cx="8388985" cy="1703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2570" indent="-230504">
              <a:lnSpc>
                <a:spcPct val="100000"/>
              </a:lnSpc>
              <a:spcBef>
                <a:spcPts val="105"/>
              </a:spcBef>
              <a:buClr>
                <a:srgbClr val="001F5F"/>
              </a:buClr>
              <a:buChar char="•"/>
              <a:tabLst>
                <a:tab pos="242570" algn="l"/>
                <a:tab pos="243204" algn="l"/>
              </a:tabLst>
            </a:pPr>
            <a:r>
              <a:rPr dirty="0" sz="2000" spc="-5">
                <a:latin typeface="Times New Roman"/>
                <a:cs typeface="Times New Roman"/>
              </a:rPr>
              <a:t>RE </a:t>
            </a:r>
            <a:r>
              <a:rPr dirty="0" sz="2000">
                <a:latin typeface="Times New Roman"/>
                <a:cs typeface="Times New Roman"/>
              </a:rPr>
              <a:t>are driven by both ROCE and growth </a:t>
            </a:r>
            <a:r>
              <a:rPr dirty="0" sz="2000" spc="-5">
                <a:latin typeface="Times New Roman"/>
                <a:cs typeface="Times New Roman"/>
              </a:rPr>
              <a:t>in investment, </a:t>
            </a:r>
            <a:r>
              <a:rPr dirty="0" sz="2000">
                <a:latin typeface="Times New Roman"/>
                <a:cs typeface="Times New Roman"/>
              </a:rPr>
              <a:t>so ROCE risk</a:t>
            </a:r>
            <a:r>
              <a:rPr dirty="0" sz="2000" spc="-3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is</a:t>
            </a:r>
            <a:endParaRPr sz="2000">
              <a:latin typeface="Times New Roman"/>
              <a:cs typeface="Times New Roman"/>
            </a:endParaRPr>
          </a:p>
          <a:p>
            <a:pPr marL="242570">
              <a:lnSpc>
                <a:spcPct val="100000"/>
              </a:lnSpc>
            </a:pPr>
            <a:r>
              <a:rPr dirty="0" sz="2000">
                <a:latin typeface="Times New Roman"/>
                <a:cs typeface="Times New Roman"/>
              </a:rPr>
              <a:t>compounded by the risk that CSE will </a:t>
            </a:r>
            <a:r>
              <a:rPr dirty="0" sz="2000" spc="5">
                <a:latin typeface="Times New Roman"/>
                <a:cs typeface="Times New Roman"/>
              </a:rPr>
              <a:t>not </a:t>
            </a:r>
            <a:r>
              <a:rPr dirty="0" sz="2000">
                <a:latin typeface="Times New Roman"/>
                <a:cs typeface="Times New Roman"/>
              </a:rPr>
              <a:t>increase</a:t>
            </a:r>
            <a:r>
              <a:rPr dirty="0" sz="2000" spc="-35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as </a:t>
            </a:r>
            <a:r>
              <a:rPr dirty="0" sz="2000">
                <a:latin typeface="Times New Roman"/>
                <a:cs typeface="Times New Roman"/>
              </a:rPr>
              <a:t>expected.</a:t>
            </a:r>
            <a:endParaRPr sz="2000">
              <a:latin typeface="Times New Roman"/>
              <a:cs typeface="Times New Roman"/>
            </a:endParaRPr>
          </a:p>
          <a:p>
            <a:pPr marL="242570" marR="5080" indent="-230504">
              <a:lnSpc>
                <a:spcPct val="100000"/>
              </a:lnSpc>
              <a:spcBef>
                <a:spcPts val="1200"/>
              </a:spcBef>
              <a:buClr>
                <a:srgbClr val="001F5F"/>
              </a:buClr>
              <a:buChar char="•"/>
              <a:tabLst>
                <a:tab pos="242570" algn="l"/>
                <a:tab pos="243204" algn="l"/>
              </a:tabLst>
            </a:pPr>
            <a:r>
              <a:rPr dirty="0" sz="2000">
                <a:latin typeface="Times New Roman"/>
                <a:cs typeface="Times New Roman"/>
              </a:rPr>
              <a:t>For a given financial leverage, growth in CSE is driven by growth in NOA. So  uncertainty</a:t>
            </a:r>
            <a:r>
              <a:rPr dirty="0" sz="2000" spc="-8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about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whether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firm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can grow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investment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in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NOA</a:t>
            </a:r>
            <a:r>
              <a:rPr dirty="0" sz="2000" spc="-22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is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an additional  aspect of operating</a:t>
            </a:r>
            <a:r>
              <a:rPr dirty="0" sz="2000" spc="-1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risk.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486" y="4675377"/>
            <a:ext cx="7785734" cy="1464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2570" marR="5080" indent="-230504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43204" algn="l"/>
              </a:tabLst>
            </a:pPr>
            <a:r>
              <a:rPr dirty="0" sz="2000" b="1" i="1">
                <a:solidFill>
                  <a:srgbClr val="001F5F"/>
                </a:solidFill>
                <a:latin typeface="Times New Roman"/>
                <a:cs typeface="Times New Roman"/>
              </a:rPr>
              <a:t>Sales</a:t>
            </a:r>
            <a:r>
              <a:rPr dirty="0" sz="2000" spc="-45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Times New Roman"/>
                <a:cs typeface="Times New Roman"/>
              </a:rPr>
              <a:t>risk</a:t>
            </a:r>
            <a:r>
              <a:rPr dirty="0" sz="2000" spc="-25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 i="1">
                <a:solidFill>
                  <a:srgbClr val="001F5F"/>
                </a:solidFill>
                <a:latin typeface="Times New Roman"/>
                <a:cs typeface="Times New Roman"/>
              </a:rPr>
              <a:t>is</a:t>
            </a:r>
            <a:r>
              <a:rPr dirty="0" sz="2000" spc="-2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dirty="0" sz="2000" spc="-2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Times New Roman"/>
                <a:cs typeface="Times New Roman"/>
              </a:rPr>
              <a:t>primary</a:t>
            </a:r>
            <a:r>
              <a:rPr dirty="0" sz="2000" spc="-8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Times New Roman"/>
                <a:cs typeface="Times New Roman"/>
              </a:rPr>
              <a:t>business</a:t>
            </a:r>
            <a:r>
              <a:rPr dirty="0" sz="2000" spc="-7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Times New Roman"/>
                <a:cs typeface="Times New Roman"/>
              </a:rPr>
              <a:t>risk,</a:t>
            </a:r>
            <a:r>
              <a:rPr dirty="0" sz="2000" spc="-5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 i="1">
                <a:solidFill>
                  <a:srgbClr val="001F5F"/>
                </a:solidFill>
                <a:latin typeface="Times New Roman"/>
                <a:cs typeface="Times New Roman"/>
              </a:rPr>
              <a:t>affecting</a:t>
            </a:r>
            <a:r>
              <a:rPr dirty="0" sz="2000" spc="-85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Times New Roman"/>
                <a:cs typeface="Times New Roman"/>
              </a:rPr>
              <a:t>both</a:t>
            </a:r>
            <a:r>
              <a:rPr dirty="0" sz="2000" spc="-4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Times New Roman"/>
                <a:cs typeface="Times New Roman"/>
              </a:rPr>
              <a:t>the growth</a:t>
            </a:r>
            <a:r>
              <a:rPr dirty="0" sz="2000" spc="-5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 i="1">
                <a:solidFill>
                  <a:srgbClr val="001F5F"/>
                </a:solidFill>
                <a:latin typeface="Times New Roman"/>
                <a:cs typeface="Times New Roman"/>
              </a:rPr>
              <a:t>in</a:t>
            </a:r>
            <a:r>
              <a:rPr dirty="0" sz="2000" spc="-1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Times New Roman"/>
                <a:cs typeface="Times New Roman"/>
              </a:rPr>
              <a:t>NOA  </a:t>
            </a:r>
            <a:r>
              <a:rPr dirty="0" sz="2000" b="1" i="1">
                <a:solidFill>
                  <a:srgbClr val="001F5F"/>
                </a:solidFill>
                <a:latin typeface="Times New Roman"/>
                <a:cs typeface="Times New Roman"/>
              </a:rPr>
              <a:t>and</a:t>
            </a:r>
            <a:r>
              <a:rPr dirty="0" sz="2000" spc="-45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Times New Roman"/>
                <a:cs typeface="Times New Roman"/>
              </a:rPr>
              <a:t>RNOA.</a:t>
            </a:r>
            <a:endParaRPr sz="2000">
              <a:latin typeface="Times New Roman"/>
              <a:cs typeface="Times New Roman"/>
            </a:endParaRPr>
          </a:p>
          <a:p>
            <a:pPr lvl="1" marL="684530" indent="-230504">
              <a:lnSpc>
                <a:spcPct val="100000"/>
              </a:lnSpc>
              <a:spcBef>
                <a:spcPts val="1115"/>
              </a:spcBef>
              <a:buClr>
                <a:srgbClr val="001F5F"/>
              </a:buClr>
              <a:buChar char="•"/>
              <a:tabLst>
                <a:tab pos="684530" algn="l"/>
                <a:tab pos="685165" algn="l"/>
              </a:tabLst>
            </a:pPr>
            <a:r>
              <a:rPr dirty="0" sz="1800">
                <a:latin typeface="Times New Roman"/>
                <a:cs typeface="Times New Roman"/>
              </a:rPr>
              <a:t>If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NOA</a:t>
            </a:r>
            <a:r>
              <a:rPr dirty="0" sz="1800" spc="-19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are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inflexible,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reduction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sales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will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reduce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RNOA</a:t>
            </a:r>
            <a:r>
              <a:rPr dirty="0" sz="1800" spc="-2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&amp; RE</a:t>
            </a:r>
            <a:r>
              <a:rPr dirty="0" sz="1800" spc="-5">
                <a:latin typeface="Times New Roman"/>
                <a:cs typeface="Times New Roman"/>
              </a:rPr>
              <a:t> as</a:t>
            </a:r>
            <a:r>
              <a:rPr dirty="0" sz="1800" spc="-204">
                <a:latin typeface="Times New Roman"/>
                <a:cs typeface="Times New Roman"/>
              </a:rPr>
              <a:t> </a:t>
            </a:r>
            <a:r>
              <a:rPr dirty="0" sz="1800" spc="-110">
                <a:latin typeface="Times New Roman"/>
                <a:cs typeface="Times New Roman"/>
              </a:rPr>
              <a:t>ATO↓</a:t>
            </a:r>
            <a:endParaRPr sz="1800">
              <a:latin typeface="Times New Roman"/>
              <a:cs typeface="Times New Roman"/>
            </a:endParaRPr>
          </a:p>
          <a:p>
            <a:pPr lvl="1" marL="684530" indent="-230504">
              <a:lnSpc>
                <a:spcPct val="100000"/>
              </a:lnSpc>
              <a:spcBef>
                <a:spcPts val="1090"/>
              </a:spcBef>
              <a:buClr>
                <a:srgbClr val="001F5F"/>
              </a:buClr>
              <a:buChar char="•"/>
              <a:tabLst>
                <a:tab pos="684530" algn="l"/>
                <a:tab pos="685165" algn="l"/>
              </a:tabLst>
            </a:pPr>
            <a:r>
              <a:rPr dirty="0" sz="1800" spc="-5">
                <a:latin typeface="Times New Roman"/>
                <a:cs typeface="Times New Roman"/>
              </a:rPr>
              <a:t>If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NOA</a:t>
            </a:r>
            <a:r>
              <a:rPr dirty="0" sz="1800" spc="-204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are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flexible,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sales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decline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will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reduce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RE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Times New Roman"/>
                <a:cs typeface="Times New Roman"/>
              </a:rPr>
              <a:t>NOA↓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10867" y="3168395"/>
            <a:ext cx="5977128" cy="1181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5626" y="326212"/>
            <a:ext cx="49371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The Big Picture for </a:t>
            </a:r>
            <a:r>
              <a:rPr dirty="0"/>
              <a:t>this</a:t>
            </a:r>
            <a:r>
              <a:rPr dirty="0" spc="-130"/>
              <a:t> </a:t>
            </a:r>
            <a:r>
              <a:rPr dirty="0" spc="-5"/>
              <a:t>Chapter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56077" y="1121156"/>
            <a:ext cx="3747770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Times New Roman"/>
                <a:cs typeface="Times New Roman"/>
              </a:rPr>
              <a:t>The active investor </a:t>
            </a:r>
            <a:r>
              <a:rPr dirty="0" sz="2000" spc="-5" b="1">
                <a:latin typeface="Times New Roman"/>
                <a:cs typeface="Times New Roman"/>
              </a:rPr>
              <a:t>recognizes</a:t>
            </a:r>
            <a:r>
              <a:rPr dirty="0" sz="2000" spc="-31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that  </a:t>
            </a:r>
            <a:r>
              <a:rPr dirty="0" sz="2000" spc="-5" b="1">
                <a:latin typeface="Times New Roman"/>
                <a:cs typeface="Times New Roman"/>
              </a:rPr>
              <a:t>we </a:t>
            </a:r>
            <a:r>
              <a:rPr dirty="0" sz="2000" b="1">
                <a:latin typeface="Times New Roman"/>
                <a:cs typeface="Times New Roman"/>
              </a:rPr>
              <a:t>do not know the cost of capital  (the </a:t>
            </a:r>
            <a:r>
              <a:rPr dirty="0" sz="2000" spc="-10" b="1">
                <a:latin typeface="Times New Roman"/>
                <a:cs typeface="Times New Roman"/>
              </a:rPr>
              <a:t>required</a:t>
            </a:r>
            <a:r>
              <a:rPr dirty="0" sz="2000" spc="-90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return)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253" y="2951226"/>
            <a:ext cx="2435860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75260" marR="5080" indent="-163195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Times New Roman"/>
                <a:cs typeface="Times New Roman"/>
              </a:rPr>
              <a:t>She thus seeks ways</a:t>
            </a:r>
            <a:r>
              <a:rPr dirty="0" sz="2000" spc="-26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to  finesse the</a:t>
            </a:r>
            <a:r>
              <a:rPr dirty="0" sz="2000" spc="-120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problem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01316" y="4474540"/>
            <a:ext cx="4234180" cy="6369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Times New Roman"/>
                <a:cs typeface="Times New Roman"/>
              </a:rPr>
              <a:t>Reverse engineering </a:t>
            </a:r>
            <a:r>
              <a:rPr dirty="0" sz="2000" spc="-5" b="1">
                <a:latin typeface="Times New Roman"/>
                <a:cs typeface="Times New Roman"/>
              </a:rPr>
              <a:t>produces</a:t>
            </a:r>
            <a:r>
              <a:rPr dirty="0" sz="2000" spc="-22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methods</a:t>
            </a:r>
            <a:endParaRPr sz="2000">
              <a:latin typeface="Times New Roman"/>
              <a:cs typeface="Times New Roman"/>
            </a:endParaRPr>
          </a:p>
          <a:p>
            <a:pPr algn="ctr" marL="7620">
              <a:lnSpc>
                <a:spcPct val="100000"/>
              </a:lnSpc>
              <a:spcBef>
                <a:spcPts val="5"/>
              </a:spcBef>
            </a:pPr>
            <a:r>
              <a:rPr dirty="0" sz="2000" b="1">
                <a:latin typeface="Times New Roman"/>
                <a:cs typeface="Times New Roman"/>
              </a:rPr>
              <a:t>to finesse the</a:t>
            </a:r>
            <a:r>
              <a:rPr dirty="0" sz="2000" spc="-145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problem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14444" y="2308860"/>
            <a:ext cx="274320" cy="513715"/>
          </a:xfrm>
          <a:custGeom>
            <a:avLst/>
            <a:gdLst/>
            <a:ahLst/>
            <a:cxnLst/>
            <a:rect l="l" t="t" r="r" b="b"/>
            <a:pathLst>
              <a:path w="274320" h="513714">
                <a:moveTo>
                  <a:pt x="0" y="376174"/>
                </a:moveTo>
                <a:lnTo>
                  <a:pt x="68579" y="376174"/>
                </a:lnTo>
                <a:lnTo>
                  <a:pt x="68579" y="0"/>
                </a:lnTo>
                <a:lnTo>
                  <a:pt x="205739" y="0"/>
                </a:lnTo>
                <a:lnTo>
                  <a:pt x="205739" y="376174"/>
                </a:lnTo>
                <a:lnTo>
                  <a:pt x="274319" y="376174"/>
                </a:lnTo>
                <a:lnTo>
                  <a:pt x="137159" y="513461"/>
                </a:lnTo>
                <a:lnTo>
                  <a:pt x="0" y="37617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15967" y="3765803"/>
            <a:ext cx="275590" cy="513715"/>
          </a:xfrm>
          <a:custGeom>
            <a:avLst/>
            <a:gdLst/>
            <a:ahLst/>
            <a:cxnLst/>
            <a:rect l="l" t="t" r="r" b="b"/>
            <a:pathLst>
              <a:path w="275589" h="513714">
                <a:moveTo>
                  <a:pt x="0" y="375412"/>
                </a:moveTo>
                <a:lnTo>
                  <a:pt x="68834" y="375412"/>
                </a:lnTo>
                <a:lnTo>
                  <a:pt x="68834" y="0"/>
                </a:lnTo>
                <a:lnTo>
                  <a:pt x="206629" y="0"/>
                </a:lnTo>
                <a:lnTo>
                  <a:pt x="206629" y="375412"/>
                </a:lnTo>
                <a:lnTo>
                  <a:pt x="275463" y="375412"/>
                </a:lnTo>
                <a:lnTo>
                  <a:pt x="137795" y="513461"/>
                </a:lnTo>
                <a:lnTo>
                  <a:pt x="0" y="375412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660892" y="6617206"/>
            <a:ext cx="303275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788907" y="6617206"/>
            <a:ext cx="216407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830056" y="6617206"/>
            <a:ext cx="239268" cy="2407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5026" y="353948"/>
            <a:ext cx="338582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Value-at-Risk</a:t>
            </a:r>
            <a:r>
              <a:rPr dirty="0" spc="-90"/>
              <a:t> </a:t>
            </a:r>
            <a:r>
              <a:rPr dirty="0" spc="-5"/>
              <a:t>Profiles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7646" y="1250060"/>
            <a:ext cx="7425690" cy="4461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431800" marR="380365" indent="-419100">
              <a:lnSpc>
                <a:spcPct val="100000"/>
              </a:lnSpc>
              <a:spcBef>
                <a:spcPts val="100"/>
              </a:spcBef>
              <a:buClr>
                <a:srgbClr val="001F5F"/>
              </a:buClr>
              <a:buChar char="•"/>
              <a:tabLst>
                <a:tab pos="431165" algn="l"/>
                <a:tab pos="431800" algn="l"/>
              </a:tabLst>
            </a:pPr>
            <a:r>
              <a:rPr dirty="0" sz="2400">
                <a:latin typeface="Times New Roman"/>
                <a:cs typeface="Times New Roman"/>
              </a:rPr>
              <a:t>Risk</a:t>
            </a:r>
            <a:r>
              <a:rPr dirty="0" sz="2400" spc="15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was</a:t>
            </a:r>
            <a:r>
              <a:rPr dirty="0" sz="2400" spc="15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depicted</a:t>
            </a:r>
            <a:r>
              <a:rPr dirty="0" sz="2400" spc="16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as</a:t>
            </a:r>
            <a:r>
              <a:rPr dirty="0" sz="2400" spc="14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</a:t>
            </a:r>
            <a:r>
              <a:rPr dirty="0" sz="2400" spc="16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distribution</a:t>
            </a:r>
            <a:r>
              <a:rPr dirty="0" sz="2400" spc="14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</a:t>
            </a:r>
            <a:r>
              <a:rPr dirty="0" sz="2400" spc="14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possible</a:t>
            </a:r>
            <a:r>
              <a:rPr dirty="0" sz="2400" spc="16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return 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outcomes. </a:t>
            </a:r>
            <a:r>
              <a:rPr dirty="0" sz="2400">
                <a:latin typeface="Times New Roman"/>
                <a:cs typeface="Times New Roman"/>
              </a:rPr>
              <a:t>Each possible </a:t>
            </a:r>
            <a:r>
              <a:rPr dirty="0" sz="2400" spc="-5">
                <a:latin typeface="Times New Roman"/>
                <a:cs typeface="Times New Roman"/>
              </a:rPr>
              <a:t>outcome implies </a:t>
            </a:r>
            <a:r>
              <a:rPr dirty="0" sz="2400">
                <a:latin typeface="Times New Roman"/>
                <a:cs typeface="Times New Roman"/>
              </a:rPr>
              <a:t>a</a:t>
            </a:r>
            <a:r>
              <a:rPr dirty="0" sz="2400" spc="-2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valuation.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Times New Roman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algn="r" marL="418465" marR="334645" indent="-418465">
              <a:lnSpc>
                <a:spcPct val="100000"/>
              </a:lnSpc>
              <a:buClr>
                <a:srgbClr val="001F5F"/>
              </a:buClr>
              <a:buChar char="•"/>
              <a:tabLst>
                <a:tab pos="418465" algn="l"/>
                <a:tab pos="419100" algn="l"/>
              </a:tabLst>
            </a:pPr>
            <a:r>
              <a:rPr dirty="0" sz="2400" spc="-5">
                <a:latin typeface="Times New Roman"/>
                <a:cs typeface="Times New Roman"/>
              </a:rPr>
              <a:t>So </a:t>
            </a:r>
            <a:r>
              <a:rPr dirty="0" sz="2400">
                <a:latin typeface="Times New Roman"/>
                <a:cs typeface="Times New Roman"/>
              </a:rPr>
              <a:t>risk can also be depicted </a:t>
            </a:r>
            <a:r>
              <a:rPr dirty="0" sz="2400" spc="-5">
                <a:latin typeface="Times New Roman"/>
                <a:cs typeface="Times New Roman"/>
              </a:rPr>
              <a:t>as </a:t>
            </a:r>
            <a:r>
              <a:rPr dirty="0" sz="2400">
                <a:latin typeface="Times New Roman"/>
                <a:cs typeface="Times New Roman"/>
              </a:rPr>
              <a:t>a distribution of</a:t>
            </a:r>
            <a:r>
              <a:rPr dirty="0" sz="2400" spc="-3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values.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1F5F"/>
              </a:buClr>
              <a:buFont typeface="Times New Roman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algn="just" marL="431800" marR="465455" indent="-419100">
              <a:lnSpc>
                <a:spcPct val="100000"/>
              </a:lnSpc>
              <a:buClr>
                <a:srgbClr val="001F5F"/>
              </a:buClr>
              <a:buChar char="•"/>
              <a:tabLst>
                <a:tab pos="431800" algn="l"/>
              </a:tabLst>
            </a:pPr>
            <a:r>
              <a:rPr dirty="0" sz="2400" spc="-5">
                <a:latin typeface="Times New Roman"/>
                <a:cs typeface="Times New Roman"/>
              </a:rPr>
              <a:t>Plotting that distribution </a:t>
            </a:r>
            <a:r>
              <a:rPr dirty="0" sz="2400">
                <a:latin typeface="Times New Roman"/>
                <a:cs typeface="Times New Roman"/>
              </a:rPr>
              <a:t>of values – how value </a:t>
            </a:r>
            <a:r>
              <a:rPr dirty="0" sz="2400" spc="-10">
                <a:latin typeface="Times New Roman"/>
                <a:cs typeface="Times New Roman"/>
              </a:rPr>
              <a:t>might  </a:t>
            </a:r>
            <a:r>
              <a:rPr dirty="0" sz="2400" spc="-15">
                <a:latin typeface="Times New Roman"/>
                <a:cs typeface="Times New Roman"/>
              </a:rPr>
              <a:t>differ </a:t>
            </a:r>
            <a:r>
              <a:rPr dirty="0" sz="2400">
                <a:latin typeface="Times New Roman"/>
                <a:cs typeface="Times New Roman"/>
              </a:rPr>
              <a:t>from </a:t>
            </a:r>
            <a:r>
              <a:rPr dirty="0" sz="2400" spc="-5">
                <a:latin typeface="Times New Roman"/>
                <a:cs typeface="Times New Roman"/>
              </a:rPr>
              <a:t>expected value </a:t>
            </a:r>
            <a:r>
              <a:rPr dirty="0" sz="2400">
                <a:latin typeface="Times New Roman"/>
                <a:cs typeface="Times New Roman"/>
              </a:rPr>
              <a:t>– </a:t>
            </a:r>
            <a:r>
              <a:rPr dirty="0" sz="2400" spc="-10">
                <a:latin typeface="Times New Roman"/>
                <a:cs typeface="Times New Roman"/>
              </a:rPr>
              <a:t>prepares </a:t>
            </a:r>
            <a:r>
              <a:rPr dirty="0" sz="2400">
                <a:latin typeface="Times New Roman"/>
                <a:cs typeface="Times New Roman"/>
              </a:rPr>
              <a:t>a </a:t>
            </a:r>
            <a:r>
              <a:rPr dirty="0" sz="2400" spc="-5" i="1">
                <a:latin typeface="Times New Roman"/>
                <a:cs typeface="Times New Roman"/>
              </a:rPr>
              <a:t>value-at-risk  </a:t>
            </a:r>
            <a:r>
              <a:rPr dirty="0" sz="2400" spc="-10" i="1">
                <a:latin typeface="Times New Roman"/>
                <a:cs typeface="Times New Roman"/>
              </a:rPr>
              <a:t>profile</a:t>
            </a:r>
            <a:r>
              <a:rPr dirty="0" sz="2400" spc="-1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Times New Roman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431800" marR="5080" indent="-419100">
              <a:lnSpc>
                <a:spcPct val="100000"/>
              </a:lnSpc>
              <a:buClr>
                <a:srgbClr val="001F5F"/>
              </a:buClr>
              <a:buFont typeface="Times New Roman"/>
              <a:buChar char="•"/>
              <a:tabLst>
                <a:tab pos="431165" algn="l"/>
                <a:tab pos="431800" algn="l"/>
              </a:tabLst>
            </a:pPr>
            <a:r>
              <a:rPr dirty="0" sz="2400" spc="-25" i="1">
                <a:latin typeface="Times New Roman"/>
                <a:cs typeface="Times New Roman"/>
              </a:rPr>
              <a:t>Value-at-Risk </a:t>
            </a:r>
            <a:r>
              <a:rPr dirty="0" sz="2400" spc="-15" i="1">
                <a:latin typeface="Times New Roman"/>
                <a:cs typeface="Times New Roman"/>
              </a:rPr>
              <a:t>profiles </a:t>
            </a:r>
            <a:r>
              <a:rPr dirty="0" sz="2400">
                <a:latin typeface="Times New Roman"/>
                <a:cs typeface="Times New Roman"/>
              </a:rPr>
              <a:t>are developed by preparing pro  </a:t>
            </a:r>
            <a:r>
              <a:rPr dirty="0" sz="2400" spc="-5">
                <a:latin typeface="Times New Roman"/>
                <a:cs typeface="Times New Roman"/>
              </a:rPr>
              <a:t>forma </a:t>
            </a:r>
            <a:r>
              <a:rPr dirty="0" sz="2400">
                <a:latin typeface="Times New Roman"/>
                <a:cs typeface="Times New Roman"/>
              </a:rPr>
              <a:t>financial </a:t>
            </a:r>
            <a:r>
              <a:rPr dirty="0" sz="2400" spc="-5">
                <a:latin typeface="Times New Roman"/>
                <a:cs typeface="Times New Roman"/>
              </a:rPr>
              <a:t>statements </a:t>
            </a:r>
            <a:r>
              <a:rPr dirty="0" sz="2400">
                <a:latin typeface="Times New Roman"/>
                <a:cs typeface="Times New Roman"/>
              </a:rPr>
              <a:t>for each possible </a:t>
            </a:r>
            <a:r>
              <a:rPr dirty="0" sz="2400" spc="-5">
                <a:latin typeface="Times New Roman"/>
                <a:cs typeface="Times New Roman"/>
              </a:rPr>
              <a:t>outcome</a:t>
            </a:r>
            <a:r>
              <a:rPr dirty="0" sz="2400" spc="-29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and  then calculating the values for each</a:t>
            </a:r>
            <a:r>
              <a:rPr dirty="0" sz="2400" spc="-23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outcome.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5026" y="353948"/>
            <a:ext cx="338582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Value-at-Risk</a:t>
            </a:r>
            <a:r>
              <a:rPr dirty="0" spc="-90"/>
              <a:t> </a:t>
            </a:r>
            <a:r>
              <a:rPr dirty="0" spc="-5"/>
              <a:t>Profiles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0161" y="1412875"/>
            <a:ext cx="7879080" cy="4812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Step</a:t>
            </a:r>
            <a:r>
              <a:rPr dirty="0" sz="2400" spc="-5" b="1">
                <a:latin typeface="Times New Roman"/>
                <a:cs typeface="Times New Roman"/>
              </a:rPr>
              <a:t>s </a:t>
            </a:r>
            <a:r>
              <a:rPr dirty="0" u="heavy" sz="2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dirty="0" sz="2400" b="1">
                <a:latin typeface="Times New Roman"/>
                <a:cs typeface="Times New Roman"/>
              </a:rPr>
              <a:t>o </a:t>
            </a:r>
            <a:r>
              <a:rPr dirty="0" sz="2400" spc="-15" b="1">
                <a:latin typeface="Times New Roman"/>
                <a:cs typeface="Times New Roman"/>
              </a:rPr>
              <a:t>prepare </a:t>
            </a:r>
            <a:r>
              <a:rPr dirty="0" sz="2400" b="1">
                <a:latin typeface="Times New Roman"/>
                <a:cs typeface="Times New Roman"/>
              </a:rPr>
              <a:t>value-at-risk</a:t>
            </a:r>
            <a:r>
              <a:rPr dirty="0" sz="2400" spc="-135" b="1">
                <a:latin typeface="Times New Roman"/>
                <a:cs typeface="Times New Roman"/>
              </a:rPr>
              <a:t> </a:t>
            </a:r>
            <a:r>
              <a:rPr dirty="0" sz="2400" spc="-10" b="1">
                <a:latin typeface="Times New Roman"/>
                <a:cs typeface="Times New Roman"/>
              </a:rPr>
              <a:t>profiles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794385" indent="-325120">
              <a:lnSpc>
                <a:spcPct val="100000"/>
              </a:lnSpc>
              <a:buClr>
                <a:srgbClr val="001F5F"/>
              </a:buClr>
              <a:buAutoNum type="arabicPeriod"/>
              <a:tabLst>
                <a:tab pos="795020" algn="l"/>
              </a:tabLst>
            </a:pPr>
            <a:r>
              <a:rPr dirty="0" sz="2400">
                <a:latin typeface="Times New Roman"/>
                <a:cs typeface="Times New Roman"/>
              </a:rPr>
              <a:t>Identify </a:t>
            </a:r>
            <a:r>
              <a:rPr dirty="0" sz="2400" spc="-5">
                <a:latin typeface="Times New Roman"/>
                <a:cs typeface="Times New Roman"/>
              </a:rPr>
              <a:t>economic </a:t>
            </a:r>
            <a:r>
              <a:rPr dirty="0" sz="2400">
                <a:latin typeface="Times New Roman"/>
                <a:cs typeface="Times New Roman"/>
              </a:rPr>
              <a:t>factors that </a:t>
            </a:r>
            <a:r>
              <a:rPr dirty="0" sz="2400" spc="-10">
                <a:latin typeface="Times New Roman"/>
                <a:cs typeface="Times New Roman"/>
              </a:rPr>
              <a:t>affect </a:t>
            </a:r>
            <a:r>
              <a:rPr dirty="0" sz="2400">
                <a:latin typeface="Times New Roman"/>
                <a:cs typeface="Times New Roman"/>
              </a:rPr>
              <a:t>the risk</a:t>
            </a:r>
            <a:r>
              <a:rPr dirty="0" sz="2400" spc="-27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drivers</a:t>
            </a:r>
            <a:endParaRPr sz="2400">
              <a:latin typeface="Times New Roman"/>
              <a:cs typeface="Times New Roman"/>
            </a:endParaRPr>
          </a:p>
          <a:p>
            <a:pPr marL="794385" marR="384810" indent="-325120">
              <a:lnSpc>
                <a:spcPct val="100000"/>
              </a:lnSpc>
              <a:spcBef>
                <a:spcPts val="600"/>
              </a:spcBef>
              <a:buClr>
                <a:srgbClr val="001F5F"/>
              </a:buClr>
              <a:buAutoNum type="arabicPeriod"/>
              <a:tabLst>
                <a:tab pos="795020" algn="l"/>
              </a:tabLst>
            </a:pPr>
            <a:r>
              <a:rPr dirty="0" sz="2400">
                <a:latin typeface="Times New Roman"/>
                <a:cs typeface="Times New Roman"/>
              </a:rPr>
              <a:t>Identify risk protection </a:t>
            </a:r>
            <a:r>
              <a:rPr dirty="0" sz="2400" spc="-5">
                <a:latin typeface="Times New Roman"/>
                <a:cs typeface="Times New Roman"/>
              </a:rPr>
              <a:t>mechanisms </a:t>
            </a:r>
            <a:r>
              <a:rPr dirty="0" sz="2400">
                <a:latin typeface="Times New Roman"/>
                <a:cs typeface="Times New Roman"/>
              </a:rPr>
              <a:t>in place within</a:t>
            </a:r>
            <a:r>
              <a:rPr dirty="0" sz="2400" spc="-38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the  firm</a:t>
            </a:r>
            <a:endParaRPr sz="2400">
              <a:latin typeface="Times New Roman"/>
              <a:cs typeface="Times New Roman"/>
            </a:endParaRPr>
          </a:p>
          <a:p>
            <a:pPr marL="794385" marR="5080" indent="-325120">
              <a:lnSpc>
                <a:spcPct val="100000"/>
              </a:lnSpc>
              <a:spcBef>
                <a:spcPts val="605"/>
              </a:spcBef>
              <a:buClr>
                <a:srgbClr val="001F5F"/>
              </a:buClr>
              <a:buAutoNum type="arabicPeriod"/>
              <a:tabLst>
                <a:tab pos="795020" algn="l"/>
              </a:tabLst>
            </a:pPr>
            <a:r>
              <a:rPr dirty="0" sz="2400">
                <a:latin typeface="Times New Roman"/>
                <a:cs typeface="Times New Roman"/>
              </a:rPr>
              <a:t>Identify the </a:t>
            </a:r>
            <a:r>
              <a:rPr dirty="0" sz="2400" spc="-10">
                <a:latin typeface="Times New Roman"/>
                <a:cs typeface="Times New Roman"/>
              </a:rPr>
              <a:t>effect </a:t>
            </a:r>
            <a:r>
              <a:rPr dirty="0" sz="2400">
                <a:latin typeface="Times New Roman"/>
                <a:cs typeface="Times New Roman"/>
              </a:rPr>
              <a:t>of </a:t>
            </a:r>
            <a:r>
              <a:rPr dirty="0" sz="2400" spc="-5">
                <a:latin typeface="Times New Roman"/>
                <a:cs typeface="Times New Roman"/>
              </a:rPr>
              <a:t>economic </a:t>
            </a:r>
            <a:r>
              <a:rPr dirty="0" sz="2400">
                <a:latin typeface="Times New Roman"/>
                <a:cs typeface="Times New Roman"/>
              </a:rPr>
              <a:t>factors on the</a:t>
            </a:r>
            <a:r>
              <a:rPr dirty="0" sz="2400" spc="-25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fundamental  </a:t>
            </a:r>
            <a:r>
              <a:rPr dirty="0" sz="2400">
                <a:latin typeface="Times New Roman"/>
                <a:cs typeface="Times New Roman"/>
              </a:rPr>
              <a:t>risk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drivers</a:t>
            </a:r>
            <a:endParaRPr sz="2400">
              <a:latin typeface="Times New Roman"/>
              <a:cs typeface="Times New Roman"/>
            </a:endParaRPr>
          </a:p>
          <a:p>
            <a:pPr marL="794385" marR="252095" indent="-325120">
              <a:lnSpc>
                <a:spcPct val="100000"/>
              </a:lnSpc>
              <a:spcBef>
                <a:spcPts val="600"/>
              </a:spcBef>
              <a:buClr>
                <a:srgbClr val="001F5F"/>
              </a:buClr>
              <a:buAutoNum type="arabicPeriod"/>
              <a:tabLst>
                <a:tab pos="795020" algn="l"/>
              </a:tabLst>
            </a:pPr>
            <a:r>
              <a:rPr dirty="0" sz="2400">
                <a:latin typeface="Times New Roman"/>
                <a:cs typeface="Times New Roman"/>
              </a:rPr>
              <a:t>Prepare pro </a:t>
            </a:r>
            <a:r>
              <a:rPr dirty="0" sz="2400" spc="-5">
                <a:latin typeface="Times New Roman"/>
                <a:cs typeface="Times New Roman"/>
              </a:rPr>
              <a:t>forma </a:t>
            </a:r>
            <a:r>
              <a:rPr dirty="0" sz="2400">
                <a:latin typeface="Times New Roman"/>
                <a:cs typeface="Times New Roman"/>
              </a:rPr>
              <a:t>financial </a:t>
            </a:r>
            <a:r>
              <a:rPr dirty="0" sz="2400" spc="-5">
                <a:latin typeface="Times New Roman"/>
                <a:cs typeface="Times New Roman"/>
              </a:rPr>
              <a:t>statements </a:t>
            </a:r>
            <a:r>
              <a:rPr dirty="0" sz="2400">
                <a:latin typeface="Times New Roman"/>
                <a:cs typeface="Times New Roman"/>
              </a:rPr>
              <a:t>under</a:t>
            </a:r>
            <a:r>
              <a:rPr dirty="0" sz="2400" spc="-24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alternative  </a:t>
            </a:r>
            <a:r>
              <a:rPr dirty="0" sz="2400">
                <a:latin typeface="Times New Roman"/>
                <a:cs typeface="Times New Roman"/>
              </a:rPr>
              <a:t>scenarios </a:t>
            </a:r>
            <a:r>
              <a:rPr dirty="0" sz="2400" spc="-5">
                <a:latin typeface="Times New Roman"/>
                <a:cs typeface="Times New Roman"/>
              </a:rPr>
              <a:t>for </a:t>
            </a:r>
            <a:r>
              <a:rPr dirty="0" sz="2400">
                <a:latin typeface="Times New Roman"/>
                <a:cs typeface="Times New Roman"/>
              </a:rPr>
              <a:t>the </a:t>
            </a:r>
            <a:r>
              <a:rPr dirty="0" sz="2400" spc="-5">
                <a:latin typeface="Times New Roman"/>
                <a:cs typeface="Times New Roman"/>
              </a:rPr>
              <a:t>fundamental </a:t>
            </a:r>
            <a:r>
              <a:rPr dirty="0" sz="2400">
                <a:latin typeface="Times New Roman"/>
                <a:cs typeface="Times New Roman"/>
              </a:rPr>
              <a:t>risk</a:t>
            </a:r>
            <a:r>
              <a:rPr dirty="0" sz="2400" spc="-1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drivers</a:t>
            </a:r>
            <a:endParaRPr sz="2400">
              <a:latin typeface="Times New Roman"/>
              <a:cs typeface="Times New Roman"/>
            </a:endParaRPr>
          </a:p>
          <a:p>
            <a:pPr marL="794385" marR="85090" indent="-325120">
              <a:lnSpc>
                <a:spcPct val="100000"/>
              </a:lnSpc>
              <a:spcBef>
                <a:spcPts val="600"/>
              </a:spcBef>
              <a:buClr>
                <a:srgbClr val="001F5F"/>
              </a:buClr>
              <a:buAutoNum type="arabicPeriod"/>
              <a:tabLst>
                <a:tab pos="795020" algn="l"/>
              </a:tabLst>
            </a:pPr>
            <a:r>
              <a:rPr dirty="0" sz="2400">
                <a:latin typeface="Times New Roman"/>
                <a:cs typeface="Times New Roman"/>
              </a:rPr>
              <a:t>Forecast residual operating </a:t>
            </a:r>
            <a:r>
              <a:rPr dirty="0" sz="2400" spc="-5">
                <a:latin typeface="Times New Roman"/>
                <a:cs typeface="Times New Roman"/>
              </a:rPr>
              <a:t>income </a:t>
            </a:r>
            <a:r>
              <a:rPr dirty="0" sz="2400">
                <a:latin typeface="Times New Roman"/>
                <a:cs typeface="Times New Roman"/>
              </a:rPr>
              <a:t>for each scenario</a:t>
            </a:r>
            <a:r>
              <a:rPr dirty="0" sz="2400" spc="-37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and,  from these </a:t>
            </a:r>
            <a:r>
              <a:rPr dirty="0" sz="2400" spc="-5">
                <a:latin typeface="Times New Roman"/>
                <a:cs typeface="Times New Roman"/>
              </a:rPr>
              <a:t>forecasts, </a:t>
            </a:r>
            <a:r>
              <a:rPr dirty="0" sz="2400">
                <a:latin typeface="Times New Roman"/>
                <a:cs typeface="Times New Roman"/>
              </a:rPr>
              <a:t>calculate the </a:t>
            </a:r>
            <a:r>
              <a:rPr dirty="0" sz="2400" spc="-5">
                <a:latin typeface="Times New Roman"/>
                <a:cs typeface="Times New Roman"/>
              </a:rPr>
              <a:t>set </a:t>
            </a:r>
            <a:r>
              <a:rPr dirty="0" sz="2400">
                <a:latin typeface="Times New Roman"/>
                <a:cs typeface="Times New Roman"/>
              </a:rPr>
              <a:t>of values from the  scenarios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5026" y="353948"/>
            <a:ext cx="338582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Value-at-Risk</a:t>
            </a:r>
            <a:r>
              <a:rPr dirty="0" spc="-90"/>
              <a:t> </a:t>
            </a:r>
            <a:r>
              <a:rPr dirty="0" spc="-5"/>
              <a:t>Profiles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0161" y="1323543"/>
            <a:ext cx="8243570" cy="40843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dbl" sz="20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Example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>
              <a:latin typeface="Times New Roman"/>
              <a:cs typeface="Times New Roman"/>
            </a:endParaRPr>
          </a:p>
          <a:p>
            <a:pPr marL="431800" marR="685800" indent="-419100">
              <a:lnSpc>
                <a:spcPct val="100000"/>
              </a:lnSpc>
              <a:buClr>
                <a:srgbClr val="001F5F"/>
              </a:buClr>
              <a:buChar char="•"/>
              <a:tabLst>
                <a:tab pos="431165" algn="l"/>
                <a:tab pos="431800" algn="l"/>
              </a:tabLst>
            </a:pPr>
            <a:r>
              <a:rPr dirty="0" sz="2000">
                <a:latin typeface="Times New Roman"/>
                <a:cs typeface="Times New Roman"/>
              </a:rPr>
              <a:t>Consider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only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ONE </a:t>
            </a:r>
            <a:r>
              <a:rPr dirty="0" sz="2000">
                <a:latin typeface="Times New Roman"/>
                <a:cs typeface="Times New Roman"/>
              </a:rPr>
              <a:t>risk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factor: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variation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in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performance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of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  economy </a:t>
            </a:r>
            <a:r>
              <a:rPr dirty="0" sz="2000" spc="-5">
                <a:latin typeface="Times New Roman"/>
                <a:cs typeface="Times New Roman"/>
              </a:rPr>
              <a:t>as </a:t>
            </a:r>
            <a:r>
              <a:rPr dirty="0" sz="2000">
                <a:latin typeface="Times New Roman"/>
                <a:cs typeface="Times New Roman"/>
              </a:rPr>
              <a:t>a whole (i.e. </a:t>
            </a:r>
            <a:r>
              <a:rPr dirty="0" sz="2000" spc="5">
                <a:latin typeface="Times New Roman"/>
                <a:cs typeface="Times New Roman"/>
              </a:rPr>
              <a:t>GDP</a:t>
            </a:r>
            <a:r>
              <a:rPr dirty="0" sz="2000" spc="-2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growth)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1F5F"/>
              </a:buClr>
              <a:buFont typeface="Times New Roman"/>
              <a:buChar char="•"/>
            </a:pPr>
            <a:endParaRPr sz="2100">
              <a:latin typeface="Times New Roman"/>
              <a:cs typeface="Times New Roman"/>
            </a:endParaRPr>
          </a:p>
          <a:p>
            <a:pPr marL="431800" indent="-419100">
              <a:lnSpc>
                <a:spcPct val="100000"/>
              </a:lnSpc>
              <a:buClr>
                <a:srgbClr val="001F5F"/>
              </a:buClr>
              <a:buChar char="•"/>
              <a:tabLst>
                <a:tab pos="431165" algn="l"/>
                <a:tab pos="431800" algn="l"/>
              </a:tabLst>
            </a:pPr>
            <a:r>
              <a:rPr dirty="0" sz="2000">
                <a:latin typeface="Times New Roman"/>
                <a:cs typeface="Times New Roman"/>
              </a:rPr>
              <a:t>This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factor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affects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only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three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drivers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of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firm</a:t>
            </a:r>
            <a:r>
              <a:rPr dirty="0" sz="2000" spc="-17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</a:t>
            </a:r>
            <a:r>
              <a:rPr dirty="0" sz="2000" spc="-114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&amp;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B: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sales,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PM,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and</a:t>
            </a:r>
            <a:r>
              <a:rPr dirty="0" sz="2000" spc="-125">
                <a:latin typeface="Times New Roman"/>
                <a:cs typeface="Times New Roman"/>
              </a:rPr>
              <a:t> </a:t>
            </a:r>
            <a:r>
              <a:rPr dirty="0" sz="2000" spc="-65">
                <a:latin typeface="Times New Roman"/>
                <a:cs typeface="Times New Roman"/>
              </a:rPr>
              <a:t>ATO.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1F5F"/>
              </a:buClr>
              <a:buFont typeface="Times New Roman"/>
              <a:buChar char="•"/>
            </a:pPr>
            <a:endParaRPr sz="2100">
              <a:latin typeface="Times New Roman"/>
              <a:cs typeface="Times New Roman"/>
            </a:endParaRPr>
          </a:p>
          <a:p>
            <a:pPr marL="431800" marR="5080" indent="-419100">
              <a:lnSpc>
                <a:spcPct val="100000"/>
              </a:lnSpc>
              <a:buClr>
                <a:srgbClr val="001F5F"/>
              </a:buClr>
              <a:buChar char="•"/>
              <a:tabLst>
                <a:tab pos="431165" algn="l"/>
                <a:tab pos="431800" algn="l"/>
              </a:tabLst>
            </a:pPr>
            <a:r>
              <a:rPr dirty="0" sz="2000">
                <a:latin typeface="Times New Roman"/>
                <a:cs typeface="Times New Roman"/>
              </a:rPr>
              <a:t>Both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firms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have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same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sales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for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given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GDP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growth</a:t>
            </a:r>
            <a:r>
              <a:rPr dirty="0" sz="2000" spc="-8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scenario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and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so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have  the </a:t>
            </a:r>
            <a:r>
              <a:rPr dirty="0" sz="2000" spc="-5">
                <a:latin typeface="Times New Roman"/>
                <a:cs typeface="Times New Roman"/>
              </a:rPr>
              <a:t>same sales </a:t>
            </a:r>
            <a:r>
              <a:rPr dirty="0" sz="2000">
                <a:latin typeface="Times New Roman"/>
                <a:cs typeface="Times New Roman"/>
              </a:rPr>
              <a:t>risk from the </a:t>
            </a:r>
            <a:r>
              <a:rPr dirty="0" sz="2000" spc="5">
                <a:latin typeface="Times New Roman"/>
                <a:cs typeface="Times New Roman"/>
              </a:rPr>
              <a:t>GDP</a:t>
            </a:r>
            <a:r>
              <a:rPr dirty="0" sz="2000" spc="-290">
                <a:latin typeface="Times New Roman"/>
                <a:cs typeface="Times New Roman"/>
              </a:rPr>
              <a:t> </a:t>
            </a:r>
            <a:r>
              <a:rPr dirty="0" sz="2000" spc="-15">
                <a:latin typeface="Times New Roman"/>
                <a:cs typeface="Times New Roman"/>
              </a:rPr>
              <a:t>factor.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1F5F"/>
              </a:buClr>
              <a:buFont typeface="Times New Roman"/>
              <a:buChar char="•"/>
            </a:pPr>
            <a:endParaRPr sz="2100">
              <a:latin typeface="Times New Roman"/>
              <a:cs typeface="Times New Roman"/>
            </a:endParaRPr>
          </a:p>
          <a:p>
            <a:pPr marL="431800" indent="-419100">
              <a:lnSpc>
                <a:spcPct val="100000"/>
              </a:lnSpc>
              <a:buClr>
                <a:srgbClr val="001F5F"/>
              </a:buClr>
              <a:buChar char="•"/>
              <a:tabLst>
                <a:tab pos="431165" algn="l"/>
                <a:tab pos="431800" algn="l"/>
              </a:tabLst>
            </a:pPr>
            <a:r>
              <a:rPr dirty="0" sz="2000" spc="-5">
                <a:latin typeface="Times New Roman"/>
                <a:cs typeface="Times New Roman"/>
              </a:rPr>
              <a:t>But </a:t>
            </a:r>
            <a:r>
              <a:rPr dirty="0" sz="2000">
                <a:latin typeface="Times New Roman"/>
                <a:cs typeface="Times New Roman"/>
              </a:rPr>
              <a:t>the two </a:t>
            </a:r>
            <a:r>
              <a:rPr dirty="0" sz="2000" spc="-5">
                <a:latin typeface="Times New Roman"/>
                <a:cs typeface="Times New Roman"/>
              </a:rPr>
              <a:t>firms differ </a:t>
            </a:r>
            <a:r>
              <a:rPr dirty="0" sz="2000">
                <a:latin typeface="Times New Roman"/>
                <a:cs typeface="Times New Roman"/>
              </a:rPr>
              <a:t>on PM risk and</a:t>
            </a:r>
            <a:r>
              <a:rPr dirty="0" sz="2000" spc="-325">
                <a:latin typeface="Times New Roman"/>
                <a:cs typeface="Times New Roman"/>
              </a:rPr>
              <a:t> </a:t>
            </a:r>
            <a:r>
              <a:rPr dirty="0" sz="2000" spc="-85">
                <a:latin typeface="Times New Roman"/>
                <a:cs typeface="Times New Roman"/>
              </a:rPr>
              <a:t>ATO </a:t>
            </a:r>
            <a:r>
              <a:rPr dirty="0" sz="2000">
                <a:latin typeface="Times New Roman"/>
                <a:cs typeface="Times New Roman"/>
              </a:rPr>
              <a:t>risk:</a:t>
            </a:r>
            <a:endParaRPr sz="2000">
              <a:latin typeface="Times New Roman"/>
              <a:cs typeface="Times New Roman"/>
            </a:endParaRPr>
          </a:p>
          <a:p>
            <a:pPr lvl="1" marL="911860" marR="112395" indent="-419734">
              <a:lnSpc>
                <a:spcPct val="100000"/>
              </a:lnSpc>
              <a:spcBef>
                <a:spcPts val="505"/>
              </a:spcBef>
              <a:buClr>
                <a:srgbClr val="001F5F"/>
              </a:buClr>
              <a:buFont typeface="Wingdings"/>
              <a:buChar char=""/>
              <a:tabLst>
                <a:tab pos="911225" algn="l"/>
                <a:tab pos="912494" algn="l"/>
              </a:tabLst>
            </a:pPr>
            <a:r>
              <a:rPr dirty="0" sz="2000">
                <a:latin typeface="Times New Roman"/>
                <a:cs typeface="Times New Roman"/>
              </a:rPr>
              <a:t>Firm</a:t>
            </a:r>
            <a:r>
              <a:rPr dirty="0" sz="2000" spc="-1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</a:t>
            </a:r>
            <a:r>
              <a:rPr dirty="0" sz="2000" spc="-9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has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higher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operating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leverage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(fixed-cost/variable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cost)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risk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and  thus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higher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PM risk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+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less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adaptable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NOA</a:t>
            </a:r>
            <a:r>
              <a:rPr dirty="0" sz="2000" spc="-1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and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thus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higher</a:t>
            </a:r>
            <a:r>
              <a:rPr dirty="0" sz="2000" spc="-180">
                <a:latin typeface="Times New Roman"/>
                <a:cs typeface="Times New Roman"/>
              </a:rPr>
              <a:t> </a:t>
            </a:r>
            <a:r>
              <a:rPr dirty="0" sz="2000" spc="-85">
                <a:latin typeface="Times New Roman"/>
                <a:cs typeface="Times New Roman"/>
              </a:rPr>
              <a:t>ATO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risk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1554" y="326212"/>
            <a:ext cx="456438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Value-at-Risk </a:t>
            </a:r>
            <a:r>
              <a:rPr dirty="0"/>
              <a:t>Profile: </a:t>
            </a:r>
            <a:r>
              <a:rPr dirty="0" spc="-5"/>
              <a:t>Firm</a:t>
            </a:r>
            <a:r>
              <a:rPr dirty="0" spc="-160"/>
              <a:t> </a:t>
            </a:r>
            <a:r>
              <a:rPr dirty="0" spc="-5"/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16455" y="5220461"/>
            <a:ext cx="8210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Times New Roman"/>
                <a:cs typeface="Times New Roman"/>
              </a:rPr>
              <a:t>limited </a:t>
            </a:r>
            <a:r>
              <a:rPr dirty="0" sz="1000" spc="5">
                <a:latin typeface="Times New Roman"/>
                <a:cs typeface="Times New Roman"/>
              </a:rPr>
              <a:t>liability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31747" y="1326197"/>
            <a:ext cx="1339850" cy="268605"/>
          </a:xfrm>
          <a:custGeom>
            <a:avLst/>
            <a:gdLst/>
            <a:ahLst/>
            <a:cxnLst/>
            <a:rect l="l" t="t" r="r" b="b"/>
            <a:pathLst>
              <a:path w="1339850" h="268605">
                <a:moveTo>
                  <a:pt x="0" y="268160"/>
                </a:moveTo>
                <a:lnTo>
                  <a:pt x="1339850" y="268160"/>
                </a:lnTo>
                <a:lnTo>
                  <a:pt x="1339850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71597" y="1326197"/>
            <a:ext cx="725805" cy="268605"/>
          </a:xfrm>
          <a:custGeom>
            <a:avLst/>
            <a:gdLst/>
            <a:ahLst/>
            <a:cxnLst/>
            <a:rect l="l" t="t" r="r" b="b"/>
            <a:pathLst>
              <a:path w="725804" h="268605">
                <a:moveTo>
                  <a:pt x="0" y="268160"/>
                </a:moveTo>
                <a:lnTo>
                  <a:pt x="725804" y="268160"/>
                </a:lnTo>
                <a:lnTo>
                  <a:pt x="725804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97402" y="1326197"/>
            <a:ext cx="621665" cy="268605"/>
          </a:xfrm>
          <a:custGeom>
            <a:avLst/>
            <a:gdLst/>
            <a:ahLst/>
            <a:cxnLst/>
            <a:rect l="l" t="t" r="r" b="b"/>
            <a:pathLst>
              <a:path w="621664" h="268605">
                <a:moveTo>
                  <a:pt x="0" y="268160"/>
                </a:moveTo>
                <a:lnTo>
                  <a:pt x="621664" y="268160"/>
                </a:lnTo>
                <a:lnTo>
                  <a:pt x="621664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19066" y="1326197"/>
            <a:ext cx="610235" cy="268605"/>
          </a:xfrm>
          <a:custGeom>
            <a:avLst/>
            <a:gdLst/>
            <a:ahLst/>
            <a:cxnLst/>
            <a:rect l="l" t="t" r="r" b="b"/>
            <a:pathLst>
              <a:path w="610235" h="268605">
                <a:moveTo>
                  <a:pt x="0" y="268160"/>
                </a:moveTo>
                <a:lnTo>
                  <a:pt x="610235" y="268160"/>
                </a:lnTo>
                <a:lnTo>
                  <a:pt x="610235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829302" y="1326197"/>
            <a:ext cx="677545" cy="268605"/>
          </a:xfrm>
          <a:custGeom>
            <a:avLst/>
            <a:gdLst/>
            <a:ahLst/>
            <a:cxnLst/>
            <a:rect l="l" t="t" r="r" b="b"/>
            <a:pathLst>
              <a:path w="677545" h="268605">
                <a:moveTo>
                  <a:pt x="0" y="268160"/>
                </a:moveTo>
                <a:lnTo>
                  <a:pt x="677545" y="268160"/>
                </a:lnTo>
                <a:lnTo>
                  <a:pt x="677545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506846" y="1326197"/>
            <a:ext cx="661035" cy="268605"/>
          </a:xfrm>
          <a:custGeom>
            <a:avLst/>
            <a:gdLst/>
            <a:ahLst/>
            <a:cxnLst/>
            <a:rect l="l" t="t" r="r" b="b"/>
            <a:pathLst>
              <a:path w="661035" h="268605">
                <a:moveTo>
                  <a:pt x="0" y="268160"/>
                </a:moveTo>
                <a:lnTo>
                  <a:pt x="661035" y="268160"/>
                </a:lnTo>
                <a:lnTo>
                  <a:pt x="661035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167882" y="1326197"/>
            <a:ext cx="900430" cy="268605"/>
          </a:xfrm>
          <a:custGeom>
            <a:avLst/>
            <a:gdLst/>
            <a:ahLst/>
            <a:cxnLst/>
            <a:rect l="l" t="t" r="r" b="b"/>
            <a:pathLst>
              <a:path w="900429" h="268605">
                <a:moveTo>
                  <a:pt x="0" y="268160"/>
                </a:moveTo>
                <a:lnTo>
                  <a:pt x="900430" y="268160"/>
                </a:lnTo>
                <a:lnTo>
                  <a:pt x="900430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068311" y="1326197"/>
            <a:ext cx="398145" cy="268605"/>
          </a:xfrm>
          <a:custGeom>
            <a:avLst/>
            <a:gdLst/>
            <a:ahLst/>
            <a:cxnLst/>
            <a:rect l="l" t="t" r="r" b="b"/>
            <a:pathLst>
              <a:path w="398145" h="268605">
                <a:moveTo>
                  <a:pt x="0" y="268160"/>
                </a:moveTo>
                <a:lnTo>
                  <a:pt x="398145" y="268160"/>
                </a:lnTo>
                <a:lnTo>
                  <a:pt x="398145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531747" y="1594332"/>
            <a:ext cx="1339850" cy="242570"/>
          </a:xfrm>
          <a:custGeom>
            <a:avLst/>
            <a:gdLst/>
            <a:ahLst/>
            <a:cxnLst/>
            <a:rect l="l" t="t" r="r" b="b"/>
            <a:pathLst>
              <a:path w="1339850" h="242569">
                <a:moveTo>
                  <a:pt x="0" y="241960"/>
                </a:moveTo>
                <a:lnTo>
                  <a:pt x="1339850" y="241960"/>
                </a:lnTo>
                <a:lnTo>
                  <a:pt x="1339850" y="0"/>
                </a:lnTo>
                <a:lnTo>
                  <a:pt x="0" y="0"/>
                </a:lnTo>
                <a:lnTo>
                  <a:pt x="0" y="2419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871597" y="1594332"/>
            <a:ext cx="725805" cy="242570"/>
          </a:xfrm>
          <a:custGeom>
            <a:avLst/>
            <a:gdLst/>
            <a:ahLst/>
            <a:cxnLst/>
            <a:rect l="l" t="t" r="r" b="b"/>
            <a:pathLst>
              <a:path w="725804" h="242569">
                <a:moveTo>
                  <a:pt x="0" y="241960"/>
                </a:moveTo>
                <a:lnTo>
                  <a:pt x="725804" y="241960"/>
                </a:lnTo>
                <a:lnTo>
                  <a:pt x="725804" y="0"/>
                </a:lnTo>
                <a:lnTo>
                  <a:pt x="0" y="0"/>
                </a:lnTo>
                <a:lnTo>
                  <a:pt x="0" y="2419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597402" y="1594332"/>
            <a:ext cx="621665" cy="242570"/>
          </a:xfrm>
          <a:custGeom>
            <a:avLst/>
            <a:gdLst/>
            <a:ahLst/>
            <a:cxnLst/>
            <a:rect l="l" t="t" r="r" b="b"/>
            <a:pathLst>
              <a:path w="621664" h="242569">
                <a:moveTo>
                  <a:pt x="0" y="241960"/>
                </a:moveTo>
                <a:lnTo>
                  <a:pt x="621664" y="241960"/>
                </a:lnTo>
                <a:lnTo>
                  <a:pt x="621664" y="0"/>
                </a:lnTo>
                <a:lnTo>
                  <a:pt x="0" y="0"/>
                </a:lnTo>
                <a:lnTo>
                  <a:pt x="0" y="2419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19066" y="1594332"/>
            <a:ext cx="610235" cy="242570"/>
          </a:xfrm>
          <a:custGeom>
            <a:avLst/>
            <a:gdLst/>
            <a:ahLst/>
            <a:cxnLst/>
            <a:rect l="l" t="t" r="r" b="b"/>
            <a:pathLst>
              <a:path w="610235" h="242569">
                <a:moveTo>
                  <a:pt x="0" y="241960"/>
                </a:moveTo>
                <a:lnTo>
                  <a:pt x="610235" y="241960"/>
                </a:lnTo>
                <a:lnTo>
                  <a:pt x="610235" y="0"/>
                </a:lnTo>
                <a:lnTo>
                  <a:pt x="0" y="0"/>
                </a:lnTo>
                <a:lnTo>
                  <a:pt x="0" y="2419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829302" y="1594332"/>
            <a:ext cx="677545" cy="242570"/>
          </a:xfrm>
          <a:custGeom>
            <a:avLst/>
            <a:gdLst/>
            <a:ahLst/>
            <a:cxnLst/>
            <a:rect l="l" t="t" r="r" b="b"/>
            <a:pathLst>
              <a:path w="677545" h="242569">
                <a:moveTo>
                  <a:pt x="0" y="241960"/>
                </a:moveTo>
                <a:lnTo>
                  <a:pt x="677545" y="241960"/>
                </a:lnTo>
                <a:lnTo>
                  <a:pt x="677545" y="0"/>
                </a:lnTo>
                <a:lnTo>
                  <a:pt x="0" y="0"/>
                </a:lnTo>
                <a:lnTo>
                  <a:pt x="0" y="2419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506846" y="1594332"/>
            <a:ext cx="661035" cy="242570"/>
          </a:xfrm>
          <a:custGeom>
            <a:avLst/>
            <a:gdLst/>
            <a:ahLst/>
            <a:cxnLst/>
            <a:rect l="l" t="t" r="r" b="b"/>
            <a:pathLst>
              <a:path w="661035" h="242569">
                <a:moveTo>
                  <a:pt x="0" y="241960"/>
                </a:moveTo>
                <a:lnTo>
                  <a:pt x="661035" y="241960"/>
                </a:lnTo>
                <a:lnTo>
                  <a:pt x="661035" y="0"/>
                </a:lnTo>
                <a:lnTo>
                  <a:pt x="0" y="0"/>
                </a:lnTo>
                <a:lnTo>
                  <a:pt x="0" y="2419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167882" y="1594332"/>
            <a:ext cx="900430" cy="242570"/>
          </a:xfrm>
          <a:custGeom>
            <a:avLst/>
            <a:gdLst/>
            <a:ahLst/>
            <a:cxnLst/>
            <a:rect l="l" t="t" r="r" b="b"/>
            <a:pathLst>
              <a:path w="900429" h="242569">
                <a:moveTo>
                  <a:pt x="0" y="241960"/>
                </a:moveTo>
                <a:lnTo>
                  <a:pt x="900430" y="241960"/>
                </a:lnTo>
                <a:lnTo>
                  <a:pt x="900430" y="0"/>
                </a:lnTo>
                <a:lnTo>
                  <a:pt x="0" y="0"/>
                </a:lnTo>
                <a:lnTo>
                  <a:pt x="0" y="2419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068311" y="1594332"/>
            <a:ext cx="398145" cy="242570"/>
          </a:xfrm>
          <a:custGeom>
            <a:avLst/>
            <a:gdLst/>
            <a:ahLst/>
            <a:cxnLst/>
            <a:rect l="l" t="t" r="r" b="b"/>
            <a:pathLst>
              <a:path w="398145" h="242569">
                <a:moveTo>
                  <a:pt x="0" y="241960"/>
                </a:moveTo>
                <a:lnTo>
                  <a:pt x="398145" y="241960"/>
                </a:lnTo>
                <a:lnTo>
                  <a:pt x="398145" y="0"/>
                </a:lnTo>
                <a:lnTo>
                  <a:pt x="0" y="0"/>
                </a:lnTo>
                <a:lnTo>
                  <a:pt x="0" y="2419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531747" y="1836305"/>
            <a:ext cx="1339850" cy="228600"/>
          </a:xfrm>
          <a:custGeom>
            <a:avLst/>
            <a:gdLst/>
            <a:ahLst/>
            <a:cxnLst/>
            <a:rect l="l" t="t" r="r" b="b"/>
            <a:pathLst>
              <a:path w="1339850" h="228600">
                <a:moveTo>
                  <a:pt x="0" y="228333"/>
                </a:moveTo>
                <a:lnTo>
                  <a:pt x="1339850" y="228333"/>
                </a:lnTo>
                <a:lnTo>
                  <a:pt x="1339850" y="0"/>
                </a:lnTo>
                <a:lnTo>
                  <a:pt x="0" y="0"/>
                </a:lnTo>
                <a:lnTo>
                  <a:pt x="0" y="22833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871597" y="1836305"/>
            <a:ext cx="725805" cy="228600"/>
          </a:xfrm>
          <a:custGeom>
            <a:avLst/>
            <a:gdLst/>
            <a:ahLst/>
            <a:cxnLst/>
            <a:rect l="l" t="t" r="r" b="b"/>
            <a:pathLst>
              <a:path w="725804" h="228600">
                <a:moveTo>
                  <a:pt x="0" y="228333"/>
                </a:moveTo>
                <a:lnTo>
                  <a:pt x="725804" y="228333"/>
                </a:lnTo>
                <a:lnTo>
                  <a:pt x="725804" y="0"/>
                </a:lnTo>
                <a:lnTo>
                  <a:pt x="0" y="0"/>
                </a:lnTo>
                <a:lnTo>
                  <a:pt x="0" y="22833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597402" y="1836305"/>
            <a:ext cx="621665" cy="228600"/>
          </a:xfrm>
          <a:custGeom>
            <a:avLst/>
            <a:gdLst/>
            <a:ahLst/>
            <a:cxnLst/>
            <a:rect l="l" t="t" r="r" b="b"/>
            <a:pathLst>
              <a:path w="621664" h="228600">
                <a:moveTo>
                  <a:pt x="0" y="228333"/>
                </a:moveTo>
                <a:lnTo>
                  <a:pt x="621664" y="228333"/>
                </a:lnTo>
                <a:lnTo>
                  <a:pt x="621664" y="0"/>
                </a:lnTo>
                <a:lnTo>
                  <a:pt x="0" y="0"/>
                </a:lnTo>
                <a:lnTo>
                  <a:pt x="0" y="22833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219066" y="1836305"/>
            <a:ext cx="610235" cy="228600"/>
          </a:xfrm>
          <a:custGeom>
            <a:avLst/>
            <a:gdLst/>
            <a:ahLst/>
            <a:cxnLst/>
            <a:rect l="l" t="t" r="r" b="b"/>
            <a:pathLst>
              <a:path w="610235" h="228600">
                <a:moveTo>
                  <a:pt x="0" y="228333"/>
                </a:moveTo>
                <a:lnTo>
                  <a:pt x="610235" y="228333"/>
                </a:lnTo>
                <a:lnTo>
                  <a:pt x="610235" y="0"/>
                </a:lnTo>
                <a:lnTo>
                  <a:pt x="0" y="0"/>
                </a:lnTo>
                <a:lnTo>
                  <a:pt x="0" y="22833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829302" y="1836305"/>
            <a:ext cx="677545" cy="228600"/>
          </a:xfrm>
          <a:custGeom>
            <a:avLst/>
            <a:gdLst/>
            <a:ahLst/>
            <a:cxnLst/>
            <a:rect l="l" t="t" r="r" b="b"/>
            <a:pathLst>
              <a:path w="677545" h="228600">
                <a:moveTo>
                  <a:pt x="0" y="228333"/>
                </a:moveTo>
                <a:lnTo>
                  <a:pt x="677545" y="228333"/>
                </a:lnTo>
                <a:lnTo>
                  <a:pt x="677545" y="0"/>
                </a:lnTo>
                <a:lnTo>
                  <a:pt x="0" y="0"/>
                </a:lnTo>
                <a:lnTo>
                  <a:pt x="0" y="22833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506846" y="1836305"/>
            <a:ext cx="661035" cy="228600"/>
          </a:xfrm>
          <a:custGeom>
            <a:avLst/>
            <a:gdLst/>
            <a:ahLst/>
            <a:cxnLst/>
            <a:rect l="l" t="t" r="r" b="b"/>
            <a:pathLst>
              <a:path w="661035" h="228600">
                <a:moveTo>
                  <a:pt x="0" y="228333"/>
                </a:moveTo>
                <a:lnTo>
                  <a:pt x="661035" y="228333"/>
                </a:lnTo>
                <a:lnTo>
                  <a:pt x="661035" y="0"/>
                </a:lnTo>
                <a:lnTo>
                  <a:pt x="0" y="0"/>
                </a:lnTo>
                <a:lnTo>
                  <a:pt x="0" y="22833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167882" y="1836305"/>
            <a:ext cx="900430" cy="228600"/>
          </a:xfrm>
          <a:custGeom>
            <a:avLst/>
            <a:gdLst/>
            <a:ahLst/>
            <a:cxnLst/>
            <a:rect l="l" t="t" r="r" b="b"/>
            <a:pathLst>
              <a:path w="900429" h="228600">
                <a:moveTo>
                  <a:pt x="0" y="228333"/>
                </a:moveTo>
                <a:lnTo>
                  <a:pt x="900430" y="228333"/>
                </a:lnTo>
                <a:lnTo>
                  <a:pt x="900430" y="0"/>
                </a:lnTo>
                <a:lnTo>
                  <a:pt x="0" y="0"/>
                </a:lnTo>
                <a:lnTo>
                  <a:pt x="0" y="22833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068311" y="1836305"/>
            <a:ext cx="398145" cy="228600"/>
          </a:xfrm>
          <a:custGeom>
            <a:avLst/>
            <a:gdLst/>
            <a:ahLst/>
            <a:cxnLst/>
            <a:rect l="l" t="t" r="r" b="b"/>
            <a:pathLst>
              <a:path w="398145" h="228600">
                <a:moveTo>
                  <a:pt x="0" y="228333"/>
                </a:moveTo>
                <a:lnTo>
                  <a:pt x="398145" y="228333"/>
                </a:lnTo>
                <a:lnTo>
                  <a:pt x="398145" y="0"/>
                </a:lnTo>
                <a:lnTo>
                  <a:pt x="0" y="0"/>
                </a:lnTo>
                <a:lnTo>
                  <a:pt x="0" y="22833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531747" y="2064639"/>
            <a:ext cx="1339850" cy="226695"/>
          </a:xfrm>
          <a:custGeom>
            <a:avLst/>
            <a:gdLst/>
            <a:ahLst/>
            <a:cxnLst/>
            <a:rect l="l" t="t" r="r" b="b"/>
            <a:pathLst>
              <a:path w="1339850" h="226694">
                <a:moveTo>
                  <a:pt x="0" y="226187"/>
                </a:moveTo>
                <a:lnTo>
                  <a:pt x="1339850" y="226187"/>
                </a:lnTo>
                <a:lnTo>
                  <a:pt x="1339850" y="0"/>
                </a:lnTo>
                <a:lnTo>
                  <a:pt x="0" y="0"/>
                </a:lnTo>
                <a:lnTo>
                  <a:pt x="0" y="22618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871597" y="2064639"/>
            <a:ext cx="725805" cy="226695"/>
          </a:xfrm>
          <a:custGeom>
            <a:avLst/>
            <a:gdLst/>
            <a:ahLst/>
            <a:cxnLst/>
            <a:rect l="l" t="t" r="r" b="b"/>
            <a:pathLst>
              <a:path w="725804" h="226694">
                <a:moveTo>
                  <a:pt x="0" y="226187"/>
                </a:moveTo>
                <a:lnTo>
                  <a:pt x="725804" y="226187"/>
                </a:lnTo>
                <a:lnTo>
                  <a:pt x="725804" y="0"/>
                </a:lnTo>
                <a:lnTo>
                  <a:pt x="0" y="0"/>
                </a:lnTo>
                <a:lnTo>
                  <a:pt x="0" y="22618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597402" y="2064639"/>
            <a:ext cx="621665" cy="226695"/>
          </a:xfrm>
          <a:custGeom>
            <a:avLst/>
            <a:gdLst/>
            <a:ahLst/>
            <a:cxnLst/>
            <a:rect l="l" t="t" r="r" b="b"/>
            <a:pathLst>
              <a:path w="621664" h="226694">
                <a:moveTo>
                  <a:pt x="0" y="226187"/>
                </a:moveTo>
                <a:lnTo>
                  <a:pt x="621664" y="226187"/>
                </a:lnTo>
                <a:lnTo>
                  <a:pt x="621664" y="0"/>
                </a:lnTo>
                <a:lnTo>
                  <a:pt x="0" y="0"/>
                </a:lnTo>
                <a:lnTo>
                  <a:pt x="0" y="22618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219066" y="2064639"/>
            <a:ext cx="610235" cy="226695"/>
          </a:xfrm>
          <a:custGeom>
            <a:avLst/>
            <a:gdLst/>
            <a:ahLst/>
            <a:cxnLst/>
            <a:rect l="l" t="t" r="r" b="b"/>
            <a:pathLst>
              <a:path w="610235" h="226694">
                <a:moveTo>
                  <a:pt x="0" y="226187"/>
                </a:moveTo>
                <a:lnTo>
                  <a:pt x="610235" y="226187"/>
                </a:lnTo>
                <a:lnTo>
                  <a:pt x="610235" y="0"/>
                </a:lnTo>
                <a:lnTo>
                  <a:pt x="0" y="0"/>
                </a:lnTo>
                <a:lnTo>
                  <a:pt x="0" y="22618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829302" y="2064639"/>
            <a:ext cx="677545" cy="226695"/>
          </a:xfrm>
          <a:custGeom>
            <a:avLst/>
            <a:gdLst/>
            <a:ahLst/>
            <a:cxnLst/>
            <a:rect l="l" t="t" r="r" b="b"/>
            <a:pathLst>
              <a:path w="677545" h="226694">
                <a:moveTo>
                  <a:pt x="0" y="226187"/>
                </a:moveTo>
                <a:lnTo>
                  <a:pt x="677545" y="226187"/>
                </a:lnTo>
                <a:lnTo>
                  <a:pt x="677545" y="0"/>
                </a:lnTo>
                <a:lnTo>
                  <a:pt x="0" y="0"/>
                </a:lnTo>
                <a:lnTo>
                  <a:pt x="0" y="22618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506846" y="2064639"/>
            <a:ext cx="661035" cy="226695"/>
          </a:xfrm>
          <a:custGeom>
            <a:avLst/>
            <a:gdLst/>
            <a:ahLst/>
            <a:cxnLst/>
            <a:rect l="l" t="t" r="r" b="b"/>
            <a:pathLst>
              <a:path w="661035" h="226694">
                <a:moveTo>
                  <a:pt x="0" y="226187"/>
                </a:moveTo>
                <a:lnTo>
                  <a:pt x="661035" y="226187"/>
                </a:lnTo>
                <a:lnTo>
                  <a:pt x="661035" y="0"/>
                </a:lnTo>
                <a:lnTo>
                  <a:pt x="0" y="0"/>
                </a:lnTo>
                <a:lnTo>
                  <a:pt x="0" y="22618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167882" y="2064639"/>
            <a:ext cx="900430" cy="226695"/>
          </a:xfrm>
          <a:custGeom>
            <a:avLst/>
            <a:gdLst/>
            <a:ahLst/>
            <a:cxnLst/>
            <a:rect l="l" t="t" r="r" b="b"/>
            <a:pathLst>
              <a:path w="900429" h="226694">
                <a:moveTo>
                  <a:pt x="0" y="226187"/>
                </a:moveTo>
                <a:lnTo>
                  <a:pt x="900430" y="226187"/>
                </a:lnTo>
                <a:lnTo>
                  <a:pt x="900430" y="0"/>
                </a:lnTo>
                <a:lnTo>
                  <a:pt x="0" y="0"/>
                </a:lnTo>
                <a:lnTo>
                  <a:pt x="0" y="22618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068311" y="2064639"/>
            <a:ext cx="398145" cy="226695"/>
          </a:xfrm>
          <a:custGeom>
            <a:avLst/>
            <a:gdLst/>
            <a:ahLst/>
            <a:cxnLst/>
            <a:rect l="l" t="t" r="r" b="b"/>
            <a:pathLst>
              <a:path w="398145" h="226694">
                <a:moveTo>
                  <a:pt x="0" y="226187"/>
                </a:moveTo>
                <a:lnTo>
                  <a:pt x="398145" y="226187"/>
                </a:lnTo>
                <a:lnTo>
                  <a:pt x="398145" y="0"/>
                </a:lnTo>
                <a:lnTo>
                  <a:pt x="0" y="0"/>
                </a:lnTo>
                <a:lnTo>
                  <a:pt x="0" y="22618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531747" y="2290800"/>
            <a:ext cx="1339850" cy="227329"/>
          </a:xfrm>
          <a:custGeom>
            <a:avLst/>
            <a:gdLst/>
            <a:ahLst/>
            <a:cxnLst/>
            <a:rect l="l" t="t" r="r" b="b"/>
            <a:pathLst>
              <a:path w="1339850" h="227330">
                <a:moveTo>
                  <a:pt x="0" y="226974"/>
                </a:moveTo>
                <a:lnTo>
                  <a:pt x="1339850" y="226974"/>
                </a:lnTo>
                <a:lnTo>
                  <a:pt x="1339850" y="0"/>
                </a:lnTo>
                <a:lnTo>
                  <a:pt x="0" y="0"/>
                </a:lnTo>
                <a:lnTo>
                  <a:pt x="0" y="22697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871597" y="2290800"/>
            <a:ext cx="725805" cy="227329"/>
          </a:xfrm>
          <a:custGeom>
            <a:avLst/>
            <a:gdLst/>
            <a:ahLst/>
            <a:cxnLst/>
            <a:rect l="l" t="t" r="r" b="b"/>
            <a:pathLst>
              <a:path w="725804" h="227330">
                <a:moveTo>
                  <a:pt x="0" y="226974"/>
                </a:moveTo>
                <a:lnTo>
                  <a:pt x="725804" y="226974"/>
                </a:lnTo>
                <a:lnTo>
                  <a:pt x="725804" y="0"/>
                </a:lnTo>
                <a:lnTo>
                  <a:pt x="0" y="0"/>
                </a:lnTo>
                <a:lnTo>
                  <a:pt x="0" y="22697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597402" y="2290800"/>
            <a:ext cx="621665" cy="227329"/>
          </a:xfrm>
          <a:custGeom>
            <a:avLst/>
            <a:gdLst/>
            <a:ahLst/>
            <a:cxnLst/>
            <a:rect l="l" t="t" r="r" b="b"/>
            <a:pathLst>
              <a:path w="621664" h="227330">
                <a:moveTo>
                  <a:pt x="0" y="226974"/>
                </a:moveTo>
                <a:lnTo>
                  <a:pt x="621664" y="226974"/>
                </a:lnTo>
                <a:lnTo>
                  <a:pt x="621664" y="0"/>
                </a:lnTo>
                <a:lnTo>
                  <a:pt x="0" y="0"/>
                </a:lnTo>
                <a:lnTo>
                  <a:pt x="0" y="22697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219066" y="2290800"/>
            <a:ext cx="610235" cy="227329"/>
          </a:xfrm>
          <a:custGeom>
            <a:avLst/>
            <a:gdLst/>
            <a:ahLst/>
            <a:cxnLst/>
            <a:rect l="l" t="t" r="r" b="b"/>
            <a:pathLst>
              <a:path w="610235" h="227330">
                <a:moveTo>
                  <a:pt x="0" y="226974"/>
                </a:moveTo>
                <a:lnTo>
                  <a:pt x="610235" y="226974"/>
                </a:lnTo>
                <a:lnTo>
                  <a:pt x="610235" y="0"/>
                </a:lnTo>
                <a:lnTo>
                  <a:pt x="0" y="0"/>
                </a:lnTo>
                <a:lnTo>
                  <a:pt x="0" y="22697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829302" y="2290800"/>
            <a:ext cx="677545" cy="227329"/>
          </a:xfrm>
          <a:custGeom>
            <a:avLst/>
            <a:gdLst/>
            <a:ahLst/>
            <a:cxnLst/>
            <a:rect l="l" t="t" r="r" b="b"/>
            <a:pathLst>
              <a:path w="677545" h="227330">
                <a:moveTo>
                  <a:pt x="0" y="226974"/>
                </a:moveTo>
                <a:lnTo>
                  <a:pt x="677545" y="226974"/>
                </a:lnTo>
                <a:lnTo>
                  <a:pt x="677545" y="0"/>
                </a:lnTo>
                <a:lnTo>
                  <a:pt x="0" y="0"/>
                </a:lnTo>
                <a:lnTo>
                  <a:pt x="0" y="22697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506846" y="2290800"/>
            <a:ext cx="661035" cy="227329"/>
          </a:xfrm>
          <a:custGeom>
            <a:avLst/>
            <a:gdLst/>
            <a:ahLst/>
            <a:cxnLst/>
            <a:rect l="l" t="t" r="r" b="b"/>
            <a:pathLst>
              <a:path w="661035" h="227330">
                <a:moveTo>
                  <a:pt x="0" y="226974"/>
                </a:moveTo>
                <a:lnTo>
                  <a:pt x="661035" y="226974"/>
                </a:lnTo>
                <a:lnTo>
                  <a:pt x="661035" y="0"/>
                </a:lnTo>
                <a:lnTo>
                  <a:pt x="0" y="0"/>
                </a:lnTo>
                <a:lnTo>
                  <a:pt x="0" y="22697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167882" y="2290800"/>
            <a:ext cx="900430" cy="227329"/>
          </a:xfrm>
          <a:custGeom>
            <a:avLst/>
            <a:gdLst/>
            <a:ahLst/>
            <a:cxnLst/>
            <a:rect l="l" t="t" r="r" b="b"/>
            <a:pathLst>
              <a:path w="900429" h="227330">
                <a:moveTo>
                  <a:pt x="0" y="226974"/>
                </a:moveTo>
                <a:lnTo>
                  <a:pt x="900430" y="226974"/>
                </a:lnTo>
                <a:lnTo>
                  <a:pt x="900430" y="0"/>
                </a:lnTo>
                <a:lnTo>
                  <a:pt x="0" y="0"/>
                </a:lnTo>
                <a:lnTo>
                  <a:pt x="0" y="22697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068311" y="2290800"/>
            <a:ext cx="398145" cy="227329"/>
          </a:xfrm>
          <a:custGeom>
            <a:avLst/>
            <a:gdLst/>
            <a:ahLst/>
            <a:cxnLst/>
            <a:rect l="l" t="t" r="r" b="b"/>
            <a:pathLst>
              <a:path w="398145" h="227330">
                <a:moveTo>
                  <a:pt x="0" y="226974"/>
                </a:moveTo>
                <a:lnTo>
                  <a:pt x="398145" y="226974"/>
                </a:lnTo>
                <a:lnTo>
                  <a:pt x="398145" y="0"/>
                </a:lnTo>
                <a:lnTo>
                  <a:pt x="0" y="0"/>
                </a:lnTo>
                <a:lnTo>
                  <a:pt x="0" y="22697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531747" y="2517851"/>
            <a:ext cx="1339850" cy="189230"/>
          </a:xfrm>
          <a:custGeom>
            <a:avLst/>
            <a:gdLst/>
            <a:ahLst/>
            <a:cxnLst/>
            <a:rect l="l" t="t" r="r" b="b"/>
            <a:pathLst>
              <a:path w="1339850" h="189230">
                <a:moveTo>
                  <a:pt x="0" y="189153"/>
                </a:moveTo>
                <a:lnTo>
                  <a:pt x="1339850" y="189153"/>
                </a:lnTo>
                <a:lnTo>
                  <a:pt x="1339850" y="0"/>
                </a:lnTo>
                <a:lnTo>
                  <a:pt x="0" y="0"/>
                </a:lnTo>
                <a:lnTo>
                  <a:pt x="0" y="1891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871597" y="2517851"/>
            <a:ext cx="725805" cy="189230"/>
          </a:xfrm>
          <a:custGeom>
            <a:avLst/>
            <a:gdLst/>
            <a:ahLst/>
            <a:cxnLst/>
            <a:rect l="l" t="t" r="r" b="b"/>
            <a:pathLst>
              <a:path w="725804" h="189230">
                <a:moveTo>
                  <a:pt x="0" y="189153"/>
                </a:moveTo>
                <a:lnTo>
                  <a:pt x="725804" y="189153"/>
                </a:lnTo>
                <a:lnTo>
                  <a:pt x="725804" y="0"/>
                </a:lnTo>
                <a:lnTo>
                  <a:pt x="0" y="0"/>
                </a:lnTo>
                <a:lnTo>
                  <a:pt x="0" y="1891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597402" y="2517851"/>
            <a:ext cx="621665" cy="189230"/>
          </a:xfrm>
          <a:custGeom>
            <a:avLst/>
            <a:gdLst/>
            <a:ahLst/>
            <a:cxnLst/>
            <a:rect l="l" t="t" r="r" b="b"/>
            <a:pathLst>
              <a:path w="621664" h="189230">
                <a:moveTo>
                  <a:pt x="0" y="189153"/>
                </a:moveTo>
                <a:lnTo>
                  <a:pt x="621664" y="189153"/>
                </a:lnTo>
                <a:lnTo>
                  <a:pt x="621664" y="0"/>
                </a:lnTo>
                <a:lnTo>
                  <a:pt x="0" y="0"/>
                </a:lnTo>
                <a:lnTo>
                  <a:pt x="0" y="1891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219066" y="2517851"/>
            <a:ext cx="610235" cy="189230"/>
          </a:xfrm>
          <a:custGeom>
            <a:avLst/>
            <a:gdLst/>
            <a:ahLst/>
            <a:cxnLst/>
            <a:rect l="l" t="t" r="r" b="b"/>
            <a:pathLst>
              <a:path w="610235" h="189230">
                <a:moveTo>
                  <a:pt x="0" y="189153"/>
                </a:moveTo>
                <a:lnTo>
                  <a:pt x="610235" y="189153"/>
                </a:lnTo>
                <a:lnTo>
                  <a:pt x="610235" y="0"/>
                </a:lnTo>
                <a:lnTo>
                  <a:pt x="0" y="0"/>
                </a:lnTo>
                <a:lnTo>
                  <a:pt x="0" y="1891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829302" y="2517851"/>
            <a:ext cx="677545" cy="189230"/>
          </a:xfrm>
          <a:custGeom>
            <a:avLst/>
            <a:gdLst/>
            <a:ahLst/>
            <a:cxnLst/>
            <a:rect l="l" t="t" r="r" b="b"/>
            <a:pathLst>
              <a:path w="677545" h="189230">
                <a:moveTo>
                  <a:pt x="0" y="189153"/>
                </a:moveTo>
                <a:lnTo>
                  <a:pt x="677545" y="189153"/>
                </a:lnTo>
                <a:lnTo>
                  <a:pt x="677545" y="0"/>
                </a:lnTo>
                <a:lnTo>
                  <a:pt x="0" y="0"/>
                </a:lnTo>
                <a:lnTo>
                  <a:pt x="0" y="1891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506846" y="2517851"/>
            <a:ext cx="661035" cy="189230"/>
          </a:xfrm>
          <a:custGeom>
            <a:avLst/>
            <a:gdLst/>
            <a:ahLst/>
            <a:cxnLst/>
            <a:rect l="l" t="t" r="r" b="b"/>
            <a:pathLst>
              <a:path w="661035" h="189230">
                <a:moveTo>
                  <a:pt x="0" y="189153"/>
                </a:moveTo>
                <a:lnTo>
                  <a:pt x="661035" y="189153"/>
                </a:lnTo>
                <a:lnTo>
                  <a:pt x="661035" y="0"/>
                </a:lnTo>
                <a:lnTo>
                  <a:pt x="0" y="0"/>
                </a:lnTo>
                <a:lnTo>
                  <a:pt x="0" y="1891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167882" y="2517851"/>
            <a:ext cx="900430" cy="189230"/>
          </a:xfrm>
          <a:custGeom>
            <a:avLst/>
            <a:gdLst/>
            <a:ahLst/>
            <a:cxnLst/>
            <a:rect l="l" t="t" r="r" b="b"/>
            <a:pathLst>
              <a:path w="900429" h="189230">
                <a:moveTo>
                  <a:pt x="0" y="189153"/>
                </a:moveTo>
                <a:lnTo>
                  <a:pt x="900430" y="189153"/>
                </a:lnTo>
                <a:lnTo>
                  <a:pt x="900430" y="0"/>
                </a:lnTo>
                <a:lnTo>
                  <a:pt x="0" y="0"/>
                </a:lnTo>
                <a:lnTo>
                  <a:pt x="0" y="1891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7068311" y="2517851"/>
            <a:ext cx="398145" cy="189230"/>
          </a:xfrm>
          <a:custGeom>
            <a:avLst/>
            <a:gdLst/>
            <a:ahLst/>
            <a:cxnLst/>
            <a:rect l="l" t="t" r="r" b="b"/>
            <a:pathLst>
              <a:path w="398145" h="189230">
                <a:moveTo>
                  <a:pt x="0" y="189153"/>
                </a:moveTo>
                <a:lnTo>
                  <a:pt x="398145" y="189153"/>
                </a:lnTo>
                <a:lnTo>
                  <a:pt x="398145" y="0"/>
                </a:lnTo>
                <a:lnTo>
                  <a:pt x="0" y="0"/>
                </a:lnTo>
                <a:lnTo>
                  <a:pt x="0" y="1891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531747" y="2706966"/>
            <a:ext cx="1339850" cy="151130"/>
          </a:xfrm>
          <a:custGeom>
            <a:avLst/>
            <a:gdLst/>
            <a:ahLst/>
            <a:cxnLst/>
            <a:rect l="l" t="t" r="r" b="b"/>
            <a:pathLst>
              <a:path w="1339850" h="151130">
                <a:moveTo>
                  <a:pt x="0" y="150660"/>
                </a:moveTo>
                <a:lnTo>
                  <a:pt x="1339850" y="150660"/>
                </a:lnTo>
                <a:lnTo>
                  <a:pt x="1339850" y="0"/>
                </a:lnTo>
                <a:lnTo>
                  <a:pt x="0" y="0"/>
                </a:lnTo>
                <a:lnTo>
                  <a:pt x="0" y="1506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871597" y="2706966"/>
            <a:ext cx="725805" cy="151130"/>
          </a:xfrm>
          <a:custGeom>
            <a:avLst/>
            <a:gdLst/>
            <a:ahLst/>
            <a:cxnLst/>
            <a:rect l="l" t="t" r="r" b="b"/>
            <a:pathLst>
              <a:path w="725804" h="151130">
                <a:moveTo>
                  <a:pt x="0" y="150660"/>
                </a:moveTo>
                <a:lnTo>
                  <a:pt x="725804" y="150660"/>
                </a:lnTo>
                <a:lnTo>
                  <a:pt x="725804" y="0"/>
                </a:lnTo>
                <a:lnTo>
                  <a:pt x="0" y="0"/>
                </a:lnTo>
                <a:lnTo>
                  <a:pt x="0" y="1506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597402" y="2706966"/>
            <a:ext cx="621665" cy="151130"/>
          </a:xfrm>
          <a:custGeom>
            <a:avLst/>
            <a:gdLst/>
            <a:ahLst/>
            <a:cxnLst/>
            <a:rect l="l" t="t" r="r" b="b"/>
            <a:pathLst>
              <a:path w="621664" h="151130">
                <a:moveTo>
                  <a:pt x="0" y="150660"/>
                </a:moveTo>
                <a:lnTo>
                  <a:pt x="621664" y="150660"/>
                </a:lnTo>
                <a:lnTo>
                  <a:pt x="621664" y="0"/>
                </a:lnTo>
                <a:lnTo>
                  <a:pt x="0" y="0"/>
                </a:lnTo>
                <a:lnTo>
                  <a:pt x="0" y="1506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219066" y="2706966"/>
            <a:ext cx="610235" cy="151130"/>
          </a:xfrm>
          <a:custGeom>
            <a:avLst/>
            <a:gdLst/>
            <a:ahLst/>
            <a:cxnLst/>
            <a:rect l="l" t="t" r="r" b="b"/>
            <a:pathLst>
              <a:path w="610235" h="151130">
                <a:moveTo>
                  <a:pt x="0" y="150660"/>
                </a:moveTo>
                <a:lnTo>
                  <a:pt x="610235" y="150660"/>
                </a:lnTo>
                <a:lnTo>
                  <a:pt x="610235" y="0"/>
                </a:lnTo>
                <a:lnTo>
                  <a:pt x="0" y="0"/>
                </a:lnTo>
                <a:lnTo>
                  <a:pt x="0" y="1506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829302" y="2706966"/>
            <a:ext cx="677545" cy="151130"/>
          </a:xfrm>
          <a:custGeom>
            <a:avLst/>
            <a:gdLst/>
            <a:ahLst/>
            <a:cxnLst/>
            <a:rect l="l" t="t" r="r" b="b"/>
            <a:pathLst>
              <a:path w="677545" h="151130">
                <a:moveTo>
                  <a:pt x="0" y="150660"/>
                </a:moveTo>
                <a:lnTo>
                  <a:pt x="677545" y="150660"/>
                </a:lnTo>
                <a:lnTo>
                  <a:pt x="677545" y="0"/>
                </a:lnTo>
                <a:lnTo>
                  <a:pt x="0" y="0"/>
                </a:lnTo>
                <a:lnTo>
                  <a:pt x="0" y="1506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506846" y="2706966"/>
            <a:ext cx="661035" cy="151130"/>
          </a:xfrm>
          <a:custGeom>
            <a:avLst/>
            <a:gdLst/>
            <a:ahLst/>
            <a:cxnLst/>
            <a:rect l="l" t="t" r="r" b="b"/>
            <a:pathLst>
              <a:path w="661035" h="151130">
                <a:moveTo>
                  <a:pt x="0" y="150660"/>
                </a:moveTo>
                <a:lnTo>
                  <a:pt x="661035" y="150660"/>
                </a:lnTo>
                <a:lnTo>
                  <a:pt x="661035" y="0"/>
                </a:lnTo>
                <a:lnTo>
                  <a:pt x="0" y="0"/>
                </a:lnTo>
                <a:lnTo>
                  <a:pt x="0" y="1506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6167882" y="2706966"/>
            <a:ext cx="900430" cy="151130"/>
          </a:xfrm>
          <a:custGeom>
            <a:avLst/>
            <a:gdLst/>
            <a:ahLst/>
            <a:cxnLst/>
            <a:rect l="l" t="t" r="r" b="b"/>
            <a:pathLst>
              <a:path w="900429" h="151130">
                <a:moveTo>
                  <a:pt x="0" y="150660"/>
                </a:moveTo>
                <a:lnTo>
                  <a:pt x="900430" y="150660"/>
                </a:lnTo>
                <a:lnTo>
                  <a:pt x="900430" y="0"/>
                </a:lnTo>
                <a:lnTo>
                  <a:pt x="0" y="0"/>
                </a:lnTo>
                <a:lnTo>
                  <a:pt x="0" y="1506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7068311" y="2706966"/>
            <a:ext cx="398145" cy="151130"/>
          </a:xfrm>
          <a:custGeom>
            <a:avLst/>
            <a:gdLst/>
            <a:ahLst/>
            <a:cxnLst/>
            <a:rect l="l" t="t" r="r" b="b"/>
            <a:pathLst>
              <a:path w="398145" h="151130">
                <a:moveTo>
                  <a:pt x="0" y="150660"/>
                </a:moveTo>
                <a:lnTo>
                  <a:pt x="398145" y="150660"/>
                </a:lnTo>
                <a:lnTo>
                  <a:pt x="398145" y="0"/>
                </a:lnTo>
                <a:lnTo>
                  <a:pt x="0" y="0"/>
                </a:lnTo>
                <a:lnTo>
                  <a:pt x="0" y="1506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531747" y="2857601"/>
            <a:ext cx="1339850" cy="188595"/>
          </a:xfrm>
          <a:custGeom>
            <a:avLst/>
            <a:gdLst/>
            <a:ahLst/>
            <a:cxnLst/>
            <a:rect l="l" t="t" r="r" b="b"/>
            <a:pathLst>
              <a:path w="1339850" h="188594">
                <a:moveTo>
                  <a:pt x="0" y="188493"/>
                </a:moveTo>
                <a:lnTo>
                  <a:pt x="1339850" y="188493"/>
                </a:lnTo>
                <a:lnTo>
                  <a:pt x="1339850" y="0"/>
                </a:lnTo>
                <a:lnTo>
                  <a:pt x="0" y="0"/>
                </a:lnTo>
                <a:lnTo>
                  <a:pt x="0" y="18849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871597" y="2857601"/>
            <a:ext cx="725805" cy="188595"/>
          </a:xfrm>
          <a:custGeom>
            <a:avLst/>
            <a:gdLst/>
            <a:ahLst/>
            <a:cxnLst/>
            <a:rect l="l" t="t" r="r" b="b"/>
            <a:pathLst>
              <a:path w="725804" h="188594">
                <a:moveTo>
                  <a:pt x="0" y="188493"/>
                </a:moveTo>
                <a:lnTo>
                  <a:pt x="725804" y="188493"/>
                </a:lnTo>
                <a:lnTo>
                  <a:pt x="725804" y="0"/>
                </a:lnTo>
                <a:lnTo>
                  <a:pt x="0" y="0"/>
                </a:lnTo>
                <a:lnTo>
                  <a:pt x="0" y="18849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597402" y="2857601"/>
            <a:ext cx="621665" cy="188595"/>
          </a:xfrm>
          <a:custGeom>
            <a:avLst/>
            <a:gdLst/>
            <a:ahLst/>
            <a:cxnLst/>
            <a:rect l="l" t="t" r="r" b="b"/>
            <a:pathLst>
              <a:path w="621664" h="188594">
                <a:moveTo>
                  <a:pt x="0" y="188493"/>
                </a:moveTo>
                <a:lnTo>
                  <a:pt x="621664" y="188493"/>
                </a:lnTo>
                <a:lnTo>
                  <a:pt x="621664" y="0"/>
                </a:lnTo>
                <a:lnTo>
                  <a:pt x="0" y="0"/>
                </a:lnTo>
                <a:lnTo>
                  <a:pt x="0" y="18849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4219066" y="2857601"/>
            <a:ext cx="610235" cy="188595"/>
          </a:xfrm>
          <a:custGeom>
            <a:avLst/>
            <a:gdLst/>
            <a:ahLst/>
            <a:cxnLst/>
            <a:rect l="l" t="t" r="r" b="b"/>
            <a:pathLst>
              <a:path w="610235" h="188594">
                <a:moveTo>
                  <a:pt x="0" y="188493"/>
                </a:moveTo>
                <a:lnTo>
                  <a:pt x="610235" y="188493"/>
                </a:lnTo>
                <a:lnTo>
                  <a:pt x="610235" y="0"/>
                </a:lnTo>
                <a:lnTo>
                  <a:pt x="0" y="0"/>
                </a:lnTo>
                <a:lnTo>
                  <a:pt x="0" y="18849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829302" y="2857601"/>
            <a:ext cx="677545" cy="188595"/>
          </a:xfrm>
          <a:custGeom>
            <a:avLst/>
            <a:gdLst/>
            <a:ahLst/>
            <a:cxnLst/>
            <a:rect l="l" t="t" r="r" b="b"/>
            <a:pathLst>
              <a:path w="677545" h="188594">
                <a:moveTo>
                  <a:pt x="0" y="188493"/>
                </a:moveTo>
                <a:lnTo>
                  <a:pt x="677545" y="188493"/>
                </a:lnTo>
                <a:lnTo>
                  <a:pt x="677545" y="0"/>
                </a:lnTo>
                <a:lnTo>
                  <a:pt x="0" y="0"/>
                </a:lnTo>
                <a:lnTo>
                  <a:pt x="0" y="18849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5506846" y="2857601"/>
            <a:ext cx="661035" cy="188595"/>
          </a:xfrm>
          <a:custGeom>
            <a:avLst/>
            <a:gdLst/>
            <a:ahLst/>
            <a:cxnLst/>
            <a:rect l="l" t="t" r="r" b="b"/>
            <a:pathLst>
              <a:path w="661035" h="188594">
                <a:moveTo>
                  <a:pt x="0" y="188493"/>
                </a:moveTo>
                <a:lnTo>
                  <a:pt x="661035" y="188493"/>
                </a:lnTo>
                <a:lnTo>
                  <a:pt x="661035" y="0"/>
                </a:lnTo>
                <a:lnTo>
                  <a:pt x="0" y="0"/>
                </a:lnTo>
                <a:lnTo>
                  <a:pt x="0" y="18849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6167882" y="2857601"/>
            <a:ext cx="900430" cy="188595"/>
          </a:xfrm>
          <a:custGeom>
            <a:avLst/>
            <a:gdLst/>
            <a:ahLst/>
            <a:cxnLst/>
            <a:rect l="l" t="t" r="r" b="b"/>
            <a:pathLst>
              <a:path w="900429" h="188594">
                <a:moveTo>
                  <a:pt x="0" y="188493"/>
                </a:moveTo>
                <a:lnTo>
                  <a:pt x="900430" y="188493"/>
                </a:lnTo>
                <a:lnTo>
                  <a:pt x="900430" y="0"/>
                </a:lnTo>
                <a:lnTo>
                  <a:pt x="0" y="0"/>
                </a:lnTo>
                <a:lnTo>
                  <a:pt x="0" y="18849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7068311" y="2857601"/>
            <a:ext cx="398145" cy="188595"/>
          </a:xfrm>
          <a:custGeom>
            <a:avLst/>
            <a:gdLst/>
            <a:ahLst/>
            <a:cxnLst/>
            <a:rect l="l" t="t" r="r" b="b"/>
            <a:pathLst>
              <a:path w="398145" h="188594">
                <a:moveTo>
                  <a:pt x="0" y="188493"/>
                </a:moveTo>
                <a:lnTo>
                  <a:pt x="398145" y="188493"/>
                </a:lnTo>
                <a:lnTo>
                  <a:pt x="398145" y="0"/>
                </a:lnTo>
                <a:lnTo>
                  <a:pt x="0" y="0"/>
                </a:lnTo>
                <a:lnTo>
                  <a:pt x="0" y="18849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531747" y="3046069"/>
            <a:ext cx="1339850" cy="227329"/>
          </a:xfrm>
          <a:custGeom>
            <a:avLst/>
            <a:gdLst/>
            <a:ahLst/>
            <a:cxnLst/>
            <a:rect l="l" t="t" r="r" b="b"/>
            <a:pathLst>
              <a:path w="1339850" h="227329">
                <a:moveTo>
                  <a:pt x="0" y="226974"/>
                </a:moveTo>
                <a:lnTo>
                  <a:pt x="1339850" y="226974"/>
                </a:lnTo>
                <a:lnTo>
                  <a:pt x="1339850" y="0"/>
                </a:lnTo>
                <a:lnTo>
                  <a:pt x="0" y="0"/>
                </a:lnTo>
                <a:lnTo>
                  <a:pt x="0" y="22697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2871597" y="3046069"/>
            <a:ext cx="725805" cy="227329"/>
          </a:xfrm>
          <a:custGeom>
            <a:avLst/>
            <a:gdLst/>
            <a:ahLst/>
            <a:cxnLst/>
            <a:rect l="l" t="t" r="r" b="b"/>
            <a:pathLst>
              <a:path w="725804" h="227329">
                <a:moveTo>
                  <a:pt x="0" y="226974"/>
                </a:moveTo>
                <a:lnTo>
                  <a:pt x="725804" y="226974"/>
                </a:lnTo>
                <a:lnTo>
                  <a:pt x="725804" y="0"/>
                </a:lnTo>
                <a:lnTo>
                  <a:pt x="0" y="0"/>
                </a:lnTo>
                <a:lnTo>
                  <a:pt x="0" y="22697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3597402" y="3046069"/>
            <a:ext cx="621665" cy="227329"/>
          </a:xfrm>
          <a:custGeom>
            <a:avLst/>
            <a:gdLst/>
            <a:ahLst/>
            <a:cxnLst/>
            <a:rect l="l" t="t" r="r" b="b"/>
            <a:pathLst>
              <a:path w="621664" h="227329">
                <a:moveTo>
                  <a:pt x="0" y="226974"/>
                </a:moveTo>
                <a:lnTo>
                  <a:pt x="621664" y="226974"/>
                </a:lnTo>
                <a:lnTo>
                  <a:pt x="621664" y="0"/>
                </a:lnTo>
                <a:lnTo>
                  <a:pt x="0" y="0"/>
                </a:lnTo>
                <a:lnTo>
                  <a:pt x="0" y="22697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4219066" y="3046069"/>
            <a:ext cx="610235" cy="227329"/>
          </a:xfrm>
          <a:custGeom>
            <a:avLst/>
            <a:gdLst/>
            <a:ahLst/>
            <a:cxnLst/>
            <a:rect l="l" t="t" r="r" b="b"/>
            <a:pathLst>
              <a:path w="610235" h="227329">
                <a:moveTo>
                  <a:pt x="0" y="226974"/>
                </a:moveTo>
                <a:lnTo>
                  <a:pt x="610235" y="226974"/>
                </a:lnTo>
                <a:lnTo>
                  <a:pt x="610235" y="0"/>
                </a:lnTo>
                <a:lnTo>
                  <a:pt x="0" y="0"/>
                </a:lnTo>
                <a:lnTo>
                  <a:pt x="0" y="22697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4829302" y="3046069"/>
            <a:ext cx="677545" cy="227329"/>
          </a:xfrm>
          <a:custGeom>
            <a:avLst/>
            <a:gdLst/>
            <a:ahLst/>
            <a:cxnLst/>
            <a:rect l="l" t="t" r="r" b="b"/>
            <a:pathLst>
              <a:path w="677545" h="227329">
                <a:moveTo>
                  <a:pt x="0" y="226974"/>
                </a:moveTo>
                <a:lnTo>
                  <a:pt x="677545" y="226974"/>
                </a:lnTo>
                <a:lnTo>
                  <a:pt x="677545" y="0"/>
                </a:lnTo>
                <a:lnTo>
                  <a:pt x="0" y="0"/>
                </a:lnTo>
                <a:lnTo>
                  <a:pt x="0" y="22697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5506846" y="3046069"/>
            <a:ext cx="661035" cy="227329"/>
          </a:xfrm>
          <a:custGeom>
            <a:avLst/>
            <a:gdLst/>
            <a:ahLst/>
            <a:cxnLst/>
            <a:rect l="l" t="t" r="r" b="b"/>
            <a:pathLst>
              <a:path w="661035" h="227329">
                <a:moveTo>
                  <a:pt x="0" y="226974"/>
                </a:moveTo>
                <a:lnTo>
                  <a:pt x="661035" y="226974"/>
                </a:lnTo>
                <a:lnTo>
                  <a:pt x="661035" y="0"/>
                </a:lnTo>
                <a:lnTo>
                  <a:pt x="0" y="0"/>
                </a:lnTo>
                <a:lnTo>
                  <a:pt x="0" y="22697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6167882" y="3046069"/>
            <a:ext cx="900430" cy="227329"/>
          </a:xfrm>
          <a:custGeom>
            <a:avLst/>
            <a:gdLst/>
            <a:ahLst/>
            <a:cxnLst/>
            <a:rect l="l" t="t" r="r" b="b"/>
            <a:pathLst>
              <a:path w="900429" h="227329">
                <a:moveTo>
                  <a:pt x="0" y="226974"/>
                </a:moveTo>
                <a:lnTo>
                  <a:pt x="900430" y="226974"/>
                </a:lnTo>
                <a:lnTo>
                  <a:pt x="900430" y="0"/>
                </a:lnTo>
                <a:lnTo>
                  <a:pt x="0" y="0"/>
                </a:lnTo>
                <a:lnTo>
                  <a:pt x="0" y="22697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7068311" y="3046069"/>
            <a:ext cx="398145" cy="227329"/>
          </a:xfrm>
          <a:custGeom>
            <a:avLst/>
            <a:gdLst/>
            <a:ahLst/>
            <a:cxnLst/>
            <a:rect l="l" t="t" r="r" b="b"/>
            <a:pathLst>
              <a:path w="398145" h="227329">
                <a:moveTo>
                  <a:pt x="0" y="226974"/>
                </a:moveTo>
                <a:lnTo>
                  <a:pt x="398145" y="226974"/>
                </a:lnTo>
                <a:lnTo>
                  <a:pt x="398145" y="0"/>
                </a:lnTo>
                <a:lnTo>
                  <a:pt x="0" y="0"/>
                </a:lnTo>
                <a:lnTo>
                  <a:pt x="0" y="22697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531747" y="3273069"/>
            <a:ext cx="1339850" cy="225425"/>
          </a:xfrm>
          <a:custGeom>
            <a:avLst/>
            <a:gdLst/>
            <a:ahLst/>
            <a:cxnLst/>
            <a:rect l="l" t="t" r="r" b="b"/>
            <a:pathLst>
              <a:path w="1339850" h="225425">
                <a:moveTo>
                  <a:pt x="0" y="225018"/>
                </a:moveTo>
                <a:lnTo>
                  <a:pt x="1339850" y="225018"/>
                </a:lnTo>
                <a:lnTo>
                  <a:pt x="1339850" y="0"/>
                </a:lnTo>
                <a:lnTo>
                  <a:pt x="0" y="0"/>
                </a:lnTo>
                <a:lnTo>
                  <a:pt x="0" y="22501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2871597" y="3273069"/>
            <a:ext cx="725805" cy="225425"/>
          </a:xfrm>
          <a:custGeom>
            <a:avLst/>
            <a:gdLst/>
            <a:ahLst/>
            <a:cxnLst/>
            <a:rect l="l" t="t" r="r" b="b"/>
            <a:pathLst>
              <a:path w="725804" h="225425">
                <a:moveTo>
                  <a:pt x="0" y="225018"/>
                </a:moveTo>
                <a:lnTo>
                  <a:pt x="725804" y="225018"/>
                </a:lnTo>
                <a:lnTo>
                  <a:pt x="725804" y="0"/>
                </a:lnTo>
                <a:lnTo>
                  <a:pt x="0" y="0"/>
                </a:lnTo>
                <a:lnTo>
                  <a:pt x="0" y="22501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3597402" y="3273069"/>
            <a:ext cx="621665" cy="225425"/>
          </a:xfrm>
          <a:custGeom>
            <a:avLst/>
            <a:gdLst/>
            <a:ahLst/>
            <a:cxnLst/>
            <a:rect l="l" t="t" r="r" b="b"/>
            <a:pathLst>
              <a:path w="621664" h="225425">
                <a:moveTo>
                  <a:pt x="0" y="225018"/>
                </a:moveTo>
                <a:lnTo>
                  <a:pt x="621664" y="225018"/>
                </a:lnTo>
                <a:lnTo>
                  <a:pt x="621664" y="0"/>
                </a:lnTo>
                <a:lnTo>
                  <a:pt x="0" y="0"/>
                </a:lnTo>
                <a:lnTo>
                  <a:pt x="0" y="22501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4219066" y="3273069"/>
            <a:ext cx="610235" cy="225425"/>
          </a:xfrm>
          <a:custGeom>
            <a:avLst/>
            <a:gdLst/>
            <a:ahLst/>
            <a:cxnLst/>
            <a:rect l="l" t="t" r="r" b="b"/>
            <a:pathLst>
              <a:path w="610235" h="225425">
                <a:moveTo>
                  <a:pt x="0" y="225018"/>
                </a:moveTo>
                <a:lnTo>
                  <a:pt x="610235" y="225018"/>
                </a:lnTo>
                <a:lnTo>
                  <a:pt x="610235" y="0"/>
                </a:lnTo>
                <a:lnTo>
                  <a:pt x="0" y="0"/>
                </a:lnTo>
                <a:lnTo>
                  <a:pt x="0" y="22501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4829302" y="3273069"/>
            <a:ext cx="677545" cy="225425"/>
          </a:xfrm>
          <a:custGeom>
            <a:avLst/>
            <a:gdLst/>
            <a:ahLst/>
            <a:cxnLst/>
            <a:rect l="l" t="t" r="r" b="b"/>
            <a:pathLst>
              <a:path w="677545" h="225425">
                <a:moveTo>
                  <a:pt x="0" y="225018"/>
                </a:moveTo>
                <a:lnTo>
                  <a:pt x="677545" y="225018"/>
                </a:lnTo>
                <a:lnTo>
                  <a:pt x="677545" y="0"/>
                </a:lnTo>
                <a:lnTo>
                  <a:pt x="0" y="0"/>
                </a:lnTo>
                <a:lnTo>
                  <a:pt x="0" y="22501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5506846" y="3273069"/>
            <a:ext cx="661035" cy="225425"/>
          </a:xfrm>
          <a:custGeom>
            <a:avLst/>
            <a:gdLst/>
            <a:ahLst/>
            <a:cxnLst/>
            <a:rect l="l" t="t" r="r" b="b"/>
            <a:pathLst>
              <a:path w="661035" h="225425">
                <a:moveTo>
                  <a:pt x="0" y="225018"/>
                </a:moveTo>
                <a:lnTo>
                  <a:pt x="661035" y="225018"/>
                </a:lnTo>
                <a:lnTo>
                  <a:pt x="661035" y="0"/>
                </a:lnTo>
                <a:lnTo>
                  <a:pt x="0" y="0"/>
                </a:lnTo>
                <a:lnTo>
                  <a:pt x="0" y="22501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6167882" y="3273069"/>
            <a:ext cx="900430" cy="225425"/>
          </a:xfrm>
          <a:custGeom>
            <a:avLst/>
            <a:gdLst/>
            <a:ahLst/>
            <a:cxnLst/>
            <a:rect l="l" t="t" r="r" b="b"/>
            <a:pathLst>
              <a:path w="900429" h="225425">
                <a:moveTo>
                  <a:pt x="0" y="225018"/>
                </a:moveTo>
                <a:lnTo>
                  <a:pt x="900430" y="225018"/>
                </a:lnTo>
                <a:lnTo>
                  <a:pt x="900430" y="0"/>
                </a:lnTo>
                <a:lnTo>
                  <a:pt x="0" y="0"/>
                </a:lnTo>
                <a:lnTo>
                  <a:pt x="0" y="22501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7068311" y="3273069"/>
            <a:ext cx="398145" cy="225425"/>
          </a:xfrm>
          <a:custGeom>
            <a:avLst/>
            <a:gdLst/>
            <a:ahLst/>
            <a:cxnLst/>
            <a:rect l="l" t="t" r="r" b="b"/>
            <a:pathLst>
              <a:path w="398145" h="225425">
                <a:moveTo>
                  <a:pt x="0" y="225018"/>
                </a:moveTo>
                <a:lnTo>
                  <a:pt x="398145" y="225018"/>
                </a:lnTo>
                <a:lnTo>
                  <a:pt x="398145" y="0"/>
                </a:lnTo>
                <a:lnTo>
                  <a:pt x="0" y="0"/>
                </a:lnTo>
                <a:lnTo>
                  <a:pt x="0" y="22501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531747" y="3498113"/>
            <a:ext cx="1339850" cy="196215"/>
          </a:xfrm>
          <a:custGeom>
            <a:avLst/>
            <a:gdLst/>
            <a:ahLst/>
            <a:cxnLst/>
            <a:rect l="l" t="t" r="r" b="b"/>
            <a:pathLst>
              <a:path w="1339850" h="196214">
                <a:moveTo>
                  <a:pt x="0" y="196062"/>
                </a:moveTo>
                <a:lnTo>
                  <a:pt x="1339850" y="196062"/>
                </a:lnTo>
                <a:lnTo>
                  <a:pt x="1339850" y="0"/>
                </a:lnTo>
                <a:lnTo>
                  <a:pt x="0" y="0"/>
                </a:lnTo>
                <a:lnTo>
                  <a:pt x="0" y="19606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2871597" y="3498113"/>
            <a:ext cx="725805" cy="196215"/>
          </a:xfrm>
          <a:custGeom>
            <a:avLst/>
            <a:gdLst/>
            <a:ahLst/>
            <a:cxnLst/>
            <a:rect l="l" t="t" r="r" b="b"/>
            <a:pathLst>
              <a:path w="725804" h="196214">
                <a:moveTo>
                  <a:pt x="0" y="196062"/>
                </a:moveTo>
                <a:lnTo>
                  <a:pt x="725804" y="196062"/>
                </a:lnTo>
                <a:lnTo>
                  <a:pt x="725804" y="0"/>
                </a:lnTo>
                <a:lnTo>
                  <a:pt x="0" y="0"/>
                </a:lnTo>
                <a:lnTo>
                  <a:pt x="0" y="19606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3597402" y="3498113"/>
            <a:ext cx="621665" cy="196215"/>
          </a:xfrm>
          <a:custGeom>
            <a:avLst/>
            <a:gdLst/>
            <a:ahLst/>
            <a:cxnLst/>
            <a:rect l="l" t="t" r="r" b="b"/>
            <a:pathLst>
              <a:path w="621664" h="196214">
                <a:moveTo>
                  <a:pt x="0" y="196062"/>
                </a:moveTo>
                <a:lnTo>
                  <a:pt x="621664" y="196062"/>
                </a:lnTo>
                <a:lnTo>
                  <a:pt x="621664" y="0"/>
                </a:lnTo>
                <a:lnTo>
                  <a:pt x="0" y="0"/>
                </a:lnTo>
                <a:lnTo>
                  <a:pt x="0" y="19606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4219066" y="3498113"/>
            <a:ext cx="610235" cy="196215"/>
          </a:xfrm>
          <a:custGeom>
            <a:avLst/>
            <a:gdLst/>
            <a:ahLst/>
            <a:cxnLst/>
            <a:rect l="l" t="t" r="r" b="b"/>
            <a:pathLst>
              <a:path w="610235" h="196214">
                <a:moveTo>
                  <a:pt x="0" y="196062"/>
                </a:moveTo>
                <a:lnTo>
                  <a:pt x="610235" y="196062"/>
                </a:lnTo>
                <a:lnTo>
                  <a:pt x="610235" y="0"/>
                </a:lnTo>
                <a:lnTo>
                  <a:pt x="0" y="0"/>
                </a:lnTo>
                <a:lnTo>
                  <a:pt x="0" y="19606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4829302" y="3498113"/>
            <a:ext cx="677545" cy="196215"/>
          </a:xfrm>
          <a:custGeom>
            <a:avLst/>
            <a:gdLst/>
            <a:ahLst/>
            <a:cxnLst/>
            <a:rect l="l" t="t" r="r" b="b"/>
            <a:pathLst>
              <a:path w="677545" h="196214">
                <a:moveTo>
                  <a:pt x="0" y="196062"/>
                </a:moveTo>
                <a:lnTo>
                  <a:pt x="677545" y="196062"/>
                </a:lnTo>
                <a:lnTo>
                  <a:pt x="677545" y="0"/>
                </a:lnTo>
                <a:lnTo>
                  <a:pt x="0" y="0"/>
                </a:lnTo>
                <a:lnTo>
                  <a:pt x="0" y="19606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5506846" y="3498113"/>
            <a:ext cx="661035" cy="196215"/>
          </a:xfrm>
          <a:custGeom>
            <a:avLst/>
            <a:gdLst/>
            <a:ahLst/>
            <a:cxnLst/>
            <a:rect l="l" t="t" r="r" b="b"/>
            <a:pathLst>
              <a:path w="661035" h="196214">
                <a:moveTo>
                  <a:pt x="0" y="196062"/>
                </a:moveTo>
                <a:lnTo>
                  <a:pt x="661035" y="196062"/>
                </a:lnTo>
                <a:lnTo>
                  <a:pt x="661035" y="0"/>
                </a:lnTo>
                <a:lnTo>
                  <a:pt x="0" y="0"/>
                </a:lnTo>
                <a:lnTo>
                  <a:pt x="0" y="19606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6167882" y="3498113"/>
            <a:ext cx="900430" cy="196215"/>
          </a:xfrm>
          <a:custGeom>
            <a:avLst/>
            <a:gdLst/>
            <a:ahLst/>
            <a:cxnLst/>
            <a:rect l="l" t="t" r="r" b="b"/>
            <a:pathLst>
              <a:path w="900429" h="196214">
                <a:moveTo>
                  <a:pt x="0" y="196062"/>
                </a:moveTo>
                <a:lnTo>
                  <a:pt x="900430" y="196062"/>
                </a:lnTo>
                <a:lnTo>
                  <a:pt x="900430" y="0"/>
                </a:lnTo>
                <a:lnTo>
                  <a:pt x="0" y="0"/>
                </a:lnTo>
                <a:lnTo>
                  <a:pt x="0" y="19606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7068311" y="3498113"/>
            <a:ext cx="398145" cy="196215"/>
          </a:xfrm>
          <a:custGeom>
            <a:avLst/>
            <a:gdLst/>
            <a:ahLst/>
            <a:cxnLst/>
            <a:rect l="l" t="t" r="r" b="b"/>
            <a:pathLst>
              <a:path w="398145" h="196214">
                <a:moveTo>
                  <a:pt x="0" y="196062"/>
                </a:moveTo>
                <a:lnTo>
                  <a:pt x="398145" y="196062"/>
                </a:lnTo>
                <a:lnTo>
                  <a:pt x="398145" y="0"/>
                </a:lnTo>
                <a:lnTo>
                  <a:pt x="0" y="0"/>
                </a:lnTo>
                <a:lnTo>
                  <a:pt x="0" y="19606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531747" y="3694112"/>
            <a:ext cx="1339850" cy="347345"/>
          </a:xfrm>
          <a:custGeom>
            <a:avLst/>
            <a:gdLst/>
            <a:ahLst/>
            <a:cxnLst/>
            <a:rect l="l" t="t" r="r" b="b"/>
            <a:pathLst>
              <a:path w="1339850" h="347345">
                <a:moveTo>
                  <a:pt x="0" y="346773"/>
                </a:moveTo>
                <a:lnTo>
                  <a:pt x="1339850" y="346773"/>
                </a:lnTo>
                <a:lnTo>
                  <a:pt x="1339850" y="0"/>
                </a:lnTo>
                <a:lnTo>
                  <a:pt x="0" y="0"/>
                </a:lnTo>
                <a:lnTo>
                  <a:pt x="0" y="34677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2871597" y="3694112"/>
            <a:ext cx="725805" cy="347345"/>
          </a:xfrm>
          <a:custGeom>
            <a:avLst/>
            <a:gdLst/>
            <a:ahLst/>
            <a:cxnLst/>
            <a:rect l="l" t="t" r="r" b="b"/>
            <a:pathLst>
              <a:path w="725804" h="347345">
                <a:moveTo>
                  <a:pt x="0" y="346773"/>
                </a:moveTo>
                <a:lnTo>
                  <a:pt x="725804" y="346773"/>
                </a:lnTo>
                <a:lnTo>
                  <a:pt x="725804" y="0"/>
                </a:lnTo>
                <a:lnTo>
                  <a:pt x="0" y="0"/>
                </a:lnTo>
                <a:lnTo>
                  <a:pt x="0" y="34677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3597402" y="3694112"/>
            <a:ext cx="621665" cy="347345"/>
          </a:xfrm>
          <a:custGeom>
            <a:avLst/>
            <a:gdLst/>
            <a:ahLst/>
            <a:cxnLst/>
            <a:rect l="l" t="t" r="r" b="b"/>
            <a:pathLst>
              <a:path w="621664" h="347345">
                <a:moveTo>
                  <a:pt x="0" y="346773"/>
                </a:moveTo>
                <a:lnTo>
                  <a:pt x="621664" y="346773"/>
                </a:lnTo>
                <a:lnTo>
                  <a:pt x="621664" y="0"/>
                </a:lnTo>
                <a:lnTo>
                  <a:pt x="0" y="0"/>
                </a:lnTo>
                <a:lnTo>
                  <a:pt x="0" y="34677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4219066" y="3694112"/>
            <a:ext cx="610235" cy="347345"/>
          </a:xfrm>
          <a:custGeom>
            <a:avLst/>
            <a:gdLst/>
            <a:ahLst/>
            <a:cxnLst/>
            <a:rect l="l" t="t" r="r" b="b"/>
            <a:pathLst>
              <a:path w="610235" h="347345">
                <a:moveTo>
                  <a:pt x="0" y="346773"/>
                </a:moveTo>
                <a:lnTo>
                  <a:pt x="610235" y="346773"/>
                </a:lnTo>
                <a:lnTo>
                  <a:pt x="610235" y="0"/>
                </a:lnTo>
                <a:lnTo>
                  <a:pt x="0" y="0"/>
                </a:lnTo>
                <a:lnTo>
                  <a:pt x="0" y="34677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4829302" y="3694112"/>
            <a:ext cx="677545" cy="347345"/>
          </a:xfrm>
          <a:custGeom>
            <a:avLst/>
            <a:gdLst/>
            <a:ahLst/>
            <a:cxnLst/>
            <a:rect l="l" t="t" r="r" b="b"/>
            <a:pathLst>
              <a:path w="677545" h="347345">
                <a:moveTo>
                  <a:pt x="0" y="346773"/>
                </a:moveTo>
                <a:lnTo>
                  <a:pt x="677545" y="346773"/>
                </a:lnTo>
                <a:lnTo>
                  <a:pt x="677545" y="0"/>
                </a:lnTo>
                <a:lnTo>
                  <a:pt x="0" y="0"/>
                </a:lnTo>
                <a:lnTo>
                  <a:pt x="0" y="34677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5506846" y="3694112"/>
            <a:ext cx="661035" cy="347345"/>
          </a:xfrm>
          <a:custGeom>
            <a:avLst/>
            <a:gdLst/>
            <a:ahLst/>
            <a:cxnLst/>
            <a:rect l="l" t="t" r="r" b="b"/>
            <a:pathLst>
              <a:path w="661035" h="347345">
                <a:moveTo>
                  <a:pt x="0" y="346773"/>
                </a:moveTo>
                <a:lnTo>
                  <a:pt x="661035" y="346773"/>
                </a:lnTo>
                <a:lnTo>
                  <a:pt x="661035" y="0"/>
                </a:lnTo>
                <a:lnTo>
                  <a:pt x="0" y="0"/>
                </a:lnTo>
                <a:lnTo>
                  <a:pt x="0" y="34677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6167882" y="3694112"/>
            <a:ext cx="900430" cy="347345"/>
          </a:xfrm>
          <a:custGeom>
            <a:avLst/>
            <a:gdLst/>
            <a:ahLst/>
            <a:cxnLst/>
            <a:rect l="l" t="t" r="r" b="b"/>
            <a:pathLst>
              <a:path w="900429" h="347345">
                <a:moveTo>
                  <a:pt x="0" y="346773"/>
                </a:moveTo>
                <a:lnTo>
                  <a:pt x="900430" y="346773"/>
                </a:lnTo>
                <a:lnTo>
                  <a:pt x="900430" y="0"/>
                </a:lnTo>
                <a:lnTo>
                  <a:pt x="0" y="0"/>
                </a:lnTo>
                <a:lnTo>
                  <a:pt x="0" y="34677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7068311" y="3694112"/>
            <a:ext cx="398145" cy="347345"/>
          </a:xfrm>
          <a:custGeom>
            <a:avLst/>
            <a:gdLst/>
            <a:ahLst/>
            <a:cxnLst/>
            <a:rect l="l" t="t" r="r" b="b"/>
            <a:pathLst>
              <a:path w="398145" h="347345">
                <a:moveTo>
                  <a:pt x="0" y="346773"/>
                </a:moveTo>
                <a:lnTo>
                  <a:pt x="398145" y="346773"/>
                </a:lnTo>
                <a:lnTo>
                  <a:pt x="398145" y="0"/>
                </a:lnTo>
                <a:lnTo>
                  <a:pt x="0" y="0"/>
                </a:lnTo>
                <a:lnTo>
                  <a:pt x="0" y="34677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531747" y="4040885"/>
            <a:ext cx="1339850" cy="226695"/>
          </a:xfrm>
          <a:custGeom>
            <a:avLst/>
            <a:gdLst/>
            <a:ahLst/>
            <a:cxnLst/>
            <a:rect l="l" t="t" r="r" b="b"/>
            <a:pathLst>
              <a:path w="1339850" h="226695">
                <a:moveTo>
                  <a:pt x="0" y="226568"/>
                </a:moveTo>
                <a:lnTo>
                  <a:pt x="1339850" y="226568"/>
                </a:lnTo>
                <a:lnTo>
                  <a:pt x="1339850" y="0"/>
                </a:lnTo>
                <a:lnTo>
                  <a:pt x="0" y="0"/>
                </a:lnTo>
                <a:lnTo>
                  <a:pt x="0" y="22656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2871597" y="4040885"/>
            <a:ext cx="725805" cy="226695"/>
          </a:xfrm>
          <a:custGeom>
            <a:avLst/>
            <a:gdLst/>
            <a:ahLst/>
            <a:cxnLst/>
            <a:rect l="l" t="t" r="r" b="b"/>
            <a:pathLst>
              <a:path w="725804" h="226695">
                <a:moveTo>
                  <a:pt x="0" y="226568"/>
                </a:moveTo>
                <a:lnTo>
                  <a:pt x="725804" y="226568"/>
                </a:lnTo>
                <a:lnTo>
                  <a:pt x="725804" y="0"/>
                </a:lnTo>
                <a:lnTo>
                  <a:pt x="0" y="0"/>
                </a:lnTo>
                <a:lnTo>
                  <a:pt x="0" y="22656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3597402" y="4040885"/>
            <a:ext cx="621665" cy="226695"/>
          </a:xfrm>
          <a:custGeom>
            <a:avLst/>
            <a:gdLst/>
            <a:ahLst/>
            <a:cxnLst/>
            <a:rect l="l" t="t" r="r" b="b"/>
            <a:pathLst>
              <a:path w="621664" h="226695">
                <a:moveTo>
                  <a:pt x="0" y="226568"/>
                </a:moveTo>
                <a:lnTo>
                  <a:pt x="621664" y="226568"/>
                </a:lnTo>
                <a:lnTo>
                  <a:pt x="621664" y="0"/>
                </a:lnTo>
                <a:lnTo>
                  <a:pt x="0" y="0"/>
                </a:lnTo>
                <a:lnTo>
                  <a:pt x="0" y="22656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4219066" y="4040885"/>
            <a:ext cx="610235" cy="226695"/>
          </a:xfrm>
          <a:custGeom>
            <a:avLst/>
            <a:gdLst/>
            <a:ahLst/>
            <a:cxnLst/>
            <a:rect l="l" t="t" r="r" b="b"/>
            <a:pathLst>
              <a:path w="610235" h="226695">
                <a:moveTo>
                  <a:pt x="0" y="226568"/>
                </a:moveTo>
                <a:lnTo>
                  <a:pt x="610235" y="226568"/>
                </a:lnTo>
                <a:lnTo>
                  <a:pt x="610235" y="0"/>
                </a:lnTo>
                <a:lnTo>
                  <a:pt x="0" y="0"/>
                </a:lnTo>
                <a:lnTo>
                  <a:pt x="0" y="22656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4829302" y="4040885"/>
            <a:ext cx="677545" cy="226695"/>
          </a:xfrm>
          <a:custGeom>
            <a:avLst/>
            <a:gdLst/>
            <a:ahLst/>
            <a:cxnLst/>
            <a:rect l="l" t="t" r="r" b="b"/>
            <a:pathLst>
              <a:path w="677545" h="226695">
                <a:moveTo>
                  <a:pt x="0" y="226568"/>
                </a:moveTo>
                <a:lnTo>
                  <a:pt x="677545" y="226568"/>
                </a:lnTo>
                <a:lnTo>
                  <a:pt x="677545" y="0"/>
                </a:lnTo>
                <a:lnTo>
                  <a:pt x="0" y="0"/>
                </a:lnTo>
                <a:lnTo>
                  <a:pt x="0" y="22656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5506846" y="4040885"/>
            <a:ext cx="661035" cy="226695"/>
          </a:xfrm>
          <a:custGeom>
            <a:avLst/>
            <a:gdLst/>
            <a:ahLst/>
            <a:cxnLst/>
            <a:rect l="l" t="t" r="r" b="b"/>
            <a:pathLst>
              <a:path w="661035" h="226695">
                <a:moveTo>
                  <a:pt x="0" y="226568"/>
                </a:moveTo>
                <a:lnTo>
                  <a:pt x="661035" y="226568"/>
                </a:lnTo>
                <a:lnTo>
                  <a:pt x="661035" y="0"/>
                </a:lnTo>
                <a:lnTo>
                  <a:pt x="0" y="0"/>
                </a:lnTo>
                <a:lnTo>
                  <a:pt x="0" y="22656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6167882" y="4040885"/>
            <a:ext cx="900430" cy="226695"/>
          </a:xfrm>
          <a:custGeom>
            <a:avLst/>
            <a:gdLst/>
            <a:ahLst/>
            <a:cxnLst/>
            <a:rect l="l" t="t" r="r" b="b"/>
            <a:pathLst>
              <a:path w="900429" h="226695">
                <a:moveTo>
                  <a:pt x="0" y="226568"/>
                </a:moveTo>
                <a:lnTo>
                  <a:pt x="900430" y="226568"/>
                </a:lnTo>
                <a:lnTo>
                  <a:pt x="900430" y="0"/>
                </a:lnTo>
                <a:lnTo>
                  <a:pt x="0" y="0"/>
                </a:lnTo>
                <a:lnTo>
                  <a:pt x="0" y="22656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7068311" y="4040885"/>
            <a:ext cx="398145" cy="226695"/>
          </a:xfrm>
          <a:custGeom>
            <a:avLst/>
            <a:gdLst/>
            <a:ahLst/>
            <a:cxnLst/>
            <a:rect l="l" t="t" r="r" b="b"/>
            <a:pathLst>
              <a:path w="398145" h="226695">
                <a:moveTo>
                  <a:pt x="0" y="226568"/>
                </a:moveTo>
                <a:lnTo>
                  <a:pt x="398145" y="226568"/>
                </a:lnTo>
                <a:lnTo>
                  <a:pt x="398145" y="0"/>
                </a:lnTo>
                <a:lnTo>
                  <a:pt x="0" y="0"/>
                </a:lnTo>
                <a:lnTo>
                  <a:pt x="0" y="22656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531747" y="4267555"/>
            <a:ext cx="1339850" cy="242570"/>
          </a:xfrm>
          <a:custGeom>
            <a:avLst/>
            <a:gdLst/>
            <a:ahLst/>
            <a:cxnLst/>
            <a:rect l="l" t="t" r="r" b="b"/>
            <a:pathLst>
              <a:path w="1339850" h="242570">
                <a:moveTo>
                  <a:pt x="0" y="241960"/>
                </a:moveTo>
                <a:lnTo>
                  <a:pt x="1339850" y="241960"/>
                </a:lnTo>
                <a:lnTo>
                  <a:pt x="1339850" y="0"/>
                </a:lnTo>
                <a:lnTo>
                  <a:pt x="0" y="0"/>
                </a:lnTo>
                <a:lnTo>
                  <a:pt x="0" y="2419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2871597" y="4267555"/>
            <a:ext cx="725805" cy="242570"/>
          </a:xfrm>
          <a:custGeom>
            <a:avLst/>
            <a:gdLst/>
            <a:ahLst/>
            <a:cxnLst/>
            <a:rect l="l" t="t" r="r" b="b"/>
            <a:pathLst>
              <a:path w="725804" h="242570">
                <a:moveTo>
                  <a:pt x="0" y="241960"/>
                </a:moveTo>
                <a:lnTo>
                  <a:pt x="725804" y="241960"/>
                </a:lnTo>
                <a:lnTo>
                  <a:pt x="725804" y="0"/>
                </a:lnTo>
                <a:lnTo>
                  <a:pt x="0" y="0"/>
                </a:lnTo>
                <a:lnTo>
                  <a:pt x="0" y="2419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3597402" y="4267555"/>
            <a:ext cx="621665" cy="242570"/>
          </a:xfrm>
          <a:custGeom>
            <a:avLst/>
            <a:gdLst/>
            <a:ahLst/>
            <a:cxnLst/>
            <a:rect l="l" t="t" r="r" b="b"/>
            <a:pathLst>
              <a:path w="621664" h="242570">
                <a:moveTo>
                  <a:pt x="0" y="241960"/>
                </a:moveTo>
                <a:lnTo>
                  <a:pt x="621664" y="241960"/>
                </a:lnTo>
                <a:lnTo>
                  <a:pt x="621664" y="0"/>
                </a:lnTo>
                <a:lnTo>
                  <a:pt x="0" y="0"/>
                </a:lnTo>
                <a:lnTo>
                  <a:pt x="0" y="2419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4219066" y="4267555"/>
            <a:ext cx="610235" cy="242570"/>
          </a:xfrm>
          <a:custGeom>
            <a:avLst/>
            <a:gdLst/>
            <a:ahLst/>
            <a:cxnLst/>
            <a:rect l="l" t="t" r="r" b="b"/>
            <a:pathLst>
              <a:path w="610235" h="242570">
                <a:moveTo>
                  <a:pt x="0" y="241960"/>
                </a:moveTo>
                <a:lnTo>
                  <a:pt x="610235" y="241960"/>
                </a:lnTo>
                <a:lnTo>
                  <a:pt x="610235" y="0"/>
                </a:lnTo>
                <a:lnTo>
                  <a:pt x="0" y="0"/>
                </a:lnTo>
                <a:lnTo>
                  <a:pt x="0" y="2419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4829302" y="4267555"/>
            <a:ext cx="677545" cy="242570"/>
          </a:xfrm>
          <a:custGeom>
            <a:avLst/>
            <a:gdLst/>
            <a:ahLst/>
            <a:cxnLst/>
            <a:rect l="l" t="t" r="r" b="b"/>
            <a:pathLst>
              <a:path w="677545" h="242570">
                <a:moveTo>
                  <a:pt x="0" y="241960"/>
                </a:moveTo>
                <a:lnTo>
                  <a:pt x="677545" y="241960"/>
                </a:lnTo>
                <a:lnTo>
                  <a:pt x="677545" y="0"/>
                </a:lnTo>
                <a:lnTo>
                  <a:pt x="0" y="0"/>
                </a:lnTo>
                <a:lnTo>
                  <a:pt x="0" y="2419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5506846" y="4267555"/>
            <a:ext cx="661035" cy="242570"/>
          </a:xfrm>
          <a:custGeom>
            <a:avLst/>
            <a:gdLst/>
            <a:ahLst/>
            <a:cxnLst/>
            <a:rect l="l" t="t" r="r" b="b"/>
            <a:pathLst>
              <a:path w="661035" h="242570">
                <a:moveTo>
                  <a:pt x="0" y="241960"/>
                </a:moveTo>
                <a:lnTo>
                  <a:pt x="661035" y="241960"/>
                </a:lnTo>
                <a:lnTo>
                  <a:pt x="661035" y="0"/>
                </a:lnTo>
                <a:lnTo>
                  <a:pt x="0" y="0"/>
                </a:lnTo>
                <a:lnTo>
                  <a:pt x="0" y="2419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6167882" y="4267555"/>
            <a:ext cx="900430" cy="242570"/>
          </a:xfrm>
          <a:custGeom>
            <a:avLst/>
            <a:gdLst/>
            <a:ahLst/>
            <a:cxnLst/>
            <a:rect l="l" t="t" r="r" b="b"/>
            <a:pathLst>
              <a:path w="900429" h="242570">
                <a:moveTo>
                  <a:pt x="0" y="241960"/>
                </a:moveTo>
                <a:lnTo>
                  <a:pt x="900430" y="241960"/>
                </a:lnTo>
                <a:lnTo>
                  <a:pt x="900430" y="0"/>
                </a:lnTo>
                <a:lnTo>
                  <a:pt x="0" y="0"/>
                </a:lnTo>
                <a:lnTo>
                  <a:pt x="0" y="2419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7068311" y="4267555"/>
            <a:ext cx="398145" cy="242570"/>
          </a:xfrm>
          <a:custGeom>
            <a:avLst/>
            <a:gdLst/>
            <a:ahLst/>
            <a:cxnLst/>
            <a:rect l="l" t="t" r="r" b="b"/>
            <a:pathLst>
              <a:path w="398145" h="242570">
                <a:moveTo>
                  <a:pt x="0" y="241960"/>
                </a:moveTo>
                <a:lnTo>
                  <a:pt x="398145" y="241960"/>
                </a:lnTo>
                <a:lnTo>
                  <a:pt x="398145" y="0"/>
                </a:lnTo>
                <a:lnTo>
                  <a:pt x="0" y="0"/>
                </a:lnTo>
                <a:lnTo>
                  <a:pt x="0" y="2419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1531747" y="4509515"/>
            <a:ext cx="1339850" cy="190500"/>
          </a:xfrm>
          <a:custGeom>
            <a:avLst/>
            <a:gdLst/>
            <a:ahLst/>
            <a:cxnLst/>
            <a:rect l="l" t="t" r="r" b="b"/>
            <a:pathLst>
              <a:path w="1339850" h="190500">
                <a:moveTo>
                  <a:pt x="0" y="190499"/>
                </a:moveTo>
                <a:lnTo>
                  <a:pt x="1339850" y="190499"/>
                </a:lnTo>
                <a:lnTo>
                  <a:pt x="1339850" y="0"/>
                </a:lnTo>
                <a:lnTo>
                  <a:pt x="0" y="0"/>
                </a:lnTo>
                <a:lnTo>
                  <a:pt x="0" y="19049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2871597" y="4509515"/>
            <a:ext cx="725805" cy="190500"/>
          </a:xfrm>
          <a:custGeom>
            <a:avLst/>
            <a:gdLst/>
            <a:ahLst/>
            <a:cxnLst/>
            <a:rect l="l" t="t" r="r" b="b"/>
            <a:pathLst>
              <a:path w="725804" h="190500">
                <a:moveTo>
                  <a:pt x="0" y="190499"/>
                </a:moveTo>
                <a:lnTo>
                  <a:pt x="725804" y="190499"/>
                </a:lnTo>
                <a:lnTo>
                  <a:pt x="725804" y="0"/>
                </a:lnTo>
                <a:lnTo>
                  <a:pt x="0" y="0"/>
                </a:lnTo>
                <a:lnTo>
                  <a:pt x="0" y="19049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3597402" y="4509515"/>
            <a:ext cx="621665" cy="190500"/>
          </a:xfrm>
          <a:custGeom>
            <a:avLst/>
            <a:gdLst/>
            <a:ahLst/>
            <a:cxnLst/>
            <a:rect l="l" t="t" r="r" b="b"/>
            <a:pathLst>
              <a:path w="621664" h="190500">
                <a:moveTo>
                  <a:pt x="0" y="190499"/>
                </a:moveTo>
                <a:lnTo>
                  <a:pt x="621664" y="190499"/>
                </a:lnTo>
                <a:lnTo>
                  <a:pt x="621664" y="0"/>
                </a:lnTo>
                <a:lnTo>
                  <a:pt x="0" y="0"/>
                </a:lnTo>
                <a:lnTo>
                  <a:pt x="0" y="19049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4219066" y="4509515"/>
            <a:ext cx="610235" cy="190500"/>
          </a:xfrm>
          <a:custGeom>
            <a:avLst/>
            <a:gdLst/>
            <a:ahLst/>
            <a:cxnLst/>
            <a:rect l="l" t="t" r="r" b="b"/>
            <a:pathLst>
              <a:path w="610235" h="190500">
                <a:moveTo>
                  <a:pt x="0" y="190499"/>
                </a:moveTo>
                <a:lnTo>
                  <a:pt x="610235" y="190499"/>
                </a:lnTo>
                <a:lnTo>
                  <a:pt x="610235" y="0"/>
                </a:lnTo>
                <a:lnTo>
                  <a:pt x="0" y="0"/>
                </a:lnTo>
                <a:lnTo>
                  <a:pt x="0" y="19049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4829302" y="4509515"/>
            <a:ext cx="677545" cy="190500"/>
          </a:xfrm>
          <a:custGeom>
            <a:avLst/>
            <a:gdLst/>
            <a:ahLst/>
            <a:cxnLst/>
            <a:rect l="l" t="t" r="r" b="b"/>
            <a:pathLst>
              <a:path w="677545" h="190500">
                <a:moveTo>
                  <a:pt x="0" y="190499"/>
                </a:moveTo>
                <a:lnTo>
                  <a:pt x="677545" y="190499"/>
                </a:lnTo>
                <a:lnTo>
                  <a:pt x="677545" y="0"/>
                </a:lnTo>
                <a:lnTo>
                  <a:pt x="0" y="0"/>
                </a:lnTo>
                <a:lnTo>
                  <a:pt x="0" y="19049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5506846" y="4509515"/>
            <a:ext cx="661035" cy="190500"/>
          </a:xfrm>
          <a:custGeom>
            <a:avLst/>
            <a:gdLst/>
            <a:ahLst/>
            <a:cxnLst/>
            <a:rect l="l" t="t" r="r" b="b"/>
            <a:pathLst>
              <a:path w="661035" h="190500">
                <a:moveTo>
                  <a:pt x="0" y="190499"/>
                </a:moveTo>
                <a:lnTo>
                  <a:pt x="661035" y="190499"/>
                </a:lnTo>
                <a:lnTo>
                  <a:pt x="661035" y="0"/>
                </a:lnTo>
                <a:lnTo>
                  <a:pt x="0" y="0"/>
                </a:lnTo>
                <a:lnTo>
                  <a:pt x="0" y="19049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6167882" y="4509515"/>
            <a:ext cx="900430" cy="190500"/>
          </a:xfrm>
          <a:custGeom>
            <a:avLst/>
            <a:gdLst/>
            <a:ahLst/>
            <a:cxnLst/>
            <a:rect l="l" t="t" r="r" b="b"/>
            <a:pathLst>
              <a:path w="900429" h="190500">
                <a:moveTo>
                  <a:pt x="0" y="190499"/>
                </a:moveTo>
                <a:lnTo>
                  <a:pt x="900430" y="190499"/>
                </a:lnTo>
                <a:lnTo>
                  <a:pt x="900430" y="0"/>
                </a:lnTo>
                <a:lnTo>
                  <a:pt x="0" y="0"/>
                </a:lnTo>
                <a:lnTo>
                  <a:pt x="0" y="19049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7068311" y="4509515"/>
            <a:ext cx="398145" cy="190500"/>
          </a:xfrm>
          <a:custGeom>
            <a:avLst/>
            <a:gdLst/>
            <a:ahLst/>
            <a:cxnLst/>
            <a:rect l="l" t="t" r="r" b="b"/>
            <a:pathLst>
              <a:path w="398145" h="190500">
                <a:moveTo>
                  <a:pt x="0" y="190499"/>
                </a:moveTo>
                <a:lnTo>
                  <a:pt x="398145" y="190499"/>
                </a:lnTo>
                <a:lnTo>
                  <a:pt x="398145" y="0"/>
                </a:lnTo>
                <a:lnTo>
                  <a:pt x="0" y="0"/>
                </a:lnTo>
                <a:lnTo>
                  <a:pt x="0" y="19049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1531747" y="4699952"/>
            <a:ext cx="1339850" cy="351790"/>
          </a:xfrm>
          <a:custGeom>
            <a:avLst/>
            <a:gdLst/>
            <a:ahLst/>
            <a:cxnLst/>
            <a:rect l="l" t="t" r="r" b="b"/>
            <a:pathLst>
              <a:path w="1339850" h="351789">
                <a:moveTo>
                  <a:pt x="0" y="351345"/>
                </a:moveTo>
                <a:lnTo>
                  <a:pt x="1339850" y="351345"/>
                </a:lnTo>
                <a:lnTo>
                  <a:pt x="1339850" y="0"/>
                </a:lnTo>
                <a:lnTo>
                  <a:pt x="0" y="0"/>
                </a:lnTo>
                <a:lnTo>
                  <a:pt x="0" y="35134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2871597" y="4699952"/>
            <a:ext cx="725805" cy="351790"/>
          </a:xfrm>
          <a:custGeom>
            <a:avLst/>
            <a:gdLst/>
            <a:ahLst/>
            <a:cxnLst/>
            <a:rect l="l" t="t" r="r" b="b"/>
            <a:pathLst>
              <a:path w="725804" h="351789">
                <a:moveTo>
                  <a:pt x="0" y="351345"/>
                </a:moveTo>
                <a:lnTo>
                  <a:pt x="725804" y="351345"/>
                </a:lnTo>
                <a:lnTo>
                  <a:pt x="725804" y="0"/>
                </a:lnTo>
                <a:lnTo>
                  <a:pt x="0" y="0"/>
                </a:lnTo>
                <a:lnTo>
                  <a:pt x="0" y="35134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3597402" y="4699952"/>
            <a:ext cx="621665" cy="351790"/>
          </a:xfrm>
          <a:custGeom>
            <a:avLst/>
            <a:gdLst/>
            <a:ahLst/>
            <a:cxnLst/>
            <a:rect l="l" t="t" r="r" b="b"/>
            <a:pathLst>
              <a:path w="621664" h="351789">
                <a:moveTo>
                  <a:pt x="0" y="351345"/>
                </a:moveTo>
                <a:lnTo>
                  <a:pt x="621664" y="351345"/>
                </a:lnTo>
                <a:lnTo>
                  <a:pt x="621664" y="0"/>
                </a:lnTo>
                <a:lnTo>
                  <a:pt x="0" y="0"/>
                </a:lnTo>
                <a:lnTo>
                  <a:pt x="0" y="35134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4219066" y="4699952"/>
            <a:ext cx="610235" cy="351790"/>
          </a:xfrm>
          <a:custGeom>
            <a:avLst/>
            <a:gdLst/>
            <a:ahLst/>
            <a:cxnLst/>
            <a:rect l="l" t="t" r="r" b="b"/>
            <a:pathLst>
              <a:path w="610235" h="351789">
                <a:moveTo>
                  <a:pt x="0" y="351345"/>
                </a:moveTo>
                <a:lnTo>
                  <a:pt x="610235" y="351345"/>
                </a:lnTo>
                <a:lnTo>
                  <a:pt x="610235" y="0"/>
                </a:lnTo>
                <a:lnTo>
                  <a:pt x="0" y="0"/>
                </a:lnTo>
                <a:lnTo>
                  <a:pt x="0" y="35134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4829302" y="4699952"/>
            <a:ext cx="677545" cy="351790"/>
          </a:xfrm>
          <a:custGeom>
            <a:avLst/>
            <a:gdLst/>
            <a:ahLst/>
            <a:cxnLst/>
            <a:rect l="l" t="t" r="r" b="b"/>
            <a:pathLst>
              <a:path w="677545" h="351789">
                <a:moveTo>
                  <a:pt x="0" y="351345"/>
                </a:moveTo>
                <a:lnTo>
                  <a:pt x="677545" y="351345"/>
                </a:lnTo>
                <a:lnTo>
                  <a:pt x="677545" y="0"/>
                </a:lnTo>
                <a:lnTo>
                  <a:pt x="0" y="0"/>
                </a:lnTo>
                <a:lnTo>
                  <a:pt x="0" y="35134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5506846" y="4699952"/>
            <a:ext cx="661035" cy="351790"/>
          </a:xfrm>
          <a:custGeom>
            <a:avLst/>
            <a:gdLst/>
            <a:ahLst/>
            <a:cxnLst/>
            <a:rect l="l" t="t" r="r" b="b"/>
            <a:pathLst>
              <a:path w="661035" h="351789">
                <a:moveTo>
                  <a:pt x="0" y="351345"/>
                </a:moveTo>
                <a:lnTo>
                  <a:pt x="661035" y="351345"/>
                </a:lnTo>
                <a:lnTo>
                  <a:pt x="661035" y="0"/>
                </a:lnTo>
                <a:lnTo>
                  <a:pt x="0" y="0"/>
                </a:lnTo>
                <a:lnTo>
                  <a:pt x="0" y="35134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6167882" y="4699952"/>
            <a:ext cx="900430" cy="351790"/>
          </a:xfrm>
          <a:custGeom>
            <a:avLst/>
            <a:gdLst/>
            <a:ahLst/>
            <a:cxnLst/>
            <a:rect l="l" t="t" r="r" b="b"/>
            <a:pathLst>
              <a:path w="900429" h="351789">
                <a:moveTo>
                  <a:pt x="0" y="351345"/>
                </a:moveTo>
                <a:lnTo>
                  <a:pt x="900430" y="351345"/>
                </a:lnTo>
                <a:lnTo>
                  <a:pt x="900430" y="0"/>
                </a:lnTo>
                <a:lnTo>
                  <a:pt x="0" y="0"/>
                </a:lnTo>
                <a:lnTo>
                  <a:pt x="0" y="35134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7068311" y="4699952"/>
            <a:ext cx="398145" cy="351790"/>
          </a:xfrm>
          <a:custGeom>
            <a:avLst/>
            <a:gdLst/>
            <a:ahLst/>
            <a:cxnLst/>
            <a:rect l="l" t="t" r="r" b="b"/>
            <a:pathLst>
              <a:path w="398145" h="351789">
                <a:moveTo>
                  <a:pt x="0" y="351345"/>
                </a:moveTo>
                <a:lnTo>
                  <a:pt x="398145" y="351345"/>
                </a:lnTo>
                <a:lnTo>
                  <a:pt x="398145" y="0"/>
                </a:lnTo>
                <a:lnTo>
                  <a:pt x="0" y="0"/>
                </a:lnTo>
                <a:lnTo>
                  <a:pt x="0" y="35134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1531747" y="5051234"/>
            <a:ext cx="1339850" cy="201295"/>
          </a:xfrm>
          <a:custGeom>
            <a:avLst/>
            <a:gdLst/>
            <a:ahLst/>
            <a:cxnLst/>
            <a:rect l="l" t="t" r="r" b="b"/>
            <a:pathLst>
              <a:path w="1339850" h="201295">
                <a:moveTo>
                  <a:pt x="0" y="200723"/>
                </a:moveTo>
                <a:lnTo>
                  <a:pt x="1339850" y="200723"/>
                </a:lnTo>
                <a:lnTo>
                  <a:pt x="1339850" y="0"/>
                </a:lnTo>
                <a:lnTo>
                  <a:pt x="0" y="0"/>
                </a:lnTo>
                <a:lnTo>
                  <a:pt x="0" y="20072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2871597" y="5051234"/>
            <a:ext cx="725805" cy="201295"/>
          </a:xfrm>
          <a:custGeom>
            <a:avLst/>
            <a:gdLst/>
            <a:ahLst/>
            <a:cxnLst/>
            <a:rect l="l" t="t" r="r" b="b"/>
            <a:pathLst>
              <a:path w="725804" h="201295">
                <a:moveTo>
                  <a:pt x="0" y="200723"/>
                </a:moveTo>
                <a:lnTo>
                  <a:pt x="725804" y="200723"/>
                </a:lnTo>
                <a:lnTo>
                  <a:pt x="725804" y="0"/>
                </a:lnTo>
                <a:lnTo>
                  <a:pt x="0" y="0"/>
                </a:lnTo>
                <a:lnTo>
                  <a:pt x="0" y="20072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3597402" y="5051234"/>
            <a:ext cx="621665" cy="201295"/>
          </a:xfrm>
          <a:custGeom>
            <a:avLst/>
            <a:gdLst/>
            <a:ahLst/>
            <a:cxnLst/>
            <a:rect l="l" t="t" r="r" b="b"/>
            <a:pathLst>
              <a:path w="621664" h="201295">
                <a:moveTo>
                  <a:pt x="0" y="200723"/>
                </a:moveTo>
                <a:lnTo>
                  <a:pt x="621664" y="200723"/>
                </a:lnTo>
                <a:lnTo>
                  <a:pt x="621664" y="0"/>
                </a:lnTo>
                <a:lnTo>
                  <a:pt x="0" y="0"/>
                </a:lnTo>
                <a:lnTo>
                  <a:pt x="0" y="20072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4219066" y="5051234"/>
            <a:ext cx="610235" cy="201295"/>
          </a:xfrm>
          <a:custGeom>
            <a:avLst/>
            <a:gdLst/>
            <a:ahLst/>
            <a:cxnLst/>
            <a:rect l="l" t="t" r="r" b="b"/>
            <a:pathLst>
              <a:path w="610235" h="201295">
                <a:moveTo>
                  <a:pt x="0" y="200723"/>
                </a:moveTo>
                <a:lnTo>
                  <a:pt x="610235" y="200723"/>
                </a:lnTo>
                <a:lnTo>
                  <a:pt x="610235" y="0"/>
                </a:lnTo>
                <a:lnTo>
                  <a:pt x="0" y="0"/>
                </a:lnTo>
                <a:lnTo>
                  <a:pt x="0" y="20072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4829302" y="5051234"/>
            <a:ext cx="677545" cy="201295"/>
          </a:xfrm>
          <a:custGeom>
            <a:avLst/>
            <a:gdLst/>
            <a:ahLst/>
            <a:cxnLst/>
            <a:rect l="l" t="t" r="r" b="b"/>
            <a:pathLst>
              <a:path w="677545" h="201295">
                <a:moveTo>
                  <a:pt x="0" y="200723"/>
                </a:moveTo>
                <a:lnTo>
                  <a:pt x="677545" y="200723"/>
                </a:lnTo>
                <a:lnTo>
                  <a:pt x="677545" y="0"/>
                </a:lnTo>
                <a:lnTo>
                  <a:pt x="0" y="0"/>
                </a:lnTo>
                <a:lnTo>
                  <a:pt x="0" y="20072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5506846" y="5051234"/>
            <a:ext cx="661035" cy="201295"/>
          </a:xfrm>
          <a:custGeom>
            <a:avLst/>
            <a:gdLst/>
            <a:ahLst/>
            <a:cxnLst/>
            <a:rect l="l" t="t" r="r" b="b"/>
            <a:pathLst>
              <a:path w="661035" h="201295">
                <a:moveTo>
                  <a:pt x="0" y="200723"/>
                </a:moveTo>
                <a:lnTo>
                  <a:pt x="661035" y="200723"/>
                </a:lnTo>
                <a:lnTo>
                  <a:pt x="661035" y="0"/>
                </a:lnTo>
                <a:lnTo>
                  <a:pt x="0" y="0"/>
                </a:lnTo>
                <a:lnTo>
                  <a:pt x="0" y="20072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6167882" y="5051234"/>
            <a:ext cx="900430" cy="201295"/>
          </a:xfrm>
          <a:custGeom>
            <a:avLst/>
            <a:gdLst/>
            <a:ahLst/>
            <a:cxnLst/>
            <a:rect l="l" t="t" r="r" b="b"/>
            <a:pathLst>
              <a:path w="900429" h="201295">
                <a:moveTo>
                  <a:pt x="0" y="200723"/>
                </a:moveTo>
                <a:lnTo>
                  <a:pt x="900430" y="200723"/>
                </a:lnTo>
                <a:lnTo>
                  <a:pt x="900430" y="0"/>
                </a:lnTo>
                <a:lnTo>
                  <a:pt x="0" y="0"/>
                </a:lnTo>
                <a:lnTo>
                  <a:pt x="0" y="20072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7068311" y="5051234"/>
            <a:ext cx="398145" cy="201295"/>
          </a:xfrm>
          <a:custGeom>
            <a:avLst/>
            <a:gdLst/>
            <a:ahLst/>
            <a:cxnLst/>
            <a:rect l="l" t="t" r="r" b="b"/>
            <a:pathLst>
              <a:path w="398145" h="201295">
                <a:moveTo>
                  <a:pt x="0" y="200723"/>
                </a:moveTo>
                <a:lnTo>
                  <a:pt x="398145" y="200723"/>
                </a:lnTo>
                <a:lnTo>
                  <a:pt x="398145" y="0"/>
                </a:lnTo>
                <a:lnTo>
                  <a:pt x="0" y="0"/>
                </a:lnTo>
                <a:lnTo>
                  <a:pt x="0" y="20072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40" name="object 140"/>
          <p:cNvGraphicFramePr>
            <a:graphicFrameLocks noGrp="1"/>
          </p:cNvGraphicFramePr>
          <p:nvPr/>
        </p:nvGraphicFramePr>
        <p:xfrm>
          <a:off x="1436877" y="1322958"/>
          <a:ext cx="6124575" cy="3912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6845"/>
                <a:gridCol w="734059"/>
                <a:gridCol w="627380"/>
                <a:gridCol w="608965"/>
                <a:gridCol w="672464"/>
                <a:gridCol w="661670"/>
                <a:gridCol w="902969"/>
                <a:gridCol w="493395"/>
              </a:tblGrid>
              <a:tr h="265753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Scenario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21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969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21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9969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21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270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21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21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21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21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8572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215">
                    <a:solidFill>
                      <a:srgbClr val="F8F8F8"/>
                    </a:solidFill>
                  </a:tcPr>
                </a:tc>
              </a:tr>
              <a:tr h="241567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Factor: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GDP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growth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209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 spc="25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sz="1000" spc="25">
                          <a:latin typeface="Times New Roman"/>
                          <a:cs typeface="Times New Roman"/>
                        </a:rPr>
                        <a:t>1%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000" spc="25">
                          <a:latin typeface="Times New Roman"/>
                          <a:cs typeface="Times New Roman"/>
                        </a:rPr>
                        <a:t>0%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209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88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000" spc="25">
                          <a:latin typeface="Times New Roman"/>
                          <a:cs typeface="Times New Roman"/>
                        </a:rPr>
                        <a:t>1%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209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000" spc="25">
                          <a:latin typeface="Times New Roman"/>
                          <a:cs typeface="Times New Roman"/>
                        </a:rPr>
                        <a:t>2%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209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000" spc="25">
                          <a:latin typeface="Times New Roman"/>
                          <a:cs typeface="Times New Roman"/>
                        </a:rPr>
                        <a:t>3%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209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000" spc="25">
                          <a:latin typeface="Times New Roman"/>
                          <a:cs typeface="Times New Roman"/>
                        </a:rPr>
                        <a:t>4%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209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8572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000" spc="25">
                          <a:latin typeface="Times New Roman"/>
                          <a:cs typeface="Times New Roman"/>
                        </a:rPr>
                        <a:t>5%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209">
                    <a:solidFill>
                      <a:srgbClr val="F8F8F8"/>
                    </a:solidFill>
                  </a:tcPr>
                </a:tc>
              </a:tr>
              <a:tr h="227748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Probability of</a:t>
                      </a:r>
                      <a:r>
                        <a:rPr dirty="0" sz="1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5">
                          <a:latin typeface="Times New Roman"/>
                          <a:cs typeface="Times New Roman"/>
                        </a:rPr>
                        <a:t>scenario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048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711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0.1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048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0.1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048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39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0.2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048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0.2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048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0.2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048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0.1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048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8763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0.1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0480">
                    <a:solidFill>
                      <a:srgbClr val="F8F8F8"/>
                    </a:solidFill>
                  </a:tcPr>
                </a:tc>
              </a:tr>
              <a:tr h="22644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Fundamentals</a:t>
                      </a:r>
                      <a:r>
                        <a:rPr dirty="0" sz="10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affected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857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226949"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Sales ($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million)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209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90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25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209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50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209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143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000" spc="15">
                          <a:latin typeface="Times New Roman"/>
                          <a:cs typeface="Times New Roman"/>
                        </a:rPr>
                        <a:t>75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209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100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209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125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209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150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209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863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175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209">
                    <a:solidFill>
                      <a:srgbClr val="F8F8F8"/>
                    </a:solidFill>
                  </a:tcPr>
                </a:tc>
              </a:tr>
              <a:tr h="186689">
                <a:tc>
                  <a:txBody>
                    <a:bodyPr/>
                    <a:lstStyle/>
                    <a:p>
                      <a:pPr marL="192405">
                        <a:lnSpc>
                          <a:spcPts val="1140"/>
                        </a:lnSpc>
                        <a:spcBef>
                          <a:spcPts val="229"/>
                        </a:spcBef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Operating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5">
                          <a:latin typeface="Times New Roman"/>
                          <a:cs typeface="Times New Roman"/>
                        </a:rPr>
                        <a:t>expenses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209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148454">
                <a:tc>
                  <a:txBody>
                    <a:bodyPr/>
                    <a:lstStyle/>
                    <a:p>
                      <a:pPr marL="257810">
                        <a:lnSpc>
                          <a:spcPts val="1070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($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million)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191113">
                <a:tc>
                  <a:txBody>
                    <a:bodyPr/>
                    <a:lstStyle/>
                    <a:p>
                      <a:pPr marL="291465">
                        <a:lnSpc>
                          <a:spcPts val="1130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Fixed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5">
                          <a:latin typeface="Times New Roman"/>
                          <a:cs typeface="Times New Roman"/>
                        </a:rPr>
                        <a:t>costs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9055">
                        <a:lnSpc>
                          <a:spcPts val="113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20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ts val="113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20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1430">
                        <a:lnSpc>
                          <a:spcPts val="113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20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ts val="113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20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ts val="113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20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99720">
                        <a:lnSpc>
                          <a:spcPts val="113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20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7305">
                        <a:lnSpc>
                          <a:spcPts val="113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20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229138"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Variable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5">
                          <a:latin typeface="Times New Roman"/>
                          <a:cs typeface="Times New Roman"/>
                        </a:rPr>
                        <a:t>costs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11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90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u="sng" sz="1000" spc="1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11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u="sng" sz="1000" spc="1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36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11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14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u="sng" sz="1000" spc="1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54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11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u="sng" sz="1000" spc="1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72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11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00" spc="2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00" spc="1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90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11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u="sng" sz="1000" spc="1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108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11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863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u="sng" sz="1000" spc="1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126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115">
                    <a:solidFill>
                      <a:srgbClr val="F8F8F8"/>
                    </a:solidFill>
                  </a:tcPr>
                </a:tc>
              </a:tr>
              <a:tr h="219087">
                <a:tc>
                  <a:txBody>
                    <a:bodyPr/>
                    <a:lstStyle/>
                    <a:p>
                      <a:pPr marL="289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Total</a:t>
                      </a:r>
                      <a:r>
                        <a:rPr dirty="0" sz="10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5">
                          <a:latin typeface="Times New Roman"/>
                          <a:cs typeface="Times New Roman"/>
                        </a:rPr>
                        <a:t>expenses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209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90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u="sng" sz="1000" spc="1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38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209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u="sng" sz="1000" spc="1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56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209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143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u="sng" sz="1000" spc="1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74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209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u="sng" sz="1000" spc="1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92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209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u="sng" sz="1000" spc="1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110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209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u="sng" sz="1000" spc="1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128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209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863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u="sng" sz="1000" spc="1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146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209">
                    <a:solidFill>
                      <a:srgbClr val="F8F8F8"/>
                    </a:solidFill>
                  </a:tcPr>
                </a:tc>
              </a:tr>
              <a:tr h="197281">
                <a:tc>
                  <a:txBody>
                    <a:bodyPr/>
                    <a:lstStyle/>
                    <a:p>
                      <a:pPr marL="127000">
                        <a:lnSpc>
                          <a:spcPts val="1160"/>
                        </a:lnSpc>
                        <a:spcBef>
                          <a:spcPts val="290"/>
                        </a:spcBef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Operating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 income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83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ts val="1170"/>
                        </a:lnSpc>
                        <a:spcBef>
                          <a:spcPts val="280"/>
                        </a:spcBef>
                      </a:pPr>
                      <a:r>
                        <a:rPr dirty="0" sz="1000" spc="10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sz="1000" spc="10">
                          <a:latin typeface="Times New Roman"/>
                          <a:cs typeface="Times New Roman"/>
                        </a:rPr>
                        <a:t>13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556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ts val="1170"/>
                        </a:lnSpc>
                        <a:spcBef>
                          <a:spcPts val="280"/>
                        </a:spcBef>
                      </a:pPr>
                      <a:r>
                        <a:rPr dirty="0" sz="1000" spc="5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sz="1000" spc="5">
                          <a:latin typeface="Times New Roman"/>
                          <a:cs typeface="Times New Roman"/>
                        </a:rPr>
                        <a:t>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556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6830">
                        <a:lnSpc>
                          <a:spcPts val="1160"/>
                        </a:lnSpc>
                        <a:spcBef>
                          <a:spcPts val="290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83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1915">
                        <a:lnSpc>
                          <a:spcPts val="1160"/>
                        </a:lnSpc>
                        <a:spcBef>
                          <a:spcPts val="290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83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0485">
                        <a:lnSpc>
                          <a:spcPts val="1160"/>
                        </a:lnSpc>
                        <a:spcBef>
                          <a:spcPts val="290"/>
                        </a:spcBef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15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83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99720">
                        <a:lnSpc>
                          <a:spcPts val="1160"/>
                        </a:lnSpc>
                        <a:spcBef>
                          <a:spcPts val="290"/>
                        </a:spcBef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22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83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7305">
                        <a:lnSpc>
                          <a:spcPts val="1160"/>
                        </a:lnSpc>
                        <a:spcBef>
                          <a:spcPts val="290"/>
                        </a:spcBef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29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830">
                    <a:solidFill>
                      <a:srgbClr val="F8F8F8"/>
                    </a:solidFill>
                  </a:tcPr>
                </a:tc>
              </a:tr>
              <a:tr h="355625">
                <a:tc>
                  <a:txBody>
                    <a:bodyPr/>
                    <a:lstStyle/>
                    <a:p>
                      <a:pPr algn="r" marR="592455">
                        <a:lnSpc>
                          <a:spcPts val="1135"/>
                        </a:lnSpc>
                      </a:pPr>
                      <a:r>
                        <a:rPr dirty="0" sz="1000" spc="-5">
                          <a:latin typeface="Times New Roman"/>
                          <a:cs typeface="Times New Roman"/>
                        </a:rPr>
                        <a:t>($</a:t>
                      </a:r>
                      <a:r>
                        <a:rPr dirty="0" sz="1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5">
                          <a:latin typeface="Times New Roman"/>
                          <a:cs typeface="Times New Roman"/>
                        </a:rPr>
                        <a:t>million)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580390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Times New Roman"/>
                          <a:cs typeface="Times New Roman"/>
                        </a:rPr>
                        <a:t>Profit</a:t>
                      </a:r>
                      <a:r>
                        <a:rPr dirty="0" sz="1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margin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72720">
                        <a:lnSpc>
                          <a:spcPct val="100000"/>
                        </a:lnSpc>
                      </a:pPr>
                      <a:r>
                        <a:rPr dirty="0" sz="1000" spc="25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sz="1000" spc="25">
                          <a:latin typeface="Times New Roman"/>
                          <a:cs typeface="Times New Roman"/>
                        </a:rPr>
                        <a:t>52%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r" marR="200025">
                        <a:lnSpc>
                          <a:spcPct val="100000"/>
                        </a:lnSpc>
                      </a:pPr>
                      <a:r>
                        <a:rPr dirty="0" sz="1000" spc="30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sz="1000" spc="30">
                          <a:latin typeface="Times New Roman"/>
                          <a:cs typeface="Times New Roman"/>
                        </a:rPr>
                        <a:t>12%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166370">
                        <a:lnSpc>
                          <a:spcPct val="100000"/>
                        </a:lnSpc>
                      </a:pPr>
                      <a:r>
                        <a:rPr dirty="0" sz="1000" spc="15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000" spc="15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07645">
                        <a:lnSpc>
                          <a:spcPct val="100000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8.0%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11454">
                        <a:lnSpc>
                          <a:spcPct val="100000"/>
                        </a:lnSpc>
                      </a:pPr>
                      <a:r>
                        <a:rPr dirty="0" sz="1000" spc="20">
                          <a:latin typeface="Times New Roman"/>
                          <a:cs typeface="Times New Roman"/>
                        </a:rPr>
                        <a:t>12%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62560">
                        <a:lnSpc>
                          <a:spcPct val="10000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14.7%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88900">
                        <a:lnSpc>
                          <a:spcPct val="100000"/>
                        </a:lnSpc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16.6%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22376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Asset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5">
                          <a:latin typeface="Times New Roman"/>
                          <a:cs typeface="Times New Roman"/>
                        </a:rPr>
                        <a:t>turnover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6669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0.63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6669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1.03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6669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050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1000" spc="15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000" spc="15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6669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1.50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6669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1.65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6669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1.77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6669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8890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1.87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6669">
                    <a:solidFill>
                      <a:srgbClr val="F8F8F8"/>
                    </a:solidFill>
                  </a:tcPr>
                </a:tc>
              </a:tr>
              <a:tr h="241694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RNOA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84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 spc="5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sz="1000" spc="5">
                          <a:latin typeface="Times New Roman"/>
                          <a:cs typeface="Times New Roman"/>
                        </a:rPr>
                        <a:t>32.7%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254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5684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 spc="15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sz="1000" spc="15">
                          <a:latin typeface="Times New Roman"/>
                          <a:cs typeface="Times New Roman"/>
                        </a:rPr>
                        <a:t>12</a:t>
                      </a: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000" spc="15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254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6637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1000" spc="15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000" spc="15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84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12.0%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84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19.8%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84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26.0%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84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8826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30.9%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845">
                    <a:solidFill>
                      <a:srgbClr val="F8F8F8"/>
                    </a:solidFill>
                  </a:tcPr>
                </a:tc>
              </a:tr>
              <a:tr h="187235">
                <a:tc>
                  <a:txBody>
                    <a:bodyPr/>
                    <a:lstStyle/>
                    <a:p>
                      <a:pPr marL="127000">
                        <a:lnSpc>
                          <a:spcPts val="1140"/>
                        </a:lnSpc>
                        <a:spcBef>
                          <a:spcPts val="229"/>
                        </a:spcBef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Beginning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15">
                          <a:latin typeface="Times New Roman"/>
                          <a:cs typeface="Times New Roman"/>
                        </a:rPr>
                        <a:t>NOA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209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ts val="1140"/>
                        </a:lnSpc>
                        <a:spcBef>
                          <a:spcPts val="229"/>
                        </a:spcBef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39.7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209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ts val="1140"/>
                        </a:lnSpc>
                        <a:spcBef>
                          <a:spcPts val="229"/>
                        </a:spcBef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48.7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209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0500">
                        <a:lnSpc>
                          <a:spcPts val="1140"/>
                        </a:lnSpc>
                        <a:spcBef>
                          <a:spcPts val="229"/>
                        </a:spcBef>
                      </a:pPr>
                      <a:r>
                        <a:rPr dirty="0" sz="1000" spc="15">
                          <a:latin typeface="Times New Roman"/>
                          <a:cs typeface="Times New Roman"/>
                        </a:rPr>
                        <a:t>57</a:t>
                      </a: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209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ts val="1140"/>
                        </a:lnSpc>
                        <a:spcBef>
                          <a:spcPts val="229"/>
                        </a:spcBef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66.7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209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ts val="1140"/>
                        </a:lnSpc>
                        <a:spcBef>
                          <a:spcPts val="229"/>
                        </a:spcBef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75.7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209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ts val="1140"/>
                        </a:lnSpc>
                        <a:spcBef>
                          <a:spcPts val="229"/>
                        </a:spcBef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84.7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209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88900">
                        <a:lnSpc>
                          <a:spcPts val="1140"/>
                        </a:lnSpc>
                        <a:spcBef>
                          <a:spcPts val="229"/>
                        </a:spcBef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93.7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209">
                    <a:solidFill>
                      <a:srgbClr val="F8F8F8"/>
                    </a:solidFill>
                  </a:tcPr>
                </a:tc>
              </a:tr>
              <a:tr h="352209">
                <a:tc>
                  <a:txBody>
                    <a:bodyPr/>
                    <a:lstStyle/>
                    <a:p>
                      <a:pPr algn="ctr" marR="398145">
                        <a:lnSpc>
                          <a:spcPts val="1115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($</a:t>
                      </a:r>
                      <a:r>
                        <a:rPr dirty="0" sz="10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million)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36449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ReOI</a:t>
                      </a:r>
                      <a:r>
                        <a:rPr dirty="0" sz="1000" spc="5">
                          <a:latin typeface="Times New Roman"/>
                          <a:cs typeface="Times New Roman"/>
                        </a:rPr>
                        <a:t> (R=1.06)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75895">
                        <a:lnSpc>
                          <a:spcPct val="100000"/>
                        </a:lnSpc>
                      </a:pPr>
                      <a:r>
                        <a:rPr dirty="0" sz="1000" spc="5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sz="1000" spc="5">
                          <a:latin typeface="Times New Roman"/>
                          <a:cs typeface="Times New Roman"/>
                        </a:rPr>
                        <a:t>15.4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dirty="0" sz="1000" spc="5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sz="1000" spc="5">
                          <a:latin typeface="Times New Roman"/>
                          <a:cs typeface="Times New Roman"/>
                        </a:rPr>
                        <a:t>8.9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r" marR="187325">
                        <a:lnSpc>
                          <a:spcPct val="100000"/>
                        </a:lnSpc>
                      </a:pPr>
                      <a:r>
                        <a:rPr dirty="0" sz="1000" spc="15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sz="1000" spc="15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1000" spc="1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8890">
                        <a:lnSpc>
                          <a:spcPct val="100000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4.0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10.5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16.9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90170">
                        <a:lnSpc>
                          <a:spcPct val="100000"/>
                        </a:lnSpc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23.4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solidFill>
                      <a:srgbClr val="F8F8F8"/>
                    </a:solidFill>
                  </a:tcPr>
                </a:tc>
              </a:tr>
              <a:tr h="188619">
                <a:tc>
                  <a:txBody>
                    <a:bodyPr/>
                    <a:lstStyle/>
                    <a:p>
                      <a:pPr marL="127000">
                        <a:lnSpc>
                          <a:spcPts val="1115"/>
                        </a:lnSpc>
                        <a:spcBef>
                          <a:spcPts val="270"/>
                        </a:spcBef>
                      </a:pPr>
                      <a:r>
                        <a:rPr dirty="0" sz="1000" spc="5">
                          <a:latin typeface="Times New Roman"/>
                          <a:cs typeface="Times New Roman"/>
                        </a:rPr>
                        <a:t>Value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 with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27965">
                        <a:lnSpc>
                          <a:spcPts val="1120"/>
                        </a:lnSpc>
                        <a:spcBef>
                          <a:spcPts val="260"/>
                        </a:spcBef>
                      </a:pPr>
                      <a:r>
                        <a:rPr dirty="0" sz="1000" spc="10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sz="1000" spc="10">
                          <a:latin typeface="Times New Roman"/>
                          <a:cs typeface="Times New Roman"/>
                        </a:rPr>
                        <a:t>40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30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ts val="1120"/>
                        </a:lnSpc>
                        <a:spcBef>
                          <a:spcPts val="260"/>
                        </a:spcBef>
                      </a:pPr>
                      <a:r>
                        <a:rPr dirty="0" sz="1000" spc="10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sz="1000" spc="10">
                          <a:latin typeface="Times New Roman"/>
                          <a:cs typeface="Times New Roman"/>
                        </a:rPr>
                        <a:t>49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30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ts val="1120"/>
                        </a:lnSpc>
                        <a:spcBef>
                          <a:spcPts val="260"/>
                        </a:spcBef>
                      </a:pPr>
                      <a:r>
                        <a:rPr dirty="0" sz="1000" spc="10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sz="1000" spc="10">
                          <a:latin typeface="Times New Roman"/>
                          <a:cs typeface="Times New Roman"/>
                        </a:rPr>
                        <a:t>16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30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ts val="1115"/>
                        </a:lnSpc>
                        <a:spcBef>
                          <a:spcPts val="270"/>
                        </a:spcBef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133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1115"/>
                        </a:lnSpc>
                        <a:spcBef>
                          <a:spcPts val="270"/>
                        </a:spcBef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251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115"/>
                        </a:lnSpc>
                        <a:spcBef>
                          <a:spcPts val="270"/>
                        </a:spcBef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366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86360">
                        <a:lnSpc>
                          <a:spcPts val="1115"/>
                        </a:lnSpc>
                        <a:spcBef>
                          <a:spcPts val="270"/>
                        </a:spcBef>
                      </a:pPr>
                      <a:r>
                        <a:rPr dirty="0" sz="1000" spc="10">
                          <a:latin typeface="Times New Roman"/>
                          <a:cs typeface="Times New Roman"/>
                        </a:rPr>
                        <a:t>484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141" name="object 141"/>
          <p:cNvSpPr/>
          <p:nvPr/>
        </p:nvSpPr>
        <p:spPr>
          <a:xfrm>
            <a:off x="2934461" y="5616702"/>
            <a:ext cx="3472179" cy="0"/>
          </a:xfrm>
          <a:custGeom>
            <a:avLst/>
            <a:gdLst/>
            <a:ahLst/>
            <a:cxnLst/>
            <a:rect l="l" t="t" r="r" b="b"/>
            <a:pathLst>
              <a:path w="3472179" h="0">
                <a:moveTo>
                  <a:pt x="0" y="0"/>
                </a:moveTo>
                <a:lnTo>
                  <a:pt x="3471672" y="0"/>
                </a:lnTo>
              </a:path>
            </a:pathLst>
          </a:custGeom>
          <a:ln w="522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 txBox="1"/>
          <p:nvPr/>
        </p:nvSpPr>
        <p:spPr>
          <a:xfrm>
            <a:off x="1550669" y="5572150"/>
            <a:ext cx="890269" cy="4800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9000"/>
              </a:lnSpc>
              <a:spcBef>
                <a:spcPts val="100"/>
              </a:spcBef>
            </a:pPr>
            <a:r>
              <a:rPr dirty="0" sz="1000" spc="10">
                <a:latin typeface="Times New Roman"/>
                <a:cs typeface="Times New Roman"/>
              </a:rPr>
              <a:t>PM </a:t>
            </a:r>
            <a:r>
              <a:rPr dirty="0" sz="1000" spc="-5">
                <a:latin typeface="Times New Roman"/>
                <a:cs typeface="Times New Roman"/>
              </a:rPr>
              <a:t>risk </a:t>
            </a:r>
            <a:r>
              <a:rPr dirty="0" sz="1000" spc="5">
                <a:latin typeface="Times New Roman"/>
                <a:cs typeface="Times New Roman"/>
              </a:rPr>
              <a:t>driver:  ATO </a:t>
            </a:r>
            <a:r>
              <a:rPr dirty="0" sz="1000" spc="-5">
                <a:latin typeface="Times New Roman"/>
                <a:cs typeface="Times New Roman"/>
              </a:rPr>
              <a:t>risk</a:t>
            </a:r>
            <a:r>
              <a:rPr dirty="0" sz="1000" spc="-70">
                <a:latin typeface="Times New Roman"/>
                <a:cs typeface="Times New Roman"/>
              </a:rPr>
              <a:t> </a:t>
            </a:r>
            <a:r>
              <a:rPr dirty="0" sz="1000" spc="5">
                <a:latin typeface="Times New Roman"/>
                <a:cs typeface="Times New Roman"/>
              </a:rPr>
              <a:t>driver: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4153915" y="5572150"/>
            <a:ext cx="2241550" cy="4800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86360">
              <a:lnSpc>
                <a:spcPct val="149000"/>
              </a:lnSpc>
              <a:spcBef>
                <a:spcPts val="100"/>
              </a:spcBef>
            </a:pPr>
            <a:r>
              <a:rPr dirty="0" sz="1000" spc="5">
                <a:latin typeface="Times New Roman"/>
                <a:cs typeface="Times New Roman"/>
              </a:rPr>
              <a:t>Operating expense </a:t>
            </a:r>
            <a:r>
              <a:rPr dirty="0" sz="1000" spc="-5">
                <a:latin typeface="Times New Roman"/>
                <a:cs typeface="Times New Roman"/>
              </a:rPr>
              <a:t>= </a:t>
            </a:r>
            <a:r>
              <a:rPr dirty="0" sz="1000" spc="5">
                <a:latin typeface="Times New Roman"/>
                <a:cs typeface="Times New Roman"/>
              </a:rPr>
              <a:t>20 </a:t>
            </a:r>
            <a:r>
              <a:rPr dirty="0" sz="1000" spc="-5">
                <a:latin typeface="Times New Roman"/>
                <a:cs typeface="Times New Roman"/>
              </a:rPr>
              <a:t>+ </a:t>
            </a:r>
            <a:r>
              <a:rPr dirty="0" sz="1000" spc="10">
                <a:latin typeface="Times New Roman"/>
                <a:cs typeface="Times New Roman"/>
              </a:rPr>
              <a:t>72% </a:t>
            </a:r>
            <a:r>
              <a:rPr dirty="0" sz="1000" spc="5">
                <a:latin typeface="Times New Roman"/>
                <a:cs typeface="Times New Roman"/>
              </a:rPr>
              <a:t>of sales  </a:t>
            </a:r>
            <a:r>
              <a:rPr dirty="0" sz="1000">
                <a:latin typeface="Times New Roman"/>
                <a:cs typeface="Times New Roman"/>
              </a:rPr>
              <a:t>Net </a:t>
            </a:r>
            <a:r>
              <a:rPr dirty="0" sz="1000" spc="5">
                <a:latin typeface="Times New Roman"/>
                <a:cs typeface="Times New Roman"/>
              </a:rPr>
              <a:t>operating assets </a:t>
            </a:r>
            <a:r>
              <a:rPr dirty="0" sz="1000" spc="-5">
                <a:latin typeface="Times New Roman"/>
                <a:cs typeface="Times New Roman"/>
              </a:rPr>
              <a:t>= </a:t>
            </a:r>
            <a:r>
              <a:rPr dirty="0" sz="1000" spc="5">
                <a:latin typeface="Times New Roman"/>
                <a:cs typeface="Times New Roman"/>
              </a:rPr>
              <a:t>30.7 </a:t>
            </a:r>
            <a:r>
              <a:rPr dirty="0" sz="1000" spc="-5">
                <a:latin typeface="Times New Roman"/>
                <a:cs typeface="Times New Roman"/>
              </a:rPr>
              <a:t>+ </a:t>
            </a:r>
            <a:r>
              <a:rPr dirty="0" sz="1000" spc="15">
                <a:latin typeface="Times New Roman"/>
                <a:cs typeface="Times New Roman"/>
              </a:rPr>
              <a:t>36% </a:t>
            </a:r>
            <a:r>
              <a:rPr dirty="0" sz="1000" spc="5">
                <a:latin typeface="Times New Roman"/>
                <a:cs typeface="Times New Roman"/>
              </a:rPr>
              <a:t>of</a:t>
            </a:r>
            <a:r>
              <a:rPr dirty="0" sz="1000" spc="45">
                <a:latin typeface="Times New Roman"/>
                <a:cs typeface="Times New Roman"/>
              </a:rPr>
              <a:t> </a:t>
            </a:r>
            <a:r>
              <a:rPr dirty="0" sz="1000" spc="5">
                <a:latin typeface="Times New Roman"/>
                <a:cs typeface="Times New Roman"/>
              </a:rPr>
              <a:t>sales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8596883" y="6617206"/>
            <a:ext cx="303275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8724900" y="6617206"/>
            <a:ext cx="216407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8766047" y="6617206"/>
            <a:ext cx="303275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8026" y="326212"/>
            <a:ext cx="463931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0760" algn="l"/>
              </a:tabLst>
            </a:pPr>
            <a:r>
              <a:rPr dirty="0" spc="-5"/>
              <a:t>Value-at-Risk</a:t>
            </a:r>
            <a:r>
              <a:rPr dirty="0" spc="5"/>
              <a:t> </a:t>
            </a:r>
            <a:r>
              <a:rPr dirty="0"/>
              <a:t>Profile:	</a:t>
            </a:r>
            <a:r>
              <a:rPr dirty="0" spc="-5"/>
              <a:t>Firm</a:t>
            </a:r>
            <a:r>
              <a:rPr dirty="0" spc="-160"/>
              <a:t> </a:t>
            </a:r>
            <a:r>
              <a:rPr dirty="0" spc="-5"/>
              <a:t>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54707" y="2107495"/>
            <a:ext cx="126619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90"/>
              </a:lnSpc>
            </a:pPr>
            <a:r>
              <a:rPr dirty="0" sz="1000" spc="35">
                <a:latin typeface="Times New Roman"/>
                <a:cs typeface="Times New Roman"/>
              </a:rPr>
              <a:t>Fundamentals</a:t>
            </a:r>
            <a:r>
              <a:rPr dirty="0" sz="1000" spc="40">
                <a:latin typeface="Times New Roman"/>
                <a:cs typeface="Times New Roman"/>
              </a:rPr>
              <a:t> </a:t>
            </a:r>
            <a:r>
              <a:rPr dirty="0" sz="1000" spc="35">
                <a:latin typeface="Times New Roman"/>
                <a:cs typeface="Times New Roman"/>
              </a:rPr>
              <a:t>affected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23085" y="1349476"/>
            <a:ext cx="1990089" cy="259715"/>
          </a:xfrm>
          <a:custGeom>
            <a:avLst/>
            <a:gdLst/>
            <a:ahLst/>
            <a:cxnLst/>
            <a:rect l="l" t="t" r="r" b="b"/>
            <a:pathLst>
              <a:path w="1990089" h="259715">
                <a:moveTo>
                  <a:pt x="0" y="259359"/>
                </a:moveTo>
                <a:lnTo>
                  <a:pt x="1990089" y="259359"/>
                </a:lnTo>
                <a:lnTo>
                  <a:pt x="1990089" y="0"/>
                </a:lnTo>
                <a:lnTo>
                  <a:pt x="0" y="0"/>
                </a:lnTo>
                <a:lnTo>
                  <a:pt x="0" y="25935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13175" y="1349476"/>
            <a:ext cx="576580" cy="259715"/>
          </a:xfrm>
          <a:custGeom>
            <a:avLst/>
            <a:gdLst/>
            <a:ahLst/>
            <a:cxnLst/>
            <a:rect l="l" t="t" r="r" b="b"/>
            <a:pathLst>
              <a:path w="576579" h="259715">
                <a:moveTo>
                  <a:pt x="0" y="259359"/>
                </a:moveTo>
                <a:lnTo>
                  <a:pt x="576579" y="259359"/>
                </a:lnTo>
                <a:lnTo>
                  <a:pt x="576579" y="0"/>
                </a:lnTo>
                <a:lnTo>
                  <a:pt x="0" y="0"/>
                </a:lnTo>
                <a:lnTo>
                  <a:pt x="0" y="25935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89754" y="1349476"/>
            <a:ext cx="569595" cy="259715"/>
          </a:xfrm>
          <a:custGeom>
            <a:avLst/>
            <a:gdLst/>
            <a:ahLst/>
            <a:cxnLst/>
            <a:rect l="l" t="t" r="r" b="b"/>
            <a:pathLst>
              <a:path w="569595" h="259715">
                <a:moveTo>
                  <a:pt x="0" y="259359"/>
                </a:moveTo>
                <a:lnTo>
                  <a:pt x="569595" y="259359"/>
                </a:lnTo>
                <a:lnTo>
                  <a:pt x="569595" y="0"/>
                </a:lnTo>
                <a:lnTo>
                  <a:pt x="0" y="0"/>
                </a:lnTo>
                <a:lnTo>
                  <a:pt x="0" y="25935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959350" y="1349476"/>
            <a:ext cx="562610" cy="259715"/>
          </a:xfrm>
          <a:custGeom>
            <a:avLst/>
            <a:gdLst/>
            <a:ahLst/>
            <a:cxnLst/>
            <a:rect l="l" t="t" r="r" b="b"/>
            <a:pathLst>
              <a:path w="562610" h="259715">
                <a:moveTo>
                  <a:pt x="0" y="259359"/>
                </a:moveTo>
                <a:lnTo>
                  <a:pt x="562610" y="259359"/>
                </a:lnTo>
                <a:lnTo>
                  <a:pt x="562610" y="0"/>
                </a:lnTo>
                <a:lnTo>
                  <a:pt x="0" y="0"/>
                </a:lnTo>
                <a:lnTo>
                  <a:pt x="0" y="25935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521959" y="1349476"/>
            <a:ext cx="552450" cy="259715"/>
          </a:xfrm>
          <a:custGeom>
            <a:avLst/>
            <a:gdLst/>
            <a:ahLst/>
            <a:cxnLst/>
            <a:rect l="l" t="t" r="r" b="b"/>
            <a:pathLst>
              <a:path w="552450" h="259715">
                <a:moveTo>
                  <a:pt x="0" y="259359"/>
                </a:moveTo>
                <a:lnTo>
                  <a:pt x="552450" y="259359"/>
                </a:lnTo>
                <a:lnTo>
                  <a:pt x="552450" y="0"/>
                </a:lnTo>
                <a:lnTo>
                  <a:pt x="0" y="0"/>
                </a:lnTo>
                <a:lnTo>
                  <a:pt x="0" y="25935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74409" y="1349476"/>
            <a:ext cx="552450" cy="259715"/>
          </a:xfrm>
          <a:custGeom>
            <a:avLst/>
            <a:gdLst/>
            <a:ahLst/>
            <a:cxnLst/>
            <a:rect l="l" t="t" r="r" b="b"/>
            <a:pathLst>
              <a:path w="552450" h="259715">
                <a:moveTo>
                  <a:pt x="0" y="259359"/>
                </a:moveTo>
                <a:lnTo>
                  <a:pt x="552449" y="259359"/>
                </a:lnTo>
                <a:lnTo>
                  <a:pt x="552449" y="0"/>
                </a:lnTo>
                <a:lnTo>
                  <a:pt x="0" y="0"/>
                </a:lnTo>
                <a:lnTo>
                  <a:pt x="0" y="25935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626859" y="1349476"/>
            <a:ext cx="399415" cy="259715"/>
          </a:xfrm>
          <a:custGeom>
            <a:avLst/>
            <a:gdLst/>
            <a:ahLst/>
            <a:cxnLst/>
            <a:rect l="l" t="t" r="r" b="b"/>
            <a:pathLst>
              <a:path w="399415" h="259715">
                <a:moveTo>
                  <a:pt x="0" y="259359"/>
                </a:moveTo>
                <a:lnTo>
                  <a:pt x="399415" y="259359"/>
                </a:lnTo>
                <a:lnTo>
                  <a:pt x="399415" y="0"/>
                </a:lnTo>
                <a:lnTo>
                  <a:pt x="0" y="0"/>
                </a:lnTo>
                <a:lnTo>
                  <a:pt x="0" y="25935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026275" y="1349502"/>
            <a:ext cx="92710" cy="1647189"/>
          </a:xfrm>
          <a:custGeom>
            <a:avLst/>
            <a:gdLst/>
            <a:ahLst/>
            <a:cxnLst/>
            <a:rect l="l" t="t" r="r" b="b"/>
            <a:pathLst>
              <a:path w="92709" h="1647189">
                <a:moveTo>
                  <a:pt x="0" y="1646936"/>
                </a:moveTo>
                <a:lnTo>
                  <a:pt x="92709" y="1646936"/>
                </a:lnTo>
                <a:lnTo>
                  <a:pt x="92709" y="0"/>
                </a:lnTo>
                <a:lnTo>
                  <a:pt x="0" y="0"/>
                </a:lnTo>
                <a:lnTo>
                  <a:pt x="0" y="164693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823085" y="1608848"/>
            <a:ext cx="1990089" cy="237490"/>
          </a:xfrm>
          <a:custGeom>
            <a:avLst/>
            <a:gdLst/>
            <a:ahLst/>
            <a:cxnLst/>
            <a:rect l="l" t="t" r="r" b="b"/>
            <a:pathLst>
              <a:path w="1990089" h="237489">
                <a:moveTo>
                  <a:pt x="0" y="237223"/>
                </a:moveTo>
                <a:lnTo>
                  <a:pt x="1990089" y="237223"/>
                </a:lnTo>
                <a:lnTo>
                  <a:pt x="1990089" y="0"/>
                </a:lnTo>
                <a:lnTo>
                  <a:pt x="0" y="0"/>
                </a:lnTo>
                <a:lnTo>
                  <a:pt x="0" y="23722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813175" y="1608848"/>
            <a:ext cx="576580" cy="237490"/>
          </a:xfrm>
          <a:custGeom>
            <a:avLst/>
            <a:gdLst/>
            <a:ahLst/>
            <a:cxnLst/>
            <a:rect l="l" t="t" r="r" b="b"/>
            <a:pathLst>
              <a:path w="576579" h="237489">
                <a:moveTo>
                  <a:pt x="0" y="237223"/>
                </a:moveTo>
                <a:lnTo>
                  <a:pt x="576579" y="237223"/>
                </a:lnTo>
                <a:lnTo>
                  <a:pt x="576579" y="0"/>
                </a:lnTo>
                <a:lnTo>
                  <a:pt x="0" y="0"/>
                </a:lnTo>
                <a:lnTo>
                  <a:pt x="0" y="23722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389754" y="1608848"/>
            <a:ext cx="569595" cy="237490"/>
          </a:xfrm>
          <a:custGeom>
            <a:avLst/>
            <a:gdLst/>
            <a:ahLst/>
            <a:cxnLst/>
            <a:rect l="l" t="t" r="r" b="b"/>
            <a:pathLst>
              <a:path w="569595" h="237489">
                <a:moveTo>
                  <a:pt x="0" y="237223"/>
                </a:moveTo>
                <a:lnTo>
                  <a:pt x="569595" y="237223"/>
                </a:lnTo>
                <a:lnTo>
                  <a:pt x="569595" y="0"/>
                </a:lnTo>
                <a:lnTo>
                  <a:pt x="0" y="0"/>
                </a:lnTo>
                <a:lnTo>
                  <a:pt x="0" y="23722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959350" y="1608848"/>
            <a:ext cx="562610" cy="237490"/>
          </a:xfrm>
          <a:custGeom>
            <a:avLst/>
            <a:gdLst/>
            <a:ahLst/>
            <a:cxnLst/>
            <a:rect l="l" t="t" r="r" b="b"/>
            <a:pathLst>
              <a:path w="562610" h="237489">
                <a:moveTo>
                  <a:pt x="0" y="237223"/>
                </a:moveTo>
                <a:lnTo>
                  <a:pt x="562610" y="237223"/>
                </a:lnTo>
                <a:lnTo>
                  <a:pt x="562610" y="0"/>
                </a:lnTo>
                <a:lnTo>
                  <a:pt x="0" y="0"/>
                </a:lnTo>
                <a:lnTo>
                  <a:pt x="0" y="23722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521959" y="1608848"/>
            <a:ext cx="552450" cy="237490"/>
          </a:xfrm>
          <a:custGeom>
            <a:avLst/>
            <a:gdLst/>
            <a:ahLst/>
            <a:cxnLst/>
            <a:rect l="l" t="t" r="r" b="b"/>
            <a:pathLst>
              <a:path w="552450" h="237489">
                <a:moveTo>
                  <a:pt x="0" y="237223"/>
                </a:moveTo>
                <a:lnTo>
                  <a:pt x="552450" y="237223"/>
                </a:lnTo>
                <a:lnTo>
                  <a:pt x="552450" y="0"/>
                </a:lnTo>
                <a:lnTo>
                  <a:pt x="0" y="0"/>
                </a:lnTo>
                <a:lnTo>
                  <a:pt x="0" y="23722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074409" y="1608848"/>
            <a:ext cx="552450" cy="237490"/>
          </a:xfrm>
          <a:custGeom>
            <a:avLst/>
            <a:gdLst/>
            <a:ahLst/>
            <a:cxnLst/>
            <a:rect l="l" t="t" r="r" b="b"/>
            <a:pathLst>
              <a:path w="552450" h="237489">
                <a:moveTo>
                  <a:pt x="0" y="237223"/>
                </a:moveTo>
                <a:lnTo>
                  <a:pt x="552449" y="237223"/>
                </a:lnTo>
                <a:lnTo>
                  <a:pt x="552449" y="0"/>
                </a:lnTo>
                <a:lnTo>
                  <a:pt x="0" y="0"/>
                </a:lnTo>
                <a:lnTo>
                  <a:pt x="0" y="23722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626859" y="1608848"/>
            <a:ext cx="399415" cy="237490"/>
          </a:xfrm>
          <a:custGeom>
            <a:avLst/>
            <a:gdLst/>
            <a:ahLst/>
            <a:cxnLst/>
            <a:rect l="l" t="t" r="r" b="b"/>
            <a:pathLst>
              <a:path w="399415" h="237489">
                <a:moveTo>
                  <a:pt x="0" y="237223"/>
                </a:moveTo>
                <a:lnTo>
                  <a:pt x="399415" y="237223"/>
                </a:lnTo>
                <a:lnTo>
                  <a:pt x="399415" y="0"/>
                </a:lnTo>
                <a:lnTo>
                  <a:pt x="0" y="0"/>
                </a:lnTo>
                <a:lnTo>
                  <a:pt x="0" y="23722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823085" y="1846135"/>
            <a:ext cx="1990089" cy="335915"/>
          </a:xfrm>
          <a:custGeom>
            <a:avLst/>
            <a:gdLst/>
            <a:ahLst/>
            <a:cxnLst/>
            <a:rect l="l" t="t" r="r" b="b"/>
            <a:pathLst>
              <a:path w="1990089" h="335914">
                <a:moveTo>
                  <a:pt x="0" y="335343"/>
                </a:moveTo>
                <a:lnTo>
                  <a:pt x="1990089" y="335343"/>
                </a:lnTo>
                <a:lnTo>
                  <a:pt x="1990089" y="0"/>
                </a:lnTo>
                <a:lnTo>
                  <a:pt x="0" y="0"/>
                </a:lnTo>
                <a:lnTo>
                  <a:pt x="0" y="33534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813175" y="1846135"/>
            <a:ext cx="576580" cy="335915"/>
          </a:xfrm>
          <a:custGeom>
            <a:avLst/>
            <a:gdLst/>
            <a:ahLst/>
            <a:cxnLst/>
            <a:rect l="l" t="t" r="r" b="b"/>
            <a:pathLst>
              <a:path w="576579" h="335914">
                <a:moveTo>
                  <a:pt x="0" y="335343"/>
                </a:moveTo>
                <a:lnTo>
                  <a:pt x="576579" y="335343"/>
                </a:lnTo>
                <a:lnTo>
                  <a:pt x="576579" y="0"/>
                </a:lnTo>
                <a:lnTo>
                  <a:pt x="0" y="0"/>
                </a:lnTo>
                <a:lnTo>
                  <a:pt x="0" y="33534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389754" y="1846135"/>
            <a:ext cx="569595" cy="335915"/>
          </a:xfrm>
          <a:custGeom>
            <a:avLst/>
            <a:gdLst/>
            <a:ahLst/>
            <a:cxnLst/>
            <a:rect l="l" t="t" r="r" b="b"/>
            <a:pathLst>
              <a:path w="569595" h="335914">
                <a:moveTo>
                  <a:pt x="0" y="335343"/>
                </a:moveTo>
                <a:lnTo>
                  <a:pt x="569595" y="335343"/>
                </a:lnTo>
                <a:lnTo>
                  <a:pt x="569595" y="0"/>
                </a:lnTo>
                <a:lnTo>
                  <a:pt x="0" y="0"/>
                </a:lnTo>
                <a:lnTo>
                  <a:pt x="0" y="33534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959350" y="1846135"/>
            <a:ext cx="562610" cy="335915"/>
          </a:xfrm>
          <a:custGeom>
            <a:avLst/>
            <a:gdLst/>
            <a:ahLst/>
            <a:cxnLst/>
            <a:rect l="l" t="t" r="r" b="b"/>
            <a:pathLst>
              <a:path w="562610" h="335914">
                <a:moveTo>
                  <a:pt x="0" y="335343"/>
                </a:moveTo>
                <a:lnTo>
                  <a:pt x="562610" y="335343"/>
                </a:lnTo>
                <a:lnTo>
                  <a:pt x="562610" y="0"/>
                </a:lnTo>
                <a:lnTo>
                  <a:pt x="0" y="0"/>
                </a:lnTo>
                <a:lnTo>
                  <a:pt x="0" y="33534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521959" y="1846135"/>
            <a:ext cx="552450" cy="335915"/>
          </a:xfrm>
          <a:custGeom>
            <a:avLst/>
            <a:gdLst/>
            <a:ahLst/>
            <a:cxnLst/>
            <a:rect l="l" t="t" r="r" b="b"/>
            <a:pathLst>
              <a:path w="552450" h="335914">
                <a:moveTo>
                  <a:pt x="0" y="335343"/>
                </a:moveTo>
                <a:lnTo>
                  <a:pt x="552450" y="335343"/>
                </a:lnTo>
                <a:lnTo>
                  <a:pt x="552450" y="0"/>
                </a:lnTo>
                <a:lnTo>
                  <a:pt x="0" y="0"/>
                </a:lnTo>
                <a:lnTo>
                  <a:pt x="0" y="33534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074409" y="1846135"/>
            <a:ext cx="552450" cy="335915"/>
          </a:xfrm>
          <a:custGeom>
            <a:avLst/>
            <a:gdLst/>
            <a:ahLst/>
            <a:cxnLst/>
            <a:rect l="l" t="t" r="r" b="b"/>
            <a:pathLst>
              <a:path w="552450" h="335914">
                <a:moveTo>
                  <a:pt x="0" y="335343"/>
                </a:moveTo>
                <a:lnTo>
                  <a:pt x="552449" y="335343"/>
                </a:lnTo>
                <a:lnTo>
                  <a:pt x="552449" y="0"/>
                </a:lnTo>
                <a:lnTo>
                  <a:pt x="0" y="0"/>
                </a:lnTo>
                <a:lnTo>
                  <a:pt x="0" y="33534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626859" y="1846135"/>
            <a:ext cx="399415" cy="335915"/>
          </a:xfrm>
          <a:custGeom>
            <a:avLst/>
            <a:gdLst/>
            <a:ahLst/>
            <a:cxnLst/>
            <a:rect l="l" t="t" r="r" b="b"/>
            <a:pathLst>
              <a:path w="399415" h="335914">
                <a:moveTo>
                  <a:pt x="0" y="335343"/>
                </a:moveTo>
                <a:lnTo>
                  <a:pt x="399415" y="335343"/>
                </a:lnTo>
                <a:lnTo>
                  <a:pt x="399415" y="0"/>
                </a:lnTo>
                <a:lnTo>
                  <a:pt x="0" y="0"/>
                </a:lnTo>
                <a:lnTo>
                  <a:pt x="0" y="33534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823085" y="2181466"/>
            <a:ext cx="1990089" cy="294005"/>
          </a:xfrm>
          <a:custGeom>
            <a:avLst/>
            <a:gdLst/>
            <a:ahLst/>
            <a:cxnLst/>
            <a:rect l="l" t="t" r="r" b="b"/>
            <a:pathLst>
              <a:path w="1990089" h="294005">
                <a:moveTo>
                  <a:pt x="0" y="293636"/>
                </a:moveTo>
                <a:lnTo>
                  <a:pt x="1990089" y="293636"/>
                </a:lnTo>
                <a:lnTo>
                  <a:pt x="1990089" y="0"/>
                </a:lnTo>
                <a:lnTo>
                  <a:pt x="0" y="0"/>
                </a:lnTo>
                <a:lnTo>
                  <a:pt x="0" y="29363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813175" y="2181466"/>
            <a:ext cx="576580" cy="294005"/>
          </a:xfrm>
          <a:custGeom>
            <a:avLst/>
            <a:gdLst/>
            <a:ahLst/>
            <a:cxnLst/>
            <a:rect l="l" t="t" r="r" b="b"/>
            <a:pathLst>
              <a:path w="576579" h="294005">
                <a:moveTo>
                  <a:pt x="0" y="293636"/>
                </a:moveTo>
                <a:lnTo>
                  <a:pt x="576579" y="293636"/>
                </a:lnTo>
                <a:lnTo>
                  <a:pt x="576579" y="0"/>
                </a:lnTo>
                <a:lnTo>
                  <a:pt x="0" y="0"/>
                </a:lnTo>
                <a:lnTo>
                  <a:pt x="0" y="29363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389754" y="2181466"/>
            <a:ext cx="569595" cy="294005"/>
          </a:xfrm>
          <a:custGeom>
            <a:avLst/>
            <a:gdLst/>
            <a:ahLst/>
            <a:cxnLst/>
            <a:rect l="l" t="t" r="r" b="b"/>
            <a:pathLst>
              <a:path w="569595" h="294005">
                <a:moveTo>
                  <a:pt x="0" y="293636"/>
                </a:moveTo>
                <a:lnTo>
                  <a:pt x="569595" y="293636"/>
                </a:lnTo>
                <a:lnTo>
                  <a:pt x="569595" y="0"/>
                </a:lnTo>
                <a:lnTo>
                  <a:pt x="0" y="0"/>
                </a:lnTo>
                <a:lnTo>
                  <a:pt x="0" y="29363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959350" y="2181466"/>
            <a:ext cx="562610" cy="294005"/>
          </a:xfrm>
          <a:custGeom>
            <a:avLst/>
            <a:gdLst/>
            <a:ahLst/>
            <a:cxnLst/>
            <a:rect l="l" t="t" r="r" b="b"/>
            <a:pathLst>
              <a:path w="562610" h="294005">
                <a:moveTo>
                  <a:pt x="0" y="293636"/>
                </a:moveTo>
                <a:lnTo>
                  <a:pt x="562610" y="293636"/>
                </a:lnTo>
                <a:lnTo>
                  <a:pt x="562610" y="0"/>
                </a:lnTo>
                <a:lnTo>
                  <a:pt x="0" y="0"/>
                </a:lnTo>
                <a:lnTo>
                  <a:pt x="0" y="29363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521959" y="2181466"/>
            <a:ext cx="552450" cy="294005"/>
          </a:xfrm>
          <a:custGeom>
            <a:avLst/>
            <a:gdLst/>
            <a:ahLst/>
            <a:cxnLst/>
            <a:rect l="l" t="t" r="r" b="b"/>
            <a:pathLst>
              <a:path w="552450" h="294005">
                <a:moveTo>
                  <a:pt x="0" y="293636"/>
                </a:moveTo>
                <a:lnTo>
                  <a:pt x="552450" y="293636"/>
                </a:lnTo>
                <a:lnTo>
                  <a:pt x="552450" y="0"/>
                </a:lnTo>
                <a:lnTo>
                  <a:pt x="0" y="0"/>
                </a:lnTo>
                <a:lnTo>
                  <a:pt x="0" y="29363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074409" y="2181466"/>
            <a:ext cx="552450" cy="294005"/>
          </a:xfrm>
          <a:custGeom>
            <a:avLst/>
            <a:gdLst/>
            <a:ahLst/>
            <a:cxnLst/>
            <a:rect l="l" t="t" r="r" b="b"/>
            <a:pathLst>
              <a:path w="552450" h="294005">
                <a:moveTo>
                  <a:pt x="0" y="293636"/>
                </a:moveTo>
                <a:lnTo>
                  <a:pt x="552449" y="293636"/>
                </a:lnTo>
                <a:lnTo>
                  <a:pt x="552449" y="0"/>
                </a:lnTo>
                <a:lnTo>
                  <a:pt x="0" y="0"/>
                </a:lnTo>
                <a:lnTo>
                  <a:pt x="0" y="29363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626859" y="2181466"/>
            <a:ext cx="399415" cy="294005"/>
          </a:xfrm>
          <a:custGeom>
            <a:avLst/>
            <a:gdLst/>
            <a:ahLst/>
            <a:cxnLst/>
            <a:rect l="l" t="t" r="r" b="b"/>
            <a:pathLst>
              <a:path w="399415" h="294005">
                <a:moveTo>
                  <a:pt x="0" y="293636"/>
                </a:moveTo>
                <a:lnTo>
                  <a:pt x="399415" y="293636"/>
                </a:lnTo>
                <a:lnTo>
                  <a:pt x="399415" y="0"/>
                </a:lnTo>
                <a:lnTo>
                  <a:pt x="0" y="0"/>
                </a:lnTo>
                <a:lnTo>
                  <a:pt x="0" y="29363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823085" y="2475102"/>
            <a:ext cx="1990089" cy="521334"/>
          </a:xfrm>
          <a:custGeom>
            <a:avLst/>
            <a:gdLst/>
            <a:ahLst/>
            <a:cxnLst/>
            <a:rect l="l" t="t" r="r" b="b"/>
            <a:pathLst>
              <a:path w="1990089" h="521335">
                <a:moveTo>
                  <a:pt x="0" y="521335"/>
                </a:moveTo>
                <a:lnTo>
                  <a:pt x="1990089" y="521335"/>
                </a:lnTo>
                <a:lnTo>
                  <a:pt x="1990089" y="0"/>
                </a:lnTo>
                <a:lnTo>
                  <a:pt x="0" y="0"/>
                </a:lnTo>
                <a:lnTo>
                  <a:pt x="0" y="52133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813175" y="2475102"/>
            <a:ext cx="576580" cy="521334"/>
          </a:xfrm>
          <a:custGeom>
            <a:avLst/>
            <a:gdLst/>
            <a:ahLst/>
            <a:cxnLst/>
            <a:rect l="l" t="t" r="r" b="b"/>
            <a:pathLst>
              <a:path w="576579" h="521335">
                <a:moveTo>
                  <a:pt x="0" y="521335"/>
                </a:moveTo>
                <a:lnTo>
                  <a:pt x="576579" y="521335"/>
                </a:lnTo>
                <a:lnTo>
                  <a:pt x="576579" y="0"/>
                </a:lnTo>
                <a:lnTo>
                  <a:pt x="0" y="0"/>
                </a:lnTo>
                <a:lnTo>
                  <a:pt x="0" y="52133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389754" y="2475102"/>
            <a:ext cx="569595" cy="521334"/>
          </a:xfrm>
          <a:custGeom>
            <a:avLst/>
            <a:gdLst/>
            <a:ahLst/>
            <a:cxnLst/>
            <a:rect l="l" t="t" r="r" b="b"/>
            <a:pathLst>
              <a:path w="569595" h="521335">
                <a:moveTo>
                  <a:pt x="0" y="521335"/>
                </a:moveTo>
                <a:lnTo>
                  <a:pt x="569595" y="521335"/>
                </a:lnTo>
                <a:lnTo>
                  <a:pt x="569595" y="0"/>
                </a:lnTo>
                <a:lnTo>
                  <a:pt x="0" y="0"/>
                </a:lnTo>
                <a:lnTo>
                  <a:pt x="0" y="52133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959350" y="2475102"/>
            <a:ext cx="562610" cy="521334"/>
          </a:xfrm>
          <a:custGeom>
            <a:avLst/>
            <a:gdLst/>
            <a:ahLst/>
            <a:cxnLst/>
            <a:rect l="l" t="t" r="r" b="b"/>
            <a:pathLst>
              <a:path w="562610" h="521335">
                <a:moveTo>
                  <a:pt x="0" y="521335"/>
                </a:moveTo>
                <a:lnTo>
                  <a:pt x="562610" y="521335"/>
                </a:lnTo>
                <a:lnTo>
                  <a:pt x="562610" y="0"/>
                </a:lnTo>
                <a:lnTo>
                  <a:pt x="0" y="0"/>
                </a:lnTo>
                <a:lnTo>
                  <a:pt x="0" y="52133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521959" y="2475102"/>
            <a:ext cx="552450" cy="521334"/>
          </a:xfrm>
          <a:custGeom>
            <a:avLst/>
            <a:gdLst/>
            <a:ahLst/>
            <a:cxnLst/>
            <a:rect l="l" t="t" r="r" b="b"/>
            <a:pathLst>
              <a:path w="552450" h="521335">
                <a:moveTo>
                  <a:pt x="0" y="521335"/>
                </a:moveTo>
                <a:lnTo>
                  <a:pt x="552450" y="521335"/>
                </a:lnTo>
                <a:lnTo>
                  <a:pt x="552450" y="0"/>
                </a:lnTo>
                <a:lnTo>
                  <a:pt x="0" y="0"/>
                </a:lnTo>
                <a:lnTo>
                  <a:pt x="0" y="52133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074409" y="2475102"/>
            <a:ext cx="552450" cy="521334"/>
          </a:xfrm>
          <a:custGeom>
            <a:avLst/>
            <a:gdLst/>
            <a:ahLst/>
            <a:cxnLst/>
            <a:rect l="l" t="t" r="r" b="b"/>
            <a:pathLst>
              <a:path w="552450" h="521335">
                <a:moveTo>
                  <a:pt x="0" y="521335"/>
                </a:moveTo>
                <a:lnTo>
                  <a:pt x="552449" y="521335"/>
                </a:lnTo>
                <a:lnTo>
                  <a:pt x="552449" y="0"/>
                </a:lnTo>
                <a:lnTo>
                  <a:pt x="0" y="0"/>
                </a:lnTo>
                <a:lnTo>
                  <a:pt x="0" y="52133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626859" y="2475102"/>
            <a:ext cx="399415" cy="521334"/>
          </a:xfrm>
          <a:custGeom>
            <a:avLst/>
            <a:gdLst/>
            <a:ahLst/>
            <a:cxnLst/>
            <a:rect l="l" t="t" r="r" b="b"/>
            <a:pathLst>
              <a:path w="399415" h="521335">
                <a:moveTo>
                  <a:pt x="0" y="521335"/>
                </a:moveTo>
                <a:lnTo>
                  <a:pt x="399415" y="521335"/>
                </a:lnTo>
                <a:lnTo>
                  <a:pt x="399415" y="0"/>
                </a:lnTo>
                <a:lnTo>
                  <a:pt x="0" y="0"/>
                </a:lnTo>
                <a:lnTo>
                  <a:pt x="0" y="52133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823085" y="2996349"/>
            <a:ext cx="1280160" cy="262890"/>
          </a:xfrm>
          <a:custGeom>
            <a:avLst/>
            <a:gdLst/>
            <a:ahLst/>
            <a:cxnLst/>
            <a:rect l="l" t="t" r="r" b="b"/>
            <a:pathLst>
              <a:path w="1280160" h="262889">
                <a:moveTo>
                  <a:pt x="0" y="262851"/>
                </a:moveTo>
                <a:lnTo>
                  <a:pt x="1280160" y="262851"/>
                </a:lnTo>
                <a:lnTo>
                  <a:pt x="1280160" y="0"/>
                </a:lnTo>
                <a:lnTo>
                  <a:pt x="0" y="0"/>
                </a:lnTo>
                <a:lnTo>
                  <a:pt x="0" y="26285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103245" y="2996349"/>
            <a:ext cx="709930" cy="262890"/>
          </a:xfrm>
          <a:custGeom>
            <a:avLst/>
            <a:gdLst/>
            <a:ahLst/>
            <a:cxnLst/>
            <a:rect l="l" t="t" r="r" b="b"/>
            <a:pathLst>
              <a:path w="709929" h="262889">
                <a:moveTo>
                  <a:pt x="0" y="262851"/>
                </a:moveTo>
                <a:lnTo>
                  <a:pt x="709930" y="262851"/>
                </a:lnTo>
                <a:lnTo>
                  <a:pt x="709930" y="0"/>
                </a:lnTo>
                <a:lnTo>
                  <a:pt x="0" y="0"/>
                </a:lnTo>
                <a:lnTo>
                  <a:pt x="0" y="26285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813175" y="2996349"/>
            <a:ext cx="576580" cy="262890"/>
          </a:xfrm>
          <a:custGeom>
            <a:avLst/>
            <a:gdLst/>
            <a:ahLst/>
            <a:cxnLst/>
            <a:rect l="l" t="t" r="r" b="b"/>
            <a:pathLst>
              <a:path w="576579" h="262889">
                <a:moveTo>
                  <a:pt x="0" y="262851"/>
                </a:moveTo>
                <a:lnTo>
                  <a:pt x="576579" y="262851"/>
                </a:lnTo>
                <a:lnTo>
                  <a:pt x="576579" y="0"/>
                </a:lnTo>
                <a:lnTo>
                  <a:pt x="0" y="0"/>
                </a:lnTo>
                <a:lnTo>
                  <a:pt x="0" y="26285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389754" y="2996349"/>
            <a:ext cx="569595" cy="262890"/>
          </a:xfrm>
          <a:custGeom>
            <a:avLst/>
            <a:gdLst/>
            <a:ahLst/>
            <a:cxnLst/>
            <a:rect l="l" t="t" r="r" b="b"/>
            <a:pathLst>
              <a:path w="569595" h="262889">
                <a:moveTo>
                  <a:pt x="0" y="262851"/>
                </a:moveTo>
                <a:lnTo>
                  <a:pt x="569595" y="262851"/>
                </a:lnTo>
                <a:lnTo>
                  <a:pt x="569595" y="0"/>
                </a:lnTo>
                <a:lnTo>
                  <a:pt x="0" y="0"/>
                </a:lnTo>
                <a:lnTo>
                  <a:pt x="0" y="26285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959350" y="2996349"/>
            <a:ext cx="562610" cy="262890"/>
          </a:xfrm>
          <a:custGeom>
            <a:avLst/>
            <a:gdLst/>
            <a:ahLst/>
            <a:cxnLst/>
            <a:rect l="l" t="t" r="r" b="b"/>
            <a:pathLst>
              <a:path w="562610" h="262889">
                <a:moveTo>
                  <a:pt x="0" y="262851"/>
                </a:moveTo>
                <a:lnTo>
                  <a:pt x="562610" y="262851"/>
                </a:lnTo>
                <a:lnTo>
                  <a:pt x="562610" y="0"/>
                </a:lnTo>
                <a:lnTo>
                  <a:pt x="0" y="0"/>
                </a:lnTo>
                <a:lnTo>
                  <a:pt x="0" y="26285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521959" y="2996349"/>
            <a:ext cx="552450" cy="262890"/>
          </a:xfrm>
          <a:custGeom>
            <a:avLst/>
            <a:gdLst/>
            <a:ahLst/>
            <a:cxnLst/>
            <a:rect l="l" t="t" r="r" b="b"/>
            <a:pathLst>
              <a:path w="552450" h="262889">
                <a:moveTo>
                  <a:pt x="0" y="262851"/>
                </a:moveTo>
                <a:lnTo>
                  <a:pt x="552450" y="262851"/>
                </a:lnTo>
                <a:lnTo>
                  <a:pt x="552450" y="0"/>
                </a:lnTo>
                <a:lnTo>
                  <a:pt x="0" y="0"/>
                </a:lnTo>
                <a:lnTo>
                  <a:pt x="0" y="26285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074409" y="2996349"/>
            <a:ext cx="552450" cy="262890"/>
          </a:xfrm>
          <a:custGeom>
            <a:avLst/>
            <a:gdLst/>
            <a:ahLst/>
            <a:cxnLst/>
            <a:rect l="l" t="t" r="r" b="b"/>
            <a:pathLst>
              <a:path w="552450" h="262889">
                <a:moveTo>
                  <a:pt x="0" y="262851"/>
                </a:moveTo>
                <a:lnTo>
                  <a:pt x="552449" y="262851"/>
                </a:lnTo>
                <a:lnTo>
                  <a:pt x="552449" y="0"/>
                </a:lnTo>
                <a:lnTo>
                  <a:pt x="0" y="0"/>
                </a:lnTo>
                <a:lnTo>
                  <a:pt x="0" y="26285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626859" y="2996349"/>
            <a:ext cx="492125" cy="262890"/>
          </a:xfrm>
          <a:custGeom>
            <a:avLst/>
            <a:gdLst/>
            <a:ahLst/>
            <a:cxnLst/>
            <a:rect l="l" t="t" r="r" b="b"/>
            <a:pathLst>
              <a:path w="492125" h="262889">
                <a:moveTo>
                  <a:pt x="0" y="262851"/>
                </a:moveTo>
                <a:lnTo>
                  <a:pt x="492125" y="262851"/>
                </a:lnTo>
                <a:lnTo>
                  <a:pt x="492125" y="0"/>
                </a:lnTo>
                <a:lnTo>
                  <a:pt x="0" y="0"/>
                </a:lnTo>
                <a:lnTo>
                  <a:pt x="0" y="26285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823085" y="3259264"/>
            <a:ext cx="1280160" cy="220345"/>
          </a:xfrm>
          <a:custGeom>
            <a:avLst/>
            <a:gdLst/>
            <a:ahLst/>
            <a:cxnLst/>
            <a:rect l="l" t="t" r="r" b="b"/>
            <a:pathLst>
              <a:path w="1280160" h="220345">
                <a:moveTo>
                  <a:pt x="0" y="220027"/>
                </a:moveTo>
                <a:lnTo>
                  <a:pt x="1280160" y="220027"/>
                </a:lnTo>
                <a:lnTo>
                  <a:pt x="1280160" y="0"/>
                </a:lnTo>
                <a:lnTo>
                  <a:pt x="0" y="0"/>
                </a:lnTo>
                <a:lnTo>
                  <a:pt x="0" y="22002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103245" y="3259264"/>
            <a:ext cx="709930" cy="220345"/>
          </a:xfrm>
          <a:custGeom>
            <a:avLst/>
            <a:gdLst/>
            <a:ahLst/>
            <a:cxnLst/>
            <a:rect l="l" t="t" r="r" b="b"/>
            <a:pathLst>
              <a:path w="709929" h="220345">
                <a:moveTo>
                  <a:pt x="0" y="220027"/>
                </a:moveTo>
                <a:lnTo>
                  <a:pt x="709930" y="220027"/>
                </a:lnTo>
                <a:lnTo>
                  <a:pt x="709930" y="0"/>
                </a:lnTo>
                <a:lnTo>
                  <a:pt x="0" y="0"/>
                </a:lnTo>
                <a:lnTo>
                  <a:pt x="0" y="22002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813175" y="3259264"/>
            <a:ext cx="576580" cy="220345"/>
          </a:xfrm>
          <a:custGeom>
            <a:avLst/>
            <a:gdLst/>
            <a:ahLst/>
            <a:cxnLst/>
            <a:rect l="l" t="t" r="r" b="b"/>
            <a:pathLst>
              <a:path w="576579" h="220345">
                <a:moveTo>
                  <a:pt x="0" y="220027"/>
                </a:moveTo>
                <a:lnTo>
                  <a:pt x="576579" y="220027"/>
                </a:lnTo>
                <a:lnTo>
                  <a:pt x="576579" y="0"/>
                </a:lnTo>
                <a:lnTo>
                  <a:pt x="0" y="0"/>
                </a:lnTo>
                <a:lnTo>
                  <a:pt x="0" y="22002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389754" y="3259264"/>
            <a:ext cx="569595" cy="220345"/>
          </a:xfrm>
          <a:custGeom>
            <a:avLst/>
            <a:gdLst/>
            <a:ahLst/>
            <a:cxnLst/>
            <a:rect l="l" t="t" r="r" b="b"/>
            <a:pathLst>
              <a:path w="569595" h="220345">
                <a:moveTo>
                  <a:pt x="0" y="220027"/>
                </a:moveTo>
                <a:lnTo>
                  <a:pt x="569595" y="220027"/>
                </a:lnTo>
                <a:lnTo>
                  <a:pt x="569595" y="0"/>
                </a:lnTo>
                <a:lnTo>
                  <a:pt x="0" y="0"/>
                </a:lnTo>
                <a:lnTo>
                  <a:pt x="0" y="22002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959350" y="3259264"/>
            <a:ext cx="562610" cy="220345"/>
          </a:xfrm>
          <a:custGeom>
            <a:avLst/>
            <a:gdLst/>
            <a:ahLst/>
            <a:cxnLst/>
            <a:rect l="l" t="t" r="r" b="b"/>
            <a:pathLst>
              <a:path w="562610" h="220345">
                <a:moveTo>
                  <a:pt x="0" y="220027"/>
                </a:moveTo>
                <a:lnTo>
                  <a:pt x="562610" y="220027"/>
                </a:lnTo>
                <a:lnTo>
                  <a:pt x="562610" y="0"/>
                </a:lnTo>
                <a:lnTo>
                  <a:pt x="0" y="0"/>
                </a:lnTo>
                <a:lnTo>
                  <a:pt x="0" y="22002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521959" y="3259264"/>
            <a:ext cx="552450" cy="220345"/>
          </a:xfrm>
          <a:custGeom>
            <a:avLst/>
            <a:gdLst/>
            <a:ahLst/>
            <a:cxnLst/>
            <a:rect l="l" t="t" r="r" b="b"/>
            <a:pathLst>
              <a:path w="552450" h="220345">
                <a:moveTo>
                  <a:pt x="0" y="220027"/>
                </a:moveTo>
                <a:lnTo>
                  <a:pt x="552450" y="220027"/>
                </a:lnTo>
                <a:lnTo>
                  <a:pt x="552450" y="0"/>
                </a:lnTo>
                <a:lnTo>
                  <a:pt x="0" y="0"/>
                </a:lnTo>
                <a:lnTo>
                  <a:pt x="0" y="22002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074409" y="3259264"/>
            <a:ext cx="552450" cy="220345"/>
          </a:xfrm>
          <a:custGeom>
            <a:avLst/>
            <a:gdLst/>
            <a:ahLst/>
            <a:cxnLst/>
            <a:rect l="l" t="t" r="r" b="b"/>
            <a:pathLst>
              <a:path w="552450" h="220345">
                <a:moveTo>
                  <a:pt x="0" y="220027"/>
                </a:moveTo>
                <a:lnTo>
                  <a:pt x="552449" y="220027"/>
                </a:lnTo>
                <a:lnTo>
                  <a:pt x="552449" y="0"/>
                </a:lnTo>
                <a:lnTo>
                  <a:pt x="0" y="0"/>
                </a:lnTo>
                <a:lnTo>
                  <a:pt x="0" y="22002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626859" y="3259264"/>
            <a:ext cx="492125" cy="220345"/>
          </a:xfrm>
          <a:custGeom>
            <a:avLst/>
            <a:gdLst/>
            <a:ahLst/>
            <a:cxnLst/>
            <a:rect l="l" t="t" r="r" b="b"/>
            <a:pathLst>
              <a:path w="492125" h="220345">
                <a:moveTo>
                  <a:pt x="0" y="220027"/>
                </a:moveTo>
                <a:lnTo>
                  <a:pt x="492125" y="220027"/>
                </a:lnTo>
                <a:lnTo>
                  <a:pt x="492125" y="0"/>
                </a:lnTo>
                <a:lnTo>
                  <a:pt x="0" y="0"/>
                </a:lnTo>
                <a:lnTo>
                  <a:pt x="0" y="22002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823085" y="3479291"/>
            <a:ext cx="1280160" cy="192405"/>
          </a:xfrm>
          <a:custGeom>
            <a:avLst/>
            <a:gdLst/>
            <a:ahLst/>
            <a:cxnLst/>
            <a:rect l="l" t="t" r="r" b="b"/>
            <a:pathLst>
              <a:path w="1280160" h="192404">
                <a:moveTo>
                  <a:pt x="0" y="192404"/>
                </a:moveTo>
                <a:lnTo>
                  <a:pt x="1280160" y="192404"/>
                </a:lnTo>
                <a:lnTo>
                  <a:pt x="1280160" y="0"/>
                </a:lnTo>
                <a:lnTo>
                  <a:pt x="0" y="0"/>
                </a:lnTo>
                <a:lnTo>
                  <a:pt x="0" y="19240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103245" y="3479291"/>
            <a:ext cx="709930" cy="192405"/>
          </a:xfrm>
          <a:custGeom>
            <a:avLst/>
            <a:gdLst/>
            <a:ahLst/>
            <a:cxnLst/>
            <a:rect l="l" t="t" r="r" b="b"/>
            <a:pathLst>
              <a:path w="709929" h="192404">
                <a:moveTo>
                  <a:pt x="0" y="192404"/>
                </a:moveTo>
                <a:lnTo>
                  <a:pt x="709930" y="192404"/>
                </a:lnTo>
                <a:lnTo>
                  <a:pt x="709930" y="0"/>
                </a:lnTo>
                <a:lnTo>
                  <a:pt x="0" y="0"/>
                </a:lnTo>
                <a:lnTo>
                  <a:pt x="0" y="19240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813175" y="3479291"/>
            <a:ext cx="576580" cy="192405"/>
          </a:xfrm>
          <a:custGeom>
            <a:avLst/>
            <a:gdLst/>
            <a:ahLst/>
            <a:cxnLst/>
            <a:rect l="l" t="t" r="r" b="b"/>
            <a:pathLst>
              <a:path w="576579" h="192404">
                <a:moveTo>
                  <a:pt x="0" y="192404"/>
                </a:moveTo>
                <a:lnTo>
                  <a:pt x="576579" y="192404"/>
                </a:lnTo>
                <a:lnTo>
                  <a:pt x="576579" y="0"/>
                </a:lnTo>
                <a:lnTo>
                  <a:pt x="0" y="0"/>
                </a:lnTo>
                <a:lnTo>
                  <a:pt x="0" y="19240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389754" y="3479291"/>
            <a:ext cx="569595" cy="192405"/>
          </a:xfrm>
          <a:custGeom>
            <a:avLst/>
            <a:gdLst/>
            <a:ahLst/>
            <a:cxnLst/>
            <a:rect l="l" t="t" r="r" b="b"/>
            <a:pathLst>
              <a:path w="569595" h="192404">
                <a:moveTo>
                  <a:pt x="0" y="192404"/>
                </a:moveTo>
                <a:lnTo>
                  <a:pt x="569595" y="192404"/>
                </a:lnTo>
                <a:lnTo>
                  <a:pt x="569595" y="0"/>
                </a:lnTo>
                <a:lnTo>
                  <a:pt x="0" y="0"/>
                </a:lnTo>
                <a:lnTo>
                  <a:pt x="0" y="19240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959350" y="3479291"/>
            <a:ext cx="562610" cy="192405"/>
          </a:xfrm>
          <a:custGeom>
            <a:avLst/>
            <a:gdLst/>
            <a:ahLst/>
            <a:cxnLst/>
            <a:rect l="l" t="t" r="r" b="b"/>
            <a:pathLst>
              <a:path w="562610" h="192404">
                <a:moveTo>
                  <a:pt x="0" y="192404"/>
                </a:moveTo>
                <a:lnTo>
                  <a:pt x="562610" y="192404"/>
                </a:lnTo>
                <a:lnTo>
                  <a:pt x="562610" y="0"/>
                </a:lnTo>
                <a:lnTo>
                  <a:pt x="0" y="0"/>
                </a:lnTo>
                <a:lnTo>
                  <a:pt x="0" y="19240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5521959" y="3479291"/>
            <a:ext cx="552450" cy="192405"/>
          </a:xfrm>
          <a:custGeom>
            <a:avLst/>
            <a:gdLst/>
            <a:ahLst/>
            <a:cxnLst/>
            <a:rect l="l" t="t" r="r" b="b"/>
            <a:pathLst>
              <a:path w="552450" h="192404">
                <a:moveTo>
                  <a:pt x="0" y="192404"/>
                </a:moveTo>
                <a:lnTo>
                  <a:pt x="552450" y="192404"/>
                </a:lnTo>
                <a:lnTo>
                  <a:pt x="552450" y="0"/>
                </a:lnTo>
                <a:lnTo>
                  <a:pt x="0" y="0"/>
                </a:lnTo>
                <a:lnTo>
                  <a:pt x="0" y="19240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6074409" y="3479291"/>
            <a:ext cx="552450" cy="192405"/>
          </a:xfrm>
          <a:custGeom>
            <a:avLst/>
            <a:gdLst/>
            <a:ahLst/>
            <a:cxnLst/>
            <a:rect l="l" t="t" r="r" b="b"/>
            <a:pathLst>
              <a:path w="552450" h="192404">
                <a:moveTo>
                  <a:pt x="0" y="192404"/>
                </a:moveTo>
                <a:lnTo>
                  <a:pt x="552449" y="192404"/>
                </a:lnTo>
                <a:lnTo>
                  <a:pt x="552449" y="0"/>
                </a:lnTo>
                <a:lnTo>
                  <a:pt x="0" y="0"/>
                </a:lnTo>
                <a:lnTo>
                  <a:pt x="0" y="19240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6626859" y="3479291"/>
            <a:ext cx="492125" cy="192405"/>
          </a:xfrm>
          <a:custGeom>
            <a:avLst/>
            <a:gdLst/>
            <a:ahLst/>
            <a:cxnLst/>
            <a:rect l="l" t="t" r="r" b="b"/>
            <a:pathLst>
              <a:path w="492125" h="192404">
                <a:moveTo>
                  <a:pt x="0" y="192404"/>
                </a:moveTo>
                <a:lnTo>
                  <a:pt x="492125" y="192404"/>
                </a:lnTo>
                <a:lnTo>
                  <a:pt x="492125" y="0"/>
                </a:lnTo>
                <a:lnTo>
                  <a:pt x="0" y="0"/>
                </a:lnTo>
                <a:lnTo>
                  <a:pt x="0" y="19240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823085" y="3671696"/>
            <a:ext cx="1280160" cy="140970"/>
          </a:xfrm>
          <a:custGeom>
            <a:avLst/>
            <a:gdLst/>
            <a:ahLst/>
            <a:cxnLst/>
            <a:rect l="l" t="t" r="r" b="b"/>
            <a:pathLst>
              <a:path w="1280160" h="140970">
                <a:moveTo>
                  <a:pt x="0" y="140842"/>
                </a:moveTo>
                <a:lnTo>
                  <a:pt x="1280160" y="140842"/>
                </a:lnTo>
                <a:lnTo>
                  <a:pt x="1280160" y="0"/>
                </a:lnTo>
                <a:lnTo>
                  <a:pt x="0" y="0"/>
                </a:lnTo>
                <a:lnTo>
                  <a:pt x="0" y="14084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3103245" y="3671696"/>
            <a:ext cx="709930" cy="140970"/>
          </a:xfrm>
          <a:custGeom>
            <a:avLst/>
            <a:gdLst/>
            <a:ahLst/>
            <a:cxnLst/>
            <a:rect l="l" t="t" r="r" b="b"/>
            <a:pathLst>
              <a:path w="709929" h="140970">
                <a:moveTo>
                  <a:pt x="0" y="140842"/>
                </a:moveTo>
                <a:lnTo>
                  <a:pt x="709930" y="140842"/>
                </a:lnTo>
                <a:lnTo>
                  <a:pt x="709930" y="0"/>
                </a:lnTo>
                <a:lnTo>
                  <a:pt x="0" y="0"/>
                </a:lnTo>
                <a:lnTo>
                  <a:pt x="0" y="14084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3813175" y="3671696"/>
            <a:ext cx="576580" cy="140970"/>
          </a:xfrm>
          <a:custGeom>
            <a:avLst/>
            <a:gdLst/>
            <a:ahLst/>
            <a:cxnLst/>
            <a:rect l="l" t="t" r="r" b="b"/>
            <a:pathLst>
              <a:path w="576579" h="140970">
                <a:moveTo>
                  <a:pt x="0" y="140842"/>
                </a:moveTo>
                <a:lnTo>
                  <a:pt x="576579" y="140842"/>
                </a:lnTo>
                <a:lnTo>
                  <a:pt x="576579" y="0"/>
                </a:lnTo>
                <a:lnTo>
                  <a:pt x="0" y="0"/>
                </a:lnTo>
                <a:lnTo>
                  <a:pt x="0" y="14084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389754" y="3671696"/>
            <a:ext cx="569595" cy="140970"/>
          </a:xfrm>
          <a:custGeom>
            <a:avLst/>
            <a:gdLst/>
            <a:ahLst/>
            <a:cxnLst/>
            <a:rect l="l" t="t" r="r" b="b"/>
            <a:pathLst>
              <a:path w="569595" h="140970">
                <a:moveTo>
                  <a:pt x="0" y="140842"/>
                </a:moveTo>
                <a:lnTo>
                  <a:pt x="569595" y="140842"/>
                </a:lnTo>
                <a:lnTo>
                  <a:pt x="569595" y="0"/>
                </a:lnTo>
                <a:lnTo>
                  <a:pt x="0" y="0"/>
                </a:lnTo>
                <a:lnTo>
                  <a:pt x="0" y="14084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959350" y="3671696"/>
            <a:ext cx="562610" cy="140970"/>
          </a:xfrm>
          <a:custGeom>
            <a:avLst/>
            <a:gdLst/>
            <a:ahLst/>
            <a:cxnLst/>
            <a:rect l="l" t="t" r="r" b="b"/>
            <a:pathLst>
              <a:path w="562610" h="140970">
                <a:moveTo>
                  <a:pt x="0" y="140842"/>
                </a:moveTo>
                <a:lnTo>
                  <a:pt x="562610" y="140842"/>
                </a:lnTo>
                <a:lnTo>
                  <a:pt x="562610" y="0"/>
                </a:lnTo>
                <a:lnTo>
                  <a:pt x="0" y="0"/>
                </a:lnTo>
                <a:lnTo>
                  <a:pt x="0" y="14084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5521959" y="3671696"/>
            <a:ext cx="552450" cy="140970"/>
          </a:xfrm>
          <a:custGeom>
            <a:avLst/>
            <a:gdLst/>
            <a:ahLst/>
            <a:cxnLst/>
            <a:rect l="l" t="t" r="r" b="b"/>
            <a:pathLst>
              <a:path w="552450" h="140970">
                <a:moveTo>
                  <a:pt x="0" y="140842"/>
                </a:moveTo>
                <a:lnTo>
                  <a:pt x="552450" y="140842"/>
                </a:lnTo>
                <a:lnTo>
                  <a:pt x="552450" y="0"/>
                </a:lnTo>
                <a:lnTo>
                  <a:pt x="0" y="0"/>
                </a:lnTo>
                <a:lnTo>
                  <a:pt x="0" y="14084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6074409" y="3671696"/>
            <a:ext cx="552450" cy="140970"/>
          </a:xfrm>
          <a:custGeom>
            <a:avLst/>
            <a:gdLst/>
            <a:ahLst/>
            <a:cxnLst/>
            <a:rect l="l" t="t" r="r" b="b"/>
            <a:pathLst>
              <a:path w="552450" h="140970">
                <a:moveTo>
                  <a:pt x="0" y="140842"/>
                </a:moveTo>
                <a:lnTo>
                  <a:pt x="552449" y="140842"/>
                </a:lnTo>
                <a:lnTo>
                  <a:pt x="552449" y="0"/>
                </a:lnTo>
                <a:lnTo>
                  <a:pt x="0" y="0"/>
                </a:lnTo>
                <a:lnTo>
                  <a:pt x="0" y="14084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6626859" y="3671696"/>
            <a:ext cx="492125" cy="140970"/>
          </a:xfrm>
          <a:custGeom>
            <a:avLst/>
            <a:gdLst/>
            <a:ahLst/>
            <a:cxnLst/>
            <a:rect l="l" t="t" r="r" b="b"/>
            <a:pathLst>
              <a:path w="492125" h="140970">
                <a:moveTo>
                  <a:pt x="0" y="140842"/>
                </a:moveTo>
                <a:lnTo>
                  <a:pt x="492125" y="140842"/>
                </a:lnTo>
                <a:lnTo>
                  <a:pt x="492125" y="0"/>
                </a:lnTo>
                <a:lnTo>
                  <a:pt x="0" y="0"/>
                </a:lnTo>
                <a:lnTo>
                  <a:pt x="0" y="14084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823085" y="3812565"/>
            <a:ext cx="1280160" cy="200025"/>
          </a:xfrm>
          <a:custGeom>
            <a:avLst/>
            <a:gdLst/>
            <a:ahLst/>
            <a:cxnLst/>
            <a:rect l="l" t="t" r="r" b="b"/>
            <a:pathLst>
              <a:path w="1280160" h="200025">
                <a:moveTo>
                  <a:pt x="0" y="199999"/>
                </a:moveTo>
                <a:lnTo>
                  <a:pt x="1280160" y="199999"/>
                </a:lnTo>
                <a:lnTo>
                  <a:pt x="1280160" y="0"/>
                </a:lnTo>
                <a:lnTo>
                  <a:pt x="0" y="0"/>
                </a:lnTo>
                <a:lnTo>
                  <a:pt x="0" y="19999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3103245" y="3812565"/>
            <a:ext cx="709930" cy="200025"/>
          </a:xfrm>
          <a:custGeom>
            <a:avLst/>
            <a:gdLst/>
            <a:ahLst/>
            <a:cxnLst/>
            <a:rect l="l" t="t" r="r" b="b"/>
            <a:pathLst>
              <a:path w="709929" h="200025">
                <a:moveTo>
                  <a:pt x="0" y="199999"/>
                </a:moveTo>
                <a:lnTo>
                  <a:pt x="709930" y="199999"/>
                </a:lnTo>
                <a:lnTo>
                  <a:pt x="709930" y="0"/>
                </a:lnTo>
                <a:lnTo>
                  <a:pt x="0" y="0"/>
                </a:lnTo>
                <a:lnTo>
                  <a:pt x="0" y="19999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3813175" y="3812565"/>
            <a:ext cx="576580" cy="200025"/>
          </a:xfrm>
          <a:custGeom>
            <a:avLst/>
            <a:gdLst/>
            <a:ahLst/>
            <a:cxnLst/>
            <a:rect l="l" t="t" r="r" b="b"/>
            <a:pathLst>
              <a:path w="576579" h="200025">
                <a:moveTo>
                  <a:pt x="0" y="199999"/>
                </a:moveTo>
                <a:lnTo>
                  <a:pt x="576579" y="199999"/>
                </a:lnTo>
                <a:lnTo>
                  <a:pt x="576579" y="0"/>
                </a:lnTo>
                <a:lnTo>
                  <a:pt x="0" y="0"/>
                </a:lnTo>
                <a:lnTo>
                  <a:pt x="0" y="19999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4389754" y="3812565"/>
            <a:ext cx="569595" cy="200025"/>
          </a:xfrm>
          <a:custGeom>
            <a:avLst/>
            <a:gdLst/>
            <a:ahLst/>
            <a:cxnLst/>
            <a:rect l="l" t="t" r="r" b="b"/>
            <a:pathLst>
              <a:path w="569595" h="200025">
                <a:moveTo>
                  <a:pt x="0" y="199999"/>
                </a:moveTo>
                <a:lnTo>
                  <a:pt x="569595" y="199999"/>
                </a:lnTo>
                <a:lnTo>
                  <a:pt x="569595" y="0"/>
                </a:lnTo>
                <a:lnTo>
                  <a:pt x="0" y="0"/>
                </a:lnTo>
                <a:lnTo>
                  <a:pt x="0" y="19999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4959350" y="3812565"/>
            <a:ext cx="562610" cy="200025"/>
          </a:xfrm>
          <a:custGeom>
            <a:avLst/>
            <a:gdLst/>
            <a:ahLst/>
            <a:cxnLst/>
            <a:rect l="l" t="t" r="r" b="b"/>
            <a:pathLst>
              <a:path w="562610" h="200025">
                <a:moveTo>
                  <a:pt x="0" y="199999"/>
                </a:moveTo>
                <a:lnTo>
                  <a:pt x="562610" y="199999"/>
                </a:lnTo>
                <a:lnTo>
                  <a:pt x="562610" y="0"/>
                </a:lnTo>
                <a:lnTo>
                  <a:pt x="0" y="0"/>
                </a:lnTo>
                <a:lnTo>
                  <a:pt x="0" y="19999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5521959" y="3812565"/>
            <a:ext cx="552450" cy="200025"/>
          </a:xfrm>
          <a:custGeom>
            <a:avLst/>
            <a:gdLst/>
            <a:ahLst/>
            <a:cxnLst/>
            <a:rect l="l" t="t" r="r" b="b"/>
            <a:pathLst>
              <a:path w="552450" h="200025">
                <a:moveTo>
                  <a:pt x="0" y="199999"/>
                </a:moveTo>
                <a:lnTo>
                  <a:pt x="552450" y="199999"/>
                </a:lnTo>
                <a:lnTo>
                  <a:pt x="552450" y="0"/>
                </a:lnTo>
                <a:lnTo>
                  <a:pt x="0" y="0"/>
                </a:lnTo>
                <a:lnTo>
                  <a:pt x="0" y="19999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6074409" y="3812565"/>
            <a:ext cx="552450" cy="200025"/>
          </a:xfrm>
          <a:custGeom>
            <a:avLst/>
            <a:gdLst/>
            <a:ahLst/>
            <a:cxnLst/>
            <a:rect l="l" t="t" r="r" b="b"/>
            <a:pathLst>
              <a:path w="552450" h="200025">
                <a:moveTo>
                  <a:pt x="0" y="199999"/>
                </a:moveTo>
                <a:lnTo>
                  <a:pt x="552449" y="199999"/>
                </a:lnTo>
                <a:lnTo>
                  <a:pt x="552449" y="0"/>
                </a:lnTo>
                <a:lnTo>
                  <a:pt x="0" y="0"/>
                </a:lnTo>
                <a:lnTo>
                  <a:pt x="0" y="19999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6626859" y="3812565"/>
            <a:ext cx="492125" cy="200025"/>
          </a:xfrm>
          <a:custGeom>
            <a:avLst/>
            <a:gdLst/>
            <a:ahLst/>
            <a:cxnLst/>
            <a:rect l="l" t="t" r="r" b="b"/>
            <a:pathLst>
              <a:path w="492125" h="200025">
                <a:moveTo>
                  <a:pt x="0" y="199999"/>
                </a:moveTo>
                <a:lnTo>
                  <a:pt x="492125" y="199999"/>
                </a:lnTo>
                <a:lnTo>
                  <a:pt x="492125" y="0"/>
                </a:lnTo>
                <a:lnTo>
                  <a:pt x="0" y="0"/>
                </a:lnTo>
                <a:lnTo>
                  <a:pt x="0" y="19999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823085" y="4012565"/>
            <a:ext cx="1280160" cy="222250"/>
          </a:xfrm>
          <a:custGeom>
            <a:avLst/>
            <a:gdLst/>
            <a:ahLst/>
            <a:cxnLst/>
            <a:rect l="l" t="t" r="r" b="b"/>
            <a:pathLst>
              <a:path w="1280160" h="222250">
                <a:moveTo>
                  <a:pt x="0" y="221995"/>
                </a:moveTo>
                <a:lnTo>
                  <a:pt x="1280160" y="221995"/>
                </a:lnTo>
                <a:lnTo>
                  <a:pt x="1280160" y="0"/>
                </a:lnTo>
                <a:lnTo>
                  <a:pt x="0" y="0"/>
                </a:lnTo>
                <a:lnTo>
                  <a:pt x="0" y="22199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3103245" y="4012565"/>
            <a:ext cx="709930" cy="222250"/>
          </a:xfrm>
          <a:custGeom>
            <a:avLst/>
            <a:gdLst/>
            <a:ahLst/>
            <a:cxnLst/>
            <a:rect l="l" t="t" r="r" b="b"/>
            <a:pathLst>
              <a:path w="709929" h="222250">
                <a:moveTo>
                  <a:pt x="0" y="221995"/>
                </a:moveTo>
                <a:lnTo>
                  <a:pt x="709930" y="221995"/>
                </a:lnTo>
                <a:lnTo>
                  <a:pt x="709930" y="0"/>
                </a:lnTo>
                <a:lnTo>
                  <a:pt x="0" y="0"/>
                </a:lnTo>
                <a:lnTo>
                  <a:pt x="0" y="22199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3813175" y="4012565"/>
            <a:ext cx="576580" cy="222250"/>
          </a:xfrm>
          <a:custGeom>
            <a:avLst/>
            <a:gdLst/>
            <a:ahLst/>
            <a:cxnLst/>
            <a:rect l="l" t="t" r="r" b="b"/>
            <a:pathLst>
              <a:path w="576579" h="222250">
                <a:moveTo>
                  <a:pt x="0" y="221995"/>
                </a:moveTo>
                <a:lnTo>
                  <a:pt x="576579" y="221995"/>
                </a:lnTo>
                <a:lnTo>
                  <a:pt x="576579" y="0"/>
                </a:lnTo>
                <a:lnTo>
                  <a:pt x="0" y="0"/>
                </a:lnTo>
                <a:lnTo>
                  <a:pt x="0" y="22199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4389754" y="4012565"/>
            <a:ext cx="569595" cy="222250"/>
          </a:xfrm>
          <a:custGeom>
            <a:avLst/>
            <a:gdLst/>
            <a:ahLst/>
            <a:cxnLst/>
            <a:rect l="l" t="t" r="r" b="b"/>
            <a:pathLst>
              <a:path w="569595" h="222250">
                <a:moveTo>
                  <a:pt x="0" y="221995"/>
                </a:moveTo>
                <a:lnTo>
                  <a:pt x="569595" y="221995"/>
                </a:lnTo>
                <a:lnTo>
                  <a:pt x="569595" y="0"/>
                </a:lnTo>
                <a:lnTo>
                  <a:pt x="0" y="0"/>
                </a:lnTo>
                <a:lnTo>
                  <a:pt x="0" y="22199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4959350" y="4012565"/>
            <a:ext cx="562610" cy="222250"/>
          </a:xfrm>
          <a:custGeom>
            <a:avLst/>
            <a:gdLst/>
            <a:ahLst/>
            <a:cxnLst/>
            <a:rect l="l" t="t" r="r" b="b"/>
            <a:pathLst>
              <a:path w="562610" h="222250">
                <a:moveTo>
                  <a:pt x="0" y="221995"/>
                </a:moveTo>
                <a:lnTo>
                  <a:pt x="562610" y="221995"/>
                </a:lnTo>
                <a:lnTo>
                  <a:pt x="562610" y="0"/>
                </a:lnTo>
                <a:lnTo>
                  <a:pt x="0" y="0"/>
                </a:lnTo>
                <a:lnTo>
                  <a:pt x="0" y="22199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5521959" y="4012565"/>
            <a:ext cx="552450" cy="222250"/>
          </a:xfrm>
          <a:custGeom>
            <a:avLst/>
            <a:gdLst/>
            <a:ahLst/>
            <a:cxnLst/>
            <a:rect l="l" t="t" r="r" b="b"/>
            <a:pathLst>
              <a:path w="552450" h="222250">
                <a:moveTo>
                  <a:pt x="0" y="221995"/>
                </a:moveTo>
                <a:lnTo>
                  <a:pt x="552450" y="221995"/>
                </a:lnTo>
                <a:lnTo>
                  <a:pt x="552450" y="0"/>
                </a:lnTo>
                <a:lnTo>
                  <a:pt x="0" y="0"/>
                </a:lnTo>
                <a:lnTo>
                  <a:pt x="0" y="22199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6074409" y="4012565"/>
            <a:ext cx="552450" cy="222250"/>
          </a:xfrm>
          <a:custGeom>
            <a:avLst/>
            <a:gdLst/>
            <a:ahLst/>
            <a:cxnLst/>
            <a:rect l="l" t="t" r="r" b="b"/>
            <a:pathLst>
              <a:path w="552450" h="222250">
                <a:moveTo>
                  <a:pt x="0" y="221995"/>
                </a:moveTo>
                <a:lnTo>
                  <a:pt x="552449" y="221995"/>
                </a:lnTo>
                <a:lnTo>
                  <a:pt x="552449" y="0"/>
                </a:lnTo>
                <a:lnTo>
                  <a:pt x="0" y="0"/>
                </a:lnTo>
                <a:lnTo>
                  <a:pt x="0" y="22199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6626859" y="4012565"/>
            <a:ext cx="492125" cy="222250"/>
          </a:xfrm>
          <a:custGeom>
            <a:avLst/>
            <a:gdLst/>
            <a:ahLst/>
            <a:cxnLst/>
            <a:rect l="l" t="t" r="r" b="b"/>
            <a:pathLst>
              <a:path w="492125" h="222250">
                <a:moveTo>
                  <a:pt x="0" y="221995"/>
                </a:moveTo>
                <a:lnTo>
                  <a:pt x="492125" y="221995"/>
                </a:lnTo>
                <a:lnTo>
                  <a:pt x="492125" y="0"/>
                </a:lnTo>
                <a:lnTo>
                  <a:pt x="0" y="0"/>
                </a:lnTo>
                <a:lnTo>
                  <a:pt x="0" y="22199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823085" y="4234573"/>
            <a:ext cx="1280160" cy="237490"/>
          </a:xfrm>
          <a:custGeom>
            <a:avLst/>
            <a:gdLst/>
            <a:ahLst/>
            <a:cxnLst/>
            <a:rect l="l" t="t" r="r" b="b"/>
            <a:pathLst>
              <a:path w="1280160" h="237489">
                <a:moveTo>
                  <a:pt x="0" y="237096"/>
                </a:moveTo>
                <a:lnTo>
                  <a:pt x="1280160" y="237096"/>
                </a:lnTo>
                <a:lnTo>
                  <a:pt x="1280160" y="0"/>
                </a:lnTo>
                <a:lnTo>
                  <a:pt x="0" y="0"/>
                </a:lnTo>
                <a:lnTo>
                  <a:pt x="0" y="23709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3103245" y="4234573"/>
            <a:ext cx="709930" cy="237490"/>
          </a:xfrm>
          <a:custGeom>
            <a:avLst/>
            <a:gdLst/>
            <a:ahLst/>
            <a:cxnLst/>
            <a:rect l="l" t="t" r="r" b="b"/>
            <a:pathLst>
              <a:path w="709929" h="237489">
                <a:moveTo>
                  <a:pt x="0" y="237096"/>
                </a:moveTo>
                <a:lnTo>
                  <a:pt x="709930" y="237096"/>
                </a:lnTo>
                <a:lnTo>
                  <a:pt x="709930" y="0"/>
                </a:lnTo>
                <a:lnTo>
                  <a:pt x="0" y="0"/>
                </a:lnTo>
                <a:lnTo>
                  <a:pt x="0" y="23709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3813175" y="4234573"/>
            <a:ext cx="576580" cy="237490"/>
          </a:xfrm>
          <a:custGeom>
            <a:avLst/>
            <a:gdLst/>
            <a:ahLst/>
            <a:cxnLst/>
            <a:rect l="l" t="t" r="r" b="b"/>
            <a:pathLst>
              <a:path w="576579" h="237489">
                <a:moveTo>
                  <a:pt x="0" y="237096"/>
                </a:moveTo>
                <a:lnTo>
                  <a:pt x="576579" y="237096"/>
                </a:lnTo>
                <a:lnTo>
                  <a:pt x="576579" y="0"/>
                </a:lnTo>
                <a:lnTo>
                  <a:pt x="0" y="0"/>
                </a:lnTo>
                <a:lnTo>
                  <a:pt x="0" y="23709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4389754" y="4234573"/>
            <a:ext cx="569595" cy="237490"/>
          </a:xfrm>
          <a:custGeom>
            <a:avLst/>
            <a:gdLst/>
            <a:ahLst/>
            <a:cxnLst/>
            <a:rect l="l" t="t" r="r" b="b"/>
            <a:pathLst>
              <a:path w="569595" h="237489">
                <a:moveTo>
                  <a:pt x="0" y="237096"/>
                </a:moveTo>
                <a:lnTo>
                  <a:pt x="569595" y="237096"/>
                </a:lnTo>
                <a:lnTo>
                  <a:pt x="569595" y="0"/>
                </a:lnTo>
                <a:lnTo>
                  <a:pt x="0" y="0"/>
                </a:lnTo>
                <a:lnTo>
                  <a:pt x="0" y="23709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4959350" y="4234573"/>
            <a:ext cx="562610" cy="237490"/>
          </a:xfrm>
          <a:custGeom>
            <a:avLst/>
            <a:gdLst/>
            <a:ahLst/>
            <a:cxnLst/>
            <a:rect l="l" t="t" r="r" b="b"/>
            <a:pathLst>
              <a:path w="562610" h="237489">
                <a:moveTo>
                  <a:pt x="0" y="237096"/>
                </a:moveTo>
                <a:lnTo>
                  <a:pt x="562610" y="237096"/>
                </a:lnTo>
                <a:lnTo>
                  <a:pt x="562610" y="0"/>
                </a:lnTo>
                <a:lnTo>
                  <a:pt x="0" y="0"/>
                </a:lnTo>
                <a:lnTo>
                  <a:pt x="0" y="23709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5521959" y="4234573"/>
            <a:ext cx="552450" cy="237490"/>
          </a:xfrm>
          <a:custGeom>
            <a:avLst/>
            <a:gdLst/>
            <a:ahLst/>
            <a:cxnLst/>
            <a:rect l="l" t="t" r="r" b="b"/>
            <a:pathLst>
              <a:path w="552450" h="237489">
                <a:moveTo>
                  <a:pt x="0" y="237096"/>
                </a:moveTo>
                <a:lnTo>
                  <a:pt x="552450" y="237096"/>
                </a:lnTo>
                <a:lnTo>
                  <a:pt x="552450" y="0"/>
                </a:lnTo>
                <a:lnTo>
                  <a:pt x="0" y="0"/>
                </a:lnTo>
                <a:lnTo>
                  <a:pt x="0" y="23709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6074409" y="4234573"/>
            <a:ext cx="552450" cy="237490"/>
          </a:xfrm>
          <a:custGeom>
            <a:avLst/>
            <a:gdLst/>
            <a:ahLst/>
            <a:cxnLst/>
            <a:rect l="l" t="t" r="r" b="b"/>
            <a:pathLst>
              <a:path w="552450" h="237489">
                <a:moveTo>
                  <a:pt x="0" y="237096"/>
                </a:moveTo>
                <a:lnTo>
                  <a:pt x="552449" y="237096"/>
                </a:lnTo>
                <a:lnTo>
                  <a:pt x="552449" y="0"/>
                </a:lnTo>
                <a:lnTo>
                  <a:pt x="0" y="0"/>
                </a:lnTo>
                <a:lnTo>
                  <a:pt x="0" y="23709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6626859" y="4234573"/>
            <a:ext cx="492125" cy="237490"/>
          </a:xfrm>
          <a:custGeom>
            <a:avLst/>
            <a:gdLst/>
            <a:ahLst/>
            <a:cxnLst/>
            <a:rect l="l" t="t" r="r" b="b"/>
            <a:pathLst>
              <a:path w="492125" h="237489">
                <a:moveTo>
                  <a:pt x="0" y="237096"/>
                </a:moveTo>
                <a:lnTo>
                  <a:pt x="492125" y="237096"/>
                </a:lnTo>
                <a:lnTo>
                  <a:pt x="492125" y="0"/>
                </a:lnTo>
                <a:lnTo>
                  <a:pt x="0" y="0"/>
                </a:lnTo>
                <a:lnTo>
                  <a:pt x="0" y="23709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823085" y="4471670"/>
            <a:ext cx="1280160" cy="187325"/>
          </a:xfrm>
          <a:custGeom>
            <a:avLst/>
            <a:gdLst/>
            <a:ahLst/>
            <a:cxnLst/>
            <a:rect l="l" t="t" r="r" b="b"/>
            <a:pathLst>
              <a:path w="1280160" h="187325">
                <a:moveTo>
                  <a:pt x="0" y="186816"/>
                </a:moveTo>
                <a:lnTo>
                  <a:pt x="1280160" y="186816"/>
                </a:lnTo>
                <a:lnTo>
                  <a:pt x="1280160" y="0"/>
                </a:lnTo>
                <a:lnTo>
                  <a:pt x="0" y="0"/>
                </a:lnTo>
                <a:lnTo>
                  <a:pt x="0" y="18681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3103245" y="4471670"/>
            <a:ext cx="709930" cy="187325"/>
          </a:xfrm>
          <a:custGeom>
            <a:avLst/>
            <a:gdLst/>
            <a:ahLst/>
            <a:cxnLst/>
            <a:rect l="l" t="t" r="r" b="b"/>
            <a:pathLst>
              <a:path w="709929" h="187325">
                <a:moveTo>
                  <a:pt x="0" y="186816"/>
                </a:moveTo>
                <a:lnTo>
                  <a:pt x="709930" y="186816"/>
                </a:lnTo>
                <a:lnTo>
                  <a:pt x="709930" y="0"/>
                </a:lnTo>
                <a:lnTo>
                  <a:pt x="0" y="0"/>
                </a:lnTo>
                <a:lnTo>
                  <a:pt x="0" y="18681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3813175" y="4471670"/>
            <a:ext cx="576580" cy="187325"/>
          </a:xfrm>
          <a:custGeom>
            <a:avLst/>
            <a:gdLst/>
            <a:ahLst/>
            <a:cxnLst/>
            <a:rect l="l" t="t" r="r" b="b"/>
            <a:pathLst>
              <a:path w="576579" h="187325">
                <a:moveTo>
                  <a:pt x="0" y="186816"/>
                </a:moveTo>
                <a:lnTo>
                  <a:pt x="576579" y="186816"/>
                </a:lnTo>
                <a:lnTo>
                  <a:pt x="576579" y="0"/>
                </a:lnTo>
                <a:lnTo>
                  <a:pt x="0" y="0"/>
                </a:lnTo>
                <a:lnTo>
                  <a:pt x="0" y="18681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4389754" y="4471670"/>
            <a:ext cx="569595" cy="187325"/>
          </a:xfrm>
          <a:custGeom>
            <a:avLst/>
            <a:gdLst/>
            <a:ahLst/>
            <a:cxnLst/>
            <a:rect l="l" t="t" r="r" b="b"/>
            <a:pathLst>
              <a:path w="569595" h="187325">
                <a:moveTo>
                  <a:pt x="0" y="186816"/>
                </a:moveTo>
                <a:lnTo>
                  <a:pt x="569595" y="186816"/>
                </a:lnTo>
                <a:lnTo>
                  <a:pt x="569595" y="0"/>
                </a:lnTo>
                <a:lnTo>
                  <a:pt x="0" y="0"/>
                </a:lnTo>
                <a:lnTo>
                  <a:pt x="0" y="18681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4959350" y="4471670"/>
            <a:ext cx="562610" cy="187325"/>
          </a:xfrm>
          <a:custGeom>
            <a:avLst/>
            <a:gdLst/>
            <a:ahLst/>
            <a:cxnLst/>
            <a:rect l="l" t="t" r="r" b="b"/>
            <a:pathLst>
              <a:path w="562610" h="187325">
                <a:moveTo>
                  <a:pt x="0" y="186816"/>
                </a:moveTo>
                <a:lnTo>
                  <a:pt x="562610" y="186816"/>
                </a:lnTo>
                <a:lnTo>
                  <a:pt x="562610" y="0"/>
                </a:lnTo>
                <a:lnTo>
                  <a:pt x="0" y="0"/>
                </a:lnTo>
                <a:lnTo>
                  <a:pt x="0" y="18681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5521959" y="4471670"/>
            <a:ext cx="552450" cy="187325"/>
          </a:xfrm>
          <a:custGeom>
            <a:avLst/>
            <a:gdLst/>
            <a:ahLst/>
            <a:cxnLst/>
            <a:rect l="l" t="t" r="r" b="b"/>
            <a:pathLst>
              <a:path w="552450" h="187325">
                <a:moveTo>
                  <a:pt x="0" y="186816"/>
                </a:moveTo>
                <a:lnTo>
                  <a:pt x="552450" y="186816"/>
                </a:lnTo>
                <a:lnTo>
                  <a:pt x="552450" y="0"/>
                </a:lnTo>
                <a:lnTo>
                  <a:pt x="0" y="0"/>
                </a:lnTo>
                <a:lnTo>
                  <a:pt x="0" y="18681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6074409" y="4471670"/>
            <a:ext cx="552450" cy="187325"/>
          </a:xfrm>
          <a:custGeom>
            <a:avLst/>
            <a:gdLst/>
            <a:ahLst/>
            <a:cxnLst/>
            <a:rect l="l" t="t" r="r" b="b"/>
            <a:pathLst>
              <a:path w="552450" h="187325">
                <a:moveTo>
                  <a:pt x="0" y="186816"/>
                </a:moveTo>
                <a:lnTo>
                  <a:pt x="552449" y="186816"/>
                </a:lnTo>
                <a:lnTo>
                  <a:pt x="552449" y="0"/>
                </a:lnTo>
                <a:lnTo>
                  <a:pt x="0" y="0"/>
                </a:lnTo>
                <a:lnTo>
                  <a:pt x="0" y="18681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6626859" y="4471670"/>
            <a:ext cx="492125" cy="187325"/>
          </a:xfrm>
          <a:custGeom>
            <a:avLst/>
            <a:gdLst/>
            <a:ahLst/>
            <a:cxnLst/>
            <a:rect l="l" t="t" r="r" b="b"/>
            <a:pathLst>
              <a:path w="492125" h="187325">
                <a:moveTo>
                  <a:pt x="0" y="186816"/>
                </a:moveTo>
                <a:lnTo>
                  <a:pt x="492125" y="186816"/>
                </a:lnTo>
                <a:lnTo>
                  <a:pt x="492125" y="0"/>
                </a:lnTo>
                <a:lnTo>
                  <a:pt x="0" y="0"/>
                </a:lnTo>
                <a:lnTo>
                  <a:pt x="0" y="18681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823085" y="4658436"/>
            <a:ext cx="1280160" cy="146685"/>
          </a:xfrm>
          <a:custGeom>
            <a:avLst/>
            <a:gdLst/>
            <a:ahLst/>
            <a:cxnLst/>
            <a:rect l="l" t="t" r="r" b="b"/>
            <a:pathLst>
              <a:path w="1280160" h="146685">
                <a:moveTo>
                  <a:pt x="0" y="146481"/>
                </a:moveTo>
                <a:lnTo>
                  <a:pt x="1280160" y="146481"/>
                </a:lnTo>
                <a:lnTo>
                  <a:pt x="1280160" y="0"/>
                </a:lnTo>
                <a:lnTo>
                  <a:pt x="0" y="0"/>
                </a:lnTo>
                <a:lnTo>
                  <a:pt x="0" y="14648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3103245" y="4658436"/>
            <a:ext cx="709930" cy="146685"/>
          </a:xfrm>
          <a:custGeom>
            <a:avLst/>
            <a:gdLst/>
            <a:ahLst/>
            <a:cxnLst/>
            <a:rect l="l" t="t" r="r" b="b"/>
            <a:pathLst>
              <a:path w="709929" h="146685">
                <a:moveTo>
                  <a:pt x="0" y="146481"/>
                </a:moveTo>
                <a:lnTo>
                  <a:pt x="709930" y="146481"/>
                </a:lnTo>
                <a:lnTo>
                  <a:pt x="709930" y="0"/>
                </a:lnTo>
                <a:lnTo>
                  <a:pt x="0" y="0"/>
                </a:lnTo>
                <a:lnTo>
                  <a:pt x="0" y="14648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3813175" y="4658436"/>
            <a:ext cx="576580" cy="146685"/>
          </a:xfrm>
          <a:custGeom>
            <a:avLst/>
            <a:gdLst/>
            <a:ahLst/>
            <a:cxnLst/>
            <a:rect l="l" t="t" r="r" b="b"/>
            <a:pathLst>
              <a:path w="576579" h="146685">
                <a:moveTo>
                  <a:pt x="0" y="146481"/>
                </a:moveTo>
                <a:lnTo>
                  <a:pt x="576579" y="146481"/>
                </a:lnTo>
                <a:lnTo>
                  <a:pt x="576579" y="0"/>
                </a:lnTo>
                <a:lnTo>
                  <a:pt x="0" y="0"/>
                </a:lnTo>
                <a:lnTo>
                  <a:pt x="0" y="14648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4389754" y="4658436"/>
            <a:ext cx="569595" cy="146685"/>
          </a:xfrm>
          <a:custGeom>
            <a:avLst/>
            <a:gdLst/>
            <a:ahLst/>
            <a:cxnLst/>
            <a:rect l="l" t="t" r="r" b="b"/>
            <a:pathLst>
              <a:path w="569595" h="146685">
                <a:moveTo>
                  <a:pt x="0" y="146481"/>
                </a:moveTo>
                <a:lnTo>
                  <a:pt x="569595" y="146481"/>
                </a:lnTo>
                <a:lnTo>
                  <a:pt x="569595" y="0"/>
                </a:lnTo>
                <a:lnTo>
                  <a:pt x="0" y="0"/>
                </a:lnTo>
                <a:lnTo>
                  <a:pt x="0" y="14648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4959350" y="4658436"/>
            <a:ext cx="562610" cy="146685"/>
          </a:xfrm>
          <a:custGeom>
            <a:avLst/>
            <a:gdLst/>
            <a:ahLst/>
            <a:cxnLst/>
            <a:rect l="l" t="t" r="r" b="b"/>
            <a:pathLst>
              <a:path w="562610" h="146685">
                <a:moveTo>
                  <a:pt x="0" y="146481"/>
                </a:moveTo>
                <a:lnTo>
                  <a:pt x="562610" y="146481"/>
                </a:lnTo>
                <a:lnTo>
                  <a:pt x="562610" y="0"/>
                </a:lnTo>
                <a:lnTo>
                  <a:pt x="0" y="0"/>
                </a:lnTo>
                <a:lnTo>
                  <a:pt x="0" y="14648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5521959" y="4658436"/>
            <a:ext cx="552450" cy="146685"/>
          </a:xfrm>
          <a:custGeom>
            <a:avLst/>
            <a:gdLst/>
            <a:ahLst/>
            <a:cxnLst/>
            <a:rect l="l" t="t" r="r" b="b"/>
            <a:pathLst>
              <a:path w="552450" h="146685">
                <a:moveTo>
                  <a:pt x="0" y="146481"/>
                </a:moveTo>
                <a:lnTo>
                  <a:pt x="552450" y="146481"/>
                </a:lnTo>
                <a:lnTo>
                  <a:pt x="552450" y="0"/>
                </a:lnTo>
                <a:lnTo>
                  <a:pt x="0" y="0"/>
                </a:lnTo>
                <a:lnTo>
                  <a:pt x="0" y="14648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6074409" y="4658436"/>
            <a:ext cx="552450" cy="146685"/>
          </a:xfrm>
          <a:custGeom>
            <a:avLst/>
            <a:gdLst/>
            <a:ahLst/>
            <a:cxnLst/>
            <a:rect l="l" t="t" r="r" b="b"/>
            <a:pathLst>
              <a:path w="552450" h="146685">
                <a:moveTo>
                  <a:pt x="0" y="146481"/>
                </a:moveTo>
                <a:lnTo>
                  <a:pt x="552449" y="146481"/>
                </a:lnTo>
                <a:lnTo>
                  <a:pt x="552449" y="0"/>
                </a:lnTo>
                <a:lnTo>
                  <a:pt x="0" y="0"/>
                </a:lnTo>
                <a:lnTo>
                  <a:pt x="0" y="14648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6626859" y="4658436"/>
            <a:ext cx="492125" cy="146685"/>
          </a:xfrm>
          <a:custGeom>
            <a:avLst/>
            <a:gdLst/>
            <a:ahLst/>
            <a:cxnLst/>
            <a:rect l="l" t="t" r="r" b="b"/>
            <a:pathLst>
              <a:path w="492125" h="146685">
                <a:moveTo>
                  <a:pt x="0" y="146481"/>
                </a:moveTo>
                <a:lnTo>
                  <a:pt x="492125" y="146481"/>
                </a:lnTo>
                <a:lnTo>
                  <a:pt x="492125" y="0"/>
                </a:lnTo>
                <a:lnTo>
                  <a:pt x="0" y="0"/>
                </a:lnTo>
                <a:lnTo>
                  <a:pt x="0" y="14648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823085" y="4804955"/>
            <a:ext cx="1280160" cy="198120"/>
          </a:xfrm>
          <a:custGeom>
            <a:avLst/>
            <a:gdLst/>
            <a:ahLst/>
            <a:cxnLst/>
            <a:rect l="l" t="t" r="r" b="b"/>
            <a:pathLst>
              <a:path w="1280160" h="198120">
                <a:moveTo>
                  <a:pt x="0" y="198081"/>
                </a:moveTo>
                <a:lnTo>
                  <a:pt x="1280160" y="198081"/>
                </a:lnTo>
                <a:lnTo>
                  <a:pt x="1280160" y="0"/>
                </a:lnTo>
                <a:lnTo>
                  <a:pt x="0" y="0"/>
                </a:lnTo>
                <a:lnTo>
                  <a:pt x="0" y="19808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3103245" y="4804955"/>
            <a:ext cx="709930" cy="198120"/>
          </a:xfrm>
          <a:custGeom>
            <a:avLst/>
            <a:gdLst/>
            <a:ahLst/>
            <a:cxnLst/>
            <a:rect l="l" t="t" r="r" b="b"/>
            <a:pathLst>
              <a:path w="709929" h="198120">
                <a:moveTo>
                  <a:pt x="0" y="198081"/>
                </a:moveTo>
                <a:lnTo>
                  <a:pt x="709930" y="198081"/>
                </a:lnTo>
                <a:lnTo>
                  <a:pt x="709930" y="0"/>
                </a:lnTo>
                <a:lnTo>
                  <a:pt x="0" y="0"/>
                </a:lnTo>
                <a:lnTo>
                  <a:pt x="0" y="19808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3813175" y="4804955"/>
            <a:ext cx="576580" cy="198120"/>
          </a:xfrm>
          <a:custGeom>
            <a:avLst/>
            <a:gdLst/>
            <a:ahLst/>
            <a:cxnLst/>
            <a:rect l="l" t="t" r="r" b="b"/>
            <a:pathLst>
              <a:path w="576579" h="198120">
                <a:moveTo>
                  <a:pt x="0" y="198081"/>
                </a:moveTo>
                <a:lnTo>
                  <a:pt x="576579" y="198081"/>
                </a:lnTo>
                <a:lnTo>
                  <a:pt x="576579" y="0"/>
                </a:lnTo>
                <a:lnTo>
                  <a:pt x="0" y="0"/>
                </a:lnTo>
                <a:lnTo>
                  <a:pt x="0" y="19808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4389754" y="4804955"/>
            <a:ext cx="569595" cy="198120"/>
          </a:xfrm>
          <a:custGeom>
            <a:avLst/>
            <a:gdLst/>
            <a:ahLst/>
            <a:cxnLst/>
            <a:rect l="l" t="t" r="r" b="b"/>
            <a:pathLst>
              <a:path w="569595" h="198120">
                <a:moveTo>
                  <a:pt x="0" y="198081"/>
                </a:moveTo>
                <a:lnTo>
                  <a:pt x="569595" y="198081"/>
                </a:lnTo>
                <a:lnTo>
                  <a:pt x="569595" y="0"/>
                </a:lnTo>
                <a:lnTo>
                  <a:pt x="0" y="0"/>
                </a:lnTo>
                <a:lnTo>
                  <a:pt x="0" y="19808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4959350" y="4804955"/>
            <a:ext cx="562610" cy="198120"/>
          </a:xfrm>
          <a:custGeom>
            <a:avLst/>
            <a:gdLst/>
            <a:ahLst/>
            <a:cxnLst/>
            <a:rect l="l" t="t" r="r" b="b"/>
            <a:pathLst>
              <a:path w="562610" h="198120">
                <a:moveTo>
                  <a:pt x="0" y="198081"/>
                </a:moveTo>
                <a:lnTo>
                  <a:pt x="562610" y="198081"/>
                </a:lnTo>
                <a:lnTo>
                  <a:pt x="562610" y="0"/>
                </a:lnTo>
                <a:lnTo>
                  <a:pt x="0" y="0"/>
                </a:lnTo>
                <a:lnTo>
                  <a:pt x="0" y="19808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5521959" y="4804955"/>
            <a:ext cx="552450" cy="198120"/>
          </a:xfrm>
          <a:custGeom>
            <a:avLst/>
            <a:gdLst/>
            <a:ahLst/>
            <a:cxnLst/>
            <a:rect l="l" t="t" r="r" b="b"/>
            <a:pathLst>
              <a:path w="552450" h="198120">
                <a:moveTo>
                  <a:pt x="0" y="198081"/>
                </a:moveTo>
                <a:lnTo>
                  <a:pt x="552450" y="198081"/>
                </a:lnTo>
                <a:lnTo>
                  <a:pt x="552450" y="0"/>
                </a:lnTo>
                <a:lnTo>
                  <a:pt x="0" y="0"/>
                </a:lnTo>
                <a:lnTo>
                  <a:pt x="0" y="19808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6074409" y="4804955"/>
            <a:ext cx="552450" cy="198120"/>
          </a:xfrm>
          <a:custGeom>
            <a:avLst/>
            <a:gdLst/>
            <a:ahLst/>
            <a:cxnLst/>
            <a:rect l="l" t="t" r="r" b="b"/>
            <a:pathLst>
              <a:path w="552450" h="198120">
                <a:moveTo>
                  <a:pt x="0" y="198081"/>
                </a:moveTo>
                <a:lnTo>
                  <a:pt x="552449" y="198081"/>
                </a:lnTo>
                <a:lnTo>
                  <a:pt x="552449" y="0"/>
                </a:lnTo>
                <a:lnTo>
                  <a:pt x="0" y="0"/>
                </a:lnTo>
                <a:lnTo>
                  <a:pt x="0" y="19808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6626859" y="4804955"/>
            <a:ext cx="492125" cy="198120"/>
          </a:xfrm>
          <a:custGeom>
            <a:avLst/>
            <a:gdLst/>
            <a:ahLst/>
            <a:cxnLst/>
            <a:rect l="l" t="t" r="r" b="b"/>
            <a:pathLst>
              <a:path w="492125" h="198120">
                <a:moveTo>
                  <a:pt x="0" y="198081"/>
                </a:moveTo>
                <a:lnTo>
                  <a:pt x="492125" y="198081"/>
                </a:lnTo>
                <a:lnTo>
                  <a:pt x="492125" y="0"/>
                </a:lnTo>
                <a:lnTo>
                  <a:pt x="0" y="0"/>
                </a:lnTo>
                <a:lnTo>
                  <a:pt x="0" y="19808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1823085" y="5003038"/>
            <a:ext cx="1280160" cy="196850"/>
          </a:xfrm>
          <a:custGeom>
            <a:avLst/>
            <a:gdLst/>
            <a:ahLst/>
            <a:cxnLst/>
            <a:rect l="l" t="t" r="r" b="b"/>
            <a:pathLst>
              <a:path w="1280160" h="196850">
                <a:moveTo>
                  <a:pt x="0" y="196850"/>
                </a:moveTo>
                <a:lnTo>
                  <a:pt x="1280160" y="196850"/>
                </a:lnTo>
                <a:lnTo>
                  <a:pt x="1280160" y="0"/>
                </a:lnTo>
                <a:lnTo>
                  <a:pt x="0" y="0"/>
                </a:lnTo>
                <a:lnTo>
                  <a:pt x="0" y="19685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3103245" y="5003038"/>
            <a:ext cx="709930" cy="196850"/>
          </a:xfrm>
          <a:custGeom>
            <a:avLst/>
            <a:gdLst/>
            <a:ahLst/>
            <a:cxnLst/>
            <a:rect l="l" t="t" r="r" b="b"/>
            <a:pathLst>
              <a:path w="709929" h="196850">
                <a:moveTo>
                  <a:pt x="0" y="196850"/>
                </a:moveTo>
                <a:lnTo>
                  <a:pt x="709930" y="196850"/>
                </a:lnTo>
                <a:lnTo>
                  <a:pt x="709930" y="0"/>
                </a:lnTo>
                <a:lnTo>
                  <a:pt x="0" y="0"/>
                </a:lnTo>
                <a:lnTo>
                  <a:pt x="0" y="19685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3813175" y="5003038"/>
            <a:ext cx="576580" cy="196850"/>
          </a:xfrm>
          <a:custGeom>
            <a:avLst/>
            <a:gdLst/>
            <a:ahLst/>
            <a:cxnLst/>
            <a:rect l="l" t="t" r="r" b="b"/>
            <a:pathLst>
              <a:path w="576579" h="196850">
                <a:moveTo>
                  <a:pt x="0" y="196850"/>
                </a:moveTo>
                <a:lnTo>
                  <a:pt x="576579" y="196850"/>
                </a:lnTo>
                <a:lnTo>
                  <a:pt x="576579" y="0"/>
                </a:lnTo>
                <a:lnTo>
                  <a:pt x="0" y="0"/>
                </a:lnTo>
                <a:lnTo>
                  <a:pt x="0" y="19685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4389754" y="5003038"/>
            <a:ext cx="569595" cy="196850"/>
          </a:xfrm>
          <a:custGeom>
            <a:avLst/>
            <a:gdLst/>
            <a:ahLst/>
            <a:cxnLst/>
            <a:rect l="l" t="t" r="r" b="b"/>
            <a:pathLst>
              <a:path w="569595" h="196850">
                <a:moveTo>
                  <a:pt x="0" y="196850"/>
                </a:moveTo>
                <a:lnTo>
                  <a:pt x="569595" y="196850"/>
                </a:lnTo>
                <a:lnTo>
                  <a:pt x="569595" y="0"/>
                </a:lnTo>
                <a:lnTo>
                  <a:pt x="0" y="0"/>
                </a:lnTo>
                <a:lnTo>
                  <a:pt x="0" y="19685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4959350" y="5003038"/>
            <a:ext cx="562610" cy="196850"/>
          </a:xfrm>
          <a:custGeom>
            <a:avLst/>
            <a:gdLst/>
            <a:ahLst/>
            <a:cxnLst/>
            <a:rect l="l" t="t" r="r" b="b"/>
            <a:pathLst>
              <a:path w="562610" h="196850">
                <a:moveTo>
                  <a:pt x="0" y="196850"/>
                </a:moveTo>
                <a:lnTo>
                  <a:pt x="562610" y="196850"/>
                </a:lnTo>
                <a:lnTo>
                  <a:pt x="562610" y="0"/>
                </a:lnTo>
                <a:lnTo>
                  <a:pt x="0" y="0"/>
                </a:lnTo>
                <a:lnTo>
                  <a:pt x="0" y="19685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5521959" y="5003038"/>
            <a:ext cx="552450" cy="196850"/>
          </a:xfrm>
          <a:custGeom>
            <a:avLst/>
            <a:gdLst/>
            <a:ahLst/>
            <a:cxnLst/>
            <a:rect l="l" t="t" r="r" b="b"/>
            <a:pathLst>
              <a:path w="552450" h="196850">
                <a:moveTo>
                  <a:pt x="0" y="196850"/>
                </a:moveTo>
                <a:lnTo>
                  <a:pt x="552450" y="196850"/>
                </a:lnTo>
                <a:lnTo>
                  <a:pt x="552450" y="0"/>
                </a:lnTo>
                <a:lnTo>
                  <a:pt x="0" y="0"/>
                </a:lnTo>
                <a:lnTo>
                  <a:pt x="0" y="19685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6074409" y="5003038"/>
            <a:ext cx="552450" cy="196850"/>
          </a:xfrm>
          <a:custGeom>
            <a:avLst/>
            <a:gdLst/>
            <a:ahLst/>
            <a:cxnLst/>
            <a:rect l="l" t="t" r="r" b="b"/>
            <a:pathLst>
              <a:path w="552450" h="196850">
                <a:moveTo>
                  <a:pt x="0" y="196850"/>
                </a:moveTo>
                <a:lnTo>
                  <a:pt x="552449" y="196850"/>
                </a:lnTo>
                <a:lnTo>
                  <a:pt x="552449" y="0"/>
                </a:lnTo>
                <a:lnTo>
                  <a:pt x="0" y="0"/>
                </a:lnTo>
                <a:lnTo>
                  <a:pt x="0" y="19685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6626859" y="5003038"/>
            <a:ext cx="492125" cy="196850"/>
          </a:xfrm>
          <a:custGeom>
            <a:avLst/>
            <a:gdLst/>
            <a:ahLst/>
            <a:cxnLst/>
            <a:rect l="l" t="t" r="r" b="b"/>
            <a:pathLst>
              <a:path w="492125" h="196850">
                <a:moveTo>
                  <a:pt x="0" y="196850"/>
                </a:moveTo>
                <a:lnTo>
                  <a:pt x="492125" y="196850"/>
                </a:lnTo>
                <a:lnTo>
                  <a:pt x="492125" y="0"/>
                </a:lnTo>
                <a:lnTo>
                  <a:pt x="0" y="0"/>
                </a:lnTo>
                <a:lnTo>
                  <a:pt x="0" y="19685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1823085" y="5199786"/>
            <a:ext cx="1280160" cy="137160"/>
          </a:xfrm>
          <a:custGeom>
            <a:avLst/>
            <a:gdLst/>
            <a:ahLst/>
            <a:cxnLst/>
            <a:rect l="l" t="t" r="r" b="b"/>
            <a:pathLst>
              <a:path w="1280160" h="137160">
                <a:moveTo>
                  <a:pt x="0" y="137134"/>
                </a:moveTo>
                <a:lnTo>
                  <a:pt x="1280160" y="137134"/>
                </a:lnTo>
                <a:lnTo>
                  <a:pt x="1280160" y="0"/>
                </a:lnTo>
                <a:lnTo>
                  <a:pt x="0" y="0"/>
                </a:lnTo>
                <a:lnTo>
                  <a:pt x="0" y="13713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3103245" y="5199786"/>
            <a:ext cx="299720" cy="137160"/>
          </a:xfrm>
          <a:custGeom>
            <a:avLst/>
            <a:gdLst/>
            <a:ahLst/>
            <a:cxnLst/>
            <a:rect l="l" t="t" r="r" b="b"/>
            <a:pathLst>
              <a:path w="299720" h="137160">
                <a:moveTo>
                  <a:pt x="0" y="137134"/>
                </a:moveTo>
                <a:lnTo>
                  <a:pt x="299719" y="137134"/>
                </a:lnTo>
                <a:lnTo>
                  <a:pt x="299719" y="0"/>
                </a:lnTo>
                <a:lnTo>
                  <a:pt x="0" y="0"/>
                </a:lnTo>
                <a:lnTo>
                  <a:pt x="0" y="13713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3402965" y="5199786"/>
            <a:ext cx="410209" cy="137160"/>
          </a:xfrm>
          <a:custGeom>
            <a:avLst/>
            <a:gdLst/>
            <a:ahLst/>
            <a:cxnLst/>
            <a:rect l="l" t="t" r="r" b="b"/>
            <a:pathLst>
              <a:path w="410210" h="137160">
                <a:moveTo>
                  <a:pt x="0" y="137134"/>
                </a:moveTo>
                <a:lnTo>
                  <a:pt x="410210" y="137134"/>
                </a:lnTo>
                <a:lnTo>
                  <a:pt x="410210" y="0"/>
                </a:lnTo>
                <a:lnTo>
                  <a:pt x="0" y="0"/>
                </a:lnTo>
                <a:lnTo>
                  <a:pt x="0" y="13713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3813175" y="5199786"/>
            <a:ext cx="576580" cy="137160"/>
          </a:xfrm>
          <a:custGeom>
            <a:avLst/>
            <a:gdLst/>
            <a:ahLst/>
            <a:cxnLst/>
            <a:rect l="l" t="t" r="r" b="b"/>
            <a:pathLst>
              <a:path w="576579" h="137160">
                <a:moveTo>
                  <a:pt x="0" y="137134"/>
                </a:moveTo>
                <a:lnTo>
                  <a:pt x="576579" y="137134"/>
                </a:lnTo>
                <a:lnTo>
                  <a:pt x="576579" y="0"/>
                </a:lnTo>
                <a:lnTo>
                  <a:pt x="0" y="0"/>
                </a:lnTo>
                <a:lnTo>
                  <a:pt x="0" y="13713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4389754" y="5199786"/>
            <a:ext cx="569595" cy="137160"/>
          </a:xfrm>
          <a:custGeom>
            <a:avLst/>
            <a:gdLst/>
            <a:ahLst/>
            <a:cxnLst/>
            <a:rect l="l" t="t" r="r" b="b"/>
            <a:pathLst>
              <a:path w="569595" h="137160">
                <a:moveTo>
                  <a:pt x="0" y="137134"/>
                </a:moveTo>
                <a:lnTo>
                  <a:pt x="569595" y="137134"/>
                </a:lnTo>
                <a:lnTo>
                  <a:pt x="569595" y="0"/>
                </a:lnTo>
                <a:lnTo>
                  <a:pt x="0" y="0"/>
                </a:lnTo>
                <a:lnTo>
                  <a:pt x="0" y="13713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4959350" y="5199786"/>
            <a:ext cx="562610" cy="137160"/>
          </a:xfrm>
          <a:custGeom>
            <a:avLst/>
            <a:gdLst/>
            <a:ahLst/>
            <a:cxnLst/>
            <a:rect l="l" t="t" r="r" b="b"/>
            <a:pathLst>
              <a:path w="562610" h="137160">
                <a:moveTo>
                  <a:pt x="0" y="137134"/>
                </a:moveTo>
                <a:lnTo>
                  <a:pt x="562610" y="137134"/>
                </a:lnTo>
                <a:lnTo>
                  <a:pt x="562610" y="0"/>
                </a:lnTo>
                <a:lnTo>
                  <a:pt x="0" y="0"/>
                </a:lnTo>
                <a:lnTo>
                  <a:pt x="0" y="13713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5521959" y="5199786"/>
            <a:ext cx="552450" cy="137160"/>
          </a:xfrm>
          <a:custGeom>
            <a:avLst/>
            <a:gdLst/>
            <a:ahLst/>
            <a:cxnLst/>
            <a:rect l="l" t="t" r="r" b="b"/>
            <a:pathLst>
              <a:path w="552450" h="137160">
                <a:moveTo>
                  <a:pt x="0" y="137134"/>
                </a:moveTo>
                <a:lnTo>
                  <a:pt x="552450" y="137134"/>
                </a:lnTo>
                <a:lnTo>
                  <a:pt x="552450" y="0"/>
                </a:lnTo>
                <a:lnTo>
                  <a:pt x="0" y="0"/>
                </a:lnTo>
                <a:lnTo>
                  <a:pt x="0" y="13713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6074409" y="5199786"/>
            <a:ext cx="552450" cy="137160"/>
          </a:xfrm>
          <a:custGeom>
            <a:avLst/>
            <a:gdLst/>
            <a:ahLst/>
            <a:cxnLst/>
            <a:rect l="l" t="t" r="r" b="b"/>
            <a:pathLst>
              <a:path w="552450" h="137160">
                <a:moveTo>
                  <a:pt x="0" y="137134"/>
                </a:moveTo>
                <a:lnTo>
                  <a:pt x="552449" y="137134"/>
                </a:lnTo>
                <a:lnTo>
                  <a:pt x="552449" y="0"/>
                </a:lnTo>
                <a:lnTo>
                  <a:pt x="0" y="0"/>
                </a:lnTo>
                <a:lnTo>
                  <a:pt x="0" y="13713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6626859" y="5199786"/>
            <a:ext cx="399415" cy="137160"/>
          </a:xfrm>
          <a:custGeom>
            <a:avLst/>
            <a:gdLst/>
            <a:ahLst/>
            <a:cxnLst/>
            <a:rect l="l" t="t" r="r" b="b"/>
            <a:pathLst>
              <a:path w="399415" h="137160">
                <a:moveTo>
                  <a:pt x="0" y="137134"/>
                </a:moveTo>
                <a:lnTo>
                  <a:pt x="399415" y="137134"/>
                </a:lnTo>
                <a:lnTo>
                  <a:pt x="399415" y="0"/>
                </a:lnTo>
                <a:lnTo>
                  <a:pt x="0" y="0"/>
                </a:lnTo>
                <a:lnTo>
                  <a:pt x="0" y="13713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7026275" y="5199786"/>
            <a:ext cx="92710" cy="137160"/>
          </a:xfrm>
          <a:custGeom>
            <a:avLst/>
            <a:gdLst/>
            <a:ahLst/>
            <a:cxnLst/>
            <a:rect l="l" t="t" r="r" b="b"/>
            <a:pathLst>
              <a:path w="92709" h="137160">
                <a:moveTo>
                  <a:pt x="0" y="137134"/>
                </a:moveTo>
                <a:lnTo>
                  <a:pt x="92709" y="137134"/>
                </a:lnTo>
                <a:lnTo>
                  <a:pt x="92709" y="0"/>
                </a:lnTo>
                <a:lnTo>
                  <a:pt x="0" y="0"/>
                </a:lnTo>
                <a:lnTo>
                  <a:pt x="0" y="13713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38" name="object 138"/>
          <p:cNvGraphicFramePr>
            <a:graphicFrameLocks noGrp="1"/>
          </p:cNvGraphicFramePr>
          <p:nvPr/>
        </p:nvGraphicFramePr>
        <p:xfrm>
          <a:off x="1728342" y="1346327"/>
          <a:ext cx="5477509" cy="4211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5250"/>
                <a:gridCol w="719455"/>
                <a:gridCol w="572769"/>
                <a:gridCol w="577850"/>
                <a:gridCol w="563245"/>
                <a:gridCol w="553085"/>
                <a:gridCol w="548004"/>
                <a:gridCol w="577850"/>
              </a:tblGrid>
              <a:tr h="255783">
                <a:tc gridSpan="2"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480"/>
                        </a:spcBef>
                        <a:tabLst>
                          <a:tab pos="1783714" algn="l"/>
                        </a:tabLst>
                      </a:pPr>
                      <a:r>
                        <a:rPr dirty="0" sz="1000" spc="35">
                          <a:latin typeface="Times New Roman"/>
                          <a:cs typeface="Times New Roman"/>
                        </a:rPr>
                        <a:t>Scenario	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0960"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001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096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604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096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984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096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096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032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096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096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</a:tr>
              <a:tr h="237122">
                <a:tc gridSpan="2"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1687195" algn="l"/>
                        </a:tabLst>
                      </a:pPr>
                      <a:r>
                        <a:rPr dirty="0" baseline="5555" sz="1500" spc="52">
                          <a:latin typeface="Times New Roman"/>
                          <a:cs typeface="Times New Roman"/>
                        </a:rPr>
                        <a:t>Factor: </a:t>
                      </a:r>
                      <a:r>
                        <a:rPr dirty="0" baseline="5555" sz="1500" spc="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5555" sz="1500" spc="67">
                          <a:latin typeface="Times New Roman"/>
                          <a:cs typeface="Times New Roman"/>
                        </a:rPr>
                        <a:t>GDP</a:t>
                      </a:r>
                      <a:r>
                        <a:rPr dirty="0" baseline="5555" sz="1500" spc="202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5555" sz="1500" spc="44">
                          <a:latin typeface="Times New Roman"/>
                          <a:cs typeface="Times New Roman"/>
                        </a:rPr>
                        <a:t>growth	</a:t>
                      </a:r>
                      <a:r>
                        <a:rPr dirty="0" sz="1000" spc="70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sz="1000" spc="70">
                          <a:latin typeface="Times New Roman"/>
                          <a:cs typeface="Times New Roman"/>
                        </a:rPr>
                        <a:t>1%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005"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3906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dirty="0" sz="1000" spc="85">
                          <a:latin typeface="Times New Roman"/>
                          <a:cs typeface="Times New Roman"/>
                        </a:rPr>
                        <a:t>0%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939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dirty="0" sz="1000" spc="40">
                          <a:latin typeface="Times New Roman"/>
                          <a:cs typeface="Times New Roman"/>
                        </a:rPr>
                        <a:t>1%</a:t>
                      </a:r>
                      <a:r>
                        <a:rPr dirty="0" sz="1000" spc="-160">
                          <a:latin typeface="Times New Roman"/>
                          <a:cs typeface="Times New Roman"/>
                        </a:rPr>
                        <a:t> 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939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dirty="0" sz="1000" spc="40">
                          <a:latin typeface="Times New Roman"/>
                          <a:cs typeface="Times New Roman"/>
                        </a:rPr>
                        <a:t>2%</a:t>
                      </a:r>
                      <a:r>
                        <a:rPr dirty="0" sz="1000" spc="-160">
                          <a:latin typeface="Times New Roman"/>
                          <a:cs typeface="Times New Roman"/>
                        </a:rPr>
                        <a:t> 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939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dirty="0" sz="1000" spc="80">
                          <a:latin typeface="Times New Roman"/>
                          <a:cs typeface="Times New Roman"/>
                        </a:rPr>
                        <a:t>3%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939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dirty="0" sz="1000" spc="80">
                          <a:latin typeface="Times New Roman"/>
                          <a:cs typeface="Times New Roman"/>
                        </a:rPr>
                        <a:t>4%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939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dirty="0" sz="1000" spc="80">
                          <a:latin typeface="Times New Roman"/>
                          <a:cs typeface="Times New Roman"/>
                        </a:rPr>
                        <a:t>5%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939">
                    <a:solidFill>
                      <a:srgbClr val="F8F8F8"/>
                    </a:solidFill>
                  </a:tcPr>
                </a:tc>
              </a:tr>
              <a:tr h="331761">
                <a:tc gridSpan="2"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15"/>
                        </a:spcBef>
                        <a:tabLst>
                          <a:tab pos="1731645" algn="l"/>
                        </a:tabLst>
                      </a:pPr>
                      <a:r>
                        <a:rPr dirty="0" sz="1000" spc="40">
                          <a:latin typeface="Times New Roman"/>
                          <a:cs typeface="Times New Roman"/>
                        </a:rPr>
                        <a:t>Probability</a:t>
                      </a:r>
                      <a:r>
                        <a:rPr dirty="0" sz="100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3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0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35">
                          <a:latin typeface="Times New Roman"/>
                          <a:cs typeface="Times New Roman"/>
                        </a:rPr>
                        <a:t>scenario	</a:t>
                      </a:r>
                      <a:r>
                        <a:rPr dirty="0" sz="1000" spc="30">
                          <a:latin typeface="Times New Roman"/>
                          <a:cs typeface="Times New Roman"/>
                        </a:rPr>
                        <a:t>0.1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549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000" spc="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1000" spc="4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000" spc="30">
                          <a:latin typeface="Times New Roman"/>
                          <a:cs typeface="Times New Roman"/>
                        </a:rPr>
                        <a:t>0.2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000" spc="30">
                          <a:latin typeface="Times New Roman"/>
                          <a:cs typeface="Times New Roman"/>
                        </a:rPr>
                        <a:t>0.2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000" spc="30">
                          <a:latin typeface="Times New Roman"/>
                          <a:cs typeface="Times New Roman"/>
                        </a:rPr>
                        <a:t>0.2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000" spc="30">
                          <a:latin typeface="Times New Roman"/>
                          <a:cs typeface="Times New Roman"/>
                        </a:rPr>
                        <a:t>0.1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000" spc="30">
                          <a:latin typeface="Times New Roman"/>
                          <a:cs typeface="Times New Roman"/>
                        </a:rPr>
                        <a:t>0.1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</a:tr>
              <a:tr h="33864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8120">
                        <a:lnSpc>
                          <a:spcPct val="100000"/>
                        </a:lnSpc>
                        <a:tabLst>
                          <a:tab pos="1748155" algn="l"/>
                        </a:tabLst>
                      </a:pPr>
                      <a:r>
                        <a:rPr dirty="0" sz="1000" spc="30">
                          <a:latin typeface="Times New Roman"/>
                          <a:cs typeface="Times New Roman"/>
                        </a:rPr>
                        <a:t>Sales</a:t>
                      </a:r>
                      <a:r>
                        <a:rPr dirty="0" sz="10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20">
                          <a:latin typeface="Times New Roman"/>
                          <a:cs typeface="Times New Roman"/>
                        </a:rPr>
                        <a:t>($</a:t>
                      </a:r>
                      <a:r>
                        <a:rPr dirty="0" sz="1000" spc="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20">
                          <a:latin typeface="Times New Roman"/>
                          <a:cs typeface="Times New Roman"/>
                        </a:rPr>
                        <a:t>million)	</a:t>
                      </a:r>
                      <a:r>
                        <a:rPr dirty="0" sz="1000" spc="60">
                          <a:latin typeface="Times New Roman"/>
                          <a:cs typeface="Times New Roman"/>
                        </a:rPr>
                        <a:t>25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r" marR="164465">
                        <a:lnSpc>
                          <a:spcPct val="100000"/>
                        </a:lnSpc>
                      </a:pPr>
                      <a:r>
                        <a:rPr dirty="0" sz="1000" spc="65">
                          <a:latin typeface="Times New Roman"/>
                          <a:cs typeface="Times New Roman"/>
                        </a:rPr>
                        <a:t>50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50825">
                        <a:lnSpc>
                          <a:spcPct val="100000"/>
                        </a:lnSpc>
                      </a:pPr>
                      <a:r>
                        <a:rPr dirty="0" sz="1000" spc="60">
                          <a:latin typeface="Times New Roman"/>
                          <a:cs typeface="Times New Roman"/>
                        </a:rPr>
                        <a:t>75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r" marR="142240">
                        <a:lnSpc>
                          <a:spcPct val="100000"/>
                        </a:lnSpc>
                      </a:pPr>
                      <a:r>
                        <a:rPr dirty="0" sz="1000" spc="65">
                          <a:latin typeface="Times New Roman"/>
                          <a:cs typeface="Times New Roman"/>
                        </a:rPr>
                        <a:t>100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78435">
                        <a:lnSpc>
                          <a:spcPct val="100000"/>
                        </a:lnSpc>
                      </a:pPr>
                      <a:r>
                        <a:rPr dirty="0" sz="1000" spc="60">
                          <a:latin typeface="Times New Roman"/>
                          <a:cs typeface="Times New Roman"/>
                        </a:rPr>
                        <a:t>125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77800">
                        <a:lnSpc>
                          <a:spcPct val="100000"/>
                        </a:lnSpc>
                      </a:pPr>
                      <a:r>
                        <a:rPr dirty="0" sz="1000" spc="60">
                          <a:latin typeface="Times New Roman"/>
                          <a:cs typeface="Times New Roman"/>
                        </a:rPr>
                        <a:t>150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dirty="0" sz="1000" spc="60">
                          <a:latin typeface="Times New Roman"/>
                          <a:cs typeface="Times New Roman"/>
                        </a:rPr>
                        <a:t>175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solidFill>
                      <a:srgbClr val="F8F8F8"/>
                    </a:solidFill>
                  </a:tcPr>
                </a:tc>
              </a:tr>
              <a:tr h="521494">
                <a:tc gridSpan="2">
                  <a:txBody>
                    <a:bodyPr/>
                    <a:lstStyle/>
                    <a:p>
                      <a:pPr marL="268605" marR="788670" indent="-717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000" spc="35">
                          <a:latin typeface="Times New Roman"/>
                          <a:cs typeface="Times New Roman"/>
                        </a:rPr>
                        <a:t>Operating expenses  </a:t>
                      </a:r>
                      <a:r>
                        <a:rPr dirty="0" sz="1000" spc="20">
                          <a:latin typeface="Times New Roman"/>
                          <a:cs typeface="Times New Roman"/>
                        </a:rPr>
                        <a:t>($</a:t>
                      </a:r>
                      <a:r>
                        <a:rPr dirty="0" sz="100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20">
                          <a:latin typeface="Times New Roman"/>
                          <a:cs typeface="Times New Roman"/>
                        </a:rPr>
                        <a:t>million)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04800">
                        <a:lnSpc>
                          <a:spcPts val="1105"/>
                        </a:lnSpc>
                        <a:tabLst>
                          <a:tab pos="1819910" algn="l"/>
                        </a:tabLst>
                      </a:pPr>
                      <a:r>
                        <a:rPr dirty="0" sz="1000" spc="30">
                          <a:latin typeface="Times New Roman"/>
                          <a:cs typeface="Times New Roman"/>
                        </a:rPr>
                        <a:t>Fixed</a:t>
                      </a:r>
                      <a:r>
                        <a:rPr dirty="0" sz="100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35">
                          <a:latin typeface="Times New Roman"/>
                          <a:cs typeface="Times New Roman"/>
                        </a:rPr>
                        <a:t>costs	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r" marR="17335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2258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 marL="9906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2321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21310">
                        <a:lnSpc>
                          <a:spcPct val="100000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3337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221074">
                <a:tc>
                  <a:txBody>
                    <a:bodyPr/>
                    <a:lstStyle/>
                    <a:p>
                      <a:pPr algn="r" marR="2533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000" spc="35">
                          <a:latin typeface="Times New Roman"/>
                          <a:cs typeface="Times New Roman"/>
                        </a:rPr>
                        <a:t>Variable </a:t>
                      </a:r>
                      <a:r>
                        <a:rPr dirty="0" sz="1000" spc="30">
                          <a:latin typeface="Times New Roman"/>
                          <a:cs typeface="Times New Roman"/>
                        </a:rPr>
                        <a:t>costs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3829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u="sng" sz="1000" spc="6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644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u="sng" sz="1000" spc="6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44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u="sng" sz="1000" spc="6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66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04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u="sng" sz="1000" spc="6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88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u="sng" sz="1000" spc="6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110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u="sng" sz="1000" spc="6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132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u="sng" sz="1000" spc="6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154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0">
                    <a:solidFill>
                      <a:srgbClr val="F8F8F8"/>
                    </a:solidFill>
                  </a:tcPr>
                </a:tc>
              </a:tr>
              <a:tr h="213944">
                <a:tc>
                  <a:txBody>
                    <a:bodyPr/>
                    <a:lstStyle/>
                    <a:p>
                      <a:pPr algn="r" marR="2247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000" spc="35">
                          <a:latin typeface="Times New Roman"/>
                          <a:cs typeface="Times New Roman"/>
                        </a:rPr>
                        <a:t>Total</a:t>
                      </a:r>
                      <a:r>
                        <a:rPr dirty="0" sz="1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35">
                          <a:latin typeface="Times New Roman"/>
                          <a:cs typeface="Times New Roman"/>
                        </a:rPr>
                        <a:t>expenses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667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38290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u="sng" sz="1000" spc="6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667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644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u="sng" sz="1000" spc="6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48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667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u="sng" sz="1000" spc="6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70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667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048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u="sng" sz="1000" spc="6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92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667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u="sng" sz="1000" spc="6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114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667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u="sng" sz="1000" spc="6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136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667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u="sng" sz="1000" spc="6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158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6670">
                    <a:solidFill>
                      <a:srgbClr val="F8F8F8"/>
                    </a:solidFill>
                  </a:tcPr>
                </a:tc>
              </a:tr>
              <a:tr h="188169">
                <a:tc>
                  <a:txBody>
                    <a:bodyPr/>
                    <a:lstStyle/>
                    <a:p>
                      <a:pPr marL="127000">
                        <a:lnSpc>
                          <a:spcPts val="1115"/>
                        </a:lnSpc>
                        <a:spcBef>
                          <a:spcPts val="265"/>
                        </a:spcBef>
                      </a:pPr>
                      <a:r>
                        <a:rPr dirty="0" sz="1000" spc="35">
                          <a:latin typeface="Times New Roman"/>
                          <a:cs typeface="Times New Roman"/>
                        </a:rPr>
                        <a:t>Operating</a:t>
                      </a:r>
                      <a:r>
                        <a:rPr dirty="0" sz="10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40">
                          <a:latin typeface="Times New Roman"/>
                          <a:cs typeface="Times New Roman"/>
                        </a:rPr>
                        <a:t>income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365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380365">
                        <a:lnSpc>
                          <a:spcPts val="1120"/>
                        </a:lnSpc>
                        <a:spcBef>
                          <a:spcPts val="259"/>
                        </a:spcBef>
                      </a:pPr>
                      <a:r>
                        <a:rPr dirty="0" sz="1000" spc="30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sz="1000" spc="3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3019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6839">
                        <a:lnSpc>
                          <a:spcPts val="1115"/>
                        </a:lnSpc>
                        <a:spcBef>
                          <a:spcPts val="26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365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5410">
                        <a:lnSpc>
                          <a:spcPts val="1115"/>
                        </a:lnSpc>
                        <a:spcBef>
                          <a:spcPts val="26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365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9695">
                        <a:lnSpc>
                          <a:spcPts val="1115"/>
                        </a:lnSpc>
                        <a:spcBef>
                          <a:spcPts val="26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365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50190">
                        <a:lnSpc>
                          <a:spcPts val="1115"/>
                        </a:lnSpc>
                        <a:spcBef>
                          <a:spcPts val="265"/>
                        </a:spcBef>
                      </a:pPr>
                      <a:r>
                        <a:rPr dirty="0" sz="1000" spc="60">
                          <a:latin typeface="Times New Roman"/>
                          <a:cs typeface="Times New Roman"/>
                        </a:rPr>
                        <a:t>11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365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ts val="1115"/>
                        </a:lnSpc>
                        <a:spcBef>
                          <a:spcPts val="265"/>
                        </a:spcBef>
                      </a:pPr>
                      <a:r>
                        <a:rPr dirty="0" sz="1000" spc="60">
                          <a:latin typeface="Times New Roman"/>
                          <a:cs typeface="Times New Roman"/>
                        </a:rPr>
                        <a:t>14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365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ts val="1115"/>
                        </a:lnSpc>
                        <a:spcBef>
                          <a:spcPts val="265"/>
                        </a:spcBef>
                      </a:pPr>
                      <a:r>
                        <a:rPr dirty="0" sz="1000" spc="60">
                          <a:latin typeface="Times New Roman"/>
                          <a:cs typeface="Times New Roman"/>
                        </a:rPr>
                        <a:t>17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3655">
                    <a:solidFill>
                      <a:srgbClr val="F8F8F8"/>
                    </a:solidFill>
                  </a:tcPr>
                </a:tc>
              </a:tr>
              <a:tr h="146399">
                <a:tc>
                  <a:txBody>
                    <a:bodyPr/>
                    <a:lstStyle/>
                    <a:p>
                      <a:pPr marL="268605">
                        <a:lnSpc>
                          <a:spcPts val="1055"/>
                        </a:lnSpc>
                      </a:pPr>
                      <a:r>
                        <a:rPr dirty="0" sz="1000" spc="20">
                          <a:latin typeface="Times New Roman"/>
                          <a:cs typeface="Times New Roman"/>
                        </a:rPr>
                        <a:t>($</a:t>
                      </a:r>
                      <a:r>
                        <a:rPr dirty="0" sz="10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20">
                          <a:latin typeface="Times New Roman"/>
                          <a:cs typeface="Times New Roman"/>
                        </a:rPr>
                        <a:t>million)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205638">
                <a:tc>
                  <a:txBody>
                    <a:bodyPr/>
                    <a:lstStyle/>
                    <a:p>
                      <a:pPr marL="127000">
                        <a:lnSpc>
                          <a:spcPts val="1140"/>
                        </a:lnSpc>
                      </a:pPr>
                      <a:r>
                        <a:rPr dirty="0" sz="1000" spc="25">
                          <a:latin typeface="Times New Roman"/>
                          <a:cs typeface="Times New Roman"/>
                        </a:rPr>
                        <a:t>Profit</a:t>
                      </a:r>
                      <a:r>
                        <a:rPr dirty="0" sz="10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40">
                          <a:latin typeface="Times New Roman"/>
                          <a:cs typeface="Times New Roman"/>
                        </a:rPr>
                        <a:t>margin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212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000" spc="75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sz="1000" spc="75">
                          <a:latin typeface="Times New Roman"/>
                          <a:cs typeface="Times New Roman"/>
                        </a:rPr>
                        <a:t>4%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39065">
                        <a:lnSpc>
                          <a:spcPts val="1140"/>
                        </a:lnSpc>
                      </a:pPr>
                      <a:r>
                        <a:rPr dirty="0" sz="1000" spc="9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dirty="0" sz="1000" spc="-160">
                          <a:latin typeface="Times New Roman"/>
                          <a:cs typeface="Times New Roman"/>
                        </a:rPr>
                        <a:t> 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99695">
                        <a:lnSpc>
                          <a:spcPts val="1140"/>
                        </a:lnSpc>
                      </a:pPr>
                      <a:r>
                        <a:rPr dirty="0" sz="1000" spc="60">
                          <a:latin typeface="Times New Roman"/>
                          <a:cs typeface="Times New Roman"/>
                        </a:rPr>
                        <a:t>6.7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0489">
                        <a:lnSpc>
                          <a:spcPts val="1140"/>
                        </a:lnSpc>
                      </a:pPr>
                      <a:r>
                        <a:rPr dirty="0" sz="1000" spc="65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z="1000" spc="6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000" spc="65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09220">
                        <a:lnSpc>
                          <a:spcPts val="1140"/>
                        </a:lnSpc>
                      </a:pPr>
                      <a:r>
                        <a:rPr dirty="0" sz="1000" spc="60">
                          <a:latin typeface="Times New Roman"/>
                          <a:cs typeface="Times New Roman"/>
                        </a:rPr>
                        <a:t>8.8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06045">
                        <a:lnSpc>
                          <a:spcPts val="1140"/>
                        </a:lnSpc>
                      </a:pPr>
                      <a:r>
                        <a:rPr dirty="0" sz="1000" spc="60">
                          <a:latin typeface="Times New Roman"/>
                          <a:cs typeface="Times New Roman"/>
                        </a:rPr>
                        <a:t>9.3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ts val="1140"/>
                        </a:lnSpc>
                      </a:pPr>
                      <a:r>
                        <a:rPr dirty="0" sz="1000" spc="40">
                          <a:latin typeface="Times New Roman"/>
                          <a:cs typeface="Times New Roman"/>
                        </a:rPr>
                        <a:t>9.7%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221919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000" spc="30">
                          <a:latin typeface="Times New Roman"/>
                          <a:cs typeface="Times New Roman"/>
                        </a:rPr>
                        <a:t>Asset</a:t>
                      </a:r>
                      <a:r>
                        <a:rPr dirty="0" sz="100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35">
                          <a:latin typeface="Times New Roman"/>
                          <a:cs typeface="Times New Roman"/>
                        </a:rPr>
                        <a:t>turnover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03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000" spc="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1000" spc="4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000" spc="5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000" spc="55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000" spc="4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000" spc="55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2255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000" spc="55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000" spc="4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000" spc="55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327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000" spc="55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000" spc="4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000" spc="55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000" spc="30">
                          <a:latin typeface="Times New Roman"/>
                          <a:cs typeface="Times New Roman"/>
                        </a:rPr>
                        <a:t>1.59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000" spc="30">
                          <a:latin typeface="Times New Roman"/>
                          <a:cs typeface="Times New Roman"/>
                        </a:rPr>
                        <a:t>1.65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000" spc="30">
                          <a:latin typeface="Times New Roman"/>
                          <a:cs typeface="Times New Roman"/>
                        </a:rPr>
                        <a:t>1.70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solidFill>
                      <a:srgbClr val="F8F8F8"/>
                    </a:solidFill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000" spc="55">
                          <a:latin typeface="Times New Roman"/>
                          <a:cs typeface="Times New Roman"/>
                        </a:rPr>
                        <a:t>RNOA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94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3664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000" spc="65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sz="1000" spc="60">
                          <a:latin typeface="Times New Roman"/>
                          <a:cs typeface="Times New Roman"/>
                        </a:rPr>
                        <a:t>3.3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00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6446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000" spc="65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1000" spc="6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000" spc="65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94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000" spc="40">
                          <a:latin typeface="Times New Roman"/>
                          <a:cs typeface="Times New Roman"/>
                        </a:rPr>
                        <a:t>9.1%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94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89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000" spc="60">
                          <a:latin typeface="Times New Roman"/>
                          <a:cs typeface="Times New Roman"/>
                        </a:rPr>
                        <a:t>12.0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94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95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000" spc="60">
                          <a:latin typeface="Times New Roman"/>
                          <a:cs typeface="Times New Roman"/>
                        </a:rPr>
                        <a:t>14.0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94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318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000" spc="60">
                          <a:latin typeface="Times New Roman"/>
                          <a:cs typeface="Times New Roman"/>
                        </a:rPr>
                        <a:t>15.4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94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000" spc="60">
                          <a:latin typeface="Times New Roman"/>
                          <a:cs typeface="Times New Roman"/>
                        </a:rPr>
                        <a:t>16.6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940">
                    <a:solidFill>
                      <a:srgbClr val="F8F8F8"/>
                    </a:solidFill>
                  </a:tcPr>
                </a:tc>
              </a:tr>
              <a:tr h="184949">
                <a:tc>
                  <a:txBody>
                    <a:bodyPr/>
                    <a:lstStyle/>
                    <a:p>
                      <a:pPr marL="127000">
                        <a:lnSpc>
                          <a:spcPts val="1185"/>
                        </a:lnSpc>
                        <a:spcBef>
                          <a:spcPts val="170"/>
                        </a:spcBef>
                      </a:pPr>
                      <a:r>
                        <a:rPr dirty="0" sz="1000" spc="35">
                          <a:latin typeface="Times New Roman"/>
                          <a:cs typeface="Times New Roman"/>
                        </a:rPr>
                        <a:t>Beginning</a:t>
                      </a:r>
                      <a:r>
                        <a:rPr dirty="0" sz="10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75">
                          <a:latin typeface="Times New Roman"/>
                          <a:cs typeface="Times New Roman"/>
                        </a:rPr>
                        <a:t>NOA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159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0335">
                        <a:lnSpc>
                          <a:spcPts val="1185"/>
                        </a:lnSpc>
                        <a:spcBef>
                          <a:spcPts val="170"/>
                        </a:spcBef>
                      </a:pPr>
                      <a:r>
                        <a:rPr dirty="0" sz="1000" spc="50"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dirty="0" sz="1000" spc="4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159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ts val="1185"/>
                        </a:lnSpc>
                        <a:spcBef>
                          <a:spcPts val="170"/>
                        </a:spcBef>
                      </a:pPr>
                      <a:r>
                        <a:rPr dirty="0" sz="1000" spc="55">
                          <a:latin typeface="Times New Roman"/>
                          <a:cs typeface="Times New Roman"/>
                        </a:rPr>
                        <a:t>42</a:t>
                      </a:r>
                      <a:r>
                        <a:rPr dirty="0" sz="1000" spc="4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159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22555">
                        <a:lnSpc>
                          <a:spcPts val="1185"/>
                        </a:lnSpc>
                        <a:spcBef>
                          <a:spcPts val="170"/>
                        </a:spcBef>
                      </a:pPr>
                      <a:r>
                        <a:rPr dirty="0" sz="1000" spc="55">
                          <a:latin typeface="Times New Roman"/>
                          <a:cs typeface="Times New Roman"/>
                        </a:rPr>
                        <a:t>54</a:t>
                      </a:r>
                      <a:r>
                        <a:rPr dirty="0" sz="1000" spc="4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159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32715">
                        <a:lnSpc>
                          <a:spcPts val="1185"/>
                        </a:lnSpc>
                        <a:spcBef>
                          <a:spcPts val="170"/>
                        </a:spcBef>
                      </a:pPr>
                      <a:r>
                        <a:rPr dirty="0" sz="1000" spc="55">
                          <a:latin typeface="Times New Roman"/>
                          <a:cs typeface="Times New Roman"/>
                        </a:rPr>
                        <a:t>66</a:t>
                      </a:r>
                      <a:r>
                        <a:rPr dirty="0" sz="1000" spc="4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159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185"/>
                        </a:lnSpc>
                        <a:spcBef>
                          <a:spcPts val="170"/>
                        </a:spcBef>
                      </a:pPr>
                      <a:r>
                        <a:rPr dirty="0" sz="1000" spc="30">
                          <a:latin typeface="Times New Roman"/>
                          <a:cs typeface="Times New Roman"/>
                        </a:rPr>
                        <a:t>78.7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159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ts val="1185"/>
                        </a:lnSpc>
                        <a:spcBef>
                          <a:spcPts val="170"/>
                        </a:spcBef>
                      </a:pPr>
                      <a:r>
                        <a:rPr dirty="0" sz="1000" spc="30">
                          <a:latin typeface="Times New Roman"/>
                          <a:cs typeface="Times New Roman"/>
                        </a:rPr>
                        <a:t>90.7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159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23189">
                        <a:lnSpc>
                          <a:spcPts val="1185"/>
                        </a:lnSpc>
                        <a:spcBef>
                          <a:spcPts val="170"/>
                        </a:spcBef>
                      </a:pPr>
                      <a:r>
                        <a:rPr dirty="0" sz="1000" spc="60">
                          <a:latin typeface="Times New Roman"/>
                          <a:cs typeface="Times New Roman"/>
                        </a:rPr>
                        <a:t>102.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1590">
                    <a:solidFill>
                      <a:srgbClr val="F8F8F8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233679">
                        <a:lnSpc>
                          <a:spcPts val="1100"/>
                        </a:lnSpc>
                      </a:pPr>
                      <a:r>
                        <a:rPr dirty="0" sz="1000" spc="20">
                          <a:latin typeface="Times New Roman"/>
                          <a:cs typeface="Times New Roman"/>
                        </a:rPr>
                        <a:t>($</a:t>
                      </a:r>
                      <a:r>
                        <a:rPr dirty="0" sz="10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20">
                          <a:latin typeface="Times New Roman"/>
                          <a:cs typeface="Times New Roman"/>
                        </a:rPr>
                        <a:t>million)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194284">
                <a:tc>
                  <a:txBody>
                    <a:bodyPr/>
                    <a:lstStyle/>
                    <a:p>
                      <a:pPr marL="127000">
                        <a:lnSpc>
                          <a:spcPts val="1115"/>
                        </a:lnSpc>
                      </a:pPr>
                      <a:r>
                        <a:rPr dirty="0" sz="1000" spc="35">
                          <a:latin typeface="Times New Roman"/>
                          <a:cs typeface="Times New Roman"/>
                        </a:rPr>
                        <a:t>ReOI</a:t>
                      </a:r>
                      <a:r>
                        <a:rPr dirty="0" sz="100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35">
                          <a:latin typeface="Times New Roman"/>
                          <a:cs typeface="Times New Roman"/>
                        </a:rPr>
                        <a:t>(R=1.06)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3716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000" spc="50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sz="1000" spc="5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1000" spc="4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000" spc="55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sz="1000" spc="5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1000" spc="4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115"/>
                        </a:lnSpc>
                      </a:pPr>
                      <a:r>
                        <a:rPr dirty="0" sz="1000" spc="30">
                          <a:latin typeface="Times New Roman"/>
                          <a:cs typeface="Times New Roman"/>
                        </a:rPr>
                        <a:t>1.7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ts val="1115"/>
                        </a:lnSpc>
                      </a:pPr>
                      <a:r>
                        <a:rPr dirty="0" sz="1000" spc="30">
                          <a:latin typeface="Times New Roman"/>
                          <a:cs typeface="Times New Roman"/>
                        </a:rPr>
                        <a:t>4.0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115"/>
                        </a:lnSpc>
                      </a:pPr>
                      <a:r>
                        <a:rPr dirty="0" sz="1000" spc="30">
                          <a:latin typeface="Times New Roman"/>
                          <a:cs typeface="Times New Roman"/>
                        </a:rPr>
                        <a:t>6.3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ts val="1115"/>
                        </a:lnSpc>
                      </a:pPr>
                      <a:r>
                        <a:rPr dirty="0" sz="1000" spc="30">
                          <a:latin typeface="Times New Roman"/>
                          <a:cs typeface="Times New Roman"/>
                        </a:rPr>
                        <a:t>8.6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ts val="1115"/>
                        </a:lnSpc>
                      </a:pPr>
                      <a:r>
                        <a:rPr dirty="0" sz="1000" spc="30">
                          <a:latin typeface="Times New Roman"/>
                          <a:cs typeface="Times New Roman"/>
                        </a:rPr>
                        <a:t>10.8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190842">
                <a:tc>
                  <a:txBody>
                    <a:bodyPr/>
                    <a:lstStyle/>
                    <a:p>
                      <a:pPr marL="127000">
                        <a:lnSpc>
                          <a:spcPts val="1125"/>
                        </a:lnSpc>
                        <a:spcBef>
                          <a:spcPts val="280"/>
                        </a:spcBef>
                      </a:pPr>
                      <a:r>
                        <a:rPr dirty="0" sz="1000" spc="30">
                          <a:latin typeface="Times New Roman"/>
                          <a:cs typeface="Times New Roman"/>
                        </a:rPr>
                        <a:t>Value</a:t>
                      </a:r>
                      <a:r>
                        <a:rPr dirty="0" sz="10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25">
                          <a:latin typeface="Times New Roman"/>
                          <a:cs typeface="Times New Roman"/>
                        </a:rPr>
                        <a:t>with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556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9225">
                        <a:lnSpc>
                          <a:spcPts val="1135"/>
                        </a:lnSpc>
                        <a:spcBef>
                          <a:spcPts val="265"/>
                        </a:spcBef>
                      </a:pPr>
                      <a:r>
                        <a:rPr dirty="0" sz="1000" spc="65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sz="1000" spc="65">
                          <a:latin typeface="Times New Roman"/>
                          <a:cs typeface="Times New Roman"/>
                        </a:rPr>
                        <a:t>31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365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75260">
                        <a:lnSpc>
                          <a:spcPts val="1125"/>
                        </a:lnSpc>
                        <a:spcBef>
                          <a:spcPts val="280"/>
                        </a:spcBef>
                      </a:pPr>
                      <a:r>
                        <a:rPr dirty="0" sz="1000" spc="65">
                          <a:latin typeface="Times New Roman"/>
                          <a:cs typeface="Times New Roman"/>
                        </a:rPr>
                        <a:t>33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556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48285">
                        <a:lnSpc>
                          <a:spcPts val="1125"/>
                        </a:lnSpc>
                        <a:spcBef>
                          <a:spcPts val="280"/>
                        </a:spcBef>
                      </a:pPr>
                      <a:r>
                        <a:rPr dirty="0" sz="1000" spc="60">
                          <a:latin typeface="Times New Roman"/>
                          <a:cs typeface="Times New Roman"/>
                        </a:rPr>
                        <a:t>83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556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51130">
                        <a:lnSpc>
                          <a:spcPts val="1125"/>
                        </a:lnSpc>
                        <a:spcBef>
                          <a:spcPts val="280"/>
                        </a:spcBef>
                      </a:pPr>
                      <a:r>
                        <a:rPr dirty="0" sz="1000" spc="65">
                          <a:latin typeface="Times New Roman"/>
                          <a:cs typeface="Times New Roman"/>
                        </a:rPr>
                        <a:t>133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556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125"/>
                        </a:lnSpc>
                        <a:spcBef>
                          <a:spcPts val="280"/>
                        </a:spcBef>
                      </a:pPr>
                      <a:r>
                        <a:rPr dirty="0" sz="1000" spc="60">
                          <a:latin typeface="Times New Roman"/>
                          <a:cs typeface="Times New Roman"/>
                        </a:rPr>
                        <a:t>184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556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ts val="1125"/>
                        </a:lnSpc>
                        <a:spcBef>
                          <a:spcPts val="280"/>
                        </a:spcBef>
                      </a:pPr>
                      <a:r>
                        <a:rPr dirty="0" sz="1000" spc="60">
                          <a:latin typeface="Times New Roman"/>
                          <a:cs typeface="Times New Roman"/>
                        </a:rPr>
                        <a:t>234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556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ts val="1125"/>
                        </a:lnSpc>
                        <a:spcBef>
                          <a:spcPts val="280"/>
                        </a:spcBef>
                      </a:pPr>
                      <a:r>
                        <a:rPr dirty="0" sz="1000" spc="60">
                          <a:latin typeface="Times New Roman"/>
                          <a:cs typeface="Times New Roman"/>
                        </a:rPr>
                        <a:t>283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5560">
                    <a:solidFill>
                      <a:srgbClr val="F8F8F8"/>
                    </a:solidFill>
                  </a:tcPr>
                </a:tc>
              </a:tr>
              <a:tr h="370021">
                <a:tc>
                  <a:txBody>
                    <a:bodyPr/>
                    <a:lstStyle/>
                    <a:p>
                      <a:pPr marL="198120">
                        <a:lnSpc>
                          <a:spcPts val="1095"/>
                        </a:lnSpc>
                      </a:pPr>
                      <a:r>
                        <a:rPr dirty="0" sz="1000" spc="20">
                          <a:latin typeface="Times New Roman"/>
                          <a:cs typeface="Times New Roman"/>
                        </a:rPr>
                        <a:t>limited</a:t>
                      </a:r>
                      <a:r>
                        <a:rPr dirty="0" sz="10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25">
                          <a:latin typeface="Times New Roman"/>
                          <a:cs typeface="Times New Roman"/>
                        </a:rPr>
                        <a:t>liability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139" name="object 139"/>
          <p:cNvSpPr txBox="1"/>
          <p:nvPr/>
        </p:nvSpPr>
        <p:spPr>
          <a:xfrm>
            <a:off x="1842007" y="5511190"/>
            <a:ext cx="956310" cy="4705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6000"/>
              </a:lnSpc>
              <a:spcBef>
                <a:spcPts val="100"/>
              </a:spcBef>
            </a:pPr>
            <a:r>
              <a:rPr dirty="0" sz="1000" spc="40">
                <a:latin typeface="Times New Roman"/>
                <a:cs typeface="Times New Roman"/>
              </a:rPr>
              <a:t>PM </a:t>
            </a:r>
            <a:r>
              <a:rPr dirty="0" sz="1000" spc="20">
                <a:latin typeface="Times New Roman"/>
                <a:cs typeface="Times New Roman"/>
              </a:rPr>
              <a:t>risk </a:t>
            </a:r>
            <a:r>
              <a:rPr dirty="0" sz="1000" spc="25">
                <a:latin typeface="Times New Roman"/>
                <a:cs typeface="Times New Roman"/>
              </a:rPr>
              <a:t>driver:  </a:t>
            </a:r>
            <a:r>
              <a:rPr dirty="0" sz="1000" spc="40">
                <a:latin typeface="Times New Roman"/>
                <a:cs typeface="Times New Roman"/>
              </a:rPr>
              <a:t>ATO </a:t>
            </a:r>
            <a:r>
              <a:rPr dirty="0" sz="1000" spc="20">
                <a:latin typeface="Times New Roman"/>
                <a:cs typeface="Times New Roman"/>
              </a:rPr>
              <a:t>risk</a:t>
            </a:r>
            <a:r>
              <a:rPr dirty="0" sz="1000" spc="50">
                <a:latin typeface="Times New Roman"/>
                <a:cs typeface="Times New Roman"/>
              </a:rPr>
              <a:t> </a:t>
            </a:r>
            <a:r>
              <a:rPr dirty="0" sz="1000" spc="25">
                <a:latin typeface="Times New Roman"/>
                <a:cs typeface="Times New Roman"/>
              </a:rPr>
              <a:t>driver: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3997578" y="5511190"/>
            <a:ext cx="2423160" cy="4705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32080">
              <a:lnSpc>
                <a:spcPct val="146000"/>
              </a:lnSpc>
              <a:spcBef>
                <a:spcPts val="100"/>
              </a:spcBef>
            </a:pPr>
            <a:r>
              <a:rPr dirty="0" sz="1000" spc="35">
                <a:latin typeface="Times New Roman"/>
                <a:cs typeface="Times New Roman"/>
              </a:rPr>
              <a:t>Operating expense </a:t>
            </a:r>
            <a:r>
              <a:rPr dirty="0" sz="1000" spc="-5">
                <a:latin typeface="Times New Roman"/>
                <a:cs typeface="Times New Roman"/>
              </a:rPr>
              <a:t>= 4 + </a:t>
            </a:r>
            <a:r>
              <a:rPr dirty="0" sz="1000" spc="45">
                <a:latin typeface="Times New Roman"/>
                <a:cs typeface="Times New Roman"/>
              </a:rPr>
              <a:t>88% </a:t>
            </a:r>
            <a:r>
              <a:rPr dirty="0" sz="1000" spc="20">
                <a:latin typeface="Times New Roman"/>
                <a:cs typeface="Times New Roman"/>
              </a:rPr>
              <a:t>of sales  </a:t>
            </a:r>
            <a:r>
              <a:rPr dirty="0" sz="1000" spc="35">
                <a:latin typeface="Times New Roman"/>
                <a:cs typeface="Times New Roman"/>
              </a:rPr>
              <a:t>Net operating </a:t>
            </a:r>
            <a:r>
              <a:rPr dirty="0" sz="1000" spc="30">
                <a:latin typeface="Times New Roman"/>
                <a:cs typeface="Times New Roman"/>
              </a:rPr>
              <a:t>assets </a:t>
            </a:r>
            <a:r>
              <a:rPr dirty="0" sz="1000" spc="-5">
                <a:latin typeface="Times New Roman"/>
                <a:cs typeface="Times New Roman"/>
              </a:rPr>
              <a:t>= </a:t>
            </a:r>
            <a:r>
              <a:rPr dirty="0" sz="1000" spc="30">
                <a:latin typeface="Times New Roman"/>
                <a:cs typeface="Times New Roman"/>
              </a:rPr>
              <a:t>18.7 </a:t>
            </a:r>
            <a:r>
              <a:rPr dirty="0" sz="1000" spc="-5">
                <a:latin typeface="Times New Roman"/>
                <a:cs typeface="Times New Roman"/>
              </a:rPr>
              <a:t>+ </a:t>
            </a:r>
            <a:r>
              <a:rPr dirty="0" sz="1000" spc="45">
                <a:latin typeface="Times New Roman"/>
                <a:cs typeface="Times New Roman"/>
              </a:rPr>
              <a:t>48% </a:t>
            </a:r>
            <a:r>
              <a:rPr dirty="0" sz="1000" spc="20">
                <a:latin typeface="Times New Roman"/>
                <a:cs typeface="Times New Roman"/>
              </a:rPr>
              <a:t>of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20">
                <a:latin typeface="Times New Roman"/>
                <a:cs typeface="Times New Roman"/>
              </a:rPr>
              <a:t>sales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1941576" y="6211739"/>
            <a:ext cx="321310" cy="0"/>
          </a:xfrm>
          <a:custGeom>
            <a:avLst/>
            <a:gdLst/>
            <a:ahLst/>
            <a:cxnLst/>
            <a:rect l="l" t="t" r="r" b="b"/>
            <a:pathLst>
              <a:path w="321310" h="0">
                <a:moveTo>
                  <a:pt x="0" y="0"/>
                </a:moveTo>
                <a:lnTo>
                  <a:pt x="321221" y="0"/>
                </a:lnTo>
              </a:path>
            </a:pathLst>
          </a:custGeom>
          <a:ln w="59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2263139" y="6222491"/>
            <a:ext cx="1918970" cy="0"/>
          </a:xfrm>
          <a:custGeom>
            <a:avLst/>
            <a:gdLst/>
            <a:ahLst/>
            <a:cxnLst/>
            <a:rect l="l" t="t" r="r" b="b"/>
            <a:pathLst>
              <a:path w="1918970" h="0">
                <a:moveTo>
                  <a:pt x="0" y="0"/>
                </a:moveTo>
                <a:lnTo>
                  <a:pt x="1918715" y="0"/>
                </a:lnTo>
              </a:path>
            </a:pathLst>
          </a:custGeom>
          <a:ln w="5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4184269" y="6222491"/>
            <a:ext cx="2840990" cy="0"/>
          </a:xfrm>
          <a:custGeom>
            <a:avLst/>
            <a:gdLst/>
            <a:ahLst/>
            <a:cxnLst/>
            <a:rect l="l" t="t" r="r" b="b"/>
            <a:pathLst>
              <a:path w="2840990" h="0">
                <a:moveTo>
                  <a:pt x="0" y="0"/>
                </a:moveTo>
                <a:lnTo>
                  <a:pt x="2840989" y="0"/>
                </a:lnTo>
              </a:path>
            </a:pathLst>
          </a:custGeom>
          <a:ln w="5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5147" y="383285"/>
            <a:ext cx="499554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/>
              <a:t>Value-at-Risk </a:t>
            </a:r>
            <a:r>
              <a:rPr dirty="0" sz="2400"/>
              <a:t>Profiles: Firms </a:t>
            </a:r>
            <a:r>
              <a:rPr dirty="0" sz="2400" spc="-5"/>
              <a:t>A and</a:t>
            </a:r>
            <a:r>
              <a:rPr dirty="0" sz="2400" spc="-175"/>
              <a:t> </a:t>
            </a:r>
            <a:r>
              <a:rPr dirty="0" sz="2400"/>
              <a:t>B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275843" y="675131"/>
            <a:ext cx="5030724" cy="3267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8976" y="3208018"/>
            <a:ext cx="5279136" cy="3572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96883" y="6617206"/>
            <a:ext cx="303275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24900" y="6617206"/>
            <a:ext cx="216407" cy="2407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766047" y="6617206"/>
            <a:ext cx="303275" cy="2407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124958" y="1140333"/>
            <a:ext cx="3188335" cy="1405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dirty="0" sz="1800">
                <a:latin typeface="Times New Roman"/>
                <a:cs typeface="Times New Roman"/>
              </a:rPr>
              <a:t>The profiles are generated for</a:t>
            </a:r>
            <a:r>
              <a:rPr dirty="0" sz="1800" spc="-2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7  </a:t>
            </a:r>
            <a:r>
              <a:rPr dirty="0" sz="1800" spc="-5">
                <a:latin typeface="Times New Roman"/>
                <a:cs typeface="Times New Roman"/>
              </a:rPr>
              <a:t>scenarios </a:t>
            </a:r>
            <a:r>
              <a:rPr dirty="0" sz="1800">
                <a:latin typeface="Times New Roman"/>
                <a:cs typeface="Times New Roman"/>
              </a:rPr>
              <a:t>for </a:t>
            </a:r>
            <a:r>
              <a:rPr dirty="0" sz="1800" spc="-5">
                <a:latin typeface="Times New Roman"/>
                <a:cs typeface="Times New Roman"/>
              </a:rPr>
              <a:t>GDP</a:t>
            </a:r>
            <a:r>
              <a:rPr dirty="0" sz="1800" spc="-2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growth.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1900">
              <a:latin typeface="Times New Roman"/>
              <a:cs typeface="Times New Roman"/>
            </a:endParaRPr>
          </a:p>
          <a:p>
            <a:pPr marL="299085" marR="8191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dirty="0" sz="1800">
                <a:latin typeface="Times New Roman"/>
                <a:cs typeface="Times New Roman"/>
              </a:rPr>
              <a:t>The valuation </a:t>
            </a:r>
            <a:r>
              <a:rPr dirty="0" sz="1800" spc="-5">
                <a:latin typeface="Times New Roman"/>
                <a:cs typeface="Times New Roman"/>
              </a:rPr>
              <a:t>is </a:t>
            </a:r>
            <a:r>
              <a:rPr dirty="0" sz="1800">
                <a:latin typeface="Times New Roman"/>
                <a:cs typeface="Times New Roman"/>
              </a:rPr>
              <a:t>based on</a:t>
            </a:r>
            <a:r>
              <a:rPr dirty="0" sz="1800" spc="-2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each  </a:t>
            </a:r>
            <a:r>
              <a:rPr dirty="0" sz="1800" spc="-5">
                <a:latin typeface="Times New Roman"/>
                <a:cs typeface="Times New Roman"/>
              </a:rPr>
              <a:t>outcome </a:t>
            </a:r>
            <a:r>
              <a:rPr dirty="0" sz="1800">
                <a:latin typeface="Times New Roman"/>
                <a:cs typeface="Times New Roman"/>
              </a:rPr>
              <a:t>being a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perpetuity: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23103" y="2767075"/>
            <a:ext cx="116839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latin typeface="Cambria Math"/>
                <a:cs typeface="Cambria Math"/>
              </a:rPr>
              <a:t>0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74663" y="2784094"/>
            <a:ext cx="101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i="1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85561" y="2647950"/>
            <a:ext cx="346582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30">
                <a:latin typeface="Cambria Math"/>
                <a:cs typeface="Cambria Math"/>
              </a:rPr>
              <a:t>𝑉</a:t>
            </a:r>
            <a:r>
              <a:rPr dirty="0" baseline="25641" sz="1950" spc="44">
                <a:latin typeface="Cambria Math"/>
                <a:cs typeface="Cambria Math"/>
              </a:rPr>
              <a:t>𝑁𝑂𝐴 </a:t>
            </a:r>
            <a:r>
              <a:rPr dirty="0" sz="1800">
                <a:latin typeface="Times New Roman"/>
                <a:cs typeface="Times New Roman"/>
              </a:rPr>
              <a:t>=</a:t>
            </a:r>
            <a:r>
              <a:rPr dirty="0" sz="1800" i="1">
                <a:latin typeface="Times New Roman"/>
                <a:cs typeface="Times New Roman"/>
              </a:rPr>
              <a:t>NOA </a:t>
            </a:r>
            <a:r>
              <a:rPr dirty="0" sz="1800" spc="-20" i="1">
                <a:latin typeface="Times New Roman"/>
                <a:cs typeface="Times New Roman"/>
              </a:rPr>
              <a:t>+Forecasted</a:t>
            </a:r>
            <a:r>
              <a:rPr dirty="0" sz="1800" spc="-35" i="1">
                <a:latin typeface="Times New Roman"/>
                <a:cs typeface="Times New Roman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ReOI/0.06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24958" y="3197478"/>
            <a:ext cx="3614420" cy="3333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220979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dirty="0" sz="1800">
                <a:latin typeface="Times New Roman"/>
                <a:cs typeface="Times New Roman"/>
              </a:rPr>
              <a:t>The </a:t>
            </a:r>
            <a:r>
              <a:rPr dirty="0" sz="1800" spc="-5">
                <a:latin typeface="Times New Roman"/>
                <a:cs typeface="Times New Roman"/>
              </a:rPr>
              <a:t>set </a:t>
            </a:r>
            <a:r>
              <a:rPr dirty="0" sz="1800">
                <a:latin typeface="Times New Roman"/>
                <a:cs typeface="Times New Roman"/>
              </a:rPr>
              <a:t>of </a:t>
            </a:r>
            <a:r>
              <a:rPr dirty="0" sz="1800" spc="-5">
                <a:latin typeface="Times New Roman"/>
                <a:cs typeface="Times New Roman"/>
              </a:rPr>
              <a:t>possible </a:t>
            </a:r>
            <a:r>
              <a:rPr dirty="0" sz="1800">
                <a:latin typeface="Times New Roman"/>
                <a:cs typeface="Times New Roman"/>
              </a:rPr>
              <a:t>values</a:t>
            </a:r>
            <a:r>
              <a:rPr dirty="0" sz="1800" spc="-114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reflects  not only sales risk, </a:t>
            </a:r>
            <a:r>
              <a:rPr dirty="0" sz="1800" spc="-5">
                <a:latin typeface="Times New Roman"/>
                <a:cs typeface="Times New Roman"/>
              </a:rPr>
              <a:t>PM </a:t>
            </a:r>
            <a:r>
              <a:rPr dirty="0" sz="1800">
                <a:latin typeface="Times New Roman"/>
                <a:cs typeface="Times New Roman"/>
              </a:rPr>
              <a:t>risk, and  </a:t>
            </a:r>
            <a:r>
              <a:rPr dirty="0" sz="1800" spc="-140">
                <a:latin typeface="Times New Roman"/>
                <a:cs typeface="Times New Roman"/>
              </a:rPr>
              <a:t>ATO </a:t>
            </a:r>
            <a:r>
              <a:rPr dirty="0" sz="1800" spc="-5">
                <a:latin typeface="Times New Roman"/>
                <a:cs typeface="Times New Roman"/>
              </a:rPr>
              <a:t>risk </a:t>
            </a:r>
            <a:r>
              <a:rPr dirty="0" sz="1800">
                <a:latin typeface="Times New Roman"/>
                <a:cs typeface="Times New Roman"/>
              </a:rPr>
              <a:t>but also protection from  </a:t>
            </a:r>
            <a:r>
              <a:rPr dirty="0" sz="1800" spc="-5">
                <a:latin typeface="Times New Roman"/>
                <a:cs typeface="Times New Roman"/>
              </a:rPr>
              <a:t>risk </a:t>
            </a:r>
            <a:r>
              <a:rPr dirty="0" sz="1800">
                <a:latin typeface="Times New Roman"/>
                <a:cs typeface="Times New Roman"/>
              </a:rPr>
              <a:t>through </a:t>
            </a:r>
            <a:r>
              <a:rPr dirty="0" sz="1800" spc="-5">
                <a:latin typeface="Times New Roman"/>
                <a:cs typeface="Times New Roman"/>
              </a:rPr>
              <a:t>limited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Times New Roman"/>
                <a:cs typeface="Times New Roman"/>
              </a:rPr>
              <a:t>liability.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1900">
              <a:latin typeface="Times New Roman"/>
              <a:cs typeface="Times New Roman"/>
            </a:endParaRPr>
          </a:p>
          <a:p>
            <a:pPr marL="299085" marR="521334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dirty="0" sz="1800">
                <a:latin typeface="Times New Roman"/>
                <a:cs typeface="Times New Roman"/>
              </a:rPr>
              <a:t>Firm</a:t>
            </a:r>
            <a:r>
              <a:rPr dirty="0" sz="1800" spc="-204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</a:t>
            </a:r>
            <a:r>
              <a:rPr dirty="0" sz="1800" spc="-22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has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higher</a:t>
            </a:r>
            <a:r>
              <a:rPr dirty="0" sz="1800" spc="-20">
                <a:latin typeface="Times New Roman"/>
                <a:cs typeface="Times New Roman"/>
              </a:rPr>
              <a:t> PM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risk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and  higher </a:t>
            </a:r>
            <a:r>
              <a:rPr dirty="0" sz="1800" spc="-140">
                <a:latin typeface="Times New Roman"/>
                <a:cs typeface="Times New Roman"/>
              </a:rPr>
              <a:t>ATO</a:t>
            </a:r>
            <a:r>
              <a:rPr dirty="0" sz="1800" spc="-30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risk.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19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dirty="0" sz="1800">
                <a:latin typeface="Times New Roman"/>
                <a:cs typeface="Times New Roman"/>
              </a:rPr>
              <a:t>These </a:t>
            </a:r>
            <a:r>
              <a:rPr dirty="0" sz="1800" spc="-5">
                <a:latin typeface="Times New Roman"/>
                <a:cs typeface="Times New Roman"/>
              </a:rPr>
              <a:t>risk </a:t>
            </a:r>
            <a:r>
              <a:rPr dirty="0" sz="1800">
                <a:latin typeface="Times New Roman"/>
                <a:cs typeface="Times New Roman"/>
              </a:rPr>
              <a:t>factors give Firm </a:t>
            </a:r>
            <a:r>
              <a:rPr dirty="0" sz="1800" spc="-5">
                <a:latin typeface="Times New Roman"/>
                <a:cs typeface="Times New Roman"/>
              </a:rPr>
              <a:t>A </a:t>
            </a:r>
            <a:r>
              <a:rPr dirty="0" sz="1800">
                <a:latin typeface="Times New Roman"/>
                <a:cs typeface="Times New Roman"/>
              </a:rPr>
              <a:t>a  higher </a:t>
            </a:r>
            <a:r>
              <a:rPr dirty="0" sz="1800" spc="-5">
                <a:latin typeface="Times New Roman"/>
                <a:cs typeface="Times New Roman"/>
              </a:rPr>
              <a:t>prob. </a:t>
            </a:r>
            <a:r>
              <a:rPr dirty="0" sz="1800">
                <a:latin typeface="Times New Roman"/>
                <a:cs typeface="Times New Roman"/>
              </a:rPr>
              <a:t>of low value </a:t>
            </a:r>
            <a:r>
              <a:rPr dirty="0" sz="1800" spc="-5">
                <a:latin typeface="Times New Roman"/>
                <a:cs typeface="Times New Roman"/>
              </a:rPr>
              <a:t>outcomes  </a:t>
            </a:r>
            <a:r>
              <a:rPr dirty="0" sz="1800">
                <a:latin typeface="Times New Roman"/>
                <a:cs typeface="Times New Roman"/>
              </a:rPr>
              <a:t>but also a higher prob. of high</a:t>
            </a:r>
            <a:r>
              <a:rPr dirty="0" sz="1800" spc="-2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value  </a:t>
            </a:r>
            <a:r>
              <a:rPr dirty="0" sz="1800" spc="-5">
                <a:latin typeface="Times New Roman"/>
                <a:cs typeface="Times New Roman"/>
              </a:rPr>
              <a:t>outcomes.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9973" y="177495"/>
            <a:ext cx="345249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10185" marR="5080" indent="-19812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Scenario Planning</a:t>
            </a:r>
            <a:r>
              <a:rPr dirty="0" spc="-120"/>
              <a:t> </a:t>
            </a:r>
            <a:r>
              <a:rPr dirty="0"/>
              <a:t>and  </a:t>
            </a:r>
            <a:r>
              <a:rPr dirty="0" spc="-20"/>
              <a:t>Pro </a:t>
            </a:r>
            <a:r>
              <a:rPr dirty="0" spc="-5"/>
              <a:t>Forma</a:t>
            </a:r>
            <a:r>
              <a:rPr dirty="0" spc="-15"/>
              <a:t> </a:t>
            </a:r>
            <a:r>
              <a:rPr dirty="0" spc="-5"/>
              <a:t>Analysis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0546" y="1670050"/>
            <a:ext cx="6805295" cy="33483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46050" indent="50165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Pro forma </a:t>
            </a:r>
            <a:r>
              <a:rPr dirty="0" sz="2400">
                <a:latin typeface="Times New Roman"/>
                <a:cs typeface="Times New Roman"/>
              </a:rPr>
              <a:t>analysis can be used to </a:t>
            </a:r>
            <a:r>
              <a:rPr dirty="0" sz="2400" spc="-5">
                <a:latin typeface="Times New Roman"/>
                <a:cs typeface="Times New Roman"/>
              </a:rPr>
              <a:t>model outcomes</a:t>
            </a:r>
            <a:r>
              <a:rPr dirty="0" sz="2400" spc="-20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for  </a:t>
            </a:r>
            <a:r>
              <a:rPr dirty="0" sz="2400" spc="-10">
                <a:latin typeface="Times New Roman"/>
                <a:cs typeface="Times New Roman"/>
              </a:rPr>
              <a:t>different </a:t>
            </a:r>
            <a:r>
              <a:rPr dirty="0" sz="2400">
                <a:latin typeface="Times New Roman"/>
                <a:cs typeface="Times New Roman"/>
              </a:rPr>
              <a:t>planning scenarios. Investigate, for</a:t>
            </a:r>
            <a:r>
              <a:rPr dirty="0" sz="2400" spc="-25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example,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L="194945" indent="-182880">
              <a:lnSpc>
                <a:spcPct val="100000"/>
              </a:lnSpc>
              <a:buClr>
                <a:srgbClr val="001F5F"/>
              </a:buClr>
              <a:buChar char="•"/>
              <a:tabLst>
                <a:tab pos="195580" algn="l"/>
              </a:tabLst>
            </a:pPr>
            <a:r>
              <a:rPr dirty="0" sz="2400">
                <a:latin typeface="Times New Roman"/>
                <a:cs typeface="Times New Roman"/>
              </a:rPr>
              <a:t>Adaptation</a:t>
            </a:r>
            <a:r>
              <a:rPr dirty="0" sz="2400" spc="-9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Options</a:t>
            </a:r>
            <a:endParaRPr sz="2400">
              <a:latin typeface="Times New Roman"/>
              <a:cs typeface="Times New Roman"/>
            </a:endParaRPr>
          </a:p>
          <a:p>
            <a:pPr marL="194945" indent="-182880">
              <a:lnSpc>
                <a:spcPct val="100000"/>
              </a:lnSpc>
              <a:buClr>
                <a:srgbClr val="001F5F"/>
              </a:buClr>
              <a:buChar char="•"/>
              <a:tabLst>
                <a:tab pos="195580" algn="l"/>
              </a:tabLst>
            </a:pPr>
            <a:r>
              <a:rPr dirty="0" sz="2400" spc="-5">
                <a:latin typeface="Times New Roman"/>
                <a:cs typeface="Times New Roman"/>
              </a:rPr>
              <a:t>Growth</a:t>
            </a:r>
            <a:r>
              <a:rPr dirty="0" sz="2400" spc="-6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Options</a:t>
            </a:r>
            <a:endParaRPr sz="2400">
              <a:latin typeface="Times New Roman"/>
              <a:cs typeface="Times New Roman"/>
            </a:endParaRPr>
          </a:p>
          <a:p>
            <a:pPr marL="194945" indent="-182880">
              <a:lnSpc>
                <a:spcPct val="100000"/>
              </a:lnSpc>
              <a:buClr>
                <a:srgbClr val="001F5F"/>
              </a:buClr>
              <a:buChar char="•"/>
              <a:tabLst>
                <a:tab pos="195580" algn="l"/>
              </a:tabLst>
            </a:pPr>
            <a:r>
              <a:rPr dirty="0" sz="2400">
                <a:latin typeface="Times New Roman"/>
                <a:cs typeface="Times New Roman"/>
              </a:rPr>
              <a:t>Strategic Risk </a:t>
            </a:r>
            <a:r>
              <a:rPr dirty="0" sz="2400" spc="-5">
                <a:latin typeface="Times New Roman"/>
                <a:cs typeface="Times New Roman"/>
              </a:rPr>
              <a:t>Management</a:t>
            </a:r>
            <a:r>
              <a:rPr dirty="0" sz="2400" spc="-15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Options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L="62865">
              <a:lnSpc>
                <a:spcPct val="100000"/>
              </a:lnSpc>
            </a:pPr>
            <a:r>
              <a:rPr dirty="0" sz="2400" spc="-10">
                <a:latin typeface="Times New Roman"/>
                <a:cs typeface="Times New Roman"/>
              </a:rPr>
              <a:t>Different </a:t>
            </a:r>
            <a:r>
              <a:rPr dirty="0" sz="2400" spc="-5">
                <a:latin typeface="Times New Roman"/>
                <a:cs typeface="Times New Roman"/>
              </a:rPr>
              <a:t>future </a:t>
            </a:r>
            <a:r>
              <a:rPr dirty="0" sz="2400">
                <a:latin typeface="Times New Roman"/>
                <a:cs typeface="Times New Roman"/>
              </a:rPr>
              <a:t>paths can </a:t>
            </a:r>
            <a:r>
              <a:rPr dirty="0" sz="2400" spc="-5">
                <a:latin typeface="Times New Roman"/>
                <a:cs typeface="Times New Roman"/>
              </a:rPr>
              <a:t>be </a:t>
            </a:r>
            <a:r>
              <a:rPr dirty="0" sz="2400">
                <a:latin typeface="Times New Roman"/>
                <a:cs typeface="Times New Roman"/>
              </a:rPr>
              <a:t>articulated with pro</a:t>
            </a:r>
            <a:r>
              <a:rPr dirty="0" sz="2400" spc="-250">
                <a:latin typeface="Times New Roman"/>
                <a:cs typeface="Times New Roman"/>
              </a:rPr>
              <a:t> </a:t>
            </a:r>
            <a:r>
              <a:rPr dirty="0" sz="2400" spc="-15">
                <a:latin typeface="Times New Roman"/>
                <a:cs typeface="Times New Roman"/>
              </a:rPr>
              <a:t>forma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latin typeface="Times New Roman"/>
                <a:cs typeface="Times New Roman"/>
              </a:rPr>
              <a:t>analysis. The value of each path can then be</a:t>
            </a:r>
            <a:r>
              <a:rPr dirty="0" sz="2400" spc="-35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calculated.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96883" y="6617206"/>
            <a:ext cx="303275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24900" y="6617206"/>
            <a:ext cx="216407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66047" y="6617206"/>
            <a:ext cx="303275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0470" y="326212"/>
            <a:ext cx="515239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Price Risk and Fundamental</a:t>
            </a:r>
            <a:r>
              <a:rPr dirty="0" spc="-70"/>
              <a:t> </a:t>
            </a:r>
            <a:r>
              <a:rPr dirty="0" spc="-5"/>
              <a:t>Risk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0448" y="1327150"/>
            <a:ext cx="7336155" cy="2235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marR="59055" indent="-342900">
              <a:lnSpc>
                <a:spcPct val="100000"/>
              </a:lnSpc>
              <a:spcBef>
                <a:spcPts val="100"/>
              </a:spcBef>
              <a:buClr>
                <a:srgbClr val="001F5F"/>
              </a:buClr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2400" spc="-5" b="1" i="1">
                <a:latin typeface="Times New Roman"/>
                <a:cs typeface="Times New Roman"/>
              </a:rPr>
              <a:t>Fundamental </a:t>
            </a:r>
            <a:r>
              <a:rPr dirty="0" sz="2400" b="1" i="1">
                <a:latin typeface="Times New Roman"/>
                <a:cs typeface="Times New Roman"/>
              </a:rPr>
              <a:t>Risk </a:t>
            </a:r>
            <a:r>
              <a:rPr dirty="0" sz="2400" spc="-5">
                <a:latin typeface="Times New Roman"/>
                <a:cs typeface="Times New Roman"/>
              </a:rPr>
              <a:t>is </a:t>
            </a:r>
            <a:r>
              <a:rPr dirty="0" sz="2400">
                <a:latin typeface="Times New Roman"/>
                <a:cs typeface="Times New Roman"/>
              </a:rPr>
              <a:t>the risk of value not being</a:t>
            </a:r>
            <a:r>
              <a:rPr dirty="0" sz="2400" spc="-2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realized  because of </a:t>
            </a:r>
            <a:r>
              <a:rPr dirty="0" sz="2400" spc="-5">
                <a:latin typeface="Times New Roman"/>
                <a:cs typeface="Times New Roman"/>
              </a:rPr>
              <a:t>fundamental </a:t>
            </a:r>
            <a:r>
              <a:rPr dirty="0" sz="2400">
                <a:latin typeface="Times New Roman"/>
                <a:cs typeface="Times New Roman"/>
              </a:rPr>
              <a:t>factors that </a:t>
            </a:r>
            <a:r>
              <a:rPr dirty="0" sz="2400" spc="-15">
                <a:latin typeface="Times New Roman"/>
                <a:cs typeface="Times New Roman"/>
              </a:rPr>
              <a:t>affect </a:t>
            </a:r>
            <a:r>
              <a:rPr dirty="0" sz="2400">
                <a:latin typeface="Times New Roman"/>
                <a:cs typeface="Times New Roman"/>
              </a:rPr>
              <a:t>the </a:t>
            </a:r>
            <a:r>
              <a:rPr dirty="0" sz="2400" spc="-30">
                <a:latin typeface="Times New Roman"/>
                <a:cs typeface="Times New Roman"/>
              </a:rPr>
              <a:t>firm’s  </a:t>
            </a:r>
            <a:r>
              <a:rPr dirty="0" sz="2400" spc="-5">
                <a:latin typeface="Times New Roman"/>
                <a:cs typeface="Times New Roman"/>
              </a:rPr>
              <a:t>activities.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Times New Roman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buClr>
                <a:srgbClr val="001F5F"/>
              </a:buClr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2400" b="1" i="1">
                <a:latin typeface="Times New Roman"/>
                <a:cs typeface="Times New Roman"/>
              </a:rPr>
              <a:t>Price Risk </a:t>
            </a:r>
            <a:r>
              <a:rPr dirty="0" sz="2400">
                <a:latin typeface="Times New Roman"/>
                <a:cs typeface="Times New Roman"/>
              </a:rPr>
              <a:t>is the risk of value not being realized in</a:t>
            </a:r>
            <a:r>
              <a:rPr dirty="0" sz="2400" spc="-40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prices  because of factors other than</a:t>
            </a:r>
            <a:r>
              <a:rPr dirty="0" sz="2400" spc="-14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fundamentals.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96883" y="6617206"/>
            <a:ext cx="303275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24900" y="6617206"/>
            <a:ext cx="216407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66047" y="6617206"/>
            <a:ext cx="303275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7234" y="326212"/>
            <a:ext cx="157988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Price</a:t>
            </a:r>
            <a:r>
              <a:rPr dirty="0" spc="-180"/>
              <a:t> </a:t>
            </a:r>
            <a:r>
              <a:rPr dirty="0" spc="-5"/>
              <a:t>Risk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5213" y="1211402"/>
            <a:ext cx="8064500" cy="46602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dbl" sz="20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rke</a:t>
            </a:r>
            <a:r>
              <a:rPr dirty="0" sz="2000" b="1">
                <a:latin typeface="Times New Roman"/>
                <a:cs typeface="Times New Roman"/>
              </a:rPr>
              <a:t>t Inefficiency</a:t>
            </a:r>
            <a:r>
              <a:rPr dirty="0" sz="2000" spc="-17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Risk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latin typeface="Times New Roman"/>
                <a:cs typeface="Times New Roman"/>
              </a:rPr>
              <a:t>The market </a:t>
            </a:r>
            <a:r>
              <a:rPr dirty="0" sz="2000" spc="-5" b="1">
                <a:latin typeface="Times New Roman"/>
                <a:cs typeface="Times New Roman"/>
              </a:rPr>
              <a:t>price </a:t>
            </a:r>
            <a:r>
              <a:rPr dirty="0" sz="2000" b="1">
                <a:latin typeface="Times New Roman"/>
                <a:cs typeface="Times New Roman"/>
              </a:rPr>
              <a:t>may not </a:t>
            </a:r>
            <a:r>
              <a:rPr dirty="0" sz="2000" spc="-5" b="1">
                <a:latin typeface="Times New Roman"/>
                <a:cs typeface="Times New Roman"/>
              </a:rPr>
              <a:t>reflect </a:t>
            </a:r>
            <a:r>
              <a:rPr dirty="0" sz="2000" b="1">
                <a:latin typeface="Times New Roman"/>
                <a:cs typeface="Times New Roman"/>
              </a:rPr>
              <a:t>the </a:t>
            </a:r>
            <a:r>
              <a:rPr dirty="0" sz="2000" spc="-5" b="1">
                <a:latin typeface="Times New Roman"/>
                <a:cs typeface="Times New Roman"/>
              </a:rPr>
              <a:t>“fundamental </a:t>
            </a:r>
            <a:r>
              <a:rPr dirty="0" sz="2000" b="1">
                <a:latin typeface="Times New Roman"/>
                <a:cs typeface="Times New Roman"/>
              </a:rPr>
              <a:t>value</a:t>
            </a:r>
            <a:r>
              <a:rPr dirty="0" sz="2000" spc="-37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(V)”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00000"/>
              </a:lnSpc>
              <a:buClr>
                <a:srgbClr val="001F5F"/>
              </a:buClr>
              <a:buFont typeface="Times New Roman"/>
              <a:buChar char="•"/>
              <a:tabLst>
                <a:tab pos="355600" algn="l"/>
              </a:tabLst>
            </a:pPr>
            <a:r>
              <a:rPr dirty="0" sz="2000" spc="-5" b="1" i="1">
                <a:latin typeface="Times New Roman"/>
                <a:cs typeface="Times New Roman"/>
              </a:rPr>
              <a:t>Scenario </a:t>
            </a:r>
            <a:r>
              <a:rPr dirty="0" sz="2000" b="1" i="1">
                <a:latin typeface="Times New Roman"/>
                <a:cs typeface="Times New Roman"/>
              </a:rPr>
              <a:t>A </a:t>
            </a:r>
            <a:r>
              <a:rPr dirty="0" sz="2000" spc="-5" b="1" i="1">
                <a:latin typeface="Times New Roman"/>
                <a:cs typeface="Times New Roman"/>
              </a:rPr>
              <a:t>risk: </a:t>
            </a:r>
            <a:r>
              <a:rPr dirty="0" sz="2000" spc="-5">
                <a:latin typeface="Times New Roman"/>
                <a:cs typeface="Times New Roman"/>
              </a:rPr>
              <a:t>the stock is currently </a:t>
            </a:r>
            <a:r>
              <a:rPr dirty="0" sz="2000" spc="-15">
                <a:latin typeface="Times New Roman"/>
                <a:cs typeface="Times New Roman"/>
              </a:rPr>
              <a:t>mispriced </a:t>
            </a:r>
            <a:r>
              <a:rPr dirty="0" sz="2000" spc="5">
                <a:latin typeface="Times New Roman"/>
                <a:cs typeface="Times New Roman"/>
              </a:rPr>
              <a:t>but </a:t>
            </a:r>
            <a:r>
              <a:rPr dirty="0" sz="2000">
                <a:latin typeface="Times New Roman"/>
                <a:cs typeface="Times New Roman"/>
              </a:rPr>
              <a:t>the </a:t>
            </a:r>
            <a:r>
              <a:rPr dirty="0" sz="2000" spc="-5">
                <a:latin typeface="Times New Roman"/>
                <a:cs typeface="Times New Roman"/>
              </a:rPr>
              <a:t>price will return </a:t>
            </a:r>
            <a:r>
              <a:rPr dirty="0" sz="2000" spc="-20">
                <a:latin typeface="Times New Roman"/>
                <a:cs typeface="Times New Roman"/>
              </a:rPr>
              <a:t>to  </a:t>
            </a:r>
            <a:r>
              <a:rPr dirty="0" sz="2000" spc="-5">
                <a:latin typeface="Times New Roman"/>
                <a:cs typeface="Times New Roman"/>
              </a:rPr>
              <a:t>fundamental </a:t>
            </a:r>
            <a:r>
              <a:rPr dirty="0" sz="2000">
                <a:latin typeface="Times New Roman"/>
                <a:cs typeface="Times New Roman"/>
              </a:rPr>
              <a:t>value </a:t>
            </a:r>
            <a:r>
              <a:rPr dirty="0" sz="2000" spc="-5">
                <a:latin typeface="Times New Roman"/>
                <a:cs typeface="Times New Roman"/>
              </a:rPr>
              <a:t>as the </a:t>
            </a:r>
            <a:r>
              <a:rPr dirty="0" sz="2000" spc="-10">
                <a:latin typeface="Times New Roman"/>
                <a:cs typeface="Times New Roman"/>
              </a:rPr>
              <a:t>market </a:t>
            </a:r>
            <a:r>
              <a:rPr dirty="0" sz="2000" spc="-5">
                <a:latin typeface="Times New Roman"/>
                <a:cs typeface="Times New Roman"/>
              </a:rPr>
              <a:t>corrects </a:t>
            </a:r>
            <a:r>
              <a:rPr dirty="0" sz="2000">
                <a:latin typeface="Times New Roman"/>
                <a:cs typeface="Times New Roman"/>
              </a:rPr>
              <a:t>the </a:t>
            </a:r>
            <a:r>
              <a:rPr dirty="0" sz="2000" spc="-10">
                <a:latin typeface="Times New Roman"/>
                <a:cs typeface="Times New Roman"/>
              </a:rPr>
              <a:t>mispricing; </a:t>
            </a:r>
            <a:r>
              <a:rPr dirty="0" sz="2000" spc="-5">
                <a:latin typeface="Times New Roman"/>
                <a:cs typeface="Times New Roman"/>
              </a:rPr>
              <a:t>an investor fails </a:t>
            </a:r>
            <a:r>
              <a:rPr dirty="0" sz="2000" spc="-20">
                <a:latin typeface="Times New Roman"/>
                <a:cs typeface="Times New Roman"/>
              </a:rPr>
              <a:t>to  </a:t>
            </a:r>
            <a:r>
              <a:rPr dirty="0" sz="2000">
                <a:latin typeface="Times New Roman"/>
                <a:cs typeface="Times New Roman"/>
              </a:rPr>
              <a:t>recognize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mispricing</a:t>
            </a:r>
            <a:r>
              <a:rPr dirty="0" sz="2000" spc="-95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Times New Roman"/>
                <a:cs typeface="Times New Roman"/>
              </a:rPr>
              <a:t>may</a:t>
            </a:r>
            <a:r>
              <a:rPr dirty="0" sz="2000" spc="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lose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value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as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</a:t>
            </a:r>
            <a:r>
              <a:rPr dirty="0" sz="2000" spc="-9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→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 spc="-125">
                <a:latin typeface="Times New Roman"/>
                <a:cs typeface="Times New Roman"/>
              </a:rPr>
              <a:t>V.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1F5F"/>
              </a:buClr>
              <a:buFont typeface="Times New Roman"/>
              <a:buChar char="•"/>
            </a:pPr>
            <a:endParaRPr sz="2100">
              <a:latin typeface="Times New Roman"/>
              <a:cs typeface="Times New Roman"/>
            </a:endParaRPr>
          </a:p>
          <a:p>
            <a:pPr marL="355600" marR="58419" indent="-342900">
              <a:lnSpc>
                <a:spcPct val="100000"/>
              </a:lnSpc>
              <a:buClr>
                <a:srgbClr val="001F5F"/>
              </a:buClr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2000" b="1" i="1">
                <a:latin typeface="Times New Roman"/>
                <a:cs typeface="Times New Roman"/>
              </a:rPr>
              <a:t>Scenario B </a:t>
            </a:r>
            <a:r>
              <a:rPr dirty="0" sz="2000" spc="-5" b="1" i="1">
                <a:latin typeface="Times New Roman"/>
                <a:cs typeface="Times New Roman"/>
              </a:rPr>
              <a:t>risk: </a:t>
            </a:r>
            <a:r>
              <a:rPr dirty="0" sz="2000">
                <a:latin typeface="Times New Roman"/>
                <a:cs typeface="Times New Roman"/>
              </a:rPr>
              <a:t>the stock is </a:t>
            </a:r>
            <a:r>
              <a:rPr dirty="0" sz="2000" spc="-10">
                <a:latin typeface="Times New Roman"/>
                <a:cs typeface="Times New Roman"/>
              </a:rPr>
              <a:t>appropriately </a:t>
            </a:r>
            <a:r>
              <a:rPr dirty="0" sz="2000">
                <a:latin typeface="Times New Roman"/>
                <a:cs typeface="Times New Roman"/>
              </a:rPr>
              <a:t>priced at </a:t>
            </a:r>
            <a:r>
              <a:rPr dirty="0" sz="2000" spc="-5">
                <a:latin typeface="Times New Roman"/>
                <a:cs typeface="Times New Roman"/>
              </a:rPr>
              <a:t>its </a:t>
            </a:r>
            <a:r>
              <a:rPr dirty="0" sz="2000">
                <a:latin typeface="Times New Roman"/>
                <a:cs typeface="Times New Roman"/>
              </a:rPr>
              <a:t>fundamental value  </a:t>
            </a:r>
            <a:r>
              <a:rPr dirty="0" sz="2000" spc="5">
                <a:latin typeface="Times New Roman"/>
                <a:cs typeface="Times New Roman"/>
              </a:rPr>
              <a:t>but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price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will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be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“carried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away”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from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its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fundamental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value;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an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investor  </a:t>
            </a:r>
            <a:r>
              <a:rPr dirty="0" sz="2000" spc="5">
                <a:latin typeface="Times New Roman"/>
                <a:cs typeface="Times New Roman"/>
              </a:rPr>
              <a:t>who </a:t>
            </a:r>
            <a:r>
              <a:rPr dirty="0" sz="2000">
                <a:latin typeface="Times New Roman"/>
                <a:cs typeface="Times New Roman"/>
              </a:rPr>
              <a:t>thinks he is trading at fundamental value but does not anticipate the  price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deviation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Times New Roman"/>
                <a:cs typeface="Times New Roman"/>
              </a:rPr>
              <a:t>may</a:t>
            </a:r>
            <a:r>
              <a:rPr dirty="0" sz="2000" spc="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lose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value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as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</a:t>
            </a:r>
            <a:r>
              <a:rPr dirty="0" sz="2000" spc="-8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deviate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from</a:t>
            </a:r>
            <a:r>
              <a:rPr dirty="0" sz="2000" spc="-100">
                <a:latin typeface="Times New Roman"/>
                <a:cs typeface="Times New Roman"/>
              </a:rPr>
              <a:t> </a:t>
            </a:r>
            <a:r>
              <a:rPr dirty="0" sz="2000" spc="-250">
                <a:latin typeface="Times New Roman"/>
                <a:cs typeface="Times New Roman"/>
              </a:rPr>
              <a:t>V.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latin typeface="Times New Roman"/>
                <a:cs typeface="Times New Roman"/>
              </a:rPr>
              <a:t>Fundamental</a:t>
            </a:r>
            <a:r>
              <a:rPr dirty="0" sz="2000" spc="-8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analysis</a:t>
            </a:r>
            <a:r>
              <a:rPr dirty="0" sz="2000" spc="-65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reduces </a:t>
            </a:r>
            <a:r>
              <a:rPr dirty="0" sz="2000" b="1">
                <a:latin typeface="Times New Roman"/>
                <a:cs typeface="Times New Roman"/>
              </a:rPr>
              <a:t>Scenario</a:t>
            </a:r>
            <a:r>
              <a:rPr dirty="0" sz="2000" spc="-14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A</a:t>
            </a:r>
            <a:r>
              <a:rPr dirty="0" sz="2000" spc="-100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risk,</a:t>
            </a:r>
            <a:r>
              <a:rPr dirty="0" sz="2000" b="1">
                <a:latin typeface="Times New Roman"/>
                <a:cs typeface="Times New Roman"/>
              </a:rPr>
              <a:t> but</a:t>
            </a:r>
            <a:r>
              <a:rPr dirty="0" sz="2000" spc="-2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Scenario</a:t>
            </a:r>
            <a:r>
              <a:rPr dirty="0" sz="2000" spc="-2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B</a:t>
            </a:r>
            <a:r>
              <a:rPr dirty="0" sz="2000" spc="10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risk</a:t>
            </a:r>
            <a:r>
              <a:rPr dirty="0" sz="2000" spc="-1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can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-5" b="1">
                <a:latin typeface="Times New Roman"/>
                <a:cs typeface="Times New Roman"/>
              </a:rPr>
              <a:t>still </a:t>
            </a:r>
            <a:r>
              <a:rPr dirty="0" sz="2000" b="1">
                <a:latin typeface="Times New Roman"/>
                <a:cs typeface="Times New Roman"/>
              </a:rPr>
              <a:t>affect a </a:t>
            </a:r>
            <a:r>
              <a:rPr dirty="0" sz="2000" spc="-5" b="1">
                <a:latin typeface="Times New Roman"/>
                <a:cs typeface="Times New Roman"/>
              </a:rPr>
              <a:t>diligent </a:t>
            </a:r>
            <a:r>
              <a:rPr dirty="0" sz="2000" b="1">
                <a:latin typeface="Times New Roman"/>
                <a:cs typeface="Times New Roman"/>
              </a:rPr>
              <a:t>fundamental</a:t>
            </a:r>
            <a:r>
              <a:rPr dirty="0" sz="2000" spc="-280" b="1">
                <a:latin typeface="Times New Roman"/>
                <a:cs typeface="Times New Roman"/>
              </a:rPr>
              <a:t> </a:t>
            </a:r>
            <a:r>
              <a:rPr dirty="0" sz="2000" spc="-20" b="1">
                <a:latin typeface="Times New Roman"/>
                <a:cs typeface="Times New Roman"/>
              </a:rPr>
              <a:t>investor.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96883" y="6617206"/>
            <a:ext cx="303275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24900" y="6617206"/>
            <a:ext cx="216407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66047" y="6617206"/>
            <a:ext cx="303275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6902" y="326212"/>
            <a:ext cx="585343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Price Risk: Scenario A and Scenario</a:t>
            </a:r>
            <a:r>
              <a:rPr dirty="0" spc="-110"/>
              <a:t> </a:t>
            </a:r>
            <a:r>
              <a:rPr dirty="0" spc="-5"/>
              <a:t>B</a:t>
            </a:r>
          </a:p>
        </p:txBody>
      </p:sp>
      <p:sp>
        <p:nvSpPr>
          <p:cNvPr id="3" name="object 3"/>
          <p:cNvSpPr/>
          <p:nvPr/>
        </p:nvSpPr>
        <p:spPr>
          <a:xfrm>
            <a:off x="5666994" y="3506596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 h="0">
                <a:moveTo>
                  <a:pt x="0" y="0"/>
                </a:moveTo>
                <a:lnTo>
                  <a:pt x="99059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494782" y="3506596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 h="0">
                <a:moveTo>
                  <a:pt x="0" y="0"/>
                </a:moveTo>
                <a:lnTo>
                  <a:pt x="100202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24094" y="3506596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 h="0">
                <a:moveTo>
                  <a:pt x="0" y="0"/>
                </a:moveTo>
                <a:lnTo>
                  <a:pt x="99059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51882" y="3506596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 h="0">
                <a:moveTo>
                  <a:pt x="0" y="0"/>
                </a:moveTo>
                <a:lnTo>
                  <a:pt x="100202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981194" y="3506596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 h="0">
                <a:moveTo>
                  <a:pt x="0" y="0"/>
                </a:moveTo>
                <a:lnTo>
                  <a:pt x="99059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808982" y="350659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1980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837682" y="3506596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 h="0">
                <a:moveTo>
                  <a:pt x="0" y="0"/>
                </a:moveTo>
                <a:lnTo>
                  <a:pt x="100202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080759" y="3473196"/>
            <a:ext cx="0" cy="100330"/>
          </a:xfrm>
          <a:custGeom>
            <a:avLst/>
            <a:gdLst/>
            <a:ahLst/>
            <a:cxnLst/>
            <a:rect l="l" t="t" r="r" b="b"/>
            <a:pathLst>
              <a:path w="0" h="100329">
                <a:moveTo>
                  <a:pt x="0" y="0"/>
                </a:moveTo>
                <a:lnTo>
                  <a:pt x="0" y="100202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865876" y="3505200"/>
            <a:ext cx="727075" cy="1270"/>
          </a:xfrm>
          <a:custGeom>
            <a:avLst/>
            <a:gdLst/>
            <a:ahLst/>
            <a:cxnLst/>
            <a:rect l="l" t="t" r="r" b="b"/>
            <a:pathLst>
              <a:path w="727075" h="1270">
                <a:moveTo>
                  <a:pt x="726821" y="0"/>
                </a:moveTo>
                <a:lnTo>
                  <a:pt x="0" y="1270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348348" y="3351148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 h="0">
                <a:moveTo>
                  <a:pt x="0" y="0"/>
                </a:moveTo>
                <a:lnTo>
                  <a:pt x="36067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243192" y="3351148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 h="0">
                <a:moveTo>
                  <a:pt x="0" y="0"/>
                </a:moveTo>
                <a:lnTo>
                  <a:pt x="36068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285865" y="2099945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 h="0">
                <a:moveTo>
                  <a:pt x="0" y="0"/>
                </a:moveTo>
                <a:lnTo>
                  <a:pt x="36068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638166" y="3505961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108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1614" y="3505961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18659" y="3473196"/>
            <a:ext cx="0" cy="100330"/>
          </a:xfrm>
          <a:custGeom>
            <a:avLst/>
            <a:gdLst/>
            <a:ahLst/>
            <a:cxnLst/>
            <a:rect l="l" t="t" r="r" b="b"/>
            <a:pathLst>
              <a:path w="0" h="100329">
                <a:moveTo>
                  <a:pt x="0" y="0"/>
                </a:moveTo>
                <a:lnTo>
                  <a:pt x="0" y="100202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046092" y="3473958"/>
            <a:ext cx="0" cy="100330"/>
          </a:xfrm>
          <a:custGeom>
            <a:avLst/>
            <a:gdLst/>
            <a:ahLst/>
            <a:cxnLst/>
            <a:rect l="l" t="t" r="r" b="b"/>
            <a:pathLst>
              <a:path w="0" h="100329">
                <a:moveTo>
                  <a:pt x="0" y="0"/>
                </a:moveTo>
                <a:lnTo>
                  <a:pt x="0" y="100202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552444" y="3473196"/>
            <a:ext cx="0" cy="100330"/>
          </a:xfrm>
          <a:custGeom>
            <a:avLst/>
            <a:gdLst/>
            <a:ahLst/>
            <a:cxnLst/>
            <a:rect l="l" t="t" r="r" b="b"/>
            <a:pathLst>
              <a:path w="0" h="100329">
                <a:moveTo>
                  <a:pt x="0" y="0"/>
                </a:moveTo>
                <a:lnTo>
                  <a:pt x="0" y="100202"/>
                </a:lnTo>
              </a:path>
            </a:pathLst>
          </a:custGeom>
          <a:ln w="1828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041776" y="3473958"/>
            <a:ext cx="0" cy="100330"/>
          </a:xfrm>
          <a:custGeom>
            <a:avLst/>
            <a:gdLst/>
            <a:ahLst/>
            <a:cxnLst/>
            <a:rect l="l" t="t" r="r" b="b"/>
            <a:pathLst>
              <a:path w="0" h="100329">
                <a:moveTo>
                  <a:pt x="0" y="0"/>
                </a:moveTo>
                <a:lnTo>
                  <a:pt x="0" y="100202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566416" y="3505072"/>
            <a:ext cx="2077085" cy="1905"/>
          </a:xfrm>
          <a:custGeom>
            <a:avLst/>
            <a:gdLst/>
            <a:ahLst/>
            <a:cxnLst/>
            <a:rect l="l" t="t" r="r" b="b"/>
            <a:pathLst>
              <a:path w="2077085" h="1904">
                <a:moveTo>
                  <a:pt x="2077084" y="0"/>
                </a:moveTo>
                <a:lnTo>
                  <a:pt x="0" y="1524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36520" y="2101595"/>
            <a:ext cx="3463925" cy="599440"/>
          </a:xfrm>
          <a:custGeom>
            <a:avLst/>
            <a:gdLst/>
            <a:ahLst/>
            <a:cxnLst/>
            <a:rect l="l" t="t" r="r" b="b"/>
            <a:pathLst>
              <a:path w="3463925" h="599439">
                <a:moveTo>
                  <a:pt x="0" y="598931"/>
                </a:moveTo>
                <a:lnTo>
                  <a:pt x="3463798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33472" y="2101595"/>
            <a:ext cx="3467100" cy="1211580"/>
          </a:xfrm>
          <a:custGeom>
            <a:avLst/>
            <a:gdLst/>
            <a:ahLst/>
            <a:cxnLst/>
            <a:rect l="l" t="t" r="r" b="b"/>
            <a:pathLst>
              <a:path w="3467100" h="1211579">
                <a:moveTo>
                  <a:pt x="0" y="1211452"/>
                </a:moveTo>
                <a:lnTo>
                  <a:pt x="3466845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497073" y="3351148"/>
            <a:ext cx="166370" cy="0"/>
          </a:xfrm>
          <a:custGeom>
            <a:avLst/>
            <a:gdLst/>
            <a:ahLst/>
            <a:cxnLst/>
            <a:rect l="l" t="t" r="r" b="b"/>
            <a:pathLst>
              <a:path w="166369" h="0">
                <a:moveTo>
                  <a:pt x="0" y="0"/>
                </a:moveTo>
                <a:lnTo>
                  <a:pt x="165862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503932" y="2712720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 h="0">
                <a:moveTo>
                  <a:pt x="0" y="0"/>
                </a:moveTo>
                <a:lnTo>
                  <a:pt x="150622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134480" y="335051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029325" y="335051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921121" y="335051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815965" y="3350514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 h="0">
                <a:moveTo>
                  <a:pt x="0" y="0"/>
                </a:moveTo>
                <a:lnTo>
                  <a:pt x="35051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707760" y="335051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599557" y="335051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493003" y="335051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386323" y="335051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279644" y="335051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171440" y="335051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064759" y="33505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958079" y="335051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849876" y="335051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744720" y="335051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636515" y="335051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531359" y="3350514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 h="0">
                <a:moveTo>
                  <a:pt x="0" y="0"/>
                </a:moveTo>
                <a:lnTo>
                  <a:pt x="35051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423155" y="335051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315078" y="33505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209922" y="3350514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 h="0">
                <a:moveTo>
                  <a:pt x="0" y="0"/>
                </a:moveTo>
                <a:lnTo>
                  <a:pt x="35051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101719" y="335051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995039" y="335051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886834" y="335051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781678" y="335051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673475" y="335051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565271" y="3350514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460115" y="335051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351910" y="335051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246754" y="335051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138677" y="3350514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031998" y="3350514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2925317" y="3350514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 h="0">
                <a:moveTo>
                  <a:pt x="0" y="0"/>
                </a:moveTo>
                <a:lnTo>
                  <a:pt x="35051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817114" y="33505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710433" y="3350514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2603754" y="3350514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 h="0">
                <a:moveTo>
                  <a:pt x="0" y="0"/>
                </a:moveTo>
                <a:lnTo>
                  <a:pt x="35051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6057391" y="2712720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5949188" y="2712720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842508" y="2712720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5735828" y="2712720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 h="0">
                <a:moveTo>
                  <a:pt x="19812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5627751" y="2712720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 h="0">
                <a:moveTo>
                  <a:pt x="22733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5521071" y="2712720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5412866" y="2712720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5307710" y="2712720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5199507" y="2712720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5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5094351" y="2712720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4986146" y="2712720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4877942" y="2712720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 h="0">
                <a:moveTo>
                  <a:pt x="22860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4772914" y="2712720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19685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4664709" y="2712720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4558029" y="2712720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4449826" y="2712720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4344670" y="2712720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5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4236465" y="2712720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4128261" y="2712720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 h="0">
                <a:moveTo>
                  <a:pt x="24384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4023105" y="2712720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3915028" y="2712720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209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3809872" y="2712720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3701669" y="2712720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5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3594989" y="2712720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3488309" y="2712720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 h="0">
                <a:moveTo>
                  <a:pt x="19812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3380104" y="2712720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 h="0">
                <a:moveTo>
                  <a:pt x="22860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3273425" y="2712720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3165220" y="2712720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3060192" y="2712720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208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2951988" y="2712720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846832" y="2712720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2738627" y="2712720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2630423" y="2712720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 h="0">
                <a:moveTo>
                  <a:pt x="22859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6177407" y="2099310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623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6072251" y="209931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5964046" y="209931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5858890" y="209931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5750686" y="209931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5644007" y="209931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5537327" y="2099310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 h="0">
                <a:moveTo>
                  <a:pt x="0" y="0"/>
                </a:moveTo>
                <a:lnTo>
                  <a:pt x="35051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5429122" y="209931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5322442" y="209931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5214239" y="209931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5109083" y="209931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5000878" y="209931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4895722" y="209931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4787519" y="209931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4679315" y="209931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4574159" y="2099310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 h="0">
                <a:moveTo>
                  <a:pt x="0" y="0"/>
                </a:moveTo>
                <a:lnTo>
                  <a:pt x="35051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4465954" y="209931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4359402" y="209931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4251197" y="209931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4146041" y="209931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4037838" y="209931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3929634" y="2099310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3824478" y="209931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3716273" y="209931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3611117" y="209931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3502914" y="209931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3396234" y="209931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3289553" y="2099310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 h="0">
                <a:moveTo>
                  <a:pt x="0" y="0"/>
                </a:moveTo>
                <a:lnTo>
                  <a:pt x="35051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3181350" y="2099310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3074670" y="2099310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2966466" y="2099310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2861310" y="2099310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2753105" y="2099310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2647950" y="2099310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6100571" y="2098548"/>
            <a:ext cx="1905" cy="1250950"/>
          </a:xfrm>
          <a:custGeom>
            <a:avLst/>
            <a:gdLst/>
            <a:ahLst/>
            <a:cxnLst/>
            <a:rect l="l" t="t" r="r" b="b"/>
            <a:pathLst>
              <a:path w="1904" h="1250950">
                <a:moveTo>
                  <a:pt x="0" y="0"/>
                </a:moveTo>
                <a:lnTo>
                  <a:pt x="1524" y="125095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6057900" y="3326638"/>
            <a:ext cx="83820" cy="33655"/>
          </a:xfrm>
          <a:custGeom>
            <a:avLst/>
            <a:gdLst/>
            <a:ahLst/>
            <a:cxnLst/>
            <a:rect l="l" t="t" r="r" b="b"/>
            <a:pathLst>
              <a:path w="83820" h="33654">
                <a:moveTo>
                  <a:pt x="0" y="33527"/>
                </a:moveTo>
                <a:lnTo>
                  <a:pt x="8382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6059423" y="2703448"/>
            <a:ext cx="82550" cy="44450"/>
          </a:xfrm>
          <a:custGeom>
            <a:avLst/>
            <a:gdLst/>
            <a:ahLst/>
            <a:cxnLst/>
            <a:rect l="l" t="t" r="r" b="b"/>
            <a:pathLst>
              <a:path w="82550" h="44450">
                <a:moveTo>
                  <a:pt x="0" y="44196"/>
                </a:moveTo>
                <a:lnTo>
                  <a:pt x="82296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6057900" y="2089404"/>
            <a:ext cx="83820" cy="35560"/>
          </a:xfrm>
          <a:custGeom>
            <a:avLst/>
            <a:gdLst/>
            <a:ahLst/>
            <a:cxnLst/>
            <a:rect l="l" t="t" r="r" b="b"/>
            <a:pathLst>
              <a:path w="83820" h="35560">
                <a:moveTo>
                  <a:pt x="0" y="35051"/>
                </a:moveTo>
                <a:lnTo>
                  <a:pt x="8382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2497073" y="2099945"/>
            <a:ext cx="166370" cy="0"/>
          </a:xfrm>
          <a:custGeom>
            <a:avLst/>
            <a:gdLst/>
            <a:ahLst/>
            <a:cxnLst/>
            <a:rect l="l" t="t" r="r" b="b"/>
            <a:pathLst>
              <a:path w="166369" h="0">
                <a:moveTo>
                  <a:pt x="0" y="0"/>
                </a:moveTo>
                <a:lnTo>
                  <a:pt x="165862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6456553" y="3351148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 h="0">
                <a:moveTo>
                  <a:pt x="0" y="0"/>
                </a:moveTo>
                <a:lnTo>
                  <a:pt x="36068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6550152" y="2744723"/>
            <a:ext cx="0" cy="612775"/>
          </a:xfrm>
          <a:custGeom>
            <a:avLst/>
            <a:gdLst/>
            <a:ahLst/>
            <a:cxnLst/>
            <a:rect l="l" t="t" r="r" b="b"/>
            <a:pathLst>
              <a:path w="0" h="612775">
                <a:moveTo>
                  <a:pt x="0" y="0"/>
                </a:moveTo>
                <a:lnTo>
                  <a:pt x="0" y="612521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6484620" y="3325367"/>
            <a:ext cx="107950" cy="34925"/>
          </a:xfrm>
          <a:custGeom>
            <a:avLst/>
            <a:gdLst/>
            <a:ahLst/>
            <a:cxnLst/>
            <a:rect l="l" t="t" r="r" b="b"/>
            <a:pathLst>
              <a:path w="107950" h="34925">
                <a:moveTo>
                  <a:pt x="0" y="34544"/>
                </a:moveTo>
                <a:lnTo>
                  <a:pt x="107823" y="0"/>
                </a:lnTo>
              </a:path>
            </a:pathLst>
          </a:custGeom>
          <a:ln w="152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6499225" y="2099945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 h="0">
                <a:moveTo>
                  <a:pt x="0" y="0"/>
                </a:moveTo>
                <a:lnTo>
                  <a:pt x="36068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6550152" y="2090927"/>
            <a:ext cx="0" cy="501650"/>
          </a:xfrm>
          <a:custGeom>
            <a:avLst/>
            <a:gdLst/>
            <a:ahLst/>
            <a:cxnLst/>
            <a:rect l="l" t="t" r="r" b="b"/>
            <a:pathLst>
              <a:path w="0" h="501650">
                <a:moveTo>
                  <a:pt x="0" y="0"/>
                </a:moveTo>
                <a:lnTo>
                  <a:pt x="0" y="501142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6394069" y="2099945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 h="0">
                <a:moveTo>
                  <a:pt x="0" y="0"/>
                </a:moveTo>
                <a:lnTo>
                  <a:pt x="36067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6464808" y="2089404"/>
            <a:ext cx="107950" cy="34925"/>
          </a:xfrm>
          <a:custGeom>
            <a:avLst/>
            <a:gdLst/>
            <a:ahLst/>
            <a:cxnLst/>
            <a:rect l="l" t="t" r="r" b="b"/>
            <a:pathLst>
              <a:path w="107950" h="34925">
                <a:moveTo>
                  <a:pt x="0" y="34544"/>
                </a:moveTo>
                <a:lnTo>
                  <a:pt x="107822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6422135" y="2592323"/>
            <a:ext cx="739140" cy="152400"/>
          </a:xfrm>
          <a:custGeom>
            <a:avLst/>
            <a:gdLst/>
            <a:ahLst/>
            <a:cxnLst/>
            <a:rect l="l" t="t" r="r" b="b"/>
            <a:pathLst>
              <a:path w="739140" h="152400">
                <a:moveTo>
                  <a:pt x="0" y="152400"/>
                </a:moveTo>
                <a:lnTo>
                  <a:pt x="739139" y="152400"/>
                </a:lnTo>
                <a:lnTo>
                  <a:pt x="73913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 txBox="1"/>
          <p:nvPr/>
        </p:nvSpPr>
        <p:spPr>
          <a:xfrm>
            <a:off x="3969511" y="3568700"/>
            <a:ext cx="10795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latin typeface="Times New Roman"/>
                <a:cs typeface="Times New Roman"/>
              </a:rPr>
              <a:t>3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4504690" y="3568700"/>
            <a:ext cx="10795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latin typeface="Times New Roman"/>
                <a:cs typeface="Times New Roman"/>
              </a:rPr>
              <a:t>4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6026022" y="3568700"/>
            <a:ext cx="126364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latin typeface="Times New Roman"/>
                <a:cs typeface="Times New Roman"/>
              </a:rPr>
              <a:t>T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5190871" y="2274188"/>
            <a:ext cx="7702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Times New Roman"/>
                <a:cs typeface="Times New Roman"/>
              </a:rPr>
              <a:t>Normal</a:t>
            </a:r>
            <a:r>
              <a:rPr dirty="0" sz="1000" spc="-10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return,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6410071" y="2570733"/>
            <a:ext cx="72326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Times New Roman"/>
                <a:cs typeface="Times New Roman"/>
              </a:rPr>
              <a:t>Actual</a:t>
            </a:r>
            <a:r>
              <a:rPr dirty="0" sz="1000" spc="-6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return,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6731000" y="3413252"/>
            <a:ext cx="35496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14">
                <a:latin typeface="Times New Roman"/>
                <a:cs typeface="Times New Roman"/>
              </a:rPr>
              <a:t>T</a:t>
            </a:r>
            <a:r>
              <a:rPr dirty="0" sz="1300" spc="-10">
                <a:latin typeface="Times New Roman"/>
                <a:cs typeface="Times New Roman"/>
              </a:rPr>
              <a:t>i</a:t>
            </a:r>
            <a:r>
              <a:rPr dirty="0" sz="1300" spc="-45">
                <a:latin typeface="Times New Roman"/>
                <a:cs typeface="Times New Roman"/>
              </a:rPr>
              <a:t>m</a:t>
            </a:r>
            <a:r>
              <a:rPr dirty="0" sz="1300" spc="-5">
                <a:latin typeface="Times New Roman"/>
                <a:cs typeface="Times New Roman"/>
              </a:rPr>
              <a:t>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2567939" y="1845564"/>
            <a:ext cx="1270" cy="1659889"/>
          </a:xfrm>
          <a:custGeom>
            <a:avLst/>
            <a:gdLst/>
            <a:ahLst/>
            <a:cxnLst/>
            <a:rect l="l" t="t" r="r" b="b"/>
            <a:pathLst>
              <a:path w="1269" h="1659889">
                <a:moveTo>
                  <a:pt x="0" y="0"/>
                </a:moveTo>
                <a:lnTo>
                  <a:pt x="1270" y="1659382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 txBox="1"/>
          <p:nvPr/>
        </p:nvSpPr>
        <p:spPr>
          <a:xfrm>
            <a:off x="2275585" y="2606167"/>
            <a:ext cx="249554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300" spc="5">
                <a:latin typeface="Times New Roman"/>
                <a:cs typeface="Times New Roman"/>
              </a:rPr>
              <a:t>V</a:t>
            </a:r>
            <a:r>
              <a:rPr dirty="0" baseline="-10416" sz="1200" spc="7">
                <a:latin typeface="Times New Roman"/>
                <a:cs typeface="Times New Roman"/>
              </a:rPr>
              <a:t>0</a:t>
            </a:r>
            <a:endParaRPr baseline="-10416" sz="1200">
              <a:latin typeface="Times New Roman"/>
              <a:cs typeface="Times New Roman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2324735" y="3231895"/>
            <a:ext cx="22034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300">
                <a:latin typeface="Times New Roman"/>
                <a:cs typeface="Times New Roman"/>
              </a:rPr>
              <a:t>P</a:t>
            </a:r>
            <a:r>
              <a:rPr dirty="0" baseline="-6944" sz="1200">
                <a:latin typeface="Times New Roman"/>
                <a:cs typeface="Times New Roman"/>
              </a:rPr>
              <a:t>0</a:t>
            </a:r>
            <a:endParaRPr baseline="-6944" sz="1200">
              <a:latin typeface="Times New Roman"/>
              <a:cs typeface="Times New Roman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574751" y="1246559"/>
            <a:ext cx="3066415" cy="999490"/>
          </a:xfrm>
          <a:prstGeom prst="rect">
            <a:avLst/>
          </a:prstGeom>
        </p:spPr>
        <p:txBody>
          <a:bodyPr wrap="square" lIns="0" tIns="1181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30"/>
              </a:spcBef>
            </a:pPr>
            <a:r>
              <a:rPr dirty="0" u="sng" sz="12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Scenario A</a:t>
            </a:r>
            <a:r>
              <a:rPr dirty="0" sz="1200" spc="-5">
                <a:latin typeface="Times New Roman"/>
                <a:cs typeface="Times New Roman"/>
              </a:rPr>
              <a:t>: Price gravitates </a:t>
            </a: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5">
                <a:latin typeface="Times New Roman"/>
                <a:cs typeface="Times New Roman"/>
              </a:rPr>
              <a:t>fundamental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value</a:t>
            </a:r>
            <a:endParaRPr sz="1200">
              <a:latin typeface="Times New Roman"/>
              <a:cs typeface="Times New Roman"/>
            </a:endParaRPr>
          </a:p>
          <a:p>
            <a:pPr marL="1436370">
              <a:lnSpc>
                <a:spcPct val="100000"/>
              </a:lnSpc>
              <a:spcBef>
                <a:spcPts val="894"/>
              </a:spcBef>
            </a:pPr>
            <a:r>
              <a:rPr dirty="0" sz="1300" spc="-10">
                <a:latin typeface="Times New Roman"/>
                <a:cs typeface="Times New Roman"/>
              </a:rPr>
              <a:t>Cum-dividend</a:t>
            </a:r>
            <a:r>
              <a:rPr dirty="0" sz="1300" spc="-80">
                <a:latin typeface="Times New Roman"/>
                <a:cs typeface="Times New Roman"/>
              </a:rPr>
              <a:t> </a:t>
            </a:r>
            <a:r>
              <a:rPr dirty="0" sz="1300" spc="-65">
                <a:latin typeface="Times New Roman"/>
                <a:cs typeface="Times New Roman"/>
              </a:rPr>
              <a:t>Value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ctr" marL="162560">
              <a:lnSpc>
                <a:spcPct val="100000"/>
              </a:lnSpc>
            </a:pPr>
            <a:r>
              <a:rPr dirty="0" baseline="4629" sz="1800" spc="-67">
                <a:latin typeface="Times New Roman"/>
                <a:cs typeface="Times New Roman"/>
              </a:rPr>
              <a:t>P</a:t>
            </a:r>
            <a:r>
              <a:rPr dirty="0" sz="800" spc="-45">
                <a:latin typeface="Times New Roman"/>
                <a:cs typeface="Times New Roman"/>
              </a:rPr>
              <a:t>T</a:t>
            </a:r>
            <a:r>
              <a:rPr dirty="0" baseline="24305" sz="1200" spc="-67">
                <a:latin typeface="Times New Roman"/>
                <a:cs typeface="Times New Roman"/>
              </a:rPr>
              <a:t>C  </a:t>
            </a:r>
            <a:r>
              <a:rPr dirty="0" baseline="4273" sz="1950" spc="-7">
                <a:latin typeface="Times New Roman"/>
                <a:cs typeface="Times New Roman"/>
              </a:rPr>
              <a:t>=</a:t>
            </a:r>
            <a:r>
              <a:rPr dirty="0" baseline="4273" sz="1950" spc="-240">
                <a:latin typeface="Times New Roman"/>
                <a:cs typeface="Times New Roman"/>
              </a:rPr>
              <a:t> </a:t>
            </a:r>
            <a:r>
              <a:rPr dirty="0" baseline="4273" sz="1950" spc="-22">
                <a:latin typeface="Times New Roman"/>
                <a:cs typeface="Times New Roman"/>
              </a:rPr>
              <a:t>V</a:t>
            </a:r>
            <a:r>
              <a:rPr dirty="0" sz="800" spc="-15">
                <a:latin typeface="Times New Roman"/>
                <a:cs typeface="Times New Roman"/>
              </a:rPr>
              <a:t>T</a:t>
            </a:r>
            <a:r>
              <a:rPr dirty="0" baseline="24305" sz="1200" spc="-22">
                <a:latin typeface="Times New Roman"/>
                <a:cs typeface="Times New Roman"/>
              </a:rPr>
              <a:t>C</a:t>
            </a:r>
            <a:endParaRPr baseline="24305" sz="1200">
              <a:latin typeface="Times New Roman"/>
              <a:cs typeface="Times New Roman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5540502" y="6205575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1981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5369814" y="6205575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1981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5196078" y="6205575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1981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5022341" y="6205575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1981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4848605" y="6205575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1981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2514600" y="4526279"/>
            <a:ext cx="1905" cy="1677670"/>
          </a:xfrm>
          <a:custGeom>
            <a:avLst/>
            <a:gdLst/>
            <a:ahLst/>
            <a:cxnLst/>
            <a:rect l="l" t="t" r="r" b="b"/>
            <a:pathLst>
              <a:path w="1905" h="1677670">
                <a:moveTo>
                  <a:pt x="0" y="0"/>
                </a:moveTo>
                <a:lnTo>
                  <a:pt x="1524" y="1677543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2538983" y="4782311"/>
            <a:ext cx="3573779" cy="1250950"/>
          </a:xfrm>
          <a:custGeom>
            <a:avLst/>
            <a:gdLst/>
            <a:ahLst/>
            <a:cxnLst/>
            <a:rect l="l" t="t" r="r" b="b"/>
            <a:pathLst>
              <a:path w="3573779" h="1250950">
                <a:moveTo>
                  <a:pt x="0" y="1250861"/>
                </a:moveTo>
                <a:lnTo>
                  <a:pt x="3573399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2545079" y="5403850"/>
            <a:ext cx="3567429" cy="643255"/>
          </a:xfrm>
          <a:custGeom>
            <a:avLst/>
            <a:gdLst/>
            <a:ahLst/>
            <a:cxnLst/>
            <a:rect l="l" t="t" r="r" b="b"/>
            <a:pathLst>
              <a:path w="3567429" h="643254">
                <a:moveTo>
                  <a:pt x="0" y="643039"/>
                </a:moveTo>
                <a:lnTo>
                  <a:pt x="3567303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6091301" y="6172999"/>
            <a:ext cx="0" cy="100330"/>
          </a:xfrm>
          <a:custGeom>
            <a:avLst/>
            <a:gdLst/>
            <a:ahLst/>
            <a:cxnLst/>
            <a:rect l="l" t="t" r="r" b="b"/>
            <a:pathLst>
              <a:path w="0" h="100329">
                <a:moveTo>
                  <a:pt x="0" y="0"/>
                </a:moveTo>
                <a:lnTo>
                  <a:pt x="0" y="100126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4501134" y="6205575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1980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4509896" y="6172961"/>
            <a:ext cx="0" cy="100330"/>
          </a:xfrm>
          <a:custGeom>
            <a:avLst/>
            <a:gdLst/>
            <a:ahLst/>
            <a:cxnLst/>
            <a:rect l="l" t="t" r="r" b="b"/>
            <a:pathLst>
              <a:path w="0" h="100329">
                <a:moveTo>
                  <a:pt x="0" y="0"/>
                </a:moveTo>
                <a:lnTo>
                  <a:pt x="0" y="100203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4011929" y="6172961"/>
            <a:ext cx="0" cy="100330"/>
          </a:xfrm>
          <a:custGeom>
            <a:avLst/>
            <a:gdLst/>
            <a:ahLst/>
            <a:cxnLst/>
            <a:rect l="l" t="t" r="r" b="b"/>
            <a:pathLst>
              <a:path w="0" h="100329">
                <a:moveTo>
                  <a:pt x="0" y="0"/>
                </a:moveTo>
                <a:lnTo>
                  <a:pt x="0" y="100203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3534155" y="6172237"/>
            <a:ext cx="0" cy="100330"/>
          </a:xfrm>
          <a:custGeom>
            <a:avLst/>
            <a:gdLst/>
            <a:ahLst/>
            <a:cxnLst/>
            <a:rect l="l" t="t" r="r" b="b"/>
            <a:pathLst>
              <a:path w="0" h="100329">
                <a:moveTo>
                  <a:pt x="0" y="0"/>
                </a:moveTo>
                <a:lnTo>
                  <a:pt x="0" y="100126"/>
                </a:lnTo>
              </a:path>
            </a:pathLst>
          </a:custGeom>
          <a:ln w="1828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3015869" y="6172999"/>
            <a:ext cx="0" cy="100330"/>
          </a:xfrm>
          <a:custGeom>
            <a:avLst/>
            <a:gdLst/>
            <a:ahLst/>
            <a:cxnLst/>
            <a:rect l="l" t="t" r="r" b="b"/>
            <a:pathLst>
              <a:path w="0" h="100329">
                <a:moveTo>
                  <a:pt x="0" y="0"/>
                </a:moveTo>
                <a:lnTo>
                  <a:pt x="0" y="100126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4674870" y="6205575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1980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2514600" y="6204203"/>
            <a:ext cx="2125980" cy="1270"/>
          </a:xfrm>
          <a:custGeom>
            <a:avLst/>
            <a:gdLst/>
            <a:ahLst/>
            <a:cxnLst/>
            <a:rect l="l" t="t" r="r" b="b"/>
            <a:pathLst>
              <a:path w="2125979" h="1270">
                <a:moveTo>
                  <a:pt x="2125979" y="0"/>
                </a:moveTo>
                <a:lnTo>
                  <a:pt x="0" y="1219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5887720" y="6204965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1980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5714238" y="6204965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1981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5853557" y="6203950"/>
            <a:ext cx="736600" cy="1905"/>
          </a:xfrm>
          <a:custGeom>
            <a:avLst/>
            <a:gdLst/>
            <a:ahLst/>
            <a:cxnLst/>
            <a:rect l="l" t="t" r="r" b="b"/>
            <a:pathLst>
              <a:path w="736600" h="1904">
                <a:moveTo>
                  <a:pt x="736091" y="0"/>
                </a:moveTo>
                <a:lnTo>
                  <a:pt x="0" y="1523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2471927" y="6047232"/>
            <a:ext cx="129539" cy="0"/>
          </a:xfrm>
          <a:custGeom>
            <a:avLst/>
            <a:gdLst/>
            <a:ahLst/>
            <a:cxnLst/>
            <a:rect l="l" t="t" r="r" b="b"/>
            <a:pathLst>
              <a:path w="129539" h="0">
                <a:moveTo>
                  <a:pt x="0" y="0"/>
                </a:moveTo>
                <a:lnTo>
                  <a:pt x="12954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6481445" y="6047232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 h="0">
                <a:moveTo>
                  <a:pt x="21335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6371716" y="6047232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 h="0">
                <a:moveTo>
                  <a:pt x="22860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6263513" y="6047232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6155309" y="6047232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6047104" y="6047232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5938901" y="6047232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5830696" y="6047232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5720969" y="6047232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 h="0">
                <a:moveTo>
                  <a:pt x="22859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5612765" y="6047232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5504560" y="6047232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5397880" y="6047232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 h="0">
                <a:moveTo>
                  <a:pt x="19812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5289677" y="6047232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5178425" y="6047232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 h="0">
                <a:moveTo>
                  <a:pt x="24384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5071745" y="6047232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5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4963540" y="6047232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4855336" y="6047232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4747133" y="6047232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4638928" y="6047232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4529201" y="6047232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 h="0">
                <a:moveTo>
                  <a:pt x="22860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4421123" y="6047232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4312920" y="6047232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5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4206240" y="6047232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 h="0">
                <a:moveTo>
                  <a:pt x="19812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4098035" y="6047232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3986784" y="6047232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 h="0">
                <a:moveTo>
                  <a:pt x="24383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3880103" y="6047232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 h="0">
                <a:moveTo>
                  <a:pt x="19812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3771900" y="6047232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3663696" y="6047232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3555491" y="6047232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3447288" y="6047232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3337559" y="6047232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 h="0">
                <a:moveTo>
                  <a:pt x="22860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3229355" y="6047232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3121151" y="6047232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3012948" y="6047232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5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2906267" y="6047232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2795016" y="6047232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 h="0">
                <a:moveTo>
                  <a:pt x="24383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2688335" y="6047232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 h="0">
                <a:moveTo>
                  <a:pt x="22859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2580132" y="6047232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 h="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6061455" y="5403341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5953252" y="5403341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5845047" y="5403341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5736844" y="5403341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5627115" y="5403341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5518911" y="5403341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5412232" y="5403341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5304028" y="5403341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5195951" y="5403341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449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5086222" y="540334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4978019" y="540334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4869815" y="5403341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4761610" y="5403341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4653407" y="5403341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4546727" y="5403341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4435475" y="5403341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4328795" y="5403341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4220590" y="5403341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4112386" y="5403341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4004183" y="5403341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3894454" y="540334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3786251" y="540334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3678046" y="5403341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3569842" y="5403341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3463163" y="5403341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3355085" y="5403341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3245357" y="540334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3137154" y="5403341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3028950" y="5403341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2920745" y="5403341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2812542" y="5403341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2705861" y="5403341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 h="0">
                <a:moveTo>
                  <a:pt x="0" y="0"/>
                </a:moveTo>
                <a:lnTo>
                  <a:pt x="35051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2594610" y="5403341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623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6494017" y="4783073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6387338" y="4783073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 h="0">
                <a:moveTo>
                  <a:pt x="0" y="0"/>
                </a:moveTo>
                <a:lnTo>
                  <a:pt x="35051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6276085" y="4783073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6167882" y="4783073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623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6061202" y="4783073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5953125" y="4783073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5844921" y="4783073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5736716" y="4783073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5626989" y="478307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5518784" y="4783073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5410580" y="4783073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5303901" y="4783073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 h="0">
                <a:moveTo>
                  <a:pt x="0" y="0"/>
                </a:moveTo>
                <a:lnTo>
                  <a:pt x="35051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5195696" y="4783073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5085969" y="478307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4977891" y="478307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4869688" y="4783073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4761484" y="4783073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4653279" y="4783073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4546600" y="4783073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 h="0">
                <a:moveTo>
                  <a:pt x="0" y="0"/>
                </a:moveTo>
                <a:lnTo>
                  <a:pt x="35051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4435347" y="4783073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4327144" y="4783073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4220464" y="4783073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4112259" y="4783073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4004183" y="4783073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3894454" y="478307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3786251" y="478307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3678046" y="4783073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3569842" y="4783073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3463163" y="4783073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 h="0">
                <a:moveTo>
                  <a:pt x="0" y="0"/>
                </a:moveTo>
                <a:lnTo>
                  <a:pt x="35051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3354959" y="4783073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3245230" y="478307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3137026" y="4783073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3028950" y="4783073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2920745" y="4783073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2812542" y="4783073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2704338" y="4783073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2594610" y="4783073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623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6546342" y="5433821"/>
            <a:ext cx="0" cy="622300"/>
          </a:xfrm>
          <a:custGeom>
            <a:avLst/>
            <a:gdLst/>
            <a:ahLst/>
            <a:cxnLst/>
            <a:rect l="l" t="t" r="r" b="b"/>
            <a:pathLst>
              <a:path w="0"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6546342" y="4775453"/>
            <a:ext cx="0" cy="506095"/>
          </a:xfrm>
          <a:custGeom>
            <a:avLst/>
            <a:gdLst/>
            <a:ahLst/>
            <a:cxnLst/>
            <a:rect l="l" t="t" r="r" b="b"/>
            <a:pathLst>
              <a:path w="0" h="506095">
                <a:moveTo>
                  <a:pt x="0" y="0"/>
                </a:moveTo>
                <a:lnTo>
                  <a:pt x="0" y="505968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6112764" y="4782311"/>
            <a:ext cx="3175" cy="1264920"/>
          </a:xfrm>
          <a:custGeom>
            <a:avLst/>
            <a:gdLst/>
            <a:ahLst/>
            <a:cxnLst/>
            <a:rect l="l" t="t" r="r" b="b"/>
            <a:pathLst>
              <a:path w="3175" h="1264920">
                <a:moveTo>
                  <a:pt x="0" y="0"/>
                </a:moveTo>
                <a:lnTo>
                  <a:pt x="3048" y="126492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6050279" y="6022847"/>
            <a:ext cx="105410" cy="35560"/>
          </a:xfrm>
          <a:custGeom>
            <a:avLst/>
            <a:gdLst/>
            <a:ahLst/>
            <a:cxnLst/>
            <a:rect l="l" t="t" r="r" b="b"/>
            <a:pathLst>
              <a:path w="105410" h="35560">
                <a:moveTo>
                  <a:pt x="0" y="35051"/>
                </a:moveTo>
                <a:lnTo>
                  <a:pt x="105156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6504178" y="6022847"/>
            <a:ext cx="85725" cy="35560"/>
          </a:xfrm>
          <a:custGeom>
            <a:avLst/>
            <a:gdLst/>
            <a:ahLst/>
            <a:cxnLst/>
            <a:rect l="l" t="t" r="r" b="b"/>
            <a:pathLst>
              <a:path w="85725" h="35560">
                <a:moveTo>
                  <a:pt x="0" y="35051"/>
                </a:moveTo>
                <a:lnTo>
                  <a:pt x="85344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6050279" y="5391911"/>
            <a:ext cx="105410" cy="45720"/>
          </a:xfrm>
          <a:custGeom>
            <a:avLst/>
            <a:gdLst/>
            <a:ahLst/>
            <a:cxnLst/>
            <a:rect l="l" t="t" r="r" b="b"/>
            <a:pathLst>
              <a:path w="105410" h="45720">
                <a:moveTo>
                  <a:pt x="0" y="45719"/>
                </a:moveTo>
                <a:lnTo>
                  <a:pt x="105156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6050279" y="4770120"/>
            <a:ext cx="105410" cy="35560"/>
          </a:xfrm>
          <a:custGeom>
            <a:avLst/>
            <a:gdLst/>
            <a:ahLst/>
            <a:cxnLst/>
            <a:rect l="l" t="t" r="r" b="b"/>
            <a:pathLst>
              <a:path w="105410" h="35560">
                <a:moveTo>
                  <a:pt x="0" y="35051"/>
                </a:moveTo>
                <a:lnTo>
                  <a:pt x="105156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6482841" y="4770120"/>
            <a:ext cx="83820" cy="35560"/>
          </a:xfrm>
          <a:custGeom>
            <a:avLst/>
            <a:gdLst/>
            <a:ahLst/>
            <a:cxnLst/>
            <a:rect l="l" t="t" r="r" b="b"/>
            <a:pathLst>
              <a:path w="83820" h="35560">
                <a:moveTo>
                  <a:pt x="0" y="35051"/>
                </a:moveTo>
                <a:lnTo>
                  <a:pt x="83819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2465070" y="4783709"/>
            <a:ext cx="144780" cy="0"/>
          </a:xfrm>
          <a:custGeom>
            <a:avLst/>
            <a:gdLst/>
            <a:ahLst/>
            <a:cxnLst/>
            <a:rect l="l" t="t" r="r" b="b"/>
            <a:pathLst>
              <a:path w="144780" h="0">
                <a:moveTo>
                  <a:pt x="0" y="0"/>
                </a:moveTo>
                <a:lnTo>
                  <a:pt x="144780" y="0"/>
                </a:lnTo>
              </a:path>
            </a:pathLst>
          </a:custGeom>
          <a:ln w="167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 txBox="1"/>
          <p:nvPr/>
        </p:nvSpPr>
        <p:spPr>
          <a:xfrm>
            <a:off x="2167382" y="5270753"/>
            <a:ext cx="33337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-6410" sz="1950" spc="22">
                <a:latin typeface="Times New Roman"/>
                <a:cs typeface="Times New Roman"/>
              </a:rPr>
              <a:t>V</a:t>
            </a:r>
            <a:r>
              <a:rPr dirty="0" baseline="-20833" sz="1200" spc="22">
                <a:latin typeface="Times New Roman"/>
                <a:cs typeface="Times New Roman"/>
              </a:rPr>
              <a:t>T</a:t>
            </a:r>
            <a:r>
              <a:rPr dirty="0" sz="800" spc="15">
                <a:latin typeface="Times New Roman"/>
                <a:cs typeface="Times New Roman"/>
              </a:rPr>
              <a:t>C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87" name="object 287"/>
          <p:cNvSpPr txBox="1"/>
          <p:nvPr/>
        </p:nvSpPr>
        <p:spPr>
          <a:xfrm>
            <a:off x="1991232" y="5930290"/>
            <a:ext cx="51308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300" spc="45">
                <a:latin typeface="Times New Roman"/>
                <a:cs typeface="Times New Roman"/>
              </a:rPr>
              <a:t>P</a:t>
            </a:r>
            <a:r>
              <a:rPr dirty="0" baseline="-6944" sz="1200" spc="67">
                <a:latin typeface="Times New Roman"/>
                <a:cs typeface="Times New Roman"/>
              </a:rPr>
              <a:t>0 </a:t>
            </a:r>
            <a:r>
              <a:rPr dirty="0" sz="800">
                <a:latin typeface="Times New Roman"/>
                <a:cs typeface="Times New Roman"/>
              </a:rPr>
              <a:t>=</a:t>
            </a:r>
            <a:r>
              <a:rPr dirty="0" sz="800" spc="-95">
                <a:latin typeface="Times New Roman"/>
                <a:cs typeface="Times New Roman"/>
              </a:rPr>
              <a:t> </a:t>
            </a:r>
            <a:r>
              <a:rPr dirty="0" sz="1300" spc="5">
                <a:latin typeface="Times New Roman"/>
                <a:cs typeface="Times New Roman"/>
              </a:rPr>
              <a:t>V</a:t>
            </a:r>
            <a:r>
              <a:rPr dirty="0" baseline="-6944" sz="1200" spc="7">
                <a:latin typeface="Times New Roman"/>
                <a:cs typeface="Times New Roman"/>
              </a:rPr>
              <a:t>0</a:t>
            </a:r>
            <a:endParaRPr baseline="-6944" sz="1200">
              <a:latin typeface="Times New Roman"/>
              <a:cs typeface="Times New Roman"/>
            </a:endParaRPr>
          </a:p>
        </p:txBody>
      </p:sp>
      <p:sp>
        <p:nvSpPr>
          <p:cNvPr id="288" name="object 288"/>
          <p:cNvSpPr txBox="1"/>
          <p:nvPr/>
        </p:nvSpPr>
        <p:spPr>
          <a:xfrm>
            <a:off x="2141473" y="4698619"/>
            <a:ext cx="29400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4273" sz="1950" spc="-22">
                <a:latin typeface="Times New Roman"/>
                <a:cs typeface="Times New Roman"/>
              </a:rPr>
              <a:t>P</a:t>
            </a:r>
            <a:r>
              <a:rPr dirty="0" sz="800" spc="-15">
                <a:latin typeface="Times New Roman"/>
                <a:cs typeface="Times New Roman"/>
              </a:rPr>
              <a:t>T</a:t>
            </a:r>
            <a:r>
              <a:rPr dirty="0" baseline="24305" sz="1200" spc="-22">
                <a:latin typeface="Times New Roman"/>
                <a:cs typeface="Times New Roman"/>
              </a:rPr>
              <a:t>C</a:t>
            </a:r>
            <a:endParaRPr baseline="24305" sz="1200">
              <a:latin typeface="Times New Roman"/>
              <a:cs typeface="Times New Roman"/>
            </a:endParaRPr>
          </a:p>
        </p:txBody>
      </p:sp>
      <p:sp>
        <p:nvSpPr>
          <p:cNvPr id="289" name="object 289"/>
          <p:cNvSpPr txBox="1"/>
          <p:nvPr/>
        </p:nvSpPr>
        <p:spPr>
          <a:xfrm>
            <a:off x="2957829" y="6269837"/>
            <a:ext cx="10795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latin typeface="Times New Roman"/>
                <a:cs typeface="Times New Roman"/>
              </a:rPr>
              <a:t>1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90" name="object 290"/>
          <p:cNvSpPr txBox="1"/>
          <p:nvPr/>
        </p:nvSpPr>
        <p:spPr>
          <a:xfrm>
            <a:off x="3456559" y="6269837"/>
            <a:ext cx="10795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latin typeface="Times New Roman"/>
                <a:cs typeface="Times New Roman"/>
              </a:rPr>
              <a:t>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91" name="object 291"/>
          <p:cNvSpPr txBox="1"/>
          <p:nvPr/>
        </p:nvSpPr>
        <p:spPr>
          <a:xfrm>
            <a:off x="3955160" y="6269837"/>
            <a:ext cx="10795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latin typeface="Times New Roman"/>
                <a:cs typeface="Times New Roman"/>
              </a:rPr>
              <a:t>3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92" name="object 292"/>
          <p:cNvSpPr txBox="1"/>
          <p:nvPr/>
        </p:nvSpPr>
        <p:spPr>
          <a:xfrm>
            <a:off x="4496815" y="6269837"/>
            <a:ext cx="10795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latin typeface="Times New Roman"/>
                <a:cs typeface="Times New Roman"/>
              </a:rPr>
              <a:t>4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93" name="object 293"/>
          <p:cNvSpPr txBox="1"/>
          <p:nvPr/>
        </p:nvSpPr>
        <p:spPr>
          <a:xfrm>
            <a:off x="6035421" y="6269837"/>
            <a:ext cx="126364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latin typeface="Times New Roman"/>
                <a:cs typeface="Times New Roman"/>
              </a:rPr>
              <a:t>T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94" name="object 294"/>
          <p:cNvSpPr txBox="1"/>
          <p:nvPr/>
        </p:nvSpPr>
        <p:spPr>
          <a:xfrm>
            <a:off x="2481833" y="6269837"/>
            <a:ext cx="10795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latin typeface="Times New Roman"/>
                <a:cs typeface="Times New Roman"/>
              </a:rPr>
              <a:t>0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95" name="object 295"/>
          <p:cNvSpPr txBox="1"/>
          <p:nvPr/>
        </p:nvSpPr>
        <p:spPr>
          <a:xfrm>
            <a:off x="5168646" y="4967985"/>
            <a:ext cx="8953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0">
                <a:latin typeface="Times New Roman"/>
                <a:cs typeface="Times New Roman"/>
              </a:rPr>
              <a:t>Abnormal</a:t>
            </a:r>
            <a:r>
              <a:rPr dirty="0" sz="1000" spc="-1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return,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5212841" y="5576112"/>
            <a:ext cx="7715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Times New Roman"/>
                <a:cs typeface="Times New Roman"/>
              </a:rPr>
              <a:t>Normal</a:t>
            </a:r>
            <a:r>
              <a:rPr dirty="0" sz="1000" spc="-9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return,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6414515" y="5280659"/>
            <a:ext cx="740410" cy="152400"/>
          </a:xfrm>
          <a:custGeom>
            <a:avLst/>
            <a:gdLst/>
            <a:ahLst/>
            <a:cxnLst/>
            <a:rect l="l" t="t" r="r" b="b"/>
            <a:pathLst>
              <a:path w="740409" h="152400">
                <a:moveTo>
                  <a:pt x="0" y="152399"/>
                </a:moveTo>
                <a:lnTo>
                  <a:pt x="740283" y="152399"/>
                </a:lnTo>
                <a:lnTo>
                  <a:pt x="740283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 txBox="1"/>
          <p:nvPr/>
        </p:nvSpPr>
        <p:spPr>
          <a:xfrm>
            <a:off x="6403975" y="5260085"/>
            <a:ext cx="7213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0">
                <a:latin typeface="Times New Roman"/>
                <a:cs typeface="Times New Roman"/>
              </a:rPr>
              <a:t>Actual</a:t>
            </a:r>
            <a:r>
              <a:rPr dirty="0" sz="1000" spc="-2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return,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99" name="object 299"/>
          <p:cNvSpPr txBox="1"/>
          <p:nvPr/>
        </p:nvSpPr>
        <p:spPr>
          <a:xfrm>
            <a:off x="6751701" y="6112560"/>
            <a:ext cx="35496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14">
                <a:latin typeface="Times New Roman"/>
                <a:cs typeface="Times New Roman"/>
              </a:rPr>
              <a:t>T</a:t>
            </a:r>
            <a:r>
              <a:rPr dirty="0" sz="1300" spc="-10">
                <a:latin typeface="Times New Roman"/>
                <a:cs typeface="Times New Roman"/>
              </a:rPr>
              <a:t>i</a:t>
            </a:r>
            <a:r>
              <a:rPr dirty="0" sz="1300" spc="-45">
                <a:latin typeface="Times New Roman"/>
                <a:cs typeface="Times New Roman"/>
              </a:rPr>
              <a:t>m</a:t>
            </a:r>
            <a:r>
              <a:rPr dirty="0" sz="1300" spc="-5">
                <a:latin typeface="Times New Roman"/>
                <a:cs typeface="Times New Roman"/>
              </a:rPr>
              <a:t>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00" name="object 300"/>
          <p:cNvSpPr txBox="1"/>
          <p:nvPr/>
        </p:nvSpPr>
        <p:spPr>
          <a:xfrm>
            <a:off x="586536" y="3568700"/>
            <a:ext cx="3136900" cy="9931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40560">
              <a:lnSpc>
                <a:spcPct val="100000"/>
              </a:lnSpc>
              <a:spcBef>
                <a:spcPts val="95"/>
              </a:spcBef>
              <a:tabLst>
                <a:tab pos="2429510" algn="l"/>
                <a:tab pos="2923540" algn="l"/>
              </a:tabLst>
            </a:pPr>
            <a:r>
              <a:rPr dirty="0" sz="1300" spc="-5">
                <a:latin typeface="Times New Roman"/>
                <a:cs typeface="Times New Roman"/>
              </a:rPr>
              <a:t>0	1	2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dirty="0" u="sng" sz="12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Scenario B</a:t>
            </a:r>
            <a:r>
              <a:rPr dirty="0" sz="1200" spc="-5">
                <a:latin typeface="Times New Roman"/>
                <a:cs typeface="Times New Roman"/>
              </a:rPr>
              <a:t>: Price deviates from fundamental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value</a:t>
            </a:r>
            <a:endParaRPr sz="1200">
              <a:latin typeface="Times New Roman"/>
              <a:cs typeface="Times New Roman"/>
            </a:endParaRPr>
          </a:p>
          <a:p>
            <a:pPr marL="1363980">
              <a:lnSpc>
                <a:spcPct val="100000"/>
              </a:lnSpc>
              <a:spcBef>
                <a:spcPts val="595"/>
              </a:spcBef>
            </a:pPr>
            <a:r>
              <a:rPr dirty="0" sz="1300" spc="-5">
                <a:latin typeface="Times New Roman"/>
                <a:cs typeface="Times New Roman"/>
              </a:rPr>
              <a:t>Cum-dividend</a:t>
            </a:r>
            <a:r>
              <a:rPr dirty="0" sz="1300" spc="-80">
                <a:latin typeface="Times New Roman"/>
                <a:cs typeface="Times New Roman"/>
              </a:rPr>
              <a:t> </a:t>
            </a:r>
            <a:r>
              <a:rPr dirty="0" sz="1300" spc="-65">
                <a:latin typeface="Times New Roman"/>
                <a:cs typeface="Times New Roman"/>
              </a:rPr>
              <a:t>Value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01" name="object 301"/>
          <p:cNvSpPr txBox="1"/>
          <p:nvPr/>
        </p:nvSpPr>
        <p:spPr>
          <a:xfrm>
            <a:off x="5667247" y="2459227"/>
            <a:ext cx="275590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30504" algn="l"/>
              </a:tabLst>
            </a:pPr>
            <a:r>
              <a:rPr dirty="0" sz="500">
                <a:latin typeface="Times New Roman"/>
                <a:cs typeface="Times New Roman"/>
              </a:rPr>
              <a:t>T</a:t>
            </a:r>
            <a:r>
              <a:rPr dirty="0" sz="500">
                <a:latin typeface="Times New Roman"/>
                <a:cs typeface="Times New Roman"/>
              </a:rPr>
              <a:t>	</a:t>
            </a:r>
            <a:r>
              <a:rPr dirty="0" sz="500">
                <a:latin typeface="Times New Roman"/>
                <a:cs typeface="Times New Roman"/>
              </a:rPr>
              <a:t>0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02" name="object 302"/>
          <p:cNvSpPr txBox="1"/>
          <p:nvPr/>
        </p:nvSpPr>
        <p:spPr>
          <a:xfrm>
            <a:off x="5594858" y="2403728"/>
            <a:ext cx="345440" cy="1409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750" spc="25">
                <a:latin typeface="Times New Roman"/>
                <a:cs typeface="Times New Roman"/>
              </a:rPr>
              <a:t>P</a:t>
            </a:r>
            <a:r>
              <a:rPr dirty="0" baseline="33333" sz="750" spc="37">
                <a:latin typeface="Times New Roman"/>
                <a:cs typeface="Times New Roman"/>
              </a:rPr>
              <a:t>C </a:t>
            </a:r>
            <a:r>
              <a:rPr dirty="0" sz="750">
                <a:latin typeface="Symbol"/>
                <a:cs typeface="Symbol"/>
              </a:rPr>
              <a:t></a:t>
            </a:r>
            <a:r>
              <a:rPr dirty="0" sz="750" spc="-40">
                <a:latin typeface="Times New Roman"/>
                <a:cs typeface="Times New Roman"/>
              </a:rPr>
              <a:t> </a:t>
            </a:r>
            <a:r>
              <a:rPr dirty="0" sz="750">
                <a:latin typeface="Times New Roman"/>
                <a:cs typeface="Times New Roman"/>
              </a:rPr>
              <a:t>V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03" name="object 303"/>
          <p:cNvSpPr txBox="1"/>
          <p:nvPr/>
        </p:nvSpPr>
        <p:spPr>
          <a:xfrm>
            <a:off x="6782816" y="2800604"/>
            <a:ext cx="259079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3360" algn="l"/>
              </a:tabLst>
            </a:pPr>
            <a:r>
              <a:rPr dirty="0" sz="500">
                <a:latin typeface="Times New Roman"/>
                <a:cs typeface="Times New Roman"/>
              </a:rPr>
              <a:t>T</a:t>
            </a:r>
            <a:r>
              <a:rPr dirty="0" sz="500">
                <a:latin typeface="Times New Roman"/>
                <a:cs typeface="Times New Roman"/>
              </a:rPr>
              <a:t>	</a:t>
            </a:r>
            <a:r>
              <a:rPr dirty="0" sz="500">
                <a:latin typeface="Times New Roman"/>
                <a:cs typeface="Times New Roman"/>
              </a:rPr>
              <a:t>0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04" name="object 304"/>
          <p:cNvSpPr txBox="1"/>
          <p:nvPr/>
        </p:nvSpPr>
        <p:spPr>
          <a:xfrm>
            <a:off x="6710426" y="2745104"/>
            <a:ext cx="329565" cy="1409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750" spc="25">
                <a:latin typeface="Times New Roman"/>
                <a:cs typeface="Times New Roman"/>
              </a:rPr>
              <a:t>P</a:t>
            </a:r>
            <a:r>
              <a:rPr dirty="0" baseline="33333" sz="750" spc="37">
                <a:latin typeface="Times New Roman"/>
                <a:cs typeface="Times New Roman"/>
              </a:rPr>
              <a:t>C </a:t>
            </a:r>
            <a:r>
              <a:rPr dirty="0" sz="750">
                <a:latin typeface="Symbol"/>
                <a:cs typeface="Symbol"/>
              </a:rPr>
              <a:t></a:t>
            </a:r>
            <a:r>
              <a:rPr dirty="0" sz="750" spc="-40">
                <a:latin typeface="Times New Roman"/>
                <a:cs typeface="Times New Roman"/>
              </a:rPr>
              <a:t> </a:t>
            </a:r>
            <a:r>
              <a:rPr dirty="0" sz="750">
                <a:latin typeface="Times New Roman"/>
                <a:cs typeface="Times New Roman"/>
              </a:rPr>
              <a:t>P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05" name="object 305"/>
          <p:cNvSpPr txBox="1"/>
          <p:nvPr/>
        </p:nvSpPr>
        <p:spPr>
          <a:xfrm>
            <a:off x="5035296" y="2800998"/>
            <a:ext cx="948055" cy="415290"/>
          </a:xfrm>
          <a:prstGeom prst="rect">
            <a:avLst/>
          </a:prstGeom>
        </p:spPr>
        <p:txBody>
          <a:bodyPr wrap="square" lIns="0" tIns="8191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645"/>
              </a:spcBef>
            </a:pPr>
            <a:r>
              <a:rPr dirty="0" sz="1000" spc="-20">
                <a:latin typeface="Times New Roman"/>
                <a:cs typeface="Times New Roman"/>
              </a:rPr>
              <a:t>Abnormal</a:t>
            </a:r>
            <a:r>
              <a:rPr dirty="0" sz="1000" spc="1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return,</a:t>
            </a:r>
            <a:endParaRPr sz="1000">
              <a:latin typeface="Times New Roman"/>
              <a:cs typeface="Times New Roman"/>
            </a:endParaRPr>
          </a:p>
          <a:p>
            <a:pPr marL="591185">
              <a:lnSpc>
                <a:spcPct val="100000"/>
              </a:lnSpc>
              <a:spcBef>
                <a:spcPts val="420"/>
              </a:spcBef>
            </a:pPr>
            <a:r>
              <a:rPr dirty="0" sz="750" spc="-25">
                <a:latin typeface="Times New Roman"/>
                <a:cs typeface="Times New Roman"/>
              </a:rPr>
              <a:t>V</a:t>
            </a:r>
            <a:r>
              <a:rPr dirty="0" baseline="-16666" sz="750" spc="-37">
                <a:latin typeface="Times New Roman"/>
                <a:cs typeface="Times New Roman"/>
              </a:rPr>
              <a:t>0 </a:t>
            </a:r>
            <a:r>
              <a:rPr dirty="0" sz="750">
                <a:latin typeface="Symbol"/>
                <a:cs typeface="Symbol"/>
              </a:rPr>
              <a:t></a:t>
            </a:r>
            <a:r>
              <a:rPr dirty="0" sz="750" spc="-80">
                <a:latin typeface="Times New Roman"/>
                <a:cs typeface="Times New Roman"/>
              </a:rPr>
              <a:t> </a:t>
            </a:r>
            <a:r>
              <a:rPr dirty="0" sz="750" spc="-25">
                <a:latin typeface="Times New Roman"/>
                <a:cs typeface="Times New Roman"/>
              </a:rPr>
              <a:t>P</a:t>
            </a:r>
            <a:r>
              <a:rPr dirty="0" baseline="-16666" sz="750" spc="-37">
                <a:latin typeface="Times New Roman"/>
                <a:cs typeface="Times New Roman"/>
              </a:rPr>
              <a:t>0</a:t>
            </a:r>
            <a:endParaRPr baseline="-16666" sz="750">
              <a:latin typeface="Times New Roman"/>
              <a:cs typeface="Times New Roman"/>
            </a:endParaRPr>
          </a:p>
        </p:txBody>
      </p:sp>
      <p:sp>
        <p:nvSpPr>
          <p:cNvPr id="306" name="object 306"/>
          <p:cNvSpPr txBox="1"/>
          <p:nvPr/>
        </p:nvSpPr>
        <p:spPr>
          <a:xfrm>
            <a:off x="5638291" y="5203063"/>
            <a:ext cx="28257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0504" algn="l"/>
              </a:tabLst>
            </a:pPr>
            <a:r>
              <a:rPr dirty="0" sz="500">
                <a:latin typeface="Times New Roman"/>
                <a:cs typeface="Times New Roman"/>
              </a:rPr>
              <a:t>T</a:t>
            </a:r>
            <a:r>
              <a:rPr dirty="0" sz="500">
                <a:latin typeface="Times New Roman"/>
                <a:cs typeface="Times New Roman"/>
              </a:rPr>
              <a:t>	</a:t>
            </a:r>
            <a:r>
              <a:rPr dirty="0" sz="500">
                <a:latin typeface="Times New Roman"/>
                <a:cs typeface="Times New Roman"/>
              </a:rPr>
              <a:t>T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07" name="object 307"/>
          <p:cNvSpPr txBox="1"/>
          <p:nvPr/>
        </p:nvSpPr>
        <p:spPr>
          <a:xfrm>
            <a:off x="5565647" y="5147564"/>
            <a:ext cx="392430" cy="1409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750" spc="25">
                <a:latin typeface="Times New Roman"/>
                <a:cs typeface="Times New Roman"/>
              </a:rPr>
              <a:t>P</a:t>
            </a:r>
            <a:r>
              <a:rPr dirty="0" baseline="33333" sz="750" spc="37">
                <a:latin typeface="Times New Roman"/>
                <a:cs typeface="Times New Roman"/>
              </a:rPr>
              <a:t>C </a:t>
            </a:r>
            <a:r>
              <a:rPr dirty="0" sz="750">
                <a:latin typeface="Symbol"/>
                <a:cs typeface="Symbol"/>
              </a:rPr>
              <a:t></a:t>
            </a:r>
            <a:r>
              <a:rPr dirty="0" sz="750" spc="-50">
                <a:latin typeface="Times New Roman"/>
                <a:cs typeface="Times New Roman"/>
              </a:rPr>
              <a:t> </a:t>
            </a:r>
            <a:r>
              <a:rPr dirty="0" sz="750" spc="20">
                <a:latin typeface="Times New Roman"/>
                <a:cs typeface="Times New Roman"/>
              </a:rPr>
              <a:t>V</a:t>
            </a:r>
            <a:r>
              <a:rPr dirty="0" baseline="33333" sz="750" spc="30">
                <a:latin typeface="Times New Roman"/>
                <a:cs typeface="Times New Roman"/>
              </a:rPr>
              <a:t>C</a:t>
            </a:r>
            <a:endParaRPr baseline="33333" sz="750">
              <a:latin typeface="Times New Roman"/>
              <a:cs typeface="Times New Roman"/>
            </a:endParaRPr>
          </a:p>
        </p:txBody>
      </p:sp>
      <p:sp>
        <p:nvSpPr>
          <p:cNvPr id="308" name="object 308"/>
          <p:cNvSpPr txBox="1"/>
          <p:nvPr/>
        </p:nvSpPr>
        <p:spPr>
          <a:xfrm>
            <a:off x="6816343" y="5489575"/>
            <a:ext cx="259079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3360" algn="l"/>
              </a:tabLst>
            </a:pPr>
            <a:r>
              <a:rPr dirty="0" sz="500">
                <a:latin typeface="Times New Roman"/>
                <a:cs typeface="Times New Roman"/>
              </a:rPr>
              <a:t>T</a:t>
            </a:r>
            <a:r>
              <a:rPr dirty="0" sz="500">
                <a:latin typeface="Times New Roman"/>
                <a:cs typeface="Times New Roman"/>
              </a:rPr>
              <a:t>	</a:t>
            </a:r>
            <a:r>
              <a:rPr dirty="0" sz="500">
                <a:latin typeface="Times New Roman"/>
                <a:cs typeface="Times New Roman"/>
              </a:rPr>
              <a:t>0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09" name="object 309"/>
          <p:cNvSpPr txBox="1"/>
          <p:nvPr/>
        </p:nvSpPr>
        <p:spPr>
          <a:xfrm>
            <a:off x="6743954" y="5434076"/>
            <a:ext cx="329565" cy="1409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750" spc="25">
                <a:latin typeface="Times New Roman"/>
                <a:cs typeface="Times New Roman"/>
              </a:rPr>
              <a:t>P</a:t>
            </a:r>
            <a:r>
              <a:rPr dirty="0" baseline="33333" sz="750" spc="37">
                <a:latin typeface="Times New Roman"/>
                <a:cs typeface="Times New Roman"/>
              </a:rPr>
              <a:t>C </a:t>
            </a:r>
            <a:r>
              <a:rPr dirty="0" sz="750">
                <a:latin typeface="Symbol"/>
                <a:cs typeface="Symbol"/>
              </a:rPr>
              <a:t></a:t>
            </a:r>
            <a:r>
              <a:rPr dirty="0" sz="750" spc="-40">
                <a:latin typeface="Times New Roman"/>
                <a:cs typeface="Times New Roman"/>
              </a:rPr>
              <a:t> </a:t>
            </a:r>
            <a:r>
              <a:rPr dirty="0" sz="750">
                <a:latin typeface="Times New Roman"/>
                <a:cs typeface="Times New Roman"/>
              </a:rPr>
              <a:t>P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10" name="object 310"/>
          <p:cNvSpPr txBox="1"/>
          <p:nvPr/>
        </p:nvSpPr>
        <p:spPr>
          <a:xfrm>
            <a:off x="5673597" y="5774537"/>
            <a:ext cx="274320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8600" algn="l"/>
              </a:tabLst>
            </a:pPr>
            <a:r>
              <a:rPr dirty="0" sz="500">
                <a:latin typeface="Times New Roman"/>
                <a:cs typeface="Times New Roman"/>
              </a:rPr>
              <a:t>T</a:t>
            </a:r>
            <a:r>
              <a:rPr dirty="0" sz="500">
                <a:latin typeface="Times New Roman"/>
                <a:cs typeface="Times New Roman"/>
              </a:rPr>
              <a:t>	</a:t>
            </a:r>
            <a:r>
              <a:rPr dirty="0" sz="500">
                <a:latin typeface="Times New Roman"/>
                <a:cs typeface="Times New Roman"/>
              </a:rPr>
              <a:t>0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11" name="object 311"/>
          <p:cNvSpPr txBox="1"/>
          <p:nvPr/>
        </p:nvSpPr>
        <p:spPr>
          <a:xfrm>
            <a:off x="5585459" y="5719064"/>
            <a:ext cx="359410" cy="1409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750" spc="20">
                <a:latin typeface="Times New Roman"/>
                <a:cs typeface="Times New Roman"/>
              </a:rPr>
              <a:t>V</a:t>
            </a:r>
            <a:r>
              <a:rPr dirty="0" baseline="33333" sz="750" spc="30">
                <a:latin typeface="Times New Roman"/>
                <a:cs typeface="Times New Roman"/>
              </a:rPr>
              <a:t>C </a:t>
            </a:r>
            <a:r>
              <a:rPr dirty="0" sz="750">
                <a:latin typeface="Symbol"/>
                <a:cs typeface="Symbol"/>
              </a:rPr>
              <a:t></a:t>
            </a:r>
            <a:r>
              <a:rPr dirty="0" sz="750" spc="-40">
                <a:latin typeface="Times New Roman"/>
                <a:cs typeface="Times New Roman"/>
              </a:rPr>
              <a:t> </a:t>
            </a:r>
            <a:r>
              <a:rPr dirty="0" sz="750">
                <a:latin typeface="Times New Roman"/>
                <a:cs typeface="Times New Roman"/>
              </a:rPr>
              <a:t>V</a:t>
            </a:r>
            <a:endParaRPr sz="7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2514" y="326212"/>
            <a:ext cx="444817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Understand a </a:t>
            </a:r>
            <a:r>
              <a:rPr dirty="0" spc="-10"/>
              <a:t>Key</a:t>
            </a:r>
            <a:r>
              <a:rPr dirty="0" spc="-70"/>
              <a:t> </a:t>
            </a:r>
            <a:r>
              <a:rPr dirty="0" spc="-5"/>
              <a:t>Difference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7314" y="1228725"/>
            <a:ext cx="8348345" cy="2830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5904" marR="662940" indent="-205740">
              <a:lnSpc>
                <a:spcPct val="100000"/>
              </a:lnSpc>
              <a:spcBef>
                <a:spcPts val="100"/>
              </a:spcBef>
              <a:buClr>
                <a:srgbClr val="001F5F"/>
              </a:buClr>
              <a:buChar char="•"/>
              <a:tabLst>
                <a:tab pos="256540" algn="l"/>
              </a:tabLst>
            </a:pPr>
            <a:r>
              <a:rPr dirty="0" sz="2400">
                <a:latin typeface="Times New Roman"/>
                <a:cs typeface="Times New Roman"/>
              </a:rPr>
              <a:t>The </a:t>
            </a:r>
            <a:r>
              <a:rPr dirty="0" sz="2400" spc="-5" b="1" i="1">
                <a:latin typeface="Times New Roman"/>
                <a:cs typeface="Times New Roman"/>
              </a:rPr>
              <a:t>required </a:t>
            </a:r>
            <a:r>
              <a:rPr dirty="0" sz="2400" b="1" i="1">
                <a:latin typeface="Times New Roman"/>
                <a:cs typeface="Times New Roman"/>
              </a:rPr>
              <a:t>return </a:t>
            </a:r>
            <a:r>
              <a:rPr dirty="0" sz="2400" spc="-5">
                <a:latin typeface="Times New Roman"/>
                <a:cs typeface="Times New Roman"/>
              </a:rPr>
              <a:t>is </a:t>
            </a:r>
            <a:r>
              <a:rPr dirty="0" sz="2400">
                <a:latin typeface="Times New Roman"/>
                <a:cs typeface="Times New Roman"/>
              </a:rPr>
              <a:t>the return that an investor </a:t>
            </a:r>
            <a:r>
              <a:rPr dirty="0" sz="2400" spc="-5">
                <a:latin typeface="Times New Roman"/>
                <a:cs typeface="Times New Roman"/>
              </a:rPr>
              <a:t>demands</a:t>
            </a:r>
            <a:r>
              <a:rPr dirty="0" sz="2400" spc="-28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to  </a:t>
            </a:r>
            <a:r>
              <a:rPr dirty="0" sz="2400" spc="-5">
                <a:latin typeface="Times New Roman"/>
                <a:cs typeface="Times New Roman"/>
              </a:rPr>
              <a:t>compensate for </a:t>
            </a:r>
            <a:r>
              <a:rPr dirty="0" sz="2400">
                <a:latin typeface="Times New Roman"/>
                <a:cs typeface="Times New Roman"/>
              </a:rPr>
              <a:t>the risk she bears in </a:t>
            </a:r>
            <a:r>
              <a:rPr dirty="0" sz="2400" spc="-5">
                <a:latin typeface="Times New Roman"/>
                <a:cs typeface="Times New Roman"/>
              </a:rPr>
              <a:t>making </a:t>
            </a:r>
            <a:r>
              <a:rPr dirty="0" sz="2400">
                <a:latin typeface="Times New Roman"/>
                <a:cs typeface="Times New Roman"/>
              </a:rPr>
              <a:t>an</a:t>
            </a:r>
            <a:r>
              <a:rPr dirty="0" sz="2400" spc="-19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investment</a:t>
            </a:r>
            <a:endParaRPr sz="2400">
              <a:latin typeface="Times New Roman"/>
              <a:cs typeface="Times New Roman"/>
            </a:endParaRPr>
          </a:p>
          <a:p>
            <a:pPr lvl="1" marL="584200" indent="-242570">
              <a:lnSpc>
                <a:spcPct val="100000"/>
              </a:lnSpc>
              <a:spcBef>
                <a:spcPts val="600"/>
              </a:spcBef>
              <a:buSzPct val="91666"/>
              <a:buFont typeface="Wingdings"/>
              <a:buChar char=""/>
              <a:tabLst>
                <a:tab pos="584200" algn="l"/>
              </a:tabLst>
            </a:pPr>
            <a:r>
              <a:rPr dirty="0" sz="2400" spc="-5">
                <a:latin typeface="Times New Roman"/>
                <a:cs typeface="Times New Roman"/>
              </a:rPr>
              <a:t>More </a:t>
            </a:r>
            <a:r>
              <a:rPr dirty="0" sz="2400">
                <a:latin typeface="Times New Roman"/>
                <a:cs typeface="Times New Roman"/>
              </a:rPr>
              <a:t>risk </a:t>
            </a:r>
            <a:r>
              <a:rPr dirty="0" sz="2400" spc="-5">
                <a:latin typeface="Times New Roman"/>
                <a:cs typeface="Times New Roman"/>
              </a:rPr>
              <a:t>means </a:t>
            </a:r>
            <a:r>
              <a:rPr dirty="0" sz="2400">
                <a:latin typeface="Times New Roman"/>
                <a:cs typeface="Times New Roman"/>
              </a:rPr>
              <a:t>a higher required</a:t>
            </a:r>
            <a:r>
              <a:rPr dirty="0" sz="2400" spc="-15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return</a:t>
            </a:r>
            <a:endParaRPr sz="2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3100">
              <a:latin typeface="Times New Roman"/>
              <a:cs typeface="Times New Roman"/>
            </a:endParaRPr>
          </a:p>
          <a:p>
            <a:pPr marL="256540" indent="-205740">
              <a:lnSpc>
                <a:spcPct val="100000"/>
              </a:lnSpc>
              <a:buClr>
                <a:srgbClr val="001F5F"/>
              </a:buClr>
              <a:buChar char="•"/>
              <a:tabLst>
                <a:tab pos="256540" algn="l"/>
              </a:tabLst>
            </a:pPr>
            <a:r>
              <a:rPr dirty="0" sz="2400">
                <a:latin typeface="Times New Roman"/>
                <a:cs typeface="Times New Roman"/>
              </a:rPr>
              <a:t>The </a:t>
            </a:r>
            <a:r>
              <a:rPr dirty="0" sz="2400" b="1" i="1">
                <a:latin typeface="Times New Roman"/>
                <a:cs typeface="Times New Roman"/>
              </a:rPr>
              <a:t>expected return </a:t>
            </a:r>
            <a:r>
              <a:rPr dirty="0" sz="2400">
                <a:latin typeface="Times New Roman"/>
                <a:cs typeface="Times New Roman"/>
              </a:rPr>
              <a:t>is the return </a:t>
            </a:r>
            <a:r>
              <a:rPr dirty="0" sz="2400" spc="-5">
                <a:latin typeface="Times New Roman"/>
                <a:cs typeface="Times New Roman"/>
              </a:rPr>
              <a:t>one </a:t>
            </a:r>
            <a:r>
              <a:rPr dirty="0" sz="2400">
                <a:latin typeface="Times New Roman"/>
                <a:cs typeface="Times New Roman"/>
              </a:rPr>
              <a:t>expects from buying a</a:t>
            </a:r>
            <a:r>
              <a:rPr dirty="0" sz="2400" spc="-3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share</a:t>
            </a:r>
            <a:endParaRPr sz="2400">
              <a:latin typeface="Times New Roman"/>
              <a:cs typeface="Times New Roman"/>
            </a:endParaRPr>
          </a:p>
          <a:p>
            <a:pPr marL="255904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latin typeface="Times New Roman"/>
                <a:cs typeface="Times New Roman"/>
              </a:rPr>
              <a:t>at the current </a:t>
            </a:r>
            <a:r>
              <a:rPr dirty="0" sz="2400" spc="-5">
                <a:latin typeface="Times New Roman"/>
                <a:cs typeface="Times New Roman"/>
              </a:rPr>
              <a:t>market </a:t>
            </a:r>
            <a:r>
              <a:rPr dirty="0" sz="2400">
                <a:latin typeface="Times New Roman"/>
                <a:cs typeface="Times New Roman"/>
              </a:rPr>
              <a:t>price</a:t>
            </a:r>
            <a:r>
              <a:rPr dirty="0" sz="2400" spc="-160">
                <a:latin typeface="Times New Roman"/>
                <a:cs typeface="Times New Roman"/>
              </a:rPr>
              <a:t> </a:t>
            </a:r>
            <a:r>
              <a:rPr dirty="0" sz="2400" spc="-25">
                <a:latin typeface="Times New Roman"/>
                <a:cs typeface="Times New Roman"/>
              </a:rPr>
              <a:t>(</a:t>
            </a:r>
            <a:r>
              <a:rPr dirty="0" sz="2400" spc="-25">
                <a:latin typeface="Cambria Math"/>
                <a:cs typeface="Cambria Math"/>
              </a:rPr>
              <a:t>𝑃</a:t>
            </a:r>
            <a:r>
              <a:rPr dirty="0" baseline="-12698" sz="2625" spc="-37">
                <a:latin typeface="Cambria Math"/>
                <a:cs typeface="Cambria Math"/>
              </a:rPr>
              <a:t>0</a:t>
            </a:r>
            <a:r>
              <a:rPr dirty="0" sz="2400" spc="-25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lvl="1" marL="584200" indent="-242570">
              <a:lnSpc>
                <a:spcPct val="100000"/>
              </a:lnSpc>
              <a:spcBef>
                <a:spcPts val="600"/>
              </a:spcBef>
              <a:buSzPct val="91666"/>
              <a:buFont typeface="Wingdings"/>
              <a:buChar char=""/>
              <a:tabLst>
                <a:tab pos="584200" algn="l"/>
              </a:tabLst>
            </a:pPr>
            <a:r>
              <a:rPr dirty="0" sz="2400">
                <a:latin typeface="Times New Roman"/>
                <a:cs typeface="Times New Roman"/>
              </a:rPr>
              <a:t>Expected return = required return only if the </a:t>
            </a:r>
            <a:r>
              <a:rPr dirty="0" sz="2400" spc="-5">
                <a:latin typeface="Times New Roman"/>
                <a:cs typeface="Times New Roman"/>
              </a:rPr>
              <a:t>market </a:t>
            </a:r>
            <a:r>
              <a:rPr dirty="0" sz="2400">
                <a:latin typeface="Times New Roman"/>
                <a:cs typeface="Times New Roman"/>
              </a:rPr>
              <a:t>price</a:t>
            </a:r>
            <a:r>
              <a:rPr dirty="0" sz="2400" spc="-28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34132" y="4172839"/>
            <a:ext cx="149225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>
                <a:latin typeface="Cambria Math"/>
                <a:cs typeface="Cambria Math"/>
              </a:rPr>
              <a:t>0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544" y="4017391"/>
            <a:ext cx="22510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Times New Roman"/>
                <a:cs typeface="Times New Roman"/>
              </a:rPr>
              <a:t>efficient </a:t>
            </a:r>
            <a:r>
              <a:rPr dirty="0" sz="2400" spc="-30">
                <a:latin typeface="Times New Roman"/>
                <a:cs typeface="Times New Roman"/>
              </a:rPr>
              <a:t>(</a:t>
            </a:r>
            <a:r>
              <a:rPr dirty="0" sz="2400" spc="-30">
                <a:latin typeface="Cambria Math"/>
                <a:cs typeface="Cambria Math"/>
              </a:rPr>
              <a:t>𝑃</a:t>
            </a:r>
            <a:r>
              <a:rPr dirty="0" baseline="-12698" sz="2625" spc="-44">
                <a:latin typeface="Cambria Math"/>
                <a:cs typeface="Cambria Math"/>
              </a:rPr>
              <a:t>0</a:t>
            </a:r>
            <a:r>
              <a:rPr dirty="0" sz="2400" spc="-30">
                <a:latin typeface="Times New Roman"/>
                <a:cs typeface="Times New Roman"/>
              </a:rPr>
              <a:t>=</a:t>
            </a:r>
            <a:r>
              <a:rPr dirty="0" sz="2400" spc="-180">
                <a:latin typeface="Times New Roman"/>
                <a:cs typeface="Times New Roman"/>
              </a:rPr>
              <a:t> </a:t>
            </a:r>
            <a:r>
              <a:rPr dirty="0" sz="2400" spc="70">
                <a:latin typeface="Cambria Math"/>
                <a:cs typeface="Cambria Math"/>
              </a:rPr>
              <a:t>𝑉</a:t>
            </a:r>
            <a:r>
              <a:rPr dirty="0" baseline="23809" sz="2625" spc="104">
                <a:latin typeface="Cambria Math"/>
                <a:cs typeface="Cambria Math"/>
              </a:rPr>
              <a:t>𝐸</a:t>
            </a:r>
            <a:r>
              <a:rPr dirty="0" sz="2400" spc="7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29205" y="4620844"/>
            <a:ext cx="149225" cy="2933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50">
                <a:latin typeface="Cambria Math"/>
                <a:cs typeface="Cambria Math"/>
              </a:rPr>
              <a:t>0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1403" y="4465396"/>
            <a:ext cx="575056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0670" indent="-243204">
              <a:lnSpc>
                <a:spcPct val="100000"/>
              </a:lnSpc>
              <a:spcBef>
                <a:spcPts val="100"/>
              </a:spcBef>
              <a:buSzPct val="91666"/>
              <a:buFont typeface="Wingdings"/>
              <a:buChar char=""/>
              <a:tabLst>
                <a:tab pos="281305" algn="l"/>
              </a:tabLst>
            </a:pPr>
            <a:r>
              <a:rPr dirty="0" sz="2400">
                <a:latin typeface="Times New Roman"/>
                <a:cs typeface="Times New Roman"/>
              </a:rPr>
              <a:t>If </a:t>
            </a:r>
            <a:r>
              <a:rPr dirty="0" sz="2400" spc="-55">
                <a:latin typeface="Cambria Math"/>
                <a:cs typeface="Cambria Math"/>
              </a:rPr>
              <a:t>𝑃</a:t>
            </a:r>
            <a:r>
              <a:rPr dirty="0" baseline="-12698" sz="2625" spc="-82">
                <a:latin typeface="Cambria Math"/>
                <a:cs typeface="Cambria Math"/>
              </a:rPr>
              <a:t>0 </a:t>
            </a:r>
            <a:r>
              <a:rPr dirty="0" sz="2400">
                <a:latin typeface="Times New Roman"/>
                <a:cs typeface="Times New Roman"/>
              </a:rPr>
              <a:t>&lt; </a:t>
            </a:r>
            <a:r>
              <a:rPr dirty="0" sz="2400" spc="65">
                <a:latin typeface="Cambria Math"/>
                <a:cs typeface="Cambria Math"/>
              </a:rPr>
              <a:t>𝑉</a:t>
            </a:r>
            <a:r>
              <a:rPr dirty="0" baseline="23809" sz="2625" spc="97">
                <a:latin typeface="Cambria Math"/>
                <a:cs typeface="Cambria Math"/>
              </a:rPr>
              <a:t>𝐸</a:t>
            </a:r>
            <a:r>
              <a:rPr dirty="0" sz="2400" spc="65">
                <a:latin typeface="Times New Roman"/>
                <a:cs typeface="Times New Roman"/>
              </a:rPr>
              <a:t>, </a:t>
            </a:r>
            <a:r>
              <a:rPr dirty="0" sz="2400">
                <a:latin typeface="Times New Roman"/>
                <a:cs typeface="Times New Roman"/>
              </a:rPr>
              <a:t>expected return &gt; required</a:t>
            </a:r>
            <a:r>
              <a:rPr dirty="0" sz="2400" spc="-3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return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29205" y="5069585"/>
            <a:ext cx="149225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>
                <a:latin typeface="Cambria Math"/>
                <a:cs typeface="Cambria Math"/>
              </a:rPr>
              <a:t>0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1403" y="4914138"/>
            <a:ext cx="57505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0670" indent="-243204">
              <a:lnSpc>
                <a:spcPct val="100000"/>
              </a:lnSpc>
              <a:spcBef>
                <a:spcPts val="100"/>
              </a:spcBef>
              <a:buSzPct val="91666"/>
              <a:buFont typeface="Wingdings"/>
              <a:buChar char=""/>
              <a:tabLst>
                <a:tab pos="281305" algn="l"/>
              </a:tabLst>
            </a:pPr>
            <a:r>
              <a:rPr dirty="0" sz="2400">
                <a:latin typeface="Times New Roman"/>
                <a:cs typeface="Times New Roman"/>
              </a:rPr>
              <a:t>If </a:t>
            </a:r>
            <a:r>
              <a:rPr dirty="0" sz="2400" spc="-55">
                <a:latin typeface="Cambria Math"/>
                <a:cs typeface="Cambria Math"/>
              </a:rPr>
              <a:t>𝑃</a:t>
            </a:r>
            <a:r>
              <a:rPr dirty="0" baseline="-12698" sz="2625" spc="-82">
                <a:latin typeface="Cambria Math"/>
                <a:cs typeface="Cambria Math"/>
              </a:rPr>
              <a:t>0 </a:t>
            </a:r>
            <a:r>
              <a:rPr dirty="0" sz="2400">
                <a:latin typeface="Times New Roman"/>
                <a:cs typeface="Times New Roman"/>
              </a:rPr>
              <a:t>&gt; </a:t>
            </a:r>
            <a:r>
              <a:rPr dirty="0" sz="2400" spc="70">
                <a:latin typeface="Cambria Math"/>
                <a:cs typeface="Cambria Math"/>
              </a:rPr>
              <a:t>𝑉</a:t>
            </a:r>
            <a:r>
              <a:rPr dirty="0" baseline="23809" sz="2625" spc="104">
                <a:latin typeface="Cambria Math"/>
                <a:cs typeface="Cambria Math"/>
              </a:rPr>
              <a:t>𝐸</a:t>
            </a:r>
            <a:r>
              <a:rPr dirty="0" sz="2400" spc="70">
                <a:latin typeface="Times New Roman"/>
                <a:cs typeface="Times New Roman"/>
              </a:rPr>
              <a:t>, </a:t>
            </a:r>
            <a:r>
              <a:rPr dirty="0" sz="2400">
                <a:latin typeface="Times New Roman"/>
                <a:cs typeface="Times New Roman"/>
              </a:rPr>
              <a:t>expected return &lt; required</a:t>
            </a:r>
            <a:r>
              <a:rPr dirty="0" sz="2400" spc="-34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return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60892" y="6617206"/>
            <a:ext cx="303275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788907" y="6617206"/>
            <a:ext cx="216407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830056" y="6617206"/>
            <a:ext cx="239268" cy="2407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61917" y="349123"/>
            <a:ext cx="22193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Liquidity</a:t>
            </a:r>
            <a:r>
              <a:rPr dirty="0" spc="-114"/>
              <a:t> </a:t>
            </a:r>
            <a:r>
              <a:rPr dirty="0" spc="-5"/>
              <a:t>Risk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5648" y="1211402"/>
            <a:ext cx="8038465" cy="41986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001F5F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Times New Roman"/>
                <a:cs typeface="Times New Roman"/>
              </a:rPr>
              <a:t>Selling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at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price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less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than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fundamental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value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can</a:t>
            </a:r>
            <a:r>
              <a:rPr dirty="0" sz="2000">
                <a:latin typeface="Times New Roman"/>
                <a:cs typeface="Times New Roman"/>
              </a:rPr>
              <a:t> harm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returns.</a:t>
            </a:r>
            <a:r>
              <a:rPr dirty="0" sz="2000" spc="-9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But </a:t>
            </a:r>
            <a:r>
              <a:rPr dirty="0" sz="2000">
                <a:latin typeface="Times New Roman"/>
                <a:cs typeface="Times New Roman"/>
              </a:rPr>
              <a:t>an</a:t>
            </a:r>
            <a:endParaRPr sz="20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</a:pPr>
            <a:r>
              <a:rPr dirty="0" sz="2000">
                <a:latin typeface="Times New Roman"/>
                <a:cs typeface="Times New Roman"/>
              </a:rPr>
              <a:t>investor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can </a:t>
            </a:r>
            <a:r>
              <a:rPr dirty="0" sz="2000">
                <a:latin typeface="Times New Roman"/>
                <a:cs typeface="Times New Roman"/>
              </a:rPr>
              <a:t>get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poor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price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by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simply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not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finding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other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investors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to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sell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to.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>
              <a:latin typeface="Times New Roman"/>
              <a:cs typeface="Times New Roman"/>
            </a:endParaRPr>
          </a:p>
          <a:p>
            <a:pPr marL="354965" marR="353060" indent="-342900">
              <a:lnSpc>
                <a:spcPct val="100000"/>
              </a:lnSpc>
              <a:buClr>
                <a:srgbClr val="001F5F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latin typeface="Times New Roman"/>
                <a:cs typeface="Times New Roman"/>
              </a:rPr>
              <a:t>The risk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of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having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to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trade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at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price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that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is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different</a:t>
            </a:r>
            <a:r>
              <a:rPr dirty="0" sz="2000" spc="-8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from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intrinsic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value  because of a scarcity of traders </a:t>
            </a:r>
            <a:r>
              <a:rPr dirty="0" sz="2000" spc="-5">
                <a:latin typeface="Times New Roman"/>
                <a:cs typeface="Times New Roman"/>
              </a:rPr>
              <a:t>is </a:t>
            </a:r>
            <a:r>
              <a:rPr dirty="0" sz="2000">
                <a:latin typeface="Times New Roman"/>
                <a:cs typeface="Times New Roman"/>
              </a:rPr>
              <a:t>called </a:t>
            </a:r>
            <a:r>
              <a:rPr dirty="0" sz="2000" b="1">
                <a:latin typeface="Times New Roman"/>
                <a:cs typeface="Times New Roman"/>
              </a:rPr>
              <a:t>liquidity</a:t>
            </a:r>
            <a:r>
              <a:rPr dirty="0" sz="2000" spc="-365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risk</a:t>
            </a:r>
            <a:r>
              <a:rPr dirty="0" sz="2000" spc="-5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lvl="1" marL="797560" indent="-342900">
              <a:lnSpc>
                <a:spcPct val="100000"/>
              </a:lnSpc>
              <a:spcBef>
                <a:spcPts val="1000"/>
              </a:spcBef>
              <a:buClr>
                <a:srgbClr val="001F5F"/>
              </a:buClr>
              <a:buFont typeface="Wingdings"/>
              <a:buChar char=""/>
              <a:tabLst>
                <a:tab pos="796925" algn="l"/>
                <a:tab pos="797560" algn="l"/>
              </a:tabLst>
            </a:pPr>
            <a:r>
              <a:rPr dirty="0" sz="2000" b="1" i="1">
                <a:latin typeface="Times New Roman"/>
                <a:cs typeface="Times New Roman"/>
              </a:rPr>
              <a:t>Liquidity</a:t>
            </a:r>
            <a:r>
              <a:rPr dirty="0" sz="2000" spc="-6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discounts</a:t>
            </a:r>
            <a:r>
              <a:rPr dirty="0" sz="2000" spc="-80" b="1" i="1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–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discount</a:t>
            </a:r>
            <a:r>
              <a:rPr dirty="0" sz="2000" spc="-8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that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seller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takes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for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illiquidity</a:t>
            </a: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001F5F"/>
              </a:buClr>
              <a:buFont typeface="Wingdings"/>
              <a:buChar char=""/>
            </a:pPr>
            <a:endParaRPr sz="21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1F5F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Times New Roman"/>
                <a:cs typeface="Times New Roman"/>
              </a:rPr>
              <a:t>Mechanisms to </a:t>
            </a:r>
            <a:r>
              <a:rPr dirty="0" sz="2000">
                <a:latin typeface="Times New Roman"/>
                <a:cs typeface="Times New Roman"/>
              </a:rPr>
              <a:t>reduce liquidity</a:t>
            </a:r>
            <a:r>
              <a:rPr dirty="0" sz="2000" spc="-2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risk</a:t>
            </a:r>
            <a:endParaRPr sz="2000">
              <a:latin typeface="Times New Roman"/>
              <a:cs typeface="Times New Roman"/>
            </a:endParaRPr>
          </a:p>
          <a:p>
            <a:pPr marL="1161415" indent="-291465">
              <a:lnSpc>
                <a:spcPct val="100000"/>
              </a:lnSpc>
              <a:spcBef>
                <a:spcPts val="415"/>
              </a:spcBef>
              <a:buClr>
                <a:srgbClr val="001F5F"/>
              </a:buClr>
              <a:buChar char="–"/>
              <a:tabLst>
                <a:tab pos="1161415" algn="l"/>
                <a:tab pos="1162050" algn="l"/>
              </a:tabLst>
            </a:pPr>
            <a:r>
              <a:rPr dirty="0" sz="1800">
                <a:latin typeface="Times New Roman"/>
                <a:cs typeface="Times New Roman"/>
              </a:rPr>
              <a:t>Brokers: finding buyers/sellers on the other side of a</a:t>
            </a:r>
            <a:r>
              <a:rPr dirty="0" sz="1800" spc="-20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trade</a:t>
            </a:r>
            <a:endParaRPr sz="1800">
              <a:latin typeface="Times New Roman"/>
              <a:cs typeface="Times New Roman"/>
            </a:endParaRPr>
          </a:p>
          <a:p>
            <a:pPr marL="1161415" indent="-291465">
              <a:lnSpc>
                <a:spcPct val="100000"/>
              </a:lnSpc>
              <a:spcBef>
                <a:spcPts val="400"/>
              </a:spcBef>
              <a:buClr>
                <a:srgbClr val="001F5F"/>
              </a:buClr>
              <a:buChar char="–"/>
              <a:tabLst>
                <a:tab pos="1161415" algn="l"/>
                <a:tab pos="1162050" algn="l"/>
              </a:tabLst>
            </a:pPr>
            <a:r>
              <a:rPr dirty="0" sz="1800" spc="-5">
                <a:latin typeface="Times New Roman"/>
                <a:cs typeface="Times New Roman"/>
              </a:rPr>
              <a:t>Market makers: matches buy </a:t>
            </a:r>
            <a:r>
              <a:rPr dirty="0" sz="1800">
                <a:latin typeface="Times New Roman"/>
                <a:cs typeface="Times New Roman"/>
              </a:rPr>
              <a:t>and sell orders </a:t>
            </a:r>
            <a:r>
              <a:rPr dirty="0" sz="1800" spc="-5">
                <a:latin typeface="Times New Roman"/>
                <a:cs typeface="Times New Roman"/>
              </a:rPr>
              <a:t>on </a:t>
            </a:r>
            <a:r>
              <a:rPr dirty="0" sz="1800">
                <a:latin typeface="Times New Roman"/>
                <a:cs typeface="Times New Roman"/>
              </a:rPr>
              <a:t>stock</a:t>
            </a:r>
            <a:r>
              <a:rPr dirty="0" sz="1800" spc="-1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exchanges</a:t>
            </a:r>
            <a:endParaRPr sz="1800">
              <a:latin typeface="Times New Roman"/>
              <a:cs typeface="Times New Roman"/>
            </a:endParaRPr>
          </a:p>
          <a:p>
            <a:pPr marL="1161415" indent="-291465">
              <a:lnSpc>
                <a:spcPct val="100000"/>
              </a:lnSpc>
              <a:spcBef>
                <a:spcPts val="395"/>
              </a:spcBef>
              <a:buClr>
                <a:srgbClr val="001F5F"/>
              </a:buClr>
              <a:buChar char="–"/>
              <a:tabLst>
                <a:tab pos="1161415" algn="l"/>
                <a:tab pos="1162050" algn="l"/>
              </a:tabLst>
            </a:pPr>
            <a:r>
              <a:rPr dirty="0" sz="1800" spc="-5">
                <a:latin typeface="Times New Roman"/>
                <a:cs typeface="Times New Roman"/>
              </a:rPr>
              <a:t>Investment </a:t>
            </a:r>
            <a:r>
              <a:rPr dirty="0" sz="1800">
                <a:latin typeface="Times New Roman"/>
                <a:cs typeface="Times New Roman"/>
              </a:rPr>
              <a:t>banks </a:t>
            </a:r>
            <a:r>
              <a:rPr dirty="0" sz="1800" spc="-5">
                <a:latin typeface="Times New Roman"/>
                <a:cs typeface="Times New Roman"/>
              </a:rPr>
              <a:t>(“deal makers”): </a:t>
            </a:r>
            <a:r>
              <a:rPr dirty="0" sz="1800">
                <a:latin typeface="Times New Roman"/>
                <a:cs typeface="Times New Roman"/>
              </a:rPr>
              <a:t>find buyers for </a:t>
            </a:r>
            <a:r>
              <a:rPr dirty="0" sz="1800" spc="-10">
                <a:latin typeface="Times New Roman"/>
                <a:cs typeface="Times New Roman"/>
              </a:rPr>
              <a:t>large </a:t>
            </a:r>
            <a:r>
              <a:rPr dirty="0" sz="1800" spc="-5">
                <a:latin typeface="Times New Roman"/>
                <a:cs typeface="Times New Roman"/>
              </a:rPr>
              <a:t>issues </a:t>
            </a:r>
            <a:r>
              <a:rPr dirty="0" sz="1800">
                <a:latin typeface="Times New Roman"/>
                <a:cs typeface="Times New Roman"/>
              </a:rPr>
              <a:t>of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securities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1F5F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fees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of these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specialists</a:t>
            </a:r>
            <a:r>
              <a:rPr dirty="0" sz="2000" spc="-9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are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costs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of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reducing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liquidity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discount.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96883" y="6617206"/>
            <a:ext cx="303275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24900" y="6617206"/>
            <a:ext cx="216407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66047" y="6617206"/>
            <a:ext cx="303275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7842" y="219532"/>
            <a:ext cx="6052185" cy="87947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919480" marR="5080" indent="-90678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The Weighted-Average Formula for</a:t>
            </a:r>
            <a:r>
              <a:rPr dirty="0" spc="-105"/>
              <a:t> </a:t>
            </a:r>
            <a:r>
              <a:rPr dirty="0" spc="-5"/>
              <a:t>the  Enterprise </a:t>
            </a:r>
            <a:r>
              <a:rPr dirty="0" spc="-10"/>
              <a:t>Expected</a:t>
            </a:r>
            <a:r>
              <a:rPr dirty="0" spc="-70"/>
              <a:t> </a:t>
            </a:r>
            <a:r>
              <a:rPr dirty="0" spc="-5"/>
              <a:t>Return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0895" y="2657348"/>
            <a:ext cx="357124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Times New Roman"/>
                <a:cs typeface="Times New Roman"/>
              </a:rPr>
              <a:t>Expected </a:t>
            </a:r>
            <a:r>
              <a:rPr dirty="0" sz="2000" spc="-5" b="1">
                <a:latin typeface="Times New Roman"/>
                <a:cs typeface="Times New Roman"/>
              </a:rPr>
              <a:t>return </a:t>
            </a:r>
            <a:r>
              <a:rPr dirty="0" sz="2000" b="1">
                <a:latin typeface="Times New Roman"/>
                <a:cs typeface="Times New Roman"/>
              </a:rPr>
              <a:t>for operations</a:t>
            </a:r>
            <a:r>
              <a:rPr dirty="0" sz="2000" spc="-30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=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0895" y="4486402"/>
            <a:ext cx="7579995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940" marR="5080" indent="-1524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Times New Roman"/>
                <a:cs typeface="Times New Roman"/>
              </a:rPr>
              <a:t>The expected </a:t>
            </a:r>
            <a:r>
              <a:rPr dirty="0" sz="2000" spc="-5" b="1">
                <a:latin typeface="Times New Roman"/>
                <a:cs typeface="Times New Roman"/>
              </a:rPr>
              <a:t>return is </a:t>
            </a:r>
            <a:r>
              <a:rPr dirty="0" sz="2000" b="1">
                <a:latin typeface="Times New Roman"/>
                <a:cs typeface="Times New Roman"/>
              </a:rPr>
              <a:t>a </a:t>
            </a:r>
            <a:r>
              <a:rPr dirty="0" sz="2000" spc="-5" b="1">
                <a:latin typeface="Times New Roman"/>
                <a:cs typeface="Times New Roman"/>
              </a:rPr>
              <a:t>weighted </a:t>
            </a:r>
            <a:r>
              <a:rPr dirty="0" sz="2000" b="1">
                <a:latin typeface="Times New Roman"/>
                <a:cs typeface="Times New Roman"/>
              </a:rPr>
              <a:t>average of </a:t>
            </a:r>
            <a:r>
              <a:rPr dirty="0" sz="2000" spc="-10" b="1">
                <a:latin typeface="Times New Roman"/>
                <a:cs typeface="Times New Roman"/>
              </a:rPr>
              <a:t>profitability </a:t>
            </a:r>
            <a:r>
              <a:rPr dirty="0" sz="2000" b="1">
                <a:latin typeface="Times New Roman"/>
                <a:cs typeface="Times New Roman"/>
              </a:rPr>
              <a:t>and</a:t>
            </a:r>
            <a:r>
              <a:rPr dirty="0" sz="2000" spc="-250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growth,  </a:t>
            </a:r>
            <a:r>
              <a:rPr dirty="0" sz="2000" spc="-10" b="1">
                <a:latin typeface="Times New Roman"/>
                <a:cs typeface="Times New Roman"/>
              </a:rPr>
              <a:t>where </a:t>
            </a:r>
            <a:r>
              <a:rPr dirty="0" sz="2000" b="1">
                <a:latin typeface="Times New Roman"/>
                <a:cs typeface="Times New Roman"/>
              </a:rPr>
              <a:t>the </a:t>
            </a:r>
            <a:r>
              <a:rPr dirty="0" sz="2000" spc="-5" b="1">
                <a:latin typeface="Times New Roman"/>
                <a:cs typeface="Times New Roman"/>
              </a:rPr>
              <a:t>weights </a:t>
            </a:r>
            <a:r>
              <a:rPr dirty="0" sz="2000" spc="-10" b="1">
                <a:latin typeface="Times New Roman"/>
                <a:cs typeface="Times New Roman"/>
              </a:rPr>
              <a:t>are </a:t>
            </a:r>
            <a:r>
              <a:rPr dirty="0" sz="2000" b="1">
                <a:latin typeface="Times New Roman"/>
                <a:cs typeface="Times New Roman"/>
              </a:rPr>
              <a:t>given by the enterprise book-to-price</a:t>
            </a:r>
            <a:r>
              <a:rPr dirty="0" sz="2000" spc="-32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ratio.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98747" y="2010155"/>
            <a:ext cx="3171190" cy="0"/>
          </a:xfrm>
          <a:custGeom>
            <a:avLst/>
            <a:gdLst/>
            <a:ahLst/>
            <a:cxnLst/>
            <a:rect l="l" t="t" r="r" b="b"/>
            <a:pathLst>
              <a:path w="3171190" h="0">
                <a:moveTo>
                  <a:pt x="0" y="0"/>
                </a:moveTo>
                <a:lnTo>
                  <a:pt x="3170935" y="0"/>
                </a:lnTo>
              </a:path>
            </a:pathLst>
          </a:custGeom>
          <a:ln w="90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066791" y="2151125"/>
            <a:ext cx="1028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i="1">
                <a:latin typeface="Times New Roman"/>
                <a:cs typeface="Times New Roman"/>
              </a:rPr>
              <a:t>F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70888" y="1731010"/>
            <a:ext cx="595630" cy="285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-21241" sz="2550" i="1">
                <a:latin typeface="Times New Roman"/>
                <a:cs typeface="Times New Roman"/>
              </a:rPr>
              <a:t>P </a:t>
            </a:r>
            <a:r>
              <a:rPr dirty="0" sz="1000" spc="-5" i="1">
                <a:latin typeface="Times New Roman"/>
                <a:cs typeface="Times New Roman"/>
              </a:rPr>
              <a:t>N O</a:t>
            </a:r>
            <a:r>
              <a:rPr dirty="0" sz="1000" spc="55" i="1">
                <a:latin typeface="Times New Roman"/>
                <a:cs typeface="Times New Roman"/>
              </a:rPr>
              <a:t> </a:t>
            </a:r>
            <a:r>
              <a:rPr dirty="0" sz="1000" spc="-5" i="1">
                <a:latin typeface="Times New Roman"/>
                <a:cs typeface="Times New Roman"/>
              </a:rPr>
              <a:t>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60117" y="1830705"/>
            <a:ext cx="798830" cy="285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>
                <a:latin typeface="Symbol"/>
                <a:cs typeface="Symbol"/>
              </a:rPr>
              <a:t></a:t>
            </a:r>
            <a:r>
              <a:rPr dirty="0" sz="1700">
                <a:latin typeface="Times New Roman"/>
                <a:cs typeface="Times New Roman"/>
              </a:rPr>
              <a:t> </a:t>
            </a:r>
            <a:r>
              <a:rPr dirty="0" sz="1700" i="1">
                <a:latin typeface="Times New Roman"/>
                <a:cs typeface="Times New Roman"/>
              </a:rPr>
              <a:t>N O</a:t>
            </a:r>
            <a:r>
              <a:rPr dirty="0" sz="1700" spc="-45" i="1">
                <a:latin typeface="Times New Roman"/>
                <a:cs typeface="Times New Roman"/>
              </a:rPr>
              <a:t> </a:t>
            </a:r>
            <a:r>
              <a:rPr dirty="0" sz="1700" i="1">
                <a:latin typeface="Times New Roman"/>
                <a:cs typeface="Times New Roman"/>
              </a:rPr>
              <a:t>A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78704" y="1964875"/>
            <a:ext cx="76200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9100" algn="l"/>
              </a:tabLst>
            </a:pPr>
            <a:r>
              <a:rPr dirty="0" sz="2000" spc="-60" i="1">
                <a:latin typeface="Symbol"/>
                <a:cs typeface="Symbol"/>
              </a:rPr>
              <a:t></a:t>
            </a:r>
            <a:r>
              <a:rPr dirty="0" sz="2000" spc="-60">
                <a:latin typeface="Times New Roman"/>
                <a:cs typeface="Times New Roman"/>
              </a:rPr>
              <a:t>	</a:t>
            </a:r>
            <a:r>
              <a:rPr dirty="0" sz="1700">
                <a:latin typeface="Symbol"/>
                <a:cs typeface="Symbol"/>
              </a:rPr>
              <a:t></a:t>
            </a:r>
            <a:r>
              <a:rPr dirty="0" sz="1700" spc="290">
                <a:latin typeface="Times New Roman"/>
                <a:cs typeface="Times New Roman"/>
              </a:rPr>
              <a:t> </a:t>
            </a:r>
            <a:r>
              <a:rPr dirty="0" sz="1700" i="1">
                <a:latin typeface="Times New Roman"/>
                <a:cs typeface="Times New Roman"/>
              </a:rPr>
              <a:t>g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78504" y="1977643"/>
            <a:ext cx="889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37766" y="1977643"/>
            <a:ext cx="889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34460" y="1602993"/>
            <a:ext cx="3394075" cy="384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985645" algn="l"/>
              </a:tabLst>
            </a:pPr>
            <a:r>
              <a:rPr dirty="0" baseline="-31045" sz="2550">
                <a:latin typeface="Symbol"/>
                <a:cs typeface="Symbol"/>
              </a:rPr>
              <a:t></a:t>
            </a:r>
            <a:r>
              <a:rPr dirty="0" baseline="-31045" sz="2550">
                <a:latin typeface="Times New Roman"/>
                <a:cs typeface="Times New Roman"/>
              </a:rPr>
              <a:t>  </a:t>
            </a:r>
            <a:r>
              <a:rPr dirty="0" sz="2350" spc="-45">
                <a:latin typeface="Symbol"/>
                <a:cs typeface="Symbol"/>
              </a:rPr>
              <a:t></a:t>
            </a:r>
            <a:r>
              <a:rPr dirty="0" sz="1700" spc="-45" i="1">
                <a:latin typeface="Times New Roman"/>
                <a:cs typeface="Times New Roman"/>
              </a:rPr>
              <a:t>R </a:t>
            </a:r>
            <a:r>
              <a:rPr dirty="0" sz="1700" i="1">
                <a:latin typeface="Times New Roman"/>
                <a:cs typeface="Times New Roman"/>
              </a:rPr>
              <a:t>N O </a:t>
            </a:r>
            <a:r>
              <a:rPr dirty="0" sz="1700" spc="30" i="1">
                <a:latin typeface="Times New Roman"/>
                <a:cs typeface="Times New Roman"/>
              </a:rPr>
              <a:t>A</a:t>
            </a:r>
            <a:r>
              <a:rPr dirty="0" baseline="-19444" sz="1500" spc="44">
                <a:latin typeface="Times New Roman"/>
                <a:cs typeface="Times New Roman"/>
              </a:rPr>
              <a:t>1 </a:t>
            </a:r>
            <a:r>
              <a:rPr dirty="0" baseline="-19444" sz="1500" spc="465">
                <a:latin typeface="Times New Roman"/>
                <a:cs typeface="Times New Roman"/>
              </a:rPr>
              <a:t> </a:t>
            </a:r>
            <a:r>
              <a:rPr dirty="0" sz="1700">
                <a:latin typeface="Symbol"/>
                <a:cs typeface="Symbol"/>
              </a:rPr>
              <a:t></a:t>
            </a:r>
            <a:r>
              <a:rPr dirty="0" sz="1700">
                <a:latin typeface="Times New Roman"/>
                <a:cs typeface="Times New Roman"/>
              </a:rPr>
              <a:t>  (</a:t>
            </a:r>
            <a:r>
              <a:rPr dirty="0" sz="1700" spc="-180">
                <a:latin typeface="Times New Roman"/>
                <a:cs typeface="Times New Roman"/>
              </a:rPr>
              <a:t> </a:t>
            </a:r>
            <a:r>
              <a:rPr dirty="0" sz="2000" spc="-60" i="1">
                <a:latin typeface="Symbol"/>
                <a:cs typeface="Symbol"/>
              </a:rPr>
              <a:t></a:t>
            </a:r>
            <a:r>
              <a:rPr dirty="0" sz="2000" spc="-60" i="1">
                <a:latin typeface="Times New Roman"/>
                <a:cs typeface="Times New Roman"/>
              </a:rPr>
              <a:t> </a:t>
            </a:r>
            <a:r>
              <a:rPr dirty="0" baseline="-19444" sz="1500" spc="-7" i="1">
                <a:latin typeface="Times New Roman"/>
                <a:cs typeface="Times New Roman"/>
              </a:rPr>
              <a:t>F	</a:t>
            </a:r>
            <a:r>
              <a:rPr dirty="0" sz="1700">
                <a:latin typeface="Symbol"/>
                <a:cs typeface="Symbol"/>
              </a:rPr>
              <a:t></a:t>
            </a:r>
            <a:r>
              <a:rPr dirty="0" sz="1700">
                <a:latin typeface="Times New Roman"/>
                <a:cs typeface="Times New Roman"/>
              </a:rPr>
              <a:t> </a:t>
            </a:r>
            <a:r>
              <a:rPr dirty="0" sz="1700" spc="50">
                <a:latin typeface="Times New Roman"/>
                <a:cs typeface="Times New Roman"/>
              </a:rPr>
              <a:t>1) </a:t>
            </a:r>
            <a:r>
              <a:rPr dirty="0" sz="2350" spc="10">
                <a:latin typeface="Symbol"/>
                <a:cs typeface="Symbol"/>
              </a:rPr>
              <a:t></a:t>
            </a:r>
            <a:r>
              <a:rPr dirty="0" sz="1700" spc="10">
                <a:latin typeface="Symbol"/>
                <a:cs typeface="Symbol"/>
              </a:rPr>
              <a:t></a:t>
            </a:r>
            <a:r>
              <a:rPr dirty="0" sz="1700" spc="10">
                <a:latin typeface="Times New Roman"/>
                <a:cs typeface="Times New Roman"/>
              </a:rPr>
              <a:t> </a:t>
            </a:r>
            <a:r>
              <a:rPr dirty="0" sz="1700" i="1">
                <a:latin typeface="Times New Roman"/>
                <a:cs typeface="Times New Roman"/>
              </a:rPr>
              <a:t>N O A</a:t>
            </a:r>
            <a:r>
              <a:rPr dirty="0" sz="1700" spc="-20" i="1">
                <a:latin typeface="Times New Roman"/>
                <a:cs typeface="Times New Roman"/>
              </a:rPr>
              <a:t> </a:t>
            </a:r>
            <a:r>
              <a:rPr dirty="0" baseline="-19444" sz="1500" spc="-7">
                <a:latin typeface="Times New Roman"/>
                <a:cs typeface="Times New Roman"/>
              </a:rPr>
              <a:t>0</a:t>
            </a:r>
            <a:endParaRPr baseline="-19444" sz="15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40051" y="3645408"/>
            <a:ext cx="851535" cy="0"/>
          </a:xfrm>
          <a:custGeom>
            <a:avLst/>
            <a:gdLst/>
            <a:ahLst/>
            <a:cxnLst/>
            <a:rect l="l" t="t" r="r" b="b"/>
            <a:pathLst>
              <a:path w="851535" h="0">
                <a:moveTo>
                  <a:pt x="0" y="0"/>
                </a:moveTo>
                <a:lnTo>
                  <a:pt x="851535" y="0"/>
                </a:lnTo>
              </a:path>
            </a:pathLst>
          </a:custGeom>
          <a:ln w="86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215128" y="3645408"/>
            <a:ext cx="850265" cy="0"/>
          </a:xfrm>
          <a:custGeom>
            <a:avLst/>
            <a:gdLst/>
            <a:ahLst/>
            <a:cxnLst/>
            <a:rect l="l" t="t" r="r" b="b"/>
            <a:pathLst>
              <a:path w="850264" h="0">
                <a:moveTo>
                  <a:pt x="0" y="0"/>
                </a:moveTo>
                <a:lnTo>
                  <a:pt x="849757" y="0"/>
                </a:lnTo>
              </a:path>
            </a:pathLst>
          </a:custGeom>
          <a:ln w="86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7328407" y="3523614"/>
            <a:ext cx="106680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>
                <a:latin typeface="Symbol"/>
                <a:cs typeface="Symbol"/>
              </a:rPr>
              <a:t>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28407" y="3698494"/>
            <a:ext cx="106680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>
                <a:latin typeface="Symbol"/>
                <a:cs typeface="Symbol"/>
              </a:rPr>
              <a:t>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62729" y="3695445"/>
            <a:ext cx="571500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77520" algn="l"/>
              </a:tabLst>
            </a:pPr>
            <a:r>
              <a:rPr dirty="0" sz="1650">
                <a:latin typeface="Symbol"/>
                <a:cs typeface="Symbol"/>
              </a:rPr>
              <a:t></a:t>
            </a:r>
            <a:r>
              <a:rPr dirty="0" sz="1650">
                <a:latin typeface="Times New Roman"/>
                <a:cs typeface="Times New Roman"/>
              </a:rPr>
              <a:t>	</a:t>
            </a:r>
            <a:r>
              <a:rPr dirty="0" sz="1650">
                <a:latin typeface="Symbol"/>
                <a:cs typeface="Symbol"/>
              </a:rPr>
              <a:t>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86508" y="3523614"/>
            <a:ext cx="106680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>
                <a:latin typeface="Symbol"/>
                <a:cs typeface="Symbol"/>
              </a:rPr>
              <a:t>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60619" y="3785108"/>
            <a:ext cx="85725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-5">
                <a:latin typeface="Times New Roman"/>
                <a:cs typeface="Times New Roman"/>
              </a:rPr>
              <a:t>0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26840" y="3522726"/>
            <a:ext cx="241935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50" spc="-5">
                <a:latin typeface="Times New Roman"/>
                <a:cs typeface="Times New Roman"/>
              </a:rPr>
              <a:t>1</a:t>
            </a:r>
            <a:r>
              <a:rPr dirty="0" sz="950" spc="40">
                <a:latin typeface="Times New Roman"/>
                <a:cs typeface="Times New Roman"/>
              </a:rPr>
              <a:t> </a:t>
            </a:r>
            <a:r>
              <a:rPr dirty="0" sz="1650">
                <a:latin typeface="Symbol"/>
                <a:cs typeface="Symbol"/>
              </a:rPr>
              <a:t>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29073" y="3522726"/>
            <a:ext cx="106680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>
                <a:latin typeface="Symbol"/>
                <a:cs typeface="Symbol"/>
              </a:rPr>
              <a:t>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86508" y="3695445"/>
            <a:ext cx="485140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11480" algn="l"/>
              </a:tabLst>
            </a:pPr>
            <a:r>
              <a:rPr dirty="0" sz="1650">
                <a:latin typeface="Symbol"/>
                <a:cs typeface="Symbol"/>
              </a:rPr>
              <a:t></a:t>
            </a:r>
            <a:r>
              <a:rPr dirty="0" sz="1650">
                <a:latin typeface="Times New Roman"/>
                <a:cs typeface="Times New Roman"/>
              </a:rPr>
              <a:t>	</a:t>
            </a:r>
            <a:r>
              <a:rPr dirty="0" sz="950" spc="-5">
                <a:latin typeface="Times New Roman"/>
                <a:cs typeface="Times New Roman"/>
              </a:rPr>
              <a:t>0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68695" y="3469385"/>
            <a:ext cx="656590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>
                <a:latin typeface="Times New Roman"/>
                <a:cs typeface="Times New Roman"/>
              </a:rPr>
              <a:t>) </a:t>
            </a:r>
            <a:r>
              <a:rPr dirty="0" sz="1650">
                <a:latin typeface="Symbol"/>
                <a:cs typeface="Symbol"/>
              </a:rPr>
              <a:t></a:t>
            </a:r>
            <a:r>
              <a:rPr dirty="0" sz="1650">
                <a:latin typeface="Times New Roman"/>
                <a:cs typeface="Times New Roman"/>
              </a:rPr>
              <a:t> (</a:t>
            </a:r>
            <a:r>
              <a:rPr dirty="0" sz="1650" spc="-35">
                <a:latin typeface="Times New Roman"/>
                <a:cs typeface="Times New Roman"/>
              </a:rPr>
              <a:t> </a:t>
            </a:r>
            <a:r>
              <a:rPr dirty="0" sz="1650" i="1">
                <a:latin typeface="Times New Roman"/>
                <a:cs typeface="Times New Roman"/>
              </a:rPr>
              <a:t>g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25360" y="3469385"/>
            <a:ext cx="635000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650">
                <a:latin typeface="Symbol"/>
                <a:cs typeface="Symbol"/>
              </a:rPr>
              <a:t></a:t>
            </a:r>
            <a:r>
              <a:rPr dirty="0" sz="1650">
                <a:latin typeface="Times New Roman"/>
                <a:cs typeface="Times New Roman"/>
              </a:rPr>
              <a:t> 1 )</a:t>
            </a:r>
            <a:r>
              <a:rPr dirty="0" sz="1650" spc="-260">
                <a:latin typeface="Times New Roman"/>
                <a:cs typeface="Times New Roman"/>
              </a:rPr>
              <a:t> </a:t>
            </a:r>
            <a:r>
              <a:rPr dirty="0" baseline="40404" sz="2475">
                <a:latin typeface="Symbol"/>
                <a:cs typeface="Symbol"/>
              </a:rPr>
              <a:t></a:t>
            </a:r>
            <a:endParaRPr baseline="40404" sz="2475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15382" y="3328161"/>
            <a:ext cx="791845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650" i="1">
                <a:latin typeface="Times New Roman"/>
                <a:cs typeface="Times New Roman"/>
              </a:rPr>
              <a:t>N O A</a:t>
            </a:r>
            <a:r>
              <a:rPr dirty="0" sz="1650" spc="114" i="1">
                <a:latin typeface="Times New Roman"/>
                <a:cs typeface="Times New Roman"/>
              </a:rPr>
              <a:t> </a:t>
            </a:r>
            <a:r>
              <a:rPr dirty="0" baseline="-26315" sz="1425" spc="-7">
                <a:latin typeface="Times New Roman"/>
                <a:cs typeface="Times New Roman"/>
              </a:rPr>
              <a:t>0</a:t>
            </a:r>
            <a:endParaRPr baseline="-26315" sz="1425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35910" y="3469385"/>
            <a:ext cx="1083945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64160" indent="-251460">
              <a:lnSpc>
                <a:spcPct val="100000"/>
              </a:lnSpc>
              <a:spcBef>
                <a:spcPts val="105"/>
              </a:spcBef>
              <a:buFont typeface="Symbol"/>
              <a:buChar char=""/>
              <a:tabLst>
                <a:tab pos="263525" algn="l"/>
                <a:tab pos="264160" algn="l"/>
              </a:tabLst>
            </a:pPr>
            <a:r>
              <a:rPr dirty="0" sz="1650" i="1">
                <a:latin typeface="Times New Roman"/>
                <a:cs typeface="Times New Roman"/>
              </a:rPr>
              <a:t>R N O</a:t>
            </a:r>
            <a:r>
              <a:rPr dirty="0" sz="1650" spc="-125" i="1">
                <a:latin typeface="Times New Roman"/>
                <a:cs typeface="Times New Roman"/>
              </a:rPr>
              <a:t> </a:t>
            </a:r>
            <a:r>
              <a:rPr dirty="0" sz="1650" i="1">
                <a:latin typeface="Times New Roman"/>
                <a:cs typeface="Times New Roman"/>
              </a:rPr>
              <a:t>A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29227" y="3469385"/>
            <a:ext cx="882650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311150" algn="l"/>
              </a:tabLst>
            </a:pPr>
            <a:r>
              <a:rPr dirty="0" sz="1650">
                <a:latin typeface="Symbol"/>
                <a:cs typeface="Symbol"/>
              </a:rPr>
              <a:t></a:t>
            </a:r>
            <a:r>
              <a:rPr dirty="0" sz="1650">
                <a:latin typeface="Times New Roman"/>
                <a:cs typeface="Times New Roman"/>
              </a:rPr>
              <a:t>	</a:t>
            </a:r>
            <a:r>
              <a:rPr dirty="0" baseline="40404" sz="2475">
                <a:latin typeface="Symbol"/>
                <a:cs typeface="Symbol"/>
              </a:rPr>
              <a:t></a:t>
            </a:r>
            <a:r>
              <a:rPr dirty="0" baseline="40404" sz="2475">
                <a:latin typeface="Times New Roman"/>
                <a:cs typeface="Times New Roman"/>
              </a:rPr>
              <a:t> </a:t>
            </a:r>
            <a:r>
              <a:rPr dirty="0" sz="1650" spc="55">
                <a:latin typeface="Times New Roman"/>
                <a:cs typeface="Times New Roman"/>
              </a:rPr>
              <a:t>(1</a:t>
            </a:r>
            <a:r>
              <a:rPr dirty="0" sz="1650" spc="254">
                <a:latin typeface="Times New Roman"/>
                <a:cs typeface="Times New Roman"/>
              </a:rPr>
              <a:t> </a:t>
            </a:r>
            <a:r>
              <a:rPr dirty="0" sz="1650">
                <a:latin typeface="Symbol"/>
                <a:cs typeface="Symbol"/>
              </a:rPr>
              <a:t>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22094" y="3639134"/>
            <a:ext cx="154305" cy="2787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 spc="5" i="1">
                <a:latin typeface="Times New Roman"/>
                <a:cs typeface="Times New Roman"/>
              </a:rPr>
              <a:t>P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48408" y="3328161"/>
            <a:ext cx="2447290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2327910" algn="l"/>
              </a:tabLst>
            </a:pPr>
            <a:r>
              <a:rPr dirty="0" baseline="1683" sz="2475">
                <a:latin typeface="Symbol"/>
                <a:cs typeface="Symbol"/>
              </a:rPr>
              <a:t></a:t>
            </a:r>
            <a:r>
              <a:rPr dirty="0" baseline="1683" sz="2475">
                <a:latin typeface="Times New Roman"/>
                <a:cs typeface="Times New Roman"/>
              </a:rPr>
              <a:t>  </a:t>
            </a:r>
            <a:r>
              <a:rPr dirty="0" sz="1650" i="1">
                <a:latin typeface="Times New Roman"/>
                <a:cs typeface="Times New Roman"/>
              </a:rPr>
              <a:t>N  O</a:t>
            </a:r>
            <a:r>
              <a:rPr dirty="0" sz="1650" spc="-210" i="1">
                <a:latin typeface="Times New Roman"/>
                <a:cs typeface="Times New Roman"/>
              </a:rPr>
              <a:t> </a:t>
            </a:r>
            <a:r>
              <a:rPr dirty="0" sz="1650" i="1">
                <a:latin typeface="Times New Roman"/>
                <a:cs typeface="Times New Roman"/>
              </a:rPr>
              <a:t>A</a:t>
            </a:r>
            <a:r>
              <a:rPr dirty="0" sz="1650" spc="125" i="1">
                <a:latin typeface="Times New Roman"/>
                <a:cs typeface="Times New Roman"/>
              </a:rPr>
              <a:t> </a:t>
            </a:r>
            <a:r>
              <a:rPr dirty="0" baseline="-17543" sz="1425" spc="-7">
                <a:latin typeface="Times New Roman"/>
                <a:cs typeface="Times New Roman"/>
              </a:rPr>
              <a:t>0	</a:t>
            </a:r>
            <a:r>
              <a:rPr dirty="0" baseline="1683" sz="2475">
                <a:latin typeface="Symbol"/>
                <a:cs typeface="Symbol"/>
              </a:rPr>
              <a:t></a:t>
            </a:r>
            <a:endParaRPr baseline="1683" sz="2475">
              <a:latin typeface="Symbol"/>
              <a:cs typeface="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97804" y="3621785"/>
            <a:ext cx="154305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 i="1">
                <a:latin typeface="Times New Roman"/>
                <a:cs typeface="Times New Roman"/>
              </a:rPr>
              <a:t>P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42026" y="3633977"/>
            <a:ext cx="370840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-5" i="1">
                <a:latin typeface="Times New Roman"/>
                <a:cs typeface="Times New Roman"/>
              </a:rPr>
              <a:t>N O</a:t>
            </a:r>
            <a:r>
              <a:rPr dirty="0" sz="950" spc="30" i="1">
                <a:latin typeface="Times New Roman"/>
                <a:cs typeface="Times New Roman"/>
              </a:rPr>
              <a:t> </a:t>
            </a:r>
            <a:r>
              <a:rPr dirty="0" sz="950" spc="-5" i="1">
                <a:latin typeface="Times New Roman"/>
                <a:cs typeface="Times New Roman"/>
              </a:rPr>
              <a:t>A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68727" y="3636390"/>
            <a:ext cx="370840" cy="170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 spc="-5" i="1">
                <a:latin typeface="Times New Roman"/>
                <a:cs typeface="Times New Roman"/>
              </a:rPr>
              <a:t>N O</a:t>
            </a:r>
            <a:r>
              <a:rPr dirty="0" sz="950" spc="30" i="1">
                <a:latin typeface="Times New Roman"/>
                <a:cs typeface="Times New Roman"/>
              </a:rPr>
              <a:t> </a:t>
            </a:r>
            <a:r>
              <a:rPr dirty="0" sz="950" spc="-5" i="1">
                <a:latin typeface="Times New Roman"/>
                <a:cs typeface="Times New Roman"/>
              </a:rPr>
              <a:t>A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596883" y="6617206"/>
            <a:ext cx="303275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724900" y="6617206"/>
            <a:ext cx="216407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766047" y="6617206"/>
            <a:ext cx="303275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0219" y="336880"/>
            <a:ext cx="461264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The Expected Return </a:t>
            </a:r>
            <a:r>
              <a:rPr dirty="0"/>
              <a:t>for</a:t>
            </a:r>
            <a:r>
              <a:rPr dirty="0" spc="-70"/>
              <a:t> </a:t>
            </a:r>
            <a:r>
              <a:rPr dirty="0" spc="-20"/>
              <a:t>Nike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30933" y="1313789"/>
            <a:ext cx="6172200" cy="43319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00860" marR="1598930" indent="-911860">
              <a:lnSpc>
                <a:spcPct val="141500"/>
              </a:lnSpc>
              <a:spcBef>
                <a:spcPts val="100"/>
              </a:spcBef>
            </a:pPr>
            <a:r>
              <a:rPr dirty="0" sz="2000" b="1">
                <a:latin typeface="Times New Roman"/>
                <a:cs typeface="Times New Roman"/>
              </a:rPr>
              <a:t>Enterprise </a:t>
            </a:r>
            <a:r>
              <a:rPr dirty="0" sz="2000" spc="-5" b="1">
                <a:latin typeface="Times New Roman"/>
                <a:cs typeface="Times New Roman"/>
              </a:rPr>
              <a:t>price </a:t>
            </a:r>
            <a:r>
              <a:rPr dirty="0" sz="2000" b="1">
                <a:latin typeface="Times New Roman"/>
                <a:cs typeface="Times New Roman"/>
              </a:rPr>
              <a:t>= </a:t>
            </a:r>
            <a:r>
              <a:rPr dirty="0" sz="2000" spc="5" b="1">
                <a:latin typeface="Times New Roman"/>
                <a:cs typeface="Times New Roman"/>
              </a:rPr>
              <a:t>$31,446</a:t>
            </a:r>
            <a:r>
              <a:rPr dirty="0" sz="2000" spc="-240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million  </a:t>
            </a:r>
            <a:r>
              <a:rPr dirty="0" sz="2000" spc="10" b="1">
                <a:latin typeface="Times New Roman"/>
                <a:cs typeface="Times New Roman"/>
              </a:rPr>
              <a:t>NOA</a:t>
            </a:r>
            <a:r>
              <a:rPr dirty="0" baseline="-17094" sz="1950" spc="15" b="1">
                <a:latin typeface="Times New Roman"/>
                <a:cs typeface="Times New Roman"/>
              </a:rPr>
              <a:t>2010 </a:t>
            </a:r>
            <a:r>
              <a:rPr dirty="0" sz="2000" b="1">
                <a:latin typeface="Times New Roman"/>
                <a:cs typeface="Times New Roman"/>
              </a:rPr>
              <a:t>= $5,514</a:t>
            </a:r>
            <a:r>
              <a:rPr dirty="0" sz="2000" spc="-15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million</a:t>
            </a:r>
            <a:endParaRPr sz="20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585"/>
              </a:spcBef>
            </a:pPr>
            <a:r>
              <a:rPr dirty="0" sz="2000" b="1">
                <a:latin typeface="Times New Roman"/>
                <a:cs typeface="Times New Roman"/>
              </a:rPr>
              <a:t>Enterprise book to </a:t>
            </a:r>
            <a:r>
              <a:rPr dirty="0" sz="2000" spc="-5" b="1">
                <a:latin typeface="Times New Roman"/>
                <a:cs typeface="Times New Roman"/>
              </a:rPr>
              <a:t>price </a:t>
            </a:r>
            <a:r>
              <a:rPr dirty="0" sz="2000" b="1">
                <a:latin typeface="Times New Roman"/>
                <a:cs typeface="Times New Roman"/>
              </a:rPr>
              <a:t>= 5,514/31,446 =</a:t>
            </a:r>
            <a:r>
              <a:rPr dirty="0" sz="2000" spc="-26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0.175</a:t>
            </a:r>
            <a:endParaRPr sz="2000">
              <a:latin typeface="Times New Roman"/>
              <a:cs typeface="Times New Roman"/>
            </a:endParaRPr>
          </a:p>
          <a:p>
            <a:pPr marL="398780">
              <a:lnSpc>
                <a:spcPct val="100000"/>
              </a:lnSpc>
              <a:spcBef>
                <a:spcPts val="965"/>
              </a:spcBef>
            </a:pPr>
            <a:r>
              <a:rPr dirty="0" sz="2000" spc="-5" b="1">
                <a:latin typeface="Times New Roman"/>
                <a:cs typeface="Times New Roman"/>
              </a:rPr>
              <a:t>Forecasted </a:t>
            </a:r>
            <a:r>
              <a:rPr dirty="0" sz="2000" b="1">
                <a:latin typeface="Times New Roman"/>
                <a:cs typeface="Times New Roman"/>
              </a:rPr>
              <a:t>RNOA</a:t>
            </a:r>
            <a:r>
              <a:rPr dirty="0" baseline="-17094" sz="1950" b="1">
                <a:latin typeface="Times New Roman"/>
                <a:cs typeface="Times New Roman"/>
              </a:rPr>
              <a:t>2011 </a:t>
            </a:r>
            <a:r>
              <a:rPr dirty="0" sz="2000" b="1">
                <a:latin typeface="Times New Roman"/>
                <a:cs typeface="Times New Roman"/>
              </a:rPr>
              <a:t>=</a:t>
            </a:r>
            <a:r>
              <a:rPr dirty="0" sz="2000" spc="-295" b="1">
                <a:latin typeface="Times New Roman"/>
                <a:cs typeface="Times New Roman"/>
              </a:rPr>
              <a:t> </a:t>
            </a:r>
            <a:r>
              <a:rPr dirty="0" sz="2000" spc="5" b="1">
                <a:latin typeface="Times New Roman"/>
                <a:cs typeface="Times New Roman"/>
              </a:rPr>
              <a:t>30.1%</a:t>
            </a:r>
            <a:endParaRPr sz="2000">
              <a:latin typeface="Times New Roman"/>
              <a:cs typeface="Times New Roman"/>
            </a:endParaRPr>
          </a:p>
          <a:p>
            <a:pPr marL="254000">
              <a:lnSpc>
                <a:spcPct val="100000"/>
              </a:lnSpc>
              <a:spcBef>
                <a:spcPts val="1380"/>
              </a:spcBef>
            </a:pPr>
            <a:r>
              <a:rPr dirty="0" sz="2000" spc="-5" b="1">
                <a:latin typeface="Times New Roman"/>
                <a:cs typeface="Times New Roman"/>
              </a:rPr>
              <a:t>Forecasted growth </a:t>
            </a:r>
            <a:r>
              <a:rPr dirty="0" sz="2000" b="1">
                <a:latin typeface="Times New Roman"/>
                <a:cs typeface="Times New Roman"/>
              </a:rPr>
              <a:t>rate =</a:t>
            </a:r>
            <a:r>
              <a:rPr dirty="0" sz="2000" spc="-18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4.6%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dirty="0" sz="2000" spc="-5" b="1">
                <a:latin typeface="Times New Roman"/>
                <a:cs typeface="Times New Roman"/>
              </a:rPr>
              <a:t>ER </a:t>
            </a:r>
            <a:r>
              <a:rPr dirty="0" sz="2000" b="1">
                <a:latin typeface="Times New Roman"/>
                <a:cs typeface="Times New Roman"/>
              </a:rPr>
              <a:t>= [0.175 </a:t>
            </a:r>
            <a:r>
              <a:rPr dirty="0" sz="2000" spc="5" b="1">
                <a:latin typeface="Yu Gothic"/>
                <a:cs typeface="Yu Gothic"/>
              </a:rPr>
              <a:t>× </a:t>
            </a:r>
            <a:r>
              <a:rPr dirty="0" sz="2000" spc="-5" b="1">
                <a:latin typeface="Times New Roman"/>
                <a:cs typeface="Times New Roman"/>
              </a:rPr>
              <a:t>30.1%] </a:t>
            </a:r>
            <a:r>
              <a:rPr dirty="0" sz="2000" b="1">
                <a:latin typeface="Times New Roman"/>
                <a:cs typeface="Times New Roman"/>
              </a:rPr>
              <a:t>+ [(1-0.175) </a:t>
            </a:r>
            <a:r>
              <a:rPr dirty="0" sz="2000" spc="5" b="1">
                <a:latin typeface="Yu Gothic"/>
                <a:cs typeface="Yu Gothic"/>
              </a:rPr>
              <a:t>×</a:t>
            </a:r>
            <a:r>
              <a:rPr dirty="0" sz="2000" spc="-340" b="1">
                <a:latin typeface="Yu Gothic"/>
                <a:cs typeface="Yu Gothic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4.6%]</a:t>
            </a:r>
            <a:endParaRPr sz="2000">
              <a:latin typeface="Times New Roman"/>
              <a:cs typeface="Times New Roman"/>
            </a:endParaRPr>
          </a:p>
          <a:p>
            <a:pPr marL="508000">
              <a:lnSpc>
                <a:spcPct val="100000"/>
              </a:lnSpc>
              <a:spcBef>
                <a:spcPts val="75"/>
              </a:spcBef>
              <a:tabLst>
                <a:tab pos="1196975" algn="l"/>
                <a:tab pos="2474595" algn="l"/>
                <a:tab pos="3381375" algn="l"/>
              </a:tabLst>
            </a:pPr>
            <a:r>
              <a:rPr dirty="0" sz="2000" b="1">
                <a:latin typeface="Times New Roman"/>
                <a:cs typeface="Times New Roman"/>
              </a:rPr>
              <a:t>=	5.3%	+	3.8%</a:t>
            </a:r>
            <a:endParaRPr sz="2000">
              <a:latin typeface="Times New Roman"/>
              <a:cs typeface="Times New Roman"/>
            </a:endParaRPr>
          </a:p>
          <a:p>
            <a:pPr marL="508000">
              <a:lnSpc>
                <a:spcPct val="100000"/>
              </a:lnSpc>
            </a:pPr>
            <a:r>
              <a:rPr dirty="0" sz="2000" b="1">
                <a:latin typeface="Times New Roman"/>
                <a:cs typeface="Times New Roman"/>
              </a:rPr>
              <a:t>=</a:t>
            </a:r>
            <a:r>
              <a:rPr dirty="0" sz="2000" spc="41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9.1%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dirty="0" sz="2000" b="1">
                <a:latin typeface="Times New Roman"/>
                <a:cs typeface="Times New Roman"/>
              </a:rPr>
              <a:t>If </a:t>
            </a:r>
            <a:r>
              <a:rPr dirty="0" sz="2000" spc="5" b="1">
                <a:latin typeface="Times New Roman"/>
                <a:cs typeface="Times New Roman"/>
              </a:rPr>
              <a:t>you </a:t>
            </a:r>
            <a:r>
              <a:rPr dirty="0" sz="2000" spc="-5" b="1">
                <a:latin typeface="Times New Roman"/>
                <a:cs typeface="Times New Roman"/>
              </a:rPr>
              <a:t>forecast </a:t>
            </a:r>
            <a:r>
              <a:rPr dirty="0" sz="2000" b="1">
                <a:latin typeface="Times New Roman"/>
                <a:cs typeface="Times New Roman"/>
              </a:rPr>
              <a:t>a </a:t>
            </a:r>
            <a:r>
              <a:rPr dirty="0" sz="2000" spc="-5" b="1">
                <a:latin typeface="Times New Roman"/>
                <a:cs typeface="Times New Roman"/>
              </a:rPr>
              <a:t>growth </a:t>
            </a:r>
            <a:r>
              <a:rPr dirty="0" sz="2000" b="1">
                <a:latin typeface="Times New Roman"/>
                <a:cs typeface="Times New Roman"/>
              </a:rPr>
              <a:t>rate of </a:t>
            </a:r>
            <a:r>
              <a:rPr dirty="0" sz="2000" spc="-5" b="1">
                <a:latin typeface="Times New Roman"/>
                <a:cs typeface="Times New Roman"/>
              </a:rPr>
              <a:t>4.6%, </a:t>
            </a:r>
            <a:r>
              <a:rPr dirty="0" sz="2000" spc="5" b="1">
                <a:latin typeface="Times New Roman"/>
                <a:cs typeface="Times New Roman"/>
              </a:rPr>
              <a:t>you </a:t>
            </a:r>
            <a:r>
              <a:rPr dirty="0" sz="2000" b="1">
                <a:latin typeface="Times New Roman"/>
                <a:cs typeface="Times New Roman"/>
              </a:rPr>
              <a:t>expect to</a:t>
            </a:r>
            <a:r>
              <a:rPr dirty="0" sz="2000" spc="-34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earn</a:t>
            </a:r>
            <a:endParaRPr sz="2000">
              <a:latin typeface="Times New Roman"/>
              <a:cs typeface="Times New Roman"/>
            </a:endParaRPr>
          </a:p>
          <a:p>
            <a:pPr marL="81280">
              <a:lnSpc>
                <a:spcPct val="100000"/>
              </a:lnSpc>
            </a:pPr>
            <a:r>
              <a:rPr dirty="0" sz="2000" b="1">
                <a:latin typeface="Times New Roman"/>
                <a:cs typeface="Times New Roman"/>
              </a:rPr>
              <a:t>9.1% annually </a:t>
            </a:r>
            <a:r>
              <a:rPr dirty="0" sz="2000" spc="-10" b="1">
                <a:latin typeface="Times New Roman"/>
                <a:cs typeface="Times New Roman"/>
              </a:rPr>
              <a:t>from </a:t>
            </a:r>
            <a:r>
              <a:rPr dirty="0" sz="2000" b="1">
                <a:latin typeface="Times New Roman"/>
                <a:cs typeface="Times New Roman"/>
              </a:rPr>
              <a:t>investing </a:t>
            </a:r>
            <a:r>
              <a:rPr dirty="0" sz="2000" spc="-5" b="1">
                <a:latin typeface="Times New Roman"/>
                <a:cs typeface="Times New Roman"/>
              </a:rPr>
              <a:t>in </a:t>
            </a:r>
            <a:r>
              <a:rPr dirty="0" sz="2000" b="1">
                <a:latin typeface="Times New Roman"/>
                <a:cs typeface="Times New Roman"/>
              </a:rPr>
              <a:t>the</a:t>
            </a:r>
            <a:r>
              <a:rPr dirty="0" sz="2000" spc="-27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enterprise.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96883" y="6617206"/>
            <a:ext cx="303275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24900" y="6617206"/>
            <a:ext cx="216407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66047" y="6617206"/>
            <a:ext cx="303275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6342" y="326212"/>
            <a:ext cx="366141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Growth-Return</a:t>
            </a:r>
            <a:r>
              <a:rPr dirty="0" spc="-70"/>
              <a:t> </a:t>
            </a:r>
            <a:r>
              <a:rPr dirty="0" spc="-5"/>
              <a:t>Profiles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27630" y="889507"/>
            <a:ext cx="355727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Times New Roman"/>
                <a:cs typeface="Times New Roman"/>
              </a:rPr>
              <a:t>Plot ER for various </a:t>
            </a:r>
            <a:r>
              <a:rPr dirty="0" sz="2000" spc="-5" b="1">
                <a:latin typeface="Times New Roman"/>
                <a:cs typeface="Times New Roman"/>
              </a:rPr>
              <a:t>growth</a:t>
            </a:r>
            <a:r>
              <a:rPr dirty="0" sz="2000" spc="-22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rates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27630" y="2410460"/>
            <a:ext cx="97980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Times New Roman"/>
                <a:cs typeface="Times New Roman"/>
              </a:rPr>
              <a:t>For</a:t>
            </a:r>
            <a:r>
              <a:rPr dirty="0" sz="2000" spc="-18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Nike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39923" y="2857500"/>
            <a:ext cx="4343400" cy="3601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596883" y="6617206"/>
            <a:ext cx="303275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724900" y="6617206"/>
            <a:ext cx="216407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766047" y="6617206"/>
            <a:ext cx="303275" cy="2407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82951" y="1432560"/>
            <a:ext cx="4578096" cy="7711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2975" y="326212"/>
            <a:ext cx="47085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The Growth-Return Plot:</a:t>
            </a:r>
            <a:r>
              <a:rPr dirty="0" spc="-35"/>
              <a:t> </a:t>
            </a:r>
            <a:r>
              <a:rPr dirty="0" spc="-10"/>
              <a:t>Nike</a:t>
            </a:r>
          </a:p>
        </p:txBody>
      </p:sp>
      <p:sp>
        <p:nvSpPr>
          <p:cNvPr id="3" name="object 3"/>
          <p:cNvSpPr/>
          <p:nvPr/>
        </p:nvSpPr>
        <p:spPr>
          <a:xfrm>
            <a:off x="1589532" y="1277111"/>
            <a:ext cx="5932932" cy="3619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566163" y="5006721"/>
            <a:ext cx="5245100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latin typeface="Times New Roman"/>
                <a:cs typeface="Times New Roman"/>
              </a:rPr>
              <a:t>Compare </a:t>
            </a:r>
            <a:r>
              <a:rPr dirty="0" sz="2000">
                <a:latin typeface="Times New Roman"/>
                <a:cs typeface="Times New Roman"/>
              </a:rPr>
              <a:t>with plots for </a:t>
            </a:r>
            <a:r>
              <a:rPr dirty="0" sz="2000" spc="-5">
                <a:latin typeface="Times New Roman"/>
                <a:cs typeface="Times New Roman"/>
              </a:rPr>
              <a:t>firms in </a:t>
            </a:r>
            <a:r>
              <a:rPr dirty="0" sz="2000">
                <a:latin typeface="Times New Roman"/>
                <a:cs typeface="Times New Roman"/>
              </a:rPr>
              <a:t>the </a:t>
            </a:r>
            <a:r>
              <a:rPr dirty="0" sz="2000" spc="-5">
                <a:latin typeface="Times New Roman"/>
                <a:cs typeface="Times New Roman"/>
              </a:rPr>
              <a:t>same </a:t>
            </a:r>
            <a:r>
              <a:rPr dirty="0" sz="2000">
                <a:latin typeface="Times New Roman"/>
                <a:cs typeface="Times New Roman"/>
              </a:rPr>
              <a:t>risk</a:t>
            </a:r>
            <a:r>
              <a:rPr dirty="0" sz="2000" spc="-29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class:  </a:t>
            </a:r>
            <a:r>
              <a:rPr dirty="0" sz="2000">
                <a:latin typeface="Times New Roman"/>
                <a:cs typeface="Times New Roman"/>
              </a:rPr>
              <a:t>Which has the </a:t>
            </a:r>
            <a:r>
              <a:rPr dirty="0" sz="2000" spc="-5">
                <a:latin typeface="Times New Roman"/>
                <a:cs typeface="Times New Roman"/>
              </a:rPr>
              <a:t>better </a:t>
            </a:r>
            <a:r>
              <a:rPr dirty="0" sz="2000">
                <a:latin typeface="Times New Roman"/>
                <a:cs typeface="Times New Roman"/>
              </a:rPr>
              <a:t>growth-return</a:t>
            </a:r>
            <a:r>
              <a:rPr dirty="0" sz="2000" spc="-28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profile?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0681" y="197942"/>
            <a:ext cx="7519034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063875" marR="5080" indent="-305181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Finessing the Required Return Problem in Active  Investing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5578" y="1608201"/>
            <a:ext cx="6720840" cy="2175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93065" marR="1120775" indent="-381000">
              <a:lnSpc>
                <a:spcPct val="100000"/>
              </a:lnSpc>
              <a:spcBef>
                <a:spcPts val="105"/>
              </a:spcBef>
              <a:buClr>
                <a:srgbClr val="001F5F"/>
              </a:buClr>
              <a:buAutoNum type="arabicPeriod"/>
              <a:tabLst>
                <a:tab pos="393065" algn="l"/>
                <a:tab pos="393700" algn="l"/>
              </a:tabLst>
            </a:pPr>
            <a:r>
              <a:rPr dirty="0" sz="2000" spc="-5" b="1">
                <a:latin typeface="Times New Roman"/>
                <a:cs typeface="Times New Roman"/>
              </a:rPr>
              <a:t>Group </a:t>
            </a:r>
            <a:r>
              <a:rPr dirty="0" sz="2000" b="1">
                <a:latin typeface="Times New Roman"/>
                <a:cs typeface="Times New Roman"/>
              </a:rPr>
              <a:t>firms </a:t>
            </a:r>
            <a:r>
              <a:rPr dirty="0" sz="2000" spc="-5" b="1">
                <a:latin typeface="Times New Roman"/>
                <a:cs typeface="Times New Roman"/>
              </a:rPr>
              <a:t>with similar</a:t>
            </a:r>
            <a:r>
              <a:rPr dirty="0" sz="2000" spc="-380" b="1">
                <a:latin typeface="Times New Roman"/>
                <a:cs typeface="Times New Roman"/>
              </a:rPr>
              <a:t> </a:t>
            </a:r>
            <a:r>
              <a:rPr dirty="0" sz="2000" spc="-15" b="1">
                <a:latin typeface="Times New Roman"/>
                <a:cs typeface="Times New Roman"/>
              </a:rPr>
              <a:t>Value-at-Risk </a:t>
            </a:r>
            <a:r>
              <a:rPr dirty="0" sz="2000" spc="-5" b="1">
                <a:latin typeface="Times New Roman"/>
                <a:cs typeface="Times New Roman"/>
              </a:rPr>
              <a:t>profiles:  </a:t>
            </a:r>
            <a:r>
              <a:rPr dirty="0" sz="2000" b="1">
                <a:latin typeface="Times New Roman"/>
                <a:cs typeface="Times New Roman"/>
              </a:rPr>
              <a:t>Holding </a:t>
            </a:r>
            <a:r>
              <a:rPr dirty="0" sz="2000" spc="-5" b="1">
                <a:latin typeface="Times New Roman"/>
                <a:cs typeface="Times New Roman"/>
              </a:rPr>
              <a:t>risk</a:t>
            </a:r>
            <a:r>
              <a:rPr dirty="0" sz="2000" spc="-14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constant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Times New Roman"/>
              <a:buAutoNum type="arabicPeriod"/>
            </a:pPr>
            <a:endParaRPr sz="2100">
              <a:latin typeface="Times New Roman"/>
              <a:cs typeface="Times New Roman"/>
            </a:endParaRPr>
          </a:p>
          <a:p>
            <a:pPr marL="393065" indent="-381000"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AutoNum type="arabicPeriod"/>
              <a:tabLst>
                <a:tab pos="393065" algn="l"/>
                <a:tab pos="393700" algn="l"/>
              </a:tabLst>
            </a:pPr>
            <a:r>
              <a:rPr dirty="0" sz="2000" b="1">
                <a:latin typeface="Times New Roman"/>
                <a:cs typeface="Times New Roman"/>
              </a:rPr>
              <a:t>Rank firms </a:t>
            </a:r>
            <a:r>
              <a:rPr dirty="0" sz="2000" spc="-5" b="1">
                <a:latin typeface="Times New Roman"/>
                <a:cs typeface="Times New Roman"/>
              </a:rPr>
              <a:t>within </a:t>
            </a:r>
            <a:r>
              <a:rPr dirty="0" sz="2000" b="1">
                <a:latin typeface="Times New Roman"/>
                <a:cs typeface="Times New Roman"/>
              </a:rPr>
              <a:t>each </a:t>
            </a:r>
            <a:r>
              <a:rPr dirty="0" sz="2000" spc="-5" b="1">
                <a:latin typeface="Times New Roman"/>
                <a:cs typeface="Times New Roman"/>
              </a:rPr>
              <a:t>group </a:t>
            </a:r>
            <a:r>
              <a:rPr dirty="0" sz="2000" b="1">
                <a:latin typeface="Times New Roman"/>
                <a:cs typeface="Times New Roman"/>
              </a:rPr>
              <a:t>on </a:t>
            </a:r>
            <a:r>
              <a:rPr dirty="0" sz="2000" spc="-5" b="1">
                <a:latin typeface="Times New Roman"/>
                <a:cs typeface="Times New Roman"/>
              </a:rPr>
              <a:t>implied </a:t>
            </a:r>
            <a:r>
              <a:rPr dirty="0" sz="2000" b="1">
                <a:latin typeface="Times New Roman"/>
                <a:cs typeface="Times New Roman"/>
              </a:rPr>
              <a:t>expected</a:t>
            </a:r>
            <a:r>
              <a:rPr dirty="0" sz="2000" spc="-290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returns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1F5F"/>
              </a:buClr>
              <a:buFont typeface="Times New Roman"/>
              <a:buAutoNum type="arabicPeriod"/>
            </a:pPr>
            <a:endParaRPr sz="2100">
              <a:latin typeface="Times New Roman"/>
              <a:cs typeface="Times New Roman"/>
            </a:endParaRPr>
          </a:p>
          <a:p>
            <a:pPr marL="393065" marR="226060" indent="-381000">
              <a:lnSpc>
                <a:spcPct val="100000"/>
              </a:lnSpc>
              <a:buClr>
                <a:srgbClr val="001F5F"/>
              </a:buClr>
              <a:buAutoNum type="arabicPeriod"/>
              <a:tabLst>
                <a:tab pos="393065" algn="l"/>
                <a:tab pos="393700" algn="l"/>
              </a:tabLst>
            </a:pPr>
            <a:r>
              <a:rPr dirty="0" sz="2000" b="1">
                <a:latin typeface="Times New Roman"/>
                <a:cs typeface="Times New Roman"/>
              </a:rPr>
              <a:t>Buy those </a:t>
            </a:r>
            <a:r>
              <a:rPr dirty="0" sz="2000" spc="-5" b="1">
                <a:latin typeface="Times New Roman"/>
                <a:cs typeface="Times New Roman"/>
              </a:rPr>
              <a:t>with </a:t>
            </a:r>
            <a:r>
              <a:rPr dirty="0" sz="2000" b="1">
                <a:latin typeface="Times New Roman"/>
                <a:cs typeface="Times New Roman"/>
              </a:rPr>
              <a:t>high expected </a:t>
            </a:r>
            <a:r>
              <a:rPr dirty="0" sz="2000" spc="-5" b="1">
                <a:latin typeface="Times New Roman"/>
                <a:cs typeface="Times New Roman"/>
              </a:rPr>
              <a:t>returns, sell </a:t>
            </a:r>
            <a:r>
              <a:rPr dirty="0" sz="2000" b="1">
                <a:latin typeface="Times New Roman"/>
                <a:cs typeface="Times New Roman"/>
              </a:rPr>
              <a:t>those </a:t>
            </a:r>
            <a:r>
              <a:rPr dirty="0" sz="2000" spc="-5" b="1">
                <a:latin typeface="Times New Roman"/>
                <a:cs typeface="Times New Roman"/>
              </a:rPr>
              <a:t>with</a:t>
            </a:r>
            <a:r>
              <a:rPr dirty="0" sz="2000" spc="-28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low  expected</a:t>
            </a:r>
            <a:r>
              <a:rPr dirty="0" sz="2000" spc="-95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returns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6570" y="326212"/>
            <a:ext cx="306133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A Final</a:t>
            </a:r>
            <a:r>
              <a:rPr dirty="0" spc="-80"/>
              <a:t> </a:t>
            </a:r>
            <a:r>
              <a:rPr dirty="0" spc="-5"/>
              <a:t>Admonition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5500" y="1363472"/>
            <a:ext cx="6953250" cy="3055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365760">
              <a:lnSpc>
                <a:spcPct val="100000"/>
              </a:lnSpc>
              <a:spcBef>
                <a:spcPts val="95"/>
              </a:spcBef>
            </a:pPr>
            <a:r>
              <a:rPr dirty="0" sz="2200" spc="-10" b="1">
                <a:latin typeface="Times New Roman"/>
                <a:cs typeface="Times New Roman"/>
              </a:rPr>
              <a:t>Beware </a:t>
            </a:r>
            <a:r>
              <a:rPr dirty="0" sz="2200" b="1">
                <a:latin typeface="Times New Roman"/>
                <a:cs typeface="Times New Roman"/>
              </a:rPr>
              <a:t>of </a:t>
            </a:r>
            <a:r>
              <a:rPr dirty="0" sz="2200" spc="-5" b="1">
                <a:latin typeface="Times New Roman"/>
                <a:cs typeface="Times New Roman"/>
              </a:rPr>
              <a:t>Paying for Risky</a:t>
            </a:r>
            <a:r>
              <a:rPr dirty="0" sz="2200" spc="-130" b="1">
                <a:latin typeface="Times New Roman"/>
                <a:cs typeface="Times New Roman"/>
              </a:rPr>
              <a:t> </a:t>
            </a:r>
            <a:r>
              <a:rPr dirty="0" sz="2200" spc="-10" b="1">
                <a:latin typeface="Times New Roman"/>
                <a:cs typeface="Times New Roman"/>
              </a:rPr>
              <a:t>Growth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Wingdings"/>
              <a:buChar char=""/>
              <a:tabLst>
                <a:tab pos="356235" algn="l"/>
              </a:tabLst>
            </a:pPr>
            <a:r>
              <a:rPr dirty="0" sz="2200" spc="-5" b="1">
                <a:latin typeface="Times New Roman"/>
                <a:cs typeface="Times New Roman"/>
              </a:rPr>
              <a:t>Challenge </a:t>
            </a:r>
            <a:r>
              <a:rPr dirty="0" sz="2200" spc="-10" b="1">
                <a:latin typeface="Times New Roman"/>
                <a:cs typeface="Times New Roman"/>
              </a:rPr>
              <a:t>growth forecasts </a:t>
            </a:r>
            <a:r>
              <a:rPr dirty="0" sz="2200" spc="-5" b="1">
                <a:latin typeface="Times New Roman"/>
                <a:cs typeface="Times New Roman"/>
              </a:rPr>
              <a:t>in the market</a:t>
            </a:r>
            <a:r>
              <a:rPr dirty="0" sz="2200" spc="75" b="1">
                <a:latin typeface="Times New Roman"/>
                <a:cs typeface="Times New Roman"/>
              </a:rPr>
              <a:t> </a:t>
            </a:r>
            <a:r>
              <a:rPr dirty="0" sz="2200" spc="-5" b="1">
                <a:latin typeface="Times New Roman"/>
                <a:cs typeface="Times New Roman"/>
              </a:rPr>
              <a:t>price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1F5F"/>
              </a:buClr>
              <a:buFont typeface="Wingdings"/>
              <a:buChar char=""/>
            </a:pPr>
            <a:endParaRPr sz="2250">
              <a:latin typeface="Times New Roman"/>
              <a:cs typeface="Times New Roman"/>
            </a:endParaRPr>
          </a:p>
          <a:p>
            <a:pPr marL="355600" marR="437515" indent="-343535"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Wingdings"/>
              <a:buChar char=""/>
              <a:tabLst>
                <a:tab pos="356235" algn="l"/>
              </a:tabLst>
            </a:pPr>
            <a:r>
              <a:rPr dirty="0" sz="2200" spc="-10" b="1">
                <a:latin typeface="Times New Roman"/>
                <a:cs typeface="Times New Roman"/>
              </a:rPr>
              <a:t>Ask </a:t>
            </a:r>
            <a:r>
              <a:rPr dirty="0" sz="2200" spc="-5" b="1">
                <a:latin typeface="Times New Roman"/>
                <a:cs typeface="Times New Roman"/>
              </a:rPr>
              <a:t>what your expected </a:t>
            </a:r>
            <a:r>
              <a:rPr dirty="0" sz="2200" spc="-10" b="1">
                <a:latin typeface="Times New Roman"/>
                <a:cs typeface="Times New Roman"/>
              </a:rPr>
              <a:t>return profile </a:t>
            </a:r>
            <a:r>
              <a:rPr dirty="0" sz="2200" spc="-5" b="1">
                <a:latin typeface="Times New Roman"/>
                <a:cs typeface="Times New Roman"/>
              </a:rPr>
              <a:t>looks like</a:t>
            </a:r>
            <a:r>
              <a:rPr dirty="0" sz="2200" spc="-160" b="1">
                <a:latin typeface="Times New Roman"/>
                <a:cs typeface="Times New Roman"/>
              </a:rPr>
              <a:t> </a:t>
            </a:r>
            <a:r>
              <a:rPr dirty="0" sz="2200" b="1">
                <a:latin typeface="Times New Roman"/>
                <a:cs typeface="Times New Roman"/>
              </a:rPr>
              <a:t>for  </a:t>
            </a:r>
            <a:r>
              <a:rPr dirty="0" sz="2200" spc="-5" b="1">
                <a:latin typeface="Times New Roman"/>
                <a:cs typeface="Times New Roman"/>
              </a:rPr>
              <a:t>buying</a:t>
            </a:r>
            <a:r>
              <a:rPr dirty="0" sz="2200" spc="-30" b="1">
                <a:latin typeface="Times New Roman"/>
                <a:cs typeface="Times New Roman"/>
              </a:rPr>
              <a:t> </a:t>
            </a:r>
            <a:r>
              <a:rPr dirty="0" sz="2200" spc="-10" b="1">
                <a:latin typeface="Times New Roman"/>
                <a:cs typeface="Times New Roman"/>
              </a:rPr>
              <a:t>growth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>
              <a:latin typeface="Times New Roman"/>
              <a:cs typeface="Times New Roman"/>
            </a:endParaRPr>
          </a:p>
          <a:p>
            <a:pPr algn="ctr" marL="365760">
              <a:lnSpc>
                <a:spcPct val="100000"/>
              </a:lnSpc>
            </a:pPr>
            <a:r>
              <a:rPr dirty="0" sz="2200" spc="-5" b="1" i="1">
                <a:latin typeface="Times New Roman"/>
                <a:cs typeface="Times New Roman"/>
              </a:rPr>
              <a:t>More growth requires a higher return, for growth is</a:t>
            </a:r>
            <a:r>
              <a:rPr dirty="0" sz="2200" spc="-155" b="1" i="1">
                <a:latin typeface="Times New Roman"/>
                <a:cs typeface="Times New Roman"/>
              </a:rPr>
              <a:t> </a:t>
            </a:r>
            <a:r>
              <a:rPr dirty="0" sz="2200" spc="-5" b="1" i="1">
                <a:latin typeface="Times New Roman"/>
                <a:cs typeface="Times New Roman"/>
              </a:rPr>
              <a:t>risky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96883" y="6617206"/>
            <a:ext cx="303275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24900" y="6617206"/>
            <a:ext cx="216407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66047" y="6617206"/>
            <a:ext cx="303275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7754" y="326212"/>
            <a:ext cx="441706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Risky </a:t>
            </a:r>
            <a:r>
              <a:rPr dirty="0" spc="-20"/>
              <a:t>Growth </a:t>
            </a:r>
            <a:r>
              <a:rPr dirty="0" spc="-5"/>
              <a:t>and</a:t>
            </a:r>
            <a:r>
              <a:rPr dirty="0" spc="15"/>
              <a:t> </a:t>
            </a:r>
            <a:r>
              <a:rPr dirty="0"/>
              <a:t>Valuation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0999" y="1222375"/>
            <a:ext cx="41471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Times New Roman"/>
                <a:cs typeface="Times New Roman"/>
              </a:rPr>
              <a:t>Consider the </a:t>
            </a:r>
            <a:r>
              <a:rPr dirty="0" sz="2400" b="1">
                <a:latin typeface="Times New Roman"/>
                <a:cs typeface="Times New Roman"/>
              </a:rPr>
              <a:t>short-form</a:t>
            </a:r>
            <a:r>
              <a:rPr dirty="0" sz="2400" spc="-20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model: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2899" y="3051759"/>
            <a:ext cx="7505700" cy="1870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latin typeface="Times New Roman"/>
                <a:cs typeface="Times New Roman"/>
              </a:rPr>
              <a:t>Growth </a:t>
            </a:r>
            <a:r>
              <a:rPr dirty="0" sz="2400" b="1">
                <a:latin typeface="Times New Roman"/>
                <a:cs typeface="Times New Roman"/>
              </a:rPr>
              <a:t>may </a:t>
            </a:r>
            <a:r>
              <a:rPr dirty="0" sz="2400" spc="-5" b="1">
                <a:latin typeface="Times New Roman"/>
                <a:cs typeface="Times New Roman"/>
              </a:rPr>
              <a:t>be </a:t>
            </a:r>
            <a:r>
              <a:rPr dirty="0" sz="2400" b="1">
                <a:latin typeface="Times New Roman"/>
                <a:cs typeface="Times New Roman"/>
              </a:rPr>
              <a:t>risky: Do not think of </a:t>
            </a:r>
            <a:r>
              <a:rPr dirty="0" sz="2400" spc="-15" b="1">
                <a:latin typeface="Times New Roman"/>
                <a:cs typeface="Times New Roman"/>
              </a:rPr>
              <a:t>growth </a:t>
            </a:r>
            <a:r>
              <a:rPr dirty="0" sz="2400" b="1">
                <a:latin typeface="Times New Roman"/>
                <a:cs typeface="Times New Roman"/>
              </a:rPr>
              <a:t>and</a:t>
            </a:r>
            <a:r>
              <a:rPr dirty="0" sz="2400" spc="-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dirty="0" sz="2400" spc="-15" b="1">
                <a:latin typeface="Times New Roman"/>
                <a:cs typeface="Times New Roman"/>
              </a:rPr>
              <a:t>required </a:t>
            </a:r>
            <a:r>
              <a:rPr dirty="0" sz="2400" spc="-10" b="1">
                <a:latin typeface="Times New Roman"/>
                <a:cs typeface="Times New Roman"/>
              </a:rPr>
              <a:t>return </a:t>
            </a:r>
            <a:r>
              <a:rPr dirty="0" sz="2400" spc="-5" b="1">
                <a:latin typeface="Times New Roman"/>
                <a:cs typeface="Times New Roman"/>
              </a:rPr>
              <a:t>as independent inputs </a:t>
            </a:r>
            <a:r>
              <a:rPr dirty="0" sz="2400" b="1">
                <a:latin typeface="Times New Roman"/>
                <a:cs typeface="Times New Roman"/>
              </a:rPr>
              <a:t>to a</a:t>
            </a:r>
            <a:r>
              <a:rPr dirty="0" sz="2400" spc="4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valuation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dirty="0" sz="2400" b="1">
                <a:latin typeface="Times New Roman"/>
                <a:cs typeface="Times New Roman"/>
              </a:rPr>
              <a:t>Recommendation: </a:t>
            </a:r>
            <a:r>
              <a:rPr dirty="0" sz="2400" spc="-5" b="1">
                <a:latin typeface="Times New Roman"/>
                <a:cs typeface="Times New Roman"/>
              </a:rPr>
              <a:t>If </a:t>
            </a:r>
            <a:r>
              <a:rPr dirty="0" sz="2400" b="1">
                <a:latin typeface="Times New Roman"/>
                <a:cs typeface="Times New Roman"/>
              </a:rPr>
              <a:t>a </a:t>
            </a:r>
            <a:r>
              <a:rPr dirty="0" sz="2400" spc="-5" b="1">
                <a:latin typeface="Times New Roman"/>
                <a:cs typeface="Times New Roman"/>
              </a:rPr>
              <a:t>high </a:t>
            </a:r>
            <a:r>
              <a:rPr dirty="0" sz="2400" b="1" i="1">
                <a:latin typeface="Times New Roman"/>
                <a:cs typeface="Times New Roman"/>
              </a:rPr>
              <a:t>g </a:t>
            </a:r>
            <a:r>
              <a:rPr dirty="0" sz="2400" b="1">
                <a:latin typeface="Times New Roman"/>
                <a:cs typeface="Times New Roman"/>
              </a:rPr>
              <a:t>is </a:t>
            </a:r>
            <a:r>
              <a:rPr dirty="0" sz="2400" spc="-10" b="1">
                <a:latin typeface="Times New Roman"/>
                <a:cs typeface="Times New Roman"/>
              </a:rPr>
              <a:t>forecast, </a:t>
            </a:r>
            <a:r>
              <a:rPr dirty="0" sz="2400" spc="-25" b="1">
                <a:latin typeface="Times New Roman"/>
                <a:cs typeface="Times New Roman"/>
              </a:rPr>
              <a:t>require </a:t>
            </a:r>
            <a:r>
              <a:rPr dirty="0" sz="2400" b="1">
                <a:latin typeface="Times New Roman"/>
                <a:cs typeface="Times New Roman"/>
              </a:rPr>
              <a:t>a</a:t>
            </a:r>
            <a:r>
              <a:rPr dirty="0" sz="2400" spc="-130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higher</a:t>
            </a:r>
            <a:endParaRPr sz="2400">
              <a:latin typeface="Times New Roman"/>
              <a:cs typeface="Times New Roman"/>
            </a:endParaRPr>
          </a:p>
          <a:p>
            <a:pPr marL="68580">
              <a:lnSpc>
                <a:spcPct val="100000"/>
              </a:lnSpc>
            </a:pPr>
            <a:r>
              <a:rPr dirty="0" sz="2400" spc="-5">
                <a:latin typeface="Cambria Math"/>
                <a:cs typeface="Cambria Math"/>
              </a:rPr>
              <a:t>𝝆</a:t>
            </a:r>
            <a:r>
              <a:rPr dirty="0" baseline="-12698" sz="2625" spc="-7">
                <a:latin typeface="Cambria Math"/>
                <a:cs typeface="Cambria Math"/>
              </a:rPr>
              <a:t>𝑭 </a:t>
            </a:r>
            <a:r>
              <a:rPr dirty="0" sz="2400" b="1">
                <a:latin typeface="Times New Roman"/>
                <a:cs typeface="Times New Roman"/>
              </a:rPr>
              <a:t>for safety: </a:t>
            </a:r>
            <a:r>
              <a:rPr dirty="0" sz="2400" spc="-20" b="1">
                <a:latin typeface="Times New Roman"/>
                <a:cs typeface="Times New Roman"/>
              </a:rPr>
              <a:t>more </a:t>
            </a:r>
            <a:r>
              <a:rPr dirty="0" sz="2400" spc="-5" b="1" i="1">
                <a:latin typeface="Times New Roman"/>
                <a:cs typeface="Times New Roman"/>
              </a:rPr>
              <a:t>g, </a:t>
            </a:r>
            <a:r>
              <a:rPr dirty="0" sz="2400" b="1">
                <a:latin typeface="Times New Roman"/>
                <a:cs typeface="Times New Roman"/>
              </a:rPr>
              <a:t>higher</a:t>
            </a:r>
            <a:r>
              <a:rPr dirty="0" sz="2400" spc="-80" b="1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Cambria Math"/>
                <a:cs typeface="Cambria Math"/>
              </a:rPr>
              <a:t>𝝆</a:t>
            </a:r>
            <a:r>
              <a:rPr dirty="0" baseline="-12698" sz="2625" spc="-7">
                <a:latin typeface="Cambria Math"/>
                <a:cs typeface="Cambria Math"/>
              </a:rPr>
              <a:t>𝑭</a:t>
            </a:r>
            <a:endParaRPr baseline="-12698" sz="2625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96883" y="6617206"/>
            <a:ext cx="303275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24900" y="6617206"/>
            <a:ext cx="216407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766047" y="6617206"/>
            <a:ext cx="303275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05000" y="1866900"/>
            <a:ext cx="5134356" cy="885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3626" y="326212"/>
            <a:ext cx="292608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The </a:t>
            </a:r>
            <a:r>
              <a:rPr dirty="0"/>
              <a:t>Nature </a:t>
            </a:r>
            <a:r>
              <a:rPr dirty="0" spc="-5"/>
              <a:t>of</a:t>
            </a:r>
            <a:r>
              <a:rPr dirty="0" spc="-165"/>
              <a:t> </a:t>
            </a:r>
            <a:r>
              <a:rPr dirty="0" spc="-5"/>
              <a:t>Risk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5038" y="1316863"/>
            <a:ext cx="7737475" cy="2982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5765" indent="-393700">
              <a:lnSpc>
                <a:spcPct val="100000"/>
              </a:lnSpc>
              <a:spcBef>
                <a:spcPts val="100"/>
              </a:spcBef>
              <a:buChar char="•"/>
              <a:tabLst>
                <a:tab pos="405765" algn="l"/>
                <a:tab pos="406400" algn="l"/>
              </a:tabLst>
            </a:pPr>
            <a:r>
              <a:rPr dirty="0" sz="2400" spc="-105">
                <a:latin typeface="Times New Roman"/>
                <a:cs typeface="Times New Roman"/>
              </a:rPr>
              <a:t>Value </a:t>
            </a:r>
            <a:r>
              <a:rPr dirty="0" sz="2400" spc="-5">
                <a:latin typeface="Times New Roman"/>
                <a:cs typeface="Times New Roman"/>
              </a:rPr>
              <a:t>is determined </a:t>
            </a:r>
            <a:r>
              <a:rPr dirty="0" sz="2400">
                <a:latin typeface="Times New Roman"/>
                <a:cs typeface="Times New Roman"/>
              </a:rPr>
              <a:t>by expected </a:t>
            </a:r>
            <a:r>
              <a:rPr dirty="0" sz="2400" spc="-25">
                <a:latin typeface="Times New Roman"/>
                <a:cs typeface="Times New Roman"/>
              </a:rPr>
              <a:t>payoffs </a:t>
            </a:r>
            <a:r>
              <a:rPr dirty="0" sz="2400">
                <a:latin typeface="Times New Roman"/>
                <a:cs typeface="Times New Roman"/>
              </a:rPr>
              <a:t>discounted for</a:t>
            </a:r>
            <a:r>
              <a:rPr dirty="0" sz="2400" spc="-8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risk.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imes New Roman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405765" marR="165735" indent="-393700">
              <a:lnSpc>
                <a:spcPct val="100000"/>
              </a:lnSpc>
              <a:buChar char="•"/>
              <a:tabLst>
                <a:tab pos="405765" algn="l"/>
                <a:tab pos="406400" algn="l"/>
              </a:tabLst>
            </a:pPr>
            <a:r>
              <a:rPr dirty="0" sz="2400">
                <a:latin typeface="Times New Roman"/>
                <a:cs typeface="Times New Roman"/>
              </a:rPr>
              <a:t>Risk is </a:t>
            </a:r>
            <a:r>
              <a:rPr dirty="0" sz="2400" spc="-5">
                <a:latin typeface="Times New Roman"/>
                <a:cs typeface="Times New Roman"/>
              </a:rPr>
              <a:t>determined </a:t>
            </a:r>
            <a:r>
              <a:rPr dirty="0" sz="2400">
                <a:latin typeface="Times New Roman"/>
                <a:cs typeface="Times New Roman"/>
              </a:rPr>
              <a:t>by the likelihood of getting </a:t>
            </a:r>
            <a:r>
              <a:rPr dirty="0" sz="2400" spc="-25">
                <a:latin typeface="Times New Roman"/>
                <a:cs typeface="Times New Roman"/>
              </a:rPr>
              <a:t>payoffs</a:t>
            </a:r>
            <a:r>
              <a:rPr dirty="0" sz="2400" spc="-29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that  are </a:t>
            </a:r>
            <a:r>
              <a:rPr dirty="0" sz="2400" spc="-20">
                <a:latin typeface="Times New Roman"/>
                <a:cs typeface="Times New Roman"/>
              </a:rPr>
              <a:t>different </a:t>
            </a:r>
            <a:r>
              <a:rPr dirty="0" sz="2400">
                <a:latin typeface="Times New Roman"/>
                <a:cs typeface="Times New Roman"/>
              </a:rPr>
              <a:t>from the expected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 spc="-25">
                <a:latin typeface="Times New Roman"/>
                <a:cs typeface="Times New Roman"/>
              </a:rPr>
              <a:t>payoff.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imes New Roman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405765" marR="25400" indent="-393700">
              <a:lnSpc>
                <a:spcPct val="100000"/>
              </a:lnSpc>
              <a:buChar char="•"/>
              <a:tabLst>
                <a:tab pos="405765" algn="l"/>
                <a:tab pos="406400" algn="l"/>
              </a:tabLst>
            </a:pPr>
            <a:r>
              <a:rPr dirty="0" sz="2400">
                <a:latin typeface="Times New Roman"/>
                <a:cs typeface="Times New Roman"/>
              </a:rPr>
              <a:t>Risk is characterized by the set </a:t>
            </a:r>
            <a:r>
              <a:rPr dirty="0" sz="2400" spc="-5">
                <a:latin typeface="Times New Roman"/>
                <a:cs typeface="Times New Roman"/>
              </a:rPr>
              <a:t>of </a:t>
            </a:r>
            <a:r>
              <a:rPr dirty="0" sz="2400">
                <a:latin typeface="Times New Roman"/>
                <a:cs typeface="Times New Roman"/>
              </a:rPr>
              <a:t>possible </a:t>
            </a:r>
            <a:r>
              <a:rPr dirty="0" sz="2400" spc="-5">
                <a:latin typeface="Times New Roman"/>
                <a:cs typeface="Times New Roman"/>
              </a:rPr>
              <a:t>outcomes </a:t>
            </a:r>
            <a:r>
              <a:rPr dirty="0" sz="2400">
                <a:latin typeface="Times New Roman"/>
                <a:cs typeface="Times New Roman"/>
              </a:rPr>
              <a:t>that</a:t>
            </a:r>
            <a:r>
              <a:rPr dirty="0" sz="2400" spc="-34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an  investor </a:t>
            </a:r>
            <a:r>
              <a:rPr dirty="0" sz="2400" spc="-5">
                <a:latin typeface="Times New Roman"/>
                <a:cs typeface="Times New Roman"/>
              </a:rPr>
              <a:t>faces and the </a:t>
            </a:r>
            <a:r>
              <a:rPr dirty="0" sz="2400" spc="-10">
                <a:latin typeface="Times New Roman"/>
                <a:cs typeface="Times New Roman"/>
              </a:rPr>
              <a:t>probabilities </a:t>
            </a:r>
            <a:r>
              <a:rPr dirty="0" sz="2400">
                <a:latin typeface="Times New Roman"/>
                <a:cs typeface="Times New Roman"/>
              </a:rPr>
              <a:t>of these </a:t>
            </a:r>
            <a:r>
              <a:rPr dirty="0" sz="2400" spc="-5">
                <a:latin typeface="Times New Roman"/>
                <a:cs typeface="Times New Roman"/>
              </a:rPr>
              <a:t>outcomes: </a:t>
            </a:r>
            <a:r>
              <a:rPr dirty="0" sz="2400">
                <a:latin typeface="Times New Roman"/>
                <a:cs typeface="Times New Roman"/>
              </a:rPr>
              <a:t>a  </a:t>
            </a:r>
            <a:r>
              <a:rPr dirty="0" sz="2400" spc="-25">
                <a:latin typeface="Times New Roman"/>
                <a:cs typeface="Times New Roman"/>
              </a:rPr>
              <a:t>payoff </a:t>
            </a:r>
            <a:r>
              <a:rPr dirty="0" sz="2400">
                <a:latin typeface="Times New Roman"/>
                <a:cs typeface="Times New Roman"/>
              </a:rPr>
              <a:t>(or return)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distribution.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3626" y="210388"/>
            <a:ext cx="292544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The </a:t>
            </a:r>
            <a:r>
              <a:rPr dirty="0"/>
              <a:t>Nature </a:t>
            </a:r>
            <a:r>
              <a:rPr dirty="0" spc="-5"/>
              <a:t>of</a:t>
            </a:r>
            <a:r>
              <a:rPr dirty="0" spc="-175"/>
              <a:t> </a:t>
            </a:r>
            <a:r>
              <a:rPr dirty="0" spc="-5"/>
              <a:t>Risk</a:t>
            </a:r>
          </a:p>
        </p:txBody>
      </p:sp>
      <p:sp>
        <p:nvSpPr>
          <p:cNvPr id="3" name="object 3"/>
          <p:cNvSpPr/>
          <p:nvPr/>
        </p:nvSpPr>
        <p:spPr>
          <a:xfrm>
            <a:off x="1295400" y="1263394"/>
            <a:ext cx="6553200" cy="55184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1459" y="4765549"/>
            <a:ext cx="8502650" cy="2016125"/>
          </a:xfrm>
          <a:custGeom>
            <a:avLst/>
            <a:gdLst/>
            <a:ahLst/>
            <a:cxnLst/>
            <a:rect l="l" t="t" r="r" b="b"/>
            <a:pathLst>
              <a:path w="8502650" h="2016125">
                <a:moveTo>
                  <a:pt x="0" y="2015744"/>
                </a:moveTo>
                <a:lnTo>
                  <a:pt x="8502142" y="2015744"/>
                </a:lnTo>
                <a:lnTo>
                  <a:pt x="8502142" y="0"/>
                </a:lnTo>
                <a:lnTo>
                  <a:pt x="0" y="0"/>
                </a:lnTo>
                <a:lnTo>
                  <a:pt x="0" y="201574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07035" y="899922"/>
            <a:ext cx="84302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 i="1">
                <a:latin typeface="Times New Roman"/>
                <a:cs typeface="Times New Roman"/>
              </a:rPr>
              <a:t>Best and </a:t>
            </a:r>
            <a:r>
              <a:rPr dirty="0" sz="1600" spc="-50" b="1" i="1">
                <a:latin typeface="Times New Roman"/>
                <a:cs typeface="Times New Roman"/>
              </a:rPr>
              <a:t>Worst </a:t>
            </a:r>
            <a:r>
              <a:rPr dirty="0" sz="1600" b="1" i="1">
                <a:latin typeface="Times New Roman"/>
                <a:cs typeface="Times New Roman"/>
              </a:rPr>
              <a:t>2007 </a:t>
            </a:r>
            <a:r>
              <a:rPr dirty="0" sz="1600" spc="-5" b="1" i="1">
                <a:latin typeface="Times New Roman"/>
                <a:cs typeface="Times New Roman"/>
              </a:rPr>
              <a:t>Stock Return Performance for the 1,000 Firms in </a:t>
            </a:r>
            <a:r>
              <a:rPr dirty="0" sz="1600" spc="-50" b="1" i="1">
                <a:latin typeface="Times New Roman"/>
                <a:cs typeface="Times New Roman"/>
              </a:rPr>
              <a:t>WSJ’s </a:t>
            </a:r>
            <a:r>
              <a:rPr dirty="0" sz="1600" spc="-5" b="1" i="1">
                <a:latin typeface="Times New Roman"/>
                <a:cs typeface="Times New Roman"/>
              </a:rPr>
              <a:t>Shareholder</a:t>
            </a:r>
            <a:r>
              <a:rPr dirty="0" sz="1600" spc="10" b="1" i="1">
                <a:latin typeface="Times New Roman"/>
                <a:cs typeface="Times New Roman"/>
              </a:rPr>
              <a:t> </a:t>
            </a:r>
            <a:r>
              <a:rPr dirty="0" sz="1600" spc="-15" b="1" i="1">
                <a:latin typeface="Times New Roman"/>
                <a:cs typeface="Times New Roman"/>
              </a:rPr>
              <a:t>Scorecard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4657445"/>
            <a:ext cx="8218170" cy="2057400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b="1" i="1">
                <a:solidFill>
                  <a:srgbClr val="001F5F"/>
                </a:solidFill>
                <a:latin typeface="Times New Roman"/>
                <a:cs typeface="Times New Roman"/>
              </a:rPr>
              <a:t>This</a:t>
            </a:r>
            <a:r>
              <a:rPr dirty="0" sz="2000" spc="-45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Times New Roman"/>
                <a:cs typeface="Times New Roman"/>
              </a:rPr>
              <a:t>variation</a:t>
            </a:r>
            <a:r>
              <a:rPr dirty="0" sz="2000" spc="-9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 i="1">
                <a:solidFill>
                  <a:srgbClr val="001F5F"/>
                </a:solidFill>
                <a:latin typeface="Times New Roman"/>
                <a:cs typeface="Times New Roman"/>
              </a:rPr>
              <a:t>in</a:t>
            </a:r>
            <a:r>
              <a:rPr dirty="0" sz="2000" spc="-1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Times New Roman"/>
                <a:cs typeface="Times New Roman"/>
              </a:rPr>
              <a:t>possible</a:t>
            </a:r>
            <a:r>
              <a:rPr dirty="0" sz="2000" spc="-85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Times New Roman"/>
                <a:cs typeface="Times New Roman"/>
              </a:rPr>
              <a:t>outcomes</a:t>
            </a:r>
            <a:r>
              <a:rPr dirty="0" sz="2000" spc="-65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 i="1">
                <a:solidFill>
                  <a:srgbClr val="001F5F"/>
                </a:solidFill>
                <a:latin typeface="Times New Roman"/>
                <a:cs typeface="Times New Roman"/>
              </a:rPr>
              <a:t>is</a:t>
            </a:r>
            <a:r>
              <a:rPr dirty="0" sz="2000" spc="-35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dirty="0" sz="2000" spc="-25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Times New Roman"/>
                <a:cs typeface="Times New Roman"/>
              </a:rPr>
              <a:t>risk</a:t>
            </a:r>
            <a:r>
              <a:rPr dirty="0" sz="2000" spc="-55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Times New Roman"/>
                <a:cs typeface="Times New Roman"/>
              </a:rPr>
              <a:t>of</a:t>
            </a:r>
            <a:r>
              <a:rPr dirty="0" sz="2000" spc="-3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Times New Roman"/>
                <a:cs typeface="Times New Roman"/>
              </a:rPr>
              <a:t>investing.</a:t>
            </a:r>
            <a:endParaRPr sz="2000">
              <a:latin typeface="Times New Roman"/>
              <a:cs typeface="Times New Roman"/>
            </a:endParaRPr>
          </a:p>
          <a:p>
            <a:pPr marL="355600" marR="808355" indent="-34290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b="1" i="1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dirty="0" sz="2000" spc="-1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spc="-20" b="1" i="1">
                <a:solidFill>
                  <a:srgbClr val="001F5F"/>
                </a:solidFill>
                <a:latin typeface="Times New Roman"/>
                <a:cs typeface="Times New Roman"/>
              </a:rPr>
              <a:t>investor’s</a:t>
            </a:r>
            <a:r>
              <a:rPr dirty="0" sz="2000" spc="-7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Times New Roman"/>
                <a:cs typeface="Times New Roman"/>
              </a:rPr>
              <a:t>perception</a:t>
            </a:r>
            <a:r>
              <a:rPr dirty="0" sz="2000" spc="-75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Times New Roman"/>
                <a:cs typeface="Times New Roman"/>
              </a:rPr>
              <a:t>of</a:t>
            </a:r>
            <a:r>
              <a:rPr dirty="0" sz="2000" spc="-25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 i="1">
                <a:solidFill>
                  <a:srgbClr val="001F5F"/>
                </a:solidFill>
                <a:latin typeface="Times New Roman"/>
                <a:cs typeface="Times New Roman"/>
              </a:rPr>
              <a:t>this</a:t>
            </a:r>
            <a:r>
              <a:rPr dirty="0" sz="2000" spc="-3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Times New Roman"/>
                <a:cs typeface="Times New Roman"/>
              </a:rPr>
              <a:t>variation</a:t>
            </a:r>
            <a:r>
              <a:rPr dirty="0" sz="2000" spc="-7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 i="1">
                <a:solidFill>
                  <a:srgbClr val="001F5F"/>
                </a:solidFill>
                <a:latin typeface="Times New Roman"/>
                <a:cs typeface="Times New Roman"/>
              </a:rPr>
              <a:t>determines</a:t>
            </a:r>
            <a:r>
              <a:rPr dirty="0" sz="2000" spc="-8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dirty="0" sz="2000" spc="-2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 i="1">
                <a:solidFill>
                  <a:srgbClr val="001F5F"/>
                </a:solidFill>
                <a:latin typeface="Times New Roman"/>
                <a:cs typeface="Times New Roman"/>
              </a:rPr>
              <a:t>return</a:t>
            </a:r>
            <a:r>
              <a:rPr dirty="0" sz="2000" spc="-5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Times New Roman"/>
                <a:cs typeface="Times New Roman"/>
              </a:rPr>
              <a:t>she  </a:t>
            </a:r>
            <a:r>
              <a:rPr dirty="0" sz="2000" b="1" i="1">
                <a:solidFill>
                  <a:srgbClr val="001F5F"/>
                </a:solidFill>
                <a:latin typeface="Times New Roman"/>
                <a:cs typeface="Times New Roman"/>
              </a:rPr>
              <a:t>requires for an</a:t>
            </a:r>
            <a:r>
              <a:rPr dirty="0" sz="2000" spc="-15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 i="1">
                <a:solidFill>
                  <a:srgbClr val="001F5F"/>
                </a:solidFill>
                <a:latin typeface="Times New Roman"/>
                <a:cs typeface="Times New Roman"/>
              </a:rPr>
              <a:t>investment.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5" b="1" i="1">
                <a:solidFill>
                  <a:srgbClr val="001F5F"/>
                </a:solidFill>
                <a:latin typeface="Times New Roman"/>
                <a:cs typeface="Times New Roman"/>
              </a:rPr>
              <a:t>If</a:t>
            </a:r>
            <a:r>
              <a:rPr dirty="0" sz="2000" spc="-3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Times New Roman"/>
                <a:cs typeface="Times New Roman"/>
              </a:rPr>
              <a:t>no</a:t>
            </a:r>
            <a:r>
              <a:rPr dirty="0" sz="2000" spc="-2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Times New Roman"/>
                <a:cs typeface="Times New Roman"/>
              </a:rPr>
              <a:t>variation</a:t>
            </a:r>
            <a:r>
              <a:rPr dirty="0" sz="2000" spc="-65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Times New Roman"/>
                <a:cs typeface="Times New Roman"/>
              </a:rPr>
              <a:t>in</a:t>
            </a:r>
            <a:r>
              <a:rPr dirty="0" sz="2000" spc="-2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Times New Roman"/>
                <a:cs typeface="Times New Roman"/>
              </a:rPr>
              <a:t>returns</a:t>
            </a:r>
            <a:r>
              <a:rPr dirty="0" sz="2000" spc="-55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 i="1">
                <a:solidFill>
                  <a:srgbClr val="001F5F"/>
                </a:solidFill>
                <a:latin typeface="Times New Roman"/>
                <a:cs typeface="Times New Roman"/>
              </a:rPr>
              <a:t>is </a:t>
            </a:r>
            <a:r>
              <a:rPr dirty="0" sz="2000" b="1" i="1">
                <a:solidFill>
                  <a:srgbClr val="001F5F"/>
                </a:solidFill>
                <a:latin typeface="Times New Roman"/>
                <a:cs typeface="Times New Roman"/>
              </a:rPr>
              <a:t>expected,</a:t>
            </a:r>
            <a:r>
              <a:rPr dirty="0" sz="2000" spc="-45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dirty="0" sz="2000" spc="-3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Times New Roman"/>
                <a:cs typeface="Times New Roman"/>
              </a:rPr>
              <a:t>investment</a:t>
            </a:r>
            <a:r>
              <a:rPr dirty="0" sz="2000" spc="-9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 i="1">
                <a:solidFill>
                  <a:srgbClr val="001F5F"/>
                </a:solidFill>
                <a:latin typeface="Times New Roman"/>
                <a:cs typeface="Times New Roman"/>
              </a:rPr>
              <a:t>is</a:t>
            </a:r>
            <a:r>
              <a:rPr dirty="0" sz="2000" spc="-2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Times New Roman"/>
                <a:cs typeface="Times New Roman"/>
              </a:rPr>
              <a:t>said</a:t>
            </a:r>
            <a:r>
              <a:rPr dirty="0" sz="2000" spc="-4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 i="1">
                <a:solidFill>
                  <a:srgbClr val="001F5F"/>
                </a:solidFill>
                <a:latin typeface="Times New Roman"/>
                <a:cs typeface="Times New Roman"/>
              </a:rPr>
              <a:t>to</a:t>
            </a:r>
            <a:r>
              <a:rPr dirty="0" sz="2000" spc="-15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Times New Roman"/>
                <a:cs typeface="Times New Roman"/>
              </a:rPr>
              <a:t>be</a:t>
            </a:r>
            <a:r>
              <a:rPr dirty="0" sz="2000" spc="-1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 i="1">
                <a:solidFill>
                  <a:srgbClr val="001F5F"/>
                </a:solidFill>
                <a:latin typeface="Times New Roman"/>
                <a:cs typeface="Times New Roman"/>
              </a:rPr>
              <a:t>risk</a:t>
            </a:r>
            <a:r>
              <a:rPr dirty="0" sz="2000" spc="-55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Times New Roman"/>
                <a:cs typeface="Times New Roman"/>
              </a:rPr>
              <a:t>free.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b="1" i="1">
                <a:solidFill>
                  <a:srgbClr val="001F5F"/>
                </a:solidFill>
                <a:latin typeface="Times New Roman"/>
                <a:cs typeface="Times New Roman"/>
              </a:rPr>
              <a:t>For a risky </a:t>
            </a:r>
            <a:r>
              <a:rPr dirty="0" sz="2000" spc="-10" b="1" i="1">
                <a:solidFill>
                  <a:srgbClr val="001F5F"/>
                </a:solidFill>
                <a:latin typeface="Times New Roman"/>
                <a:cs typeface="Times New Roman"/>
              </a:rPr>
              <a:t>investment: </a:t>
            </a:r>
            <a:r>
              <a:rPr dirty="0" sz="2000" spc="-5" b="1" i="1">
                <a:solidFill>
                  <a:srgbClr val="001F5F"/>
                </a:solidFill>
                <a:latin typeface="Times New Roman"/>
                <a:cs typeface="Times New Roman"/>
              </a:rPr>
              <a:t>Required return </a:t>
            </a:r>
            <a:r>
              <a:rPr dirty="0" sz="2000" b="1" i="1">
                <a:solidFill>
                  <a:srgbClr val="001F5F"/>
                </a:solidFill>
                <a:latin typeface="Times New Roman"/>
                <a:cs typeface="Times New Roman"/>
              </a:rPr>
              <a:t>= Risk-free </a:t>
            </a:r>
            <a:r>
              <a:rPr dirty="0" sz="2000" spc="-5" b="1" i="1">
                <a:solidFill>
                  <a:srgbClr val="001F5F"/>
                </a:solidFill>
                <a:latin typeface="Times New Roman"/>
                <a:cs typeface="Times New Roman"/>
              </a:rPr>
              <a:t>return </a:t>
            </a:r>
            <a:r>
              <a:rPr dirty="0" sz="2000" b="1" i="1">
                <a:solidFill>
                  <a:srgbClr val="001F5F"/>
                </a:solidFill>
                <a:latin typeface="Times New Roman"/>
                <a:cs typeface="Times New Roman"/>
              </a:rPr>
              <a:t>+ </a:t>
            </a:r>
            <a:r>
              <a:rPr dirty="0" sz="2000" spc="-5" b="1" i="1">
                <a:solidFill>
                  <a:srgbClr val="001F5F"/>
                </a:solidFill>
                <a:latin typeface="Times New Roman"/>
                <a:cs typeface="Times New Roman"/>
              </a:rPr>
              <a:t>Risk</a:t>
            </a:r>
            <a:r>
              <a:rPr dirty="0" sz="2000" spc="-235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001F5F"/>
                </a:solidFill>
                <a:latin typeface="Times New Roman"/>
                <a:cs typeface="Times New Roman"/>
              </a:rPr>
              <a:t>premium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0685" y="326212"/>
            <a:ext cx="425069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The </a:t>
            </a:r>
            <a:r>
              <a:rPr dirty="0"/>
              <a:t>Distribution </a:t>
            </a:r>
            <a:r>
              <a:rPr dirty="0" spc="-5"/>
              <a:t>of</a:t>
            </a:r>
            <a:r>
              <a:rPr dirty="0" spc="-150"/>
              <a:t> </a:t>
            </a:r>
            <a:r>
              <a:rPr dirty="0" spc="-5"/>
              <a:t>Returns</a:t>
            </a:r>
          </a:p>
        </p:txBody>
      </p:sp>
      <p:sp>
        <p:nvSpPr>
          <p:cNvPr id="3" name="object 3"/>
          <p:cNvSpPr/>
          <p:nvPr/>
        </p:nvSpPr>
        <p:spPr>
          <a:xfrm>
            <a:off x="8660892" y="6617206"/>
            <a:ext cx="303275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88907" y="6617206"/>
            <a:ext cx="216407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830056" y="6617206"/>
            <a:ext cx="239268" cy="2407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41274" y="1243964"/>
            <a:ext cx="7874634" cy="2487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69570" indent="-34480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69570" algn="l"/>
                <a:tab pos="370205" algn="l"/>
              </a:tabLst>
            </a:pPr>
            <a:r>
              <a:rPr dirty="0" sz="2000" spc="-10">
                <a:latin typeface="Times New Roman"/>
                <a:cs typeface="Times New Roman"/>
              </a:rPr>
              <a:t>Probability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Distributions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100">
              <a:latin typeface="Times New Roman"/>
              <a:cs typeface="Times New Roman"/>
            </a:endParaRPr>
          </a:p>
          <a:p>
            <a:pPr lvl="1" marL="770255" indent="-28829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70255" algn="l"/>
                <a:tab pos="770890" algn="l"/>
              </a:tabLst>
            </a:pPr>
            <a:r>
              <a:rPr dirty="0" sz="2000" spc="5">
                <a:latin typeface="Times New Roman"/>
                <a:cs typeface="Times New Roman"/>
              </a:rPr>
              <a:t>When </a:t>
            </a:r>
            <a:r>
              <a:rPr dirty="0" sz="2000">
                <a:latin typeface="Times New Roman"/>
                <a:cs typeface="Times New Roman"/>
              </a:rPr>
              <a:t>an </a:t>
            </a:r>
            <a:r>
              <a:rPr dirty="0" sz="2000" spc="-5">
                <a:latin typeface="Times New Roman"/>
                <a:cs typeface="Times New Roman"/>
              </a:rPr>
              <a:t>investment is </a:t>
            </a:r>
            <a:r>
              <a:rPr dirty="0" sz="2000" spc="-45">
                <a:latin typeface="Times New Roman"/>
                <a:cs typeface="Times New Roman"/>
              </a:rPr>
              <a:t>risky, </a:t>
            </a:r>
            <a:r>
              <a:rPr dirty="0" sz="2000">
                <a:latin typeface="Times New Roman"/>
                <a:cs typeface="Times New Roman"/>
              </a:rPr>
              <a:t>there are </a:t>
            </a:r>
            <a:r>
              <a:rPr dirty="0" sz="2000" spc="-10">
                <a:latin typeface="Times New Roman"/>
                <a:cs typeface="Times New Roman"/>
              </a:rPr>
              <a:t>different </a:t>
            </a:r>
            <a:r>
              <a:rPr dirty="0" sz="2000">
                <a:latin typeface="Times New Roman"/>
                <a:cs typeface="Times New Roman"/>
              </a:rPr>
              <a:t>returns</a:t>
            </a:r>
            <a:r>
              <a:rPr dirty="0" sz="2000" spc="-36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it </a:t>
            </a:r>
            <a:r>
              <a:rPr dirty="0" sz="2000" spc="-15">
                <a:latin typeface="Times New Roman"/>
                <a:cs typeface="Times New Roman"/>
              </a:rPr>
              <a:t>may </a:t>
            </a:r>
            <a:r>
              <a:rPr dirty="0" sz="2000">
                <a:latin typeface="Times New Roman"/>
                <a:cs typeface="Times New Roman"/>
              </a:rPr>
              <a:t>earn.</a:t>
            </a: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Arial"/>
              <a:buChar char="–"/>
            </a:pPr>
            <a:endParaRPr sz="2100">
              <a:latin typeface="Times New Roman"/>
              <a:cs typeface="Times New Roman"/>
            </a:endParaRPr>
          </a:p>
          <a:p>
            <a:pPr lvl="1" marL="770255" indent="-288290">
              <a:lnSpc>
                <a:spcPct val="100000"/>
              </a:lnSpc>
              <a:buFont typeface="Arial"/>
              <a:buChar char="–"/>
              <a:tabLst>
                <a:tab pos="770255" algn="l"/>
                <a:tab pos="770890" algn="l"/>
              </a:tabLst>
            </a:pPr>
            <a:r>
              <a:rPr dirty="0" sz="2000">
                <a:latin typeface="Times New Roman"/>
                <a:cs typeface="Times New Roman"/>
              </a:rPr>
              <a:t>Each possible return has </a:t>
            </a:r>
            <a:r>
              <a:rPr dirty="0" sz="2000" spc="-5">
                <a:latin typeface="Times New Roman"/>
                <a:cs typeface="Times New Roman"/>
              </a:rPr>
              <a:t>some </a:t>
            </a:r>
            <a:r>
              <a:rPr dirty="0" sz="2000">
                <a:latin typeface="Times New Roman"/>
                <a:cs typeface="Times New Roman"/>
              </a:rPr>
              <a:t>likelihood of</a:t>
            </a:r>
            <a:r>
              <a:rPr dirty="0" sz="2000" spc="-3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occurring.</a:t>
            </a: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Arial"/>
              <a:buChar char="–"/>
            </a:pPr>
            <a:endParaRPr sz="2100">
              <a:latin typeface="Times New Roman"/>
              <a:cs typeface="Times New Roman"/>
            </a:endParaRPr>
          </a:p>
          <a:p>
            <a:pPr lvl="1" marL="770255" indent="-288290">
              <a:lnSpc>
                <a:spcPct val="100000"/>
              </a:lnSpc>
              <a:buFont typeface="Arial"/>
              <a:buChar char="–"/>
              <a:tabLst>
                <a:tab pos="770255" algn="l"/>
                <a:tab pos="770890" algn="l"/>
              </a:tabLst>
            </a:pPr>
            <a:r>
              <a:rPr dirty="0" sz="2000">
                <a:latin typeface="Times New Roman"/>
                <a:cs typeface="Times New Roman"/>
              </a:rPr>
              <a:t>This </a:t>
            </a:r>
            <a:r>
              <a:rPr dirty="0" sz="2000" spc="-5">
                <a:latin typeface="Times New Roman"/>
                <a:cs typeface="Times New Roman"/>
              </a:rPr>
              <a:t>information is summarized </a:t>
            </a:r>
            <a:r>
              <a:rPr dirty="0" sz="2000">
                <a:latin typeface="Times New Roman"/>
                <a:cs typeface="Times New Roman"/>
              </a:rPr>
              <a:t>with a probability </a:t>
            </a:r>
            <a:r>
              <a:rPr dirty="0" sz="2000" spc="-10">
                <a:latin typeface="Times New Roman"/>
                <a:cs typeface="Times New Roman"/>
              </a:rPr>
              <a:t>distribution,</a:t>
            </a:r>
            <a:r>
              <a:rPr dirty="0" sz="2000" spc="-3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which</a:t>
            </a:r>
            <a:endParaRPr sz="2000">
              <a:latin typeface="Times New Roman"/>
              <a:cs typeface="Times New Roman"/>
            </a:endParaRPr>
          </a:p>
          <a:p>
            <a:pPr marL="770255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Times New Roman"/>
                <a:cs typeface="Times New Roman"/>
              </a:rPr>
              <a:t>assigns a </a:t>
            </a:r>
            <a:r>
              <a:rPr dirty="0" sz="2000" spc="-30">
                <a:latin typeface="Times New Roman"/>
                <a:cs typeface="Times New Roman"/>
              </a:rPr>
              <a:t>probability, </a:t>
            </a:r>
            <a:r>
              <a:rPr dirty="0" sz="2000" spc="-5" i="1">
                <a:latin typeface="Times New Roman"/>
                <a:cs typeface="Times New Roman"/>
              </a:rPr>
              <a:t>P</a:t>
            </a:r>
            <a:r>
              <a:rPr dirty="0" baseline="-17094" sz="1950" spc="-7" i="1">
                <a:latin typeface="Times New Roman"/>
                <a:cs typeface="Times New Roman"/>
              </a:rPr>
              <a:t>R </a:t>
            </a:r>
            <a:r>
              <a:rPr dirty="0" sz="2000">
                <a:latin typeface="Times New Roman"/>
                <a:cs typeface="Times New Roman"/>
              </a:rPr>
              <a:t>, that </a:t>
            </a:r>
            <a:r>
              <a:rPr dirty="0" sz="2000" spc="-5">
                <a:latin typeface="Times New Roman"/>
                <a:cs typeface="Times New Roman"/>
              </a:rPr>
              <a:t>each </a:t>
            </a:r>
            <a:r>
              <a:rPr dirty="0" sz="2000">
                <a:latin typeface="Times New Roman"/>
                <a:cs typeface="Times New Roman"/>
              </a:rPr>
              <a:t>possible return, </a:t>
            </a:r>
            <a:r>
              <a:rPr dirty="0" sz="2000" i="1">
                <a:latin typeface="Times New Roman"/>
                <a:cs typeface="Times New Roman"/>
              </a:rPr>
              <a:t>R </a:t>
            </a:r>
            <a:r>
              <a:rPr dirty="0" sz="2000">
                <a:latin typeface="Times New Roman"/>
                <a:cs typeface="Times New Roman"/>
              </a:rPr>
              <a:t>, will</a:t>
            </a:r>
            <a:r>
              <a:rPr dirty="0" sz="2000" spc="-145">
                <a:latin typeface="Times New Roman"/>
                <a:cs typeface="Times New Roman"/>
              </a:rPr>
              <a:t> </a:t>
            </a:r>
            <a:r>
              <a:rPr dirty="0" sz="2000" spc="-30">
                <a:latin typeface="Times New Roman"/>
                <a:cs typeface="Times New Roman"/>
              </a:rPr>
              <a:t>occur.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0685" y="326212"/>
            <a:ext cx="425069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The </a:t>
            </a:r>
            <a:r>
              <a:rPr dirty="0"/>
              <a:t>Distribution </a:t>
            </a:r>
            <a:r>
              <a:rPr dirty="0" spc="-5"/>
              <a:t>of</a:t>
            </a:r>
            <a:r>
              <a:rPr dirty="0" spc="-150"/>
              <a:t> </a:t>
            </a:r>
            <a:r>
              <a:rPr dirty="0" spc="-5"/>
              <a:t>Returns</a:t>
            </a:r>
          </a:p>
        </p:txBody>
      </p:sp>
      <p:sp>
        <p:nvSpPr>
          <p:cNvPr id="3" name="object 3"/>
          <p:cNvSpPr/>
          <p:nvPr/>
        </p:nvSpPr>
        <p:spPr>
          <a:xfrm>
            <a:off x="8660892" y="6617206"/>
            <a:ext cx="303275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88907" y="6617206"/>
            <a:ext cx="216407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830056" y="6617206"/>
            <a:ext cx="239268" cy="2407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54584" y="1242822"/>
            <a:ext cx="8114665" cy="1031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5">
                <a:latin typeface="Times New Roman"/>
                <a:cs typeface="Times New Roman"/>
              </a:rPr>
              <a:t>Given the probability distribution </a:t>
            </a:r>
            <a:r>
              <a:rPr dirty="0" sz="2200">
                <a:latin typeface="Times New Roman"/>
                <a:cs typeface="Times New Roman"/>
              </a:rPr>
              <a:t>of </a:t>
            </a:r>
            <a:r>
              <a:rPr dirty="0" sz="2200" spc="-5">
                <a:latin typeface="Times New Roman"/>
                <a:cs typeface="Times New Roman"/>
              </a:rPr>
              <a:t>returns, we </a:t>
            </a:r>
            <a:r>
              <a:rPr dirty="0" sz="2200" spc="-10">
                <a:latin typeface="Times New Roman"/>
                <a:cs typeface="Times New Roman"/>
              </a:rPr>
              <a:t>can </a:t>
            </a:r>
            <a:r>
              <a:rPr dirty="0" sz="2200" spc="-5">
                <a:latin typeface="Times New Roman"/>
                <a:cs typeface="Times New Roman"/>
              </a:rPr>
              <a:t>compute the  </a:t>
            </a:r>
            <a:r>
              <a:rPr dirty="0" sz="2200" spc="-5" b="1">
                <a:latin typeface="Times New Roman"/>
                <a:cs typeface="Times New Roman"/>
              </a:rPr>
              <a:t>expected </a:t>
            </a:r>
            <a:r>
              <a:rPr dirty="0" sz="2200" spc="-25" b="1">
                <a:latin typeface="Times New Roman"/>
                <a:cs typeface="Times New Roman"/>
              </a:rPr>
              <a:t>return </a:t>
            </a:r>
            <a:r>
              <a:rPr dirty="0" sz="2200" spc="-5">
                <a:latin typeface="Times New Roman"/>
                <a:cs typeface="Times New Roman"/>
              </a:rPr>
              <a:t>as a weighted average </a:t>
            </a:r>
            <a:r>
              <a:rPr dirty="0" sz="2200">
                <a:latin typeface="Times New Roman"/>
                <a:cs typeface="Times New Roman"/>
              </a:rPr>
              <a:t>of </a:t>
            </a:r>
            <a:r>
              <a:rPr dirty="0" sz="2200" spc="-5">
                <a:latin typeface="Times New Roman"/>
                <a:cs typeface="Times New Roman"/>
              </a:rPr>
              <a:t>the possible returns, where  the weights correspond to the</a:t>
            </a:r>
            <a:r>
              <a:rPr dirty="0" sz="2200" spc="-114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Times New Roman"/>
                <a:cs typeface="Times New Roman"/>
              </a:rPr>
              <a:t>probabilities.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4584" y="3523869"/>
            <a:ext cx="8102600" cy="2189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29845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5">
                <a:latin typeface="Times New Roman"/>
                <a:cs typeface="Times New Roman"/>
              </a:rPr>
              <a:t>The investor is </a:t>
            </a:r>
            <a:r>
              <a:rPr dirty="0" sz="2200" spc="-15">
                <a:latin typeface="Times New Roman"/>
                <a:cs typeface="Times New Roman"/>
              </a:rPr>
              <a:t>seen </a:t>
            </a:r>
            <a:r>
              <a:rPr dirty="0" sz="2200" spc="-5">
                <a:latin typeface="Times New Roman"/>
                <a:cs typeface="Times New Roman"/>
              </a:rPr>
              <a:t>as having an expected return </a:t>
            </a:r>
            <a:r>
              <a:rPr dirty="0" sz="2200">
                <a:latin typeface="Times New Roman"/>
                <a:cs typeface="Times New Roman"/>
              </a:rPr>
              <a:t>but </a:t>
            </a:r>
            <a:r>
              <a:rPr dirty="0" sz="2200" spc="-5">
                <a:latin typeface="Times New Roman"/>
                <a:cs typeface="Times New Roman"/>
              </a:rPr>
              <a:t>also is aware of  the probabilities </a:t>
            </a:r>
            <a:r>
              <a:rPr dirty="0" sz="2200">
                <a:latin typeface="Times New Roman"/>
                <a:cs typeface="Times New Roman"/>
              </a:rPr>
              <a:t>of </a:t>
            </a:r>
            <a:r>
              <a:rPr dirty="0" sz="2200" spc="-5">
                <a:latin typeface="Times New Roman"/>
                <a:cs typeface="Times New Roman"/>
              </a:rPr>
              <a:t>getting outcomes </a:t>
            </a:r>
            <a:r>
              <a:rPr dirty="0" sz="2200" spc="-20">
                <a:latin typeface="Times New Roman"/>
                <a:cs typeface="Times New Roman"/>
              </a:rPr>
              <a:t>different </a:t>
            </a:r>
            <a:r>
              <a:rPr dirty="0" sz="2200" spc="-5">
                <a:latin typeface="Times New Roman"/>
                <a:cs typeface="Times New Roman"/>
              </a:rPr>
              <a:t>from the expected  return.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5">
                <a:latin typeface="Times New Roman"/>
                <a:cs typeface="Times New Roman"/>
              </a:rPr>
              <a:t>The risk premium she requires depends </a:t>
            </a:r>
            <a:r>
              <a:rPr dirty="0" sz="2200">
                <a:latin typeface="Times New Roman"/>
                <a:cs typeface="Times New Roman"/>
              </a:rPr>
              <a:t>on </a:t>
            </a:r>
            <a:r>
              <a:rPr dirty="0" sz="2200" spc="-5">
                <a:latin typeface="Times New Roman"/>
                <a:cs typeface="Times New Roman"/>
              </a:rPr>
              <a:t>her perception </a:t>
            </a:r>
            <a:r>
              <a:rPr dirty="0" sz="2200">
                <a:latin typeface="Times New Roman"/>
                <a:cs typeface="Times New Roman"/>
              </a:rPr>
              <a:t>of </a:t>
            </a:r>
            <a:r>
              <a:rPr dirty="0" sz="2200" spc="-5">
                <a:latin typeface="Times New Roman"/>
                <a:cs typeface="Times New Roman"/>
              </a:rPr>
              <a:t>the form  of the distribution around the</a:t>
            </a:r>
            <a:r>
              <a:rPr dirty="0" sz="2200" spc="-95">
                <a:latin typeface="Times New Roman"/>
                <a:cs typeface="Times New Roman"/>
              </a:rPr>
              <a:t> </a:t>
            </a:r>
            <a:r>
              <a:rPr dirty="0" sz="2200" spc="-20">
                <a:latin typeface="Times New Roman"/>
                <a:cs typeface="Times New Roman"/>
              </a:rPr>
              <a:t>mean.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66188" y="2545079"/>
            <a:ext cx="4178808" cy="542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0685" y="326212"/>
            <a:ext cx="425069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The </a:t>
            </a:r>
            <a:r>
              <a:rPr dirty="0"/>
              <a:t>Distribution </a:t>
            </a:r>
            <a:r>
              <a:rPr dirty="0" spc="-5"/>
              <a:t>of</a:t>
            </a:r>
            <a:r>
              <a:rPr dirty="0" spc="-150"/>
              <a:t> </a:t>
            </a:r>
            <a:r>
              <a:rPr dirty="0" spc="-5"/>
              <a:t>Returns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4584" y="1242822"/>
            <a:ext cx="8079740" cy="695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100">
                <a:latin typeface="Times New Roman"/>
                <a:cs typeface="Times New Roman"/>
              </a:rPr>
              <a:t>Two </a:t>
            </a:r>
            <a:r>
              <a:rPr dirty="0" sz="2200" spc="-20">
                <a:latin typeface="Times New Roman"/>
                <a:cs typeface="Times New Roman"/>
              </a:rPr>
              <a:t>common </a:t>
            </a:r>
            <a:r>
              <a:rPr dirty="0" sz="2200" spc="-5">
                <a:latin typeface="Times New Roman"/>
                <a:cs typeface="Times New Roman"/>
              </a:rPr>
              <a:t>measures </a:t>
            </a:r>
            <a:r>
              <a:rPr dirty="0" sz="2200">
                <a:latin typeface="Times New Roman"/>
                <a:cs typeface="Times New Roman"/>
              </a:rPr>
              <a:t>of </a:t>
            </a:r>
            <a:r>
              <a:rPr dirty="0" sz="2200" spc="-5">
                <a:latin typeface="Times New Roman"/>
                <a:cs typeface="Times New Roman"/>
              </a:rPr>
              <a:t>the risk </a:t>
            </a:r>
            <a:r>
              <a:rPr dirty="0" sz="2200">
                <a:latin typeface="Times New Roman"/>
                <a:cs typeface="Times New Roman"/>
              </a:rPr>
              <a:t>of </a:t>
            </a:r>
            <a:r>
              <a:rPr dirty="0" sz="2200" spc="-5">
                <a:latin typeface="Times New Roman"/>
                <a:cs typeface="Times New Roman"/>
              </a:rPr>
              <a:t>a probability distribution are its  variance and standard</a:t>
            </a:r>
            <a:r>
              <a:rPr dirty="0" sz="2200" spc="-70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Times New Roman"/>
                <a:cs typeface="Times New Roman"/>
              </a:rPr>
              <a:t>deviation.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4584" y="3657980"/>
            <a:ext cx="8210550" cy="1366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200" spc="-5">
                <a:latin typeface="Times New Roman"/>
                <a:cs typeface="Times New Roman"/>
              </a:rPr>
              <a:t>In finance, we refer to the standard deviation </a:t>
            </a:r>
            <a:r>
              <a:rPr dirty="0" sz="2200">
                <a:latin typeface="Times New Roman"/>
                <a:cs typeface="Times New Roman"/>
              </a:rPr>
              <a:t>of </a:t>
            </a:r>
            <a:r>
              <a:rPr dirty="0" sz="2200" spc="-5">
                <a:latin typeface="Times New Roman"/>
                <a:cs typeface="Times New Roman"/>
              </a:rPr>
              <a:t>a </a:t>
            </a:r>
            <a:r>
              <a:rPr dirty="0" sz="2200">
                <a:latin typeface="Times New Roman"/>
                <a:cs typeface="Times New Roman"/>
              </a:rPr>
              <a:t>return </a:t>
            </a:r>
            <a:r>
              <a:rPr dirty="0" sz="2200" spc="-5">
                <a:latin typeface="Times New Roman"/>
                <a:cs typeface="Times New Roman"/>
              </a:rPr>
              <a:t>as its  </a:t>
            </a:r>
            <a:r>
              <a:rPr dirty="0" sz="2200" b="1">
                <a:latin typeface="Times New Roman"/>
                <a:cs typeface="Times New Roman"/>
              </a:rPr>
              <a:t>volatility</a:t>
            </a:r>
            <a:r>
              <a:rPr dirty="0" sz="2200">
                <a:latin typeface="Times New Roman"/>
                <a:cs typeface="Times New Roman"/>
              </a:rPr>
              <a:t>. </a:t>
            </a:r>
            <a:r>
              <a:rPr dirty="0" sz="2200" spc="-5">
                <a:latin typeface="Times New Roman"/>
                <a:cs typeface="Times New Roman"/>
              </a:rPr>
              <a:t>While the variance and the standard deviation both</a:t>
            </a:r>
            <a:r>
              <a:rPr dirty="0" sz="2200" spc="-100">
                <a:latin typeface="Times New Roman"/>
                <a:cs typeface="Times New Roman"/>
              </a:rPr>
              <a:t> </a:t>
            </a:r>
            <a:r>
              <a:rPr dirty="0" sz="2200" spc="-20">
                <a:latin typeface="Times New Roman"/>
                <a:cs typeface="Times New Roman"/>
              </a:rPr>
              <a:t>measure  </a:t>
            </a:r>
            <a:r>
              <a:rPr dirty="0" sz="2200" spc="-5">
                <a:latin typeface="Times New Roman"/>
                <a:cs typeface="Times New Roman"/>
              </a:rPr>
              <a:t>the variability </a:t>
            </a:r>
            <a:r>
              <a:rPr dirty="0" sz="2200">
                <a:latin typeface="Times New Roman"/>
                <a:cs typeface="Times New Roman"/>
              </a:rPr>
              <a:t>of </a:t>
            </a:r>
            <a:r>
              <a:rPr dirty="0" sz="2200" spc="-5">
                <a:latin typeface="Times New Roman"/>
                <a:cs typeface="Times New Roman"/>
              </a:rPr>
              <a:t>the returns, the standard deviation is easier to  interpret because it is in the </a:t>
            </a:r>
            <a:r>
              <a:rPr dirty="0" sz="2200" spc="-20">
                <a:latin typeface="Times New Roman"/>
                <a:cs typeface="Times New Roman"/>
              </a:rPr>
              <a:t>same </a:t>
            </a:r>
            <a:r>
              <a:rPr dirty="0" sz="2200">
                <a:latin typeface="Times New Roman"/>
                <a:cs typeface="Times New Roman"/>
              </a:rPr>
              <a:t>units </a:t>
            </a:r>
            <a:r>
              <a:rPr dirty="0" sz="2200" spc="-5">
                <a:latin typeface="Times New Roman"/>
                <a:cs typeface="Times New Roman"/>
              </a:rPr>
              <a:t>as the returns</a:t>
            </a:r>
            <a:r>
              <a:rPr dirty="0" sz="2200" spc="-60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Times New Roman"/>
                <a:cs typeface="Times New Roman"/>
              </a:rPr>
              <a:t>themselves.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80388" y="2165604"/>
            <a:ext cx="5701284" cy="1103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Nir Yehuda</dc:creator>
  <dc:subject>Chapter 18</dc:subject>
  <dc:title>Financial Statement Analysis and Security Valuation</dc:title>
  <dcterms:created xsi:type="dcterms:W3CDTF">2022-10-08T03:44:10Z</dcterms:created>
  <dcterms:modified xsi:type="dcterms:W3CDTF">2022-10-08T03:44:10Z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2021-05-09T00:00:00Z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2022-10-08T00:00:00Z</vt:filetime>
  </property>
</Properties>
</file>