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1104" r:id="rId3"/>
    <p:sldId id="315" r:id="rId4"/>
    <p:sldId id="1204" r:id="rId5"/>
    <p:sldId id="1205" r:id="rId6"/>
    <p:sldId id="1206" r:id="rId7"/>
    <p:sldId id="1207" r:id="rId8"/>
    <p:sldId id="330"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7"/>
      </p:cViewPr>
      <p:guideLst>
        <p:guide orient="horz" pos="2182"/>
        <p:guide pos="2880"/>
      </p:guideLst>
    </p:cSldViewPr>
  </p:slideViewPr>
  <p:notesTextViewPr>
    <p:cViewPr>
      <p:scale>
        <a:sx n="100" d="100"/>
        <a:sy n="100" d="100"/>
      </p:scale>
      <p:origin x="0" y="0"/>
    </p:cViewPr>
  </p:notesTextViewPr>
  <p:sorterViewPr>
    <p:cViewPr>
      <p:scale>
        <a:sx n="66" d="100"/>
        <a:sy n="66" d="100"/>
      </p:scale>
      <p:origin x="0" y="2412"/>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39978EC4-52F0-42BD-84D9-B8F8D3826B7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54F9CA4-E211-4C21-89F8-3E2F42BC03D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978EC4-52F0-42BD-84D9-B8F8D3826B71}"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4F9CA4-E211-4C21-89F8-3E2F42BC03D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438910" y="0"/>
            <a:ext cx="5737225" cy="1445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圆角矩形 3"/>
          <p:cNvSpPr/>
          <p:nvPr/>
        </p:nvSpPr>
        <p:spPr bwMode="auto">
          <a:xfrm>
            <a:off x="1891665" y="1298575"/>
            <a:ext cx="5199380" cy="1099185"/>
          </a:xfrm>
          <a:prstGeom prst="roundRect">
            <a:avLst/>
          </a:prstGeom>
          <a:noFill/>
          <a:ln w="9525" cap="flat" cmpd="sng" algn="ctr">
            <a:noFill/>
            <a:prstDash val="solid"/>
            <a:round/>
            <a:headEnd type="none" w="med" len="med"/>
            <a:tailEnd type="none" w="med" len="med"/>
          </a:ln>
          <a:effectLst>
            <a:outerShdw dist="53882" dir="13500000" algn="ctr" rotWithShape="0">
              <a:schemeClr val="bg2">
                <a:alpha val="50000"/>
              </a:schemeClr>
            </a:outerShdw>
          </a:effectLst>
        </p:spPr>
        <p:txBody>
          <a:bodyPr/>
          <a:lstStyle/>
          <a:p>
            <a:pPr algn="ctr">
              <a:defRPr/>
            </a:pPr>
            <a:r>
              <a:rPr lang="zh-CN" altLang="en-US" sz="4800" dirty="0">
                <a:solidFill>
                  <a:schemeClr val="accent2"/>
                </a:solidFill>
                <a:latin typeface="楷体" panose="02010609060101010101" pitchFamily="49" charset="-122"/>
                <a:ea typeface="楷体" panose="02010609060101010101" pitchFamily="49" charset="-122"/>
              </a:rPr>
              <a:t>案例思政分析</a:t>
            </a:r>
            <a:endParaRPr lang="zh-CN" altLang="en-US" sz="4800" dirty="0">
              <a:solidFill>
                <a:schemeClr val="accent2"/>
              </a:solidFill>
              <a:latin typeface="楷体" panose="02010609060101010101" pitchFamily="49" charset="-122"/>
              <a:ea typeface="楷体" panose="02010609060101010101" pitchFamily="49" charset="-122"/>
            </a:endParaRPr>
          </a:p>
        </p:txBody>
      </p:sp>
      <p:sp>
        <p:nvSpPr>
          <p:cNvPr id="2" name="文本框 1"/>
          <p:cNvSpPr txBox="1"/>
          <p:nvPr/>
        </p:nvSpPr>
        <p:spPr>
          <a:xfrm>
            <a:off x="706120" y="2670810"/>
            <a:ext cx="7918450" cy="2553335"/>
          </a:xfrm>
          <a:prstGeom prst="rect">
            <a:avLst/>
          </a:prstGeom>
          <a:noFill/>
        </p:spPr>
        <p:txBody>
          <a:bodyPr wrap="square" rtlCol="0" anchor="t">
            <a:spAutoFit/>
          </a:bodyPr>
          <a:p>
            <a:r>
              <a:rPr lang="zh-CN" altLang="en-US" sz="2000">
                <a:latin typeface="华文中宋" panose="02010600040101010101" pitchFamily="2" charset="-122"/>
                <a:ea typeface="华文中宋" panose="02010600040101010101" pitchFamily="2" charset="-122"/>
                <a:cs typeface="华文中宋" panose="02010600040101010101" pitchFamily="2" charset="-122"/>
              </a:rPr>
              <a:t>2014年5月4日，习近平总书记在北京大学考察时指出：“青年的价值取向决定了未来整个社会的价值取向，而青年又处在价值观形成和确立的时期，抓好这一时期的价值观养成十分重要。这就像穿衣服扣扣子一样，如果第一粒扣子扣错了，剩余的扣子都会扣错。人生的扣子从一开始就要扣好。”</a:t>
            </a:r>
            <a:endParaRPr lang="zh-CN" altLang="en-US" sz="2000">
              <a:latin typeface="华文中宋" panose="02010600040101010101" pitchFamily="2" charset="-122"/>
              <a:ea typeface="华文中宋" panose="02010600040101010101" pitchFamily="2" charset="-122"/>
              <a:cs typeface="华文中宋" panose="02010600040101010101" pitchFamily="2" charset="-122"/>
            </a:endParaRPr>
          </a:p>
          <a:p>
            <a:endParaRPr lang="zh-CN" altLang="en-US" sz="2000"/>
          </a:p>
          <a:p>
            <a:pPr algn="r"/>
            <a:r>
              <a:rPr lang="en-US" altLang="zh-CN" sz="2000"/>
              <a:t>——</a:t>
            </a:r>
            <a:r>
              <a:rPr lang="zh-CN" altLang="en-US" sz="2000"/>
              <a:t> 习近平关于青少年和共青团工作论述摘编[M]. </a:t>
            </a:r>
            <a:endParaRPr lang="zh-CN" altLang="en-US" sz="2000"/>
          </a:p>
          <a:p>
            <a:pPr algn="r"/>
            <a:r>
              <a:rPr lang="zh-CN" altLang="en-US" sz="2000"/>
              <a:t>北京: 中央文献出版社, 2017.</a:t>
            </a:r>
            <a:endParaRPr lang="zh-CN" altLang="en-US"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119</a:t>
            </a:r>
            <a:r>
              <a:rPr lang="zh-CN" altLang="en-US" b="1" dirty="0"/>
              <a:t>亿利润全靠“虚增”</a:t>
            </a:r>
            <a:endParaRPr lang="zh-CN" altLang="en-US" dirty="0"/>
          </a:p>
        </p:txBody>
      </p:sp>
      <p:sp>
        <p:nvSpPr>
          <p:cNvPr id="3" name="内容占位符 2"/>
          <p:cNvSpPr>
            <a:spLocks noGrp="1"/>
          </p:cNvSpPr>
          <p:nvPr>
            <p:ph idx="1"/>
          </p:nvPr>
        </p:nvSpPr>
        <p:spPr/>
        <p:txBody>
          <a:bodyPr>
            <a:normAutofit fontScale="70000" lnSpcReduction="20000"/>
          </a:bodyPr>
          <a:lstStyle/>
          <a:p>
            <a:pPr>
              <a:lnSpc>
                <a:spcPct val="120000"/>
              </a:lnSpc>
            </a:pPr>
            <a:r>
              <a:rPr lang="zh-CN" altLang="en-US" dirty="0"/>
              <a:t>连续四年利润造假</a:t>
            </a:r>
            <a:r>
              <a:rPr lang="en-US" altLang="zh-CN" dirty="0"/>
              <a:t>119</a:t>
            </a:r>
            <a:r>
              <a:rPr lang="zh-CN" altLang="en-US" dirty="0"/>
              <a:t>亿。</a:t>
            </a:r>
            <a:endParaRPr lang="zh-CN" altLang="en-US" dirty="0"/>
          </a:p>
          <a:p>
            <a:pPr lvl="1">
              <a:lnSpc>
                <a:spcPct val="120000"/>
              </a:lnSpc>
            </a:pPr>
            <a:r>
              <a:rPr lang="en-US" altLang="zh-CN" dirty="0"/>
              <a:t>2015</a:t>
            </a:r>
            <a:r>
              <a:rPr lang="zh-CN" altLang="en-US" dirty="0"/>
              <a:t>年虚增利润总额</a:t>
            </a:r>
            <a:r>
              <a:rPr lang="en-US" altLang="zh-CN" dirty="0"/>
              <a:t>23.81</a:t>
            </a:r>
            <a:r>
              <a:rPr lang="zh-CN" altLang="en-US" dirty="0"/>
              <a:t>亿元，占年报披露利润总额的</a:t>
            </a:r>
            <a:r>
              <a:rPr lang="en-US" altLang="zh-CN" dirty="0"/>
              <a:t>144.65%</a:t>
            </a:r>
            <a:r>
              <a:rPr lang="zh-CN" altLang="en-US" dirty="0"/>
              <a:t>。</a:t>
            </a:r>
            <a:endParaRPr lang="zh-CN" altLang="en-US" dirty="0"/>
          </a:p>
          <a:p>
            <a:pPr lvl="1">
              <a:lnSpc>
                <a:spcPct val="120000"/>
              </a:lnSpc>
            </a:pPr>
            <a:r>
              <a:rPr lang="en-US" altLang="zh-CN" dirty="0"/>
              <a:t>2016</a:t>
            </a:r>
            <a:r>
              <a:rPr lang="zh-CN" altLang="en-US" dirty="0"/>
              <a:t>年虚增利润总额</a:t>
            </a:r>
            <a:r>
              <a:rPr lang="en-US" altLang="zh-CN" dirty="0"/>
              <a:t>30.89</a:t>
            </a:r>
            <a:r>
              <a:rPr lang="zh-CN" altLang="en-US" dirty="0"/>
              <a:t>亿元，占年报披露利润总额的</a:t>
            </a:r>
            <a:r>
              <a:rPr lang="en-US" altLang="zh-CN" dirty="0"/>
              <a:t>134.19%</a:t>
            </a:r>
            <a:endParaRPr lang="en-US" altLang="zh-CN" dirty="0"/>
          </a:p>
          <a:p>
            <a:pPr lvl="1">
              <a:lnSpc>
                <a:spcPct val="120000"/>
              </a:lnSpc>
            </a:pPr>
            <a:r>
              <a:rPr lang="en-US" altLang="zh-CN" dirty="0"/>
              <a:t>2017</a:t>
            </a:r>
            <a:r>
              <a:rPr lang="zh-CN" altLang="en-US" dirty="0"/>
              <a:t>年虚增利润总额</a:t>
            </a:r>
            <a:r>
              <a:rPr lang="en-US" altLang="zh-CN" dirty="0"/>
              <a:t>39.74</a:t>
            </a:r>
            <a:r>
              <a:rPr lang="zh-CN" altLang="en-US" dirty="0"/>
              <a:t>亿元，占年报披露利润总额的</a:t>
            </a:r>
            <a:r>
              <a:rPr lang="en-US" altLang="zh-CN" dirty="0"/>
              <a:t>136.47%</a:t>
            </a:r>
            <a:endParaRPr lang="en-US" altLang="zh-CN" dirty="0"/>
          </a:p>
          <a:p>
            <a:pPr lvl="1">
              <a:lnSpc>
                <a:spcPct val="120000"/>
              </a:lnSpc>
            </a:pPr>
            <a:r>
              <a:rPr lang="en-US" altLang="zh-CN" dirty="0"/>
              <a:t>2018</a:t>
            </a:r>
            <a:r>
              <a:rPr lang="zh-CN" altLang="en-US" dirty="0"/>
              <a:t>年虚增利润总额</a:t>
            </a:r>
            <a:r>
              <a:rPr lang="en-US" altLang="zh-CN" dirty="0"/>
              <a:t>23.81</a:t>
            </a:r>
            <a:r>
              <a:rPr lang="zh-CN" altLang="en-US" dirty="0"/>
              <a:t>亿元，占年报披露利润总额的</a:t>
            </a:r>
            <a:r>
              <a:rPr lang="en-US" altLang="zh-CN" dirty="0"/>
              <a:t>722.16%</a:t>
            </a:r>
            <a:r>
              <a:rPr lang="zh-CN" altLang="en-US" dirty="0"/>
              <a:t>。</a:t>
            </a:r>
            <a:endParaRPr lang="zh-CN" altLang="en-US" dirty="0"/>
          </a:p>
          <a:p>
            <a:pPr>
              <a:lnSpc>
                <a:spcPct val="120000"/>
              </a:lnSpc>
            </a:pPr>
            <a:r>
              <a:rPr lang="zh-CN" altLang="en-US" dirty="0"/>
              <a:t>经查康得新涉嫌在</a:t>
            </a:r>
            <a:r>
              <a:rPr lang="en-US" altLang="zh-CN" dirty="0"/>
              <a:t>2015</a:t>
            </a:r>
            <a:r>
              <a:rPr lang="zh-CN" altLang="en-US" dirty="0"/>
              <a:t>年至</a:t>
            </a:r>
            <a:r>
              <a:rPr lang="en-US" altLang="zh-CN" dirty="0"/>
              <a:t>2018</a:t>
            </a:r>
            <a:r>
              <a:rPr lang="zh-CN" altLang="en-US" dirty="0"/>
              <a:t>年期间，通过虚构销售业务等方式，虚增业务收入，并通过虚构采购生产研发费用，产品运输费用等方式，虚增营业成本，研发费用和销售费用。通过上述方式，*</a:t>
            </a:r>
            <a:r>
              <a:rPr lang="en-US" altLang="zh-CN" dirty="0"/>
              <a:t>ST</a:t>
            </a:r>
            <a:r>
              <a:rPr lang="zh-CN" altLang="en-US" dirty="0"/>
              <a:t>康得虚增利润总额</a:t>
            </a:r>
            <a:r>
              <a:rPr lang="en-US" altLang="zh-CN" dirty="0"/>
              <a:t>119</a:t>
            </a:r>
            <a:r>
              <a:rPr lang="zh-CN" altLang="en-US" dirty="0"/>
              <a:t>亿元。</a:t>
            </a:r>
            <a:endParaRPr lang="zh-CN" altLang="en-US" dirty="0"/>
          </a:p>
          <a:p>
            <a:pPr>
              <a:lnSpc>
                <a:spcPct val="120000"/>
              </a:lnSpc>
            </a:pPr>
            <a:r>
              <a:rPr lang="zh-CN" altLang="en-US" dirty="0"/>
              <a:t>虚增利润总额</a:t>
            </a:r>
            <a:r>
              <a:rPr lang="en-US" altLang="zh-CN" dirty="0"/>
              <a:t>119</a:t>
            </a:r>
            <a:r>
              <a:rPr lang="zh-CN" altLang="en-US" dirty="0"/>
              <a:t>亿元是个什么概念？</a:t>
            </a:r>
            <a:endParaRPr lang="zh-CN" altLang="en-US" dirty="0"/>
          </a:p>
          <a:p>
            <a:pPr>
              <a:lnSpc>
                <a:spcPct val="120000"/>
              </a:lnSpc>
            </a:pPr>
            <a:r>
              <a:rPr lang="zh-CN" altLang="en-US" dirty="0"/>
              <a:t>康得新是</a:t>
            </a:r>
            <a:r>
              <a:rPr lang="en-US" altLang="zh-CN" dirty="0"/>
              <a:t>2010</a:t>
            </a:r>
            <a:r>
              <a:rPr lang="zh-CN" altLang="en-US" dirty="0"/>
              <a:t>年上市的，上市以来</a:t>
            </a:r>
            <a:r>
              <a:rPr lang="en-US" altLang="zh-CN" dirty="0"/>
              <a:t>8</a:t>
            </a:r>
            <a:r>
              <a:rPr lang="zh-CN" altLang="en-US" dirty="0"/>
              <a:t>年的净利润总和也就</a:t>
            </a:r>
            <a:r>
              <a:rPr lang="en-US" altLang="zh-CN" dirty="0"/>
              <a:t>80</a:t>
            </a:r>
            <a:r>
              <a:rPr lang="zh-CN" altLang="en-US" dirty="0"/>
              <a:t>多亿！</a:t>
            </a:r>
            <a:endParaRPr lang="zh-CN" altLang="en-US" dirty="0"/>
          </a:p>
          <a:p>
            <a:pPr>
              <a:lnSpc>
                <a:spcPct val="120000"/>
              </a:lnSpc>
            </a:pP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讨论问题一</a:t>
            </a:r>
            <a:endParaRPr lang="zh-CN" altLang="en-US"/>
          </a:p>
        </p:txBody>
      </p:sp>
      <p:sp>
        <p:nvSpPr>
          <p:cNvPr id="3" name="内容占位符 2"/>
          <p:cNvSpPr>
            <a:spLocks noGrp="1"/>
          </p:cNvSpPr>
          <p:nvPr>
            <p:ph idx="1"/>
          </p:nvPr>
        </p:nvSpPr>
        <p:spPr/>
        <p:txBody>
          <a:bodyPr>
            <a:normAutofit fontScale="70000"/>
          </a:bodyPr>
          <a:p>
            <a:r>
              <a:rPr lang="zh-CN" altLang="en-US" b="1"/>
              <a:t>审计师未能勤勉尽责</a:t>
            </a:r>
            <a:endParaRPr lang="zh-CN" altLang="en-US" b="1"/>
          </a:p>
          <a:p>
            <a:pPr lvl="1"/>
            <a:r>
              <a:rPr lang="zh-CN" altLang="en-US" sz="2400"/>
              <a:t>与国外不同，我国上市公司的股权相对比较集中，其后果则是中小股东由于在董事会中没有直接代言人，导致其无法参与公司的决策过程。限于成本因素的考虑以及专业知识的不足，中小股东也无法亲自对企业的经常活动进行监督。因此，以会计师事务所为代表的第三方中介机构就需要担负起沟通企业与中小股东之间的联系。</a:t>
            </a:r>
            <a:endParaRPr lang="zh-CN" altLang="en-US" sz="2400"/>
          </a:p>
          <a:p>
            <a:pPr lvl="1"/>
            <a:r>
              <a:rPr lang="zh-CN" altLang="en-US" sz="2400"/>
              <a:t>审计师的存在，为资本市场避免逆向选择和道德风险问题提供了保障。审计师的作用体现在两方面：一是为企业的经营管理背书，合理保证其财务报告不存在由于舞弊或错误导致的重大错报；二是通过向公众公开审计结果，为广大投资者分析目标公司、作出投资决策提供客观公正信息。</a:t>
            </a:r>
            <a:endParaRPr lang="zh-CN" altLang="en-US" sz="2400"/>
          </a:p>
          <a:p>
            <a:pPr lvl="1"/>
            <a:r>
              <a:rPr lang="zh-CN" altLang="en-US" sz="2400"/>
              <a:t>不难发现，在康得新造假事件中，为其提供审计的瑞华会计师事务所负有不可推卸的责任。在审计中没有保持应有的谨慎和职业道德操守，未能通过执行合理有效的审计程序来发现企业问题。因此，瑞华所及其签字审计师未尽到勤勉尽责的义务。</a:t>
            </a:r>
            <a:endParaRPr lang="zh-CN" altLang="en-US"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讨论问题二</a:t>
            </a:r>
            <a:endParaRPr lang="zh-CN" altLang="en-US"/>
          </a:p>
        </p:txBody>
      </p:sp>
      <p:sp>
        <p:nvSpPr>
          <p:cNvPr id="3" name="内容占位符 2"/>
          <p:cNvSpPr>
            <a:spLocks noGrp="1"/>
          </p:cNvSpPr>
          <p:nvPr>
            <p:ph idx="1"/>
          </p:nvPr>
        </p:nvSpPr>
        <p:spPr>
          <a:xfrm>
            <a:off x="457200" y="1803400"/>
            <a:ext cx="8229600" cy="4323080"/>
          </a:xfrm>
        </p:spPr>
        <p:txBody>
          <a:bodyPr/>
          <a:p>
            <a:pPr>
              <a:lnSpc>
                <a:spcPct val="140000"/>
              </a:lnSpc>
            </a:pPr>
            <a:r>
              <a:rPr lang="zh-CN" altLang="en-US" sz="2400" b="1"/>
              <a:t>注册计师、银行关于披露问题：</a:t>
            </a:r>
            <a:r>
              <a:rPr lang="zh-CN" altLang="en-US" sz="2400" b="1">
                <a:sym typeface="+mn-ea"/>
              </a:rPr>
              <a:t>涉嫌违反《证券法》、《上市规则》等法律法规，更涉嫌触犯《中华人民共和国刑法》第一百六十一条，违规披露、不披露重要信息罪。</a:t>
            </a:r>
            <a:endParaRPr lang="zh-CN" altLang="en-US" sz="2400" b="1">
              <a:sym typeface="+mn-ea"/>
            </a:endParaRPr>
          </a:p>
          <a:p>
            <a:pPr>
              <a:lnSpc>
                <a:spcPct val="140000"/>
              </a:lnSpc>
            </a:pPr>
            <a:r>
              <a:rPr lang="zh-CN" altLang="en-US" sz="2400" b="1">
                <a:sym typeface="+mn-ea"/>
              </a:rPr>
              <a:t>如何约束？</a:t>
            </a:r>
            <a:endParaRPr lang="zh-CN" altLang="en-US" sz="2400" b="1"/>
          </a:p>
          <a:p>
            <a:pPr>
              <a:lnSpc>
                <a:spcPct val="140000"/>
              </a:lnSpc>
            </a:pPr>
            <a:endParaRPr lang="zh-CN" altLang="en-US" sz="2400" b="1"/>
          </a:p>
          <a:p>
            <a:pPr lvl="1"/>
            <a:endParaRPr lang="zh-CN" altLang="en-US" sz="24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总结</a:t>
            </a:r>
            <a:endParaRPr lang="zh-CN" altLang="en-US"/>
          </a:p>
        </p:txBody>
      </p:sp>
      <p:sp>
        <p:nvSpPr>
          <p:cNvPr id="3" name="内容占位符 2"/>
          <p:cNvSpPr>
            <a:spLocks noGrp="1"/>
          </p:cNvSpPr>
          <p:nvPr>
            <p:ph idx="1"/>
          </p:nvPr>
        </p:nvSpPr>
        <p:spPr>
          <a:xfrm>
            <a:off x="457200" y="1496695"/>
            <a:ext cx="8229600" cy="4525963"/>
          </a:xfrm>
        </p:spPr>
        <p:txBody>
          <a:bodyPr>
            <a:normAutofit fontScale="60000"/>
          </a:bodyPr>
          <a:p>
            <a:pPr marL="0" lvl="0" indent="0">
              <a:lnSpc>
                <a:spcPct val="180000"/>
              </a:lnSpc>
              <a:buFont typeface="Wingdings" panose="05000000000000000000" charset="0"/>
              <a:buNone/>
            </a:pPr>
            <a:r>
              <a:rPr lang="en-US" altLang="zh-CN" sz="3655">
                <a:sym typeface="+mn-ea"/>
              </a:rPr>
              <a:t>        </a:t>
            </a:r>
            <a:r>
              <a:rPr lang="zh-CN" altLang="en-US" sz="3655">
                <a:sym typeface="+mn-ea"/>
              </a:rPr>
              <a:t>案例问题究其原因，除了我国上市公司监管体制尚存在缺陷以外，更为关键的是涉案人员诚信淡薄、知法犯法。因此，会计从业人员的诚信理念亟待重建。作为未来我国会计领域的后备人才，高校学生在会计课程学习中倡导“课程思政”，势在必行。会计从业者应把会计职业道德素养和诚信理念，树立诚信意识，将诚信带入会计工作的每一细节中。</a:t>
            </a:r>
            <a:endParaRPr lang="zh-CN" altLang="en-US" sz="3655">
              <a:sym typeface="+mn-ea"/>
            </a:endParaRPr>
          </a:p>
          <a:p>
            <a:pPr marL="0" lvl="0" indent="0">
              <a:lnSpc>
                <a:spcPct val="180000"/>
              </a:lnSpc>
              <a:buFont typeface="Wingdings" panose="05000000000000000000" charset="0"/>
              <a:buNone/>
            </a:pPr>
            <a:endParaRPr lang="zh-CN" altLang="en-US" sz="3655"/>
          </a:p>
          <a:p>
            <a:pPr>
              <a:lnSpc>
                <a:spcPct val="140000"/>
              </a:lnSpc>
            </a:pP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011555" y="1825625"/>
            <a:ext cx="7430770" cy="2353945"/>
          </a:xfrm>
        </p:spPr>
        <p:txBody>
          <a:bodyPr>
            <a:noAutofit/>
            <a:scene3d>
              <a:camera prst="orthographicFront"/>
              <a:lightRig rig="threePt" dir="t"/>
            </a:scene3d>
          </a:bodyPr>
          <a:p>
            <a:pPr marL="0" indent="0" algn="ctr">
              <a:buNone/>
            </a:pPr>
            <a:r>
              <a:rPr lang="zh-CN" altLang="en-US" sz="3600" b="1">
                <a:solidFill>
                  <a:schemeClr val="tx1"/>
                </a:solidFill>
                <a:effectLst/>
                <a:latin typeface="华文隶书" panose="02010800040101010101" charset="-122"/>
                <a:ea typeface="华文隶书" panose="02010800040101010101" charset="-122"/>
                <a:cs typeface="华文隶书" panose="02010800040101010101" charset="-122"/>
              </a:rPr>
              <a:t>国无德不兴，人无德不立。</a:t>
            </a:r>
            <a:endParaRPr lang="zh-CN" altLang="en-US" sz="3600" b="1">
              <a:solidFill>
                <a:schemeClr val="tx1"/>
              </a:solidFill>
              <a:effectLst/>
              <a:latin typeface="华文隶书" panose="02010800040101010101" charset="-122"/>
              <a:ea typeface="华文隶书" panose="02010800040101010101" charset="-122"/>
              <a:cs typeface="华文隶书" panose="02010800040101010101" charset="-122"/>
            </a:endParaRPr>
          </a:p>
          <a:p>
            <a:pPr marL="0" indent="0" algn="ctr">
              <a:buNone/>
            </a:pPr>
            <a:endParaRPr lang="zh-CN" altLang="en-US" sz="3600" b="1">
              <a:solidFill>
                <a:schemeClr val="tx1"/>
              </a:solidFill>
              <a:effectLst/>
              <a:latin typeface="华文隶书" panose="02010800040101010101" charset="-122"/>
              <a:ea typeface="华文隶书" panose="02010800040101010101" charset="-122"/>
              <a:cs typeface="华文隶书" panose="02010800040101010101" charset="-122"/>
            </a:endParaRPr>
          </a:p>
          <a:p>
            <a:pPr marL="0" indent="0" algn="ctr">
              <a:buNone/>
            </a:pPr>
            <a:r>
              <a:rPr lang="zh-CN" altLang="en-US" sz="3600" b="1">
                <a:solidFill>
                  <a:schemeClr val="tx1"/>
                </a:solidFill>
                <a:effectLst/>
                <a:latin typeface="华文隶书" panose="02010800040101010101" charset="-122"/>
                <a:ea typeface="华文隶书" panose="02010800040101010101" charset="-122"/>
                <a:cs typeface="华文隶书" panose="02010800040101010101" charset="-122"/>
              </a:rPr>
              <a:t>才为德之资，德为才之帅。</a:t>
            </a:r>
            <a:endParaRPr lang="zh-CN" altLang="en-US" sz="3600" b="1">
              <a:solidFill>
                <a:schemeClr val="tx1"/>
              </a:solidFill>
              <a:effectLst/>
              <a:latin typeface="华文隶书" panose="02010800040101010101" charset="-122"/>
              <a:ea typeface="华文隶书" panose="02010800040101010101" charset="-122"/>
              <a:cs typeface="华文隶书" panose="02010800040101010101" charset="-122"/>
            </a:endParaRPr>
          </a:p>
          <a:p>
            <a:pPr marL="0" indent="0" algn="ctr">
              <a:buNone/>
            </a:pPr>
            <a:r>
              <a:rPr lang="zh-CN" altLang="en-US" sz="4400" b="1">
                <a:solidFill>
                  <a:schemeClr val="tx1"/>
                </a:solidFill>
                <a:effectLst/>
                <a:latin typeface="华文隶书" panose="02010800040101010101" charset="-122"/>
                <a:ea typeface="华文隶书" panose="02010800040101010101" charset="-122"/>
                <a:cs typeface="华文隶书" panose="02010800040101010101" charset="-122"/>
              </a:rPr>
              <a:t>                </a:t>
            </a:r>
            <a:endParaRPr lang="zh-CN" altLang="en-US" sz="4400" b="1">
              <a:solidFill>
                <a:schemeClr val="tx1"/>
              </a:solidFill>
              <a:effectLst/>
              <a:latin typeface="华文隶书" panose="02010800040101010101" charset="-122"/>
              <a:ea typeface="华文隶书" panose="02010800040101010101" charset="-122"/>
              <a:cs typeface="华文隶书" panose="02010800040101010101" charset="-122"/>
            </a:endParaRPr>
          </a:p>
        </p:txBody>
      </p:sp>
      <p:sp>
        <p:nvSpPr>
          <p:cNvPr id="4" name="文本框 3"/>
          <p:cNvSpPr txBox="1"/>
          <p:nvPr/>
        </p:nvSpPr>
        <p:spPr>
          <a:xfrm>
            <a:off x="2552700" y="4862830"/>
            <a:ext cx="6134100" cy="645160"/>
          </a:xfrm>
          <a:prstGeom prst="rect">
            <a:avLst/>
          </a:prstGeom>
          <a:noFill/>
        </p:spPr>
        <p:txBody>
          <a:bodyPr wrap="square" rtlCol="0" anchor="t">
            <a:spAutoFit/>
          </a:bodyPr>
          <a:p>
            <a:pPr marL="0" indent="0" algn="l">
              <a:buNone/>
            </a:pPr>
            <a:r>
              <a:rPr lang="zh-CN" altLang="en-US">
                <a:sym typeface="+mn-ea"/>
              </a:rPr>
              <a:t>引自</a:t>
            </a:r>
            <a:r>
              <a:rPr lang="en-US" altLang="zh-CN">
                <a:sym typeface="+mn-ea"/>
              </a:rPr>
              <a:t>“</a:t>
            </a:r>
            <a:r>
              <a:rPr lang="zh-CN" altLang="en-US">
                <a:sym typeface="+mn-ea"/>
              </a:rPr>
              <a:t>以立德树人铸就教育之魂——学习贯彻习近平总书记在全国教育大会重要讲话</a:t>
            </a:r>
            <a:r>
              <a:rPr lang="en-US" altLang="zh-CN">
                <a:sym typeface="+mn-ea"/>
              </a:rPr>
              <a:t>”</a:t>
            </a:r>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占位符 4"/>
          <p:cNvSpPr>
            <a:spLocks noGrp="1"/>
          </p:cNvSpPr>
          <p:nvPr>
            <p:ph type="body" idx="1"/>
          </p:nvPr>
        </p:nvSpPr>
        <p:spPr>
          <a:xfrm>
            <a:off x="827584" y="2132856"/>
            <a:ext cx="7772400" cy="1500187"/>
          </a:xfrm>
        </p:spPr>
        <p:txBody>
          <a:bodyPr>
            <a:normAutofit/>
          </a:bodyPr>
          <a:lstStyle/>
          <a:p>
            <a:pPr algn="ctr"/>
            <a:r>
              <a:rPr lang="zh-CN" altLang="en-US" sz="6600" b="1" dirty="0">
                <a:solidFill>
                  <a:schemeClr val="tx1"/>
                </a:solidFill>
              </a:rPr>
              <a:t>谢谢聆听！</a:t>
            </a:r>
            <a:endParaRPr lang="zh-CN" altLang="en-US" sz="6600" b="1" dirty="0">
              <a:solidFill>
                <a:schemeClr val="tx1"/>
              </a:solidFill>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1233</Words>
  <Application>WPS 演示</Application>
  <PresentationFormat>全屏显示(4:3)</PresentationFormat>
  <Paragraphs>48</Paragraphs>
  <Slides>7</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7</vt:i4>
      </vt:variant>
    </vt:vector>
  </HeadingPairs>
  <TitlesOfParts>
    <vt:vector size="18" baseType="lpstr">
      <vt:lpstr>Arial</vt:lpstr>
      <vt:lpstr>宋体</vt:lpstr>
      <vt:lpstr>Wingdings</vt:lpstr>
      <vt:lpstr>楷体</vt:lpstr>
      <vt:lpstr>华文中宋</vt:lpstr>
      <vt:lpstr>Calibri</vt:lpstr>
      <vt:lpstr>微软雅黑</vt:lpstr>
      <vt:lpstr>Arial Unicode MS</vt:lpstr>
      <vt:lpstr>Wingdings</vt:lpstr>
      <vt:lpstr>华文隶书</vt:lpstr>
      <vt:lpstr>Office 主题</vt:lpstr>
      <vt:lpstr>PowerPoint 演示文稿</vt:lpstr>
      <vt:lpstr>119亿利润全靠“虚增”</vt:lpstr>
      <vt:lpstr>讨论问题一</vt:lpstr>
      <vt:lpstr>讨论问题二</vt:lpstr>
      <vt:lpstr>总结</vt:lpstr>
      <vt:lpstr>PowerPoint 演示文稿</vt:lpstr>
      <vt:lpstr>PowerPoint 演示文稿</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新城控股</dc:title>
  <dc:creator>WYM</dc:creator>
  <cp:lastModifiedBy>taxsky</cp:lastModifiedBy>
  <cp:revision>95</cp:revision>
  <dcterms:created xsi:type="dcterms:W3CDTF">2019-08-11T12:54:00Z</dcterms:created>
  <dcterms:modified xsi:type="dcterms:W3CDTF">2020-05-10T01:06:43Z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