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2" r:id="rId7"/>
    <p:sldId id="263" r:id="rId8"/>
    <p:sldId id="264" r:id="rId9"/>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a:t>单击此处编辑母版标题样式</a:t>
            </a:r>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2020/3/28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2020/3/28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2020/3/28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2020/3/28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a:t>单击此处编辑母版标题样式</a:t>
            </a:r>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2020/3/28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2020/3/28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2020/3/28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2020/3/28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2020/3/28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a:t>单击此处编辑母版标题样式</a:t>
            </a:r>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2020/3/28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a:t>单击此处编辑母版标题样式</a:t>
            </a:r>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2020/3/28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2020/3/28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91A97BD-010B-4775-83A7-5D2D50CBF3F1}"/>
              </a:ext>
            </a:extLst>
          </p:cNvPr>
          <p:cNvSpPr>
            <a:spLocks noGrp="1"/>
          </p:cNvSpPr>
          <p:nvPr>
            <p:ph type="ctrTitle"/>
          </p:nvPr>
        </p:nvSpPr>
        <p:spPr/>
        <p:txBody>
          <a:bodyPr/>
          <a:lstStyle/>
          <a:p>
            <a:r>
              <a:rPr lang="zh-CN" altLang="en-US" dirty="0"/>
              <a:t>财务分析与公司估值 </a:t>
            </a:r>
            <a:br>
              <a:rPr lang="en-US" altLang="zh-CN" dirty="0"/>
            </a:br>
            <a:r>
              <a:rPr lang="en-US" altLang="zh-CN" dirty="0"/>
              <a:t>– </a:t>
            </a:r>
            <a:r>
              <a:rPr lang="zh-CN" altLang="en-US" dirty="0"/>
              <a:t>思政案例</a:t>
            </a:r>
            <a:endParaRPr lang="en-US" dirty="0"/>
          </a:p>
        </p:txBody>
      </p:sp>
      <p:sp>
        <p:nvSpPr>
          <p:cNvPr id="3" name="副标题 2">
            <a:extLst>
              <a:ext uri="{FF2B5EF4-FFF2-40B4-BE49-F238E27FC236}">
                <a16:creationId xmlns:a16="http://schemas.microsoft.com/office/drawing/2014/main" id="{C094CA9F-7331-4A6E-A5D0-D4894A329FAA}"/>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23607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B825B77-7577-4123-B281-7226D49B1F81}"/>
              </a:ext>
            </a:extLst>
          </p:cNvPr>
          <p:cNvSpPr>
            <a:spLocks noGrp="1"/>
          </p:cNvSpPr>
          <p:nvPr>
            <p:ph type="title"/>
          </p:nvPr>
        </p:nvSpPr>
        <p:spPr/>
        <p:txBody>
          <a:bodyPr/>
          <a:lstStyle/>
          <a:p>
            <a:r>
              <a:rPr lang="zh-CN" altLang="en-US" b="1" dirty="0"/>
              <a:t>教学目标</a:t>
            </a:r>
            <a:endParaRPr lang="en-US" b="1" dirty="0"/>
          </a:p>
        </p:txBody>
      </p:sp>
      <p:sp>
        <p:nvSpPr>
          <p:cNvPr id="3" name="内容占位符 2">
            <a:extLst>
              <a:ext uri="{FF2B5EF4-FFF2-40B4-BE49-F238E27FC236}">
                <a16:creationId xmlns:a16="http://schemas.microsoft.com/office/drawing/2014/main" id="{5FA8DECE-CBDC-457C-A08C-12D55CB8BE7A}"/>
              </a:ext>
            </a:extLst>
          </p:cNvPr>
          <p:cNvSpPr>
            <a:spLocks noGrp="1"/>
          </p:cNvSpPr>
          <p:nvPr>
            <p:ph idx="1"/>
          </p:nvPr>
        </p:nvSpPr>
        <p:spPr/>
        <p:txBody>
          <a:bodyPr>
            <a:normAutofit lnSpcReduction="10000"/>
          </a:bodyPr>
          <a:lstStyle/>
          <a:p>
            <a:r>
              <a:rPr lang="zh-CN" altLang="en-US" dirty="0"/>
              <a:t>上市公司的会计责任</a:t>
            </a:r>
            <a:endParaRPr lang="en-US" altLang="zh-CN" dirty="0"/>
          </a:p>
          <a:p>
            <a:pPr lvl="1"/>
            <a:r>
              <a:rPr lang="zh-CN" altLang="en-US" dirty="0"/>
              <a:t>主体：内部会计主体 </a:t>
            </a:r>
            <a:r>
              <a:rPr lang="en-US" altLang="zh-CN" dirty="0"/>
              <a:t>VS </a:t>
            </a:r>
            <a:r>
              <a:rPr lang="zh-CN" altLang="en-US" dirty="0"/>
              <a:t>外部会计主体</a:t>
            </a:r>
            <a:endParaRPr lang="en-US" altLang="zh-CN" dirty="0"/>
          </a:p>
          <a:p>
            <a:pPr lvl="1"/>
            <a:r>
              <a:rPr lang="zh-CN" altLang="en-US" dirty="0"/>
              <a:t>性质：经济责任、法律责任、社会责任、文化责任</a:t>
            </a:r>
            <a:endParaRPr lang="en-US" altLang="zh-CN" dirty="0"/>
          </a:p>
          <a:p>
            <a:pPr lvl="1"/>
            <a:endParaRPr lang="en-US" altLang="zh-CN" dirty="0"/>
          </a:p>
          <a:p>
            <a:pPr marL="342900" lvl="1" indent="-342900">
              <a:buFont typeface="Arial" pitchFamily="34" charset="0"/>
              <a:buChar char="•"/>
            </a:pPr>
            <a:r>
              <a:rPr lang="zh-CN" altLang="en-US" sz="3200" dirty="0"/>
              <a:t>会计从业人员的会计诚信理念建设以及职业道德规范</a:t>
            </a:r>
            <a:endParaRPr lang="en-US" altLang="zh-CN" sz="3200" dirty="0"/>
          </a:p>
          <a:p>
            <a:pPr marL="342900" lvl="1" indent="-342900">
              <a:buFont typeface="Arial" pitchFamily="34" charset="0"/>
              <a:buChar char="•"/>
            </a:pPr>
            <a:endParaRPr lang="en-US" altLang="zh-CN" sz="3200" dirty="0"/>
          </a:p>
          <a:p>
            <a:pPr marL="342900" lvl="1" indent="-342900">
              <a:buFont typeface="Arial" pitchFamily="34" charset="0"/>
              <a:buChar char="•"/>
            </a:pPr>
            <a:r>
              <a:rPr lang="zh-CN" altLang="en-US" sz="3200" dirty="0"/>
              <a:t>会计的诚信建设在市场经济中的作用</a:t>
            </a:r>
            <a:endParaRPr lang="en-US" dirty="0"/>
          </a:p>
        </p:txBody>
      </p:sp>
    </p:spTree>
    <p:extLst>
      <p:ext uri="{BB962C8B-B14F-4D97-AF65-F5344CB8AC3E}">
        <p14:creationId xmlns:p14="http://schemas.microsoft.com/office/powerpoint/2010/main" val="553374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77F0422-406A-4E1A-94CC-F546ACC89E5E}"/>
              </a:ext>
            </a:extLst>
          </p:cNvPr>
          <p:cNvSpPr>
            <a:spLocks noGrp="1"/>
          </p:cNvSpPr>
          <p:nvPr>
            <p:ph type="title"/>
          </p:nvPr>
        </p:nvSpPr>
        <p:spPr/>
        <p:txBody>
          <a:bodyPr/>
          <a:lstStyle/>
          <a:p>
            <a:r>
              <a:rPr lang="zh-CN" altLang="en-US" b="1" dirty="0"/>
              <a:t>“万福生科”案例简介</a:t>
            </a:r>
            <a:endParaRPr lang="en-US" b="1" dirty="0"/>
          </a:p>
        </p:txBody>
      </p:sp>
      <p:sp>
        <p:nvSpPr>
          <p:cNvPr id="3" name="内容占位符 2">
            <a:extLst>
              <a:ext uri="{FF2B5EF4-FFF2-40B4-BE49-F238E27FC236}">
                <a16:creationId xmlns:a16="http://schemas.microsoft.com/office/drawing/2014/main" id="{9BD3F441-BB1B-44F0-BD59-D7893A7C78EE}"/>
              </a:ext>
            </a:extLst>
          </p:cNvPr>
          <p:cNvSpPr>
            <a:spLocks noGrp="1"/>
          </p:cNvSpPr>
          <p:nvPr>
            <p:ph idx="1"/>
          </p:nvPr>
        </p:nvSpPr>
        <p:spPr/>
        <p:txBody>
          <a:bodyPr>
            <a:normAutofit lnSpcReduction="10000"/>
          </a:bodyPr>
          <a:lstStyle/>
          <a:p>
            <a:r>
              <a:rPr lang="zh-CN" altLang="en-US" sz="2400" dirty="0"/>
              <a:t>万福生科，全称万福生科</a:t>
            </a:r>
            <a:r>
              <a:rPr lang="en-US" altLang="zh-CN" sz="2400" dirty="0"/>
              <a:t>(</a:t>
            </a:r>
            <a:r>
              <a:rPr lang="zh-CN" altLang="en-US" sz="2400" dirty="0"/>
              <a:t>湖南</a:t>
            </a:r>
            <a:r>
              <a:rPr lang="en-US" altLang="zh-CN" sz="2400" dirty="0"/>
              <a:t>)</a:t>
            </a:r>
            <a:r>
              <a:rPr lang="zh-CN" altLang="en-US" sz="2400" dirty="0"/>
              <a:t>农业开发股份有限公司</a:t>
            </a:r>
            <a:endParaRPr lang="en-US" altLang="zh-CN" sz="2400" dirty="0"/>
          </a:p>
          <a:p>
            <a:endParaRPr lang="en-US" altLang="zh-CN" sz="2400" dirty="0"/>
          </a:p>
          <a:p>
            <a:r>
              <a:rPr lang="zh-CN" altLang="en-US" sz="2400" dirty="0"/>
              <a:t>成立于</a:t>
            </a:r>
            <a:r>
              <a:rPr lang="en-US" altLang="zh-CN" sz="2400" dirty="0"/>
              <a:t>2003</a:t>
            </a:r>
            <a:r>
              <a:rPr lang="zh-CN" altLang="en-US" sz="2400" dirty="0"/>
              <a:t>年，</a:t>
            </a:r>
            <a:r>
              <a:rPr lang="en-US" altLang="zh-CN" sz="2400" dirty="0"/>
              <a:t>2009</a:t>
            </a:r>
            <a:r>
              <a:rPr lang="zh-CN" altLang="en-US" sz="2400" dirty="0"/>
              <a:t>年完成股份制改造，</a:t>
            </a:r>
            <a:r>
              <a:rPr lang="en-US" altLang="zh-CN" sz="2400" dirty="0"/>
              <a:t>2011</a:t>
            </a:r>
            <a:r>
              <a:rPr lang="zh-CN" altLang="en-US" sz="2400" dirty="0"/>
              <a:t>年</a:t>
            </a:r>
            <a:r>
              <a:rPr lang="en-US" altLang="zh-CN" sz="2400" dirty="0"/>
              <a:t>9</a:t>
            </a:r>
            <a:r>
              <a:rPr lang="zh-CN" altLang="en-US" sz="2400" dirty="0"/>
              <a:t>月在深圳证券交易所挂牌上市。</a:t>
            </a:r>
            <a:endParaRPr lang="en-US" altLang="zh-CN" sz="2400" dirty="0"/>
          </a:p>
          <a:p>
            <a:endParaRPr lang="en-US" altLang="zh-CN" sz="2400" dirty="0"/>
          </a:p>
          <a:p>
            <a:r>
              <a:rPr lang="zh-CN" altLang="en-US" sz="2400" dirty="0"/>
              <a:t>是一家集粮食收储、大米和油脂加工、大米淀粉糖和蛋白粉系列产品生产销售及科研开发为一体的省级农业产业化龙头企业、省级高新技术企业。</a:t>
            </a:r>
            <a:endParaRPr lang="en-US" altLang="zh-CN" sz="2400" dirty="0"/>
          </a:p>
          <a:p>
            <a:endParaRPr lang="en-US" sz="2400" dirty="0"/>
          </a:p>
          <a:p>
            <a:r>
              <a:rPr lang="en-US" altLang="zh-CN" sz="2400" dirty="0">
                <a:latin typeface="+mn-ea"/>
              </a:rPr>
              <a:t>2012</a:t>
            </a:r>
            <a:r>
              <a:rPr lang="zh-CN" altLang="en-US" sz="2400" dirty="0">
                <a:latin typeface="+mn-ea"/>
              </a:rPr>
              <a:t>年</a:t>
            </a:r>
            <a:r>
              <a:rPr lang="en-US" altLang="zh-CN" sz="2400" dirty="0">
                <a:latin typeface="+mn-ea"/>
              </a:rPr>
              <a:t>9</a:t>
            </a:r>
            <a:r>
              <a:rPr lang="zh-CN" altLang="en-US" sz="2400" dirty="0">
                <a:latin typeface="+mn-ea"/>
              </a:rPr>
              <a:t>月</a:t>
            </a:r>
            <a:r>
              <a:rPr lang="en-US" altLang="zh-CN" sz="2400" dirty="0">
                <a:latin typeface="+mn-ea"/>
              </a:rPr>
              <a:t>14</a:t>
            </a:r>
            <a:r>
              <a:rPr lang="zh-CN" altLang="en-US" sz="2400" dirty="0">
                <a:latin typeface="+mn-ea"/>
              </a:rPr>
              <a:t>日，“万福生科”收到证监会湖南监管局</a:t>
            </a:r>
            <a:r>
              <a:rPr lang="en-US" altLang="zh-CN" sz="2400" dirty="0">
                <a:latin typeface="+mn-ea"/>
              </a:rPr>
              <a:t>《</a:t>
            </a:r>
            <a:r>
              <a:rPr lang="zh-CN" altLang="en-US" sz="2400" dirty="0">
                <a:latin typeface="+mn-ea"/>
              </a:rPr>
              <a:t>立案稽查通知书</a:t>
            </a:r>
            <a:r>
              <a:rPr lang="en-US" altLang="zh-CN" sz="2400" dirty="0">
                <a:latin typeface="+mn-ea"/>
              </a:rPr>
              <a:t>》</a:t>
            </a:r>
            <a:r>
              <a:rPr lang="zh-CN" altLang="en-US" sz="2400" dirty="0">
                <a:latin typeface="+mn-ea"/>
              </a:rPr>
              <a:t>。</a:t>
            </a:r>
            <a:endParaRPr lang="en-US" altLang="zh-CN" sz="2400" dirty="0">
              <a:latin typeface="+mn-ea"/>
            </a:endParaRPr>
          </a:p>
          <a:p>
            <a:endParaRPr lang="en-US" sz="2400" dirty="0"/>
          </a:p>
        </p:txBody>
      </p:sp>
    </p:spTree>
    <p:extLst>
      <p:ext uri="{BB962C8B-B14F-4D97-AF65-F5344CB8AC3E}">
        <p14:creationId xmlns:p14="http://schemas.microsoft.com/office/powerpoint/2010/main" val="2336615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BC14DB8-4C15-46F4-AAE5-E77CA6613F09}"/>
              </a:ext>
            </a:extLst>
          </p:cNvPr>
          <p:cNvSpPr>
            <a:spLocks noGrp="1"/>
          </p:cNvSpPr>
          <p:nvPr>
            <p:ph type="title"/>
          </p:nvPr>
        </p:nvSpPr>
        <p:spPr/>
        <p:txBody>
          <a:bodyPr/>
          <a:lstStyle/>
          <a:p>
            <a:r>
              <a:rPr lang="zh-CN" altLang="en-US" b="1" dirty="0"/>
              <a:t>“万福生科”案例简介</a:t>
            </a:r>
            <a:endParaRPr lang="en-US" b="1" dirty="0"/>
          </a:p>
        </p:txBody>
      </p:sp>
      <p:sp>
        <p:nvSpPr>
          <p:cNvPr id="3" name="内容占位符 2">
            <a:extLst>
              <a:ext uri="{FF2B5EF4-FFF2-40B4-BE49-F238E27FC236}">
                <a16:creationId xmlns:a16="http://schemas.microsoft.com/office/drawing/2014/main" id="{72051A8B-BBC6-4E6C-AE54-2FF1FC0D9A6E}"/>
              </a:ext>
            </a:extLst>
          </p:cNvPr>
          <p:cNvSpPr>
            <a:spLocks noGrp="1"/>
          </p:cNvSpPr>
          <p:nvPr>
            <p:ph idx="1"/>
          </p:nvPr>
        </p:nvSpPr>
        <p:spPr/>
        <p:txBody>
          <a:bodyPr>
            <a:normAutofit/>
          </a:bodyPr>
          <a:lstStyle/>
          <a:p>
            <a:r>
              <a:rPr lang="zh-CN" altLang="en-US" sz="2400" dirty="0">
                <a:latin typeface="+mn-ea"/>
              </a:rPr>
              <a:t>根据证监会在</a:t>
            </a:r>
            <a:r>
              <a:rPr lang="en-US" altLang="zh-CN" sz="2400" dirty="0">
                <a:latin typeface="+mn-ea"/>
              </a:rPr>
              <a:t>2013</a:t>
            </a:r>
            <a:r>
              <a:rPr lang="zh-CN" altLang="en-US" sz="2400" dirty="0">
                <a:latin typeface="+mn-ea"/>
              </a:rPr>
              <a:t>年</a:t>
            </a:r>
            <a:r>
              <a:rPr lang="en-US" altLang="zh-CN" sz="2400" dirty="0">
                <a:latin typeface="+mn-ea"/>
              </a:rPr>
              <a:t>09</a:t>
            </a:r>
            <a:r>
              <a:rPr lang="zh-CN" altLang="en-US" sz="2400" dirty="0">
                <a:latin typeface="+mn-ea"/>
              </a:rPr>
              <a:t>月</a:t>
            </a:r>
            <a:r>
              <a:rPr lang="en-US" altLang="zh-CN" sz="2400" dirty="0">
                <a:latin typeface="+mn-ea"/>
              </a:rPr>
              <a:t>24</a:t>
            </a:r>
            <a:r>
              <a:rPr lang="zh-CN" altLang="en-US" sz="2400" dirty="0">
                <a:latin typeface="+mn-ea"/>
              </a:rPr>
              <a:t>日发布的中国证监会行政处罚决定书</a:t>
            </a:r>
            <a:r>
              <a:rPr lang="en-US" altLang="zh-CN" sz="2400" dirty="0">
                <a:latin typeface="+mn-ea"/>
              </a:rPr>
              <a:t>(2013[47</a:t>
            </a:r>
            <a:r>
              <a:rPr lang="zh-CN" altLang="en-US" sz="2400" dirty="0">
                <a:latin typeface="+mn-ea"/>
              </a:rPr>
              <a:t>号</a:t>
            </a:r>
            <a:r>
              <a:rPr lang="en-US" altLang="zh-CN" sz="2400" dirty="0">
                <a:latin typeface="+mn-ea"/>
              </a:rPr>
              <a:t>])</a:t>
            </a:r>
            <a:r>
              <a:rPr lang="zh-CN" altLang="en-US" sz="2400" dirty="0">
                <a:latin typeface="+mn-ea"/>
              </a:rPr>
              <a:t>，万福生科存在如下违法事实：</a:t>
            </a:r>
            <a:endParaRPr lang="en-US" altLang="zh-CN" sz="2400" dirty="0">
              <a:latin typeface="+mn-ea"/>
            </a:endParaRPr>
          </a:p>
          <a:p>
            <a:endParaRPr lang="en-US" altLang="zh-CN" sz="2400" dirty="0">
              <a:latin typeface="+mn-ea"/>
            </a:endParaRPr>
          </a:p>
          <a:p>
            <a:pPr lvl="1"/>
            <a:r>
              <a:rPr lang="zh-CN" altLang="en-US" sz="2400" dirty="0">
                <a:latin typeface="+mn-ea"/>
              </a:rPr>
              <a:t>万福生科</a:t>
            </a:r>
            <a:r>
              <a:rPr lang="en-US" altLang="zh-CN" sz="2400" dirty="0">
                <a:latin typeface="+mn-ea"/>
              </a:rPr>
              <a:t>《</a:t>
            </a:r>
            <a:r>
              <a:rPr lang="zh-CN" altLang="en-US" sz="2400" dirty="0">
                <a:latin typeface="+mn-ea"/>
              </a:rPr>
              <a:t>首次公开发行股票并在创业板上市招股说明书</a:t>
            </a:r>
            <a:r>
              <a:rPr lang="en-US" altLang="zh-CN" sz="2400" dirty="0">
                <a:latin typeface="+mn-ea"/>
              </a:rPr>
              <a:t>》</a:t>
            </a:r>
            <a:r>
              <a:rPr lang="zh-CN" altLang="en-US" sz="2400" dirty="0">
                <a:latin typeface="+mn-ea"/>
              </a:rPr>
              <a:t>披露的</a:t>
            </a:r>
            <a:r>
              <a:rPr lang="en-US" altLang="zh-CN" sz="2400" dirty="0">
                <a:latin typeface="+mn-ea"/>
              </a:rPr>
              <a:t>2008</a:t>
            </a:r>
            <a:r>
              <a:rPr lang="zh-CN" altLang="en-US" sz="2400" dirty="0">
                <a:latin typeface="+mn-ea"/>
              </a:rPr>
              <a:t>年至</a:t>
            </a:r>
            <a:r>
              <a:rPr lang="en-US" altLang="zh-CN" sz="2400" dirty="0">
                <a:latin typeface="+mn-ea"/>
              </a:rPr>
              <a:t>2010</a:t>
            </a:r>
            <a:r>
              <a:rPr lang="zh-CN" altLang="en-US" sz="2400" dirty="0">
                <a:latin typeface="+mn-ea"/>
              </a:rPr>
              <a:t>年财务数据存在虚假记载，公司不符合公开发行股票的条件。为了达到公开发行股票并上市条件，由董事长兼总经理龚永福决策，并经财务总监覃学军安排人员执行，</a:t>
            </a:r>
            <a:r>
              <a:rPr lang="en-US" altLang="zh-CN" sz="2400" dirty="0">
                <a:latin typeface="+mn-ea"/>
              </a:rPr>
              <a:t>2008</a:t>
            </a:r>
            <a:r>
              <a:rPr lang="zh-CN" altLang="en-US" sz="2400" dirty="0">
                <a:latin typeface="+mn-ea"/>
              </a:rPr>
              <a:t>年至</a:t>
            </a:r>
            <a:r>
              <a:rPr lang="en-US" altLang="zh-CN" sz="2400" dirty="0">
                <a:latin typeface="+mn-ea"/>
              </a:rPr>
              <a:t>2010</a:t>
            </a:r>
            <a:r>
              <a:rPr lang="zh-CN" altLang="en-US" sz="2400" dirty="0">
                <a:latin typeface="+mn-ea"/>
              </a:rPr>
              <a:t>年分别虚增销售收入</a:t>
            </a:r>
            <a:r>
              <a:rPr lang="en-US" altLang="zh-CN" sz="2400" dirty="0">
                <a:latin typeface="+mn-ea"/>
              </a:rPr>
              <a:t>12,262</a:t>
            </a:r>
            <a:r>
              <a:rPr lang="zh-CN" altLang="en-US" sz="2400" dirty="0">
                <a:latin typeface="+mn-ea"/>
              </a:rPr>
              <a:t>万元、</a:t>
            </a:r>
            <a:r>
              <a:rPr lang="en-US" altLang="zh-CN" sz="2400" dirty="0">
                <a:latin typeface="+mn-ea"/>
              </a:rPr>
              <a:t>14,966</a:t>
            </a:r>
            <a:r>
              <a:rPr lang="zh-CN" altLang="en-US" sz="2400" dirty="0">
                <a:latin typeface="+mn-ea"/>
              </a:rPr>
              <a:t>万元、</a:t>
            </a:r>
            <a:r>
              <a:rPr lang="en-US" altLang="zh-CN" sz="2400" dirty="0">
                <a:latin typeface="+mn-ea"/>
              </a:rPr>
              <a:t>19,074</a:t>
            </a:r>
            <a:r>
              <a:rPr lang="zh-CN" altLang="en-US" sz="2400" dirty="0">
                <a:latin typeface="+mn-ea"/>
              </a:rPr>
              <a:t>万元，虚增营业利润</a:t>
            </a:r>
            <a:r>
              <a:rPr lang="en-US" altLang="zh-CN" sz="2400" dirty="0">
                <a:latin typeface="+mn-ea"/>
              </a:rPr>
              <a:t>2,851</a:t>
            </a:r>
            <a:r>
              <a:rPr lang="zh-CN" altLang="en-US" sz="2400" dirty="0">
                <a:latin typeface="+mn-ea"/>
              </a:rPr>
              <a:t>万元、</a:t>
            </a:r>
            <a:r>
              <a:rPr lang="en-US" altLang="zh-CN" sz="2400" dirty="0">
                <a:latin typeface="+mn-ea"/>
              </a:rPr>
              <a:t>3,857</a:t>
            </a:r>
            <a:r>
              <a:rPr lang="zh-CN" altLang="en-US" sz="2400" dirty="0">
                <a:latin typeface="+mn-ea"/>
              </a:rPr>
              <a:t>万元、</a:t>
            </a:r>
            <a:r>
              <a:rPr lang="en-US" altLang="zh-CN" sz="2400" dirty="0">
                <a:latin typeface="+mn-ea"/>
              </a:rPr>
              <a:t>4,590</a:t>
            </a:r>
            <a:r>
              <a:rPr lang="zh-CN" altLang="en-US" sz="2400" dirty="0">
                <a:latin typeface="+mn-ea"/>
              </a:rPr>
              <a:t>万元。</a:t>
            </a:r>
            <a:endParaRPr lang="en-US" altLang="zh-CN" sz="2400" dirty="0">
              <a:latin typeface="+mn-ea"/>
            </a:endParaRPr>
          </a:p>
          <a:p>
            <a:pPr lvl="1"/>
            <a:endParaRPr lang="en-US" altLang="zh-CN" sz="2400" dirty="0">
              <a:latin typeface="+mn-ea"/>
            </a:endParaRPr>
          </a:p>
          <a:p>
            <a:endParaRPr lang="en-US" altLang="zh-CN" sz="2400" dirty="0">
              <a:latin typeface="+mn-ea"/>
            </a:endParaRPr>
          </a:p>
          <a:p>
            <a:endParaRPr lang="en-US" altLang="zh-CN" sz="2400" dirty="0">
              <a:latin typeface="+mn-ea"/>
            </a:endParaRPr>
          </a:p>
        </p:txBody>
      </p:sp>
    </p:spTree>
    <p:extLst>
      <p:ext uri="{BB962C8B-B14F-4D97-AF65-F5344CB8AC3E}">
        <p14:creationId xmlns:p14="http://schemas.microsoft.com/office/powerpoint/2010/main" val="1070746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BC14DB8-4C15-46F4-AAE5-E77CA6613F09}"/>
              </a:ext>
            </a:extLst>
          </p:cNvPr>
          <p:cNvSpPr>
            <a:spLocks noGrp="1"/>
          </p:cNvSpPr>
          <p:nvPr>
            <p:ph type="title"/>
          </p:nvPr>
        </p:nvSpPr>
        <p:spPr/>
        <p:txBody>
          <a:bodyPr/>
          <a:lstStyle/>
          <a:p>
            <a:r>
              <a:rPr lang="zh-CN" altLang="en-US" b="1" dirty="0"/>
              <a:t>“万福生科”案例简介</a:t>
            </a:r>
            <a:endParaRPr lang="en-US" b="1" dirty="0"/>
          </a:p>
        </p:txBody>
      </p:sp>
      <p:sp>
        <p:nvSpPr>
          <p:cNvPr id="3" name="内容占位符 2">
            <a:extLst>
              <a:ext uri="{FF2B5EF4-FFF2-40B4-BE49-F238E27FC236}">
                <a16:creationId xmlns:a16="http://schemas.microsoft.com/office/drawing/2014/main" id="{72051A8B-BBC6-4E6C-AE54-2FF1FC0D9A6E}"/>
              </a:ext>
            </a:extLst>
          </p:cNvPr>
          <p:cNvSpPr>
            <a:spLocks noGrp="1"/>
          </p:cNvSpPr>
          <p:nvPr>
            <p:ph idx="1"/>
          </p:nvPr>
        </p:nvSpPr>
        <p:spPr/>
        <p:txBody>
          <a:bodyPr>
            <a:normAutofit/>
          </a:bodyPr>
          <a:lstStyle/>
          <a:p>
            <a:r>
              <a:rPr lang="zh-CN" altLang="en-US" sz="2400" dirty="0">
                <a:latin typeface="+mn-ea"/>
              </a:rPr>
              <a:t>根据证监会在</a:t>
            </a:r>
            <a:r>
              <a:rPr lang="en-US" altLang="zh-CN" sz="2400" dirty="0">
                <a:latin typeface="+mn-ea"/>
              </a:rPr>
              <a:t>2013</a:t>
            </a:r>
            <a:r>
              <a:rPr lang="zh-CN" altLang="en-US" sz="2400" dirty="0">
                <a:latin typeface="+mn-ea"/>
              </a:rPr>
              <a:t>年</a:t>
            </a:r>
            <a:r>
              <a:rPr lang="en-US" altLang="zh-CN" sz="2400" dirty="0">
                <a:latin typeface="+mn-ea"/>
              </a:rPr>
              <a:t>09</a:t>
            </a:r>
            <a:r>
              <a:rPr lang="zh-CN" altLang="en-US" sz="2400" dirty="0">
                <a:latin typeface="+mn-ea"/>
              </a:rPr>
              <a:t>月</a:t>
            </a:r>
            <a:r>
              <a:rPr lang="en-US" altLang="zh-CN" sz="2400" dirty="0">
                <a:latin typeface="+mn-ea"/>
              </a:rPr>
              <a:t>24</a:t>
            </a:r>
            <a:r>
              <a:rPr lang="zh-CN" altLang="en-US" sz="2400" dirty="0">
                <a:latin typeface="+mn-ea"/>
              </a:rPr>
              <a:t>日发布的中国证监会行政处罚决定书</a:t>
            </a:r>
            <a:r>
              <a:rPr lang="en-US" altLang="zh-CN" sz="2400" dirty="0">
                <a:latin typeface="+mn-ea"/>
              </a:rPr>
              <a:t>(2013[47</a:t>
            </a:r>
            <a:r>
              <a:rPr lang="zh-CN" altLang="en-US" sz="2400" dirty="0">
                <a:latin typeface="+mn-ea"/>
              </a:rPr>
              <a:t>号</a:t>
            </a:r>
            <a:r>
              <a:rPr lang="en-US" altLang="zh-CN" sz="2400" dirty="0">
                <a:latin typeface="+mn-ea"/>
              </a:rPr>
              <a:t>])</a:t>
            </a:r>
            <a:r>
              <a:rPr lang="zh-CN" altLang="en-US" sz="2400" dirty="0">
                <a:latin typeface="+mn-ea"/>
              </a:rPr>
              <a:t>，万福生科存在如下违法事实：</a:t>
            </a:r>
            <a:endParaRPr lang="en-US" altLang="zh-CN" sz="2400" dirty="0">
              <a:latin typeface="+mn-ea"/>
            </a:endParaRPr>
          </a:p>
          <a:p>
            <a:pPr lvl="1"/>
            <a:endParaRPr lang="en-US" altLang="zh-CN" sz="2400" dirty="0">
              <a:latin typeface="+mn-ea"/>
            </a:endParaRPr>
          </a:p>
          <a:p>
            <a:pPr lvl="1"/>
            <a:r>
              <a:rPr lang="zh-CN" altLang="en-US" sz="2400" dirty="0">
                <a:latin typeface="+mn-ea"/>
              </a:rPr>
              <a:t>万福生科</a:t>
            </a:r>
            <a:r>
              <a:rPr lang="en-US" altLang="zh-CN" sz="2400" dirty="0">
                <a:latin typeface="+mn-ea"/>
              </a:rPr>
              <a:t>《2011</a:t>
            </a:r>
            <a:r>
              <a:rPr lang="zh-CN" altLang="en-US" sz="2400" dirty="0">
                <a:latin typeface="+mn-ea"/>
              </a:rPr>
              <a:t>年年度报告</a:t>
            </a:r>
            <a:r>
              <a:rPr lang="en-US" altLang="zh-CN" sz="2400" dirty="0">
                <a:latin typeface="+mn-ea"/>
              </a:rPr>
              <a:t>》</a:t>
            </a:r>
            <a:r>
              <a:rPr lang="zh-CN" altLang="en-US" sz="2400" dirty="0">
                <a:latin typeface="+mn-ea"/>
              </a:rPr>
              <a:t>存在虚假记载：万福生科</a:t>
            </a:r>
            <a:r>
              <a:rPr lang="en-US" altLang="zh-CN" sz="2400" dirty="0">
                <a:latin typeface="+mn-ea"/>
              </a:rPr>
              <a:t>2012</a:t>
            </a:r>
            <a:r>
              <a:rPr lang="zh-CN" altLang="en-US" sz="2400" dirty="0">
                <a:latin typeface="+mn-ea"/>
              </a:rPr>
              <a:t>年</a:t>
            </a:r>
            <a:r>
              <a:rPr lang="en-US" altLang="zh-CN" sz="2400" dirty="0">
                <a:latin typeface="+mn-ea"/>
              </a:rPr>
              <a:t>4</a:t>
            </a:r>
            <a:r>
              <a:rPr lang="zh-CN" altLang="en-US" sz="2400" dirty="0">
                <a:latin typeface="+mn-ea"/>
              </a:rPr>
              <a:t>月</a:t>
            </a:r>
            <a:r>
              <a:rPr lang="en-US" altLang="zh-CN" sz="2400" dirty="0">
                <a:latin typeface="+mn-ea"/>
              </a:rPr>
              <a:t>16</a:t>
            </a:r>
            <a:r>
              <a:rPr lang="zh-CN" altLang="en-US" sz="2400" dirty="0">
                <a:latin typeface="+mn-ea"/>
              </a:rPr>
              <a:t>日公告</a:t>
            </a:r>
            <a:r>
              <a:rPr lang="en-US" altLang="zh-CN" sz="2400" dirty="0">
                <a:latin typeface="+mn-ea"/>
              </a:rPr>
              <a:t>《2011</a:t>
            </a:r>
            <a:r>
              <a:rPr lang="zh-CN" altLang="en-US" sz="2400" dirty="0">
                <a:latin typeface="+mn-ea"/>
              </a:rPr>
              <a:t>年年度报告</a:t>
            </a:r>
            <a:r>
              <a:rPr lang="en-US" altLang="zh-CN" sz="2400" dirty="0">
                <a:latin typeface="+mn-ea"/>
              </a:rPr>
              <a:t>》</a:t>
            </a:r>
            <a:r>
              <a:rPr lang="zh-CN" altLang="en-US" sz="2400" dirty="0">
                <a:latin typeface="+mn-ea"/>
              </a:rPr>
              <a:t>，披露公司</a:t>
            </a:r>
            <a:r>
              <a:rPr lang="en-US" altLang="zh-CN" sz="2400" dirty="0">
                <a:latin typeface="+mn-ea"/>
              </a:rPr>
              <a:t>2011</a:t>
            </a:r>
            <a:r>
              <a:rPr lang="zh-CN" altLang="en-US" sz="2400" dirty="0">
                <a:latin typeface="+mn-ea"/>
              </a:rPr>
              <a:t>年营业收入为</a:t>
            </a:r>
            <a:r>
              <a:rPr lang="en-US" altLang="zh-CN" sz="2400" dirty="0">
                <a:latin typeface="+mn-ea"/>
              </a:rPr>
              <a:t>55,324</a:t>
            </a:r>
            <a:r>
              <a:rPr lang="zh-CN" altLang="en-US" sz="2400" dirty="0">
                <a:latin typeface="+mn-ea"/>
              </a:rPr>
              <a:t>万元。经查，万福生科</a:t>
            </a:r>
            <a:r>
              <a:rPr lang="en-US" altLang="zh-CN" sz="2400" dirty="0">
                <a:latin typeface="+mn-ea"/>
              </a:rPr>
              <a:t>2011</a:t>
            </a:r>
            <a:r>
              <a:rPr lang="zh-CN" altLang="en-US" sz="2400" dirty="0">
                <a:latin typeface="+mn-ea"/>
              </a:rPr>
              <a:t>年虚增销售收入</a:t>
            </a:r>
            <a:r>
              <a:rPr lang="en-US" altLang="zh-CN" sz="2400" dirty="0">
                <a:latin typeface="+mn-ea"/>
              </a:rPr>
              <a:t>28,681</a:t>
            </a:r>
            <a:r>
              <a:rPr lang="zh-CN" altLang="en-US" sz="2400" dirty="0">
                <a:latin typeface="+mn-ea"/>
              </a:rPr>
              <a:t>万元。</a:t>
            </a:r>
            <a:endParaRPr lang="en-US" altLang="zh-CN" sz="2400" dirty="0">
              <a:latin typeface="+mn-ea"/>
            </a:endParaRPr>
          </a:p>
          <a:p>
            <a:endParaRPr lang="en-US" altLang="zh-CN" sz="2400" dirty="0">
              <a:latin typeface="+mn-ea"/>
            </a:endParaRPr>
          </a:p>
          <a:p>
            <a:endParaRPr lang="en-US" altLang="zh-CN" sz="2400" dirty="0">
              <a:latin typeface="+mn-ea"/>
            </a:endParaRPr>
          </a:p>
        </p:txBody>
      </p:sp>
    </p:spTree>
    <p:extLst>
      <p:ext uri="{BB962C8B-B14F-4D97-AF65-F5344CB8AC3E}">
        <p14:creationId xmlns:p14="http://schemas.microsoft.com/office/powerpoint/2010/main" val="400216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BC14DB8-4C15-46F4-AAE5-E77CA6613F09}"/>
              </a:ext>
            </a:extLst>
          </p:cNvPr>
          <p:cNvSpPr>
            <a:spLocks noGrp="1"/>
          </p:cNvSpPr>
          <p:nvPr>
            <p:ph type="title"/>
          </p:nvPr>
        </p:nvSpPr>
        <p:spPr/>
        <p:txBody>
          <a:bodyPr/>
          <a:lstStyle/>
          <a:p>
            <a:r>
              <a:rPr lang="zh-CN" altLang="en-US" b="1" dirty="0"/>
              <a:t>“万福生科”案例简介</a:t>
            </a:r>
            <a:endParaRPr lang="en-US" b="1" dirty="0"/>
          </a:p>
        </p:txBody>
      </p:sp>
      <p:sp>
        <p:nvSpPr>
          <p:cNvPr id="3" name="内容占位符 2">
            <a:extLst>
              <a:ext uri="{FF2B5EF4-FFF2-40B4-BE49-F238E27FC236}">
                <a16:creationId xmlns:a16="http://schemas.microsoft.com/office/drawing/2014/main" id="{72051A8B-BBC6-4E6C-AE54-2FF1FC0D9A6E}"/>
              </a:ext>
            </a:extLst>
          </p:cNvPr>
          <p:cNvSpPr>
            <a:spLocks noGrp="1"/>
          </p:cNvSpPr>
          <p:nvPr>
            <p:ph idx="1"/>
          </p:nvPr>
        </p:nvSpPr>
        <p:spPr/>
        <p:txBody>
          <a:bodyPr>
            <a:normAutofit/>
          </a:bodyPr>
          <a:lstStyle/>
          <a:p>
            <a:r>
              <a:rPr lang="zh-CN" altLang="en-US" sz="2400" dirty="0">
                <a:latin typeface="+mn-ea"/>
              </a:rPr>
              <a:t>根据证监会在</a:t>
            </a:r>
            <a:r>
              <a:rPr lang="en-US" altLang="zh-CN" sz="2400" dirty="0">
                <a:latin typeface="+mn-ea"/>
              </a:rPr>
              <a:t>2013</a:t>
            </a:r>
            <a:r>
              <a:rPr lang="zh-CN" altLang="en-US" sz="2400" dirty="0">
                <a:latin typeface="+mn-ea"/>
              </a:rPr>
              <a:t>年</a:t>
            </a:r>
            <a:r>
              <a:rPr lang="en-US" altLang="zh-CN" sz="2400" dirty="0">
                <a:latin typeface="+mn-ea"/>
              </a:rPr>
              <a:t>09</a:t>
            </a:r>
            <a:r>
              <a:rPr lang="zh-CN" altLang="en-US" sz="2400" dirty="0">
                <a:latin typeface="+mn-ea"/>
              </a:rPr>
              <a:t>月</a:t>
            </a:r>
            <a:r>
              <a:rPr lang="en-US" altLang="zh-CN" sz="2400" dirty="0">
                <a:latin typeface="+mn-ea"/>
              </a:rPr>
              <a:t>24</a:t>
            </a:r>
            <a:r>
              <a:rPr lang="zh-CN" altLang="en-US" sz="2400" dirty="0">
                <a:latin typeface="+mn-ea"/>
              </a:rPr>
              <a:t>日发布的中国证监会行政处罚决定书</a:t>
            </a:r>
            <a:r>
              <a:rPr lang="en-US" altLang="zh-CN" sz="2400" dirty="0">
                <a:latin typeface="+mn-ea"/>
              </a:rPr>
              <a:t>(2013[47</a:t>
            </a:r>
            <a:r>
              <a:rPr lang="zh-CN" altLang="en-US" sz="2400" dirty="0">
                <a:latin typeface="+mn-ea"/>
              </a:rPr>
              <a:t>号</a:t>
            </a:r>
            <a:r>
              <a:rPr lang="en-US" altLang="zh-CN" sz="2400" dirty="0">
                <a:latin typeface="+mn-ea"/>
              </a:rPr>
              <a:t>])</a:t>
            </a:r>
            <a:r>
              <a:rPr lang="zh-CN" altLang="en-US" sz="2400" dirty="0">
                <a:latin typeface="+mn-ea"/>
              </a:rPr>
              <a:t>，万福生科存在如下违法事实：</a:t>
            </a:r>
            <a:endParaRPr lang="en-US" altLang="zh-CN" sz="2400" dirty="0">
              <a:latin typeface="+mn-ea"/>
            </a:endParaRPr>
          </a:p>
          <a:p>
            <a:endParaRPr lang="en-US" altLang="zh-CN" sz="2400" dirty="0">
              <a:latin typeface="+mn-ea"/>
            </a:endParaRPr>
          </a:p>
          <a:p>
            <a:pPr lvl="1"/>
            <a:r>
              <a:rPr lang="zh-CN" altLang="en-US" sz="2400" dirty="0">
                <a:latin typeface="+mn-ea"/>
              </a:rPr>
              <a:t>万福生科未就公司</a:t>
            </a:r>
            <a:r>
              <a:rPr lang="en-US" altLang="zh-CN" sz="2400" dirty="0">
                <a:latin typeface="+mn-ea"/>
              </a:rPr>
              <a:t>2012</a:t>
            </a:r>
            <a:r>
              <a:rPr lang="zh-CN" altLang="en-US" sz="2400" dirty="0">
                <a:latin typeface="+mn-ea"/>
              </a:rPr>
              <a:t>年上半年停产事项履行及时报告、公告义务：</a:t>
            </a:r>
            <a:r>
              <a:rPr lang="en-US" altLang="zh-CN" sz="2400" dirty="0">
                <a:latin typeface="+mn-ea"/>
              </a:rPr>
              <a:t>2012</a:t>
            </a:r>
            <a:r>
              <a:rPr lang="zh-CN" altLang="en-US" sz="2400" dirty="0">
                <a:latin typeface="+mn-ea"/>
              </a:rPr>
              <a:t>年初，万福生科下属糖厂、米厂和油厂停产，其糖品、大米等主营产品生产陷入停顿。对主营业务处于停顿状态的事实，万福生科未依法履行及时报告、公告义务。</a:t>
            </a:r>
            <a:endParaRPr lang="en-US" altLang="zh-CN" sz="2400" dirty="0">
              <a:latin typeface="+mn-ea"/>
            </a:endParaRPr>
          </a:p>
          <a:p>
            <a:pPr lvl="1"/>
            <a:endParaRPr lang="en-US" altLang="zh-CN" sz="2400" dirty="0">
              <a:latin typeface="+mn-ea"/>
            </a:endParaRPr>
          </a:p>
        </p:txBody>
      </p:sp>
    </p:spTree>
    <p:extLst>
      <p:ext uri="{BB962C8B-B14F-4D97-AF65-F5344CB8AC3E}">
        <p14:creationId xmlns:p14="http://schemas.microsoft.com/office/powerpoint/2010/main" val="4138366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BC14DB8-4C15-46F4-AAE5-E77CA6613F09}"/>
              </a:ext>
            </a:extLst>
          </p:cNvPr>
          <p:cNvSpPr>
            <a:spLocks noGrp="1"/>
          </p:cNvSpPr>
          <p:nvPr>
            <p:ph type="title"/>
          </p:nvPr>
        </p:nvSpPr>
        <p:spPr/>
        <p:txBody>
          <a:bodyPr/>
          <a:lstStyle/>
          <a:p>
            <a:r>
              <a:rPr lang="zh-CN" altLang="en-US" b="1" dirty="0"/>
              <a:t>“万福生科”案例简介</a:t>
            </a:r>
            <a:endParaRPr lang="en-US" b="1" dirty="0"/>
          </a:p>
        </p:txBody>
      </p:sp>
      <p:sp>
        <p:nvSpPr>
          <p:cNvPr id="3" name="内容占位符 2">
            <a:extLst>
              <a:ext uri="{FF2B5EF4-FFF2-40B4-BE49-F238E27FC236}">
                <a16:creationId xmlns:a16="http://schemas.microsoft.com/office/drawing/2014/main" id="{72051A8B-BBC6-4E6C-AE54-2FF1FC0D9A6E}"/>
              </a:ext>
            </a:extLst>
          </p:cNvPr>
          <p:cNvSpPr>
            <a:spLocks noGrp="1"/>
          </p:cNvSpPr>
          <p:nvPr>
            <p:ph idx="1"/>
          </p:nvPr>
        </p:nvSpPr>
        <p:spPr/>
        <p:txBody>
          <a:bodyPr>
            <a:normAutofit/>
          </a:bodyPr>
          <a:lstStyle/>
          <a:p>
            <a:r>
              <a:rPr lang="zh-CN" altLang="en-US" sz="2400" dirty="0">
                <a:latin typeface="+mn-ea"/>
              </a:rPr>
              <a:t>根据证监会在</a:t>
            </a:r>
            <a:r>
              <a:rPr lang="en-US" altLang="zh-CN" sz="2400" dirty="0">
                <a:latin typeface="+mn-ea"/>
              </a:rPr>
              <a:t>2013</a:t>
            </a:r>
            <a:r>
              <a:rPr lang="zh-CN" altLang="en-US" sz="2400" dirty="0">
                <a:latin typeface="+mn-ea"/>
              </a:rPr>
              <a:t>年</a:t>
            </a:r>
            <a:r>
              <a:rPr lang="en-US" altLang="zh-CN" sz="2400" dirty="0">
                <a:latin typeface="+mn-ea"/>
              </a:rPr>
              <a:t>09</a:t>
            </a:r>
            <a:r>
              <a:rPr lang="zh-CN" altLang="en-US" sz="2400" dirty="0">
                <a:latin typeface="+mn-ea"/>
              </a:rPr>
              <a:t>月</a:t>
            </a:r>
            <a:r>
              <a:rPr lang="en-US" altLang="zh-CN" sz="2400" dirty="0">
                <a:latin typeface="+mn-ea"/>
              </a:rPr>
              <a:t>24</a:t>
            </a:r>
            <a:r>
              <a:rPr lang="zh-CN" altLang="en-US" sz="2400" dirty="0">
                <a:latin typeface="+mn-ea"/>
              </a:rPr>
              <a:t>日发布的中国证监会行政处罚决定书</a:t>
            </a:r>
            <a:r>
              <a:rPr lang="en-US" altLang="zh-CN" sz="2400" dirty="0">
                <a:latin typeface="+mn-ea"/>
              </a:rPr>
              <a:t>(2013[47</a:t>
            </a:r>
            <a:r>
              <a:rPr lang="zh-CN" altLang="en-US" sz="2400" dirty="0">
                <a:latin typeface="+mn-ea"/>
              </a:rPr>
              <a:t>号</a:t>
            </a:r>
            <a:r>
              <a:rPr lang="en-US" altLang="zh-CN" sz="2400" dirty="0">
                <a:latin typeface="+mn-ea"/>
              </a:rPr>
              <a:t>])</a:t>
            </a:r>
            <a:r>
              <a:rPr lang="zh-CN" altLang="en-US" sz="2400" dirty="0">
                <a:latin typeface="+mn-ea"/>
              </a:rPr>
              <a:t>，万福生科存在如下违法事实：</a:t>
            </a:r>
            <a:endParaRPr lang="en-US" altLang="zh-CN" sz="2400" dirty="0">
              <a:latin typeface="+mn-ea"/>
            </a:endParaRPr>
          </a:p>
          <a:p>
            <a:pPr marL="457200" lvl="1" indent="0">
              <a:buNone/>
            </a:pPr>
            <a:endParaRPr lang="en-US" altLang="zh-CN" sz="2400" dirty="0">
              <a:latin typeface="+mn-ea"/>
            </a:endParaRPr>
          </a:p>
          <a:p>
            <a:pPr lvl="1"/>
            <a:r>
              <a:rPr lang="zh-CN" altLang="en-US" sz="2400" dirty="0">
                <a:latin typeface="+mn-ea"/>
              </a:rPr>
              <a:t>万福生科</a:t>
            </a:r>
            <a:r>
              <a:rPr lang="en-US" altLang="zh-CN" sz="2400" dirty="0">
                <a:latin typeface="+mn-ea"/>
              </a:rPr>
              <a:t>《2012</a:t>
            </a:r>
            <a:r>
              <a:rPr lang="zh-CN" altLang="en-US" sz="2400" dirty="0">
                <a:latin typeface="+mn-ea"/>
              </a:rPr>
              <a:t>年半年度报告</a:t>
            </a:r>
            <a:r>
              <a:rPr lang="en-US" altLang="zh-CN" sz="2400" dirty="0">
                <a:latin typeface="+mn-ea"/>
              </a:rPr>
              <a:t>》</a:t>
            </a:r>
            <a:r>
              <a:rPr lang="zh-CN" altLang="en-US" sz="2400" dirty="0">
                <a:latin typeface="+mn-ea"/>
              </a:rPr>
              <a:t>存在虚假记载和重大遗漏：万福生科</a:t>
            </a:r>
            <a:r>
              <a:rPr lang="en-US" altLang="zh-CN" sz="2400" dirty="0">
                <a:latin typeface="+mn-ea"/>
              </a:rPr>
              <a:t>2012</a:t>
            </a:r>
            <a:r>
              <a:rPr lang="zh-CN" altLang="en-US" sz="2400" dirty="0">
                <a:latin typeface="+mn-ea"/>
              </a:rPr>
              <a:t>年</a:t>
            </a:r>
            <a:r>
              <a:rPr lang="en-US" altLang="zh-CN" sz="2400" dirty="0">
                <a:latin typeface="+mn-ea"/>
              </a:rPr>
              <a:t>8</a:t>
            </a:r>
            <a:r>
              <a:rPr lang="zh-CN" altLang="en-US" sz="2400" dirty="0">
                <a:latin typeface="+mn-ea"/>
              </a:rPr>
              <a:t>月</a:t>
            </a:r>
            <a:r>
              <a:rPr lang="en-US" altLang="zh-CN" sz="2400" dirty="0">
                <a:latin typeface="+mn-ea"/>
              </a:rPr>
              <a:t>23</a:t>
            </a:r>
            <a:r>
              <a:rPr lang="zh-CN" altLang="en-US" sz="2400" dirty="0">
                <a:latin typeface="+mn-ea"/>
              </a:rPr>
              <a:t>日公告</a:t>
            </a:r>
            <a:r>
              <a:rPr lang="en-US" altLang="zh-CN" sz="2400" dirty="0">
                <a:latin typeface="+mn-ea"/>
              </a:rPr>
              <a:t>《2012</a:t>
            </a:r>
            <a:r>
              <a:rPr lang="zh-CN" altLang="en-US" sz="2400" dirty="0">
                <a:latin typeface="+mn-ea"/>
              </a:rPr>
              <a:t>年半年度报告</a:t>
            </a:r>
            <a:r>
              <a:rPr lang="en-US" altLang="zh-CN" sz="2400" dirty="0">
                <a:latin typeface="+mn-ea"/>
              </a:rPr>
              <a:t>》</a:t>
            </a:r>
            <a:r>
              <a:rPr lang="zh-CN" altLang="en-US" sz="2400" dirty="0">
                <a:latin typeface="+mn-ea"/>
              </a:rPr>
              <a:t>，披露公司上半年营业收入为</a:t>
            </a:r>
            <a:r>
              <a:rPr lang="en-US" altLang="zh-CN" sz="2400" dirty="0">
                <a:latin typeface="+mn-ea"/>
              </a:rPr>
              <a:t>26,991</a:t>
            </a:r>
            <a:r>
              <a:rPr lang="zh-CN" altLang="en-US" sz="2400" dirty="0">
                <a:latin typeface="+mn-ea"/>
              </a:rPr>
              <a:t>万元。经查，万福生科</a:t>
            </a:r>
            <a:r>
              <a:rPr lang="en-US" altLang="zh-CN" sz="2400" dirty="0">
                <a:latin typeface="+mn-ea"/>
              </a:rPr>
              <a:t>2012</a:t>
            </a:r>
            <a:r>
              <a:rPr lang="zh-CN" altLang="en-US" sz="2400" dirty="0">
                <a:latin typeface="+mn-ea"/>
              </a:rPr>
              <a:t>年上半年虚增销售收入</a:t>
            </a:r>
            <a:r>
              <a:rPr lang="en-US" altLang="zh-CN" sz="2400" dirty="0">
                <a:latin typeface="+mn-ea"/>
              </a:rPr>
              <a:t>16,549</a:t>
            </a:r>
            <a:r>
              <a:rPr lang="zh-CN" altLang="en-US" sz="2400" dirty="0">
                <a:latin typeface="+mn-ea"/>
              </a:rPr>
              <a:t>万元。同时，对于前述公司部分生产线</a:t>
            </a:r>
            <a:r>
              <a:rPr lang="en-US" altLang="zh-CN" sz="2400" dirty="0">
                <a:latin typeface="+mn-ea"/>
              </a:rPr>
              <a:t>2012</a:t>
            </a:r>
            <a:r>
              <a:rPr lang="zh-CN" altLang="en-US" sz="2400" dirty="0">
                <a:latin typeface="+mn-ea"/>
              </a:rPr>
              <a:t>年上半年停产的事项，万福生科也未在</a:t>
            </a:r>
            <a:r>
              <a:rPr lang="en-US" altLang="zh-CN" sz="2400" dirty="0">
                <a:latin typeface="+mn-ea"/>
              </a:rPr>
              <a:t>《2012</a:t>
            </a:r>
            <a:r>
              <a:rPr lang="zh-CN" altLang="en-US" sz="2400" dirty="0">
                <a:latin typeface="+mn-ea"/>
              </a:rPr>
              <a:t>年半年度报告</a:t>
            </a:r>
            <a:r>
              <a:rPr lang="en-US" altLang="zh-CN" sz="2400" dirty="0">
                <a:latin typeface="+mn-ea"/>
              </a:rPr>
              <a:t>》</a:t>
            </a:r>
            <a:r>
              <a:rPr lang="zh-CN" altLang="en-US" sz="2400" dirty="0">
                <a:latin typeface="+mn-ea"/>
              </a:rPr>
              <a:t>中予以披露，存在重大遗漏。</a:t>
            </a:r>
            <a:endParaRPr lang="en-US" altLang="zh-CN" sz="2400" dirty="0">
              <a:latin typeface="+mn-ea"/>
            </a:endParaRPr>
          </a:p>
        </p:txBody>
      </p:sp>
    </p:spTree>
    <p:extLst>
      <p:ext uri="{BB962C8B-B14F-4D97-AF65-F5344CB8AC3E}">
        <p14:creationId xmlns:p14="http://schemas.microsoft.com/office/powerpoint/2010/main" val="13060379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A83A095-84D8-4202-8C21-7E84BE0881D1}"/>
              </a:ext>
            </a:extLst>
          </p:cNvPr>
          <p:cNvSpPr>
            <a:spLocks noGrp="1"/>
          </p:cNvSpPr>
          <p:nvPr>
            <p:ph type="title"/>
          </p:nvPr>
        </p:nvSpPr>
        <p:spPr/>
        <p:txBody>
          <a:bodyPr/>
          <a:lstStyle/>
          <a:p>
            <a:r>
              <a:rPr lang="zh-CN" altLang="en-US" b="1" dirty="0"/>
              <a:t>“万福生科”案例分析</a:t>
            </a:r>
            <a:endParaRPr lang="en-US" dirty="0"/>
          </a:p>
        </p:txBody>
      </p:sp>
      <p:sp>
        <p:nvSpPr>
          <p:cNvPr id="3" name="内容占位符 2">
            <a:extLst>
              <a:ext uri="{FF2B5EF4-FFF2-40B4-BE49-F238E27FC236}">
                <a16:creationId xmlns:a16="http://schemas.microsoft.com/office/drawing/2014/main" id="{367F193F-DB72-4067-8613-0B7972286E69}"/>
              </a:ext>
            </a:extLst>
          </p:cNvPr>
          <p:cNvSpPr>
            <a:spLocks noGrp="1"/>
          </p:cNvSpPr>
          <p:nvPr>
            <p:ph idx="1"/>
          </p:nvPr>
        </p:nvSpPr>
        <p:spPr/>
        <p:txBody>
          <a:bodyPr>
            <a:normAutofit fontScale="92500" lnSpcReduction="10000"/>
          </a:bodyPr>
          <a:lstStyle/>
          <a:p>
            <a:r>
              <a:rPr lang="zh-CN" altLang="en-US" sz="3000" dirty="0"/>
              <a:t>“万福生科”公司的会计问题</a:t>
            </a:r>
            <a:endParaRPr lang="en-US" altLang="zh-CN" sz="3000" dirty="0"/>
          </a:p>
          <a:p>
            <a:endParaRPr lang="en-US" altLang="zh-CN" sz="3000" dirty="0"/>
          </a:p>
          <a:p>
            <a:r>
              <a:rPr lang="zh-CN" altLang="en-US" sz="3000" dirty="0"/>
              <a:t>“万福生科”事件对会计社会责任的影响</a:t>
            </a:r>
            <a:endParaRPr lang="en-US" altLang="zh-CN" sz="3000" dirty="0"/>
          </a:p>
          <a:p>
            <a:endParaRPr lang="en-US" altLang="zh-CN" sz="3000" dirty="0"/>
          </a:p>
          <a:p>
            <a:r>
              <a:rPr lang="zh-CN" altLang="en-US" sz="3000" dirty="0"/>
              <a:t>“万福生科”事件对正确履行会计社会责任的启示</a:t>
            </a:r>
            <a:endParaRPr lang="en-US" altLang="zh-CN" sz="3000" dirty="0"/>
          </a:p>
          <a:p>
            <a:endParaRPr lang="en-US" altLang="zh-CN" sz="3000" dirty="0"/>
          </a:p>
          <a:p>
            <a:r>
              <a:rPr lang="zh-CN" altLang="en-US" sz="3000" dirty="0"/>
              <a:t>加强会计从业人员职业道德建设，提高执业人员专业胜任能力，是从文化角度履行会计社会责任的必要举措。</a:t>
            </a:r>
            <a:endParaRPr lang="en-US" altLang="zh-CN" sz="3000" dirty="0"/>
          </a:p>
          <a:p>
            <a:endParaRPr lang="en-US" dirty="0"/>
          </a:p>
          <a:p>
            <a:endParaRPr lang="en-US" dirty="0"/>
          </a:p>
        </p:txBody>
      </p:sp>
    </p:spTree>
    <p:extLst>
      <p:ext uri="{BB962C8B-B14F-4D97-AF65-F5344CB8AC3E}">
        <p14:creationId xmlns:p14="http://schemas.microsoft.com/office/powerpoint/2010/main" val="3540741215"/>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655</Words>
  <Application>Microsoft Office PowerPoint</Application>
  <PresentationFormat>全屏显示(4:3)</PresentationFormat>
  <Paragraphs>42</Paragraphs>
  <Slides>8</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8</vt:i4>
      </vt:variant>
    </vt:vector>
  </HeadingPairs>
  <TitlesOfParts>
    <vt:vector size="12" baseType="lpstr">
      <vt:lpstr>宋体</vt:lpstr>
      <vt:lpstr>Arial</vt:lpstr>
      <vt:lpstr>Calibri</vt:lpstr>
      <vt:lpstr>Office 主题</vt:lpstr>
      <vt:lpstr>财务分析与公司估值  – 思政案例</vt:lpstr>
      <vt:lpstr>教学目标</vt:lpstr>
      <vt:lpstr>“万福生科”案例简介</vt:lpstr>
      <vt:lpstr>“万福生科”案例简介</vt:lpstr>
      <vt:lpstr>“万福生科”案例简介</vt:lpstr>
      <vt:lpstr>“万福生科”案例简介</vt:lpstr>
      <vt:lpstr>“万福生科”案例简介</vt:lpstr>
      <vt:lpstr>“万福生科”案例分析</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财务分析与公司估值  – 思政案例</dc:title>
  <dc:creator>Su</dc:creator>
  <cp:lastModifiedBy>Su</cp:lastModifiedBy>
  <cp:revision>8</cp:revision>
  <dcterms:created xsi:type="dcterms:W3CDTF">2020-03-28T03:30:26Z</dcterms:created>
  <dcterms:modified xsi:type="dcterms:W3CDTF">2020-03-28T07:46:32Z</dcterms:modified>
</cp:coreProperties>
</file>