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8" d="100"/>
          <a:sy n="68" d="100"/>
        </p:scale>
        <p:origin x="61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E7556A2-168F-4033-8128-8D120FCE722D}"/>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A190FB24-C3C6-480D-8FA2-B5DEB20D273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D7D01200-FEF0-47CF-B3D3-16A4E90DEFEF}"/>
              </a:ext>
            </a:extLst>
          </p:cNvPr>
          <p:cNvSpPr>
            <a:spLocks noGrp="1"/>
          </p:cNvSpPr>
          <p:nvPr>
            <p:ph type="dt" sz="half" idx="10"/>
          </p:nvPr>
        </p:nvSpPr>
        <p:spPr/>
        <p:txBody>
          <a:bodyPr/>
          <a:lstStyle/>
          <a:p>
            <a:fld id="{6FF69D70-FF19-4397-A3A2-873071DD7EDB}" type="datetimeFigureOut">
              <a:rPr lang="zh-CN" altLang="en-US" smtClean="0"/>
              <a:t>2020/3/29</a:t>
            </a:fld>
            <a:endParaRPr lang="zh-CN" altLang="en-US"/>
          </a:p>
        </p:txBody>
      </p:sp>
      <p:sp>
        <p:nvSpPr>
          <p:cNvPr id="5" name="页脚占位符 4">
            <a:extLst>
              <a:ext uri="{FF2B5EF4-FFF2-40B4-BE49-F238E27FC236}">
                <a16:creationId xmlns:a16="http://schemas.microsoft.com/office/drawing/2014/main" id="{0459AC18-C651-48DF-B078-ECFC8C126BF7}"/>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436B7675-67A1-4401-A006-C2854D14E181}"/>
              </a:ext>
            </a:extLst>
          </p:cNvPr>
          <p:cNvSpPr>
            <a:spLocks noGrp="1"/>
          </p:cNvSpPr>
          <p:nvPr>
            <p:ph type="sldNum" sz="quarter" idx="12"/>
          </p:nvPr>
        </p:nvSpPr>
        <p:spPr/>
        <p:txBody>
          <a:bodyPr/>
          <a:lstStyle/>
          <a:p>
            <a:fld id="{C0149BEC-5C25-471A-ADFA-05F2E6EA59AC}" type="slidenum">
              <a:rPr lang="zh-CN" altLang="en-US" smtClean="0"/>
              <a:t>‹#›</a:t>
            </a:fld>
            <a:endParaRPr lang="zh-CN" altLang="en-US"/>
          </a:p>
        </p:txBody>
      </p:sp>
    </p:spTree>
    <p:extLst>
      <p:ext uri="{BB962C8B-B14F-4D97-AF65-F5344CB8AC3E}">
        <p14:creationId xmlns:p14="http://schemas.microsoft.com/office/powerpoint/2010/main" val="3696974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30234F5-C962-430C-8BA5-D2A423557357}"/>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28412CDF-BF69-47A8-BF47-8EEC27AB760C}"/>
              </a:ext>
            </a:extLst>
          </p:cNvPr>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D8A642C7-C2FD-4BBE-B5BA-271FA4A758E3}"/>
              </a:ext>
            </a:extLst>
          </p:cNvPr>
          <p:cNvSpPr>
            <a:spLocks noGrp="1"/>
          </p:cNvSpPr>
          <p:nvPr>
            <p:ph type="dt" sz="half" idx="10"/>
          </p:nvPr>
        </p:nvSpPr>
        <p:spPr/>
        <p:txBody>
          <a:bodyPr/>
          <a:lstStyle/>
          <a:p>
            <a:fld id="{6FF69D70-FF19-4397-A3A2-873071DD7EDB}" type="datetimeFigureOut">
              <a:rPr lang="zh-CN" altLang="en-US" smtClean="0"/>
              <a:t>2020/3/29</a:t>
            </a:fld>
            <a:endParaRPr lang="zh-CN" altLang="en-US"/>
          </a:p>
        </p:txBody>
      </p:sp>
      <p:sp>
        <p:nvSpPr>
          <p:cNvPr id="5" name="页脚占位符 4">
            <a:extLst>
              <a:ext uri="{FF2B5EF4-FFF2-40B4-BE49-F238E27FC236}">
                <a16:creationId xmlns:a16="http://schemas.microsoft.com/office/drawing/2014/main" id="{ACBDE55F-8DCC-480C-B969-3D444C606B74}"/>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DE76A611-60FC-4D74-AC6D-BAC70C220B29}"/>
              </a:ext>
            </a:extLst>
          </p:cNvPr>
          <p:cNvSpPr>
            <a:spLocks noGrp="1"/>
          </p:cNvSpPr>
          <p:nvPr>
            <p:ph type="sldNum" sz="quarter" idx="12"/>
          </p:nvPr>
        </p:nvSpPr>
        <p:spPr/>
        <p:txBody>
          <a:bodyPr/>
          <a:lstStyle/>
          <a:p>
            <a:fld id="{C0149BEC-5C25-471A-ADFA-05F2E6EA59AC}" type="slidenum">
              <a:rPr lang="zh-CN" altLang="en-US" smtClean="0"/>
              <a:t>‹#›</a:t>
            </a:fld>
            <a:endParaRPr lang="zh-CN" altLang="en-US"/>
          </a:p>
        </p:txBody>
      </p:sp>
    </p:spTree>
    <p:extLst>
      <p:ext uri="{BB962C8B-B14F-4D97-AF65-F5344CB8AC3E}">
        <p14:creationId xmlns:p14="http://schemas.microsoft.com/office/powerpoint/2010/main" val="49318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E71BB540-9114-459F-9E82-AC24F157A5E7}"/>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25F82017-E71E-48D4-A1CA-E4D45139C4A8}"/>
              </a:ext>
            </a:extLst>
          </p:cNvPr>
          <p:cNvSpPr>
            <a:spLocks noGrp="1"/>
          </p:cNvSpPr>
          <p:nvPr>
            <p:ph type="body" orient="vert" idx="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8A63B669-8EC0-402D-83CB-D2B37ABCD925}"/>
              </a:ext>
            </a:extLst>
          </p:cNvPr>
          <p:cNvSpPr>
            <a:spLocks noGrp="1"/>
          </p:cNvSpPr>
          <p:nvPr>
            <p:ph type="dt" sz="half" idx="10"/>
          </p:nvPr>
        </p:nvSpPr>
        <p:spPr/>
        <p:txBody>
          <a:bodyPr/>
          <a:lstStyle/>
          <a:p>
            <a:fld id="{6FF69D70-FF19-4397-A3A2-873071DD7EDB}" type="datetimeFigureOut">
              <a:rPr lang="zh-CN" altLang="en-US" smtClean="0"/>
              <a:t>2020/3/29</a:t>
            </a:fld>
            <a:endParaRPr lang="zh-CN" altLang="en-US"/>
          </a:p>
        </p:txBody>
      </p:sp>
      <p:sp>
        <p:nvSpPr>
          <p:cNvPr id="5" name="页脚占位符 4">
            <a:extLst>
              <a:ext uri="{FF2B5EF4-FFF2-40B4-BE49-F238E27FC236}">
                <a16:creationId xmlns:a16="http://schemas.microsoft.com/office/drawing/2014/main" id="{A20B42F6-0670-4552-8FE2-EB2AD260000A}"/>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EE50439A-C95C-40E0-AEDE-29AB08C1DF96}"/>
              </a:ext>
            </a:extLst>
          </p:cNvPr>
          <p:cNvSpPr>
            <a:spLocks noGrp="1"/>
          </p:cNvSpPr>
          <p:nvPr>
            <p:ph type="sldNum" sz="quarter" idx="12"/>
          </p:nvPr>
        </p:nvSpPr>
        <p:spPr/>
        <p:txBody>
          <a:bodyPr/>
          <a:lstStyle/>
          <a:p>
            <a:fld id="{C0149BEC-5C25-471A-ADFA-05F2E6EA59AC}" type="slidenum">
              <a:rPr lang="zh-CN" altLang="en-US" smtClean="0"/>
              <a:t>‹#›</a:t>
            </a:fld>
            <a:endParaRPr lang="zh-CN" altLang="en-US"/>
          </a:p>
        </p:txBody>
      </p:sp>
    </p:spTree>
    <p:extLst>
      <p:ext uri="{BB962C8B-B14F-4D97-AF65-F5344CB8AC3E}">
        <p14:creationId xmlns:p14="http://schemas.microsoft.com/office/powerpoint/2010/main" val="1888293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DC7C2DE-8CFA-4937-8D81-93BB8375F58D}"/>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36793367-1E02-4ACE-AFA4-53BFEE6A9CE6}"/>
              </a:ext>
            </a:extLst>
          </p:cNvPr>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5F424729-34B0-4E4B-B1BC-C60FC9B2E445}"/>
              </a:ext>
            </a:extLst>
          </p:cNvPr>
          <p:cNvSpPr>
            <a:spLocks noGrp="1"/>
          </p:cNvSpPr>
          <p:nvPr>
            <p:ph type="dt" sz="half" idx="10"/>
          </p:nvPr>
        </p:nvSpPr>
        <p:spPr/>
        <p:txBody>
          <a:bodyPr/>
          <a:lstStyle/>
          <a:p>
            <a:fld id="{6FF69D70-FF19-4397-A3A2-873071DD7EDB}" type="datetimeFigureOut">
              <a:rPr lang="zh-CN" altLang="en-US" smtClean="0"/>
              <a:t>2020/3/29</a:t>
            </a:fld>
            <a:endParaRPr lang="zh-CN" altLang="en-US"/>
          </a:p>
        </p:txBody>
      </p:sp>
      <p:sp>
        <p:nvSpPr>
          <p:cNvPr id="5" name="页脚占位符 4">
            <a:extLst>
              <a:ext uri="{FF2B5EF4-FFF2-40B4-BE49-F238E27FC236}">
                <a16:creationId xmlns:a16="http://schemas.microsoft.com/office/drawing/2014/main" id="{D0EA62A6-11D9-40D9-870D-0DFA8CED5E2A}"/>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8311BE4C-6D8A-4183-8D14-CE235EDBAEE7}"/>
              </a:ext>
            </a:extLst>
          </p:cNvPr>
          <p:cNvSpPr>
            <a:spLocks noGrp="1"/>
          </p:cNvSpPr>
          <p:nvPr>
            <p:ph type="sldNum" sz="quarter" idx="12"/>
          </p:nvPr>
        </p:nvSpPr>
        <p:spPr/>
        <p:txBody>
          <a:bodyPr/>
          <a:lstStyle/>
          <a:p>
            <a:fld id="{C0149BEC-5C25-471A-ADFA-05F2E6EA59AC}" type="slidenum">
              <a:rPr lang="zh-CN" altLang="en-US" smtClean="0"/>
              <a:t>‹#›</a:t>
            </a:fld>
            <a:endParaRPr lang="zh-CN" altLang="en-US"/>
          </a:p>
        </p:txBody>
      </p:sp>
    </p:spTree>
    <p:extLst>
      <p:ext uri="{BB962C8B-B14F-4D97-AF65-F5344CB8AC3E}">
        <p14:creationId xmlns:p14="http://schemas.microsoft.com/office/powerpoint/2010/main" val="2456154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32FA3EB-E8AF-4C5C-9458-B94CF53F0A59}"/>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ABC3D525-4CAD-4E28-A535-2DD16AEA75C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a:extLst>
              <a:ext uri="{FF2B5EF4-FFF2-40B4-BE49-F238E27FC236}">
                <a16:creationId xmlns:a16="http://schemas.microsoft.com/office/drawing/2014/main" id="{B35C3118-30B7-4493-8EFD-90F1B1252ABD}"/>
              </a:ext>
            </a:extLst>
          </p:cNvPr>
          <p:cNvSpPr>
            <a:spLocks noGrp="1"/>
          </p:cNvSpPr>
          <p:nvPr>
            <p:ph type="dt" sz="half" idx="10"/>
          </p:nvPr>
        </p:nvSpPr>
        <p:spPr/>
        <p:txBody>
          <a:bodyPr/>
          <a:lstStyle/>
          <a:p>
            <a:fld id="{6FF69D70-FF19-4397-A3A2-873071DD7EDB}" type="datetimeFigureOut">
              <a:rPr lang="zh-CN" altLang="en-US" smtClean="0"/>
              <a:t>2020/3/29</a:t>
            </a:fld>
            <a:endParaRPr lang="zh-CN" altLang="en-US"/>
          </a:p>
        </p:txBody>
      </p:sp>
      <p:sp>
        <p:nvSpPr>
          <p:cNvPr id="5" name="页脚占位符 4">
            <a:extLst>
              <a:ext uri="{FF2B5EF4-FFF2-40B4-BE49-F238E27FC236}">
                <a16:creationId xmlns:a16="http://schemas.microsoft.com/office/drawing/2014/main" id="{8E3EA12F-1CC3-4DB6-9A31-D3A7B36C22B9}"/>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63D9D6B8-25B2-4B04-AE98-739ECA7AE16F}"/>
              </a:ext>
            </a:extLst>
          </p:cNvPr>
          <p:cNvSpPr>
            <a:spLocks noGrp="1"/>
          </p:cNvSpPr>
          <p:nvPr>
            <p:ph type="sldNum" sz="quarter" idx="12"/>
          </p:nvPr>
        </p:nvSpPr>
        <p:spPr/>
        <p:txBody>
          <a:bodyPr/>
          <a:lstStyle/>
          <a:p>
            <a:fld id="{C0149BEC-5C25-471A-ADFA-05F2E6EA59AC}" type="slidenum">
              <a:rPr lang="zh-CN" altLang="en-US" smtClean="0"/>
              <a:t>‹#›</a:t>
            </a:fld>
            <a:endParaRPr lang="zh-CN" altLang="en-US"/>
          </a:p>
        </p:txBody>
      </p:sp>
    </p:spTree>
    <p:extLst>
      <p:ext uri="{BB962C8B-B14F-4D97-AF65-F5344CB8AC3E}">
        <p14:creationId xmlns:p14="http://schemas.microsoft.com/office/powerpoint/2010/main" val="34408902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9CE3EBC-4B55-4C5A-91C2-6D9BA76D93CA}"/>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A5EE2195-2044-4881-B12E-18892C99A896}"/>
              </a:ext>
            </a:extLst>
          </p:cNvPr>
          <p:cNvSpPr>
            <a:spLocks noGrp="1"/>
          </p:cNvSpPr>
          <p:nvPr>
            <p:ph sz="half" idx="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a:extLst>
              <a:ext uri="{FF2B5EF4-FFF2-40B4-BE49-F238E27FC236}">
                <a16:creationId xmlns:a16="http://schemas.microsoft.com/office/drawing/2014/main" id="{E91578B8-5A58-4800-9B4A-1D0D17FB54B7}"/>
              </a:ext>
            </a:extLst>
          </p:cNvPr>
          <p:cNvSpPr>
            <a:spLocks noGrp="1"/>
          </p:cNvSpPr>
          <p:nvPr>
            <p:ph sz="half" idx="2"/>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a:extLst>
              <a:ext uri="{FF2B5EF4-FFF2-40B4-BE49-F238E27FC236}">
                <a16:creationId xmlns:a16="http://schemas.microsoft.com/office/drawing/2014/main" id="{557FA36B-FE1F-4592-B10E-B2786849B3F8}"/>
              </a:ext>
            </a:extLst>
          </p:cNvPr>
          <p:cNvSpPr>
            <a:spLocks noGrp="1"/>
          </p:cNvSpPr>
          <p:nvPr>
            <p:ph type="dt" sz="half" idx="10"/>
          </p:nvPr>
        </p:nvSpPr>
        <p:spPr/>
        <p:txBody>
          <a:bodyPr/>
          <a:lstStyle/>
          <a:p>
            <a:fld id="{6FF69D70-FF19-4397-A3A2-873071DD7EDB}" type="datetimeFigureOut">
              <a:rPr lang="zh-CN" altLang="en-US" smtClean="0"/>
              <a:t>2020/3/29</a:t>
            </a:fld>
            <a:endParaRPr lang="zh-CN" altLang="en-US"/>
          </a:p>
        </p:txBody>
      </p:sp>
      <p:sp>
        <p:nvSpPr>
          <p:cNvPr id="6" name="页脚占位符 5">
            <a:extLst>
              <a:ext uri="{FF2B5EF4-FFF2-40B4-BE49-F238E27FC236}">
                <a16:creationId xmlns:a16="http://schemas.microsoft.com/office/drawing/2014/main" id="{48D9992F-89C5-4146-AFF5-1EBD5B0F16AE}"/>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AB3D224F-A3A0-4A9B-8A37-8034739A8A7E}"/>
              </a:ext>
            </a:extLst>
          </p:cNvPr>
          <p:cNvSpPr>
            <a:spLocks noGrp="1"/>
          </p:cNvSpPr>
          <p:nvPr>
            <p:ph type="sldNum" sz="quarter" idx="12"/>
          </p:nvPr>
        </p:nvSpPr>
        <p:spPr/>
        <p:txBody>
          <a:bodyPr/>
          <a:lstStyle/>
          <a:p>
            <a:fld id="{C0149BEC-5C25-471A-ADFA-05F2E6EA59AC}" type="slidenum">
              <a:rPr lang="zh-CN" altLang="en-US" smtClean="0"/>
              <a:t>‹#›</a:t>
            </a:fld>
            <a:endParaRPr lang="zh-CN" altLang="en-US"/>
          </a:p>
        </p:txBody>
      </p:sp>
    </p:spTree>
    <p:extLst>
      <p:ext uri="{BB962C8B-B14F-4D97-AF65-F5344CB8AC3E}">
        <p14:creationId xmlns:p14="http://schemas.microsoft.com/office/powerpoint/2010/main" val="2851082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7CB6B02-4EB0-4927-A805-67B648B6A13E}"/>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C01B1153-BF7A-4BA0-BDA8-1277E3DF12F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a:extLst>
              <a:ext uri="{FF2B5EF4-FFF2-40B4-BE49-F238E27FC236}">
                <a16:creationId xmlns:a16="http://schemas.microsoft.com/office/drawing/2014/main" id="{BEBC7575-FE2E-4949-A5C3-8D9A0B830CAE}"/>
              </a:ext>
            </a:extLst>
          </p:cNvPr>
          <p:cNvSpPr>
            <a:spLocks noGrp="1"/>
          </p:cNvSpPr>
          <p:nvPr>
            <p:ph sz="half" idx="2"/>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a:extLst>
              <a:ext uri="{FF2B5EF4-FFF2-40B4-BE49-F238E27FC236}">
                <a16:creationId xmlns:a16="http://schemas.microsoft.com/office/drawing/2014/main" id="{2D51A0A1-C1D1-4906-AA2A-1BD484C3216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a:extLst>
              <a:ext uri="{FF2B5EF4-FFF2-40B4-BE49-F238E27FC236}">
                <a16:creationId xmlns:a16="http://schemas.microsoft.com/office/drawing/2014/main" id="{85788395-2B15-4921-8C03-7E10C0C75771}"/>
              </a:ext>
            </a:extLst>
          </p:cNvPr>
          <p:cNvSpPr>
            <a:spLocks noGrp="1"/>
          </p:cNvSpPr>
          <p:nvPr>
            <p:ph sz="quarter" idx="4"/>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a:extLst>
              <a:ext uri="{FF2B5EF4-FFF2-40B4-BE49-F238E27FC236}">
                <a16:creationId xmlns:a16="http://schemas.microsoft.com/office/drawing/2014/main" id="{3BA6F92E-D319-4FD4-834E-7F4FB1D7C415}"/>
              </a:ext>
            </a:extLst>
          </p:cNvPr>
          <p:cNvSpPr>
            <a:spLocks noGrp="1"/>
          </p:cNvSpPr>
          <p:nvPr>
            <p:ph type="dt" sz="half" idx="10"/>
          </p:nvPr>
        </p:nvSpPr>
        <p:spPr/>
        <p:txBody>
          <a:bodyPr/>
          <a:lstStyle/>
          <a:p>
            <a:fld id="{6FF69D70-FF19-4397-A3A2-873071DD7EDB}" type="datetimeFigureOut">
              <a:rPr lang="zh-CN" altLang="en-US" smtClean="0"/>
              <a:t>2020/3/29</a:t>
            </a:fld>
            <a:endParaRPr lang="zh-CN" altLang="en-US"/>
          </a:p>
        </p:txBody>
      </p:sp>
      <p:sp>
        <p:nvSpPr>
          <p:cNvPr id="8" name="页脚占位符 7">
            <a:extLst>
              <a:ext uri="{FF2B5EF4-FFF2-40B4-BE49-F238E27FC236}">
                <a16:creationId xmlns:a16="http://schemas.microsoft.com/office/drawing/2014/main" id="{BD5DE33B-A67D-41CC-ACE9-C93B3722A450}"/>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EA23D908-A7CE-4A44-AA77-C1C8F2401A8F}"/>
              </a:ext>
            </a:extLst>
          </p:cNvPr>
          <p:cNvSpPr>
            <a:spLocks noGrp="1"/>
          </p:cNvSpPr>
          <p:nvPr>
            <p:ph type="sldNum" sz="quarter" idx="12"/>
          </p:nvPr>
        </p:nvSpPr>
        <p:spPr/>
        <p:txBody>
          <a:bodyPr/>
          <a:lstStyle/>
          <a:p>
            <a:fld id="{C0149BEC-5C25-471A-ADFA-05F2E6EA59AC}" type="slidenum">
              <a:rPr lang="zh-CN" altLang="en-US" smtClean="0"/>
              <a:t>‹#›</a:t>
            </a:fld>
            <a:endParaRPr lang="zh-CN" altLang="en-US"/>
          </a:p>
        </p:txBody>
      </p:sp>
    </p:spTree>
    <p:extLst>
      <p:ext uri="{BB962C8B-B14F-4D97-AF65-F5344CB8AC3E}">
        <p14:creationId xmlns:p14="http://schemas.microsoft.com/office/powerpoint/2010/main" val="5272968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98DC860-254D-40E0-872B-160790591573}"/>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63A1DD6B-7BA8-42C7-8B8B-C6AAC5F60C28}"/>
              </a:ext>
            </a:extLst>
          </p:cNvPr>
          <p:cNvSpPr>
            <a:spLocks noGrp="1"/>
          </p:cNvSpPr>
          <p:nvPr>
            <p:ph type="dt" sz="half" idx="10"/>
          </p:nvPr>
        </p:nvSpPr>
        <p:spPr/>
        <p:txBody>
          <a:bodyPr/>
          <a:lstStyle/>
          <a:p>
            <a:fld id="{6FF69D70-FF19-4397-A3A2-873071DD7EDB}" type="datetimeFigureOut">
              <a:rPr lang="zh-CN" altLang="en-US" smtClean="0"/>
              <a:t>2020/3/29</a:t>
            </a:fld>
            <a:endParaRPr lang="zh-CN" altLang="en-US"/>
          </a:p>
        </p:txBody>
      </p:sp>
      <p:sp>
        <p:nvSpPr>
          <p:cNvPr id="4" name="页脚占位符 3">
            <a:extLst>
              <a:ext uri="{FF2B5EF4-FFF2-40B4-BE49-F238E27FC236}">
                <a16:creationId xmlns:a16="http://schemas.microsoft.com/office/drawing/2014/main" id="{450B2B24-6098-442A-B194-67AD3C05F976}"/>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3B9DAFE8-D065-43AA-B69A-038C238DE3F2}"/>
              </a:ext>
            </a:extLst>
          </p:cNvPr>
          <p:cNvSpPr>
            <a:spLocks noGrp="1"/>
          </p:cNvSpPr>
          <p:nvPr>
            <p:ph type="sldNum" sz="quarter" idx="12"/>
          </p:nvPr>
        </p:nvSpPr>
        <p:spPr/>
        <p:txBody>
          <a:bodyPr/>
          <a:lstStyle/>
          <a:p>
            <a:fld id="{C0149BEC-5C25-471A-ADFA-05F2E6EA59AC}" type="slidenum">
              <a:rPr lang="zh-CN" altLang="en-US" smtClean="0"/>
              <a:t>‹#›</a:t>
            </a:fld>
            <a:endParaRPr lang="zh-CN" altLang="en-US"/>
          </a:p>
        </p:txBody>
      </p:sp>
    </p:spTree>
    <p:extLst>
      <p:ext uri="{BB962C8B-B14F-4D97-AF65-F5344CB8AC3E}">
        <p14:creationId xmlns:p14="http://schemas.microsoft.com/office/powerpoint/2010/main" val="2073320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9033ED5F-D004-4707-813E-A3731EB2EA50}"/>
              </a:ext>
            </a:extLst>
          </p:cNvPr>
          <p:cNvSpPr>
            <a:spLocks noGrp="1"/>
          </p:cNvSpPr>
          <p:nvPr>
            <p:ph type="dt" sz="half" idx="10"/>
          </p:nvPr>
        </p:nvSpPr>
        <p:spPr/>
        <p:txBody>
          <a:bodyPr/>
          <a:lstStyle/>
          <a:p>
            <a:fld id="{6FF69D70-FF19-4397-A3A2-873071DD7EDB}" type="datetimeFigureOut">
              <a:rPr lang="zh-CN" altLang="en-US" smtClean="0"/>
              <a:t>2020/3/29</a:t>
            </a:fld>
            <a:endParaRPr lang="zh-CN" altLang="en-US"/>
          </a:p>
        </p:txBody>
      </p:sp>
      <p:sp>
        <p:nvSpPr>
          <p:cNvPr id="3" name="页脚占位符 2">
            <a:extLst>
              <a:ext uri="{FF2B5EF4-FFF2-40B4-BE49-F238E27FC236}">
                <a16:creationId xmlns:a16="http://schemas.microsoft.com/office/drawing/2014/main" id="{CAA4770B-0565-4BAE-80DE-35800105F37C}"/>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E9A6F5A7-3AC3-4454-AD67-DA2E36D49969}"/>
              </a:ext>
            </a:extLst>
          </p:cNvPr>
          <p:cNvSpPr>
            <a:spLocks noGrp="1"/>
          </p:cNvSpPr>
          <p:nvPr>
            <p:ph type="sldNum" sz="quarter" idx="12"/>
          </p:nvPr>
        </p:nvSpPr>
        <p:spPr/>
        <p:txBody>
          <a:bodyPr/>
          <a:lstStyle/>
          <a:p>
            <a:fld id="{C0149BEC-5C25-471A-ADFA-05F2E6EA59AC}" type="slidenum">
              <a:rPr lang="zh-CN" altLang="en-US" smtClean="0"/>
              <a:t>‹#›</a:t>
            </a:fld>
            <a:endParaRPr lang="zh-CN" altLang="en-US"/>
          </a:p>
        </p:txBody>
      </p:sp>
    </p:spTree>
    <p:extLst>
      <p:ext uri="{BB962C8B-B14F-4D97-AF65-F5344CB8AC3E}">
        <p14:creationId xmlns:p14="http://schemas.microsoft.com/office/powerpoint/2010/main" val="16808334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5441DC2-558A-4EBF-ACAC-AE5730175505}"/>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D4DE6686-6436-487C-981E-01036E43FC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a:extLst>
              <a:ext uri="{FF2B5EF4-FFF2-40B4-BE49-F238E27FC236}">
                <a16:creationId xmlns:a16="http://schemas.microsoft.com/office/drawing/2014/main" id="{205BA130-28A8-4A96-A272-487675A1F9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1426701D-18DD-40B6-88BF-0CA50AADDA74}"/>
              </a:ext>
            </a:extLst>
          </p:cNvPr>
          <p:cNvSpPr>
            <a:spLocks noGrp="1"/>
          </p:cNvSpPr>
          <p:nvPr>
            <p:ph type="dt" sz="half" idx="10"/>
          </p:nvPr>
        </p:nvSpPr>
        <p:spPr/>
        <p:txBody>
          <a:bodyPr/>
          <a:lstStyle/>
          <a:p>
            <a:fld id="{6FF69D70-FF19-4397-A3A2-873071DD7EDB}" type="datetimeFigureOut">
              <a:rPr lang="zh-CN" altLang="en-US" smtClean="0"/>
              <a:t>2020/3/29</a:t>
            </a:fld>
            <a:endParaRPr lang="zh-CN" altLang="en-US"/>
          </a:p>
        </p:txBody>
      </p:sp>
      <p:sp>
        <p:nvSpPr>
          <p:cNvPr id="6" name="页脚占位符 5">
            <a:extLst>
              <a:ext uri="{FF2B5EF4-FFF2-40B4-BE49-F238E27FC236}">
                <a16:creationId xmlns:a16="http://schemas.microsoft.com/office/drawing/2014/main" id="{5ED08AD6-22BF-4CBD-AD62-0833725C58D3}"/>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43FB4ADD-5D66-48FC-A2F7-C6E20943FE50}"/>
              </a:ext>
            </a:extLst>
          </p:cNvPr>
          <p:cNvSpPr>
            <a:spLocks noGrp="1"/>
          </p:cNvSpPr>
          <p:nvPr>
            <p:ph type="sldNum" sz="quarter" idx="12"/>
          </p:nvPr>
        </p:nvSpPr>
        <p:spPr/>
        <p:txBody>
          <a:bodyPr/>
          <a:lstStyle/>
          <a:p>
            <a:fld id="{C0149BEC-5C25-471A-ADFA-05F2E6EA59AC}" type="slidenum">
              <a:rPr lang="zh-CN" altLang="en-US" smtClean="0"/>
              <a:t>‹#›</a:t>
            </a:fld>
            <a:endParaRPr lang="zh-CN" altLang="en-US"/>
          </a:p>
        </p:txBody>
      </p:sp>
    </p:spTree>
    <p:extLst>
      <p:ext uri="{BB962C8B-B14F-4D97-AF65-F5344CB8AC3E}">
        <p14:creationId xmlns:p14="http://schemas.microsoft.com/office/powerpoint/2010/main" val="1273349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BEF6194-D7EA-4A3A-BE25-B5BC11BB5835}"/>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1671CBB5-4A48-4278-8D09-85C73EFB812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3AAB09DA-893A-4720-98B8-E037260143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E194B9BA-4287-4839-B616-268EF93D4731}"/>
              </a:ext>
            </a:extLst>
          </p:cNvPr>
          <p:cNvSpPr>
            <a:spLocks noGrp="1"/>
          </p:cNvSpPr>
          <p:nvPr>
            <p:ph type="dt" sz="half" idx="10"/>
          </p:nvPr>
        </p:nvSpPr>
        <p:spPr/>
        <p:txBody>
          <a:bodyPr/>
          <a:lstStyle/>
          <a:p>
            <a:fld id="{6FF69D70-FF19-4397-A3A2-873071DD7EDB}" type="datetimeFigureOut">
              <a:rPr lang="zh-CN" altLang="en-US" smtClean="0"/>
              <a:t>2020/3/29</a:t>
            </a:fld>
            <a:endParaRPr lang="zh-CN" altLang="en-US"/>
          </a:p>
        </p:txBody>
      </p:sp>
      <p:sp>
        <p:nvSpPr>
          <p:cNvPr id="6" name="页脚占位符 5">
            <a:extLst>
              <a:ext uri="{FF2B5EF4-FFF2-40B4-BE49-F238E27FC236}">
                <a16:creationId xmlns:a16="http://schemas.microsoft.com/office/drawing/2014/main" id="{44D554E4-A1B8-4272-A935-3311265DF9F6}"/>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1AD3036A-372A-4CA1-82A9-5014D2034B0F}"/>
              </a:ext>
            </a:extLst>
          </p:cNvPr>
          <p:cNvSpPr>
            <a:spLocks noGrp="1"/>
          </p:cNvSpPr>
          <p:nvPr>
            <p:ph type="sldNum" sz="quarter" idx="12"/>
          </p:nvPr>
        </p:nvSpPr>
        <p:spPr/>
        <p:txBody>
          <a:bodyPr/>
          <a:lstStyle/>
          <a:p>
            <a:fld id="{C0149BEC-5C25-471A-ADFA-05F2E6EA59AC}" type="slidenum">
              <a:rPr lang="zh-CN" altLang="en-US" smtClean="0"/>
              <a:t>‹#›</a:t>
            </a:fld>
            <a:endParaRPr lang="zh-CN" altLang="en-US"/>
          </a:p>
        </p:txBody>
      </p:sp>
    </p:spTree>
    <p:extLst>
      <p:ext uri="{BB962C8B-B14F-4D97-AF65-F5344CB8AC3E}">
        <p14:creationId xmlns:p14="http://schemas.microsoft.com/office/powerpoint/2010/main" val="5832461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0D68C608-15DD-43CD-BAC9-2A769D403D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433D0629-E09A-418A-821F-B25A0476065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5961FC94-8A52-4675-945F-463628F264A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F69D70-FF19-4397-A3A2-873071DD7EDB}" type="datetimeFigureOut">
              <a:rPr lang="zh-CN" altLang="en-US" smtClean="0"/>
              <a:t>2020/3/29</a:t>
            </a:fld>
            <a:endParaRPr lang="zh-CN" altLang="en-US"/>
          </a:p>
        </p:txBody>
      </p:sp>
      <p:sp>
        <p:nvSpPr>
          <p:cNvPr id="5" name="页脚占位符 4">
            <a:extLst>
              <a:ext uri="{FF2B5EF4-FFF2-40B4-BE49-F238E27FC236}">
                <a16:creationId xmlns:a16="http://schemas.microsoft.com/office/drawing/2014/main" id="{D4905866-CEA8-4017-88E6-0DD965A68BF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48A5DF40-28F0-409E-9EF9-6C110809C6D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149BEC-5C25-471A-ADFA-05F2E6EA59AC}" type="slidenum">
              <a:rPr lang="zh-CN" altLang="en-US" smtClean="0"/>
              <a:t>‹#›</a:t>
            </a:fld>
            <a:endParaRPr lang="zh-CN" altLang="en-US"/>
          </a:p>
        </p:txBody>
      </p:sp>
    </p:spTree>
    <p:extLst>
      <p:ext uri="{BB962C8B-B14F-4D97-AF65-F5344CB8AC3E}">
        <p14:creationId xmlns:p14="http://schemas.microsoft.com/office/powerpoint/2010/main" val="21563287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a:extLst>
              <a:ext uri="{FF2B5EF4-FFF2-40B4-BE49-F238E27FC236}">
                <a16:creationId xmlns:a16="http://schemas.microsoft.com/office/drawing/2014/main" id="{B83462AC-7E1E-4DFB-932F-FC719B62416A}"/>
              </a:ext>
            </a:extLst>
          </p:cNvPr>
          <p:cNvSpPr>
            <a:spLocks noGrp="1"/>
          </p:cNvSpPr>
          <p:nvPr>
            <p:ph type="title"/>
          </p:nvPr>
        </p:nvSpPr>
        <p:spPr/>
        <p:txBody>
          <a:bodyPr>
            <a:normAutofit/>
          </a:bodyPr>
          <a:lstStyle/>
          <a:p>
            <a:r>
              <a:rPr lang="zh-CN" altLang="en-US" sz="3800" dirty="0">
                <a:latin typeface="黑体" panose="02010609060101010101" pitchFamily="49" charset="-122"/>
                <a:ea typeface="黑体" panose="02010609060101010101" pitchFamily="49" charset="-122"/>
              </a:rPr>
              <a:t>案例：证券从业人员违背基本道德规范的危害</a:t>
            </a:r>
          </a:p>
        </p:txBody>
      </p:sp>
      <p:sp>
        <p:nvSpPr>
          <p:cNvPr id="5" name="内容占位符 4">
            <a:extLst>
              <a:ext uri="{FF2B5EF4-FFF2-40B4-BE49-F238E27FC236}">
                <a16:creationId xmlns:a16="http://schemas.microsoft.com/office/drawing/2014/main" id="{8177DCFB-D7A0-4D80-A4C1-CD0491E2C55F}"/>
              </a:ext>
            </a:extLst>
          </p:cNvPr>
          <p:cNvSpPr>
            <a:spLocks noGrp="1"/>
          </p:cNvSpPr>
          <p:nvPr>
            <p:ph idx="1"/>
          </p:nvPr>
        </p:nvSpPr>
        <p:spPr>
          <a:xfrm>
            <a:off x="838200" y="1690688"/>
            <a:ext cx="10515600" cy="4914540"/>
          </a:xfrm>
        </p:spPr>
        <p:txBody>
          <a:bodyPr>
            <a:normAutofit fontScale="47500" lnSpcReduction="20000"/>
          </a:bodyPr>
          <a:lstStyle/>
          <a:p>
            <a:pPr marL="0" indent="0">
              <a:lnSpc>
                <a:spcPct val="140000"/>
              </a:lnSpc>
              <a:buNone/>
            </a:pPr>
            <a:r>
              <a:rPr lang="zh-CN" altLang="en-US" sz="3600" dirty="0">
                <a:latin typeface="宋体" panose="02010600030101010101" pitchFamily="2" charset="-122"/>
                <a:ea typeface="宋体" panose="02010600030101010101" pitchFamily="2" charset="-122"/>
              </a:rPr>
              <a:t>我国证券市场上的一些证券从业者早已脱离了投资银行家与分析师的本质，而变成了“忽悠大师”，而且还屡创“佳绩”。例如在中小板挂牌的海普瑞不过是一家生产原料药肝素纳的企业，但</a:t>
            </a:r>
            <a:r>
              <a:rPr lang="en-US" altLang="zh-CN" sz="3600" dirty="0">
                <a:latin typeface="宋体" panose="02010600030101010101" pitchFamily="2" charset="-122"/>
                <a:ea typeface="宋体" panose="02010600030101010101" pitchFamily="2" charset="-122"/>
              </a:rPr>
              <a:t>2010</a:t>
            </a:r>
            <a:r>
              <a:rPr lang="zh-CN" altLang="en-US" sz="3600" dirty="0">
                <a:latin typeface="宋体" panose="02010600030101010101" pitchFamily="2" charset="-122"/>
                <a:ea typeface="宋体" panose="02010600030101010101" pitchFamily="2" charset="-122"/>
              </a:rPr>
              <a:t>年上市时，经过高盛等投行精心打扮一番，再冠之“全世界最大的肝素钠供应商”，海普瑞俨然成为中国民营科技的领军。其产品硬被某些证券分析师披上了国内唯一一家获得美国</a:t>
            </a:r>
            <a:r>
              <a:rPr lang="en-US" altLang="zh-CN" sz="3600" dirty="0">
                <a:latin typeface="宋体" panose="02010600030101010101" pitchFamily="2" charset="-122"/>
                <a:ea typeface="宋体" panose="02010600030101010101" pitchFamily="2" charset="-122"/>
              </a:rPr>
              <a:t>FDA</a:t>
            </a:r>
            <a:r>
              <a:rPr lang="zh-CN" altLang="en-US" sz="3600" dirty="0">
                <a:latin typeface="宋体" panose="02010600030101010101" pitchFamily="2" charset="-122"/>
                <a:ea typeface="宋体" panose="02010600030101010101" pitchFamily="2" charset="-122"/>
              </a:rPr>
              <a:t>认证的外衣，事实是，除了海普瑞，还有其它数家企业同样获得了</a:t>
            </a:r>
            <a:r>
              <a:rPr lang="en-US" altLang="zh-CN" sz="3600" dirty="0">
                <a:latin typeface="宋体" panose="02010600030101010101" pitchFamily="2" charset="-122"/>
                <a:ea typeface="宋体" panose="02010600030101010101" pitchFamily="2" charset="-122"/>
              </a:rPr>
              <a:t>FDA</a:t>
            </a:r>
            <a:r>
              <a:rPr lang="zh-CN" altLang="en-US" sz="3600" dirty="0">
                <a:latin typeface="宋体" panose="02010600030101010101" pitchFamily="2" charset="-122"/>
                <a:ea typeface="宋体" panose="02010600030101010101" pitchFamily="2" charset="-122"/>
              </a:rPr>
              <a:t>的认证，海普瑞并非什么“唯一”，但因为“唯一”与鼓吹，海普瑞受到市场的极大追捧，并以</a:t>
            </a:r>
            <a:r>
              <a:rPr lang="en-US" altLang="zh-CN" sz="3600" dirty="0">
                <a:latin typeface="宋体" panose="02010600030101010101" pitchFamily="2" charset="-122"/>
                <a:ea typeface="宋体" panose="02010600030101010101" pitchFamily="2" charset="-122"/>
              </a:rPr>
              <a:t>148</a:t>
            </a:r>
            <a:r>
              <a:rPr lang="zh-CN" altLang="en-US" sz="3600" dirty="0">
                <a:latin typeface="宋体" panose="02010600030101010101" pitchFamily="2" charset="-122"/>
                <a:ea typeface="宋体" panose="02010600030101010101" pitchFamily="2" charset="-122"/>
              </a:rPr>
              <a:t>元的发行价成为当时</a:t>
            </a:r>
            <a:r>
              <a:rPr lang="en-US" altLang="zh-CN" sz="3600" dirty="0">
                <a:latin typeface="宋体" panose="02010600030101010101" pitchFamily="2" charset="-122"/>
                <a:ea typeface="宋体" panose="02010600030101010101" pitchFamily="2" charset="-122"/>
              </a:rPr>
              <a:t>A</a:t>
            </a:r>
            <a:r>
              <a:rPr lang="zh-CN" altLang="en-US" sz="3600" dirty="0">
                <a:latin typeface="宋体" panose="02010600030101010101" pitchFamily="2" charset="-122"/>
                <a:ea typeface="宋体" panose="02010600030101010101" pitchFamily="2" charset="-122"/>
              </a:rPr>
              <a:t>股的“超募王”。</a:t>
            </a:r>
            <a:endParaRPr lang="en-US" altLang="zh-CN" sz="3600" dirty="0">
              <a:latin typeface="宋体" panose="02010600030101010101" pitchFamily="2" charset="-122"/>
              <a:ea typeface="宋体" panose="02010600030101010101" pitchFamily="2" charset="-122"/>
            </a:endParaRPr>
          </a:p>
          <a:p>
            <a:pPr marL="0" indent="0">
              <a:lnSpc>
                <a:spcPct val="140000"/>
              </a:lnSpc>
              <a:buNone/>
            </a:pPr>
            <a:r>
              <a:rPr lang="zh-CN" altLang="en-US" sz="3600" dirty="0">
                <a:latin typeface="宋体" panose="02010600030101010101" pitchFamily="2" charset="-122"/>
                <a:ea typeface="宋体" panose="02010600030101010101" pitchFamily="2" charset="-122"/>
              </a:rPr>
              <a:t>实际上，作为曾创下</a:t>
            </a:r>
            <a:r>
              <a:rPr lang="en-US" altLang="zh-CN" sz="3600" dirty="0">
                <a:latin typeface="宋体" panose="02010600030101010101" pitchFamily="2" charset="-122"/>
                <a:ea typeface="宋体" panose="02010600030101010101" pitchFamily="2" charset="-122"/>
              </a:rPr>
              <a:t>A</a:t>
            </a:r>
            <a:r>
              <a:rPr lang="zh-CN" altLang="en-US" sz="3600" dirty="0">
                <a:latin typeface="宋体" panose="02010600030101010101" pitchFamily="2" charset="-122"/>
                <a:ea typeface="宋体" panose="02010600030101010101" pitchFamily="2" charset="-122"/>
              </a:rPr>
              <a:t>股发行最高价的海普瑞始终饱受争议，并随着</a:t>
            </a:r>
            <a:r>
              <a:rPr lang="en-US" altLang="zh-CN" sz="3600" dirty="0">
                <a:latin typeface="宋体" panose="02010600030101010101" pitchFamily="2" charset="-122"/>
                <a:ea typeface="宋体" panose="02010600030101010101" pitchFamily="2" charset="-122"/>
              </a:rPr>
              <a:t>2011</a:t>
            </a:r>
            <a:r>
              <a:rPr lang="zh-CN" altLang="en-US" sz="3600" dirty="0">
                <a:latin typeface="宋体" panose="02010600030101010101" pitchFamily="2" charset="-122"/>
                <a:ea typeface="宋体" panose="02010600030101010101" pitchFamily="2" charset="-122"/>
              </a:rPr>
              <a:t>年一季报披露的净利润同比大幅下滑，最终走下了神坛。尽管在</a:t>
            </a:r>
            <a:r>
              <a:rPr lang="en-US" altLang="zh-CN" sz="3600" dirty="0">
                <a:latin typeface="宋体" panose="02010600030101010101" pitchFamily="2" charset="-122"/>
                <a:ea typeface="宋体" panose="02010600030101010101" pitchFamily="2" charset="-122"/>
              </a:rPr>
              <a:t>2011</a:t>
            </a:r>
            <a:r>
              <a:rPr lang="zh-CN" altLang="en-US" sz="3600" dirty="0">
                <a:latin typeface="宋体" panose="02010600030101010101" pitchFamily="2" charset="-122"/>
                <a:ea typeface="宋体" panose="02010600030101010101" pitchFamily="2" charset="-122"/>
              </a:rPr>
              <a:t>年底其市价已不足当初发行价的一半，但包括高盛在内的原始股东获利仍超数十倍。事实上，高盛也是海普瑞虚假业绩神话的不堪真相背后最重要的始作俑者之一。整个过程中，高盛在运用针对下游企业的影响力来操纵产品售价进而操纵海普瑞的利润水平使其实现高增长，其中一种手段具体表现为邀请其大客户托市，依赖大客户的集中采购实现近三年营业收入年均高达</a:t>
            </a:r>
            <a:r>
              <a:rPr lang="en-US" altLang="zh-CN" sz="3600" dirty="0">
                <a:latin typeface="宋体" panose="02010600030101010101" pitchFamily="2" charset="-122"/>
                <a:ea typeface="宋体" panose="02010600030101010101" pitchFamily="2" charset="-122"/>
              </a:rPr>
              <a:t>172.56%</a:t>
            </a:r>
            <a:r>
              <a:rPr lang="zh-CN" altLang="en-US" sz="3600" dirty="0">
                <a:latin typeface="宋体" panose="02010600030101010101" pitchFamily="2" charset="-122"/>
                <a:ea typeface="宋体" panose="02010600030101010101" pitchFamily="2" charset="-122"/>
              </a:rPr>
              <a:t>的复合增长率的同时，再间接低价入股拟上市公司，一切看起来顺理成章、合理合法。事实上，在当初投资时，高盛仅以</a:t>
            </a:r>
            <a:r>
              <a:rPr lang="en-US" altLang="zh-CN" sz="3600" dirty="0">
                <a:latin typeface="宋体" panose="02010600030101010101" pitchFamily="2" charset="-122"/>
                <a:ea typeface="宋体" panose="02010600030101010101" pitchFamily="2" charset="-122"/>
              </a:rPr>
              <a:t>491.76</a:t>
            </a:r>
            <a:r>
              <a:rPr lang="zh-CN" altLang="en-US" sz="3600" dirty="0">
                <a:latin typeface="宋体" panose="02010600030101010101" pitchFamily="2" charset="-122"/>
                <a:ea typeface="宋体" panose="02010600030101010101" pitchFamily="2" charset="-122"/>
              </a:rPr>
              <a:t>万美元（当时折合人民币</a:t>
            </a:r>
            <a:r>
              <a:rPr lang="en-US" altLang="zh-CN" sz="3600" dirty="0">
                <a:latin typeface="宋体" panose="02010600030101010101" pitchFamily="2" charset="-122"/>
                <a:ea typeface="宋体" panose="02010600030101010101" pitchFamily="2" charset="-122"/>
              </a:rPr>
              <a:t>3688.23</a:t>
            </a:r>
            <a:r>
              <a:rPr lang="zh-CN" altLang="en-US" sz="3600" dirty="0">
                <a:latin typeface="宋体" panose="02010600030101010101" pitchFamily="2" charset="-122"/>
                <a:ea typeface="宋体" panose="02010600030101010101" pitchFamily="2" charset="-122"/>
              </a:rPr>
              <a:t>万元）就在上市前合计持有了海普瑞</a:t>
            </a:r>
            <a:r>
              <a:rPr lang="en-US" altLang="zh-CN" sz="3600" dirty="0">
                <a:latin typeface="宋体" panose="02010600030101010101" pitchFamily="2" charset="-122"/>
                <a:ea typeface="宋体" panose="02010600030101010101" pitchFamily="2" charset="-122"/>
              </a:rPr>
              <a:t>4500</a:t>
            </a:r>
            <a:r>
              <a:rPr lang="zh-CN" altLang="en-US" sz="3600" dirty="0">
                <a:latin typeface="宋体" panose="02010600030101010101" pitchFamily="2" charset="-122"/>
                <a:ea typeface="宋体" panose="02010600030101010101" pitchFamily="2" charset="-122"/>
              </a:rPr>
              <a:t>万股，每股成本仅为</a:t>
            </a:r>
            <a:r>
              <a:rPr lang="en-US" altLang="zh-CN" sz="3600" dirty="0">
                <a:latin typeface="宋体" panose="02010600030101010101" pitchFamily="2" charset="-122"/>
                <a:ea typeface="宋体" panose="02010600030101010101" pitchFamily="2" charset="-122"/>
              </a:rPr>
              <a:t>0.675</a:t>
            </a:r>
            <a:r>
              <a:rPr lang="zh-CN" altLang="en-US" sz="3600" dirty="0">
                <a:latin typeface="宋体" panose="02010600030101010101" pitchFamily="2" charset="-122"/>
                <a:ea typeface="宋体" panose="02010600030101010101" pitchFamily="2" charset="-122"/>
              </a:rPr>
              <a:t>元，通过海普瑞的成功上市疯狂获利。相比之下，流通股东却是亏损累累，当年高位介入的投资者，至今仍深受套牢之苦，高盛“忽悠大师”的危害性不言而喻。</a:t>
            </a:r>
            <a:endParaRPr lang="en-US" altLang="zh-CN" sz="3600" dirty="0">
              <a:latin typeface="宋体" panose="02010600030101010101" pitchFamily="2" charset="-122"/>
              <a:ea typeface="宋体" panose="02010600030101010101" pitchFamily="2" charset="-122"/>
            </a:endParaRPr>
          </a:p>
          <a:p>
            <a:endParaRPr lang="zh-CN" altLang="en-US" dirty="0"/>
          </a:p>
        </p:txBody>
      </p:sp>
    </p:spTree>
    <p:extLst>
      <p:ext uri="{BB962C8B-B14F-4D97-AF65-F5344CB8AC3E}">
        <p14:creationId xmlns:p14="http://schemas.microsoft.com/office/powerpoint/2010/main" val="36331848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a:extLst>
              <a:ext uri="{FF2B5EF4-FFF2-40B4-BE49-F238E27FC236}">
                <a16:creationId xmlns:a16="http://schemas.microsoft.com/office/drawing/2014/main" id="{B83462AC-7E1E-4DFB-932F-FC719B62416A}"/>
              </a:ext>
            </a:extLst>
          </p:cNvPr>
          <p:cNvSpPr>
            <a:spLocks noGrp="1"/>
          </p:cNvSpPr>
          <p:nvPr>
            <p:ph type="title"/>
          </p:nvPr>
        </p:nvSpPr>
        <p:spPr/>
        <p:txBody>
          <a:bodyPr>
            <a:normAutofit/>
          </a:bodyPr>
          <a:lstStyle/>
          <a:p>
            <a:r>
              <a:rPr lang="zh-CN" altLang="en-US" sz="3800" dirty="0">
                <a:latin typeface="黑体" panose="02010609060101010101" pitchFamily="49" charset="-122"/>
                <a:ea typeface="黑体" panose="02010609060101010101" pitchFamily="49" charset="-122"/>
              </a:rPr>
              <a:t>案例：证券从业人员违背基本道德规范的危害</a:t>
            </a:r>
            <a:r>
              <a:rPr lang="en-US" altLang="zh-CN" sz="3800" dirty="0">
                <a:latin typeface="黑体" panose="02010609060101010101" pitchFamily="49" charset="-122"/>
                <a:ea typeface="黑体" panose="02010609060101010101" pitchFamily="49" charset="-122"/>
              </a:rPr>
              <a:t>——</a:t>
            </a:r>
            <a:r>
              <a:rPr lang="zh-CN" altLang="en-US" sz="3800" dirty="0">
                <a:latin typeface="黑体" panose="02010609060101010101" pitchFamily="49" charset="-122"/>
                <a:ea typeface="黑体" panose="02010609060101010101" pitchFamily="49" charset="-122"/>
              </a:rPr>
              <a:t>思考与启示</a:t>
            </a:r>
          </a:p>
        </p:txBody>
      </p:sp>
      <p:sp>
        <p:nvSpPr>
          <p:cNvPr id="5" name="内容占位符 4">
            <a:extLst>
              <a:ext uri="{FF2B5EF4-FFF2-40B4-BE49-F238E27FC236}">
                <a16:creationId xmlns:a16="http://schemas.microsoft.com/office/drawing/2014/main" id="{8177DCFB-D7A0-4D80-A4C1-CD0491E2C55F}"/>
              </a:ext>
            </a:extLst>
          </p:cNvPr>
          <p:cNvSpPr>
            <a:spLocks noGrp="1"/>
          </p:cNvSpPr>
          <p:nvPr>
            <p:ph idx="1"/>
          </p:nvPr>
        </p:nvSpPr>
        <p:spPr>
          <a:xfrm>
            <a:off x="838200" y="1690688"/>
            <a:ext cx="10515600" cy="5167312"/>
          </a:xfrm>
        </p:spPr>
        <p:txBody>
          <a:bodyPr>
            <a:normAutofit lnSpcReduction="10000"/>
          </a:bodyPr>
          <a:lstStyle/>
          <a:p>
            <a:r>
              <a:rPr lang="zh-CN" altLang="en-US" sz="2100" dirty="0">
                <a:latin typeface="宋体" panose="02010600030101010101" pitchFamily="2" charset="-122"/>
                <a:ea typeface="宋体" panose="02010600030101010101" pitchFamily="2" charset="-122"/>
              </a:rPr>
              <a:t>证券从业人员沦为“忽悠大师”，一方面与其职业胜任能力有关，另一方面显然也与职业操守有关。其中，为了利益丧失了职业操守又是重中之重。</a:t>
            </a:r>
            <a:endParaRPr lang="en-US" altLang="zh-CN" sz="2100" dirty="0">
              <a:latin typeface="宋体" panose="02010600030101010101" pitchFamily="2" charset="-122"/>
              <a:ea typeface="宋体" panose="02010600030101010101" pitchFamily="2" charset="-122"/>
            </a:endParaRPr>
          </a:p>
          <a:p>
            <a:r>
              <a:rPr lang="zh-CN" altLang="en-US" sz="2100" dirty="0">
                <a:latin typeface="宋体" panose="02010600030101010101" pitchFamily="2" charset="-122"/>
                <a:ea typeface="宋体" panose="02010600030101010101" pitchFamily="2" charset="-122"/>
              </a:rPr>
              <a:t>例如，为了新财富“最佳分析师”的排名，前几年证券分析师曾上演过“不忙研究忙跑票”的闹剧，近几年的券商分析报告中，“雷人”成为其中的“风景”。而所谓的价值投资分析报告，根本没有任何“价值”可言，这在新股发行中表现得更为明显。</a:t>
            </a:r>
            <a:endParaRPr lang="en-US" altLang="zh-CN" sz="2100" dirty="0">
              <a:latin typeface="宋体" panose="02010600030101010101" pitchFamily="2" charset="-122"/>
              <a:ea typeface="宋体" panose="02010600030101010101" pitchFamily="2" charset="-122"/>
            </a:endParaRPr>
          </a:p>
          <a:p>
            <a:r>
              <a:rPr lang="zh-CN" altLang="en-US" sz="2100" dirty="0">
                <a:latin typeface="宋体" panose="02010600030101010101" pitchFamily="2" charset="-122"/>
                <a:ea typeface="宋体" panose="02010600030101010101" pitchFamily="2" charset="-122"/>
              </a:rPr>
              <a:t>以上种种行为都与证券从业人员道德规范相违背。</a:t>
            </a:r>
            <a:endParaRPr lang="en-US" altLang="zh-CN" sz="2100" dirty="0">
              <a:latin typeface="宋体" panose="02010600030101010101" pitchFamily="2" charset="-122"/>
              <a:ea typeface="宋体" panose="02010600030101010101" pitchFamily="2" charset="-122"/>
            </a:endParaRPr>
          </a:p>
          <a:p>
            <a:r>
              <a:rPr lang="zh-CN" altLang="en-US" sz="2100" dirty="0">
                <a:latin typeface="宋体" panose="02010600030101010101" pitchFamily="2" charset="-122"/>
                <a:ea typeface="宋体" panose="02010600030101010101" pitchFamily="2" charset="-122"/>
              </a:rPr>
              <a:t>证券从业人员要做到诚实守信，刚正不阿；要不畏权势，忠于职守，坚决维护市场的“三公”原则，坚持秉公办事，严守信用，实事求是，忠实履行所承担的职责和诺言，取信于民。</a:t>
            </a:r>
            <a:endParaRPr lang="en-US" altLang="zh-CN" sz="2100" dirty="0">
              <a:latin typeface="宋体" panose="02010600030101010101" pitchFamily="2" charset="-122"/>
              <a:ea typeface="宋体" panose="02010600030101010101" pitchFamily="2" charset="-122"/>
            </a:endParaRPr>
          </a:p>
          <a:p>
            <a:pPr marL="914400" lvl="1" indent="-457200">
              <a:buFont typeface="+mj-lt"/>
              <a:buAutoNum type="arabicPeriod"/>
            </a:pPr>
            <a:r>
              <a:rPr lang="zh-CN" altLang="en-US" sz="2000" dirty="0">
                <a:latin typeface="宋体" panose="02010600030101010101" pitchFamily="2" charset="-122"/>
                <a:ea typeface="宋体" panose="02010600030101010101" pitchFamily="2" charset="-122"/>
              </a:rPr>
              <a:t>首先</a:t>
            </a:r>
            <a:r>
              <a:rPr lang="en-US" altLang="zh-CN" sz="2000" dirty="0">
                <a:latin typeface="宋体" panose="02010600030101010101" pitchFamily="2" charset="-122"/>
                <a:ea typeface="宋体" panose="02010600030101010101" pitchFamily="2" charset="-122"/>
              </a:rPr>
              <a:t>, </a:t>
            </a:r>
            <a:r>
              <a:rPr lang="zh-CN" altLang="en-US" sz="2000" dirty="0">
                <a:latin typeface="宋体" panose="02010600030101010101" pitchFamily="2" charset="-122"/>
                <a:ea typeface="宋体" panose="02010600030101010101" pitchFamily="2" charset="-122"/>
              </a:rPr>
              <a:t>要求证券从业人员立身要正直</a:t>
            </a:r>
            <a:r>
              <a:rPr lang="en-US" altLang="zh-CN" sz="2000" dirty="0">
                <a:latin typeface="宋体" panose="02010600030101010101" pitchFamily="2" charset="-122"/>
                <a:ea typeface="宋体" panose="02010600030101010101" pitchFamily="2" charset="-122"/>
              </a:rPr>
              <a:t>, </a:t>
            </a:r>
            <a:r>
              <a:rPr lang="zh-CN" altLang="en-US" sz="2000" dirty="0">
                <a:latin typeface="宋体" panose="02010600030101010101" pitchFamily="2" charset="-122"/>
                <a:ea typeface="宋体" panose="02010600030101010101" pitchFamily="2" charset="-122"/>
              </a:rPr>
              <a:t>做事要讲诚信</a:t>
            </a:r>
            <a:r>
              <a:rPr lang="en-US" altLang="zh-CN" sz="2000" dirty="0">
                <a:latin typeface="宋体" panose="02010600030101010101" pitchFamily="2" charset="-122"/>
                <a:ea typeface="宋体" panose="02010600030101010101" pitchFamily="2" charset="-122"/>
              </a:rPr>
              <a:t>, </a:t>
            </a:r>
            <a:r>
              <a:rPr lang="zh-CN" altLang="en-US" sz="2000" dirty="0">
                <a:latin typeface="宋体" panose="02010600030101010101" pitchFamily="2" charset="-122"/>
                <a:ea typeface="宋体" panose="02010600030101010101" pitchFamily="2" charset="-122"/>
              </a:rPr>
              <a:t>绝不可片面追求盈利</a:t>
            </a:r>
            <a:r>
              <a:rPr lang="en-US" altLang="zh-CN" sz="2000" dirty="0">
                <a:latin typeface="宋体" panose="02010600030101010101" pitchFamily="2" charset="-122"/>
                <a:ea typeface="宋体" panose="02010600030101010101" pitchFamily="2" charset="-122"/>
              </a:rPr>
              <a:t>, </a:t>
            </a:r>
            <a:r>
              <a:rPr lang="zh-CN" altLang="en-US" sz="2000" dirty="0">
                <a:latin typeface="宋体" panose="02010600030101010101" pitchFamily="2" charset="-122"/>
                <a:ea typeface="宋体" panose="02010600030101010101" pitchFamily="2" charset="-122"/>
              </a:rPr>
              <a:t>害怕失去客户而违反原则</a:t>
            </a:r>
            <a:r>
              <a:rPr lang="en-US" altLang="zh-CN" sz="2000" dirty="0">
                <a:latin typeface="宋体" panose="02010600030101010101" pitchFamily="2" charset="-122"/>
                <a:ea typeface="宋体" panose="02010600030101010101" pitchFamily="2" charset="-122"/>
              </a:rPr>
              <a:t>,</a:t>
            </a:r>
            <a:r>
              <a:rPr lang="zh-CN" altLang="en-US" sz="2000" dirty="0">
                <a:latin typeface="宋体" panose="02010600030101010101" pitchFamily="2" charset="-122"/>
                <a:ea typeface="宋体" panose="02010600030101010101" pitchFamily="2" charset="-122"/>
              </a:rPr>
              <a:t>必须牢记“公平、公正、公开”的“三公”原则</a:t>
            </a:r>
            <a:r>
              <a:rPr lang="en-US" altLang="zh-CN" sz="2000" dirty="0">
                <a:latin typeface="宋体" panose="02010600030101010101" pitchFamily="2" charset="-122"/>
                <a:ea typeface="宋体" panose="02010600030101010101" pitchFamily="2" charset="-122"/>
              </a:rPr>
              <a:t>,</a:t>
            </a:r>
            <a:r>
              <a:rPr lang="zh-CN" altLang="en-US" sz="2000" dirty="0">
                <a:latin typeface="宋体" panose="02010600030101010101" pitchFamily="2" charset="-122"/>
                <a:ea typeface="宋体" panose="02010600030101010101" pitchFamily="2" charset="-122"/>
              </a:rPr>
              <a:t>绝对不从事对投资者利益有害的活动。</a:t>
            </a:r>
            <a:endParaRPr lang="en-US" altLang="zh-CN" sz="2000" dirty="0">
              <a:latin typeface="宋体" panose="02010600030101010101" pitchFamily="2" charset="-122"/>
              <a:ea typeface="宋体" panose="02010600030101010101" pitchFamily="2" charset="-122"/>
            </a:endParaRPr>
          </a:p>
          <a:p>
            <a:pPr marL="914400" lvl="1" indent="-457200">
              <a:buFont typeface="+mj-lt"/>
              <a:buAutoNum type="arabicPeriod"/>
            </a:pPr>
            <a:r>
              <a:rPr lang="zh-CN" altLang="en-US" sz="2000" dirty="0">
                <a:latin typeface="宋体" panose="02010600030101010101" pitchFamily="2" charset="-122"/>
                <a:ea typeface="宋体" panose="02010600030101010101" pitchFamily="2" charset="-122"/>
              </a:rPr>
              <a:t>其次，要求证券从业人员在证券发行、证券交易及其他相关的业务活动中所提供、公布的文件和资料必须真实、完整</a:t>
            </a:r>
            <a:r>
              <a:rPr lang="en-US" altLang="zh-CN" sz="2000" dirty="0">
                <a:latin typeface="宋体" panose="02010600030101010101" pitchFamily="2" charset="-122"/>
                <a:ea typeface="宋体" panose="02010600030101010101" pitchFamily="2" charset="-122"/>
              </a:rPr>
              <a:t>,</a:t>
            </a:r>
            <a:r>
              <a:rPr lang="zh-CN" altLang="en-US" sz="2000" dirty="0">
                <a:latin typeface="宋体" panose="02010600030101010101" pitchFamily="2" charset="-122"/>
                <a:ea typeface="宋体" panose="02010600030101010101" pitchFamily="2" charset="-122"/>
              </a:rPr>
              <a:t>不得虚假陈述</a:t>
            </a:r>
            <a:r>
              <a:rPr lang="en-US" altLang="zh-CN" sz="2000" dirty="0">
                <a:latin typeface="宋体" panose="02010600030101010101" pitchFamily="2" charset="-122"/>
                <a:ea typeface="宋体" panose="02010600030101010101" pitchFamily="2" charset="-122"/>
              </a:rPr>
              <a:t>,</a:t>
            </a:r>
            <a:r>
              <a:rPr lang="zh-CN" altLang="en-US" sz="2000" dirty="0">
                <a:latin typeface="宋体" panose="02010600030101010101" pitchFamily="2" charset="-122"/>
                <a:ea typeface="宋体" panose="02010600030101010101" pitchFamily="2" charset="-122"/>
              </a:rPr>
              <a:t>或欠缺重要事项。</a:t>
            </a:r>
            <a:endParaRPr lang="en-US" altLang="zh-CN" sz="2000" dirty="0">
              <a:latin typeface="宋体" panose="02010600030101010101" pitchFamily="2" charset="-122"/>
              <a:ea typeface="宋体" panose="02010600030101010101" pitchFamily="2" charset="-122"/>
            </a:endParaRPr>
          </a:p>
          <a:p>
            <a:r>
              <a:rPr lang="zh-CN" altLang="en-US" sz="2100" dirty="0">
                <a:latin typeface="宋体" panose="02010600030101010101" pitchFamily="2" charset="-122"/>
                <a:ea typeface="宋体" panose="02010600030101010101" pitchFamily="2" charset="-122"/>
              </a:rPr>
              <a:t>总之，证券从业人员必须以正直诚信为本，并且做到勤勉尽责，廉洁保密，自律守法，维护证券市场的健康发展，不得从事任何虚假陈述、内幕交易、操纵市场、欺诈客户的违法乱纪行为。</a:t>
            </a:r>
            <a:endParaRPr lang="en-US" altLang="zh-CN" sz="2100" dirty="0">
              <a:latin typeface="宋体" panose="02010600030101010101" pitchFamily="2" charset="-122"/>
              <a:ea typeface="宋体" panose="02010600030101010101" pitchFamily="2" charset="-122"/>
            </a:endParaRPr>
          </a:p>
          <a:p>
            <a:endParaRPr lang="zh-CN" altLang="en-US" dirty="0"/>
          </a:p>
        </p:txBody>
      </p:sp>
    </p:spTree>
    <p:extLst>
      <p:ext uri="{BB962C8B-B14F-4D97-AF65-F5344CB8AC3E}">
        <p14:creationId xmlns:p14="http://schemas.microsoft.com/office/powerpoint/2010/main" val="1977817605"/>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728</Words>
  <Application>Microsoft Office PowerPoint</Application>
  <PresentationFormat>宽屏</PresentationFormat>
  <Paragraphs>11</Paragraphs>
  <Slides>2</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2</vt:i4>
      </vt:variant>
    </vt:vector>
  </HeadingPairs>
  <TitlesOfParts>
    <vt:vector size="8" baseType="lpstr">
      <vt:lpstr>等线</vt:lpstr>
      <vt:lpstr>等线 Light</vt:lpstr>
      <vt:lpstr>黑体</vt:lpstr>
      <vt:lpstr>宋体</vt:lpstr>
      <vt:lpstr>Arial</vt:lpstr>
      <vt:lpstr>Office 主题​​</vt:lpstr>
      <vt:lpstr>案例：证券从业人员违背基本道德规范的危害</vt:lpstr>
      <vt:lpstr>案例：证券从业人员违背基本道德规范的危害——思考与启示</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案例：证券从业人员违背基本道德规范的危害</dc:title>
  <dc:creator>xingchen.zhu@outlook.com</dc:creator>
  <cp:lastModifiedBy>xingchen.zhu@outlook.com</cp:lastModifiedBy>
  <cp:revision>1</cp:revision>
  <dcterms:created xsi:type="dcterms:W3CDTF">2020-03-29T12:59:36Z</dcterms:created>
  <dcterms:modified xsi:type="dcterms:W3CDTF">2020-03-29T13:05:57Z</dcterms:modified>
</cp:coreProperties>
</file>