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Lst>
  <p:handoutMasterIdLst>
    <p:handoutMasterId r:id="rId64"/>
  </p:handoutMasterIdLst>
  <p:sldIdLst>
    <p:sldId id="262" r:id="rId7"/>
    <p:sldId id="307" r:id="rId8"/>
    <p:sldId id="302" r:id="rId9"/>
    <p:sldId id="276" r:id="rId10"/>
    <p:sldId id="346" r:id="rId11"/>
    <p:sldId id="347" r:id="rId12"/>
    <p:sldId id="348" r:id="rId13"/>
    <p:sldId id="349" r:id="rId14"/>
    <p:sldId id="350" r:id="rId15"/>
    <p:sldId id="288" r:id="rId16"/>
    <p:sldId id="277" r:id="rId17"/>
    <p:sldId id="278" r:id="rId18"/>
    <p:sldId id="289" r:id="rId19"/>
    <p:sldId id="279" r:id="rId20"/>
    <p:sldId id="331" r:id="rId21"/>
    <p:sldId id="280" r:id="rId22"/>
    <p:sldId id="336" r:id="rId23"/>
    <p:sldId id="337" r:id="rId24"/>
    <p:sldId id="338" r:id="rId25"/>
    <p:sldId id="281" r:id="rId26"/>
    <p:sldId id="339" r:id="rId27"/>
    <p:sldId id="328" r:id="rId28"/>
    <p:sldId id="329" r:id="rId29"/>
    <p:sldId id="282" r:id="rId30"/>
    <p:sldId id="344" r:id="rId31"/>
    <p:sldId id="343" r:id="rId32"/>
    <p:sldId id="283" r:id="rId33"/>
    <p:sldId id="340" r:id="rId34"/>
    <p:sldId id="341" r:id="rId35"/>
    <p:sldId id="342" r:id="rId36"/>
    <p:sldId id="345" r:id="rId37"/>
    <p:sldId id="284" r:id="rId38"/>
    <p:sldId id="305" r:id="rId39"/>
    <p:sldId id="351" r:id="rId40"/>
    <p:sldId id="352" r:id="rId41"/>
    <p:sldId id="353" r:id="rId42"/>
    <p:sldId id="285" r:id="rId43"/>
    <p:sldId id="359" r:id="rId44"/>
    <p:sldId id="360" r:id="rId45"/>
    <p:sldId id="361" r:id="rId46"/>
    <p:sldId id="303" r:id="rId47"/>
    <p:sldId id="304" r:id="rId48"/>
    <p:sldId id="286" r:id="rId49"/>
    <p:sldId id="287" r:id="rId50"/>
    <p:sldId id="330" r:id="rId51"/>
    <p:sldId id="357" r:id="rId52"/>
    <p:sldId id="358" r:id="rId53"/>
    <p:sldId id="356" r:id="rId54"/>
    <p:sldId id="354" r:id="rId55"/>
    <p:sldId id="355" r:id="rId56"/>
    <p:sldId id="306" r:id="rId57"/>
    <p:sldId id="332" r:id="rId58"/>
    <p:sldId id="333" r:id="rId59"/>
    <p:sldId id="362" r:id="rId60"/>
    <p:sldId id="334" r:id="rId61"/>
    <p:sldId id="335" r:id="rId62"/>
    <p:sldId id="275" r:id="rId6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268EAA4A-F775-4966-ADE3-515612445AAB}">
          <p14:sldIdLst>
            <p14:sldId id="262"/>
            <p14:sldId id="307"/>
            <p14:sldId id="302"/>
            <p14:sldId id="276"/>
            <p14:sldId id="346"/>
            <p14:sldId id="347"/>
            <p14:sldId id="348"/>
            <p14:sldId id="349"/>
            <p14:sldId id="350"/>
            <p14:sldId id="288"/>
            <p14:sldId id="277"/>
            <p14:sldId id="278"/>
            <p14:sldId id="289"/>
            <p14:sldId id="279"/>
            <p14:sldId id="331"/>
            <p14:sldId id="280"/>
            <p14:sldId id="336"/>
            <p14:sldId id="337"/>
            <p14:sldId id="338"/>
            <p14:sldId id="281"/>
            <p14:sldId id="339"/>
            <p14:sldId id="328"/>
            <p14:sldId id="329"/>
            <p14:sldId id="282"/>
            <p14:sldId id="344"/>
            <p14:sldId id="343"/>
            <p14:sldId id="283"/>
            <p14:sldId id="340"/>
            <p14:sldId id="341"/>
            <p14:sldId id="342"/>
          </p14:sldIdLst>
        </p14:section>
        <p14:section name="无标题节" id="{1CAD2A8A-7E55-4C3C-B7C6-81332ADFB9E1}">
          <p14:sldIdLst>
            <p14:sldId id="345"/>
            <p14:sldId id="284"/>
            <p14:sldId id="305"/>
            <p14:sldId id="351"/>
            <p14:sldId id="352"/>
            <p14:sldId id="353"/>
            <p14:sldId id="285"/>
            <p14:sldId id="359"/>
            <p14:sldId id="360"/>
            <p14:sldId id="361"/>
            <p14:sldId id="303"/>
            <p14:sldId id="304"/>
            <p14:sldId id="286"/>
            <p14:sldId id="287"/>
            <p14:sldId id="330"/>
            <p14:sldId id="357"/>
            <p14:sldId id="358"/>
            <p14:sldId id="356"/>
            <p14:sldId id="354"/>
            <p14:sldId id="355"/>
            <p14:sldId id="306"/>
            <p14:sldId id="332"/>
            <p14:sldId id="333"/>
            <p14:sldId id="362"/>
            <p14:sldId id="334"/>
            <p14:sldId id="335"/>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7EC"/>
    <a:srgbClr val="FDC935"/>
    <a:srgbClr val="FF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77" d="100"/>
          <a:sy n="77" d="100"/>
        </p:scale>
        <p:origin x="1410" y="7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5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C29DEAF-70DB-4AFC-84A0-0F4A5B6792CD}" type="datetimeFigureOut">
              <a:rPr lang="zh-CN" altLang="en-US"/>
              <a:t>2023/2/15 Wednesday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A246CFF1-4A78-4E2C-A155-1B444B614FA7}" type="slidenum">
              <a:rPr lang="zh-CN" altLang="en-US"/>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4FCE33F-1B58-4005-9988-88689BE65558}"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1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CE1E3A1-0094-494F-AD69-667955AAD6E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D6C234D-E98F-4CC9-B3AD-2CF56004E21C}"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DFE9F8D-8C7D-416A-94FC-6A47A7A95A4D}"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9A3033-503D-4C2D-A91B-5C63126BBFBB}"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58F79B7-6D8E-49A7-A332-32CE9E589AA9}"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3E6D98F-9268-4913-AC66-32D52D256640}"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0BE4D1-EF65-4B79-8EBD-426B9C25F1A7}"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3E52C2F-59D7-422A-AE76-E60A75FEBB7B}"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A800FA9-5653-4231-A06C-14AC53574B53}"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C4CE6C2-2CC4-487E-A599-D42C0C8DCFBA}"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4FB38AE-97DB-44C4-A5A2-3EF2F5C6DDD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A729964-A843-4BFE-A16A-1FC96FD2D8DD}"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C8A78C-9668-4A96-B20F-EFF7638AE7E2}"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A87CDE5-0C94-4A00-A747-BB0282E9209F}"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DF3DC9-26DE-4BDC-A7A3-9C5C6684C76F}"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13FA65D-B208-41BE-9111-CAD7387760CD}"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A860A19-7BD5-485B-B155-D0F50FBF9D87}"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3EFB6C3-DDE5-4648-AFAE-13AFAB3AFC4B}"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73667E2-A701-472F-874F-70DDB044421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874CA96-D63A-4478-AF9B-B8B3A57CB05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D1953AB-8577-40F0-AB0A-80EF886B6A18}" type="datetimeFigureOut">
              <a:rPr lang="zh-CN" altLang="en-US"/>
              <a:t>2023/2/15 Wednesday</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AA7D595-BFA6-449E-99F7-A1CBE6BC11A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9C0634A-0726-4BF0-9ECC-E2469D473AFD}"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2A3AE5-7EA6-445C-9C35-69B2B04B63A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8BC5B0-7EC0-4CAA-936E-75A0F5759E2D}"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84ADC5F-37D3-4DD3-86B3-353B1F658ED2}"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B55E720-353E-4754-A1C6-FBC99565BC9B}"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56F202C3-04CB-425E-AB23-3904A5ADF29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E3F55F2-5300-4186-B374-1F35900C642A}"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2D51592-67A1-4BE1-BAE4-94C88D7E090A}"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F21EA0B-5225-46E5-83F5-F1DEF872AECC}"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321B24E-3DE1-41EA-9521-3A214BD240C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FB9475-736E-4708-93E0-A1A660FF4DCB}"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4C1827C8-B174-4488-8AD3-5475292168F4}"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898CE3-D0EA-4D04-940C-4D3C78F802C5}" type="slidenum">
              <a:rPr lang="zh-CN" altLang="en-US"/>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915AE08-05CF-4534-A887-7F73CCC2AF69}"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4EA3A6C-FCFF-4C05-90C1-C8B4D99D71C8}" type="slidenum">
              <a:rPr lang="zh-CN" altLang="en-US"/>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3B088FD7-90B8-4E47-B41B-37F1E79B7535}"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E735291-1A47-4C98-85BB-9EE97CC07E8B}" type="slidenum">
              <a:rPr lang="zh-CN" altLang="en-US"/>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E07C5E2-50F8-4E4E-AC60-5781B36EEA1F}"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4A008D8-35B5-4684-88D8-E4A42CED5AC2}"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F1433AD-401C-4590-BCE3-87DA1A3BD2BF}"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A376FF-C6B2-4E46-8C8D-F44AD9E05EF0}"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819EC03-BC90-4332-BBB3-33E7EB1FEFFD}"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5365C98-C231-4F54-ADB6-F15B5B005CEE}" type="slidenum">
              <a:rPr lang="zh-CN" altLang="en-US"/>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F1C4FBB-B169-4273-BD9D-100D88851C42}"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9DBB9FF-2078-401E-83EA-4558CD73F498}" type="slidenum">
              <a:rPr lang="zh-CN" altLang="en-US"/>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EB8F348-5DA3-415E-916A-D81FFBD43561}"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710B2D-1D12-4C78-865D-CD727A8FB975}" type="slidenum">
              <a:rPr lang="zh-CN" altLang="en-US"/>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9B96A32-028E-4F60-83CE-D52AF84282B9}"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393B8B7-F934-4A84-AE85-84D8D4909ED4}" type="slidenum">
              <a:rPr lang="zh-CN" altLang="en-US"/>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E8A8BBF-BA24-4675-9583-FBE4AB76FBA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07757F-176B-4D12-9E0E-CBA86F39E4F0}" type="slidenum">
              <a:rPr lang="zh-CN" altLang="en-US"/>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79769B3-F8A5-4C37-A6E4-8D42915735F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37DEEB-4E84-44F8-8285-14126BFAA2B2}" type="slidenum">
              <a:rPr lang="zh-CN" altLang="en-US"/>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CC33619-39D2-4264-9E6A-ABDCB8AD502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69F77D1-E0A1-422E-8BBA-09BAD241E3CC}" type="slidenum">
              <a:rPr lang="zh-CN" altLang="en-US"/>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E95E920-6357-41BA-93E1-99B0EE25D130}"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CFA1FD-CE72-4E56-B0FB-58C1CBDDB986}" type="slidenum">
              <a:rPr lang="zh-CN" altLang="en-US"/>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031ACE2A-C42B-4B5C-89F4-92525804E5BA}"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8EAC75C-675E-4C19-9F92-F6B38FC93BC9}" type="slidenum">
              <a:rPr lang="zh-CN" altLang="en-US"/>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98BF463C-2A81-4183-B515-0B3017AA3969}"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4E8A57E-8733-4941-93D7-FD57922ACA74}"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74D5B99-91B3-44BE-B881-78E0EB4640BB}"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B62615-AC38-4924-8ED0-A18D5B49CD0C}"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7CBD356-E455-467B-AF99-2D24E8E5B558}"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F98969D-1F5D-4571-BFEF-28246444D000}" type="slidenum">
              <a:rPr lang="zh-CN" altLang="en-US"/>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F44F563-4271-4C9F-A516-D3C361B785AA}"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CF50B30-8540-4087-8426-54813B5AD5D5}" type="slidenum">
              <a:rPr lang="zh-CN" altLang="en-US"/>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2540A77-4470-48A7-93F2-DB01714EA5EF}"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189D7C6-9A66-42FE-B0E4-9124A09D7F1B}" type="slidenum">
              <a:rPr lang="zh-CN" altLang="en-US"/>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DB7057E-DF21-4664-A1B6-AA10CBE944B3}"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A40AFC9-D838-4A8A-8818-AB1D55CD48C7}" type="slidenum">
              <a:rPr lang="zh-CN" altLang="en-US"/>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5E4055-5F6B-4A5C-8707-EA462F95A64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C48BB4-2282-4BCB-93BB-F833C1DA4CBB}" type="slidenum">
              <a:rPr lang="zh-CN" altLang="en-US"/>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903FDE4-5DE1-4E8F-B0E6-22EA4D34093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3BC2B2B-9BAF-45AE-BDE3-5C37E28DF7EB}"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6266692-AD8C-4132-8221-4C1EFEEA5DCC}"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73BE78-318A-40EF-97DF-D6DB4B1C8DEF}"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E962CB9-0CFC-4043-B81F-E4C5465803EE}"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F833A4B-D3DF-4872-B242-7C523F5FDBCA}"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535DF44-D64E-489E-97AD-C77856885843}"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7724B3C-9935-4774-8775-E7D5DBBC38F5}"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79170F6-11BB-4D6E-8220-B01294750659}"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251ED8F-4D04-485B-B1F4-8D39420A87C2}"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D96FB1B-624C-49EC-993A-332644F94174}"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05418E3-1E68-461D-9F01-E4BA1B63FEEF}" type="slidenum">
              <a:rPr lang="zh-CN" altLang="en-US"/>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641BF31-CCD9-4171-B939-923CE1A5D73F}"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BEBD389-5AF5-4627-90CA-D09F2645A902}"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067FD3F-951E-4DB1-8D39-81C6C91169A6}"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FD0520E-9F20-4E13-9CC6-2AB531170E69}"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51D6726-D809-4009-A309-135F66A7924F}"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A9EE26-DDD2-4A2B-8EC9-08B74F5F358E}"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1533423-0E28-4931-AF0A-BCD0E1320A82}"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A16CF61-D468-4DD3-8609-0258EF307BB3}"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5649870-1B32-4C33-AF62-B3472814459D}"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56BB63C-76DD-4067-9877-FB1CB4F3CCB1}"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317C35B-39C8-48C6-8024-3C0D0C5CA4F5}"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DCFE59-6A73-4E16-A080-B0A2ED8DABE3}"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A0B814C-DE4B-453D-8F6C-FC2EF4CEED4B}"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0C0085-9A9A-425B-AF1E-1053303963DE}"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91FCA8C-0094-42B0-8981-39E78C3F8ED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0474F3-A0A9-4D35-B0C6-42840EB504E5}" type="slidenum">
              <a:rPr lang="zh-CN" altLang="en-US"/>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58AF6BA3-A9E7-4A95-B149-56B9FFE3FB94}"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F6B9C4-E9FA-4C29-8940-6063957DDD42}" type="slidenum">
              <a:rPr lang="zh-CN"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AD217CD-9361-40F7-BBF5-E7A5D190A945}"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612934-655A-4793-90A5-2E6E74FB0067}"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0D0E85C-63F7-443B-B4BC-C8A983C26B2E}"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C42607A-01BE-46E5-B931-9BD8075D34C7}" type="slidenum">
              <a:rPr lang="zh-CN" altLang="en-US"/>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96B14F4-FD2A-4427-A83E-4F905EEC0A01}" type="datetimeFigureOut">
              <a:rPr lang="zh-CN" altLang="en-US"/>
              <a:t>2023/2/15 Wednesday</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70E9A06-7CD2-43BB-9AE5-06051C8162DE}" type="slidenum">
              <a:rPr lang="zh-CN" altLang="en-US"/>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F270760A-D0BF-4586-A4DA-4A382B6CE0FA}" type="datetimeFigureOut">
              <a:rPr lang="zh-CN" altLang="en-US"/>
              <a:t>2023/2/15 Wednesday</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A3A8E66-7FA3-4FD5-96DE-3BF68B4905D6}" type="slidenum">
              <a:rPr lang="zh-CN" altLang="en-US"/>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DF6C3C2-EF7E-467E-8853-632923EFFED2}"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ED48CA7-3C79-419F-A535-E5F6596616B0}" type="slidenum">
              <a:rPr lang="zh-CN" altLang="en-US"/>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6B5AF26-66E4-4397-8AC5-BB1BD0F578A1}"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E9DBA5F-917A-4C41-B011-EDAD21A0145E}" type="slidenum">
              <a:rPr lang="zh-CN" altLang="en-US"/>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7A45489-0D68-40F3-8BC2-278321420A3E}"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BE5592A-0B4A-4520-A8D1-F0A009374DC7}" type="slidenum">
              <a:rPr lang="zh-CN" altLang="en-US"/>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0760C73-AA3F-4F22-A718-43A1418C51B0}"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04B17A9-0ED2-4B52-B10C-67DBAF002320}" type="slidenum">
              <a:rPr lang="zh-CN" altLang="en-US"/>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B486EEB-5D36-47DB-BD86-5DA81152E16E}" type="datetimeFigureOut">
              <a:rPr lang="zh-CN" altLang="en-US"/>
              <a:t>2023/2/15 Wednesday</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EA0D5C-B7C8-44AA-A51F-F3488707D906}"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B0D71FC-6498-428F-A474-503E06C27F83}" type="datetimeFigureOut">
              <a:rPr lang="zh-CN" altLang="en-US"/>
              <a:t>2023/2/15 Wednesday</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81A1E53-B63C-44BF-B79B-D5A185A818F2}"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A518D10-8AF5-4CD2-B63C-075699CDDF89}"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7CBB1C3-115B-4E1A-A1F6-6359C85895D8}"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3D77953-9E6B-40B2-B661-7E0C4264D5E5}" type="datetimeFigureOut">
              <a:rPr lang="zh-CN" altLang="en-US"/>
              <a:t>2023/2/15 Wednesday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A51E84-13CB-4A04-8EB9-148394AE3B5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5EE224E6-A881-4D78-A9F9-DC3B6F15027C}"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60F48DF9-5B5A-4D6C-BB38-0DFE8F502BA0}" type="slidenum">
              <a:rPr lang="zh-CN" altLang="en-US"/>
              <a:t>‹#›</a:t>
            </a:fld>
            <a:endParaRPr lang="zh-CN" altLang="en-US"/>
          </a:p>
        </p:txBody>
      </p:sp>
      <p:grpSp>
        <p:nvGrpSpPr>
          <p:cNvPr id="7" name="Group 17"/>
          <p:cNvGrpSpPr/>
          <p:nvPr userDrawn="1"/>
        </p:nvGrpSpPr>
        <p:grpSpPr bwMode="auto">
          <a:xfrm>
            <a:off x="6715140"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CDA5FA8-8B5E-436C-B444-8DB532B50355}"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BC9272F4-FF85-43B4-8CFD-4068FDC7C6EF}" type="slidenum">
              <a:rPr lang="zh-CN" altLang="en-US"/>
              <a:t>‹#›</a:t>
            </a:fld>
            <a:endParaRPr lang="zh-CN" altLang="en-US"/>
          </a:p>
        </p:txBody>
      </p:sp>
      <p:grpSp>
        <p:nvGrpSpPr>
          <p:cNvPr id="10" name="Group 17"/>
          <p:cNvGrpSpPr/>
          <p:nvPr userDrawn="1"/>
        </p:nvGrpSpPr>
        <p:grpSpPr bwMode="auto">
          <a:xfrm>
            <a:off x="500034" y="6286520"/>
            <a:ext cx="1826391" cy="428604"/>
            <a:chOff x="521" y="482"/>
            <a:chExt cx="1785" cy="404"/>
          </a:xfrm>
        </p:grpSpPr>
        <p:pic>
          <p:nvPicPr>
            <p:cNvPr id="11"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12"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307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8AAFACD-5F6D-436B-B8E3-E0EDC6DC2E36}"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B16FAE8-5107-431F-A380-0A30A8399F7E}" type="slidenum">
              <a:rPr lang="zh-CN" altLang="en-US"/>
              <a:t>‹#›</a:t>
            </a:fld>
            <a:endParaRPr lang="zh-CN" altLang="en-US"/>
          </a:p>
        </p:txBody>
      </p:sp>
      <p:pic>
        <p:nvPicPr>
          <p:cNvPr id="7" name="图片 6" descr="blue.pn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grpSp>
        <p:nvGrpSpPr>
          <p:cNvPr id="8" name="Group 17"/>
          <p:cNvGrpSpPr/>
          <p:nvPr userDrawn="1"/>
        </p:nvGrpSpPr>
        <p:grpSpPr bwMode="auto">
          <a:xfrm>
            <a:off x="500034" y="6286520"/>
            <a:ext cx="1826391" cy="428604"/>
            <a:chOff x="521" y="482"/>
            <a:chExt cx="1785" cy="404"/>
          </a:xfrm>
        </p:grpSpPr>
        <p:pic>
          <p:nvPicPr>
            <p:cNvPr id="9" name="Picture 15" descr="主题3"/>
            <p:cNvPicPr>
              <a:picLocks noChangeAspect="1" noChangeArrowheads="1"/>
            </p:cNvPicPr>
            <p:nvPr userDrawn="1"/>
          </p:nvPicPr>
          <p:blipFill>
            <a:blip r:embed="rId15" cstate="print"/>
            <a:srcRect/>
            <a:stretch>
              <a:fillRect/>
            </a:stretch>
          </p:blipFill>
          <p:spPr bwMode="auto">
            <a:xfrm>
              <a:off x="521" y="482"/>
              <a:ext cx="422" cy="404"/>
            </a:xfrm>
            <a:prstGeom prst="rect">
              <a:avLst/>
            </a:prstGeom>
            <a:noFill/>
            <a:ln w="9525">
              <a:noFill/>
              <a:miter lim="800000"/>
              <a:headEnd/>
              <a:tailEnd/>
            </a:ln>
          </p:spPr>
        </p:pic>
        <p:pic>
          <p:nvPicPr>
            <p:cNvPr id="10" name="Picture 16" descr="主题"/>
            <p:cNvPicPr>
              <a:picLocks noChangeAspect="1" noChangeArrowheads="1"/>
            </p:cNvPicPr>
            <p:nvPr userDrawn="1"/>
          </p:nvPicPr>
          <p:blipFill>
            <a:blip r:embed="rId16"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5" presetClass="path" presetSubtype="0" accel="50000" decel="50000" fill="hold" nodeType="withEffect">
                                  <p:stCondLst>
                                    <p:cond delay="0"/>
                                  </p:stCondLst>
                                  <p:childTnLst>
                                    <p:animMotion origin="layout" path="M 0.75608 0 L 0 0 " pathEditMode="relative" rAng="0" ptsTypes="AA">
                                      <p:cBhvr>
                                        <p:cTn id="9" dur="1000" fill="hold"/>
                                        <p:tgtEl>
                                          <p:spTgt spid="7"/>
                                        </p:tgtEl>
                                        <p:attrNameLst>
                                          <p:attrName>ppt_x</p:attrName>
                                          <p:attrName>ppt_y</p:attrName>
                                        </p:attrNameLst>
                                      </p:cBhvr>
                                      <p:rCtr x="-37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4099"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B2CB7E05-BE37-4576-A3AD-91154C848F8C}"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7B07D67-6FFF-43E9-A5C4-0498BB94895C}" type="slidenum">
              <a:rPr lang="zh-CN" altLang="en-US"/>
              <a:t>‹#›</a:t>
            </a:fld>
            <a:endParaRPr lang="zh-CN" altLang="en-US"/>
          </a:p>
        </p:txBody>
      </p:sp>
      <p:grpSp>
        <p:nvGrpSpPr>
          <p:cNvPr id="7" name="Group 17"/>
          <p:cNvGrpSpPr/>
          <p:nvPr userDrawn="1"/>
        </p:nvGrpSpPr>
        <p:grpSpPr bwMode="auto">
          <a:xfrm>
            <a:off x="500034"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5123"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60A03B52-7F1B-4A1E-AD97-803ECD26D90D}"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E8071AF2-AD6E-4300-8BD1-494D25EBB1B3}" type="slidenum">
              <a:rPr lang="zh-CN" altLang="en-US"/>
              <a:t>‹#›</a:t>
            </a:fld>
            <a:endParaRPr lang="zh-CN" altLang="en-US"/>
          </a:p>
        </p:txBody>
      </p:sp>
      <p:grpSp>
        <p:nvGrpSpPr>
          <p:cNvPr id="8" name="Group 17"/>
          <p:cNvGrpSpPr/>
          <p:nvPr userDrawn="1"/>
        </p:nvGrpSpPr>
        <p:grpSpPr bwMode="auto">
          <a:xfrm>
            <a:off x="500034" y="6286520"/>
            <a:ext cx="1826391" cy="428604"/>
            <a:chOff x="521" y="482"/>
            <a:chExt cx="1785" cy="404"/>
          </a:xfrm>
        </p:grpSpPr>
        <p:pic>
          <p:nvPicPr>
            <p:cNvPr id="9"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10"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pic>
        <p:nvPicPr>
          <p:cNvPr id="7" name="图片 6" descr="red.png"/>
          <p:cNvPicPr>
            <a:picLocks noChangeAspect="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35" presetClass="path" presetSubtype="0" accel="50000" decel="50000" fill="hold" nodeType="withEffect">
                                  <p:stCondLst>
                                    <p:cond delay="0"/>
                                  </p:stCondLst>
                                  <p:childTnLst>
                                    <p:animMotion origin="layout" path="M 0.64566 0 L 0 0 " pathEditMode="relative" rAng="0" ptsTypes="AA">
                                      <p:cBhvr>
                                        <p:cTn id="9" dur="1000" fill="hold"/>
                                        <p:tgtEl>
                                          <p:spTgt spid="7"/>
                                        </p:tgtEl>
                                        <p:attrNameLst>
                                          <p:attrName>ppt_x</p:attrName>
                                          <p:attrName>ppt_y</p:attrName>
                                        </p:attrNameLst>
                                      </p:cBhvr>
                                      <p:rCtr x="-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6147"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3BCABC66-9300-46EE-96F7-3100CBA24B79}" type="datetimeFigureOut">
              <a:rPr lang="zh-CN" altLang="en-US"/>
              <a:t>2023/2/15 Wednesday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B92653D-640F-4CC4-9FC3-3B70F4CBD738}" type="slidenum">
              <a:rPr lang="zh-CN" altLang="en-US"/>
              <a:t>‹#›</a:t>
            </a:fld>
            <a:endParaRPr lang="zh-CN" altLang="en-US"/>
          </a:p>
        </p:txBody>
      </p:sp>
      <p:grpSp>
        <p:nvGrpSpPr>
          <p:cNvPr id="7" name="Group 17"/>
          <p:cNvGrpSpPr/>
          <p:nvPr userDrawn="1"/>
        </p:nvGrpSpPr>
        <p:grpSpPr bwMode="auto">
          <a:xfrm>
            <a:off x="500034" y="6286520"/>
            <a:ext cx="1826391" cy="428604"/>
            <a:chOff x="521" y="482"/>
            <a:chExt cx="1785" cy="404"/>
          </a:xfrm>
        </p:grpSpPr>
        <p:pic>
          <p:nvPicPr>
            <p:cNvPr id="8" name="Picture 15" descr="主题3"/>
            <p:cNvPicPr>
              <a:picLocks noChangeAspect="1" noChangeArrowheads="1"/>
            </p:cNvPicPr>
            <p:nvPr userDrawn="1"/>
          </p:nvPicPr>
          <p:blipFill>
            <a:blip r:embed="rId14" cstate="print"/>
            <a:srcRect/>
            <a:stretch>
              <a:fillRect/>
            </a:stretch>
          </p:blipFill>
          <p:spPr bwMode="auto">
            <a:xfrm>
              <a:off x="521" y="482"/>
              <a:ext cx="422" cy="404"/>
            </a:xfrm>
            <a:prstGeom prst="rect">
              <a:avLst/>
            </a:prstGeom>
            <a:noFill/>
            <a:ln w="9525">
              <a:noFill/>
              <a:miter lim="800000"/>
              <a:headEnd/>
              <a:tailEnd/>
            </a:ln>
          </p:spPr>
        </p:pic>
        <p:pic>
          <p:nvPicPr>
            <p:cNvPr id="9" name="Picture 16" descr="主题"/>
            <p:cNvPicPr>
              <a:picLocks noChangeAspect="1" noChangeArrowheads="1"/>
            </p:cNvPicPr>
            <p:nvPr userDrawn="1"/>
          </p:nvPicPr>
          <p:blipFill>
            <a:blip r:embed="rId15" cstate="print"/>
            <a:srcRect/>
            <a:stretch>
              <a:fillRect/>
            </a:stretch>
          </p:blipFill>
          <p:spPr bwMode="auto">
            <a:xfrm>
              <a:off x="991" y="548"/>
              <a:ext cx="1315" cy="22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orange spot.jpg"/>
          <p:cNvPicPr>
            <a:picLocks noChangeAspect="1"/>
          </p:cNvPicPr>
          <p:nvPr/>
        </p:nvPicPr>
        <p:blipFill>
          <a:blip r:embed="rId2" cstate="print"/>
          <a:srcRect/>
          <a:stretch>
            <a:fillRect/>
          </a:stretch>
        </p:blipFill>
        <p:spPr bwMode="auto">
          <a:xfrm>
            <a:off x="4324350" y="2524125"/>
            <a:ext cx="4819650" cy="4333875"/>
          </a:xfrm>
          <a:prstGeom prst="rect">
            <a:avLst/>
          </a:prstGeom>
          <a:noFill/>
          <a:ln w="9525">
            <a:noFill/>
            <a:miter lim="800000"/>
            <a:headEnd/>
            <a:tailEnd/>
          </a:ln>
        </p:spPr>
      </p:pic>
      <p:pic>
        <p:nvPicPr>
          <p:cNvPr id="15" name="图片 14" descr="double spot.jpg"/>
          <p:cNvPicPr>
            <a:picLocks noChangeAspect="1"/>
          </p:cNvPicPr>
          <p:nvPr/>
        </p:nvPicPr>
        <p:blipFill>
          <a:blip r:embed="rId3" cstate="print"/>
          <a:srcRect/>
          <a:stretch>
            <a:fillRect/>
          </a:stretch>
        </p:blipFill>
        <p:spPr bwMode="auto">
          <a:xfrm>
            <a:off x="4324350" y="2524125"/>
            <a:ext cx="4819650" cy="4333875"/>
          </a:xfrm>
          <a:prstGeom prst="rect">
            <a:avLst/>
          </a:prstGeom>
          <a:noFill/>
          <a:ln w="9525">
            <a:noFill/>
            <a:miter lim="800000"/>
            <a:headEnd/>
            <a:tailEnd/>
          </a:ln>
        </p:spPr>
      </p:pic>
      <p:pic>
        <p:nvPicPr>
          <p:cNvPr id="8" name="图片 7" descr="~@.png"/>
          <p:cNvPicPr>
            <a:picLocks noChangeAspect="1"/>
          </p:cNvPicPr>
          <p:nvPr/>
        </p:nvPicPr>
        <p:blipFill>
          <a:blip r:embed="rId4" cstate="print">
            <a:lum bright="40000"/>
          </a:blip>
          <a:srcRect/>
          <a:stretch>
            <a:fillRect/>
          </a:stretch>
        </p:blipFill>
        <p:spPr bwMode="auto">
          <a:xfrm>
            <a:off x="1588" y="5357813"/>
            <a:ext cx="9142412" cy="2171700"/>
          </a:xfrm>
          <a:prstGeom prst="rect">
            <a:avLst/>
          </a:prstGeom>
          <a:noFill/>
          <a:ln w="9525">
            <a:noFill/>
            <a:miter lim="800000"/>
            <a:headEnd/>
            <a:tailEnd/>
          </a:ln>
        </p:spPr>
      </p:pic>
      <p:pic>
        <p:nvPicPr>
          <p:cNvPr id="10" name="图片 9" descr="~~~~@.png"/>
          <p:cNvPicPr>
            <a:picLocks noChangeAspect="1"/>
          </p:cNvPicPr>
          <p:nvPr/>
        </p:nvPicPr>
        <p:blipFill>
          <a:blip r:embed="rId5" cstate="print"/>
          <a:srcRect/>
          <a:stretch>
            <a:fillRect/>
          </a:stretch>
        </p:blipFill>
        <p:spPr bwMode="auto">
          <a:xfrm>
            <a:off x="0" y="5072063"/>
            <a:ext cx="9142413" cy="1676400"/>
          </a:xfrm>
          <a:prstGeom prst="rect">
            <a:avLst/>
          </a:prstGeom>
          <a:noFill/>
          <a:ln w="9525">
            <a:noFill/>
            <a:miter lim="800000"/>
            <a:headEnd/>
            <a:tailEnd/>
          </a:ln>
        </p:spPr>
      </p:pic>
      <p:sp>
        <p:nvSpPr>
          <p:cNvPr id="7174" name="标题 1"/>
          <p:cNvSpPr>
            <a:spLocks noGrp="1"/>
          </p:cNvSpPr>
          <p:nvPr>
            <p:ph type="ctrTitle"/>
          </p:nvPr>
        </p:nvSpPr>
        <p:spPr>
          <a:xfrm>
            <a:off x="214313" y="3571875"/>
            <a:ext cx="7643812" cy="1928813"/>
          </a:xfrm>
        </p:spPr>
        <p:txBody>
          <a:bodyPr/>
          <a:lstStyle/>
          <a:p>
            <a:r>
              <a:rPr lang="zh-CN" altLang="en-US" sz="4800" b="1" dirty="0" smtClean="0"/>
              <a:t>地区冲突中的国际法问题</a:t>
            </a:r>
            <a:r>
              <a:rPr lang="en-US" altLang="zh-CN" sz="4800" b="1" dirty="0" smtClean="0"/>
              <a:t/>
            </a:r>
            <a:br>
              <a:rPr lang="en-US" altLang="zh-CN" sz="4800" b="1" dirty="0" smtClean="0"/>
            </a:br>
            <a:r>
              <a:rPr lang="en-US" altLang="zh-CN" sz="4800" b="1" dirty="0" smtClean="0"/>
              <a:t/>
            </a:r>
            <a:br>
              <a:rPr lang="en-US" altLang="zh-CN" sz="4800" b="1" dirty="0" smtClean="0"/>
            </a:br>
            <a:r>
              <a:rPr lang="zh-CN" altLang="en-US" sz="2800" b="1" dirty="0" smtClean="0"/>
              <a:t>周杰普</a:t>
            </a:r>
          </a:p>
        </p:txBody>
      </p:sp>
      <p:sp>
        <p:nvSpPr>
          <p:cNvPr id="7175" name="TextBox 16"/>
          <p:cNvSpPr txBox="1">
            <a:spLocks noChangeArrowheads="1"/>
          </p:cNvSpPr>
          <p:nvPr/>
        </p:nvSpPr>
        <p:spPr bwMode="auto">
          <a:xfrm>
            <a:off x="8285163" y="6357938"/>
            <a:ext cx="184731" cy="400110"/>
          </a:xfrm>
          <a:prstGeom prst="rect">
            <a:avLst/>
          </a:prstGeom>
          <a:noFill/>
          <a:ln w="9525">
            <a:noFill/>
            <a:miter lim="800000"/>
          </a:ln>
        </p:spPr>
        <p:txBody>
          <a:bodyPr wrap="none">
            <a:spAutoFit/>
          </a:bodyPr>
          <a:lstStyle/>
          <a:p>
            <a:endParaRPr lang="zh-CN" altLang="en-US" sz="2000" dirty="0">
              <a:latin typeface="Calibri" panose="020F0502020204030204" pitchFamily="34" charset="0"/>
            </a:endParaRPr>
          </a:p>
        </p:txBody>
      </p:sp>
      <p:grpSp>
        <p:nvGrpSpPr>
          <p:cNvPr id="14" name="Group 17"/>
          <p:cNvGrpSpPr/>
          <p:nvPr/>
        </p:nvGrpSpPr>
        <p:grpSpPr bwMode="auto">
          <a:xfrm>
            <a:off x="6929454" y="6357982"/>
            <a:ext cx="1826391" cy="428604"/>
            <a:chOff x="521" y="482"/>
            <a:chExt cx="1785" cy="404"/>
          </a:xfrm>
        </p:grpSpPr>
        <p:pic>
          <p:nvPicPr>
            <p:cNvPr id="17" name="Picture 15" descr="主题3"/>
            <p:cNvPicPr>
              <a:picLocks noChangeAspect="1" noChangeArrowheads="1"/>
            </p:cNvPicPr>
            <p:nvPr/>
          </p:nvPicPr>
          <p:blipFill>
            <a:blip r:embed="rId6" cstate="print"/>
            <a:srcRect/>
            <a:stretch>
              <a:fillRect/>
            </a:stretch>
          </p:blipFill>
          <p:spPr bwMode="auto">
            <a:xfrm>
              <a:off x="521" y="482"/>
              <a:ext cx="422" cy="404"/>
            </a:xfrm>
            <a:prstGeom prst="rect">
              <a:avLst/>
            </a:prstGeom>
            <a:noFill/>
            <a:ln w="9525">
              <a:noFill/>
              <a:miter lim="800000"/>
              <a:headEnd/>
              <a:tailEnd/>
            </a:ln>
          </p:spPr>
        </p:pic>
        <p:pic>
          <p:nvPicPr>
            <p:cNvPr id="18" name="Picture 16" descr="主题"/>
            <p:cNvPicPr>
              <a:picLocks noChangeAspect="1" noChangeArrowheads="1"/>
            </p:cNvPicPr>
            <p:nvPr/>
          </p:nvPicPr>
          <p:blipFill>
            <a:blip r:embed="rId7" cstate="print"/>
            <a:srcRect/>
            <a:stretch>
              <a:fillRect/>
            </a:stretch>
          </p:blipFill>
          <p:spPr bwMode="auto">
            <a:xfrm>
              <a:off x="991" y="548"/>
              <a:ext cx="1315" cy="2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6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par>
                                <p:cTn id="13" presetID="10" presetClass="entr" presetSubtype="0" fill="hold" nodeType="withEffect">
                                  <p:stCondLst>
                                    <p:cond delay="1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200"/>
                                        <p:tgtEl>
                                          <p:spTgt spid="15"/>
                                        </p:tgtEl>
                                      </p:cBhvr>
                                    </p:animEffect>
                                  </p:childTnLst>
                                </p:cTn>
                              </p:par>
                              <p:par>
                                <p:cTn id="16" presetID="1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Bottom)">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04664"/>
            <a:ext cx="8229600" cy="5721499"/>
          </a:xfrm>
        </p:spPr>
        <p:txBody>
          <a:bodyPr/>
          <a:lstStyle/>
          <a:p>
            <a:r>
              <a:rPr lang="en-US" altLang="zh-CN" b="1" dirty="0" smtClean="0"/>
              <a:t>2</a:t>
            </a:r>
            <a:r>
              <a:rPr lang="zh-CN" altLang="en-US" b="1" dirty="0" smtClean="0"/>
              <a:t>、</a:t>
            </a:r>
            <a:r>
              <a:rPr lang="zh-CN" altLang="en-US" b="1" dirty="0" smtClean="0">
                <a:solidFill>
                  <a:srgbClr val="00B0F0"/>
                </a:solidFill>
              </a:rPr>
              <a:t>成因</a:t>
            </a:r>
            <a:r>
              <a:rPr lang="zh-CN" altLang="en-US" b="1" dirty="0" smtClean="0"/>
              <a:t>种类</a:t>
            </a:r>
            <a:endParaRPr lang="en-US" altLang="zh-CN" b="1" dirty="0" smtClean="0"/>
          </a:p>
          <a:p>
            <a:r>
              <a:rPr lang="zh-CN" altLang="en-US" b="1" dirty="0" smtClean="0"/>
              <a:t>民族</a:t>
            </a:r>
            <a:endParaRPr lang="en-US" altLang="zh-CN" b="1" dirty="0" smtClean="0"/>
          </a:p>
          <a:p>
            <a:r>
              <a:rPr lang="zh-CN" altLang="en-US" b="1" dirty="0" smtClean="0"/>
              <a:t>种族</a:t>
            </a:r>
            <a:endParaRPr lang="en-US" altLang="zh-CN" b="1" dirty="0" smtClean="0"/>
          </a:p>
          <a:p>
            <a:r>
              <a:rPr lang="zh-CN" altLang="en-US" b="1" dirty="0" smtClean="0"/>
              <a:t>宗教</a:t>
            </a:r>
            <a:endParaRPr lang="en-US" altLang="zh-CN" b="1" dirty="0" smtClean="0"/>
          </a:p>
          <a:p>
            <a:r>
              <a:rPr lang="zh-CN" altLang="en-US" b="1" dirty="0" smtClean="0"/>
              <a:t>语言</a:t>
            </a:r>
            <a:endParaRPr lang="en-US" altLang="zh-CN" b="1" dirty="0" smtClean="0"/>
          </a:p>
          <a:p>
            <a:r>
              <a:rPr lang="zh-CN" altLang="en-US" b="1" dirty="0" smtClean="0"/>
              <a:t>边界</a:t>
            </a:r>
            <a:endParaRPr lang="en-US" altLang="zh-CN" b="1" dirty="0" smtClean="0"/>
          </a:p>
          <a:p>
            <a:r>
              <a:rPr lang="zh-CN" altLang="en-US" b="1" dirty="0" smtClean="0"/>
              <a:t>资源</a:t>
            </a:r>
            <a:endParaRPr lang="en-US" altLang="zh-CN" b="1" dirty="0" smtClean="0"/>
          </a:p>
          <a:p>
            <a:r>
              <a:rPr lang="zh-CN" altLang="en-US" b="1" dirty="0" smtClean="0"/>
              <a:t>文化</a:t>
            </a:r>
            <a:endParaRPr lang="en-US" altLang="zh-CN" b="1" dirty="0" smtClean="0"/>
          </a:p>
          <a:p>
            <a:r>
              <a:rPr lang="zh-CN" altLang="en-US" b="1" dirty="0" smtClean="0"/>
              <a:t>地区重要性</a:t>
            </a:r>
            <a:endParaRPr lang="en-US" altLang="zh-CN" b="1" dirty="0" smtClean="0"/>
          </a:p>
          <a:p>
            <a:r>
              <a:rPr lang="en-US" altLang="zh-CN" b="1" dirty="0" smtClean="0"/>
              <a:t>……</a:t>
            </a:r>
          </a:p>
          <a:p>
            <a:endParaRPr lang="zh-CN" altLang="en-US" b="1" dirty="0" smtClean="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 处置地区冲突的国际法准则和方法</a:t>
            </a:r>
            <a:endParaRPr lang="zh-CN" altLang="en-US" sz="3200" b="1" dirty="0"/>
          </a:p>
        </p:txBody>
      </p:sp>
      <p:sp>
        <p:nvSpPr>
          <p:cNvPr id="3" name="内容占位符 2"/>
          <p:cNvSpPr>
            <a:spLocks noGrp="1"/>
          </p:cNvSpPr>
          <p:nvPr>
            <p:ph idx="1"/>
          </p:nvPr>
        </p:nvSpPr>
        <p:spPr/>
        <p:txBody>
          <a:bodyPr/>
          <a:lstStyle/>
          <a:p>
            <a:r>
              <a:rPr lang="zh-CN" altLang="en-US" b="1" dirty="0" smtClean="0">
                <a:solidFill>
                  <a:srgbClr val="00B0F0"/>
                </a:solidFill>
              </a:rPr>
              <a:t>和平解决国际争端</a:t>
            </a:r>
            <a:endParaRPr lang="en-US" altLang="zh-CN" b="1" dirty="0" smtClean="0">
              <a:solidFill>
                <a:srgbClr val="00B0F0"/>
              </a:solidFill>
            </a:endParaRPr>
          </a:p>
          <a:p>
            <a:r>
              <a:rPr lang="zh-CN" altLang="en-US" sz="2400" b="1" dirty="0" smtClean="0"/>
              <a:t>格劳秀斯、巴黎非战公约、国际法的基本原则、政治解决、法律解决</a:t>
            </a:r>
            <a:endParaRPr lang="en-US" altLang="zh-CN" b="1" dirty="0" smtClean="0"/>
          </a:p>
          <a:p>
            <a:r>
              <a:rPr lang="zh-CN" altLang="en-US" b="1" dirty="0" smtClean="0">
                <a:solidFill>
                  <a:srgbClr val="00B0F0"/>
                </a:solidFill>
              </a:rPr>
              <a:t>条约应当信守</a:t>
            </a:r>
            <a:endParaRPr lang="en-US" altLang="zh-CN" b="1" dirty="0" smtClean="0">
              <a:solidFill>
                <a:srgbClr val="00B0F0"/>
              </a:solidFill>
            </a:endParaRPr>
          </a:p>
          <a:p>
            <a:r>
              <a:rPr lang="zh-CN" altLang="en-US" sz="2400" b="1" dirty="0" smtClean="0"/>
              <a:t>承诺的重要性、条约约束力</a:t>
            </a:r>
            <a:endParaRPr lang="en-US" altLang="zh-CN" sz="2400" b="1" dirty="0" smtClean="0"/>
          </a:p>
          <a:p>
            <a:r>
              <a:rPr lang="zh-CN" altLang="en-US" b="1" dirty="0" smtClean="0">
                <a:solidFill>
                  <a:srgbClr val="00B0F0"/>
                </a:solidFill>
              </a:rPr>
              <a:t>不首先使用武力</a:t>
            </a:r>
            <a:endParaRPr lang="en-US" altLang="zh-CN" b="1" dirty="0" smtClean="0">
              <a:solidFill>
                <a:srgbClr val="00B0F0"/>
              </a:solidFill>
            </a:endParaRPr>
          </a:p>
          <a:p>
            <a:r>
              <a:rPr lang="zh-CN" altLang="en-US" sz="2400" b="1" dirty="0" smtClean="0"/>
              <a:t>首先、武力</a:t>
            </a:r>
            <a:endParaRPr lang="en-US" altLang="zh-CN" sz="2400" b="1" dirty="0" smtClean="0"/>
          </a:p>
          <a:p>
            <a:r>
              <a:rPr lang="zh-CN" altLang="en-US" b="1" dirty="0" smtClean="0">
                <a:solidFill>
                  <a:srgbClr val="00B0F0"/>
                </a:solidFill>
              </a:rPr>
              <a:t>自卫权的正当行使</a:t>
            </a:r>
            <a:endParaRPr lang="en-US" altLang="zh-CN" b="1" dirty="0" smtClean="0">
              <a:solidFill>
                <a:srgbClr val="00B0F0"/>
              </a:solidFill>
            </a:endParaRPr>
          </a:p>
          <a:p>
            <a:r>
              <a:rPr lang="zh-CN" altLang="en-US" sz="2400" b="1" dirty="0" smtClean="0"/>
              <a:t>自卫权的依据、自卫的前提、自卫的限度</a:t>
            </a:r>
            <a:endParaRPr lang="zh-CN"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 地区冲突中战争的开始及其法律后果</a:t>
            </a:r>
            <a:endParaRPr lang="zh-CN" altLang="en-US" sz="3200" b="1" dirty="0"/>
          </a:p>
        </p:txBody>
      </p:sp>
      <p:sp>
        <p:nvSpPr>
          <p:cNvPr id="3" name="内容占位符 2"/>
          <p:cNvSpPr>
            <a:spLocks noGrp="1"/>
          </p:cNvSpPr>
          <p:nvPr>
            <p:ph idx="1"/>
          </p:nvPr>
        </p:nvSpPr>
        <p:spPr>
          <a:xfrm>
            <a:off x="457200" y="1196752"/>
            <a:ext cx="8229600" cy="4929411"/>
          </a:xfrm>
        </p:spPr>
        <p:txBody>
          <a:bodyPr/>
          <a:lstStyle/>
          <a:p>
            <a:r>
              <a:rPr lang="en-US" altLang="zh-CN" b="1" dirty="0" smtClean="0"/>
              <a:t>1</a:t>
            </a:r>
            <a:r>
              <a:rPr lang="zh-CN" altLang="en-US" b="1" dirty="0" smtClean="0"/>
              <a:t>、</a:t>
            </a:r>
            <a:r>
              <a:rPr lang="zh-CN" altLang="en-US" b="1" dirty="0" smtClean="0">
                <a:solidFill>
                  <a:srgbClr val="00B0F0"/>
                </a:solidFill>
              </a:rPr>
              <a:t>外交与领事关系</a:t>
            </a:r>
            <a:r>
              <a:rPr lang="zh-CN" altLang="en-US" b="1" dirty="0" smtClean="0"/>
              <a:t>的断绝</a:t>
            </a:r>
            <a:endParaRPr lang="en-US" altLang="zh-CN" b="1" dirty="0" smtClean="0"/>
          </a:p>
          <a:p>
            <a:r>
              <a:rPr lang="en-US" altLang="zh-CN" b="1" dirty="0" smtClean="0"/>
              <a:t>2</a:t>
            </a:r>
            <a:r>
              <a:rPr lang="zh-CN" altLang="en-US" b="1" dirty="0" smtClean="0"/>
              <a:t>、</a:t>
            </a:r>
            <a:r>
              <a:rPr lang="zh-CN" altLang="en-US" b="1" dirty="0" smtClean="0">
                <a:solidFill>
                  <a:srgbClr val="00B0F0"/>
                </a:solidFill>
              </a:rPr>
              <a:t>经贸关系</a:t>
            </a:r>
            <a:r>
              <a:rPr lang="zh-CN" altLang="en-US" b="1" dirty="0" smtClean="0"/>
              <a:t>的断绝</a:t>
            </a:r>
            <a:endParaRPr lang="en-US" altLang="zh-CN" b="1" dirty="0" smtClean="0"/>
          </a:p>
          <a:p>
            <a:r>
              <a:rPr lang="zh-CN" altLang="en-US" b="1" dirty="0" smtClean="0"/>
              <a:t>私人之间的贸易和商务往来也是被严格禁止的</a:t>
            </a:r>
            <a:endParaRPr lang="en-US" altLang="zh-CN" b="1" dirty="0" smtClean="0"/>
          </a:p>
          <a:p>
            <a:r>
              <a:rPr lang="en-US" altLang="zh-CN" b="1" dirty="0" smtClean="0"/>
              <a:t>3</a:t>
            </a:r>
            <a:r>
              <a:rPr lang="zh-CN" altLang="en-US" b="1" dirty="0" smtClean="0"/>
              <a:t>、</a:t>
            </a:r>
            <a:r>
              <a:rPr lang="zh-CN" altLang="en-US" b="1" dirty="0" smtClean="0">
                <a:solidFill>
                  <a:srgbClr val="00B0F0"/>
                </a:solidFill>
              </a:rPr>
              <a:t>条约关系</a:t>
            </a:r>
            <a:r>
              <a:rPr lang="zh-CN" altLang="en-US" b="1" dirty="0" smtClean="0"/>
              <a:t>发生变化</a:t>
            </a:r>
            <a:endParaRPr lang="en-US" altLang="zh-CN" b="1" dirty="0" smtClean="0"/>
          </a:p>
          <a:p>
            <a:r>
              <a:rPr lang="zh-CN" altLang="en-US" b="1" dirty="0" smtClean="0"/>
              <a:t>政治性条约废止、其他条约除非另有规定也应停止实施、永久性处置条约不受影响、明文规定战时停止效力的、有关战争行为规则的不受影响</a:t>
            </a:r>
            <a:endParaRPr lang="en-US" altLang="zh-CN" b="1"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92696"/>
            <a:ext cx="8229600" cy="5433467"/>
          </a:xfrm>
        </p:spPr>
        <p:txBody>
          <a:bodyPr/>
          <a:lstStyle/>
          <a:p>
            <a:r>
              <a:rPr lang="en-US" altLang="zh-CN" b="1" dirty="0" smtClean="0"/>
              <a:t>4</a:t>
            </a:r>
            <a:r>
              <a:rPr lang="zh-CN" altLang="en-US" b="1" dirty="0" smtClean="0"/>
              <a:t>、对交战国国民和财产的影响</a:t>
            </a:r>
          </a:p>
          <a:p>
            <a:r>
              <a:rPr lang="zh-CN" altLang="en-US" b="1" dirty="0" smtClean="0">
                <a:solidFill>
                  <a:srgbClr val="00B0F0"/>
                </a:solidFill>
              </a:rPr>
              <a:t>敌国国民</a:t>
            </a:r>
            <a:r>
              <a:rPr lang="zh-CN" altLang="en-US" b="1" dirty="0" smtClean="0"/>
              <a:t>或被扣押或被允许离境</a:t>
            </a:r>
            <a:endParaRPr lang="en-US" altLang="zh-CN" b="1" dirty="0" smtClean="0"/>
          </a:p>
          <a:p>
            <a:r>
              <a:rPr lang="zh-CN" altLang="en-US" b="1" dirty="0" smtClean="0">
                <a:solidFill>
                  <a:srgbClr val="00B0F0"/>
                </a:solidFill>
              </a:rPr>
              <a:t>敌国财产</a:t>
            </a:r>
            <a:r>
              <a:rPr lang="zh-CN" altLang="en-US" b="1" dirty="0" smtClean="0"/>
              <a:t>分为</a:t>
            </a:r>
            <a:r>
              <a:rPr lang="zh-CN" altLang="en-US" b="1" dirty="0" smtClean="0">
                <a:solidFill>
                  <a:srgbClr val="00B0F0"/>
                </a:solidFill>
              </a:rPr>
              <a:t>国家财产</a:t>
            </a:r>
            <a:r>
              <a:rPr lang="zh-CN" altLang="en-US" b="1" dirty="0" smtClean="0"/>
              <a:t>和</a:t>
            </a:r>
            <a:r>
              <a:rPr lang="zh-CN" altLang="en-US" b="1" dirty="0" smtClean="0">
                <a:solidFill>
                  <a:srgbClr val="00B0F0"/>
                </a:solidFill>
              </a:rPr>
              <a:t>私人财产</a:t>
            </a:r>
            <a:r>
              <a:rPr lang="zh-CN" altLang="en-US" b="1" dirty="0" smtClean="0"/>
              <a:t>，</a:t>
            </a:r>
            <a:r>
              <a:rPr lang="zh-CN" altLang="en-US" b="1" dirty="0" smtClean="0">
                <a:solidFill>
                  <a:srgbClr val="00B0F0"/>
                </a:solidFill>
              </a:rPr>
              <a:t>军事性质的财产</a:t>
            </a:r>
            <a:r>
              <a:rPr lang="zh-CN" altLang="en-US" b="1" dirty="0" smtClean="0"/>
              <a:t>和</a:t>
            </a:r>
            <a:r>
              <a:rPr lang="zh-CN" altLang="en-US" b="1" dirty="0" smtClean="0">
                <a:solidFill>
                  <a:srgbClr val="00B0F0"/>
                </a:solidFill>
              </a:rPr>
              <a:t>非军事性质的财产</a:t>
            </a:r>
            <a:r>
              <a:rPr lang="zh-CN" altLang="en-US" b="1" dirty="0" smtClean="0"/>
              <a:t>：国家财产若是不动产，除使领馆外，可以没收可以使用但不得变卖。若是动产可以没收。若是军事性质财产可以破坏。</a:t>
            </a:r>
            <a:endParaRPr lang="en-US" altLang="zh-CN" b="1" dirty="0" smtClean="0"/>
          </a:p>
          <a:p>
            <a:r>
              <a:rPr lang="zh-CN" altLang="en-US" b="1" dirty="0" smtClean="0"/>
              <a:t>私人财产原则上不得侵犯，但可以限制，如禁止转移、冻结和征用等</a:t>
            </a:r>
            <a:endParaRPr lang="en-US" altLang="zh-CN" b="1" dirty="0" smtClean="0"/>
          </a:p>
          <a:p>
            <a:r>
              <a:rPr lang="zh-CN" altLang="en-US" b="1" dirty="0" smtClean="0">
                <a:solidFill>
                  <a:srgbClr val="00B0F0"/>
                </a:solidFill>
              </a:rPr>
              <a:t>敌国商船</a:t>
            </a:r>
            <a:r>
              <a:rPr lang="zh-CN" altLang="en-US" b="1" dirty="0" smtClean="0"/>
              <a:t>是攻击和拿捕的对象。</a:t>
            </a:r>
            <a:endParaRPr lang="zh-CN" alt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 地区冲突中战争的结束及法律后果</a:t>
            </a:r>
            <a:endParaRPr lang="zh-CN" altLang="en-US" sz="3200" b="1" dirty="0"/>
          </a:p>
        </p:txBody>
      </p:sp>
      <p:sp>
        <p:nvSpPr>
          <p:cNvPr id="3" name="内容占位符 2"/>
          <p:cNvSpPr>
            <a:spLocks noGrp="1"/>
          </p:cNvSpPr>
          <p:nvPr>
            <p:ph idx="1"/>
          </p:nvPr>
        </p:nvSpPr>
        <p:spPr>
          <a:xfrm>
            <a:off x="457200" y="1412776"/>
            <a:ext cx="8229600" cy="5040560"/>
          </a:xfrm>
        </p:spPr>
        <p:txBody>
          <a:bodyPr/>
          <a:lstStyle/>
          <a:p>
            <a:r>
              <a:rPr lang="zh-CN" altLang="en-US" b="1" dirty="0" smtClean="0">
                <a:solidFill>
                  <a:srgbClr val="00B0F0"/>
                </a:solidFill>
              </a:rPr>
              <a:t>敌对行为的停止</a:t>
            </a:r>
            <a:endParaRPr lang="en-US" altLang="zh-CN" b="1" dirty="0" smtClean="0">
              <a:solidFill>
                <a:srgbClr val="00B0F0"/>
              </a:solidFill>
            </a:endParaRPr>
          </a:p>
          <a:p>
            <a:r>
              <a:rPr lang="zh-CN" altLang="en-US" b="1" dirty="0" smtClean="0"/>
              <a:t>为实现最终和平而做出的过渡性安排，如投降、停战等</a:t>
            </a:r>
            <a:endParaRPr lang="en-US" altLang="zh-CN" b="1" dirty="0" smtClean="0"/>
          </a:p>
          <a:p>
            <a:r>
              <a:rPr lang="zh-CN" altLang="en-US" b="1" dirty="0" smtClean="0">
                <a:solidFill>
                  <a:srgbClr val="00B0F0"/>
                </a:solidFill>
              </a:rPr>
              <a:t>战争状态的结束</a:t>
            </a:r>
            <a:endParaRPr lang="en-US" altLang="zh-CN" b="1" dirty="0" smtClean="0">
              <a:solidFill>
                <a:srgbClr val="00B0F0"/>
              </a:solidFill>
            </a:endParaRPr>
          </a:p>
          <a:p>
            <a:r>
              <a:rPr lang="zh-CN" altLang="en-US" dirty="0" smtClean="0"/>
              <a:t>所有问题的最终解决和恢复彼此间的和平关系</a:t>
            </a:r>
            <a:r>
              <a:rPr lang="zh-CN" altLang="en-US" b="1" dirty="0" smtClean="0"/>
              <a:t>（外交与领事关系、条约关系和国际交往），如缔结和平条约、发表联合声明、单方面宣布结束战争等</a:t>
            </a:r>
            <a:endParaRPr lang="zh-CN" alt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对中华人民共和国承认的性质</a:t>
            </a:r>
          </a:p>
        </p:txBody>
      </p:sp>
      <p:sp>
        <p:nvSpPr>
          <p:cNvPr id="3" name="内容占位符 2"/>
          <p:cNvSpPr>
            <a:spLocks noGrp="1"/>
          </p:cNvSpPr>
          <p:nvPr>
            <p:ph idx="1"/>
          </p:nvPr>
        </p:nvSpPr>
        <p:spPr/>
        <p:txBody>
          <a:bodyPr/>
          <a:lstStyle/>
          <a:p>
            <a:r>
              <a:rPr lang="zh-CN" altLang="en-US" b="1"/>
              <a:t>是对新政府的承认，乃国际法上的承认之一（国家的承认、政府的承认和交战团体的承认）</a:t>
            </a:r>
          </a:p>
          <a:p>
            <a:r>
              <a:rPr lang="en-US" altLang="zh-CN" b="1"/>
              <a:t>1949</a:t>
            </a:r>
            <a:r>
              <a:rPr lang="zh-CN" altLang="en-US" b="1"/>
              <a:t>年</a:t>
            </a:r>
            <a:r>
              <a:rPr lang="en-US" altLang="zh-CN" b="1"/>
              <a:t>10</a:t>
            </a:r>
            <a:r>
              <a:rPr lang="zh-CN" altLang="en-US" b="1"/>
              <a:t>月</a:t>
            </a:r>
            <a:r>
              <a:rPr lang="en-US" altLang="zh-CN" b="1"/>
              <a:t>1</a:t>
            </a:r>
            <a:r>
              <a:rPr lang="zh-CN" altLang="en-US" b="1"/>
              <a:t>日，中华人民共和国成立，外国对此的承认是国家的承认还是政府的承认？</a:t>
            </a:r>
          </a:p>
          <a:p>
            <a:r>
              <a:rPr lang="zh-CN" altLang="en-US" b="1"/>
              <a:t>为什么说是对政府的承认？</a:t>
            </a:r>
          </a:p>
          <a:p>
            <a:r>
              <a:rPr lang="zh-CN" altLang="en-US" b="1"/>
              <a:t>中国坚持</a:t>
            </a:r>
            <a:r>
              <a:rPr lang="en-US" altLang="zh-CN" b="1"/>
              <a:t>“</a:t>
            </a:r>
            <a:r>
              <a:rPr lang="zh-CN" altLang="en-US" b="1"/>
              <a:t>不得双重承认原则</a:t>
            </a:r>
            <a:r>
              <a:rPr lang="en-US" altLang="zh-CN" b="1"/>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t> 地区冲突中的战时中立</a:t>
            </a:r>
            <a:endParaRPr lang="zh-CN" altLang="en-US" sz="3600" b="1" dirty="0"/>
          </a:p>
        </p:txBody>
      </p:sp>
      <p:sp>
        <p:nvSpPr>
          <p:cNvPr id="3" name="内容占位符 2"/>
          <p:cNvSpPr>
            <a:spLocks noGrp="1"/>
          </p:cNvSpPr>
          <p:nvPr>
            <p:ph idx="1"/>
          </p:nvPr>
        </p:nvSpPr>
        <p:spPr>
          <a:xfrm>
            <a:off x="457200" y="1412776"/>
            <a:ext cx="8229600" cy="5040560"/>
          </a:xfrm>
        </p:spPr>
        <p:txBody>
          <a:bodyPr/>
          <a:lstStyle/>
          <a:p>
            <a:r>
              <a:rPr lang="en-US" altLang="zh-CN" b="1" dirty="0" smtClean="0"/>
              <a:t>1</a:t>
            </a:r>
            <a:r>
              <a:rPr lang="zh-CN" altLang="en-US" b="1" dirty="0" smtClean="0"/>
              <a:t>、中立国与交战国的权利义务</a:t>
            </a:r>
            <a:endParaRPr lang="en-US" altLang="zh-CN" b="1" dirty="0" smtClean="0"/>
          </a:p>
          <a:p>
            <a:r>
              <a:rPr lang="zh-CN" altLang="en-US" b="1" dirty="0" smtClean="0">
                <a:solidFill>
                  <a:srgbClr val="00B0F0"/>
                </a:solidFill>
              </a:rPr>
              <a:t>中立国的义务</a:t>
            </a:r>
            <a:r>
              <a:rPr lang="zh-CN" altLang="en-US" b="1" dirty="0" smtClean="0"/>
              <a:t>：不作为</a:t>
            </a:r>
            <a:r>
              <a:rPr lang="en-US" altLang="zh-CN" b="1" dirty="0" smtClean="0"/>
              <a:t>(</a:t>
            </a:r>
            <a:r>
              <a:rPr lang="zh-CN" altLang="en-US" dirty="0" smtClean="0"/>
              <a:t>不得直接</a:t>
            </a:r>
            <a:r>
              <a:rPr lang="zh-CN" altLang="en-US" dirty="0"/>
              <a:t>或间接参加或参与交战国的战事</a:t>
            </a:r>
            <a:r>
              <a:rPr lang="en-US" altLang="zh-CN" dirty="0"/>
              <a:t>,</a:t>
            </a:r>
            <a:r>
              <a:rPr lang="zh-CN" altLang="en-US" dirty="0"/>
              <a:t>也</a:t>
            </a:r>
            <a:r>
              <a:rPr lang="zh-CN" altLang="en-US" dirty="0" smtClean="0"/>
              <a:t>不得提供资助</a:t>
            </a:r>
            <a:r>
              <a:rPr lang="en-US" altLang="zh-CN" dirty="0" smtClean="0"/>
              <a:t>)</a:t>
            </a:r>
            <a:r>
              <a:rPr lang="zh-CN" altLang="en-US" b="1" dirty="0" smtClean="0"/>
              <a:t>、防止（采取措施防止其</a:t>
            </a:r>
            <a:r>
              <a:rPr lang="zh-CN" altLang="en-US" dirty="0" smtClean="0"/>
              <a:t>国家机关</a:t>
            </a:r>
            <a:r>
              <a:rPr lang="zh-CN" altLang="en-US" dirty="0"/>
              <a:t>或</a:t>
            </a:r>
            <a:r>
              <a:rPr lang="zh-CN" altLang="en-US" dirty="0" smtClean="0"/>
              <a:t>国民不得资助交战国，防止交战国利用其领土</a:t>
            </a:r>
            <a:r>
              <a:rPr lang="zh-CN" altLang="en-US" b="1" dirty="0" smtClean="0"/>
              <a:t>）、容忍（</a:t>
            </a:r>
            <a:r>
              <a:rPr lang="zh-CN" altLang="en-US" dirty="0"/>
              <a:t>容忍交战国对其采取必要的</a:t>
            </a:r>
            <a:r>
              <a:rPr lang="zh-CN" altLang="en-US" dirty="0" smtClean="0"/>
              <a:t>措施，如依据国际法限制或者禁止出入境等</a:t>
            </a:r>
            <a:r>
              <a:rPr lang="zh-CN" altLang="en-US" b="1" dirty="0" smtClean="0"/>
              <a:t>）</a:t>
            </a:r>
            <a:endParaRPr lang="en-US" altLang="zh-CN" b="1"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solidFill>
                  <a:srgbClr val="00B0F0"/>
                </a:solidFill>
              </a:rPr>
              <a:t>交战国的义务</a:t>
            </a:r>
            <a:r>
              <a:rPr lang="zh-CN" altLang="en-US" b="1" dirty="0"/>
              <a:t>：不作为、防止、容忍</a:t>
            </a:r>
            <a:endParaRPr lang="en-US" altLang="zh-CN" b="1" dirty="0"/>
          </a:p>
          <a:p>
            <a:r>
              <a:rPr lang="en-US" altLang="zh-CN" b="1" dirty="0"/>
              <a:t>2</a:t>
            </a:r>
            <a:r>
              <a:rPr lang="zh-CN" altLang="en-US" b="1" dirty="0"/>
              <a:t>、</a:t>
            </a:r>
            <a:r>
              <a:rPr lang="zh-CN" altLang="en-US" b="1" dirty="0">
                <a:solidFill>
                  <a:srgbClr val="00B0F0"/>
                </a:solidFill>
                <a:sym typeface="+mn-ea"/>
              </a:rPr>
              <a:t>传统中立的局限性</a:t>
            </a:r>
          </a:p>
          <a:p>
            <a:r>
              <a:rPr lang="zh-CN" altLang="en-US" b="1" dirty="0">
                <a:sym typeface="+mn-ea"/>
              </a:rPr>
              <a:t>军事技术和武器的发展、互助条约、不宣而战的武装冲突增多</a:t>
            </a:r>
            <a:endParaRPr lang="zh-CN" altLang="en-US" b="1" dirty="0"/>
          </a:p>
          <a:p>
            <a:endParaRPr lang="zh-CN" altLang="en-US" dirty="0"/>
          </a:p>
        </p:txBody>
      </p:sp>
    </p:spTree>
    <p:extLst>
      <p:ext uri="{BB962C8B-B14F-4D97-AF65-F5344CB8AC3E}">
        <p14:creationId xmlns:p14="http://schemas.microsoft.com/office/powerpoint/2010/main" val="2124297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a:t>3</a:t>
            </a:r>
            <a:r>
              <a:rPr lang="zh-CN" altLang="en-US" b="1" dirty="0"/>
              <a:t>、</a:t>
            </a:r>
            <a:r>
              <a:rPr lang="zh-CN" altLang="en-US" b="1" dirty="0">
                <a:solidFill>
                  <a:srgbClr val="00B0F0"/>
                </a:solidFill>
                <a:sym typeface="+mn-ea"/>
              </a:rPr>
              <a:t>战时封锁和战时禁制品</a:t>
            </a:r>
            <a:endParaRPr lang="en-US" altLang="zh-CN" b="1" dirty="0">
              <a:solidFill>
                <a:srgbClr val="00B0F0"/>
              </a:solidFill>
            </a:endParaRPr>
          </a:p>
          <a:p>
            <a:r>
              <a:rPr lang="en-US" altLang="zh-CN" b="1" dirty="0">
                <a:sym typeface="+mn-ea"/>
              </a:rPr>
              <a:t>《</a:t>
            </a:r>
            <a:r>
              <a:rPr lang="zh-CN" altLang="en-US" b="1" dirty="0">
                <a:sym typeface="+mn-ea"/>
              </a:rPr>
              <a:t>伦敦宣言</a:t>
            </a:r>
            <a:r>
              <a:rPr lang="en-US" altLang="zh-CN" b="1" dirty="0" smtClean="0">
                <a:sym typeface="+mn-ea"/>
              </a:rPr>
              <a:t>》</a:t>
            </a:r>
            <a:r>
              <a:rPr lang="zh-CN" altLang="en-US" b="1" dirty="0" smtClean="0">
                <a:sym typeface="+mn-ea"/>
              </a:rPr>
              <a:t>是</a:t>
            </a:r>
            <a:r>
              <a:rPr lang="zh-CN" altLang="en-US" dirty="0" smtClean="0"/>
              <a:t>海上</a:t>
            </a:r>
            <a:r>
              <a:rPr lang="zh-CN" altLang="en-US" dirty="0"/>
              <a:t>中立法中关于封锁的规定</a:t>
            </a:r>
            <a:r>
              <a:rPr lang="zh-CN" altLang="en-US" dirty="0" smtClean="0"/>
              <a:t>。是</a:t>
            </a:r>
            <a:r>
              <a:rPr lang="zh-CN" altLang="en-US" dirty="0"/>
              <a:t>指交战国海军切断敌国与外界的海外交通的行为。突破封锁线的所有船舶和货物，不管是否为中立国船舶或战时禁制货物均可成为捕获的对象</a:t>
            </a:r>
            <a:r>
              <a:rPr lang="zh-CN" altLang="en-US" dirty="0" smtClean="0"/>
              <a:t>。</a:t>
            </a:r>
            <a:endParaRPr lang="en-US" altLang="zh-CN" b="1" dirty="0"/>
          </a:p>
        </p:txBody>
      </p:sp>
    </p:spTree>
    <p:extLst>
      <p:ext uri="{BB962C8B-B14F-4D97-AF65-F5344CB8AC3E}">
        <p14:creationId xmlns:p14="http://schemas.microsoft.com/office/powerpoint/2010/main" val="223722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124744"/>
            <a:ext cx="8229600" cy="5001419"/>
          </a:xfrm>
        </p:spPr>
        <p:txBody>
          <a:bodyPr/>
          <a:lstStyle/>
          <a:p>
            <a:r>
              <a:rPr lang="zh-CN" altLang="en-US" b="1" dirty="0">
                <a:sym typeface="+mn-ea"/>
              </a:rPr>
              <a:t>实践：</a:t>
            </a:r>
            <a:r>
              <a:rPr lang="zh-CN" altLang="en-US" b="1" dirty="0"/>
              <a:t>绝对禁制品</a:t>
            </a:r>
            <a:r>
              <a:rPr lang="zh-CN" altLang="en-US" dirty="0"/>
              <a:t>是纯粹用于军事用途的物品；</a:t>
            </a:r>
            <a:r>
              <a:rPr lang="zh-CN" altLang="en-US" b="1" dirty="0"/>
              <a:t>相对禁制品</a:t>
            </a:r>
            <a:r>
              <a:rPr lang="zh-CN" altLang="en-US" dirty="0"/>
              <a:t>是即可用于军事也可用于民用的物品。禁制品的清单可事先由国家以条约确定或由交战国在战争开始时，以发布宣言的形式公布。无论前者还是后者，均只能以运往敌国目的地为构成战时禁制品的前提条件。如果中立国违反上述义务，绝对禁制品一律没收。相对禁制品视其最终用途而加以处置，凡供给敌国军队及其政府使用者，也应没收。</a:t>
            </a:r>
          </a:p>
          <a:p>
            <a:endParaRPr lang="zh-CN" altLang="en-US" dirty="0"/>
          </a:p>
        </p:txBody>
      </p:sp>
    </p:spTree>
    <p:extLst>
      <p:ext uri="{BB962C8B-B14F-4D97-AF65-F5344CB8AC3E}">
        <p14:creationId xmlns:p14="http://schemas.microsoft.com/office/powerpoint/2010/main" val="404454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概念厘清</a:t>
            </a:r>
            <a:endParaRPr lang="zh-CN" altLang="en-US" dirty="0"/>
          </a:p>
        </p:txBody>
      </p:sp>
      <p:sp>
        <p:nvSpPr>
          <p:cNvPr id="3" name="内容占位符 2"/>
          <p:cNvSpPr>
            <a:spLocks noGrp="1"/>
          </p:cNvSpPr>
          <p:nvPr>
            <p:ph idx="1"/>
          </p:nvPr>
        </p:nvSpPr>
        <p:spPr/>
        <p:txBody>
          <a:bodyPr/>
          <a:lstStyle/>
          <a:p>
            <a:r>
              <a:rPr lang="zh-CN" altLang="en-US" b="1" dirty="0"/>
              <a:t>国内</a:t>
            </a:r>
            <a:r>
              <a:rPr lang="zh-CN" altLang="en-US" b="1" dirty="0" smtClean="0"/>
              <a:t>法</a:t>
            </a:r>
            <a:r>
              <a:rPr lang="en-US" altLang="zh-CN" b="1" dirty="0" smtClean="0"/>
              <a:t>&amp;</a:t>
            </a:r>
            <a:r>
              <a:rPr lang="zh-CN" altLang="en-US" b="1" dirty="0" smtClean="0"/>
              <a:t>国际法</a:t>
            </a:r>
            <a:endParaRPr lang="en-US" altLang="zh-CN" b="1" dirty="0" smtClean="0"/>
          </a:p>
          <a:p>
            <a:r>
              <a:rPr lang="zh-CN" altLang="en-US" b="1" dirty="0" smtClean="0"/>
              <a:t>冲突</a:t>
            </a:r>
            <a:r>
              <a:rPr lang="en-US" altLang="zh-CN" b="1" dirty="0" smtClean="0"/>
              <a:t>&amp;</a:t>
            </a:r>
            <a:r>
              <a:rPr lang="zh-CN" altLang="en-US" b="1" dirty="0" smtClean="0"/>
              <a:t>武装冲突</a:t>
            </a:r>
            <a:r>
              <a:rPr lang="en-US" altLang="zh-CN" b="1" dirty="0"/>
              <a:t>&amp;</a:t>
            </a:r>
            <a:r>
              <a:rPr lang="zh-CN" altLang="en-US" b="1" dirty="0" smtClean="0"/>
              <a:t>战争</a:t>
            </a:r>
            <a:endParaRPr lang="en-US" altLang="zh-CN" b="1" dirty="0" smtClean="0"/>
          </a:p>
          <a:p>
            <a:r>
              <a:rPr lang="zh-CN" altLang="en-US" b="1" dirty="0" smtClean="0"/>
              <a:t>国内</a:t>
            </a:r>
            <a:r>
              <a:rPr lang="en-US" altLang="zh-CN" b="1" dirty="0" smtClean="0"/>
              <a:t>&amp;</a:t>
            </a:r>
            <a:r>
              <a:rPr lang="zh-CN" altLang="en-US" b="1" dirty="0" smtClean="0"/>
              <a:t>地区</a:t>
            </a:r>
            <a:r>
              <a:rPr lang="en-US" altLang="zh-CN" b="1" dirty="0"/>
              <a:t>&amp;</a:t>
            </a:r>
            <a:r>
              <a:rPr lang="zh-CN" altLang="en-US" b="1" dirty="0" smtClean="0"/>
              <a:t>世界</a:t>
            </a:r>
            <a:endParaRPr lang="en-US" altLang="zh-CN" b="1" dirty="0"/>
          </a:p>
          <a:p>
            <a:r>
              <a:rPr lang="zh-CN" altLang="en-US" b="1" dirty="0" smtClean="0"/>
              <a:t>内战</a:t>
            </a:r>
            <a:r>
              <a:rPr lang="en-US" altLang="zh-CN" b="1" dirty="0" smtClean="0"/>
              <a:t>&amp;</a:t>
            </a:r>
            <a:r>
              <a:rPr lang="zh-CN" altLang="en-US" b="1" dirty="0" smtClean="0"/>
              <a:t>地区冲突</a:t>
            </a:r>
            <a:r>
              <a:rPr lang="en-US" altLang="zh-CN" b="1" dirty="0" smtClean="0"/>
              <a:t>&amp;</a:t>
            </a:r>
            <a:r>
              <a:rPr lang="zh-CN" altLang="en-US" b="1" dirty="0" smtClean="0"/>
              <a:t>世界大战</a:t>
            </a:r>
            <a:endParaRPr lang="zh-CN"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地区冲突中</a:t>
            </a:r>
            <a:r>
              <a:rPr lang="zh-CN" altLang="en-US" sz="3200" b="1" dirty="0" smtClean="0">
                <a:solidFill>
                  <a:srgbClr val="00B0F0"/>
                </a:solidFill>
              </a:rPr>
              <a:t>陆战手段和方法</a:t>
            </a:r>
            <a:r>
              <a:rPr lang="zh-CN" altLang="en-US" sz="3200" b="1" dirty="0" smtClean="0"/>
              <a:t>的限制与禁止</a:t>
            </a:r>
            <a:endParaRPr lang="zh-CN" altLang="en-US" sz="3200" b="1" dirty="0"/>
          </a:p>
        </p:txBody>
      </p:sp>
      <p:sp>
        <p:nvSpPr>
          <p:cNvPr id="3" name="内容占位符 2"/>
          <p:cNvSpPr>
            <a:spLocks noGrp="1"/>
          </p:cNvSpPr>
          <p:nvPr>
            <p:ph idx="1"/>
          </p:nvPr>
        </p:nvSpPr>
        <p:spPr/>
        <p:txBody>
          <a:bodyPr/>
          <a:lstStyle/>
          <a:p>
            <a:r>
              <a:rPr lang="zh-CN" altLang="en-US" b="1" dirty="0" smtClean="0"/>
              <a:t>禁止或限制使用极度残酷的武器与方法（</a:t>
            </a:r>
            <a:r>
              <a:rPr lang="zh-CN" altLang="en-US" dirty="0"/>
              <a:t>具有过分杀伤力的战争手段，即超过使战斗员丧失战斗能力的程度、造成极度痛苦、必然死亡的武器和作战</a:t>
            </a:r>
            <a:r>
              <a:rPr lang="zh-CN" altLang="en-US" dirty="0" smtClean="0"/>
              <a:t>方法</a:t>
            </a:r>
            <a:r>
              <a:rPr lang="zh-CN" altLang="en-US" b="1" dirty="0" smtClean="0"/>
              <a:t>）</a:t>
            </a:r>
            <a:endParaRPr lang="en-US" altLang="zh-CN" b="1" dirty="0" smtClean="0"/>
          </a:p>
          <a:p>
            <a:r>
              <a:rPr lang="zh-CN" altLang="en-US" b="1" dirty="0" smtClean="0"/>
              <a:t>禁止使用有毒、化学和生物武器</a:t>
            </a:r>
            <a:endParaRPr lang="en-US" altLang="zh-CN" b="1" dirty="0" smtClean="0"/>
          </a:p>
          <a:p>
            <a:r>
              <a:rPr lang="zh-CN" altLang="en-US" b="1" dirty="0" smtClean="0"/>
              <a:t>禁止使用核武器</a:t>
            </a:r>
            <a:endParaRPr lang="en-US" altLang="zh-CN" b="1" dirty="0" smtClean="0"/>
          </a:p>
          <a:p>
            <a:r>
              <a:rPr lang="zh-CN" altLang="en-US" b="1" dirty="0" smtClean="0"/>
              <a:t>禁止不分皂白的作战手段与方法（</a:t>
            </a:r>
            <a:r>
              <a:rPr lang="zh-CN" altLang="en-US" dirty="0"/>
              <a:t>指不能区分平民与交战人员、军事目标与非军事目标的武器和作战方法</a:t>
            </a:r>
            <a:r>
              <a:rPr lang="zh-CN" altLang="en-US" b="1" dirty="0" smtClean="0"/>
              <a:t>）</a:t>
            </a:r>
            <a:endParaRPr lang="en-US" altLang="zh-CN"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908720"/>
            <a:ext cx="8229600" cy="5217443"/>
          </a:xfrm>
        </p:spPr>
        <p:txBody>
          <a:bodyPr/>
          <a:lstStyle/>
          <a:p>
            <a:r>
              <a:rPr lang="zh-CN" altLang="en-US" b="1" dirty="0"/>
              <a:t>禁止背信弃义的作战手段与</a:t>
            </a:r>
            <a:r>
              <a:rPr lang="zh-CN" altLang="en-US" b="1" dirty="0" smtClean="0"/>
              <a:t>方法（</a:t>
            </a:r>
            <a:r>
              <a:rPr lang="zh-CN" altLang="en-US" dirty="0"/>
              <a:t>指利用对方遵守战争法或信义以达到自己目的所采用的手段 </a:t>
            </a:r>
            <a:r>
              <a:rPr lang="zh-CN" altLang="en-US" b="1" dirty="0" smtClean="0"/>
              <a:t>）</a:t>
            </a:r>
            <a:endParaRPr lang="en-US" altLang="zh-CN" b="1" dirty="0"/>
          </a:p>
          <a:p>
            <a:r>
              <a:rPr lang="zh-CN" altLang="en-US" b="1" dirty="0"/>
              <a:t>禁止改变环境的作战手段与</a:t>
            </a:r>
            <a:r>
              <a:rPr lang="zh-CN" altLang="en-US" b="1" dirty="0" smtClean="0"/>
              <a:t>方法（</a:t>
            </a:r>
            <a:r>
              <a:rPr lang="zh-CN" altLang="en-US" dirty="0"/>
              <a:t>指改变气候、引起地震、海啸、</a:t>
            </a:r>
            <a:r>
              <a:rPr lang="zh-CN" altLang="en-US" dirty="0" smtClean="0"/>
              <a:t>破坏生态环境、破坏臭氧层等</a:t>
            </a:r>
            <a:r>
              <a:rPr lang="zh-CN" altLang="en-US" dirty="0"/>
              <a:t>大规模毁灭人类的战争手段</a:t>
            </a:r>
            <a:r>
              <a:rPr lang="zh-CN" altLang="en-US" b="1" dirty="0" smtClean="0"/>
              <a:t>）</a:t>
            </a:r>
            <a:endParaRPr lang="en-US" altLang="zh-CN" b="1" dirty="0" smtClean="0"/>
          </a:p>
          <a:p>
            <a:r>
              <a:rPr lang="zh-CN" altLang="en-US" dirty="0"/>
              <a:t>此外，虐杀俘虏、伤病员，攻击医疗队、医疗所、医疗机构的建筑物和运输工具、医院船和医务飞机以及医务人员等，也是被禁止的战争手段。</a:t>
            </a:r>
            <a:endParaRPr lang="zh-CN" altLang="en-US" b="1" dirty="0"/>
          </a:p>
          <a:p>
            <a:endParaRPr lang="zh-CN" altLang="en-US" dirty="0"/>
          </a:p>
        </p:txBody>
      </p:sp>
    </p:spTree>
    <p:extLst>
      <p:ext uri="{BB962C8B-B14F-4D97-AF65-F5344CB8AC3E}">
        <p14:creationId xmlns:p14="http://schemas.microsoft.com/office/powerpoint/2010/main" val="183749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侵华日军</a:t>
            </a:r>
            <a:r>
              <a:rPr lang="en-US" altLang="zh-CN" b="1"/>
              <a:t>731</a:t>
            </a:r>
            <a:r>
              <a:rPr lang="zh-CN" altLang="en-US" b="1"/>
              <a:t>部队的细菌战</a:t>
            </a:r>
          </a:p>
        </p:txBody>
      </p:sp>
      <p:sp>
        <p:nvSpPr>
          <p:cNvPr id="3" name="内容占位符 2"/>
          <p:cNvSpPr>
            <a:spLocks noGrp="1"/>
          </p:cNvSpPr>
          <p:nvPr>
            <p:ph idx="1"/>
          </p:nvPr>
        </p:nvSpPr>
        <p:spPr>
          <a:xfrm>
            <a:off x="457200" y="1417955"/>
            <a:ext cx="8229600" cy="4708525"/>
          </a:xfrm>
        </p:spPr>
        <p:txBody>
          <a:bodyPr/>
          <a:lstStyle/>
          <a:p>
            <a:r>
              <a:rPr lang="zh-CN" altLang="en-US" b="1"/>
              <a:t>又称日本关东军驻满洲第</a:t>
            </a:r>
            <a:r>
              <a:rPr lang="en-US" altLang="zh-CN" b="1"/>
              <a:t>731</a:t>
            </a:r>
            <a:r>
              <a:rPr lang="zh-CN" altLang="en-US" b="1"/>
              <a:t>防疫给水部队。建立了世界历史上规模最大的细菌武器研究、实验及制造基地。使用活体中国人、朝鲜人和联军战俘等进行生物武器和化学武器的效果实验。</a:t>
            </a:r>
          </a:p>
          <a:p>
            <a:r>
              <a:rPr lang="zh-CN" altLang="en-US" b="1"/>
              <a:t>最高指挥官为陆军中将石井四郎。</a:t>
            </a:r>
          </a:p>
          <a:p>
            <a:r>
              <a:rPr lang="zh-CN" altLang="en-US" b="1"/>
              <a:t>在活体上研究鼠疫、炭蛆病、霍乱、伤寒和肺结核等。</a:t>
            </a:r>
            <a:r>
              <a:rPr lang="en-US" altLang="zh-CN" b="1"/>
              <a:t>1940--1942</a:t>
            </a:r>
            <a:r>
              <a:rPr lang="zh-CN" altLang="en-US" b="1"/>
              <a:t>先后在宁波、常德和浙赣铁路沿线发动细菌战。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289685"/>
            <a:ext cx="8229600" cy="4836795"/>
          </a:xfrm>
        </p:spPr>
        <p:txBody>
          <a:bodyPr/>
          <a:lstStyle/>
          <a:p>
            <a:r>
              <a:rPr lang="zh-CN" altLang="en-US" b="1"/>
              <a:t>非人手段：手榴弹实验、冻伤实验、活体解剖、火焰喷射器实验、鼠疫实验、人与马血交换、病菌对胎儿的影响实验、人畜杂交、无麻醉拔牙和人体四肢交换等。</a:t>
            </a:r>
          </a:p>
          <a:p>
            <a:r>
              <a:rPr lang="en-US" altLang="zh-CN" b="1"/>
              <a:t>731</a:t>
            </a:r>
            <a:r>
              <a:rPr lang="zh-CN" altLang="en-US" b="1"/>
              <a:t>的职能：组织联合细菌武器性能实验和使用细菌武器作战；指导各细菌部队进行相关实验和作战；培训细菌实验和作战人员。</a:t>
            </a:r>
          </a:p>
          <a:p>
            <a:r>
              <a:rPr lang="zh-CN" altLang="en-US" b="1"/>
              <a:t>地址：哈尔滨市平房区</a:t>
            </a:r>
          </a:p>
          <a:p>
            <a:endParaRPr lang="zh-CN" altLang="en-US"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t>   </a:t>
            </a:r>
            <a:r>
              <a:rPr lang="zh-CN" altLang="en-US" sz="3200" b="1" dirty="0" smtClean="0"/>
              <a:t>地区冲突中</a:t>
            </a:r>
            <a:r>
              <a:rPr lang="zh-CN" altLang="en-US" sz="3200" b="1" dirty="0" smtClean="0">
                <a:solidFill>
                  <a:srgbClr val="00B0F0"/>
                </a:solidFill>
              </a:rPr>
              <a:t>海战手段与方法</a:t>
            </a:r>
            <a:r>
              <a:rPr lang="zh-CN" altLang="en-US" sz="3200" b="1" dirty="0" smtClean="0"/>
              <a:t>的限制与禁止</a:t>
            </a:r>
            <a:endParaRPr lang="zh-CN" altLang="en-US" sz="3200" b="1" dirty="0"/>
          </a:p>
        </p:txBody>
      </p:sp>
      <p:sp>
        <p:nvSpPr>
          <p:cNvPr id="3" name="内容占位符 2"/>
          <p:cNvSpPr>
            <a:spLocks noGrp="1"/>
          </p:cNvSpPr>
          <p:nvPr>
            <p:ph idx="1"/>
          </p:nvPr>
        </p:nvSpPr>
        <p:spPr/>
        <p:txBody>
          <a:bodyPr/>
          <a:lstStyle/>
          <a:p>
            <a:r>
              <a:rPr lang="zh-CN" altLang="en-US" b="1" dirty="0" smtClean="0">
                <a:solidFill>
                  <a:srgbClr val="00B0F0"/>
                </a:solidFill>
              </a:rPr>
              <a:t>海战的战场和战斗员</a:t>
            </a:r>
            <a:endParaRPr lang="en-US" altLang="zh-CN" b="1" dirty="0" smtClean="0">
              <a:solidFill>
                <a:srgbClr val="00B0F0"/>
              </a:solidFill>
            </a:endParaRPr>
          </a:p>
          <a:p>
            <a:r>
              <a:rPr lang="zh-CN" altLang="en-US" b="1" dirty="0" smtClean="0"/>
              <a:t>不限于交战国的海域，可以是公海</a:t>
            </a:r>
            <a:endParaRPr lang="en-US" altLang="zh-CN" b="1" dirty="0" smtClean="0"/>
          </a:p>
          <a:p>
            <a:r>
              <a:rPr lang="zh-CN" altLang="en-US" b="1" dirty="0" smtClean="0"/>
              <a:t>取决于参加战斗的船舶地位，包括各种类型舰艇的战斗员和编入海岸或要塞防卫部队的战斗员</a:t>
            </a:r>
            <a:endParaRPr lang="en-US" altLang="zh-CN" b="1" dirty="0" smtClean="0"/>
          </a:p>
          <a:p>
            <a:r>
              <a:rPr lang="zh-CN" altLang="en-US" b="1" dirty="0" smtClean="0">
                <a:solidFill>
                  <a:srgbClr val="00B0F0"/>
                </a:solidFill>
              </a:rPr>
              <a:t>海战的主要作战工具</a:t>
            </a:r>
            <a:r>
              <a:rPr lang="zh-CN" altLang="en-US" b="1" dirty="0" smtClean="0"/>
              <a:t>：军舰、潜水艇、商船改装的军舰、水雷和鱼雷</a:t>
            </a:r>
            <a:endParaRPr lang="en-US" altLang="zh-CN" b="1"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1856《</a:t>
            </a:r>
            <a:r>
              <a:rPr lang="zh-CN" altLang="en-US" dirty="0"/>
              <a:t>巴黎海战宣言</a:t>
            </a:r>
            <a:r>
              <a:rPr lang="en-US" altLang="zh-CN" dirty="0" smtClean="0"/>
              <a:t>》</a:t>
            </a:r>
            <a:r>
              <a:rPr lang="zh-CN" altLang="en-US" dirty="0" smtClean="0"/>
              <a:t>，全称</a:t>
            </a:r>
            <a:r>
              <a:rPr lang="en-US" altLang="zh-CN" dirty="0"/>
              <a:t>《</a:t>
            </a:r>
            <a:r>
              <a:rPr lang="zh-CN" altLang="en-US" dirty="0"/>
              <a:t>巴黎会议关于海上若干原则的宣言</a:t>
            </a:r>
            <a:r>
              <a:rPr lang="en-US" altLang="zh-CN" dirty="0" smtClean="0"/>
              <a:t>》</a:t>
            </a:r>
            <a:r>
              <a:rPr lang="zh-CN" altLang="en-US" dirty="0" smtClean="0"/>
              <a:t>至今仍有效力。关于</a:t>
            </a:r>
            <a:r>
              <a:rPr lang="zh-CN" altLang="en-US" dirty="0"/>
              <a:t>战时海上捕获和封锁</a:t>
            </a:r>
            <a:r>
              <a:rPr lang="zh-CN" altLang="en-US" dirty="0" smtClean="0"/>
              <a:t>问题：①永远</a:t>
            </a:r>
            <a:r>
              <a:rPr lang="zh-CN" altLang="en-US" dirty="0"/>
              <a:t>废除私掠船制度。②对装载于</a:t>
            </a:r>
            <a:r>
              <a:rPr lang="zh-CN" altLang="en-US" dirty="0" smtClean="0"/>
              <a:t>悬挂中立国旗帜</a:t>
            </a:r>
            <a:r>
              <a:rPr lang="zh-CN" altLang="en-US" dirty="0"/>
              <a:t>船舶的敌国货物，除战时违禁品外，不得拿捕。③对装载于悬挂敌国旗帜船舶的中立国货物，除战时违禁品外，不得拿捕。④封锁须具实效，即须由足以真正阻止船只靠近敌国海岸的兵力实施，否则封锁不能成立。</a:t>
            </a:r>
          </a:p>
        </p:txBody>
      </p:sp>
    </p:spTree>
    <p:extLst>
      <p:ext uri="{BB962C8B-B14F-4D97-AF65-F5344CB8AC3E}">
        <p14:creationId xmlns:p14="http://schemas.microsoft.com/office/powerpoint/2010/main" val="1738700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solidFill>
                  <a:srgbClr val="00B0F0"/>
                </a:solidFill>
              </a:rPr>
              <a:t>海军轰击</a:t>
            </a:r>
            <a:r>
              <a:rPr lang="zh-CN" altLang="en-US" b="1" dirty="0"/>
              <a:t>：</a:t>
            </a:r>
            <a:r>
              <a:rPr lang="en-US" altLang="zh-CN" b="1" dirty="0"/>
              <a:t>1907《</a:t>
            </a:r>
            <a:r>
              <a:rPr lang="zh-CN" altLang="en-US" dirty="0"/>
              <a:t>战时海军轰击公约</a:t>
            </a:r>
            <a:r>
              <a:rPr lang="en-US" altLang="zh-CN" b="1" dirty="0"/>
              <a:t>》</a:t>
            </a:r>
            <a:r>
              <a:rPr lang="zh-CN" altLang="en-US" dirty="0"/>
              <a:t>明确规定禁止海军轰击不设防的港口、城镇、村庄、居民区和建筑物，但可对处在不设防地区的军事工程、陆海军设施、武器、战争物资仓库、可用于满足敌国舰队或军队需要的工厂和设施以及停泊在港口内的军舰进行轰击，从而确立了军事目标主义。</a:t>
            </a:r>
          </a:p>
          <a:p>
            <a:endParaRPr lang="zh-CN" altLang="en-US" dirty="0"/>
          </a:p>
        </p:txBody>
      </p:sp>
    </p:spTree>
    <p:extLst>
      <p:ext uri="{BB962C8B-B14F-4D97-AF65-F5344CB8AC3E}">
        <p14:creationId xmlns:p14="http://schemas.microsoft.com/office/powerpoint/2010/main" val="3403102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 地区冲突中</a:t>
            </a:r>
            <a:r>
              <a:rPr lang="zh-CN" altLang="en-US" sz="3200" b="1" dirty="0" smtClean="0">
                <a:solidFill>
                  <a:srgbClr val="00B0F0"/>
                </a:solidFill>
              </a:rPr>
              <a:t>空战手段与方法</a:t>
            </a:r>
            <a:r>
              <a:rPr lang="zh-CN" altLang="en-US" sz="3200" b="1" dirty="0" smtClean="0"/>
              <a:t>的限制与禁止</a:t>
            </a:r>
            <a:endParaRPr lang="zh-CN" altLang="en-US" sz="3200" b="1" dirty="0"/>
          </a:p>
        </p:txBody>
      </p:sp>
      <p:sp>
        <p:nvSpPr>
          <p:cNvPr id="3" name="内容占位符 2"/>
          <p:cNvSpPr>
            <a:spLocks noGrp="1"/>
          </p:cNvSpPr>
          <p:nvPr>
            <p:ph idx="1"/>
          </p:nvPr>
        </p:nvSpPr>
        <p:spPr/>
        <p:txBody>
          <a:bodyPr/>
          <a:lstStyle/>
          <a:p>
            <a:r>
              <a:rPr lang="en-US" altLang="zh-CN" b="1" dirty="0" smtClean="0">
                <a:solidFill>
                  <a:srgbClr val="00B0F0"/>
                </a:solidFill>
              </a:rPr>
              <a:t>1922</a:t>
            </a:r>
            <a:r>
              <a:rPr lang="zh-CN" altLang="en-US" b="1" dirty="0" smtClean="0">
                <a:solidFill>
                  <a:srgbClr val="00B0F0"/>
                </a:solidFill>
              </a:rPr>
              <a:t>海牙空战规则草案</a:t>
            </a:r>
            <a:endParaRPr lang="en-US" altLang="zh-CN" b="1" dirty="0" smtClean="0">
              <a:solidFill>
                <a:srgbClr val="00B0F0"/>
              </a:solidFill>
            </a:endParaRPr>
          </a:p>
          <a:p>
            <a:pPr>
              <a:buNone/>
            </a:pPr>
            <a:r>
              <a:rPr lang="zh-CN" altLang="en-US" b="1" dirty="0" smtClean="0"/>
              <a:t>    军事航空器有权行使交战权、禁止使用虚假的外部标志、轰炸的禁止、非军事目标的轰炸禁止</a:t>
            </a:r>
            <a:r>
              <a:rPr lang="en-US" altLang="zh-CN" b="1" dirty="0" smtClean="0"/>
              <a:t>.</a:t>
            </a:r>
            <a:r>
              <a:rPr lang="zh-CN" altLang="en-US" b="1" dirty="0" smtClean="0"/>
              <a:t>各方因无法预测未来是否用于军事领域，故不愿遵守。</a:t>
            </a:r>
            <a:endParaRPr lang="en-US" altLang="zh-CN" b="1" dirty="0" smtClean="0"/>
          </a:p>
          <a:p>
            <a:r>
              <a:rPr lang="en-US" altLang="zh-CN" b="1" dirty="0" smtClean="0">
                <a:solidFill>
                  <a:srgbClr val="00B0F0"/>
                </a:solidFill>
              </a:rPr>
              <a:t>1899</a:t>
            </a:r>
            <a:r>
              <a:rPr lang="zh-CN" altLang="en-US" b="1" dirty="0" smtClean="0">
                <a:solidFill>
                  <a:srgbClr val="00B0F0"/>
                </a:solidFill>
              </a:rPr>
              <a:t>禁止从气球上或用其他新的方法投掷投射物和爆炸物宣言</a:t>
            </a:r>
            <a:endParaRPr lang="en-US" altLang="zh-CN" b="1" dirty="0" smtClean="0">
              <a:solidFill>
                <a:srgbClr val="00B0F0"/>
              </a:solidFill>
            </a:endParaRPr>
          </a:p>
          <a:p>
            <a:r>
              <a:rPr lang="zh-CN" altLang="en-US" b="1" dirty="0" smtClean="0"/>
              <a:t>这是历史上第一个空战规则。</a:t>
            </a:r>
            <a:endParaRPr lang="zh-CN"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后续</a:t>
            </a:r>
            <a:r>
              <a:rPr lang="zh-CN" altLang="en-US" b="1" dirty="0"/>
              <a:t>有</a:t>
            </a:r>
            <a:r>
              <a:rPr lang="en-US" altLang="zh-CN" dirty="0"/>
              <a:t>1907</a:t>
            </a:r>
            <a:r>
              <a:rPr lang="zh-CN" altLang="en-US" dirty="0"/>
              <a:t>年海牙</a:t>
            </a:r>
            <a:r>
              <a:rPr lang="en-US" altLang="zh-CN" dirty="0"/>
              <a:t>《</a:t>
            </a:r>
            <a:r>
              <a:rPr lang="zh-CN" altLang="en-US" dirty="0"/>
              <a:t>陆战法规和惯例章程</a:t>
            </a:r>
            <a:r>
              <a:rPr lang="en-US" altLang="zh-CN" dirty="0" smtClean="0"/>
              <a:t>》</a:t>
            </a:r>
            <a:r>
              <a:rPr lang="zh-CN" altLang="en-US" dirty="0" smtClean="0"/>
              <a:t>禁止</a:t>
            </a:r>
            <a:r>
              <a:rPr lang="zh-CN" altLang="en-US" dirty="0"/>
              <a:t>以任何手段攻击或轰击不设防的城镇、村庄、住所和</a:t>
            </a:r>
            <a:r>
              <a:rPr lang="zh-CN" altLang="en-US" dirty="0" smtClean="0"/>
              <a:t>建筑物；</a:t>
            </a:r>
            <a:endParaRPr lang="en-US" altLang="zh-CN" dirty="0" smtClean="0"/>
          </a:p>
          <a:p>
            <a:r>
              <a:rPr lang="en-US" altLang="zh-CN" dirty="0" smtClean="0"/>
              <a:t>1929</a:t>
            </a:r>
            <a:r>
              <a:rPr lang="zh-CN" altLang="en-US" dirty="0"/>
              <a:t>年</a:t>
            </a:r>
            <a:r>
              <a:rPr lang="en-US" altLang="zh-CN" dirty="0"/>
              <a:t>《</a:t>
            </a:r>
            <a:r>
              <a:rPr lang="zh-CN" altLang="en-US" dirty="0"/>
              <a:t>关于战俘待遇的日内瓦公约</a:t>
            </a:r>
            <a:r>
              <a:rPr lang="en-US" altLang="zh-CN" dirty="0"/>
              <a:t>》</a:t>
            </a:r>
            <a:r>
              <a:rPr lang="zh-CN" altLang="en-US" dirty="0"/>
              <a:t>对空战被俘人员的人道保护作出</a:t>
            </a:r>
            <a:r>
              <a:rPr lang="zh-CN" altLang="en-US" dirty="0" smtClean="0"/>
              <a:t>规定；</a:t>
            </a:r>
            <a:endParaRPr lang="en-US" altLang="zh-CN" dirty="0" smtClean="0"/>
          </a:p>
          <a:p>
            <a:r>
              <a:rPr lang="en-US" altLang="zh-CN" dirty="0" smtClean="0"/>
              <a:t>1937</a:t>
            </a:r>
            <a:r>
              <a:rPr lang="zh-CN" altLang="en-US" dirty="0"/>
              <a:t>年</a:t>
            </a:r>
            <a:r>
              <a:rPr lang="en-US" altLang="zh-CN" dirty="0"/>
              <a:t>《</a:t>
            </a:r>
            <a:r>
              <a:rPr lang="zh-CN" altLang="en-US" dirty="0"/>
              <a:t>尼翁协定的补充协定</a:t>
            </a:r>
            <a:r>
              <a:rPr lang="en-US" altLang="zh-CN" dirty="0"/>
              <a:t>》</a:t>
            </a:r>
            <a:r>
              <a:rPr lang="zh-CN" altLang="en-US" dirty="0"/>
              <a:t>将潜艇作战的有关规则适用于</a:t>
            </a:r>
            <a:r>
              <a:rPr lang="zh-CN" altLang="en-US" dirty="0" smtClean="0"/>
              <a:t>空战；</a:t>
            </a:r>
            <a:endParaRPr lang="en-US" altLang="zh-CN" dirty="0" smtClean="0"/>
          </a:p>
          <a:p>
            <a:endParaRPr lang="zh-CN" altLang="en-US" dirty="0"/>
          </a:p>
        </p:txBody>
      </p:sp>
    </p:spTree>
    <p:extLst>
      <p:ext uri="{BB962C8B-B14F-4D97-AF65-F5344CB8AC3E}">
        <p14:creationId xmlns:p14="http://schemas.microsoft.com/office/powerpoint/2010/main" val="281234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1944</a:t>
            </a:r>
            <a:r>
              <a:rPr lang="zh-CN" altLang="en-US" dirty="0"/>
              <a:t>年</a:t>
            </a:r>
            <a:r>
              <a:rPr lang="en-US" altLang="zh-CN" dirty="0"/>
              <a:t>12</a:t>
            </a:r>
            <a:r>
              <a:rPr lang="zh-CN" altLang="en-US" dirty="0"/>
              <a:t>月</a:t>
            </a:r>
            <a:r>
              <a:rPr lang="en-US" altLang="zh-CN" dirty="0"/>
              <a:t>7</a:t>
            </a:r>
            <a:r>
              <a:rPr lang="zh-CN" altLang="en-US" dirty="0"/>
              <a:t>日通过的</a:t>
            </a:r>
            <a:r>
              <a:rPr lang="en-US" altLang="zh-CN" dirty="0"/>
              <a:t>《</a:t>
            </a:r>
            <a:r>
              <a:rPr lang="zh-CN" altLang="en-US" dirty="0"/>
              <a:t>国际民用航空公约</a:t>
            </a:r>
            <a:r>
              <a:rPr lang="en-US" altLang="zh-CN" dirty="0"/>
              <a:t>》</a:t>
            </a:r>
            <a:r>
              <a:rPr lang="zh-CN" altLang="en-US" dirty="0"/>
              <a:t>第</a:t>
            </a:r>
            <a:r>
              <a:rPr lang="en-US" altLang="zh-CN" dirty="0"/>
              <a:t>19</a:t>
            </a:r>
            <a:r>
              <a:rPr lang="zh-CN" altLang="en-US" dirty="0"/>
              <a:t>章“战争”及其他章的有关条款对空中军事活动和战争行为具有规范作用</a:t>
            </a:r>
            <a:r>
              <a:rPr lang="zh-CN" altLang="en-US" dirty="0" smtClean="0"/>
              <a:t>；</a:t>
            </a:r>
            <a:endParaRPr lang="en-US" altLang="zh-CN" dirty="0" smtClean="0"/>
          </a:p>
          <a:p>
            <a:r>
              <a:rPr lang="en-US" altLang="zh-CN" dirty="0" smtClean="0"/>
              <a:t>1949</a:t>
            </a:r>
            <a:r>
              <a:rPr lang="zh-CN" altLang="en-US" dirty="0"/>
              <a:t>年日内瓦四公约及其</a:t>
            </a:r>
            <a:r>
              <a:rPr lang="en-US" altLang="zh-CN" dirty="0"/>
              <a:t>1977</a:t>
            </a:r>
            <a:r>
              <a:rPr lang="zh-CN" altLang="en-US" dirty="0"/>
              <a:t>年两项附加议定书对空战作出了相应的规定</a:t>
            </a:r>
            <a:r>
              <a:rPr lang="zh-CN" altLang="en-US" dirty="0" smtClean="0"/>
              <a:t>；</a:t>
            </a:r>
            <a:endParaRPr lang="en-US" altLang="zh-CN" dirty="0" smtClean="0"/>
          </a:p>
          <a:p>
            <a:r>
              <a:rPr lang="en-US" altLang="zh-CN" dirty="0" smtClean="0"/>
              <a:t>1954</a:t>
            </a:r>
            <a:r>
              <a:rPr lang="zh-CN" altLang="en-US" dirty="0"/>
              <a:t>年</a:t>
            </a:r>
            <a:r>
              <a:rPr lang="en-US" altLang="zh-CN" dirty="0"/>
              <a:t>《</a:t>
            </a:r>
            <a:r>
              <a:rPr lang="zh-CN" altLang="en-US" dirty="0"/>
              <a:t>关于发生武装冲突时保护文化财产的公约</a:t>
            </a:r>
            <a:r>
              <a:rPr lang="en-US" altLang="zh-CN" dirty="0" smtClean="0"/>
              <a:t>》</a:t>
            </a:r>
            <a:r>
              <a:rPr lang="zh-CN" altLang="en-US" dirty="0" smtClean="0"/>
              <a:t>；</a:t>
            </a:r>
            <a:endParaRPr lang="en-US" altLang="zh-CN" dirty="0" smtClean="0"/>
          </a:p>
          <a:p>
            <a:r>
              <a:rPr lang="en-US" altLang="zh-CN" dirty="0" smtClean="0"/>
              <a:t>1972</a:t>
            </a:r>
            <a:r>
              <a:rPr lang="zh-CN" altLang="en-US" dirty="0"/>
              <a:t>年</a:t>
            </a:r>
            <a:r>
              <a:rPr lang="en-US" altLang="zh-CN" dirty="0"/>
              <a:t>《</a:t>
            </a:r>
            <a:r>
              <a:rPr lang="zh-CN" altLang="en-US" dirty="0"/>
              <a:t>禁止生物武器公约</a:t>
            </a:r>
            <a:r>
              <a:rPr lang="en-US" altLang="zh-CN" dirty="0" smtClean="0"/>
              <a:t>》</a:t>
            </a:r>
            <a:r>
              <a:rPr lang="zh-CN" altLang="en-US" dirty="0" smtClean="0"/>
              <a:t>；</a:t>
            </a:r>
            <a:endParaRPr lang="zh-CN" altLang="en-US" dirty="0"/>
          </a:p>
        </p:txBody>
      </p:sp>
    </p:spTree>
    <p:extLst>
      <p:ext uri="{BB962C8B-B14F-4D97-AF65-F5344CB8AC3E}">
        <p14:creationId xmlns:p14="http://schemas.microsoft.com/office/powerpoint/2010/main" val="95051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a:t>威斯特伐里亚是什么标签？</a:t>
            </a:r>
          </a:p>
        </p:txBody>
      </p:sp>
      <p:sp>
        <p:nvSpPr>
          <p:cNvPr id="3" name="内容占位符 2"/>
          <p:cNvSpPr>
            <a:spLocks noGrp="1"/>
          </p:cNvSpPr>
          <p:nvPr>
            <p:ph idx="1"/>
          </p:nvPr>
        </p:nvSpPr>
        <p:spPr/>
        <p:txBody>
          <a:bodyPr/>
          <a:lstStyle/>
          <a:p>
            <a:pPr marL="342900" indent="-342900" algn="l" defTabSz="0">
              <a:buSzPct val="25000"/>
              <a:buFont typeface="Arial" panose="020B0604020202020204" pitchFamily="34" charset="0"/>
              <a:buChar char="•"/>
            </a:pPr>
            <a:r>
              <a:rPr lang="en-US" altLang="x-none" b="1" dirty="0">
                <a:latin typeface="Calibri" panose="020F0502020204030204" pitchFamily="34" charset="0"/>
                <a:ea typeface="宋体" panose="02010600030101010101" pitchFamily="2" charset="-122"/>
                <a:sym typeface="Calibri" panose="020F0502020204030204" pitchFamily="34" charset="0"/>
              </a:rPr>
              <a:t>1</a:t>
            </a:r>
            <a:r>
              <a:rPr lang="zh-CN" altLang="en-US" b="1" dirty="0">
                <a:latin typeface="Calibri" panose="020F0502020204030204" pitchFamily="34" charset="0"/>
                <a:ea typeface="宋体" panose="02010600030101010101" pitchFamily="2" charset="-122"/>
                <a:sym typeface="Calibri" panose="020F0502020204030204" pitchFamily="34" charset="0"/>
              </a:rPr>
              <a:t>、威斯特伐里亚时代开启意味着</a:t>
            </a:r>
            <a:r>
              <a:rPr lang="zh-CN" altLang="en-US" b="1" dirty="0" smtClean="0">
                <a:latin typeface="Calibri" panose="020F0502020204030204" pitchFamily="34" charset="0"/>
                <a:ea typeface="宋体" panose="02010600030101010101" pitchFamily="2" charset="-122"/>
                <a:sym typeface="Calibri" panose="020F0502020204030204" pitchFamily="34" charset="0"/>
              </a:rPr>
              <a:t>什么</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威斯特伐里亚合约的背景</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威斯特伐里亚合约的内容</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en-US" altLang="x-none" b="1" dirty="0">
                <a:latin typeface="Calibri" panose="020F0502020204030204" pitchFamily="34" charset="0"/>
                <a:ea typeface="宋体" panose="02010600030101010101" pitchFamily="2" charset="-122"/>
                <a:sym typeface="Calibri" panose="020F0502020204030204" pitchFamily="34" charset="0"/>
              </a:rPr>
              <a:t>2</a:t>
            </a:r>
            <a:r>
              <a:rPr lang="zh-CN" altLang="en-US" b="1" dirty="0">
                <a:latin typeface="Calibri" panose="020F0502020204030204" pitchFamily="34" charset="0"/>
                <a:ea typeface="宋体" panose="02010600030101010101" pitchFamily="2" charset="-122"/>
                <a:sym typeface="Calibri" panose="020F0502020204030204" pitchFamily="34" charset="0"/>
              </a:rPr>
              <a:t>、为什么说主权原则是现代国际法的</a:t>
            </a:r>
            <a:r>
              <a:rPr lang="zh-CN" altLang="en-US" b="1" dirty="0" smtClean="0">
                <a:latin typeface="Calibri" panose="020F0502020204030204" pitchFamily="34" charset="0"/>
                <a:ea typeface="宋体" panose="02010600030101010101" pitchFamily="2" charset="-122"/>
                <a:sym typeface="Calibri" panose="020F0502020204030204" pitchFamily="34" charset="0"/>
              </a:rPr>
              <a:t>基石</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何谓国际法基本原则？</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国际法基本原则体系</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国家法律关系主体特点</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40768"/>
            <a:ext cx="8229600" cy="4785395"/>
          </a:xfrm>
        </p:spPr>
        <p:txBody>
          <a:bodyPr/>
          <a:lstStyle/>
          <a:p>
            <a:pPr marL="0" indent="0">
              <a:buNone/>
            </a:pPr>
            <a:endParaRPr lang="en-US" altLang="zh-CN" dirty="0"/>
          </a:p>
          <a:p>
            <a:r>
              <a:rPr lang="en-US" altLang="zh-CN" dirty="0"/>
              <a:t>1980</a:t>
            </a:r>
            <a:r>
              <a:rPr lang="zh-CN" altLang="en-US" dirty="0"/>
              <a:t>年</a:t>
            </a:r>
            <a:r>
              <a:rPr lang="en-US" altLang="zh-CN" dirty="0"/>
              <a:t>《</a:t>
            </a:r>
            <a:r>
              <a:rPr lang="zh-CN" altLang="en-US" dirty="0"/>
              <a:t>禁止或限制使用特定常规武器公约</a:t>
            </a:r>
            <a:r>
              <a:rPr lang="en-US" altLang="zh-CN" dirty="0" smtClean="0"/>
              <a:t>》</a:t>
            </a:r>
            <a:r>
              <a:rPr lang="zh-CN" altLang="en-US" dirty="0" smtClean="0"/>
              <a:t>；</a:t>
            </a:r>
            <a:r>
              <a:rPr lang="en-US" altLang="zh-CN" dirty="0" smtClean="0"/>
              <a:t>1993</a:t>
            </a:r>
            <a:r>
              <a:rPr lang="zh-CN" altLang="en-US" dirty="0"/>
              <a:t>年</a:t>
            </a:r>
            <a:r>
              <a:rPr lang="en-US" altLang="zh-CN" dirty="0"/>
              <a:t>《</a:t>
            </a:r>
            <a:r>
              <a:rPr lang="zh-CN" altLang="en-US" dirty="0"/>
              <a:t>禁止化学武器公约</a:t>
            </a:r>
            <a:r>
              <a:rPr lang="en-US" altLang="zh-CN" dirty="0"/>
              <a:t>》</a:t>
            </a:r>
            <a:r>
              <a:rPr lang="zh-CN" altLang="en-US" dirty="0"/>
              <a:t>等国际</a:t>
            </a:r>
            <a:r>
              <a:rPr lang="zh-CN" altLang="en-US" dirty="0" smtClean="0"/>
              <a:t>条约</a:t>
            </a:r>
            <a:endParaRPr lang="en-US" altLang="zh-CN" dirty="0" smtClean="0"/>
          </a:p>
          <a:p>
            <a:r>
              <a:rPr lang="zh-CN" altLang="en-US" dirty="0" smtClean="0"/>
              <a:t>上述规范性文件基本上都</a:t>
            </a:r>
            <a:r>
              <a:rPr lang="zh-CN" altLang="en-US" dirty="0"/>
              <a:t>适用于空战，对空战有重要规范作用。</a:t>
            </a:r>
            <a:endParaRPr lang="en-US" altLang="zh-CN" b="1" dirty="0"/>
          </a:p>
          <a:p>
            <a:endParaRPr lang="zh-CN" altLang="en-US" dirty="0"/>
          </a:p>
        </p:txBody>
      </p:sp>
    </p:spTree>
    <p:extLst>
      <p:ext uri="{BB962C8B-B14F-4D97-AF65-F5344CB8AC3E}">
        <p14:creationId xmlns:p14="http://schemas.microsoft.com/office/powerpoint/2010/main" val="218435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solidFill>
                  <a:srgbClr val="00B0F0"/>
                </a:solidFill>
              </a:rPr>
              <a:t>1937《</a:t>
            </a:r>
            <a:r>
              <a:rPr lang="zh-CN" altLang="en-US" b="1" dirty="0">
                <a:solidFill>
                  <a:srgbClr val="00B0F0"/>
                </a:solidFill>
              </a:rPr>
              <a:t>尼翁协定</a:t>
            </a:r>
            <a:r>
              <a:rPr lang="en-US" altLang="zh-CN" b="1" dirty="0" smtClean="0">
                <a:solidFill>
                  <a:srgbClr val="00B0F0"/>
                </a:solidFill>
              </a:rPr>
              <a:t>》</a:t>
            </a:r>
            <a:r>
              <a:rPr lang="zh-CN" altLang="en-US" dirty="0" smtClean="0"/>
              <a:t>是</a:t>
            </a:r>
            <a:r>
              <a:rPr lang="zh-CN" altLang="en-US" dirty="0"/>
              <a:t>一部关于保护不属于西班牙内战任何一方的商船在地中海不受潜艇袭击的国际协定</a:t>
            </a:r>
            <a:r>
              <a:rPr lang="zh-CN" altLang="en-US" dirty="0" smtClean="0"/>
              <a:t>。</a:t>
            </a:r>
            <a:endParaRPr lang="en-US" altLang="zh-CN" dirty="0" smtClean="0"/>
          </a:p>
          <a:p>
            <a:r>
              <a:rPr lang="en-US" altLang="zh-CN" b="1" dirty="0" smtClean="0">
                <a:solidFill>
                  <a:srgbClr val="00B0F0"/>
                </a:solidFill>
              </a:rPr>
              <a:t>1937《</a:t>
            </a:r>
            <a:r>
              <a:rPr lang="zh-CN" altLang="en-US" b="1" dirty="0">
                <a:solidFill>
                  <a:srgbClr val="00B0F0"/>
                </a:solidFill>
              </a:rPr>
              <a:t>尼翁协定的补充</a:t>
            </a:r>
            <a:r>
              <a:rPr lang="zh-CN" altLang="en-US" b="1" dirty="0" smtClean="0">
                <a:solidFill>
                  <a:srgbClr val="00B0F0"/>
                </a:solidFill>
              </a:rPr>
              <a:t>协定</a:t>
            </a:r>
            <a:r>
              <a:rPr lang="en-US" altLang="zh-CN" b="1" dirty="0" smtClean="0">
                <a:solidFill>
                  <a:srgbClr val="00B0F0"/>
                </a:solidFill>
              </a:rPr>
              <a:t>》</a:t>
            </a:r>
            <a:r>
              <a:rPr lang="zh-CN" altLang="en-US" b="1" dirty="0" smtClean="0"/>
              <a:t>规定潜艇作战的</a:t>
            </a:r>
            <a:r>
              <a:rPr lang="zh-CN" altLang="en-US" b="1" dirty="0"/>
              <a:t>一般规则适用于</a:t>
            </a:r>
            <a:r>
              <a:rPr lang="zh-CN" altLang="en-US" b="1" dirty="0" smtClean="0"/>
              <a:t>航空器。</a:t>
            </a:r>
            <a:endParaRPr lang="zh-CN" altLang="en-US" b="1" dirty="0"/>
          </a:p>
          <a:p>
            <a:endParaRPr lang="zh-CN" altLang="en-US" dirty="0"/>
          </a:p>
        </p:txBody>
      </p:sp>
    </p:spTree>
    <p:extLst>
      <p:ext uri="{BB962C8B-B14F-4D97-AF65-F5344CB8AC3E}">
        <p14:creationId xmlns:p14="http://schemas.microsoft.com/office/powerpoint/2010/main" val="257664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olidFill>
                  <a:srgbClr val="00B0F0"/>
                </a:solidFill>
              </a:rPr>
              <a:t> 对武装冲突的限制</a:t>
            </a:r>
            <a:r>
              <a:rPr lang="en-US" altLang="zh-CN" sz="3600" b="1" dirty="0" smtClean="0">
                <a:solidFill>
                  <a:srgbClr val="00B0F0"/>
                </a:solidFill>
              </a:rPr>
              <a:t/>
            </a:r>
            <a:br>
              <a:rPr lang="en-US" altLang="zh-CN" sz="3600" b="1" dirty="0" smtClean="0">
                <a:solidFill>
                  <a:srgbClr val="00B0F0"/>
                </a:solidFill>
              </a:rPr>
            </a:br>
            <a:r>
              <a:rPr lang="en-US" altLang="zh-CN" sz="3600" b="1" dirty="0" smtClean="0">
                <a:solidFill>
                  <a:srgbClr val="00B0F0"/>
                </a:solidFill>
              </a:rPr>
              <a:t>——</a:t>
            </a:r>
            <a:r>
              <a:rPr lang="zh-CN" altLang="en-US" sz="3600" b="1" dirty="0" smtClean="0">
                <a:solidFill>
                  <a:srgbClr val="00B0F0"/>
                </a:solidFill>
              </a:rPr>
              <a:t>国际人道主义法</a:t>
            </a:r>
            <a:endParaRPr lang="zh-CN" altLang="en-US" sz="3600" b="1" dirty="0">
              <a:solidFill>
                <a:srgbClr val="00B0F0"/>
              </a:solidFill>
            </a:endParaRPr>
          </a:p>
        </p:txBody>
      </p:sp>
      <p:sp>
        <p:nvSpPr>
          <p:cNvPr id="3" name="内容占位符 2"/>
          <p:cNvSpPr>
            <a:spLocks noGrp="1"/>
          </p:cNvSpPr>
          <p:nvPr>
            <p:ph idx="1"/>
          </p:nvPr>
        </p:nvSpPr>
        <p:spPr/>
        <p:txBody>
          <a:bodyPr/>
          <a:lstStyle/>
          <a:p>
            <a:r>
              <a:rPr lang="zh-CN" altLang="en-US" b="1" dirty="0" smtClean="0"/>
              <a:t>国际人道主义法和国际人权法的区别</a:t>
            </a:r>
            <a:endParaRPr lang="en-US" altLang="zh-CN" b="1" dirty="0" smtClean="0"/>
          </a:p>
          <a:p>
            <a:r>
              <a:rPr lang="zh-CN" altLang="en-US" b="1" dirty="0" smtClean="0">
                <a:solidFill>
                  <a:srgbClr val="00B0F0"/>
                </a:solidFill>
              </a:rPr>
              <a:t>时间效力</a:t>
            </a:r>
            <a:endParaRPr lang="en-US" altLang="zh-CN" b="1" dirty="0" smtClean="0">
              <a:solidFill>
                <a:srgbClr val="00B0F0"/>
              </a:solidFill>
            </a:endParaRPr>
          </a:p>
          <a:p>
            <a:r>
              <a:rPr lang="zh-CN" altLang="en-US" b="1" dirty="0" smtClean="0"/>
              <a:t>战时</a:t>
            </a:r>
            <a:r>
              <a:rPr lang="en-US" altLang="zh-CN" b="1" dirty="0" smtClean="0"/>
              <a:t>&amp;</a:t>
            </a:r>
            <a:r>
              <a:rPr lang="zh-CN" altLang="en-US" b="1" dirty="0" smtClean="0"/>
              <a:t>平时</a:t>
            </a:r>
            <a:endParaRPr lang="en-US" altLang="zh-CN" b="1" dirty="0" smtClean="0"/>
          </a:p>
          <a:p>
            <a:r>
              <a:rPr lang="zh-CN" altLang="en-US" b="1" dirty="0" smtClean="0">
                <a:solidFill>
                  <a:srgbClr val="00B0F0"/>
                </a:solidFill>
              </a:rPr>
              <a:t>责任主体</a:t>
            </a:r>
            <a:endParaRPr lang="en-US" altLang="zh-CN" b="1" dirty="0" smtClean="0">
              <a:solidFill>
                <a:srgbClr val="00B0F0"/>
              </a:solidFill>
            </a:endParaRPr>
          </a:p>
          <a:p>
            <a:r>
              <a:rPr lang="zh-CN" altLang="en-US" b="1" dirty="0" smtClean="0"/>
              <a:t>国家或个人 </a:t>
            </a:r>
            <a:r>
              <a:rPr lang="en-US" altLang="zh-CN" b="1" dirty="0" smtClean="0"/>
              <a:t>&amp;</a:t>
            </a:r>
            <a:r>
              <a:rPr lang="zh-CN" altLang="en-US" b="1" dirty="0" smtClean="0"/>
              <a:t>国家</a:t>
            </a:r>
            <a:endParaRPr lang="en-US" altLang="zh-CN" b="1" dirty="0" smtClean="0"/>
          </a:p>
          <a:p>
            <a:r>
              <a:rPr lang="zh-CN" altLang="en-US" b="1" dirty="0" smtClean="0">
                <a:solidFill>
                  <a:srgbClr val="00B0F0"/>
                </a:solidFill>
              </a:rPr>
              <a:t>主要作用发挥者</a:t>
            </a:r>
            <a:endParaRPr lang="en-US" altLang="zh-CN" b="1" dirty="0" smtClean="0">
              <a:solidFill>
                <a:srgbClr val="00B0F0"/>
              </a:solidFill>
            </a:endParaRPr>
          </a:p>
          <a:p>
            <a:pPr marL="0" indent="0">
              <a:buNone/>
            </a:pPr>
            <a:r>
              <a:rPr lang="en-US" altLang="zh-CN" b="1" dirty="0" smtClean="0">
                <a:solidFill>
                  <a:srgbClr val="00B0F0"/>
                </a:solidFill>
              </a:rPr>
              <a:t>    </a:t>
            </a:r>
            <a:r>
              <a:rPr lang="zh-CN" altLang="en-US" b="1" dirty="0" smtClean="0"/>
              <a:t>战争法庭</a:t>
            </a:r>
            <a:r>
              <a:rPr lang="en-US" altLang="zh-CN" b="1" dirty="0" smtClean="0"/>
              <a:t>&amp;</a:t>
            </a:r>
            <a:r>
              <a:rPr lang="zh-CN" altLang="en-US" b="1" dirty="0" smtClean="0"/>
              <a:t>国际红十字会或红新月组织</a:t>
            </a:r>
            <a:endParaRPr lang="en-US" altLang="zh-CN"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92696"/>
            <a:ext cx="8229600" cy="5616624"/>
          </a:xfrm>
        </p:spPr>
        <p:txBody>
          <a:bodyPr/>
          <a:lstStyle/>
          <a:p>
            <a:r>
              <a:rPr lang="en-US" altLang="zh-CN" sz="2800" dirty="0"/>
              <a:t>1863</a:t>
            </a:r>
            <a:r>
              <a:rPr lang="zh-CN" altLang="en-US" sz="2800" dirty="0"/>
              <a:t>年，由瑞士公民</a:t>
            </a:r>
            <a:r>
              <a:rPr lang="en-US" altLang="zh-CN" sz="2800" dirty="0">
                <a:solidFill>
                  <a:srgbClr val="00B0F0"/>
                </a:solidFill>
              </a:rPr>
              <a:t>J.H.</a:t>
            </a:r>
            <a:r>
              <a:rPr lang="zh-CN" altLang="en-US" sz="2800" dirty="0">
                <a:solidFill>
                  <a:srgbClr val="00B0F0"/>
                </a:solidFill>
              </a:rPr>
              <a:t>杜南</a:t>
            </a:r>
            <a:r>
              <a:rPr lang="zh-CN" altLang="en-US" sz="2800" dirty="0"/>
              <a:t>发起的伤兵救护国际委员会（</a:t>
            </a:r>
            <a:r>
              <a:rPr lang="en-US" altLang="zh-CN" sz="2800" dirty="0"/>
              <a:t>1880</a:t>
            </a:r>
            <a:r>
              <a:rPr lang="zh-CN" altLang="en-US" sz="2800" dirty="0"/>
              <a:t>年改称红十字国际委员会）于日内瓦诞生</a:t>
            </a:r>
            <a:r>
              <a:rPr lang="zh-CN" altLang="en-US" sz="2800" dirty="0" smtClean="0"/>
              <a:t>。</a:t>
            </a:r>
            <a:endParaRPr lang="en-US" altLang="zh-CN" sz="2800" dirty="0" smtClean="0"/>
          </a:p>
          <a:p>
            <a:r>
              <a:rPr lang="zh-CN" altLang="en-US" sz="2800" b="1" dirty="0" smtClean="0">
                <a:solidFill>
                  <a:srgbClr val="00B0F0"/>
                </a:solidFill>
              </a:rPr>
              <a:t>战时</a:t>
            </a:r>
            <a:r>
              <a:rPr lang="zh-CN" altLang="en-US" sz="2800" b="1" dirty="0">
                <a:solidFill>
                  <a:srgbClr val="00B0F0"/>
                </a:solidFill>
              </a:rPr>
              <a:t>平民的保护</a:t>
            </a:r>
            <a:endParaRPr lang="en-US" altLang="zh-CN" sz="2800" b="1" dirty="0">
              <a:solidFill>
                <a:srgbClr val="00B0F0"/>
              </a:solidFill>
            </a:endParaRPr>
          </a:p>
          <a:p>
            <a:r>
              <a:rPr lang="en-US" altLang="zh-CN" sz="2800" b="1" dirty="0"/>
              <a:t>1949</a:t>
            </a:r>
            <a:r>
              <a:rPr lang="zh-CN" altLang="en-US" sz="2800" b="1" dirty="0"/>
              <a:t>年</a:t>
            </a:r>
            <a:r>
              <a:rPr lang="en-US" altLang="zh-CN" sz="2800" b="1" dirty="0"/>
              <a:t>《</a:t>
            </a:r>
            <a:r>
              <a:rPr lang="zh-CN" altLang="en-US" sz="2800" b="1" dirty="0"/>
              <a:t>日内瓦公约</a:t>
            </a:r>
            <a:r>
              <a:rPr lang="en-US" altLang="zh-CN" sz="2800" b="1" dirty="0"/>
              <a:t>》</a:t>
            </a:r>
            <a:r>
              <a:rPr lang="zh-CN" altLang="en-US" sz="2800" b="1" dirty="0"/>
              <a:t>，</a:t>
            </a:r>
            <a:r>
              <a:rPr lang="en-US" altLang="zh-CN" sz="2800" b="1" dirty="0"/>
              <a:t>1977</a:t>
            </a:r>
            <a:r>
              <a:rPr lang="zh-CN" altLang="en-US" sz="2800" b="1" dirty="0"/>
              <a:t>年</a:t>
            </a:r>
            <a:r>
              <a:rPr lang="en-US" altLang="zh-CN" sz="2800" b="1" dirty="0"/>
              <a:t>《</a:t>
            </a:r>
            <a:r>
              <a:rPr lang="zh-CN" altLang="en-US" sz="2800" b="1" dirty="0"/>
              <a:t>日内瓦附加议定书</a:t>
            </a:r>
            <a:r>
              <a:rPr lang="en-US" altLang="zh-CN" sz="2800" b="1" dirty="0" smtClean="0"/>
              <a:t>》</a:t>
            </a:r>
            <a:r>
              <a:rPr lang="zh-CN" altLang="en-US" sz="2800" b="1" dirty="0" smtClean="0"/>
              <a:t>。主要内容是：</a:t>
            </a:r>
            <a:r>
              <a:rPr lang="zh-CN" altLang="en-US" sz="2800" dirty="0" smtClean="0"/>
              <a:t>处于</a:t>
            </a:r>
            <a:r>
              <a:rPr lang="zh-CN" altLang="en-US" sz="2800" dirty="0"/>
              <a:t>冲突一方权力下的敌方平民应受到保护和人道待遇，包括准予安全离境，保障未被遣返的平民的基本权利等；禁止杀害、胁迫、虐待和驱逐和平居民；禁止体罚和酷刑；和平居民的人身、家庭权利、荣誉、财产、宗教信仰和风俗习惯，应受到尊重；禁止集体惩罚和扣押人质。</a:t>
            </a:r>
            <a:endParaRPr lang="en-US" altLang="zh-CN" sz="2800" b="1" dirty="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solidFill>
                  <a:srgbClr val="00B0F0"/>
                </a:solidFill>
              </a:rPr>
              <a:t>伤者和病者的待遇</a:t>
            </a:r>
            <a:endParaRPr lang="en-US" altLang="zh-CN" b="1" dirty="0">
              <a:solidFill>
                <a:srgbClr val="00B0F0"/>
              </a:solidFill>
            </a:endParaRPr>
          </a:p>
          <a:p>
            <a:r>
              <a:rPr lang="en-US" altLang="zh-CN" dirty="0"/>
              <a:t>1949</a:t>
            </a:r>
            <a:r>
              <a:rPr lang="en-US" altLang="zh-CN" b="1" dirty="0"/>
              <a:t>《</a:t>
            </a:r>
            <a:r>
              <a:rPr lang="zh-CN" altLang="en-US" b="1" dirty="0"/>
              <a:t>日内瓦公约</a:t>
            </a:r>
            <a:r>
              <a:rPr lang="en-US" altLang="zh-CN" b="1" dirty="0" smtClean="0"/>
              <a:t>》</a:t>
            </a:r>
            <a:r>
              <a:rPr lang="zh-CN" altLang="en-US" b="1" dirty="0" smtClean="0"/>
              <a:t>：确认</a:t>
            </a:r>
            <a:r>
              <a:rPr lang="zh-CN" altLang="en-US" b="1" dirty="0"/>
              <a:t>敌对双方伤病员在任何情况下应该无区别地予以人道待遇的原则；禁止对伤病员的生命和人身施加任何危害或暴行，特别是禁止谋杀、酷刑、供生物学实验或故意不给予医疗救助及照顾；医疗单位及其建筑物、器材和人员不受侵犯，但应有明显的白底红十字</a:t>
            </a:r>
            <a:r>
              <a:rPr lang="zh-CN" altLang="en-US" b="1" dirty="0" smtClean="0"/>
              <a:t>或红新月标志。</a:t>
            </a:r>
            <a:endParaRPr lang="en-US" altLang="zh-CN" b="1" dirty="0"/>
          </a:p>
          <a:p>
            <a:endParaRPr lang="zh-CN" altLang="en-US" dirty="0"/>
          </a:p>
        </p:txBody>
      </p:sp>
    </p:spTree>
    <p:extLst>
      <p:ext uri="{BB962C8B-B14F-4D97-AF65-F5344CB8AC3E}">
        <p14:creationId xmlns:p14="http://schemas.microsoft.com/office/powerpoint/2010/main" val="53906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b="1" dirty="0">
                <a:solidFill>
                  <a:srgbClr val="00B0F0"/>
                </a:solidFill>
              </a:rPr>
              <a:t>战俘的待遇</a:t>
            </a:r>
            <a:endParaRPr lang="en-US" altLang="zh-CN" sz="2800" b="1" dirty="0">
              <a:solidFill>
                <a:srgbClr val="00B0F0"/>
              </a:solidFill>
            </a:endParaRPr>
          </a:p>
          <a:p>
            <a:r>
              <a:rPr lang="en-US" altLang="zh-CN" sz="2800" b="1" dirty="0"/>
              <a:t>1949《</a:t>
            </a:r>
            <a:r>
              <a:rPr lang="zh-CN" altLang="en-US" sz="2800" b="1" dirty="0"/>
              <a:t>日内瓦公约</a:t>
            </a:r>
            <a:r>
              <a:rPr lang="en-US" altLang="zh-CN" sz="2800" b="1" dirty="0"/>
              <a:t>》</a:t>
            </a:r>
            <a:r>
              <a:rPr lang="zh-CN" altLang="en-US" sz="2800" dirty="0"/>
              <a:t>主要内容是：战俘系处在敌国国家权力管辖之下，而非处在俘获他的个人或军事单位的权力之下，故拘留国应对战俘负责，并给予人道待遇和保护；战俘的自用物品，除武器、马匹、军事装备和军事文件外，应仍归战俘保有；战俘的住宿、饮食及卫生医疗照顾等应得到保障；对战俘可以拘禁，但除适用刑事和纪律制裁外不得监禁</a:t>
            </a:r>
            <a:r>
              <a:rPr lang="zh-CN" altLang="en-US" sz="2800" dirty="0" smtClean="0"/>
              <a:t>；</a:t>
            </a:r>
            <a:endParaRPr lang="zh-CN" altLang="en-US" sz="2800" dirty="0"/>
          </a:p>
        </p:txBody>
      </p:sp>
    </p:spTree>
    <p:extLst>
      <p:ext uri="{BB962C8B-B14F-4D97-AF65-F5344CB8AC3E}">
        <p14:creationId xmlns:p14="http://schemas.microsoft.com/office/powerpoint/2010/main" val="3334554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t>不得命令战俘从事危险性和屈辱性的劳动；战事停止后，应立即释放或遣返战俘，不得迟延；在任何情况下，战俘均不得放弃公约所赋予的一部或全部权利；在对某人是否具有战俘地位发生疑问的情况下，未经主管法庭作出决定之前，此人应享有该公约的保护。</a:t>
            </a:r>
          </a:p>
          <a:p>
            <a:endParaRPr lang="zh-CN" altLang="en-US" dirty="0"/>
          </a:p>
        </p:txBody>
      </p:sp>
    </p:spTree>
    <p:extLst>
      <p:ext uri="{BB962C8B-B14F-4D97-AF65-F5344CB8AC3E}">
        <p14:creationId xmlns:p14="http://schemas.microsoft.com/office/powerpoint/2010/main" val="2519478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smtClean="0"/>
              <a:t>   </a:t>
            </a:r>
            <a:r>
              <a:rPr lang="zh-CN" altLang="en-US" sz="4000" b="1" dirty="0" smtClean="0">
                <a:solidFill>
                  <a:srgbClr val="00B0F0"/>
                </a:solidFill>
              </a:rPr>
              <a:t>禁止使用武力的例外</a:t>
            </a:r>
            <a:endParaRPr lang="zh-CN" altLang="en-US" sz="4000" b="1" dirty="0">
              <a:solidFill>
                <a:srgbClr val="00B0F0"/>
              </a:solidFill>
            </a:endParaRPr>
          </a:p>
        </p:txBody>
      </p:sp>
      <p:sp>
        <p:nvSpPr>
          <p:cNvPr id="3" name="内容占位符 2"/>
          <p:cNvSpPr>
            <a:spLocks noGrp="1"/>
          </p:cNvSpPr>
          <p:nvPr>
            <p:ph idx="1"/>
          </p:nvPr>
        </p:nvSpPr>
        <p:spPr/>
        <p:txBody>
          <a:bodyPr/>
          <a:lstStyle/>
          <a:p>
            <a:r>
              <a:rPr lang="zh-CN" altLang="en-US" b="1" dirty="0" smtClean="0">
                <a:solidFill>
                  <a:srgbClr val="00B0F0"/>
                </a:solidFill>
              </a:rPr>
              <a:t>自卫</a:t>
            </a:r>
            <a:endParaRPr lang="en-US" altLang="zh-CN" b="1" dirty="0" smtClean="0">
              <a:solidFill>
                <a:srgbClr val="00B0F0"/>
              </a:solidFill>
            </a:endParaRPr>
          </a:p>
          <a:p>
            <a:r>
              <a:rPr lang="zh-CN" altLang="en-US" b="1" dirty="0" smtClean="0"/>
              <a:t>自卫权的属性</a:t>
            </a:r>
            <a:endParaRPr lang="en-US" altLang="zh-CN" b="1" dirty="0" smtClean="0"/>
          </a:p>
          <a:p>
            <a:r>
              <a:rPr lang="zh-CN" altLang="en-US" b="1" dirty="0" smtClean="0"/>
              <a:t>自卫权的内涵</a:t>
            </a:r>
            <a:endParaRPr lang="en-US" altLang="zh-CN" b="1" dirty="0" smtClean="0"/>
          </a:p>
          <a:p>
            <a:endParaRPr lang="en-US" altLang="zh-CN" b="1" dirty="0" smtClean="0"/>
          </a:p>
          <a:p>
            <a:r>
              <a:rPr lang="zh-CN" altLang="en-US" b="1" dirty="0" smtClean="0">
                <a:solidFill>
                  <a:srgbClr val="00B0F0"/>
                </a:solidFill>
              </a:rPr>
              <a:t>强制行动</a:t>
            </a:r>
            <a:endParaRPr lang="en-US" altLang="zh-CN" b="1" dirty="0" smtClean="0">
              <a:solidFill>
                <a:srgbClr val="00B0F0"/>
              </a:solidFill>
            </a:endParaRPr>
          </a:p>
          <a:p>
            <a:r>
              <a:rPr lang="zh-CN" altLang="en-US" b="1" dirty="0" smtClean="0"/>
              <a:t>适用条件</a:t>
            </a:r>
            <a:endParaRPr lang="en-US" altLang="zh-CN" b="1" dirty="0" smtClean="0"/>
          </a:p>
          <a:p>
            <a:r>
              <a:rPr lang="zh-CN" altLang="en-US" b="1" dirty="0" smtClean="0"/>
              <a:t>程序要求</a:t>
            </a:r>
            <a:endParaRPr lang="en-US" altLang="zh-CN" b="1" dirty="0" smtClean="0"/>
          </a:p>
          <a:p>
            <a:endParaRPr lang="en-US" altLang="zh-CN" b="1"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92696"/>
            <a:ext cx="8229600" cy="5760640"/>
          </a:xfrm>
        </p:spPr>
        <p:txBody>
          <a:bodyPr/>
          <a:lstStyle/>
          <a:p>
            <a:r>
              <a:rPr lang="zh-CN" altLang="en-US" b="1" dirty="0">
                <a:solidFill>
                  <a:srgbClr val="00B0F0"/>
                </a:solidFill>
              </a:rPr>
              <a:t>维和行动</a:t>
            </a:r>
          </a:p>
          <a:p>
            <a:r>
              <a:rPr lang="zh-CN" altLang="en-US" b="1" dirty="0">
                <a:solidFill>
                  <a:srgbClr val="FF0000"/>
                </a:solidFill>
              </a:rPr>
              <a:t>依据</a:t>
            </a:r>
            <a:r>
              <a:rPr lang="zh-CN" altLang="en-US" b="1" dirty="0"/>
              <a:t>：</a:t>
            </a:r>
            <a:r>
              <a:rPr lang="en-US" altLang="zh-CN" b="1" dirty="0"/>
              <a:t>《</a:t>
            </a:r>
            <a:r>
              <a:rPr lang="zh-CN" altLang="en-US" b="1" dirty="0"/>
              <a:t>联合国宪章</a:t>
            </a:r>
            <a:r>
              <a:rPr lang="en-US" altLang="zh-CN" b="1" dirty="0"/>
              <a:t>》</a:t>
            </a:r>
            <a:r>
              <a:rPr lang="zh-CN" altLang="en-US" b="1" dirty="0"/>
              <a:t>将维护国际和平与安全的主要责任赋予联合国安理会，但宪章并没有具体提及维和行动，只是在第六章和第七章中分别赋予安理会以和平方式或强制手段解决国际争端的权力。</a:t>
            </a:r>
            <a:endParaRPr lang="en-US" altLang="zh-CN" b="1" dirty="0"/>
          </a:p>
          <a:p>
            <a:r>
              <a:rPr lang="zh-CN" altLang="en-US" b="1" dirty="0"/>
              <a:t>根据二战后联合国维和事业逐渐兴起的新情况，联合国第二任秘书长哈马舍尔德创造性地将维和行动解释为宪章的“第六章半”，即介乎和平与强制手段之间的一种干预形式。</a:t>
            </a:r>
          </a:p>
          <a:p>
            <a:endParaRPr lang="zh-CN" altLang="en-US" dirty="0"/>
          </a:p>
        </p:txBody>
      </p:sp>
    </p:spTree>
    <p:extLst>
      <p:ext uri="{BB962C8B-B14F-4D97-AF65-F5344CB8AC3E}">
        <p14:creationId xmlns:p14="http://schemas.microsoft.com/office/powerpoint/2010/main" val="892913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505475"/>
          </a:xfrm>
        </p:spPr>
        <p:txBody>
          <a:bodyPr/>
          <a:lstStyle/>
          <a:p>
            <a:r>
              <a:rPr lang="zh-CN" altLang="en-US" b="1" dirty="0">
                <a:solidFill>
                  <a:srgbClr val="FF0000"/>
                </a:solidFill>
              </a:rPr>
              <a:t>实践</a:t>
            </a:r>
            <a:r>
              <a:rPr lang="zh-CN" altLang="en-US" b="1" dirty="0"/>
              <a:t>：</a:t>
            </a:r>
            <a:r>
              <a:rPr lang="en-US" altLang="zh-CN" b="1" dirty="0"/>
              <a:t>1948</a:t>
            </a:r>
            <a:r>
              <a:rPr lang="zh-CN" altLang="en-US" b="1" dirty="0"/>
              <a:t>年</a:t>
            </a:r>
            <a:r>
              <a:rPr lang="en-US" altLang="zh-CN" b="1" dirty="0"/>
              <a:t>5</a:t>
            </a:r>
            <a:r>
              <a:rPr lang="zh-CN" altLang="en-US" b="1" dirty="0"/>
              <a:t>月</a:t>
            </a:r>
            <a:r>
              <a:rPr lang="en-US" altLang="zh-CN" b="1" dirty="0"/>
              <a:t>29</a:t>
            </a:r>
            <a:r>
              <a:rPr lang="zh-CN" altLang="en-US" b="1" dirty="0"/>
              <a:t>日，联合国安理会通过第</a:t>
            </a:r>
            <a:r>
              <a:rPr lang="en-US" altLang="zh-CN" b="1" dirty="0"/>
              <a:t>50</a:t>
            </a:r>
            <a:r>
              <a:rPr lang="zh-CN" altLang="en-US" b="1" dirty="0"/>
              <a:t>号决议，决定向中东地区部署首支维和部队，负责监督执行以色列与阿拉伯国家之间达成的停火协定。从此，联合国维和行动开始</a:t>
            </a:r>
            <a:endParaRPr lang="en-US" altLang="zh-CN" b="1" dirty="0"/>
          </a:p>
          <a:p>
            <a:r>
              <a:rPr lang="zh-CN" altLang="en-US" b="1" dirty="0"/>
              <a:t>冷战结束后，国际政治与安全形势发生了新的变化，联合国维和行动的数量与规模迅速扩大，其</a:t>
            </a:r>
            <a:r>
              <a:rPr lang="zh-CN" altLang="en-US" b="1" dirty="0">
                <a:solidFill>
                  <a:srgbClr val="FF0000"/>
                </a:solidFill>
              </a:rPr>
              <a:t>内涵</a:t>
            </a:r>
            <a:r>
              <a:rPr lang="zh-CN" altLang="en-US" b="1" dirty="0"/>
              <a:t>也从传统意义上的单纯军事性维和使命，逐渐演变成具有军事和民事等多重任务。联合国维和行动正越来越多地应用于处理国家内部冲突和内战。</a:t>
            </a:r>
          </a:p>
          <a:p>
            <a:endParaRPr lang="zh-CN" altLang="en-US" dirty="0"/>
          </a:p>
        </p:txBody>
      </p:sp>
    </p:spTree>
    <p:extLst>
      <p:ext uri="{BB962C8B-B14F-4D97-AF65-F5344CB8AC3E}">
        <p14:creationId xmlns:p14="http://schemas.microsoft.com/office/powerpoint/2010/main" val="124835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  地区冲突的成因分析</a:t>
            </a:r>
            <a:endParaRPr lang="zh-CN" altLang="en-US" b="1" dirty="0"/>
          </a:p>
        </p:txBody>
      </p:sp>
      <p:sp>
        <p:nvSpPr>
          <p:cNvPr id="3" name="内容占位符 2"/>
          <p:cNvSpPr>
            <a:spLocks noGrp="1"/>
          </p:cNvSpPr>
          <p:nvPr>
            <p:ph idx="1"/>
          </p:nvPr>
        </p:nvSpPr>
        <p:spPr>
          <a:xfrm>
            <a:off x="457200" y="1556792"/>
            <a:ext cx="8229600" cy="4680520"/>
          </a:xfrm>
        </p:spPr>
        <p:txBody>
          <a:bodyPr/>
          <a:lstStyle/>
          <a:p>
            <a:r>
              <a:rPr lang="en-US" altLang="zh-CN" b="1" dirty="0" smtClean="0"/>
              <a:t>1</a:t>
            </a:r>
            <a:r>
              <a:rPr lang="zh-CN" altLang="en-US" b="1" dirty="0" smtClean="0"/>
              <a:t>、</a:t>
            </a:r>
            <a:r>
              <a:rPr lang="zh-CN" altLang="en-US" b="1" dirty="0" smtClean="0">
                <a:solidFill>
                  <a:srgbClr val="00B0F0"/>
                </a:solidFill>
              </a:rPr>
              <a:t>典型的地区冲突</a:t>
            </a:r>
            <a:endParaRPr lang="en-US" altLang="zh-CN" b="1" dirty="0" smtClean="0">
              <a:solidFill>
                <a:srgbClr val="00B0F0"/>
              </a:solidFill>
            </a:endParaRPr>
          </a:p>
          <a:p>
            <a:r>
              <a:rPr lang="zh-CN" altLang="en-US" b="1" dirty="0" smtClean="0"/>
              <a:t>朝鲜战争</a:t>
            </a:r>
            <a:endParaRPr lang="en-US" altLang="zh-CN" b="1" dirty="0" smtClean="0"/>
          </a:p>
          <a:p>
            <a:r>
              <a:rPr lang="zh-CN" altLang="en-US" b="1" dirty="0" smtClean="0"/>
              <a:t>科索沃战争</a:t>
            </a:r>
            <a:endParaRPr lang="en-US" altLang="zh-CN" b="1" dirty="0" smtClean="0"/>
          </a:p>
          <a:p>
            <a:r>
              <a:rPr lang="zh-CN" altLang="en-US" b="1" dirty="0" smtClean="0"/>
              <a:t>巴以冲突</a:t>
            </a:r>
            <a:endParaRPr lang="en-US" altLang="zh-CN" b="1" dirty="0" smtClean="0"/>
          </a:p>
          <a:p>
            <a:r>
              <a:rPr lang="zh-CN" altLang="en-US" b="1" dirty="0" smtClean="0"/>
              <a:t>叙利亚危机</a:t>
            </a:r>
            <a:endParaRPr lang="en-US" altLang="zh-CN" b="1" dirty="0" smtClean="0"/>
          </a:p>
          <a:p>
            <a:r>
              <a:rPr lang="zh-CN" altLang="en-US" b="1" dirty="0" smtClean="0"/>
              <a:t>格俄冲突</a:t>
            </a:r>
            <a:endParaRPr lang="en-US" altLang="zh-CN" b="1" dirty="0" smtClean="0"/>
          </a:p>
          <a:p>
            <a:r>
              <a:rPr lang="zh-CN" altLang="en-US" b="1" dirty="0" smtClean="0"/>
              <a:t>俄乌冲突</a:t>
            </a:r>
            <a:endParaRPr lang="en-US" altLang="zh-CN" b="1" dirty="0" smtClean="0"/>
          </a:p>
          <a:p>
            <a:r>
              <a:rPr lang="zh-CN" altLang="en-US" b="1" dirty="0" smtClean="0"/>
              <a:t>阿富汗战争</a:t>
            </a:r>
            <a:endParaRPr lang="en-US" altLang="zh-CN" b="1"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solidFill>
                  <a:srgbClr val="FF0000"/>
                </a:solidFill>
              </a:rPr>
              <a:t>维和目的</a:t>
            </a:r>
            <a:r>
              <a:rPr lang="zh-CN" altLang="en-US" b="1" dirty="0"/>
              <a:t>已经不仅仅限于通过军事干预手段防止冲突发生，更包括各种复杂的建设和平活动。</a:t>
            </a:r>
            <a:endParaRPr lang="en-US" altLang="zh-CN" b="1" dirty="0"/>
          </a:p>
          <a:p>
            <a:r>
              <a:rPr lang="zh-CN" altLang="en-US" b="1"/>
              <a:t>联合国</a:t>
            </a:r>
            <a:r>
              <a:rPr lang="zh-CN" altLang="en-US" b="1">
                <a:solidFill>
                  <a:srgbClr val="FF0000"/>
                </a:solidFill>
              </a:rPr>
              <a:t>维和人员</a:t>
            </a:r>
            <a:r>
              <a:rPr lang="zh-CN" altLang="en-US" b="1"/>
              <a:t>中除了军人以外，还包括警察以及人权、法律、民政、经济、新闻和人道主义等各种领域的专业人才，其目的就是帮助发生战乱的国家或地区建立持久的和平与稳定登上历史舞台。</a:t>
            </a:r>
          </a:p>
          <a:p>
            <a:endParaRPr lang="zh-CN" altLang="en-US"/>
          </a:p>
        </p:txBody>
      </p:sp>
    </p:spTree>
    <p:extLst>
      <p:ext uri="{BB962C8B-B14F-4D97-AF65-F5344CB8AC3E}">
        <p14:creationId xmlns:p14="http://schemas.microsoft.com/office/powerpoint/2010/main" val="27561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B0F0"/>
                </a:solidFill>
              </a:rPr>
              <a:t>战争难民</a:t>
            </a:r>
          </a:p>
        </p:txBody>
      </p:sp>
      <p:sp>
        <p:nvSpPr>
          <p:cNvPr id="3" name="内容占位符 2"/>
          <p:cNvSpPr>
            <a:spLocks noGrp="1"/>
          </p:cNvSpPr>
          <p:nvPr>
            <p:ph idx="1"/>
          </p:nvPr>
        </p:nvSpPr>
        <p:spPr/>
        <p:txBody>
          <a:bodyPr/>
          <a:lstStyle/>
          <a:p>
            <a:pPr marL="342900" indent="-342900" algn="l" defTabSz="0">
              <a:buSzPct val="25000"/>
              <a:buFont typeface="Arial" panose="020B0604020202020204" pitchFamily="34" charset="0"/>
              <a:buChar char="•"/>
            </a:pPr>
            <a:r>
              <a:rPr lang="en-US" altLang="x-none" b="1" dirty="0">
                <a:latin typeface="Calibri" panose="020F0502020204030204" pitchFamily="34" charset="0"/>
                <a:ea typeface="宋体" panose="02010600030101010101" pitchFamily="2" charset="-122"/>
                <a:sym typeface="Calibri" panose="020F0502020204030204" pitchFamily="34" charset="0"/>
              </a:rPr>
              <a:t>1971</a:t>
            </a:r>
            <a:r>
              <a:rPr lang="zh-CN" altLang="en-US" b="1" dirty="0">
                <a:latin typeface="Calibri" panose="020F0502020204030204" pitchFamily="34" charset="0"/>
                <a:ea typeface="宋体" panose="02010600030101010101" pitchFamily="2" charset="-122"/>
                <a:sym typeface="Calibri" panose="020F0502020204030204" pitchFamily="34" charset="0"/>
              </a:rPr>
              <a:t>年印巴冲突中难民问题的影响？</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印巴冲突的由来</a:t>
            </a:r>
            <a:r>
              <a:rPr lang="en-US" altLang="x-none" b="1" dirty="0">
                <a:latin typeface="Calibri" panose="020F0502020204030204" pitchFamily="34" charset="0"/>
                <a:ea typeface="宋体" panose="02010600030101010101" pitchFamily="2" charset="-122"/>
                <a:sym typeface="Calibri" panose="020F0502020204030204" pitchFamily="34" charset="0"/>
              </a:rPr>
              <a:t>——</a:t>
            </a:r>
            <a:endParaRPr lang="zh-CN" altLang="en-US"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buSzPct val="25000"/>
              <a:buFont typeface="Arial" panose="020B0604020202020204" pitchFamily="34" charset="0"/>
              <a:buChar char="•"/>
            </a:pPr>
            <a:r>
              <a:rPr lang="zh-CN" altLang="en-US" b="1" dirty="0">
                <a:latin typeface="Calibri" panose="020F0502020204030204" pitchFamily="34" charset="0"/>
                <a:ea typeface="宋体" panose="02010600030101010101" pitchFamily="2" charset="-122"/>
                <a:sym typeface="Calibri" panose="020F0502020204030204" pitchFamily="34" charset="0"/>
              </a:rPr>
              <a:t>巴基斯坦由两部分组成，即东巴基斯坦和西巴基斯坦。两地在语言、文化历史、地理和经济发展等方面存在极大差异。</a:t>
            </a:r>
            <a:r>
              <a:rPr lang="en-US" altLang="x-none" b="1" dirty="0">
                <a:latin typeface="Calibri" panose="020F0502020204030204" pitchFamily="34" charset="0"/>
                <a:ea typeface="宋体" panose="02010600030101010101" pitchFamily="2" charset="-122"/>
                <a:sym typeface="Calibri" panose="020F0502020204030204" pitchFamily="34" charset="0"/>
              </a:rPr>
              <a:t>1971</a:t>
            </a:r>
            <a:r>
              <a:rPr lang="zh-CN" altLang="en-US" b="1" dirty="0">
                <a:latin typeface="Calibri" panose="020F0502020204030204" pitchFamily="34" charset="0"/>
                <a:ea typeface="宋体" panose="02010600030101010101" pitchFamily="2" charset="-122"/>
                <a:sym typeface="Calibri" panose="020F0502020204030204" pitchFamily="34" charset="0"/>
              </a:rPr>
              <a:t>年</a:t>
            </a:r>
            <a:r>
              <a:rPr lang="en-US" altLang="x-none" b="1" dirty="0">
                <a:latin typeface="Calibri" panose="020F0502020204030204" pitchFamily="34" charset="0"/>
                <a:ea typeface="宋体" panose="02010600030101010101" pitchFamily="2" charset="-122"/>
                <a:sym typeface="Calibri" panose="020F0502020204030204" pitchFamily="34" charset="0"/>
              </a:rPr>
              <a:t>3</a:t>
            </a:r>
            <a:r>
              <a:rPr lang="zh-CN" altLang="en-US" b="1" dirty="0">
                <a:latin typeface="Calibri" panose="020F0502020204030204" pitchFamily="34" charset="0"/>
                <a:ea typeface="宋体" panose="02010600030101010101" pitchFamily="2" charset="-122"/>
                <a:sym typeface="Calibri" panose="020F0502020204030204" pitchFamily="34" charset="0"/>
              </a:rPr>
              <a:t>月巴基斯坦军队在东巴基斯坦进行了镇压，其中近</a:t>
            </a:r>
            <a:r>
              <a:rPr lang="en-US" altLang="x-none" b="1" dirty="0">
                <a:latin typeface="Calibri" panose="020F0502020204030204" pitchFamily="34" charset="0"/>
                <a:ea typeface="宋体" panose="02010600030101010101" pitchFamily="2" charset="-122"/>
                <a:sym typeface="Calibri" panose="020F0502020204030204" pitchFamily="34" charset="0"/>
              </a:rPr>
              <a:t>100</a:t>
            </a:r>
            <a:r>
              <a:rPr lang="zh-CN" altLang="en-US" b="1" dirty="0">
                <a:latin typeface="Calibri" panose="020F0502020204030204" pitchFamily="34" charset="0"/>
                <a:ea typeface="宋体" panose="02010600030101010101" pitchFamily="2" charset="-122"/>
                <a:sym typeface="Calibri" panose="020F0502020204030204" pitchFamily="34" charset="0"/>
              </a:rPr>
              <a:t>万人被杀，近千万东巴难民被迫逃离，他们穿过巴基斯坦边界逃到印度。</a:t>
            </a:r>
            <a:endParaRPr lang="zh-CN" altLang="en-US" b="1" kern="1200" dirty="0">
              <a:latin typeface="Calibri" panose="020F0502020204030204" pitchFamily="34" charset="0"/>
              <a:ea typeface="宋体" panose="02010600030101010101" pitchFamily="2" charset="-122"/>
              <a:sym typeface="Calibri" panose="020F0502020204030204" pitchFamily="34" charset="0"/>
            </a:endParaRPr>
          </a:p>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latin typeface="Calibri" panose="020F0502020204030204" pitchFamily="34" charset="0"/>
                <a:ea typeface="宋体" panose="02010600030101010101" pitchFamily="2" charset="-122"/>
                <a:sym typeface="Calibri" panose="020F0502020204030204" pitchFamily="34" charset="0"/>
              </a:rPr>
              <a:t>同年</a:t>
            </a:r>
            <a:r>
              <a:rPr lang="en-US" altLang="x-none" b="1" dirty="0">
                <a:latin typeface="Calibri" panose="020F0502020204030204" pitchFamily="34" charset="0"/>
                <a:ea typeface="宋体" panose="02010600030101010101" pitchFamily="2" charset="-122"/>
                <a:sym typeface="Calibri" panose="020F0502020204030204" pitchFamily="34" charset="0"/>
              </a:rPr>
              <a:t>12</a:t>
            </a:r>
            <a:r>
              <a:rPr lang="zh-CN" altLang="en-US" b="1" dirty="0">
                <a:latin typeface="Calibri" panose="020F0502020204030204" pitchFamily="34" charset="0"/>
                <a:ea typeface="宋体" panose="02010600030101010101" pitchFamily="2" charset="-122"/>
                <a:sym typeface="Calibri" panose="020F0502020204030204" pitchFamily="34" charset="0"/>
              </a:rPr>
              <a:t>月，印度进行干涉，两国之间进行了两周的武装冲突，最后以印度的胜利、东巴基斯坦宣布独立并建立孟加拉国而告结束。孟加拉国成立后，立即得到了印度的承认，后来得到许多国家的承认。</a:t>
            </a: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b="1" dirty="0" smtClean="0"/>
              <a:t>地区冲突中</a:t>
            </a:r>
            <a:r>
              <a:rPr lang="zh-CN" altLang="en-US" sz="3200" b="1" dirty="0" smtClean="0">
                <a:solidFill>
                  <a:srgbClr val="00B0F0"/>
                </a:solidFill>
              </a:rPr>
              <a:t>战争犯罪法律责任</a:t>
            </a:r>
            <a:r>
              <a:rPr lang="zh-CN" altLang="en-US" sz="3200" b="1" dirty="0" smtClean="0"/>
              <a:t>的种类</a:t>
            </a:r>
            <a:endParaRPr lang="zh-CN" altLang="en-US" sz="3200" b="1" dirty="0"/>
          </a:p>
        </p:txBody>
      </p:sp>
      <p:sp>
        <p:nvSpPr>
          <p:cNvPr id="3" name="内容占位符 2"/>
          <p:cNvSpPr>
            <a:spLocks noGrp="1"/>
          </p:cNvSpPr>
          <p:nvPr>
            <p:ph idx="1"/>
          </p:nvPr>
        </p:nvSpPr>
        <p:spPr>
          <a:xfrm>
            <a:off x="457200" y="1417638"/>
            <a:ext cx="8229600" cy="4675658"/>
          </a:xfrm>
        </p:spPr>
        <p:txBody>
          <a:bodyPr/>
          <a:lstStyle/>
          <a:p>
            <a:r>
              <a:rPr lang="zh-CN" altLang="en-US" b="1" dirty="0" smtClean="0">
                <a:solidFill>
                  <a:srgbClr val="00B0F0"/>
                </a:solidFill>
              </a:rPr>
              <a:t>战争犯罪的性质</a:t>
            </a:r>
            <a:r>
              <a:rPr lang="en-US" altLang="zh-CN" b="1" dirty="0" smtClean="0">
                <a:solidFill>
                  <a:srgbClr val="00B0F0"/>
                </a:solidFill>
              </a:rPr>
              <a:t/>
            </a:r>
            <a:br>
              <a:rPr lang="en-US" altLang="zh-CN" b="1" dirty="0" smtClean="0">
                <a:solidFill>
                  <a:srgbClr val="00B0F0"/>
                </a:solidFill>
              </a:rPr>
            </a:br>
            <a:r>
              <a:rPr lang="zh-CN" altLang="en-US" b="1" dirty="0" smtClean="0"/>
              <a:t>国际刑法</a:t>
            </a:r>
            <a:endParaRPr lang="en-US" altLang="zh-CN" b="1" dirty="0" smtClean="0">
              <a:solidFill>
                <a:srgbClr val="00B0F0"/>
              </a:solidFill>
            </a:endParaRPr>
          </a:p>
          <a:p>
            <a:r>
              <a:rPr lang="zh-CN" altLang="en-US" b="1" dirty="0" smtClean="0">
                <a:solidFill>
                  <a:srgbClr val="00B0F0"/>
                </a:solidFill>
              </a:rPr>
              <a:t>法律责任</a:t>
            </a:r>
            <a:endParaRPr lang="en-US" altLang="zh-CN" b="1" dirty="0" smtClean="0"/>
          </a:p>
          <a:p>
            <a:r>
              <a:rPr lang="zh-CN" altLang="en-US" b="1" dirty="0" smtClean="0"/>
              <a:t>停止不法行为</a:t>
            </a:r>
            <a:endParaRPr lang="en-US" altLang="zh-CN" b="1" dirty="0" smtClean="0"/>
          </a:p>
          <a:p>
            <a:r>
              <a:rPr lang="zh-CN" altLang="en-US" b="1" dirty="0" smtClean="0"/>
              <a:t>保证不再重犯</a:t>
            </a:r>
            <a:endParaRPr lang="en-US" altLang="zh-CN" b="1" dirty="0" smtClean="0"/>
          </a:p>
          <a:p>
            <a:r>
              <a:rPr lang="zh-CN" altLang="en-US" b="1" dirty="0" smtClean="0"/>
              <a:t>赔偿</a:t>
            </a:r>
            <a:endParaRPr lang="en-US" altLang="zh-CN" b="1" dirty="0" smtClean="0"/>
          </a:p>
          <a:p>
            <a:r>
              <a:rPr lang="zh-CN" altLang="en-US" b="1" dirty="0" smtClean="0"/>
              <a:t>国家的国际刑事责任</a:t>
            </a:r>
            <a:endParaRPr lang="en-US" altLang="zh-CN" b="1" dirty="0" smtClean="0"/>
          </a:p>
          <a:p>
            <a:r>
              <a:rPr lang="zh-CN" altLang="en-US" b="1" dirty="0" smtClean="0"/>
              <a:t>个人的国际刑事责任</a:t>
            </a:r>
            <a:endParaRPr lang="zh-CN" alt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b="1" dirty="0" smtClean="0"/>
              <a:t>  </a:t>
            </a:r>
            <a:r>
              <a:rPr lang="zh-CN" altLang="en-US" sz="4000" b="1" dirty="0" smtClean="0">
                <a:solidFill>
                  <a:srgbClr val="00B0F0"/>
                </a:solidFill>
              </a:rPr>
              <a:t>国际军事法庭</a:t>
            </a:r>
            <a:endParaRPr lang="zh-CN" altLang="en-US" sz="4000" b="1" dirty="0">
              <a:solidFill>
                <a:srgbClr val="00B0F0"/>
              </a:solidFill>
            </a:endParaRPr>
          </a:p>
        </p:txBody>
      </p:sp>
      <p:sp>
        <p:nvSpPr>
          <p:cNvPr id="3" name="内容占位符 2"/>
          <p:cNvSpPr>
            <a:spLocks noGrp="1"/>
          </p:cNvSpPr>
          <p:nvPr>
            <p:ph idx="1"/>
          </p:nvPr>
        </p:nvSpPr>
        <p:spPr/>
        <p:txBody>
          <a:bodyPr/>
          <a:lstStyle/>
          <a:p>
            <a:pPr marL="342900" indent="-342900" algn="l" defTabSz="0">
              <a:lnSpc>
                <a:spcPct val="90000"/>
              </a:lnSpc>
              <a:buSzPct val="25000"/>
              <a:buFont typeface="Arial" panose="020B0604020202020204" pitchFamily="34" charset="0"/>
              <a:buChar char="•"/>
            </a:pPr>
            <a:r>
              <a:rPr lang="zh-CN" altLang="en-US" b="1" dirty="0" smtClean="0">
                <a:solidFill>
                  <a:srgbClr val="00B0F0"/>
                </a:solidFill>
              </a:rPr>
              <a:t>东京</a:t>
            </a:r>
            <a:r>
              <a:rPr lang="zh-CN" altLang="en-US" b="1" dirty="0" smtClean="0"/>
              <a:t>战争法庭</a:t>
            </a:r>
            <a:endParaRPr lang="en-US" altLang="zh-CN" b="1" dirty="0" smtClean="0"/>
          </a:p>
          <a:p>
            <a:pPr marL="342900" indent="-342900" algn="l" defTabSz="0">
              <a:lnSpc>
                <a:spcPct val="90000"/>
              </a:lnSpc>
              <a:buSzPct val="25000"/>
              <a:buFont typeface="Arial" panose="020B0604020202020204" pitchFamily="34" charset="0"/>
              <a:buChar char="•"/>
            </a:pPr>
            <a:r>
              <a:rPr lang="zh-CN" altLang="en-US" b="1" dirty="0" smtClean="0">
                <a:latin typeface="Calibri" panose="020F0502020204030204" pitchFamily="34" charset="0"/>
                <a:ea typeface="宋体" panose="02010600030101010101" pitchFamily="2" charset="-122"/>
                <a:sym typeface="Calibri" panose="020F0502020204030204" pitchFamily="34" charset="0"/>
              </a:rPr>
              <a:t>东京</a:t>
            </a:r>
            <a:r>
              <a:rPr lang="zh-CN" altLang="en-US" b="1" dirty="0">
                <a:latin typeface="Calibri" panose="020F0502020204030204" pitchFamily="34" charset="0"/>
                <a:ea typeface="宋体" panose="02010600030101010101" pitchFamily="2" charset="-122"/>
                <a:sym typeface="Calibri" panose="020F0502020204030204" pitchFamily="34" charset="0"/>
              </a:rPr>
              <a:t>审判</a:t>
            </a:r>
            <a:r>
              <a:rPr lang="zh-CN" altLang="en-US" b="1" dirty="0" smtClean="0">
                <a:latin typeface="Calibri" panose="020F0502020204030204" pitchFamily="34" charset="0"/>
                <a:ea typeface="宋体" panose="02010600030101010101" pitchFamily="2" charset="-122"/>
                <a:sym typeface="Calibri" panose="020F0502020204030204" pitchFamily="34" charset="0"/>
              </a:rPr>
              <a:t>的意义、检察官逻辑、</a:t>
            </a:r>
            <a:r>
              <a:rPr lang="zh-CN" altLang="en-US" b="1" dirty="0">
                <a:latin typeface="Calibri" panose="020F0502020204030204" pitchFamily="34" charset="0"/>
                <a:ea typeface="宋体" panose="02010600030101010101" pitchFamily="2" charset="-122"/>
                <a:sym typeface="Calibri" panose="020F0502020204030204" pitchFamily="34" charset="0"/>
              </a:rPr>
              <a:t>东京审判所适用的法律、东京审判中的东吴</a:t>
            </a:r>
            <a:r>
              <a:rPr lang="zh-CN" altLang="en-US" b="1" dirty="0" smtClean="0">
                <a:latin typeface="Calibri" panose="020F0502020204030204" pitchFamily="34" charset="0"/>
                <a:ea typeface="宋体" panose="02010600030101010101" pitchFamily="2" charset="-122"/>
                <a:sym typeface="Calibri" panose="020F0502020204030204" pitchFamily="34" charset="0"/>
              </a:rPr>
              <a:t>人、东京审判的时间、天皇的命运等</a:t>
            </a:r>
            <a:endParaRPr lang="en-US" altLang="x-none" b="1" kern="1200" dirty="0">
              <a:latin typeface="Calibri" panose="020F0502020204030204" pitchFamily="34" charset="0"/>
              <a:ea typeface="宋体" panose="02010600030101010101" pitchFamily="2" charset="-122"/>
              <a:sym typeface="Calibri" panose="020F0502020204030204" pitchFamily="34" charset="0"/>
            </a:endParaRPr>
          </a:p>
          <a:p>
            <a:pPr marL="342900" indent="-342900" algn="l" defTabSz="0">
              <a:lnSpc>
                <a:spcPct val="90000"/>
              </a:lnSpc>
              <a:buSzPct val="25000"/>
              <a:buFont typeface="Arial" panose="020B0604020202020204" pitchFamily="34" charset="0"/>
              <a:buChar char="•"/>
            </a:pPr>
            <a:r>
              <a:rPr lang="zh-CN" altLang="en-US" b="1" dirty="0" smtClean="0">
                <a:solidFill>
                  <a:srgbClr val="00B0F0"/>
                </a:solidFill>
              </a:rPr>
              <a:t>纽伦堡</a:t>
            </a:r>
            <a:r>
              <a:rPr lang="zh-CN" altLang="en-US" b="1" dirty="0" smtClean="0"/>
              <a:t>战争法庭</a:t>
            </a:r>
            <a:endParaRPr lang="en-US" altLang="zh-CN" b="1" dirty="0" smtClean="0"/>
          </a:p>
          <a:p>
            <a:pPr marL="0" indent="0">
              <a:buNone/>
            </a:pPr>
            <a:r>
              <a:rPr lang="en-US" altLang="zh-CN" b="1" dirty="0"/>
              <a:t> </a:t>
            </a:r>
            <a:r>
              <a:rPr lang="en-US" altLang="zh-CN" b="1" dirty="0" smtClean="0"/>
              <a:t>   </a:t>
            </a:r>
            <a:r>
              <a:rPr lang="zh-CN" altLang="en-US" b="1" dirty="0" smtClean="0">
                <a:solidFill>
                  <a:srgbClr val="00B0F0"/>
                </a:solidFill>
              </a:rPr>
              <a:t>卢旺达</a:t>
            </a:r>
            <a:r>
              <a:rPr lang="zh-CN" altLang="en-US" b="1" dirty="0" smtClean="0"/>
              <a:t>战争法庭</a:t>
            </a:r>
            <a:endParaRPr lang="en-US" altLang="zh-CN" b="1" dirty="0" smtClean="0"/>
          </a:p>
          <a:p>
            <a:pPr marL="0" indent="0">
              <a:buNone/>
            </a:pPr>
            <a:r>
              <a:rPr lang="en-US" altLang="zh-CN" b="1" dirty="0"/>
              <a:t> </a:t>
            </a:r>
            <a:r>
              <a:rPr lang="en-US" altLang="zh-CN" b="1" dirty="0" smtClean="0"/>
              <a:t>   </a:t>
            </a:r>
            <a:r>
              <a:rPr lang="zh-CN" altLang="en-US" b="1" dirty="0" smtClean="0">
                <a:solidFill>
                  <a:srgbClr val="00B0F0"/>
                </a:solidFill>
              </a:rPr>
              <a:t>前南</a:t>
            </a:r>
            <a:r>
              <a:rPr lang="zh-CN" altLang="en-US" b="1" dirty="0" smtClean="0"/>
              <a:t>战争法庭</a:t>
            </a:r>
            <a:endParaRPr lang="zh-CN" alt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a:t>东京审判</a:t>
            </a:r>
          </a:p>
        </p:txBody>
      </p:sp>
      <p:sp>
        <p:nvSpPr>
          <p:cNvPr id="3" name="内容占位符 2"/>
          <p:cNvSpPr>
            <a:spLocks noGrp="1"/>
          </p:cNvSpPr>
          <p:nvPr>
            <p:ph idx="1"/>
          </p:nvPr>
        </p:nvSpPr>
        <p:spPr/>
        <p:txBody>
          <a:bodyPr/>
          <a:lstStyle/>
          <a:p>
            <a:r>
              <a:rPr lang="zh-CN" altLang="en-US" b="1" dirty="0"/>
              <a:t>东京审判</a:t>
            </a:r>
            <a:r>
              <a:rPr lang="en-US" altLang="zh-CN" b="1" dirty="0"/>
              <a:t>——</a:t>
            </a:r>
            <a:r>
              <a:rPr lang="zh-CN" altLang="en-US" b="1" dirty="0"/>
              <a:t>二战后对日本战犯的审判</a:t>
            </a:r>
          </a:p>
          <a:p>
            <a:r>
              <a:rPr lang="zh-CN" altLang="en-US" b="1" dirty="0"/>
              <a:t>罪名：战争犯罪</a:t>
            </a:r>
          </a:p>
          <a:p>
            <a:r>
              <a:rPr lang="zh-CN" altLang="en-US" b="1" dirty="0"/>
              <a:t>程序：</a:t>
            </a:r>
            <a:r>
              <a:rPr lang="zh-CN" altLang="en-US" b="1" dirty="0">
                <a:sym typeface="+mn-ea"/>
              </a:rPr>
              <a:t>专设</a:t>
            </a:r>
            <a:r>
              <a:rPr lang="zh-CN" altLang="en-US" b="1" dirty="0"/>
              <a:t>南京大屠杀环节、东京审判中的座次之争、英美法程序</a:t>
            </a:r>
          </a:p>
          <a:p>
            <a:r>
              <a:rPr lang="zh-CN" altLang="en-US" b="1" dirty="0" smtClean="0"/>
              <a:t>被判处绞刑：</a:t>
            </a:r>
            <a:r>
              <a:rPr lang="zh-CN" altLang="en-US" b="1" dirty="0"/>
              <a:t>东条英机、松井石根、武藤章、板垣征四郎、广田弘毅、木村兵太郎、土肥原贤二</a:t>
            </a:r>
          </a:p>
          <a:p>
            <a:r>
              <a:rPr lang="zh-CN" altLang="en-US" b="1" dirty="0">
                <a:sym typeface="+mn-ea"/>
              </a:rPr>
              <a:t>东京审判中的中国法官检察官团队</a:t>
            </a:r>
            <a:endParaRPr lang="zh-CN" altLang="en-US" b="1" dirty="0"/>
          </a:p>
          <a:p>
            <a:endParaRPr lang="zh-CN" altLang="en-US" b="1" dirty="0"/>
          </a:p>
          <a:p>
            <a:endParaRPr lang="zh-CN" altLang="en-US"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76672"/>
            <a:ext cx="8229600" cy="5649491"/>
          </a:xfrm>
        </p:spPr>
        <p:txBody>
          <a:bodyPr/>
          <a:lstStyle/>
          <a:p>
            <a:r>
              <a:rPr lang="zh-CN" altLang="en-US" sz="2800" b="1" dirty="0" smtClean="0"/>
              <a:t>中国检察官团队：</a:t>
            </a:r>
            <a:endParaRPr lang="en-US" altLang="zh-CN" sz="2800" b="1" dirty="0" smtClean="0"/>
          </a:p>
          <a:p>
            <a:r>
              <a:rPr lang="zh-CN" altLang="en-US" sz="2800" b="1" dirty="0" smtClean="0"/>
              <a:t>检察官</a:t>
            </a:r>
            <a:r>
              <a:rPr lang="zh-CN" altLang="en-US" sz="2800" b="1" dirty="0"/>
              <a:t>向哲</a:t>
            </a:r>
            <a:r>
              <a:rPr lang="zh-CN" altLang="en-US" sz="2800" b="1" dirty="0" smtClean="0"/>
              <a:t>濬</a:t>
            </a:r>
            <a:endParaRPr lang="en-US" altLang="zh-CN" sz="2800" b="1" dirty="0" smtClean="0"/>
          </a:p>
          <a:p>
            <a:r>
              <a:rPr lang="zh-CN" altLang="en-US" sz="2800" b="1" dirty="0" smtClean="0"/>
              <a:t>秘书</a:t>
            </a:r>
            <a:r>
              <a:rPr lang="zh-CN" altLang="en-US" sz="2800" b="1" dirty="0"/>
              <a:t>兼助理检察官</a:t>
            </a:r>
            <a:r>
              <a:rPr lang="zh-CN" altLang="en-US" sz="2800" b="1" dirty="0" smtClean="0"/>
              <a:t>裘劭恒</a:t>
            </a:r>
            <a:endParaRPr lang="en-US" altLang="zh-CN" sz="2800" b="1" dirty="0" smtClean="0"/>
          </a:p>
          <a:p>
            <a:r>
              <a:rPr lang="zh-CN" altLang="en-US" sz="2800" b="1" dirty="0" smtClean="0"/>
              <a:t>顾问</a:t>
            </a:r>
            <a:r>
              <a:rPr lang="zh-CN" altLang="en-US" sz="2800" b="1" dirty="0"/>
              <a:t>倪征</a:t>
            </a:r>
            <a:r>
              <a:rPr lang="zh-CN" altLang="en-US" sz="2800" b="1" dirty="0" smtClean="0"/>
              <a:t>𣋉</a:t>
            </a:r>
            <a:endParaRPr lang="en-US" altLang="zh-CN" sz="2800" b="1" dirty="0" smtClean="0"/>
          </a:p>
          <a:p>
            <a:r>
              <a:rPr lang="zh-CN" altLang="en-US" sz="2800" b="1" dirty="0" smtClean="0"/>
              <a:t>顾问鄂森</a:t>
            </a:r>
            <a:endParaRPr lang="en-US" altLang="zh-CN" sz="2800" b="1" dirty="0" smtClean="0"/>
          </a:p>
          <a:p>
            <a:r>
              <a:rPr lang="zh-CN" altLang="en-US" sz="2800" b="1" dirty="0" smtClean="0"/>
              <a:t>顾问桂裕</a:t>
            </a:r>
            <a:endParaRPr lang="en-US" altLang="zh-CN" sz="2800" b="1" dirty="0" smtClean="0"/>
          </a:p>
          <a:p>
            <a:r>
              <a:rPr lang="zh-CN" altLang="en-US" sz="2800" b="1" dirty="0" smtClean="0"/>
              <a:t>顾问吴学义</a:t>
            </a:r>
            <a:endParaRPr lang="en-US" altLang="zh-CN" sz="2800" b="1" dirty="0" smtClean="0"/>
          </a:p>
          <a:p>
            <a:r>
              <a:rPr lang="zh-CN" altLang="en-US" sz="2800" b="1" dirty="0" smtClean="0"/>
              <a:t>翻译</a:t>
            </a:r>
            <a:r>
              <a:rPr lang="zh-CN" altLang="en-US" sz="2800" b="1" dirty="0"/>
              <a:t>兼秘书高文</a:t>
            </a:r>
            <a:r>
              <a:rPr lang="zh-CN" altLang="en-US" sz="2800" b="1" dirty="0" smtClean="0"/>
              <a:t>彬</a:t>
            </a:r>
            <a:endParaRPr lang="zh-CN" altLang="en-US" sz="2800" b="1" dirty="0"/>
          </a:p>
          <a:p>
            <a:r>
              <a:rPr lang="zh-CN" altLang="en-US" sz="2800" b="1" dirty="0"/>
              <a:t>秘书</a:t>
            </a:r>
            <a:r>
              <a:rPr lang="zh-CN" altLang="en-US" sz="2800" b="1" dirty="0" smtClean="0"/>
              <a:t>刘子健</a:t>
            </a:r>
            <a:endParaRPr lang="en-US" altLang="zh-CN" sz="2800" b="1" dirty="0" smtClean="0"/>
          </a:p>
          <a:p>
            <a:r>
              <a:rPr lang="zh-CN" altLang="en-US" sz="2800" b="1" dirty="0" smtClean="0"/>
              <a:t>翻译周锡卿</a:t>
            </a:r>
            <a:endParaRPr lang="en-US" altLang="zh-CN" sz="2800" b="1" dirty="0" smtClean="0"/>
          </a:p>
          <a:p>
            <a:r>
              <a:rPr lang="zh-CN" altLang="en-US" sz="2800" b="1" dirty="0" smtClean="0"/>
              <a:t>翻译张培基</a:t>
            </a:r>
            <a:endParaRPr lang="zh-CN" altLang="en-US" sz="2800" b="1" dirty="0"/>
          </a:p>
        </p:txBody>
      </p:sp>
    </p:spTree>
    <p:extLst>
      <p:ext uri="{BB962C8B-B14F-4D97-AF65-F5344CB8AC3E}">
        <p14:creationId xmlns:p14="http://schemas.microsoft.com/office/powerpoint/2010/main" val="25820191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中国</a:t>
            </a:r>
            <a:r>
              <a:rPr lang="zh-CN" altLang="en-US" b="1" dirty="0"/>
              <a:t>法官团队</a:t>
            </a:r>
          </a:p>
          <a:p>
            <a:r>
              <a:rPr lang="zh-CN" altLang="en-US" b="1" dirty="0"/>
              <a:t>法官梅汝</a:t>
            </a:r>
            <a:r>
              <a:rPr lang="zh-CN" altLang="en-US" b="1" dirty="0" smtClean="0"/>
              <a:t>璈</a:t>
            </a:r>
            <a:endParaRPr lang="en-US" altLang="zh-CN" b="1" dirty="0" smtClean="0"/>
          </a:p>
          <a:p>
            <a:r>
              <a:rPr lang="zh-CN" altLang="en-US" b="1" dirty="0" smtClean="0"/>
              <a:t>秘书</a:t>
            </a:r>
            <a:r>
              <a:rPr lang="zh-CN" altLang="en-US" b="1" dirty="0"/>
              <a:t>方福</a:t>
            </a:r>
            <a:r>
              <a:rPr lang="zh-CN" altLang="en-US" b="1" dirty="0" smtClean="0"/>
              <a:t>枢</a:t>
            </a:r>
            <a:endParaRPr lang="en-US" altLang="zh-CN" b="1" dirty="0" smtClean="0"/>
          </a:p>
          <a:p>
            <a:r>
              <a:rPr lang="zh-CN" altLang="en-US" b="1" dirty="0" smtClean="0"/>
              <a:t>秘书杨寿林</a:t>
            </a:r>
            <a:endParaRPr lang="en-US" altLang="zh-CN" b="1" dirty="0" smtClean="0"/>
          </a:p>
          <a:p>
            <a:r>
              <a:rPr lang="zh-CN" altLang="en-US" b="1" dirty="0" smtClean="0"/>
              <a:t>秘书罗集谊</a:t>
            </a:r>
            <a:endParaRPr lang="zh-CN" altLang="en-US" b="1" dirty="0"/>
          </a:p>
          <a:p>
            <a:endParaRPr lang="zh-CN" altLang="en-US" dirty="0"/>
          </a:p>
        </p:txBody>
      </p:sp>
    </p:spTree>
    <p:extLst>
      <p:ext uri="{BB962C8B-B14F-4D97-AF65-F5344CB8AC3E}">
        <p14:creationId xmlns:p14="http://schemas.microsoft.com/office/powerpoint/2010/main" val="3783024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法官名单：</a:t>
            </a:r>
            <a:endParaRPr lang="en-US" altLang="zh-CN" b="1" dirty="0" smtClean="0"/>
          </a:p>
          <a:p>
            <a:r>
              <a:rPr lang="zh-CN" altLang="zh-CN" b="1" dirty="0" smtClean="0"/>
              <a:t>中国梅汝</a:t>
            </a:r>
            <a:r>
              <a:rPr lang="zh-CN" altLang="zh-CN" b="1" dirty="0"/>
              <a:t>璈、</a:t>
            </a:r>
            <a:r>
              <a:rPr lang="zh-CN" altLang="zh-CN" b="1" dirty="0" smtClean="0"/>
              <a:t>苏联柴扬诺</a:t>
            </a:r>
            <a:r>
              <a:rPr lang="zh-CN" altLang="zh-CN" b="1" dirty="0"/>
              <a:t>夫、</a:t>
            </a:r>
            <a:r>
              <a:rPr lang="zh-CN" altLang="zh-CN" b="1" dirty="0" smtClean="0"/>
              <a:t>美国希金斯</a:t>
            </a:r>
            <a:r>
              <a:rPr lang="zh-CN" altLang="zh-CN" b="1" dirty="0"/>
              <a:t>、</a:t>
            </a:r>
            <a:r>
              <a:rPr lang="zh-CN" altLang="zh-CN" b="1" dirty="0" smtClean="0"/>
              <a:t>英国帕特里克</a:t>
            </a:r>
            <a:r>
              <a:rPr lang="zh-CN" altLang="zh-CN" b="1" dirty="0"/>
              <a:t>、</a:t>
            </a:r>
            <a:r>
              <a:rPr lang="zh-CN" altLang="zh-CN" b="1" dirty="0" smtClean="0"/>
              <a:t>法国贝尔纳</a:t>
            </a:r>
            <a:r>
              <a:rPr lang="zh-CN" altLang="zh-CN" b="1" dirty="0"/>
              <a:t>、</a:t>
            </a:r>
            <a:r>
              <a:rPr lang="zh-CN" altLang="zh-CN" b="1" dirty="0" smtClean="0"/>
              <a:t>荷兰勒林</a:t>
            </a:r>
            <a:r>
              <a:rPr lang="zh-CN" altLang="zh-CN" b="1" dirty="0"/>
              <a:t>、</a:t>
            </a:r>
            <a:r>
              <a:rPr lang="zh-CN" altLang="zh-CN" b="1" dirty="0" smtClean="0"/>
              <a:t>印度帕尔</a:t>
            </a:r>
            <a:r>
              <a:rPr lang="zh-CN" altLang="zh-CN" b="1" dirty="0"/>
              <a:t>、</a:t>
            </a:r>
            <a:r>
              <a:rPr lang="zh-CN" altLang="zh-CN" b="1" dirty="0" smtClean="0"/>
              <a:t>加拿大麦克杜格尔、新西兰诺斯克罗夫特</a:t>
            </a:r>
            <a:r>
              <a:rPr lang="zh-CN" altLang="zh-CN" b="1" dirty="0"/>
              <a:t>、</a:t>
            </a:r>
            <a:r>
              <a:rPr lang="zh-CN" altLang="zh-CN" b="1" dirty="0" smtClean="0"/>
              <a:t>菲律宾哈那尼利亚</a:t>
            </a:r>
            <a:r>
              <a:rPr lang="zh-CN" altLang="zh-CN" b="1" dirty="0"/>
              <a:t>和澳大利亚法官兼庭长韦伯。</a:t>
            </a:r>
            <a:endParaRPr lang="en-US" altLang="zh-CN" b="1" dirty="0"/>
          </a:p>
          <a:p>
            <a:r>
              <a:rPr lang="zh-CN" altLang="en-US" b="1" dirty="0" smtClean="0"/>
              <a:t>程序法：</a:t>
            </a:r>
            <a:endParaRPr lang="en-US" altLang="zh-CN" b="1" dirty="0" smtClean="0"/>
          </a:p>
          <a:p>
            <a:r>
              <a:rPr lang="zh-CN" altLang="zh-CN" b="1" dirty="0" smtClean="0"/>
              <a:t>远东</a:t>
            </a:r>
            <a:r>
              <a:rPr lang="zh-CN" altLang="zh-CN" b="1" dirty="0"/>
              <a:t>国际军事法庭主要采英美法程序</a:t>
            </a:r>
            <a:r>
              <a:rPr lang="zh-CN" altLang="zh-CN" b="1" dirty="0" smtClean="0"/>
              <a:t>进行</a:t>
            </a:r>
            <a:endParaRPr lang="zh-CN" altLang="en-US" b="1" dirty="0"/>
          </a:p>
          <a:p>
            <a:endParaRPr lang="zh-CN" altLang="en-US" dirty="0"/>
          </a:p>
        </p:txBody>
      </p:sp>
    </p:spTree>
    <p:extLst>
      <p:ext uri="{BB962C8B-B14F-4D97-AF65-F5344CB8AC3E}">
        <p14:creationId xmlns:p14="http://schemas.microsoft.com/office/powerpoint/2010/main" val="339344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a:t>原陆军大将 土肥原贤二</a:t>
            </a:r>
            <a:endParaRPr lang="en-US" altLang="zh-CN" b="1" dirty="0"/>
          </a:p>
          <a:p>
            <a:r>
              <a:rPr lang="zh-CN" altLang="en-US" b="1" dirty="0"/>
              <a:t>原总理大臣 广田弘毅</a:t>
            </a:r>
            <a:endParaRPr lang="en-US" altLang="zh-CN" b="1" dirty="0"/>
          </a:p>
          <a:p>
            <a:r>
              <a:rPr lang="zh-CN" altLang="en-US" b="1" dirty="0"/>
              <a:t>原陆军大臣 板垣征四郎（参与南京大屠杀）</a:t>
            </a:r>
          </a:p>
          <a:p>
            <a:r>
              <a:rPr lang="zh-CN" altLang="en-US" b="1" dirty="0"/>
              <a:t>原陆军次官 木村兵太郎</a:t>
            </a:r>
            <a:endParaRPr lang="en-US" altLang="zh-CN" b="1" dirty="0"/>
          </a:p>
          <a:p>
            <a:r>
              <a:rPr lang="zh-CN" altLang="en-US" b="1" dirty="0"/>
              <a:t>原陆军大将 松井石根（参与南京大屠杀）</a:t>
            </a:r>
          </a:p>
          <a:p>
            <a:r>
              <a:rPr lang="zh-CN" altLang="en-US" b="1" dirty="0"/>
              <a:t>原陆军军务局局长武藤章</a:t>
            </a:r>
            <a:endParaRPr lang="en-US" altLang="zh-CN" b="1" dirty="0"/>
          </a:p>
          <a:p>
            <a:r>
              <a:rPr lang="zh-CN" altLang="en-US" b="1" dirty="0"/>
              <a:t>原总理大臣 东条英机</a:t>
            </a:r>
          </a:p>
          <a:p>
            <a:endParaRPr lang="zh-CN" altLang="en-US" dirty="0"/>
          </a:p>
        </p:txBody>
      </p:sp>
    </p:spTree>
    <p:extLst>
      <p:ext uri="{BB962C8B-B14F-4D97-AF65-F5344CB8AC3E}">
        <p14:creationId xmlns:p14="http://schemas.microsoft.com/office/powerpoint/2010/main" val="848570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俄乌关系历史</a:t>
            </a:r>
            <a:endParaRPr lang="en-US" altLang="zh-CN" dirty="0" smtClean="0"/>
          </a:p>
          <a:p>
            <a:r>
              <a:rPr lang="en-US" altLang="zh-CN" dirty="0" smtClean="0"/>
              <a:t>1654</a:t>
            </a:r>
            <a:r>
              <a:rPr lang="zh-CN" altLang="en-US" dirty="0" smtClean="0"/>
              <a:t>乌克兰从波兰并入俄国</a:t>
            </a:r>
            <a:endParaRPr lang="en-US" altLang="zh-CN" dirty="0" smtClean="0"/>
          </a:p>
          <a:p>
            <a:r>
              <a:rPr lang="zh-CN" altLang="en-US" dirty="0" smtClean="0"/>
              <a:t>克里米亚曾先后隶属于俄罗斯和乌克兰，故该地区存在主权争议</a:t>
            </a:r>
            <a:endParaRPr lang="en-US" altLang="zh-CN" dirty="0" smtClean="0"/>
          </a:p>
          <a:p>
            <a:r>
              <a:rPr lang="en-US" altLang="zh-CN" dirty="0"/>
              <a:t>2014</a:t>
            </a:r>
            <a:r>
              <a:rPr lang="zh-CN" altLang="en-US" dirty="0"/>
              <a:t>年</a:t>
            </a:r>
            <a:r>
              <a:rPr lang="en-US" altLang="zh-CN" dirty="0"/>
              <a:t>3</a:t>
            </a:r>
            <a:r>
              <a:rPr lang="zh-CN" altLang="en-US" dirty="0"/>
              <a:t>月</a:t>
            </a:r>
            <a:r>
              <a:rPr lang="en-US" altLang="zh-CN" dirty="0"/>
              <a:t>21</a:t>
            </a:r>
            <a:r>
              <a:rPr lang="zh-CN" altLang="en-US" dirty="0"/>
              <a:t>日</a:t>
            </a:r>
            <a:r>
              <a:rPr lang="en-US" altLang="zh-CN" dirty="0"/>
              <a:t>,</a:t>
            </a:r>
            <a:r>
              <a:rPr lang="zh-CN" altLang="en-US" dirty="0"/>
              <a:t>俄罗斯正式吞并乌克兰的克里米亚半岛</a:t>
            </a:r>
            <a:r>
              <a:rPr lang="zh-CN" altLang="en-US" dirty="0" smtClean="0"/>
              <a:t>。</a:t>
            </a:r>
            <a:endParaRPr lang="en-US" altLang="zh-CN" dirty="0" smtClean="0"/>
          </a:p>
          <a:p>
            <a:endParaRPr lang="zh-CN" altLang="en-US" dirty="0"/>
          </a:p>
        </p:txBody>
      </p:sp>
    </p:spTree>
    <p:extLst>
      <p:ext uri="{BB962C8B-B14F-4D97-AF65-F5344CB8AC3E}">
        <p14:creationId xmlns:p14="http://schemas.microsoft.com/office/powerpoint/2010/main" val="2454563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1340768"/>
            <a:ext cx="8229600" cy="4785395"/>
          </a:xfrm>
        </p:spPr>
        <p:txBody>
          <a:bodyPr/>
          <a:lstStyle/>
          <a:p>
            <a:r>
              <a:rPr lang="en-US" altLang="zh-CN" sz="2800" b="1" dirty="0"/>
              <a:t>1946</a:t>
            </a:r>
            <a:r>
              <a:rPr lang="zh-CN" altLang="zh-CN" sz="2800" b="1" dirty="0"/>
              <a:t>年</a:t>
            </a:r>
            <a:r>
              <a:rPr lang="en-US" altLang="zh-CN" sz="2800" b="1" dirty="0"/>
              <a:t>4</a:t>
            </a:r>
            <a:r>
              <a:rPr lang="zh-CN" altLang="zh-CN" sz="2800" b="1" dirty="0"/>
              <a:t>月</a:t>
            </a:r>
            <a:r>
              <a:rPr lang="en-US" altLang="zh-CN" sz="2800" b="1" dirty="0"/>
              <a:t>29</a:t>
            </a:r>
            <a:r>
              <a:rPr lang="zh-CN" altLang="zh-CN" sz="2800" b="1" dirty="0"/>
              <a:t>日</a:t>
            </a:r>
            <a:r>
              <a:rPr lang="en-US" altLang="zh-CN" sz="2800" b="1" dirty="0"/>
              <a:t>,</a:t>
            </a:r>
            <a:r>
              <a:rPr lang="zh-CN" altLang="zh-CN" sz="2800" b="1" dirty="0"/>
              <a:t>远东国际军事法庭正式受理了对东条英机等</a:t>
            </a:r>
            <a:r>
              <a:rPr lang="en-US" altLang="zh-CN" sz="2800" b="1" dirty="0"/>
              <a:t>28</a:t>
            </a:r>
            <a:r>
              <a:rPr lang="zh-CN" altLang="zh-CN" sz="2800" b="1" dirty="0"/>
              <a:t>名战犯的起诉</a:t>
            </a:r>
            <a:r>
              <a:rPr lang="zh-CN" altLang="en-US" sz="2800" b="1" dirty="0"/>
              <a:t>。</a:t>
            </a:r>
            <a:endParaRPr lang="en-US" altLang="zh-CN" sz="2800" b="1" dirty="0"/>
          </a:p>
          <a:p>
            <a:r>
              <a:rPr lang="zh-CN" altLang="zh-CN" sz="2800" b="1" dirty="0"/>
              <a:t>审判从</a:t>
            </a:r>
            <a:r>
              <a:rPr lang="en-US" altLang="zh-CN" sz="2800" b="1" dirty="0"/>
              <a:t>1946</a:t>
            </a:r>
            <a:r>
              <a:rPr lang="zh-CN" altLang="zh-CN" sz="2800" b="1" dirty="0"/>
              <a:t>年</a:t>
            </a:r>
            <a:r>
              <a:rPr lang="en-US" altLang="zh-CN" sz="2800" b="1" dirty="0"/>
              <a:t>5</a:t>
            </a:r>
            <a:r>
              <a:rPr lang="zh-CN" altLang="zh-CN" sz="2800" b="1" dirty="0"/>
              <a:t>月</a:t>
            </a:r>
            <a:r>
              <a:rPr lang="en-US" altLang="zh-CN" sz="2800" b="1" dirty="0"/>
              <a:t>3</a:t>
            </a:r>
            <a:r>
              <a:rPr lang="zh-CN" altLang="zh-CN" sz="2800" b="1" dirty="0"/>
              <a:t>日开始至</a:t>
            </a:r>
            <a:r>
              <a:rPr lang="en-US" altLang="zh-CN" sz="2800" b="1" dirty="0"/>
              <a:t>1948</a:t>
            </a:r>
            <a:r>
              <a:rPr lang="zh-CN" altLang="zh-CN" sz="2800" b="1" dirty="0"/>
              <a:t>年</a:t>
            </a:r>
            <a:r>
              <a:rPr lang="en-US" altLang="zh-CN" sz="2800" b="1" dirty="0"/>
              <a:t>11</a:t>
            </a:r>
            <a:r>
              <a:rPr lang="zh-CN" altLang="zh-CN" sz="2800" b="1" dirty="0"/>
              <a:t>月</a:t>
            </a:r>
            <a:r>
              <a:rPr lang="en-US" altLang="zh-CN" sz="2800" b="1" dirty="0"/>
              <a:t>12</a:t>
            </a:r>
            <a:r>
              <a:rPr lang="zh-CN" altLang="zh-CN" sz="2800" b="1" dirty="0"/>
              <a:t>日结束。</a:t>
            </a:r>
            <a:endParaRPr lang="en-US" altLang="zh-CN" sz="2800" b="1" dirty="0"/>
          </a:p>
          <a:p>
            <a:r>
              <a:rPr lang="zh-CN" altLang="zh-CN" sz="2800" b="1" dirty="0"/>
              <a:t>最终结果是</a:t>
            </a:r>
            <a:r>
              <a:rPr lang="en-US" altLang="zh-CN" sz="2800" b="1" dirty="0"/>
              <a:t>,</a:t>
            </a:r>
            <a:r>
              <a:rPr lang="zh-CN" altLang="zh-CN" sz="2800" b="1" dirty="0"/>
              <a:t>在受审的</a:t>
            </a:r>
            <a:r>
              <a:rPr lang="en-US" altLang="zh-CN" sz="2800" b="1" dirty="0"/>
              <a:t>28</a:t>
            </a:r>
            <a:r>
              <a:rPr lang="zh-CN" altLang="zh-CN" sz="2800" b="1" dirty="0"/>
              <a:t>人中</a:t>
            </a:r>
            <a:r>
              <a:rPr lang="en-US" altLang="zh-CN" sz="2800" b="1" dirty="0"/>
              <a:t>,</a:t>
            </a:r>
            <a:r>
              <a:rPr lang="zh-CN" altLang="zh-CN" sz="2800" b="1" dirty="0"/>
              <a:t>除</a:t>
            </a:r>
            <a:r>
              <a:rPr lang="en-US" altLang="zh-CN" sz="2800" b="1" dirty="0"/>
              <a:t>2</a:t>
            </a:r>
            <a:r>
              <a:rPr lang="zh-CN" altLang="zh-CN" sz="2800" b="1" dirty="0"/>
              <a:t>人在审判期间死亡、</a:t>
            </a:r>
            <a:r>
              <a:rPr lang="en-US" altLang="zh-CN" sz="2800" b="1" dirty="0"/>
              <a:t>1</a:t>
            </a:r>
            <a:r>
              <a:rPr lang="zh-CN" altLang="zh-CN" sz="2800" b="1" dirty="0"/>
              <a:t>人丧失行为能力外</a:t>
            </a:r>
            <a:r>
              <a:rPr lang="en-US" altLang="zh-CN" sz="2800" b="1" dirty="0"/>
              <a:t>,</a:t>
            </a:r>
            <a:r>
              <a:rPr lang="zh-CN" altLang="zh-CN" sz="2800" b="1" dirty="0"/>
              <a:t>其余</a:t>
            </a:r>
            <a:r>
              <a:rPr lang="en-US" altLang="zh-CN" sz="2800" b="1" dirty="0"/>
              <a:t>25</a:t>
            </a:r>
            <a:r>
              <a:rPr lang="zh-CN" altLang="zh-CN" sz="2800" b="1" dirty="0"/>
              <a:t>人中</a:t>
            </a:r>
            <a:r>
              <a:rPr lang="en-US" altLang="zh-CN" sz="2800" b="1" dirty="0"/>
              <a:t>,</a:t>
            </a:r>
            <a:r>
              <a:rPr lang="zh-CN" altLang="zh-CN" sz="2800" b="1" dirty="0"/>
              <a:t>有</a:t>
            </a:r>
            <a:r>
              <a:rPr lang="en-US" altLang="zh-CN" sz="2800" b="1" dirty="0"/>
              <a:t>7</a:t>
            </a:r>
            <a:r>
              <a:rPr lang="zh-CN" altLang="zh-CN" sz="2800" b="1" dirty="0"/>
              <a:t>人被判处绞刑</a:t>
            </a:r>
            <a:r>
              <a:rPr lang="en-US" altLang="zh-CN" sz="2800" b="1" dirty="0"/>
              <a:t>,16</a:t>
            </a:r>
            <a:r>
              <a:rPr lang="zh-CN" altLang="zh-CN" sz="2800" b="1" dirty="0"/>
              <a:t>人被判处无期徒刑</a:t>
            </a:r>
            <a:r>
              <a:rPr lang="en-US" altLang="zh-CN" sz="2800" b="1" dirty="0"/>
              <a:t>,2</a:t>
            </a:r>
            <a:r>
              <a:rPr lang="zh-CN" altLang="zh-CN" sz="2800" b="1" dirty="0"/>
              <a:t>人被分别判处</a:t>
            </a:r>
            <a:r>
              <a:rPr lang="en-US" altLang="zh-CN" sz="2800" b="1" dirty="0"/>
              <a:t>20</a:t>
            </a:r>
            <a:r>
              <a:rPr lang="zh-CN" altLang="zh-CN" sz="2800" b="1" dirty="0"/>
              <a:t>年和</a:t>
            </a:r>
            <a:r>
              <a:rPr lang="en-US" altLang="zh-CN" sz="2800" b="1" dirty="0"/>
              <a:t>7</a:t>
            </a:r>
            <a:r>
              <a:rPr lang="zh-CN" altLang="zh-CN" sz="2800" b="1" dirty="0"/>
              <a:t>年有期徒刑。</a:t>
            </a:r>
            <a:endParaRPr lang="en-US" altLang="zh-CN" sz="2800" b="1" dirty="0"/>
          </a:p>
          <a:p>
            <a:r>
              <a:rPr lang="zh-CN" altLang="zh-CN" sz="2800" b="1" dirty="0"/>
              <a:t>彰显正义、惩罚邪恶的重要审判，是文明的审判。</a:t>
            </a:r>
            <a:endParaRPr lang="en-US" altLang="zh-CN" sz="2800" b="1" dirty="0"/>
          </a:p>
          <a:p>
            <a:r>
              <a:rPr lang="zh-CN" altLang="zh-CN" sz="2800" b="1" dirty="0"/>
              <a:t>战争不仅要追究国家责任，也要追究个人责任。</a:t>
            </a:r>
            <a:endParaRPr lang="zh-CN" altLang="en-US" sz="2800" b="1" dirty="0"/>
          </a:p>
          <a:p>
            <a:endParaRPr lang="zh-CN" altLang="en-US" dirty="0"/>
          </a:p>
        </p:txBody>
      </p:sp>
    </p:spTree>
    <p:extLst>
      <p:ext uri="{BB962C8B-B14F-4D97-AF65-F5344CB8AC3E}">
        <p14:creationId xmlns:p14="http://schemas.microsoft.com/office/powerpoint/2010/main" val="3707094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
            </a:r>
            <a:br>
              <a:rPr lang="en-US" altLang="zh-CN" sz="3600" dirty="0" smtClean="0"/>
            </a:br>
            <a:r>
              <a:rPr lang="zh-CN" altLang="en-US" sz="3600" dirty="0" smtClean="0"/>
              <a:t>对</a:t>
            </a:r>
            <a:r>
              <a:rPr lang="zh-CN" altLang="en-US" sz="3600" dirty="0"/>
              <a:t>战争的</a:t>
            </a:r>
            <a:r>
              <a:rPr lang="zh-CN" altLang="en-US" sz="3600" dirty="0">
                <a:solidFill>
                  <a:srgbClr val="00B0F0"/>
                </a:solidFill>
              </a:rPr>
              <a:t>反思</a:t>
            </a:r>
            <a:r>
              <a:rPr lang="en-US" altLang="zh-CN" dirty="0"/>
              <a:t/>
            </a:r>
            <a:br>
              <a:rPr lang="en-US" altLang="zh-CN" dirty="0"/>
            </a:br>
            <a:endParaRPr lang="zh-CN" altLang="en-US" dirty="0"/>
          </a:p>
        </p:txBody>
      </p:sp>
      <p:sp>
        <p:nvSpPr>
          <p:cNvPr id="3" name="内容占位符 2"/>
          <p:cNvSpPr>
            <a:spLocks noGrp="1"/>
          </p:cNvSpPr>
          <p:nvPr>
            <p:ph idx="1"/>
          </p:nvPr>
        </p:nvSpPr>
        <p:spPr>
          <a:xfrm>
            <a:off x="457200" y="1600201"/>
            <a:ext cx="8229600" cy="4349080"/>
          </a:xfrm>
        </p:spPr>
        <p:txBody>
          <a:bodyPr/>
          <a:lstStyle/>
          <a:p>
            <a:r>
              <a:rPr lang="zh-CN" altLang="en-US" b="1" dirty="0" smtClean="0"/>
              <a:t>什么是和平？</a:t>
            </a:r>
            <a:endParaRPr lang="en-US" altLang="zh-CN" b="1" dirty="0" smtClean="0"/>
          </a:p>
          <a:p>
            <a:r>
              <a:rPr lang="zh-CN" altLang="en-US" b="1" dirty="0" smtClean="0"/>
              <a:t>为何需要和平？</a:t>
            </a:r>
            <a:endParaRPr lang="en-US" altLang="zh-CN" b="1" dirty="0" smtClean="0"/>
          </a:p>
          <a:p>
            <a:r>
              <a:rPr lang="zh-CN" altLang="en-US" b="1" dirty="0" smtClean="0"/>
              <a:t>为何会出现破坏和平情形？</a:t>
            </a:r>
            <a:endParaRPr lang="en-US" altLang="zh-CN" b="1" dirty="0" smtClean="0"/>
          </a:p>
          <a:p>
            <a:r>
              <a:rPr lang="zh-CN" altLang="en-US" b="1" dirty="0" smtClean="0"/>
              <a:t>怎样做到和平？</a:t>
            </a:r>
            <a:endParaRPr lang="en-US" altLang="zh-CN" dirty="0" smtClean="0"/>
          </a:p>
          <a:p>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980728"/>
            <a:ext cx="8229600" cy="5145435"/>
          </a:xfrm>
        </p:spPr>
        <p:txBody>
          <a:bodyPr/>
          <a:lstStyle/>
          <a:p>
            <a:r>
              <a:rPr lang="zh-CN" altLang="en-US" b="1" dirty="0" smtClean="0"/>
              <a:t>当今国际法形势：</a:t>
            </a:r>
            <a:endParaRPr lang="en-US" altLang="zh-CN" b="1" dirty="0" smtClean="0"/>
          </a:p>
          <a:p>
            <a:r>
              <a:rPr lang="en-US" altLang="zh-CN" b="1" dirty="0" smtClean="0"/>
              <a:t>1</a:t>
            </a:r>
            <a:r>
              <a:rPr lang="zh-CN" altLang="en-US" b="1" dirty="0" smtClean="0"/>
              <a:t>、单边主义严重冲击以国际法为基础的国际秩序，但维护多边主义和国际法仍是主流声音。</a:t>
            </a:r>
            <a:endParaRPr lang="en-US" altLang="zh-CN" b="1" dirty="0" smtClean="0"/>
          </a:p>
          <a:p>
            <a:r>
              <a:rPr lang="en-US" altLang="zh-CN" b="1" dirty="0" smtClean="0"/>
              <a:t>2</a:t>
            </a:r>
            <a:r>
              <a:rPr lang="zh-CN" altLang="en-US" b="1" dirty="0" smtClean="0"/>
              <a:t>、新冠疫情暴露了全球治理体系短板，后疫情时代国际法相关领域变革势在必行，首先是国际卫生治理体系改革，其次是以世贸组织为核心的多边贸易体系，再次是以联合国为核心的全球治理体系的整体变革。</a:t>
            </a:r>
            <a:endParaRPr lang="zh-CN" altLang="en-US" b="1" dirty="0"/>
          </a:p>
        </p:txBody>
      </p:sp>
    </p:spTree>
    <p:extLst>
      <p:ext uri="{BB962C8B-B14F-4D97-AF65-F5344CB8AC3E}">
        <p14:creationId xmlns:p14="http://schemas.microsoft.com/office/powerpoint/2010/main" val="42284739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b="1" dirty="0" smtClean="0"/>
              <a:t>3</a:t>
            </a:r>
            <a:r>
              <a:rPr lang="zh-CN" altLang="en-US" b="1" dirty="0" smtClean="0"/>
              <a:t>、国际司法机构日益活跃</a:t>
            </a:r>
            <a:endParaRPr lang="en-US" altLang="zh-CN" b="1" dirty="0" smtClean="0"/>
          </a:p>
          <a:p>
            <a:r>
              <a:rPr lang="en-US" altLang="zh-CN" b="1" dirty="0" smtClean="0"/>
              <a:t>4</a:t>
            </a:r>
            <a:r>
              <a:rPr lang="zh-CN" altLang="en-US" b="1" dirty="0" smtClean="0"/>
              <a:t>、海空网极等新兴领域国际规则制定日趋活跃，特别是网络空间国际规则。联合国信息安全政府专家组、信息安全开放式工作组。打击网络犯罪国际规则的制定进入新阶段</a:t>
            </a:r>
            <a:endParaRPr lang="en-US" altLang="zh-CN" b="1" dirty="0" smtClean="0"/>
          </a:p>
          <a:p>
            <a:endParaRPr lang="zh-CN" altLang="en-US" dirty="0"/>
          </a:p>
        </p:txBody>
      </p:sp>
    </p:spTree>
    <p:extLst>
      <p:ext uri="{BB962C8B-B14F-4D97-AF65-F5344CB8AC3E}">
        <p14:creationId xmlns:p14="http://schemas.microsoft.com/office/powerpoint/2010/main" val="2750888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404664"/>
            <a:ext cx="8229600" cy="5721499"/>
          </a:xfrm>
        </p:spPr>
        <p:txBody>
          <a:bodyPr/>
          <a:lstStyle/>
          <a:p>
            <a:r>
              <a:rPr lang="zh-CN" altLang="en-US" sz="2800" b="1" dirty="0" smtClean="0"/>
              <a:t>中国要在新的历史起点上，推动构建人类命运共同体</a:t>
            </a:r>
            <a:endParaRPr lang="en-US" altLang="zh-CN" sz="2800" b="1" dirty="0" smtClean="0"/>
          </a:p>
          <a:p>
            <a:r>
              <a:rPr lang="en-US" altLang="zh-CN" sz="2800" b="1" dirty="0" smtClean="0"/>
              <a:t>1</a:t>
            </a:r>
            <a:r>
              <a:rPr lang="zh-CN" altLang="en-US" sz="2800" b="1" dirty="0" smtClean="0"/>
              <a:t>、坚持独立自主的和平外交政策，推动构建新型国际关系</a:t>
            </a:r>
            <a:endParaRPr lang="en-US" altLang="zh-CN" sz="2800" b="1" dirty="0" smtClean="0"/>
          </a:p>
          <a:p>
            <a:r>
              <a:rPr lang="en-US" altLang="zh-CN" sz="2800" b="1" dirty="0" smtClean="0"/>
              <a:t>2</a:t>
            </a:r>
            <a:r>
              <a:rPr lang="zh-CN" altLang="en-US" sz="2800" b="1" dirty="0" smtClean="0"/>
              <a:t>、推动合作共赢开放体系建设</a:t>
            </a:r>
            <a:endParaRPr lang="en-US" altLang="zh-CN" sz="2800" b="1" dirty="0" smtClean="0"/>
          </a:p>
          <a:p>
            <a:r>
              <a:rPr lang="en-US" altLang="zh-CN" sz="2800" b="1" dirty="0" smtClean="0"/>
              <a:t>3</a:t>
            </a:r>
            <a:r>
              <a:rPr lang="zh-CN" altLang="en-US" sz="2800" b="1" dirty="0" smtClean="0"/>
              <a:t>、以系统观念深化完善全方位外交布局，与各国友好合作</a:t>
            </a:r>
            <a:endParaRPr lang="en-US" altLang="zh-CN" sz="2800" b="1" dirty="0" smtClean="0"/>
          </a:p>
          <a:p>
            <a:r>
              <a:rPr lang="en-US" altLang="zh-CN" sz="2800" b="1" dirty="0" smtClean="0"/>
              <a:t>4</a:t>
            </a:r>
            <a:r>
              <a:rPr lang="zh-CN" altLang="en-US" sz="2800" b="1" dirty="0" smtClean="0"/>
              <a:t>、坚决捍卫国家主权、安全、发展利益</a:t>
            </a:r>
            <a:endParaRPr lang="en-US" altLang="zh-CN" sz="2800" b="1" dirty="0" smtClean="0"/>
          </a:p>
          <a:p>
            <a:r>
              <a:rPr lang="en-US" altLang="zh-CN" sz="2800" b="1" dirty="0" smtClean="0"/>
              <a:t>5</a:t>
            </a:r>
            <a:r>
              <a:rPr lang="zh-CN" altLang="en-US" sz="2800" b="1" dirty="0" smtClean="0"/>
              <a:t>、坚持不懈推动完善全球治理，共同践行真正的多边主义</a:t>
            </a:r>
            <a:endParaRPr lang="en-US" altLang="zh-CN" sz="2800" b="1" dirty="0" smtClean="0"/>
          </a:p>
          <a:p>
            <a:r>
              <a:rPr lang="en-US" altLang="zh-CN" sz="2800" b="1" dirty="0" smtClean="0"/>
              <a:t>6</a:t>
            </a:r>
            <a:r>
              <a:rPr lang="zh-CN" altLang="en-US" sz="2800" b="1" dirty="0" smtClean="0"/>
              <a:t>、积极倡导文明交流互鉴，建设开放包容美美与共的世界。</a:t>
            </a:r>
            <a:endParaRPr lang="zh-CN" altLang="en-US" sz="2800" b="1" dirty="0"/>
          </a:p>
        </p:txBody>
      </p:sp>
    </p:spTree>
    <p:extLst>
      <p:ext uri="{BB962C8B-B14F-4D97-AF65-F5344CB8AC3E}">
        <p14:creationId xmlns:p14="http://schemas.microsoft.com/office/powerpoint/2010/main" val="32887923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涉国际法的重大外交热点问题</a:t>
            </a:r>
            <a:endParaRPr lang="en-US" altLang="zh-CN" b="1" dirty="0" smtClean="0"/>
          </a:p>
          <a:p>
            <a:r>
              <a:rPr lang="en-US" altLang="zh-CN" b="1" dirty="0" smtClean="0"/>
              <a:t>1</a:t>
            </a:r>
            <a:r>
              <a:rPr lang="zh-CN" altLang="en-US" b="1" dirty="0" smtClean="0"/>
              <a:t>、涉新冠肺炎疫情对华“追责”滥诉</a:t>
            </a:r>
            <a:endParaRPr lang="en-US" altLang="zh-CN" b="1" dirty="0" smtClean="0"/>
          </a:p>
          <a:p>
            <a:r>
              <a:rPr lang="en-US" altLang="zh-CN" b="1" dirty="0" smtClean="0"/>
              <a:t>2</a:t>
            </a:r>
            <a:r>
              <a:rPr lang="zh-CN" altLang="en-US" b="1" dirty="0" smtClean="0"/>
              <a:t>、关闭领馆</a:t>
            </a:r>
            <a:endParaRPr lang="en-US" altLang="zh-CN" b="1" dirty="0" smtClean="0"/>
          </a:p>
          <a:p>
            <a:r>
              <a:rPr lang="en-US" altLang="zh-CN" b="1" dirty="0" smtClean="0"/>
              <a:t>3</a:t>
            </a:r>
            <a:r>
              <a:rPr lang="zh-CN" altLang="en-US" b="1" dirty="0" smtClean="0"/>
              <a:t>、关于战争的渲染和宣传</a:t>
            </a:r>
            <a:endParaRPr lang="zh-CN" altLang="en-US" b="1" dirty="0"/>
          </a:p>
        </p:txBody>
      </p:sp>
    </p:spTree>
    <p:extLst>
      <p:ext uri="{BB962C8B-B14F-4D97-AF65-F5344CB8AC3E}">
        <p14:creationId xmlns:p14="http://schemas.microsoft.com/office/powerpoint/2010/main" val="3460576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b="1" dirty="0" smtClean="0"/>
              <a:t>全球治理中的重要积极进展</a:t>
            </a:r>
            <a:endParaRPr lang="en-US" altLang="zh-CN" b="1" dirty="0" smtClean="0"/>
          </a:p>
          <a:p>
            <a:r>
              <a:rPr lang="en-US" altLang="zh-CN" b="1" dirty="0" smtClean="0"/>
              <a:t>1</a:t>
            </a:r>
            <a:r>
              <a:rPr lang="zh-CN" altLang="en-US" b="1" dirty="0" smtClean="0"/>
              <a:t>、气候变化问题</a:t>
            </a:r>
            <a:endParaRPr lang="en-US" altLang="zh-CN" b="1" dirty="0" smtClean="0"/>
          </a:p>
          <a:p>
            <a:r>
              <a:rPr lang="en-US" altLang="zh-CN" b="1" dirty="0" smtClean="0"/>
              <a:t>2</a:t>
            </a:r>
            <a:r>
              <a:rPr lang="zh-CN" altLang="en-US" b="1" dirty="0" smtClean="0"/>
              <a:t>、生物多样性问题</a:t>
            </a:r>
            <a:endParaRPr lang="en-US" altLang="zh-CN" b="1" dirty="0" smtClean="0"/>
          </a:p>
          <a:p>
            <a:r>
              <a:rPr lang="en-US" altLang="zh-CN" b="1" dirty="0" smtClean="0"/>
              <a:t>3</a:t>
            </a:r>
            <a:r>
              <a:rPr lang="zh-CN" altLang="en-US" b="1" dirty="0" smtClean="0"/>
              <a:t>、“跨国公司与人权”问题法律文书</a:t>
            </a:r>
            <a:endParaRPr lang="en-US" altLang="zh-CN" b="1" dirty="0" smtClean="0"/>
          </a:p>
          <a:p>
            <a:r>
              <a:rPr lang="zh-CN" altLang="en-US" b="1" dirty="0" smtClean="0"/>
              <a:t>处理好：促进发展与保护人权的关系；各国国内法与新的法律文书间的关系</a:t>
            </a:r>
            <a:endParaRPr lang="zh-CN" altLang="en-US" b="1" dirty="0"/>
          </a:p>
        </p:txBody>
      </p:sp>
    </p:spTree>
    <p:extLst>
      <p:ext uri="{BB962C8B-B14F-4D97-AF65-F5344CB8AC3E}">
        <p14:creationId xmlns:p14="http://schemas.microsoft.com/office/powerpoint/2010/main" val="2518635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THANK YOU"/>
          <p:cNvPicPr>
            <a:picLocks noChangeAspect="1" noChangeArrowheads="1"/>
          </p:cNvPicPr>
          <p:nvPr/>
        </p:nvPicPr>
        <p:blipFill>
          <a:blip r:embed="rId2" cstate="print"/>
          <a:srcRect/>
          <a:stretch>
            <a:fillRect/>
          </a:stretch>
        </p:blipFill>
        <p:spPr bwMode="auto">
          <a:xfrm>
            <a:off x="0" y="0"/>
            <a:ext cx="9142413" cy="6856413"/>
          </a:xfrm>
          <a:prstGeom prst="rect">
            <a:avLst/>
          </a:prstGeom>
          <a:noFill/>
          <a:ln w="9525">
            <a:noFill/>
            <a:miter lim="800000"/>
            <a:headEnd/>
            <a:tailEnd/>
          </a:ln>
        </p:spPr>
      </p:pic>
      <p:pic>
        <p:nvPicPr>
          <p:cNvPr id="3" name="Picture 8" descr="放射光~"/>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3"/>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0" presetClass="entr" presetSubtype="0" decel="100000" fill="hold" nodeType="withEffect">
                                  <p:stCondLst>
                                    <p:cond delay="9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23" presetClass="exit" presetSubtype="16" fill="hold" nodeType="withEffect">
                                  <p:stCondLst>
                                    <p:cond delay="2100"/>
                                  </p:stCondLst>
                                  <p:childTnLst>
                                    <p:anim calcmode="lin" valueType="num">
                                      <p:cBhvr>
                                        <p:cTn id="16" dur="400"/>
                                        <p:tgtEl>
                                          <p:spTgt spid="3"/>
                                        </p:tgtEl>
                                        <p:attrNameLst>
                                          <p:attrName>ppt_w</p:attrName>
                                        </p:attrNameLst>
                                      </p:cBhvr>
                                      <p:tavLst>
                                        <p:tav tm="0">
                                          <p:val>
                                            <p:strVal val="ppt_w"/>
                                          </p:val>
                                        </p:tav>
                                        <p:tav tm="100000">
                                          <p:val>
                                            <p:strVal val="4*ppt_w"/>
                                          </p:val>
                                        </p:tav>
                                      </p:tavLst>
                                    </p:anim>
                                    <p:anim calcmode="lin" valueType="num">
                                      <p:cBhvr>
                                        <p:cTn id="17" dur="400"/>
                                        <p:tgtEl>
                                          <p:spTgt spid="3"/>
                                        </p:tgtEl>
                                        <p:attrNameLst>
                                          <p:attrName>ppt_h</p:attrName>
                                        </p:attrNameLst>
                                      </p:cBhvr>
                                      <p:tavLst>
                                        <p:tav tm="0">
                                          <p:val>
                                            <p:strVal val="ppt_h"/>
                                          </p:val>
                                        </p:tav>
                                        <p:tav tm="100000">
                                          <p:val>
                                            <p:strVal val="4*ppt_h"/>
                                          </p:val>
                                        </p:tav>
                                      </p:tavLst>
                                    </p:anim>
                                    <p:set>
                                      <p:cBhvr>
                                        <p:cTn id="18" dur="1" fill="hold">
                                          <p:stCondLst>
                                            <p:cond delay="399"/>
                                          </p:stCondLst>
                                        </p:cTn>
                                        <p:tgtEl>
                                          <p:spTgt spid="3"/>
                                        </p:tgtEl>
                                        <p:attrNameLst>
                                          <p:attrName>style.visibility</p:attrName>
                                        </p:attrNameLst>
                                      </p:cBhvr>
                                      <p:to>
                                        <p:strVal val="hidden"/>
                                      </p:to>
                                    </p:set>
                                  </p:childTnLst>
                                </p:cTn>
                              </p:par>
                              <p:par>
                                <p:cTn id="19" presetID="10" presetClass="exit" presetSubtype="0" fill="hold" nodeType="withEffect">
                                  <p:stCondLst>
                                    <p:cond delay="210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北约东扩</a:t>
            </a:r>
            <a:r>
              <a:rPr lang="zh-CN" altLang="en-US" dirty="0" smtClean="0"/>
              <a:t>：是</a:t>
            </a:r>
            <a:r>
              <a:rPr lang="zh-CN" altLang="en-US" dirty="0"/>
              <a:t>指北约将前苏联加盟共和国和中东欧的国家纳入该组织</a:t>
            </a:r>
            <a:r>
              <a:rPr lang="zh-CN" altLang="en-US" dirty="0" smtClean="0"/>
              <a:t>，是冷战后</a:t>
            </a:r>
            <a:r>
              <a:rPr lang="zh-CN" altLang="en-US" dirty="0"/>
              <a:t>欧洲战略格局转变时期的必然产物</a:t>
            </a:r>
            <a:r>
              <a:rPr lang="zh-CN" altLang="en-US" dirty="0" smtClean="0"/>
              <a:t>。北约</a:t>
            </a:r>
            <a:r>
              <a:rPr lang="zh-CN" altLang="en-US" dirty="0"/>
              <a:t>首先</a:t>
            </a:r>
            <a:r>
              <a:rPr lang="zh-CN" altLang="en-US" dirty="0" smtClean="0"/>
              <a:t>将捷克、匈牙利和波兰吸纳，</a:t>
            </a:r>
            <a:r>
              <a:rPr lang="en-US" altLang="zh-CN" dirty="0" smtClean="0"/>
              <a:t>2004</a:t>
            </a:r>
            <a:r>
              <a:rPr lang="zh-CN" altLang="en-US" dirty="0"/>
              <a:t>年</a:t>
            </a:r>
            <a:r>
              <a:rPr lang="en-US" altLang="zh-CN" dirty="0"/>
              <a:t>3</a:t>
            </a:r>
            <a:r>
              <a:rPr lang="zh-CN" altLang="en-US" dirty="0"/>
              <a:t>月斯洛伐克、保加利亚、罗马尼亚、</a:t>
            </a:r>
            <a:r>
              <a:rPr lang="zh-CN" altLang="en-US" dirty="0" smtClean="0"/>
              <a:t>斯洛文尼亚以及爱沙尼亚、拉脱维亚和立陶宛吸纳。</a:t>
            </a:r>
            <a:r>
              <a:rPr lang="en-US" altLang="zh-CN" dirty="0" smtClean="0"/>
              <a:t>2008</a:t>
            </a:r>
            <a:r>
              <a:rPr lang="zh-CN" altLang="en-US" dirty="0"/>
              <a:t>年</a:t>
            </a:r>
            <a:r>
              <a:rPr lang="en-US" altLang="zh-CN" dirty="0"/>
              <a:t>4</a:t>
            </a:r>
            <a:r>
              <a:rPr lang="zh-CN" altLang="en-US" dirty="0"/>
              <a:t>月布加勒斯特峰会同意克罗地亚和</a:t>
            </a:r>
            <a:r>
              <a:rPr lang="zh-CN" altLang="en-US" dirty="0" smtClean="0"/>
              <a:t>阿尔巴尼亚加入北约。</a:t>
            </a:r>
            <a:endParaRPr lang="en-US" altLang="zh-CN" dirty="0"/>
          </a:p>
          <a:p>
            <a:endParaRPr lang="zh-CN" altLang="en-US" dirty="0"/>
          </a:p>
        </p:txBody>
      </p:sp>
    </p:spTree>
    <p:extLst>
      <p:ext uri="{BB962C8B-B14F-4D97-AF65-F5344CB8AC3E}">
        <p14:creationId xmlns:p14="http://schemas.microsoft.com/office/powerpoint/2010/main" val="1292680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548680"/>
            <a:ext cx="8229600" cy="5577483"/>
          </a:xfrm>
        </p:spPr>
        <p:txBody>
          <a:bodyPr/>
          <a:lstStyle/>
          <a:p>
            <a:r>
              <a:rPr lang="zh-CN" altLang="en-US" dirty="0">
                <a:solidFill>
                  <a:srgbClr val="00B0F0"/>
                </a:solidFill>
              </a:rPr>
              <a:t>军力部署</a:t>
            </a:r>
            <a:r>
              <a:rPr lang="zh-CN" altLang="en-US" dirty="0"/>
              <a:t>：</a:t>
            </a:r>
            <a:endParaRPr lang="en-US" altLang="zh-CN" dirty="0"/>
          </a:p>
          <a:p>
            <a:r>
              <a:rPr lang="zh-CN" altLang="en-US" dirty="0"/>
              <a:t>自克里米亚事件以来，北约就开始持续不断地向乌克兰提供各类武器装备，美国向乌克兰提供了“标枪”反坦克导弹系统、“岛”级巡逻艇、</a:t>
            </a:r>
            <a:r>
              <a:rPr lang="en-US" altLang="zh-CN" dirty="0"/>
              <a:t>12.7mm</a:t>
            </a:r>
            <a:r>
              <a:rPr lang="zh-CN" altLang="en-US" dirty="0"/>
              <a:t>狙击步枪、反炮兵雷达站、无线电通讯设备、数百吨枪炮弹药等。</a:t>
            </a:r>
          </a:p>
          <a:p>
            <a:r>
              <a:rPr lang="zh-CN" altLang="en-US" dirty="0"/>
              <a:t>英国向乌克兰供应了</a:t>
            </a:r>
            <a:r>
              <a:rPr lang="en-US" altLang="zh-CN" dirty="0"/>
              <a:t>NLAW</a:t>
            </a:r>
            <a:r>
              <a:rPr lang="zh-CN" altLang="en-US" dirty="0"/>
              <a:t>反坦克导弹发射器和反坦克导弹，土耳其则提供多架</a:t>
            </a:r>
            <a:r>
              <a:rPr lang="en-US" altLang="zh-CN" dirty="0"/>
              <a:t>T-129</a:t>
            </a:r>
            <a:r>
              <a:rPr lang="zh-CN" altLang="en-US" dirty="0"/>
              <a:t>武装直升机、</a:t>
            </a:r>
            <a:r>
              <a:rPr lang="en-US" altLang="zh-CN" dirty="0"/>
              <a:t>TB-2“</a:t>
            </a:r>
            <a:r>
              <a:rPr lang="zh-CN" altLang="en-US" dirty="0"/>
              <a:t>旗手”察打一体无人机等。</a:t>
            </a:r>
          </a:p>
          <a:p>
            <a:endParaRPr lang="zh-CN" altLang="en-US" dirty="0"/>
          </a:p>
        </p:txBody>
      </p:sp>
    </p:spTree>
    <p:extLst>
      <p:ext uri="{BB962C8B-B14F-4D97-AF65-F5344CB8AC3E}">
        <p14:creationId xmlns:p14="http://schemas.microsoft.com/office/powerpoint/2010/main" val="152795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波兰、法国、波兰、捷克、加拿大、立陶宛、保加利亚、罗马尼亚、爱沙尼亚等国，也向乌克兰提供了包括弹药在内的武器装备。</a:t>
            </a:r>
          </a:p>
          <a:p>
            <a:r>
              <a:rPr lang="zh-CN" altLang="en-US" dirty="0"/>
              <a:t>乌克兰与英国签署了合作备忘录，规定在两国境内共同设计和建造水面舰艇，为乌克兰建设两座燃料、弹药和后勤保障设施齐全的海军基地。</a:t>
            </a:r>
          </a:p>
          <a:p>
            <a:endParaRPr lang="zh-CN" altLang="en-US" dirty="0"/>
          </a:p>
        </p:txBody>
      </p:sp>
    </p:spTree>
    <p:extLst>
      <p:ext uri="{BB962C8B-B14F-4D97-AF65-F5344CB8AC3E}">
        <p14:creationId xmlns:p14="http://schemas.microsoft.com/office/powerpoint/2010/main" val="234908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美英法加等主要北约成员国，有超过</a:t>
            </a:r>
            <a:r>
              <a:rPr lang="en-US" altLang="zh-CN" dirty="0"/>
              <a:t>1</a:t>
            </a:r>
            <a:r>
              <a:rPr lang="zh-CN" altLang="en-US" dirty="0"/>
              <a:t>万人成为乌克兰军队的军事顾问，在培训乌克兰军队的进攻和防御作战，拥有丰富实战经验的上百名美雇佣军在指导乌克兰特种部队遂行反游击战，用来对付东乌民兵。</a:t>
            </a:r>
          </a:p>
        </p:txBody>
      </p:sp>
    </p:spTree>
    <p:extLst>
      <p:ext uri="{BB962C8B-B14F-4D97-AF65-F5344CB8AC3E}">
        <p14:creationId xmlns:p14="http://schemas.microsoft.com/office/powerpoint/2010/main" val="1642968985"/>
      </p:ext>
    </p:extLst>
  </p:cSld>
  <p:clrMapOvr>
    <a:masterClrMapping/>
  </p:clrMapOvr>
</p:sld>
</file>

<file path=ppt/theme/theme1.xml><?xml version="1.0" encoding="utf-8"?>
<a:theme xmlns:a="http://schemas.openxmlformats.org/drawingml/2006/main" name="sunny daisy BY 玥@promo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daisy BY 玥@Promotion">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ue daisy 2 BY 玥@promo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range daisy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ange daisy 2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oodbye daisy BY 玥">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3627</Words>
  <Application>Microsoft Office PowerPoint</Application>
  <PresentationFormat>全屏显示(4:3)</PresentationFormat>
  <Paragraphs>236</Paragraphs>
  <Slides>57</Slides>
  <Notes>0</Notes>
  <HiddenSlides>0</HiddenSlides>
  <MMClips>0</MMClips>
  <ScaleCrop>false</ScaleCrop>
  <HeadingPairs>
    <vt:vector size="6" baseType="variant">
      <vt:variant>
        <vt:lpstr>已用的字体</vt:lpstr>
      </vt:variant>
      <vt:variant>
        <vt:i4>3</vt:i4>
      </vt:variant>
      <vt:variant>
        <vt:lpstr>主题</vt:lpstr>
      </vt:variant>
      <vt:variant>
        <vt:i4>6</vt:i4>
      </vt:variant>
      <vt:variant>
        <vt:lpstr>幻灯片标题</vt:lpstr>
      </vt:variant>
      <vt:variant>
        <vt:i4>57</vt:i4>
      </vt:variant>
    </vt:vector>
  </HeadingPairs>
  <TitlesOfParts>
    <vt:vector size="66" baseType="lpstr">
      <vt:lpstr>宋体</vt:lpstr>
      <vt:lpstr>Arial</vt:lpstr>
      <vt:lpstr>Calibri</vt:lpstr>
      <vt:lpstr>sunny daisy BY 玥@promotion</vt:lpstr>
      <vt:lpstr>blue daisy BY 玥@Promotion</vt:lpstr>
      <vt:lpstr>blue daisy 2 BY 玥@promotion</vt:lpstr>
      <vt:lpstr>orange daisy BY 玥</vt:lpstr>
      <vt:lpstr>orange daisy 2 BY 玥</vt:lpstr>
      <vt:lpstr>goodbye daisy BY 玥</vt:lpstr>
      <vt:lpstr>地区冲突中的国际法问题  周杰普</vt:lpstr>
      <vt:lpstr>概念厘清</vt:lpstr>
      <vt:lpstr>威斯特伐里亚是什么标签？</vt:lpstr>
      <vt:lpstr>  地区冲突的成因分析</vt:lpstr>
      <vt:lpstr>PowerPoint 演示文稿</vt:lpstr>
      <vt:lpstr>PowerPoint 演示文稿</vt:lpstr>
      <vt:lpstr>PowerPoint 演示文稿</vt:lpstr>
      <vt:lpstr>PowerPoint 演示文稿</vt:lpstr>
      <vt:lpstr>PowerPoint 演示文稿</vt:lpstr>
      <vt:lpstr>PowerPoint 演示文稿</vt:lpstr>
      <vt:lpstr> 处置地区冲突的国际法准则和方法</vt:lpstr>
      <vt:lpstr> 地区冲突中战争的开始及其法律后果</vt:lpstr>
      <vt:lpstr>PowerPoint 演示文稿</vt:lpstr>
      <vt:lpstr> 地区冲突中战争的结束及法律后果</vt:lpstr>
      <vt:lpstr>对中华人民共和国承认的性质</vt:lpstr>
      <vt:lpstr> 地区冲突中的战时中立</vt:lpstr>
      <vt:lpstr>PowerPoint 演示文稿</vt:lpstr>
      <vt:lpstr>PowerPoint 演示文稿</vt:lpstr>
      <vt:lpstr>PowerPoint 演示文稿</vt:lpstr>
      <vt:lpstr>地区冲突中陆战手段和方法的限制与禁止</vt:lpstr>
      <vt:lpstr>PowerPoint 演示文稿</vt:lpstr>
      <vt:lpstr>侵华日军731部队的细菌战</vt:lpstr>
      <vt:lpstr>PowerPoint 演示文稿</vt:lpstr>
      <vt:lpstr>   地区冲突中海战手段与方法的限制与禁止</vt:lpstr>
      <vt:lpstr>PowerPoint 演示文稿</vt:lpstr>
      <vt:lpstr>PowerPoint 演示文稿</vt:lpstr>
      <vt:lpstr> 地区冲突中空战手段与方法的限制与禁止</vt:lpstr>
      <vt:lpstr>PowerPoint 演示文稿</vt:lpstr>
      <vt:lpstr>PowerPoint 演示文稿</vt:lpstr>
      <vt:lpstr>PowerPoint 演示文稿</vt:lpstr>
      <vt:lpstr>PowerPoint 演示文稿</vt:lpstr>
      <vt:lpstr> 对武装冲突的限制 ——国际人道主义法</vt:lpstr>
      <vt:lpstr>PowerPoint 演示文稿</vt:lpstr>
      <vt:lpstr>PowerPoint 演示文稿</vt:lpstr>
      <vt:lpstr>PowerPoint 演示文稿</vt:lpstr>
      <vt:lpstr>PowerPoint 演示文稿</vt:lpstr>
      <vt:lpstr>   禁止使用武力的例外</vt:lpstr>
      <vt:lpstr>PowerPoint 演示文稿</vt:lpstr>
      <vt:lpstr>PowerPoint 演示文稿</vt:lpstr>
      <vt:lpstr>PowerPoint 演示文稿</vt:lpstr>
      <vt:lpstr>战争难民</vt:lpstr>
      <vt:lpstr>PowerPoint 演示文稿</vt:lpstr>
      <vt:lpstr>地区冲突中战争犯罪法律责任的种类</vt:lpstr>
      <vt:lpstr>  国际军事法庭</vt:lpstr>
      <vt:lpstr>东京审判</vt:lpstr>
      <vt:lpstr>PowerPoint 演示文稿</vt:lpstr>
      <vt:lpstr>PowerPoint 演示文稿</vt:lpstr>
      <vt:lpstr>PowerPoint 演示文稿</vt:lpstr>
      <vt:lpstr>PowerPoint 演示文稿</vt:lpstr>
      <vt:lpstr>PowerPoint 演示文稿</vt:lpstr>
      <vt:lpstr> 对战争的反思 </vt:lpstr>
      <vt:lpstr>PowerPoint 演示文稿</vt:lpstr>
      <vt:lpstr>PowerPoint 演示文稿</vt:lpstr>
      <vt:lpstr>PowerPoint 演示文稿</vt:lpstr>
      <vt:lpstr>PowerPoint 演示文稿</vt:lpstr>
      <vt:lpstr>PowerPoint 演示文稿</vt:lpstr>
      <vt:lpstr>PowerPoint 演示文稿</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dt</dc:creator>
  <cp:lastModifiedBy>曹姝</cp:lastModifiedBy>
  <cp:revision>174</cp:revision>
  <dcterms:created xsi:type="dcterms:W3CDTF">2010-05-01T07:14:00Z</dcterms:created>
  <dcterms:modified xsi:type="dcterms:W3CDTF">2023-02-15T02:09:37Z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