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Lst>
  <p:handoutMasterIdLst>
    <p:handoutMasterId r:id="rId21"/>
  </p:handoutMasterIdLst>
  <p:sldIdLst>
    <p:sldId id="262" r:id="rId7"/>
    <p:sldId id="307" r:id="rId8"/>
    <p:sldId id="308" r:id="rId9"/>
    <p:sldId id="309" r:id="rId10"/>
    <p:sldId id="310" r:id="rId11"/>
    <p:sldId id="311" r:id="rId12"/>
    <p:sldId id="312" r:id="rId13"/>
    <p:sldId id="313" r:id="rId14"/>
    <p:sldId id="314" r:id="rId15"/>
    <p:sldId id="316" r:id="rId16"/>
    <p:sldId id="317" r:id="rId17"/>
    <p:sldId id="318" r:id="rId18"/>
    <p:sldId id="315" r:id="rId19"/>
    <p:sldId id="275" r:id="rId2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曹姝" initials="U" lastIdx="1" clrIdx="0">
    <p:extLst>
      <p:ext uri="{19B8F6BF-5375-455C-9EA6-DF929625EA0E}">
        <p15:presenceInfo xmlns:p15="http://schemas.microsoft.com/office/powerpoint/2012/main" userId="曹姝"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4D7EC"/>
    <a:srgbClr val="FDC935"/>
    <a:srgbClr val="FFCC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77" d="100"/>
          <a:sy n="77" d="100"/>
        </p:scale>
        <p:origin x="1410" y="54"/>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56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28T14:37:55.828" idx="1">
    <p:pos x="2733" y="2723"/>
    <p:text>课程</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EC29DEAF-70DB-4AFC-84A0-0F4A5B6792CD}" type="datetimeFigureOut">
              <a:rPr lang="zh-CN" altLang="en-US"/>
              <a:t>2023/2/15 Wednesday</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A246CFF1-4A78-4E2C-A155-1B444B614FA7}" type="slidenum">
              <a:rPr lang="zh-CN" altLang="en-US"/>
              <a:t>‹#›</a:t>
            </a:fld>
            <a:endParaRPr lang="zh-CN" altLang="en-US"/>
          </a:p>
        </p:txBody>
      </p:sp>
    </p:spTree>
    <p:extLst>
      <p:ext uri="{BB962C8B-B14F-4D97-AF65-F5344CB8AC3E}">
        <p14:creationId xmlns:p14="http://schemas.microsoft.com/office/powerpoint/2010/main" val="565838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04FCE33F-1B58-4005-9988-88689BE65558}"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1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60F48DF9-5B5A-4D6C-BB38-0DFE8F502BA0}"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CE1E3A1-0094-494F-AD69-667955AAD6E5}"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D6C234D-E98F-4CC9-B3AD-2CF56004E21C}"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DFE9F8D-8C7D-416A-94FC-6A47A7A95A4D}"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69A3033-503D-4C2D-A91B-5C63126BBFBB}"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58F79B7-6D8E-49A7-A332-32CE9E589AA9}"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3E6D98F-9268-4913-AC66-32D52D256640}"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B0BE4D1-EF65-4B79-8EBD-426B9C25F1A7}"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3E52C2F-59D7-422A-AE76-E60A75FEBB7B}"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A800FA9-5653-4231-A06C-14AC53574B53}"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C4CE6C2-2CC4-487E-A599-D42C0C8DCFBA}"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4FB38AE-97DB-44C4-A5A2-3EF2F5C6DDDB}"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A729964-A843-4BFE-A16A-1FC96FD2D8DD}"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7C8A78C-9668-4A96-B20F-EFF7638AE7E2}" type="datetimeFigureOut">
              <a:rPr lang="zh-CN" altLang="en-US"/>
              <a:t>2023/2/15 Wednesday</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A87CDE5-0C94-4A00-A747-BB0282E9209F}"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0DF3DC9-26DE-4BDC-A7A3-9C5C6684C76F}" type="datetimeFigureOut">
              <a:rPr lang="zh-CN" altLang="en-US"/>
              <a:t>2023/2/15 Wednesday</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13FA65D-B208-41BE-9111-CAD7387760CD}"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A860A19-7BD5-485B-B155-D0F50FBF9D87}" type="datetimeFigureOut">
              <a:rPr lang="zh-CN" altLang="en-US"/>
              <a:t>2023/2/15 Wednesday</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3EFB6C3-DDE5-4648-AFAE-13AFAB3AFC4B}"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73667E2-A701-472F-874F-70DDB044421B}"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874CA96-D63A-4478-AF9B-B8B3A57CB051}"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D1953AB-8577-40F0-AB0A-80EF886B6A18}" type="datetimeFigureOut">
              <a:rPr lang="zh-CN" altLang="en-US"/>
              <a:t>2023/2/15 Wednesday</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60F48DF9-5B5A-4D6C-BB38-0DFE8F502BA0}" type="slidenum">
              <a:rPr lang="zh-CN" altLang="en-US"/>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AA7D595-BFA6-449E-99F7-A1CBE6BC11AB}"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9C0634A-0726-4BF0-9ECC-E2469D473AFD}"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72A3AE5-7EA6-445C-9C35-69B2B04B63A0}"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28BC5B0-7EC0-4CAA-936E-75A0F5759E2D}"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84ADC5F-37D3-4DD3-86B3-353B1F658ED2}"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B55E720-353E-4754-A1C6-FBC99565BC9B}"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6F202C3-04CB-425E-AB23-3904A5ADF290}"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E3F55F2-5300-4186-B374-1F35900C642A}" type="slidenum">
              <a:rPr lang="zh-CN" altLang="en-US"/>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2D51592-67A1-4BE1-BAE4-94C88D7E090A}"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F21EA0B-5225-46E5-83F5-F1DEF872AECC}" type="slidenum">
              <a:rPr lang="zh-CN" altLang="en-US"/>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321B24E-3DE1-41EA-9521-3A214BD240CC}"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5FB9475-736E-4708-93E0-A1A660FF4DCB}" type="slidenum">
              <a:rPr lang="zh-CN" altLang="en-US"/>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C1827C8-B174-4488-8AD3-5475292168F4}"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B898CE3-D0EA-4D04-940C-4D3C78F802C5}" type="slidenum">
              <a:rPr lang="zh-CN" altLang="en-US"/>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B915AE08-05CF-4534-A887-7F73CCC2AF69}" type="datetimeFigureOut">
              <a:rPr lang="zh-CN" altLang="en-US"/>
              <a:t>2023/2/15 Wednesday</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4EA3A6C-FCFF-4C05-90C1-C8B4D99D71C8}" type="slidenum">
              <a:rPr lang="zh-CN" altLang="en-US"/>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3B088FD7-90B8-4E47-B41B-37F1E79B7535}" type="datetimeFigureOut">
              <a:rPr lang="zh-CN" altLang="en-US"/>
              <a:t>2023/2/15 Wednesday</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E735291-1A47-4C98-85BB-9EE97CC07E8B}" type="slidenum">
              <a:rPr lang="zh-CN" altLang="en-US"/>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E07C5E2-50F8-4E4E-AC60-5781B36EEA1F}" type="datetimeFigureOut">
              <a:rPr lang="zh-CN" altLang="en-US"/>
              <a:t>2023/2/15 Wednesday</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4A008D8-35B5-4684-88D8-E4A42CED5AC2}"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F1433AD-401C-4590-BCE3-87DA1A3BD2BF}"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8A376FF-C6B2-4E46-8C8D-F44AD9E05EF0}" type="slidenum">
              <a:rPr lang="zh-CN" altLang="en-US"/>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819EC03-BC90-4332-BBB3-33E7EB1FEFFD}"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5365C98-C231-4F54-ADB6-F15B5B005CEE}" type="slidenum">
              <a:rPr lang="zh-CN" altLang="en-US"/>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F1C4FBB-B169-4273-BD9D-100D88851C42}"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9DBB9FF-2078-401E-83EA-4558CD73F498}" type="slidenum">
              <a:rPr lang="zh-CN" altLang="en-US"/>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EB8F348-5DA3-415E-916A-D81FFBD43561}"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8710B2D-1D12-4C78-865D-CD727A8FB975}" type="slidenum">
              <a:rPr lang="zh-CN" altLang="en-US"/>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9B96A32-028E-4F60-83CE-D52AF84282B9}"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393B8B7-F934-4A84-AE85-84D8D4909ED4}" type="slidenum">
              <a:rPr lang="zh-CN" altLang="en-US"/>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E8A8BBF-BA24-4675-9583-FBE4AB76FBA0}"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D07757F-176B-4D12-9E0E-CBA86F39E4F0}" type="slidenum">
              <a:rPr lang="zh-CN" altLang="en-US"/>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79769B3-F8A5-4C37-A6E4-8D42915735FC}"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B37DEEB-4E84-44F8-8285-14126BFAA2B2}" type="slidenum">
              <a:rPr lang="zh-CN" altLang="en-US"/>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CC33619-39D2-4264-9E6A-ABDCB8AD502C}"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69F77D1-E0A1-422E-8BBA-09BAD241E3CC}" type="slidenum">
              <a:rPr lang="zh-CN" altLang="en-US"/>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E95E920-6357-41BA-93E1-99B0EE25D130}"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5CFA1FD-CE72-4E56-B0FB-58C1CBDDB986}" type="slidenum">
              <a:rPr lang="zh-CN" altLang="en-US"/>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031ACE2A-C42B-4B5C-89F4-92525804E5BA}" type="datetimeFigureOut">
              <a:rPr lang="zh-CN" altLang="en-US"/>
              <a:t>2023/2/15 Wednesday</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8EAC75C-675E-4C19-9F92-F6B38FC93BC9}" type="slidenum">
              <a:rPr lang="zh-CN" altLang="en-US"/>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98BF463C-2A81-4183-B515-0B3017AA3969}" type="datetimeFigureOut">
              <a:rPr lang="zh-CN" altLang="en-US"/>
              <a:t>2023/2/15 Wednesday</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4E8A57E-8733-4941-93D7-FD57922ACA74}"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E74D5B99-91B3-44BE-B881-78E0EB4640BB}"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7B62615-AC38-4924-8ED0-A18D5B49CD0C}" type="slidenum">
              <a:rPr lang="zh-CN" altLang="en-US"/>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7CBD356-E455-467B-AF99-2D24E8E5B558}" type="datetimeFigureOut">
              <a:rPr lang="zh-CN" altLang="en-US"/>
              <a:t>2023/2/15 Wednesday</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F98969D-1F5D-4571-BFEF-28246444D000}" type="slidenum">
              <a:rPr lang="zh-CN" altLang="en-US"/>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F44F563-4271-4C9F-A516-D3C361B785AA}"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CF50B30-8540-4087-8426-54813B5AD5D5}" type="slidenum">
              <a:rPr lang="zh-CN" altLang="en-US"/>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2540A77-4470-48A7-93F2-DB01714EA5EF}"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189D7C6-9A66-42FE-B0E4-9124A09D7F1B}" type="slidenum">
              <a:rPr lang="zh-CN" altLang="en-US"/>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DB7057E-DF21-4664-A1B6-AA10CBE944B3}"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A40AFC9-D838-4A8A-8818-AB1D55CD48C7}" type="slidenum">
              <a:rPr lang="zh-CN" altLang="en-US"/>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E5E4055-5F6B-4A5C-8707-EA462F95A645}"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DC48BB4-2282-4BCB-93BB-F833C1DA4CBB}" type="slidenum">
              <a:rPr lang="zh-CN" altLang="en-US"/>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903FDE4-5DE1-4E8F-B0E6-22EA4D34093C}"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3BC2B2B-9BAF-45AE-BDE3-5C37E28DF7EB}" type="slidenum">
              <a:rPr lang="zh-CN" altLang="en-US"/>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6266692-AD8C-4132-8221-4C1EFEEA5DCC}"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773BE78-318A-40EF-97DF-D6DB4B1C8DEF}" type="slidenum">
              <a:rPr lang="zh-CN" altLang="en-US"/>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E962CB9-0CFC-4043-B81F-E4C5465803EE}"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F833A4B-D3DF-4872-B242-7C523F5FDBCA}" type="slidenum">
              <a:rPr lang="zh-CN" altLang="en-US"/>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535DF44-D64E-489E-97AD-C77856885843}"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7724B3C-9935-4774-8775-E7D5DBBC38F5}" type="slidenum">
              <a:rPr lang="zh-CN" altLang="en-US"/>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79170F6-11BB-4D6E-8220-B01294750659}" type="datetimeFigureOut">
              <a:rPr lang="zh-CN" altLang="en-US"/>
              <a:t>2023/2/15 Wednesday</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251ED8F-4D04-485B-B1F4-8D39420A87C2}"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3D96FB1B-624C-49EC-993A-332644F94174}" type="datetimeFigureOut">
              <a:rPr lang="zh-CN" altLang="en-US"/>
              <a:t>2023/2/15 Wednesday</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05418E3-1E68-461D-9F01-E4BA1B63FEEF}" type="slidenum">
              <a:rPr lang="zh-CN" altLang="en-US"/>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641BF31-CCD9-4171-B939-923CE1A5D73F}" type="datetimeFigureOut">
              <a:rPr lang="zh-CN" altLang="en-US"/>
              <a:t>2023/2/15 Wednesday</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BEBD389-5AF5-4627-90CA-D09F2645A902}" type="slidenum">
              <a:rPr lang="zh-CN" altLang="en-US"/>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067FD3F-951E-4DB1-8D39-81C6C91169A6}" type="datetimeFigureOut">
              <a:rPr lang="zh-CN" altLang="en-US"/>
              <a:t>2023/2/15 Wednesday</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FD0520E-9F20-4E13-9CC6-2AB531170E69}" type="slidenum">
              <a:rPr lang="zh-CN" altLang="en-US"/>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51D6726-D809-4009-A309-135F66A7924F}"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9A9EE26-DDD2-4A2B-8EC9-08B74F5F358E}" type="slidenum">
              <a:rPr lang="zh-CN" altLang="en-US"/>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1533423-0E28-4931-AF0A-BCD0E1320A82}"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A16CF61-D468-4DD3-8609-0258EF307BB3}" type="slidenum">
              <a:rPr lang="zh-CN" altLang="en-US"/>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5649870-1B32-4C33-AF62-B3472814459D}"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56BB63C-76DD-4067-9877-FB1CB4F3CCB1}" type="slidenum">
              <a:rPr lang="zh-CN" altLang="en-US"/>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317C35B-39C8-48C6-8024-3C0D0C5CA4F5}"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9DCFE59-6A73-4E16-A080-B0A2ED8DABE3}" type="slidenum">
              <a:rPr lang="zh-CN" altLang="en-US"/>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A0B814C-DE4B-453D-8F6C-FC2EF4CEED4B}"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70C0085-9A9A-425B-AF1E-1053303963DE}" type="slidenum">
              <a:rPr lang="zh-CN" altLang="en-US"/>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91FCA8C-0094-42B0-8981-39E78C3F8ED0}"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40474F3-A0A9-4D35-B0C6-42840EB504E5}" type="slidenum">
              <a:rPr lang="zh-CN" altLang="en-US"/>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58AF6BA3-A9E7-4A95-B149-56B9FFE3FB94}"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CF6B9C4-E9FA-4C29-8940-6063957DDD42}" type="slidenum">
              <a:rPr lang="zh-CN" altLang="en-US"/>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EAD217CD-9361-40F7-BBF5-E7A5D190A945}"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2612934-655A-4793-90A5-2E6E74FB0067}"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60D0E85C-63F7-443B-B4BC-C8A983C26B2E}" type="datetimeFigureOut">
              <a:rPr lang="zh-CN" altLang="en-US"/>
              <a:t>2023/2/15 Wednesday</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BC42607A-01BE-46E5-B931-9BD8075D34C7}" type="slidenum">
              <a:rPr lang="zh-CN" altLang="en-US"/>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C96B14F4-FD2A-4427-A83E-4F905EEC0A01}" type="datetimeFigureOut">
              <a:rPr lang="zh-CN" altLang="en-US"/>
              <a:t>2023/2/15 Wednesday</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70E9A06-7CD2-43BB-9AE5-06051C8162DE}" type="slidenum">
              <a:rPr lang="zh-CN" altLang="en-US"/>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270760A-D0BF-4586-A4DA-4A382B6CE0FA}" type="datetimeFigureOut">
              <a:rPr lang="zh-CN" altLang="en-US"/>
              <a:t>2023/2/15 Wednesday</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0A3A8E66-7FA3-4FD5-96DE-3BF68B4905D6}" type="slidenum">
              <a:rPr lang="zh-CN" altLang="en-US"/>
              <a:t>‹#›</a:t>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DF6C3C2-EF7E-467E-8853-632923EFFED2}" type="datetimeFigureOut">
              <a:rPr lang="zh-CN" altLang="en-US"/>
              <a:t>2023/2/15 Wednesday</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ED48CA7-3C79-419F-A535-E5F6596616B0}" type="slidenum">
              <a:rPr lang="zh-CN" altLang="en-US"/>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6B5AF26-66E4-4397-8AC5-BB1BD0F578A1}"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E9DBA5F-917A-4C41-B011-EDAD21A0145E}" type="slidenum">
              <a:rPr lang="zh-CN" altLang="en-US"/>
              <a:t>‹#›</a:t>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7A45489-0D68-40F3-8BC2-278321420A3E}"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BE5592A-0B4A-4520-A8D1-F0A009374DC7}" type="slidenum">
              <a:rPr lang="zh-CN" altLang="en-US"/>
              <a:t>‹#›</a:t>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0760C73-AA3F-4F22-A718-43A1418C51B0}"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04B17A9-0ED2-4B52-B10C-67DBAF002320}" type="slidenum">
              <a:rPr lang="zh-CN" altLang="en-US"/>
              <a:t>‹#›</a:t>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B486EEB-5D36-47DB-BD86-5DA81152E16E}"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2EA0D5C-B7C8-44AA-A51F-F3488707D906}"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B0D71FC-6498-428F-A474-503E06C27F83}" type="datetimeFigureOut">
              <a:rPr lang="zh-CN" altLang="en-US"/>
              <a:t>2023/2/15 Wednesday</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81A1E53-B63C-44BF-B79B-D5A185A818F2}"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A518D10-8AF5-4CD2-B63C-075699CDDF89}"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7CBB1C3-115B-4E1A-A1F6-6359C85895D8}"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3D77953-9E6B-40B2-B661-7E0C4264D5E5}"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4A51E84-13CB-4A04-8EB9-148394AE3B5A}"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7.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5EE224E6-A881-4D78-A9F9-DC3B6F15027C}" type="datetimeFigureOut">
              <a:rPr lang="zh-CN" altLang="en-US"/>
              <a:t>2023/2/15 Wednesday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60F48DF9-5B5A-4D6C-BB38-0DFE8F502BA0}" type="slidenum">
              <a:rPr lang="zh-CN" altLang="en-US"/>
              <a:t>‹#›</a:t>
            </a:fld>
            <a:endParaRPr lang="zh-CN" altLang="en-US"/>
          </a:p>
        </p:txBody>
      </p:sp>
      <p:grpSp>
        <p:nvGrpSpPr>
          <p:cNvPr id="7" name="Group 17"/>
          <p:cNvGrpSpPr/>
          <p:nvPr userDrawn="1"/>
        </p:nvGrpSpPr>
        <p:grpSpPr bwMode="auto">
          <a:xfrm>
            <a:off x="6715140" y="6286520"/>
            <a:ext cx="1826391" cy="428604"/>
            <a:chOff x="521" y="482"/>
            <a:chExt cx="1785" cy="404"/>
          </a:xfrm>
        </p:grpSpPr>
        <p:pic>
          <p:nvPicPr>
            <p:cNvPr id="8" name="Picture 15" descr="主题3"/>
            <p:cNvPicPr>
              <a:picLocks noChangeAspect="1" noChangeArrowheads="1"/>
            </p:cNvPicPr>
            <p:nvPr userDrawn="1"/>
          </p:nvPicPr>
          <p:blipFill>
            <a:blip r:embed="rId14" cstate="print"/>
            <a:srcRect/>
            <a:stretch>
              <a:fillRect/>
            </a:stretch>
          </p:blipFill>
          <p:spPr bwMode="auto">
            <a:xfrm>
              <a:off x="521" y="482"/>
              <a:ext cx="422" cy="404"/>
            </a:xfrm>
            <a:prstGeom prst="rect">
              <a:avLst/>
            </a:prstGeom>
            <a:noFill/>
            <a:ln w="9525">
              <a:noFill/>
              <a:miter lim="800000"/>
              <a:headEnd/>
              <a:tailEnd/>
            </a:ln>
          </p:spPr>
        </p:pic>
        <p:pic>
          <p:nvPicPr>
            <p:cNvPr id="9" name="Picture 16" descr="主题"/>
            <p:cNvPicPr>
              <a:picLocks noChangeAspect="1" noChangeArrowheads="1"/>
            </p:cNvPicPr>
            <p:nvPr userDrawn="1"/>
          </p:nvPicPr>
          <p:blipFill>
            <a:blip r:embed="rId15" cstate="print"/>
            <a:srcRect/>
            <a:stretch>
              <a:fillRect/>
            </a:stretch>
          </p:blipFill>
          <p:spPr bwMode="auto">
            <a:xfrm>
              <a:off x="991" y="548"/>
              <a:ext cx="1315" cy="22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ACDA5FA8-8B5E-436C-B444-8DB532B50355}" type="datetimeFigureOut">
              <a:rPr lang="zh-CN" altLang="en-US"/>
              <a:t>2023/2/15 Wednesday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BC9272F4-FF85-43B4-8CFD-4068FDC7C6EF}" type="slidenum">
              <a:rPr lang="zh-CN" altLang="en-US"/>
              <a:t>‹#›</a:t>
            </a:fld>
            <a:endParaRPr lang="zh-CN" altLang="en-US"/>
          </a:p>
        </p:txBody>
      </p:sp>
      <p:grpSp>
        <p:nvGrpSpPr>
          <p:cNvPr id="10" name="Group 17"/>
          <p:cNvGrpSpPr/>
          <p:nvPr userDrawn="1"/>
        </p:nvGrpSpPr>
        <p:grpSpPr bwMode="auto">
          <a:xfrm>
            <a:off x="500034" y="6286520"/>
            <a:ext cx="1826391" cy="428604"/>
            <a:chOff x="521" y="482"/>
            <a:chExt cx="1785" cy="404"/>
          </a:xfrm>
        </p:grpSpPr>
        <p:pic>
          <p:nvPicPr>
            <p:cNvPr id="11" name="Picture 15" descr="主题3"/>
            <p:cNvPicPr>
              <a:picLocks noChangeAspect="1" noChangeArrowheads="1"/>
            </p:cNvPicPr>
            <p:nvPr userDrawn="1"/>
          </p:nvPicPr>
          <p:blipFill>
            <a:blip r:embed="rId14" cstate="print"/>
            <a:srcRect/>
            <a:stretch>
              <a:fillRect/>
            </a:stretch>
          </p:blipFill>
          <p:spPr bwMode="auto">
            <a:xfrm>
              <a:off x="521" y="482"/>
              <a:ext cx="422" cy="404"/>
            </a:xfrm>
            <a:prstGeom prst="rect">
              <a:avLst/>
            </a:prstGeom>
            <a:noFill/>
            <a:ln w="9525">
              <a:noFill/>
              <a:miter lim="800000"/>
              <a:headEnd/>
              <a:tailEnd/>
            </a:ln>
          </p:spPr>
        </p:pic>
        <p:pic>
          <p:nvPicPr>
            <p:cNvPr id="12" name="Picture 16" descr="主题"/>
            <p:cNvPicPr>
              <a:picLocks noChangeAspect="1" noChangeArrowheads="1"/>
            </p:cNvPicPr>
            <p:nvPr userDrawn="1"/>
          </p:nvPicPr>
          <p:blipFill>
            <a:blip r:embed="rId15" cstate="print"/>
            <a:srcRect/>
            <a:stretch>
              <a:fillRect/>
            </a:stretch>
          </p:blipFill>
          <p:spPr bwMode="auto">
            <a:xfrm>
              <a:off x="991" y="548"/>
              <a:ext cx="1315" cy="22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3075"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78AAFACD-5F6D-436B-B8E3-E0EDC6DC2E36}" type="datetimeFigureOut">
              <a:rPr lang="zh-CN" altLang="en-US"/>
              <a:t>2023/2/15 Wednesday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8B16FAE8-5107-431F-A380-0A30A8399F7E}" type="slidenum">
              <a:rPr lang="zh-CN" altLang="en-US"/>
              <a:t>‹#›</a:t>
            </a:fld>
            <a:endParaRPr lang="zh-CN" altLang="en-US"/>
          </a:p>
        </p:txBody>
      </p:sp>
      <p:pic>
        <p:nvPicPr>
          <p:cNvPr id="7" name="图片 6" descr="blue.pn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grpSp>
        <p:nvGrpSpPr>
          <p:cNvPr id="8" name="Group 17"/>
          <p:cNvGrpSpPr/>
          <p:nvPr userDrawn="1"/>
        </p:nvGrpSpPr>
        <p:grpSpPr bwMode="auto">
          <a:xfrm>
            <a:off x="500034" y="6286520"/>
            <a:ext cx="1826391" cy="428604"/>
            <a:chOff x="521" y="482"/>
            <a:chExt cx="1785" cy="404"/>
          </a:xfrm>
        </p:grpSpPr>
        <p:pic>
          <p:nvPicPr>
            <p:cNvPr id="9" name="Picture 15" descr="主题3"/>
            <p:cNvPicPr>
              <a:picLocks noChangeAspect="1" noChangeArrowheads="1"/>
            </p:cNvPicPr>
            <p:nvPr userDrawn="1"/>
          </p:nvPicPr>
          <p:blipFill>
            <a:blip r:embed="rId15" cstate="print"/>
            <a:srcRect/>
            <a:stretch>
              <a:fillRect/>
            </a:stretch>
          </p:blipFill>
          <p:spPr bwMode="auto">
            <a:xfrm>
              <a:off x="521" y="482"/>
              <a:ext cx="422" cy="404"/>
            </a:xfrm>
            <a:prstGeom prst="rect">
              <a:avLst/>
            </a:prstGeom>
            <a:noFill/>
            <a:ln w="9525">
              <a:noFill/>
              <a:miter lim="800000"/>
              <a:headEnd/>
              <a:tailEnd/>
            </a:ln>
          </p:spPr>
        </p:pic>
        <p:pic>
          <p:nvPicPr>
            <p:cNvPr id="10" name="Picture 16" descr="主题"/>
            <p:cNvPicPr>
              <a:picLocks noChangeAspect="1" noChangeArrowheads="1"/>
            </p:cNvPicPr>
            <p:nvPr userDrawn="1"/>
          </p:nvPicPr>
          <p:blipFill>
            <a:blip r:embed="rId16" cstate="print"/>
            <a:srcRect/>
            <a:stretch>
              <a:fillRect/>
            </a:stretch>
          </p:blipFill>
          <p:spPr bwMode="auto">
            <a:xfrm>
              <a:off x="991" y="548"/>
              <a:ext cx="1315" cy="22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35" presetClass="path" presetSubtype="0" accel="50000" decel="50000" fill="hold" nodeType="withEffect">
                                  <p:stCondLst>
                                    <p:cond delay="0"/>
                                  </p:stCondLst>
                                  <p:childTnLst>
                                    <p:animMotion origin="layout" path="M 0.75608 0 L 0 0 " pathEditMode="relative" rAng="0" ptsTypes="AA">
                                      <p:cBhvr>
                                        <p:cTn id="9" dur="1000" fill="hold"/>
                                        <p:tgtEl>
                                          <p:spTgt spid="7"/>
                                        </p:tgtEl>
                                        <p:attrNameLst>
                                          <p:attrName>ppt_x</p:attrName>
                                          <p:attrName>ppt_y</p:attrName>
                                        </p:attrNameLst>
                                      </p:cBhvr>
                                      <p:rCtr x="-37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4099"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B2CB7E05-BE37-4576-A3AD-91154C848F8C}" type="datetimeFigureOut">
              <a:rPr lang="zh-CN" altLang="en-US"/>
              <a:t>2023/2/15 Wednesday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E7B07D67-6FFF-43E9-A5C4-0498BB94895C}" type="slidenum">
              <a:rPr lang="zh-CN" altLang="en-US"/>
              <a:t>‹#›</a:t>
            </a:fld>
            <a:endParaRPr lang="zh-CN" altLang="en-US"/>
          </a:p>
        </p:txBody>
      </p:sp>
      <p:grpSp>
        <p:nvGrpSpPr>
          <p:cNvPr id="7" name="Group 17"/>
          <p:cNvGrpSpPr/>
          <p:nvPr userDrawn="1"/>
        </p:nvGrpSpPr>
        <p:grpSpPr bwMode="auto">
          <a:xfrm>
            <a:off x="500034" y="6286520"/>
            <a:ext cx="1826391" cy="428604"/>
            <a:chOff x="521" y="482"/>
            <a:chExt cx="1785" cy="404"/>
          </a:xfrm>
        </p:grpSpPr>
        <p:pic>
          <p:nvPicPr>
            <p:cNvPr id="8" name="Picture 15" descr="主题3"/>
            <p:cNvPicPr>
              <a:picLocks noChangeAspect="1" noChangeArrowheads="1"/>
            </p:cNvPicPr>
            <p:nvPr userDrawn="1"/>
          </p:nvPicPr>
          <p:blipFill>
            <a:blip r:embed="rId14" cstate="print"/>
            <a:srcRect/>
            <a:stretch>
              <a:fillRect/>
            </a:stretch>
          </p:blipFill>
          <p:spPr bwMode="auto">
            <a:xfrm>
              <a:off x="521" y="482"/>
              <a:ext cx="422" cy="404"/>
            </a:xfrm>
            <a:prstGeom prst="rect">
              <a:avLst/>
            </a:prstGeom>
            <a:noFill/>
            <a:ln w="9525">
              <a:noFill/>
              <a:miter lim="800000"/>
              <a:headEnd/>
              <a:tailEnd/>
            </a:ln>
          </p:spPr>
        </p:pic>
        <p:pic>
          <p:nvPicPr>
            <p:cNvPr id="9" name="Picture 16" descr="主题"/>
            <p:cNvPicPr>
              <a:picLocks noChangeAspect="1" noChangeArrowheads="1"/>
            </p:cNvPicPr>
            <p:nvPr userDrawn="1"/>
          </p:nvPicPr>
          <p:blipFill>
            <a:blip r:embed="rId15" cstate="print"/>
            <a:srcRect/>
            <a:stretch>
              <a:fillRect/>
            </a:stretch>
          </p:blipFill>
          <p:spPr bwMode="auto">
            <a:xfrm>
              <a:off x="991" y="548"/>
              <a:ext cx="1315" cy="22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5123"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60A03B52-7F1B-4A1E-AD97-803ECD26D90D}" type="datetimeFigureOut">
              <a:rPr lang="zh-CN" altLang="en-US"/>
              <a:t>2023/2/15 Wednesday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E8071AF2-AD6E-4300-8BD1-494D25EBB1B3}" type="slidenum">
              <a:rPr lang="zh-CN" altLang="en-US"/>
              <a:t>‹#›</a:t>
            </a:fld>
            <a:endParaRPr lang="zh-CN" altLang="en-US"/>
          </a:p>
        </p:txBody>
      </p:sp>
      <p:grpSp>
        <p:nvGrpSpPr>
          <p:cNvPr id="8" name="Group 17"/>
          <p:cNvGrpSpPr/>
          <p:nvPr userDrawn="1"/>
        </p:nvGrpSpPr>
        <p:grpSpPr bwMode="auto">
          <a:xfrm>
            <a:off x="500034" y="6286520"/>
            <a:ext cx="1826391" cy="428604"/>
            <a:chOff x="521" y="482"/>
            <a:chExt cx="1785" cy="404"/>
          </a:xfrm>
        </p:grpSpPr>
        <p:pic>
          <p:nvPicPr>
            <p:cNvPr id="9" name="Picture 15" descr="主题3"/>
            <p:cNvPicPr>
              <a:picLocks noChangeAspect="1" noChangeArrowheads="1"/>
            </p:cNvPicPr>
            <p:nvPr userDrawn="1"/>
          </p:nvPicPr>
          <p:blipFill>
            <a:blip r:embed="rId14" cstate="print"/>
            <a:srcRect/>
            <a:stretch>
              <a:fillRect/>
            </a:stretch>
          </p:blipFill>
          <p:spPr bwMode="auto">
            <a:xfrm>
              <a:off x="521" y="482"/>
              <a:ext cx="422" cy="404"/>
            </a:xfrm>
            <a:prstGeom prst="rect">
              <a:avLst/>
            </a:prstGeom>
            <a:noFill/>
            <a:ln w="9525">
              <a:noFill/>
              <a:miter lim="800000"/>
              <a:headEnd/>
              <a:tailEnd/>
            </a:ln>
          </p:spPr>
        </p:pic>
        <p:pic>
          <p:nvPicPr>
            <p:cNvPr id="10" name="Picture 16" descr="主题"/>
            <p:cNvPicPr>
              <a:picLocks noChangeAspect="1" noChangeArrowheads="1"/>
            </p:cNvPicPr>
            <p:nvPr userDrawn="1"/>
          </p:nvPicPr>
          <p:blipFill>
            <a:blip r:embed="rId15" cstate="print"/>
            <a:srcRect/>
            <a:stretch>
              <a:fillRect/>
            </a:stretch>
          </p:blipFill>
          <p:spPr bwMode="auto">
            <a:xfrm>
              <a:off x="991" y="548"/>
              <a:ext cx="1315" cy="225"/>
            </a:xfrm>
            <a:prstGeom prst="rect">
              <a:avLst/>
            </a:prstGeom>
            <a:noFill/>
            <a:ln w="9525">
              <a:noFill/>
              <a:miter lim="800000"/>
              <a:headEnd/>
              <a:tailEnd/>
            </a:ln>
          </p:spPr>
        </p:pic>
      </p:grpSp>
      <p:pic>
        <p:nvPicPr>
          <p:cNvPr id="7" name="图片 6" descr="red.png"/>
          <p:cNvPicPr>
            <a:picLocks noChangeAspect="1"/>
          </p:cNvPicPr>
          <p:nvPr userDrawn="1"/>
        </p:nvPicPr>
        <p:blipFill>
          <a:blip r:embed="rId16"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35" presetClass="path" presetSubtype="0" accel="50000" decel="50000" fill="hold" nodeType="withEffect">
                                  <p:stCondLst>
                                    <p:cond delay="0"/>
                                  </p:stCondLst>
                                  <p:childTnLst>
                                    <p:animMotion origin="layout" path="M 0.64566 0 L 0 0 " pathEditMode="relative" rAng="0" ptsTypes="AA">
                                      <p:cBhvr>
                                        <p:cTn id="9" dur="1000" fill="hold"/>
                                        <p:tgtEl>
                                          <p:spTgt spid="7"/>
                                        </p:tgtEl>
                                        <p:attrNameLst>
                                          <p:attrName>ppt_x</p:attrName>
                                          <p:attrName>ppt_y</p:attrName>
                                        </p:attrNameLst>
                                      </p:cBhvr>
                                      <p:rCtr x="-3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614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3BCABC66-9300-46EE-96F7-3100CBA24B79}" type="datetimeFigureOut">
              <a:rPr lang="zh-CN" altLang="en-US"/>
              <a:t>2023/2/15 Wednesday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8B92653D-640F-4CC4-9FC3-3B70F4CBD738}" type="slidenum">
              <a:rPr lang="zh-CN" altLang="en-US"/>
              <a:t>‹#›</a:t>
            </a:fld>
            <a:endParaRPr lang="zh-CN" altLang="en-US"/>
          </a:p>
        </p:txBody>
      </p:sp>
      <p:grpSp>
        <p:nvGrpSpPr>
          <p:cNvPr id="7" name="Group 17"/>
          <p:cNvGrpSpPr/>
          <p:nvPr userDrawn="1"/>
        </p:nvGrpSpPr>
        <p:grpSpPr bwMode="auto">
          <a:xfrm>
            <a:off x="500034" y="6286520"/>
            <a:ext cx="1826391" cy="428604"/>
            <a:chOff x="521" y="482"/>
            <a:chExt cx="1785" cy="404"/>
          </a:xfrm>
        </p:grpSpPr>
        <p:pic>
          <p:nvPicPr>
            <p:cNvPr id="8" name="Picture 15" descr="主题3"/>
            <p:cNvPicPr>
              <a:picLocks noChangeAspect="1" noChangeArrowheads="1"/>
            </p:cNvPicPr>
            <p:nvPr userDrawn="1"/>
          </p:nvPicPr>
          <p:blipFill>
            <a:blip r:embed="rId14" cstate="print"/>
            <a:srcRect/>
            <a:stretch>
              <a:fillRect/>
            </a:stretch>
          </p:blipFill>
          <p:spPr bwMode="auto">
            <a:xfrm>
              <a:off x="521" y="482"/>
              <a:ext cx="422" cy="404"/>
            </a:xfrm>
            <a:prstGeom prst="rect">
              <a:avLst/>
            </a:prstGeom>
            <a:noFill/>
            <a:ln w="9525">
              <a:noFill/>
              <a:miter lim="800000"/>
              <a:headEnd/>
              <a:tailEnd/>
            </a:ln>
          </p:spPr>
        </p:pic>
        <p:pic>
          <p:nvPicPr>
            <p:cNvPr id="9" name="Picture 16" descr="主题"/>
            <p:cNvPicPr>
              <a:picLocks noChangeAspect="1" noChangeArrowheads="1"/>
            </p:cNvPicPr>
            <p:nvPr userDrawn="1"/>
          </p:nvPicPr>
          <p:blipFill>
            <a:blip r:embed="rId15" cstate="print"/>
            <a:srcRect/>
            <a:stretch>
              <a:fillRect/>
            </a:stretch>
          </p:blipFill>
          <p:spPr bwMode="auto">
            <a:xfrm>
              <a:off x="991" y="548"/>
              <a:ext cx="1315" cy="22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0.jpeg"/><Relationship Id="rId7"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orange spot.jpg"/>
          <p:cNvPicPr>
            <a:picLocks noChangeAspect="1"/>
          </p:cNvPicPr>
          <p:nvPr/>
        </p:nvPicPr>
        <p:blipFill>
          <a:blip r:embed="rId2" cstate="print"/>
          <a:srcRect/>
          <a:stretch>
            <a:fillRect/>
          </a:stretch>
        </p:blipFill>
        <p:spPr bwMode="auto">
          <a:xfrm>
            <a:off x="4324350" y="2524125"/>
            <a:ext cx="4819650" cy="4333875"/>
          </a:xfrm>
          <a:prstGeom prst="rect">
            <a:avLst/>
          </a:prstGeom>
          <a:noFill/>
          <a:ln w="9525">
            <a:noFill/>
            <a:miter lim="800000"/>
            <a:headEnd/>
            <a:tailEnd/>
          </a:ln>
        </p:spPr>
      </p:pic>
      <p:pic>
        <p:nvPicPr>
          <p:cNvPr id="15" name="图片 14" descr="double spot.jpg"/>
          <p:cNvPicPr>
            <a:picLocks noChangeAspect="1"/>
          </p:cNvPicPr>
          <p:nvPr/>
        </p:nvPicPr>
        <p:blipFill>
          <a:blip r:embed="rId3" cstate="print"/>
          <a:srcRect/>
          <a:stretch>
            <a:fillRect/>
          </a:stretch>
        </p:blipFill>
        <p:spPr bwMode="auto">
          <a:xfrm>
            <a:off x="4324350" y="2524125"/>
            <a:ext cx="4819650" cy="4333875"/>
          </a:xfrm>
          <a:prstGeom prst="rect">
            <a:avLst/>
          </a:prstGeom>
          <a:noFill/>
          <a:ln w="9525">
            <a:noFill/>
            <a:miter lim="800000"/>
            <a:headEnd/>
            <a:tailEnd/>
          </a:ln>
        </p:spPr>
      </p:pic>
      <p:pic>
        <p:nvPicPr>
          <p:cNvPr id="8" name="图片 7" descr="~@.png"/>
          <p:cNvPicPr>
            <a:picLocks noChangeAspect="1"/>
          </p:cNvPicPr>
          <p:nvPr/>
        </p:nvPicPr>
        <p:blipFill>
          <a:blip r:embed="rId4" cstate="print">
            <a:lum bright="40000"/>
          </a:blip>
          <a:srcRect/>
          <a:stretch>
            <a:fillRect/>
          </a:stretch>
        </p:blipFill>
        <p:spPr bwMode="auto">
          <a:xfrm>
            <a:off x="1588" y="5357813"/>
            <a:ext cx="9142412" cy="2171700"/>
          </a:xfrm>
          <a:prstGeom prst="rect">
            <a:avLst/>
          </a:prstGeom>
          <a:noFill/>
          <a:ln w="9525">
            <a:noFill/>
            <a:miter lim="800000"/>
            <a:headEnd/>
            <a:tailEnd/>
          </a:ln>
        </p:spPr>
      </p:pic>
      <p:pic>
        <p:nvPicPr>
          <p:cNvPr id="10" name="图片 9" descr="~~~~@.png"/>
          <p:cNvPicPr>
            <a:picLocks noChangeAspect="1"/>
          </p:cNvPicPr>
          <p:nvPr/>
        </p:nvPicPr>
        <p:blipFill>
          <a:blip r:embed="rId5" cstate="print"/>
          <a:srcRect/>
          <a:stretch>
            <a:fillRect/>
          </a:stretch>
        </p:blipFill>
        <p:spPr bwMode="auto">
          <a:xfrm>
            <a:off x="0" y="5072063"/>
            <a:ext cx="9142413" cy="1676400"/>
          </a:xfrm>
          <a:prstGeom prst="rect">
            <a:avLst/>
          </a:prstGeom>
          <a:noFill/>
          <a:ln w="9525">
            <a:noFill/>
            <a:miter lim="800000"/>
            <a:headEnd/>
            <a:tailEnd/>
          </a:ln>
        </p:spPr>
      </p:pic>
      <p:sp>
        <p:nvSpPr>
          <p:cNvPr id="7174" name="标题 1"/>
          <p:cNvSpPr>
            <a:spLocks noGrp="1"/>
          </p:cNvSpPr>
          <p:nvPr>
            <p:ph type="ctrTitle"/>
          </p:nvPr>
        </p:nvSpPr>
        <p:spPr>
          <a:xfrm>
            <a:off x="214313" y="3571875"/>
            <a:ext cx="7643812" cy="1928813"/>
          </a:xfrm>
        </p:spPr>
        <p:txBody>
          <a:bodyPr/>
          <a:lstStyle/>
          <a:p>
            <a:r>
              <a:rPr lang="zh-CN" altLang="en-US" sz="4800" b="1" dirty="0" smtClean="0"/>
              <a:t>地区冲突中的国际法问题</a:t>
            </a:r>
            <a:r>
              <a:rPr lang="en-US" altLang="zh-CN" sz="4800" b="1" dirty="0" smtClean="0"/>
              <a:t/>
            </a:r>
            <a:br>
              <a:rPr lang="en-US" altLang="zh-CN" sz="4800" b="1" dirty="0" smtClean="0"/>
            </a:br>
            <a:r>
              <a:rPr lang="zh-CN" altLang="en-US" sz="4800" b="1" dirty="0" smtClean="0"/>
              <a:t>之课程思政</a:t>
            </a:r>
            <a:r>
              <a:rPr lang="en-US" altLang="zh-CN" sz="4800" b="1" dirty="0" smtClean="0"/>
              <a:t/>
            </a:r>
            <a:br>
              <a:rPr lang="en-US" altLang="zh-CN" sz="4800" b="1" dirty="0" smtClean="0"/>
            </a:br>
            <a:endParaRPr lang="zh-CN" altLang="en-US" sz="2800" b="1" dirty="0" smtClean="0"/>
          </a:p>
        </p:txBody>
      </p:sp>
      <p:sp>
        <p:nvSpPr>
          <p:cNvPr id="7175" name="TextBox 16"/>
          <p:cNvSpPr txBox="1">
            <a:spLocks noChangeArrowheads="1"/>
          </p:cNvSpPr>
          <p:nvPr/>
        </p:nvSpPr>
        <p:spPr bwMode="auto">
          <a:xfrm>
            <a:off x="8285163" y="6357938"/>
            <a:ext cx="184731" cy="400110"/>
          </a:xfrm>
          <a:prstGeom prst="rect">
            <a:avLst/>
          </a:prstGeom>
          <a:noFill/>
          <a:ln w="9525">
            <a:noFill/>
            <a:miter lim="800000"/>
          </a:ln>
        </p:spPr>
        <p:txBody>
          <a:bodyPr wrap="none">
            <a:spAutoFit/>
          </a:bodyPr>
          <a:lstStyle/>
          <a:p>
            <a:endParaRPr lang="zh-CN" altLang="en-US" sz="2000" dirty="0">
              <a:latin typeface="Calibri" panose="020F0502020204030204" pitchFamily="34" charset="0"/>
            </a:endParaRPr>
          </a:p>
        </p:txBody>
      </p:sp>
      <p:grpSp>
        <p:nvGrpSpPr>
          <p:cNvPr id="14" name="Group 17"/>
          <p:cNvGrpSpPr/>
          <p:nvPr/>
        </p:nvGrpSpPr>
        <p:grpSpPr bwMode="auto">
          <a:xfrm>
            <a:off x="6929454" y="6357982"/>
            <a:ext cx="1826391" cy="428604"/>
            <a:chOff x="521" y="482"/>
            <a:chExt cx="1785" cy="404"/>
          </a:xfrm>
        </p:grpSpPr>
        <p:pic>
          <p:nvPicPr>
            <p:cNvPr id="17" name="Picture 15" descr="主题3"/>
            <p:cNvPicPr>
              <a:picLocks noChangeAspect="1" noChangeArrowheads="1"/>
            </p:cNvPicPr>
            <p:nvPr/>
          </p:nvPicPr>
          <p:blipFill>
            <a:blip r:embed="rId6" cstate="print"/>
            <a:srcRect/>
            <a:stretch>
              <a:fillRect/>
            </a:stretch>
          </p:blipFill>
          <p:spPr bwMode="auto">
            <a:xfrm>
              <a:off x="521" y="482"/>
              <a:ext cx="422" cy="404"/>
            </a:xfrm>
            <a:prstGeom prst="rect">
              <a:avLst/>
            </a:prstGeom>
            <a:noFill/>
            <a:ln w="9525">
              <a:noFill/>
              <a:miter lim="800000"/>
              <a:headEnd/>
              <a:tailEnd/>
            </a:ln>
          </p:spPr>
        </p:pic>
        <p:pic>
          <p:nvPicPr>
            <p:cNvPr id="18" name="Picture 16" descr="主题"/>
            <p:cNvPicPr>
              <a:picLocks noChangeAspect="1" noChangeArrowheads="1"/>
            </p:cNvPicPr>
            <p:nvPr/>
          </p:nvPicPr>
          <p:blipFill>
            <a:blip r:embed="rId7" cstate="print"/>
            <a:srcRect/>
            <a:stretch>
              <a:fillRect/>
            </a:stretch>
          </p:blipFill>
          <p:spPr bwMode="auto">
            <a:xfrm>
              <a:off x="991" y="548"/>
              <a:ext cx="1315" cy="22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anim calcmode="lin" valueType="num">
                                      <p:cBhvr>
                                        <p:cTn id="8" dur="400" fill="hold"/>
                                        <p:tgtEl>
                                          <p:spTgt spid="8"/>
                                        </p:tgtEl>
                                        <p:attrNameLst>
                                          <p:attrName>ppt_x</p:attrName>
                                        </p:attrNameLst>
                                      </p:cBhvr>
                                      <p:tavLst>
                                        <p:tav tm="0">
                                          <p:val>
                                            <p:strVal val="#ppt_x"/>
                                          </p:val>
                                        </p:tav>
                                        <p:tav tm="100000">
                                          <p:val>
                                            <p:strVal val="#ppt_x"/>
                                          </p:val>
                                        </p:tav>
                                      </p:tavLst>
                                    </p:anim>
                                    <p:anim calcmode="lin" valueType="num">
                                      <p:cBhvr>
                                        <p:cTn id="9" dur="4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6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par>
                                <p:cTn id="13" presetID="10" presetClass="entr" presetSubtype="0" fill="hold" nodeType="withEffect">
                                  <p:stCondLst>
                                    <p:cond delay="15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200"/>
                                        <p:tgtEl>
                                          <p:spTgt spid="15"/>
                                        </p:tgtEl>
                                      </p:cBhvr>
                                    </p:animEffect>
                                  </p:childTnLst>
                                </p:cTn>
                              </p:par>
                              <p:par>
                                <p:cTn id="16" presetID="1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lide(fromBottom)">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中国法官梅汝璈、苏联法官柴扬诺夫、美国法官希金斯、英国法官帕特里克、法国法官贝尔纳、荷兰法官勒林、印度法官帕尔、加拿大法官麦克杜格尔、新西兰法官诺斯克罗夫特、菲律宾法官哈那尼利亚和澳大利亚法官兼庭长韦伯</a:t>
            </a:r>
            <a:r>
              <a:rPr lang="zh-CN" altLang="zh-CN" dirty="0" smtClean="0"/>
              <a:t>。</a:t>
            </a:r>
            <a:endParaRPr lang="en-US" altLang="zh-CN" dirty="0" smtClean="0"/>
          </a:p>
          <a:p>
            <a:r>
              <a:rPr lang="zh-CN" altLang="zh-CN" dirty="0" smtClean="0"/>
              <a:t>远东</a:t>
            </a:r>
            <a:r>
              <a:rPr lang="zh-CN" altLang="zh-CN" dirty="0"/>
              <a:t>国际军事法庭主要采英美法程序进行。</a:t>
            </a:r>
            <a:endParaRPr lang="zh-CN" altLang="en-US" dirty="0"/>
          </a:p>
        </p:txBody>
      </p:sp>
    </p:spTree>
    <p:extLst>
      <p:ext uri="{BB962C8B-B14F-4D97-AF65-F5344CB8AC3E}">
        <p14:creationId xmlns:p14="http://schemas.microsoft.com/office/powerpoint/2010/main" val="3218023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124744"/>
            <a:ext cx="8229600" cy="5001419"/>
          </a:xfrm>
        </p:spPr>
        <p:txBody>
          <a:bodyPr/>
          <a:lstStyle/>
          <a:p>
            <a:r>
              <a:rPr lang="en-US" altLang="zh-CN" sz="2800" dirty="0"/>
              <a:t>1946</a:t>
            </a:r>
            <a:r>
              <a:rPr lang="zh-CN" altLang="zh-CN" sz="2800" dirty="0"/>
              <a:t>年</a:t>
            </a:r>
            <a:r>
              <a:rPr lang="en-US" altLang="zh-CN" sz="2800" dirty="0"/>
              <a:t>4</a:t>
            </a:r>
            <a:r>
              <a:rPr lang="zh-CN" altLang="zh-CN" sz="2800" dirty="0"/>
              <a:t>月</a:t>
            </a:r>
            <a:r>
              <a:rPr lang="en-US" altLang="zh-CN" sz="2800" dirty="0"/>
              <a:t>29</a:t>
            </a:r>
            <a:r>
              <a:rPr lang="zh-CN" altLang="zh-CN" sz="2800" dirty="0"/>
              <a:t>日</a:t>
            </a:r>
            <a:r>
              <a:rPr lang="en-US" altLang="zh-CN" sz="2800" dirty="0"/>
              <a:t>,</a:t>
            </a:r>
            <a:r>
              <a:rPr lang="zh-CN" altLang="zh-CN" sz="2800" dirty="0"/>
              <a:t>远东国际军事法庭正式受理了对东条英机等</a:t>
            </a:r>
            <a:r>
              <a:rPr lang="en-US" altLang="zh-CN" sz="2800" dirty="0"/>
              <a:t>28</a:t>
            </a:r>
            <a:r>
              <a:rPr lang="zh-CN" altLang="zh-CN" sz="2800" dirty="0"/>
              <a:t>名战犯的</a:t>
            </a:r>
            <a:r>
              <a:rPr lang="zh-CN" altLang="zh-CN" sz="2800" dirty="0" smtClean="0"/>
              <a:t>起诉</a:t>
            </a:r>
            <a:r>
              <a:rPr lang="zh-CN" altLang="en-US" sz="2800" dirty="0" smtClean="0"/>
              <a:t>。</a:t>
            </a:r>
            <a:endParaRPr lang="en-US" altLang="zh-CN" sz="2800" dirty="0" smtClean="0"/>
          </a:p>
          <a:p>
            <a:r>
              <a:rPr lang="zh-CN" altLang="zh-CN" sz="2800" dirty="0" smtClean="0"/>
              <a:t>审判</a:t>
            </a:r>
            <a:r>
              <a:rPr lang="zh-CN" altLang="zh-CN" sz="2800" dirty="0"/>
              <a:t>从</a:t>
            </a:r>
            <a:r>
              <a:rPr lang="en-US" altLang="zh-CN" sz="2800" dirty="0"/>
              <a:t>1946</a:t>
            </a:r>
            <a:r>
              <a:rPr lang="zh-CN" altLang="zh-CN" sz="2800" dirty="0"/>
              <a:t>年</a:t>
            </a:r>
            <a:r>
              <a:rPr lang="en-US" altLang="zh-CN" sz="2800" dirty="0"/>
              <a:t>5</a:t>
            </a:r>
            <a:r>
              <a:rPr lang="zh-CN" altLang="zh-CN" sz="2800" dirty="0"/>
              <a:t>月</a:t>
            </a:r>
            <a:r>
              <a:rPr lang="en-US" altLang="zh-CN" sz="2800" dirty="0"/>
              <a:t>3</a:t>
            </a:r>
            <a:r>
              <a:rPr lang="zh-CN" altLang="zh-CN" sz="2800" dirty="0"/>
              <a:t>日开始至</a:t>
            </a:r>
            <a:r>
              <a:rPr lang="en-US" altLang="zh-CN" sz="2800" dirty="0"/>
              <a:t>1948</a:t>
            </a:r>
            <a:r>
              <a:rPr lang="zh-CN" altLang="zh-CN" sz="2800" dirty="0"/>
              <a:t>年</a:t>
            </a:r>
            <a:r>
              <a:rPr lang="en-US" altLang="zh-CN" sz="2800" dirty="0"/>
              <a:t>11</a:t>
            </a:r>
            <a:r>
              <a:rPr lang="zh-CN" altLang="zh-CN" sz="2800" dirty="0"/>
              <a:t>月</a:t>
            </a:r>
            <a:r>
              <a:rPr lang="en-US" altLang="zh-CN" sz="2800" dirty="0"/>
              <a:t>12</a:t>
            </a:r>
            <a:r>
              <a:rPr lang="zh-CN" altLang="zh-CN" sz="2800" dirty="0"/>
              <a:t>日结束</a:t>
            </a:r>
            <a:r>
              <a:rPr lang="zh-CN" altLang="zh-CN" sz="2800" dirty="0" smtClean="0"/>
              <a:t>。</a:t>
            </a:r>
            <a:endParaRPr lang="en-US" altLang="zh-CN" sz="2800" dirty="0" smtClean="0"/>
          </a:p>
          <a:p>
            <a:r>
              <a:rPr lang="zh-CN" altLang="zh-CN" sz="2800" dirty="0" smtClean="0"/>
              <a:t>最终</a:t>
            </a:r>
            <a:r>
              <a:rPr lang="zh-CN" altLang="zh-CN" sz="2800" dirty="0"/>
              <a:t>结果是</a:t>
            </a:r>
            <a:r>
              <a:rPr lang="en-US" altLang="zh-CN" sz="2800" dirty="0"/>
              <a:t>,</a:t>
            </a:r>
            <a:r>
              <a:rPr lang="zh-CN" altLang="zh-CN" sz="2800" dirty="0"/>
              <a:t>在受审的</a:t>
            </a:r>
            <a:r>
              <a:rPr lang="en-US" altLang="zh-CN" sz="2800" dirty="0"/>
              <a:t>28</a:t>
            </a:r>
            <a:r>
              <a:rPr lang="zh-CN" altLang="zh-CN" sz="2800" dirty="0"/>
              <a:t>人中</a:t>
            </a:r>
            <a:r>
              <a:rPr lang="en-US" altLang="zh-CN" sz="2800" dirty="0"/>
              <a:t>,</a:t>
            </a:r>
            <a:r>
              <a:rPr lang="zh-CN" altLang="zh-CN" sz="2800" dirty="0"/>
              <a:t>除</a:t>
            </a:r>
            <a:r>
              <a:rPr lang="en-US" altLang="zh-CN" sz="2800" dirty="0"/>
              <a:t>2</a:t>
            </a:r>
            <a:r>
              <a:rPr lang="zh-CN" altLang="zh-CN" sz="2800" dirty="0"/>
              <a:t>人在审判期间死亡、</a:t>
            </a:r>
            <a:r>
              <a:rPr lang="en-US" altLang="zh-CN" sz="2800" dirty="0"/>
              <a:t>1</a:t>
            </a:r>
            <a:r>
              <a:rPr lang="zh-CN" altLang="zh-CN" sz="2800" dirty="0"/>
              <a:t>人丧失行为能力外</a:t>
            </a:r>
            <a:r>
              <a:rPr lang="en-US" altLang="zh-CN" sz="2800" dirty="0"/>
              <a:t>,</a:t>
            </a:r>
            <a:r>
              <a:rPr lang="zh-CN" altLang="zh-CN" sz="2800" dirty="0"/>
              <a:t>其余</a:t>
            </a:r>
            <a:r>
              <a:rPr lang="en-US" altLang="zh-CN" sz="2800" dirty="0"/>
              <a:t>25</a:t>
            </a:r>
            <a:r>
              <a:rPr lang="zh-CN" altLang="zh-CN" sz="2800" dirty="0"/>
              <a:t>人中</a:t>
            </a:r>
            <a:r>
              <a:rPr lang="en-US" altLang="zh-CN" sz="2800" dirty="0"/>
              <a:t>,</a:t>
            </a:r>
            <a:r>
              <a:rPr lang="zh-CN" altLang="zh-CN" sz="2800" dirty="0"/>
              <a:t>有</a:t>
            </a:r>
            <a:r>
              <a:rPr lang="en-US" altLang="zh-CN" sz="2800" dirty="0"/>
              <a:t>7</a:t>
            </a:r>
            <a:r>
              <a:rPr lang="zh-CN" altLang="zh-CN" sz="2800" dirty="0"/>
              <a:t>人被判处绞刑</a:t>
            </a:r>
            <a:r>
              <a:rPr lang="en-US" altLang="zh-CN" sz="2800" dirty="0"/>
              <a:t>,16</a:t>
            </a:r>
            <a:r>
              <a:rPr lang="zh-CN" altLang="zh-CN" sz="2800" dirty="0"/>
              <a:t>人被判处无期徒刑</a:t>
            </a:r>
            <a:r>
              <a:rPr lang="en-US" altLang="zh-CN" sz="2800" dirty="0"/>
              <a:t>,2</a:t>
            </a:r>
            <a:r>
              <a:rPr lang="zh-CN" altLang="zh-CN" sz="2800" dirty="0"/>
              <a:t>人被分别判处</a:t>
            </a:r>
            <a:r>
              <a:rPr lang="en-US" altLang="zh-CN" sz="2800" dirty="0"/>
              <a:t>20</a:t>
            </a:r>
            <a:r>
              <a:rPr lang="zh-CN" altLang="zh-CN" sz="2800" dirty="0"/>
              <a:t>年和</a:t>
            </a:r>
            <a:r>
              <a:rPr lang="en-US" altLang="zh-CN" sz="2800" dirty="0"/>
              <a:t>7</a:t>
            </a:r>
            <a:r>
              <a:rPr lang="zh-CN" altLang="zh-CN" sz="2800" dirty="0"/>
              <a:t>年有期徒刑</a:t>
            </a:r>
            <a:r>
              <a:rPr lang="zh-CN" altLang="zh-CN" sz="2800" dirty="0" smtClean="0"/>
              <a:t>。</a:t>
            </a:r>
            <a:endParaRPr lang="en-US" altLang="zh-CN" sz="2800" dirty="0" smtClean="0"/>
          </a:p>
          <a:p>
            <a:r>
              <a:rPr lang="zh-CN" altLang="zh-CN" sz="2800" dirty="0"/>
              <a:t>彰显正义、惩罚邪恶的重要审判，是文明的审判</a:t>
            </a:r>
            <a:r>
              <a:rPr lang="zh-CN" altLang="zh-CN" sz="2800" dirty="0" smtClean="0"/>
              <a:t>。</a:t>
            </a:r>
            <a:endParaRPr lang="en-US" altLang="zh-CN" sz="2800" dirty="0" smtClean="0"/>
          </a:p>
          <a:p>
            <a:r>
              <a:rPr lang="zh-CN" altLang="zh-CN" sz="2800" dirty="0" smtClean="0"/>
              <a:t>战争</a:t>
            </a:r>
            <a:r>
              <a:rPr lang="zh-CN" altLang="zh-CN" sz="2800" dirty="0"/>
              <a:t>不仅要追究国家责任，也要追究个人责任。</a:t>
            </a:r>
            <a:endParaRPr lang="zh-CN" altLang="en-US" sz="2800" dirty="0"/>
          </a:p>
        </p:txBody>
      </p:sp>
    </p:spTree>
    <p:extLst>
      <p:ext uri="{BB962C8B-B14F-4D97-AF65-F5344CB8AC3E}">
        <p14:creationId xmlns:p14="http://schemas.microsoft.com/office/powerpoint/2010/main" val="1196371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417638"/>
            <a:ext cx="8229600" cy="4708525"/>
          </a:xfrm>
        </p:spPr>
        <p:txBody>
          <a:bodyPr/>
          <a:lstStyle/>
          <a:p>
            <a:r>
              <a:rPr lang="zh-CN" altLang="en-US" dirty="0"/>
              <a:t>原陆军大将 土肥原贤二</a:t>
            </a:r>
            <a:r>
              <a:rPr lang="en-US" altLang="zh-CN" dirty="0"/>
              <a:t>(66</a:t>
            </a:r>
            <a:r>
              <a:rPr lang="zh-CN" altLang="en-US" dirty="0"/>
              <a:t>岁</a:t>
            </a:r>
            <a:r>
              <a:rPr lang="en-US" altLang="zh-CN" dirty="0"/>
              <a:t>) </a:t>
            </a:r>
            <a:r>
              <a:rPr lang="zh-CN" altLang="en-US" dirty="0" smtClean="0"/>
              <a:t>绞刑</a:t>
            </a:r>
            <a:endParaRPr lang="en-US" altLang="zh-CN" dirty="0" smtClean="0"/>
          </a:p>
          <a:p>
            <a:r>
              <a:rPr lang="zh-CN" altLang="en-US" dirty="0" smtClean="0"/>
              <a:t>原总理</a:t>
            </a:r>
            <a:r>
              <a:rPr lang="zh-CN" altLang="en-US" dirty="0"/>
              <a:t>大臣 广田弘</a:t>
            </a:r>
            <a:r>
              <a:rPr lang="zh-CN" altLang="en-US" dirty="0" smtClean="0"/>
              <a:t>毅</a:t>
            </a:r>
            <a:endParaRPr lang="en-US" altLang="zh-CN" dirty="0" smtClean="0"/>
          </a:p>
          <a:p>
            <a:r>
              <a:rPr lang="zh-CN" altLang="en-US" dirty="0" smtClean="0"/>
              <a:t>原陆军</a:t>
            </a:r>
            <a:r>
              <a:rPr lang="zh-CN" altLang="en-US" dirty="0"/>
              <a:t>大臣 板垣征四</a:t>
            </a:r>
            <a:r>
              <a:rPr lang="zh-CN" altLang="en-US" dirty="0" smtClean="0"/>
              <a:t>郎（</a:t>
            </a:r>
            <a:r>
              <a:rPr lang="zh-CN" altLang="en-US" dirty="0"/>
              <a:t>参与南京大屠杀）</a:t>
            </a:r>
          </a:p>
          <a:p>
            <a:r>
              <a:rPr lang="zh-CN" altLang="en-US" dirty="0"/>
              <a:t>原陆军次官 木村兵太</a:t>
            </a:r>
            <a:r>
              <a:rPr lang="zh-CN" altLang="en-US" dirty="0" smtClean="0"/>
              <a:t>郎</a:t>
            </a:r>
            <a:endParaRPr lang="en-US" altLang="zh-CN" dirty="0" smtClean="0"/>
          </a:p>
          <a:p>
            <a:r>
              <a:rPr lang="zh-CN" altLang="en-US" dirty="0" smtClean="0"/>
              <a:t>原陆军</a:t>
            </a:r>
            <a:r>
              <a:rPr lang="zh-CN" altLang="en-US" dirty="0"/>
              <a:t>大将 松井石</a:t>
            </a:r>
            <a:r>
              <a:rPr lang="zh-CN" altLang="en-US" dirty="0" smtClean="0"/>
              <a:t>根（</a:t>
            </a:r>
            <a:r>
              <a:rPr lang="zh-CN" altLang="en-US" dirty="0"/>
              <a:t>参与南京大屠杀）</a:t>
            </a:r>
          </a:p>
          <a:p>
            <a:r>
              <a:rPr lang="zh-CN" altLang="en-US" dirty="0"/>
              <a:t>原陆军军务局局长武藤</a:t>
            </a:r>
            <a:r>
              <a:rPr lang="zh-CN" altLang="en-US" dirty="0" smtClean="0"/>
              <a:t>章</a:t>
            </a:r>
            <a:endParaRPr lang="en-US" altLang="zh-CN" dirty="0" smtClean="0"/>
          </a:p>
          <a:p>
            <a:r>
              <a:rPr lang="zh-CN" altLang="en-US" dirty="0" smtClean="0"/>
              <a:t>原总理</a:t>
            </a:r>
            <a:r>
              <a:rPr lang="zh-CN" altLang="en-US" dirty="0"/>
              <a:t>大臣 东条英</a:t>
            </a:r>
            <a:r>
              <a:rPr lang="zh-CN" altLang="en-US" dirty="0" smtClean="0"/>
              <a:t>机</a:t>
            </a:r>
            <a:endParaRPr lang="zh-CN" altLang="en-US" dirty="0"/>
          </a:p>
        </p:txBody>
      </p:sp>
    </p:spTree>
    <p:extLst>
      <p:ext uri="{BB962C8B-B14F-4D97-AF65-F5344CB8AC3E}">
        <p14:creationId xmlns:p14="http://schemas.microsoft.com/office/powerpoint/2010/main" val="645721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smtClean="0"/>
              <a:t>思考</a:t>
            </a:r>
            <a:endParaRPr lang="en-US" altLang="zh-CN" b="1" dirty="0" smtClean="0"/>
          </a:p>
          <a:p>
            <a:r>
              <a:rPr lang="en-US" altLang="zh-CN" b="1" dirty="0" smtClean="0"/>
              <a:t>1</a:t>
            </a:r>
            <a:r>
              <a:rPr lang="zh-CN" altLang="en-US" b="1" dirty="0" smtClean="0"/>
              <a:t>、东京审判的重要意义</a:t>
            </a:r>
            <a:endParaRPr lang="en-US" altLang="zh-CN" b="1" dirty="0" smtClean="0"/>
          </a:p>
          <a:p>
            <a:r>
              <a:rPr lang="en-US" altLang="zh-CN" b="1" dirty="0" smtClean="0"/>
              <a:t>2</a:t>
            </a:r>
            <a:r>
              <a:rPr lang="zh-CN" altLang="en-US" b="1" dirty="0" smtClean="0"/>
              <a:t>、东京审判中的中国团队</a:t>
            </a:r>
            <a:endParaRPr lang="en-US" altLang="zh-CN" b="1" dirty="0" smtClean="0"/>
          </a:p>
          <a:p>
            <a:r>
              <a:rPr lang="en-US" altLang="zh-CN" b="1" dirty="0" smtClean="0">
                <a:solidFill>
                  <a:srgbClr val="FF0000"/>
                </a:solidFill>
              </a:rPr>
              <a:t>3</a:t>
            </a:r>
            <a:r>
              <a:rPr lang="zh-CN" altLang="en-US" b="1" dirty="0" smtClean="0">
                <a:solidFill>
                  <a:srgbClr val="FF0000"/>
                </a:solidFill>
              </a:rPr>
              <a:t>、为什么要审判战争罪犯</a:t>
            </a:r>
            <a:endParaRPr lang="en-US" altLang="zh-CN" b="1" dirty="0" smtClean="0">
              <a:solidFill>
                <a:srgbClr val="FF0000"/>
              </a:solidFill>
            </a:endParaRPr>
          </a:p>
          <a:p>
            <a:r>
              <a:rPr lang="zh-CN" altLang="en-US" b="1" dirty="0" smtClean="0"/>
              <a:t>通过还原东京审判，启发学生对战争犯罪等反人类罪的思考。</a:t>
            </a:r>
            <a:endParaRPr lang="zh-CN" altLang="en-US" b="1" dirty="0"/>
          </a:p>
        </p:txBody>
      </p:sp>
    </p:spTree>
    <p:extLst>
      <p:ext uri="{BB962C8B-B14F-4D97-AF65-F5344CB8AC3E}">
        <p14:creationId xmlns:p14="http://schemas.microsoft.com/office/powerpoint/2010/main" val="613984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THANK YOU"/>
          <p:cNvPicPr>
            <a:picLocks noChangeAspect="1" noChangeArrowheads="1"/>
          </p:cNvPicPr>
          <p:nvPr/>
        </p:nvPicPr>
        <p:blipFill>
          <a:blip r:embed="rId2" cstate="print"/>
          <a:srcRect/>
          <a:stretch>
            <a:fillRect/>
          </a:stretch>
        </p:blipFill>
        <p:spPr bwMode="auto">
          <a:xfrm>
            <a:off x="0" y="0"/>
            <a:ext cx="9142413" cy="6856413"/>
          </a:xfrm>
          <a:prstGeom prst="rect">
            <a:avLst/>
          </a:prstGeom>
          <a:noFill/>
          <a:ln w="9525">
            <a:noFill/>
            <a:miter lim="800000"/>
            <a:headEnd/>
            <a:tailEnd/>
          </a:ln>
        </p:spPr>
      </p:pic>
      <p:pic>
        <p:nvPicPr>
          <p:cNvPr id="3" name="Picture 8" descr="放射光~"/>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0" presetClass="entr" presetSubtype="0" decel="100000" fill="hold" nodeType="withEffect">
                                  <p:stCondLst>
                                    <p:cond delay="90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23" presetClass="exit" presetSubtype="16" fill="hold" nodeType="withEffect">
                                  <p:stCondLst>
                                    <p:cond delay="2100"/>
                                  </p:stCondLst>
                                  <p:childTnLst>
                                    <p:anim calcmode="lin" valueType="num">
                                      <p:cBhvr>
                                        <p:cTn id="16" dur="400"/>
                                        <p:tgtEl>
                                          <p:spTgt spid="3"/>
                                        </p:tgtEl>
                                        <p:attrNameLst>
                                          <p:attrName>ppt_w</p:attrName>
                                        </p:attrNameLst>
                                      </p:cBhvr>
                                      <p:tavLst>
                                        <p:tav tm="0">
                                          <p:val>
                                            <p:strVal val="ppt_w"/>
                                          </p:val>
                                        </p:tav>
                                        <p:tav tm="100000">
                                          <p:val>
                                            <p:strVal val="4*ppt_w"/>
                                          </p:val>
                                        </p:tav>
                                      </p:tavLst>
                                    </p:anim>
                                    <p:anim calcmode="lin" valueType="num">
                                      <p:cBhvr>
                                        <p:cTn id="17" dur="400"/>
                                        <p:tgtEl>
                                          <p:spTgt spid="3"/>
                                        </p:tgtEl>
                                        <p:attrNameLst>
                                          <p:attrName>ppt_h</p:attrName>
                                        </p:attrNameLst>
                                      </p:cBhvr>
                                      <p:tavLst>
                                        <p:tav tm="0">
                                          <p:val>
                                            <p:strVal val="ppt_h"/>
                                          </p:val>
                                        </p:tav>
                                        <p:tav tm="100000">
                                          <p:val>
                                            <p:strVal val="4*ppt_h"/>
                                          </p:val>
                                        </p:tav>
                                      </p:tavLst>
                                    </p:anim>
                                    <p:set>
                                      <p:cBhvr>
                                        <p:cTn id="18" dur="1" fill="hold">
                                          <p:stCondLst>
                                            <p:cond delay="399"/>
                                          </p:stCondLst>
                                        </p:cTn>
                                        <p:tgtEl>
                                          <p:spTgt spid="3"/>
                                        </p:tgtEl>
                                        <p:attrNameLst>
                                          <p:attrName>style.visibility</p:attrName>
                                        </p:attrNameLst>
                                      </p:cBhvr>
                                      <p:to>
                                        <p:strVal val="hidden"/>
                                      </p:to>
                                    </p:set>
                                  </p:childTnLst>
                                </p:cTn>
                              </p:par>
                              <p:par>
                                <p:cTn id="19" presetID="10" presetClass="exit" presetSubtype="0" fill="hold" nodeType="withEffect">
                                  <p:stCondLst>
                                    <p:cond delay="210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731</a:t>
            </a:r>
            <a:r>
              <a:rPr lang="zh-CN" altLang="en-US" dirty="0" smtClean="0"/>
              <a:t>部队</a:t>
            </a:r>
            <a:endParaRPr lang="zh-CN" altLang="en-US" dirty="0"/>
          </a:p>
        </p:txBody>
      </p:sp>
      <p:sp>
        <p:nvSpPr>
          <p:cNvPr id="3" name="内容占位符 2"/>
          <p:cNvSpPr>
            <a:spLocks noGrp="1"/>
          </p:cNvSpPr>
          <p:nvPr>
            <p:ph idx="1"/>
          </p:nvPr>
        </p:nvSpPr>
        <p:spPr>
          <a:xfrm>
            <a:off x="457200" y="1417638"/>
            <a:ext cx="8229600" cy="4708525"/>
          </a:xfrm>
        </p:spPr>
        <p:txBody>
          <a:bodyPr/>
          <a:lstStyle/>
          <a:p>
            <a:r>
              <a:rPr lang="zh-CN" altLang="en-US" sz="2800" b="1" dirty="0" smtClean="0">
                <a:solidFill>
                  <a:srgbClr val="FF0000"/>
                </a:solidFill>
              </a:rPr>
              <a:t>二战中一支臭名昭著的部队</a:t>
            </a:r>
            <a:r>
              <a:rPr lang="zh-CN" altLang="en-US" sz="2800" b="1" dirty="0" smtClean="0"/>
              <a:t>。</a:t>
            </a:r>
            <a:r>
              <a:rPr lang="zh-CN" altLang="en-US" sz="2800" b="1" dirty="0" smtClean="0">
                <a:solidFill>
                  <a:srgbClr val="FF0000"/>
                </a:solidFill>
              </a:rPr>
              <a:t>名义上</a:t>
            </a:r>
            <a:r>
              <a:rPr lang="zh-CN" altLang="en-US" sz="2800" b="1" dirty="0" smtClean="0"/>
              <a:t>是日本</a:t>
            </a:r>
            <a:r>
              <a:rPr lang="zh-CN" altLang="en-US" sz="2800" b="1" dirty="0"/>
              <a:t>关东军驻满洲第</a:t>
            </a:r>
            <a:r>
              <a:rPr lang="en-US" altLang="zh-CN" sz="2800" b="1" dirty="0"/>
              <a:t>731</a:t>
            </a:r>
            <a:r>
              <a:rPr lang="zh-CN" altLang="en-US" sz="2800" b="1" dirty="0"/>
              <a:t>防疫给水部队。最高指挥官为陆军中将石井四郎。</a:t>
            </a:r>
          </a:p>
          <a:p>
            <a:r>
              <a:rPr lang="zh-CN" altLang="en-US" sz="2800" b="1" dirty="0" smtClean="0">
                <a:solidFill>
                  <a:srgbClr val="FF0000"/>
                </a:solidFill>
              </a:rPr>
              <a:t>事实上</a:t>
            </a:r>
            <a:r>
              <a:rPr lang="zh-CN" altLang="en-US" sz="2800" b="1" dirty="0" smtClean="0"/>
              <a:t>它建立</a:t>
            </a:r>
            <a:r>
              <a:rPr lang="zh-CN" altLang="en-US" sz="2800" b="1" dirty="0"/>
              <a:t>了世界历史上规模最大的细菌武器研究、实验及制造基地。使用活体中国人、朝鲜人和联军战俘等进行生物武器和化学武器的效果实验。</a:t>
            </a:r>
          </a:p>
          <a:p>
            <a:r>
              <a:rPr lang="zh-CN" altLang="en-US" sz="2800" b="1" dirty="0" smtClean="0"/>
              <a:t>在</a:t>
            </a:r>
            <a:r>
              <a:rPr lang="zh-CN" altLang="en-US" sz="2800" b="1" dirty="0"/>
              <a:t>活体上研究鼠疫、炭蛆病、霍乱、伤寒和肺结核等。</a:t>
            </a:r>
            <a:r>
              <a:rPr lang="en-US" altLang="zh-CN" sz="2800" b="1" dirty="0"/>
              <a:t>1940--1942</a:t>
            </a:r>
            <a:r>
              <a:rPr lang="zh-CN" altLang="en-US" sz="2800" b="1" dirty="0"/>
              <a:t>先后</a:t>
            </a:r>
            <a:r>
              <a:rPr lang="zh-CN" altLang="en-US" sz="2800" b="1" dirty="0" smtClean="0"/>
              <a:t>在</a:t>
            </a:r>
            <a:r>
              <a:rPr lang="zh-CN" altLang="en-US" sz="2800" b="1" dirty="0" smtClean="0">
                <a:solidFill>
                  <a:srgbClr val="FF0000"/>
                </a:solidFill>
              </a:rPr>
              <a:t>中国宁波</a:t>
            </a:r>
            <a:r>
              <a:rPr lang="zh-CN" altLang="en-US" sz="2800" b="1" dirty="0">
                <a:solidFill>
                  <a:srgbClr val="FF0000"/>
                </a:solidFill>
              </a:rPr>
              <a:t>、常德和浙赣铁路沿线</a:t>
            </a:r>
            <a:r>
              <a:rPr lang="zh-CN" altLang="en-US" sz="2800" b="1" dirty="0"/>
              <a:t>发动</a:t>
            </a:r>
            <a:r>
              <a:rPr lang="zh-CN" altLang="en-US" sz="2800" b="1" dirty="0">
                <a:solidFill>
                  <a:srgbClr val="FF0000"/>
                </a:solidFill>
              </a:rPr>
              <a:t>细菌战</a:t>
            </a:r>
            <a:r>
              <a:rPr lang="zh-CN" altLang="en-US" sz="2800" b="1" dirty="0"/>
              <a:t>。</a:t>
            </a:r>
          </a:p>
          <a:p>
            <a:endParaRPr lang="zh-CN" altLang="en-US" dirty="0"/>
          </a:p>
        </p:txBody>
      </p:sp>
    </p:spTree>
    <p:extLst>
      <p:ext uri="{BB962C8B-B14F-4D97-AF65-F5344CB8AC3E}">
        <p14:creationId xmlns:p14="http://schemas.microsoft.com/office/powerpoint/2010/main" val="142204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417638"/>
            <a:ext cx="8229600" cy="4708525"/>
          </a:xfrm>
        </p:spPr>
        <p:txBody>
          <a:bodyPr/>
          <a:lstStyle/>
          <a:p>
            <a:r>
              <a:rPr lang="zh-CN" altLang="en-US" b="1" dirty="0">
                <a:solidFill>
                  <a:srgbClr val="FF0000"/>
                </a:solidFill>
              </a:rPr>
              <a:t>非人手段</a:t>
            </a:r>
            <a:r>
              <a:rPr lang="zh-CN" altLang="en-US" b="1" dirty="0"/>
              <a:t>：手榴弹实验、冻伤实验、活体解剖、火焰喷射器实验、鼠疫实验、人与马血交换、病菌对胎儿的影响实验、人畜杂交、无麻醉拔牙和人体四肢交换等。</a:t>
            </a:r>
          </a:p>
          <a:p>
            <a:r>
              <a:rPr lang="en-US" altLang="zh-CN" b="1" dirty="0"/>
              <a:t>731</a:t>
            </a:r>
            <a:r>
              <a:rPr lang="zh-CN" altLang="en-US" b="1" dirty="0"/>
              <a:t>的</a:t>
            </a:r>
            <a:r>
              <a:rPr lang="zh-CN" altLang="en-US" b="1" dirty="0">
                <a:solidFill>
                  <a:srgbClr val="FF0000"/>
                </a:solidFill>
              </a:rPr>
              <a:t>职能</a:t>
            </a:r>
            <a:r>
              <a:rPr lang="zh-CN" altLang="en-US" b="1" dirty="0"/>
              <a:t>：组织联合细菌武器性能实验和使用细菌武器作战；指导各细菌部队进行相关实验和作战；培训细菌实验和作战人员。</a:t>
            </a:r>
          </a:p>
          <a:p>
            <a:r>
              <a:rPr lang="zh-CN" altLang="en-US" b="1" dirty="0"/>
              <a:t>地址：哈尔滨市平房区</a:t>
            </a:r>
          </a:p>
          <a:p>
            <a:endParaRPr lang="zh-CN" altLang="en-US" dirty="0"/>
          </a:p>
        </p:txBody>
      </p:sp>
    </p:spTree>
    <p:extLst>
      <p:ext uri="{BB962C8B-B14F-4D97-AF65-F5344CB8AC3E}">
        <p14:creationId xmlns:p14="http://schemas.microsoft.com/office/powerpoint/2010/main" val="2260126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196752"/>
            <a:ext cx="8229600" cy="4929411"/>
          </a:xfrm>
        </p:spPr>
        <p:txBody>
          <a:bodyPr/>
          <a:lstStyle/>
          <a:p>
            <a:r>
              <a:rPr lang="zh-CN" altLang="en-US" sz="2800" b="1" dirty="0" smtClean="0">
                <a:solidFill>
                  <a:srgbClr val="FF0000"/>
                </a:solidFill>
              </a:rPr>
              <a:t>教学思考：</a:t>
            </a:r>
            <a:endParaRPr lang="en-US" altLang="zh-CN" sz="2800" b="1" dirty="0" smtClean="0">
              <a:solidFill>
                <a:srgbClr val="FF0000"/>
              </a:solidFill>
            </a:endParaRPr>
          </a:p>
          <a:p>
            <a:r>
              <a:rPr lang="en-US" altLang="zh-CN" sz="2800" b="1" dirty="0" smtClean="0"/>
              <a:t>1</a:t>
            </a:r>
            <a:r>
              <a:rPr lang="zh-CN" altLang="en-US" sz="2800" b="1" dirty="0" smtClean="0"/>
              <a:t>、生化武器的危险性与危害性</a:t>
            </a:r>
            <a:endParaRPr lang="en-US" altLang="zh-CN" sz="2800" b="1" dirty="0" smtClean="0"/>
          </a:p>
          <a:p>
            <a:r>
              <a:rPr lang="en-US" altLang="zh-CN" sz="2800" b="1" dirty="0"/>
              <a:t> </a:t>
            </a:r>
            <a:r>
              <a:rPr lang="en-US" altLang="zh-CN" sz="2800" b="1" dirty="0" smtClean="0"/>
              <a:t>2</a:t>
            </a:r>
            <a:r>
              <a:rPr lang="zh-CN" altLang="en-US" sz="2800" b="1" dirty="0" smtClean="0"/>
              <a:t>、日本</a:t>
            </a:r>
            <a:r>
              <a:rPr lang="en-US" altLang="zh-CN" sz="2800" b="1" dirty="0" smtClean="0"/>
              <a:t>731</a:t>
            </a:r>
            <a:r>
              <a:rPr lang="zh-CN" altLang="en-US" sz="2800" b="1" dirty="0" smtClean="0"/>
              <a:t>部队使用细菌武器生化武器给中国民众等带来的惨痛伤害后果</a:t>
            </a:r>
            <a:endParaRPr lang="en-US" altLang="zh-CN" sz="2800" b="1" dirty="0" smtClean="0"/>
          </a:p>
          <a:p>
            <a:r>
              <a:rPr lang="en-US" altLang="zh-CN" sz="2800" b="1" dirty="0" smtClean="0"/>
              <a:t>3</a:t>
            </a:r>
            <a:r>
              <a:rPr lang="zh-CN" altLang="en-US" sz="2800" b="1" dirty="0" smtClean="0"/>
              <a:t>、作战手段和方法的限制与禁止的法理依据与人文依据</a:t>
            </a:r>
            <a:r>
              <a:rPr lang="en-US" altLang="zh-CN" sz="2800" b="1" dirty="0" smtClean="0"/>
              <a:t>     </a:t>
            </a:r>
          </a:p>
          <a:p>
            <a:r>
              <a:rPr lang="zh-CN" altLang="en-US" sz="2800" b="1" dirty="0" smtClean="0">
                <a:solidFill>
                  <a:srgbClr val="FF0000"/>
                </a:solidFill>
              </a:rPr>
              <a:t>教学目的</a:t>
            </a:r>
            <a:r>
              <a:rPr lang="zh-CN" altLang="en-US" sz="2800" b="1" dirty="0" smtClean="0"/>
              <a:t>：</a:t>
            </a:r>
            <a:endParaRPr lang="en-US" altLang="zh-CN" sz="2800" b="1" dirty="0" smtClean="0"/>
          </a:p>
          <a:p>
            <a:r>
              <a:rPr lang="zh-CN" altLang="en-US" sz="2800" b="1" dirty="0" smtClean="0"/>
              <a:t>通过该案例，反思细菌武器生化武器的反人类性，培育受众的人道主义精神，让人类远离战争，摒弃细菌武器和生化武器，追求人类幸福生活。</a:t>
            </a:r>
            <a:r>
              <a:rPr lang="en-US" altLang="zh-CN" sz="2800" b="1" dirty="0" smtClean="0"/>
              <a:t>       </a:t>
            </a:r>
            <a:endParaRPr lang="zh-CN" altLang="en-US" sz="2800" b="1" dirty="0"/>
          </a:p>
        </p:txBody>
      </p:sp>
    </p:spTree>
    <p:extLst>
      <p:ext uri="{BB962C8B-B14F-4D97-AF65-F5344CB8AC3E}">
        <p14:creationId xmlns:p14="http://schemas.microsoft.com/office/powerpoint/2010/main" val="4269887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维和行动</a:t>
            </a:r>
            <a:endParaRPr lang="zh-CN" altLang="en-US" dirty="0"/>
          </a:p>
        </p:txBody>
      </p:sp>
      <p:sp>
        <p:nvSpPr>
          <p:cNvPr id="3" name="内容占位符 2"/>
          <p:cNvSpPr>
            <a:spLocks noGrp="1"/>
          </p:cNvSpPr>
          <p:nvPr>
            <p:ph idx="1"/>
          </p:nvPr>
        </p:nvSpPr>
        <p:spPr>
          <a:xfrm>
            <a:off x="457200" y="1196752"/>
            <a:ext cx="8229600" cy="5112568"/>
          </a:xfrm>
        </p:spPr>
        <p:txBody>
          <a:bodyPr/>
          <a:lstStyle/>
          <a:p>
            <a:r>
              <a:rPr lang="zh-CN" altLang="en-US" b="1" dirty="0" smtClean="0">
                <a:solidFill>
                  <a:srgbClr val="FF0000"/>
                </a:solidFill>
              </a:rPr>
              <a:t>依据</a:t>
            </a:r>
            <a:r>
              <a:rPr lang="zh-CN" altLang="en-US" b="1" dirty="0" smtClean="0"/>
              <a:t>：</a:t>
            </a:r>
            <a:r>
              <a:rPr lang="en-US" altLang="zh-CN" b="1" dirty="0" smtClean="0"/>
              <a:t>《</a:t>
            </a:r>
            <a:r>
              <a:rPr lang="zh-CN" altLang="en-US" b="1" dirty="0"/>
              <a:t>联合国宪章</a:t>
            </a:r>
            <a:r>
              <a:rPr lang="en-US" altLang="zh-CN" b="1" dirty="0"/>
              <a:t>》</a:t>
            </a:r>
            <a:r>
              <a:rPr lang="zh-CN" altLang="en-US" b="1" dirty="0"/>
              <a:t>将维护国际和平与安全的主要责任</a:t>
            </a:r>
            <a:r>
              <a:rPr lang="zh-CN" altLang="en-US" b="1" dirty="0" smtClean="0"/>
              <a:t>赋予联合国安理会，</a:t>
            </a:r>
            <a:r>
              <a:rPr lang="zh-CN" altLang="en-US" b="1" dirty="0"/>
              <a:t>但宪章并没有具体提及维和行动，只是在第六章和第七章中分别赋予安理会以和平方式或强制手段解决国际争端的权力</a:t>
            </a:r>
            <a:r>
              <a:rPr lang="zh-CN" altLang="en-US" b="1" dirty="0" smtClean="0"/>
              <a:t>。</a:t>
            </a:r>
            <a:endParaRPr lang="en-US" altLang="zh-CN" b="1" dirty="0" smtClean="0"/>
          </a:p>
          <a:p>
            <a:r>
              <a:rPr lang="zh-CN" altLang="en-US" b="1" dirty="0" smtClean="0"/>
              <a:t>根据</a:t>
            </a:r>
            <a:r>
              <a:rPr lang="zh-CN" altLang="en-US" b="1" dirty="0"/>
              <a:t>二战后联合国维和事业逐渐兴起的新情况，联合国第二</a:t>
            </a:r>
            <a:r>
              <a:rPr lang="zh-CN" altLang="en-US" b="1" dirty="0" smtClean="0"/>
              <a:t>任秘书长哈马舍尔德创造性</a:t>
            </a:r>
            <a:r>
              <a:rPr lang="zh-CN" altLang="en-US" b="1" dirty="0"/>
              <a:t>地将维和行动解释为宪章的“第六章半”，即介乎和平与强制手段之间的一种干预形式。</a:t>
            </a:r>
          </a:p>
        </p:txBody>
      </p:sp>
    </p:spTree>
    <p:extLst>
      <p:ext uri="{BB962C8B-B14F-4D97-AF65-F5344CB8AC3E}">
        <p14:creationId xmlns:p14="http://schemas.microsoft.com/office/powerpoint/2010/main" val="1095573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620688"/>
            <a:ext cx="8229600" cy="5505475"/>
          </a:xfrm>
        </p:spPr>
        <p:txBody>
          <a:bodyPr/>
          <a:lstStyle/>
          <a:p>
            <a:r>
              <a:rPr lang="zh-CN" altLang="en-US" b="1" dirty="0" smtClean="0">
                <a:solidFill>
                  <a:srgbClr val="FF0000"/>
                </a:solidFill>
              </a:rPr>
              <a:t>实践</a:t>
            </a:r>
            <a:r>
              <a:rPr lang="zh-CN" altLang="en-US" b="1" dirty="0" smtClean="0"/>
              <a:t>：</a:t>
            </a:r>
            <a:r>
              <a:rPr lang="en-US" altLang="zh-CN" b="1" dirty="0" smtClean="0"/>
              <a:t>1948</a:t>
            </a:r>
            <a:r>
              <a:rPr lang="zh-CN" altLang="en-US" b="1" dirty="0"/>
              <a:t>年</a:t>
            </a:r>
            <a:r>
              <a:rPr lang="en-US" altLang="zh-CN" b="1" dirty="0"/>
              <a:t>5</a:t>
            </a:r>
            <a:r>
              <a:rPr lang="zh-CN" altLang="en-US" b="1" dirty="0"/>
              <a:t>月</a:t>
            </a:r>
            <a:r>
              <a:rPr lang="en-US" altLang="zh-CN" b="1" dirty="0"/>
              <a:t>29</a:t>
            </a:r>
            <a:r>
              <a:rPr lang="zh-CN" altLang="en-US" b="1" dirty="0"/>
              <a:t>日，联合国安理会通过第</a:t>
            </a:r>
            <a:r>
              <a:rPr lang="en-US" altLang="zh-CN" b="1" dirty="0"/>
              <a:t>50</a:t>
            </a:r>
            <a:r>
              <a:rPr lang="zh-CN" altLang="en-US" b="1" dirty="0"/>
              <a:t>号决议，决定向中东地区部署首支维和部队，负责监督执行以色列</a:t>
            </a:r>
            <a:r>
              <a:rPr lang="zh-CN" altLang="en-US" b="1" dirty="0" smtClean="0"/>
              <a:t>与阿拉伯国家之间</a:t>
            </a:r>
            <a:r>
              <a:rPr lang="zh-CN" altLang="en-US" b="1" dirty="0"/>
              <a:t>达成的停火协定。从此，联合国维和行动</a:t>
            </a:r>
            <a:r>
              <a:rPr lang="zh-CN" altLang="en-US" b="1" dirty="0" smtClean="0"/>
              <a:t>开始</a:t>
            </a:r>
            <a:endParaRPr lang="en-US" altLang="zh-CN" b="1" dirty="0" smtClean="0"/>
          </a:p>
          <a:p>
            <a:r>
              <a:rPr lang="zh-CN" altLang="en-US" b="1" dirty="0"/>
              <a:t>冷战结束后，国际政治与安全形势发生了新的变化，联合国维和行动的数量与规模迅速扩大，其</a:t>
            </a:r>
            <a:r>
              <a:rPr lang="zh-CN" altLang="en-US" b="1" dirty="0">
                <a:solidFill>
                  <a:srgbClr val="FF0000"/>
                </a:solidFill>
              </a:rPr>
              <a:t>内涵</a:t>
            </a:r>
            <a:r>
              <a:rPr lang="zh-CN" altLang="en-US" b="1" dirty="0"/>
              <a:t>也从传统意义上的单纯军事性维和使命，逐渐演变成具有军事和民事等多重任务。联合国维和行动正越来越多地应用于处理国家内部冲突和内战</a:t>
            </a:r>
            <a:r>
              <a:rPr lang="zh-CN" altLang="en-US" b="1" dirty="0" smtClean="0"/>
              <a:t>。</a:t>
            </a:r>
            <a:endParaRPr lang="zh-CN" altLang="en-US" b="1" dirty="0"/>
          </a:p>
        </p:txBody>
      </p:sp>
    </p:spTree>
    <p:extLst>
      <p:ext uri="{BB962C8B-B14F-4D97-AF65-F5344CB8AC3E}">
        <p14:creationId xmlns:p14="http://schemas.microsoft.com/office/powerpoint/2010/main" val="3777389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smtClean="0">
                <a:solidFill>
                  <a:srgbClr val="FF0000"/>
                </a:solidFill>
              </a:rPr>
              <a:t>维</a:t>
            </a:r>
            <a:r>
              <a:rPr lang="zh-CN" altLang="en-US" b="1" dirty="0">
                <a:solidFill>
                  <a:srgbClr val="FF0000"/>
                </a:solidFill>
              </a:rPr>
              <a:t>和目的</a:t>
            </a:r>
            <a:r>
              <a:rPr lang="zh-CN" altLang="en-US" b="1" dirty="0"/>
              <a:t>已经不仅仅限于通过军事干预手段防止冲突发生，更包括各种复杂的建设和平活动</a:t>
            </a:r>
            <a:r>
              <a:rPr lang="zh-CN" altLang="en-US" b="1" dirty="0" smtClean="0"/>
              <a:t>。</a:t>
            </a:r>
            <a:endParaRPr lang="en-US" altLang="zh-CN" b="1" dirty="0"/>
          </a:p>
          <a:p>
            <a:r>
              <a:rPr lang="zh-CN" altLang="en-US" b="1" dirty="0" smtClean="0"/>
              <a:t>联合国</a:t>
            </a:r>
            <a:r>
              <a:rPr lang="zh-CN" altLang="en-US" b="1" dirty="0">
                <a:solidFill>
                  <a:srgbClr val="FF0000"/>
                </a:solidFill>
              </a:rPr>
              <a:t>维和人员</a:t>
            </a:r>
            <a:r>
              <a:rPr lang="zh-CN" altLang="en-US" b="1" dirty="0"/>
              <a:t>中除了军人以外，还包括警察以及人权、法律、民政、经济、新闻和人道主义等各种领域的专业人才，其目的就是帮助发生战乱的国家或地区</a:t>
            </a:r>
            <a:r>
              <a:rPr lang="zh-CN" altLang="en-US" b="1" dirty="0" smtClean="0"/>
              <a:t>建立持久的和平与</a:t>
            </a:r>
            <a:r>
              <a:rPr lang="zh-CN" altLang="en-US" b="1" dirty="0"/>
              <a:t>稳定登上历史舞台。</a:t>
            </a:r>
          </a:p>
          <a:p>
            <a:endParaRPr lang="zh-CN" altLang="en-US" dirty="0"/>
          </a:p>
        </p:txBody>
      </p:sp>
    </p:spTree>
    <p:extLst>
      <p:ext uri="{BB962C8B-B14F-4D97-AF65-F5344CB8AC3E}">
        <p14:creationId xmlns:p14="http://schemas.microsoft.com/office/powerpoint/2010/main" val="2211111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smtClean="0"/>
              <a:t>思考</a:t>
            </a:r>
            <a:endParaRPr lang="en-US" altLang="zh-CN" b="1" dirty="0" smtClean="0"/>
          </a:p>
          <a:p>
            <a:r>
              <a:rPr lang="en-US" altLang="zh-CN" b="1" dirty="0" smtClean="0"/>
              <a:t>1</a:t>
            </a:r>
            <a:r>
              <a:rPr lang="zh-CN" altLang="en-US" b="1" dirty="0" smtClean="0"/>
              <a:t>、联合国维和行动的初衷与意义</a:t>
            </a:r>
            <a:endParaRPr lang="en-US" altLang="zh-CN" b="1" dirty="0" smtClean="0"/>
          </a:p>
          <a:p>
            <a:r>
              <a:rPr lang="en-US" altLang="zh-CN" b="1" dirty="0" smtClean="0">
                <a:solidFill>
                  <a:srgbClr val="FF0000"/>
                </a:solidFill>
              </a:rPr>
              <a:t>2</a:t>
            </a:r>
            <a:r>
              <a:rPr lang="zh-CN" altLang="en-US" b="1" dirty="0" smtClean="0">
                <a:solidFill>
                  <a:srgbClr val="FF0000"/>
                </a:solidFill>
              </a:rPr>
              <a:t>、联合国维和的反思</a:t>
            </a:r>
            <a:endParaRPr lang="en-US" altLang="zh-CN" b="1" dirty="0" smtClean="0">
              <a:solidFill>
                <a:srgbClr val="FF0000"/>
              </a:solidFill>
            </a:endParaRPr>
          </a:p>
          <a:p>
            <a:r>
              <a:rPr lang="en-US" altLang="zh-CN" b="1" dirty="0" smtClean="0"/>
              <a:t>3</a:t>
            </a:r>
            <a:r>
              <a:rPr lang="zh-CN" altLang="en-US" b="1" dirty="0" smtClean="0"/>
              <a:t>、和平对世界的重要性</a:t>
            </a:r>
            <a:endParaRPr lang="en-US" altLang="zh-CN" b="1" dirty="0" smtClean="0"/>
          </a:p>
          <a:p>
            <a:r>
              <a:rPr lang="en-US" altLang="zh-CN" b="1" dirty="0" smtClean="0"/>
              <a:t>4</a:t>
            </a:r>
            <a:r>
              <a:rPr lang="zh-CN" altLang="en-US" b="1" dirty="0" smtClean="0"/>
              <a:t>、中国在维和行动中的作为与贡献</a:t>
            </a:r>
            <a:endParaRPr lang="en-US" altLang="zh-CN" b="1" dirty="0" smtClean="0"/>
          </a:p>
          <a:p>
            <a:r>
              <a:rPr lang="zh-CN" altLang="en-US" b="1" dirty="0" smtClean="0"/>
              <a:t>通过维和行动的梳理和分析，</a:t>
            </a:r>
            <a:r>
              <a:rPr lang="zh-CN" altLang="en-US" b="1" dirty="0" smtClean="0">
                <a:solidFill>
                  <a:srgbClr val="FF0000"/>
                </a:solidFill>
              </a:rPr>
              <a:t>特别是中国维和大局观，彰显负责任大国风范，</a:t>
            </a:r>
            <a:r>
              <a:rPr lang="zh-CN" altLang="en-US" b="1" dirty="0" smtClean="0"/>
              <a:t>培育受众对和平的热爱</a:t>
            </a:r>
            <a:endParaRPr lang="zh-CN" altLang="en-US" b="1" dirty="0"/>
          </a:p>
        </p:txBody>
      </p:sp>
    </p:spTree>
    <p:extLst>
      <p:ext uri="{BB962C8B-B14F-4D97-AF65-F5344CB8AC3E}">
        <p14:creationId xmlns:p14="http://schemas.microsoft.com/office/powerpoint/2010/main" val="45409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东京审判</a:t>
            </a:r>
            <a:r>
              <a:rPr lang="en-US" altLang="zh-CN" dirty="0" smtClean="0"/>
              <a:t>——</a:t>
            </a:r>
            <a:r>
              <a:rPr lang="zh-CN" altLang="en-US" dirty="0" smtClean="0"/>
              <a:t>反对战争</a:t>
            </a:r>
            <a:endParaRPr lang="zh-CN" altLang="en-US" dirty="0"/>
          </a:p>
        </p:txBody>
      </p:sp>
      <p:sp>
        <p:nvSpPr>
          <p:cNvPr id="3" name="内容占位符 2"/>
          <p:cNvSpPr>
            <a:spLocks noGrp="1"/>
          </p:cNvSpPr>
          <p:nvPr>
            <p:ph idx="1"/>
          </p:nvPr>
        </p:nvSpPr>
        <p:spPr>
          <a:xfrm>
            <a:off x="457200" y="1268760"/>
            <a:ext cx="8229600" cy="5040560"/>
          </a:xfrm>
        </p:spPr>
        <p:txBody>
          <a:bodyPr/>
          <a:lstStyle/>
          <a:p>
            <a:r>
              <a:rPr lang="zh-CN" altLang="en-US" dirty="0"/>
              <a:t>东京</a:t>
            </a:r>
            <a:r>
              <a:rPr lang="zh-CN" altLang="en-US" dirty="0" smtClean="0"/>
              <a:t>审判是</a:t>
            </a:r>
            <a:r>
              <a:rPr lang="zh-CN" altLang="en-US" dirty="0"/>
              <a:t>指</a:t>
            </a:r>
            <a:r>
              <a:rPr lang="en-US" altLang="zh-CN" dirty="0"/>
              <a:t>1946</a:t>
            </a:r>
            <a:r>
              <a:rPr lang="zh-CN" altLang="en-US" dirty="0"/>
              <a:t>年</a:t>
            </a:r>
            <a:r>
              <a:rPr lang="en-US" altLang="zh-CN" dirty="0"/>
              <a:t>5</a:t>
            </a:r>
            <a:r>
              <a:rPr lang="zh-CN" altLang="en-US" dirty="0"/>
              <a:t>月</a:t>
            </a:r>
            <a:r>
              <a:rPr lang="en-US" altLang="zh-CN" dirty="0"/>
              <a:t>3</a:t>
            </a:r>
            <a:r>
              <a:rPr lang="zh-CN" altLang="en-US" dirty="0"/>
              <a:t>日至</a:t>
            </a:r>
            <a:r>
              <a:rPr lang="en-US" altLang="zh-CN" dirty="0"/>
              <a:t>1948</a:t>
            </a:r>
            <a:r>
              <a:rPr lang="zh-CN" altLang="en-US" dirty="0"/>
              <a:t>年</a:t>
            </a:r>
            <a:r>
              <a:rPr lang="en-US" altLang="zh-CN" dirty="0"/>
              <a:t>11</a:t>
            </a:r>
            <a:r>
              <a:rPr lang="zh-CN" altLang="en-US" dirty="0"/>
              <a:t>月</a:t>
            </a:r>
            <a:r>
              <a:rPr lang="en-US" altLang="zh-CN" dirty="0"/>
              <a:t>12</a:t>
            </a:r>
            <a:r>
              <a:rPr lang="zh-CN" altLang="en-US" dirty="0"/>
              <a:t>日</a:t>
            </a:r>
            <a:r>
              <a:rPr lang="zh-CN" altLang="en-US" dirty="0" smtClean="0"/>
              <a:t>，远东国际军事法庭在东京对</a:t>
            </a:r>
            <a:r>
              <a:rPr lang="zh-CN" altLang="en-US" dirty="0"/>
              <a:t>第二次世界大战中日本</a:t>
            </a:r>
            <a:r>
              <a:rPr lang="zh-CN" altLang="en-US" dirty="0" smtClean="0"/>
              <a:t>首要甲级战犯的</a:t>
            </a:r>
            <a:r>
              <a:rPr lang="zh-CN" altLang="en-US" dirty="0"/>
              <a:t>国际大审判。这些人中</a:t>
            </a:r>
            <a:r>
              <a:rPr lang="zh-CN" altLang="en-US" dirty="0" smtClean="0"/>
              <a:t>包括东条英机、松井石根、土肥原贤二等</a:t>
            </a:r>
            <a:r>
              <a:rPr lang="zh-CN" altLang="en-US" dirty="0"/>
              <a:t>对中国和亚洲乃至全世界犯下累累罪行的战犯。</a:t>
            </a:r>
          </a:p>
          <a:p>
            <a:r>
              <a:rPr lang="zh-CN" altLang="en-US" dirty="0"/>
              <a:t>远东国际军事法庭</a:t>
            </a:r>
            <a:r>
              <a:rPr lang="zh-CN" altLang="en-US" dirty="0" smtClean="0"/>
              <a:t>由美国、中国、英国、法国、苏联、加拿大、澳大利亚、新西兰、荷兰、印度和菲律宾</a:t>
            </a:r>
            <a:r>
              <a:rPr lang="en-US" altLang="zh-CN" dirty="0" smtClean="0"/>
              <a:t>11</a:t>
            </a:r>
            <a:r>
              <a:rPr lang="zh-CN" altLang="en-US" dirty="0"/>
              <a:t>国指派的</a:t>
            </a:r>
            <a:r>
              <a:rPr lang="en-US" altLang="zh-CN" dirty="0"/>
              <a:t>11</a:t>
            </a:r>
            <a:r>
              <a:rPr lang="zh-CN" altLang="en-US" dirty="0"/>
              <a:t>名法官组成</a:t>
            </a:r>
            <a:r>
              <a:rPr lang="zh-CN" altLang="en-US" dirty="0" smtClean="0"/>
              <a:t>。</a:t>
            </a:r>
            <a:endParaRPr lang="zh-CN" altLang="en-US" dirty="0"/>
          </a:p>
        </p:txBody>
      </p:sp>
    </p:spTree>
    <p:extLst>
      <p:ext uri="{BB962C8B-B14F-4D97-AF65-F5344CB8AC3E}">
        <p14:creationId xmlns:p14="http://schemas.microsoft.com/office/powerpoint/2010/main" val="2998440488"/>
      </p:ext>
    </p:extLst>
  </p:cSld>
  <p:clrMapOvr>
    <a:masterClrMapping/>
  </p:clrMapOvr>
</p:sld>
</file>

<file path=ppt/theme/theme1.xml><?xml version="1.0" encoding="utf-8"?>
<a:theme xmlns:a="http://schemas.openxmlformats.org/drawingml/2006/main" name="sunny daisy BY 玥@promo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 daisy BY 玥@Promotion">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ue daisy 2 BY 玥@promo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range daisy BY 玥">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range daisy 2 BY 玥">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goodbye daisy BY 玥">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1002</Words>
  <Application>Microsoft Office PowerPoint</Application>
  <PresentationFormat>全屏显示(4:3)</PresentationFormat>
  <Paragraphs>49</Paragraphs>
  <Slides>14</Slides>
  <Notes>0</Notes>
  <HiddenSlides>0</HiddenSlides>
  <MMClips>0</MMClips>
  <ScaleCrop>false</ScaleCrop>
  <HeadingPairs>
    <vt:vector size="6" baseType="variant">
      <vt:variant>
        <vt:lpstr>已用的字体</vt:lpstr>
      </vt:variant>
      <vt:variant>
        <vt:i4>3</vt:i4>
      </vt:variant>
      <vt:variant>
        <vt:lpstr>主题</vt:lpstr>
      </vt:variant>
      <vt:variant>
        <vt:i4>6</vt:i4>
      </vt:variant>
      <vt:variant>
        <vt:lpstr>幻灯片标题</vt:lpstr>
      </vt:variant>
      <vt:variant>
        <vt:i4>14</vt:i4>
      </vt:variant>
    </vt:vector>
  </HeadingPairs>
  <TitlesOfParts>
    <vt:vector size="23" baseType="lpstr">
      <vt:lpstr>宋体</vt:lpstr>
      <vt:lpstr>Arial</vt:lpstr>
      <vt:lpstr>Calibri</vt:lpstr>
      <vt:lpstr>sunny daisy BY 玥@promotion</vt:lpstr>
      <vt:lpstr>blue daisy BY 玥@Promotion</vt:lpstr>
      <vt:lpstr>blue daisy 2 BY 玥@promotion</vt:lpstr>
      <vt:lpstr>orange daisy BY 玥</vt:lpstr>
      <vt:lpstr>orange daisy 2 BY 玥</vt:lpstr>
      <vt:lpstr>goodbye daisy BY 玥</vt:lpstr>
      <vt:lpstr>地区冲突中的国际法问题 之课程思政 </vt:lpstr>
      <vt:lpstr>731部队</vt:lpstr>
      <vt:lpstr>PowerPoint 演示文稿</vt:lpstr>
      <vt:lpstr>PowerPoint 演示文稿</vt:lpstr>
      <vt:lpstr>维和行动</vt:lpstr>
      <vt:lpstr>PowerPoint 演示文稿</vt:lpstr>
      <vt:lpstr>PowerPoint 演示文稿</vt:lpstr>
      <vt:lpstr>PowerPoint 演示文稿</vt:lpstr>
      <vt:lpstr>东京审判——反对战争</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dt</dc:creator>
  <cp:lastModifiedBy>曹姝</cp:lastModifiedBy>
  <cp:revision>150</cp:revision>
  <dcterms:created xsi:type="dcterms:W3CDTF">2010-05-01T07:14:00Z</dcterms:created>
  <dcterms:modified xsi:type="dcterms:W3CDTF">2023-02-15T02:16:27Z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