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345" r:id="rId4"/>
    <p:sldId id="366" r:id="rId5"/>
    <p:sldId id="346" r:id="rId6"/>
    <p:sldId id="347" r:id="rId7"/>
    <p:sldId id="348" r:id="rId8"/>
    <p:sldId id="350" r:id="rId9"/>
    <p:sldId id="349"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87" r:id="rId26"/>
    <p:sldId id="388" r:id="rId27"/>
    <p:sldId id="389" r:id="rId28"/>
    <p:sldId id="390" r:id="rId29"/>
    <p:sldId id="391" r:id="rId30"/>
    <p:sldId id="392" r:id="rId31"/>
    <p:sldId id="393" r:id="rId32"/>
    <p:sldId id="394" r:id="rId33"/>
  </p:sldIdLst>
  <p:sldSz cx="12192000" cy="6858000"/>
  <p:notesSz cx="6858000" cy="9144000"/>
  <p:custDataLst>
    <p:tags r:id="rId3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8"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218"/>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7" Type="http://schemas.openxmlformats.org/officeDocument/2006/relationships/tags" Target="tags/tag26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tags" Target="../tags/tag69.xml"/><Relationship Id="rId7" Type="http://schemas.openxmlformats.org/officeDocument/2006/relationships/tags" Target="../tags/tag68.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2" Type="http://schemas.openxmlformats.org/officeDocument/2006/relationships/tags" Target="../tags/tag73.xml"/><Relationship Id="rId11" Type="http://schemas.openxmlformats.org/officeDocument/2006/relationships/tags" Target="../tags/tag72.xml"/><Relationship Id="rId10" Type="http://schemas.openxmlformats.org/officeDocument/2006/relationships/tags" Target="../tags/tag71.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86.xml"/><Relationship Id="rId8" Type="http://schemas.openxmlformats.org/officeDocument/2006/relationships/tags" Target="../tags/tag85.xml"/><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2" Type="http://schemas.openxmlformats.org/officeDocument/2006/relationships/tags" Target="../tags/tag89.xml"/><Relationship Id="rId11" Type="http://schemas.openxmlformats.org/officeDocument/2006/relationships/tags" Target="../tags/tag88.xml"/><Relationship Id="rId10" Type="http://schemas.openxmlformats.org/officeDocument/2006/relationships/tags" Target="../tags/tag8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95.xml"/><Relationship Id="rId6" Type="http://schemas.openxmlformats.org/officeDocument/2006/relationships/tags" Target="../tags/tag94.xml"/><Relationship Id="rId5" Type="http://schemas.openxmlformats.org/officeDocument/2006/relationships/tags" Target="../tags/tag93.xml"/><Relationship Id="rId4" Type="http://schemas.openxmlformats.org/officeDocument/2006/relationships/tags" Target="../tags/tag92.xml"/><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03.xml"/><Relationship Id="rId8" Type="http://schemas.openxmlformats.org/officeDocument/2006/relationships/tags" Target="../tags/tag102.xml"/><Relationship Id="rId7" Type="http://schemas.openxmlformats.org/officeDocument/2006/relationships/tags" Target="../tags/tag101.xml"/><Relationship Id="rId6" Type="http://schemas.openxmlformats.org/officeDocument/2006/relationships/tags" Target="../tags/tag100.xml"/><Relationship Id="rId5" Type="http://schemas.openxmlformats.org/officeDocument/2006/relationships/tags" Target="../tags/tag99.xml"/><Relationship Id="rId4" Type="http://schemas.openxmlformats.org/officeDocument/2006/relationships/tags" Target="../tags/tag98.xml"/><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tags" Target="../tags/tag104.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125.xml"/><Relationship Id="rId4" Type="http://schemas.openxmlformats.org/officeDocument/2006/relationships/tags" Target="../tags/tag124.xml"/><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33.xml"/><Relationship Id="rId8" Type="http://schemas.openxmlformats.org/officeDocument/2006/relationships/tags" Target="../tags/tag132.xml"/><Relationship Id="rId7" Type="http://schemas.openxmlformats.org/officeDocument/2006/relationships/tags" Target="../tags/tag131.xml"/><Relationship Id="rId6" Type="http://schemas.openxmlformats.org/officeDocument/2006/relationships/tags" Target="../tags/tag130.xml"/><Relationship Id="rId5" Type="http://schemas.openxmlformats.org/officeDocument/2006/relationships/tags" Target="../tags/tag129.xml"/><Relationship Id="rId4" Type="http://schemas.openxmlformats.org/officeDocument/2006/relationships/tags" Target="../tags/tag128.xml"/><Relationship Id="rId3" Type="http://schemas.openxmlformats.org/officeDocument/2006/relationships/tags" Target="../tags/tag127.xml"/><Relationship Id="rId2" Type="http://schemas.openxmlformats.org/officeDocument/2006/relationships/tags" Target="../tags/tag126.xml"/><Relationship Id="rId12" Type="http://schemas.openxmlformats.org/officeDocument/2006/relationships/tags" Target="../tags/tag136.xml"/><Relationship Id="rId11" Type="http://schemas.openxmlformats.org/officeDocument/2006/relationships/tags" Target="../tags/tag135.xml"/><Relationship Id="rId10" Type="http://schemas.openxmlformats.org/officeDocument/2006/relationships/tags" Target="../tags/tag134.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5" Type="http://schemas.openxmlformats.org/officeDocument/2006/relationships/tags" Target="../tags/tag140.xml"/><Relationship Id="rId4" Type="http://schemas.openxmlformats.org/officeDocument/2006/relationships/tags" Target="../tags/tag139.xml"/><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7" Type="http://schemas.openxmlformats.org/officeDocument/2006/relationships/tags" Target="../tags/tag146.xml"/><Relationship Id="rId6" Type="http://schemas.openxmlformats.org/officeDocument/2006/relationships/tags" Target="../tags/tag145.xml"/><Relationship Id="rId5" Type="http://schemas.openxmlformats.org/officeDocument/2006/relationships/tags" Target="../tags/tag144.xml"/><Relationship Id="rId4" Type="http://schemas.openxmlformats.org/officeDocument/2006/relationships/tags" Target="../tags/tag143.xml"/><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54.xml"/><Relationship Id="rId8" Type="http://schemas.openxmlformats.org/officeDocument/2006/relationships/tags" Target="../tags/tag153.xml"/><Relationship Id="rId7" Type="http://schemas.openxmlformats.org/officeDocument/2006/relationships/tags" Target="../tags/tag152.xml"/><Relationship Id="rId6" Type="http://schemas.openxmlformats.org/officeDocument/2006/relationships/tags" Target="../tags/tag151.xml"/><Relationship Id="rId5" Type="http://schemas.openxmlformats.org/officeDocument/2006/relationships/tags" Target="../tags/tag150.xml"/><Relationship Id="rId4" Type="http://schemas.openxmlformats.org/officeDocument/2006/relationships/tags" Target="../tags/tag149.xml"/><Relationship Id="rId3" Type="http://schemas.openxmlformats.org/officeDocument/2006/relationships/tags" Target="../tags/tag148.xml"/><Relationship Id="rId2" Type="http://schemas.openxmlformats.org/officeDocument/2006/relationships/tags" Target="../tags/tag147.xml"/><Relationship Id="rId10" Type="http://schemas.openxmlformats.org/officeDocument/2006/relationships/tags" Target="../tags/tag155.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63.xml"/><Relationship Id="rId8" Type="http://schemas.openxmlformats.org/officeDocument/2006/relationships/tags" Target="../tags/tag162.xml"/><Relationship Id="rId7" Type="http://schemas.openxmlformats.org/officeDocument/2006/relationships/tags" Target="../tags/tag161.xml"/><Relationship Id="rId6" Type="http://schemas.openxmlformats.org/officeDocument/2006/relationships/tags" Target="../tags/tag160.xml"/><Relationship Id="rId5" Type="http://schemas.openxmlformats.org/officeDocument/2006/relationships/tags" Target="../tags/tag159.xml"/><Relationship Id="rId4" Type="http://schemas.openxmlformats.org/officeDocument/2006/relationships/tags" Target="../tags/tag158.xml"/><Relationship Id="rId3" Type="http://schemas.openxmlformats.org/officeDocument/2006/relationships/tags" Target="../tags/tag157.xml"/><Relationship Id="rId2" Type="http://schemas.openxmlformats.org/officeDocument/2006/relationships/tags" Target="../tags/tag156.xml"/><Relationship Id="rId10" Type="http://schemas.openxmlformats.org/officeDocument/2006/relationships/tags" Target="../tags/tag164.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171.xml"/><Relationship Id="rId7" Type="http://schemas.openxmlformats.org/officeDocument/2006/relationships/tags" Target="../tags/tag170.xml"/><Relationship Id="rId6" Type="http://schemas.openxmlformats.org/officeDocument/2006/relationships/tags" Target="../tags/tag169.xml"/><Relationship Id="rId5" Type="http://schemas.openxmlformats.org/officeDocument/2006/relationships/tags" Target="../tags/tag168.xml"/><Relationship Id="rId4" Type="http://schemas.openxmlformats.org/officeDocument/2006/relationships/tags" Target="../tags/tag167.xml"/><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79.xml"/><Relationship Id="rId8" Type="http://schemas.openxmlformats.org/officeDocument/2006/relationships/tags" Target="../tags/tag178.xml"/><Relationship Id="rId7" Type="http://schemas.openxmlformats.org/officeDocument/2006/relationships/tags" Target="../tags/tag177.xml"/><Relationship Id="rId6" Type="http://schemas.openxmlformats.org/officeDocument/2006/relationships/tags" Target="../tags/tag176.xml"/><Relationship Id="rId5" Type="http://schemas.openxmlformats.org/officeDocument/2006/relationships/tags" Target="../tags/tag175.xml"/><Relationship Id="rId4" Type="http://schemas.openxmlformats.org/officeDocument/2006/relationships/tags" Target="../tags/tag174.xml"/><Relationship Id="rId3" Type="http://schemas.openxmlformats.org/officeDocument/2006/relationships/tags" Target="../tags/tag173.xml"/><Relationship Id="rId2" Type="http://schemas.openxmlformats.org/officeDocument/2006/relationships/tags" Target="../tags/tag172.xml"/><Relationship Id="rId10" Type="http://schemas.openxmlformats.org/officeDocument/2006/relationships/tags" Target="../tags/tag180.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7" Type="http://schemas.openxmlformats.org/officeDocument/2006/relationships/tags" Target="../tags/tag186.xml"/><Relationship Id="rId6" Type="http://schemas.openxmlformats.org/officeDocument/2006/relationships/tags" Target="../tags/tag185.xml"/><Relationship Id="rId5" Type="http://schemas.openxmlformats.org/officeDocument/2006/relationships/tags" Target="../tags/tag184.xml"/><Relationship Id="rId4" Type="http://schemas.openxmlformats.org/officeDocument/2006/relationships/tags" Target="../tags/tag183.xml"/><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grpSp>
        <p:nvGrpSpPr>
          <p:cNvPr id="7" name="组合 6"/>
          <p:cNvGrpSpPr/>
          <p:nvPr>
            <p:custDataLst>
              <p:tags r:id="rId2"/>
            </p:custDataLst>
          </p:nvPr>
        </p:nvGrpSpPr>
        <p:grpSpPr>
          <a:xfrm>
            <a:off x="220531" y="0"/>
            <a:ext cx="11118029" cy="6858000"/>
            <a:chOff x="220531" y="0"/>
            <a:chExt cx="11118029" cy="6858000"/>
          </a:xfrm>
        </p:grpSpPr>
        <p:grpSp>
          <p:nvGrpSpPr>
            <p:cNvPr id="8" name="组合 7"/>
            <p:cNvGrpSpPr/>
            <p:nvPr/>
          </p:nvGrpSpPr>
          <p:grpSpPr>
            <a:xfrm>
              <a:off x="8564880" y="5384482"/>
              <a:ext cx="2773680" cy="1473518"/>
              <a:chOff x="8564880" y="5384482"/>
              <a:chExt cx="2773680" cy="1473518"/>
            </a:xfrm>
          </p:grpSpPr>
          <p:sp>
            <p:nvSpPr>
              <p:cNvPr id="12" name="任意多边形 11"/>
              <p:cNvSpPr/>
              <p:nvPr>
                <p:custDataLst>
                  <p:tags r:id="rId3"/>
                </p:custDataLst>
              </p:nvPr>
            </p:nvSpPr>
            <p:spPr>
              <a:xfrm>
                <a:off x="8564880" y="5384482"/>
                <a:ext cx="2773680" cy="1473518"/>
              </a:xfrm>
              <a:custGeom>
                <a:avLst/>
                <a:gdLst>
                  <a:gd name="connsiteX0" fmla="*/ 2763520 w 5527040"/>
                  <a:gd name="connsiteY0" fmla="*/ 0 h 2936240"/>
                  <a:gd name="connsiteX1" fmla="*/ 5527040 w 5527040"/>
                  <a:gd name="connsiteY1" fmla="*/ 2936240 h 2936240"/>
                  <a:gd name="connsiteX2" fmla="*/ 4828988 w 5527040"/>
                  <a:gd name="connsiteY2" fmla="*/ 2936240 h 2936240"/>
                  <a:gd name="connsiteX3" fmla="*/ 2763520 w 5527040"/>
                  <a:gd name="connsiteY3" fmla="*/ 741680 h 2936240"/>
                  <a:gd name="connsiteX4" fmla="*/ 698052 w 5527040"/>
                  <a:gd name="connsiteY4" fmla="*/ 2936240 h 2936240"/>
                  <a:gd name="connsiteX5" fmla="*/ 0 w 5527040"/>
                  <a:gd name="connsiteY5" fmla="*/ 2936240 h 2936240"/>
                  <a:gd name="connsiteX6" fmla="*/ 2763520 w 5527040"/>
                  <a:gd name="connsiteY6" fmla="*/ 0 h 293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27040" h="2936240">
                    <a:moveTo>
                      <a:pt x="2763520" y="0"/>
                    </a:moveTo>
                    <a:lnTo>
                      <a:pt x="5527040" y="2936240"/>
                    </a:lnTo>
                    <a:lnTo>
                      <a:pt x="4828988" y="2936240"/>
                    </a:lnTo>
                    <a:lnTo>
                      <a:pt x="2763520" y="741680"/>
                    </a:lnTo>
                    <a:lnTo>
                      <a:pt x="698052" y="2936240"/>
                    </a:lnTo>
                    <a:lnTo>
                      <a:pt x="0" y="2936240"/>
                    </a:lnTo>
                    <a:lnTo>
                      <a:pt x="2763520" y="0"/>
                    </a:lnTo>
                    <a:close/>
                  </a:path>
                </a:pathLst>
              </a:cu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12"/>
              <p:cNvSpPr/>
              <p:nvPr>
                <p:custDataLst>
                  <p:tags r:id="rId4"/>
                </p:custDataLst>
              </p:nvPr>
            </p:nvSpPr>
            <p:spPr>
              <a:xfrm>
                <a:off x="9497658" y="6375559"/>
                <a:ext cx="908124" cy="482441"/>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 name="组合 8"/>
            <p:cNvGrpSpPr/>
            <p:nvPr/>
          </p:nvGrpSpPr>
          <p:grpSpPr>
            <a:xfrm>
              <a:off x="220531" y="0"/>
              <a:ext cx="5463811" cy="2534822"/>
              <a:chOff x="220531" y="0"/>
              <a:chExt cx="5463811" cy="2534822"/>
            </a:xfrm>
          </p:grpSpPr>
          <p:sp>
            <p:nvSpPr>
              <p:cNvPr id="10" name="任意多边形 9"/>
              <p:cNvSpPr/>
              <p:nvPr>
                <p:custDataLst>
                  <p:tags r:id="rId5"/>
                </p:custDataLst>
              </p:nvPr>
            </p:nvSpPr>
            <p:spPr>
              <a:xfrm flipV="1">
                <a:off x="220531" y="0"/>
                <a:ext cx="4219389" cy="2241551"/>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custDataLst>
                  <p:tags r:id="rId6"/>
                </p:custDataLst>
              </p:nvPr>
            </p:nvSpPr>
            <p:spPr>
              <a:xfrm flipV="1">
                <a:off x="912913" y="0"/>
                <a:ext cx="4771429" cy="2534822"/>
              </a:xfrm>
              <a:custGeom>
                <a:avLst/>
                <a:gdLst>
                  <a:gd name="connsiteX0" fmla="*/ 0 w 4130936"/>
                  <a:gd name="connsiteY0" fmla="*/ 2194560 h 2194560"/>
                  <a:gd name="connsiteX1" fmla="*/ 225015 w 4130936"/>
                  <a:gd name="connsiteY1" fmla="*/ 2194560 h 2194560"/>
                  <a:gd name="connsiteX2" fmla="*/ 2065468 w 4130936"/>
                  <a:gd name="connsiteY2" fmla="*/ 239078 h 2194560"/>
                  <a:gd name="connsiteX3" fmla="*/ 3905922 w 4130936"/>
                  <a:gd name="connsiteY3" fmla="*/ 2194560 h 2194560"/>
                  <a:gd name="connsiteX4" fmla="*/ 4130936 w 4130936"/>
                  <a:gd name="connsiteY4" fmla="*/ 2194560 h 2194560"/>
                  <a:gd name="connsiteX5" fmla="*/ 2065468 w 4130936"/>
                  <a:gd name="connsiteY5" fmla="*/ 0 h 2194560"/>
                  <a:gd name="connsiteX6" fmla="*/ 0 w 4130936"/>
                  <a:gd name="connsiteY6" fmla="*/ 2194560 h 219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30936" h="2194560">
                    <a:moveTo>
                      <a:pt x="0" y="2194560"/>
                    </a:moveTo>
                    <a:lnTo>
                      <a:pt x="225015" y="2194560"/>
                    </a:lnTo>
                    <a:lnTo>
                      <a:pt x="2065468" y="239078"/>
                    </a:lnTo>
                    <a:lnTo>
                      <a:pt x="3905922" y="2194560"/>
                    </a:lnTo>
                    <a:lnTo>
                      <a:pt x="4130936" y="2194560"/>
                    </a:lnTo>
                    <a:lnTo>
                      <a:pt x="2065468" y="0"/>
                    </a:lnTo>
                    <a:lnTo>
                      <a:pt x="0" y="2194560"/>
                    </a:lnTo>
                    <a:close/>
                  </a:path>
                </a:pathLst>
              </a:cu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2" name="标题 1"/>
          <p:cNvSpPr>
            <a:spLocks noGrp="1"/>
          </p:cNvSpPr>
          <p:nvPr>
            <p:ph type="ctrTitle" hasCustomPrompt="1"/>
            <p:custDataLst>
              <p:tags r:id="rId7"/>
            </p:custDataLst>
          </p:nvPr>
        </p:nvSpPr>
        <p:spPr>
          <a:xfrm>
            <a:off x="1524000" y="2173190"/>
            <a:ext cx="9144000" cy="1510869"/>
          </a:xfrm>
        </p:spPr>
        <p:txBody>
          <a:bodyPr anchor="b">
            <a:normAutofit/>
          </a:bodyPr>
          <a:lstStyle>
            <a:lvl1pPr algn="ctr">
              <a:defRPr sz="6600" b="1"/>
            </a:lvl1pPr>
          </a:lstStyle>
          <a:p>
            <a:r>
              <a:rPr lang="zh-CN" altLang="en-US" dirty="0"/>
              <a:t>单击此处编辑标题</a:t>
            </a:r>
            <a:endParaRPr lang="zh-CN" altLang="en-US" dirty="0"/>
          </a:p>
        </p:txBody>
      </p:sp>
      <p:sp>
        <p:nvSpPr>
          <p:cNvPr id="3" name="副标题 2"/>
          <p:cNvSpPr>
            <a:spLocks noGrp="1"/>
          </p:cNvSpPr>
          <p:nvPr>
            <p:ph type="subTitle" idx="1"/>
            <p:custDataLst>
              <p:tags r:id="rId8"/>
            </p:custDataLst>
          </p:nvPr>
        </p:nvSpPr>
        <p:spPr>
          <a:xfrm>
            <a:off x="1524000" y="3863103"/>
            <a:ext cx="9144000" cy="887602"/>
          </a:xfrm>
        </p:spPr>
        <p:txBody>
          <a:bodyPr>
            <a:normAutofit/>
          </a:bodyPr>
          <a:lstStyle>
            <a:lvl1pPr marL="0" indent="0" algn="ctr">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custDataLst>
              <p:tags r:id="rId9"/>
            </p:custDataLst>
          </p:nvPr>
        </p:nvSpPr>
        <p:spPr/>
        <p:txBody>
          <a:bodyPr/>
          <a:lstStyle/>
          <a:p>
            <a:fld id="{2FC065D4-CBD7-445F-A06F-1CCB0E898049}"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p>
            <a:endParaRPr lang="zh-CN" altLang="en-US"/>
          </a:p>
        </p:txBody>
      </p:sp>
      <p:sp>
        <p:nvSpPr>
          <p:cNvPr id="6" name="灯片编号占位符 5"/>
          <p:cNvSpPr>
            <a:spLocks noGrp="1"/>
          </p:cNvSpPr>
          <p:nvPr>
            <p:ph type="sldNum" sz="quarter" idx="12"/>
            <p:custDataLst>
              <p:tags r:id="rId11"/>
            </p:custDataLst>
          </p:nvPr>
        </p:nvSpPr>
        <p:spPr/>
        <p:txBody>
          <a:bodyPr/>
          <a:lstStyle/>
          <a:p>
            <a:fld id="{3E535D71-414D-4238-A4A5-26B94121C8B8}" type="slidenum">
              <a:rPr lang="zh-CN" altLang="en-US" smtClean="0"/>
            </a:fld>
            <a:endParaRPr lang="zh-CN" altLang="en-US"/>
          </a:p>
        </p:txBody>
      </p:sp>
      <p:cxnSp>
        <p:nvCxnSpPr>
          <p:cNvPr id="14" name="直接连接符 13"/>
          <p:cNvCxnSpPr/>
          <p:nvPr>
            <p:custDataLst>
              <p:tags r:id="rId12"/>
            </p:custDataLst>
          </p:nvPr>
        </p:nvCxnSpPr>
        <p:spPr>
          <a:xfrm>
            <a:off x="5968738" y="3778836"/>
            <a:ext cx="254524" cy="0"/>
          </a:xfrm>
          <a:prstGeom prst="line">
            <a:avLst/>
          </a:prstGeom>
          <a:ln w="22225" cap="rnd">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idx="1"/>
            <p:custDataLst>
              <p:tags r:id="rId3"/>
            </p:custDataLst>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2FC065D4-CBD7-445F-A06F-1CCB0E898049}"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3E535D71-414D-4238-A4A5-26B94121C8B8}"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grpSp>
        <p:nvGrpSpPr>
          <p:cNvPr id="7" name="组合 6"/>
          <p:cNvGrpSpPr/>
          <p:nvPr>
            <p:custDataLst>
              <p:tags r:id="rId2"/>
            </p:custDataLst>
          </p:nvPr>
        </p:nvGrpSpPr>
        <p:grpSpPr>
          <a:xfrm>
            <a:off x="1730671" y="0"/>
            <a:ext cx="9800929" cy="6858000"/>
            <a:chOff x="1730671" y="0"/>
            <a:chExt cx="9800929" cy="6858000"/>
          </a:xfrm>
        </p:grpSpPr>
        <p:grpSp>
          <p:nvGrpSpPr>
            <p:cNvPr id="8" name="组合 7"/>
            <p:cNvGrpSpPr/>
            <p:nvPr/>
          </p:nvGrpSpPr>
          <p:grpSpPr>
            <a:xfrm>
              <a:off x="1730671" y="0"/>
              <a:ext cx="4492591" cy="2386690"/>
              <a:chOff x="1730671" y="0"/>
              <a:chExt cx="4492591" cy="2386690"/>
            </a:xfrm>
          </p:grpSpPr>
          <p:sp>
            <p:nvSpPr>
              <p:cNvPr id="12" name="任意多边形 11"/>
              <p:cNvSpPr/>
              <p:nvPr>
                <p:custDataLst>
                  <p:tags r:id="rId3"/>
                </p:custDataLst>
              </p:nvPr>
            </p:nvSpPr>
            <p:spPr>
              <a:xfrm flipV="1">
                <a:off x="1730671" y="0"/>
                <a:ext cx="4492591" cy="2386690"/>
              </a:xfrm>
              <a:custGeom>
                <a:avLst/>
                <a:gdLst>
                  <a:gd name="connsiteX0" fmla="*/ 2763520 w 5527040"/>
                  <a:gd name="connsiteY0" fmla="*/ 0 h 2936240"/>
                  <a:gd name="connsiteX1" fmla="*/ 5527040 w 5527040"/>
                  <a:gd name="connsiteY1" fmla="*/ 2936240 h 2936240"/>
                  <a:gd name="connsiteX2" fmla="*/ 4828988 w 5527040"/>
                  <a:gd name="connsiteY2" fmla="*/ 2936240 h 2936240"/>
                  <a:gd name="connsiteX3" fmla="*/ 2763520 w 5527040"/>
                  <a:gd name="connsiteY3" fmla="*/ 741680 h 2936240"/>
                  <a:gd name="connsiteX4" fmla="*/ 698052 w 5527040"/>
                  <a:gd name="connsiteY4" fmla="*/ 2936240 h 2936240"/>
                  <a:gd name="connsiteX5" fmla="*/ 0 w 5527040"/>
                  <a:gd name="connsiteY5" fmla="*/ 2936240 h 2936240"/>
                  <a:gd name="connsiteX6" fmla="*/ 2763520 w 5527040"/>
                  <a:gd name="connsiteY6" fmla="*/ 0 h 293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27040" h="2936240">
                    <a:moveTo>
                      <a:pt x="2763520" y="0"/>
                    </a:moveTo>
                    <a:lnTo>
                      <a:pt x="5527040" y="2936240"/>
                    </a:lnTo>
                    <a:lnTo>
                      <a:pt x="4828988" y="2936240"/>
                    </a:lnTo>
                    <a:lnTo>
                      <a:pt x="2763520" y="741680"/>
                    </a:lnTo>
                    <a:lnTo>
                      <a:pt x="698052" y="2936240"/>
                    </a:lnTo>
                    <a:lnTo>
                      <a:pt x="0" y="2936240"/>
                    </a:lnTo>
                    <a:lnTo>
                      <a:pt x="276352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12"/>
              <p:cNvSpPr/>
              <p:nvPr>
                <p:custDataLst>
                  <p:tags r:id="rId4"/>
                </p:custDataLst>
              </p:nvPr>
            </p:nvSpPr>
            <p:spPr>
              <a:xfrm flipV="1">
                <a:off x="3241512" y="0"/>
                <a:ext cx="1470909" cy="781420"/>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 name="组合 8"/>
            <p:cNvGrpSpPr/>
            <p:nvPr/>
          </p:nvGrpSpPr>
          <p:grpSpPr>
            <a:xfrm>
              <a:off x="6096000" y="4288790"/>
              <a:ext cx="5435600" cy="2569210"/>
              <a:chOff x="6096000" y="4288790"/>
              <a:chExt cx="5435600" cy="2569210"/>
            </a:xfrm>
          </p:grpSpPr>
          <p:sp>
            <p:nvSpPr>
              <p:cNvPr id="10" name="任意多边形 9"/>
              <p:cNvSpPr/>
              <p:nvPr>
                <p:custDataLst>
                  <p:tags r:id="rId5"/>
                </p:custDataLst>
              </p:nvPr>
            </p:nvSpPr>
            <p:spPr>
              <a:xfrm>
                <a:off x="6096000" y="4663440"/>
                <a:ext cx="4130936" cy="2194560"/>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custDataLst>
                  <p:tags r:id="rId6"/>
                </p:custDataLst>
              </p:nvPr>
            </p:nvSpPr>
            <p:spPr>
              <a:xfrm>
                <a:off x="6695440" y="4288790"/>
                <a:ext cx="4836160" cy="2569210"/>
              </a:xfrm>
              <a:custGeom>
                <a:avLst/>
                <a:gdLst>
                  <a:gd name="connsiteX0" fmla="*/ 0 w 4130936"/>
                  <a:gd name="connsiteY0" fmla="*/ 2194560 h 2194560"/>
                  <a:gd name="connsiteX1" fmla="*/ 225015 w 4130936"/>
                  <a:gd name="connsiteY1" fmla="*/ 2194560 h 2194560"/>
                  <a:gd name="connsiteX2" fmla="*/ 2065468 w 4130936"/>
                  <a:gd name="connsiteY2" fmla="*/ 239078 h 2194560"/>
                  <a:gd name="connsiteX3" fmla="*/ 3905922 w 4130936"/>
                  <a:gd name="connsiteY3" fmla="*/ 2194560 h 2194560"/>
                  <a:gd name="connsiteX4" fmla="*/ 4130936 w 4130936"/>
                  <a:gd name="connsiteY4" fmla="*/ 2194560 h 2194560"/>
                  <a:gd name="connsiteX5" fmla="*/ 2065468 w 4130936"/>
                  <a:gd name="connsiteY5" fmla="*/ 0 h 2194560"/>
                  <a:gd name="connsiteX6" fmla="*/ 0 w 4130936"/>
                  <a:gd name="connsiteY6" fmla="*/ 2194560 h 219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30936" h="2194560">
                    <a:moveTo>
                      <a:pt x="0" y="2194560"/>
                    </a:moveTo>
                    <a:lnTo>
                      <a:pt x="225015" y="2194560"/>
                    </a:lnTo>
                    <a:lnTo>
                      <a:pt x="2065468" y="239078"/>
                    </a:lnTo>
                    <a:lnTo>
                      <a:pt x="3905922" y="2194560"/>
                    </a:lnTo>
                    <a:lnTo>
                      <a:pt x="4130936" y="2194560"/>
                    </a:lnTo>
                    <a:lnTo>
                      <a:pt x="2065468" y="0"/>
                    </a:lnTo>
                    <a:lnTo>
                      <a:pt x="0" y="2194560"/>
                    </a:ln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2" name="标题 1"/>
          <p:cNvSpPr>
            <a:spLocks noGrp="1"/>
          </p:cNvSpPr>
          <p:nvPr>
            <p:ph type="title" hasCustomPrompt="1"/>
            <p:custDataLst>
              <p:tags r:id="rId7"/>
            </p:custDataLst>
          </p:nvPr>
        </p:nvSpPr>
        <p:spPr>
          <a:xfrm>
            <a:off x="2512739" y="2351187"/>
            <a:ext cx="7166522" cy="1578282"/>
          </a:xfrm>
        </p:spPr>
        <p:txBody>
          <a:bodyPr anchor="b">
            <a:normAutofit/>
          </a:bodyPr>
          <a:lstStyle>
            <a:lvl1pPr algn="ctr">
              <a:defRPr sz="5400" b="1"/>
            </a:lvl1pPr>
          </a:lstStyle>
          <a:p>
            <a:r>
              <a:rPr lang="zh-CN" altLang="en-US" dirty="0"/>
              <a:t>单击此处编辑标题</a:t>
            </a:r>
            <a:endParaRPr lang="zh-CN" altLang="en-US" dirty="0"/>
          </a:p>
        </p:txBody>
      </p:sp>
      <p:sp>
        <p:nvSpPr>
          <p:cNvPr id="3" name="文本占位符 2"/>
          <p:cNvSpPr>
            <a:spLocks noGrp="1"/>
          </p:cNvSpPr>
          <p:nvPr>
            <p:ph type="body" idx="1"/>
            <p:custDataLst>
              <p:tags r:id="rId8"/>
            </p:custDataLst>
          </p:nvPr>
        </p:nvSpPr>
        <p:spPr>
          <a:xfrm>
            <a:off x="2512739" y="4102137"/>
            <a:ext cx="7166522" cy="1316027"/>
          </a:xfr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9"/>
            </p:custDataLst>
          </p:nvPr>
        </p:nvSpPr>
        <p:spPr/>
        <p:txBody>
          <a:bodyPr/>
          <a:lstStyle/>
          <a:p>
            <a:fld id="{2FC065D4-CBD7-445F-A06F-1CCB0E898049}"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p>
            <a:endParaRPr lang="zh-CN" altLang="en-US"/>
          </a:p>
        </p:txBody>
      </p:sp>
      <p:sp>
        <p:nvSpPr>
          <p:cNvPr id="6" name="灯片编号占位符 5"/>
          <p:cNvSpPr>
            <a:spLocks noGrp="1"/>
          </p:cNvSpPr>
          <p:nvPr>
            <p:ph type="sldNum" sz="quarter" idx="12"/>
            <p:custDataLst>
              <p:tags r:id="rId11"/>
            </p:custDataLst>
          </p:nvPr>
        </p:nvSpPr>
        <p:spPr/>
        <p:txBody>
          <a:bodyPr/>
          <a:lstStyle/>
          <a:p>
            <a:fld id="{3E535D71-414D-4238-A4A5-26B94121C8B8}" type="slidenum">
              <a:rPr lang="zh-CN" altLang="en-US" smtClean="0"/>
            </a:fld>
            <a:endParaRPr lang="zh-CN" altLang="en-US"/>
          </a:p>
        </p:txBody>
      </p:sp>
      <p:cxnSp>
        <p:nvCxnSpPr>
          <p:cNvPr id="14" name="直接连接符 13"/>
          <p:cNvCxnSpPr/>
          <p:nvPr>
            <p:custDataLst>
              <p:tags r:id="rId12"/>
            </p:custDataLst>
          </p:nvPr>
        </p:nvCxnSpPr>
        <p:spPr>
          <a:xfrm>
            <a:off x="5968738" y="3992529"/>
            <a:ext cx="254524" cy="0"/>
          </a:xfrm>
          <a:prstGeom prst="line">
            <a:avLst/>
          </a:prstGeom>
          <a:ln w="22225" cap="rnd">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custDataLst>
              <p:tags r:id="rId4"/>
            </p:custDataLst>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5"/>
            </p:custDataLst>
          </p:nvPr>
        </p:nvSpPr>
        <p:spPr/>
        <p:txBody>
          <a:bodyPr/>
          <a:lstStyle/>
          <a:p>
            <a:fld id="{2FC065D4-CBD7-445F-A06F-1CCB0E898049}"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3E535D71-414D-4238-A4A5-26B94121C8B8}"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custDataLst>
              <p:tags r:id="rId3"/>
            </p:custDataLst>
          </p:nvPr>
        </p:nvSpPr>
        <p:spPr>
          <a:xfrm>
            <a:off x="839788" y="1779885"/>
            <a:ext cx="5157787" cy="647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custDataLst>
              <p:tags r:id="rId4"/>
            </p:custDataLst>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custDataLst>
              <p:tags r:id="rId5"/>
            </p:custDataLst>
          </p:nvPr>
        </p:nvSpPr>
        <p:spPr>
          <a:xfrm>
            <a:off x="6172200" y="1779885"/>
            <a:ext cx="5183188" cy="647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custDataLst>
              <p:tags r:id="rId6"/>
            </p:custDataLst>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custDataLst>
              <p:tags r:id="rId7"/>
            </p:custDataLst>
          </p:nvPr>
        </p:nvSpPr>
        <p:spPr/>
        <p:txBody>
          <a:bodyPr/>
          <a:lstStyle/>
          <a:p>
            <a:fld id="{2FC065D4-CBD7-445F-A06F-1CCB0E898049}"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3E535D71-414D-4238-A4A5-26B94121C8B8}"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2FC065D4-CBD7-445F-A06F-1CCB0E898049}"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3E535D71-414D-4238-A4A5-26B94121C8B8}"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39787" y="457200"/>
            <a:ext cx="4165200" cy="1600200"/>
          </a:xfrm>
        </p:spPr>
        <p:txBody>
          <a:bodyPr anchor="t" anchorCtr="0">
            <a:normAutofit/>
          </a:bodyPr>
          <a:lstStyle>
            <a:lvl1pPr>
              <a:defRPr sz="4400"/>
            </a:lvl1pPr>
          </a:lstStyle>
          <a:p>
            <a:r>
              <a:rPr lang="zh-CN" altLang="en-US" dirty="0"/>
              <a:t>单击此处编辑母版标题样式</a:t>
            </a:r>
            <a:endParaRPr lang="zh-CN" altLang="en-US" dirty="0"/>
          </a:p>
        </p:txBody>
      </p:sp>
      <p:sp>
        <p:nvSpPr>
          <p:cNvPr id="3" name="图片占位符 2"/>
          <p:cNvSpPr>
            <a:spLocks noGrp="1" noChangeAspect="1"/>
          </p:cNvSpPr>
          <p:nvPr>
            <p:ph type="pic" idx="1"/>
            <p:custDataLst>
              <p:tags r:id="rId3"/>
            </p:custDataLst>
          </p:nvPr>
        </p:nvSpPr>
        <p:spPr>
          <a:xfrm>
            <a:off x="5184000" y="457200"/>
            <a:ext cx="6170400"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custDataLst>
              <p:tags r:id="rId4"/>
            </p:custDataLst>
          </p:nvPr>
        </p:nvSpPr>
        <p:spPr>
          <a:xfrm>
            <a:off x="839787" y="2125482"/>
            <a:ext cx="4165200" cy="373531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custDataLst>
              <p:tags r:id="rId3"/>
            </p:custDataLst>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2FC065D4-CBD7-445F-A06F-1CCB0E898049}"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3E535D71-414D-4238-A4A5-26B94121C8B8}" type="slidenum">
              <a:rPr lang="zh-CN" altLang="en-US" smtClean="0"/>
            </a:fld>
            <a:endParaRPr lang="zh-CN" altLang="en-US"/>
          </a:p>
        </p:txBody>
      </p:sp>
      <p:grpSp>
        <p:nvGrpSpPr>
          <p:cNvPr id="6" name="组合 5"/>
          <p:cNvGrpSpPr/>
          <p:nvPr>
            <p:custDataLst>
              <p:tags r:id="rId5"/>
            </p:custDataLst>
          </p:nvPr>
        </p:nvGrpSpPr>
        <p:grpSpPr>
          <a:xfrm>
            <a:off x="220531" y="0"/>
            <a:ext cx="11118029" cy="6858000"/>
            <a:chOff x="220531" y="0"/>
            <a:chExt cx="11118029" cy="6858000"/>
          </a:xfrm>
        </p:grpSpPr>
        <p:grpSp>
          <p:nvGrpSpPr>
            <p:cNvPr id="7" name="组合 6"/>
            <p:cNvGrpSpPr/>
            <p:nvPr/>
          </p:nvGrpSpPr>
          <p:grpSpPr>
            <a:xfrm>
              <a:off x="8564880" y="5384482"/>
              <a:ext cx="2773680" cy="1473518"/>
              <a:chOff x="8564880" y="5384482"/>
              <a:chExt cx="2773680" cy="1473518"/>
            </a:xfrm>
          </p:grpSpPr>
          <p:sp>
            <p:nvSpPr>
              <p:cNvPr id="11" name="任意多边形 10"/>
              <p:cNvSpPr/>
              <p:nvPr>
                <p:custDataLst>
                  <p:tags r:id="rId6"/>
                </p:custDataLst>
              </p:nvPr>
            </p:nvSpPr>
            <p:spPr>
              <a:xfrm>
                <a:off x="8564880" y="5384482"/>
                <a:ext cx="2773680" cy="1473518"/>
              </a:xfrm>
              <a:custGeom>
                <a:avLst/>
                <a:gdLst>
                  <a:gd name="connsiteX0" fmla="*/ 2763520 w 5527040"/>
                  <a:gd name="connsiteY0" fmla="*/ 0 h 2936240"/>
                  <a:gd name="connsiteX1" fmla="*/ 5527040 w 5527040"/>
                  <a:gd name="connsiteY1" fmla="*/ 2936240 h 2936240"/>
                  <a:gd name="connsiteX2" fmla="*/ 4828988 w 5527040"/>
                  <a:gd name="connsiteY2" fmla="*/ 2936240 h 2936240"/>
                  <a:gd name="connsiteX3" fmla="*/ 2763520 w 5527040"/>
                  <a:gd name="connsiteY3" fmla="*/ 741680 h 2936240"/>
                  <a:gd name="connsiteX4" fmla="*/ 698052 w 5527040"/>
                  <a:gd name="connsiteY4" fmla="*/ 2936240 h 2936240"/>
                  <a:gd name="connsiteX5" fmla="*/ 0 w 5527040"/>
                  <a:gd name="connsiteY5" fmla="*/ 2936240 h 2936240"/>
                  <a:gd name="connsiteX6" fmla="*/ 2763520 w 5527040"/>
                  <a:gd name="connsiteY6" fmla="*/ 0 h 293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27040" h="2936240">
                    <a:moveTo>
                      <a:pt x="2763520" y="0"/>
                    </a:moveTo>
                    <a:lnTo>
                      <a:pt x="5527040" y="2936240"/>
                    </a:lnTo>
                    <a:lnTo>
                      <a:pt x="4828988" y="2936240"/>
                    </a:lnTo>
                    <a:lnTo>
                      <a:pt x="2763520" y="741680"/>
                    </a:lnTo>
                    <a:lnTo>
                      <a:pt x="698052" y="2936240"/>
                    </a:lnTo>
                    <a:lnTo>
                      <a:pt x="0" y="2936240"/>
                    </a:lnTo>
                    <a:lnTo>
                      <a:pt x="2763520" y="0"/>
                    </a:ln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任意多边形 11"/>
              <p:cNvSpPr/>
              <p:nvPr>
                <p:custDataLst>
                  <p:tags r:id="rId7"/>
                </p:custDataLst>
              </p:nvPr>
            </p:nvSpPr>
            <p:spPr>
              <a:xfrm>
                <a:off x="9497658" y="6375559"/>
                <a:ext cx="908124" cy="482441"/>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8" name="组合 7"/>
            <p:cNvGrpSpPr/>
            <p:nvPr/>
          </p:nvGrpSpPr>
          <p:grpSpPr>
            <a:xfrm>
              <a:off x="220531" y="0"/>
              <a:ext cx="5463811" cy="2534822"/>
              <a:chOff x="220531" y="0"/>
              <a:chExt cx="5463811" cy="2534822"/>
            </a:xfrm>
          </p:grpSpPr>
          <p:sp>
            <p:nvSpPr>
              <p:cNvPr id="9" name="任意多边形 8"/>
              <p:cNvSpPr/>
              <p:nvPr>
                <p:custDataLst>
                  <p:tags r:id="rId8"/>
                </p:custDataLst>
              </p:nvPr>
            </p:nvSpPr>
            <p:spPr>
              <a:xfrm flipV="1">
                <a:off x="220531" y="0"/>
                <a:ext cx="4219389" cy="2241551"/>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9"/>
              <p:cNvSpPr/>
              <p:nvPr>
                <p:custDataLst>
                  <p:tags r:id="rId9"/>
                </p:custDataLst>
              </p:nvPr>
            </p:nvSpPr>
            <p:spPr>
              <a:xfrm flipV="1">
                <a:off x="912913" y="0"/>
                <a:ext cx="4771429" cy="2534822"/>
              </a:xfrm>
              <a:custGeom>
                <a:avLst/>
                <a:gdLst>
                  <a:gd name="connsiteX0" fmla="*/ 0 w 4130936"/>
                  <a:gd name="connsiteY0" fmla="*/ 2194560 h 2194560"/>
                  <a:gd name="connsiteX1" fmla="*/ 225015 w 4130936"/>
                  <a:gd name="connsiteY1" fmla="*/ 2194560 h 2194560"/>
                  <a:gd name="connsiteX2" fmla="*/ 2065468 w 4130936"/>
                  <a:gd name="connsiteY2" fmla="*/ 239078 h 2194560"/>
                  <a:gd name="connsiteX3" fmla="*/ 3905922 w 4130936"/>
                  <a:gd name="connsiteY3" fmla="*/ 2194560 h 2194560"/>
                  <a:gd name="connsiteX4" fmla="*/ 4130936 w 4130936"/>
                  <a:gd name="connsiteY4" fmla="*/ 2194560 h 2194560"/>
                  <a:gd name="connsiteX5" fmla="*/ 2065468 w 4130936"/>
                  <a:gd name="connsiteY5" fmla="*/ 0 h 2194560"/>
                  <a:gd name="connsiteX6" fmla="*/ 0 w 4130936"/>
                  <a:gd name="connsiteY6" fmla="*/ 2194560 h 219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30936" h="2194560">
                    <a:moveTo>
                      <a:pt x="0" y="2194560"/>
                    </a:moveTo>
                    <a:lnTo>
                      <a:pt x="225015" y="2194560"/>
                    </a:lnTo>
                    <a:lnTo>
                      <a:pt x="2065468" y="239078"/>
                    </a:lnTo>
                    <a:lnTo>
                      <a:pt x="3905922" y="2194560"/>
                    </a:lnTo>
                    <a:lnTo>
                      <a:pt x="4130936" y="2194560"/>
                    </a:lnTo>
                    <a:lnTo>
                      <a:pt x="2065468" y="0"/>
                    </a:lnTo>
                    <a:lnTo>
                      <a:pt x="0" y="2194560"/>
                    </a:ln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3" name="副标题 2"/>
          <p:cNvSpPr>
            <a:spLocks noGrp="1"/>
          </p:cNvSpPr>
          <p:nvPr>
            <p:ph type="subTitle" idx="1"/>
            <p:custDataLst>
              <p:tags r:id="rId10"/>
            </p:custDataLst>
          </p:nvPr>
        </p:nvSpPr>
        <p:spPr>
          <a:xfrm>
            <a:off x="1524000" y="4138875"/>
            <a:ext cx="9144000" cy="887602"/>
          </a:xfrm>
        </p:spPr>
        <p:txBody>
          <a:bodyPr>
            <a:normAutofit/>
          </a:bodyPr>
          <a:lstStyle>
            <a:lvl1pPr marL="0" indent="0" algn="ctr">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cxnSp>
        <p:nvCxnSpPr>
          <p:cNvPr id="14" name="直接连接符 13"/>
          <p:cNvCxnSpPr/>
          <p:nvPr>
            <p:custDataLst>
              <p:tags r:id="rId11"/>
            </p:custDataLst>
          </p:nvPr>
        </p:nvCxnSpPr>
        <p:spPr>
          <a:xfrm>
            <a:off x="5968738" y="4054608"/>
            <a:ext cx="254524" cy="0"/>
          </a:xfrm>
          <a:prstGeom prst="line">
            <a:avLst/>
          </a:prstGeom>
          <a:ln w="22225" cap="rnd">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12"/>
            </p:custDataLst>
          </p:nvPr>
        </p:nvSpPr>
        <p:spPr>
          <a:xfrm>
            <a:off x="1524000" y="2438453"/>
            <a:ext cx="9144000" cy="1530739"/>
          </a:xfrm>
        </p:spPr>
        <p:txBody>
          <a:bodyPr anchor="b">
            <a:normAutofit/>
          </a:bodyPr>
          <a:lstStyle>
            <a:lvl1pPr algn="ctr">
              <a:defRPr sz="6600" b="1"/>
            </a:lvl1pPr>
          </a:lstStyle>
          <a:p>
            <a:r>
              <a:rPr lang="zh-CN" altLang="en-US" dirty="0"/>
              <a:t>单击此处编辑标题</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3"/>
            </p:custDataLst>
          </p:nvPr>
        </p:nvSpPr>
        <p:spPr>
          <a:xfrm>
            <a:off x="1281600" y="1249200"/>
            <a:ext cx="9626400" cy="723600"/>
          </a:xfrm>
        </p:spPr>
        <p:txBody>
          <a:bodyPr anchor="ct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4"/>
            </p:custDataLst>
          </p:nvPr>
        </p:nvSpPr>
        <p:spPr>
          <a:xfrm>
            <a:off x="1281113" y="2163600"/>
            <a:ext cx="9626600" cy="3445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6" name="任意多边形 5"/>
          <p:cNvSpPr/>
          <p:nvPr userDrawn="1">
            <p:custDataLst>
              <p:tags r:id="rId3"/>
            </p:custDataLst>
          </p:nvPr>
        </p:nvSpPr>
        <p:spPr>
          <a:xfrm flipV="1">
            <a:off x="220345" y="0"/>
            <a:ext cx="1753235" cy="931545"/>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9"/>
          <p:cNvSpPr/>
          <p:nvPr userDrawn="1">
            <p:custDataLst>
              <p:tags r:id="rId4"/>
            </p:custDataLst>
          </p:nvPr>
        </p:nvSpPr>
        <p:spPr>
          <a:xfrm flipV="1">
            <a:off x="582930" y="0"/>
            <a:ext cx="1981200" cy="1052830"/>
          </a:xfrm>
          <a:custGeom>
            <a:avLst/>
            <a:gdLst>
              <a:gd name="connsiteX0" fmla="*/ 0 w 4130936"/>
              <a:gd name="connsiteY0" fmla="*/ 2194560 h 2194560"/>
              <a:gd name="connsiteX1" fmla="*/ 225015 w 4130936"/>
              <a:gd name="connsiteY1" fmla="*/ 2194560 h 2194560"/>
              <a:gd name="connsiteX2" fmla="*/ 2065468 w 4130936"/>
              <a:gd name="connsiteY2" fmla="*/ 239078 h 2194560"/>
              <a:gd name="connsiteX3" fmla="*/ 3905922 w 4130936"/>
              <a:gd name="connsiteY3" fmla="*/ 2194560 h 2194560"/>
              <a:gd name="connsiteX4" fmla="*/ 4130936 w 4130936"/>
              <a:gd name="connsiteY4" fmla="*/ 2194560 h 2194560"/>
              <a:gd name="connsiteX5" fmla="*/ 2065468 w 4130936"/>
              <a:gd name="connsiteY5" fmla="*/ 0 h 2194560"/>
              <a:gd name="connsiteX6" fmla="*/ 0 w 4130936"/>
              <a:gd name="connsiteY6" fmla="*/ 2194560 h 219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30936" h="2194560">
                <a:moveTo>
                  <a:pt x="0" y="2194560"/>
                </a:moveTo>
                <a:lnTo>
                  <a:pt x="225015" y="2194560"/>
                </a:lnTo>
                <a:lnTo>
                  <a:pt x="2065468" y="239078"/>
                </a:lnTo>
                <a:lnTo>
                  <a:pt x="3905922" y="2194560"/>
                </a:lnTo>
                <a:lnTo>
                  <a:pt x="4130936" y="2194560"/>
                </a:lnTo>
                <a:lnTo>
                  <a:pt x="2065468" y="0"/>
                </a:lnTo>
                <a:lnTo>
                  <a:pt x="0" y="2194560"/>
                </a:ln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5"/>
            </p:custDataLst>
          </p:nvPr>
        </p:nvSpPr>
        <p:spPr>
          <a:xfrm>
            <a:off x="583200" y="770400"/>
            <a:ext cx="3960000" cy="882000"/>
          </a:xfrm>
        </p:spPr>
        <p:txBody>
          <a:bodyPr anchor="ct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586800" y="1764000"/>
            <a:ext cx="3956400" cy="4093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5101200" y="769938"/>
            <a:ext cx="6480000" cy="5087937"/>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6" name="任意多边形 5"/>
          <p:cNvSpPr/>
          <p:nvPr userDrawn="1">
            <p:custDataLst>
              <p:tags r:id="rId3"/>
            </p:custDataLst>
          </p:nvPr>
        </p:nvSpPr>
        <p:spPr>
          <a:xfrm flipV="1">
            <a:off x="220345" y="0"/>
            <a:ext cx="1991995" cy="1058545"/>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任意多边形 7"/>
          <p:cNvSpPr/>
          <p:nvPr userDrawn="1">
            <p:custDataLst>
              <p:tags r:id="rId4"/>
            </p:custDataLst>
          </p:nvPr>
        </p:nvSpPr>
        <p:spPr>
          <a:xfrm flipV="1">
            <a:off x="461645" y="0"/>
            <a:ext cx="2253615" cy="1197610"/>
          </a:xfrm>
          <a:custGeom>
            <a:avLst/>
            <a:gdLst>
              <a:gd name="connsiteX0" fmla="*/ 0 w 4130936"/>
              <a:gd name="connsiteY0" fmla="*/ 2194560 h 2194560"/>
              <a:gd name="connsiteX1" fmla="*/ 225015 w 4130936"/>
              <a:gd name="connsiteY1" fmla="*/ 2194560 h 2194560"/>
              <a:gd name="connsiteX2" fmla="*/ 2065468 w 4130936"/>
              <a:gd name="connsiteY2" fmla="*/ 239078 h 2194560"/>
              <a:gd name="connsiteX3" fmla="*/ 3905922 w 4130936"/>
              <a:gd name="connsiteY3" fmla="*/ 2194560 h 2194560"/>
              <a:gd name="connsiteX4" fmla="*/ 4130936 w 4130936"/>
              <a:gd name="connsiteY4" fmla="*/ 2194560 h 2194560"/>
              <a:gd name="connsiteX5" fmla="*/ 2065468 w 4130936"/>
              <a:gd name="connsiteY5" fmla="*/ 0 h 2194560"/>
              <a:gd name="connsiteX6" fmla="*/ 0 w 4130936"/>
              <a:gd name="connsiteY6" fmla="*/ 2194560 h 219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30936" h="2194560">
                <a:moveTo>
                  <a:pt x="0" y="2194560"/>
                </a:moveTo>
                <a:lnTo>
                  <a:pt x="225015" y="2194560"/>
                </a:lnTo>
                <a:lnTo>
                  <a:pt x="2065468" y="239078"/>
                </a:lnTo>
                <a:lnTo>
                  <a:pt x="3905922" y="2194560"/>
                </a:lnTo>
                <a:lnTo>
                  <a:pt x="4130936" y="2194560"/>
                </a:lnTo>
                <a:lnTo>
                  <a:pt x="2065468" y="0"/>
                </a:lnTo>
                <a:lnTo>
                  <a:pt x="0" y="2194560"/>
                </a:ln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标题 1"/>
          <p:cNvSpPr>
            <a:spLocks noGrp="1"/>
          </p:cNvSpPr>
          <p:nvPr>
            <p:ph type="title"/>
            <p:custDataLst>
              <p:tags r:id="rId5"/>
            </p:custDataLst>
          </p:nvPr>
        </p:nvSpPr>
        <p:spPr>
          <a:xfrm>
            <a:off x="612000" y="781200"/>
            <a:ext cx="10976400" cy="626400"/>
          </a:xfrm>
        </p:spPr>
        <p:txBody>
          <a:bodyPr anchor="ct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612000" y="1659600"/>
            <a:ext cx="10975975" cy="828000"/>
          </a:xfrm>
        </p:spPr>
        <p:txBody>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0"/>
            </p:custDataLst>
          </p:nvPr>
        </p:nvSpPr>
        <p:spPr>
          <a:xfrm>
            <a:off x="612775" y="2808000"/>
            <a:ext cx="10965600" cy="34308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604800" y="669600"/>
            <a:ext cx="10976400" cy="565200"/>
          </a:xfrm>
        </p:spPr>
        <p:txBody>
          <a:bodyPr anchor="ct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604837" y="1681200"/>
            <a:ext cx="10990800" cy="3211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8"/>
            </p:custDataLst>
          </p:nvPr>
        </p:nvSpPr>
        <p:spPr>
          <a:xfrm>
            <a:off x="594000" y="5180400"/>
            <a:ext cx="11001600" cy="10116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579600" y="237600"/>
            <a:ext cx="11037600" cy="441964"/>
          </a:xfrm>
        </p:spPr>
        <p:txBody>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9"/>
            </p:custDataLst>
          </p:nvPr>
        </p:nvSpPr>
        <p:spPr>
          <a:xfrm>
            <a:off x="572400" y="4816800"/>
            <a:ext cx="53424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hasCustomPrompt="1"/>
            <p:custDataLst>
              <p:tags r:id="rId3"/>
            </p:custDataLst>
          </p:nvPr>
        </p:nvSpPr>
        <p:spPr>
          <a:xfrm>
            <a:off x="1522800" y="1339200"/>
            <a:ext cx="9144000" cy="2386800"/>
          </a:xfrm>
        </p:spPr>
        <p:txBody>
          <a:bodyPr anchor="b"/>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1522413" y="3862800"/>
            <a:ext cx="9144000" cy="1656000"/>
          </a:xfrm>
        </p:spPr>
        <p:txBody>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0" Type="http://schemas.openxmlformats.org/officeDocument/2006/relationships/theme" Target="../theme/theme2.xml"/><Relationship Id="rId3" Type="http://schemas.openxmlformats.org/officeDocument/2006/relationships/slideLayout" Target="../slideLayouts/slideLayout14.xml"/><Relationship Id="rId29" Type="http://schemas.openxmlformats.org/officeDocument/2006/relationships/tags" Target="../tags/tag197.xml"/><Relationship Id="rId28" Type="http://schemas.openxmlformats.org/officeDocument/2006/relationships/tags" Target="../tags/tag196.xml"/><Relationship Id="rId27" Type="http://schemas.openxmlformats.org/officeDocument/2006/relationships/tags" Target="../tags/tag195.xml"/><Relationship Id="rId26" Type="http://schemas.openxmlformats.org/officeDocument/2006/relationships/tags" Target="../tags/tag194.xml"/><Relationship Id="rId25" Type="http://schemas.openxmlformats.org/officeDocument/2006/relationships/tags" Target="../tags/tag193.xml"/><Relationship Id="rId24" Type="http://schemas.openxmlformats.org/officeDocument/2006/relationships/tags" Target="../tags/tag192.xml"/><Relationship Id="rId23" Type="http://schemas.openxmlformats.org/officeDocument/2006/relationships/tags" Target="../tags/tag191.xml"/><Relationship Id="rId22" Type="http://schemas.openxmlformats.org/officeDocument/2006/relationships/tags" Target="../tags/tag190.xml"/><Relationship Id="rId21" Type="http://schemas.openxmlformats.org/officeDocument/2006/relationships/tags" Target="../tags/tag189.xml"/><Relationship Id="rId20" Type="http://schemas.openxmlformats.org/officeDocument/2006/relationships/tags" Target="../tags/tag188.xml"/><Relationship Id="rId2" Type="http://schemas.openxmlformats.org/officeDocument/2006/relationships/slideLayout" Target="../slideLayouts/slideLayout13.xml"/><Relationship Id="rId19" Type="http://schemas.openxmlformats.org/officeDocument/2006/relationships/tags" Target="../tags/tag187.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pSp>
        <p:nvGrpSpPr>
          <p:cNvPr id="7" name="组合 6"/>
          <p:cNvGrpSpPr/>
          <p:nvPr>
            <p:custDataLst>
              <p:tags r:id="rId19"/>
            </p:custDataLst>
          </p:nvPr>
        </p:nvGrpSpPr>
        <p:grpSpPr>
          <a:xfrm>
            <a:off x="0" y="-1"/>
            <a:ext cx="12192000" cy="6858001"/>
            <a:chOff x="0" y="-1"/>
            <a:chExt cx="12192000" cy="6858001"/>
          </a:xfrm>
        </p:grpSpPr>
        <p:grpSp>
          <p:nvGrpSpPr>
            <p:cNvPr id="8" name="组合 7"/>
            <p:cNvGrpSpPr/>
            <p:nvPr/>
          </p:nvGrpSpPr>
          <p:grpSpPr>
            <a:xfrm flipV="1">
              <a:off x="0" y="-1"/>
              <a:ext cx="1249680" cy="663893"/>
              <a:chOff x="8564880" y="5384482"/>
              <a:chExt cx="2773680" cy="1473519"/>
            </a:xfrm>
          </p:grpSpPr>
          <p:sp>
            <p:nvSpPr>
              <p:cNvPr id="12" name="任意多边形 11"/>
              <p:cNvSpPr/>
              <p:nvPr>
                <p:custDataLst>
                  <p:tags r:id="rId20"/>
                </p:custDataLst>
              </p:nvPr>
            </p:nvSpPr>
            <p:spPr>
              <a:xfrm>
                <a:off x="8564880" y="5384482"/>
                <a:ext cx="2773680" cy="1473518"/>
              </a:xfrm>
              <a:custGeom>
                <a:avLst/>
                <a:gdLst>
                  <a:gd name="connsiteX0" fmla="*/ 2763520 w 5527040"/>
                  <a:gd name="connsiteY0" fmla="*/ 0 h 2936240"/>
                  <a:gd name="connsiteX1" fmla="*/ 5527040 w 5527040"/>
                  <a:gd name="connsiteY1" fmla="*/ 2936240 h 2936240"/>
                  <a:gd name="connsiteX2" fmla="*/ 4828988 w 5527040"/>
                  <a:gd name="connsiteY2" fmla="*/ 2936240 h 2936240"/>
                  <a:gd name="connsiteX3" fmla="*/ 2763520 w 5527040"/>
                  <a:gd name="connsiteY3" fmla="*/ 741680 h 2936240"/>
                  <a:gd name="connsiteX4" fmla="*/ 698052 w 5527040"/>
                  <a:gd name="connsiteY4" fmla="*/ 2936240 h 2936240"/>
                  <a:gd name="connsiteX5" fmla="*/ 0 w 5527040"/>
                  <a:gd name="connsiteY5" fmla="*/ 2936240 h 2936240"/>
                  <a:gd name="connsiteX6" fmla="*/ 2763520 w 5527040"/>
                  <a:gd name="connsiteY6" fmla="*/ 0 h 293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27040" h="2936240">
                    <a:moveTo>
                      <a:pt x="2763520" y="0"/>
                    </a:moveTo>
                    <a:lnTo>
                      <a:pt x="5527040" y="2936240"/>
                    </a:lnTo>
                    <a:lnTo>
                      <a:pt x="4828988" y="2936240"/>
                    </a:lnTo>
                    <a:lnTo>
                      <a:pt x="2763520" y="741680"/>
                    </a:lnTo>
                    <a:lnTo>
                      <a:pt x="698052" y="2936240"/>
                    </a:lnTo>
                    <a:lnTo>
                      <a:pt x="0" y="2936240"/>
                    </a:lnTo>
                    <a:lnTo>
                      <a:pt x="276352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12"/>
              <p:cNvSpPr/>
              <p:nvPr>
                <p:custDataLst>
                  <p:tags r:id="rId21"/>
                </p:custDataLst>
              </p:nvPr>
            </p:nvSpPr>
            <p:spPr>
              <a:xfrm>
                <a:off x="8564880" y="5867137"/>
                <a:ext cx="1865155" cy="990864"/>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tx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 name="组合 8"/>
            <p:cNvGrpSpPr/>
            <p:nvPr/>
          </p:nvGrpSpPr>
          <p:grpSpPr>
            <a:xfrm flipH="1" flipV="1">
              <a:off x="10908532" y="6248400"/>
              <a:ext cx="1283468" cy="609600"/>
              <a:chOff x="220532" y="0"/>
              <a:chExt cx="5657734" cy="2687216"/>
            </a:xfrm>
          </p:grpSpPr>
          <p:sp>
            <p:nvSpPr>
              <p:cNvPr id="10" name="任意多边形 9"/>
              <p:cNvSpPr/>
              <p:nvPr>
                <p:custDataLst>
                  <p:tags r:id="rId22"/>
                </p:custDataLst>
              </p:nvPr>
            </p:nvSpPr>
            <p:spPr>
              <a:xfrm flipV="1">
                <a:off x="220532" y="0"/>
                <a:ext cx="4130936" cy="2194560"/>
              </a:xfrm>
              <a:custGeom>
                <a:avLst/>
                <a:gdLst>
                  <a:gd name="connsiteX0" fmla="*/ 2065468 w 4130936"/>
                  <a:gd name="connsiteY0" fmla="*/ 0 h 2194560"/>
                  <a:gd name="connsiteX1" fmla="*/ 4130936 w 4130936"/>
                  <a:gd name="connsiteY1" fmla="*/ 2194560 h 2194560"/>
                  <a:gd name="connsiteX2" fmla="*/ 0 w 4130936"/>
                  <a:gd name="connsiteY2" fmla="*/ 2194560 h 2194560"/>
                  <a:gd name="connsiteX3" fmla="*/ 2065468 w 4130936"/>
                  <a:gd name="connsiteY3" fmla="*/ 0 h 2194560"/>
                </a:gdLst>
                <a:ahLst/>
                <a:cxnLst>
                  <a:cxn ang="0">
                    <a:pos x="connsiteX0" y="connsiteY0"/>
                  </a:cxn>
                  <a:cxn ang="0">
                    <a:pos x="connsiteX1" y="connsiteY1"/>
                  </a:cxn>
                  <a:cxn ang="0">
                    <a:pos x="connsiteX2" y="connsiteY2"/>
                  </a:cxn>
                  <a:cxn ang="0">
                    <a:pos x="connsiteX3" y="connsiteY3"/>
                  </a:cxn>
                </a:cxnLst>
                <a:rect l="l" t="t" r="r" b="b"/>
                <a:pathLst>
                  <a:path w="4130936" h="2194560">
                    <a:moveTo>
                      <a:pt x="2065468" y="0"/>
                    </a:moveTo>
                    <a:lnTo>
                      <a:pt x="4130936" y="2194560"/>
                    </a:lnTo>
                    <a:lnTo>
                      <a:pt x="0" y="2194560"/>
                    </a:lnTo>
                    <a:lnTo>
                      <a:pt x="206546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custDataLst>
                  <p:tags r:id="rId23"/>
                </p:custDataLst>
              </p:nvPr>
            </p:nvSpPr>
            <p:spPr>
              <a:xfrm flipV="1">
                <a:off x="819976" y="0"/>
                <a:ext cx="5058290" cy="2687216"/>
              </a:xfrm>
              <a:custGeom>
                <a:avLst/>
                <a:gdLst>
                  <a:gd name="connsiteX0" fmla="*/ 0 w 4130936"/>
                  <a:gd name="connsiteY0" fmla="*/ 2194560 h 2194560"/>
                  <a:gd name="connsiteX1" fmla="*/ 225015 w 4130936"/>
                  <a:gd name="connsiteY1" fmla="*/ 2194560 h 2194560"/>
                  <a:gd name="connsiteX2" fmla="*/ 2065468 w 4130936"/>
                  <a:gd name="connsiteY2" fmla="*/ 239078 h 2194560"/>
                  <a:gd name="connsiteX3" fmla="*/ 3905922 w 4130936"/>
                  <a:gd name="connsiteY3" fmla="*/ 2194560 h 2194560"/>
                  <a:gd name="connsiteX4" fmla="*/ 4130936 w 4130936"/>
                  <a:gd name="connsiteY4" fmla="*/ 2194560 h 2194560"/>
                  <a:gd name="connsiteX5" fmla="*/ 2065468 w 4130936"/>
                  <a:gd name="connsiteY5" fmla="*/ 0 h 2194560"/>
                  <a:gd name="connsiteX6" fmla="*/ 0 w 4130936"/>
                  <a:gd name="connsiteY6" fmla="*/ 2194560 h 219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30936" h="2194560">
                    <a:moveTo>
                      <a:pt x="0" y="2194560"/>
                    </a:moveTo>
                    <a:lnTo>
                      <a:pt x="225015" y="2194560"/>
                    </a:lnTo>
                    <a:lnTo>
                      <a:pt x="2065468" y="239078"/>
                    </a:lnTo>
                    <a:lnTo>
                      <a:pt x="3905922" y="2194560"/>
                    </a:lnTo>
                    <a:lnTo>
                      <a:pt x="4130936" y="2194560"/>
                    </a:lnTo>
                    <a:lnTo>
                      <a:pt x="2065468" y="0"/>
                    </a:lnTo>
                    <a:lnTo>
                      <a:pt x="0" y="2194560"/>
                    </a:lnTo>
                    <a:close/>
                  </a:path>
                </a:pathLst>
              </a:custGeom>
              <a:solidFill>
                <a:schemeClr val="tx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2" name="标题占位符 1"/>
          <p:cNvSpPr>
            <a:spLocks noGrp="1"/>
          </p:cNvSpPr>
          <p:nvPr>
            <p:ph type="title"/>
            <p:custDataLst>
              <p:tags r:id="rId24"/>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5"/>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6"/>
            </p:custDataLst>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bg1">
                    <a:lumMod val="60000"/>
                    <a:lumOff val="40000"/>
                  </a:schemeClr>
                </a:solidFill>
              </a:defRPr>
            </a:lvl1pPr>
          </a:lstStyle>
          <a:p>
            <a:fld id="{2FC065D4-CBD7-445F-A06F-1CCB0E898049}" type="datetimeFigureOut">
              <a:rPr lang="zh-CN" altLang="en-US" smtClean="0"/>
            </a:fld>
            <a:endParaRPr lang="zh-CN" altLang="en-US" dirty="0"/>
          </a:p>
        </p:txBody>
      </p:sp>
      <p:sp>
        <p:nvSpPr>
          <p:cNvPr id="5" name="页脚占位符 4"/>
          <p:cNvSpPr>
            <a:spLocks noGrp="1"/>
          </p:cNvSpPr>
          <p:nvPr>
            <p:ph type="ftr" sz="quarter" idx="3"/>
            <p:custDataLst>
              <p:tags r:id="rId27"/>
            </p:custDataLst>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bg1">
                    <a:lumMod val="60000"/>
                    <a:lumOff val="40000"/>
                  </a:schemeClr>
                </a:solidFill>
              </a:defRPr>
            </a:lvl1pPr>
          </a:lstStyle>
          <a:p>
            <a:endParaRPr lang="zh-CN" altLang="en-US"/>
          </a:p>
        </p:txBody>
      </p:sp>
      <p:sp>
        <p:nvSpPr>
          <p:cNvPr id="6" name="灯片编号占位符 5"/>
          <p:cNvSpPr>
            <a:spLocks noGrp="1"/>
          </p:cNvSpPr>
          <p:nvPr>
            <p:ph type="sldNum" sz="quarter" idx="4"/>
            <p:custDataLst>
              <p:tags r:id="rId28"/>
            </p:custDataLst>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bg1">
                    <a:lumMod val="60000"/>
                    <a:lumOff val="40000"/>
                  </a:schemeClr>
                </a:solidFill>
              </a:defRPr>
            </a:lvl1pPr>
          </a:lstStyle>
          <a:p>
            <a:fld id="{3E535D71-414D-4238-A4A5-26B94121C8B8}" type="slidenum">
              <a:rPr lang="zh-CN" altLang="en-US" smtClean="0"/>
            </a:fld>
            <a:endParaRPr lang="zh-CN" altLang="en-US"/>
          </a:p>
        </p:txBody>
      </p:sp>
      <p:sp>
        <p:nvSpPr>
          <p:cNvPr id="14" name="KSO_TEMPLATE" hidden="1"/>
          <p:cNvSpPr/>
          <p:nvPr>
            <p:custDataLst>
              <p:tags r:id="rId29"/>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200.xml"/><Relationship Id="rId2" Type="http://schemas.openxmlformats.org/officeDocument/2006/relationships/tags" Target="../tags/tag199.xml"/><Relationship Id="rId1" Type="http://schemas.openxmlformats.org/officeDocument/2006/relationships/tags" Target="../tags/tag198.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223.xml"/><Relationship Id="rId3" Type="http://schemas.openxmlformats.org/officeDocument/2006/relationships/tags" Target="../tags/tag222.xml"/><Relationship Id="rId2" Type="http://schemas.openxmlformats.org/officeDocument/2006/relationships/image" Target="../media/image1.png"/><Relationship Id="rId1" Type="http://schemas.openxmlformats.org/officeDocument/2006/relationships/tags" Target="../tags/tag221.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226.xml"/><Relationship Id="rId3" Type="http://schemas.openxmlformats.org/officeDocument/2006/relationships/tags" Target="../tags/tag225.xml"/><Relationship Id="rId2" Type="http://schemas.openxmlformats.org/officeDocument/2006/relationships/image" Target="../media/image2.png"/><Relationship Id="rId1" Type="http://schemas.openxmlformats.org/officeDocument/2006/relationships/tags" Target="../tags/tag224.xml"/></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229.xml"/><Relationship Id="rId3" Type="http://schemas.openxmlformats.org/officeDocument/2006/relationships/tags" Target="../tags/tag228.xml"/><Relationship Id="rId2" Type="http://schemas.openxmlformats.org/officeDocument/2006/relationships/image" Target="../media/image3.png"/><Relationship Id="rId1" Type="http://schemas.openxmlformats.org/officeDocument/2006/relationships/tags" Target="../tags/tag227.xml"/></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18.xml"/><Relationship Id="rId5" Type="http://schemas.openxmlformats.org/officeDocument/2006/relationships/tags" Target="../tags/tag233.xml"/><Relationship Id="rId4" Type="http://schemas.openxmlformats.org/officeDocument/2006/relationships/tags" Target="../tags/tag232.xml"/><Relationship Id="rId3" Type="http://schemas.openxmlformats.org/officeDocument/2006/relationships/tags" Target="../tags/tag231.xml"/><Relationship Id="rId2" Type="http://schemas.openxmlformats.org/officeDocument/2006/relationships/image" Target="../media/image4.png"/><Relationship Id="rId1" Type="http://schemas.openxmlformats.org/officeDocument/2006/relationships/tags" Target="../tags/tag230.xml"/></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36.xml"/><Relationship Id="rId2" Type="http://schemas.openxmlformats.org/officeDocument/2006/relationships/tags" Target="../tags/tag235.xml"/><Relationship Id="rId1" Type="http://schemas.openxmlformats.org/officeDocument/2006/relationships/tags" Target="../tags/tag234.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39.xml"/><Relationship Id="rId2" Type="http://schemas.openxmlformats.org/officeDocument/2006/relationships/tags" Target="../tags/tag238.xml"/><Relationship Id="rId1" Type="http://schemas.openxmlformats.org/officeDocument/2006/relationships/tags" Target="../tags/tag237.xml"/></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42.xml"/><Relationship Id="rId2" Type="http://schemas.openxmlformats.org/officeDocument/2006/relationships/tags" Target="../tags/tag241.xml"/><Relationship Id="rId1" Type="http://schemas.openxmlformats.org/officeDocument/2006/relationships/tags" Target="../tags/tag240.xml"/></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45.xml"/><Relationship Id="rId2" Type="http://schemas.openxmlformats.org/officeDocument/2006/relationships/tags" Target="../tags/tag244.xml"/><Relationship Id="rId1" Type="http://schemas.openxmlformats.org/officeDocument/2006/relationships/tags" Target="../tags/tag243.xml"/></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48.xml"/><Relationship Id="rId2" Type="http://schemas.openxmlformats.org/officeDocument/2006/relationships/tags" Target="../tags/tag247.xml"/><Relationship Id="rId1" Type="http://schemas.openxmlformats.org/officeDocument/2006/relationships/tags" Target="../tags/tag246.xml"/></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51.xml"/><Relationship Id="rId2" Type="http://schemas.openxmlformats.org/officeDocument/2006/relationships/tags" Target="../tags/tag250.xml"/><Relationship Id="rId1" Type="http://schemas.openxmlformats.org/officeDocument/2006/relationships/tags" Target="../tags/tag24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54.xml"/><Relationship Id="rId2" Type="http://schemas.openxmlformats.org/officeDocument/2006/relationships/tags" Target="../tags/tag253.xml"/><Relationship Id="rId1" Type="http://schemas.openxmlformats.org/officeDocument/2006/relationships/tags" Target="../tags/tag252.xml"/></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57.xml"/><Relationship Id="rId2" Type="http://schemas.openxmlformats.org/officeDocument/2006/relationships/tags" Target="../tags/tag256.xml"/><Relationship Id="rId1" Type="http://schemas.openxmlformats.org/officeDocument/2006/relationships/tags" Target="../tags/tag255.xml"/></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60.xml"/><Relationship Id="rId2" Type="http://schemas.openxmlformats.org/officeDocument/2006/relationships/tags" Target="../tags/tag259.xml"/><Relationship Id="rId1" Type="http://schemas.openxmlformats.org/officeDocument/2006/relationships/tags" Target="../tags/tag25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202.xml"/><Relationship Id="rId1" Type="http://schemas.openxmlformats.org/officeDocument/2006/relationships/tags" Target="../tags/tag20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08.xml"/><Relationship Id="rId2" Type="http://schemas.openxmlformats.org/officeDocument/2006/relationships/tags" Target="../tags/tag207.xml"/><Relationship Id="rId1" Type="http://schemas.openxmlformats.org/officeDocument/2006/relationships/tags" Target="../tags/tag206.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11.xml"/><Relationship Id="rId2" Type="http://schemas.openxmlformats.org/officeDocument/2006/relationships/tags" Target="../tags/tag210.xml"/><Relationship Id="rId1" Type="http://schemas.openxmlformats.org/officeDocument/2006/relationships/tags" Target="../tags/tag209.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14.xml"/><Relationship Id="rId2" Type="http://schemas.openxmlformats.org/officeDocument/2006/relationships/tags" Target="../tags/tag213.xml"/><Relationship Id="rId1" Type="http://schemas.openxmlformats.org/officeDocument/2006/relationships/tags" Target="../tags/tag212.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17.xml"/><Relationship Id="rId2" Type="http://schemas.openxmlformats.org/officeDocument/2006/relationships/tags" Target="../tags/tag216.xml"/><Relationship Id="rId1" Type="http://schemas.openxmlformats.org/officeDocument/2006/relationships/tags" Target="../tags/tag215.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220.xml"/><Relationship Id="rId2" Type="http://schemas.openxmlformats.org/officeDocument/2006/relationships/tags" Target="../tags/tag219.xml"/><Relationship Id="rId1" Type="http://schemas.openxmlformats.org/officeDocument/2006/relationships/tags" Target="../tags/tag2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p:txBody>
          <a:bodyPr/>
          <a:p>
            <a:pPr marL="0" indent="0" algn="ctr">
              <a:lnSpc>
                <a:spcPct val="90000"/>
              </a:lnSpc>
              <a:spcBef>
                <a:spcPts val="0"/>
              </a:spcBef>
              <a:spcAft>
                <a:spcPts val="0"/>
              </a:spcAft>
              <a:buSzPct val="100000"/>
              <a:buNone/>
            </a:pPr>
            <a:r>
              <a:rPr lang="zh-CN" altLang="en-US" dirty="0">
                <a:solidFill>
                  <a:schemeClr val="accent1"/>
                </a:solidFill>
              </a:rPr>
              <a:t>会计简史</a:t>
            </a:r>
            <a:endParaRPr lang="zh-CN" altLang="en-US" dirty="0">
              <a:solidFill>
                <a:schemeClr val="accent1"/>
              </a:solidFill>
            </a:endParaRPr>
          </a:p>
        </p:txBody>
      </p:sp>
      <p:sp>
        <p:nvSpPr>
          <p:cNvPr id="2" name="文本框 1"/>
          <p:cNvSpPr txBox="1"/>
          <p:nvPr>
            <p:custDataLst>
              <p:tags r:id="rId2"/>
            </p:custDataLst>
          </p:nvPr>
        </p:nvSpPr>
        <p:spPr>
          <a:xfrm>
            <a:off x="5347063" y="975361"/>
            <a:ext cx="2394857" cy="1445260"/>
          </a:xfrm>
          <a:prstGeom prst="rect">
            <a:avLst/>
          </a:prstGeom>
          <a:noFill/>
        </p:spPr>
        <p:txBody>
          <a:bodyPr wrap="square" rtlCol="0">
            <a:spAutoFit/>
          </a:bodyPr>
          <a:p>
            <a:r>
              <a:rPr lang="en-US" altLang="zh-CN" sz="8800">
                <a:solidFill>
                  <a:schemeClr val="accent1"/>
                </a:solidFill>
              </a:rPr>
              <a:t>01</a:t>
            </a:r>
            <a:endParaRPr lang="en-US" altLang="zh-CN" sz="8800">
              <a:solidFill>
                <a:schemeClr val="accent1"/>
              </a:solidFill>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4" name="图片 3"/>
          <p:cNvPicPr>
            <a:picLocks noChangeAspect="1"/>
          </p:cNvPicPr>
          <p:nvPr>
            <p:custDataLst>
              <p:tags r:id="rId1"/>
            </p:custDataLst>
          </p:nvPr>
        </p:nvPicPr>
        <p:blipFill>
          <a:blip r:embed="rId2"/>
          <a:stretch>
            <a:fillRect/>
          </a:stretch>
        </p:blipFill>
        <p:spPr>
          <a:xfrm>
            <a:off x="623570" y="1691005"/>
            <a:ext cx="10730230" cy="4674870"/>
          </a:xfrm>
          <a:prstGeom prst="rect">
            <a:avLst/>
          </a:prstGeom>
        </p:spPr>
      </p:pic>
      <p:sp>
        <p:nvSpPr>
          <p:cNvPr id="2" name="标题 1"/>
          <p:cNvSpPr>
            <a:spLocks noGrp="1"/>
          </p:cNvSpPr>
          <p:nvPr>
            <p:custDataLst>
              <p:tags r:id="rId3"/>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dk1">
                    <a:lumMod val="85000"/>
                    <a:lumOff val="15000"/>
                  </a:schemeClr>
                </a:solidFill>
                <a:latin typeface="黑体" panose="02010609060101010101" charset="-122"/>
                <a:ea typeface="黑体" panose="02010609060101010101" charset="-122"/>
                <a:cs typeface="黑体" panose="02010609060101010101" charset="-122"/>
              </a:rPr>
              <a:t>英国</a:t>
            </a:r>
            <a:r>
              <a:rPr lang="en-US" altLang="zh-CN">
                <a:solidFill>
                  <a:schemeClr val="dk1">
                    <a:lumMod val="85000"/>
                    <a:lumOff val="15000"/>
                  </a:schemeClr>
                </a:solidFill>
                <a:latin typeface="黑体" panose="02010609060101010101" charset="-122"/>
                <a:ea typeface="黑体" panose="02010609060101010101" charset="-122"/>
                <a:cs typeface="黑体" panose="02010609060101010101" charset="-122"/>
              </a:rPr>
              <a:t>BP</a:t>
            </a:r>
            <a:endParaRPr lang="en-US" altLang="zh-CN">
              <a:solidFill>
                <a:schemeClr val="dk1">
                  <a:lumMod val="85000"/>
                  <a:lumOff val="15000"/>
                </a:schemeClr>
              </a:solidFill>
              <a:latin typeface="黑体" panose="02010609060101010101" charset="-122"/>
              <a:ea typeface="黑体" panose="02010609060101010101" charset="-122"/>
              <a:cs typeface="黑体" panose="02010609060101010101" charset="-122"/>
            </a:endParaRPr>
          </a:p>
        </p:txBody>
      </p:sp>
    </p:spTree>
    <p:custDataLst>
      <p:tags r:id="rId4"/>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4" name="图片 3"/>
          <p:cNvPicPr>
            <a:picLocks noChangeAspect="1"/>
          </p:cNvPicPr>
          <p:nvPr>
            <p:custDataLst>
              <p:tags r:id="rId1"/>
            </p:custDataLst>
          </p:nvPr>
        </p:nvPicPr>
        <p:blipFill>
          <a:blip r:embed="rId2"/>
          <a:stretch>
            <a:fillRect/>
          </a:stretch>
        </p:blipFill>
        <p:spPr>
          <a:xfrm>
            <a:off x="838200" y="1327150"/>
            <a:ext cx="10429875" cy="5217795"/>
          </a:xfrm>
          <a:prstGeom prst="rect">
            <a:avLst/>
          </a:prstGeom>
        </p:spPr>
      </p:pic>
      <p:sp>
        <p:nvSpPr>
          <p:cNvPr id="2" name="标题 1"/>
          <p:cNvSpPr>
            <a:spLocks noGrp="1"/>
          </p:cNvSpPr>
          <p:nvPr>
            <p:custDataLst>
              <p:tags r:id="rId3"/>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dk1">
                    <a:lumMod val="85000"/>
                    <a:lumOff val="15000"/>
                  </a:schemeClr>
                </a:solidFill>
                <a:latin typeface="黑体" panose="02010609060101010101" charset="-122"/>
                <a:ea typeface="黑体" panose="02010609060101010101" charset="-122"/>
                <a:cs typeface="黑体" panose="02010609060101010101" charset="-122"/>
              </a:rPr>
              <a:t>美国</a:t>
            </a:r>
            <a:r>
              <a:rPr lang="en-US" altLang="zh-CN">
                <a:solidFill>
                  <a:schemeClr val="dk1">
                    <a:lumMod val="85000"/>
                    <a:lumOff val="15000"/>
                  </a:schemeClr>
                </a:solidFill>
                <a:latin typeface="黑体" panose="02010609060101010101" charset="-122"/>
                <a:ea typeface="黑体" panose="02010609060101010101" charset="-122"/>
                <a:cs typeface="黑体" panose="02010609060101010101" charset="-122"/>
              </a:rPr>
              <a:t>MICROSOFT</a:t>
            </a:r>
            <a:endParaRPr lang="en-US" altLang="zh-CN">
              <a:solidFill>
                <a:schemeClr val="dk1">
                  <a:lumMod val="85000"/>
                  <a:lumOff val="15000"/>
                </a:schemeClr>
              </a:solidFill>
              <a:latin typeface="黑体" panose="02010609060101010101" charset="-122"/>
              <a:ea typeface="黑体" panose="02010609060101010101" charset="-122"/>
              <a:cs typeface="黑体" panose="02010609060101010101" charset="-122"/>
            </a:endParaRPr>
          </a:p>
        </p:txBody>
      </p:sp>
    </p:spTree>
    <p:custDataLst>
      <p:tags r:id="rId4"/>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4" name="图片 3"/>
          <p:cNvPicPr>
            <a:picLocks noChangeAspect="1"/>
          </p:cNvPicPr>
          <p:nvPr>
            <p:custDataLst>
              <p:tags r:id="rId1"/>
            </p:custDataLst>
          </p:nvPr>
        </p:nvPicPr>
        <p:blipFill>
          <a:blip r:embed="rId2"/>
          <a:stretch>
            <a:fillRect/>
          </a:stretch>
        </p:blipFill>
        <p:spPr>
          <a:xfrm>
            <a:off x="5565775" y="146050"/>
            <a:ext cx="5949315" cy="6711950"/>
          </a:xfrm>
          <a:prstGeom prst="rect">
            <a:avLst/>
          </a:prstGeom>
        </p:spPr>
      </p:pic>
      <p:sp>
        <p:nvSpPr>
          <p:cNvPr id="2" name="标题 1"/>
          <p:cNvSpPr>
            <a:spLocks noGrp="1"/>
          </p:cNvSpPr>
          <p:nvPr>
            <p:custDataLst>
              <p:tags r:id="rId3"/>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dk1">
                    <a:lumMod val="85000"/>
                    <a:lumOff val="15000"/>
                  </a:schemeClr>
                </a:solidFill>
                <a:latin typeface="黑体" panose="02010609060101010101" charset="-122"/>
                <a:ea typeface="黑体" panose="02010609060101010101" charset="-122"/>
              </a:rPr>
              <a:t>中国宝钢股份</a:t>
            </a:r>
            <a:endParaRPr lang="zh-CN" altLang="en-US">
              <a:solidFill>
                <a:schemeClr val="dk1">
                  <a:lumMod val="85000"/>
                  <a:lumOff val="15000"/>
                </a:schemeClr>
              </a:solidFill>
              <a:latin typeface="黑体" panose="02010609060101010101" charset="-122"/>
              <a:ea typeface="黑体" panose="02010609060101010101" charset="-122"/>
            </a:endParaRPr>
          </a:p>
        </p:txBody>
      </p:sp>
    </p:spTree>
    <p:custDataLst>
      <p:tags r:id="rId4"/>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4" name="图片 3"/>
          <p:cNvPicPr>
            <a:picLocks noChangeAspect="1"/>
          </p:cNvPicPr>
          <p:nvPr>
            <p:custDataLst>
              <p:tags r:id="rId1"/>
            </p:custDataLst>
          </p:nvPr>
        </p:nvPicPr>
        <p:blipFill>
          <a:blip r:embed="rId2"/>
          <a:stretch>
            <a:fillRect/>
          </a:stretch>
        </p:blipFill>
        <p:spPr>
          <a:xfrm>
            <a:off x="5956935" y="159385"/>
            <a:ext cx="5751830" cy="6017895"/>
          </a:xfrm>
          <a:prstGeom prst="rect">
            <a:avLst/>
          </a:prstGeom>
        </p:spPr>
      </p:pic>
      <p:sp>
        <p:nvSpPr>
          <p:cNvPr id="2" name="标题 1"/>
          <p:cNvSpPr>
            <a:spLocks noGrp="1"/>
          </p:cNvSpPr>
          <p:nvPr>
            <p:custDataLst>
              <p:tags r:id="rId3"/>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dk1">
                    <a:lumMod val="85000"/>
                    <a:lumOff val="15000"/>
                  </a:schemeClr>
                </a:solidFill>
                <a:latin typeface="黑体" panose="02010609060101010101" charset="-122"/>
                <a:ea typeface="黑体" panose="02010609060101010101" charset="-122"/>
              </a:rPr>
              <a:t>利润表</a:t>
            </a:r>
            <a:endParaRPr lang="zh-CN" altLang="en-US">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4"/>
            </p:custDataLst>
          </p:nvPr>
        </p:nvSpPr>
        <p:spPr>
          <a:xfrm>
            <a:off x="838200" y="1825625"/>
            <a:ext cx="4471035" cy="4351655"/>
          </a:xfrm>
          <a:prstGeom prst="rect">
            <a:avLst/>
          </a:prstGeom>
        </p:spPr>
        <p:txBody>
          <a:bodyPr vert="horz" wrap="square" lIns="90170" tIns="46990" rIns="90170" bIns="46990" rtlCol="0">
            <a:normAutofit lnSpcReduction="10000"/>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a:solidFill>
                  <a:schemeClr val="dk1">
                    <a:lumMod val="65000"/>
                    <a:lumOff val="35000"/>
                  </a:schemeClr>
                </a:solidFill>
                <a:latin typeface="黑体" panose="02010609060101010101" charset="-122"/>
                <a:ea typeface="黑体" panose="02010609060101010101" charset="-122"/>
                <a:cs typeface="黑体" panose="02010609060101010101" charset="-122"/>
              </a:rPr>
              <a:t>20</a:t>
            </a:r>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世纪</a:t>
            </a:r>
            <a:r>
              <a:rPr lang="en-US" altLang="zh-CN">
                <a:solidFill>
                  <a:schemeClr val="dk1">
                    <a:lumMod val="65000"/>
                    <a:lumOff val="35000"/>
                  </a:schemeClr>
                </a:solidFill>
                <a:latin typeface="黑体" panose="02010609060101010101" charset="-122"/>
                <a:ea typeface="黑体" panose="02010609060101010101" charset="-122"/>
                <a:cs typeface="黑体" panose="02010609060101010101" charset="-122"/>
              </a:rPr>
              <a:t>20</a:t>
            </a:r>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年代以来，最重要的财务报表</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主要服务于股东的估值需要</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收入</a:t>
            </a:r>
            <a:r>
              <a:rPr lang="en-US" altLang="zh-CN">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费用</a:t>
            </a:r>
            <a:r>
              <a:rPr lang="en-US" altLang="zh-CN">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利润</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配比原则（权责发生制）</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成本、费用、支出的关系是什么？</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一项开支，计入成本和计入费用，有差别吗？为什么？</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dk1">
                    <a:lumMod val="85000"/>
                    <a:lumOff val="15000"/>
                  </a:schemeClr>
                </a:solidFill>
                <a:latin typeface="黑体" panose="02010609060101010101" charset="-122"/>
                <a:ea typeface="黑体" panose="02010609060101010101" charset="-122"/>
              </a:rPr>
              <a:t>为什么财务报表是重要的？</a:t>
            </a:r>
            <a:endParaRPr lang="zh-CN" altLang="en-US">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1800">
                <a:solidFill>
                  <a:schemeClr val="dk1">
                    <a:lumMod val="65000"/>
                    <a:lumOff val="35000"/>
                  </a:schemeClr>
                </a:solidFill>
                <a:latin typeface="黑体" panose="02010609060101010101" charset="-122"/>
                <a:ea typeface="黑体" panose="02010609060101010101" charset="-122"/>
              </a:rPr>
              <a:t>财务报表，特别是利润表，是股东进行估值的重要依据。因此计算盈余就成为会计的主要目标。（估值功能）</a:t>
            </a:r>
            <a:endParaRPr lang="zh-CN" altLang="en-US" sz="1800">
              <a:solidFill>
                <a:schemeClr val="dk1">
                  <a:lumMod val="65000"/>
                  <a:lumOff val="35000"/>
                </a:schemeClr>
              </a:solidFill>
              <a:latin typeface="黑体" panose="02010609060101010101" charset="-122"/>
              <a:ea typeface="黑体" panose="02010609060101010101" charset="-122"/>
            </a:endParaRPr>
          </a:p>
          <a:p>
            <a:r>
              <a:rPr lang="zh-CN" altLang="en-US" sz="1800">
                <a:solidFill>
                  <a:schemeClr val="dk1">
                    <a:lumMod val="65000"/>
                    <a:lumOff val="35000"/>
                  </a:schemeClr>
                </a:solidFill>
                <a:latin typeface="黑体" panose="02010609060101010101" charset="-122"/>
                <a:ea typeface="黑体" panose="02010609060101010101" charset="-122"/>
              </a:rPr>
              <a:t>管理层与股东之间存在的代理问题，为管理层滥用职权提供了可能。</a:t>
            </a:r>
            <a:endParaRPr lang="zh-CN" altLang="en-US" sz="1800">
              <a:solidFill>
                <a:schemeClr val="dk1">
                  <a:lumMod val="65000"/>
                  <a:lumOff val="35000"/>
                </a:schemeClr>
              </a:solidFill>
              <a:latin typeface="黑体" panose="02010609060101010101" charset="-122"/>
              <a:ea typeface="黑体" panose="02010609060101010101" charset="-122"/>
            </a:endParaRPr>
          </a:p>
          <a:p>
            <a:r>
              <a:rPr lang="zh-CN" altLang="en-US" sz="1800">
                <a:solidFill>
                  <a:schemeClr val="dk1">
                    <a:lumMod val="65000"/>
                    <a:lumOff val="35000"/>
                  </a:schemeClr>
                </a:solidFill>
                <a:latin typeface="黑体" panose="02010609060101010101" charset="-122"/>
                <a:ea typeface="黑体" panose="02010609060101010101" charset="-122"/>
              </a:rPr>
              <a:t>为了让管理层的利益与投资者利益保持一致，投资者会基于财务数据与公司订立契约，包括薪酬契约、贷款契约等等；政府也会基于盈利数据进行管制；工会将会计盈余作为劳资谈判的基础资料。（契约功能）</a:t>
            </a:r>
            <a:endParaRPr lang="zh-CN" altLang="en-US" sz="1800">
              <a:solidFill>
                <a:schemeClr val="dk1">
                  <a:lumMod val="65000"/>
                  <a:lumOff val="35000"/>
                </a:schemeClr>
              </a:solidFill>
              <a:latin typeface="黑体" panose="02010609060101010101" charset="-122"/>
              <a:ea typeface="黑体" panose="02010609060101010101"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2"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铁路时代的会计发展</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lnSpcReduction="10000"/>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铁路行业诞生了第一家大型的资本密集型企业。</a:t>
            </a:r>
            <a:endPar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1880</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年，美国铁路累计投资额为</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46</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亿美元，同期名义国内生产总值为</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110</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亿美元，铁路建设消耗了近</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40%</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的年经济产出。</a:t>
            </a:r>
            <a:endPar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按照</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2003</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年的美元价值，当时铁路投资额超过了</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4</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万亿美元，比</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2004</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3</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月</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31</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日</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财富</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》500</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强企业的净资产总和还要高。</a:t>
            </a:r>
            <a:endPar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没有一个组织或个人能够承担如此巨大的投资成本</a:t>
            </a:r>
            <a:endPar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1884</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年的革命浪潮席卷欧洲，欧洲投资者转向美国，投资铁路事业。</a:t>
            </a:r>
            <a:endPar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债券市场发展</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对债务违约风险的关注</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债券信用评级</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会计信息自愿披露</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可比性的需求</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社会审计的出现</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政府监管提高会计信息可比性。</a:t>
            </a:r>
            <a:endPar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1903</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年美国钢铁公司发布合并财务报表，现代会计由此诞生</a:t>
            </a:r>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endPar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dk1">
                    <a:lumMod val="85000"/>
                    <a:lumOff val="15000"/>
                  </a:schemeClr>
                </a:solidFill>
                <a:latin typeface="黑体" panose="02010609060101010101" charset="-122"/>
                <a:ea typeface="黑体" panose="02010609060101010101" charset="-122"/>
              </a:rPr>
              <a:t>铁路业发展对会计的影响</a:t>
            </a:r>
            <a:endParaRPr lang="zh-CN" altLang="en-US">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折旧概念的出现与应用</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配比思想的运用：划分资本性支出和费用性支出</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a:solidFill>
                  <a:schemeClr val="dk1">
                    <a:lumMod val="65000"/>
                    <a:lumOff val="35000"/>
                  </a:schemeClr>
                </a:solidFill>
                <a:latin typeface="黑体" panose="02010609060101010101" charset="-122"/>
                <a:ea typeface="黑体" panose="02010609060101010101" charset="-122"/>
                <a:cs typeface="黑体" panose="02010609060101010101" charset="-122"/>
              </a:rPr>
              <a:t>1906</a:t>
            </a:r>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年美国的《赫本法案》要求</a:t>
            </a:r>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铁路企业采用统一的会计处理方法，</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为什么？</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在此基础上，要求铁路企业对特定类别的而资产计提折旧。但是到</a:t>
            </a:r>
            <a:r>
              <a:rPr lang="en-US" altLang="zh-CN">
                <a:solidFill>
                  <a:schemeClr val="dk1">
                    <a:lumMod val="65000"/>
                    <a:lumOff val="35000"/>
                  </a:schemeClr>
                </a:solidFill>
                <a:latin typeface="黑体" panose="02010609060101010101" charset="-122"/>
                <a:ea typeface="黑体" panose="02010609060101010101" charset="-122"/>
                <a:cs typeface="黑体" panose="02010609060101010101" charset="-122"/>
              </a:rPr>
              <a:t>1943</a:t>
            </a:r>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年以前，存在执行不利的问题。</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为什么？</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会计史学家们发现，与会计利润相关且对企业不利的监管规则，会诱使管理层调低会计利润，因为该规则往往会导致哪些业绩较好的企业收到惩罚。</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rPr>
              <a:t>为什么？</a:t>
            </a:r>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a:p>
            <a:endParaRPr lang="zh-CN" altLang="en-US">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blinds(horizontal)">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blinds(horizontal)">
                                      <p:cBhvr>
                                        <p:cTn id="35" dur="5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additive="base">
                                        <p:cTn id="4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所得税的影响</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企业所得税是政府对企业收益的征税，没有逻辑一致的收益计算方法，征收企业所得税是不可行的。</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美国企业所得税的发展历史：</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1862</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年，联邦政府为筹措战争经费设立了美国国税总局（也翻译成国内收入署），征收个人和企业所得税。</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1872</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年取消。</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1893</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年，美国经济危机，政府收入不足，部分议员提出恢复征收企业所得税。</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1894</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年，美国国会通过</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《1894</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年收入法案</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，按照</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2%</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的税率征收企业所得税。</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1913</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年，美国国会拥有征收所得税的权力。</a:t>
            </a:r>
            <a:endPar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所得税法规的影响</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所得税法规制定有严格的程序</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所得税法规内容有明确的规定</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美国</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国内收入法典</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》1913</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年仅有</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14</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页，</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2003</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年有</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万多页。</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所得税有关的监管条例（</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8</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万多页）、法院判例和实施指南。</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所得税会计强调司法手段解决税务纠纷。</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财务会计无法通过法律途径解决该领域的分析。</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税务会计服务政府的目标，偏离会计的内在逻辑性。</a:t>
            </a:r>
            <a:endPar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所得税会计中的时间性差异：争论与发展</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838200" y="1460090"/>
            <a:ext cx="10515600" cy="4716873"/>
          </a:xfrm>
          <a:prstGeom prst="rect">
            <a:avLst/>
          </a:prstGeom>
        </p:spPr>
        <p:txBody>
          <a:bodyPr vert="horz" wrap="square" lIns="90170" tIns="46990" rIns="90170" bIns="46990" rtlCol="0">
            <a:normAutofit fontScale="90000" lnSpcReduction="10000"/>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1924</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AICPA</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下属的会计程序委员会第</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23</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号公告，承认会计利润与应税所得之间的差异，但是不要求确认递延所得税资产或负债。</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1967</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年，会计原则委员会（</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APB</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）第</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11</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号意见书，强调配比原则是利润计算的基本原则，所得税费用应当反映所有会计收入和费用的所得税影响，要求披露递延借项或贷项。</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1987</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年，财务会计准则委员会（</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FASB</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）第</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96</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号准则公告，明确支出递延所得税的含义；并按照稳健性的要求，禁止确认因亏损而产生递延所得税资产。</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1992</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年，财务会计准则委员会（</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FASB</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）第</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109</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号准则公告，要求对递延所得税资产进行减值测试。</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结论：</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）准则制定结构未能认清自己的定位和目标，或许用不同会计方法报告同一交易事项，并不会产生重要的影响。</a:t>
            </a:r>
            <a:endPar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en-US" altLang="zh-CN"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2</a:t>
            </a:r>
            <a:r>
              <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）税收法规和财务会计的根本目标不同，两者很难协调一致。</a:t>
            </a:r>
            <a:endParaRPr lang="zh-CN" altLang="en-US" sz="1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p:txBody>
          <a:bodyPr/>
          <a:p>
            <a:r>
              <a:rPr lang="zh-CN" altLang="en-US">
                <a:solidFill>
                  <a:schemeClr val="tx1"/>
                </a:solidFill>
                <a:effectLst>
                  <a:outerShdw blurRad="38100" dist="19050" dir="2700000" algn="tl" rotWithShape="0">
                    <a:schemeClr val="dk1">
                      <a:alpha val="40000"/>
                    </a:schemeClr>
                  </a:outerShdw>
                </a:effectLst>
              </a:rPr>
              <a:t>个人信息</a:t>
            </a:r>
            <a:endParaRPr lang="zh-CN" altLang="en-US">
              <a:solidFill>
                <a:schemeClr val="tx1"/>
              </a:solidFill>
              <a:effectLst>
                <a:outerShdw blurRad="38100" dist="19050" dir="2700000" algn="tl" rotWithShape="0">
                  <a:schemeClr val="dk1">
                    <a:alpha val="40000"/>
                  </a:schemeClr>
                </a:outerShdw>
              </a:effectLst>
            </a:endParaRPr>
          </a:p>
        </p:txBody>
      </p:sp>
      <p:sp>
        <p:nvSpPr>
          <p:cNvPr id="5" name="内容占位符 4"/>
          <p:cNvSpPr>
            <a:spLocks noGrp="1"/>
          </p:cNvSpPr>
          <p:nvPr>
            <p:ph idx="1"/>
          </p:nvPr>
        </p:nvSpPr>
        <p:spPr/>
        <p:txBody>
          <a:bodyPr/>
          <a:p>
            <a:r>
              <a:rPr lang="zh-CN" altLang="en-US"/>
              <a:t>朱凯</a:t>
            </a:r>
            <a:endParaRPr lang="zh-CN" altLang="en-US"/>
          </a:p>
          <a:p>
            <a:r>
              <a:rPr lang="zh-CN" altLang="en-US"/>
              <a:t>上海财经大学会计学院</a:t>
            </a:r>
            <a:r>
              <a:rPr lang="zh-CN" altLang="en-US"/>
              <a:t>教授</a:t>
            </a:r>
            <a:endParaRPr lang="zh-CN" altLang="en-US"/>
          </a:p>
          <a:p>
            <a:r>
              <a:rPr lang="zh-CN" altLang="en-US"/>
              <a:t>研究方向：公司财务、</a:t>
            </a:r>
            <a:r>
              <a:rPr lang="zh-CN" altLang="en-US"/>
              <a:t>税收</a:t>
            </a:r>
            <a:endParaRPr lang="zh-CN" altLang="en-US"/>
          </a:p>
          <a:p>
            <a:r>
              <a:rPr lang="en-US" altLang="zh-CN"/>
              <a:t>OFFICE HOUR:</a:t>
            </a:r>
            <a:r>
              <a:rPr lang="zh-CN" altLang="en-US"/>
              <a:t>周三下午</a:t>
            </a:r>
            <a:r>
              <a:rPr lang="en-US" altLang="zh-CN"/>
              <a:t>3</a:t>
            </a:r>
            <a:r>
              <a:rPr lang="zh-CN" altLang="en-US"/>
              <a:t>：</a:t>
            </a:r>
            <a:r>
              <a:rPr lang="en-US" altLang="zh-CN"/>
              <a:t>30-5</a:t>
            </a:r>
            <a:r>
              <a:rPr lang="zh-CN" altLang="en-US"/>
              <a:t>：</a:t>
            </a:r>
            <a:r>
              <a:rPr lang="en-US" altLang="zh-CN"/>
              <a:t>00</a:t>
            </a:r>
            <a:endParaRPr lang="en-US" altLang="zh-CN"/>
          </a:p>
          <a:p>
            <a:r>
              <a:rPr lang="zh-CN" altLang="en-US"/>
              <a:t>办公室：会计学院楼</a:t>
            </a:r>
            <a:r>
              <a:rPr lang="en-US" altLang="zh-CN"/>
              <a:t>219</a:t>
            </a:r>
            <a:r>
              <a:rPr lang="zh-CN" altLang="en-US"/>
              <a:t>办公室</a:t>
            </a:r>
            <a:endParaRPr lang="zh-CN" altLang="en-US"/>
          </a:p>
          <a:p>
            <a:r>
              <a:rPr lang="zh-CN" altLang="en-US"/>
              <a:t>电子邮件：</a:t>
            </a:r>
            <a:r>
              <a:rPr lang="en-US" altLang="zh-CN"/>
              <a:t>aczhuk@mail.shufe.edu.cn</a:t>
            </a:r>
            <a:endParaRPr lang="en-US" altLang="zh-CN"/>
          </a:p>
          <a:p>
            <a:r>
              <a:rPr lang="zh-CN" altLang="en-US"/>
              <a:t>微信号：</a:t>
            </a:r>
            <a:r>
              <a:rPr lang="en-US" altLang="zh-CN"/>
              <a:t>aczhukai</a:t>
            </a:r>
            <a:endParaRPr lang="en-US" altLang="zh-CN"/>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成本管理会计</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成本会计的目标是保证企业的经营活动按计划进行，成本会计的概念逐渐被管理会计取代。</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1817</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年，美国波士顿制造公司将间接成本在多种产成品之间分配，并采用品种法计算布的成本。</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1850</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年代，铁路企业创立了成本控制系统。</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1900</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年代，大规模生产和大规模销售的多元化企业出现。杜邦公司建立标准成本会计制度，并提出了杜邦财务模型。</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1920</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年代，通用汽车公司建立预算系统，制定弹性预算。</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1946</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年开始，福特公司引入现代管理体系，进行绩效评估。</a:t>
            </a:r>
            <a:endPar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管理会计的发展</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与经济学、管理工程和其他领域密切结合。</a:t>
            </a:r>
            <a:endPar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约翰</a:t>
            </a:r>
            <a:r>
              <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 </a:t>
            </a:r>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莫里斯</a:t>
            </a:r>
            <a:r>
              <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 </a:t>
            </a:r>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克拉克（</a:t>
            </a:r>
            <a:r>
              <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1923</a:t>
            </a:r>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）利用经济学的边际分析方法，研究无法直接追溯至产品的间接成本的习性问题。他认为：</a:t>
            </a:r>
            <a:endPar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a:t>
            </a:r>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成本会计和财务会计虽然共享某些基础信息，但是目标是截然不同的。</a:t>
            </a:r>
            <a:endPar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2. </a:t>
            </a:r>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成本的重要性与其绝对金额无关。</a:t>
            </a:r>
            <a:endPar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3. </a:t>
            </a:r>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企业应当辩证看待并合理分摊生产成本。</a:t>
            </a:r>
            <a:endPar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设备处于可使用状态但没有实际产出时，其发生的成本应当由谁负担</a:t>
            </a:r>
            <a:r>
              <a:rPr lang="en-US" altLang="zh-CN"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通用汽车公司的标准成本法</a:t>
            </a:r>
            <a:endParaRPr lang="zh-CN" altLang="en-US"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现值分析方法与成本会计</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石油行业的勘探和生产需要大规模投资，是较早使用现值分析方法的行业之一。</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1954</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年，哈佛商业评论建议将现值分析方法作为项目评估的基本方法。</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2000</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年，财务会计准则委员会发布第</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7</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号财务会计概念公告</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在会计计量中使用现金流量信息和现值</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1984</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年，哈佛商学院提出作业成本法。</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1992</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年，平衡计分卡，强调关注企业的愿景和战略。</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1968-1980</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年，美国审计署成立成本会计准则委员会（</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CASB</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1988</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CASB</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恢复，负责制定或修订美国政府采购合同承包商的成本会计准则。</a:t>
            </a:r>
            <a:endPar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信息披露</a:t>
            </a:r>
            <a:endParaRPr lang="zh-CN" altLang="en-US" dirty="0"/>
          </a:p>
        </p:txBody>
      </p:sp>
      <p:sp>
        <p:nvSpPr>
          <p:cNvPr id="3" name="内容占位符 2"/>
          <p:cNvSpPr>
            <a:spLocks noGrp="1"/>
          </p:cNvSpPr>
          <p:nvPr>
            <p:ph idx="1"/>
          </p:nvPr>
        </p:nvSpPr>
        <p:spPr/>
        <p:txBody>
          <a:bodyPr>
            <a:normAutofit/>
          </a:bodyPr>
          <a:lstStyle/>
          <a:p>
            <a:r>
              <a:rPr lang="zh-CN" altLang="en-US" sz="2000" dirty="0" smtClean="0"/>
              <a:t>公司财务报告中的会计信息是股票估值的基础。</a:t>
            </a:r>
            <a:endParaRPr lang="en-US" altLang="zh-CN" sz="2000" dirty="0" smtClean="0"/>
          </a:p>
          <a:p>
            <a:r>
              <a:rPr lang="zh-CN" altLang="en-US" sz="2000" dirty="0" smtClean="0"/>
              <a:t>哈佛大学威廉</a:t>
            </a:r>
            <a:r>
              <a:rPr lang="en-US" altLang="zh-CN" sz="2000" dirty="0" smtClean="0"/>
              <a:t>.</a:t>
            </a:r>
            <a:r>
              <a:rPr lang="zh-CN" altLang="en-US" sz="2000" dirty="0" smtClean="0"/>
              <a:t>里普利教授认为，</a:t>
            </a:r>
            <a:r>
              <a:rPr lang="en-US" altLang="zh-CN" sz="2000" dirty="0" smtClean="0"/>
              <a:t>1934</a:t>
            </a:r>
            <a:r>
              <a:rPr lang="zh-CN" altLang="en-US" sz="2000" dirty="0" smtClean="0"/>
              <a:t>年以前，大多数企业未能及时披露盈余信息，会计处理方法不一致，使投资者很难公平地参与到股票交易中。</a:t>
            </a:r>
            <a:endParaRPr lang="en-US" altLang="zh-CN" sz="2000" dirty="0" smtClean="0"/>
          </a:p>
          <a:p>
            <a:r>
              <a:rPr lang="zh-CN" altLang="en-US" sz="2000" dirty="0" smtClean="0"/>
              <a:t>美国</a:t>
            </a:r>
            <a:r>
              <a:rPr lang="en-US" altLang="zh-CN" sz="2000" dirty="0" smtClean="0"/>
              <a:t>《1934</a:t>
            </a:r>
            <a:r>
              <a:rPr lang="zh-CN" altLang="en-US" sz="2000" dirty="0" smtClean="0"/>
              <a:t>年证券交易法</a:t>
            </a:r>
            <a:r>
              <a:rPr lang="en-US" altLang="zh-CN" sz="2000" dirty="0" smtClean="0"/>
              <a:t>》</a:t>
            </a:r>
            <a:r>
              <a:rPr lang="zh-CN" altLang="en-US" sz="2000" dirty="0" smtClean="0"/>
              <a:t>要求上市公司定期发布经独立审计师审计的财务报表，同时美国证监会致力于减少会计处理的多样性。</a:t>
            </a:r>
            <a:endParaRPr lang="en-US" altLang="zh-CN" sz="2000" dirty="0" smtClean="0"/>
          </a:p>
          <a:p>
            <a:r>
              <a:rPr lang="zh-CN" altLang="en-US" sz="2000" dirty="0" smtClean="0"/>
              <a:t>中期报告制度：</a:t>
            </a:r>
            <a:r>
              <a:rPr lang="en-US" altLang="zh-CN" sz="2000" dirty="0" smtClean="0"/>
              <a:t>1945</a:t>
            </a:r>
            <a:r>
              <a:rPr lang="zh-CN" altLang="en-US" sz="2000" dirty="0" smtClean="0"/>
              <a:t>年要求披露，</a:t>
            </a:r>
            <a:r>
              <a:rPr lang="en-US" altLang="zh-CN" sz="2000" dirty="0" smtClean="0"/>
              <a:t>1952</a:t>
            </a:r>
            <a:r>
              <a:rPr lang="zh-CN" altLang="en-US" sz="2000" dirty="0" smtClean="0"/>
              <a:t>年取消；</a:t>
            </a:r>
            <a:r>
              <a:rPr lang="en-US" altLang="zh-CN" sz="2000" dirty="0" smtClean="0"/>
              <a:t>1965</a:t>
            </a:r>
            <a:r>
              <a:rPr lang="zh-CN" altLang="en-US" sz="2000" dirty="0" smtClean="0"/>
              <a:t>年重新恢复；</a:t>
            </a:r>
            <a:r>
              <a:rPr lang="en-US" altLang="zh-CN" sz="2000" dirty="0" smtClean="0"/>
              <a:t>1970</a:t>
            </a:r>
            <a:r>
              <a:rPr lang="zh-CN" altLang="en-US" sz="2000" dirty="0" smtClean="0"/>
              <a:t>年要求披露季报（无需审计）。</a:t>
            </a:r>
            <a:endParaRPr lang="zh-CN" altLang="en-US" sz="2000" dirty="0" smtClean="0"/>
          </a:p>
          <a:p>
            <a:pPr lvl="1"/>
            <a:r>
              <a:rPr lang="zh-CN" altLang="en-US" sz="1800" dirty="0" smtClean="0">
                <a:sym typeface="+mn-ea"/>
              </a:rPr>
              <a:t>提高报表披露频率的优缺点是什么？</a:t>
            </a:r>
            <a:endParaRPr lang="zh-CN" altLang="en-US" sz="1800" dirty="0" smtClean="0"/>
          </a:p>
          <a:p>
            <a:r>
              <a:rPr lang="zh-CN" altLang="en-US" sz="2000" dirty="0" smtClean="0"/>
              <a:t>美国证监会</a:t>
            </a:r>
            <a:r>
              <a:rPr lang="en-US" altLang="zh-CN" sz="2000" dirty="0" smtClean="0"/>
              <a:t>2000</a:t>
            </a:r>
            <a:r>
              <a:rPr lang="zh-CN" altLang="en-US" sz="2000" dirty="0" smtClean="0"/>
              <a:t>年规定，企业向少数可能参与股票交易的投资者披露重要的非公开信息时，必须同时公开向社会公众做出同样的披露。</a:t>
            </a:r>
            <a:endParaRPr lang="zh-CN" altLang="en-US" sz="2000" dirty="0" smtClean="0"/>
          </a:p>
          <a:p>
            <a:endParaRPr lang="zh-CN" altLang="en-US" sz="20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美国会计师团体的发展</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1931</a:t>
            </a:r>
            <a:r>
              <a:rPr lang="zh-CN" altLang="en-US" dirty="0" smtClean="0"/>
              <a:t>年，美国总会计师协会成立，</a:t>
            </a:r>
            <a:r>
              <a:rPr lang="en-US" altLang="zh-CN" dirty="0" smtClean="0"/>
              <a:t>1969</a:t>
            </a:r>
            <a:r>
              <a:rPr lang="zh-CN" altLang="en-US" dirty="0" smtClean="0"/>
              <a:t>年更名为财务经理协会，</a:t>
            </a:r>
            <a:r>
              <a:rPr lang="en-US" altLang="zh-CN" dirty="0" smtClean="0"/>
              <a:t>2000</a:t>
            </a:r>
            <a:r>
              <a:rPr lang="zh-CN" altLang="en-US" dirty="0" smtClean="0"/>
              <a:t>年更名为财务经理国际协会。</a:t>
            </a:r>
            <a:endParaRPr lang="en-US" altLang="zh-CN" dirty="0" smtClean="0"/>
          </a:p>
          <a:p>
            <a:r>
              <a:rPr lang="en-US" altLang="zh-CN" dirty="0" smtClean="0"/>
              <a:t>1937</a:t>
            </a:r>
            <a:r>
              <a:rPr lang="zh-CN" altLang="en-US" dirty="0" smtClean="0"/>
              <a:t>年，纽约证券分析师协会成立，建立了证券分析师的职业资格认证（</a:t>
            </a:r>
            <a:r>
              <a:rPr lang="en-US" altLang="zh-CN" dirty="0" smtClean="0"/>
              <a:t>CFA</a:t>
            </a:r>
            <a:r>
              <a:rPr lang="zh-CN" altLang="en-US" dirty="0" smtClean="0"/>
              <a:t>），强调分析师要透彻理解财务会计的功能。</a:t>
            </a:r>
            <a:endParaRPr lang="en-US" altLang="zh-CN" dirty="0" smtClean="0"/>
          </a:p>
          <a:p>
            <a:r>
              <a:rPr lang="en-US" altLang="zh-CN" dirty="0" smtClean="0"/>
              <a:t>1941</a:t>
            </a:r>
            <a:r>
              <a:rPr lang="zh-CN" altLang="en-US" dirty="0" smtClean="0"/>
              <a:t>年，内部审计师协会成立。</a:t>
            </a:r>
            <a:endParaRPr lang="en-US" altLang="zh-CN" dirty="0" smtClean="0"/>
          </a:p>
          <a:p>
            <a:r>
              <a:rPr lang="en-US" altLang="zh-CN" dirty="0" smtClean="0"/>
              <a:t>1887</a:t>
            </a:r>
            <a:r>
              <a:rPr lang="zh-CN" altLang="en-US" dirty="0" smtClean="0"/>
              <a:t>年，美国公共会计师协会成立，</a:t>
            </a:r>
            <a:r>
              <a:rPr lang="en-US" altLang="zh-CN" dirty="0" smtClean="0"/>
              <a:t>1938</a:t>
            </a:r>
            <a:r>
              <a:rPr lang="zh-CN" altLang="en-US" dirty="0" smtClean="0"/>
              <a:t>年创办大学会计教育，建立统一的资格考试制度。</a:t>
            </a:r>
            <a:endParaRPr lang="en-US" altLang="zh-CN" dirty="0" smtClean="0"/>
          </a:p>
          <a:p>
            <a:r>
              <a:rPr lang="zh-CN" altLang="en-US" dirty="0" smtClean="0"/>
              <a:t>在长期的发展过程中，政府和民间都认为，注册会计师行业代表了会计界的专业水准，是会计职业界的“代言人”</a:t>
            </a:r>
            <a:endParaRPr lang="en-US" altLang="zh-CN" dirty="0" smtClean="0"/>
          </a:p>
          <a:p>
            <a:pPr lvl="1"/>
            <a:r>
              <a:rPr lang="zh-CN" altLang="en-US" dirty="0" smtClean="0"/>
              <a:t>注册会计师是公众的“看门人”还是“猎犬”？</a:t>
            </a:r>
            <a:endParaRPr lang="en-US" altLang="zh-CN" dirty="0" smtClean="0"/>
          </a:p>
          <a:p>
            <a:pPr lvl="1"/>
            <a:r>
              <a:rPr lang="zh-CN" altLang="en-US" dirty="0" smtClean="0"/>
              <a:t>注册会计师对投资者的法律责任，结论也不统一。</a:t>
            </a:r>
            <a:endParaRPr lang="zh-CN"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会计标准的发展</a:t>
            </a:r>
            <a:endParaRPr lang="zh-CN" altLang="en-US" dirty="0"/>
          </a:p>
        </p:txBody>
      </p:sp>
      <p:sp>
        <p:nvSpPr>
          <p:cNvPr id="3" name="内容占位符 2"/>
          <p:cNvSpPr>
            <a:spLocks noGrp="1"/>
          </p:cNvSpPr>
          <p:nvPr>
            <p:ph idx="1"/>
          </p:nvPr>
        </p:nvSpPr>
        <p:spPr/>
        <p:txBody>
          <a:bodyPr/>
          <a:lstStyle/>
          <a:p>
            <a:r>
              <a:rPr lang="zh-CN" altLang="en-US" dirty="0" smtClean="0"/>
              <a:t>在追求会计规则一致性的过程中，有一个基本前提，即不能违背社会公众的意志。</a:t>
            </a:r>
            <a:endParaRPr lang="en-US" altLang="zh-CN" dirty="0" smtClean="0"/>
          </a:p>
          <a:p>
            <a:r>
              <a:rPr lang="zh-CN" altLang="en-US" dirty="0" smtClean="0"/>
              <a:t>从政治角度看，“选择不同的会计规则，从长期来看没有显著差异”这一观点并不成立，不同的会计规则会带来截然不同的影响。</a:t>
            </a:r>
            <a:endParaRPr lang="en-US" altLang="zh-CN" dirty="0" smtClean="0"/>
          </a:p>
          <a:p>
            <a:r>
              <a:rPr lang="zh-CN" altLang="en-US" dirty="0" smtClean="0"/>
              <a:t>会计准则的数量有增无减，会计教育的内容也不得不随之调整。</a:t>
            </a:r>
            <a:endParaRPr lang="en-US" altLang="zh-CN" dirty="0" smtClean="0"/>
          </a:p>
          <a:p>
            <a:r>
              <a:rPr lang="zh-CN" altLang="en-US" dirty="0" smtClean="0"/>
              <a:t>会计专业的学生只知道学习会计核算的程序，而不深入思考相关的理论问题，部分会计学教师甚至将准则视为“天赐的礼物”。</a:t>
            </a:r>
            <a:endParaRPr lang="en-US" altLang="zh-CN" dirty="0" smtClean="0"/>
          </a:p>
          <a:p>
            <a:r>
              <a:rPr lang="zh-CN" altLang="en-US" dirty="0" smtClean="0"/>
              <a:t>审计风险可能是准则日益增多的原因之一，但是职业判断仍然是会计核算的重要组成部分。</a:t>
            </a:r>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777875"/>
          </a:xfrm>
        </p:spPr>
        <p:txBody>
          <a:bodyPr/>
          <a:lstStyle/>
          <a:p>
            <a:r>
              <a:rPr lang="zh-CN" altLang="en-US" dirty="0" smtClean="0"/>
              <a:t>会计学科的科学化进程</a:t>
            </a:r>
            <a:endParaRPr lang="zh-CN" altLang="en-US" dirty="0"/>
          </a:p>
        </p:txBody>
      </p:sp>
      <p:sp>
        <p:nvSpPr>
          <p:cNvPr id="3" name="内容占位符 2"/>
          <p:cNvSpPr>
            <a:spLocks noGrp="1"/>
          </p:cNvSpPr>
          <p:nvPr>
            <p:ph idx="1"/>
          </p:nvPr>
        </p:nvSpPr>
        <p:spPr>
          <a:xfrm>
            <a:off x="838200" y="1393723"/>
            <a:ext cx="10515600" cy="4783240"/>
          </a:xfrm>
        </p:spPr>
        <p:txBody>
          <a:bodyPr>
            <a:noAutofit/>
          </a:bodyPr>
          <a:lstStyle/>
          <a:p>
            <a:r>
              <a:rPr lang="en-US" altLang="zh-CN" sz="2400" dirty="0" smtClean="0"/>
              <a:t>20</a:t>
            </a:r>
            <a:r>
              <a:rPr lang="zh-CN" altLang="en-US" sz="2400" dirty="0" smtClean="0"/>
              <a:t>世纪以前，会计教育主要传授商业算术、英文表达和商务信函写作。</a:t>
            </a:r>
            <a:endParaRPr lang="en-US" altLang="zh-CN" sz="2400" dirty="0" smtClean="0"/>
          </a:p>
          <a:p>
            <a:r>
              <a:rPr lang="en-US" altLang="zh-CN" sz="2400" dirty="0" smtClean="0"/>
              <a:t>1883</a:t>
            </a:r>
            <a:r>
              <a:rPr lang="zh-CN" altLang="en-US" sz="2400" dirty="0" smtClean="0"/>
              <a:t>年，宾夕法尼亚大学沃顿商学院开设了第一门大学会计课程。</a:t>
            </a:r>
            <a:endParaRPr lang="en-US" altLang="zh-CN" sz="2400" dirty="0" smtClean="0"/>
          </a:p>
          <a:p>
            <a:r>
              <a:rPr lang="en-US" altLang="zh-CN" sz="2400" dirty="0" smtClean="0"/>
              <a:t>1900</a:t>
            </a:r>
            <a:r>
              <a:rPr lang="zh-CN" altLang="en-US" sz="2400" dirty="0" smtClean="0"/>
              <a:t>年，哈佛大学经济系开设会计学课程，</a:t>
            </a:r>
            <a:r>
              <a:rPr lang="en-US" altLang="zh-CN" sz="2400" dirty="0" smtClean="0"/>
              <a:t>1908</a:t>
            </a:r>
            <a:r>
              <a:rPr lang="zh-CN" altLang="en-US" sz="2400" dirty="0" smtClean="0"/>
              <a:t>年哈佛大学商学院研究生院成立，会计学与合同学、营销学成为三大必修课程</a:t>
            </a:r>
            <a:endParaRPr lang="en-US" altLang="zh-CN" sz="2400" dirty="0" smtClean="0"/>
          </a:p>
          <a:p>
            <a:r>
              <a:rPr lang="en-US" altLang="zh-CN" sz="2400" dirty="0" smtClean="0"/>
              <a:t>1908</a:t>
            </a:r>
            <a:r>
              <a:rPr lang="zh-CN" altLang="en-US" sz="2400" dirty="0" smtClean="0"/>
              <a:t>年，纽约大学的商业、会计与金融学院成立，设立了第一个会计学专业的教授职位。</a:t>
            </a:r>
            <a:endParaRPr lang="en-US" altLang="zh-CN" sz="2400" dirty="0" smtClean="0"/>
          </a:p>
          <a:p>
            <a:r>
              <a:rPr lang="en-US" altLang="zh-CN" sz="2400" dirty="0" smtClean="0"/>
              <a:t>1908</a:t>
            </a:r>
            <a:r>
              <a:rPr lang="zh-CN" altLang="en-US" sz="2400" dirty="0" smtClean="0"/>
              <a:t>年，西北大学商学院开设会计课程，亚瑟</a:t>
            </a:r>
            <a:r>
              <a:rPr lang="en-US" altLang="zh-CN" sz="2400" dirty="0" smtClean="0"/>
              <a:t>.</a:t>
            </a:r>
            <a:r>
              <a:rPr lang="zh-CN" altLang="en-US" sz="2400" dirty="0" smtClean="0"/>
              <a:t>安达信成为第一位终身教职的会计学教授。</a:t>
            </a:r>
            <a:endParaRPr lang="en-US" altLang="zh-CN" sz="2400" dirty="0" smtClean="0"/>
          </a:p>
          <a:p>
            <a:r>
              <a:rPr lang="en-US" altLang="zh-CN" sz="2400" dirty="0" smtClean="0"/>
              <a:t>1915</a:t>
            </a:r>
            <a:r>
              <a:rPr lang="zh-CN" altLang="en-US" sz="2400" dirty="0" smtClean="0"/>
              <a:t>年，约</a:t>
            </a:r>
            <a:r>
              <a:rPr lang="en-US" altLang="zh-CN" sz="2400" dirty="0" smtClean="0"/>
              <a:t>40</a:t>
            </a:r>
            <a:r>
              <a:rPr lang="zh-CN" altLang="en-US" sz="2400" dirty="0" smtClean="0"/>
              <a:t>所大学设立了商学院</a:t>
            </a:r>
            <a:endParaRPr lang="en-US" altLang="zh-CN" sz="2400" dirty="0" smtClean="0"/>
          </a:p>
          <a:p>
            <a:r>
              <a:rPr lang="en-US" altLang="zh-CN" sz="2400" dirty="0" smtClean="0"/>
              <a:t>1939</a:t>
            </a:r>
            <a:r>
              <a:rPr lang="zh-CN" altLang="en-US" sz="2400" dirty="0" smtClean="0"/>
              <a:t>年，伊利诺伊大学授予了第一个会计学博士学位。</a:t>
            </a:r>
            <a:endParaRPr lang="en-US" altLang="zh-CN" sz="2400" dirty="0" smtClean="0"/>
          </a:p>
          <a:p>
            <a:r>
              <a:rPr lang="en-US" altLang="zh-CN" sz="2400" dirty="0" smtClean="0"/>
              <a:t>1945</a:t>
            </a:r>
            <a:r>
              <a:rPr lang="zh-CN" altLang="en-US" sz="2400" dirty="0" smtClean="0"/>
              <a:t>年，哈佛商学院将会计和统计课程合并成控制学（成本管理会计）</a:t>
            </a:r>
            <a:endParaRPr lang="zh-CN" alt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会计学科的科学化进程</a:t>
            </a:r>
            <a:endParaRPr lang="zh-CN" altLang="en-US" dirty="0"/>
          </a:p>
        </p:txBody>
      </p:sp>
      <p:sp>
        <p:nvSpPr>
          <p:cNvPr id="3" name="内容占位符 2"/>
          <p:cNvSpPr>
            <a:spLocks noGrp="1"/>
          </p:cNvSpPr>
          <p:nvPr>
            <p:ph idx="1"/>
          </p:nvPr>
        </p:nvSpPr>
        <p:spPr/>
        <p:txBody>
          <a:bodyPr/>
          <a:lstStyle/>
          <a:p>
            <a:r>
              <a:rPr lang="en-US" altLang="zh-CN" dirty="0" smtClean="0"/>
              <a:t>1960</a:t>
            </a:r>
            <a:r>
              <a:rPr lang="zh-CN" altLang="en-US" dirty="0" smtClean="0"/>
              <a:t>年，芝加哥大学建立证券价格研究中心，便于研究者运用统计方法研究证券价格的特征。</a:t>
            </a:r>
            <a:endParaRPr lang="en-US" altLang="zh-CN" dirty="0" smtClean="0"/>
          </a:p>
          <a:p>
            <a:r>
              <a:rPr lang="en-US" altLang="zh-CN" dirty="0" smtClean="0"/>
              <a:t>1965</a:t>
            </a:r>
            <a:r>
              <a:rPr lang="zh-CN" altLang="en-US" dirty="0" smtClean="0"/>
              <a:t>年，尤金</a:t>
            </a:r>
            <a:r>
              <a:rPr lang="en-US" altLang="zh-CN" dirty="0" smtClean="0"/>
              <a:t>.</a:t>
            </a:r>
            <a:r>
              <a:rPr lang="zh-CN" altLang="en-US" dirty="0" smtClean="0"/>
              <a:t>法玛提出有效市场假说，并进行了实证检验。</a:t>
            </a:r>
            <a:endParaRPr lang="en-US" altLang="zh-CN" dirty="0" smtClean="0"/>
          </a:p>
          <a:p>
            <a:r>
              <a:rPr lang="en-US" altLang="zh-CN" dirty="0" smtClean="0"/>
              <a:t>1968</a:t>
            </a:r>
            <a:r>
              <a:rPr lang="zh-CN" altLang="en-US" dirty="0" smtClean="0"/>
              <a:t>年，</a:t>
            </a:r>
            <a:r>
              <a:rPr lang="en-US" altLang="zh-CN" dirty="0" smtClean="0"/>
              <a:t>Ball and Brown</a:t>
            </a:r>
            <a:r>
              <a:rPr lang="zh-CN" altLang="en-US" dirty="0" smtClean="0"/>
              <a:t>研究了不同会计处理方法计算出来的净利润数据是否会对股票价格有影响？</a:t>
            </a:r>
            <a:endParaRPr lang="en-US" altLang="zh-CN" dirty="0" smtClean="0"/>
          </a:p>
          <a:p>
            <a:r>
              <a:rPr lang="zh-CN" altLang="en-US" dirty="0" smtClean="0"/>
              <a:t>代表了会计学术研究中心和方法的转变。</a:t>
            </a:r>
            <a:endParaRPr lang="en-US" altLang="zh-CN" dirty="0" smtClean="0"/>
          </a:p>
          <a:p>
            <a:r>
              <a:rPr lang="en-US" altLang="zh-CN" dirty="0" smtClean="0"/>
              <a:t>Watts and Zimmerman</a:t>
            </a:r>
            <a:r>
              <a:rPr lang="zh-CN" altLang="en-US" dirty="0" smtClean="0"/>
              <a:t>创立了会计研究的实证学派，试图解释和预测企业的会计行为（但不讨论会计行为的合法性）</a:t>
            </a:r>
            <a:endParaRPr lang="en-US" altLang="zh-CN" dirty="0" smtClean="0"/>
          </a:p>
          <a:p>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会计学科的科学化进程</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t>实务界和监管部门对学术界兴起的实证方法不以为然</a:t>
            </a:r>
            <a:endParaRPr lang="en-US" altLang="zh-CN" dirty="0" smtClean="0"/>
          </a:p>
          <a:p>
            <a:r>
              <a:rPr lang="en-US" altLang="zh-CN" dirty="0" smtClean="0"/>
              <a:t>1975</a:t>
            </a:r>
            <a:r>
              <a:rPr lang="zh-CN" altLang="en-US" dirty="0" smtClean="0"/>
              <a:t>年美国证监会首席会计师认为，会计理论都是从实践中发展起来的，虽然没有严格的计量模型，但易于理解；作为对比，经济学模型从未考虑过会计实践的需求。</a:t>
            </a:r>
            <a:endParaRPr lang="en-US" altLang="zh-CN" dirty="0" smtClean="0"/>
          </a:p>
          <a:p>
            <a:endParaRPr lang="en-US" altLang="zh-CN" dirty="0"/>
          </a:p>
          <a:p>
            <a:r>
              <a:rPr lang="zh-CN" altLang="en-US" dirty="0" smtClean="0"/>
              <a:t>基层会计人员每天忙于如何进行合理的确认、计量和列报</a:t>
            </a:r>
            <a:endParaRPr lang="en-US" altLang="zh-CN" dirty="0" smtClean="0"/>
          </a:p>
          <a:p>
            <a:r>
              <a:rPr lang="zh-CN" altLang="en-US" dirty="0" smtClean="0"/>
              <a:t>学术界忙于探究会计数据对证券价格的影响</a:t>
            </a:r>
            <a:endParaRPr lang="en-US" altLang="zh-CN" dirty="0" smtClean="0"/>
          </a:p>
          <a:p>
            <a:r>
              <a:rPr lang="zh-CN" altLang="en-US" dirty="0" smtClean="0"/>
              <a:t>会计学研究的使命应当是告诉会计工作者怎么做才是对的。</a:t>
            </a:r>
            <a:endParaRPr lang="en-US" altLang="zh-CN" dirty="0" smtClean="0"/>
          </a:p>
          <a:p>
            <a:pPr lvl="1"/>
            <a:r>
              <a:rPr lang="zh-CN" altLang="en-US" dirty="0" smtClean="0"/>
              <a:t>通货膨胀会计规则的演变充分展示了学术界和实务界的交流，反映了学术界将理论成果应用于解决实际问题的努力过程。</a:t>
            </a:r>
            <a:endParaRPr lang="en-US" altLang="zh-CN" dirty="0" smtClean="0"/>
          </a:p>
          <a:p>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盈余波动</a:t>
            </a:r>
            <a:endParaRPr lang="zh-CN" altLang="en-US" dirty="0"/>
          </a:p>
        </p:txBody>
      </p:sp>
      <p:sp>
        <p:nvSpPr>
          <p:cNvPr id="3" name="内容占位符 2"/>
          <p:cNvSpPr>
            <a:spLocks noGrp="1"/>
          </p:cNvSpPr>
          <p:nvPr>
            <p:ph idx="1"/>
          </p:nvPr>
        </p:nvSpPr>
        <p:spPr/>
        <p:txBody>
          <a:bodyPr/>
          <a:lstStyle/>
          <a:p>
            <a:r>
              <a:rPr lang="en-US" altLang="zh-CN" dirty="0" smtClean="0"/>
              <a:t>1930</a:t>
            </a:r>
            <a:r>
              <a:rPr lang="zh-CN" altLang="en-US" dirty="0" smtClean="0"/>
              <a:t>年代以来，会计准则制定者与公司在是否应当报告盈余波动方面存在分歧。企业认为，盈余波动会影响投资者对公司盈利能力的判断；会计准则制定者认为，公司应当如实报告经营情况，应当提醒投资者关注公司盈余的比例变动。</a:t>
            </a:r>
            <a:endParaRPr lang="en-US" altLang="zh-CN" dirty="0" smtClean="0"/>
          </a:p>
          <a:p>
            <a:r>
              <a:rPr lang="zh-CN" altLang="en-US" dirty="0" smtClean="0"/>
              <a:t>集中体现在以下三个方面：</a:t>
            </a:r>
            <a:endParaRPr lang="en-US" altLang="zh-CN" dirty="0" smtClean="0"/>
          </a:p>
          <a:p>
            <a:pPr lvl="1"/>
            <a:r>
              <a:rPr lang="en-US" altLang="zh-CN" dirty="0" smtClean="0"/>
              <a:t>1</a:t>
            </a:r>
            <a:r>
              <a:rPr lang="zh-CN" altLang="en-US" dirty="0" smtClean="0"/>
              <a:t>、外币折算会计；</a:t>
            </a:r>
            <a:endParaRPr lang="en-US" altLang="zh-CN" dirty="0" smtClean="0"/>
          </a:p>
          <a:p>
            <a:pPr lvl="1"/>
            <a:r>
              <a:rPr lang="en-US" altLang="zh-CN" dirty="0" smtClean="0"/>
              <a:t>2</a:t>
            </a:r>
            <a:r>
              <a:rPr lang="zh-CN" altLang="en-US" dirty="0" smtClean="0"/>
              <a:t>、养老金会计；</a:t>
            </a:r>
            <a:endParaRPr lang="en-US" altLang="zh-CN" dirty="0" smtClean="0"/>
          </a:p>
          <a:p>
            <a:pPr lvl="1"/>
            <a:r>
              <a:rPr lang="en-US" altLang="zh-CN" dirty="0" smtClean="0"/>
              <a:t>3</a:t>
            </a:r>
            <a:r>
              <a:rPr lang="zh-CN" altLang="en-US" dirty="0" smtClean="0"/>
              <a:t>、金融工具会计。</a:t>
            </a:r>
            <a:endParaRPr lang="en-US" altLang="zh-CN" dirty="0" smtClean="0"/>
          </a:p>
          <a:p>
            <a:r>
              <a:rPr lang="zh-CN" altLang="en-US" dirty="0" smtClean="0"/>
              <a:t>披露的解决方法：其他综合收益</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内容占位符 2"/>
          <p:cNvSpPr>
            <a:spLocks noGrp="1"/>
          </p:cNvSpPr>
          <p:nvPr>
            <p:custDataLst>
              <p:tags r:id="rId1"/>
            </p:custDataLst>
          </p:nvPr>
        </p:nvSpPr>
        <p:spPr>
          <a:xfrm>
            <a:off x="608400" y="1490400"/>
            <a:ext cx="10969200" cy="4759200"/>
          </a:xfrm>
          <a:prstGeom prst="rect">
            <a:avLst/>
          </a:prstGeom>
        </p:spPr>
        <p:txBody>
          <a:bodyPr vert="horz" lIns="90000" tIns="46800" rIns="90000" bIns="4680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复式记账法是人类史上最伟大的发明之一，它的出现意义深远。</a:t>
            </a:r>
            <a:endParaRPr lang="en-US" altLang="zh-CN"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歌德</a:t>
            </a:r>
            <a:r>
              <a:rPr lang="en-US" altLang="zh-CN"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威廉</a:t>
            </a:r>
            <a:r>
              <a:rPr lang="en-US" altLang="zh-CN"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 </a:t>
            </a:r>
            <a:r>
              <a:rPr lang="zh-CN" altLang="en-US"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麦斯特</a:t>
            </a:r>
            <a:r>
              <a:rPr lang="en-US" altLang="zh-CN"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》1824</a:t>
            </a:r>
            <a:r>
              <a:rPr lang="zh-CN" altLang="en-US"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年</a:t>
            </a:r>
            <a:endParaRPr lang="zh-CN" altLang="en-US" sz="28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2"/>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总结</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t>财务会计领域仍然存在大量结构化的问题，并在未来相当长一段时间内继续存在。</a:t>
            </a:r>
            <a:endParaRPr lang="en-US" altLang="zh-CN" dirty="0" smtClean="0"/>
          </a:p>
          <a:p>
            <a:r>
              <a:rPr lang="zh-CN" altLang="en-US" dirty="0" smtClean="0"/>
              <a:t>会计作为实用性极强的学科，构建统一的财务会计概念框架的努力可能会归于徒劳。</a:t>
            </a:r>
            <a:endParaRPr lang="en-US" altLang="zh-CN" dirty="0" smtClean="0"/>
          </a:p>
          <a:p>
            <a:r>
              <a:rPr lang="zh-CN" altLang="en-US" dirty="0" smtClean="0"/>
              <a:t>无论是清晰明确的逻辑还是逻辑严谨的原则，都无法解决会计信息的真实公允。</a:t>
            </a:r>
            <a:endParaRPr lang="en-US" altLang="zh-CN" dirty="0" smtClean="0"/>
          </a:p>
          <a:p>
            <a:r>
              <a:rPr lang="zh-CN" altLang="en-US" dirty="0" smtClean="0"/>
              <a:t>会计丑闻是报表编制者的责任，而不是审计师、学术界、证券监管部门、准则制定机构的责任。一旦企业管理层丧失了自我约束，再完美的监督体系都将形同虚设。</a:t>
            </a:r>
            <a:endParaRPr lang="en-US" altLang="zh-CN" dirty="0" smtClean="0"/>
          </a:p>
          <a:p>
            <a:r>
              <a:rPr lang="en-US" altLang="zh-CN" dirty="0" smtClean="0"/>
              <a:t>Too bad</a:t>
            </a:r>
            <a:r>
              <a:rPr lang="zh-CN" altLang="en-US" dirty="0" smtClean="0"/>
              <a:t>！</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会计是什么？</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公司财务报告是会计专业人士运用数量化的方法，为富有冒险精神的企业家提供管理支持的结果。</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是哲学与数学结合的符号逻辑的表现。</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阿尔弗雷德</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马歇尔</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经济学原理</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，数学分析方法</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经济学</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埃米尔</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迪尔凯姆</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自杀论</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，统计学</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个体行为</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马克斯</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韦伯，概率论</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因果关系</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会计：数字（货币价值）</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企业的交易事项</a:t>
            </a:r>
            <a:endPar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会计的功能是什么</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经济的良性发展需要：</a:t>
            </a:r>
            <a:endParaRPr lang="en-US" altLang="zh-CN"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有效地财产权利保护</a:t>
            </a:r>
            <a:endParaRPr lang="en-US" altLang="zh-CN"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资本市场的有效运作</a:t>
            </a:r>
            <a:endParaRPr lang="en-US" altLang="zh-CN"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因此：防范与遏制财务欺诈</a:t>
            </a:r>
            <a:r>
              <a:rPr lang="en-US" altLang="zh-CN"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高质量的会计需求</a:t>
            </a:r>
            <a:endParaRPr lang="zh-CN" altLang="en-US" sz="24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会计的发展</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簿记</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会计的早期阶段，个性化</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公认会计准则</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把证券市场中通行的规则汇集起来</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会计可以把纷繁复杂的数据概括为简单的数据（化繁为简），用尽可能简单的术语，描绘日益复杂的经济业务</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财务会计把海量的经济业务浓缩成单一的统计指标</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每股收益。</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6" presetClass="emph" presetSubtype="0" fill="hold" grpId="0" nodeType="clickEffect">
                                  <p:stCondLst>
                                    <p:cond delay="0"/>
                                  </p:stCondLst>
                                  <p:childTnLst>
                                    <p:anim to="" calcmode="lin" valueType="num">
                                      <p:cBhvr>
                                        <p:cTn id="6" dur="500" fill="hold">
                                          <p:stCondLst>
                                            <p:cond delay="0"/>
                                          </p:stCondLst>
                                        </p:cTn>
                                        <p:tgtEl>
                                          <p:spTgt spid="3"/>
                                        </p:tgtEl>
                                        <p:attrNameLst>
                                          <p:attrName>ppt_h</p:attrName>
                                        </p:attrNameLst>
                                      </p:cBhvr>
                                      <p:tavLst>
                                        <p:tav tm="0">
                                          <p:val>
                                            <p:strVal val="#ppt_h"/>
                                          </p:val>
                                        </p:tav>
                                        <p:tav tm="100000">
                                          <p:val>
                                            <p:strVal val="#ppt_h*1.5"/>
                                          </p:val>
                                        </p:tav>
                                      </p:tavLst>
                                    </p:anim>
                                    <p:anim to="" calcmode="lin" valueType="num">
                                      <p:cBhvr>
                                        <p:cTn id="7" dur="500" fill="hold">
                                          <p:stCondLst>
                                            <p:cond delay="0"/>
                                          </p:stCondLst>
                                        </p:cTn>
                                        <p:tgtEl>
                                          <p:spTgt spid="3"/>
                                        </p:tgtEl>
                                        <p:attrNameLst>
                                          <p:attrName>ppt_w</p:attrName>
                                        </p:attrNameLst>
                                      </p:cBhvr>
                                      <p:tavLst>
                                        <p:tav tm="0">
                                          <p:val>
                                            <p:strVal val="#ppt_w"/>
                                          </p:val>
                                        </p:tav>
                                        <p:tav tm="100000">
                                          <p:val>
                                            <p:strVal val="#ppt_w*1.5"/>
                                          </p:val>
                                        </p:tav>
                                      </p:tavLst>
                                    </p:anim>
                                  </p:childTnLst>
                                </p:cTn>
                              </p:par>
                            </p:childTnLst>
                          </p:cTn>
                        </p:par>
                      </p:childTnLst>
                    </p:cTn>
                  </p:par>
                </p:childTnLst>
              </p:cTn>
              <p:nextCondLst>
                <p:cond evt="onClick" delay="0">
                  <p:tgtEl>
                    <p:spTgt spid="3"/>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现代会计发展的四大支柱</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投资者的需要</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财务会计</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征税的需要</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税务会计</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a:solidFill>
                  <a:schemeClr val="dk1">
                    <a:lumMod val="65000"/>
                    <a:lumOff val="35000"/>
                  </a:schemeClr>
                </a:solidFill>
                <a:latin typeface="黑体" panose="02010609060101010101" charset="-122"/>
                <a:ea typeface="黑体" panose="02010609060101010101" charset="-122"/>
                <a:cs typeface="黑体" panose="02010609060101010101" charset="-122"/>
              </a:rPr>
              <a:t>组织</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决策与优化的需要</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管理会计</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管制的需要</a:t>
            </a:r>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监管会计（管制</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会计）</a:t>
            </a:r>
            <a:endPar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dirty="0" smtClean="0">
                <a:solidFill>
                  <a:schemeClr val="dk1">
                    <a:lumMod val="85000"/>
                    <a:lumOff val="15000"/>
                  </a:schemeClr>
                </a:solidFill>
                <a:latin typeface="黑体" panose="02010609060101010101" charset="-122"/>
                <a:ea typeface="黑体" panose="02010609060101010101" charset="-122"/>
              </a:rPr>
              <a:t>会计面临的三大挑战</a:t>
            </a:r>
            <a:endParaRPr lang="zh-CN" altLang="en-US" dirty="0" smtClean="0">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608400" y="1490400"/>
            <a:ext cx="10969200" cy="4759200"/>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征收所得税和搜集成本信息的需要，导致会计演化出不同的分支，目前还无法将所得税会计、管理会计和财务会计统一起来，结果是会计学科缺乏统一性。</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盈利预测的压力，使管理层捏造会计信息，引发更大的问题。</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会计报表编制者对经济学理论发展的不重视。</a:t>
            </a:r>
            <a:endPar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pPr lvl="1"/>
            <a:r>
              <a:rPr lang="en-US" altLang="zh-CN"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rPr>
              <a:t>为什么会计专业的学生要学习经济学</a:t>
            </a:r>
            <a:endParaRPr lang="zh-CN" altLang="en-US" sz="2000" dirty="0" smtClean="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2" name="标题 1"/>
          <p:cNvSpPr>
            <a:spLocks noGrp="1"/>
          </p:cNvSpPr>
          <p:nvPr>
            <p:custDataLst>
              <p:tags r:id="rId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dk1">
                    <a:lumMod val="85000"/>
                    <a:lumOff val="15000"/>
                  </a:schemeClr>
                </a:solidFill>
                <a:latin typeface="黑体" panose="02010609060101010101" charset="-122"/>
                <a:ea typeface="黑体" panose="02010609060101010101" charset="-122"/>
              </a:rPr>
              <a:t>资产负债表的结构</a:t>
            </a:r>
            <a:endParaRPr lang="zh-CN" altLang="en-US">
              <a:solidFill>
                <a:schemeClr val="dk1">
                  <a:lumMod val="85000"/>
                  <a:lumOff val="15000"/>
                </a:schemeClr>
              </a:solidFill>
              <a:latin typeface="黑体" panose="02010609060101010101" charset="-122"/>
              <a:ea typeface="黑体" panose="02010609060101010101" charset="-122"/>
            </a:endParaRPr>
          </a:p>
        </p:txBody>
      </p:sp>
      <p:sp>
        <p:nvSpPr>
          <p:cNvPr id="3" name="内容占位符 2"/>
          <p:cNvSpPr>
            <a:spLocks noGrp="1"/>
          </p:cNvSpPr>
          <p:nvPr>
            <p:custDataLst>
              <p:tags r:id="rId2"/>
            </p:custDataLst>
          </p:nvPr>
        </p:nvSpPr>
        <p:spPr>
          <a:xfrm>
            <a:off x="838200" y="1825625"/>
            <a:ext cx="10515600" cy="3367405"/>
          </a:xfrm>
          <a:prstGeom prst="rect">
            <a:avLst/>
          </a:prstGeom>
        </p:spPr>
        <p:txBody>
          <a:bodyPr vert="horz" wrap="square" lIns="90170" tIns="46990" rIns="90170" bIns="4699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rPr>
              <a:t>综合地反映企业的财务状况，债权人更关注资产负债表</a:t>
            </a:r>
            <a:endPar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rPr>
              <a:t>是会计的起点</a:t>
            </a:r>
            <a:endPar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资产</a:t>
            </a:r>
            <a:r>
              <a:rPr lang="en-US" altLang="zh-CN"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a:t>
            </a:r>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负债</a:t>
            </a:r>
            <a:r>
              <a:rPr lang="en-US" altLang="zh-CN"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a:t>
            </a:r>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所有者权益</a:t>
            </a:r>
            <a:endPar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所有者权益</a:t>
            </a:r>
            <a:r>
              <a:rPr lang="en-US" altLang="zh-CN"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a:t>
            </a:r>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资产</a:t>
            </a:r>
            <a:r>
              <a:rPr lang="en-US" altLang="zh-CN"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a:t>
            </a:r>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sym typeface="+mn-ea"/>
              </a:rPr>
              <a:t>负债</a:t>
            </a:r>
            <a:endPar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rPr>
              <a:t>负债</a:t>
            </a:r>
            <a:r>
              <a:rPr lang="en-US" altLang="zh-CN" sz="200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rPr>
              <a:t>资产</a:t>
            </a:r>
            <a:r>
              <a:rPr lang="en-US" altLang="zh-CN" sz="2000">
                <a:solidFill>
                  <a:schemeClr val="dk1">
                    <a:lumMod val="65000"/>
                    <a:lumOff val="35000"/>
                  </a:schemeClr>
                </a:solidFill>
                <a:latin typeface="黑体" panose="02010609060101010101" charset="-122"/>
                <a:ea typeface="黑体" panose="02010609060101010101" charset="-122"/>
                <a:cs typeface="黑体" panose="02010609060101010101" charset="-122"/>
              </a:rPr>
              <a:t>-</a:t>
            </a:r>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rPr>
              <a:t>所有者权益？</a:t>
            </a:r>
            <a:endPar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endParaRPr>
          </a:p>
          <a:p>
            <a:r>
              <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rPr>
              <a:t>资产负债表的格式是全球统一吗？</a:t>
            </a:r>
            <a:endParaRPr lang="zh-CN" altLang="en-US" sz="2000">
              <a:solidFill>
                <a:schemeClr val="dk1">
                  <a:lumMod val="65000"/>
                  <a:lumOff val="35000"/>
                </a:schemeClr>
              </a:solidFill>
              <a:latin typeface="黑体" panose="02010609060101010101" charset="-122"/>
              <a:ea typeface="黑体" panose="02010609060101010101" charset="-122"/>
              <a:cs typeface="黑体" panose="02010609060101010101"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4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i*1"/>
  <p:tag name="KSO_WM_UNIT_LAYERLEVEL" val="1"/>
  <p:tag name="KSO_WM_TAG_VERSION" val="1.0"/>
  <p:tag name="KSO_WM_BEAUTIFY_FLAG" val="#wm#"/>
  <p:tag name="KSO_WM_UNIT_BK_DARK_LIGHT" val="2"/>
  <p:tag name="KSO_WM_UNIT_SUBTYPE" val="h"/>
  <p:tag name="KSO_WM_UNIT_TYPE" val="i"/>
  <p:tag name="KSO_WM_UNIT_INDEX" val="1"/>
</p:tagLst>
</file>

<file path=ppt/tags/tag14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4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4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4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4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4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5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5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5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5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5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5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6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7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8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0665"/>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0665"/>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7.xml><?xml version="1.0" encoding="utf-8"?>
<p:tagLst xmlns:p="http://schemas.openxmlformats.org/presentationml/2006/main">
  <p:tag name="KSO_WM_COMBINE_RELATE_SLIDE_ID" val="background20177603_1"/>
  <p:tag name="KSO_WM_TEMPLATE_SUBCATEGORY" val="combine"/>
  <p:tag name="KSO_WM_TEMPLATE_THUMBS_INDEX" val="1、3、4、5、6、13、16、21、29、30"/>
  <p:tag name="KSO_WM_TAG_VERSION" val="1.0"/>
  <p:tag name="KSO_WM_BEAUTIFY_FLAG" val="#wm#"/>
  <p:tag name="KSO_WM_TEMPLATE_CATEGORY" val="custom"/>
  <p:tag name="KSO_WM_TEMPLATE_INDEX" val="20180665"/>
  <p:tag name="KSO_WM_TEMPLATE_MASTER_TYPE" val="1"/>
</p:tagLst>
</file>

<file path=ppt/tags/tag198.xml><?xml version="1.0" encoding="utf-8"?>
<p:tagLst xmlns:p="http://schemas.openxmlformats.org/presentationml/2006/main">
  <p:tag name="KSO_WM_UNIT_ISCONTENTSTITLE" val="0"/>
  <p:tag name="KSO_WM_UNIT_ISNUMDGMTITLE" val="0"/>
  <p:tag name="KSO_WM_UNIT_PRESET_TEXT" val="SECTION_x000B_ TITLE"/>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custom20180665_12*a*1"/>
  <p:tag name="KSO_WM_TEMPLATE_CATEGORY" val="custom"/>
  <p:tag name="KSO_WM_TEMPLATE_INDEX" val="20180665"/>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199.xml><?xml version="1.0" encoding="utf-8"?>
<p:tagLst xmlns:p="http://schemas.openxmlformats.org/presentationml/2006/main">
  <p:tag name="KSO_WM_UNIT_PRESET_TEXT" val="01"/>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180665_12*e*1"/>
  <p:tag name="KSO_WM_TEMPLATE_CATEGORY" val="custom"/>
  <p:tag name="KSO_WM_TEMPLATE_INDEX" val="20180665"/>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TAG_VERSION" val="1.0"/>
  <p:tag name="KSO_WM_SLIDE_ITEM_CNT" val="0"/>
  <p:tag name="KSO_WM_SLIDE_LAYOUT" val="a_b_e"/>
  <p:tag name="KSO_WM_SLIDE_LAYOUT_CNT" val="1_1_1"/>
  <p:tag name="KSO_WM_SLIDE_TYPE" val="sectionTitle"/>
  <p:tag name="KSO_WM_BEAUTIFY_FLAG" val="#wm#"/>
  <p:tag name="KSO_WM_COMBINE_RELATE_SLIDE_ID" val="background20177603_6"/>
  <p:tag name="KSO_WM_TEMPLATE_CATEGORY" val="custom"/>
  <p:tag name="KSO_WM_TEMPLATE_INDEX" val="20180665"/>
  <p:tag name="KSO_WM_SLIDE_ID" val="custom20180665_12"/>
  <p:tag name="KSO_WM_SLIDE_INDEX" val="12"/>
  <p:tag name="KSO_WM_TEMPLATE_SUBCATEGORY" val="0"/>
  <p:tag name="KSO_WM_TEMPLATE_THUMBS_INDEX" val="1、4、6、11、12、18、23、28、29、33"/>
  <p:tag name="KSO_WM_TEMPLATE_TOPIC_ID" val="2869567"/>
  <p:tag name="KSO_WM_TEMPLATE_OUTLINE_ID" val="15"/>
  <p:tag name="KSO_WM_TEMPLATE_SCENE_ID" val="1"/>
  <p:tag name="KSO_WM_TEMPLATE_JOB_ID" val="2"/>
  <p:tag name="KSO_WM_TEMPLATE_TOPIC_DEFAULT" val="1"/>
  <p:tag name="KSO_WM_SLIDE_SUBTYPE" val="pureTxt"/>
  <p:tag name="KSO_WM_TEMPLATE_MASTER_TYPE" val="1"/>
  <p:tag name="KSO_WM_TEMPLATE_COLOR_TYPE" val="0"/>
</p:tagLst>
</file>

<file path=ppt/tags/tag201.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02.xml><?xml version="1.0" encoding="utf-8"?>
<p:tagLst xmlns:p="http://schemas.openxmlformats.org/presentationml/2006/main">
  <p:tag name="KSO_WM_SLIDE_BACKGROUND_TYPE" val="general"/>
  <p:tag name="KSO_WM_SLIDE_BK_DARK_LIGHT" val="2"/>
</p:tagLst>
</file>

<file path=ppt/tags/tag203.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04.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05.xml><?xml version="1.0" encoding="utf-8"?>
<p:tagLst xmlns:p="http://schemas.openxmlformats.org/presentationml/2006/main">
  <p:tag name="KSO_WM_SLIDE_BACKGROUND_TYPE" val="general"/>
  <p:tag name="KSO_WM_SLIDE_BK_DARK_LIGHT" val="2"/>
</p:tagLst>
</file>

<file path=ppt/tags/tag206.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07.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08.xml><?xml version="1.0" encoding="utf-8"?>
<p:tagLst xmlns:p="http://schemas.openxmlformats.org/presentationml/2006/main">
  <p:tag name="KSO_WM_SLIDE_BACKGROUND_TYPE" val="general"/>
  <p:tag name="KSO_WM_SLIDE_BK_DARK_LIGHT" val="2"/>
</p:tagLst>
</file>

<file path=ppt/tags/tag209.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11.xml><?xml version="1.0" encoding="utf-8"?>
<p:tagLst xmlns:p="http://schemas.openxmlformats.org/presentationml/2006/main">
  <p:tag name="KSO_WM_SLIDE_BACKGROUND_TYPE" val="general"/>
  <p:tag name="KSO_WM_SLIDE_BK_DARK_LIGHT" val="2"/>
</p:tagLst>
</file>

<file path=ppt/tags/tag212.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13.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14.xml><?xml version="1.0" encoding="utf-8"?>
<p:tagLst xmlns:p="http://schemas.openxmlformats.org/presentationml/2006/main">
  <p:tag name="KSO_WM_SLIDE_BACKGROUND_TYPE" val="general"/>
  <p:tag name="KSO_WM_SLIDE_BK_DARK_LIGHT" val="2"/>
</p:tagLst>
</file>

<file path=ppt/tags/tag215.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16.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17.xml><?xml version="1.0" encoding="utf-8"?>
<p:tagLst xmlns:p="http://schemas.openxmlformats.org/presentationml/2006/main">
  <p:tag name="KSO_WM_SLIDE_BACKGROUND_TYPE" val="general"/>
  <p:tag name="KSO_WM_SLIDE_BK_DARK_LIGHT" val="2"/>
</p:tagLst>
</file>

<file path=ppt/tags/tag218.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19.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0.xml><?xml version="1.0" encoding="utf-8"?>
<p:tagLst xmlns:p="http://schemas.openxmlformats.org/presentationml/2006/main">
  <p:tag name="KSO_WM_SLIDE_BACKGROUND_TYPE" val="general"/>
  <p:tag name="KSO_WM_SLIDE_BK_DARK_LIGHT" val="2"/>
</p:tagLst>
</file>

<file path=ppt/tags/tag221.xml><?xml version="1.0" encoding="utf-8"?>
<p:tagLst xmlns:p="http://schemas.openxmlformats.org/presentationml/2006/main">
  <p:tag name="KSO_WM_BEAUTIFY_FLAG" val=""/>
</p:tagLst>
</file>

<file path=ppt/tags/tag222.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23.xml><?xml version="1.0" encoding="utf-8"?>
<p:tagLst xmlns:p="http://schemas.openxmlformats.org/presentationml/2006/main">
  <p:tag name="KSO_WM_SLIDE_BACKGROUND_TYPE" val="general"/>
  <p:tag name="KSO_WM_SLIDE_BK_DARK_LIGHT" val="2"/>
</p:tagLst>
</file>

<file path=ppt/tags/tag224.xml><?xml version="1.0" encoding="utf-8"?>
<p:tagLst xmlns:p="http://schemas.openxmlformats.org/presentationml/2006/main">
  <p:tag name="KSO_WM_BEAUTIFY_FLAG" val=""/>
</p:tagLst>
</file>

<file path=ppt/tags/tag225.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26.xml><?xml version="1.0" encoding="utf-8"?>
<p:tagLst xmlns:p="http://schemas.openxmlformats.org/presentationml/2006/main">
  <p:tag name="KSO_WM_SLIDE_BACKGROUND_TYPE" val="general"/>
  <p:tag name="KSO_WM_SLIDE_BK_DARK_LIGHT" val="2"/>
</p:tagLst>
</file>

<file path=ppt/tags/tag227.xml><?xml version="1.0" encoding="utf-8"?>
<p:tagLst xmlns:p="http://schemas.openxmlformats.org/presentationml/2006/main">
  <p:tag name="KSO_WM_BEAUTIFY_FLAG" val=""/>
</p:tagLst>
</file>

<file path=ppt/tags/tag228.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29.xml><?xml version="1.0" encoding="utf-8"?>
<p:tagLst xmlns:p="http://schemas.openxmlformats.org/presentationml/2006/main">
  <p:tag name="KSO_WM_SLIDE_BACKGROUND_TYPE" val="general"/>
  <p:tag name="KSO_WM_SLIDE_BK_DARK_LIGHT" val="2"/>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BEAUTIFY_FLAG" val=""/>
</p:tagLst>
</file>

<file path=ppt/tags/tag231.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32.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33.xml><?xml version="1.0" encoding="utf-8"?>
<p:tagLst xmlns:p="http://schemas.openxmlformats.org/presentationml/2006/main">
  <p:tag name="KSO_WM_SLIDE_BACKGROUND_TYPE" val="general"/>
  <p:tag name="KSO_WM_SLIDE_BK_DARK_LIGHT" val="2"/>
</p:tagLst>
</file>

<file path=ppt/tags/tag234.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35.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36.xml><?xml version="1.0" encoding="utf-8"?>
<p:tagLst xmlns:p="http://schemas.openxmlformats.org/presentationml/2006/main">
  <p:tag name="KSO_WM_SLIDE_BACKGROUND_TYPE" val="general"/>
  <p:tag name="KSO_WM_SLIDE_BK_DARK_LIGHT" val="2"/>
</p:tagLst>
</file>

<file path=ppt/tags/tag237.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38.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39.xml><?xml version="1.0" encoding="utf-8"?>
<p:tagLst xmlns:p="http://schemas.openxmlformats.org/presentationml/2006/main">
  <p:tag name="KSO_WM_SLIDE_BACKGROUND_TYPE" val="general"/>
  <p:tag name="KSO_WM_SLIDE_BK_DARK_LIGHT" val="2"/>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0.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41.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42.xml><?xml version="1.0" encoding="utf-8"?>
<p:tagLst xmlns:p="http://schemas.openxmlformats.org/presentationml/2006/main">
  <p:tag name="KSO_WM_SLIDE_BACKGROUND_TYPE" val="general"/>
  <p:tag name="KSO_WM_SLIDE_BK_DARK_LIGHT" val="2"/>
</p:tagLst>
</file>

<file path=ppt/tags/tag243.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44.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45.xml><?xml version="1.0" encoding="utf-8"?>
<p:tagLst xmlns:p="http://schemas.openxmlformats.org/presentationml/2006/main">
  <p:tag name="KSO_WM_SLIDE_BACKGROUND_TYPE" val="general"/>
  <p:tag name="KSO_WM_SLIDE_BK_DARK_LIGHT" val="2"/>
</p:tagLst>
</file>

<file path=ppt/tags/tag246.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47.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48.xml><?xml version="1.0" encoding="utf-8"?>
<p:tagLst xmlns:p="http://schemas.openxmlformats.org/presentationml/2006/main">
  <p:tag name="KSO_WM_SLIDE_BACKGROUND_TYPE" val="general"/>
  <p:tag name="KSO_WM_SLIDE_BK_DARK_LIGHT" val="2"/>
</p:tagLst>
</file>

<file path=ppt/tags/tag249.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0.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51.xml><?xml version="1.0" encoding="utf-8"?>
<p:tagLst xmlns:p="http://schemas.openxmlformats.org/presentationml/2006/main">
  <p:tag name="KSO_WM_SLIDE_BACKGROUND_TYPE" val="general"/>
  <p:tag name="KSO_WM_SLIDE_BK_DARK_LIGHT" val="2"/>
</p:tagLst>
</file>

<file path=ppt/tags/tag252.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53.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54.xml><?xml version="1.0" encoding="utf-8"?>
<p:tagLst xmlns:p="http://schemas.openxmlformats.org/presentationml/2006/main">
  <p:tag name="KSO_WM_SLIDE_BACKGROUND_TYPE" val="general"/>
  <p:tag name="KSO_WM_SLIDE_BK_DARK_LIGHT" val="2"/>
</p:tagLst>
</file>

<file path=ppt/tags/tag255.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56.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57.xml><?xml version="1.0" encoding="utf-8"?>
<p:tagLst xmlns:p="http://schemas.openxmlformats.org/presentationml/2006/main">
  <p:tag name="KSO_WM_SLIDE_BACKGROUND_TYPE" val="general"/>
  <p:tag name="KSO_WM_SLIDE_BK_DARK_LIGHT" val="2"/>
</p:tagLst>
</file>

<file path=ppt/tags/tag258.xml><?xml version="1.0" encoding="utf-8"?>
<p:tagLst xmlns:p="http://schemas.openxmlformats.org/presentationml/2006/main">
  <p:tag name="KSO_WM_UNIT_TEXT_FILL_FORE_SCHEMECOLOR_INDEX_BRIGHTNESS" val="0.15"/>
  <p:tag name="KSO_WM_UNIT_TEXT_FILL_FORE_SCHEMECOLOR_INDEX" val="13"/>
  <p:tag name="KSO_WM_UNIT_TEXT_FILL_TYPE" val="1"/>
</p:tagLst>
</file>

<file path=ppt/tags/tag259.xml><?xml version="1.0" encoding="utf-8"?>
<p:tagLst xmlns:p="http://schemas.openxmlformats.org/presentationml/2006/main">
  <p:tag name="KSO_WM_UNIT_TEXT_FILL_FORE_SCHEMECOLOR_INDEX_BRIGHTNESS" val="0.35"/>
  <p:tag name="KSO_WM_UNIT_TEXT_FILL_FORE_SCHEMECOLOR_INDEX" val="13"/>
  <p:tag name="KSO_WM_UNIT_TEX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0.xml><?xml version="1.0" encoding="utf-8"?>
<p:tagLst xmlns:p="http://schemas.openxmlformats.org/presentationml/2006/main">
  <p:tag name="KSO_WM_SLIDE_BACKGROUND_TYPE" val="general"/>
  <p:tag name="KSO_WM_SLIDE_BK_DARK_LIGHT" val="2"/>
</p:tagLst>
</file>

<file path=ppt/tags/tag261.xml><?xml version="1.0" encoding="utf-8"?>
<p:tagLst xmlns:p="http://schemas.openxmlformats.org/presentationml/2006/main">
  <p:tag name="FULLTEXTBEAUTIFYED" val="1"/>
  <p:tag name="COMMONDATA" val="eyJoZGlkIjoiZjIzNzRjOWIyNmY3OWEwODNjZWRjNmZhNDg3ZTVmNGMifQ=="/>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rgbClr val="000000"/>
      </a:dk1>
      <a:lt1>
        <a:srgbClr val="FFFFFF"/>
      </a:lt1>
      <a:dk2>
        <a:srgbClr val="F4F5F7"/>
      </a:dk2>
      <a:lt2>
        <a:srgbClr val="FFFFFF"/>
      </a:lt2>
      <a:accent1>
        <a:srgbClr val="DE4B5D"/>
      </a:accent1>
      <a:accent2>
        <a:srgbClr val="BF5372"/>
      </a:accent2>
      <a:accent3>
        <a:srgbClr val="A05B86"/>
      </a:accent3>
      <a:accent4>
        <a:srgbClr val="82629B"/>
      </a:accent4>
      <a:accent5>
        <a:srgbClr val="636AAF"/>
      </a:accent5>
      <a:accent6>
        <a:srgbClr val="4472C4"/>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4825</Words>
  <Application>WPS 演示</Application>
  <PresentationFormat>宽屏</PresentationFormat>
  <Paragraphs>241</Paragraphs>
  <Slides>30</Slides>
  <Notes>4</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30</vt:i4>
      </vt:variant>
    </vt:vector>
  </HeadingPairs>
  <TitlesOfParts>
    <vt:vector size="40" baseType="lpstr">
      <vt:lpstr>Arial</vt:lpstr>
      <vt:lpstr>宋体</vt:lpstr>
      <vt:lpstr>Wingdings</vt:lpstr>
      <vt:lpstr>Wingdings</vt:lpstr>
      <vt:lpstr>微软雅黑</vt:lpstr>
      <vt:lpstr>黑体</vt:lpstr>
      <vt:lpstr>Arial Unicode MS</vt:lpstr>
      <vt:lpstr>Calibri</vt:lpstr>
      <vt:lpstr>WPS</vt:lpstr>
      <vt:lpstr>1_Office 主题</vt:lpstr>
      <vt:lpstr>会计简史</vt:lpstr>
      <vt:lpstr>个人信息</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信息披露</vt:lpstr>
      <vt:lpstr>美国会计师团体的发展</vt:lpstr>
      <vt:lpstr>会计标准的发展</vt:lpstr>
      <vt:lpstr>会计学科的科学化进程</vt:lpstr>
      <vt:lpstr>会计学科的科学化进程</vt:lpstr>
      <vt:lpstr>会计学科的科学化进程</vt:lpstr>
      <vt:lpstr>盈余波动</vt:lpstr>
      <vt:lpstr>总结</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朱凯</cp:lastModifiedBy>
  <cp:revision>159</cp:revision>
  <dcterms:created xsi:type="dcterms:W3CDTF">2019-06-19T02:08:00Z</dcterms:created>
  <dcterms:modified xsi:type="dcterms:W3CDTF">2023-09-20T10:54:35Z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2052-12.1.0.15374</vt:lpwstr>
  </property>
  <property fmtid="{D5CDD505-2E9C-101B-9397-08002B2CF9AE}" pid="3" name="ICV">
    <vt:lpwstr>3BDC2F6F17924ACC906D858170DDA3DA_11</vt:lpwstr>
  </property>
</Properties>
</file>