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emf" ContentType="image/x-emf"/>
  <Default Extension="wmf" ContentType="image/x-wm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comments/comment1.xml" ContentType="application/vnd.openxmlformats-officedocument.presentationml.comment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7" r:id="rId3"/>
    <p:sldMasterId id="2147483689" r:id="rId4"/>
    <p:sldMasterId id="2147483703" r:id="rId5"/>
    <p:sldMasterId id="2147483715" r:id="rId6"/>
  </p:sldMasterIdLst>
  <p:notesMasterIdLst>
    <p:notesMasterId r:id="rId8"/>
  </p:notesMasterIdLst>
  <p:handoutMasterIdLst>
    <p:handoutMasterId r:id="rId47"/>
  </p:handoutMasterIdLst>
  <p:sldIdLst>
    <p:sldId id="307" r:id="rId7"/>
    <p:sldId id="378" r:id="rId9"/>
    <p:sldId id="379" r:id="rId10"/>
    <p:sldId id="377" r:id="rId11"/>
    <p:sldId id="306" r:id="rId12"/>
    <p:sldId id="305" r:id="rId13"/>
    <p:sldId id="333" r:id="rId14"/>
    <p:sldId id="334" r:id="rId15"/>
    <p:sldId id="335" r:id="rId16"/>
    <p:sldId id="373" r:id="rId17"/>
    <p:sldId id="413" r:id="rId18"/>
    <p:sldId id="372" r:id="rId19"/>
    <p:sldId id="414" r:id="rId20"/>
    <p:sldId id="415" r:id="rId21"/>
    <p:sldId id="381" r:id="rId22"/>
    <p:sldId id="300" r:id="rId23"/>
    <p:sldId id="301" r:id="rId24"/>
    <p:sldId id="303" r:id="rId25"/>
    <p:sldId id="308" r:id="rId26"/>
    <p:sldId id="312" r:id="rId27"/>
    <p:sldId id="354" r:id="rId28"/>
    <p:sldId id="355" r:id="rId29"/>
    <p:sldId id="356" r:id="rId30"/>
    <p:sldId id="357" r:id="rId31"/>
    <p:sldId id="358" r:id="rId32"/>
    <p:sldId id="359" r:id="rId33"/>
    <p:sldId id="360" r:id="rId34"/>
    <p:sldId id="361" r:id="rId35"/>
    <p:sldId id="362" r:id="rId36"/>
    <p:sldId id="363" r:id="rId37"/>
    <p:sldId id="364" r:id="rId38"/>
    <p:sldId id="365" r:id="rId39"/>
    <p:sldId id="366" r:id="rId40"/>
    <p:sldId id="367" r:id="rId41"/>
    <p:sldId id="368" r:id="rId42"/>
    <p:sldId id="369" r:id="rId43"/>
    <p:sldId id="370" r:id="rId44"/>
    <p:sldId id="269" r:id="rId45"/>
    <p:sldId id="309" r:id="rId46"/>
  </p:sldIdLst>
  <p:sldSz cx="9144000" cy="6858000" type="screen4x3"/>
  <p:notesSz cx="7099300" cy="1023493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1" u="none" kern="1200" baseline="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1" u="none" kern="1200" baseline="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1" u="none" kern="1200" baseline="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1" u="none" kern="1200" baseline="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1" u="none" kern="1200" baseline="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1" u="none" kern="1200" baseline="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1" u="none" kern="1200" baseline="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1" u="none" kern="1200" baseline="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1" u="none" kern="1200" baseline="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unhx" initials="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00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003399"/>
    <a:srgbClr val="336699"/>
    <a:srgbClr val="008080"/>
    <a:srgbClr val="009999"/>
    <a:srgbClr val="FF9966"/>
    <a:srgbClr val="000066"/>
    <a:srgbClr val="FF0000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59"/>
    <p:restoredTop sz="94623"/>
  </p:normalViewPr>
  <p:slideViewPr>
    <p:cSldViewPr showGuides="1">
      <p:cViewPr>
        <p:scale>
          <a:sx n="66" d="100"/>
          <a:sy n="66" d="100"/>
        </p:scale>
        <p:origin x="-1470" y="-120"/>
      </p:cViewPr>
      <p:guideLst>
        <p:guide orient="horz" pos="4319"/>
        <p:guide pos="575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142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2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6" Type="http://schemas.openxmlformats.org/officeDocument/2006/relationships/slideMaster" Target="slideMasters/slideMaster5.xml"/><Relationship Id="rId51" Type="http://schemas.openxmlformats.org/officeDocument/2006/relationships/commentAuthors" Target="commentAuthors.xml"/><Relationship Id="rId50" Type="http://schemas.openxmlformats.org/officeDocument/2006/relationships/tableStyles" Target="tableStyles.xml"/><Relationship Id="rId5" Type="http://schemas.openxmlformats.org/officeDocument/2006/relationships/slideMaster" Target="slideMasters/slideMaster4.xml"/><Relationship Id="rId49" Type="http://schemas.openxmlformats.org/officeDocument/2006/relationships/viewProps" Target="viewProps.xml"/><Relationship Id="rId48" Type="http://schemas.openxmlformats.org/officeDocument/2006/relationships/presProps" Target="presProps.xml"/><Relationship Id="rId47" Type="http://schemas.openxmlformats.org/officeDocument/2006/relationships/handoutMaster" Target="handoutMasters/handoutMaster1.xml"/><Relationship Id="rId46" Type="http://schemas.openxmlformats.org/officeDocument/2006/relationships/slide" Target="slides/slide39.xml"/><Relationship Id="rId45" Type="http://schemas.openxmlformats.org/officeDocument/2006/relationships/slide" Target="slides/slide38.xml"/><Relationship Id="rId44" Type="http://schemas.openxmlformats.org/officeDocument/2006/relationships/slide" Target="slides/slide37.xml"/><Relationship Id="rId43" Type="http://schemas.openxmlformats.org/officeDocument/2006/relationships/slide" Target="slides/slide36.xml"/><Relationship Id="rId42" Type="http://schemas.openxmlformats.org/officeDocument/2006/relationships/slide" Target="slides/slide35.xml"/><Relationship Id="rId41" Type="http://schemas.openxmlformats.org/officeDocument/2006/relationships/slide" Target="slides/slide34.xml"/><Relationship Id="rId40" Type="http://schemas.openxmlformats.org/officeDocument/2006/relationships/slide" Target="slides/slide33.xml"/><Relationship Id="rId4" Type="http://schemas.openxmlformats.org/officeDocument/2006/relationships/slideMaster" Target="slideMasters/slideMaster3.xml"/><Relationship Id="rId39" Type="http://schemas.openxmlformats.org/officeDocument/2006/relationships/slide" Target="slides/slide32.xml"/><Relationship Id="rId38" Type="http://schemas.openxmlformats.org/officeDocument/2006/relationships/slide" Target="slides/slide31.xml"/><Relationship Id="rId37" Type="http://schemas.openxmlformats.org/officeDocument/2006/relationships/slide" Target="slides/slide30.xml"/><Relationship Id="rId36" Type="http://schemas.openxmlformats.org/officeDocument/2006/relationships/slide" Target="slides/slide29.xml"/><Relationship Id="rId35" Type="http://schemas.openxmlformats.org/officeDocument/2006/relationships/slide" Target="slides/slide28.xml"/><Relationship Id="rId34" Type="http://schemas.openxmlformats.org/officeDocument/2006/relationships/slide" Target="slides/slide27.xml"/><Relationship Id="rId33" Type="http://schemas.openxmlformats.org/officeDocument/2006/relationships/slide" Target="slides/slide26.xml"/><Relationship Id="rId32" Type="http://schemas.openxmlformats.org/officeDocument/2006/relationships/slide" Target="slides/slide25.xml"/><Relationship Id="rId31" Type="http://schemas.openxmlformats.org/officeDocument/2006/relationships/slide" Target="slides/slide24.xml"/><Relationship Id="rId30" Type="http://schemas.openxmlformats.org/officeDocument/2006/relationships/slide" Target="slides/slide23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2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0" Type="http://schemas.openxmlformats.org/officeDocument/2006/relationships/slide" Target="slides/slide13.xml"/><Relationship Id="rId2" Type="http://schemas.openxmlformats.org/officeDocument/2006/relationships/theme" Target="theme/theme1.xml"/><Relationship Id="rId19" Type="http://schemas.openxmlformats.org/officeDocument/2006/relationships/slide" Target="slides/slide12.xml"/><Relationship Id="rId18" Type="http://schemas.openxmlformats.org/officeDocument/2006/relationships/slide" Target="slides/slide11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" Type="http://schemas.openxmlformats.org/officeDocument/2006/relationships/slideMaster" Target="slideMasters/slide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2-21T00:04:51.117" idx="1">
    <p:pos x="10" y="10"/>
    <p:text/>
  </p:cm>
</p:cmLst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image" Target="../media/image17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image" Target="../media/image1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image" Target="../media/image1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9707" tIns="49854" rIns="99707" bIns="49854" numCol="1" anchor="t" anchorCtr="0" compatLnSpc="1"/>
          <a:lstStyle>
            <a:lvl1pPr defTabSz="990600" eaLnBrk="0" hangingPunct="0">
              <a:defRPr sz="1300" i="0">
                <a:latin typeface="Times New Roman" panose="02020603050405020304" pitchFamily="18" charset="0"/>
              </a:defRPr>
            </a:lvl1pPr>
          </a:lstStyle>
          <a:p>
            <a:pPr marL="0" marR="0" lvl="0" indent="0" algn="l" defTabSz="9906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9707" tIns="49854" rIns="99707" bIns="49854" numCol="1" anchor="t" anchorCtr="0" compatLnSpc="1"/>
          <a:lstStyle>
            <a:lvl1pPr algn="r" defTabSz="990600" eaLnBrk="0" hangingPunct="0">
              <a:defRPr sz="1300" i="0">
                <a:latin typeface="Times New Roman" panose="02020603050405020304" pitchFamily="18" charset="0"/>
              </a:defRPr>
            </a:lvl1pPr>
          </a:lstStyle>
          <a:p>
            <a:pPr marL="0" marR="0" lvl="0" indent="0" algn="r" defTabSz="9906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EC514F3-4287-4912-AAE8-3A15E73CBCF7}" type="datetime1">
              <a:rPr kumimoji="0" lang="zh-CN" altLang="en-US" sz="13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kumimoji="0" lang="en-US" altLang="zh-CN" sz="13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41338" y="9723438"/>
            <a:ext cx="4570413" cy="5111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9707" tIns="49854" rIns="99707" bIns="49854" numCol="1" anchor="b" anchorCtr="0" compatLnSpc="1"/>
          <a:lstStyle>
            <a:lvl1pPr defTabSz="990600" eaLnBrk="0" hangingPunct="0">
              <a:defRPr sz="1300" i="0">
                <a:latin typeface="Times New Roman" panose="02020603050405020304" pitchFamily="18" charset="0"/>
              </a:defRPr>
            </a:lvl1pPr>
          </a:lstStyle>
          <a:p>
            <a:pPr marL="0" marR="0" lvl="0" indent="0" algn="l" defTabSz="9906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3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SUN HX Accounting English Lesson1</a:t>
            </a:r>
            <a:endParaRPr kumimoji="0" lang="en-US" altLang="zh-CN" sz="13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189538" y="9723438"/>
            <a:ext cx="1373188" cy="5111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9707" tIns="49854" rIns="99707" bIns="49854" numCol="1" anchor="b" anchorCtr="0" compatLnSpc="1"/>
          <a:p>
            <a:pPr lvl="0" algn="r" defTabSz="990600">
              <a:buNone/>
            </a:pPr>
            <a:fld id="{9A0DB2DC-4C9A-4742-B13C-FB6460FD3503}" type="slidenum">
              <a:rPr lang="zh-CN" altLang="en-US" sz="1300" i="0" dirty="0">
                <a:latin typeface="Times New Roman" panose="02020603050405020304" pitchFamily="18" charset="0"/>
              </a:rPr>
            </a:fld>
            <a:endParaRPr lang="zh-CN" altLang="en-US" sz="1300" i="0" dirty="0">
              <a:latin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9707" tIns="49854" rIns="99707" bIns="49854" numCol="1" anchor="t" anchorCtr="0" compatLnSpc="1"/>
          <a:lstStyle>
            <a:lvl1pPr defTabSz="990600" eaLnBrk="0" hangingPunct="0">
              <a:defRPr sz="1300" i="0">
                <a:latin typeface="Times New Roman" panose="02020603050405020304" pitchFamily="18" charset="0"/>
              </a:defRPr>
            </a:lvl1pPr>
          </a:lstStyle>
          <a:p>
            <a:pPr marL="0" marR="0" lvl="0" indent="0" algn="l" defTabSz="9906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8307" name="Rectangle 3"/>
          <p:cNvSpPr>
            <a:spLocks noTextEdit="1"/>
          </p:cNvSpPr>
          <p:nvPr>
            <p:ph type="sldImg" idx="2"/>
          </p:nvPr>
        </p:nvSpPr>
        <p:spPr>
          <a:xfrm>
            <a:off x="995363" y="769938"/>
            <a:ext cx="5110162" cy="3832225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052" name="Rectangle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7738" y="4862513"/>
            <a:ext cx="5203825" cy="46037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9707" tIns="49854" rIns="99707" bIns="49854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Click to edit Master text styles</a:t>
            </a:r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Second level</a:t>
            </a:r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Third level</a:t>
            </a:r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Fourth level</a:t>
            </a:r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Fifth level</a:t>
            </a:r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9707" tIns="49854" rIns="99707" bIns="49854" numCol="1" anchor="t" anchorCtr="0" compatLnSpc="1"/>
          <a:lstStyle>
            <a:lvl1pPr algn="r" defTabSz="990600" eaLnBrk="0" hangingPunct="0">
              <a:defRPr sz="1300" i="0">
                <a:latin typeface="Times New Roman" panose="02020603050405020304" pitchFamily="18" charset="0"/>
              </a:defRPr>
            </a:lvl1pPr>
          </a:lstStyle>
          <a:p>
            <a:pPr marL="0" marR="0" lvl="0" indent="0" algn="r" defTabSz="9906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6F774C0-45CB-42E9-AAD8-E8F392AF5CEB}" type="datetime1">
              <a:rPr kumimoji="0" lang="zh-CN" altLang="en-US" sz="13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kumimoji="0" lang="en-US" altLang="zh-CN" sz="13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9707" tIns="49854" rIns="99707" bIns="49854" numCol="1" anchor="b" anchorCtr="0" compatLnSpc="1"/>
          <a:lstStyle>
            <a:lvl1pPr defTabSz="990600" eaLnBrk="0" hangingPunct="0">
              <a:defRPr sz="1300" i="0">
                <a:latin typeface="Times New Roman" panose="02020603050405020304" pitchFamily="18" charset="0"/>
              </a:defRPr>
            </a:lvl1pPr>
          </a:lstStyle>
          <a:p>
            <a:pPr marL="0" marR="0" lvl="0" indent="0" algn="l" defTabSz="9906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3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SUN HX Accounting English Lesson1</a:t>
            </a:r>
            <a:endParaRPr kumimoji="0" lang="en-US" altLang="zh-CN" sz="13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9707" tIns="49854" rIns="99707" bIns="49854" numCol="1" anchor="b" anchorCtr="0" compatLnSpc="1"/>
          <a:p>
            <a:pPr lvl="0" algn="r" defTabSz="990600">
              <a:buNone/>
            </a:pPr>
            <a:fld id="{9A0DB2DC-4C9A-4742-B13C-FB6460FD3503}" type="slidenum">
              <a:rPr lang="zh-CN" altLang="en-US" sz="1300" i="0" dirty="0">
                <a:latin typeface="Times New Roman" panose="02020603050405020304" pitchFamily="18" charset="0"/>
              </a:rPr>
            </a:fld>
            <a:endParaRPr lang="zh-CN" altLang="en-US" sz="1300" i="0" dirty="0">
              <a:latin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9330" name="Rectangle 6"/>
          <p:cNvSpPr txBox="1">
            <a:spLocks noGrp="1"/>
          </p:cNvSpPr>
          <p:nvPr>
            <p:ph type="ftr" sz="quarter"/>
          </p:nvPr>
        </p:nvSpPr>
        <p:spPr>
          <a:xfrm>
            <a:off x="0" y="9723438"/>
            <a:ext cx="3076575" cy="511175"/>
          </a:xfrm>
          <a:prstGeom prst="rect">
            <a:avLst/>
          </a:prstGeom>
          <a:noFill/>
          <a:ln w="9525">
            <a:noFill/>
          </a:ln>
        </p:spPr>
        <p:txBody>
          <a:bodyPr lIns="99707" tIns="49854" rIns="99707" bIns="49854" anchor="b" anchorCtr="0"/>
          <a:p>
            <a:pPr lvl="0" defTabSz="990600">
              <a:spcBef>
                <a:spcPct val="0"/>
              </a:spcBef>
            </a:pPr>
            <a:r>
              <a:rPr lang="zh-CN" altLang="en-US" sz="1300" dirty="0">
                <a:latin typeface="Times New Roman" panose="02020603050405020304" pitchFamily="18" charset="0"/>
              </a:rPr>
              <a:t>SUN HX Accounting English Lesson1</a:t>
            </a:r>
            <a:endParaRPr lang="en-US" altLang="zh-CN" sz="1300" dirty="0">
              <a:latin typeface="Times New Roman" panose="02020603050405020304" pitchFamily="18" charset="0"/>
            </a:endParaRPr>
          </a:p>
        </p:txBody>
      </p:sp>
      <p:sp>
        <p:nvSpPr>
          <p:cNvPr id="99331" name="Rectangle 7"/>
          <p:cNvSpPr txBox="1">
            <a:spLocks noGrp="1"/>
          </p:cNvSpPr>
          <p:nvPr>
            <p:ph type="sldNum" sz="quarter"/>
          </p:nvPr>
        </p:nvSpPr>
        <p:spPr>
          <a:xfrm>
            <a:off x="4022725" y="9723438"/>
            <a:ext cx="3076575" cy="511175"/>
          </a:xfrm>
          <a:prstGeom prst="rect">
            <a:avLst/>
          </a:prstGeom>
          <a:noFill/>
          <a:ln w="9525">
            <a:noFill/>
          </a:ln>
        </p:spPr>
        <p:txBody>
          <a:bodyPr lIns="99707" tIns="49854" rIns="99707" bIns="49854" anchor="b" anchorCtr="0"/>
          <a:p>
            <a:pPr lvl="0" algn="r" defTabSz="990600">
              <a:spcBef>
                <a:spcPct val="0"/>
              </a:spcBef>
            </a:pPr>
            <a:fld id="{9A0DB2DC-4C9A-4742-B13C-FB6460FD3503}" type="slidenum">
              <a:rPr lang="zh-CN" altLang="en-US" sz="1300" dirty="0">
                <a:latin typeface="Times New Roman" panose="02020603050405020304" pitchFamily="18" charset="0"/>
              </a:rPr>
            </a:fld>
            <a:endParaRPr lang="zh-CN" altLang="en-US" sz="1300" dirty="0">
              <a:latin typeface="Times New Roman" panose="02020603050405020304" pitchFamily="18" charset="0"/>
            </a:endParaRPr>
          </a:p>
        </p:txBody>
      </p:sp>
      <p:sp>
        <p:nvSpPr>
          <p:cNvPr id="99332" name="Rectangle 2"/>
          <p:cNvSpPr>
            <a:spLocks noTextEdit="1"/>
          </p:cNvSpPr>
          <p:nvPr>
            <p:ph type="sldImg"/>
          </p:nvPr>
        </p:nvSpPr>
        <p:spPr/>
      </p:sp>
      <p:sp>
        <p:nvSpPr>
          <p:cNvPr id="99333" name="Rectangle 3"/>
          <p:cNvSpPr>
            <a:spLocks noGrp="1"/>
          </p:cNvSpPr>
          <p:nvPr>
            <p:ph type="body" idx="1"/>
          </p:nvPr>
        </p:nvSpPr>
        <p:spPr/>
        <p:txBody>
          <a:bodyPr wrap="square" lIns="99707" tIns="49854" rIns="99707" bIns="49854" anchor="t" anchorCtr="0"/>
          <a:p>
            <a:pPr lvl="0" eaLnBrk="1" hangingPunct="1"/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0354" name="Rectangle 6"/>
          <p:cNvSpPr txBox="1">
            <a:spLocks noGrp="1"/>
          </p:cNvSpPr>
          <p:nvPr>
            <p:ph type="ftr" sz="quarter"/>
          </p:nvPr>
        </p:nvSpPr>
        <p:spPr>
          <a:xfrm>
            <a:off x="0" y="9723438"/>
            <a:ext cx="3076575" cy="511175"/>
          </a:xfrm>
          <a:prstGeom prst="rect">
            <a:avLst/>
          </a:prstGeom>
          <a:noFill/>
          <a:ln w="9525">
            <a:noFill/>
          </a:ln>
        </p:spPr>
        <p:txBody>
          <a:bodyPr lIns="99707" tIns="49854" rIns="99707" bIns="49854" anchor="b" anchorCtr="0"/>
          <a:p>
            <a:pPr lvl="0" defTabSz="990600">
              <a:spcBef>
                <a:spcPct val="0"/>
              </a:spcBef>
            </a:pPr>
            <a:r>
              <a:rPr lang="zh-CN" altLang="en-US" sz="1300" dirty="0">
                <a:latin typeface="Times New Roman" panose="02020603050405020304" pitchFamily="18" charset="0"/>
              </a:rPr>
              <a:t>SUN HX Accounting English Lesson1</a:t>
            </a:r>
            <a:endParaRPr lang="en-US" altLang="zh-CN" sz="1300" dirty="0">
              <a:latin typeface="Times New Roman" panose="02020603050405020304" pitchFamily="18" charset="0"/>
            </a:endParaRPr>
          </a:p>
        </p:txBody>
      </p:sp>
      <p:sp>
        <p:nvSpPr>
          <p:cNvPr id="100355" name="Rectangle 7"/>
          <p:cNvSpPr txBox="1">
            <a:spLocks noGrp="1"/>
          </p:cNvSpPr>
          <p:nvPr>
            <p:ph type="sldNum" sz="quarter"/>
          </p:nvPr>
        </p:nvSpPr>
        <p:spPr>
          <a:xfrm>
            <a:off x="4022725" y="9723438"/>
            <a:ext cx="3076575" cy="511175"/>
          </a:xfrm>
          <a:prstGeom prst="rect">
            <a:avLst/>
          </a:prstGeom>
          <a:noFill/>
          <a:ln w="9525">
            <a:noFill/>
          </a:ln>
        </p:spPr>
        <p:txBody>
          <a:bodyPr lIns="99707" tIns="49854" rIns="99707" bIns="49854" anchor="b" anchorCtr="0"/>
          <a:p>
            <a:pPr lvl="0" algn="r" defTabSz="990600">
              <a:spcBef>
                <a:spcPct val="0"/>
              </a:spcBef>
            </a:pPr>
            <a:fld id="{9A0DB2DC-4C9A-4742-B13C-FB6460FD3503}" type="slidenum">
              <a:rPr lang="zh-CN" altLang="en-US" sz="1300" dirty="0">
                <a:latin typeface="Times New Roman" panose="02020603050405020304" pitchFamily="18" charset="0"/>
              </a:rPr>
            </a:fld>
            <a:endParaRPr lang="zh-CN" altLang="en-US" sz="1300" dirty="0">
              <a:latin typeface="Times New Roman" panose="02020603050405020304" pitchFamily="18" charset="0"/>
            </a:endParaRPr>
          </a:p>
        </p:txBody>
      </p:sp>
      <p:sp>
        <p:nvSpPr>
          <p:cNvPr id="100356" name="Rectangle 1026"/>
          <p:cNvSpPr>
            <a:spLocks noTextEdit="1"/>
          </p:cNvSpPr>
          <p:nvPr>
            <p:ph type="sldImg"/>
          </p:nvPr>
        </p:nvSpPr>
        <p:spPr>
          <a:solidFill>
            <a:srgbClr val="FFFFFF">
              <a:alpha val="100000"/>
            </a:srgbClr>
          </a:solidFill>
        </p:spPr>
      </p:sp>
      <p:sp>
        <p:nvSpPr>
          <p:cNvPr id="100357" name="Rectangle 1027"/>
          <p:cNvSpPr/>
          <p:nvPr>
            <p:ph type="body" idx="1"/>
          </p:nvPr>
        </p:nvSpPr>
        <p:spPr/>
        <p:txBody>
          <a:bodyPr wrap="square" lIns="99707" tIns="49854" rIns="99707" bIns="49854" anchor="t" anchorCtr="0"/>
          <a:p>
            <a:pPr lvl="0" eaLnBrk="1" hangingPunct="1"/>
            <a:endParaRPr lang="zh-CN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1378" name="Rectangle 6"/>
          <p:cNvSpPr txBox="1">
            <a:spLocks noGrp="1"/>
          </p:cNvSpPr>
          <p:nvPr>
            <p:ph type="ftr" sz="quarter"/>
          </p:nvPr>
        </p:nvSpPr>
        <p:spPr>
          <a:xfrm>
            <a:off x="0" y="9723438"/>
            <a:ext cx="3076575" cy="511175"/>
          </a:xfrm>
          <a:prstGeom prst="rect">
            <a:avLst/>
          </a:prstGeom>
          <a:noFill/>
          <a:ln w="9525">
            <a:noFill/>
          </a:ln>
        </p:spPr>
        <p:txBody>
          <a:bodyPr lIns="99707" tIns="49854" rIns="99707" bIns="49854" anchor="b" anchorCtr="0"/>
          <a:p>
            <a:pPr lvl="0" defTabSz="990600">
              <a:spcBef>
                <a:spcPct val="0"/>
              </a:spcBef>
            </a:pPr>
            <a:r>
              <a:rPr lang="zh-CN" altLang="en-US" sz="1300" dirty="0">
                <a:latin typeface="Times New Roman" panose="02020603050405020304" pitchFamily="18" charset="0"/>
              </a:rPr>
              <a:t>SUN HX Accounting English Lesson1</a:t>
            </a:r>
            <a:endParaRPr lang="en-US" altLang="zh-CN" sz="1300" dirty="0">
              <a:latin typeface="Times New Roman" panose="02020603050405020304" pitchFamily="18" charset="0"/>
            </a:endParaRPr>
          </a:p>
        </p:txBody>
      </p:sp>
      <p:sp>
        <p:nvSpPr>
          <p:cNvPr id="101379" name="Rectangle 7"/>
          <p:cNvSpPr txBox="1">
            <a:spLocks noGrp="1"/>
          </p:cNvSpPr>
          <p:nvPr>
            <p:ph type="sldNum" sz="quarter"/>
          </p:nvPr>
        </p:nvSpPr>
        <p:spPr>
          <a:xfrm>
            <a:off x="4022725" y="9723438"/>
            <a:ext cx="3076575" cy="511175"/>
          </a:xfrm>
          <a:prstGeom prst="rect">
            <a:avLst/>
          </a:prstGeom>
          <a:noFill/>
          <a:ln w="9525">
            <a:noFill/>
          </a:ln>
        </p:spPr>
        <p:txBody>
          <a:bodyPr lIns="99707" tIns="49854" rIns="99707" bIns="49854" anchor="b" anchorCtr="0"/>
          <a:p>
            <a:pPr lvl="0" algn="r" defTabSz="990600">
              <a:spcBef>
                <a:spcPct val="0"/>
              </a:spcBef>
            </a:pPr>
            <a:fld id="{9A0DB2DC-4C9A-4742-B13C-FB6460FD3503}" type="slidenum">
              <a:rPr lang="zh-CN" altLang="en-US" sz="1300" dirty="0">
                <a:latin typeface="Times New Roman" panose="02020603050405020304" pitchFamily="18" charset="0"/>
              </a:rPr>
            </a:fld>
            <a:endParaRPr lang="zh-CN" altLang="en-US" sz="1300" dirty="0">
              <a:latin typeface="Times New Roman" panose="02020603050405020304" pitchFamily="18" charset="0"/>
            </a:endParaRPr>
          </a:p>
        </p:txBody>
      </p:sp>
      <p:sp>
        <p:nvSpPr>
          <p:cNvPr id="101380" name="Rectangle 2"/>
          <p:cNvSpPr/>
          <p:nvPr/>
        </p:nvSpPr>
        <p:spPr>
          <a:xfrm>
            <a:off x="4022725" y="0"/>
            <a:ext cx="3076575" cy="511175"/>
          </a:xfrm>
          <a:prstGeom prst="rect">
            <a:avLst/>
          </a:prstGeom>
          <a:noFill/>
          <a:ln w="12700">
            <a:noFill/>
          </a:ln>
        </p:spPr>
        <p:txBody>
          <a:bodyPr wrap="none" anchor="ctr" anchorCtr="0"/>
          <a:p>
            <a:pPr lvl="0" eaLnBrk="1" hangingPunct="1">
              <a:spcBef>
                <a:spcPct val="0"/>
              </a:spcBef>
            </a:pPr>
            <a:endParaRPr lang="zh-CN" altLang="en-US" sz="1800" i="1" dirty="0">
              <a:latin typeface="Tahoma" panose="020B0604030504040204" pitchFamily="34" charset="0"/>
            </a:endParaRPr>
          </a:p>
        </p:txBody>
      </p:sp>
      <p:sp>
        <p:nvSpPr>
          <p:cNvPr id="101381" name="Rectangle 3"/>
          <p:cNvSpPr/>
          <p:nvPr/>
        </p:nvSpPr>
        <p:spPr>
          <a:xfrm>
            <a:off x="4022725" y="9723438"/>
            <a:ext cx="3076575" cy="511175"/>
          </a:xfrm>
          <a:prstGeom prst="rect">
            <a:avLst/>
          </a:prstGeom>
          <a:noFill/>
          <a:ln w="12700">
            <a:noFill/>
          </a:ln>
        </p:spPr>
        <p:txBody>
          <a:bodyPr lIns="20633" tIns="0" rIns="20633" bIns="0" anchor="b" anchorCtr="0"/>
          <a:p>
            <a:pPr lvl="0" algn="r" defTabSz="990600">
              <a:spcBef>
                <a:spcPct val="0"/>
              </a:spcBef>
            </a:pPr>
            <a:r>
              <a:rPr lang="zh-CN" altLang="en-US" sz="1100" i="1" dirty="0">
                <a:latin typeface="Times New Roman" panose="02020603050405020304" pitchFamily="18" charset="0"/>
              </a:rPr>
              <a:t>3</a:t>
            </a:r>
            <a:endParaRPr lang="zh-CN" altLang="en-US" sz="1100" i="1" dirty="0">
              <a:latin typeface="Times New Roman" panose="02020603050405020304" pitchFamily="18" charset="0"/>
            </a:endParaRPr>
          </a:p>
        </p:txBody>
      </p:sp>
      <p:sp>
        <p:nvSpPr>
          <p:cNvPr id="101382" name="Rectangle 4"/>
          <p:cNvSpPr/>
          <p:nvPr/>
        </p:nvSpPr>
        <p:spPr>
          <a:xfrm>
            <a:off x="0" y="9723438"/>
            <a:ext cx="3076575" cy="511175"/>
          </a:xfrm>
          <a:prstGeom prst="rect">
            <a:avLst/>
          </a:prstGeom>
          <a:noFill/>
          <a:ln w="12700">
            <a:noFill/>
          </a:ln>
        </p:spPr>
        <p:txBody>
          <a:bodyPr wrap="none" anchor="ctr" anchorCtr="0"/>
          <a:p>
            <a:pPr lvl="0" eaLnBrk="1" hangingPunct="1">
              <a:spcBef>
                <a:spcPct val="0"/>
              </a:spcBef>
            </a:pPr>
            <a:endParaRPr lang="zh-CN" altLang="en-US" sz="1800" i="1" dirty="0">
              <a:latin typeface="Tahoma" panose="020B0604030504040204" pitchFamily="34" charset="0"/>
            </a:endParaRPr>
          </a:p>
        </p:txBody>
      </p:sp>
      <p:sp>
        <p:nvSpPr>
          <p:cNvPr id="101383" name="Rectangle 5"/>
          <p:cNvSpPr/>
          <p:nvPr/>
        </p:nvSpPr>
        <p:spPr>
          <a:xfrm>
            <a:off x="0" y="0"/>
            <a:ext cx="3076575" cy="511175"/>
          </a:xfrm>
          <a:prstGeom prst="rect">
            <a:avLst/>
          </a:prstGeom>
          <a:noFill/>
          <a:ln w="12700">
            <a:noFill/>
          </a:ln>
        </p:spPr>
        <p:txBody>
          <a:bodyPr wrap="none" anchor="ctr" anchorCtr="0"/>
          <a:p>
            <a:pPr lvl="0" eaLnBrk="1" hangingPunct="1">
              <a:spcBef>
                <a:spcPct val="0"/>
              </a:spcBef>
            </a:pPr>
            <a:endParaRPr lang="zh-CN" altLang="en-US" sz="1800" i="1" dirty="0">
              <a:latin typeface="Tahoma" panose="020B0604030504040204" pitchFamily="34" charset="0"/>
            </a:endParaRPr>
          </a:p>
        </p:txBody>
      </p:sp>
      <p:sp>
        <p:nvSpPr>
          <p:cNvPr id="101384" name="Rectangle 6"/>
          <p:cNvSpPr>
            <a:spLocks noTextEdit="1"/>
          </p:cNvSpPr>
          <p:nvPr>
            <p:ph type="sldImg"/>
          </p:nvPr>
        </p:nvSpPr>
        <p:spPr>
          <a:xfrm>
            <a:off x="990600" y="768350"/>
            <a:ext cx="5118100" cy="3838575"/>
          </a:xfrm>
          <a:ln>
            <a:solidFill>
              <a:schemeClr val="tx1">
                <a:alpha val="100000"/>
              </a:schemeClr>
            </a:solidFill>
          </a:ln>
        </p:spPr>
      </p:sp>
      <p:sp>
        <p:nvSpPr>
          <p:cNvPr id="101385" name="Rectangle 7"/>
          <p:cNvSpPr/>
          <p:nvPr>
            <p:ph type="body" idx="1"/>
          </p:nvPr>
        </p:nvSpPr>
        <p:spPr/>
        <p:txBody>
          <a:bodyPr wrap="square" lIns="98006" tIns="48143" rIns="98006" bIns="48143" anchor="t" anchorCtr="0"/>
          <a:p>
            <a:pPr lvl="0" eaLnBrk="1" hangingPunct="1"/>
            <a:endParaRPr lang="zh-CN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02" name="Rectangle 2"/>
          <p:cNvSpPr>
            <a:spLocks noTextEdit="1"/>
          </p:cNvSpPr>
          <p:nvPr>
            <p:ph type="sldImg"/>
          </p:nvPr>
        </p:nvSpPr>
        <p:spPr/>
      </p:sp>
      <p:sp>
        <p:nvSpPr>
          <p:cNvPr id="102403" name="Rectangle 3"/>
          <p:cNvSpPr>
            <a:spLocks noGrp="1"/>
          </p:cNvSpPr>
          <p:nvPr>
            <p:ph type="body" idx="1"/>
          </p:nvPr>
        </p:nvSpPr>
        <p:spPr/>
        <p:txBody>
          <a:bodyPr wrap="square" lIns="99707" tIns="49854" rIns="99707" bIns="49854" anchor="t" anchorCtr="0"/>
          <a:p>
            <a:pPr lvl="0"/>
            <a:endParaRPr lang="zh-CN" altLang="zh-CN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3426" name="Rectangle 2"/>
          <p:cNvSpPr>
            <a:spLocks noTextEdit="1"/>
          </p:cNvSpPr>
          <p:nvPr>
            <p:ph type="sldImg"/>
          </p:nvPr>
        </p:nvSpPr>
        <p:spPr/>
      </p:sp>
      <p:sp>
        <p:nvSpPr>
          <p:cNvPr id="103427" name="Rectangle 3"/>
          <p:cNvSpPr>
            <a:spLocks noGrp="1"/>
          </p:cNvSpPr>
          <p:nvPr>
            <p:ph type="body" idx="1"/>
          </p:nvPr>
        </p:nvSpPr>
        <p:spPr/>
        <p:txBody>
          <a:bodyPr wrap="square" lIns="99707" tIns="49854" rIns="99707" bIns="49854" anchor="t" anchorCtr="0"/>
          <a:p>
            <a:pPr lvl="0"/>
            <a:endParaRPr lang="zh-CN" altLang="zh-CN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4450" name="Rectangle 2"/>
          <p:cNvSpPr>
            <a:spLocks noTextEdit="1"/>
          </p:cNvSpPr>
          <p:nvPr>
            <p:ph type="sldImg"/>
          </p:nvPr>
        </p:nvSpPr>
        <p:spPr/>
      </p:sp>
      <p:sp>
        <p:nvSpPr>
          <p:cNvPr id="104451" name="Rectangle 3"/>
          <p:cNvSpPr>
            <a:spLocks noGrp="1"/>
          </p:cNvSpPr>
          <p:nvPr>
            <p:ph type="body" idx="1"/>
          </p:nvPr>
        </p:nvSpPr>
        <p:spPr/>
        <p:txBody>
          <a:bodyPr wrap="square" lIns="99707" tIns="49854" rIns="99707" bIns="49854" anchor="t" anchorCtr="0"/>
          <a:p>
            <a:pPr lvl="0"/>
            <a:endParaRPr lang="zh-CN" altLang="zh-CN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5474" name="Rectangle 2"/>
          <p:cNvSpPr>
            <a:spLocks noTextEdit="1"/>
          </p:cNvSpPr>
          <p:nvPr>
            <p:ph type="sldImg"/>
          </p:nvPr>
        </p:nvSpPr>
        <p:spPr/>
      </p:sp>
      <p:sp>
        <p:nvSpPr>
          <p:cNvPr id="105475" name="Rectangle 3"/>
          <p:cNvSpPr>
            <a:spLocks noGrp="1"/>
          </p:cNvSpPr>
          <p:nvPr>
            <p:ph type="body" idx="1"/>
          </p:nvPr>
        </p:nvSpPr>
        <p:spPr/>
        <p:txBody>
          <a:bodyPr wrap="square" lIns="99707" tIns="49854" rIns="99707" bIns="49854" anchor="t" anchorCtr="0"/>
          <a:p>
            <a:pPr lvl="0"/>
            <a:endParaRPr lang="zh-CN" altLang="zh-CN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6498" name="Rectangle 6"/>
          <p:cNvSpPr txBox="1">
            <a:spLocks noGrp="1"/>
          </p:cNvSpPr>
          <p:nvPr>
            <p:ph type="ftr" sz="quarter"/>
          </p:nvPr>
        </p:nvSpPr>
        <p:spPr>
          <a:xfrm>
            <a:off x="0" y="9723438"/>
            <a:ext cx="3076575" cy="511175"/>
          </a:xfrm>
          <a:prstGeom prst="rect">
            <a:avLst/>
          </a:prstGeom>
          <a:noFill/>
          <a:ln w="9525">
            <a:noFill/>
          </a:ln>
        </p:spPr>
        <p:txBody>
          <a:bodyPr lIns="99707" tIns="49854" rIns="99707" bIns="49854" anchor="b" anchorCtr="0"/>
          <a:p>
            <a:pPr lvl="0" defTabSz="990600">
              <a:spcBef>
                <a:spcPct val="0"/>
              </a:spcBef>
            </a:pPr>
            <a:r>
              <a:rPr lang="zh-CN" altLang="en-US" sz="1300" dirty="0">
                <a:latin typeface="Times New Roman" panose="02020603050405020304" pitchFamily="18" charset="0"/>
              </a:rPr>
              <a:t>SUN HX Accounting English Lesson1</a:t>
            </a:r>
            <a:endParaRPr lang="en-US" altLang="zh-CN" sz="1300" dirty="0">
              <a:latin typeface="Times New Roman" panose="02020603050405020304" pitchFamily="18" charset="0"/>
            </a:endParaRPr>
          </a:p>
        </p:txBody>
      </p:sp>
      <p:sp>
        <p:nvSpPr>
          <p:cNvPr id="106499" name="Rectangle 7"/>
          <p:cNvSpPr txBox="1">
            <a:spLocks noGrp="1"/>
          </p:cNvSpPr>
          <p:nvPr>
            <p:ph type="sldNum" sz="quarter"/>
          </p:nvPr>
        </p:nvSpPr>
        <p:spPr>
          <a:xfrm>
            <a:off x="4022725" y="9723438"/>
            <a:ext cx="3076575" cy="511175"/>
          </a:xfrm>
          <a:prstGeom prst="rect">
            <a:avLst/>
          </a:prstGeom>
          <a:noFill/>
          <a:ln w="9525">
            <a:noFill/>
          </a:ln>
        </p:spPr>
        <p:txBody>
          <a:bodyPr lIns="99707" tIns="49854" rIns="99707" bIns="49854" anchor="b" anchorCtr="0"/>
          <a:p>
            <a:pPr lvl="0" algn="r" defTabSz="990600">
              <a:spcBef>
                <a:spcPct val="0"/>
              </a:spcBef>
            </a:pPr>
            <a:fld id="{9A0DB2DC-4C9A-4742-B13C-FB6460FD3503}" type="slidenum">
              <a:rPr lang="zh-CN" altLang="en-US" sz="1300" dirty="0">
                <a:latin typeface="Times New Roman" panose="02020603050405020304" pitchFamily="18" charset="0"/>
              </a:rPr>
            </a:fld>
            <a:endParaRPr lang="zh-CN" altLang="en-US" sz="1300" dirty="0">
              <a:latin typeface="Times New Roman" panose="02020603050405020304" pitchFamily="18" charset="0"/>
            </a:endParaRPr>
          </a:p>
        </p:txBody>
      </p:sp>
      <p:sp>
        <p:nvSpPr>
          <p:cNvPr id="106500" name="Rectangle 2"/>
          <p:cNvSpPr>
            <a:spLocks noTextEdit="1"/>
          </p:cNvSpPr>
          <p:nvPr>
            <p:ph type="sldImg"/>
          </p:nvPr>
        </p:nvSpPr>
        <p:spPr/>
      </p:sp>
      <p:sp>
        <p:nvSpPr>
          <p:cNvPr id="106501" name="Rectangle 3"/>
          <p:cNvSpPr>
            <a:spLocks noGrp="1"/>
          </p:cNvSpPr>
          <p:nvPr>
            <p:ph type="body" idx="1"/>
          </p:nvPr>
        </p:nvSpPr>
        <p:spPr/>
        <p:txBody>
          <a:bodyPr wrap="square" lIns="99707" tIns="49854" rIns="99707" bIns="49854" anchor="t" anchorCtr="0"/>
          <a:p>
            <a:pPr lvl="0" eaLnBrk="1" hangingPunct="1"/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"/>
          <p:cNvGrpSpPr/>
          <p:nvPr/>
        </p:nvGrpSpPr>
        <p:grpSpPr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6152" name="Group 3"/>
            <p:cNvGrpSpPr/>
            <p:nvPr/>
          </p:nvGrpSpPr>
          <p:grpSpPr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2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i="1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i="1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i="1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i="1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i="1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1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ahoma" panose="020B060403050404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i="1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i="1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i="1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i="1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i="1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1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ahoma" panose="020B060403050404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6153" name="Group 6"/>
            <p:cNvGrpSpPr/>
            <p:nvPr/>
          </p:nvGrpSpPr>
          <p:grpSpPr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2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i="1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i="1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i="1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i="1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i="1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1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ahoma" panose="020B060403050404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i="1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i="1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i="1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i="1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i="1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1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ahoma" panose="020B060403050404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1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i="1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i="1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i="1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8842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8842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24" name="Rectangle 1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90600" y="6248400"/>
            <a:ext cx="1905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C3FD0BF-6D77-4BF9-BCE9-D8E2034BECE0}" type="datetime1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5" name="Rectangle 1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defRPr smtClean="0">
                <a:solidFill>
                  <a:schemeClr val="bg2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  <a:t>Ye and Sun Accounting English </a:t>
            </a: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" name="Rectangle 1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905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b" anchorCtr="0" compatLnSpc="1"/>
          <a:p>
            <a:pPr algn="r">
              <a:buNone/>
            </a:pPr>
            <a:fld id="{9A0DB2DC-4C9A-4742-B13C-FB6460FD3503}" type="slidenum">
              <a:rPr lang="zh-CN" altLang="en-US" dirty="0">
                <a:solidFill>
                  <a:schemeClr val="bg2"/>
                </a:solidFill>
              </a:rPr>
            </a:fld>
            <a:endParaRPr lang="zh-CN" altLang="en-US" dirty="0">
              <a:solidFill>
                <a:schemeClr val="bg2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223C4C3-C439-4180-BD7A-FC50AE4DF567}" type="datetime1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  <a:t>Ye and Sun Accounting English </a:t>
            </a: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Tahoma" panose="020B0604030504040204" pitchFamily="34" charset="0"/>
              </a:rPr>
            </a:fld>
            <a:endParaRPr lang="zh-CN" altLang="en-US" dirty="0">
              <a:latin typeface="Tahoma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223C4C3-C439-4180-BD7A-FC50AE4DF567}" type="datetime1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  <a:t>Ye and Sun Accounting English </a:t>
            </a: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Tahoma" panose="020B0604030504040204" pitchFamily="34" charset="0"/>
              </a:rPr>
            </a:fld>
            <a:endParaRPr lang="zh-CN" altLang="en-US" dirty="0">
              <a:latin typeface="Tahoma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4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053A537-4E5B-477C-A477-52B1D9F8A950}" type="datetime1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defRPr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  <a:t>Ye and Sun Accounting English </a:t>
            </a: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b" anchorCtr="0" compatLnSpc="1"/>
          <a:p>
            <a:pPr algn="r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4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61E17CB-0AD5-43A9-B3AB-287527CB7CF3}" type="datetime1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defRPr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  <a:t>Ye and Sun Accounting English </a:t>
            </a: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b" anchorCtr="0" compatLnSpc="1"/>
          <a:p>
            <a:pPr algn="r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4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1EDCA47-BB2A-4DD2-92E1-4257E6BCE099}" type="datetime1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defRPr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  <a:t>Ye and Sun Accounting English </a:t>
            </a: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b" anchorCtr="0" compatLnSpc="1"/>
          <a:p>
            <a:pPr algn="r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4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5547380-2C93-4E23-B903-BEFDEB97F402}" type="datetime1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defRPr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  <a:t>Ye and Sun Accounting English </a:t>
            </a: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b" anchorCtr="0" compatLnSpc="1"/>
          <a:p>
            <a:pPr algn="r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4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27EC9E5-03D9-423B-9715-E99B6AD9065F}" type="datetime1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defRPr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  <a:t>Ye and Sun Accounting English </a:t>
            </a: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b" anchorCtr="0" compatLnSpc="1"/>
          <a:p>
            <a:pPr algn="r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4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A06493E-0BA7-4AB9-A207-29347B71EE9A}" type="datetime1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defRPr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  <a:t>Ye and Sun Accounting English </a:t>
            </a: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b" anchorCtr="0" compatLnSpc="1"/>
          <a:p>
            <a:pPr algn="r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4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71FD4B0-7428-427D-B84B-181086EFF380}" type="datetime1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defRPr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  <a:t>Ye and Sun Accounting English </a:t>
            </a: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b" anchorCtr="0" compatLnSpc="1"/>
          <a:p>
            <a:pPr algn="r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4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03D7699-A92B-428E-A89E-B4A003944166}" type="datetime1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defRPr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  <a:t>Ye and Sun Accounting English </a:t>
            </a: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b" anchorCtr="0" compatLnSpc="1"/>
          <a:p>
            <a:pPr algn="r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223C4C3-C439-4180-BD7A-FC50AE4DF567}" type="datetime1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  <a:t>Ye and Sun Accounting English </a:t>
            </a: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Tahoma" panose="020B0604030504040204" pitchFamily="34" charset="0"/>
              </a:rPr>
            </a:fld>
            <a:endParaRPr lang="zh-CN" altLang="en-US" dirty="0">
              <a:latin typeface="Tahoma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4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5037602-C1D1-469F-AB68-81933282633F}" type="datetime1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defRPr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  <a:t>Ye and Sun Accounting English </a:t>
            </a: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b" anchorCtr="0" compatLnSpc="1"/>
          <a:p>
            <a:pPr algn="r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4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ACF4AFF-1CB2-434F-9A93-8C02CC614230}" type="datetime1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defRPr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  <a:t>Ye and Sun Accounting English </a:t>
            </a: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b" anchorCtr="0" compatLnSpc="1"/>
          <a:p>
            <a:pPr algn="r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4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7E72C9B-E906-44FC-AF72-44D33088407D}" type="datetime1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defRPr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  <a:t>Ye and Sun Accounting English </a:t>
            </a: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b" anchorCtr="0" compatLnSpc="1"/>
          <a:p>
            <a:pPr algn="r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4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1E8EC67-3D7C-4B5F-BE3A-5A9C46F3BA7D}" type="datetime1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defRPr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  <a:t>Ye and Sun Accounting English </a:t>
            </a: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b" anchorCtr="0" compatLnSpc="1"/>
          <a:p>
            <a:pPr algn="r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4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DB0898C-3971-48CD-93F1-017AAEA5A6BD}" type="datetime1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defRPr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  <a:t>Ye and Sun Accounting English </a:t>
            </a: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b" anchorCtr="0" compatLnSpc="1"/>
          <a:p>
            <a:pPr algn="r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4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4198D4A-A2F2-4BF3-A5AC-8E1B43BF250A}" type="datetime1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defRPr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  <a:t>Ye and Sun Accounting English </a:t>
            </a: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b" anchorCtr="0" compatLnSpc="1"/>
          <a:p>
            <a:pPr algn="r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4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770BF65-0F69-4EA2-8CCA-5E2185ED5031}" type="datetime1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defRPr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  <a:t>Ye and Sun Accounting English </a:t>
            </a: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b" anchorCtr="0" compatLnSpc="1"/>
          <a:p>
            <a:pPr algn="r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4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FC9C1F0-19B5-4CE4-BF9F-41070B1BF147}" type="datetime1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defRPr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  <a:t>Ye and Sun Accounting English </a:t>
            </a: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b" anchorCtr="0" compatLnSpc="1"/>
          <a:p>
            <a:pPr algn="r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4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3F1085E-8C83-4806-8ABD-FB55687AE946}" type="datetime1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defRPr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  <a:t>Ye and Sun Accounting English </a:t>
            </a: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b" anchorCtr="0" compatLnSpc="1"/>
          <a:p>
            <a:pPr algn="r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titlemaster_me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627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0470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362200" y="3429000"/>
            <a:ext cx="6400800" cy="1447800"/>
          </a:xfrm>
          <a:solidFill>
            <a:schemeClr val="bg1">
              <a:alpha val="50000"/>
            </a:schemeClr>
          </a:solidFill>
          <a:ln w="762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190471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838200" y="1371600"/>
            <a:ext cx="7620000" cy="2057400"/>
          </a:xfrm>
          <a:solidFill>
            <a:schemeClr val="bg1">
              <a:alpha val="50000"/>
            </a:schemeClr>
          </a:solidFill>
          <a:ln w="76200"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1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8400"/>
            <a:ext cx="1905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A64B76D-29FB-40AB-A47F-ACCA15957599}" type="datetime1"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</a:fld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Ye and Sun Accounting English </a:t>
            </a: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fld id="{9A0DB2DC-4C9A-4742-B13C-FB6460FD3503}" type="slidenum">
              <a:rPr lang="zh-CN" altLang="en-US" dirty="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</a:fld>
            <a:endParaRPr lang="zh-CN" altLang="en-US"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223C4C3-C439-4180-BD7A-FC50AE4DF567}" type="datetime1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  <a:t>Ye and Sun Accounting English </a:t>
            </a: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Tahoma" panose="020B0604030504040204" pitchFamily="34" charset="0"/>
              </a:rPr>
            </a:fld>
            <a:endParaRPr lang="zh-CN" altLang="en-US" dirty="0">
              <a:latin typeface="Tahoma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04BF4E8-1FF4-4D6A-A3FC-73001DAB8409}" type="datetime1"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</a:fld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Ye and Sun Accounting English </a:t>
            </a: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effectLst>
                  <a:outerShdw blurRad="38100" dist="38100" dir="2700000">
                    <a:srgbClr val="C0C0C0"/>
                  </a:outerShdw>
                </a:effectLst>
              </a:rPr>
            </a:fld>
            <a:endParaRPr lang="zh-CN" altLang="en-US" dirty="0">
              <a:effectLst>
                <a:outerShdw blurRad="38100" dist="38100" dir="2700000">
                  <a:srgbClr val="C0C0C0"/>
                </a:outerShdw>
              </a:effectLst>
              <a:latin typeface="Tahoma" panose="020B0604030504040204" pitchFamily="34" charset="0"/>
            </a:endParaRPr>
          </a:p>
        </p:txBody>
      </p:sp>
    </p:spTree>
  </p:cSld>
  <p:clrMapOvr>
    <a:masterClrMapping/>
  </p:clrMapOvr>
  <p:transition spd="slow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04BF4E8-1FF4-4D6A-A3FC-73001DAB8409}" type="datetime1"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</a:fld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Ye and Sun Accounting English </a:t>
            </a: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effectLst>
                  <a:outerShdw blurRad="38100" dist="38100" dir="2700000">
                    <a:srgbClr val="C0C0C0"/>
                  </a:outerShdw>
                </a:effectLst>
              </a:rPr>
            </a:fld>
            <a:endParaRPr lang="zh-CN" altLang="en-US" dirty="0">
              <a:effectLst>
                <a:outerShdw blurRad="38100" dist="38100" dir="2700000">
                  <a:srgbClr val="C0C0C0"/>
                </a:outerShdw>
              </a:effectLst>
              <a:latin typeface="Tahoma" panose="020B0604030504040204" pitchFamily="34" charset="0"/>
            </a:endParaRPr>
          </a:p>
        </p:txBody>
      </p:sp>
    </p:spTree>
  </p:cSld>
  <p:clrMapOvr>
    <a:masterClrMapping/>
  </p:clrMapOvr>
  <p:transition spd="slow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2438400" y="1600200"/>
            <a:ext cx="31242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715000" y="1600200"/>
            <a:ext cx="31242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04BF4E8-1FF4-4D6A-A3FC-73001DAB8409}" type="datetime1"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</a:fld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Ye and Sun Accounting English </a:t>
            </a: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effectLst>
                  <a:outerShdw blurRad="38100" dist="38100" dir="2700000">
                    <a:srgbClr val="C0C0C0"/>
                  </a:outerShdw>
                </a:effectLst>
              </a:rPr>
            </a:fld>
            <a:endParaRPr lang="zh-CN" altLang="en-US" dirty="0">
              <a:effectLst>
                <a:outerShdw blurRad="38100" dist="38100" dir="2700000">
                  <a:srgbClr val="C0C0C0"/>
                </a:outerShdw>
              </a:effectLst>
              <a:latin typeface="Tahoma" panose="020B0604030504040204" pitchFamily="34" charset="0"/>
            </a:endParaRPr>
          </a:p>
        </p:txBody>
      </p:sp>
    </p:spTree>
  </p:cSld>
  <p:clrMapOvr>
    <a:masterClrMapping/>
  </p:clrMapOvr>
  <p:transition spd="slow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04BF4E8-1FF4-4D6A-A3FC-73001DAB8409}" type="datetime1"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</a:fld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Ye and Sun Accounting English </a:t>
            </a: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effectLst>
                  <a:outerShdw blurRad="38100" dist="38100" dir="2700000">
                    <a:srgbClr val="C0C0C0"/>
                  </a:outerShdw>
                </a:effectLst>
              </a:rPr>
            </a:fld>
            <a:endParaRPr lang="zh-CN" altLang="en-US" dirty="0">
              <a:effectLst>
                <a:outerShdw blurRad="38100" dist="38100" dir="2700000">
                  <a:srgbClr val="C0C0C0"/>
                </a:outerShdw>
              </a:effectLst>
              <a:latin typeface="Tahoma" panose="020B0604030504040204" pitchFamily="34" charset="0"/>
            </a:endParaRPr>
          </a:p>
        </p:txBody>
      </p:sp>
    </p:spTree>
  </p:cSld>
  <p:clrMapOvr>
    <a:masterClrMapping/>
  </p:clrMapOvr>
  <p:transition spd="slow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04BF4E8-1FF4-4D6A-A3FC-73001DAB8409}" type="datetime1"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</a:fld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Ye and Sun Accounting English </a:t>
            </a: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effectLst>
                  <a:outerShdw blurRad="38100" dist="38100" dir="2700000">
                    <a:srgbClr val="C0C0C0"/>
                  </a:outerShdw>
                </a:effectLst>
              </a:rPr>
            </a:fld>
            <a:endParaRPr lang="zh-CN" altLang="en-US" dirty="0">
              <a:effectLst>
                <a:outerShdw blurRad="38100" dist="38100" dir="2700000">
                  <a:srgbClr val="C0C0C0"/>
                </a:outerShdw>
              </a:effectLst>
              <a:latin typeface="Tahoma" panose="020B0604030504040204" pitchFamily="34" charset="0"/>
            </a:endParaRPr>
          </a:p>
        </p:txBody>
      </p:sp>
    </p:spTree>
  </p:cSld>
  <p:clrMapOvr>
    <a:masterClrMapping/>
  </p:clrMapOvr>
  <p:transition spd="slow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04BF4E8-1FF4-4D6A-A3FC-73001DAB8409}" type="datetime1"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</a:fld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Ye and Sun Accounting English </a:t>
            </a: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effectLst>
                  <a:outerShdw blurRad="38100" dist="38100" dir="2700000">
                    <a:srgbClr val="C0C0C0"/>
                  </a:outerShdw>
                </a:effectLst>
              </a:rPr>
            </a:fld>
            <a:endParaRPr lang="zh-CN" altLang="en-US" dirty="0">
              <a:effectLst>
                <a:outerShdw blurRad="38100" dist="38100" dir="2700000">
                  <a:srgbClr val="C0C0C0"/>
                </a:outerShdw>
              </a:effectLst>
              <a:latin typeface="Tahoma" panose="020B0604030504040204" pitchFamily="34" charset="0"/>
            </a:endParaRPr>
          </a:p>
        </p:txBody>
      </p:sp>
    </p:spTree>
  </p:cSld>
  <p:clrMapOvr>
    <a:masterClrMapping/>
  </p:clrMapOvr>
  <p:transition spd="slow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04BF4E8-1FF4-4D6A-A3FC-73001DAB8409}" type="datetime1"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</a:fld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Ye and Sun Accounting English </a:t>
            </a: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effectLst>
                  <a:outerShdw blurRad="38100" dist="38100" dir="2700000">
                    <a:srgbClr val="C0C0C0"/>
                  </a:outerShdw>
                </a:effectLst>
              </a:rPr>
            </a:fld>
            <a:endParaRPr lang="zh-CN" altLang="en-US" dirty="0">
              <a:effectLst>
                <a:outerShdw blurRad="38100" dist="38100" dir="2700000">
                  <a:srgbClr val="C0C0C0"/>
                </a:outerShdw>
              </a:effectLst>
              <a:latin typeface="Tahoma" panose="020B0604030504040204" pitchFamily="34" charset="0"/>
            </a:endParaRPr>
          </a:p>
        </p:txBody>
      </p:sp>
    </p:spTree>
  </p:cSld>
  <p:clrMapOvr>
    <a:masterClrMapping/>
  </p:clrMapOvr>
  <p:transition spd="slow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04BF4E8-1FF4-4D6A-A3FC-73001DAB8409}" type="datetime1"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</a:fld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Ye and Sun Accounting English </a:t>
            </a: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effectLst>
                  <a:outerShdw blurRad="38100" dist="38100" dir="2700000">
                    <a:srgbClr val="C0C0C0"/>
                  </a:outerShdw>
                </a:effectLst>
              </a:rPr>
            </a:fld>
            <a:endParaRPr lang="zh-CN" altLang="en-US" dirty="0">
              <a:effectLst>
                <a:outerShdw blurRad="38100" dist="38100" dir="2700000">
                  <a:srgbClr val="C0C0C0"/>
                </a:outerShdw>
              </a:effectLst>
              <a:latin typeface="Tahoma" panose="020B0604030504040204" pitchFamily="34" charset="0"/>
            </a:endParaRPr>
          </a:p>
        </p:txBody>
      </p:sp>
    </p:spTree>
  </p:cSld>
  <p:clrMapOvr>
    <a:masterClrMapping/>
  </p:clrMapOvr>
  <p:transition spd="slow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04BF4E8-1FF4-4D6A-A3FC-73001DAB8409}" type="datetime1"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</a:fld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Ye and Sun Accounting English </a:t>
            </a: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effectLst>
                  <a:outerShdw blurRad="38100" dist="38100" dir="2700000">
                    <a:srgbClr val="C0C0C0"/>
                  </a:outerShdw>
                </a:effectLst>
              </a:rPr>
            </a:fld>
            <a:endParaRPr lang="zh-CN" altLang="en-US" dirty="0">
              <a:effectLst>
                <a:outerShdw blurRad="38100" dist="38100" dir="2700000">
                  <a:srgbClr val="C0C0C0"/>
                </a:outerShdw>
              </a:effectLst>
              <a:latin typeface="Tahoma" panose="020B0604030504040204" pitchFamily="34" charset="0"/>
            </a:endParaRPr>
          </a:p>
        </p:txBody>
      </p:sp>
    </p:spTree>
  </p:cSld>
  <p:clrMapOvr>
    <a:masterClrMapping/>
  </p:clrMapOvr>
  <p:transition spd="slow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239000" y="228600"/>
            <a:ext cx="1600200" cy="58674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2438400" y="228600"/>
            <a:ext cx="4648200" cy="58674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04BF4E8-1FF4-4D6A-A3FC-73001DAB8409}" type="datetime1"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</a:fld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Ye and Sun Accounting English </a:t>
            </a: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effectLst>
                  <a:outerShdw blurRad="38100" dist="38100" dir="2700000">
                    <a:srgbClr val="C0C0C0"/>
                  </a:outerShdw>
                </a:effectLst>
              </a:rPr>
            </a:fld>
            <a:endParaRPr lang="zh-CN" altLang="en-US" dirty="0">
              <a:effectLst>
                <a:outerShdw blurRad="38100" dist="38100" dir="2700000">
                  <a:srgbClr val="C0C0C0"/>
                </a:outerShdw>
              </a:effectLst>
              <a:latin typeface="Tahoma" panose="020B0604030504040204" pitchFamily="34" charset="0"/>
            </a:endParaRPr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223C4C3-C439-4180-BD7A-FC50AE4DF567}" type="datetime1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  <a:t>Ye and Sun Accounting English </a:t>
            </a: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Tahoma" panose="020B0604030504040204" pitchFamily="34" charset="0"/>
              </a:rPr>
            </a:fld>
            <a:endParaRPr lang="zh-CN" altLang="en-US" dirty="0">
              <a:latin typeface="Tahoma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2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>
            <a:spLocks noGrp="1" noChangeArrowheads="1"/>
          </p:cNvSpPr>
          <p:nvPr/>
        </p:nvSpPr>
        <p:spPr bwMode="auto">
          <a:xfrm>
            <a:off x="1150938" y="214313"/>
            <a:ext cx="7793038" cy="146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i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4400" b="0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" name="Rectangle 3"/>
          <p:cNvSpPr>
            <a:spLocks noGrp="1" noChangeArrowheads="1"/>
          </p:cNvSpPr>
          <p:nvPr/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i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anose="05000000000000000000" pitchFamily="2" charset="2"/>
              <a:buChar char="n"/>
              <a:defRPr/>
            </a:pPr>
            <a:endParaRPr kumimoji="0" lang="zh-CN" altLang="en-US" sz="3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1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>
            <a:spLocks noGrp="1" noChangeArrowheads="1"/>
          </p:cNvSpPr>
          <p:nvPr/>
        </p:nvSpPr>
        <p:spPr bwMode="auto">
          <a:xfrm>
            <a:off x="1150938" y="214313"/>
            <a:ext cx="7793038" cy="146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i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4400" b="0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" name="Rectangle 3"/>
          <p:cNvSpPr>
            <a:spLocks noGrp="1" noChangeArrowheads="1"/>
          </p:cNvSpPr>
          <p:nvPr/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i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anose="05000000000000000000" pitchFamily="2" charset="2"/>
              <a:buChar char="n"/>
              <a:defRPr/>
            </a:pPr>
            <a:endParaRPr kumimoji="0" lang="zh-CN" altLang="en-US" sz="3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>
            <a:spLocks noGrp="1" noChangeArrowheads="1"/>
          </p:cNvSpPr>
          <p:nvPr/>
        </p:nvSpPr>
        <p:spPr bwMode="auto">
          <a:xfrm>
            <a:off x="1150938" y="214313"/>
            <a:ext cx="7793038" cy="146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i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4400" b="0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" name="Rectangle 3"/>
          <p:cNvSpPr>
            <a:spLocks noGrp="1" noChangeArrowheads="1"/>
          </p:cNvSpPr>
          <p:nvPr/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i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anose="05000000000000000000" pitchFamily="2" charset="2"/>
              <a:buChar char="n"/>
              <a:defRPr/>
            </a:pPr>
            <a:endParaRPr kumimoji="0" lang="zh-CN" altLang="en-US" sz="3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  <a:t>Accounting English @2017</a:t>
            </a: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Tahoma" panose="020B0604030504040204" pitchFamily="34" charset="0"/>
              </a:rPr>
            </a:fld>
            <a:endParaRPr lang="zh-CN" altLang="en-US" dirty="0">
              <a:latin typeface="Tahoma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  <a:t>Accounting English @2017</a:t>
            </a: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Tahoma" panose="020B0604030504040204" pitchFamily="34" charset="0"/>
              </a:rPr>
            </a:fld>
            <a:endParaRPr lang="zh-CN" altLang="en-US" dirty="0">
              <a:latin typeface="Tahoma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  <a:t>Accounting English @2017</a:t>
            </a: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Tahoma" panose="020B0604030504040204" pitchFamily="34" charset="0"/>
              </a:rPr>
            </a:fld>
            <a:endParaRPr lang="zh-CN" altLang="en-US" dirty="0">
              <a:latin typeface="Tahoma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  <a:t>Accounting English @2017</a:t>
            </a: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Tahoma" panose="020B0604030504040204" pitchFamily="34" charset="0"/>
              </a:rPr>
            </a:fld>
            <a:endParaRPr lang="zh-CN" altLang="en-US" dirty="0">
              <a:latin typeface="Tahoma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  <a:t>Accounting English @2017</a:t>
            </a: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Tahoma" panose="020B0604030504040204" pitchFamily="34" charset="0"/>
              </a:rPr>
            </a:fld>
            <a:endParaRPr lang="zh-CN" altLang="en-US" dirty="0">
              <a:latin typeface="Tahoma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  <a:t>Accounting English @2017</a:t>
            </a: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Tahoma" panose="020B0604030504040204" pitchFamily="34" charset="0"/>
              </a:rPr>
            </a:fld>
            <a:endParaRPr lang="zh-CN" altLang="en-US" dirty="0">
              <a:latin typeface="Tahoma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  <a:t>Accounting English @2017</a:t>
            </a: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Tahoma" panose="020B0604030504040204" pitchFamily="34" charset="0"/>
              </a:rPr>
            </a:fld>
            <a:endParaRPr lang="zh-CN" altLang="en-US" dirty="0">
              <a:latin typeface="Tahoma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223C4C3-C439-4180-BD7A-FC50AE4DF567}" type="datetime1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  <a:t>Ye and Sun Accounting English </a:t>
            </a: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Tahoma" panose="020B0604030504040204" pitchFamily="34" charset="0"/>
              </a:rPr>
            </a:fld>
            <a:endParaRPr lang="zh-CN" altLang="en-US" dirty="0">
              <a:latin typeface="Tahoma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  <a:t>Accounting English @2017</a:t>
            </a: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Tahoma" panose="020B0604030504040204" pitchFamily="34" charset="0"/>
              </a:rPr>
            </a:fld>
            <a:endParaRPr lang="zh-CN" altLang="en-US" dirty="0">
              <a:latin typeface="Tahoma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  <a:t>Accounting English @2017</a:t>
            </a: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Tahoma" panose="020B0604030504040204" pitchFamily="34" charset="0"/>
              </a:rPr>
            </a:fld>
            <a:endParaRPr lang="zh-CN" altLang="en-US" dirty="0">
              <a:latin typeface="Tahoma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  <a:t>Accounting English @2017</a:t>
            </a: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Tahoma" panose="020B0604030504040204" pitchFamily="34" charset="0"/>
              </a:rPr>
            </a:fld>
            <a:endParaRPr lang="zh-CN" altLang="en-US" dirty="0">
              <a:latin typeface="Tahoma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i="1">
                <a:latin typeface="Tahoma" panose="020B060403050404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i="1">
                <a:latin typeface="Tahoma" panose="020B060403050404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fld id="{9A0DB2DC-4C9A-4742-B13C-FB6460FD3503}" type="slidenum">
              <a:rPr lang="en-US" altLang="zh-CN" dirty="0"/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i="1">
                <a:latin typeface="Tahoma" panose="020B060403050404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i="1">
                <a:latin typeface="Tahoma" panose="020B060403050404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fld id="{9A0DB2DC-4C9A-4742-B13C-FB6460FD3503}" type="slidenum">
              <a:rPr lang="en-US" altLang="zh-CN" dirty="0"/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i="1">
                <a:latin typeface="Tahoma" panose="020B060403050404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i="1">
                <a:latin typeface="Tahoma" panose="020B060403050404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fld id="{9A0DB2DC-4C9A-4742-B13C-FB6460FD3503}" type="slidenum">
              <a:rPr lang="en-US" altLang="zh-CN" dirty="0"/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4"/>
          <p:cNvSpPr>
            <a:spLocks noGrp="1"/>
          </p:cNvSpPr>
          <p:nvPr>
            <p:ph type="dt" sz="half" idx="1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i="1">
                <a:latin typeface="Tahoma" panose="020B060403050404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5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i="1">
                <a:latin typeface="Tahoma" panose="020B060403050404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6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fld id="{9A0DB2DC-4C9A-4742-B13C-FB6460FD3503}" type="slidenum">
              <a:rPr lang="en-US" altLang="zh-CN" dirty="0"/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i="1">
                <a:latin typeface="Tahoma" panose="020B060403050404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i="1">
                <a:latin typeface="Tahoma" panose="020B060403050404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fld id="{9A0DB2DC-4C9A-4742-B13C-FB6460FD3503}" type="slidenum">
              <a:rPr lang="en-US" altLang="zh-CN" dirty="0"/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7" name="日期占位符 2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i="1">
                <a:latin typeface="Tahoma" panose="020B060403050404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3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i="1">
                <a:latin typeface="Tahoma" panose="020B060403050404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4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fld id="{9A0DB2DC-4C9A-4742-B13C-FB6460FD3503}" type="slidenum">
              <a:rPr lang="en-US" altLang="zh-CN" dirty="0"/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1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i="1">
                <a:latin typeface="Tahoma" panose="020B060403050404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2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i="1">
                <a:latin typeface="Tahoma" panose="020B060403050404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3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fld id="{9A0DB2DC-4C9A-4742-B13C-FB6460FD3503}" type="slidenum">
              <a:rPr lang="en-US" altLang="zh-CN" dirty="0"/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223C4C3-C439-4180-BD7A-FC50AE4DF567}" type="datetime1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  <a:t>Ye and Sun Accounting English </a:t>
            </a: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Tahoma" panose="020B0604030504040204" pitchFamily="34" charset="0"/>
              </a:rPr>
            </a:fld>
            <a:endParaRPr lang="zh-CN" altLang="en-US" dirty="0">
              <a:latin typeface="Tahoma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7" name="日期占位符 4"/>
          <p:cNvSpPr>
            <a:spLocks noGrp="1"/>
          </p:cNvSpPr>
          <p:nvPr>
            <p:ph type="dt" sz="half" idx="1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i="1">
                <a:latin typeface="Tahoma" panose="020B060403050404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5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i="1">
                <a:latin typeface="Tahoma" panose="020B060403050404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6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fld id="{9A0DB2DC-4C9A-4742-B13C-FB6460FD3503}" type="slidenum">
              <a:rPr lang="en-US" altLang="zh-CN" dirty="0"/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7" name="日期占位符 4"/>
          <p:cNvSpPr>
            <a:spLocks noGrp="1"/>
          </p:cNvSpPr>
          <p:nvPr>
            <p:ph type="dt" sz="half" idx="1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i="1">
                <a:latin typeface="Tahoma" panose="020B060403050404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5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i="1">
                <a:latin typeface="Tahoma" panose="020B060403050404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6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fld id="{9A0DB2DC-4C9A-4742-B13C-FB6460FD3503}" type="slidenum">
              <a:rPr lang="en-US" altLang="zh-CN" dirty="0"/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i="1">
                <a:latin typeface="Tahoma" panose="020B060403050404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i="1">
                <a:latin typeface="Tahoma" panose="020B060403050404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fld id="{9A0DB2DC-4C9A-4742-B13C-FB6460FD3503}" type="slidenum">
              <a:rPr lang="en-US" altLang="zh-CN" dirty="0"/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i="1">
                <a:latin typeface="Tahoma" panose="020B060403050404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i="1">
                <a:latin typeface="Tahoma" panose="020B060403050404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fld id="{9A0DB2DC-4C9A-4742-B13C-FB6460FD3503}" type="slidenum">
              <a:rPr lang="en-US" altLang="zh-CN" dirty="0"/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38" name="Group 2"/>
          <p:cNvGrpSpPr/>
          <p:nvPr/>
        </p:nvGrpSpPr>
        <p:grpSpPr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39944" name="Group 3"/>
            <p:cNvGrpSpPr/>
            <p:nvPr/>
          </p:nvGrpSpPr>
          <p:grpSpPr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2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i="1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i="1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i="1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i="1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i="1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1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i="1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i="1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i="1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i="1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i="1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1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39945" name="Group 6"/>
            <p:cNvGrpSpPr/>
            <p:nvPr/>
          </p:nvGrpSpPr>
          <p:grpSpPr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2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i="1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i="1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i="1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i="1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i="1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1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i="1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i="1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i="1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i="1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i="1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1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1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i="1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i="1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i="1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i="1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i="1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i="1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i="1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8842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8842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24" name="Rectangle 1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90600" y="6248400"/>
            <a:ext cx="1905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C3FD0BF-6D77-4BF9-BCE9-D8E2034BECE0}" type="datetime1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5" name="Rectangle 1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defRPr smtClean="0">
                <a:solidFill>
                  <a:schemeClr val="bg2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  <a:t>Ye and Sun Accounting English </a:t>
            </a: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" name="Rectangle 1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905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b" anchorCtr="0" compatLnSpc="1"/>
          <a:p>
            <a:pPr algn="r">
              <a:buNone/>
            </a:pPr>
            <a:fld id="{9A0DB2DC-4C9A-4742-B13C-FB6460FD3503}" type="slidenum">
              <a:rPr lang="zh-CN" altLang="en-US" dirty="0">
                <a:solidFill>
                  <a:srgbClr val="1C1C1C"/>
                </a:solidFill>
              </a:rPr>
            </a:fld>
            <a:endParaRPr lang="zh-CN" altLang="en-US" dirty="0">
              <a:solidFill>
                <a:srgbClr val="1C1C1C"/>
              </a:solidFill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223C4C3-C439-4180-BD7A-FC50AE4DF567}" type="datetime1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  <a:t>Ye and Sun Accounting English </a:t>
            </a: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Tahoma" panose="020B0604030504040204" pitchFamily="34" charset="0"/>
              </a:rPr>
            </a:fld>
            <a:endParaRPr lang="zh-CN" altLang="en-US" dirty="0">
              <a:latin typeface="Tahoma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223C4C3-C439-4180-BD7A-FC50AE4DF567}" type="datetime1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  <a:t>Ye and Sun Accounting English </a:t>
            </a: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Tahoma" panose="020B0604030504040204" pitchFamily="34" charset="0"/>
              </a:rPr>
            </a:fld>
            <a:endParaRPr lang="zh-CN" altLang="en-US" dirty="0">
              <a:latin typeface="Tahoma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223C4C3-C439-4180-BD7A-FC50AE4DF567}" type="datetime1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  <a:t>Ye and Sun Accounting English </a:t>
            </a: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Tahoma" panose="020B0604030504040204" pitchFamily="34" charset="0"/>
              </a:rPr>
            </a:fld>
            <a:endParaRPr lang="zh-CN" altLang="en-US" dirty="0">
              <a:latin typeface="Tahoma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223C4C3-C439-4180-BD7A-FC50AE4DF567}" type="datetime1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  <a:t>Ye and Sun Accounting English </a:t>
            </a: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Tahoma" panose="020B0604030504040204" pitchFamily="34" charset="0"/>
              </a:rPr>
            </a:fld>
            <a:endParaRPr lang="zh-CN" altLang="en-US" dirty="0">
              <a:latin typeface="Tahoma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223C4C3-C439-4180-BD7A-FC50AE4DF567}" type="datetime1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  <a:t>Ye and Sun Accounting English </a:t>
            </a: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Tahoma" panose="020B0604030504040204" pitchFamily="34" charset="0"/>
              </a:rPr>
            </a:fld>
            <a:endParaRPr lang="zh-CN" altLang="en-US" dirty="0">
              <a:latin typeface="Tahoma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223C4C3-C439-4180-BD7A-FC50AE4DF567}" type="datetime1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  <a:t>Ye and Sun Accounting English </a:t>
            </a: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Tahoma" panose="020B0604030504040204" pitchFamily="34" charset="0"/>
              </a:rPr>
            </a:fld>
            <a:endParaRPr lang="zh-CN" altLang="en-US" dirty="0">
              <a:latin typeface="Tahoma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223C4C3-C439-4180-BD7A-FC50AE4DF567}" type="datetime1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  <a:t>Ye and Sun Accounting English </a:t>
            </a: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Tahoma" panose="020B0604030504040204" pitchFamily="34" charset="0"/>
              </a:rPr>
            </a:fld>
            <a:endParaRPr lang="zh-CN" altLang="en-US" dirty="0">
              <a:latin typeface="Tahoma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223C4C3-C439-4180-BD7A-FC50AE4DF567}" type="datetime1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  <a:t>Ye and Sun Accounting English </a:t>
            </a: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Tahoma" panose="020B0604030504040204" pitchFamily="34" charset="0"/>
              </a:rPr>
            </a:fld>
            <a:endParaRPr lang="zh-CN" altLang="en-US" dirty="0">
              <a:latin typeface="Tahoma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223C4C3-C439-4180-BD7A-FC50AE4DF567}" type="datetime1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  <a:t>Ye and Sun Accounting English </a:t>
            </a: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Tahoma" panose="020B0604030504040204" pitchFamily="34" charset="0"/>
              </a:rPr>
            </a:fld>
            <a:endParaRPr lang="zh-CN" altLang="en-US" dirty="0">
              <a:latin typeface="Tahoma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223C4C3-C439-4180-BD7A-FC50AE4DF567}" type="datetime1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  <a:t>Ye and Sun Accounting English </a:t>
            </a: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Tahoma" panose="020B0604030504040204" pitchFamily="34" charset="0"/>
              </a:rPr>
            </a:fld>
            <a:endParaRPr lang="zh-CN" altLang="en-US" dirty="0">
              <a:latin typeface="Tahoma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223C4C3-C439-4180-BD7A-FC50AE4DF567}" type="datetime1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  <a:t>Ye and Sun Accounting English </a:t>
            </a: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Tahoma" panose="020B0604030504040204" pitchFamily="34" charset="0"/>
              </a:rPr>
            </a:fld>
            <a:endParaRPr lang="zh-CN" altLang="en-US" dirty="0">
              <a:latin typeface="Tahoma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4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053A537-4E5B-477C-A477-52B1D9F8A950}" type="datetime1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defRPr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  <a:t>Ye and Sun Accounting English </a:t>
            </a: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b" anchorCtr="0" compatLnSpc="1"/>
          <a:p>
            <a:pPr algn="r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4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61E17CB-0AD5-43A9-B3AB-287527CB7CF3}" type="datetime1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defRPr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  <a:t>Ye and Sun Accounting English </a:t>
            </a: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b" anchorCtr="0" compatLnSpc="1"/>
          <a:p>
            <a:pPr algn="r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4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1EDCA47-BB2A-4DD2-92E1-4257E6BCE099}" type="datetime1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defRPr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  <a:t>Ye and Sun Accounting English </a:t>
            </a: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b" anchorCtr="0" compatLnSpc="1"/>
          <a:p>
            <a:pPr algn="r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4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5547380-2C93-4E23-B903-BEFDEB97F402}" type="datetime1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defRPr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  <a:t>Ye and Sun Accounting English </a:t>
            </a: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b" anchorCtr="0" compatLnSpc="1"/>
          <a:p>
            <a:pPr algn="r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4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27EC9E5-03D9-423B-9715-E99B6AD9065F}" type="datetime1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defRPr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  <a:t>Ye and Sun Accounting English </a:t>
            </a: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b" anchorCtr="0" compatLnSpc="1"/>
          <a:p>
            <a:pPr algn="r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223C4C3-C439-4180-BD7A-FC50AE4DF567}" type="datetime1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  <a:t>Ye and Sun Accounting English </a:t>
            </a: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Tahoma" panose="020B0604030504040204" pitchFamily="34" charset="0"/>
              </a:rPr>
            </a:fld>
            <a:endParaRPr lang="zh-CN" altLang="en-US" dirty="0">
              <a:latin typeface="Tahoma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4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A06493E-0BA7-4AB9-A207-29347B71EE9A}" type="datetime1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defRPr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  <a:t>Ye and Sun Accounting English </a:t>
            </a: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b" anchorCtr="0" compatLnSpc="1"/>
          <a:p>
            <a:pPr algn="r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4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71FD4B0-7428-427D-B84B-181086EFF380}" type="datetime1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defRPr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  <a:t>Ye and Sun Accounting English </a:t>
            </a: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b" anchorCtr="0" compatLnSpc="1"/>
          <a:p>
            <a:pPr algn="r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4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03D7699-A92B-428E-A89E-B4A003944166}" type="datetime1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defRPr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  <a:t>Ye and Sun Accounting English </a:t>
            </a: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b" anchorCtr="0" compatLnSpc="1"/>
          <a:p>
            <a:pPr algn="r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4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5037602-C1D1-469F-AB68-81933282633F}" type="datetime1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defRPr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  <a:t>Ye and Sun Accounting English </a:t>
            </a: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b" anchorCtr="0" compatLnSpc="1"/>
          <a:p>
            <a:pPr algn="r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4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ACF4AFF-1CB2-434F-9A93-8C02CC614230}" type="datetime1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defRPr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  <a:t>Ye and Sun Accounting English </a:t>
            </a: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b" anchorCtr="0" compatLnSpc="1"/>
          <a:p>
            <a:pPr algn="r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4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7E72C9B-E906-44FC-AF72-44D33088407D}" type="datetime1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defRPr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  <a:t>Ye and Sun Accounting English </a:t>
            </a: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b" anchorCtr="0" compatLnSpc="1"/>
          <a:p>
            <a:pPr algn="r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4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1E8EC67-3D7C-4B5F-BE3A-5A9C46F3BA7D}" type="datetime1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defRPr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  <a:t>Ye and Sun Accounting English </a:t>
            </a: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b" anchorCtr="0" compatLnSpc="1"/>
          <a:p>
            <a:pPr algn="r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4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DB0898C-3971-48CD-93F1-017AAEA5A6BD}" type="datetime1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defRPr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  <a:t>Ye and Sun Accounting English </a:t>
            </a: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b" anchorCtr="0" compatLnSpc="1"/>
          <a:p>
            <a:pPr algn="r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4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4198D4A-A2F2-4BF3-A5AC-8E1B43BF250A}" type="datetime1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defRPr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  <a:t>Ye and Sun Accounting English </a:t>
            </a: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b" anchorCtr="0" compatLnSpc="1"/>
          <a:p>
            <a:pPr algn="r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4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770BF65-0F69-4EA2-8CCA-5E2185ED5031}" type="datetime1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defRPr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  <a:t>Ye and Sun Accounting English </a:t>
            </a: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b" anchorCtr="0" compatLnSpc="1"/>
          <a:p>
            <a:pPr algn="r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223C4C3-C439-4180-BD7A-FC50AE4DF567}" type="datetime1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  <a:t>Ye and Sun Accounting English </a:t>
            </a: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Tahoma" panose="020B0604030504040204" pitchFamily="34" charset="0"/>
              </a:rPr>
            </a:fld>
            <a:endParaRPr lang="zh-CN" altLang="en-US" dirty="0">
              <a:latin typeface="Tahoma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4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FC9C1F0-19B5-4CE4-BF9F-41070B1BF147}" type="datetime1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defRPr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  <a:t>Ye and Sun Accounting English </a:t>
            </a: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b" anchorCtr="0" compatLnSpc="1"/>
          <a:p>
            <a:pPr algn="r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4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3F1085E-8C83-4806-8ABD-FB55687AE946}" type="datetime1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defRPr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  <a:t>Ye and Sun Accounting English </a:t>
            </a: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b" anchorCtr="0" compatLnSpc="1"/>
          <a:p>
            <a:pPr algn="r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9" Type="http://schemas.openxmlformats.org/officeDocument/2006/relationships/theme" Target="../theme/theme1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7.xml"/><Relationship Id="rId8" Type="http://schemas.openxmlformats.org/officeDocument/2006/relationships/slideLayout" Target="../slideLayouts/slideLayout36.xml"/><Relationship Id="rId7" Type="http://schemas.openxmlformats.org/officeDocument/2006/relationships/slideLayout" Target="../slideLayouts/slideLayout35.xml"/><Relationship Id="rId6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2.xml"/><Relationship Id="rId3" Type="http://schemas.openxmlformats.org/officeDocument/2006/relationships/slideLayout" Target="../slideLayouts/slideLayout31.xml"/><Relationship Id="rId2" Type="http://schemas.openxmlformats.org/officeDocument/2006/relationships/slideLayout" Target="../slideLayouts/slideLayout30.xml"/><Relationship Id="rId13" Type="http://schemas.openxmlformats.org/officeDocument/2006/relationships/theme" Target="../theme/theme2.xml"/><Relationship Id="rId12" Type="http://schemas.openxmlformats.org/officeDocument/2006/relationships/image" Target="../media/image2.jpeg"/><Relationship Id="rId11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9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8.xml"/><Relationship Id="rId8" Type="http://schemas.openxmlformats.org/officeDocument/2006/relationships/slideLayout" Target="../slideLayouts/slideLayout47.xml"/><Relationship Id="rId7" Type="http://schemas.openxmlformats.org/officeDocument/2006/relationships/slideLayout" Target="../slideLayouts/slideLayout46.xml"/><Relationship Id="rId6" Type="http://schemas.openxmlformats.org/officeDocument/2006/relationships/slideLayout" Target="../slideLayouts/slideLayout45.xml"/><Relationship Id="rId5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3.xml"/><Relationship Id="rId3" Type="http://schemas.openxmlformats.org/officeDocument/2006/relationships/slideLayout" Target="../slideLayouts/slideLayout42.xml"/><Relationship Id="rId2" Type="http://schemas.openxmlformats.org/officeDocument/2006/relationships/slideLayout" Target="../slideLayouts/slideLayout41.xml"/><Relationship Id="rId14" Type="http://schemas.openxmlformats.org/officeDocument/2006/relationships/theme" Target="../theme/theme3.xml"/><Relationship Id="rId13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0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1.xml"/><Relationship Id="rId8" Type="http://schemas.openxmlformats.org/officeDocument/2006/relationships/slideLayout" Target="../slideLayouts/slideLayout60.xml"/><Relationship Id="rId7" Type="http://schemas.openxmlformats.org/officeDocument/2006/relationships/slideLayout" Target="../slideLayouts/slideLayout59.xml"/><Relationship Id="rId6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5.xml"/><Relationship Id="rId2" Type="http://schemas.openxmlformats.org/officeDocument/2006/relationships/slideLayout" Target="../slideLayouts/slideLayout54.xml"/><Relationship Id="rId12" Type="http://schemas.openxmlformats.org/officeDocument/2006/relationships/theme" Target="../theme/theme4.xml"/><Relationship Id="rId11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2.xml"/><Relationship Id="rId1" Type="http://schemas.openxmlformats.org/officeDocument/2006/relationships/slideLayout" Target="../slideLayouts/slideLayout53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2.xml"/><Relationship Id="rId8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0.xml"/><Relationship Id="rId6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7.xml"/><Relationship Id="rId3" Type="http://schemas.openxmlformats.org/officeDocument/2006/relationships/slideLayout" Target="../slideLayouts/slideLayout66.xml"/><Relationship Id="rId29" Type="http://schemas.openxmlformats.org/officeDocument/2006/relationships/theme" Target="../theme/theme5.xml"/><Relationship Id="rId28" Type="http://schemas.openxmlformats.org/officeDocument/2006/relationships/slideLayout" Target="../slideLayouts/slideLayout91.xml"/><Relationship Id="rId27" Type="http://schemas.openxmlformats.org/officeDocument/2006/relationships/slideLayout" Target="../slideLayouts/slideLayout90.xml"/><Relationship Id="rId26" Type="http://schemas.openxmlformats.org/officeDocument/2006/relationships/slideLayout" Target="../slideLayouts/slideLayout89.xml"/><Relationship Id="rId25" Type="http://schemas.openxmlformats.org/officeDocument/2006/relationships/slideLayout" Target="../slideLayouts/slideLayout88.xml"/><Relationship Id="rId24" Type="http://schemas.openxmlformats.org/officeDocument/2006/relationships/slideLayout" Target="../slideLayouts/slideLayout87.xml"/><Relationship Id="rId23" Type="http://schemas.openxmlformats.org/officeDocument/2006/relationships/slideLayout" Target="../slideLayouts/slideLayout86.xml"/><Relationship Id="rId22" Type="http://schemas.openxmlformats.org/officeDocument/2006/relationships/slideLayout" Target="../slideLayouts/slideLayout85.xml"/><Relationship Id="rId21" Type="http://schemas.openxmlformats.org/officeDocument/2006/relationships/slideLayout" Target="../slideLayouts/slideLayout84.xml"/><Relationship Id="rId20" Type="http://schemas.openxmlformats.org/officeDocument/2006/relationships/slideLayout" Target="../slideLayouts/slideLayout83.xml"/><Relationship Id="rId2" Type="http://schemas.openxmlformats.org/officeDocument/2006/relationships/slideLayout" Target="../slideLayouts/slideLayout65.xml"/><Relationship Id="rId19" Type="http://schemas.openxmlformats.org/officeDocument/2006/relationships/slideLayout" Target="../slideLayouts/slideLayout82.xml"/><Relationship Id="rId18" Type="http://schemas.openxmlformats.org/officeDocument/2006/relationships/slideLayout" Target="../slideLayouts/slideLayout81.xml"/><Relationship Id="rId17" Type="http://schemas.openxmlformats.org/officeDocument/2006/relationships/slideLayout" Target="../slideLayouts/slideLayout80.xml"/><Relationship Id="rId16" Type="http://schemas.openxmlformats.org/officeDocument/2006/relationships/slideLayout" Target="../slideLayouts/slideLayout79.xml"/><Relationship Id="rId15" Type="http://schemas.openxmlformats.org/officeDocument/2006/relationships/slideLayout" Target="../slideLayouts/slideLayout78.xml"/><Relationship Id="rId14" Type="http://schemas.openxmlformats.org/officeDocument/2006/relationships/slideLayout" Target="../slideLayouts/slideLayout77.xml"/><Relationship Id="rId13" Type="http://schemas.openxmlformats.org/officeDocument/2006/relationships/slideLayout" Target="../slideLayouts/slideLayout76.xml"/><Relationship Id="rId12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3.xml"/><Relationship Id="rId1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i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2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i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2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i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2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i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2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i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2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i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2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i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2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3" name="Rectangle 9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34" name="Rectangle 10"/>
          <p:cNvSpPr>
            <a:spLocks noGrp="1"/>
          </p:cNvSpPr>
          <p:nvPr>
            <p:ph type="body" idx="1"/>
          </p:nvPr>
        </p:nvSpPr>
        <p:spPr>
          <a:xfrm>
            <a:off x="1182688" y="2017713"/>
            <a:ext cx="7772400" cy="41148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8740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defRPr sz="1400" i="0">
                <a:latin typeface="Tahoma" panose="020B060403050404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223C4C3-C439-4180-BD7A-FC50AE4DF567}" type="datetime1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740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ctr">
              <a:defRPr sz="1400" i="0"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  <a:t>Ye and Sun Accounting English </a:t>
            </a: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740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>
              <a:defRPr sz="1400" i="0"/>
            </a:lvl1pPr>
          </a:lstStyle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Tahoma" panose="020B0604030504040204" pitchFamily="34" charset="0"/>
              </a:rPr>
            </a:fld>
            <a:endParaRPr lang="zh-CN" altLang="en-US" dirty="0">
              <a:latin typeface="Tahoma" panose="020B060403050404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ea typeface="宋体" panose="02010600030101010101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ea typeface="宋体" panose="02010600030101010101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ea typeface="宋体" panose="02010600030101010101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ea typeface="宋体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ea typeface="宋体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ea typeface="宋体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ea typeface="宋体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2050" name="Group 2"/>
          <p:cNvGrpSpPr/>
          <p:nvPr/>
        </p:nvGrpSpPr>
        <p:grpSpPr>
          <a:xfrm>
            <a:off x="0" y="0"/>
            <a:ext cx="2667000" cy="6858000"/>
            <a:chOff x="0" y="0"/>
            <a:chExt cx="1680" cy="4320"/>
          </a:xfrm>
        </p:grpSpPr>
        <p:sp>
          <p:nvSpPr>
            <p:cNvPr id="189443" name="Rectangle 3"/>
            <p:cNvSpPr>
              <a:spLocks noChangeArrowheads="1"/>
            </p:cNvSpPr>
            <p:nvPr/>
          </p:nvSpPr>
          <p:spPr bwMode="hidden">
            <a:xfrm>
              <a:off x="124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5490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pic>
          <p:nvPicPr>
            <p:cNvPr id="2057" name="Picture 4" descr="slidemaster_med3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0" y="0"/>
              <a:ext cx="1348" cy="4320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89445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438400" y="228600"/>
            <a:ext cx="6400800" cy="1219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 smtClean="0"/>
          </a:p>
        </p:txBody>
      </p:sp>
      <p:sp>
        <p:nvSpPr>
          <p:cNvPr id="189446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38400" y="1600200"/>
            <a:ext cx="6400800" cy="4495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smtClean="0"/>
          </a:p>
        </p:txBody>
      </p:sp>
      <p:sp>
        <p:nvSpPr>
          <p:cNvPr id="189447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6248400"/>
            <a:ext cx="1901825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000" i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04BF4E8-1FF4-4D6A-A3FC-73001DAB8409}" type="datetime1"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</a:fld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9448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000" i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Ye and Sun Accounting English </a:t>
            </a: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9449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000" i="0">
                <a:latin typeface="Arial" panose="020B0604020202020204" pitchFamily="34" charset="0"/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effectLst>
                  <a:outerShdw blurRad="38100" dist="38100" dir="2700000">
                    <a:srgbClr val="C0C0C0"/>
                  </a:outerShdw>
                </a:effectLst>
              </a:rPr>
            </a:fld>
            <a:endParaRPr lang="zh-CN" altLang="en-US" dirty="0">
              <a:effectLst>
                <a:outerShdw blurRad="38100" dist="38100" dir="2700000">
                  <a:srgbClr val="C0C0C0"/>
                </a:outerShdw>
              </a:effectLst>
              <a:latin typeface="Tahoma" panose="020B060403050404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ransition spd="slow"/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  <a:ea typeface="宋体" panose="02010600030101010101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  <a:ea typeface="宋体" panose="02010600030101010101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  <a:ea typeface="宋体" panose="02010600030101010101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  <a:ea typeface="宋体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  <a:ea typeface="宋体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  <a:ea typeface="宋体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  <a:ea typeface="宋体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anose="05000000000000000000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anose="05000000000000000000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i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i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i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i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i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i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i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81" name="Rectangle 9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082" name="Rectangle 10"/>
          <p:cNvSpPr>
            <a:spLocks noGrp="1"/>
          </p:cNvSpPr>
          <p:nvPr>
            <p:ph type="body" idx="1"/>
          </p:nvPr>
        </p:nvSpPr>
        <p:spPr>
          <a:xfrm>
            <a:off x="1182688" y="2017713"/>
            <a:ext cx="7772400" cy="41148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8740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defRPr sz="1400" i="0">
                <a:solidFill>
                  <a:srgbClr val="000000"/>
                </a:solidFill>
                <a:latin typeface="Tahoma" panose="020B060403050404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740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ctr">
              <a:defRPr sz="1400" i="0">
                <a:solidFill>
                  <a:srgbClr val="000000"/>
                </a:solidFill>
                <a:latin typeface="Tahoma" panose="020B060403050404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  <a:t>Accounting English @2017</a:t>
            </a: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740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>
              <a:defRPr sz="1400" i="0">
                <a:solidFill>
                  <a:srgbClr val="000000"/>
                </a:solidFill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Tahoma" panose="020B0604030504040204" pitchFamily="34" charset="0"/>
              </a:rPr>
            </a:fld>
            <a:endParaRPr lang="zh-CN" altLang="en-US" dirty="0">
              <a:latin typeface="Tahoma" panose="020B060403050404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ea typeface="宋体" panose="02010600030101010101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ea typeface="宋体" panose="02010600030101010101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ea typeface="宋体" panose="02010600030101010101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ea typeface="宋体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ea typeface="宋体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ea typeface="宋体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ea typeface="宋体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4098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4099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 i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 i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 i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altLang="zh-CN" dirty="0"/>
            </a:fld>
            <a:endParaRPr lang="en-US" altLang="zh-CN" dirty="0">
              <a:latin typeface="Tahoma" panose="020B060403050404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i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i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i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i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i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i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i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129" name="Rectangle 9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5130" name="Rectangle 10"/>
          <p:cNvSpPr>
            <a:spLocks noGrp="1"/>
          </p:cNvSpPr>
          <p:nvPr>
            <p:ph type="body" idx="1"/>
          </p:nvPr>
        </p:nvSpPr>
        <p:spPr>
          <a:xfrm>
            <a:off x="1182688" y="2017713"/>
            <a:ext cx="7772400" cy="41148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8740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defRPr sz="1400" i="0">
                <a:latin typeface="Tahoma" panose="020B060403050404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223C4C3-C439-4180-BD7A-FC50AE4DF567}" type="datetime1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740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ctr">
              <a:defRPr sz="1400" i="0"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  <a:t>Ye and Sun Accounting English </a:t>
            </a: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740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>
              <a:defRPr sz="1400" i="0">
                <a:solidFill>
                  <a:srgbClr val="000000"/>
                </a:solidFill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Tahoma" panose="020B0604030504040204" pitchFamily="34" charset="0"/>
              </a:rPr>
            </a:fld>
            <a:endParaRPr lang="zh-CN" altLang="en-US" dirty="0">
              <a:latin typeface="Tahoma" panose="020B060403050404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  <p:sldLayoutId id="2147483728" r:id="rId13"/>
    <p:sldLayoutId id="2147483729" r:id="rId14"/>
    <p:sldLayoutId id="2147483730" r:id="rId15"/>
    <p:sldLayoutId id="2147483731" r:id="rId16"/>
    <p:sldLayoutId id="2147483732" r:id="rId17"/>
    <p:sldLayoutId id="2147483733" r:id="rId18"/>
    <p:sldLayoutId id="2147483734" r:id="rId19"/>
    <p:sldLayoutId id="2147483735" r:id="rId20"/>
    <p:sldLayoutId id="2147483736" r:id="rId21"/>
    <p:sldLayoutId id="2147483737" r:id="rId22"/>
    <p:sldLayoutId id="2147483738" r:id="rId23"/>
    <p:sldLayoutId id="2147483739" r:id="rId24"/>
    <p:sldLayoutId id="2147483740" r:id="rId25"/>
    <p:sldLayoutId id="2147483741" r:id="rId26"/>
    <p:sldLayoutId id="2147483742" r:id="rId27"/>
    <p:sldLayoutId id="2147483743" r:id="rId28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ea typeface="宋体" panose="02010600030101010101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ea typeface="宋体" panose="02010600030101010101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ea typeface="宋体" panose="02010600030101010101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ea typeface="宋体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ea typeface="宋体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ea typeface="宋体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ea typeface="宋体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2.vml"/><Relationship Id="rId3" Type="http://schemas.openxmlformats.org/officeDocument/2006/relationships/slideLayout" Target="../slideLayouts/slideLayout43.xml"/><Relationship Id="rId2" Type="http://schemas.openxmlformats.org/officeDocument/2006/relationships/image" Target="../media/image4.wmf"/><Relationship Id="rId1" Type="http://schemas.openxmlformats.org/officeDocument/2006/relationships/oleObject" Target="../embeddings/oleObject2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3.xml"/><Relationship Id="rId1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comments" Target="../comments/comment1.xml"/><Relationship Id="rId4" Type="http://schemas.openxmlformats.org/officeDocument/2006/relationships/vmlDrawing" Target="../drawings/vmlDrawing3.vml"/><Relationship Id="rId3" Type="http://schemas.openxmlformats.org/officeDocument/2006/relationships/slideLayout" Target="../slideLayouts/slideLayout43.xml"/><Relationship Id="rId2" Type="http://schemas.openxmlformats.org/officeDocument/2006/relationships/image" Target="../media/image6.wmf"/><Relationship Id="rId1" Type="http://schemas.openxmlformats.org/officeDocument/2006/relationships/oleObject" Target="../embeddings/oleObject3.bin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4.v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wmf"/><Relationship Id="rId1" Type="http://schemas.openxmlformats.org/officeDocument/2006/relationships/oleObject" Target="../embeddings/oleObject4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5.v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wmf"/><Relationship Id="rId1" Type="http://schemas.openxmlformats.org/officeDocument/2006/relationships/oleObject" Target="../embeddings/oleObject5.bin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.vml"/><Relationship Id="rId3" Type="http://schemas.openxmlformats.org/officeDocument/2006/relationships/slideLayout" Target="../slideLayouts/slideLayout59.xml"/><Relationship Id="rId2" Type="http://schemas.openxmlformats.org/officeDocument/2006/relationships/image" Target="../media/image3.wmf"/><Relationship Id="rId1" Type="http://schemas.openxmlformats.org/officeDocument/2006/relationships/oleObject" Target="../embeddings/oleObject1.bin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1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6.vml"/><Relationship Id="rId4" Type="http://schemas.openxmlformats.org/officeDocument/2006/relationships/slideLayout" Target="../slideLayouts/slideLayout22.xml"/><Relationship Id="rId3" Type="http://schemas.openxmlformats.org/officeDocument/2006/relationships/image" Target="../media/image10.emf"/><Relationship Id="rId2" Type="http://schemas.openxmlformats.org/officeDocument/2006/relationships/oleObject" Target="../embeddings/oleObject6.bin"/><Relationship Id="rId1" Type="http://schemas.openxmlformats.org/officeDocument/2006/relationships/image" Target="../media/image9.png"/></Relationships>
</file>

<file path=ppt/slides/_rels/slide32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7.vml"/><Relationship Id="rId5" Type="http://schemas.openxmlformats.org/officeDocument/2006/relationships/slideLayout" Target="../slideLayouts/slideLayout23.xml"/><Relationship Id="rId4" Type="http://schemas.openxmlformats.org/officeDocument/2006/relationships/image" Target="../media/image12.emf"/><Relationship Id="rId3" Type="http://schemas.openxmlformats.org/officeDocument/2006/relationships/oleObject" Target="../embeddings/oleObject8.bin"/><Relationship Id="rId2" Type="http://schemas.openxmlformats.org/officeDocument/2006/relationships/image" Target="../media/image11.emf"/><Relationship Id="rId1" Type="http://schemas.openxmlformats.org/officeDocument/2006/relationships/oleObject" Target="../embeddings/oleObject7.bin"/></Relationships>
</file>

<file path=ppt/slides/_rels/slide33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8.vml"/><Relationship Id="rId4" Type="http://schemas.openxmlformats.org/officeDocument/2006/relationships/slideLayout" Target="../slideLayouts/slideLayout24.xml"/><Relationship Id="rId3" Type="http://schemas.openxmlformats.org/officeDocument/2006/relationships/image" Target="../media/image13.emf"/><Relationship Id="rId2" Type="http://schemas.openxmlformats.org/officeDocument/2006/relationships/oleObject" Target="../embeddings/oleObject9.bin"/><Relationship Id="rId1" Type="http://schemas.openxmlformats.org/officeDocument/2006/relationships/image" Target="../media/image9.png"/></Relationships>
</file>

<file path=ppt/slides/_rels/slide34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9.vml"/><Relationship Id="rId5" Type="http://schemas.openxmlformats.org/officeDocument/2006/relationships/slideLayout" Target="../slideLayouts/slideLayout25.xml"/><Relationship Id="rId4" Type="http://schemas.openxmlformats.org/officeDocument/2006/relationships/image" Target="../media/image15.emf"/><Relationship Id="rId3" Type="http://schemas.openxmlformats.org/officeDocument/2006/relationships/oleObject" Target="../embeddings/oleObject11.bin"/><Relationship Id="rId2" Type="http://schemas.openxmlformats.org/officeDocument/2006/relationships/image" Target="../media/image14.emf"/><Relationship Id="rId1" Type="http://schemas.openxmlformats.org/officeDocument/2006/relationships/oleObject" Target="../embeddings/oleObject10.bin"/></Relationships>
</file>

<file path=ppt/slides/_rels/slide3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.xml"/><Relationship Id="rId5" Type="http://schemas.openxmlformats.org/officeDocument/2006/relationships/vmlDrawing" Target="../drawings/vmlDrawing10.vml"/><Relationship Id="rId4" Type="http://schemas.openxmlformats.org/officeDocument/2006/relationships/slideLayout" Target="../slideLayouts/slideLayout26.xml"/><Relationship Id="rId3" Type="http://schemas.openxmlformats.org/officeDocument/2006/relationships/image" Target="../media/image16.emf"/><Relationship Id="rId2" Type="http://schemas.openxmlformats.org/officeDocument/2006/relationships/oleObject" Target="../embeddings/oleObject12.bin"/><Relationship Id="rId1" Type="http://schemas.openxmlformats.org/officeDocument/2006/relationships/image" Target="../media/image9.png"/></Relationships>
</file>

<file path=ppt/slides/_rels/slide36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6.xml"/><Relationship Id="rId6" Type="http://schemas.openxmlformats.org/officeDocument/2006/relationships/vmlDrawing" Target="../drawings/vmlDrawing11.vml"/><Relationship Id="rId5" Type="http://schemas.openxmlformats.org/officeDocument/2006/relationships/slideLayout" Target="../slideLayouts/slideLayout27.xml"/><Relationship Id="rId4" Type="http://schemas.openxmlformats.org/officeDocument/2006/relationships/image" Target="../media/image18.emf"/><Relationship Id="rId3" Type="http://schemas.openxmlformats.org/officeDocument/2006/relationships/oleObject" Target="../embeddings/oleObject14.bin"/><Relationship Id="rId2" Type="http://schemas.openxmlformats.org/officeDocument/2006/relationships/image" Target="../media/image17.emf"/><Relationship Id="rId1" Type="http://schemas.openxmlformats.org/officeDocument/2006/relationships/oleObject" Target="../embeddings/oleObject13.bin"/></Relationships>
</file>

<file path=ppt/slides/_rels/slide3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7.xml"/><Relationship Id="rId5" Type="http://schemas.openxmlformats.org/officeDocument/2006/relationships/vmlDrawing" Target="../drawings/vmlDrawing12.vml"/><Relationship Id="rId4" Type="http://schemas.openxmlformats.org/officeDocument/2006/relationships/slideLayout" Target="../slideLayouts/slideLayout28.xml"/><Relationship Id="rId3" Type="http://schemas.openxmlformats.org/officeDocument/2006/relationships/image" Target="../media/image9.png"/><Relationship Id="rId2" Type="http://schemas.openxmlformats.org/officeDocument/2006/relationships/image" Target="../media/image19.emf"/><Relationship Id="rId1" Type="http://schemas.openxmlformats.org/officeDocument/2006/relationships/oleObject" Target="../embeddings/oleObject15.bin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页脚占位符 4"/>
          <p:cNvSpPr txBox="1">
            <a:spLocks noGrp="1"/>
          </p:cNvSpPr>
          <p:nvPr>
            <p:ph type="ftr" sz="quarter" idx="11"/>
          </p:nvPr>
        </p:nvSpPr>
        <p:spPr bwMode="auto"/>
        <p:txBody>
          <a:bodyPr vert="horz" wrap="square" lIns="91440" tIns="45720" rIns="91440" bIns="45720" numCol="1" anchor="t" anchorCtr="0" compatLnSpc="1"/>
          <a:lstStyle>
            <a:lvl1pPr eaLnBrk="0" hangingPunct="0">
              <a:defRPr i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Ye and Sun Accounting English </a:t>
            </a:r>
            <a:endParaRPr kumimoji="0" lang="en-US" altLang="zh-CN" sz="10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5"/>
          <p:cNvSpPr txBox="1">
            <a:spLocks noGrp="1"/>
          </p:cNvSpPr>
          <p:nvPr>
            <p:ph type="sldNum" sz="quarter" idx="12"/>
          </p:nvPr>
        </p:nvSpPr>
        <p:spPr bwMode="auto"/>
        <p:txBody>
          <a:bodyPr vert="horz" wrap="square" lIns="91440" tIns="45720" rIns="91440" bIns="45720" numCol="1" anchor="t" anchorCtr="0" compatLnSpc="1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1" u="none" kern="1200" baseline="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1" u="none" kern="1200" baseline="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1" u="none" kern="1200" baseline="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1" u="none" kern="1200" baseline="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1" u="none" kern="1200" baseline="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zh-CN" altLang="en-US" sz="1000" i="0" dirty="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</a:fld>
            <a:endParaRPr lang="zh-CN" altLang="en-US" sz="1000" i="0"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wrap="square" lIns="91440" tIns="45720" rIns="91440" bIns="45720" numCol="1" anchor="ctr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ENGLISH for </a:t>
            </a:r>
            <a:br>
              <a:rPr kumimoji="0" lang="en-US" altLang="zh-CN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lang="en-US" altLang="zh-CN" noProof="0" dirty="0" smtClean="0">
                <a:ln>
                  <a:noFill/>
                </a:ln>
                <a:uLnTx/>
                <a:uFillTx/>
                <a:sym typeface="+mn-ea"/>
              </a:rPr>
              <a:t>ACCOUNTING &amp; FINANCE</a:t>
            </a:r>
            <a:endParaRPr kumimoji="0" lang="en-US" altLang="zh-CN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  <a:sym typeface="+mn-ea"/>
            </a:endParaRPr>
          </a:p>
        </p:txBody>
      </p:sp>
      <p:sp>
        <p:nvSpPr>
          <p:cNvPr id="90115" name="Rectangle 3"/>
          <p:cNvSpPr>
            <a:spLocks noGrp="1" noChangeArrowheads="1"/>
          </p:cNvSpPr>
          <p:nvPr>
            <p:ph idx="1"/>
          </p:nvPr>
        </p:nvSpPr>
        <p:spPr>
          <a:xfrm>
            <a:off x="2438400" y="1671955"/>
            <a:ext cx="6400800" cy="4495800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None/>
              <a:defRPr/>
            </a:pPr>
            <a:r>
              <a:rPr kumimoji="0" lang="en-US" altLang="zh-CN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Ye </a:t>
            </a:r>
            <a:r>
              <a:rPr kumimoji="0" lang="en-US" altLang="zh-CN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Jianfang</a:t>
            </a:r>
            <a:r>
              <a:rPr kumimoji="0" lang="en-US" altLang="zh-CN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&amp; Sun </a:t>
            </a:r>
            <a:r>
              <a:rPr kumimoji="0" lang="en-US" altLang="zh-CN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Hongxing</a:t>
            </a:r>
            <a:endParaRPr kumimoji="0" lang="en-US" altLang="zh-CN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None/>
              <a:defRPr/>
            </a:pPr>
            <a:endParaRPr kumimoji="0" lang="en-US" altLang="zh-CN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None/>
              <a:defRPr/>
            </a:pPr>
            <a:r>
              <a:rPr kumimoji="0" lang="zh-CN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会计英语（通用第二版）</a:t>
            </a:r>
            <a:r>
              <a:rPr kumimoji="0" lang="en-US" altLang="zh-CN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2021</a:t>
            </a:r>
            <a:endParaRPr kumimoji="0" lang="zh-CN" alt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None/>
              <a:defRPr/>
            </a:pPr>
            <a:r>
              <a:rPr kumimoji="0" lang="zh-CN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财大出版社</a:t>
            </a:r>
            <a:endParaRPr kumimoji="0" lang="zh-CN" alt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None/>
              <a:defRPr/>
            </a:pPr>
            <a:endParaRPr kumimoji="0" lang="en-US" altLang="zh-CN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None/>
              <a:defRPr/>
            </a:pPr>
            <a:r>
              <a:rPr kumimoji="0" lang="en-US" altLang="zh-CN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sunhx@mail.shufe.edu.cn</a:t>
            </a:r>
            <a:endParaRPr kumimoji="0" lang="en-US" altLang="zh-CN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None/>
              <a:defRPr/>
            </a:pPr>
            <a:endParaRPr kumimoji="0" lang="en-US" altLang="zh-CN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None/>
              <a:defRPr/>
            </a:pPr>
            <a:endParaRPr kumimoji="0" lang="en-US" altLang="zh-CN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None/>
              <a:defRPr/>
            </a:pPr>
            <a:endParaRPr kumimoji="0" lang="en-US" altLang="zh-CN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None/>
              <a:defRPr/>
            </a:pPr>
            <a:endParaRPr kumimoji="0" lang="en-US" altLang="zh-CN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None/>
              <a:defRPr/>
            </a:pPr>
            <a:endParaRPr kumimoji="0" lang="zh-CN" alt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1450975" y="805180"/>
            <a:ext cx="2750820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>
              <a:buClrTx/>
              <a:buSzTx/>
              <a:buFontTx/>
            </a:pPr>
            <a:r>
              <a:rPr lang="en-US" altLang="zh-CN" sz="3600" i="0" kern="0" dirty="0">
                <a:solidFill>
                  <a:schemeClr val="tx2"/>
                </a:solidFill>
                <a:latin typeface="+mj-lt"/>
                <a:ea typeface="+mj-ea"/>
                <a:cs typeface="+mj-cs"/>
                <a:sym typeface="+mn-ea"/>
              </a:rPr>
              <a:t>CF</a:t>
            </a:r>
            <a:r>
              <a:rPr lang="zh-CN" altLang="en-US" sz="3600" i="0" kern="0" dirty="0">
                <a:solidFill>
                  <a:schemeClr val="tx2"/>
                </a:solidFill>
                <a:latin typeface="+mj-lt"/>
                <a:ea typeface="+mj-ea"/>
                <a:cs typeface="+mj-cs"/>
                <a:sym typeface="+mn-ea"/>
              </a:rPr>
              <a:t>（</a:t>
            </a:r>
            <a:r>
              <a:rPr lang="en-US" altLang="zh-CN" sz="3600" i="0" kern="0" dirty="0">
                <a:solidFill>
                  <a:schemeClr val="tx2"/>
                </a:solidFill>
                <a:latin typeface="+mj-lt"/>
                <a:ea typeface="+mj-ea"/>
                <a:cs typeface="+mj-cs"/>
                <a:sym typeface="+mn-ea"/>
              </a:rPr>
              <a:t>2018</a:t>
            </a:r>
            <a:r>
              <a:rPr lang="zh-CN" altLang="en-US" sz="3600" i="0" kern="0" dirty="0">
                <a:solidFill>
                  <a:schemeClr val="tx2"/>
                </a:solidFill>
                <a:latin typeface="+mj-lt"/>
                <a:ea typeface="+mj-ea"/>
                <a:cs typeface="+mj-cs"/>
                <a:sym typeface="+mn-ea"/>
              </a:rPr>
              <a:t>）</a:t>
            </a:r>
            <a:r>
              <a:rPr lang="en-US" altLang="zh-CN" sz="3600" i="0" kern="0" dirty="0">
                <a:solidFill>
                  <a:schemeClr val="tx2"/>
                </a:solidFill>
                <a:latin typeface="+mj-lt"/>
                <a:ea typeface="+mj-ea"/>
                <a:cs typeface="+mj-cs"/>
                <a:sym typeface="+mn-ea"/>
              </a:rPr>
              <a:t> </a:t>
            </a:r>
            <a:endParaRPr lang="en-US" altLang="zh-CN" sz="3600" i="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619760" y="1917065"/>
            <a:ext cx="7958455" cy="50653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i="0">
                <a:latin typeface="Calibri" panose="020F0502020204030204" charset="0"/>
                <a:ea typeface="宋体" panose="02010600030101010101" pitchFamily="2" charset="-122"/>
                <a:cs typeface="Times New Roman" panose="02020603050405020304" pitchFamily="18" charset="0"/>
              </a:rPr>
              <a:t>The objective of general purpose financial reporting</a:t>
            </a:r>
            <a:endParaRPr lang="en-US" sz="2400" i="0">
              <a:latin typeface="Calibri" panose="020F050202020403020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lvl="1">
              <a:lnSpc>
                <a:spcPct val="110000"/>
              </a:lnSpc>
              <a:buFont typeface="Arial" panose="020B0604020202020204" pitchFamily="34" charset="0"/>
            </a:pPr>
            <a:r>
              <a:rPr lang="en-US" sz="1800" i="0">
                <a:latin typeface="Calibri" panose="020F0502020204030204" charset="0"/>
                <a:cs typeface="Times New Roman" panose="02020603050405020304" pitchFamily="18" charset="0"/>
                <a:sym typeface="+mn-ea"/>
              </a:rPr>
              <a:t>The objective of general purpose financial reporting is 'to provide financial information about the reporting entity that is </a:t>
            </a:r>
            <a:r>
              <a:rPr lang="en-US" sz="1800" i="0">
                <a:highlight>
                  <a:srgbClr val="00FFFF"/>
                </a:highlight>
                <a:latin typeface="Calibri" panose="020F0502020204030204" charset="0"/>
                <a:cs typeface="Times New Roman" panose="02020603050405020304" pitchFamily="18" charset="0"/>
                <a:sym typeface="+mn-ea"/>
              </a:rPr>
              <a:t>useful</a:t>
            </a:r>
            <a:r>
              <a:rPr lang="en-US" sz="1800" i="0">
                <a:latin typeface="Calibri" panose="020F0502020204030204" charset="0"/>
                <a:cs typeface="Times New Roman" panose="02020603050405020304" pitchFamily="18" charset="0"/>
                <a:sym typeface="+mn-ea"/>
              </a:rPr>
              <a:t> to </a:t>
            </a:r>
            <a:r>
              <a:rPr lang="en-US" sz="1800" i="0">
                <a:highlight>
                  <a:srgbClr val="00FFFF"/>
                </a:highlight>
                <a:latin typeface="Calibri" panose="020F0502020204030204" charset="0"/>
                <a:cs typeface="Times New Roman" panose="02020603050405020304" pitchFamily="18" charset="0"/>
                <a:sym typeface="+mn-ea"/>
              </a:rPr>
              <a:t>existing and potential</a:t>
            </a:r>
            <a:r>
              <a:rPr lang="en-US" sz="1800" i="0">
                <a:latin typeface="Calibri" panose="020F0502020204030204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1800" i="0">
                <a:highlight>
                  <a:srgbClr val="00FFFF"/>
                </a:highlight>
                <a:latin typeface="Calibri" panose="020F0502020204030204" charset="0"/>
                <a:cs typeface="Times New Roman" panose="02020603050405020304" pitchFamily="18" charset="0"/>
                <a:sym typeface="+mn-ea"/>
              </a:rPr>
              <a:t>investors, lenders and other creditors</a:t>
            </a:r>
            <a:r>
              <a:rPr lang="en-US" sz="1800" i="0">
                <a:latin typeface="Calibri" panose="020F0502020204030204" charset="0"/>
                <a:cs typeface="Times New Roman" panose="02020603050405020304" pitchFamily="18" charset="0"/>
                <a:sym typeface="+mn-ea"/>
              </a:rPr>
              <a:t> in </a:t>
            </a:r>
            <a:r>
              <a:rPr lang="en-US" sz="1800" i="0">
                <a:highlight>
                  <a:srgbClr val="00FFFF"/>
                </a:highlight>
                <a:latin typeface="Calibri" panose="020F0502020204030204" charset="0"/>
                <a:cs typeface="Times New Roman" panose="02020603050405020304" pitchFamily="18" charset="0"/>
                <a:sym typeface="+mn-ea"/>
              </a:rPr>
              <a:t>making decisions</a:t>
            </a:r>
            <a:r>
              <a:rPr lang="en-US" sz="1800" i="0">
                <a:latin typeface="Calibri" panose="020F0502020204030204" charset="0"/>
                <a:cs typeface="Times New Roman" panose="02020603050405020304" pitchFamily="18" charset="0"/>
                <a:sym typeface="+mn-ea"/>
              </a:rPr>
              <a:t> about providing resources to the entity' (</a:t>
            </a:r>
            <a:r>
              <a:rPr lang="en-US" sz="1800">
                <a:latin typeface="Calibri" panose="020F0502020204030204" charset="0"/>
                <a:cs typeface="Times New Roman" panose="02020603050405020304" pitchFamily="18" charset="0"/>
                <a:sym typeface="+mn-ea"/>
              </a:rPr>
              <a:t>Conceptual Framework: para.1.2).</a:t>
            </a:r>
            <a:endParaRPr lang="en-US" sz="1800">
              <a:latin typeface="Calibri" panose="020F050202020403020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lvl="1">
              <a:lnSpc>
                <a:spcPct val="110000"/>
              </a:lnSpc>
              <a:buFont typeface="Arial" panose="020B0604020202020204" pitchFamily="34" charset="0"/>
            </a:pPr>
            <a:endParaRPr lang="en-US" sz="2400" i="0">
              <a:latin typeface="Calibri" panose="020F050202020403020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i="0">
                <a:latin typeface="Calibri" panose="020F0502020204030204" charset="0"/>
                <a:ea typeface="宋体" panose="02010600030101010101" pitchFamily="2" charset="-122"/>
                <a:cs typeface="Times New Roman" panose="02020603050405020304" pitchFamily="18" charset="0"/>
              </a:rPr>
              <a:t>Accrual accounting</a:t>
            </a:r>
            <a:endParaRPr lang="en-US" altLang="en-US" sz="1800">
              <a:latin typeface="Calibri" panose="020F050202020403020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lvl="1" algn="l">
              <a:lnSpc>
                <a:spcPct val="110000"/>
              </a:lnSpc>
              <a:buClrTx/>
              <a:buSzTx/>
              <a:buFont typeface="Arial" panose="020B0604020202020204" pitchFamily="34" charset="0"/>
            </a:pPr>
            <a:r>
              <a:rPr lang="en-US" sz="1800" i="0">
                <a:latin typeface="Calibri" panose="020F0502020204030204" charset="0"/>
                <a:ea typeface="宋体" panose="02010600030101010101" pitchFamily="2" charset="-122"/>
                <a:cs typeface="Times New Roman" panose="02020603050405020304" pitchFamily="18" charset="0"/>
              </a:rPr>
              <a:t>The Conceptual Framework requires financial statements to be prepared using accrual accounting. This is also referred to as the 'matching'concept.</a:t>
            </a:r>
            <a:endParaRPr lang="en-US" sz="1800" i="0">
              <a:latin typeface="Calibri" panose="020F050202020403020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lvl="1" algn="l">
              <a:lnSpc>
                <a:spcPct val="110000"/>
              </a:lnSpc>
              <a:buClrTx/>
              <a:buSzTx/>
              <a:buFont typeface="Arial" panose="020B0604020202020204" pitchFamily="34" charset="0"/>
            </a:pPr>
            <a:endParaRPr lang="en-US" sz="1800" i="0">
              <a:latin typeface="Calibri" panose="020F050202020403020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285750" lvl="1" indent="-285750" algn="l">
              <a:lnSpc>
                <a:spcPct val="11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en-US" sz="2400" i="0">
                <a:latin typeface="Calibri" panose="020F0502020204030204" charset="0"/>
                <a:ea typeface="宋体" panose="02010600030101010101" pitchFamily="2" charset="-122"/>
                <a:cs typeface="Times New Roman" panose="02020603050405020304" pitchFamily="18" charset="0"/>
              </a:rPr>
              <a:t>Underlying assumption: Going concern</a:t>
            </a:r>
            <a:endParaRPr lang="en-US" sz="2400" i="0">
              <a:latin typeface="Calibri" panose="020F050202020403020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lvl="1" algn="l">
              <a:lnSpc>
                <a:spcPct val="110000"/>
              </a:lnSpc>
              <a:buClrTx/>
              <a:buSzTx/>
              <a:buFont typeface="Arial" panose="020B0604020202020204" pitchFamily="34" charset="0"/>
            </a:pPr>
            <a:r>
              <a:rPr lang="en-US" sz="1800" i="0">
                <a:latin typeface="Calibri" panose="020F0502020204030204" charset="0"/>
                <a:ea typeface="宋体" panose="02010600030101010101" pitchFamily="2" charset="-122"/>
                <a:cs typeface="Times New Roman" panose="02020603050405020304" pitchFamily="18" charset="0"/>
              </a:rPr>
              <a:t>Financial statements are normally prepared on the assumption that an entity is a going concern and will </a:t>
            </a:r>
            <a:r>
              <a:rPr lang="en-US" sz="1800" i="0">
                <a:highlight>
                  <a:srgbClr val="00FFFF"/>
                </a:highlight>
                <a:latin typeface="Calibri" panose="020F0502020204030204" charset="0"/>
                <a:ea typeface="宋体" panose="02010600030101010101" pitchFamily="2" charset="-122"/>
                <a:cs typeface="Times New Roman" panose="02020603050405020304" pitchFamily="18" charset="0"/>
              </a:rPr>
              <a:t>continue</a:t>
            </a:r>
            <a:r>
              <a:rPr lang="en-US" sz="1800" i="0">
                <a:latin typeface="Calibri" panose="020F0502020204030204" charset="0"/>
                <a:ea typeface="宋体" panose="02010600030101010101" pitchFamily="2" charset="-122"/>
                <a:cs typeface="Times New Roman" panose="02020603050405020304" pitchFamily="18" charset="0"/>
              </a:rPr>
              <a:t> in operation for the </a:t>
            </a:r>
            <a:r>
              <a:rPr lang="en-US" sz="1800" i="0">
                <a:highlight>
                  <a:srgbClr val="00FFFF"/>
                </a:highlight>
                <a:latin typeface="Calibri" panose="020F0502020204030204" charset="0"/>
                <a:ea typeface="宋体" panose="02010600030101010101" pitchFamily="2" charset="-122"/>
                <a:cs typeface="Times New Roman" panose="02020603050405020304" pitchFamily="18" charset="0"/>
              </a:rPr>
              <a:t>foreseeable future</a:t>
            </a:r>
            <a:r>
              <a:rPr lang="en-US" sz="1800" i="0">
                <a:latin typeface="Calibri" panose="020F0502020204030204" charset="0"/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endParaRPr lang="en-US" sz="1800" i="0">
              <a:latin typeface="Calibri" panose="020F050202020403020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lvl="1" algn="l">
              <a:lnSpc>
                <a:spcPct val="110000"/>
              </a:lnSpc>
              <a:buClrTx/>
              <a:buSzTx/>
              <a:buFont typeface="Arial" panose="020B0604020202020204" pitchFamily="34" charset="0"/>
            </a:pPr>
            <a:endParaRPr lang="en-US" sz="1800" i="0">
              <a:latin typeface="Calibri" panose="020F050202020403020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lvl="1" algn="l">
              <a:lnSpc>
                <a:spcPct val="110000"/>
              </a:lnSpc>
              <a:buClrTx/>
              <a:buSzTx/>
              <a:buFont typeface="Arial" panose="020B0604020202020204" pitchFamily="34" charset="0"/>
            </a:pPr>
            <a:endParaRPr lang="en-US" altLang="en-US" sz="1800">
              <a:latin typeface="Calibri" panose="020F050202020403020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1450975" y="805180"/>
            <a:ext cx="2750820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>
              <a:buClrTx/>
              <a:buSzTx/>
              <a:buFontTx/>
            </a:pPr>
            <a:r>
              <a:rPr lang="en-US" altLang="zh-CN" sz="3600" i="0" kern="0" dirty="0">
                <a:solidFill>
                  <a:schemeClr val="tx2"/>
                </a:solidFill>
                <a:latin typeface="+mj-lt"/>
                <a:ea typeface="+mj-ea"/>
                <a:cs typeface="+mj-cs"/>
                <a:sym typeface="+mn-ea"/>
              </a:rPr>
              <a:t>CF</a:t>
            </a:r>
            <a:r>
              <a:rPr lang="zh-CN" altLang="en-US" sz="3600" i="0" kern="0" dirty="0">
                <a:solidFill>
                  <a:schemeClr val="tx2"/>
                </a:solidFill>
                <a:latin typeface="+mj-lt"/>
                <a:ea typeface="+mj-ea"/>
                <a:cs typeface="+mj-cs"/>
                <a:sym typeface="+mn-ea"/>
              </a:rPr>
              <a:t>（</a:t>
            </a:r>
            <a:r>
              <a:rPr lang="en-US" altLang="zh-CN" sz="3600" i="0" kern="0" dirty="0">
                <a:solidFill>
                  <a:schemeClr val="tx2"/>
                </a:solidFill>
                <a:latin typeface="+mj-lt"/>
                <a:ea typeface="+mj-ea"/>
                <a:cs typeface="+mj-cs"/>
                <a:sym typeface="+mn-ea"/>
              </a:rPr>
              <a:t>2018</a:t>
            </a:r>
            <a:r>
              <a:rPr lang="zh-CN" altLang="en-US" sz="3600" i="0" kern="0" dirty="0">
                <a:solidFill>
                  <a:schemeClr val="tx2"/>
                </a:solidFill>
                <a:latin typeface="+mj-lt"/>
                <a:ea typeface="+mj-ea"/>
                <a:cs typeface="+mj-cs"/>
                <a:sym typeface="+mn-ea"/>
              </a:rPr>
              <a:t>）</a:t>
            </a:r>
            <a:r>
              <a:rPr lang="en-US" altLang="zh-CN" sz="3600" i="0" kern="0" dirty="0">
                <a:solidFill>
                  <a:schemeClr val="tx2"/>
                </a:solidFill>
                <a:latin typeface="+mj-lt"/>
                <a:ea typeface="+mj-ea"/>
                <a:cs typeface="+mj-cs"/>
                <a:sym typeface="+mn-ea"/>
              </a:rPr>
              <a:t> </a:t>
            </a:r>
            <a:endParaRPr lang="en-US" altLang="zh-CN" sz="3600" i="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621030" y="1701800"/>
            <a:ext cx="7957185" cy="5979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i="0">
                <a:latin typeface="Calibri" panose="020F0502020204030204" charset="0"/>
                <a:cs typeface="Times New Roman" panose="02020603050405020304" pitchFamily="18" charset="0"/>
                <a:sym typeface="+mn-ea"/>
              </a:rPr>
              <a:t>Qualitative characteristics of useful financial information</a:t>
            </a:r>
            <a:endParaRPr lang="en-US" sz="2400" i="0">
              <a:latin typeface="Calibri" panose="020F050202020403020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lvl="1">
              <a:lnSpc>
                <a:spcPct val="110000"/>
              </a:lnSpc>
              <a:buFont typeface="Arial" panose="020B0604020202020204" pitchFamily="34" charset="0"/>
            </a:pPr>
            <a:endParaRPr lang="en-US" sz="1800" i="0">
              <a:latin typeface="Calibri" panose="020F0502020204030204" charset="0"/>
              <a:cs typeface="Times New Roman" panose="02020603050405020304" pitchFamily="18" charset="0"/>
              <a:sym typeface="+mn-ea"/>
            </a:endParaRPr>
          </a:p>
          <a:p>
            <a:pPr lvl="1">
              <a:lnSpc>
                <a:spcPct val="110000"/>
              </a:lnSpc>
              <a:buFont typeface="Arial" panose="020B0604020202020204" pitchFamily="34" charset="0"/>
            </a:pPr>
            <a:r>
              <a:rPr lang="en-US" sz="1800" i="0">
                <a:latin typeface="Calibri" panose="020F0502020204030204" charset="0"/>
                <a:cs typeface="Times New Roman" panose="02020603050405020304" pitchFamily="18" charset="0"/>
                <a:sym typeface="+mn-ea"/>
              </a:rPr>
              <a:t>- TWO fundamental qualitative characteristics</a:t>
            </a:r>
            <a:endParaRPr lang="en-US" sz="1800" i="0">
              <a:latin typeface="Calibri" panose="020F0502020204030204" charset="0"/>
              <a:cs typeface="Times New Roman" panose="02020603050405020304" pitchFamily="18" charset="0"/>
              <a:sym typeface="+mn-ea"/>
            </a:endParaRPr>
          </a:p>
          <a:p>
            <a:pPr lvl="1">
              <a:lnSpc>
                <a:spcPct val="110000"/>
              </a:lnSpc>
              <a:buFont typeface="Arial" panose="020B0604020202020204" pitchFamily="34" charset="0"/>
            </a:pPr>
            <a:r>
              <a:rPr lang="en-US" sz="1800" i="0">
                <a:latin typeface="Calibri" panose="020F0502020204030204" charset="0"/>
                <a:cs typeface="Times New Roman" panose="02020603050405020304" pitchFamily="18" charset="0"/>
                <a:sym typeface="+mn-ea"/>
              </a:rPr>
              <a:t>Relevance (materiality)</a:t>
            </a:r>
            <a:endParaRPr lang="en-US" sz="1800" i="0">
              <a:latin typeface="Calibri" panose="020F0502020204030204" charset="0"/>
              <a:cs typeface="Times New Roman" panose="02020603050405020304" pitchFamily="18" charset="0"/>
              <a:sym typeface="+mn-ea"/>
            </a:endParaRPr>
          </a:p>
          <a:p>
            <a:pPr lvl="1">
              <a:lnSpc>
                <a:spcPct val="110000"/>
              </a:lnSpc>
              <a:buFont typeface="Arial" panose="020B0604020202020204" pitchFamily="34" charset="0"/>
            </a:pPr>
            <a:r>
              <a:rPr lang="en-US" sz="1800" i="0">
                <a:latin typeface="Calibri" panose="020F0502020204030204" charset="0"/>
                <a:cs typeface="Times New Roman" panose="02020603050405020304" pitchFamily="18" charset="0"/>
                <a:sym typeface="+mn-ea"/>
              </a:rPr>
              <a:t>Faithful representation (substance over form)</a:t>
            </a:r>
            <a:endParaRPr lang="en-US" sz="1800" i="0">
              <a:latin typeface="Calibri" panose="020F0502020204030204" charset="0"/>
              <a:cs typeface="Times New Roman" panose="02020603050405020304" pitchFamily="18" charset="0"/>
              <a:sym typeface="+mn-ea"/>
            </a:endParaRPr>
          </a:p>
          <a:p>
            <a:pPr lvl="1">
              <a:lnSpc>
                <a:spcPct val="110000"/>
              </a:lnSpc>
              <a:buFont typeface="Arial" panose="020B0604020202020204" pitchFamily="34" charset="0"/>
            </a:pPr>
            <a:r>
              <a:rPr lang="en-US" sz="1800" i="0">
                <a:latin typeface="Calibri" panose="020F0502020204030204" charset="0"/>
                <a:cs typeface="Times New Roman" panose="02020603050405020304" pitchFamily="18" charset="0"/>
                <a:sym typeface="+mn-ea"/>
              </a:rPr>
              <a:t>    * complete</a:t>
            </a:r>
            <a:endParaRPr lang="en-US" sz="1800" i="0">
              <a:latin typeface="Calibri" panose="020F0502020204030204" charset="0"/>
              <a:cs typeface="Times New Roman" panose="02020603050405020304" pitchFamily="18" charset="0"/>
              <a:sym typeface="+mn-ea"/>
            </a:endParaRPr>
          </a:p>
          <a:p>
            <a:pPr lvl="1">
              <a:lnSpc>
                <a:spcPct val="110000"/>
              </a:lnSpc>
              <a:buFont typeface="Arial" panose="020B0604020202020204" pitchFamily="34" charset="0"/>
            </a:pPr>
            <a:r>
              <a:rPr lang="en-US" sz="1800" i="0">
                <a:latin typeface="Calibri" panose="020F0502020204030204" charset="0"/>
                <a:cs typeface="Times New Roman" panose="02020603050405020304" pitchFamily="18" charset="0"/>
                <a:sym typeface="+mn-ea"/>
              </a:rPr>
              <a:t>    * neutral(prudence)</a:t>
            </a:r>
            <a:endParaRPr lang="en-US" sz="1800" i="0">
              <a:latin typeface="Calibri" panose="020F0502020204030204" charset="0"/>
              <a:cs typeface="Times New Roman" panose="02020603050405020304" pitchFamily="18" charset="0"/>
              <a:sym typeface="+mn-ea"/>
            </a:endParaRPr>
          </a:p>
          <a:p>
            <a:pPr lvl="1">
              <a:lnSpc>
                <a:spcPct val="110000"/>
              </a:lnSpc>
              <a:buFont typeface="Arial" panose="020B0604020202020204" pitchFamily="34" charset="0"/>
            </a:pPr>
            <a:r>
              <a:rPr lang="en-US" sz="1800" i="0">
                <a:latin typeface="Calibri" panose="020F0502020204030204" charset="0"/>
                <a:cs typeface="Times New Roman" panose="02020603050405020304" pitchFamily="18" charset="0"/>
                <a:sym typeface="+mn-ea"/>
              </a:rPr>
              <a:t>    * free from error</a:t>
            </a:r>
            <a:endParaRPr lang="en-US" sz="1800" i="0">
              <a:latin typeface="Calibri" panose="020F0502020204030204" charset="0"/>
              <a:cs typeface="Times New Roman" panose="02020603050405020304" pitchFamily="18" charset="0"/>
              <a:sym typeface="+mn-ea"/>
            </a:endParaRPr>
          </a:p>
          <a:p>
            <a:pPr lvl="1">
              <a:lnSpc>
                <a:spcPct val="110000"/>
              </a:lnSpc>
              <a:buFont typeface="Arial" panose="020B0604020202020204" pitchFamily="34" charset="0"/>
            </a:pPr>
            <a:endParaRPr lang="en-US" sz="1800" i="0">
              <a:latin typeface="Calibri" panose="020F0502020204030204" charset="0"/>
              <a:cs typeface="Times New Roman" panose="02020603050405020304" pitchFamily="18" charset="0"/>
              <a:sym typeface="+mn-ea"/>
            </a:endParaRPr>
          </a:p>
          <a:p>
            <a:pPr lvl="1">
              <a:lnSpc>
                <a:spcPct val="110000"/>
              </a:lnSpc>
              <a:buFont typeface="Arial" panose="020B0604020202020204" pitchFamily="34" charset="0"/>
            </a:pPr>
            <a:r>
              <a:rPr lang="en-US" sz="1800" i="0">
                <a:latin typeface="Calibri" panose="020F0502020204030204" charset="0"/>
                <a:cs typeface="Times New Roman" panose="02020603050405020304" pitchFamily="18" charset="0"/>
                <a:sym typeface="+mn-ea"/>
              </a:rPr>
              <a:t>- FOUR enhancing qualitative characteristics</a:t>
            </a:r>
            <a:endParaRPr lang="en-US" sz="1800" i="0">
              <a:latin typeface="Calibri" panose="020F0502020204030204" charset="0"/>
              <a:cs typeface="Times New Roman" panose="02020603050405020304" pitchFamily="18" charset="0"/>
              <a:sym typeface="+mn-ea"/>
            </a:endParaRPr>
          </a:p>
          <a:p>
            <a:pPr lvl="1">
              <a:lnSpc>
                <a:spcPct val="110000"/>
              </a:lnSpc>
              <a:buFont typeface="Arial" panose="020B0604020202020204" pitchFamily="34" charset="0"/>
            </a:pPr>
            <a:r>
              <a:rPr lang="en-US" sz="1800" i="0">
                <a:latin typeface="Calibri" panose="020F0502020204030204" charset="0"/>
                <a:cs typeface="Times New Roman" panose="02020603050405020304" pitchFamily="18" charset="0"/>
                <a:sym typeface="+mn-ea"/>
              </a:rPr>
              <a:t>Comparability </a:t>
            </a:r>
            <a:endParaRPr lang="en-US" sz="1800" i="0">
              <a:latin typeface="Calibri" panose="020F0502020204030204" charset="0"/>
              <a:cs typeface="Times New Roman" panose="02020603050405020304" pitchFamily="18" charset="0"/>
              <a:sym typeface="+mn-ea"/>
            </a:endParaRPr>
          </a:p>
          <a:p>
            <a:pPr lvl="1">
              <a:lnSpc>
                <a:spcPct val="110000"/>
              </a:lnSpc>
              <a:buFont typeface="Arial" panose="020B0604020202020204" pitchFamily="34" charset="0"/>
            </a:pPr>
            <a:r>
              <a:rPr lang="en-US" sz="1800" i="0">
                <a:latin typeface="Calibri" panose="020F0502020204030204" charset="0"/>
                <a:cs typeface="Times New Roman" panose="02020603050405020304" pitchFamily="18" charset="0"/>
                <a:sym typeface="+mn-ea"/>
              </a:rPr>
              <a:t>Verifiability </a:t>
            </a:r>
            <a:endParaRPr lang="en-US" sz="1800" i="0">
              <a:latin typeface="Calibri" panose="020F0502020204030204" charset="0"/>
              <a:cs typeface="Times New Roman" panose="02020603050405020304" pitchFamily="18" charset="0"/>
              <a:sym typeface="+mn-ea"/>
            </a:endParaRPr>
          </a:p>
          <a:p>
            <a:pPr lvl="1">
              <a:lnSpc>
                <a:spcPct val="110000"/>
              </a:lnSpc>
              <a:buFont typeface="Arial" panose="020B0604020202020204" pitchFamily="34" charset="0"/>
            </a:pPr>
            <a:r>
              <a:rPr lang="en-US" sz="1800" i="0">
                <a:latin typeface="Calibri" panose="020F0502020204030204" charset="0"/>
                <a:cs typeface="Times New Roman" panose="02020603050405020304" pitchFamily="18" charset="0"/>
                <a:sym typeface="+mn-ea"/>
              </a:rPr>
              <a:t>Timeliness </a:t>
            </a:r>
            <a:endParaRPr lang="en-US" sz="1800" i="0">
              <a:latin typeface="Calibri" panose="020F0502020204030204" charset="0"/>
              <a:cs typeface="Times New Roman" panose="02020603050405020304" pitchFamily="18" charset="0"/>
              <a:sym typeface="+mn-ea"/>
            </a:endParaRPr>
          </a:p>
          <a:p>
            <a:pPr lvl="1">
              <a:lnSpc>
                <a:spcPct val="110000"/>
              </a:lnSpc>
              <a:buFont typeface="Arial" panose="020B0604020202020204" pitchFamily="34" charset="0"/>
            </a:pPr>
            <a:r>
              <a:rPr lang="en-US" sz="1800" i="0">
                <a:latin typeface="Calibri" panose="020F0502020204030204" charset="0"/>
                <a:cs typeface="Times New Roman" panose="02020603050405020304" pitchFamily="18" charset="0"/>
                <a:sym typeface="+mn-ea"/>
              </a:rPr>
              <a:t>Understandability</a:t>
            </a:r>
            <a:endParaRPr lang="en-US" sz="1800" i="0">
              <a:latin typeface="Calibri" panose="020F0502020204030204" charset="0"/>
              <a:cs typeface="Times New Roman" panose="02020603050405020304" pitchFamily="18" charset="0"/>
              <a:sym typeface="+mn-ea"/>
            </a:endParaRPr>
          </a:p>
          <a:p>
            <a:pPr lvl="1">
              <a:lnSpc>
                <a:spcPct val="110000"/>
              </a:lnSpc>
              <a:buFont typeface="Arial" panose="020B0604020202020204" pitchFamily="34" charset="0"/>
            </a:pPr>
            <a:endParaRPr lang="en-US" sz="1800" i="0">
              <a:latin typeface="Calibri" panose="020F0502020204030204" charset="0"/>
              <a:cs typeface="Times New Roman" panose="02020603050405020304" pitchFamily="18" charset="0"/>
              <a:sym typeface="+mn-ea"/>
            </a:endParaRPr>
          </a:p>
          <a:p>
            <a:pPr lvl="1">
              <a:lnSpc>
                <a:spcPct val="110000"/>
              </a:lnSpc>
              <a:buFont typeface="Arial" panose="020B0604020202020204" pitchFamily="34" charset="0"/>
            </a:pPr>
            <a:r>
              <a:rPr lang="en-US" sz="1800" i="0">
                <a:latin typeface="Calibri" panose="020F0502020204030204" charset="0"/>
                <a:cs typeface="Times New Roman" panose="02020603050405020304" pitchFamily="18" charset="0"/>
                <a:sym typeface="+mn-ea"/>
              </a:rPr>
              <a:t>- “Cost” constraint</a:t>
            </a:r>
            <a:endParaRPr lang="en-US" sz="1800" i="0">
              <a:latin typeface="Calibri" panose="020F0502020204030204" charset="0"/>
              <a:cs typeface="Times New Roman" panose="02020603050405020304" pitchFamily="18" charset="0"/>
              <a:sym typeface="+mn-ea"/>
            </a:endParaRPr>
          </a:p>
          <a:p>
            <a:pPr lvl="1">
              <a:lnSpc>
                <a:spcPct val="110000"/>
              </a:lnSpc>
              <a:buFont typeface="Arial" panose="020B0604020202020204" pitchFamily="34" charset="0"/>
            </a:pPr>
            <a:endParaRPr lang="en-US" sz="1800" i="0">
              <a:latin typeface="Calibri" panose="020F0502020204030204" charset="0"/>
              <a:cs typeface="Times New Roman" panose="02020603050405020304" pitchFamily="18" charset="0"/>
              <a:sym typeface="+mn-ea"/>
            </a:endParaRPr>
          </a:p>
          <a:p>
            <a:pPr lvl="1">
              <a:lnSpc>
                <a:spcPct val="110000"/>
              </a:lnSpc>
              <a:buFont typeface="Arial" panose="020B0604020202020204" pitchFamily="34" charset="0"/>
            </a:pPr>
            <a:endParaRPr lang="en-US" sz="1800" i="0">
              <a:latin typeface="Calibri" panose="020F0502020204030204" charset="0"/>
              <a:cs typeface="Times New Roman" panose="02020603050405020304" pitchFamily="18" charset="0"/>
              <a:sym typeface="+mn-ea"/>
            </a:endParaRPr>
          </a:p>
          <a:p>
            <a:pPr lvl="1" algn="l">
              <a:lnSpc>
                <a:spcPct val="110000"/>
              </a:lnSpc>
              <a:buClrTx/>
              <a:buSzTx/>
              <a:buFont typeface="Arial" panose="020B0604020202020204" pitchFamily="34" charset="0"/>
            </a:pPr>
            <a:endParaRPr lang="en-US" altLang="en-US" sz="1800">
              <a:latin typeface="Calibri" panose="020F050202020403020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2" name="对象 1"/>
          <p:cNvGraphicFramePr/>
          <p:nvPr/>
        </p:nvGraphicFramePr>
        <p:xfrm>
          <a:off x="5929630" y="3436620"/>
          <a:ext cx="2703195" cy="29692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" name="" r:id="rId1" imgW="2101850" imgH="2387600" progId="Paint.Picture">
                  <p:embed/>
                </p:oleObj>
              </mc:Choice>
              <mc:Fallback>
                <p:oleObj name="" r:id="rId1" imgW="2101850" imgH="2387600" progId="Paint.Picture">
                  <p:embed/>
                  <p:pic>
                    <p:nvPicPr>
                      <p:cNvPr id="0" name="图片 3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929630" y="3436620"/>
                        <a:ext cx="2703195" cy="29692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0659" name="灯片编号占位符 4"/>
          <p:cNvSpPr txBox="1">
            <a:spLocks noGrp="1"/>
          </p:cNvSpPr>
          <p:nvPr>
            <p:ph type="sldNum" sz="quarter" idx="12"/>
          </p:nvPr>
        </p:nvSpPr>
        <p:spPr/>
        <p:txBody>
          <a:bodyPr anchor="b" anchorCtr="0"/>
          <a:p>
            <a:pPr marL="0" indent="0" algn="r" eaLnBrk="1" hangingPunct="1">
              <a:spcBef>
                <a:spcPct val="0"/>
              </a:spcBef>
              <a:buClrTx/>
              <a:buSzTx/>
              <a:buFontTx/>
              <a:buNone/>
            </a:pPr>
            <a:fld id="{9A0DB2DC-4C9A-4742-B13C-FB6460FD3503}" type="slidenum">
              <a:rPr lang="zh-CN" altLang="en-US" sz="1400" dirty="0">
                <a:solidFill>
                  <a:srgbClr val="000000"/>
                </a:solidFill>
              </a:rPr>
            </a:fld>
            <a:endParaRPr lang="zh-CN" altLang="en-US" sz="1400" dirty="0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-180657" y="2807018"/>
            <a:ext cx="7772400" cy="4114800"/>
          </a:xfrm>
        </p:spPr>
        <p:txBody>
          <a:bodyPr vert="horz" wrap="square" lIns="91440" tIns="45720" rIns="91440" bIns="45720" numCol="1" anchor="t" anchorCtr="0" compatLnSpc="1"/>
          <a:lstStyle/>
          <a:p>
            <a:pPr marL="742950" marR="0" lvl="1" indent="-28575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0000"/>
              <a:buFont typeface="Wingdings" panose="05000000000000000000" pitchFamily="2" charset="2"/>
              <a:buChar char="n"/>
              <a:defRPr/>
            </a:pPr>
            <a:r>
              <a:rPr kumimoji="0" lang="en-US" altLang="zh-CN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Underlying assumptions</a:t>
            </a:r>
            <a:endParaRPr kumimoji="0" lang="en-US" altLang="zh-CN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</a:endParaRPr>
          </a:p>
          <a:p>
            <a:pPr marL="1143000" marR="0" lvl="2" indent="-2286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/>
            </a:pPr>
            <a:r>
              <a:rPr kumimoji="0" lang="en-US" altLang="zh-CN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Accrual basis</a:t>
            </a:r>
            <a:endParaRPr kumimoji="0" lang="en-US" altLang="zh-CN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</a:endParaRPr>
          </a:p>
          <a:p>
            <a:pPr marL="1143000" marR="0" lvl="2" indent="-2286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/>
            </a:pPr>
            <a:r>
              <a:rPr kumimoji="0" lang="en-US" altLang="zh-CN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Going concern </a:t>
            </a:r>
            <a:endParaRPr kumimoji="0" lang="en-US" altLang="zh-CN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</a:endParaRPr>
          </a:p>
          <a:p>
            <a:pPr marL="914400" marR="0" lvl="2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None/>
              <a:defRPr/>
            </a:pPr>
            <a:endParaRPr kumimoji="0" lang="en-US" altLang="zh-CN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0000"/>
              <a:buFont typeface="Wingdings" panose="05000000000000000000" pitchFamily="2" charset="2"/>
              <a:buChar char="n"/>
              <a:defRPr/>
            </a:pPr>
            <a:r>
              <a:rPr kumimoji="0" lang="en-US" altLang="zh-CN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Qualitative characteristics of financial statements </a:t>
            </a:r>
            <a:endParaRPr kumimoji="0" lang="en-US" altLang="zh-CN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</a:endParaRPr>
          </a:p>
          <a:p>
            <a:pPr marL="1143000" marR="0" lvl="2" indent="-2286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/>
            </a:pPr>
            <a:endParaRPr kumimoji="0" lang="en-US" altLang="zh-CN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</a:endParaRPr>
          </a:p>
          <a:p>
            <a:pPr marL="1143000" marR="0" lvl="2" indent="-2286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/>
            </a:pPr>
            <a:r>
              <a:rPr kumimoji="0" lang="en-US" altLang="zh-CN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Relevance </a:t>
            </a:r>
            <a:endParaRPr kumimoji="0" lang="en-US" altLang="zh-CN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</a:endParaRPr>
          </a:p>
          <a:p>
            <a:pPr marL="1143000" marR="0" lvl="2" indent="-2286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/>
            </a:pPr>
            <a:r>
              <a:rPr kumimoji="0" lang="en-US" altLang="zh-CN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Reliability</a:t>
            </a:r>
            <a:endParaRPr kumimoji="0" lang="en-US" altLang="zh-CN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</a:endParaRPr>
          </a:p>
          <a:p>
            <a:pPr marL="1143000" marR="0" lvl="2" indent="-2286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/>
            </a:pPr>
            <a:r>
              <a:rPr kumimoji="0" lang="en-US" altLang="zh-CN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Comparability</a:t>
            </a:r>
            <a:endParaRPr kumimoji="0" lang="en-US" altLang="zh-CN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</a:endParaRPr>
          </a:p>
          <a:p>
            <a:pPr marL="1143000" marR="0" lvl="2" indent="-2286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/>
            </a:pPr>
            <a:r>
              <a:rPr lang="en-US" altLang="zh-CN" sz="2000" noProof="0" dirty="0" smtClean="0">
                <a:ln>
                  <a:noFill/>
                </a:ln>
                <a:effectLst/>
                <a:uLnTx/>
                <a:uFillTx/>
                <a:sym typeface="+mn-ea"/>
              </a:rPr>
              <a:t>Understandability</a:t>
            </a:r>
            <a:endParaRPr kumimoji="0" lang="en-US" altLang="zh-CN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</a:endParaRPr>
          </a:p>
          <a:p>
            <a:pPr marL="914400" marR="0" lvl="2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None/>
              <a:defRPr/>
            </a:pPr>
            <a:endParaRPr kumimoji="0" lang="en-US" altLang="zh-CN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</a:endParaRPr>
          </a:p>
          <a:p>
            <a:pPr marL="914400" marR="0" lvl="2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None/>
              <a:defRPr/>
            </a:pPr>
            <a:r>
              <a:rPr kumimoji="0" lang="en-US" altLang="zh-CN" sz="20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since 1989 CF  </a:t>
            </a:r>
            <a:r>
              <a:rPr lang="en-US" altLang="zh-CN" sz="2000" b="1" i="1" dirty="0">
                <a:solidFill>
                  <a:srgbClr val="7030A0"/>
                </a:solidFill>
                <a:ea typeface="楷体_GB2312" pitchFamily="49" charset="-122"/>
                <a:sym typeface="+mn-ea"/>
              </a:rPr>
              <a:t>IASB CF</a:t>
            </a:r>
            <a:r>
              <a:rPr lang="zh-CN" altLang="en-US" sz="2000" b="1" i="1" dirty="0">
                <a:solidFill>
                  <a:srgbClr val="7030A0"/>
                </a:solidFill>
                <a:ea typeface="楷体_GB2312" pitchFamily="49" charset="-122"/>
                <a:sym typeface="+mn-ea"/>
              </a:rPr>
              <a:t>以前内容</a:t>
            </a:r>
            <a:r>
              <a:rPr lang="en-US" altLang="zh-CN" sz="2000" b="1" i="1" dirty="0">
                <a:solidFill>
                  <a:srgbClr val="7030A0"/>
                </a:solidFill>
                <a:ea typeface="楷体_GB2312" pitchFamily="49" charset="-122"/>
                <a:sym typeface="+mn-ea"/>
              </a:rPr>
              <a:t> </a:t>
            </a:r>
            <a:r>
              <a:rPr lang="zh-CN" altLang="en-US" sz="2000" b="1" i="1" dirty="0">
                <a:solidFill>
                  <a:srgbClr val="7030A0"/>
                </a:solidFill>
                <a:ea typeface="楷体_GB2312" pitchFamily="49" charset="-122"/>
                <a:sym typeface="+mn-ea"/>
              </a:rPr>
              <a:t>仅供参考</a:t>
            </a:r>
            <a:endParaRPr kumimoji="0" lang="en-US" altLang="zh-CN" sz="2000" b="0" i="1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</a:endParaRPr>
          </a:p>
          <a:p>
            <a:pPr marL="1143000" marR="0" lvl="2" indent="-2286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/>
            </a:pPr>
            <a:endParaRPr kumimoji="0" lang="en-US" altLang="zh-CN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None/>
              <a:defRPr/>
            </a:pPr>
            <a:endParaRPr kumimoji="0" lang="en-US" altLang="zh-CN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1683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67785" y="-99060"/>
            <a:ext cx="5326380" cy="393192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>
              <a:lnSpc>
                <a:spcPct val="110000"/>
              </a:lnSpc>
            </a:pPr>
            <a:r>
              <a:rPr lang="zh-CN" altLang="en-US" sz="2400"/>
              <a:t>The Conceptual Framework</a:t>
            </a:r>
            <a:r>
              <a:rPr lang="en-US" altLang="zh-CN" sz="2400"/>
              <a:t>(2018)</a:t>
            </a:r>
            <a:r>
              <a:rPr lang="zh-CN" altLang="en-US" sz="2400"/>
              <a:t> defines the elements of the financial statements.</a:t>
            </a:r>
            <a:endParaRPr lang="zh-CN" altLang="en-US" sz="2400"/>
          </a:p>
          <a:p>
            <a:pPr>
              <a:lnSpc>
                <a:spcPct val="110000"/>
              </a:lnSpc>
            </a:pPr>
            <a:r>
              <a:rPr lang="zh-CN" altLang="en-US" sz="2400"/>
              <a:t>The five elements of financial statements are </a:t>
            </a:r>
            <a:endParaRPr lang="zh-CN" altLang="en-US" sz="2400"/>
          </a:p>
          <a:p>
            <a:pPr marL="0" indent="0">
              <a:lnSpc>
                <a:spcPct val="110000"/>
              </a:lnSpc>
              <a:buNone/>
            </a:pPr>
            <a:r>
              <a:rPr lang="en-US" altLang="zh-CN" sz="2400"/>
              <a:t>     </a:t>
            </a:r>
            <a:r>
              <a:rPr lang="zh-CN" altLang="en-US" sz="2400" i="1">
                <a:solidFill>
                  <a:srgbClr val="003399"/>
                </a:solidFill>
              </a:rPr>
              <a:t>assets </a:t>
            </a:r>
            <a:endParaRPr lang="zh-CN" altLang="en-US" sz="2400" i="1">
              <a:solidFill>
                <a:srgbClr val="003399"/>
              </a:solidFill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zh-CN" altLang="en-US" sz="2400" i="1">
                <a:solidFill>
                  <a:srgbClr val="003399"/>
                </a:solidFill>
              </a:rPr>
              <a:t> </a:t>
            </a:r>
            <a:r>
              <a:rPr lang="en-US" altLang="zh-CN" sz="2400" i="1">
                <a:solidFill>
                  <a:srgbClr val="003399"/>
                </a:solidFill>
              </a:rPr>
              <a:t>    </a:t>
            </a:r>
            <a:r>
              <a:rPr lang="zh-CN" altLang="en-US" sz="2400" i="1">
                <a:solidFill>
                  <a:srgbClr val="003399"/>
                </a:solidFill>
              </a:rPr>
              <a:t>liabilities</a:t>
            </a:r>
            <a:endParaRPr lang="zh-CN" altLang="en-US" sz="2400" i="1">
              <a:solidFill>
                <a:srgbClr val="003399"/>
              </a:solidFill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zh-CN" altLang="en-US" sz="2400" i="1">
                <a:solidFill>
                  <a:srgbClr val="003399"/>
                </a:solidFill>
              </a:rPr>
              <a:t> </a:t>
            </a:r>
            <a:r>
              <a:rPr lang="en-US" altLang="zh-CN" sz="2400" i="1">
                <a:solidFill>
                  <a:srgbClr val="003399"/>
                </a:solidFill>
              </a:rPr>
              <a:t>    </a:t>
            </a:r>
            <a:r>
              <a:rPr lang="zh-CN" altLang="en-US" sz="2400" i="1">
                <a:solidFill>
                  <a:srgbClr val="003399"/>
                </a:solidFill>
              </a:rPr>
              <a:t>equity</a:t>
            </a:r>
            <a:r>
              <a:rPr lang="en-US" altLang="zh-CN" sz="2400" i="1">
                <a:solidFill>
                  <a:srgbClr val="003399"/>
                </a:solidFill>
              </a:rPr>
              <a:t> </a:t>
            </a:r>
            <a:endParaRPr lang="en-US" altLang="zh-CN" sz="2400" i="1">
              <a:solidFill>
                <a:srgbClr val="003399"/>
              </a:solidFill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altLang="zh-CN" sz="2400" i="1">
                <a:solidFill>
                  <a:srgbClr val="003399"/>
                </a:solidFill>
              </a:rPr>
              <a:t>     </a:t>
            </a:r>
            <a:r>
              <a:rPr lang="zh-CN" altLang="en-US" sz="2400" i="1">
                <a:solidFill>
                  <a:srgbClr val="003399"/>
                </a:solidFill>
              </a:rPr>
              <a:t>income </a:t>
            </a:r>
            <a:endParaRPr lang="zh-CN" altLang="en-US" sz="2400" i="1">
              <a:solidFill>
                <a:srgbClr val="003399"/>
              </a:solidFill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zh-CN" altLang="en-US" sz="2400" i="1">
                <a:solidFill>
                  <a:srgbClr val="003399"/>
                </a:solidFill>
              </a:rPr>
              <a:t> </a:t>
            </a:r>
            <a:r>
              <a:rPr lang="en-US" altLang="zh-CN" sz="2400" i="1">
                <a:solidFill>
                  <a:srgbClr val="003399"/>
                </a:solidFill>
              </a:rPr>
              <a:t>    </a:t>
            </a:r>
            <a:r>
              <a:rPr lang="zh-CN" altLang="en-US" sz="2400" i="1">
                <a:solidFill>
                  <a:srgbClr val="003399"/>
                </a:solidFill>
              </a:rPr>
              <a:t>and expenses</a:t>
            </a:r>
            <a:endParaRPr lang="zh-CN" altLang="en-US" sz="2400" i="1">
              <a:solidFill>
                <a:srgbClr val="003399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4" name="对象 3"/>
          <p:cNvGraphicFramePr/>
          <p:nvPr/>
        </p:nvGraphicFramePr>
        <p:xfrm>
          <a:off x="1188085" y="769620"/>
          <a:ext cx="6742430" cy="53193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" name="" r:id="rId1" imgW="6737350" imgH="5314950" progId="Paint.Picture">
                  <p:embed/>
                </p:oleObj>
              </mc:Choice>
              <mc:Fallback>
                <p:oleObj name="" r:id="rId1" imgW="6737350" imgH="5314950" progId="Paint.Picture">
                  <p:embed/>
                  <p:pic>
                    <p:nvPicPr>
                      <p:cNvPr id="0" name="图片 4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188085" y="769620"/>
                        <a:ext cx="6742430" cy="53193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文本框 5"/>
          <p:cNvSpPr txBox="1"/>
          <p:nvPr/>
        </p:nvSpPr>
        <p:spPr>
          <a:xfrm>
            <a:off x="6011545" y="6024245"/>
            <a:ext cx="273685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/>
              <a:t>- CF2018 BPP print</a:t>
            </a:r>
            <a:endParaRPr lang="en-US" altLang="zh-CN" sz="14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2706" name="页脚占位符 4"/>
          <p:cNvSpPr txBox="1">
            <a:spLocks noGrp="1"/>
          </p:cNvSpPr>
          <p:nvPr>
            <p:ph type="ftr" sz="quarter" idx="11"/>
          </p:nvPr>
        </p:nvSpPr>
        <p:spPr/>
        <p:txBody>
          <a:bodyPr anchor="b" anchorCtr="0"/>
          <a:p>
            <a:pPr mar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400" dirty="0">
                <a:solidFill>
                  <a:srgbClr val="000000"/>
                </a:solidFill>
              </a:rPr>
              <a:t>Ye and Sun Accounting English </a:t>
            </a:r>
            <a:endParaRPr lang="en-US" altLang="zh-CN" sz="1400" dirty="0">
              <a:solidFill>
                <a:srgbClr val="000000"/>
              </a:solidFill>
            </a:endParaRPr>
          </a:p>
        </p:txBody>
      </p:sp>
      <p:sp>
        <p:nvSpPr>
          <p:cNvPr id="72707" name="灯片编号占位符 5"/>
          <p:cNvSpPr txBox="1">
            <a:spLocks noGrp="1"/>
          </p:cNvSpPr>
          <p:nvPr>
            <p:ph type="sldNum" sz="quarter" idx="12"/>
          </p:nvPr>
        </p:nvSpPr>
        <p:spPr/>
        <p:txBody>
          <a:bodyPr anchor="b" anchorCtr="0"/>
          <a:p>
            <a:pPr marL="0" indent="0" algn="r" eaLnBrk="1" hangingPunct="1">
              <a:spcBef>
                <a:spcPct val="0"/>
              </a:spcBef>
              <a:buClrTx/>
              <a:buSzTx/>
              <a:buFontTx/>
              <a:buNone/>
            </a:pPr>
            <a:fld id="{9A0DB2DC-4C9A-4742-B13C-FB6460FD3503}" type="slidenum">
              <a:rPr lang="zh-CN" altLang="en-US" sz="1400" dirty="0">
                <a:solidFill>
                  <a:srgbClr val="000000"/>
                </a:solidFill>
              </a:rPr>
            </a:fld>
            <a:endParaRPr lang="zh-CN" altLang="en-US" sz="1400" dirty="0">
              <a:solidFill>
                <a:srgbClr val="000000"/>
              </a:solidFill>
            </a:endParaRPr>
          </a:p>
        </p:txBody>
      </p:sp>
      <p:sp>
        <p:nvSpPr>
          <p:cNvPr id="72708" name="Rectangle 2"/>
          <p:cNvSpPr>
            <a:spLocks noGrp="1"/>
          </p:cNvSpPr>
          <p:nvPr>
            <p:ph type="title"/>
          </p:nvPr>
        </p:nvSpPr>
        <p:spPr>
          <a:xfrm>
            <a:off x="323850" y="-714375"/>
            <a:ext cx="8229600" cy="1785938"/>
          </a:xfrm>
        </p:spPr>
        <p:txBody>
          <a:bodyPr vert="horz" wrap="square" lIns="91440" tIns="45720" rIns="91440" bIns="45720" anchor="b" anchorCtr="0"/>
          <a:p>
            <a:pPr eaLnBrk="1" hangingPunct="1"/>
            <a:r>
              <a:rPr lang="en-US" altLang="zh-CN" sz="3600" dirty="0"/>
              <a:t>1.4 Understanding financial statements</a:t>
            </a:r>
            <a:endParaRPr lang="en-US" altLang="zh-CN" sz="3600" dirty="0"/>
          </a:p>
        </p:txBody>
      </p:sp>
      <p:sp>
        <p:nvSpPr>
          <p:cNvPr id="72709" name="Rectangle 3"/>
          <p:cNvSpPr>
            <a:spLocks noGrp="1"/>
          </p:cNvSpPr>
          <p:nvPr>
            <p:ph idx="1"/>
          </p:nvPr>
        </p:nvSpPr>
        <p:spPr>
          <a:xfrm>
            <a:off x="250825" y="1643063"/>
            <a:ext cx="8642350" cy="4954587"/>
          </a:xfrm>
        </p:spPr>
        <p:txBody>
          <a:bodyPr vert="horz" wrap="square" lIns="91440" tIns="45720" rIns="91440" bIns="45720" anchor="t" anchorCtr="0"/>
          <a:p>
            <a:pPr eaLnBrk="1" hangingPunct="1">
              <a:lnSpc>
                <a:spcPct val="90000"/>
              </a:lnSpc>
            </a:pPr>
            <a:endParaRPr lang="en-US" altLang="zh-CN" sz="2000" dirty="0"/>
          </a:p>
          <a:p>
            <a:pPr>
              <a:lnSpc>
                <a:spcPct val="80000"/>
              </a:lnSpc>
            </a:pPr>
            <a:r>
              <a:rPr lang="en-US" altLang="zh-CN" sz="2000" dirty="0"/>
              <a:t>The </a:t>
            </a:r>
            <a:r>
              <a:rPr lang="en-US" altLang="zh-CN" sz="2000" dirty="0">
                <a:solidFill>
                  <a:schemeClr val="hlink"/>
                </a:solidFill>
              </a:rPr>
              <a:t>statement of comprehensive income</a:t>
            </a:r>
            <a:r>
              <a:rPr lang="en-US" altLang="zh-CN" sz="2000" dirty="0"/>
              <a:t> (income statement) summarizes financial performance resulting from income (revenue and gains) </a:t>
            </a:r>
            <a:r>
              <a:rPr lang="en-US" altLang="zh-CN" sz="2000" i="1" dirty="0"/>
              <a:t>less</a:t>
            </a:r>
            <a:r>
              <a:rPr lang="en-US" altLang="zh-CN" sz="2000" dirty="0"/>
              <a:t> expenses (including losses). </a:t>
            </a:r>
            <a:r>
              <a:rPr lang="zh-CN" altLang="en-US" sz="2000" dirty="0"/>
              <a:t>综合收益</a:t>
            </a:r>
            <a:endParaRPr lang="zh-CN" altLang="en-US" sz="2000" dirty="0"/>
          </a:p>
          <a:p>
            <a:pPr>
              <a:lnSpc>
                <a:spcPct val="80000"/>
              </a:lnSpc>
            </a:pPr>
            <a:endParaRPr lang="en-US" altLang="zh-CN" sz="2000" dirty="0"/>
          </a:p>
          <a:p>
            <a:pPr>
              <a:lnSpc>
                <a:spcPct val="80000"/>
              </a:lnSpc>
            </a:pPr>
            <a:r>
              <a:rPr lang="en-US" altLang="zh-CN" sz="2000" dirty="0">
                <a:solidFill>
                  <a:schemeClr val="hlink"/>
                </a:solidFill>
              </a:rPr>
              <a:t>The statement of changes in equity</a:t>
            </a:r>
            <a:r>
              <a:rPr lang="en-US" altLang="zh-CN" sz="2000" dirty="0"/>
              <a:t> reconciles changes in equity (increases are caused by owner investments and net income, while decreases result from owner withdrawals/dividends and net losses.</a:t>
            </a:r>
            <a:endParaRPr lang="en-US" altLang="zh-CN" sz="2000" dirty="0"/>
          </a:p>
          <a:p>
            <a:pPr>
              <a:lnSpc>
                <a:spcPct val="80000"/>
              </a:lnSpc>
            </a:pPr>
            <a:endParaRPr lang="en-US" altLang="zh-CN" sz="2000" dirty="0"/>
          </a:p>
          <a:p>
            <a:pPr>
              <a:lnSpc>
                <a:spcPct val="80000"/>
              </a:lnSpc>
            </a:pPr>
            <a:r>
              <a:rPr lang="en-US" altLang="zh-CN" sz="2000" dirty="0">
                <a:solidFill>
                  <a:schemeClr val="hlink"/>
                </a:solidFill>
              </a:rPr>
              <a:t>The statement of financial position</a:t>
            </a:r>
            <a:r>
              <a:rPr lang="en-US" altLang="zh-CN" sz="2000" dirty="0"/>
              <a:t> (balance sheet) details assets, liabilities, and equity. </a:t>
            </a:r>
            <a:r>
              <a:rPr lang="zh-CN" altLang="en-US" sz="2000" dirty="0"/>
              <a:t>财务状况</a:t>
            </a:r>
            <a:endParaRPr lang="en-US" altLang="zh-CN" sz="2000" dirty="0"/>
          </a:p>
          <a:p>
            <a:pPr>
              <a:lnSpc>
                <a:spcPct val="80000"/>
              </a:lnSpc>
            </a:pPr>
            <a:endParaRPr lang="en-US" altLang="zh-CN" sz="2000" dirty="0"/>
          </a:p>
          <a:p>
            <a:pPr>
              <a:lnSpc>
                <a:spcPct val="80000"/>
              </a:lnSpc>
            </a:pPr>
            <a:r>
              <a:rPr lang="en-US" altLang="zh-CN" sz="2000" dirty="0">
                <a:solidFill>
                  <a:schemeClr val="hlink"/>
                </a:solidFill>
              </a:rPr>
              <a:t>The statement of cash flows</a:t>
            </a:r>
            <a:r>
              <a:rPr lang="en-US" altLang="zh-CN" sz="2000" dirty="0"/>
              <a:t> shows the cash inflows and outflows from operating activities, investing activities, and financing activities.</a:t>
            </a:r>
            <a:r>
              <a:rPr lang="zh-CN" altLang="en-US" sz="2000" dirty="0"/>
              <a:t>现金流量表</a:t>
            </a:r>
            <a:endParaRPr lang="zh-CN" altLang="en-US" sz="2000" dirty="0"/>
          </a:p>
          <a:p>
            <a:pPr eaLnBrk="1" hangingPunct="1">
              <a:lnSpc>
                <a:spcPct val="90000"/>
              </a:lnSpc>
            </a:pPr>
            <a:endParaRPr lang="en-US" altLang="zh-CN" sz="2000" dirty="0"/>
          </a:p>
          <a:p>
            <a:pPr eaLnBrk="1" hangingPunct="1">
              <a:lnSpc>
                <a:spcPct val="90000"/>
              </a:lnSpc>
            </a:pPr>
            <a:r>
              <a:rPr lang="en-US" altLang="zh-CN" sz="2000" dirty="0"/>
              <a:t>Users of accounting information – investors and creditors etc. </a:t>
            </a:r>
            <a:endParaRPr lang="en-US" altLang="zh-CN" sz="2000" dirty="0"/>
          </a:p>
          <a:p>
            <a:pPr eaLnBrk="1" hangingPunct="1">
              <a:lnSpc>
                <a:spcPct val="90000"/>
              </a:lnSpc>
              <a:buNone/>
            </a:pPr>
            <a:endParaRPr lang="en-US" altLang="zh-CN" sz="1600" dirty="0"/>
          </a:p>
          <a:p>
            <a:pPr eaLnBrk="1" hangingPunct="1">
              <a:lnSpc>
                <a:spcPct val="90000"/>
              </a:lnSpc>
              <a:buNone/>
            </a:pPr>
            <a:endParaRPr lang="zh-CN" altLang="en-US" sz="1600" dirty="0"/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3730" name="页脚占位符 4"/>
          <p:cNvSpPr txBox="1">
            <a:spLocks noGrp="1"/>
          </p:cNvSpPr>
          <p:nvPr>
            <p:ph type="ftr" sz="quarter" idx="11"/>
          </p:nvPr>
        </p:nvSpPr>
        <p:spPr/>
        <p:txBody>
          <a:bodyPr anchor="b" anchorCtr="0"/>
          <a:p>
            <a:pPr mar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400" dirty="0"/>
              <a:t>Ye and Sun Accounting English </a:t>
            </a:r>
            <a:endParaRPr lang="en-US" altLang="zh-CN" sz="1400" dirty="0"/>
          </a:p>
        </p:txBody>
      </p:sp>
      <p:sp>
        <p:nvSpPr>
          <p:cNvPr id="73731" name="灯片编号占位符 5"/>
          <p:cNvSpPr txBox="1">
            <a:spLocks noGrp="1"/>
          </p:cNvSpPr>
          <p:nvPr>
            <p:ph type="sldNum" sz="quarter" idx="12"/>
          </p:nvPr>
        </p:nvSpPr>
        <p:spPr/>
        <p:txBody>
          <a:bodyPr anchor="b" anchorCtr="0"/>
          <a:p>
            <a:pPr marL="0" indent="0" algn="r" eaLnBrk="1" hangingPunct="1">
              <a:spcBef>
                <a:spcPct val="0"/>
              </a:spcBef>
              <a:buClrTx/>
              <a:buSzTx/>
              <a:buFontTx/>
              <a:buNone/>
            </a:pPr>
            <a:fld id="{9A0DB2DC-4C9A-4742-B13C-FB6460FD3503}" type="slidenum">
              <a:rPr lang="zh-CN" altLang="en-US" sz="1400" dirty="0"/>
            </a:fld>
            <a:endParaRPr lang="zh-CN" altLang="en-US" sz="1400" dirty="0"/>
          </a:p>
        </p:txBody>
      </p:sp>
      <p:sp>
        <p:nvSpPr>
          <p:cNvPr id="73732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b" anchorCtr="0"/>
          <a:p>
            <a:pPr eaLnBrk="1" hangingPunct="1"/>
            <a:r>
              <a:rPr lang="en-US" altLang="zh-CN" sz="4000" dirty="0"/>
              <a:t> 1.5 Accounting and its profession</a:t>
            </a:r>
            <a:endParaRPr lang="en-US" altLang="zh-CN" sz="4000" dirty="0"/>
          </a:p>
        </p:txBody>
      </p:sp>
      <p:sp>
        <p:nvSpPr>
          <p:cNvPr id="73733" name="Rectangle 3"/>
          <p:cNvSpPr>
            <a:spLocks noGrp="1"/>
          </p:cNvSpPr>
          <p:nvPr>
            <p:ph idx="1"/>
          </p:nvPr>
        </p:nvSpPr>
        <p:spPr>
          <a:xfrm>
            <a:off x="1428750" y="1957388"/>
            <a:ext cx="7327900" cy="4114800"/>
          </a:xfrm>
        </p:spPr>
        <p:txBody>
          <a:bodyPr vert="horz" wrap="square" lIns="91440" tIns="45720" rIns="91440" bIns="45720" anchor="t" anchorCtr="0"/>
          <a:p>
            <a:pPr eaLnBrk="1" hangingPunct="1">
              <a:lnSpc>
                <a:spcPct val="90000"/>
              </a:lnSpc>
            </a:pPr>
            <a:r>
              <a:rPr lang="en-US" altLang="zh-CN" dirty="0"/>
              <a:t>There are three basic types of accountants:</a:t>
            </a:r>
            <a:endParaRPr lang="en-US" altLang="zh-CN" dirty="0"/>
          </a:p>
          <a:p>
            <a:pPr lvl="1" eaLnBrk="1" hangingPunct="1">
              <a:lnSpc>
                <a:spcPct val="90000"/>
              </a:lnSpc>
              <a:buSzPct val="50000"/>
            </a:pPr>
            <a:r>
              <a:rPr lang="en-US" altLang="zh-CN" dirty="0"/>
              <a:t>Private accountants work for a single employer.</a:t>
            </a:r>
            <a:endParaRPr lang="en-US" altLang="zh-CN" dirty="0"/>
          </a:p>
          <a:p>
            <a:pPr lvl="1" eaLnBrk="1" hangingPunct="1">
              <a:lnSpc>
                <a:spcPct val="90000"/>
              </a:lnSpc>
              <a:buSzPct val="50000"/>
            </a:pPr>
            <a:r>
              <a:rPr lang="en-US" altLang="zh-CN" dirty="0"/>
              <a:t>Public accountants are available to the public.</a:t>
            </a:r>
            <a:endParaRPr lang="en-US" altLang="zh-CN" dirty="0"/>
          </a:p>
          <a:p>
            <a:pPr lvl="1" eaLnBrk="1" hangingPunct="1">
              <a:lnSpc>
                <a:spcPct val="90000"/>
              </a:lnSpc>
              <a:buSzPct val="50000"/>
            </a:pPr>
            <a:r>
              <a:rPr lang="en-US" altLang="zh-CN" dirty="0"/>
              <a:t>Government accountants work for local, provincial, and federal government agencies.</a:t>
            </a:r>
            <a:endParaRPr lang="en-US" altLang="zh-CN" dirty="0"/>
          </a:p>
          <a:p>
            <a:pPr lvl="1" eaLnBrk="1" hangingPunct="1">
              <a:lnSpc>
                <a:spcPct val="90000"/>
              </a:lnSpc>
              <a:buSzPct val="50000"/>
              <a:buNone/>
            </a:pPr>
            <a:r>
              <a:rPr lang="en-US" altLang="zh-CN" dirty="0"/>
              <a:t>……</a:t>
            </a:r>
            <a:endParaRPr lang="en-US" altLang="zh-CN" dirty="0"/>
          </a:p>
          <a:p>
            <a:pPr eaLnBrk="1" hangingPunct="1">
              <a:lnSpc>
                <a:spcPct val="90000"/>
              </a:lnSpc>
              <a:buNone/>
            </a:pPr>
            <a:endParaRPr lang="zh-CN" altLang="en-US" sz="3000" dirty="0"/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4754" name="页脚占位符 4"/>
          <p:cNvSpPr txBox="1">
            <a:spLocks noGrp="1"/>
          </p:cNvSpPr>
          <p:nvPr>
            <p:ph type="ftr" sz="quarter" idx="11"/>
          </p:nvPr>
        </p:nvSpPr>
        <p:spPr/>
        <p:txBody>
          <a:bodyPr anchor="b" anchorCtr="0"/>
          <a:p>
            <a:pPr mar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400" dirty="0"/>
              <a:t>Ye and Sun Accounting English </a:t>
            </a:r>
            <a:endParaRPr lang="en-US" altLang="zh-CN" sz="1400" dirty="0"/>
          </a:p>
        </p:txBody>
      </p:sp>
      <p:sp>
        <p:nvSpPr>
          <p:cNvPr id="74755" name="灯片编号占位符 5"/>
          <p:cNvSpPr txBox="1">
            <a:spLocks noGrp="1"/>
          </p:cNvSpPr>
          <p:nvPr>
            <p:ph type="sldNum" sz="quarter" idx="12"/>
          </p:nvPr>
        </p:nvSpPr>
        <p:spPr/>
        <p:txBody>
          <a:bodyPr anchor="b" anchorCtr="0"/>
          <a:p>
            <a:pPr marL="0" indent="0" algn="r" eaLnBrk="1" hangingPunct="1">
              <a:spcBef>
                <a:spcPct val="0"/>
              </a:spcBef>
              <a:buClrTx/>
              <a:buSzTx/>
              <a:buFontTx/>
              <a:buNone/>
            </a:pPr>
            <a:fld id="{9A0DB2DC-4C9A-4742-B13C-FB6460FD3503}" type="slidenum">
              <a:rPr lang="zh-CN" altLang="en-US" sz="1400" dirty="0"/>
            </a:fld>
            <a:endParaRPr lang="zh-CN" altLang="en-US" sz="1400" dirty="0"/>
          </a:p>
        </p:txBody>
      </p:sp>
      <p:sp>
        <p:nvSpPr>
          <p:cNvPr id="74756" name="Rectangle 3075"/>
          <p:cNvSpPr>
            <a:spLocks noGrp="1"/>
          </p:cNvSpPr>
          <p:nvPr>
            <p:ph idx="1"/>
          </p:nvPr>
        </p:nvSpPr>
        <p:spPr>
          <a:xfrm>
            <a:off x="2195513" y="1773238"/>
            <a:ext cx="7239000" cy="4114800"/>
          </a:xfrm>
        </p:spPr>
        <p:txBody>
          <a:bodyPr vert="horz" wrap="square" lIns="91440" tIns="45720" rIns="91440" bIns="45720" anchor="t" anchorCtr="0"/>
          <a:p>
            <a:pPr eaLnBrk="1" hangingPunct="1"/>
            <a:r>
              <a:rPr lang="en-US" altLang="zh-CN" dirty="0"/>
              <a:t> Fields of accounting</a:t>
            </a:r>
            <a:endParaRPr lang="en-US" altLang="zh-CN" dirty="0"/>
          </a:p>
          <a:p>
            <a:pPr lvl="1" eaLnBrk="1" hangingPunct="1">
              <a:buSzPct val="50000"/>
            </a:pPr>
            <a:r>
              <a:rPr lang="en-US" altLang="zh-CN" dirty="0"/>
              <a:t>financial</a:t>
            </a:r>
            <a:endParaRPr lang="en-US" altLang="zh-CN" dirty="0"/>
          </a:p>
          <a:p>
            <a:pPr lvl="1" eaLnBrk="1" hangingPunct="1">
              <a:buSzPct val="50000"/>
            </a:pPr>
            <a:r>
              <a:rPr lang="en-US" altLang="zh-CN" dirty="0"/>
              <a:t>managerial</a:t>
            </a:r>
            <a:endParaRPr lang="en-US" altLang="zh-CN" dirty="0"/>
          </a:p>
          <a:p>
            <a:pPr lvl="1" eaLnBrk="1" hangingPunct="1">
              <a:buSzPct val="50000"/>
            </a:pPr>
            <a:r>
              <a:rPr lang="en-US" altLang="zh-CN" dirty="0"/>
              <a:t>taxation</a:t>
            </a:r>
            <a:endParaRPr lang="en-US" altLang="zh-CN" dirty="0"/>
          </a:p>
          <a:p>
            <a:pPr lvl="1" eaLnBrk="1" hangingPunct="1">
              <a:buSzPct val="50000"/>
            </a:pPr>
            <a:r>
              <a:rPr lang="en-US" altLang="zh-CN" dirty="0"/>
              <a:t>accounting-related</a:t>
            </a:r>
            <a:endParaRPr lang="en-US" altLang="zh-CN" dirty="0"/>
          </a:p>
          <a:p>
            <a:pPr eaLnBrk="1" hangingPunct="1">
              <a:buNone/>
            </a:pPr>
            <a:endParaRPr lang="zh-CN" altLang="en-US" dirty="0"/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5778" name="页脚占位符 4"/>
          <p:cNvSpPr txBox="1">
            <a:spLocks noGrp="1"/>
          </p:cNvSpPr>
          <p:nvPr>
            <p:ph type="ftr" sz="quarter" idx="11"/>
          </p:nvPr>
        </p:nvSpPr>
        <p:spPr/>
        <p:txBody>
          <a:bodyPr anchor="b" anchorCtr="0"/>
          <a:p>
            <a:pPr mar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400" dirty="0"/>
              <a:t>Ye and Sun Accounting English </a:t>
            </a:r>
            <a:endParaRPr lang="en-US" altLang="zh-CN" sz="1400" dirty="0"/>
          </a:p>
        </p:txBody>
      </p:sp>
      <p:sp>
        <p:nvSpPr>
          <p:cNvPr id="75779" name="灯片编号占位符 5"/>
          <p:cNvSpPr txBox="1">
            <a:spLocks noGrp="1"/>
          </p:cNvSpPr>
          <p:nvPr>
            <p:ph type="sldNum" sz="quarter" idx="12"/>
          </p:nvPr>
        </p:nvSpPr>
        <p:spPr/>
        <p:txBody>
          <a:bodyPr anchor="b" anchorCtr="0"/>
          <a:p>
            <a:pPr marL="0" indent="0" algn="r" eaLnBrk="1" hangingPunct="1">
              <a:spcBef>
                <a:spcPct val="0"/>
              </a:spcBef>
              <a:buClrTx/>
              <a:buSzTx/>
              <a:buFontTx/>
              <a:buNone/>
            </a:pPr>
            <a:fld id="{9A0DB2DC-4C9A-4742-B13C-FB6460FD3503}" type="slidenum">
              <a:rPr lang="zh-CN" altLang="en-US" sz="1400" dirty="0"/>
            </a:fld>
            <a:endParaRPr lang="zh-CN" altLang="en-US" sz="1400" dirty="0"/>
          </a:p>
        </p:txBody>
      </p:sp>
      <p:sp>
        <p:nvSpPr>
          <p:cNvPr id="75780" name="Rectangle 2"/>
          <p:cNvSpPr>
            <a:spLocks noGrp="1"/>
          </p:cNvSpPr>
          <p:nvPr>
            <p:ph type="title"/>
          </p:nvPr>
        </p:nvSpPr>
        <p:spPr>
          <a:xfrm>
            <a:off x="928688" y="214313"/>
            <a:ext cx="8015287" cy="1462087"/>
          </a:xfrm>
        </p:spPr>
        <p:txBody>
          <a:bodyPr vert="horz" wrap="square" lIns="91440" tIns="45720" rIns="91440" bIns="45720" anchor="b" anchorCtr="0"/>
          <a:p>
            <a:pPr eaLnBrk="1" hangingPunct="1"/>
            <a:r>
              <a:rPr lang="en-US" altLang="zh-CN" sz="4000" dirty="0"/>
              <a:t>1.6 Using the accounting equation</a:t>
            </a:r>
            <a:endParaRPr lang="en-US" altLang="zh-CN" sz="4000" dirty="0"/>
          </a:p>
        </p:txBody>
      </p:sp>
      <p:sp>
        <p:nvSpPr>
          <p:cNvPr id="75781" name="Rectangle 3"/>
          <p:cNvSpPr>
            <a:spLocks noGrp="1"/>
          </p:cNvSpPr>
          <p:nvPr>
            <p:ph idx="1"/>
          </p:nvPr>
        </p:nvSpPr>
        <p:spPr>
          <a:xfrm>
            <a:off x="1071563" y="1773238"/>
            <a:ext cx="7685087" cy="3970337"/>
          </a:xfrm>
        </p:spPr>
        <p:txBody>
          <a:bodyPr vert="horz" wrap="square" lIns="91440" tIns="45720" rIns="91440" bIns="45720" anchor="t" anchorCtr="0"/>
          <a:p>
            <a:pPr eaLnBrk="1" hangingPunct="1"/>
            <a:r>
              <a:rPr lang="en-US" altLang="zh-CN" sz="2800" dirty="0"/>
              <a:t>Business transactions always affect at least two elements in the accounting equation.  </a:t>
            </a:r>
            <a:endParaRPr lang="en-US" altLang="zh-CN" sz="2800" dirty="0"/>
          </a:p>
          <a:p>
            <a:pPr eaLnBrk="1" hangingPunct="1">
              <a:spcAft>
                <a:spcPts val="600"/>
              </a:spcAft>
            </a:pPr>
            <a:r>
              <a:rPr lang="en-US" altLang="zh-CN" sz="2800" dirty="0"/>
              <a:t>The accounting equation is:</a:t>
            </a:r>
            <a:r>
              <a:rPr lang="zh-CN" altLang="en-US" sz="2800" dirty="0"/>
              <a:t>会计等式</a:t>
            </a:r>
            <a:endParaRPr lang="zh-CN" altLang="en-US" sz="2800" dirty="0"/>
          </a:p>
          <a:p>
            <a:pPr eaLnBrk="1" hangingPunct="1">
              <a:spcAft>
                <a:spcPts val="600"/>
              </a:spcAft>
              <a:buNone/>
            </a:pPr>
            <a:r>
              <a:rPr lang="en-US" altLang="zh-CN" sz="2800" dirty="0"/>
              <a:t>	 </a:t>
            </a:r>
            <a:r>
              <a:rPr lang="en-US" altLang="zh-CN" sz="2800" u="sng" dirty="0">
                <a:solidFill>
                  <a:srgbClr val="020000"/>
                </a:solidFill>
              </a:rPr>
              <a:t>Assets = Liabilities + Equity</a:t>
            </a:r>
            <a:endParaRPr lang="en-US" altLang="zh-CN" sz="2800" u="sng" dirty="0">
              <a:solidFill>
                <a:srgbClr val="020000"/>
              </a:solidFill>
            </a:endParaRPr>
          </a:p>
          <a:p>
            <a:pPr eaLnBrk="1" hangingPunct="1">
              <a:spcAft>
                <a:spcPts val="600"/>
              </a:spcAft>
              <a:buNone/>
            </a:pPr>
            <a:r>
              <a:rPr lang="en-US" altLang="zh-CN" sz="2800" u="sng" dirty="0">
                <a:solidFill>
                  <a:srgbClr val="020000"/>
                </a:solidFill>
              </a:rPr>
              <a:t>    </a:t>
            </a:r>
            <a:r>
              <a:rPr lang="zh-CN" altLang="en-US" sz="2800" u="sng" dirty="0">
                <a:solidFill>
                  <a:srgbClr val="020000"/>
                </a:solidFill>
              </a:rPr>
              <a:t>资产        负债          权益</a:t>
            </a:r>
            <a:endParaRPr lang="zh-CN" altLang="en-US" sz="2800" u="sng" dirty="0">
              <a:solidFill>
                <a:srgbClr val="020000"/>
              </a:solidFill>
            </a:endParaRPr>
          </a:p>
          <a:p>
            <a:pPr eaLnBrk="1" hangingPunct="1"/>
            <a:r>
              <a:rPr lang="en-US" altLang="zh-CN" sz="2800" dirty="0"/>
              <a:t>After a transaction is recorded, the accounting equation must be in balance.</a:t>
            </a:r>
            <a:endParaRPr lang="en-US" altLang="zh-CN" sz="2800" dirty="0"/>
          </a:p>
          <a:p>
            <a:pPr eaLnBrk="1" hangingPunct="1">
              <a:buNone/>
            </a:pPr>
            <a:r>
              <a:rPr lang="en-US" altLang="zh-CN" sz="2800" dirty="0"/>
              <a:t>……</a:t>
            </a:r>
            <a:endParaRPr lang="en-US" altLang="zh-CN" sz="2800" dirty="0"/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6802" name="页脚占位符 2"/>
          <p:cNvSpPr txBox="1">
            <a:spLocks noGrp="1"/>
          </p:cNvSpPr>
          <p:nvPr>
            <p:ph type="ftr" sz="quarter" idx="11"/>
          </p:nvPr>
        </p:nvSpPr>
        <p:spPr/>
        <p:txBody>
          <a:bodyPr anchor="b" anchorCtr="0"/>
          <a:p>
            <a:pPr mar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400" dirty="0"/>
              <a:t>Ye and Sun Accounting English </a:t>
            </a:r>
            <a:endParaRPr lang="en-US" altLang="zh-CN" sz="1400" dirty="0"/>
          </a:p>
        </p:txBody>
      </p:sp>
      <p:sp>
        <p:nvSpPr>
          <p:cNvPr id="76803" name="灯片编号占位符 3"/>
          <p:cNvSpPr txBox="1">
            <a:spLocks noGrp="1"/>
          </p:cNvSpPr>
          <p:nvPr>
            <p:ph type="sldNum" sz="quarter" idx="12"/>
          </p:nvPr>
        </p:nvSpPr>
        <p:spPr/>
        <p:txBody>
          <a:bodyPr anchor="b" anchorCtr="0"/>
          <a:p>
            <a:pPr marL="0" indent="0" algn="r" eaLnBrk="1" hangingPunct="1">
              <a:spcBef>
                <a:spcPct val="0"/>
              </a:spcBef>
              <a:buClrTx/>
              <a:buSzTx/>
              <a:buFontTx/>
              <a:buNone/>
            </a:pPr>
            <a:fld id="{9A0DB2DC-4C9A-4742-B13C-FB6460FD3503}" type="slidenum">
              <a:rPr lang="zh-CN" altLang="en-US" sz="1400" dirty="0"/>
            </a:fld>
            <a:endParaRPr lang="zh-CN" altLang="en-US" sz="1400" dirty="0"/>
          </a:p>
        </p:txBody>
      </p:sp>
      <p:sp>
        <p:nvSpPr>
          <p:cNvPr id="76804" name="Rectangle 1026"/>
          <p:cNvSpPr/>
          <p:nvPr/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4400" dirty="0">
                <a:solidFill>
                  <a:schemeClr val="tx2"/>
                </a:solidFill>
              </a:rPr>
              <a:t>Using the accounting equation</a:t>
            </a:r>
            <a:endParaRPr lang="en-US" altLang="zh-CN" sz="4400" dirty="0">
              <a:solidFill>
                <a:schemeClr val="tx2"/>
              </a:solidFill>
            </a:endParaRPr>
          </a:p>
        </p:txBody>
      </p:sp>
      <p:sp>
        <p:nvSpPr>
          <p:cNvPr id="76805" name="Rectangle 1027"/>
          <p:cNvSpPr/>
          <p:nvPr/>
        </p:nvSpPr>
        <p:spPr>
          <a:xfrm>
            <a:off x="685800" y="2362200"/>
            <a:ext cx="8077200" cy="37338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342900" lvl="0" indent="-342900" eaLnBrk="1" hangingPunct="1">
              <a:buClrTx/>
              <a:buSzTx/>
              <a:buFontTx/>
              <a:buChar char="•"/>
            </a:pPr>
            <a:r>
              <a:rPr lang="en-US" altLang="zh-CN" b="1" dirty="0">
                <a:solidFill>
                  <a:srgbClr val="FF0000"/>
                </a:solidFill>
                <a:latin typeface="Arial" panose="020B0604020202020204" pitchFamily="34" charset="0"/>
              </a:rPr>
              <a:t>(1)Recording        (2)Reporting</a:t>
            </a:r>
            <a:endParaRPr lang="en-US" altLang="zh-CN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marL="342900" lvl="0" indent="-342900" eaLnBrk="1" hangingPunct="1">
              <a:buClrTx/>
              <a:buSzTx/>
              <a:buFontTx/>
              <a:buNone/>
            </a:pPr>
            <a:r>
              <a:rPr lang="en-US" altLang="zh-CN" dirty="0">
                <a:latin typeface="Arial" panose="020B0604020202020204" pitchFamily="34" charset="0"/>
              </a:rPr>
              <a:t>	(</a:t>
            </a:r>
            <a:r>
              <a:rPr lang="en-US" altLang="zh-CN" i="1" dirty="0">
                <a:latin typeface="Arial" panose="020B0604020202020204" pitchFamily="34" charset="0"/>
              </a:rPr>
              <a:t>Basic Steps of Accounting Processing)</a:t>
            </a:r>
            <a:endParaRPr lang="en-US" altLang="zh-CN" i="1" dirty="0">
              <a:latin typeface="Arial" panose="020B0604020202020204" pitchFamily="34" charset="0"/>
            </a:endParaRPr>
          </a:p>
          <a:p>
            <a:pPr marL="342900" lvl="0" indent="-342900" eaLnBrk="1" hangingPunct="1">
              <a:buClrTx/>
              <a:buSzTx/>
              <a:buFontTx/>
              <a:buChar char="•"/>
            </a:pPr>
            <a:r>
              <a:rPr lang="en-US" altLang="zh-CN" dirty="0">
                <a:latin typeface="Arial" panose="020B0604020202020204" pitchFamily="34" charset="0"/>
              </a:rPr>
              <a:t>Example on textbook</a:t>
            </a:r>
            <a:endParaRPr lang="en-US" altLang="zh-CN" dirty="0">
              <a:latin typeface="Arial" panose="020B0604020202020204" pitchFamily="34" charset="0"/>
            </a:endParaRPr>
          </a:p>
        </p:txBody>
      </p:sp>
      <p:graphicFrame>
        <p:nvGraphicFramePr>
          <p:cNvPr id="76806" name="Object 1028"/>
          <p:cNvGraphicFramePr>
            <a:graphicFrameLocks noChangeAspect="1"/>
          </p:cNvGraphicFramePr>
          <p:nvPr/>
        </p:nvGraphicFramePr>
        <p:xfrm>
          <a:off x="3276600" y="5105400"/>
          <a:ext cx="3048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1" imgW="4762500" imgH="3505200" progId="MS_ClipArt_Gallery.2">
                  <p:embed/>
                </p:oleObj>
              </mc:Choice>
              <mc:Fallback>
                <p:oleObj name="" r:id="rId1" imgW="4762500" imgH="3505200" progId="MS_ClipArt_Gallery.2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276600" y="5105400"/>
                        <a:ext cx="3048000" cy="10668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6807" name="Line 1029"/>
          <p:cNvSpPr/>
          <p:nvPr/>
        </p:nvSpPr>
        <p:spPr>
          <a:xfrm>
            <a:off x="3810000" y="2667000"/>
            <a:ext cx="533400" cy="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59394" name="Group 2"/>
          <p:cNvGrpSpPr/>
          <p:nvPr/>
        </p:nvGrpSpPr>
        <p:grpSpPr>
          <a:xfrm>
            <a:off x="395288" y="333375"/>
            <a:ext cx="7850187" cy="6264275"/>
            <a:chOff x="249" y="210"/>
            <a:chExt cx="4945" cy="3946"/>
          </a:xfrm>
        </p:grpSpPr>
        <p:sp>
          <p:nvSpPr>
            <p:cNvPr id="59395" name="Rectangle 3"/>
            <p:cNvSpPr/>
            <p:nvPr/>
          </p:nvSpPr>
          <p:spPr>
            <a:xfrm>
              <a:off x="295" y="300"/>
              <a:ext cx="4899" cy="3674"/>
            </a:xfrm>
            <a:prstGeom prst="rect">
              <a:avLst/>
            </a:prstGeom>
            <a:solidFill>
              <a:srgbClr val="CDCDEF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i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zh-CN" altLang="zh-CN" sz="1800" dirty="0">
                <a:solidFill>
                  <a:srgbClr val="000000"/>
                </a:solidFill>
              </a:endParaRPr>
            </a:p>
          </p:txBody>
        </p:sp>
        <p:grpSp>
          <p:nvGrpSpPr>
            <p:cNvPr id="59396" name="Group 4"/>
            <p:cNvGrpSpPr/>
            <p:nvPr/>
          </p:nvGrpSpPr>
          <p:grpSpPr>
            <a:xfrm>
              <a:off x="703" y="527"/>
              <a:ext cx="4127" cy="2903"/>
              <a:chOff x="703" y="663"/>
              <a:chExt cx="4127" cy="2903"/>
            </a:xfrm>
          </p:grpSpPr>
          <p:sp>
            <p:nvSpPr>
              <p:cNvPr id="59400" name="AutoShape 5"/>
              <p:cNvSpPr/>
              <p:nvPr/>
            </p:nvSpPr>
            <p:spPr>
              <a:xfrm rot="10800000">
                <a:off x="703" y="2432"/>
                <a:ext cx="4127" cy="1134"/>
              </a:xfrm>
              <a:custGeom>
                <a:avLst/>
                <a:gdLst>
                  <a:gd name="txL" fmla="*/ 4501 w 21600"/>
                  <a:gd name="txT" fmla="*/ 4495 h 21600"/>
                  <a:gd name="txR" fmla="*/ 17099 w 21600"/>
                  <a:gd name="txB" fmla="*/ 17105 h 21600"/>
                </a:gdLst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</a:cxnLst>
                <a:rect l="txL" t="txT" r="txR" b="txB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DC7EF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rot="10800000"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 i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</a:lstStyle>
              <a:p>
                <a:pPr marL="0" lvl="0" indent="0" algn="ctr" eaLnBrk="1" hangingPunct="1">
                  <a:spcBef>
                    <a:spcPct val="0"/>
                  </a:spcBef>
                  <a:buNone/>
                </a:pPr>
                <a:r>
                  <a:rPr lang="en-US" altLang="zh-CN" sz="1800" dirty="0">
                    <a:solidFill>
                      <a:srgbClr val="000000"/>
                    </a:solidFill>
                  </a:rPr>
                  <a:t>Accounting Cycle </a:t>
                </a:r>
                <a:r>
                  <a:rPr lang="zh-CN" altLang="en-US" sz="1800" dirty="0">
                    <a:solidFill>
                      <a:srgbClr val="000000"/>
                    </a:solidFill>
                  </a:rPr>
                  <a:t>会计循环</a:t>
                </a:r>
                <a:endParaRPr lang="zh-CN" altLang="en-US" sz="1800" dirty="0">
                  <a:solidFill>
                    <a:srgbClr val="000000"/>
                  </a:solidFill>
                </a:endParaRPr>
              </a:p>
              <a:p>
                <a:pPr marL="0" lvl="0" indent="0" algn="ctr" eaLnBrk="1" hangingPunct="1">
                  <a:spcBef>
                    <a:spcPct val="0"/>
                  </a:spcBef>
                  <a:buNone/>
                </a:pPr>
                <a:r>
                  <a:rPr lang="en-US" altLang="zh-CN" sz="1800" dirty="0">
                    <a:solidFill>
                      <a:srgbClr val="000000"/>
                    </a:solidFill>
                  </a:rPr>
                  <a:t>-recording </a:t>
                </a:r>
                <a:r>
                  <a:rPr lang="zh-CN" altLang="en-US" sz="1800" dirty="0">
                    <a:solidFill>
                      <a:srgbClr val="000000"/>
                    </a:solidFill>
                  </a:rPr>
                  <a:t>记录</a:t>
                </a:r>
                <a:endParaRPr lang="zh-CN" altLang="en-US" sz="1800" dirty="0">
                  <a:solidFill>
                    <a:srgbClr val="000000"/>
                  </a:solidFill>
                </a:endParaRPr>
              </a:p>
              <a:p>
                <a:pPr marL="0" lvl="0" indent="0" algn="ctr" eaLnBrk="1" hangingPunct="1">
                  <a:spcBef>
                    <a:spcPct val="0"/>
                  </a:spcBef>
                  <a:buNone/>
                </a:pPr>
                <a:r>
                  <a:rPr lang="en-US" altLang="zh-CN" sz="1800" dirty="0">
                    <a:solidFill>
                      <a:srgbClr val="000000"/>
                    </a:solidFill>
                  </a:rPr>
                  <a:t>-reporting </a:t>
                </a:r>
                <a:r>
                  <a:rPr lang="zh-CN" altLang="en-US" sz="1800" dirty="0">
                    <a:solidFill>
                      <a:srgbClr val="000000"/>
                    </a:solidFill>
                  </a:rPr>
                  <a:t>报告</a:t>
                </a:r>
                <a:endParaRPr lang="zh-CN" altLang="en-US" sz="18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9401" name="AutoShape 6"/>
              <p:cNvSpPr/>
              <p:nvPr/>
            </p:nvSpPr>
            <p:spPr>
              <a:xfrm rot="10800000">
                <a:off x="1746" y="1480"/>
                <a:ext cx="2087" cy="907"/>
              </a:xfrm>
              <a:custGeom>
                <a:avLst/>
                <a:gdLst>
                  <a:gd name="txL" fmla="*/ 4502 w 21600"/>
                  <a:gd name="txT" fmla="*/ 4501 h 21600"/>
                  <a:gd name="txR" fmla="*/ 17098 w 21600"/>
                  <a:gd name="txB" fmla="*/ 17099 h 21600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7A7E6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rot="10800000"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 i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</a:lstStyle>
              <a:p>
                <a:pPr marL="0" lvl="0" indent="0" algn="ctr" eaLnBrk="1" hangingPunct="1">
                  <a:spcBef>
                    <a:spcPct val="0"/>
                  </a:spcBef>
                  <a:buNone/>
                </a:pPr>
                <a:r>
                  <a:rPr lang="en-US" altLang="zh-CN" sz="1600" dirty="0">
                    <a:solidFill>
                      <a:srgbClr val="000000"/>
                    </a:solidFill>
                  </a:rPr>
                  <a:t>Accounting </a:t>
                </a:r>
                <a:endParaRPr lang="en-US" altLang="zh-CN" sz="1600" dirty="0">
                  <a:solidFill>
                    <a:srgbClr val="000000"/>
                  </a:solidFill>
                </a:endParaRPr>
              </a:p>
              <a:p>
                <a:pPr marL="0" lvl="0" indent="0" algn="ctr" eaLnBrk="1" hangingPunct="1">
                  <a:spcBef>
                    <a:spcPct val="0"/>
                  </a:spcBef>
                  <a:buNone/>
                </a:pPr>
                <a:r>
                  <a:rPr lang="en-US" altLang="zh-CN" sz="1600" dirty="0">
                    <a:solidFill>
                      <a:srgbClr val="000000"/>
                    </a:solidFill>
                  </a:rPr>
                  <a:t>Elements</a:t>
                </a:r>
                <a:r>
                  <a:rPr lang="zh-CN" altLang="en-US" sz="1600" dirty="0">
                    <a:solidFill>
                      <a:srgbClr val="000000"/>
                    </a:solidFill>
                  </a:rPr>
                  <a:t>会计要素 </a:t>
                </a:r>
                <a:endParaRPr lang="zh-CN" altLang="en-US" sz="1600" dirty="0">
                  <a:solidFill>
                    <a:srgbClr val="000000"/>
                  </a:solidFill>
                </a:endParaRPr>
              </a:p>
              <a:p>
                <a:pPr marL="0" lvl="0" indent="0" algn="ctr" eaLnBrk="1" hangingPunct="1">
                  <a:spcBef>
                    <a:spcPct val="0"/>
                  </a:spcBef>
                  <a:buNone/>
                </a:pPr>
                <a:r>
                  <a:rPr lang="en-US" altLang="zh-CN" sz="1600" dirty="0">
                    <a:solidFill>
                      <a:srgbClr val="000000"/>
                    </a:solidFill>
                  </a:rPr>
                  <a:t>-assets</a:t>
                </a:r>
                <a:r>
                  <a:rPr lang="zh-CN" altLang="en-US" sz="1600" dirty="0">
                    <a:solidFill>
                      <a:srgbClr val="000000"/>
                    </a:solidFill>
                  </a:rPr>
                  <a:t>资产</a:t>
                </a:r>
                <a:endParaRPr lang="zh-CN" altLang="en-US" sz="1600" dirty="0">
                  <a:solidFill>
                    <a:srgbClr val="000000"/>
                  </a:solidFill>
                </a:endParaRPr>
              </a:p>
              <a:p>
                <a:pPr marL="0" lvl="0" indent="0" algn="ctr" eaLnBrk="1" hangingPunct="1">
                  <a:spcBef>
                    <a:spcPct val="0"/>
                  </a:spcBef>
                  <a:buNone/>
                </a:pPr>
                <a:r>
                  <a:rPr lang="en-US" altLang="zh-CN" sz="1600" dirty="0">
                    <a:solidFill>
                      <a:srgbClr val="000000"/>
                    </a:solidFill>
                  </a:rPr>
                  <a:t>-liabilities</a:t>
                </a:r>
                <a:r>
                  <a:rPr lang="zh-CN" altLang="en-US" sz="1600" dirty="0">
                    <a:solidFill>
                      <a:srgbClr val="000000"/>
                    </a:solidFill>
                  </a:rPr>
                  <a:t>负债</a:t>
                </a:r>
                <a:endParaRPr lang="zh-CN" altLang="en-US" sz="1600" dirty="0">
                  <a:solidFill>
                    <a:srgbClr val="000000"/>
                  </a:solidFill>
                </a:endParaRPr>
              </a:p>
              <a:p>
                <a:pPr marL="0" lvl="0" indent="0" algn="ctr" eaLnBrk="1" hangingPunct="1">
                  <a:spcBef>
                    <a:spcPct val="0"/>
                  </a:spcBef>
                  <a:buNone/>
                </a:pPr>
                <a:r>
                  <a:rPr lang="en-US" altLang="zh-CN" sz="1600" dirty="0">
                    <a:solidFill>
                      <a:srgbClr val="000000"/>
                    </a:solidFill>
                  </a:rPr>
                  <a:t>-equity</a:t>
                </a:r>
                <a:r>
                  <a:rPr lang="zh-CN" altLang="en-US" sz="1600" dirty="0">
                    <a:solidFill>
                      <a:srgbClr val="000000"/>
                    </a:solidFill>
                  </a:rPr>
                  <a:t>权益</a:t>
                </a:r>
                <a:endParaRPr lang="zh-CN" altLang="en-US" sz="16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9402" name="AutoShape 7"/>
              <p:cNvSpPr/>
              <p:nvPr/>
            </p:nvSpPr>
            <p:spPr>
              <a:xfrm>
                <a:off x="2245" y="663"/>
                <a:ext cx="1043" cy="771"/>
              </a:xfrm>
              <a:prstGeom prst="triangle">
                <a:avLst>
                  <a:gd name="adj" fmla="val 50000"/>
                </a:avLst>
              </a:prstGeom>
              <a:solidFill>
                <a:srgbClr val="FB75D8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 i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</a:lstStyle>
              <a:p>
                <a:pPr marL="0" lvl="0" indent="0" algn="ctr" eaLnBrk="1" hangingPunct="1">
                  <a:spcBef>
                    <a:spcPct val="0"/>
                  </a:spcBef>
                  <a:buNone/>
                </a:pPr>
                <a:r>
                  <a:rPr lang="en-US" altLang="zh-CN" sz="1800" dirty="0">
                    <a:solidFill>
                      <a:srgbClr val="000000"/>
                    </a:solidFill>
                  </a:rPr>
                  <a:t>F/S</a:t>
                </a:r>
                <a:endParaRPr lang="en-US" altLang="zh-CN" sz="1800" dirty="0">
                  <a:solidFill>
                    <a:srgbClr val="000000"/>
                  </a:solidFill>
                </a:endParaRPr>
              </a:p>
              <a:p>
                <a:pPr marL="0" lvl="0" indent="0" algn="ctr" eaLnBrk="1" hangingPunct="1">
                  <a:spcBef>
                    <a:spcPct val="0"/>
                  </a:spcBef>
                  <a:buNone/>
                </a:pPr>
                <a:r>
                  <a:rPr lang="en-US" altLang="zh-CN" sz="1800" dirty="0">
                    <a:solidFill>
                      <a:srgbClr val="000000"/>
                    </a:solidFill>
                  </a:rPr>
                  <a:t>Analysis</a:t>
                </a:r>
                <a:endParaRPr lang="en-US" altLang="zh-CN" sz="1800" dirty="0">
                  <a:solidFill>
                    <a:srgbClr val="000000"/>
                  </a:solidFill>
                </a:endParaRPr>
              </a:p>
              <a:p>
                <a:pPr marL="0" lvl="0" indent="0" algn="ctr" eaLnBrk="1" hangingPunct="1">
                  <a:spcBef>
                    <a:spcPct val="0"/>
                  </a:spcBef>
                  <a:buNone/>
                </a:pPr>
                <a:r>
                  <a:rPr lang="zh-CN" altLang="en-US" sz="1800" dirty="0">
                    <a:solidFill>
                      <a:srgbClr val="000000"/>
                    </a:solidFill>
                  </a:rPr>
                  <a:t>报表分析</a:t>
                </a:r>
                <a:endParaRPr lang="zh-CN" altLang="en-US" sz="1800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59397" name="Line 8"/>
            <p:cNvSpPr/>
            <p:nvPr/>
          </p:nvSpPr>
          <p:spPr>
            <a:xfrm flipV="1">
              <a:off x="521" y="1071"/>
              <a:ext cx="1270" cy="2087"/>
            </a:xfrm>
            <a:prstGeom prst="line">
              <a:avLst/>
            </a:prstGeom>
            <a:ln w="76200" cap="flat" cmpd="sng">
              <a:solidFill>
                <a:schemeClr val="accent2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59398" name="Rectangle 9"/>
            <p:cNvSpPr/>
            <p:nvPr/>
          </p:nvSpPr>
          <p:spPr>
            <a:xfrm>
              <a:off x="657" y="210"/>
              <a:ext cx="4491" cy="81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i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spcBef>
                  <a:spcPct val="0"/>
                </a:spcBef>
                <a:buNone/>
              </a:pPr>
              <a:r>
                <a:rPr lang="en-US" altLang="zh-CN" sz="7200" dirty="0">
                  <a:solidFill>
                    <a:srgbClr val="A3A3E1"/>
                  </a:solidFill>
                </a:rPr>
                <a:t>I     F     R     S</a:t>
              </a:r>
              <a:endParaRPr lang="en-US" altLang="zh-CN" sz="7200" dirty="0">
                <a:solidFill>
                  <a:srgbClr val="A3A3E1"/>
                </a:solidFill>
              </a:endParaRPr>
            </a:p>
          </p:txBody>
        </p:sp>
        <p:sp>
          <p:nvSpPr>
            <p:cNvPr id="59399" name="Rectangle 10"/>
            <p:cNvSpPr/>
            <p:nvPr/>
          </p:nvSpPr>
          <p:spPr>
            <a:xfrm>
              <a:off x="249" y="3295"/>
              <a:ext cx="4944" cy="86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i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spcBef>
                  <a:spcPct val="0"/>
                </a:spcBef>
                <a:buNone/>
              </a:pPr>
              <a:r>
                <a:rPr lang="en-US" altLang="zh-CN" sz="6600" dirty="0">
                  <a:solidFill>
                    <a:srgbClr val="A3A3E1"/>
                  </a:solidFill>
                </a:rPr>
                <a:t>E   T   H   I   C   S</a:t>
              </a:r>
              <a:endParaRPr lang="en-US" altLang="zh-CN" sz="6600" dirty="0">
                <a:solidFill>
                  <a:srgbClr val="A3A3E1"/>
                </a:solidFill>
              </a:endParaRP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7826" name="页脚占位符 4"/>
          <p:cNvSpPr txBox="1">
            <a:spLocks noGrp="1"/>
          </p:cNvSpPr>
          <p:nvPr>
            <p:ph type="ftr" sz="quarter" idx="11"/>
          </p:nvPr>
        </p:nvSpPr>
        <p:spPr/>
        <p:txBody>
          <a:bodyPr anchor="b" anchorCtr="0"/>
          <a:p>
            <a:pPr mar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400" dirty="0"/>
              <a:t>Ye and Sun Accounting English </a:t>
            </a:r>
            <a:endParaRPr lang="en-US" altLang="zh-CN" sz="1400" dirty="0"/>
          </a:p>
        </p:txBody>
      </p:sp>
      <p:sp>
        <p:nvSpPr>
          <p:cNvPr id="77827" name="灯片编号占位符 5"/>
          <p:cNvSpPr txBox="1">
            <a:spLocks noGrp="1"/>
          </p:cNvSpPr>
          <p:nvPr>
            <p:ph type="sldNum" sz="quarter" idx="12"/>
          </p:nvPr>
        </p:nvSpPr>
        <p:spPr/>
        <p:txBody>
          <a:bodyPr anchor="b" anchorCtr="0"/>
          <a:p>
            <a:pPr marL="0" indent="0" algn="r" eaLnBrk="1" hangingPunct="1">
              <a:spcBef>
                <a:spcPct val="0"/>
              </a:spcBef>
              <a:buClrTx/>
              <a:buSzTx/>
              <a:buFontTx/>
              <a:buNone/>
            </a:pPr>
            <a:fld id="{9A0DB2DC-4C9A-4742-B13C-FB6460FD3503}" type="slidenum">
              <a:rPr lang="zh-CN" altLang="en-US" sz="1400" dirty="0"/>
            </a:fld>
            <a:endParaRPr lang="zh-CN" altLang="en-US" sz="1400" dirty="0"/>
          </a:p>
        </p:txBody>
      </p:sp>
      <p:graphicFrame>
        <p:nvGraphicFramePr>
          <p:cNvPr id="77828" name="Object 2">
            <a:hlinkClick r:id="" action="ppaction://ole?verb="/>
          </p:cNvPr>
          <p:cNvGraphicFramePr/>
          <p:nvPr/>
        </p:nvGraphicFramePr>
        <p:xfrm>
          <a:off x="2771775" y="1341438"/>
          <a:ext cx="5197475" cy="495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" r:id="rId1" imgW="6310630" imgH="6010910" progId="MS_ClipArt_Gallery.2">
                  <p:embed/>
                </p:oleObj>
              </mc:Choice>
              <mc:Fallback>
                <p:oleObj name="" r:id="rId1" imgW="6310630" imgH="6010910" progId="MS_ClipArt_Gallery.2">
                  <p:embed/>
                  <p:pic>
                    <p:nvPicPr>
                      <p:cNvPr id="0" name="图片 3076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771775" y="1341438"/>
                        <a:ext cx="5197475" cy="49530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7829" name="Rectangle 3"/>
          <p:cNvSpPr/>
          <p:nvPr/>
        </p:nvSpPr>
        <p:spPr>
          <a:xfrm>
            <a:off x="1144588" y="534988"/>
            <a:ext cx="7312025" cy="576262"/>
          </a:xfrm>
          <a:prstGeom prst="rect">
            <a:avLst/>
          </a:prstGeom>
          <a:noFill/>
          <a:ln w="12700">
            <a:noFill/>
          </a:ln>
        </p:spPr>
        <p:txBody>
          <a:bodyPr lIns="90488" tIns="44450" rIns="90488" bIns="4445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b="1" dirty="0">
                <a:latin typeface="Arial" panose="020B0604020202020204" pitchFamily="34" charset="0"/>
              </a:rPr>
              <a:t>An example!</a:t>
            </a:r>
            <a:endParaRPr lang="en-US" altLang="zh-CN" b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8850" name="Text Box 29"/>
          <p:cNvSpPr txBox="1"/>
          <p:nvPr/>
        </p:nvSpPr>
        <p:spPr>
          <a:xfrm>
            <a:off x="6148070" y="3657600"/>
            <a:ext cx="2691130" cy="368300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i="1" dirty="0">
                <a:latin typeface="Comic Sans MS" panose="030F0702030302020204" pitchFamily="66" charset="0"/>
              </a:rPr>
              <a:t>(Stockholders’ ) Equity</a:t>
            </a:r>
            <a:endParaRPr lang="en-US" altLang="zh-CN" sz="1800" i="1" dirty="0">
              <a:latin typeface="Comic Sans MS" panose="030F0702030302020204" pitchFamily="66" charset="0"/>
            </a:endParaRPr>
          </a:p>
        </p:txBody>
      </p:sp>
      <p:sp>
        <p:nvSpPr>
          <p:cNvPr id="546818" name="Text Box 2"/>
          <p:cNvSpPr txBox="1">
            <a:spLocks noChangeArrowheads="1"/>
          </p:cNvSpPr>
          <p:nvPr/>
        </p:nvSpPr>
        <p:spPr bwMode="auto">
          <a:xfrm>
            <a:off x="842963" y="1000125"/>
            <a:ext cx="8229600" cy="646113"/>
          </a:xfrm>
          <a:prstGeom prst="rect">
            <a:avLst/>
          </a:prstGeom>
          <a:noFill/>
          <a:ln w="12700">
            <a:noFill/>
            <a:miter lim="800000"/>
          </a:ln>
          <a:effectLst/>
        </p:spPr>
        <p:txBody>
          <a:bodyPr>
            <a:spAutoFit/>
          </a:bodyPr>
          <a:lstStyle/>
          <a:p>
            <a:pPr marR="0" defTabSz="914400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0" lang="en-US" altLang="zh-CN" b="1" kern="1200" cap="none" spc="0" normalizeH="0" baseline="0" noProof="0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  <a:ea typeface="宋体" panose="02010600030101010101" pitchFamily="2" charset="-122"/>
                <a:cs typeface="+mn-cs"/>
              </a:rPr>
              <a:t>1:</a:t>
            </a:r>
            <a:r>
              <a:rPr kumimoji="0" lang="en-US" altLang="zh-CN" b="1" kern="1200" cap="none" spc="0" normalizeH="0" baseline="0" noProof="0" dirty="0">
                <a:latin typeface="Comic Sans MS" panose="030F0702030302020204" pitchFamily="66" charset="0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altLang="zh-CN" kern="1200" cap="none" spc="0" normalizeH="0" baseline="0" noProof="0" dirty="0" err="1">
                <a:latin typeface="Comic Sans MS" panose="030F0702030302020204" pitchFamily="66" charset="0"/>
                <a:ea typeface="宋体" panose="02010600030101010101" pitchFamily="2" charset="-122"/>
                <a:cs typeface="+mn-cs"/>
              </a:rPr>
              <a:t>Barone’s</a:t>
            </a:r>
            <a:r>
              <a:rPr kumimoji="0" lang="en-US" altLang="zh-CN" kern="1200" cap="none" spc="0" normalizeH="0" baseline="0" noProof="0" dirty="0">
                <a:latin typeface="Comic Sans MS" panose="030F0702030302020204" pitchFamily="66" charset="0"/>
                <a:ea typeface="宋体" panose="02010600030101010101" pitchFamily="2" charset="-122"/>
                <a:cs typeface="+mn-cs"/>
              </a:rPr>
              <a:t> Repair Shop was started on May.  Prepare a tabular analysis of the following transactions for the month of May.</a:t>
            </a:r>
            <a:endParaRPr kumimoji="0" lang="en-US" altLang="zh-CN" kern="1200" cap="none" spc="0" normalizeH="0" baseline="0" noProof="0" dirty="0">
              <a:latin typeface="Comic Sans MS" panose="030F0702030302020204" pitchFamily="66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46820" name="Text Box 4"/>
          <p:cNvSpPr txBox="1"/>
          <p:nvPr/>
        </p:nvSpPr>
        <p:spPr>
          <a:xfrm>
            <a:off x="533400" y="4765675"/>
            <a:ext cx="1066800" cy="339725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i="1" dirty="0">
                <a:latin typeface="Comic Sans MS" panose="030F0702030302020204" pitchFamily="66" charset="0"/>
              </a:rPr>
              <a:t>+10,000</a:t>
            </a:r>
            <a:endParaRPr lang="en-US" altLang="zh-CN" sz="1800" i="1" dirty="0">
              <a:latin typeface="Comic Sans MS" panose="030F0702030302020204" pitchFamily="66" charset="0"/>
            </a:endParaRPr>
          </a:p>
        </p:txBody>
      </p:sp>
      <p:sp>
        <p:nvSpPr>
          <p:cNvPr id="78853" name="Text Box 5"/>
          <p:cNvSpPr txBox="1"/>
          <p:nvPr/>
        </p:nvSpPr>
        <p:spPr>
          <a:xfrm>
            <a:off x="228600" y="4765675"/>
            <a:ext cx="457200" cy="339725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b="1" i="1" dirty="0">
                <a:solidFill>
                  <a:srgbClr val="800000"/>
                </a:solidFill>
                <a:latin typeface="Comic Sans MS" panose="030F0702030302020204" pitchFamily="66" charset="0"/>
              </a:rPr>
              <a:t>1.</a:t>
            </a:r>
            <a:endParaRPr lang="en-US" altLang="zh-CN" sz="1800" b="1" i="1" dirty="0">
              <a:solidFill>
                <a:srgbClr val="8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46822" name="Text Box 6"/>
          <p:cNvSpPr txBox="1"/>
          <p:nvPr/>
        </p:nvSpPr>
        <p:spPr>
          <a:xfrm>
            <a:off x="6400800" y="4765675"/>
            <a:ext cx="1066800" cy="339725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i="1" dirty="0">
                <a:latin typeface="Comic Sans MS" panose="030F0702030302020204" pitchFamily="66" charset="0"/>
              </a:rPr>
              <a:t>+10,000</a:t>
            </a:r>
            <a:endParaRPr lang="en-US" altLang="zh-CN" sz="1800" i="1" dirty="0">
              <a:latin typeface="Comic Sans MS" panose="030F0702030302020204" pitchFamily="66" charset="0"/>
            </a:endParaRPr>
          </a:p>
        </p:txBody>
      </p:sp>
      <p:sp>
        <p:nvSpPr>
          <p:cNvPr id="78855" name="Text Box 7"/>
          <p:cNvSpPr txBox="1"/>
          <p:nvPr/>
        </p:nvSpPr>
        <p:spPr>
          <a:xfrm>
            <a:off x="533400" y="4364038"/>
            <a:ext cx="1066800" cy="284162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7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i="1" dirty="0">
                <a:latin typeface="Comic Sans MS" panose="030F0702030302020204" pitchFamily="66" charset="0"/>
              </a:rPr>
              <a:t>Cash</a:t>
            </a:r>
            <a:endParaRPr lang="en-US" altLang="zh-CN" sz="1800" i="1" dirty="0">
              <a:latin typeface="Comic Sans MS" panose="030F0702030302020204" pitchFamily="66" charset="0"/>
            </a:endParaRPr>
          </a:p>
        </p:txBody>
      </p:sp>
      <p:sp>
        <p:nvSpPr>
          <p:cNvPr id="78856" name="Text Box 8"/>
          <p:cNvSpPr txBox="1"/>
          <p:nvPr/>
        </p:nvSpPr>
        <p:spPr>
          <a:xfrm>
            <a:off x="1828800" y="4027488"/>
            <a:ext cx="1447800" cy="641350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i="1" dirty="0">
                <a:latin typeface="Comic Sans MS" panose="030F0702030302020204" pitchFamily="66" charset="0"/>
              </a:rPr>
              <a:t>Accounts Receivable</a:t>
            </a:r>
            <a:endParaRPr lang="en-US" altLang="zh-CN" sz="1800" i="1" dirty="0">
              <a:latin typeface="Comic Sans MS" panose="030F0702030302020204" pitchFamily="66" charset="0"/>
            </a:endParaRPr>
          </a:p>
        </p:txBody>
      </p:sp>
      <p:sp>
        <p:nvSpPr>
          <p:cNvPr id="78857" name="Text Box 9"/>
          <p:cNvSpPr txBox="1"/>
          <p:nvPr/>
        </p:nvSpPr>
        <p:spPr>
          <a:xfrm>
            <a:off x="3429000" y="4364038"/>
            <a:ext cx="1295400" cy="284162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7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i="1" dirty="0">
                <a:latin typeface="Comic Sans MS" panose="030F0702030302020204" pitchFamily="66" charset="0"/>
              </a:rPr>
              <a:t>Equipment</a:t>
            </a:r>
            <a:endParaRPr lang="en-US" altLang="zh-CN" sz="1800" i="1" dirty="0">
              <a:latin typeface="Comic Sans MS" panose="030F0702030302020204" pitchFamily="66" charset="0"/>
            </a:endParaRPr>
          </a:p>
        </p:txBody>
      </p:sp>
      <p:sp>
        <p:nvSpPr>
          <p:cNvPr id="78858" name="Text Box 10"/>
          <p:cNvSpPr txBox="1"/>
          <p:nvPr/>
        </p:nvSpPr>
        <p:spPr>
          <a:xfrm>
            <a:off x="4800600" y="4027488"/>
            <a:ext cx="1447800" cy="641350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i="1" dirty="0">
                <a:latin typeface="Comic Sans MS" panose="030F0702030302020204" pitchFamily="66" charset="0"/>
              </a:rPr>
              <a:t>Accounts Payable</a:t>
            </a:r>
            <a:endParaRPr lang="en-US" altLang="zh-CN" sz="1800" i="1" dirty="0">
              <a:latin typeface="Comic Sans MS" panose="030F0702030302020204" pitchFamily="66" charset="0"/>
            </a:endParaRPr>
          </a:p>
        </p:txBody>
      </p:sp>
      <p:sp>
        <p:nvSpPr>
          <p:cNvPr id="78859" name="Text Box 11"/>
          <p:cNvSpPr txBox="1"/>
          <p:nvPr/>
        </p:nvSpPr>
        <p:spPr>
          <a:xfrm>
            <a:off x="6248400" y="4027488"/>
            <a:ext cx="1447800" cy="645160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i="1" dirty="0">
                <a:latin typeface="Comic Sans MS" panose="030F0702030302020204" pitchFamily="66" charset="0"/>
              </a:rPr>
              <a:t>Common Shares</a:t>
            </a:r>
            <a:endParaRPr lang="en-US" altLang="zh-CN" sz="1800" i="1" dirty="0">
              <a:latin typeface="Comic Sans MS" panose="030F0702030302020204" pitchFamily="66" charset="0"/>
            </a:endParaRPr>
          </a:p>
        </p:txBody>
      </p:sp>
      <p:sp>
        <p:nvSpPr>
          <p:cNvPr id="78860" name="Freeform 12"/>
          <p:cNvSpPr/>
          <p:nvPr/>
        </p:nvSpPr>
        <p:spPr>
          <a:xfrm>
            <a:off x="1905000" y="4668838"/>
            <a:ext cx="1295400" cy="76200"/>
          </a:xfrm>
          <a:custGeom>
            <a:avLst/>
            <a:gdLst>
              <a:gd name="txL" fmla="*/ 0 w 665"/>
              <a:gd name="txT" fmla="*/ 0 h 1"/>
              <a:gd name="txR" fmla="*/ 665 w 665"/>
              <a:gd name="txB" fmla="*/ 1 h 1"/>
            </a:gdLst>
            <a:ahLst/>
            <a:cxnLst>
              <a:cxn ang="0">
                <a:pos x="0" y="0"/>
              </a:cxn>
              <a:cxn ang="0">
                <a:pos x="2147483647" y="0"/>
              </a:cxn>
            </a:cxnLst>
            <a:rect l="txL" t="txT" r="txR" b="txB"/>
            <a:pathLst>
              <a:path w="665" h="1">
                <a:moveTo>
                  <a:pt x="0" y="0"/>
                </a:moveTo>
                <a:lnTo>
                  <a:pt x="665" y="0"/>
                </a:lnTo>
              </a:path>
            </a:pathLst>
          </a:custGeom>
          <a:noFill/>
          <a:ln w="28575" cap="sq" cmpd="sng">
            <a:solidFill>
              <a:schemeClr val="tx1">
                <a:alpha val="10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p>
            <a:endParaRPr lang="zh-CN" altLang="en-US"/>
          </a:p>
        </p:txBody>
      </p:sp>
      <p:sp>
        <p:nvSpPr>
          <p:cNvPr id="78861" name="Freeform 13"/>
          <p:cNvSpPr/>
          <p:nvPr/>
        </p:nvSpPr>
        <p:spPr>
          <a:xfrm>
            <a:off x="533400" y="4668838"/>
            <a:ext cx="1055688" cy="1587"/>
          </a:xfrm>
          <a:custGeom>
            <a:avLst/>
            <a:gdLst>
              <a:gd name="txL" fmla="*/ 0 w 665"/>
              <a:gd name="txT" fmla="*/ 0 h 1"/>
              <a:gd name="txR" fmla="*/ 665 w 665"/>
              <a:gd name="txB" fmla="*/ 1 h 1"/>
            </a:gdLst>
            <a:ahLst/>
            <a:cxnLst>
              <a:cxn ang="0">
                <a:pos x="0" y="0"/>
              </a:cxn>
              <a:cxn ang="0">
                <a:pos x="2147483647" y="0"/>
              </a:cxn>
            </a:cxnLst>
            <a:rect l="txL" t="txT" r="txR" b="txB"/>
            <a:pathLst>
              <a:path w="665" h="1">
                <a:moveTo>
                  <a:pt x="0" y="0"/>
                </a:moveTo>
                <a:lnTo>
                  <a:pt x="665" y="0"/>
                </a:lnTo>
              </a:path>
            </a:pathLst>
          </a:custGeom>
          <a:noFill/>
          <a:ln w="28575" cap="sq" cmpd="sng">
            <a:solidFill>
              <a:schemeClr val="tx1">
                <a:alpha val="10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p>
            <a:endParaRPr lang="zh-CN" altLang="en-US"/>
          </a:p>
        </p:txBody>
      </p:sp>
      <p:sp>
        <p:nvSpPr>
          <p:cNvPr id="78862" name="Freeform 14"/>
          <p:cNvSpPr/>
          <p:nvPr/>
        </p:nvSpPr>
        <p:spPr>
          <a:xfrm>
            <a:off x="3505200" y="4668838"/>
            <a:ext cx="1143000" cy="76200"/>
          </a:xfrm>
          <a:custGeom>
            <a:avLst/>
            <a:gdLst>
              <a:gd name="txL" fmla="*/ 0 w 665"/>
              <a:gd name="txT" fmla="*/ 0 h 1"/>
              <a:gd name="txR" fmla="*/ 665 w 665"/>
              <a:gd name="txB" fmla="*/ 1 h 1"/>
            </a:gdLst>
            <a:ahLst/>
            <a:cxnLst>
              <a:cxn ang="0">
                <a:pos x="0" y="0"/>
              </a:cxn>
              <a:cxn ang="0">
                <a:pos x="2147483647" y="0"/>
              </a:cxn>
            </a:cxnLst>
            <a:rect l="txL" t="txT" r="txR" b="txB"/>
            <a:pathLst>
              <a:path w="665" h="1">
                <a:moveTo>
                  <a:pt x="0" y="0"/>
                </a:moveTo>
                <a:lnTo>
                  <a:pt x="665" y="0"/>
                </a:lnTo>
              </a:path>
            </a:pathLst>
          </a:custGeom>
          <a:noFill/>
          <a:ln w="28575" cap="sq" cmpd="sng">
            <a:solidFill>
              <a:schemeClr val="tx1">
                <a:alpha val="10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p>
            <a:endParaRPr lang="zh-CN" altLang="en-US"/>
          </a:p>
        </p:txBody>
      </p:sp>
      <p:sp>
        <p:nvSpPr>
          <p:cNvPr id="78863" name="Freeform 15"/>
          <p:cNvSpPr/>
          <p:nvPr/>
        </p:nvSpPr>
        <p:spPr>
          <a:xfrm>
            <a:off x="4953000" y="4668838"/>
            <a:ext cx="1143000" cy="76200"/>
          </a:xfrm>
          <a:custGeom>
            <a:avLst/>
            <a:gdLst>
              <a:gd name="txL" fmla="*/ 0 w 665"/>
              <a:gd name="txT" fmla="*/ 0 h 1"/>
              <a:gd name="txR" fmla="*/ 665 w 665"/>
              <a:gd name="txB" fmla="*/ 1 h 1"/>
            </a:gdLst>
            <a:ahLst/>
            <a:cxnLst>
              <a:cxn ang="0">
                <a:pos x="0" y="0"/>
              </a:cxn>
              <a:cxn ang="0">
                <a:pos x="2147483647" y="0"/>
              </a:cxn>
            </a:cxnLst>
            <a:rect l="txL" t="txT" r="txR" b="txB"/>
            <a:pathLst>
              <a:path w="665" h="1">
                <a:moveTo>
                  <a:pt x="0" y="0"/>
                </a:moveTo>
                <a:lnTo>
                  <a:pt x="665" y="0"/>
                </a:lnTo>
              </a:path>
            </a:pathLst>
          </a:custGeom>
          <a:noFill/>
          <a:ln w="28575" cap="sq" cmpd="sng">
            <a:solidFill>
              <a:schemeClr val="tx1">
                <a:alpha val="10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p>
            <a:endParaRPr lang="zh-CN" altLang="en-US"/>
          </a:p>
        </p:txBody>
      </p:sp>
      <p:sp>
        <p:nvSpPr>
          <p:cNvPr id="78864" name="Freeform 16"/>
          <p:cNvSpPr/>
          <p:nvPr/>
        </p:nvSpPr>
        <p:spPr>
          <a:xfrm>
            <a:off x="6411913" y="4668838"/>
            <a:ext cx="1055687" cy="1587"/>
          </a:xfrm>
          <a:custGeom>
            <a:avLst/>
            <a:gdLst>
              <a:gd name="txL" fmla="*/ 0 w 665"/>
              <a:gd name="txT" fmla="*/ 0 h 1"/>
              <a:gd name="txR" fmla="*/ 665 w 665"/>
              <a:gd name="txB" fmla="*/ 1 h 1"/>
            </a:gdLst>
            <a:ahLst/>
            <a:cxnLst>
              <a:cxn ang="0">
                <a:pos x="0" y="0"/>
              </a:cxn>
              <a:cxn ang="0">
                <a:pos x="2147483647" y="0"/>
              </a:cxn>
            </a:cxnLst>
            <a:rect l="txL" t="txT" r="txR" b="txB"/>
            <a:pathLst>
              <a:path w="665" h="1">
                <a:moveTo>
                  <a:pt x="0" y="0"/>
                </a:moveTo>
                <a:lnTo>
                  <a:pt x="665" y="0"/>
                </a:lnTo>
              </a:path>
            </a:pathLst>
          </a:custGeom>
          <a:noFill/>
          <a:ln w="28575" cap="sq" cmpd="sng">
            <a:solidFill>
              <a:schemeClr val="tx1">
                <a:alpha val="10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p>
            <a:endParaRPr lang="zh-CN" altLang="en-US"/>
          </a:p>
        </p:txBody>
      </p:sp>
      <p:sp>
        <p:nvSpPr>
          <p:cNvPr id="78865" name="Text Box 18"/>
          <p:cNvSpPr txBox="1"/>
          <p:nvPr/>
        </p:nvSpPr>
        <p:spPr>
          <a:xfrm>
            <a:off x="1600200" y="4332288"/>
            <a:ext cx="381000" cy="366712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000" i="1" dirty="0">
                <a:latin typeface="Comic Sans MS" panose="030F0702030302020204" pitchFamily="66" charset="0"/>
              </a:rPr>
              <a:t>+</a:t>
            </a:r>
            <a:endParaRPr lang="en-US" altLang="zh-CN" sz="2000" i="1" dirty="0">
              <a:latin typeface="Comic Sans MS" panose="030F0702030302020204" pitchFamily="66" charset="0"/>
            </a:endParaRPr>
          </a:p>
        </p:txBody>
      </p:sp>
      <p:sp>
        <p:nvSpPr>
          <p:cNvPr id="78866" name="Text Box 19"/>
          <p:cNvSpPr txBox="1"/>
          <p:nvPr/>
        </p:nvSpPr>
        <p:spPr>
          <a:xfrm>
            <a:off x="3124200" y="4332288"/>
            <a:ext cx="381000" cy="366712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000" i="1" dirty="0">
                <a:latin typeface="Comic Sans MS" panose="030F0702030302020204" pitchFamily="66" charset="0"/>
              </a:rPr>
              <a:t>+</a:t>
            </a:r>
            <a:endParaRPr lang="en-US" altLang="zh-CN" sz="2000" i="1" dirty="0">
              <a:latin typeface="Comic Sans MS" panose="030F0702030302020204" pitchFamily="66" charset="0"/>
            </a:endParaRPr>
          </a:p>
        </p:txBody>
      </p:sp>
      <p:sp>
        <p:nvSpPr>
          <p:cNvPr id="78867" name="Text Box 20"/>
          <p:cNvSpPr txBox="1"/>
          <p:nvPr/>
        </p:nvSpPr>
        <p:spPr>
          <a:xfrm>
            <a:off x="4648200" y="4332288"/>
            <a:ext cx="381000" cy="366712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000" i="1" dirty="0">
                <a:latin typeface="Comic Sans MS" panose="030F0702030302020204" pitchFamily="66" charset="0"/>
              </a:rPr>
              <a:t>=</a:t>
            </a:r>
            <a:endParaRPr lang="en-US" altLang="zh-CN" sz="2000" i="1" dirty="0">
              <a:latin typeface="Comic Sans MS" panose="030F0702030302020204" pitchFamily="66" charset="0"/>
            </a:endParaRPr>
          </a:p>
        </p:txBody>
      </p:sp>
      <p:sp>
        <p:nvSpPr>
          <p:cNvPr id="78868" name="Text Box 21"/>
          <p:cNvSpPr txBox="1"/>
          <p:nvPr/>
        </p:nvSpPr>
        <p:spPr>
          <a:xfrm>
            <a:off x="6096000" y="4332288"/>
            <a:ext cx="381000" cy="366712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000" i="1" dirty="0">
                <a:latin typeface="Comic Sans MS" panose="030F0702030302020204" pitchFamily="66" charset="0"/>
              </a:rPr>
              <a:t>+</a:t>
            </a:r>
            <a:endParaRPr lang="en-US" altLang="zh-CN" sz="2000" i="1" dirty="0">
              <a:latin typeface="Comic Sans MS" panose="030F0702030302020204" pitchFamily="66" charset="0"/>
            </a:endParaRPr>
          </a:p>
        </p:txBody>
      </p:sp>
      <p:sp>
        <p:nvSpPr>
          <p:cNvPr id="78869" name="Text Box 22"/>
          <p:cNvSpPr txBox="1"/>
          <p:nvPr/>
        </p:nvSpPr>
        <p:spPr>
          <a:xfrm>
            <a:off x="533400" y="2667000"/>
            <a:ext cx="8229600" cy="645160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sz="1800" b="1" i="1" dirty="0">
                <a:solidFill>
                  <a:srgbClr val="800000"/>
                </a:solidFill>
                <a:latin typeface="Comic Sans MS" panose="030F0702030302020204" pitchFamily="66" charset="0"/>
              </a:rPr>
              <a:t>1. Stockholders</a:t>
            </a:r>
            <a:r>
              <a:rPr lang="zh-CN" altLang="en-US" sz="1800" b="1" i="1" dirty="0">
                <a:solidFill>
                  <a:srgbClr val="800000"/>
                </a:solidFill>
                <a:latin typeface="Comic Sans MS" panose="030F0702030302020204" pitchFamily="66" charset="0"/>
              </a:rPr>
              <a:t>（</a:t>
            </a:r>
            <a:r>
              <a:rPr lang="en-US" altLang="zh-CN" sz="1800" b="1" i="1" dirty="0">
                <a:solidFill>
                  <a:srgbClr val="800000"/>
                </a:solidFill>
                <a:latin typeface="Comic Sans MS" panose="030F0702030302020204" pitchFamily="66" charset="0"/>
              </a:rPr>
              <a:t>shareholders</a:t>
            </a:r>
            <a:r>
              <a:rPr lang="zh-CN" altLang="en-US" sz="1800" b="1" i="1" dirty="0">
                <a:solidFill>
                  <a:srgbClr val="800000"/>
                </a:solidFill>
                <a:latin typeface="Comic Sans MS" panose="030F0702030302020204" pitchFamily="66" charset="0"/>
              </a:rPr>
              <a:t>）</a:t>
            </a:r>
            <a:r>
              <a:rPr lang="en-US" altLang="zh-CN" sz="1800" b="1" i="1" dirty="0">
                <a:solidFill>
                  <a:srgbClr val="800000"/>
                </a:solidFill>
                <a:latin typeface="Comic Sans MS" panose="030F0702030302020204" pitchFamily="66" charset="0"/>
              </a:rPr>
              <a:t> invested $10,000 cash to start the repair shop.</a:t>
            </a:r>
            <a:endParaRPr lang="en-US" altLang="zh-CN" sz="1800" b="1" i="1" dirty="0">
              <a:solidFill>
                <a:srgbClr val="8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46839" name="Text Box 23"/>
          <p:cNvSpPr txBox="1"/>
          <p:nvPr/>
        </p:nvSpPr>
        <p:spPr>
          <a:xfrm>
            <a:off x="7620000" y="4754563"/>
            <a:ext cx="1524000" cy="339725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b="1" i="1" dirty="0">
                <a:solidFill>
                  <a:srgbClr val="000066"/>
                </a:solidFill>
                <a:latin typeface="Comic Sans MS" panose="030F0702030302020204" pitchFamily="66" charset="0"/>
              </a:rPr>
              <a:t>Investment</a:t>
            </a:r>
            <a:endParaRPr lang="en-US" altLang="zh-CN" sz="1800" b="1" i="1" dirty="0">
              <a:solidFill>
                <a:srgbClr val="000066"/>
              </a:solidFill>
              <a:latin typeface="Comic Sans MS" panose="030F0702030302020204" pitchFamily="66" charset="0"/>
            </a:endParaRPr>
          </a:p>
        </p:txBody>
      </p:sp>
      <p:sp>
        <p:nvSpPr>
          <p:cNvPr id="78871" name="Freeform 24"/>
          <p:cNvSpPr/>
          <p:nvPr/>
        </p:nvSpPr>
        <p:spPr>
          <a:xfrm flipV="1">
            <a:off x="6400800" y="3948113"/>
            <a:ext cx="2286000" cy="74612"/>
          </a:xfrm>
          <a:custGeom>
            <a:avLst/>
            <a:gdLst>
              <a:gd name="txL" fmla="*/ 0 w 665"/>
              <a:gd name="txT" fmla="*/ 0 h 1"/>
              <a:gd name="txR" fmla="*/ 665 w 665"/>
              <a:gd name="txB" fmla="*/ 1 h 1"/>
            </a:gdLst>
            <a:ahLst/>
            <a:cxnLst>
              <a:cxn ang="0">
                <a:pos x="0" y="0"/>
              </a:cxn>
              <a:cxn ang="0">
                <a:pos x="2147483647" y="0"/>
              </a:cxn>
            </a:cxnLst>
            <a:rect l="txL" t="txT" r="txR" b="txB"/>
            <a:pathLst>
              <a:path w="665" h="1">
                <a:moveTo>
                  <a:pt x="0" y="0"/>
                </a:moveTo>
                <a:lnTo>
                  <a:pt x="665" y="0"/>
                </a:lnTo>
              </a:path>
            </a:pathLst>
          </a:custGeom>
          <a:noFill/>
          <a:ln w="28575" cap="sq" cmpd="sng">
            <a:solidFill>
              <a:schemeClr val="tx1">
                <a:alpha val="10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p>
            <a:endParaRPr lang="zh-CN" altLang="en-US"/>
          </a:p>
        </p:txBody>
      </p:sp>
      <p:sp>
        <p:nvSpPr>
          <p:cNvPr id="78872" name="Freeform 25"/>
          <p:cNvSpPr/>
          <p:nvPr/>
        </p:nvSpPr>
        <p:spPr>
          <a:xfrm>
            <a:off x="4953000" y="4024313"/>
            <a:ext cx="1143000" cy="76200"/>
          </a:xfrm>
          <a:custGeom>
            <a:avLst/>
            <a:gdLst>
              <a:gd name="txL" fmla="*/ 0 w 665"/>
              <a:gd name="txT" fmla="*/ 0 h 1"/>
              <a:gd name="txR" fmla="*/ 665 w 665"/>
              <a:gd name="txB" fmla="*/ 1 h 1"/>
            </a:gdLst>
            <a:ahLst/>
            <a:cxnLst>
              <a:cxn ang="0">
                <a:pos x="0" y="0"/>
              </a:cxn>
              <a:cxn ang="0">
                <a:pos x="2147483647" y="0"/>
              </a:cxn>
            </a:cxnLst>
            <a:rect l="txL" t="txT" r="txR" b="txB"/>
            <a:pathLst>
              <a:path w="665" h="1">
                <a:moveTo>
                  <a:pt x="0" y="0"/>
                </a:moveTo>
                <a:lnTo>
                  <a:pt x="665" y="0"/>
                </a:lnTo>
              </a:path>
            </a:pathLst>
          </a:custGeom>
          <a:noFill/>
          <a:ln w="28575" cap="sq" cmpd="sng">
            <a:solidFill>
              <a:schemeClr val="tx1">
                <a:alpha val="10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p>
            <a:endParaRPr lang="zh-CN" altLang="en-US"/>
          </a:p>
        </p:txBody>
      </p:sp>
      <p:sp>
        <p:nvSpPr>
          <p:cNvPr id="78873" name="Freeform 26"/>
          <p:cNvSpPr/>
          <p:nvPr/>
        </p:nvSpPr>
        <p:spPr>
          <a:xfrm>
            <a:off x="533400" y="4024313"/>
            <a:ext cx="4089400" cy="1587"/>
          </a:xfrm>
          <a:custGeom>
            <a:avLst/>
            <a:gdLst>
              <a:gd name="txL" fmla="*/ 0 w 2576"/>
              <a:gd name="txT" fmla="*/ 0 h 1"/>
              <a:gd name="txR" fmla="*/ 2576 w 2576"/>
              <a:gd name="txB" fmla="*/ 1 h 1"/>
            </a:gdLst>
            <a:ahLst/>
            <a:cxnLst>
              <a:cxn ang="0">
                <a:pos x="0" y="0"/>
              </a:cxn>
              <a:cxn ang="0">
                <a:pos x="2147483647" y="0"/>
              </a:cxn>
            </a:cxnLst>
            <a:rect l="txL" t="txT" r="txR" b="txB"/>
            <a:pathLst>
              <a:path w="2576" h="1">
                <a:moveTo>
                  <a:pt x="0" y="0"/>
                </a:moveTo>
                <a:lnTo>
                  <a:pt x="2576" y="0"/>
                </a:lnTo>
              </a:path>
            </a:pathLst>
          </a:custGeom>
          <a:noFill/>
          <a:ln w="28575" cap="sq" cmpd="sng">
            <a:solidFill>
              <a:schemeClr val="tx1">
                <a:alpha val="10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p>
            <a:endParaRPr lang="zh-CN" altLang="en-US"/>
          </a:p>
        </p:txBody>
      </p:sp>
      <p:sp>
        <p:nvSpPr>
          <p:cNvPr id="78874" name="Text Box 27"/>
          <p:cNvSpPr txBox="1"/>
          <p:nvPr/>
        </p:nvSpPr>
        <p:spPr>
          <a:xfrm>
            <a:off x="1981200" y="3740150"/>
            <a:ext cx="1066800" cy="284163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7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i="1" dirty="0">
                <a:latin typeface="Comic Sans MS" panose="030F0702030302020204" pitchFamily="66" charset="0"/>
              </a:rPr>
              <a:t>Assets</a:t>
            </a:r>
            <a:endParaRPr lang="en-US" altLang="zh-CN" sz="1800" i="1" dirty="0">
              <a:latin typeface="Comic Sans MS" panose="030F0702030302020204" pitchFamily="66" charset="0"/>
            </a:endParaRPr>
          </a:p>
        </p:txBody>
      </p:sp>
      <p:sp>
        <p:nvSpPr>
          <p:cNvPr id="78875" name="Text Box 28"/>
          <p:cNvSpPr txBox="1"/>
          <p:nvPr/>
        </p:nvSpPr>
        <p:spPr>
          <a:xfrm>
            <a:off x="4800600" y="3657600"/>
            <a:ext cx="1447800" cy="366713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i="1" dirty="0">
                <a:latin typeface="Comic Sans MS" panose="030F0702030302020204" pitchFamily="66" charset="0"/>
              </a:rPr>
              <a:t>Liabilities</a:t>
            </a:r>
            <a:endParaRPr lang="en-US" altLang="zh-CN" sz="1800" i="1" dirty="0">
              <a:latin typeface="Comic Sans MS" panose="030F0702030302020204" pitchFamily="66" charset="0"/>
            </a:endParaRPr>
          </a:p>
        </p:txBody>
      </p:sp>
      <p:sp>
        <p:nvSpPr>
          <p:cNvPr id="78876" name="灯片编号占位符 27"/>
          <p:cNvSpPr txBox="1">
            <a:spLocks noGrp="1"/>
          </p:cNvSpPr>
          <p:nvPr>
            <p:ph type="sldNum" sz="quarter" idx="4"/>
          </p:nvPr>
        </p:nvSpPr>
        <p:spPr/>
        <p:txBody>
          <a:bodyPr anchor="b" anchorCtr="0"/>
          <a:p>
            <a:pPr marL="0" indent="0" algn="r" eaLnBrk="1" hangingPunct="1">
              <a:spcBef>
                <a:spcPct val="0"/>
              </a:spcBef>
              <a:buClrTx/>
              <a:buSzTx/>
              <a:buFontTx/>
              <a:buNone/>
            </a:pPr>
            <a:fld id="{9A0DB2DC-4C9A-4742-B13C-FB6460FD3503}" type="slidenum">
              <a:rPr lang="zh-CN" altLang="en-US" sz="1400" dirty="0"/>
            </a:fld>
            <a:endParaRPr lang="zh-CN" altLang="en-US" sz="1400" dirty="0"/>
          </a:p>
        </p:txBody>
      </p:sp>
      <p:sp>
        <p:nvSpPr>
          <p:cNvPr id="78877" name="页脚占位符 28"/>
          <p:cNvSpPr txBox="1">
            <a:spLocks noGrp="1"/>
          </p:cNvSpPr>
          <p:nvPr>
            <p:ph type="ftr" sz="quarter" idx="3"/>
          </p:nvPr>
        </p:nvSpPr>
        <p:spPr/>
        <p:txBody>
          <a:bodyPr anchor="b" anchorCtr="0"/>
          <a:p>
            <a:pPr mar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400" dirty="0">
                <a:latin typeface="+mn-lt"/>
                <a:ea typeface="+mn-ea"/>
                <a:cs typeface="+mn-cs"/>
              </a:rPr>
              <a:t>Ye and Sun Accounting English </a:t>
            </a:r>
            <a:endParaRPr lang="zh-CN" altLang="en-US" sz="1400" dirty="0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46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46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46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6820" grpId="0"/>
      <p:bldP spid="546822" grpId="0"/>
      <p:bldP spid="54683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9874" name="Text Box 3"/>
          <p:cNvSpPr txBox="1"/>
          <p:nvPr/>
        </p:nvSpPr>
        <p:spPr>
          <a:xfrm>
            <a:off x="533400" y="2732088"/>
            <a:ext cx="1066800" cy="339725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i="1" dirty="0">
                <a:latin typeface="Comic Sans MS" panose="030F0702030302020204" pitchFamily="66" charset="0"/>
              </a:rPr>
              <a:t>+10,000</a:t>
            </a:r>
            <a:endParaRPr lang="en-US" altLang="zh-CN" sz="1800" i="1" dirty="0">
              <a:latin typeface="Comic Sans MS" panose="030F0702030302020204" pitchFamily="66" charset="0"/>
            </a:endParaRPr>
          </a:p>
        </p:txBody>
      </p:sp>
      <p:sp>
        <p:nvSpPr>
          <p:cNvPr id="79875" name="Text Box 4"/>
          <p:cNvSpPr txBox="1"/>
          <p:nvPr/>
        </p:nvSpPr>
        <p:spPr>
          <a:xfrm>
            <a:off x="228600" y="2732088"/>
            <a:ext cx="457200" cy="339725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b="1" i="1" dirty="0">
                <a:solidFill>
                  <a:srgbClr val="800000"/>
                </a:solidFill>
                <a:latin typeface="Comic Sans MS" panose="030F0702030302020204" pitchFamily="66" charset="0"/>
              </a:rPr>
              <a:t>1.</a:t>
            </a:r>
            <a:endParaRPr lang="en-US" altLang="zh-CN" sz="1800" b="1" i="1" dirty="0">
              <a:solidFill>
                <a:srgbClr val="8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9876" name="Text Box 5"/>
          <p:cNvSpPr txBox="1"/>
          <p:nvPr/>
        </p:nvSpPr>
        <p:spPr>
          <a:xfrm>
            <a:off x="6400800" y="2732088"/>
            <a:ext cx="1066800" cy="339725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i="1" dirty="0">
                <a:latin typeface="Comic Sans MS" panose="030F0702030302020204" pitchFamily="66" charset="0"/>
              </a:rPr>
              <a:t>+10,000</a:t>
            </a:r>
            <a:endParaRPr lang="en-US" altLang="zh-CN" sz="1800" i="1" dirty="0">
              <a:latin typeface="Comic Sans MS" panose="030F0702030302020204" pitchFamily="66" charset="0"/>
            </a:endParaRPr>
          </a:p>
        </p:txBody>
      </p:sp>
      <p:sp>
        <p:nvSpPr>
          <p:cNvPr id="79877" name="Text Box 17"/>
          <p:cNvSpPr txBox="1"/>
          <p:nvPr/>
        </p:nvSpPr>
        <p:spPr>
          <a:xfrm>
            <a:off x="533400" y="1143000"/>
            <a:ext cx="8229600" cy="457200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sz="1800" b="1" i="1" dirty="0">
                <a:solidFill>
                  <a:srgbClr val="800000"/>
                </a:solidFill>
                <a:latin typeface="Comic Sans MS" panose="030F0702030302020204" pitchFamily="66" charset="0"/>
              </a:rPr>
              <a:t>2. Purchased equipment for $5,000 cash.</a:t>
            </a:r>
            <a:endParaRPr lang="en-US" altLang="zh-CN" sz="1800" b="1" i="1" dirty="0">
              <a:solidFill>
                <a:srgbClr val="8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48882" name="Text Box 18"/>
          <p:cNvSpPr txBox="1"/>
          <p:nvPr/>
        </p:nvSpPr>
        <p:spPr>
          <a:xfrm>
            <a:off x="533400" y="3081338"/>
            <a:ext cx="1066800" cy="339725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i="1" dirty="0">
                <a:latin typeface="Comic Sans MS" panose="030F0702030302020204" pitchFamily="66" charset="0"/>
              </a:rPr>
              <a:t>-5,000</a:t>
            </a:r>
            <a:endParaRPr lang="en-US" altLang="zh-CN" sz="1800" i="1" dirty="0">
              <a:latin typeface="Comic Sans MS" panose="030F0702030302020204" pitchFamily="66" charset="0"/>
            </a:endParaRPr>
          </a:p>
        </p:txBody>
      </p:sp>
      <p:sp>
        <p:nvSpPr>
          <p:cNvPr id="79879" name="Text Box 19"/>
          <p:cNvSpPr txBox="1"/>
          <p:nvPr/>
        </p:nvSpPr>
        <p:spPr>
          <a:xfrm>
            <a:off x="228600" y="3081338"/>
            <a:ext cx="457200" cy="339725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b="1" i="1" dirty="0">
                <a:solidFill>
                  <a:srgbClr val="800000"/>
                </a:solidFill>
                <a:latin typeface="Comic Sans MS" panose="030F0702030302020204" pitchFamily="66" charset="0"/>
              </a:rPr>
              <a:t>2.</a:t>
            </a:r>
            <a:endParaRPr lang="en-US" altLang="zh-CN" sz="1800" b="1" i="1" dirty="0">
              <a:solidFill>
                <a:srgbClr val="8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48884" name="Text Box 20"/>
          <p:cNvSpPr txBox="1"/>
          <p:nvPr/>
        </p:nvSpPr>
        <p:spPr>
          <a:xfrm>
            <a:off x="3581400" y="3081338"/>
            <a:ext cx="1066800" cy="339725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i="1" dirty="0">
                <a:latin typeface="Comic Sans MS" panose="030F0702030302020204" pitchFamily="66" charset="0"/>
              </a:rPr>
              <a:t>+5,000</a:t>
            </a:r>
            <a:endParaRPr lang="en-US" altLang="zh-CN" sz="1800" i="1" dirty="0">
              <a:latin typeface="Comic Sans MS" panose="030F0702030302020204" pitchFamily="66" charset="0"/>
            </a:endParaRPr>
          </a:p>
        </p:txBody>
      </p:sp>
      <p:sp>
        <p:nvSpPr>
          <p:cNvPr id="79881" name="Text Box 25"/>
          <p:cNvSpPr txBox="1"/>
          <p:nvPr/>
        </p:nvSpPr>
        <p:spPr>
          <a:xfrm>
            <a:off x="7620000" y="2743200"/>
            <a:ext cx="1524000" cy="339725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b="1" i="1" dirty="0">
                <a:solidFill>
                  <a:srgbClr val="000066"/>
                </a:solidFill>
                <a:latin typeface="Comic Sans MS" panose="030F0702030302020204" pitchFamily="66" charset="0"/>
              </a:rPr>
              <a:t>Investment</a:t>
            </a:r>
            <a:endParaRPr lang="en-US" altLang="zh-CN" sz="1800" b="1" i="1" dirty="0">
              <a:solidFill>
                <a:srgbClr val="000066"/>
              </a:solidFill>
              <a:latin typeface="Comic Sans MS" panose="030F0702030302020204" pitchFamily="66" charset="0"/>
            </a:endParaRPr>
          </a:p>
        </p:txBody>
      </p:sp>
      <p:sp>
        <p:nvSpPr>
          <p:cNvPr id="79882" name="Text Box 35"/>
          <p:cNvSpPr txBox="1"/>
          <p:nvPr/>
        </p:nvSpPr>
        <p:spPr>
          <a:xfrm>
            <a:off x="6248400" y="1655763"/>
            <a:ext cx="2590800" cy="366712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i="1" dirty="0">
                <a:latin typeface="Comic Sans MS" panose="030F0702030302020204" pitchFamily="66" charset="0"/>
              </a:rPr>
              <a:t>Stockholders’ Equity</a:t>
            </a:r>
            <a:endParaRPr lang="en-US" altLang="zh-CN" sz="1800" i="1" dirty="0">
              <a:latin typeface="Comic Sans MS" panose="030F0702030302020204" pitchFamily="66" charset="0"/>
            </a:endParaRPr>
          </a:p>
        </p:txBody>
      </p:sp>
      <p:sp>
        <p:nvSpPr>
          <p:cNvPr id="79883" name="Text Box 36"/>
          <p:cNvSpPr txBox="1"/>
          <p:nvPr/>
        </p:nvSpPr>
        <p:spPr>
          <a:xfrm>
            <a:off x="533400" y="2362200"/>
            <a:ext cx="1066800" cy="284163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7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i="1" dirty="0">
                <a:latin typeface="Comic Sans MS" panose="030F0702030302020204" pitchFamily="66" charset="0"/>
              </a:rPr>
              <a:t>Cash</a:t>
            </a:r>
            <a:endParaRPr lang="en-US" altLang="zh-CN" sz="1800" i="1" dirty="0">
              <a:latin typeface="Comic Sans MS" panose="030F0702030302020204" pitchFamily="66" charset="0"/>
            </a:endParaRPr>
          </a:p>
        </p:txBody>
      </p:sp>
      <p:sp>
        <p:nvSpPr>
          <p:cNvPr id="79884" name="Text Box 37"/>
          <p:cNvSpPr txBox="1"/>
          <p:nvPr/>
        </p:nvSpPr>
        <p:spPr>
          <a:xfrm>
            <a:off x="1828800" y="2025650"/>
            <a:ext cx="1447800" cy="641350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i="1" dirty="0">
                <a:latin typeface="Comic Sans MS" panose="030F0702030302020204" pitchFamily="66" charset="0"/>
              </a:rPr>
              <a:t>Accounts Receivable</a:t>
            </a:r>
            <a:endParaRPr lang="en-US" altLang="zh-CN" sz="1800" i="1" dirty="0">
              <a:latin typeface="Comic Sans MS" panose="030F0702030302020204" pitchFamily="66" charset="0"/>
            </a:endParaRPr>
          </a:p>
        </p:txBody>
      </p:sp>
      <p:sp>
        <p:nvSpPr>
          <p:cNvPr id="79885" name="Text Box 38"/>
          <p:cNvSpPr txBox="1"/>
          <p:nvPr/>
        </p:nvSpPr>
        <p:spPr>
          <a:xfrm>
            <a:off x="3429000" y="2362200"/>
            <a:ext cx="1295400" cy="284163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7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i="1" dirty="0">
                <a:latin typeface="Comic Sans MS" panose="030F0702030302020204" pitchFamily="66" charset="0"/>
              </a:rPr>
              <a:t>Equipment</a:t>
            </a:r>
            <a:endParaRPr lang="en-US" altLang="zh-CN" sz="1800" i="1" dirty="0">
              <a:latin typeface="Comic Sans MS" panose="030F0702030302020204" pitchFamily="66" charset="0"/>
            </a:endParaRPr>
          </a:p>
        </p:txBody>
      </p:sp>
      <p:sp>
        <p:nvSpPr>
          <p:cNvPr id="79886" name="Text Box 39"/>
          <p:cNvSpPr txBox="1"/>
          <p:nvPr/>
        </p:nvSpPr>
        <p:spPr>
          <a:xfrm>
            <a:off x="4800600" y="2025650"/>
            <a:ext cx="1447800" cy="641350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i="1" dirty="0">
                <a:latin typeface="Comic Sans MS" panose="030F0702030302020204" pitchFamily="66" charset="0"/>
              </a:rPr>
              <a:t>Accounts Payable</a:t>
            </a:r>
            <a:endParaRPr lang="en-US" altLang="zh-CN" sz="1800" i="1" dirty="0">
              <a:latin typeface="Comic Sans MS" panose="030F0702030302020204" pitchFamily="66" charset="0"/>
            </a:endParaRPr>
          </a:p>
        </p:txBody>
      </p:sp>
      <p:sp>
        <p:nvSpPr>
          <p:cNvPr id="79887" name="Text Box 40"/>
          <p:cNvSpPr txBox="1"/>
          <p:nvPr/>
        </p:nvSpPr>
        <p:spPr>
          <a:xfrm>
            <a:off x="6248400" y="2025650"/>
            <a:ext cx="1447800" cy="645160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i="1" dirty="0">
                <a:latin typeface="Comic Sans MS" panose="030F0702030302020204" pitchFamily="66" charset="0"/>
              </a:rPr>
              <a:t>Common Shares</a:t>
            </a:r>
            <a:endParaRPr lang="en-US" altLang="zh-CN" sz="1800" i="1" dirty="0">
              <a:latin typeface="Comic Sans MS" panose="030F0702030302020204" pitchFamily="66" charset="0"/>
            </a:endParaRPr>
          </a:p>
        </p:txBody>
      </p:sp>
      <p:sp>
        <p:nvSpPr>
          <p:cNvPr id="79888" name="Freeform 41"/>
          <p:cNvSpPr/>
          <p:nvPr/>
        </p:nvSpPr>
        <p:spPr>
          <a:xfrm>
            <a:off x="1905000" y="2667000"/>
            <a:ext cx="1295400" cy="76200"/>
          </a:xfrm>
          <a:custGeom>
            <a:avLst/>
            <a:gdLst>
              <a:gd name="txL" fmla="*/ 0 w 665"/>
              <a:gd name="txT" fmla="*/ 0 h 1"/>
              <a:gd name="txR" fmla="*/ 665 w 665"/>
              <a:gd name="txB" fmla="*/ 1 h 1"/>
            </a:gdLst>
            <a:ahLst/>
            <a:cxnLst>
              <a:cxn ang="0">
                <a:pos x="0" y="0"/>
              </a:cxn>
              <a:cxn ang="0">
                <a:pos x="2147483647" y="0"/>
              </a:cxn>
            </a:cxnLst>
            <a:rect l="txL" t="txT" r="txR" b="txB"/>
            <a:pathLst>
              <a:path w="665" h="1">
                <a:moveTo>
                  <a:pt x="0" y="0"/>
                </a:moveTo>
                <a:lnTo>
                  <a:pt x="665" y="0"/>
                </a:lnTo>
              </a:path>
            </a:pathLst>
          </a:custGeom>
          <a:noFill/>
          <a:ln w="28575" cap="sq" cmpd="sng">
            <a:solidFill>
              <a:schemeClr val="tx1">
                <a:alpha val="10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p>
            <a:endParaRPr lang="zh-CN" altLang="en-US"/>
          </a:p>
        </p:txBody>
      </p:sp>
      <p:sp>
        <p:nvSpPr>
          <p:cNvPr id="79889" name="Freeform 42"/>
          <p:cNvSpPr/>
          <p:nvPr/>
        </p:nvSpPr>
        <p:spPr>
          <a:xfrm>
            <a:off x="533400" y="2667000"/>
            <a:ext cx="1055688" cy="1588"/>
          </a:xfrm>
          <a:custGeom>
            <a:avLst/>
            <a:gdLst>
              <a:gd name="txL" fmla="*/ 0 w 665"/>
              <a:gd name="txT" fmla="*/ 0 h 1"/>
              <a:gd name="txR" fmla="*/ 665 w 665"/>
              <a:gd name="txB" fmla="*/ 1 h 1"/>
            </a:gdLst>
            <a:ahLst/>
            <a:cxnLst>
              <a:cxn ang="0">
                <a:pos x="0" y="0"/>
              </a:cxn>
              <a:cxn ang="0">
                <a:pos x="2147483647" y="0"/>
              </a:cxn>
            </a:cxnLst>
            <a:rect l="txL" t="txT" r="txR" b="txB"/>
            <a:pathLst>
              <a:path w="665" h="1">
                <a:moveTo>
                  <a:pt x="0" y="0"/>
                </a:moveTo>
                <a:lnTo>
                  <a:pt x="665" y="0"/>
                </a:lnTo>
              </a:path>
            </a:pathLst>
          </a:custGeom>
          <a:noFill/>
          <a:ln w="28575" cap="sq" cmpd="sng">
            <a:solidFill>
              <a:schemeClr val="tx1">
                <a:alpha val="10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p>
            <a:endParaRPr lang="zh-CN" altLang="en-US"/>
          </a:p>
        </p:txBody>
      </p:sp>
      <p:sp>
        <p:nvSpPr>
          <p:cNvPr id="79890" name="Freeform 43"/>
          <p:cNvSpPr/>
          <p:nvPr/>
        </p:nvSpPr>
        <p:spPr>
          <a:xfrm>
            <a:off x="3505200" y="2667000"/>
            <a:ext cx="1143000" cy="76200"/>
          </a:xfrm>
          <a:custGeom>
            <a:avLst/>
            <a:gdLst>
              <a:gd name="txL" fmla="*/ 0 w 665"/>
              <a:gd name="txT" fmla="*/ 0 h 1"/>
              <a:gd name="txR" fmla="*/ 665 w 665"/>
              <a:gd name="txB" fmla="*/ 1 h 1"/>
            </a:gdLst>
            <a:ahLst/>
            <a:cxnLst>
              <a:cxn ang="0">
                <a:pos x="0" y="0"/>
              </a:cxn>
              <a:cxn ang="0">
                <a:pos x="2147483647" y="0"/>
              </a:cxn>
            </a:cxnLst>
            <a:rect l="txL" t="txT" r="txR" b="txB"/>
            <a:pathLst>
              <a:path w="665" h="1">
                <a:moveTo>
                  <a:pt x="0" y="0"/>
                </a:moveTo>
                <a:lnTo>
                  <a:pt x="665" y="0"/>
                </a:lnTo>
              </a:path>
            </a:pathLst>
          </a:custGeom>
          <a:noFill/>
          <a:ln w="28575" cap="sq" cmpd="sng">
            <a:solidFill>
              <a:schemeClr val="tx1">
                <a:alpha val="10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p>
            <a:endParaRPr lang="zh-CN" altLang="en-US"/>
          </a:p>
        </p:txBody>
      </p:sp>
      <p:sp>
        <p:nvSpPr>
          <p:cNvPr id="79891" name="Freeform 44"/>
          <p:cNvSpPr/>
          <p:nvPr/>
        </p:nvSpPr>
        <p:spPr>
          <a:xfrm>
            <a:off x="4953000" y="2667000"/>
            <a:ext cx="1143000" cy="76200"/>
          </a:xfrm>
          <a:custGeom>
            <a:avLst/>
            <a:gdLst>
              <a:gd name="txL" fmla="*/ 0 w 665"/>
              <a:gd name="txT" fmla="*/ 0 h 1"/>
              <a:gd name="txR" fmla="*/ 665 w 665"/>
              <a:gd name="txB" fmla="*/ 1 h 1"/>
            </a:gdLst>
            <a:ahLst/>
            <a:cxnLst>
              <a:cxn ang="0">
                <a:pos x="0" y="0"/>
              </a:cxn>
              <a:cxn ang="0">
                <a:pos x="2147483647" y="0"/>
              </a:cxn>
            </a:cxnLst>
            <a:rect l="txL" t="txT" r="txR" b="txB"/>
            <a:pathLst>
              <a:path w="665" h="1">
                <a:moveTo>
                  <a:pt x="0" y="0"/>
                </a:moveTo>
                <a:lnTo>
                  <a:pt x="665" y="0"/>
                </a:lnTo>
              </a:path>
            </a:pathLst>
          </a:custGeom>
          <a:noFill/>
          <a:ln w="28575" cap="sq" cmpd="sng">
            <a:solidFill>
              <a:schemeClr val="tx1">
                <a:alpha val="10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p>
            <a:endParaRPr lang="zh-CN" altLang="en-US"/>
          </a:p>
        </p:txBody>
      </p:sp>
      <p:sp>
        <p:nvSpPr>
          <p:cNvPr id="79892" name="Freeform 45"/>
          <p:cNvSpPr/>
          <p:nvPr/>
        </p:nvSpPr>
        <p:spPr>
          <a:xfrm>
            <a:off x="6411913" y="2667000"/>
            <a:ext cx="1055687" cy="1588"/>
          </a:xfrm>
          <a:custGeom>
            <a:avLst/>
            <a:gdLst>
              <a:gd name="txL" fmla="*/ 0 w 665"/>
              <a:gd name="txT" fmla="*/ 0 h 1"/>
              <a:gd name="txR" fmla="*/ 665 w 665"/>
              <a:gd name="txB" fmla="*/ 1 h 1"/>
            </a:gdLst>
            <a:ahLst/>
            <a:cxnLst>
              <a:cxn ang="0">
                <a:pos x="0" y="0"/>
              </a:cxn>
              <a:cxn ang="0">
                <a:pos x="2147483647" y="0"/>
              </a:cxn>
            </a:cxnLst>
            <a:rect l="txL" t="txT" r="txR" b="txB"/>
            <a:pathLst>
              <a:path w="665" h="1">
                <a:moveTo>
                  <a:pt x="0" y="0"/>
                </a:moveTo>
                <a:lnTo>
                  <a:pt x="665" y="0"/>
                </a:lnTo>
              </a:path>
            </a:pathLst>
          </a:custGeom>
          <a:noFill/>
          <a:ln w="28575" cap="sq" cmpd="sng">
            <a:solidFill>
              <a:schemeClr val="tx1">
                <a:alpha val="10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p>
            <a:endParaRPr lang="zh-CN" altLang="en-US"/>
          </a:p>
        </p:txBody>
      </p:sp>
      <p:sp>
        <p:nvSpPr>
          <p:cNvPr id="79893" name="Text Box 46"/>
          <p:cNvSpPr txBox="1"/>
          <p:nvPr/>
        </p:nvSpPr>
        <p:spPr>
          <a:xfrm>
            <a:off x="1600200" y="2330450"/>
            <a:ext cx="381000" cy="366713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000" i="1" dirty="0">
                <a:latin typeface="Comic Sans MS" panose="030F0702030302020204" pitchFamily="66" charset="0"/>
              </a:rPr>
              <a:t>+</a:t>
            </a:r>
            <a:endParaRPr lang="en-US" altLang="zh-CN" sz="2000" i="1" dirty="0">
              <a:latin typeface="Comic Sans MS" panose="030F0702030302020204" pitchFamily="66" charset="0"/>
            </a:endParaRPr>
          </a:p>
        </p:txBody>
      </p:sp>
      <p:sp>
        <p:nvSpPr>
          <p:cNvPr id="79894" name="Text Box 47"/>
          <p:cNvSpPr txBox="1"/>
          <p:nvPr/>
        </p:nvSpPr>
        <p:spPr>
          <a:xfrm>
            <a:off x="3124200" y="2330450"/>
            <a:ext cx="381000" cy="366713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000" i="1" dirty="0">
                <a:latin typeface="Comic Sans MS" panose="030F0702030302020204" pitchFamily="66" charset="0"/>
              </a:rPr>
              <a:t>+</a:t>
            </a:r>
            <a:endParaRPr lang="en-US" altLang="zh-CN" sz="2000" i="1" dirty="0">
              <a:latin typeface="Comic Sans MS" panose="030F0702030302020204" pitchFamily="66" charset="0"/>
            </a:endParaRPr>
          </a:p>
        </p:txBody>
      </p:sp>
      <p:sp>
        <p:nvSpPr>
          <p:cNvPr id="79895" name="Text Box 48"/>
          <p:cNvSpPr txBox="1"/>
          <p:nvPr/>
        </p:nvSpPr>
        <p:spPr>
          <a:xfrm>
            <a:off x="4648200" y="2330450"/>
            <a:ext cx="381000" cy="366713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000" i="1" dirty="0">
                <a:latin typeface="Comic Sans MS" panose="030F0702030302020204" pitchFamily="66" charset="0"/>
              </a:rPr>
              <a:t>=</a:t>
            </a:r>
            <a:endParaRPr lang="en-US" altLang="zh-CN" sz="2000" i="1" dirty="0">
              <a:latin typeface="Comic Sans MS" panose="030F0702030302020204" pitchFamily="66" charset="0"/>
            </a:endParaRPr>
          </a:p>
        </p:txBody>
      </p:sp>
      <p:sp>
        <p:nvSpPr>
          <p:cNvPr id="79896" name="Text Box 49"/>
          <p:cNvSpPr txBox="1"/>
          <p:nvPr/>
        </p:nvSpPr>
        <p:spPr>
          <a:xfrm>
            <a:off x="6096000" y="2330450"/>
            <a:ext cx="381000" cy="366713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000" i="1" dirty="0">
                <a:latin typeface="Comic Sans MS" panose="030F0702030302020204" pitchFamily="66" charset="0"/>
              </a:rPr>
              <a:t>+</a:t>
            </a:r>
            <a:endParaRPr lang="en-US" altLang="zh-CN" sz="2000" i="1" dirty="0">
              <a:latin typeface="Comic Sans MS" panose="030F0702030302020204" pitchFamily="66" charset="0"/>
            </a:endParaRPr>
          </a:p>
        </p:txBody>
      </p:sp>
      <p:sp>
        <p:nvSpPr>
          <p:cNvPr id="79897" name="Freeform 50"/>
          <p:cNvSpPr/>
          <p:nvPr/>
        </p:nvSpPr>
        <p:spPr>
          <a:xfrm flipV="1">
            <a:off x="6400800" y="1946275"/>
            <a:ext cx="2286000" cy="74613"/>
          </a:xfrm>
          <a:custGeom>
            <a:avLst/>
            <a:gdLst>
              <a:gd name="txL" fmla="*/ 0 w 665"/>
              <a:gd name="txT" fmla="*/ 0 h 1"/>
              <a:gd name="txR" fmla="*/ 665 w 665"/>
              <a:gd name="txB" fmla="*/ 1 h 1"/>
            </a:gdLst>
            <a:ahLst/>
            <a:cxnLst>
              <a:cxn ang="0">
                <a:pos x="0" y="0"/>
              </a:cxn>
              <a:cxn ang="0">
                <a:pos x="2147483647" y="0"/>
              </a:cxn>
            </a:cxnLst>
            <a:rect l="txL" t="txT" r="txR" b="txB"/>
            <a:pathLst>
              <a:path w="665" h="1">
                <a:moveTo>
                  <a:pt x="0" y="0"/>
                </a:moveTo>
                <a:lnTo>
                  <a:pt x="665" y="0"/>
                </a:lnTo>
              </a:path>
            </a:pathLst>
          </a:custGeom>
          <a:noFill/>
          <a:ln w="28575" cap="sq" cmpd="sng">
            <a:solidFill>
              <a:schemeClr val="tx1">
                <a:alpha val="10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p>
            <a:endParaRPr lang="zh-CN" altLang="en-US"/>
          </a:p>
        </p:txBody>
      </p:sp>
      <p:sp>
        <p:nvSpPr>
          <p:cNvPr id="79898" name="Freeform 51"/>
          <p:cNvSpPr/>
          <p:nvPr/>
        </p:nvSpPr>
        <p:spPr>
          <a:xfrm>
            <a:off x="4953000" y="2022475"/>
            <a:ext cx="1143000" cy="76200"/>
          </a:xfrm>
          <a:custGeom>
            <a:avLst/>
            <a:gdLst>
              <a:gd name="txL" fmla="*/ 0 w 665"/>
              <a:gd name="txT" fmla="*/ 0 h 1"/>
              <a:gd name="txR" fmla="*/ 665 w 665"/>
              <a:gd name="txB" fmla="*/ 1 h 1"/>
            </a:gdLst>
            <a:ahLst/>
            <a:cxnLst>
              <a:cxn ang="0">
                <a:pos x="0" y="0"/>
              </a:cxn>
              <a:cxn ang="0">
                <a:pos x="2147483647" y="0"/>
              </a:cxn>
            </a:cxnLst>
            <a:rect l="txL" t="txT" r="txR" b="txB"/>
            <a:pathLst>
              <a:path w="665" h="1">
                <a:moveTo>
                  <a:pt x="0" y="0"/>
                </a:moveTo>
                <a:lnTo>
                  <a:pt x="665" y="0"/>
                </a:lnTo>
              </a:path>
            </a:pathLst>
          </a:custGeom>
          <a:noFill/>
          <a:ln w="28575" cap="sq" cmpd="sng">
            <a:solidFill>
              <a:schemeClr val="tx1">
                <a:alpha val="10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p>
            <a:endParaRPr lang="zh-CN" altLang="en-US"/>
          </a:p>
        </p:txBody>
      </p:sp>
      <p:sp>
        <p:nvSpPr>
          <p:cNvPr id="79899" name="Freeform 52"/>
          <p:cNvSpPr/>
          <p:nvPr/>
        </p:nvSpPr>
        <p:spPr>
          <a:xfrm>
            <a:off x="533400" y="2022475"/>
            <a:ext cx="4089400" cy="1588"/>
          </a:xfrm>
          <a:custGeom>
            <a:avLst/>
            <a:gdLst>
              <a:gd name="txL" fmla="*/ 0 w 2576"/>
              <a:gd name="txT" fmla="*/ 0 h 1"/>
              <a:gd name="txR" fmla="*/ 2576 w 2576"/>
              <a:gd name="txB" fmla="*/ 1 h 1"/>
            </a:gdLst>
            <a:ahLst/>
            <a:cxnLst>
              <a:cxn ang="0">
                <a:pos x="0" y="0"/>
              </a:cxn>
              <a:cxn ang="0">
                <a:pos x="2147483647" y="0"/>
              </a:cxn>
            </a:cxnLst>
            <a:rect l="txL" t="txT" r="txR" b="txB"/>
            <a:pathLst>
              <a:path w="2576" h="1">
                <a:moveTo>
                  <a:pt x="0" y="0"/>
                </a:moveTo>
                <a:lnTo>
                  <a:pt x="2576" y="0"/>
                </a:lnTo>
              </a:path>
            </a:pathLst>
          </a:custGeom>
          <a:noFill/>
          <a:ln w="28575" cap="sq" cmpd="sng">
            <a:solidFill>
              <a:schemeClr val="tx1">
                <a:alpha val="10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p>
            <a:endParaRPr lang="zh-CN" altLang="en-US"/>
          </a:p>
        </p:txBody>
      </p:sp>
      <p:sp>
        <p:nvSpPr>
          <p:cNvPr id="79900" name="Text Box 53"/>
          <p:cNvSpPr txBox="1"/>
          <p:nvPr/>
        </p:nvSpPr>
        <p:spPr>
          <a:xfrm>
            <a:off x="1981200" y="1738313"/>
            <a:ext cx="1066800" cy="284162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7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i="1" dirty="0">
                <a:latin typeface="Comic Sans MS" panose="030F0702030302020204" pitchFamily="66" charset="0"/>
              </a:rPr>
              <a:t>Assets</a:t>
            </a:r>
            <a:endParaRPr lang="en-US" altLang="zh-CN" sz="1800" i="1" dirty="0">
              <a:latin typeface="Comic Sans MS" panose="030F0702030302020204" pitchFamily="66" charset="0"/>
            </a:endParaRPr>
          </a:p>
        </p:txBody>
      </p:sp>
      <p:sp>
        <p:nvSpPr>
          <p:cNvPr id="79901" name="Text Box 54"/>
          <p:cNvSpPr txBox="1"/>
          <p:nvPr/>
        </p:nvSpPr>
        <p:spPr>
          <a:xfrm>
            <a:off x="4800600" y="1655763"/>
            <a:ext cx="1447800" cy="366712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i="1" dirty="0">
                <a:latin typeface="Comic Sans MS" panose="030F0702030302020204" pitchFamily="66" charset="0"/>
              </a:rPr>
              <a:t>Liabilities</a:t>
            </a:r>
            <a:endParaRPr lang="en-US" altLang="zh-CN" sz="1800" i="1" dirty="0">
              <a:latin typeface="Comic Sans MS" panose="030F0702030302020204" pitchFamily="66" charset="0"/>
            </a:endParaRPr>
          </a:p>
        </p:txBody>
      </p:sp>
      <p:sp>
        <p:nvSpPr>
          <p:cNvPr id="79902" name="灯片编号占位符 29"/>
          <p:cNvSpPr txBox="1">
            <a:spLocks noGrp="1"/>
          </p:cNvSpPr>
          <p:nvPr>
            <p:ph type="sldNum" sz="quarter" idx="4"/>
          </p:nvPr>
        </p:nvSpPr>
        <p:spPr/>
        <p:txBody>
          <a:bodyPr anchor="b" anchorCtr="0"/>
          <a:p>
            <a:pPr marL="0" indent="0" algn="r" eaLnBrk="1" hangingPunct="1">
              <a:spcBef>
                <a:spcPct val="0"/>
              </a:spcBef>
              <a:buClrTx/>
              <a:buSzTx/>
              <a:buFontTx/>
              <a:buNone/>
            </a:pPr>
            <a:fld id="{9A0DB2DC-4C9A-4742-B13C-FB6460FD3503}" type="slidenum">
              <a:rPr lang="zh-CN" altLang="en-US" sz="1400" dirty="0"/>
            </a:fld>
            <a:endParaRPr lang="zh-CN" altLang="en-US" sz="1400" dirty="0"/>
          </a:p>
        </p:txBody>
      </p:sp>
      <p:sp>
        <p:nvSpPr>
          <p:cNvPr id="79903" name="页脚占位符 30"/>
          <p:cNvSpPr txBox="1">
            <a:spLocks noGrp="1"/>
          </p:cNvSpPr>
          <p:nvPr>
            <p:ph type="ftr" sz="quarter" idx="3"/>
          </p:nvPr>
        </p:nvSpPr>
        <p:spPr/>
        <p:txBody>
          <a:bodyPr anchor="b" anchorCtr="0"/>
          <a:p>
            <a:pPr mar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400" dirty="0">
                <a:latin typeface="+mn-lt"/>
                <a:ea typeface="+mn-ea"/>
                <a:cs typeface="+mn-cs"/>
              </a:rPr>
              <a:t>Ye and Sun Accounting English </a:t>
            </a:r>
            <a:endParaRPr lang="zh-CN" altLang="en-US" sz="1400" dirty="0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48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48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82" grpId="0"/>
      <p:bldP spid="54888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0898" name="Text Box 3"/>
          <p:cNvSpPr txBox="1"/>
          <p:nvPr/>
        </p:nvSpPr>
        <p:spPr>
          <a:xfrm>
            <a:off x="533400" y="2732088"/>
            <a:ext cx="1066800" cy="339725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i="1" dirty="0">
                <a:latin typeface="Comic Sans MS" panose="030F0702030302020204" pitchFamily="66" charset="0"/>
              </a:rPr>
              <a:t>+10,000</a:t>
            </a:r>
            <a:endParaRPr lang="en-US" altLang="zh-CN" sz="1800" i="1" dirty="0">
              <a:latin typeface="Comic Sans MS" panose="030F0702030302020204" pitchFamily="66" charset="0"/>
            </a:endParaRPr>
          </a:p>
        </p:txBody>
      </p:sp>
      <p:sp>
        <p:nvSpPr>
          <p:cNvPr id="80899" name="Text Box 4"/>
          <p:cNvSpPr txBox="1"/>
          <p:nvPr/>
        </p:nvSpPr>
        <p:spPr>
          <a:xfrm>
            <a:off x="228600" y="2732088"/>
            <a:ext cx="457200" cy="339725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b="1" i="1" dirty="0">
                <a:solidFill>
                  <a:srgbClr val="800000"/>
                </a:solidFill>
                <a:latin typeface="Comic Sans MS" panose="030F0702030302020204" pitchFamily="66" charset="0"/>
              </a:rPr>
              <a:t>1.</a:t>
            </a:r>
            <a:endParaRPr lang="en-US" altLang="zh-CN" sz="1800" b="1" i="1" dirty="0">
              <a:solidFill>
                <a:srgbClr val="8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0900" name="Text Box 5"/>
          <p:cNvSpPr txBox="1"/>
          <p:nvPr/>
        </p:nvSpPr>
        <p:spPr>
          <a:xfrm>
            <a:off x="6400800" y="2732088"/>
            <a:ext cx="1066800" cy="339725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i="1" dirty="0">
                <a:latin typeface="Comic Sans MS" panose="030F0702030302020204" pitchFamily="66" charset="0"/>
              </a:rPr>
              <a:t>+10,000</a:t>
            </a:r>
            <a:endParaRPr lang="en-US" altLang="zh-CN" sz="1800" i="1" dirty="0">
              <a:latin typeface="Comic Sans MS" panose="030F0702030302020204" pitchFamily="66" charset="0"/>
            </a:endParaRPr>
          </a:p>
        </p:txBody>
      </p:sp>
      <p:sp>
        <p:nvSpPr>
          <p:cNvPr id="80901" name="Text Box 16"/>
          <p:cNvSpPr txBox="1"/>
          <p:nvPr/>
        </p:nvSpPr>
        <p:spPr>
          <a:xfrm>
            <a:off x="533400" y="1143000"/>
            <a:ext cx="8229600" cy="457200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sz="1800" b="1" i="1" dirty="0">
                <a:solidFill>
                  <a:srgbClr val="800000"/>
                </a:solidFill>
                <a:latin typeface="Comic Sans MS" panose="030F0702030302020204" pitchFamily="66" charset="0"/>
              </a:rPr>
              <a:t>3. Paid $400 cash for May office rent.</a:t>
            </a:r>
            <a:endParaRPr lang="en-US" altLang="zh-CN" sz="1800" b="1" i="1" dirty="0">
              <a:solidFill>
                <a:srgbClr val="8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0902" name="Text Box 17"/>
          <p:cNvSpPr txBox="1"/>
          <p:nvPr/>
        </p:nvSpPr>
        <p:spPr>
          <a:xfrm>
            <a:off x="533400" y="3081338"/>
            <a:ext cx="1066800" cy="339725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i="1" dirty="0">
                <a:latin typeface="Comic Sans MS" panose="030F0702030302020204" pitchFamily="66" charset="0"/>
              </a:rPr>
              <a:t>-5,000</a:t>
            </a:r>
            <a:endParaRPr lang="en-US" altLang="zh-CN" sz="1800" i="1" dirty="0">
              <a:latin typeface="Comic Sans MS" panose="030F0702030302020204" pitchFamily="66" charset="0"/>
            </a:endParaRPr>
          </a:p>
        </p:txBody>
      </p:sp>
      <p:sp>
        <p:nvSpPr>
          <p:cNvPr id="80903" name="Text Box 18"/>
          <p:cNvSpPr txBox="1"/>
          <p:nvPr/>
        </p:nvSpPr>
        <p:spPr>
          <a:xfrm>
            <a:off x="228600" y="3081338"/>
            <a:ext cx="457200" cy="339725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b="1" i="1" dirty="0">
                <a:solidFill>
                  <a:srgbClr val="800000"/>
                </a:solidFill>
                <a:latin typeface="Comic Sans MS" panose="030F0702030302020204" pitchFamily="66" charset="0"/>
              </a:rPr>
              <a:t>2.</a:t>
            </a:r>
            <a:endParaRPr lang="en-US" altLang="zh-CN" sz="1800" b="1" i="1" dirty="0">
              <a:solidFill>
                <a:srgbClr val="8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0904" name="Text Box 19"/>
          <p:cNvSpPr txBox="1"/>
          <p:nvPr/>
        </p:nvSpPr>
        <p:spPr>
          <a:xfrm>
            <a:off x="3581400" y="3081338"/>
            <a:ext cx="1066800" cy="339725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i="1" dirty="0">
                <a:latin typeface="Comic Sans MS" panose="030F0702030302020204" pitchFamily="66" charset="0"/>
              </a:rPr>
              <a:t>+5,000</a:t>
            </a:r>
            <a:endParaRPr lang="en-US" altLang="zh-CN" sz="1800" i="1" dirty="0">
              <a:latin typeface="Comic Sans MS" panose="030F0702030302020204" pitchFamily="66" charset="0"/>
            </a:endParaRPr>
          </a:p>
        </p:txBody>
      </p:sp>
      <p:sp>
        <p:nvSpPr>
          <p:cNvPr id="549912" name="Text Box 24"/>
          <p:cNvSpPr txBox="1"/>
          <p:nvPr/>
        </p:nvSpPr>
        <p:spPr>
          <a:xfrm>
            <a:off x="533400" y="3429000"/>
            <a:ext cx="1066800" cy="339725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i="1" dirty="0">
                <a:latin typeface="Comic Sans MS" panose="030F0702030302020204" pitchFamily="66" charset="0"/>
              </a:rPr>
              <a:t>-400</a:t>
            </a:r>
            <a:endParaRPr lang="en-US" altLang="zh-CN" sz="1800" i="1" dirty="0">
              <a:latin typeface="Comic Sans MS" panose="030F0702030302020204" pitchFamily="66" charset="0"/>
            </a:endParaRPr>
          </a:p>
        </p:txBody>
      </p:sp>
      <p:sp>
        <p:nvSpPr>
          <p:cNvPr id="80906" name="Text Box 25"/>
          <p:cNvSpPr txBox="1"/>
          <p:nvPr/>
        </p:nvSpPr>
        <p:spPr>
          <a:xfrm>
            <a:off x="228600" y="3429000"/>
            <a:ext cx="457200" cy="339725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b="1" i="1" dirty="0">
                <a:solidFill>
                  <a:srgbClr val="800000"/>
                </a:solidFill>
                <a:latin typeface="Comic Sans MS" panose="030F0702030302020204" pitchFamily="66" charset="0"/>
              </a:rPr>
              <a:t>3.</a:t>
            </a:r>
            <a:endParaRPr lang="en-US" altLang="zh-CN" sz="1800" b="1" i="1" dirty="0">
              <a:solidFill>
                <a:srgbClr val="8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49914" name="Text Box 26"/>
          <p:cNvSpPr txBox="1"/>
          <p:nvPr/>
        </p:nvSpPr>
        <p:spPr>
          <a:xfrm>
            <a:off x="7467600" y="3429000"/>
            <a:ext cx="1219200" cy="339725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i="1" dirty="0">
                <a:latin typeface="Comic Sans MS" panose="030F0702030302020204" pitchFamily="66" charset="0"/>
              </a:rPr>
              <a:t>-400</a:t>
            </a:r>
            <a:endParaRPr lang="en-US" altLang="zh-CN" sz="1800" b="1" i="1" dirty="0">
              <a:solidFill>
                <a:srgbClr val="000066"/>
              </a:solidFill>
              <a:latin typeface="Comic Sans MS" panose="030F0702030302020204" pitchFamily="66" charset="0"/>
            </a:endParaRPr>
          </a:p>
        </p:txBody>
      </p:sp>
      <p:sp>
        <p:nvSpPr>
          <p:cNvPr id="80908" name="Text Box 36"/>
          <p:cNvSpPr txBox="1"/>
          <p:nvPr/>
        </p:nvSpPr>
        <p:spPr>
          <a:xfrm>
            <a:off x="6248400" y="1655763"/>
            <a:ext cx="2590800" cy="366712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i="1" dirty="0">
                <a:latin typeface="Comic Sans MS" panose="030F0702030302020204" pitchFamily="66" charset="0"/>
              </a:rPr>
              <a:t>Stockholders’ Equity</a:t>
            </a:r>
            <a:endParaRPr lang="en-US" altLang="zh-CN" sz="1800" i="1" dirty="0">
              <a:latin typeface="Comic Sans MS" panose="030F0702030302020204" pitchFamily="66" charset="0"/>
            </a:endParaRPr>
          </a:p>
        </p:txBody>
      </p:sp>
      <p:sp>
        <p:nvSpPr>
          <p:cNvPr id="80909" name="Text Box 37"/>
          <p:cNvSpPr txBox="1"/>
          <p:nvPr/>
        </p:nvSpPr>
        <p:spPr>
          <a:xfrm>
            <a:off x="533400" y="2362200"/>
            <a:ext cx="1066800" cy="284163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7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i="1" dirty="0">
                <a:latin typeface="Comic Sans MS" panose="030F0702030302020204" pitchFamily="66" charset="0"/>
              </a:rPr>
              <a:t>Cash</a:t>
            </a:r>
            <a:endParaRPr lang="en-US" altLang="zh-CN" sz="1800" i="1" dirty="0">
              <a:latin typeface="Comic Sans MS" panose="030F0702030302020204" pitchFamily="66" charset="0"/>
            </a:endParaRPr>
          </a:p>
        </p:txBody>
      </p:sp>
      <p:sp>
        <p:nvSpPr>
          <p:cNvPr id="80910" name="Text Box 38"/>
          <p:cNvSpPr txBox="1"/>
          <p:nvPr/>
        </p:nvSpPr>
        <p:spPr>
          <a:xfrm>
            <a:off x="1828800" y="2025650"/>
            <a:ext cx="1447800" cy="641350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i="1" dirty="0">
                <a:latin typeface="Comic Sans MS" panose="030F0702030302020204" pitchFamily="66" charset="0"/>
              </a:rPr>
              <a:t>Accounts Receivable</a:t>
            </a:r>
            <a:endParaRPr lang="en-US" altLang="zh-CN" sz="1800" i="1" dirty="0">
              <a:latin typeface="Comic Sans MS" panose="030F0702030302020204" pitchFamily="66" charset="0"/>
            </a:endParaRPr>
          </a:p>
        </p:txBody>
      </p:sp>
      <p:sp>
        <p:nvSpPr>
          <p:cNvPr id="80911" name="Text Box 39"/>
          <p:cNvSpPr txBox="1"/>
          <p:nvPr/>
        </p:nvSpPr>
        <p:spPr>
          <a:xfrm>
            <a:off x="3429000" y="2362200"/>
            <a:ext cx="1295400" cy="284163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7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i="1" dirty="0">
                <a:latin typeface="Comic Sans MS" panose="030F0702030302020204" pitchFamily="66" charset="0"/>
              </a:rPr>
              <a:t>Equipment</a:t>
            </a:r>
            <a:endParaRPr lang="en-US" altLang="zh-CN" sz="1800" i="1" dirty="0">
              <a:latin typeface="Comic Sans MS" panose="030F0702030302020204" pitchFamily="66" charset="0"/>
            </a:endParaRPr>
          </a:p>
        </p:txBody>
      </p:sp>
      <p:sp>
        <p:nvSpPr>
          <p:cNvPr id="80912" name="Text Box 40"/>
          <p:cNvSpPr txBox="1"/>
          <p:nvPr/>
        </p:nvSpPr>
        <p:spPr>
          <a:xfrm>
            <a:off x="4800600" y="2025650"/>
            <a:ext cx="1447800" cy="641350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i="1" dirty="0">
                <a:latin typeface="Comic Sans MS" panose="030F0702030302020204" pitchFamily="66" charset="0"/>
              </a:rPr>
              <a:t>Accounts Payable</a:t>
            </a:r>
            <a:endParaRPr lang="en-US" altLang="zh-CN" sz="1800" i="1" dirty="0">
              <a:latin typeface="Comic Sans MS" panose="030F0702030302020204" pitchFamily="66" charset="0"/>
            </a:endParaRPr>
          </a:p>
        </p:txBody>
      </p:sp>
      <p:sp>
        <p:nvSpPr>
          <p:cNvPr id="80913" name="Text Box 41"/>
          <p:cNvSpPr txBox="1"/>
          <p:nvPr/>
        </p:nvSpPr>
        <p:spPr>
          <a:xfrm>
            <a:off x="6248400" y="2025650"/>
            <a:ext cx="1447800" cy="645160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i="1" dirty="0">
                <a:latin typeface="Comic Sans MS" panose="030F0702030302020204" pitchFamily="66" charset="0"/>
              </a:rPr>
              <a:t>Common Shares</a:t>
            </a:r>
            <a:endParaRPr lang="en-US" altLang="zh-CN" sz="1800" i="1" dirty="0">
              <a:latin typeface="Comic Sans MS" panose="030F0702030302020204" pitchFamily="66" charset="0"/>
            </a:endParaRPr>
          </a:p>
        </p:txBody>
      </p:sp>
      <p:sp>
        <p:nvSpPr>
          <p:cNvPr id="80914" name="Freeform 42"/>
          <p:cNvSpPr/>
          <p:nvPr/>
        </p:nvSpPr>
        <p:spPr>
          <a:xfrm>
            <a:off x="1905000" y="2667000"/>
            <a:ext cx="1295400" cy="76200"/>
          </a:xfrm>
          <a:custGeom>
            <a:avLst/>
            <a:gdLst>
              <a:gd name="txL" fmla="*/ 0 w 665"/>
              <a:gd name="txT" fmla="*/ 0 h 1"/>
              <a:gd name="txR" fmla="*/ 665 w 665"/>
              <a:gd name="txB" fmla="*/ 1 h 1"/>
            </a:gdLst>
            <a:ahLst/>
            <a:cxnLst>
              <a:cxn ang="0">
                <a:pos x="0" y="0"/>
              </a:cxn>
              <a:cxn ang="0">
                <a:pos x="2147483647" y="0"/>
              </a:cxn>
            </a:cxnLst>
            <a:rect l="txL" t="txT" r="txR" b="txB"/>
            <a:pathLst>
              <a:path w="665" h="1">
                <a:moveTo>
                  <a:pt x="0" y="0"/>
                </a:moveTo>
                <a:lnTo>
                  <a:pt x="665" y="0"/>
                </a:lnTo>
              </a:path>
            </a:pathLst>
          </a:custGeom>
          <a:noFill/>
          <a:ln w="28575" cap="sq" cmpd="sng">
            <a:solidFill>
              <a:schemeClr val="tx1">
                <a:alpha val="10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p>
            <a:endParaRPr lang="zh-CN" altLang="en-US"/>
          </a:p>
        </p:txBody>
      </p:sp>
      <p:sp>
        <p:nvSpPr>
          <p:cNvPr id="80915" name="Freeform 43"/>
          <p:cNvSpPr/>
          <p:nvPr/>
        </p:nvSpPr>
        <p:spPr>
          <a:xfrm>
            <a:off x="533400" y="2667000"/>
            <a:ext cx="1055688" cy="1588"/>
          </a:xfrm>
          <a:custGeom>
            <a:avLst/>
            <a:gdLst>
              <a:gd name="txL" fmla="*/ 0 w 665"/>
              <a:gd name="txT" fmla="*/ 0 h 1"/>
              <a:gd name="txR" fmla="*/ 665 w 665"/>
              <a:gd name="txB" fmla="*/ 1 h 1"/>
            </a:gdLst>
            <a:ahLst/>
            <a:cxnLst>
              <a:cxn ang="0">
                <a:pos x="0" y="0"/>
              </a:cxn>
              <a:cxn ang="0">
                <a:pos x="2147483647" y="0"/>
              </a:cxn>
            </a:cxnLst>
            <a:rect l="txL" t="txT" r="txR" b="txB"/>
            <a:pathLst>
              <a:path w="665" h="1">
                <a:moveTo>
                  <a:pt x="0" y="0"/>
                </a:moveTo>
                <a:lnTo>
                  <a:pt x="665" y="0"/>
                </a:lnTo>
              </a:path>
            </a:pathLst>
          </a:custGeom>
          <a:noFill/>
          <a:ln w="28575" cap="sq" cmpd="sng">
            <a:solidFill>
              <a:schemeClr val="tx1">
                <a:alpha val="10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p>
            <a:endParaRPr lang="zh-CN" altLang="en-US"/>
          </a:p>
        </p:txBody>
      </p:sp>
      <p:sp>
        <p:nvSpPr>
          <p:cNvPr id="80916" name="Freeform 44"/>
          <p:cNvSpPr/>
          <p:nvPr/>
        </p:nvSpPr>
        <p:spPr>
          <a:xfrm>
            <a:off x="3505200" y="2667000"/>
            <a:ext cx="1143000" cy="76200"/>
          </a:xfrm>
          <a:custGeom>
            <a:avLst/>
            <a:gdLst>
              <a:gd name="txL" fmla="*/ 0 w 665"/>
              <a:gd name="txT" fmla="*/ 0 h 1"/>
              <a:gd name="txR" fmla="*/ 665 w 665"/>
              <a:gd name="txB" fmla="*/ 1 h 1"/>
            </a:gdLst>
            <a:ahLst/>
            <a:cxnLst>
              <a:cxn ang="0">
                <a:pos x="0" y="0"/>
              </a:cxn>
              <a:cxn ang="0">
                <a:pos x="2147483647" y="0"/>
              </a:cxn>
            </a:cxnLst>
            <a:rect l="txL" t="txT" r="txR" b="txB"/>
            <a:pathLst>
              <a:path w="665" h="1">
                <a:moveTo>
                  <a:pt x="0" y="0"/>
                </a:moveTo>
                <a:lnTo>
                  <a:pt x="665" y="0"/>
                </a:lnTo>
              </a:path>
            </a:pathLst>
          </a:custGeom>
          <a:noFill/>
          <a:ln w="28575" cap="sq" cmpd="sng">
            <a:solidFill>
              <a:schemeClr val="tx1">
                <a:alpha val="10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p>
            <a:endParaRPr lang="zh-CN" altLang="en-US"/>
          </a:p>
        </p:txBody>
      </p:sp>
      <p:sp>
        <p:nvSpPr>
          <p:cNvPr id="80917" name="Freeform 45"/>
          <p:cNvSpPr/>
          <p:nvPr/>
        </p:nvSpPr>
        <p:spPr>
          <a:xfrm>
            <a:off x="4953000" y="2667000"/>
            <a:ext cx="1143000" cy="76200"/>
          </a:xfrm>
          <a:custGeom>
            <a:avLst/>
            <a:gdLst>
              <a:gd name="txL" fmla="*/ 0 w 665"/>
              <a:gd name="txT" fmla="*/ 0 h 1"/>
              <a:gd name="txR" fmla="*/ 665 w 665"/>
              <a:gd name="txB" fmla="*/ 1 h 1"/>
            </a:gdLst>
            <a:ahLst/>
            <a:cxnLst>
              <a:cxn ang="0">
                <a:pos x="0" y="0"/>
              </a:cxn>
              <a:cxn ang="0">
                <a:pos x="2147483647" y="0"/>
              </a:cxn>
            </a:cxnLst>
            <a:rect l="txL" t="txT" r="txR" b="txB"/>
            <a:pathLst>
              <a:path w="665" h="1">
                <a:moveTo>
                  <a:pt x="0" y="0"/>
                </a:moveTo>
                <a:lnTo>
                  <a:pt x="665" y="0"/>
                </a:lnTo>
              </a:path>
            </a:pathLst>
          </a:custGeom>
          <a:noFill/>
          <a:ln w="28575" cap="sq" cmpd="sng">
            <a:solidFill>
              <a:schemeClr val="tx1">
                <a:alpha val="10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p>
            <a:endParaRPr lang="zh-CN" altLang="en-US"/>
          </a:p>
        </p:txBody>
      </p:sp>
      <p:sp>
        <p:nvSpPr>
          <p:cNvPr id="80918" name="Freeform 46"/>
          <p:cNvSpPr/>
          <p:nvPr/>
        </p:nvSpPr>
        <p:spPr>
          <a:xfrm>
            <a:off x="6411913" y="2667000"/>
            <a:ext cx="1055687" cy="1588"/>
          </a:xfrm>
          <a:custGeom>
            <a:avLst/>
            <a:gdLst>
              <a:gd name="txL" fmla="*/ 0 w 665"/>
              <a:gd name="txT" fmla="*/ 0 h 1"/>
              <a:gd name="txR" fmla="*/ 665 w 665"/>
              <a:gd name="txB" fmla="*/ 1 h 1"/>
            </a:gdLst>
            <a:ahLst/>
            <a:cxnLst>
              <a:cxn ang="0">
                <a:pos x="0" y="0"/>
              </a:cxn>
              <a:cxn ang="0">
                <a:pos x="2147483647" y="0"/>
              </a:cxn>
            </a:cxnLst>
            <a:rect l="txL" t="txT" r="txR" b="txB"/>
            <a:pathLst>
              <a:path w="665" h="1">
                <a:moveTo>
                  <a:pt x="0" y="0"/>
                </a:moveTo>
                <a:lnTo>
                  <a:pt x="665" y="0"/>
                </a:lnTo>
              </a:path>
            </a:pathLst>
          </a:custGeom>
          <a:noFill/>
          <a:ln w="28575" cap="sq" cmpd="sng">
            <a:solidFill>
              <a:schemeClr val="tx1">
                <a:alpha val="10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p>
            <a:endParaRPr lang="zh-CN" altLang="en-US"/>
          </a:p>
        </p:txBody>
      </p:sp>
      <p:sp>
        <p:nvSpPr>
          <p:cNvPr id="80919" name="Text Box 47"/>
          <p:cNvSpPr txBox="1"/>
          <p:nvPr/>
        </p:nvSpPr>
        <p:spPr>
          <a:xfrm>
            <a:off x="1600200" y="2330450"/>
            <a:ext cx="381000" cy="366713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000" i="1" dirty="0">
                <a:latin typeface="Comic Sans MS" panose="030F0702030302020204" pitchFamily="66" charset="0"/>
              </a:rPr>
              <a:t>+</a:t>
            </a:r>
            <a:endParaRPr lang="en-US" altLang="zh-CN" sz="2000" i="1" dirty="0">
              <a:latin typeface="Comic Sans MS" panose="030F0702030302020204" pitchFamily="66" charset="0"/>
            </a:endParaRPr>
          </a:p>
        </p:txBody>
      </p:sp>
      <p:sp>
        <p:nvSpPr>
          <p:cNvPr id="80920" name="Text Box 48"/>
          <p:cNvSpPr txBox="1"/>
          <p:nvPr/>
        </p:nvSpPr>
        <p:spPr>
          <a:xfrm>
            <a:off x="3124200" y="2330450"/>
            <a:ext cx="381000" cy="366713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000" i="1" dirty="0">
                <a:latin typeface="Comic Sans MS" panose="030F0702030302020204" pitchFamily="66" charset="0"/>
              </a:rPr>
              <a:t>+</a:t>
            </a:r>
            <a:endParaRPr lang="en-US" altLang="zh-CN" sz="2000" i="1" dirty="0">
              <a:latin typeface="Comic Sans MS" panose="030F0702030302020204" pitchFamily="66" charset="0"/>
            </a:endParaRPr>
          </a:p>
        </p:txBody>
      </p:sp>
      <p:sp>
        <p:nvSpPr>
          <p:cNvPr id="80921" name="Text Box 49"/>
          <p:cNvSpPr txBox="1"/>
          <p:nvPr/>
        </p:nvSpPr>
        <p:spPr>
          <a:xfrm>
            <a:off x="4648200" y="2330450"/>
            <a:ext cx="381000" cy="366713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000" i="1" dirty="0">
                <a:latin typeface="Comic Sans MS" panose="030F0702030302020204" pitchFamily="66" charset="0"/>
              </a:rPr>
              <a:t>=</a:t>
            </a:r>
            <a:endParaRPr lang="en-US" altLang="zh-CN" sz="2000" i="1" dirty="0">
              <a:latin typeface="Comic Sans MS" panose="030F0702030302020204" pitchFamily="66" charset="0"/>
            </a:endParaRPr>
          </a:p>
        </p:txBody>
      </p:sp>
      <p:sp>
        <p:nvSpPr>
          <p:cNvPr id="80922" name="Text Box 50"/>
          <p:cNvSpPr txBox="1"/>
          <p:nvPr/>
        </p:nvSpPr>
        <p:spPr>
          <a:xfrm>
            <a:off x="6096000" y="2330450"/>
            <a:ext cx="381000" cy="366713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000" i="1" dirty="0">
                <a:latin typeface="Comic Sans MS" panose="030F0702030302020204" pitchFamily="66" charset="0"/>
              </a:rPr>
              <a:t>+</a:t>
            </a:r>
            <a:endParaRPr lang="en-US" altLang="zh-CN" sz="2000" i="1" dirty="0">
              <a:latin typeface="Comic Sans MS" panose="030F0702030302020204" pitchFamily="66" charset="0"/>
            </a:endParaRPr>
          </a:p>
        </p:txBody>
      </p:sp>
      <p:sp>
        <p:nvSpPr>
          <p:cNvPr id="80923" name="Freeform 51"/>
          <p:cNvSpPr/>
          <p:nvPr/>
        </p:nvSpPr>
        <p:spPr>
          <a:xfrm flipV="1">
            <a:off x="6400800" y="1946275"/>
            <a:ext cx="2286000" cy="74613"/>
          </a:xfrm>
          <a:custGeom>
            <a:avLst/>
            <a:gdLst>
              <a:gd name="txL" fmla="*/ 0 w 665"/>
              <a:gd name="txT" fmla="*/ 0 h 1"/>
              <a:gd name="txR" fmla="*/ 665 w 665"/>
              <a:gd name="txB" fmla="*/ 1 h 1"/>
            </a:gdLst>
            <a:ahLst/>
            <a:cxnLst>
              <a:cxn ang="0">
                <a:pos x="0" y="0"/>
              </a:cxn>
              <a:cxn ang="0">
                <a:pos x="2147483647" y="0"/>
              </a:cxn>
            </a:cxnLst>
            <a:rect l="txL" t="txT" r="txR" b="txB"/>
            <a:pathLst>
              <a:path w="665" h="1">
                <a:moveTo>
                  <a:pt x="0" y="0"/>
                </a:moveTo>
                <a:lnTo>
                  <a:pt x="665" y="0"/>
                </a:lnTo>
              </a:path>
            </a:pathLst>
          </a:custGeom>
          <a:noFill/>
          <a:ln w="28575" cap="sq" cmpd="sng">
            <a:solidFill>
              <a:schemeClr val="tx1">
                <a:alpha val="10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p>
            <a:endParaRPr lang="zh-CN" altLang="en-US"/>
          </a:p>
        </p:txBody>
      </p:sp>
      <p:sp>
        <p:nvSpPr>
          <p:cNvPr id="80924" name="Freeform 52"/>
          <p:cNvSpPr/>
          <p:nvPr/>
        </p:nvSpPr>
        <p:spPr>
          <a:xfrm>
            <a:off x="4953000" y="2022475"/>
            <a:ext cx="1143000" cy="76200"/>
          </a:xfrm>
          <a:custGeom>
            <a:avLst/>
            <a:gdLst>
              <a:gd name="txL" fmla="*/ 0 w 665"/>
              <a:gd name="txT" fmla="*/ 0 h 1"/>
              <a:gd name="txR" fmla="*/ 665 w 665"/>
              <a:gd name="txB" fmla="*/ 1 h 1"/>
            </a:gdLst>
            <a:ahLst/>
            <a:cxnLst>
              <a:cxn ang="0">
                <a:pos x="0" y="0"/>
              </a:cxn>
              <a:cxn ang="0">
                <a:pos x="2147483647" y="0"/>
              </a:cxn>
            </a:cxnLst>
            <a:rect l="txL" t="txT" r="txR" b="txB"/>
            <a:pathLst>
              <a:path w="665" h="1">
                <a:moveTo>
                  <a:pt x="0" y="0"/>
                </a:moveTo>
                <a:lnTo>
                  <a:pt x="665" y="0"/>
                </a:lnTo>
              </a:path>
            </a:pathLst>
          </a:custGeom>
          <a:noFill/>
          <a:ln w="28575" cap="sq" cmpd="sng">
            <a:solidFill>
              <a:schemeClr val="tx1">
                <a:alpha val="10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p>
            <a:endParaRPr lang="zh-CN" altLang="en-US"/>
          </a:p>
        </p:txBody>
      </p:sp>
      <p:sp>
        <p:nvSpPr>
          <p:cNvPr id="80925" name="Freeform 53"/>
          <p:cNvSpPr/>
          <p:nvPr/>
        </p:nvSpPr>
        <p:spPr>
          <a:xfrm>
            <a:off x="533400" y="2022475"/>
            <a:ext cx="4089400" cy="1588"/>
          </a:xfrm>
          <a:custGeom>
            <a:avLst/>
            <a:gdLst>
              <a:gd name="txL" fmla="*/ 0 w 2576"/>
              <a:gd name="txT" fmla="*/ 0 h 1"/>
              <a:gd name="txR" fmla="*/ 2576 w 2576"/>
              <a:gd name="txB" fmla="*/ 1 h 1"/>
            </a:gdLst>
            <a:ahLst/>
            <a:cxnLst>
              <a:cxn ang="0">
                <a:pos x="0" y="0"/>
              </a:cxn>
              <a:cxn ang="0">
                <a:pos x="2147483647" y="0"/>
              </a:cxn>
            </a:cxnLst>
            <a:rect l="txL" t="txT" r="txR" b="txB"/>
            <a:pathLst>
              <a:path w="2576" h="1">
                <a:moveTo>
                  <a:pt x="0" y="0"/>
                </a:moveTo>
                <a:lnTo>
                  <a:pt x="2576" y="0"/>
                </a:lnTo>
              </a:path>
            </a:pathLst>
          </a:custGeom>
          <a:noFill/>
          <a:ln w="28575" cap="sq" cmpd="sng">
            <a:solidFill>
              <a:schemeClr val="tx1">
                <a:alpha val="10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p>
            <a:endParaRPr lang="zh-CN" altLang="en-US"/>
          </a:p>
        </p:txBody>
      </p:sp>
      <p:sp>
        <p:nvSpPr>
          <p:cNvPr id="80926" name="Text Box 54"/>
          <p:cNvSpPr txBox="1"/>
          <p:nvPr/>
        </p:nvSpPr>
        <p:spPr>
          <a:xfrm>
            <a:off x="1981200" y="1738313"/>
            <a:ext cx="1066800" cy="284162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7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i="1" dirty="0">
                <a:latin typeface="Comic Sans MS" panose="030F0702030302020204" pitchFamily="66" charset="0"/>
              </a:rPr>
              <a:t>Assets</a:t>
            </a:r>
            <a:endParaRPr lang="en-US" altLang="zh-CN" sz="1800" i="1" dirty="0">
              <a:latin typeface="Comic Sans MS" panose="030F0702030302020204" pitchFamily="66" charset="0"/>
            </a:endParaRPr>
          </a:p>
        </p:txBody>
      </p:sp>
      <p:sp>
        <p:nvSpPr>
          <p:cNvPr id="80927" name="Text Box 55"/>
          <p:cNvSpPr txBox="1"/>
          <p:nvPr/>
        </p:nvSpPr>
        <p:spPr>
          <a:xfrm>
            <a:off x="4800600" y="1655763"/>
            <a:ext cx="1447800" cy="366712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i="1" dirty="0">
                <a:latin typeface="Comic Sans MS" panose="030F0702030302020204" pitchFamily="66" charset="0"/>
              </a:rPr>
              <a:t>Liabilities</a:t>
            </a:r>
            <a:endParaRPr lang="en-US" altLang="zh-CN" sz="1800" i="1" dirty="0">
              <a:latin typeface="Comic Sans MS" panose="030F0702030302020204" pitchFamily="66" charset="0"/>
            </a:endParaRPr>
          </a:p>
        </p:txBody>
      </p:sp>
      <p:sp>
        <p:nvSpPr>
          <p:cNvPr id="80928" name="Text Box 56"/>
          <p:cNvSpPr txBox="1"/>
          <p:nvPr/>
        </p:nvSpPr>
        <p:spPr>
          <a:xfrm>
            <a:off x="7467600" y="2024063"/>
            <a:ext cx="1447800" cy="641350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i="1" dirty="0">
                <a:latin typeface="Comic Sans MS" panose="030F0702030302020204" pitchFamily="66" charset="0"/>
              </a:rPr>
              <a:t>Retained Earnings</a:t>
            </a:r>
            <a:endParaRPr lang="en-US" altLang="zh-CN" sz="1800" i="1" dirty="0">
              <a:latin typeface="Comic Sans MS" panose="030F0702030302020204" pitchFamily="66" charset="0"/>
            </a:endParaRPr>
          </a:p>
        </p:txBody>
      </p:sp>
      <p:sp>
        <p:nvSpPr>
          <p:cNvPr id="80929" name="Freeform 57"/>
          <p:cNvSpPr/>
          <p:nvPr/>
        </p:nvSpPr>
        <p:spPr>
          <a:xfrm>
            <a:off x="7631113" y="2665413"/>
            <a:ext cx="1055687" cy="1587"/>
          </a:xfrm>
          <a:custGeom>
            <a:avLst/>
            <a:gdLst>
              <a:gd name="txL" fmla="*/ 0 w 665"/>
              <a:gd name="txT" fmla="*/ 0 h 1"/>
              <a:gd name="txR" fmla="*/ 665 w 665"/>
              <a:gd name="txB" fmla="*/ 1 h 1"/>
            </a:gdLst>
            <a:ahLst/>
            <a:cxnLst>
              <a:cxn ang="0">
                <a:pos x="0" y="0"/>
              </a:cxn>
              <a:cxn ang="0">
                <a:pos x="2147483647" y="0"/>
              </a:cxn>
            </a:cxnLst>
            <a:rect l="txL" t="txT" r="txR" b="txB"/>
            <a:pathLst>
              <a:path w="665" h="1">
                <a:moveTo>
                  <a:pt x="0" y="0"/>
                </a:moveTo>
                <a:lnTo>
                  <a:pt x="665" y="0"/>
                </a:lnTo>
              </a:path>
            </a:pathLst>
          </a:custGeom>
          <a:noFill/>
          <a:ln w="28575" cap="sq" cmpd="sng">
            <a:solidFill>
              <a:schemeClr val="tx1">
                <a:alpha val="10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p>
            <a:endParaRPr lang="zh-CN" altLang="en-US"/>
          </a:p>
        </p:txBody>
      </p:sp>
      <p:sp>
        <p:nvSpPr>
          <p:cNvPr id="549946" name="Text Box 58"/>
          <p:cNvSpPr txBox="1"/>
          <p:nvPr/>
        </p:nvSpPr>
        <p:spPr>
          <a:xfrm>
            <a:off x="7620000" y="3698875"/>
            <a:ext cx="1219200" cy="339725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b="1" i="1" dirty="0">
                <a:solidFill>
                  <a:srgbClr val="800000"/>
                </a:solidFill>
                <a:latin typeface="Comic Sans MS" panose="030F0702030302020204" pitchFamily="66" charset="0"/>
              </a:rPr>
              <a:t>Expense</a:t>
            </a:r>
            <a:endParaRPr lang="en-US" altLang="zh-CN" sz="1800" b="1" i="1" dirty="0">
              <a:solidFill>
                <a:srgbClr val="8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0931" name="Text Box 59"/>
          <p:cNvSpPr txBox="1"/>
          <p:nvPr/>
        </p:nvSpPr>
        <p:spPr>
          <a:xfrm>
            <a:off x="7375525" y="2357438"/>
            <a:ext cx="381000" cy="320675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000" i="1" dirty="0">
                <a:latin typeface="Comic Sans MS" panose="030F0702030302020204" pitchFamily="66" charset="0"/>
              </a:rPr>
              <a:t>+</a:t>
            </a:r>
            <a:endParaRPr lang="en-US" altLang="zh-CN" sz="2000" i="1" dirty="0">
              <a:latin typeface="Comic Sans MS" panose="030F0702030302020204" pitchFamily="66" charset="0"/>
            </a:endParaRPr>
          </a:p>
        </p:txBody>
      </p:sp>
      <p:sp>
        <p:nvSpPr>
          <p:cNvPr id="80932" name="灯片编号占位符 35"/>
          <p:cNvSpPr txBox="1">
            <a:spLocks noGrp="1"/>
          </p:cNvSpPr>
          <p:nvPr>
            <p:ph type="sldNum" sz="quarter" idx="4"/>
          </p:nvPr>
        </p:nvSpPr>
        <p:spPr/>
        <p:txBody>
          <a:bodyPr anchor="b" anchorCtr="0"/>
          <a:p>
            <a:pPr marL="0" indent="0" algn="r" eaLnBrk="1" hangingPunct="1">
              <a:spcBef>
                <a:spcPct val="0"/>
              </a:spcBef>
              <a:buClrTx/>
              <a:buSzTx/>
              <a:buFontTx/>
              <a:buNone/>
            </a:pPr>
            <a:fld id="{9A0DB2DC-4C9A-4742-B13C-FB6460FD3503}" type="slidenum">
              <a:rPr lang="zh-CN" altLang="en-US" sz="1400" dirty="0"/>
            </a:fld>
            <a:endParaRPr lang="zh-CN" altLang="en-US" sz="1400" dirty="0"/>
          </a:p>
        </p:txBody>
      </p:sp>
      <p:sp>
        <p:nvSpPr>
          <p:cNvPr id="80933" name="页脚占位符 36"/>
          <p:cNvSpPr txBox="1">
            <a:spLocks noGrp="1"/>
          </p:cNvSpPr>
          <p:nvPr>
            <p:ph type="ftr" sz="quarter" idx="3"/>
          </p:nvPr>
        </p:nvSpPr>
        <p:spPr/>
        <p:txBody>
          <a:bodyPr anchor="b" anchorCtr="0"/>
          <a:p>
            <a:pPr mar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400" dirty="0">
                <a:latin typeface="+mn-lt"/>
                <a:ea typeface="+mn-ea"/>
                <a:cs typeface="+mn-cs"/>
              </a:rPr>
              <a:t>Ye and Sun Accounting English </a:t>
            </a:r>
            <a:endParaRPr lang="zh-CN" altLang="en-US" sz="1400" dirty="0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49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49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49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9912" grpId="0"/>
      <p:bldP spid="549914" grpId="0"/>
      <p:bldP spid="54994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22" name="Text Box 3"/>
          <p:cNvSpPr txBox="1"/>
          <p:nvPr/>
        </p:nvSpPr>
        <p:spPr>
          <a:xfrm>
            <a:off x="533400" y="2732088"/>
            <a:ext cx="1066800" cy="339725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i="1" dirty="0">
                <a:latin typeface="Comic Sans MS" panose="030F0702030302020204" pitchFamily="66" charset="0"/>
              </a:rPr>
              <a:t>+10,000</a:t>
            </a:r>
            <a:endParaRPr lang="en-US" altLang="zh-CN" sz="1800" i="1" dirty="0">
              <a:latin typeface="Comic Sans MS" panose="030F0702030302020204" pitchFamily="66" charset="0"/>
            </a:endParaRPr>
          </a:p>
        </p:txBody>
      </p:sp>
      <p:sp>
        <p:nvSpPr>
          <p:cNvPr id="81923" name="Text Box 4"/>
          <p:cNvSpPr txBox="1"/>
          <p:nvPr/>
        </p:nvSpPr>
        <p:spPr>
          <a:xfrm>
            <a:off x="228600" y="2732088"/>
            <a:ext cx="457200" cy="339725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b="1" i="1" dirty="0">
                <a:solidFill>
                  <a:srgbClr val="800000"/>
                </a:solidFill>
                <a:latin typeface="Comic Sans MS" panose="030F0702030302020204" pitchFamily="66" charset="0"/>
              </a:rPr>
              <a:t>1.</a:t>
            </a:r>
            <a:endParaRPr lang="en-US" altLang="zh-CN" sz="1800" b="1" i="1" dirty="0">
              <a:solidFill>
                <a:srgbClr val="8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1924" name="Text Box 5"/>
          <p:cNvSpPr txBox="1"/>
          <p:nvPr/>
        </p:nvSpPr>
        <p:spPr>
          <a:xfrm>
            <a:off x="6400800" y="2732088"/>
            <a:ext cx="1066800" cy="339725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i="1" dirty="0">
                <a:latin typeface="Comic Sans MS" panose="030F0702030302020204" pitchFamily="66" charset="0"/>
              </a:rPr>
              <a:t>+10,000</a:t>
            </a:r>
            <a:endParaRPr lang="en-US" altLang="zh-CN" sz="1800" i="1" dirty="0">
              <a:latin typeface="Comic Sans MS" panose="030F0702030302020204" pitchFamily="66" charset="0"/>
            </a:endParaRPr>
          </a:p>
        </p:txBody>
      </p:sp>
      <p:sp>
        <p:nvSpPr>
          <p:cNvPr id="81925" name="Text Box 8"/>
          <p:cNvSpPr txBox="1"/>
          <p:nvPr/>
        </p:nvSpPr>
        <p:spPr>
          <a:xfrm>
            <a:off x="533400" y="3081338"/>
            <a:ext cx="1066800" cy="339725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i="1" dirty="0">
                <a:latin typeface="Comic Sans MS" panose="030F0702030302020204" pitchFamily="66" charset="0"/>
              </a:rPr>
              <a:t>-5,000</a:t>
            </a:r>
            <a:endParaRPr lang="en-US" altLang="zh-CN" sz="1800" i="1" dirty="0">
              <a:latin typeface="Comic Sans MS" panose="030F0702030302020204" pitchFamily="66" charset="0"/>
            </a:endParaRPr>
          </a:p>
        </p:txBody>
      </p:sp>
      <p:sp>
        <p:nvSpPr>
          <p:cNvPr id="81926" name="Text Box 9"/>
          <p:cNvSpPr txBox="1"/>
          <p:nvPr/>
        </p:nvSpPr>
        <p:spPr>
          <a:xfrm>
            <a:off x="228600" y="3081338"/>
            <a:ext cx="457200" cy="339725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b="1" i="1" dirty="0">
                <a:solidFill>
                  <a:srgbClr val="800000"/>
                </a:solidFill>
                <a:latin typeface="Comic Sans MS" panose="030F0702030302020204" pitchFamily="66" charset="0"/>
              </a:rPr>
              <a:t>2.</a:t>
            </a:r>
            <a:endParaRPr lang="en-US" altLang="zh-CN" sz="1800" b="1" i="1" dirty="0">
              <a:solidFill>
                <a:srgbClr val="8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1927" name="Text Box 10"/>
          <p:cNvSpPr txBox="1"/>
          <p:nvPr/>
        </p:nvSpPr>
        <p:spPr>
          <a:xfrm>
            <a:off x="3581400" y="3081338"/>
            <a:ext cx="1066800" cy="339725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i="1" dirty="0">
                <a:latin typeface="Comic Sans MS" panose="030F0702030302020204" pitchFamily="66" charset="0"/>
              </a:rPr>
              <a:t>+5,000</a:t>
            </a:r>
            <a:endParaRPr lang="en-US" altLang="zh-CN" sz="1800" i="1" dirty="0">
              <a:latin typeface="Comic Sans MS" panose="030F0702030302020204" pitchFamily="66" charset="0"/>
            </a:endParaRPr>
          </a:p>
        </p:txBody>
      </p:sp>
      <p:sp>
        <p:nvSpPr>
          <p:cNvPr id="81928" name="Text Box 11"/>
          <p:cNvSpPr txBox="1"/>
          <p:nvPr/>
        </p:nvSpPr>
        <p:spPr>
          <a:xfrm>
            <a:off x="533400" y="3429000"/>
            <a:ext cx="1066800" cy="339725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i="1" dirty="0">
                <a:latin typeface="Comic Sans MS" panose="030F0702030302020204" pitchFamily="66" charset="0"/>
              </a:rPr>
              <a:t>-400</a:t>
            </a:r>
            <a:endParaRPr lang="en-US" altLang="zh-CN" sz="1800" i="1" dirty="0">
              <a:latin typeface="Comic Sans MS" panose="030F0702030302020204" pitchFamily="66" charset="0"/>
            </a:endParaRPr>
          </a:p>
        </p:txBody>
      </p:sp>
      <p:sp>
        <p:nvSpPr>
          <p:cNvPr id="81929" name="Text Box 12"/>
          <p:cNvSpPr txBox="1"/>
          <p:nvPr/>
        </p:nvSpPr>
        <p:spPr>
          <a:xfrm>
            <a:off x="228600" y="3429000"/>
            <a:ext cx="457200" cy="339725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b="1" i="1" dirty="0">
                <a:solidFill>
                  <a:srgbClr val="800000"/>
                </a:solidFill>
                <a:latin typeface="Comic Sans MS" panose="030F0702030302020204" pitchFamily="66" charset="0"/>
              </a:rPr>
              <a:t>3.</a:t>
            </a:r>
            <a:endParaRPr lang="en-US" altLang="zh-CN" sz="1800" b="1" i="1" dirty="0">
              <a:solidFill>
                <a:srgbClr val="8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1930" name="Text Box 13"/>
          <p:cNvSpPr txBox="1"/>
          <p:nvPr/>
        </p:nvSpPr>
        <p:spPr>
          <a:xfrm>
            <a:off x="7467600" y="3429000"/>
            <a:ext cx="1219200" cy="339725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i="1" dirty="0">
                <a:latin typeface="Comic Sans MS" panose="030F0702030302020204" pitchFamily="66" charset="0"/>
              </a:rPr>
              <a:t>-400</a:t>
            </a:r>
            <a:endParaRPr lang="en-US" altLang="zh-CN" sz="1800" b="1" i="1" dirty="0">
              <a:solidFill>
                <a:srgbClr val="000066"/>
              </a:solidFill>
              <a:latin typeface="Comic Sans MS" panose="030F0702030302020204" pitchFamily="66" charset="0"/>
            </a:endParaRPr>
          </a:p>
        </p:txBody>
      </p:sp>
      <p:sp>
        <p:nvSpPr>
          <p:cNvPr id="81931" name="Text Box 14"/>
          <p:cNvSpPr txBox="1"/>
          <p:nvPr/>
        </p:nvSpPr>
        <p:spPr>
          <a:xfrm>
            <a:off x="6248400" y="1655763"/>
            <a:ext cx="2590800" cy="366712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i="1" dirty="0">
                <a:latin typeface="Comic Sans MS" panose="030F0702030302020204" pitchFamily="66" charset="0"/>
              </a:rPr>
              <a:t>Stockholders’ Equity</a:t>
            </a:r>
            <a:endParaRPr lang="en-US" altLang="zh-CN" sz="1800" i="1" dirty="0">
              <a:latin typeface="Comic Sans MS" panose="030F0702030302020204" pitchFamily="66" charset="0"/>
            </a:endParaRPr>
          </a:p>
        </p:txBody>
      </p:sp>
      <p:sp>
        <p:nvSpPr>
          <p:cNvPr id="81932" name="Text Box 15"/>
          <p:cNvSpPr txBox="1"/>
          <p:nvPr/>
        </p:nvSpPr>
        <p:spPr>
          <a:xfrm>
            <a:off x="533400" y="2362200"/>
            <a:ext cx="1066800" cy="284163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7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i="1" dirty="0">
                <a:latin typeface="Comic Sans MS" panose="030F0702030302020204" pitchFamily="66" charset="0"/>
              </a:rPr>
              <a:t>Cash</a:t>
            </a:r>
            <a:endParaRPr lang="en-US" altLang="zh-CN" sz="1800" i="1" dirty="0">
              <a:latin typeface="Comic Sans MS" panose="030F0702030302020204" pitchFamily="66" charset="0"/>
            </a:endParaRPr>
          </a:p>
        </p:txBody>
      </p:sp>
      <p:sp>
        <p:nvSpPr>
          <p:cNvPr id="81933" name="Text Box 16"/>
          <p:cNvSpPr txBox="1"/>
          <p:nvPr/>
        </p:nvSpPr>
        <p:spPr>
          <a:xfrm>
            <a:off x="1828800" y="2025650"/>
            <a:ext cx="1447800" cy="641350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i="1" dirty="0">
                <a:latin typeface="Comic Sans MS" panose="030F0702030302020204" pitchFamily="66" charset="0"/>
              </a:rPr>
              <a:t>Accounts Receivable</a:t>
            </a:r>
            <a:endParaRPr lang="en-US" altLang="zh-CN" sz="1800" i="1" dirty="0">
              <a:latin typeface="Comic Sans MS" panose="030F0702030302020204" pitchFamily="66" charset="0"/>
            </a:endParaRPr>
          </a:p>
        </p:txBody>
      </p:sp>
      <p:sp>
        <p:nvSpPr>
          <p:cNvPr id="81934" name="Text Box 17"/>
          <p:cNvSpPr txBox="1"/>
          <p:nvPr/>
        </p:nvSpPr>
        <p:spPr>
          <a:xfrm>
            <a:off x="3429000" y="2362200"/>
            <a:ext cx="1295400" cy="284163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7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i="1" dirty="0">
                <a:latin typeface="Comic Sans MS" panose="030F0702030302020204" pitchFamily="66" charset="0"/>
              </a:rPr>
              <a:t>Equipment</a:t>
            </a:r>
            <a:endParaRPr lang="en-US" altLang="zh-CN" sz="1800" i="1" dirty="0">
              <a:latin typeface="Comic Sans MS" panose="030F0702030302020204" pitchFamily="66" charset="0"/>
            </a:endParaRPr>
          </a:p>
        </p:txBody>
      </p:sp>
      <p:sp>
        <p:nvSpPr>
          <p:cNvPr id="81935" name="Text Box 18"/>
          <p:cNvSpPr txBox="1"/>
          <p:nvPr/>
        </p:nvSpPr>
        <p:spPr>
          <a:xfrm>
            <a:off x="4800600" y="2025650"/>
            <a:ext cx="1447800" cy="641350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i="1" dirty="0">
                <a:latin typeface="Comic Sans MS" panose="030F0702030302020204" pitchFamily="66" charset="0"/>
              </a:rPr>
              <a:t>Accounts Payable</a:t>
            </a:r>
            <a:endParaRPr lang="en-US" altLang="zh-CN" sz="1800" i="1" dirty="0">
              <a:latin typeface="Comic Sans MS" panose="030F0702030302020204" pitchFamily="66" charset="0"/>
            </a:endParaRPr>
          </a:p>
        </p:txBody>
      </p:sp>
      <p:sp>
        <p:nvSpPr>
          <p:cNvPr id="81936" name="Text Box 19"/>
          <p:cNvSpPr txBox="1"/>
          <p:nvPr/>
        </p:nvSpPr>
        <p:spPr>
          <a:xfrm>
            <a:off x="6248400" y="2025650"/>
            <a:ext cx="1447800" cy="645160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i="1" dirty="0">
                <a:latin typeface="Comic Sans MS" panose="030F0702030302020204" pitchFamily="66" charset="0"/>
              </a:rPr>
              <a:t>Common Shares</a:t>
            </a:r>
            <a:endParaRPr lang="en-US" altLang="zh-CN" sz="1800" i="1" dirty="0">
              <a:latin typeface="Comic Sans MS" panose="030F0702030302020204" pitchFamily="66" charset="0"/>
            </a:endParaRPr>
          </a:p>
        </p:txBody>
      </p:sp>
      <p:sp>
        <p:nvSpPr>
          <p:cNvPr id="81937" name="Freeform 20"/>
          <p:cNvSpPr/>
          <p:nvPr/>
        </p:nvSpPr>
        <p:spPr>
          <a:xfrm>
            <a:off x="1905000" y="2667000"/>
            <a:ext cx="1295400" cy="76200"/>
          </a:xfrm>
          <a:custGeom>
            <a:avLst/>
            <a:gdLst>
              <a:gd name="txL" fmla="*/ 0 w 665"/>
              <a:gd name="txT" fmla="*/ 0 h 1"/>
              <a:gd name="txR" fmla="*/ 665 w 665"/>
              <a:gd name="txB" fmla="*/ 1 h 1"/>
            </a:gdLst>
            <a:ahLst/>
            <a:cxnLst>
              <a:cxn ang="0">
                <a:pos x="0" y="0"/>
              </a:cxn>
              <a:cxn ang="0">
                <a:pos x="2147483647" y="0"/>
              </a:cxn>
            </a:cxnLst>
            <a:rect l="txL" t="txT" r="txR" b="txB"/>
            <a:pathLst>
              <a:path w="665" h="1">
                <a:moveTo>
                  <a:pt x="0" y="0"/>
                </a:moveTo>
                <a:lnTo>
                  <a:pt x="665" y="0"/>
                </a:lnTo>
              </a:path>
            </a:pathLst>
          </a:custGeom>
          <a:noFill/>
          <a:ln w="28575" cap="sq" cmpd="sng">
            <a:solidFill>
              <a:schemeClr val="tx1">
                <a:alpha val="10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p>
            <a:endParaRPr lang="zh-CN" altLang="en-US"/>
          </a:p>
        </p:txBody>
      </p:sp>
      <p:sp>
        <p:nvSpPr>
          <p:cNvPr id="81938" name="Freeform 21"/>
          <p:cNvSpPr/>
          <p:nvPr/>
        </p:nvSpPr>
        <p:spPr>
          <a:xfrm>
            <a:off x="533400" y="2667000"/>
            <a:ext cx="1055688" cy="1588"/>
          </a:xfrm>
          <a:custGeom>
            <a:avLst/>
            <a:gdLst>
              <a:gd name="txL" fmla="*/ 0 w 665"/>
              <a:gd name="txT" fmla="*/ 0 h 1"/>
              <a:gd name="txR" fmla="*/ 665 w 665"/>
              <a:gd name="txB" fmla="*/ 1 h 1"/>
            </a:gdLst>
            <a:ahLst/>
            <a:cxnLst>
              <a:cxn ang="0">
                <a:pos x="0" y="0"/>
              </a:cxn>
              <a:cxn ang="0">
                <a:pos x="2147483647" y="0"/>
              </a:cxn>
            </a:cxnLst>
            <a:rect l="txL" t="txT" r="txR" b="txB"/>
            <a:pathLst>
              <a:path w="665" h="1">
                <a:moveTo>
                  <a:pt x="0" y="0"/>
                </a:moveTo>
                <a:lnTo>
                  <a:pt x="665" y="0"/>
                </a:lnTo>
              </a:path>
            </a:pathLst>
          </a:custGeom>
          <a:noFill/>
          <a:ln w="28575" cap="sq" cmpd="sng">
            <a:solidFill>
              <a:schemeClr val="tx1">
                <a:alpha val="10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p>
            <a:endParaRPr lang="zh-CN" altLang="en-US"/>
          </a:p>
        </p:txBody>
      </p:sp>
      <p:sp>
        <p:nvSpPr>
          <p:cNvPr id="81939" name="Freeform 22"/>
          <p:cNvSpPr/>
          <p:nvPr/>
        </p:nvSpPr>
        <p:spPr>
          <a:xfrm>
            <a:off x="3505200" y="2667000"/>
            <a:ext cx="1143000" cy="76200"/>
          </a:xfrm>
          <a:custGeom>
            <a:avLst/>
            <a:gdLst>
              <a:gd name="txL" fmla="*/ 0 w 665"/>
              <a:gd name="txT" fmla="*/ 0 h 1"/>
              <a:gd name="txR" fmla="*/ 665 w 665"/>
              <a:gd name="txB" fmla="*/ 1 h 1"/>
            </a:gdLst>
            <a:ahLst/>
            <a:cxnLst>
              <a:cxn ang="0">
                <a:pos x="0" y="0"/>
              </a:cxn>
              <a:cxn ang="0">
                <a:pos x="2147483647" y="0"/>
              </a:cxn>
            </a:cxnLst>
            <a:rect l="txL" t="txT" r="txR" b="txB"/>
            <a:pathLst>
              <a:path w="665" h="1">
                <a:moveTo>
                  <a:pt x="0" y="0"/>
                </a:moveTo>
                <a:lnTo>
                  <a:pt x="665" y="0"/>
                </a:lnTo>
              </a:path>
            </a:pathLst>
          </a:custGeom>
          <a:noFill/>
          <a:ln w="28575" cap="sq" cmpd="sng">
            <a:solidFill>
              <a:schemeClr val="tx1">
                <a:alpha val="10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p>
            <a:endParaRPr lang="zh-CN" altLang="en-US"/>
          </a:p>
        </p:txBody>
      </p:sp>
      <p:sp>
        <p:nvSpPr>
          <p:cNvPr id="81940" name="Freeform 23"/>
          <p:cNvSpPr/>
          <p:nvPr/>
        </p:nvSpPr>
        <p:spPr>
          <a:xfrm>
            <a:off x="4953000" y="2667000"/>
            <a:ext cx="1143000" cy="76200"/>
          </a:xfrm>
          <a:custGeom>
            <a:avLst/>
            <a:gdLst>
              <a:gd name="txL" fmla="*/ 0 w 665"/>
              <a:gd name="txT" fmla="*/ 0 h 1"/>
              <a:gd name="txR" fmla="*/ 665 w 665"/>
              <a:gd name="txB" fmla="*/ 1 h 1"/>
            </a:gdLst>
            <a:ahLst/>
            <a:cxnLst>
              <a:cxn ang="0">
                <a:pos x="0" y="0"/>
              </a:cxn>
              <a:cxn ang="0">
                <a:pos x="2147483647" y="0"/>
              </a:cxn>
            </a:cxnLst>
            <a:rect l="txL" t="txT" r="txR" b="txB"/>
            <a:pathLst>
              <a:path w="665" h="1">
                <a:moveTo>
                  <a:pt x="0" y="0"/>
                </a:moveTo>
                <a:lnTo>
                  <a:pt x="665" y="0"/>
                </a:lnTo>
              </a:path>
            </a:pathLst>
          </a:custGeom>
          <a:noFill/>
          <a:ln w="28575" cap="sq" cmpd="sng">
            <a:solidFill>
              <a:schemeClr val="tx1">
                <a:alpha val="10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p>
            <a:endParaRPr lang="zh-CN" altLang="en-US"/>
          </a:p>
        </p:txBody>
      </p:sp>
      <p:sp>
        <p:nvSpPr>
          <p:cNvPr id="81941" name="Freeform 24"/>
          <p:cNvSpPr/>
          <p:nvPr/>
        </p:nvSpPr>
        <p:spPr>
          <a:xfrm>
            <a:off x="6411913" y="2667000"/>
            <a:ext cx="1055687" cy="1588"/>
          </a:xfrm>
          <a:custGeom>
            <a:avLst/>
            <a:gdLst>
              <a:gd name="txL" fmla="*/ 0 w 665"/>
              <a:gd name="txT" fmla="*/ 0 h 1"/>
              <a:gd name="txR" fmla="*/ 665 w 665"/>
              <a:gd name="txB" fmla="*/ 1 h 1"/>
            </a:gdLst>
            <a:ahLst/>
            <a:cxnLst>
              <a:cxn ang="0">
                <a:pos x="0" y="0"/>
              </a:cxn>
              <a:cxn ang="0">
                <a:pos x="2147483647" y="0"/>
              </a:cxn>
            </a:cxnLst>
            <a:rect l="txL" t="txT" r="txR" b="txB"/>
            <a:pathLst>
              <a:path w="665" h="1">
                <a:moveTo>
                  <a:pt x="0" y="0"/>
                </a:moveTo>
                <a:lnTo>
                  <a:pt x="665" y="0"/>
                </a:lnTo>
              </a:path>
            </a:pathLst>
          </a:custGeom>
          <a:noFill/>
          <a:ln w="28575" cap="sq" cmpd="sng">
            <a:solidFill>
              <a:schemeClr val="tx1">
                <a:alpha val="10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p>
            <a:endParaRPr lang="zh-CN" altLang="en-US"/>
          </a:p>
        </p:txBody>
      </p:sp>
      <p:sp>
        <p:nvSpPr>
          <p:cNvPr id="81942" name="Text Box 25"/>
          <p:cNvSpPr txBox="1"/>
          <p:nvPr/>
        </p:nvSpPr>
        <p:spPr>
          <a:xfrm>
            <a:off x="1600200" y="2330450"/>
            <a:ext cx="381000" cy="366713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000" i="1" dirty="0">
                <a:latin typeface="Comic Sans MS" panose="030F0702030302020204" pitchFamily="66" charset="0"/>
              </a:rPr>
              <a:t>+</a:t>
            </a:r>
            <a:endParaRPr lang="en-US" altLang="zh-CN" sz="2000" i="1" dirty="0">
              <a:latin typeface="Comic Sans MS" panose="030F0702030302020204" pitchFamily="66" charset="0"/>
            </a:endParaRPr>
          </a:p>
        </p:txBody>
      </p:sp>
      <p:sp>
        <p:nvSpPr>
          <p:cNvPr id="81943" name="Text Box 26"/>
          <p:cNvSpPr txBox="1"/>
          <p:nvPr/>
        </p:nvSpPr>
        <p:spPr>
          <a:xfrm>
            <a:off x="3124200" y="2330450"/>
            <a:ext cx="381000" cy="366713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000" i="1" dirty="0">
                <a:latin typeface="Comic Sans MS" panose="030F0702030302020204" pitchFamily="66" charset="0"/>
              </a:rPr>
              <a:t>+</a:t>
            </a:r>
            <a:endParaRPr lang="en-US" altLang="zh-CN" sz="2000" i="1" dirty="0">
              <a:latin typeface="Comic Sans MS" panose="030F0702030302020204" pitchFamily="66" charset="0"/>
            </a:endParaRPr>
          </a:p>
        </p:txBody>
      </p:sp>
      <p:sp>
        <p:nvSpPr>
          <p:cNvPr id="81944" name="Text Box 27"/>
          <p:cNvSpPr txBox="1"/>
          <p:nvPr/>
        </p:nvSpPr>
        <p:spPr>
          <a:xfrm>
            <a:off x="4648200" y="2330450"/>
            <a:ext cx="381000" cy="366713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000" i="1" dirty="0">
                <a:latin typeface="Comic Sans MS" panose="030F0702030302020204" pitchFamily="66" charset="0"/>
              </a:rPr>
              <a:t>=</a:t>
            </a:r>
            <a:endParaRPr lang="en-US" altLang="zh-CN" sz="2000" i="1" dirty="0">
              <a:latin typeface="Comic Sans MS" panose="030F0702030302020204" pitchFamily="66" charset="0"/>
            </a:endParaRPr>
          </a:p>
        </p:txBody>
      </p:sp>
      <p:sp>
        <p:nvSpPr>
          <p:cNvPr id="81945" name="Text Box 28"/>
          <p:cNvSpPr txBox="1"/>
          <p:nvPr/>
        </p:nvSpPr>
        <p:spPr>
          <a:xfrm>
            <a:off x="6096000" y="2330450"/>
            <a:ext cx="381000" cy="366713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000" i="1" dirty="0">
                <a:latin typeface="Comic Sans MS" panose="030F0702030302020204" pitchFamily="66" charset="0"/>
              </a:rPr>
              <a:t>+</a:t>
            </a:r>
            <a:endParaRPr lang="en-US" altLang="zh-CN" sz="2000" i="1" dirty="0">
              <a:latin typeface="Comic Sans MS" panose="030F0702030302020204" pitchFamily="66" charset="0"/>
            </a:endParaRPr>
          </a:p>
        </p:txBody>
      </p:sp>
      <p:sp>
        <p:nvSpPr>
          <p:cNvPr id="81946" name="Freeform 29"/>
          <p:cNvSpPr/>
          <p:nvPr/>
        </p:nvSpPr>
        <p:spPr>
          <a:xfrm flipV="1">
            <a:off x="6400800" y="1946275"/>
            <a:ext cx="2286000" cy="74613"/>
          </a:xfrm>
          <a:custGeom>
            <a:avLst/>
            <a:gdLst>
              <a:gd name="txL" fmla="*/ 0 w 665"/>
              <a:gd name="txT" fmla="*/ 0 h 1"/>
              <a:gd name="txR" fmla="*/ 665 w 665"/>
              <a:gd name="txB" fmla="*/ 1 h 1"/>
            </a:gdLst>
            <a:ahLst/>
            <a:cxnLst>
              <a:cxn ang="0">
                <a:pos x="0" y="0"/>
              </a:cxn>
              <a:cxn ang="0">
                <a:pos x="2147483647" y="0"/>
              </a:cxn>
            </a:cxnLst>
            <a:rect l="txL" t="txT" r="txR" b="txB"/>
            <a:pathLst>
              <a:path w="665" h="1">
                <a:moveTo>
                  <a:pt x="0" y="0"/>
                </a:moveTo>
                <a:lnTo>
                  <a:pt x="665" y="0"/>
                </a:lnTo>
              </a:path>
            </a:pathLst>
          </a:custGeom>
          <a:noFill/>
          <a:ln w="28575" cap="sq" cmpd="sng">
            <a:solidFill>
              <a:schemeClr val="tx1">
                <a:alpha val="10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p>
            <a:endParaRPr lang="zh-CN" altLang="en-US"/>
          </a:p>
        </p:txBody>
      </p:sp>
      <p:sp>
        <p:nvSpPr>
          <p:cNvPr id="81947" name="Freeform 30"/>
          <p:cNvSpPr/>
          <p:nvPr/>
        </p:nvSpPr>
        <p:spPr>
          <a:xfrm>
            <a:off x="4953000" y="2022475"/>
            <a:ext cx="1143000" cy="76200"/>
          </a:xfrm>
          <a:custGeom>
            <a:avLst/>
            <a:gdLst>
              <a:gd name="txL" fmla="*/ 0 w 665"/>
              <a:gd name="txT" fmla="*/ 0 h 1"/>
              <a:gd name="txR" fmla="*/ 665 w 665"/>
              <a:gd name="txB" fmla="*/ 1 h 1"/>
            </a:gdLst>
            <a:ahLst/>
            <a:cxnLst>
              <a:cxn ang="0">
                <a:pos x="0" y="0"/>
              </a:cxn>
              <a:cxn ang="0">
                <a:pos x="2147483647" y="0"/>
              </a:cxn>
            </a:cxnLst>
            <a:rect l="txL" t="txT" r="txR" b="txB"/>
            <a:pathLst>
              <a:path w="665" h="1">
                <a:moveTo>
                  <a:pt x="0" y="0"/>
                </a:moveTo>
                <a:lnTo>
                  <a:pt x="665" y="0"/>
                </a:lnTo>
              </a:path>
            </a:pathLst>
          </a:custGeom>
          <a:noFill/>
          <a:ln w="28575" cap="sq" cmpd="sng">
            <a:solidFill>
              <a:schemeClr val="tx1">
                <a:alpha val="10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p>
            <a:endParaRPr lang="zh-CN" altLang="en-US"/>
          </a:p>
        </p:txBody>
      </p:sp>
      <p:sp>
        <p:nvSpPr>
          <p:cNvPr id="81948" name="Freeform 31"/>
          <p:cNvSpPr/>
          <p:nvPr/>
        </p:nvSpPr>
        <p:spPr>
          <a:xfrm>
            <a:off x="533400" y="2022475"/>
            <a:ext cx="4089400" cy="1588"/>
          </a:xfrm>
          <a:custGeom>
            <a:avLst/>
            <a:gdLst>
              <a:gd name="txL" fmla="*/ 0 w 2576"/>
              <a:gd name="txT" fmla="*/ 0 h 1"/>
              <a:gd name="txR" fmla="*/ 2576 w 2576"/>
              <a:gd name="txB" fmla="*/ 1 h 1"/>
            </a:gdLst>
            <a:ahLst/>
            <a:cxnLst>
              <a:cxn ang="0">
                <a:pos x="0" y="0"/>
              </a:cxn>
              <a:cxn ang="0">
                <a:pos x="2147483647" y="0"/>
              </a:cxn>
            </a:cxnLst>
            <a:rect l="txL" t="txT" r="txR" b="txB"/>
            <a:pathLst>
              <a:path w="2576" h="1">
                <a:moveTo>
                  <a:pt x="0" y="0"/>
                </a:moveTo>
                <a:lnTo>
                  <a:pt x="2576" y="0"/>
                </a:lnTo>
              </a:path>
            </a:pathLst>
          </a:custGeom>
          <a:noFill/>
          <a:ln w="28575" cap="sq" cmpd="sng">
            <a:solidFill>
              <a:schemeClr val="tx1">
                <a:alpha val="10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p>
            <a:endParaRPr lang="zh-CN" altLang="en-US"/>
          </a:p>
        </p:txBody>
      </p:sp>
      <p:sp>
        <p:nvSpPr>
          <p:cNvPr id="81949" name="Text Box 32"/>
          <p:cNvSpPr txBox="1"/>
          <p:nvPr/>
        </p:nvSpPr>
        <p:spPr>
          <a:xfrm>
            <a:off x="1981200" y="1738313"/>
            <a:ext cx="1066800" cy="284162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7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i="1" dirty="0">
                <a:latin typeface="Comic Sans MS" panose="030F0702030302020204" pitchFamily="66" charset="0"/>
              </a:rPr>
              <a:t>Assets</a:t>
            </a:r>
            <a:endParaRPr lang="en-US" altLang="zh-CN" sz="1800" i="1" dirty="0">
              <a:latin typeface="Comic Sans MS" panose="030F0702030302020204" pitchFamily="66" charset="0"/>
            </a:endParaRPr>
          </a:p>
        </p:txBody>
      </p:sp>
      <p:sp>
        <p:nvSpPr>
          <p:cNvPr id="81950" name="Text Box 33"/>
          <p:cNvSpPr txBox="1"/>
          <p:nvPr/>
        </p:nvSpPr>
        <p:spPr>
          <a:xfrm>
            <a:off x="4800600" y="1655763"/>
            <a:ext cx="1447800" cy="366712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i="1" dirty="0">
                <a:latin typeface="Comic Sans MS" panose="030F0702030302020204" pitchFamily="66" charset="0"/>
              </a:rPr>
              <a:t>Liabilities</a:t>
            </a:r>
            <a:endParaRPr lang="en-US" altLang="zh-CN" sz="1800" i="1" dirty="0">
              <a:latin typeface="Comic Sans MS" panose="030F0702030302020204" pitchFamily="66" charset="0"/>
            </a:endParaRPr>
          </a:p>
        </p:txBody>
      </p:sp>
      <p:sp>
        <p:nvSpPr>
          <p:cNvPr id="81951" name="Text Box 34"/>
          <p:cNvSpPr txBox="1"/>
          <p:nvPr/>
        </p:nvSpPr>
        <p:spPr>
          <a:xfrm>
            <a:off x="7467600" y="2024063"/>
            <a:ext cx="1447800" cy="641350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i="1" dirty="0">
                <a:latin typeface="Comic Sans MS" panose="030F0702030302020204" pitchFamily="66" charset="0"/>
              </a:rPr>
              <a:t>Retained Earnings</a:t>
            </a:r>
            <a:endParaRPr lang="en-US" altLang="zh-CN" sz="1800" i="1" dirty="0">
              <a:latin typeface="Comic Sans MS" panose="030F0702030302020204" pitchFamily="66" charset="0"/>
            </a:endParaRPr>
          </a:p>
        </p:txBody>
      </p:sp>
      <p:sp>
        <p:nvSpPr>
          <p:cNvPr id="81952" name="Freeform 35"/>
          <p:cNvSpPr/>
          <p:nvPr/>
        </p:nvSpPr>
        <p:spPr>
          <a:xfrm>
            <a:off x="7631113" y="2665413"/>
            <a:ext cx="1055687" cy="1587"/>
          </a:xfrm>
          <a:custGeom>
            <a:avLst/>
            <a:gdLst>
              <a:gd name="txL" fmla="*/ 0 w 665"/>
              <a:gd name="txT" fmla="*/ 0 h 1"/>
              <a:gd name="txR" fmla="*/ 665 w 665"/>
              <a:gd name="txB" fmla="*/ 1 h 1"/>
            </a:gdLst>
            <a:ahLst/>
            <a:cxnLst>
              <a:cxn ang="0">
                <a:pos x="0" y="0"/>
              </a:cxn>
              <a:cxn ang="0">
                <a:pos x="2147483647" y="0"/>
              </a:cxn>
            </a:cxnLst>
            <a:rect l="txL" t="txT" r="txR" b="txB"/>
            <a:pathLst>
              <a:path w="665" h="1">
                <a:moveTo>
                  <a:pt x="0" y="0"/>
                </a:moveTo>
                <a:lnTo>
                  <a:pt x="665" y="0"/>
                </a:lnTo>
              </a:path>
            </a:pathLst>
          </a:custGeom>
          <a:noFill/>
          <a:ln w="28575" cap="sq" cmpd="sng">
            <a:solidFill>
              <a:schemeClr val="tx1">
                <a:alpha val="10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p>
            <a:endParaRPr lang="zh-CN" altLang="en-US"/>
          </a:p>
        </p:txBody>
      </p:sp>
      <p:sp>
        <p:nvSpPr>
          <p:cNvPr id="583716" name="Text Box 36"/>
          <p:cNvSpPr txBox="1"/>
          <p:nvPr/>
        </p:nvSpPr>
        <p:spPr>
          <a:xfrm>
            <a:off x="533400" y="3767138"/>
            <a:ext cx="1066800" cy="339725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i="1" dirty="0">
                <a:latin typeface="Comic Sans MS" panose="030F0702030302020204" pitchFamily="66" charset="0"/>
              </a:rPr>
              <a:t>+5,100</a:t>
            </a:r>
            <a:endParaRPr lang="en-US" altLang="zh-CN" sz="1800" i="1" dirty="0">
              <a:latin typeface="Comic Sans MS" panose="030F0702030302020204" pitchFamily="66" charset="0"/>
            </a:endParaRPr>
          </a:p>
        </p:txBody>
      </p:sp>
      <p:sp>
        <p:nvSpPr>
          <p:cNvPr id="81954" name="Text Box 37"/>
          <p:cNvSpPr txBox="1"/>
          <p:nvPr/>
        </p:nvSpPr>
        <p:spPr>
          <a:xfrm>
            <a:off x="228600" y="3767138"/>
            <a:ext cx="457200" cy="339725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b="1" i="1" dirty="0">
                <a:solidFill>
                  <a:srgbClr val="800000"/>
                </a:solidFill>
                <a:latin typeface="Comic Sans MS" panose="030F0702030302020204" pitchFamily="66" charset="0"/>
              </a:rPr>
              <a:t>4.</a:t>
            </a:r>
            <a:endParaRPr lang="en-US" altLang="zh-CN" sz="1800" b="1" i="1" dirty="0">
              <a:solidFill>
                <a:srgbClr val="8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83718" name="Text Box 38"/>
          <p:cNvSpPr txBox="1"/>
          <p:nvPr/>
        </p:nvSpPr>
        <p:spPr>
          <a:xfrm>
            <a:off x="7467600" y="3767138"/>
            <a:ext cx="1219200" cy="339725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i="1" dirty="0">
                <a:latin typeface="Comic Sans MS" panose="030F0702030302020204" pitchFamily="66" charset="0"/>
              </a:rPr>
              <a:t>+5,100</a:t>
            </a:r>
            <a:endParaRPr lang="en-US" altLang="zh-CN" sz="1800" b="1" i="1" dirty="0">
              <a:solidFill>
                <a:srgbClr val="000066"/>
              </a:solidFill>
              <a:latin typeface="Comic Sans MS" panose="030F0702030302020204" pitchFamily="66" charset="0"/>
            </a:endParaRPr>
          </a:p>
        </p:txBody>
      </p:sp>
      <p:sp>
        <p:nvSpPr>
          <p:cNvPr id="81956" name="Text Box 39"/>
          <p:cNvSpPr txBox="1"/>
          <p:nvPr/>
        </p:nvSpPr>
        <p:spPr>
          <a:xfrm>
            <a:off x="533400" y="1143000"/>
            <a:ext cx="8458200" cy="366713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sz="1800" b="1" i="1" dirty="0">
                <a:solidFill>
                  <a:srgbClr val="800000"/>
                </a:solidFill>
                <a:latin typeface="Comic Sans MS" panose="030F0702030302020204" pitchFamily="66" charset="0"/>
              </a:rPr>
              <a:t>4. Received $5,100 from customers for repair service.</a:t>
            </a:r>
            <a:endParaRPr lang="en-US" altLang="zh-CN" sz="1800" b="1" i="1" dirty="0">
              <a:solidFill>
                <a:srgbClr val="8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83720" name="Text Box 40"/>
          <p:cNvSpPr txBox="1"/>
          <p:nvPr/>
        </p:nvSpPr>
        <p:spPr>
          <a:xfrm>
            <a:off x="7620000" y="4079875"/>
            <a:ext cx="1295400" cy="339725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b="1" i="1" dirty="0">
                <a:solidFill>
                  <a:srgbClr val="000066"/>
                </a:solidFill>
                <a:latin typeface="Comic Sans MS" panose="030F0702030302020204" pitchFamily="66" charset="0"/>
              </a:rPr>
              <a:t>Revenue</a:t>
            </a:r>
            <a:endParaRPr lang="en-US" altLang="zh-CN" sz="1800" b="1" i="1" dirty="0">
              <a:solidFill>
                <a:srgbClr val="000066"/>
              </a:solidFill>
              <a:latin typeface="Comic Sans MS" panose="030F0702030302020204" pitchFamily="66" charset="0"/>
            </a:endParaRPr>
          </a:p>
        </p:txBody>
      </p:sp>
      <p:sp>
        <p:nvSpPr>
          <p:cNvPr id="81958" name="Text Box 42"/>
          <p:cNvSpPr txBox="1"/>
          <p:nvPr/>
        </p:nvSpPr>
        <p:spPr>
          <a:xfrm>
            <a:off x="7375525" y="2357438"/>
            <a:ext cx="381000" cy="320675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000" i="1" dirty="0">
                <a:latin typeface="Comic Sans MS" panose="030F0702030302020204" pitchFamily="66" charset="0"/>
              </a:rPr>
              <a:t>+</a:t>
            </a:r>
            <a:endParaRPr lang="en-US" altLang="zh-CN" sz="2000" i="1" dirty="0">
              <a:latin typeface="Comic Sans MS" panose="030F0702030302020204" pitchFamily="66" charset="0"/>
            </a:endParaRPr>
          </a:p>
        </p:txBody>
      </p:sp>
      <p:sp>
        <p:nvSpPr>
          <p:cNvPr id="81959" name="灯片编号占位符 38"/>
          <p:cNvSpPr txBox="1">
            <a:spLocks noGrp="1"/>
          </p:cNvSpPr>
          <p:nvPr>
            <p:ph type="sldNum" sz="quarter" idx="4"/>
          </p:nvPr>
        </p:nvSpPr>
        <p:spPr/>
        <p:txBody>
          <a:bodyPr anchor="b" anchorCtr="0"/>
          <a:p>
            <a:pPr marL="0" indent="0" algn="r" eaLnBrk="1" hangingPunct="1">
              <a:spcBef>
                <a:spcPct val="0"/>
              </a:spcBef>
              <a:buClrTx/>
              <a:buSzTx/>
              <a:buFontTx/>
              <a:buNone/>
            </a:pPr>
            <a:fld id="{9A0DB2DC-4C9A-4742-B13C-FB6460FD3503}" type="slidenum">
              <a:rPr lang="zh-CN" altLang="en-US" sz="1400" dirty="0"/>
            </a:fld>
            <a:endParaRPr lang="zh-CN" altLang="en-US" sz="1400" dirty="0"/>
          </a:p>
        </p:txBody>
      </p:sp>
      <p:sp>
        <p:nvSpPr>
          <p:cNvPr id="81960" name="页脚占位符 39"/>
          <p:cNvSpPr txBox="1">
            <a:spLocks noGrp="1"/>
          </p:cNvSpPr>
          <p:nvPr>
            <p:ph type="ftr" sz="quarter" idx="3"/>
          </p:nvPr>
        </p:nvSpPr>
        <p:spPr/>
        <p:txBody>
          <a:bodyPr anchor="b" anchorCtr="0"/>
          <a:p>
            <a:pPr mar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400" dirty="0">
                <a:latin typeface="+mn-lt"/>
                <a:ea typeface="+mn-ea"/>
                <a:cs typeface="+mn-cs"/>
              </a:rPr>
              <a:t>Ye and Sun Accounting English </a:t>
            </a:r>
            <a:endParaRPr lang="zh-CN" altLang="en-US" sz="1400" dirty="0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83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83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83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6" grpId="0"/>
      <p:bldP spid="583718" grpId="0"/>
      <p:bldP spid="58372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2946" name="Text Box 3"/>
          <p:cNvSpPr txBox="1"/>
          <p:nvPr/>
        </p:nvSpPr>
        <p:spPr>
          <a:xfrm>
            <a:off x="533400" y="2732088"/>
            <a:ext cx="1066800" cy="339725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i="1" dirty="0">
                <a:latin typeface="Comic Sans MS" panose="030F0702030302020204" pitchFamily="66" charset="0"/>
              </a:rPr>
              <a:t>+10,000</a:t>
            </a:r>
            <a:endParaRPr lang="en-US" altLang="zh-CN" sz="1800" i="1" dirty="0">
              <a:latin typeface="Comic Sans MS" panose="030F0702030302020204" pitchFamily="66" charset="0"/>
            </a:endParaRPr>
          </a:p>
        </p:txBody>
      </p:sp>
      <p:sp>
        <p:nvSpPr>
          <p:cNvPr id="82947" name="Text Box 4"/>
          <p:cNvSpPr txBox="1"/>
          <p:nvPr/>
        </p:nvSpPr>
        <p:spPr>
          <a:xfrm>
            <a:off x="228600" y="2732088"/>
            <a:ext cx="457200" cy="339725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b="1" i="1" dirty="0">
                <a:solidFill>
                  <a:srgbClr val="800000"/>
                </a:solidFill>
                <a:latin typeface="Comic Sans MS" panose="030F0702030302020204" pitchFamily="66" charset="0"/>
              </a:rPr>
              <a:t>1.</a:t>
            </a:r>
            <a:endParaRPr lang="en-US" altLang="zh-CN" sz="1800" b="1" i="1" dirty="0">
              <a:solidFill>
                <a:srgbClr val="8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2948" name="Text Box 5"/>
          <p:cNvSpPr txBox="1"/>
          <p:nvPr/>
        </p:nvSpPr>
        <p:spPr>
          <a:xfrm>
            <a:off x="6400800" y="2732088"/>
            <a:ext cx="1066800" cy="339725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i="1" dirty="0">
                <a:latin typeface="Comic Sans MS" panose="030F0702030302020204" pitchFamily="66" charset="0"/>
              </a:rPr>
              <a:t>+10,000</a:t>
            </a:r>
            <a:endParaRPr lang="en-US" altLang="zh-CN" sz="1800" i="1" dirty="0">
              <a:latin typeface="Comic Sans MS" panose="030F0702030302020204" pitchFamily="66" charset="0"/>
            </a:endParaRPr>
          </a:p>
        </p:txBody>
      </p:sp>
      <p:sp>
        <p:nvSpPr>
          <p:cNvPr id="82949" name="Text Box 7"/>
          <p:cNvSpPr txBox="1"/>
          <p:nvPr/>
        </p:nvSpPr>
        <p:spPr>
          <a:xfrm>
            <a:off x="533400" y="3081338"/>
            <a:ext cx="1066800" cy="339725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i="1" dirty="0">
                <a:latin typeface="Comic Sans MS" panose="030F0702030302020204" pitchFamily="66" charset="0"/>
              </a:rPr>
              <a:t>-5,000</a:t>
            </a:r>
            <a:endParaRPr lang="en-US" altLang="zh-CN" sz="1800" i="1" dirty="0">
              <a:latin typeface="Comic Sans MS" panose="030F0702030302020204" pitchFamily="66" charset="0"/>
            </a:endParaRPr>
          </a:p>
        </p:txBody>
      </p:sp>
      <p:sp>
        <p:nvSpPr>
          <p:cNvPr id="82950" name="Text Box 8"/>
          <p:cNvSpPr txBox="1"/>
          <p:nvPr/>
        </p:nvSpPr>
        <p:spPr>
          <a:xfrm>
            <a:off x="228600" y="3081338"/>
            <a:ext cx="457200" cy="339725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b="1" i="1" dirty="0">
                <a:solidFill>
                  <a:srgbClr val="800000"/>
                </a:solidFill>
                <a:latin typeface="Comic Sans MS" panose="030F0702030302020204" pitchFamily="66" charset="0"/>
              </a:rPr>
              <a:t>2.</a:t>
            </a:r>
            <a:endParaRPr lang="en-US" altLang="zh-CN" sz="1800" b="1" i="1" dirty="0">
              <a:solidFill>
                <a:srgbClr val="8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2951" name="Text Box 9"/>
          <p:cNvSpPr txBox="1"/>
          <p:nvPr/>
        </p:nvSpPr>
        <p:spPr>
          <a:xfrm>
            <a:off x="3581400" y="3081338"/>
            <a:ext cx="1066800" cy="339725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i="1" dirty="0">
                <a:latin typeface="Comic Sans MS" panose="030F0702030302020204" pitchFamily="66" charset="0"/>
              </a:rPr>
              <a:t>+5,000</a:t>
            </a:r>
            <a:endParaRPr lang="en-US" altLang="zh-CN" sz="1800" i="1" dirty="0">
              <a:latin typeface="Comic Sans MS" panose="030F0702030302020204" pitchFamily="66" charset="0"/>
            </a:endParaRPr>
          </a:p>
        </p:txBody>
      </p:sp>
      <p:sp>
        <p:nvSpPr>
          <p:cNvPr id="82952" name="Text Box 10"/>
          <p:cNvSpPr txBox="1"/>
          <p:nvPr/>
        </p:nvSpPr>
        <p:spPr>
          <a:xfrm>
            <a:off x="533400" y="3429000"/>
            <a:ext cx="1066800" cy="339725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i="1" dirty="0">
                <a:latin typeface="Comic Sans MS" panose="030F0702030302020204" pitchFamily="66" charset="0"/>
              </a:rPr>
              <a:t>-400</a:t>
            </a:r>
            <a:endParaRPr lang="en-US" altLang="zh-CN" sz="1800" i="1" dirty="0">
              <a:latin typeface="Comic Sans MS" panose="030F0702030302020204" pitchFamily="66" charset="0"/>
            </a:endParaRPr>
          </a:p>
        </p:txBody>
      </p:sp>
      <p:sp>
        <p:nvSpPr>
          <p:cNvPr id="82953" name="Text Box 11"/>
          <p:cNvSpPr txBox="1"/>
          <p:nvPr/>
        </p:nvSpPr>
        <p:spPr>
          <a:xfrm>
            <a:off x="228600" y="3429000"/>
            <a:ext cx="457200" cy="339725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b="1" i="1" dirty="0">
                <a:solidFill>
                  <a:srgbClr val="800000"/>
                </a:solidFill>
                <a:latin typeface="Comic Sans MS" panose="030F0702030302020204" pitchFamily="66" charset="0"/>
              </a:rPr>
              <a:t>3.</a:t>
            </a:r>
            <a:endParaRPr lang="en-US" altLang="zh-CN" sz="1800" b="1" i="1" dirty="0">
              <a:solidFill>
                <a:srgbClr val="8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2954" name="Text Box 12"/>
          <p:cNvSpPr txBox="1"/>
          <p:nvPr/>
        </p:nvSpPr>
        <p:spPr>
          <a:xfrm>
            <a:off x="7467600" y="3429000"/>
            <a:ext cx="1219200" cy="339725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i="1" dirty="0">
                <a:latin typeface="Comic Sans MS" panose="030F0702030302020204" pitchFamily="66" charset="0"/>
              </a:rPr>
              <a:t>-400</a:t>
            </a:r>
            <a:endParaRPr lang="en-US" altLang="zh-CN" sz="1800" b="1" i="1" dirty="0">
              <a:solidFill>
                <a:srgbClr val="000066"/>
              </a:solidFill>
              <a:latin typeface="Comic Sans MS" panose="030F0702030302020204" pitchFamily="66" charset="0"/>
            </a:endParaRPr>
          </a:p>
        </p:txBody>
      </p:sp>
      <p:sp>
        <p:nvSpPr>
          <p:cNvPr id="82955" name="Text Box 13"/>
          <p:cNvSpPr txBox="1"/>
          <p:nvPr/>
        </p:nvSpPr>
        <p:spPr>
          <a:xfrm>
            <a:off x="6248400" y="1655763"/>
            <a:ext cx="2590800" cy="366712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i="1" dirty="0">
                <a:latin typeface="Comic Sans MS" panose="030F0702030302020204" pitchFamily="66" charset="0"/>
              </a:rPr>
              <a:t>Stockholders’ Equity</a:t>
            </a:r>
            <a:endParaRPr lang="en-US" altLang="zh-CN" sz="1800" i="1" dirty="0">
              <a:latin typeface="Comic Sans MS" panose="030F0702030302020204" pitchFamily="66" charset="0"/>
            </a:endParaRPr>
          </a:p>
        </p:txBody>
      </p:sp>
      <p:sp>
        <p:nvSpPr>
          <p:cNvPr id="82956" name="Text Box 14"/>
          <p:cNvSpPr txBox="1"/>
          <p:nvPr/>
        </p:nvSpPr>
        <p:spPr>
          <a:xfrm>
            <a:off x="533400" y="2362200"/>
            <a:ext cx="1066800" cy="284163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7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i="1" dirty="0">
                <a:latin typeface="Comic Sans MS" panose="030F0702030302020204" pitchFamily="66" charset="0"/>
              </a:rPr>
              <a:t>Cash</a:t>
            </a:r>
            <a:endParaRPr lang="en-US" altLang="zh-CN" sz="1800" i="1" dirty="0">
              <a:latin typeface="Comic Sans MS" panose="030F0702030302020204" pitchFamily="66" charset="0"/>
            </a:endParaRPr>
          </a:p>
        </p:txBody>
      </p:sp>
      <p:sp>
        <p:nvSpPr>
          <p:cNvPr id="82957" name="Text Box 15"/>
          <p:cNvSpPr txBox="1"/>
          <p:nvPr/>
        </p:nvSpPr>
        <p:spPr>
          <a:xfrm>
            <a:off x="1828800" y="2025650"/>
            <a:ext cx="1447800" cy="641350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i="1" dirty="0">
                <a:latin typeface="Comic Sans MS" panose="030F0702030302020204" pitchFamily="66" charset="0"/>
              </a:rPr>
              <a:t>Accounts Receivable</a:t>
            </a:r>
            <a:endParaRPr lang="en-US" altLang="zh-CN" sz="1800" i="1" dirty="0">
              <a:latin typeface="Comic Sans MS" panose="030F0702030302020204" pitchFamily="66" charset="0"/>
            </a:endParaRPr>
          </a:p>
        </p:txBody>
      </p:sp>
      <p:sp>
        <p:nvSpPr>
          <p:cNvPr id="82958" name="Text Box 16"/>
          <p:cNvSpPr txBox="1"/>
          <p:nvPr/>
        </p:nvSpPr>
        <p:spPr>
          <a:xfrm>
            <a:off x="3429000" y="2362200"/>
            <a:ext cx="1295400" cy="284163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7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i="1" dirty="0">
                <a:latin typeface="Comic Sans MS" panose="030F0702030302020204" pitchFamily="66" charset="0"/>
              </a:rPr>
              <a:t>Equipment</a:t>
            </a:r>
            <a:endParaRPr lang="en-US" altLang="zh-CN" sz="1800" i="1" dirty="0">
              <a:latin typeface="Comic Sans MS" panose="030F0702030302020204" pitchFamily="66" charset="0"/>
            </a:endParaRPr>
          </a:p>
        </p:txBody>
      </p:sp>
      <p:sp>
        <p:nvSpPr>
          <p:cNvPr id="82959" name="Text Box 17"/>
          <p:cNvSpPr txBox="1"/>
          <p:nvPr/>
        </p:nvSpPr>
        <p:spPr>
          <a:xfrm>
            <a:off x="4800600" y="2025650"/>
            <a:ext cx="1447800" cy="641350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i="1" dirty="0">
                <a:latin typeface="Comic Sans MS" panose="030F0702030302020204" pitchFamily="66" charset="0"/>
              </a:rPr>
              <a:t>Accounts Payable</a:t>
            </a:r>
            <a:endParaRPr lang="en-US" altLang="zh-CN" sz="1800" i="1" dirty="0">
              <a:latin typeface="Comic Sans MS" panose="030F0702030302020204" pitchFamily="66" charset="0"/>
            </a:endParaRPr>
          </a:p>
        </p:txBody>
      </p:sp>
      <p:sp>
        <p:nvSpPr>
          <p:cNvPr id="82960" name="Text Box 18"/>
          <p:cNvSpPr txBox="1"/>
          <p:nvPr/>
        </p:nvSpPr>
        <p:spPr>
          <a:xfrm>
            <a:off x="6248400" y="2025650"/>
            <a:ext cx="1447800" cy="645160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i="1" dirty="0">
                <a:latin typeface="Comic Sans MS" panose="030F0702030302020204" pitchFamily="66" charset="0"/>
              </a:rPr>
              <a:t>Common Shares</a:t>
            </a:r>
            <a:endParaRPr lang="en-US" altLang="zh-CN" sz="1800" i="1" dirty="0">
              <a:latin typeface="Comic Sans MS" panose="030F0702030302020204" pitchFamily="66" charset="0"/>
            </a:endParaRPr>
          </a:p>
        </p:txBody>
      </p:sp>
      <p:sp>
        <p:nvSpPr>
          <p:cNvPr id="82961" name="Freeform 19"/>
          <p:cNvSpPr/>
          <p:nvPr/>
        </p:nvSpPr>
        <p:spPr>
          <a:xfrm>
            <a:off x="1905000" y="2667000"/>
            <a:ext cx="1295400" cy="76200"/>
          </a:xfrm>
          <a:custGeom>
            <a:avLst/>
            <a:gdLst>
              <a:gd name="txL" fmla="*/ 0 w 665"/>
              <a:gd name="txT" fmla="*/ 0 h 1"/>
              <a:gd name="txR" fmla="*/ 665 w 665"/>
              <a:gd name="txB" fmla="*/ 1 h 1"/>
            </a:gdLst>
            <a:ahLst/>
            <a:cxnLst>
              <a:cxn ang="0">
                <a:pos x="0" y="0"/>
              </a:cxn>
              <a:cxn ang="0">
                <a:pos x="2147483647" y="0"/>
              </a:cxn>
            </a:cxnLst>
            <a:rect l="txL" t="txT" r="txR" b="txB"/>
            <a:pathLst>
              <a:path w="665" h="1">
                <a:moveTo>
                  <a:pt x="0" y="0"/>
                </a:moveTo>
                <a:lnTo>
                  <a:pt x="665" y="0"/>
                </a:lnTo>
              </a:path>
            </a:pathLst>
          </a:custGeom>
          <a:noFill/>
          <a:ln w="28575" cap="sq" cmpd="sng">
            <a:solidFill>
              <a:schemeClr val="tx1">
                <a:alpha val="10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p>
            <a:endParaRPr lang="zh-CN" altLang="en-US"/>
          </a:p>
        </p:txBody>
      </p:sp>
      <p:sp>
        <p:nvSpPr>
          <p:cNvPr id="82962" name="Freeform 20"/>
          <p:cNvSpPr/>
          <p:nvPr/>
        </p:nvSpPr>
        <p:spPr>
          <a:xfrm>
            <a:off x="533400" y="2667000"/>
            <a:ext cx="1055688" cy="1588"/>
          </a:xfrm>
          <a:custGeom>
            <a:avLst/>
            <a:gdLst>
              <a:gd name="txL" fmla="*/ 0 w 665"/>
              <a:gd name="txT" fmla="*/ 0 h 1"/>
              <a:gd name="txR" fmla="*/ 665 w 665"/>
              <a:gd name="txB" fmla="*/ 1 h 1"/>
            </a:gdLst>
            <a:ahLst/>
            <a:cxnLst>
              <a:cxn ang="0">
                <a:pos x="0" y="0"/>
              </a:cxn>
              <a:cxn ang="0">
                <a:pos x="2147483647" y="0"/>
              </a:cxn>
            </a:cxnLst>
            <a:rect l="txL" t="txT" r="txR" b="txB"/>
            <a:pathLst>
              <a:path w="665" h="1">
                <a:moveTo>
                  <a:pt x="0" y="0"/>
                </a:moveTo>
                <a:lnTo>
                  <a:pt x="665" y="0"/>
                </a:lnTo>
              </a:path>
            </a:pathLst>
          </a:custGeom>
          <a:noFill/>
          <a:ln w="28575" cap="sq" cmpd="sng">
            <a:solidFill>
              <a:schemeClr val="tx1">
                <a:alpha val="10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p>
            <a:endParaRPr lang="zh-CN" altLang="en-US"/>
          </a:p>
        </p:txBody>
      </p:sp>
      <p:sp>
        <p:nvSpPr>
          <p:cNvPr id="82963" name="Freeform 21"/>
          <p:cNvSpPr/>
          <p:nvPr/>
        </p:nvSpPr>
        <p:spPr>
          <a:xfrm>
            <a:off x="3505200" y="2667000"/>
            <a:ext cx="1143000" cy="76200"/>
          </a:xfrm>
          <a:custGeom>
            <a:avLst/>
            <a:gdLst>
              <a:gd name="txL" fmla="*/ 0 w 665"/>
              <a:gd name="txT" fmla="*/ 0 h 1"/>
              <a:gd name="txR" fmla="*/ 665 w 665"/>
              <a:gd name="txB" fmla="*/ 1 h 1"/>
            </a:gdLst>
            <a:ahLst/>
            <a:cxnLst>
              <a:cxn ang="0">
                <a:pos x="0" y="0"/>
              </a:cxn>
              <a:cxn ang="0">
                <a:pos x="2147483647" y="0"/>
              </a:cxn>
            </a:cxnLst>
            <a:rect l="txL" t="txT" r="txR" b="txB"/>
            <a:pathLst>
              <a:path w="665" h="1">
                <a:moveTo>
                  <a:pt x="0" y="0"/>
                </a:moveTo>
                <a:lnTo>
                  <a:pt x="665" y="0"/>
                </a:lnTo>
              </a:path>
            </a:pathLst>
          </a:custGeom>
          <a:noFill/>
          <a:ln w="28575" cap="sq" cmpd="sng">
            <a:solidFill>
              <a:schemeClr val="tx1">
                <a:alpha val="10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p>
            <a:endParaRPr lang="zh-CN" altLang="en-US"/>
          </a:p>
        </p:txBody>
      </p:sp>
      <p:sp>
        <p:nvSpPr>
          <p:cNvPr id="82964" name="Freeform 22"/>
          <p:cNvSpPr/>
          <p:nvPr/>
        </p:nvSpPr>
        <p:spPr>
          <a:xfrm>
            <a:off x="4953000" y="2667000"/>
            <a:ext cx="1143000" cy="76200"/>
          </a:xfrm>
          <a:custGeom>
            <a:avLst/>
            <a:gdLst>
              <a:gd name="txL" fmla="*/ 0 w 665"/>
              <a:gd name="txT" fmla="*/ 0 h 1"/>
              <a:gd name="txR" fmla="*/ 665 w 665"/>
              <a:gd name="txB" fmla="*/ 1 h 1"/>
            </a:gdLst>
            <a:ahLst/>
            <a:cxnLst>
              <a:cxn ang="0">
                <a:pos x="0" y="0"/>
              </a:cxn>
              <a:cxn ang="0">
                <a:pos x="2147483647" y="0"/>
              </a:cxn>
            </a:cxnLst>
            <a:rect l="txL" t="txT" r="txR" b="txB"/>
            <a:pathLst>
              <a:path w="665" h="1">
                <a:moveTo>
                  <a:pt x="0" y="0"/>
                </a:moveTo>
                <a:lnTo>
                  <a:pt x="665" y="0"/>
                </a:lnTo>
              </a:path>
            </a:pathLst>
          </a:custGeom>
          <a:noFill/>
          <a:ln w="28575" cap="sq" cmpd="sng">
            <a:solidFill>
              <a:schemeClr val="tx1">
                <a:alpha val="10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p>
            <a:endParaRPr lang="zh-CN" altLang="en-US"/>
          </a:p>
        </p:txBody>
      </p:sp>
      <p:sp>
        <p:nvSpPr>
          <p:cNvPr id="82965" name="Freeform 23"/>
          <p:cNvSpPr/>
          <p:nvPr/>
        </p:nvSpPr>
        <p:spPr>
          <a:xfrm>
            <a:off x="6411913" y="2667000"/>
            <a:ext cx="1055687" cy="1588"/>
          </a:xfrm>
          <a:custGeom>
            <a:avLst/>
            <a:gdLst>
              <a:gd name="txL" fmla="*/ 0 w 665"/>
              <a:gd name="txT" fmla="*/ 0 h 1"/>
              <a:gd name="txR" fmla="*/ 665 w 665"/>
              <a:gd name="txB" fmla="*/ 1 h 1"/>
            </a:gdLst>
            <a:ahLst/>
            <a:cxnLst>
              <a:cxn ang="0">
                <a:pos x="0" y="0"/>
              </a:cxn>
              <a:cxn ang="0">
                <a:pos x="2147483647" y="0"/>
              </a:cxn>
            </a:cxnLst>
            <a:rect l="txL" t="txT" r="txR" b="txB"/>
            <a:pathLst>
              <a:path w="665" h="1">
                <a:moveTo>
                  <a:pt x="0" y="0"/>
                </a:moveTo>
                <a:lnTo>
                  <a:pt x="665" y="0"/>
                </a:lnTo>
              </a:path>
            </a:pathLst>
          </a:custGeom>
          <a:noFill/>
          <a:ln w="28575" cap="sq" cmpd="sng">
            <a:solidFill>
              <a:schemeClr val="tx1">
                <a:alpha val="10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p>
            <a:endParaRPr lang="zh-CN" altLang="en-US"/>
          </a:p>
        </p:txBody>
      </p:sp>
      <p:sp>
        <p:nvSpPr>
          <p:cNvPr id="82966" name="Text Box 24"/>
          <p:cNvSpPr txBox="1"/>
          <p:nvPr/>
        </p:nvSpPr>
        <p:spPr>
          <a:xfrm>
            <a:off x="1600200" y="2330450"/>
            <a:ext cx="381000" cy="366713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000" i="1" dirty="0">
                <a:latin typeface="Comic Sans MS" panose="030F0702030302020204" pitchFamily="66" charset="0"/>
              </a:rPr>
              <a:t>+</a:t>
            </a:r>
            <a:endParaRPr lang="en-US" altLang="zh-CN" sz="2000" i="1" dirty="0">
              <a:latin typeface="Comic Sans MS" panose="030F0702030302020204" pitchFamily="66" charset="0"/>
            </a:endParaRPr>
          </a:p>
        </p:txBody>
      </p:sp>
      <p:sp>
        <p:nvSpPr>
          <p:cNvPr id="82967" name="Text Box 25"/>
          <p:cNvSpPr txBox="1"/>
          <p:nvPr/>
        </p:nvSpPr>
        <p:spPr>
          <a:xfrm>
            <a:off x="3124200" y="2330450"/>
            <a:ext cx="381000" cy="366713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000" i="1" dirty="0">
                <a:latin typeface="Comic Sans MS" panose="030F0702030302020204" pitchFamily="66" charset="0"/>
              </a:rPr>
              <a:t>+</a:t>
            </a:r>
            <a:endParaRPr lang="en-US" altLang="zh-CN" sz="2000" i="1" dirty="0">
              <a:latin typeface="Comic Sans MS" panose="030F0702030302020204" pitchFamily="66" charset="0"/>
            </a:endParaRPr>
          </a:p>
        </p:txBody>
      </p:sp>
      <p:sp>
        <p:nvSpPr>
          <p:cNvPr id="82968" name="Text Box 26"/>
          <p:cNvSpPr txBox="1"/>
          <p:nvPr/>
        </p:nvSpPr>
        <p:spPr>
          <a:xfrm>
            <a:off x="4648200" y="2330450"/>
            <a:ext cx="381000" cy="366713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000" i="1" dirty="0">
                <a:latin typeface="Comic Sans MS" panose="030F0702030302020204" pitchFamily="66" charset="0"/>
              </a:rPr>
              <a:t>=</a:t>
            </a:r>
            <a:endParaRPr lang="en-US" altLang="zh-CN" sz="2000" i="1" dirty="0">
              <a:latin typeface="Comic Sans MS" panose="030F0702030302020204" pitchFamily="66" charset="0"/>
            </a:endParaRPr>
          </a:p>
        </p:txBody>
      </p:sp>
      <p:sp>
        <p:nvSpPr>
          <p:cNvPr id="82969" name="Text Box 27"/>
          <p:cNvSpPr txBox="1"/>
          <p:nvPr/>
        </p:nvSpPr>
        <p:spPr>
          <a:xfrm>
            <a:off x="6096000" y="2330450"/>
            <a:ext cx="381000" cy="366713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000" i="1" dirty="0">
                <a:latin typeface="Comic Sans MS" panose="030F0702030302020204" pitchFamily="66" charset="0"/>
              </a:rPr>
              <a:t>+</a:t>
            </a:r>
            <a:endParaRPr lang="en-US" altLang="zh-CN" sz="2000" i="1" dirty="0">
              <a:latin typeface="Comic Sans MS" panose="030F0702030302020204" pitchFamily="66" charset="0"/>
            </a:endParaRPr>
          </a:p>
        </p:txBody>
      </p:sp>
      <p:sp>
        <p:nvSpPr>
          <p:cNvPr id="82970" name="Freeform 28"/>
          <p:cNvSpPr/>
          <p:nvPr/>
        </p:nvSpPr>
        <p:spPr>
          <a:xfrm flipV="1">
            <a:off x="6400800" y="1946275"/>
            <a:ext cx="2286000" cy="74613"/>
          </a:xfrm>
          <a:custGeom>
            <a:avLst/>
            <a:gdLst>
              <a:gd name="txL" fmla="*/ 0 w 665"/>
              <a:gd name="txT" fmla="*/ 0 h 1"/>
              <a:gd name="txR" fmla="*/ 665 w 665"/>
              <a:gd name="txB" fmla="*/ 1 h 1"/>
            </a:gdLst>
            <a:ahLst/>
            <a:cxnLst>
              <a:cxn ang="0">
                <a:pos x="0" y="0"/>
              </a:cxn>
              <a:cxn ang="0">
                <a:pos x="2147483647" y="0"/>
              </a:cxn>
            </a:cxnLst>
            <a:rect l="txL" t="txT" r="txR" b="txB"/>
            <a:pathLst>
              <a:path w="665" h="1">
                <a:moveTo>
                  <a:pt x="0" y="0"/>
                </a:moveTo>
                <a:lnTo>
                  <a:pt x="665" y="0"/>
                </a:lnTo>
              </a:path>
            </a:pathLst>
          </a:custGeom>
          <a:noFill/>
          <a:ln w="28575" cap="sq" cmpd="sng">
            <a:solidFill>
              <a:schemeClr val="tx1">
                <a:alpha val="10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p>
            <a:endParaRPr lang="zh-CN" altLang="en-US"/>
          </a:p>
        </p:txBody>
      </p:sp>
      <p:sp>
        <p:nvSpPr>
          <p:cNvPr id="82971" name="Freeform 29"/>
          <p:cNvSpPr/>
          <p:nvPr/>
        </p:nvSpPr>
        <p:spPr>
          <a:xfrm>
            <a:off x="4953000" y="2022475"/>
            <a:ext cx="1143000" cy="76200"/>
          </a:xfrm>
          <a:custGeom>
            <a:avLst/>
            <a:gdLst>
              <a:gd name="txL" fmla="*/ 0 w 665"/>
              <a:gd name="txT" fmla="*/ 0 h 1"/>
              <a:gd name="txR" fmla="*/ 665 w 665"/>
              <a:gd name="txB" fmla="*/ 1 h 1"/>
            </a:gdLst>
            <a:ahLst/>
            <a:cxnLst>
              <a:cxn ang="0">
                <a:pos x="0" y="0"/>
              </a:cxn>
              <a:cxn ang="0">
                <a:pos x="2147483647" y="0"/>
              </a:cxn>
            </a:cxnLst>
            <a:rect l="txL" t="txT" r="txR" b="txB"/>
            <a:pathLst>
              <a:path w="665" h="1">
                <a:moveTo>
                  <a:pt x="0" y="0"/>
                </a:moveTo>
                <a:lnTo>
                  <a:pt x="665" y="0"/>
                </a:lnTo>
              </a:path>
            </a:pathLst>
          </a:custGeom>
          <a:noFill/>
          <a:ln w="28575" cap="sq" cmpd="sng">
            <a:solidFill>
              <a:schemeClr val="tx1">
                <a:alpha val="10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p>
            <a:endParaRPr lang="zh-CN" altLang="en-US"/>
          </a:p>
        </p:txBody>
      </p:sp>
      <p:sp>
        <p:nvSpPr>
          <p:cNvPr id="82972" name="Freeform 30"/>
          <p:cNvSpPr/>
          <p:nvPr/>
        </p:nvSpPr>
        <p:spPr>
          <a:xfrm>
            <a:off x="533400" y="2022475"/>
            <a:ext cx="4089400" cy="1588"/>
          </a:xfrm>
          <a:custGeom>
            <a:avLst/>
            <a:gdLst>
              <a:gd name="txL" fmla="*/ 0 w 2576"/>
              <a:gd name="txT" fmla="*/ 0 h 1"/>
              <a:gd name="txR" fmla="*/ 2576 w 2576"/>
              <a:gd name="txB" fmla="*/ 1 h 1"/>
            </a:gdLst>
            <a:ahLst/>
            <a:cxnLst>
              <a:cxn ang="0">
                <a:pos x="0" y="0"/>
              </a:cxn>
              <a:cxn ang="0">
                <a:pos x="2147483647" y="0"/>
              </a:cxn>
            </a:cxnLst>
            <a:rect l="txL" t="txT" r="txR" b="txB"/>
            <a:pathLst>
              <a:path w="2576" h="1">
                <a:moveTo>
                  <a:pt x="0" y="0"/>
                </a:moveTo>
                <a:lnTo>
                  <a:pt x="2576" y="0"/>
                </a:lnTo>
              </a:path>
            </a:pathLst>
          </a:custGeom>
          <a:noFill/>
          <a:ln w="28575" cap="sq" cmpd="sng">
            <a:solidFill>
              <a:schemeClr val="tx1">
                <a:alpha val="10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p>
            <a:endParaRPr lang="zh-CN" altLang="en-US"/>
          </a:p>
        </p:txBody>
      </p:sp>
      <p:sp>
        <p:nvSpPr>
          <p:cNvPr id="82973" name="Text Box 31"/>
          <p:cNvSpPr txBox="1"/>
          <p:nvPr/>
        </p:nvSpPr>
        <p:spPr>
          <a:xfrm>
            <a:off x="1981200" y="1738313"/>
            <a:ext cx="1066800" cy="284162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7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i="1" dirty="0">
                <a:latin typeface="Comic Sans MS" panose="030F0702030302020204" pitchFamily="66" charset="0"/>
              </a:rPr>
              <a:t>Assets</a:t>
            </a:r>
            <a:endParaRPr lang="en-US" altLang="zh-CN" sz="1800" i="1" dirty="0">
              <a:latin typeface="Comic Sans MS" panose="030F0702030302020204" pitchFamily="66" charset="0"/>
            </a:endParaRPr>
          </a:p>
        </p:txBody>
      </p:sp>
      <p:sp>
        <p:nvSpPr>
          <p:cNvPr id="82974" name="Text Box 32"/>
          <p:cNvSpPr txBox="1"/>
          <p:nvPr/>
        </p:nvSpPr>
        <p:spPr>
          <a:xfrm>
            <a:off x="4800600" y="1655763"/>
            <a:ext cx="1447800" cy="366712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i="1" dirty="0">
                <a:latin typeface="Comic Sans MS" panose="030F0702030302020204" pitchFamily="66" charset="0"/>
              </a:rPr>
              <a:t>Liabilities</a:t>
            </a:r>
            <a:endParaRPr lang="en-US" altLang="zh-CN" sz="1800" i="1" dirty="0">
              <a:latin typeface="Comic Sans MS" panose="030F0702030302020204" pitchFamily="66" charset="0"/>
            </a:endParaRPr>
          </a:p>
        </p:txBody>
      </p:sp>
      <p:sp>
        <p:nvSpPr>
          <p:cNvPr id="82975" name="Text Box 33"/>
          <p:cNvSpPr txBox="1"/>
          <p:nvPr/>
        </p:nvSpPr>
        <p:spPr>
          <a:xfrm>
            <a:off x="7467600" y="2024063"/>
            <a:ext cx="1447800" cy="641350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i="1" dirty="0">
                <a:latin typeface="Comic Sans MS" panose="030F0702030302020204" pitchFamily="66" charset="0"/>
              </a:rPr>
              <a:t>Retained Earnings</a:t>
            </a:r>
            <a:endParaRPr lang="en-US" altLang="zh-CN" sz="1800" i="1" dirty="0">
              <a:latin typeface="Comic Sans MS" panose="030F0702030302020204" pitchFamily="66" charset="0"/>
            </a:endParaRPr>
          </a:p>
        </p:txBody>
      </p:sp>
      <p:sp>
        <p:nvSpPr>
          <p:cNvPr id="82976" name="Freeform 34"/>
          <p:cNvSpPr/>
          <p:nvPr/>
        </p:nvSpPr>
        <p:spPr>
          <a:xfrm>
            <a:off x="7631113" y="2665413"/>
            <a:ext cx="1055687" cy="1587"/>
          </a:xfrm>
          <a:custGeom>
            <a:avLst/>
            <a:gdLst>
              <a:gd name="txL" fmla="*/ 0 w 665"/>
              <a:gd name="txT" fmla="*/ 0 h 1"/>
              <a:gd name="txR" fmla="*/ 665 w 665"/>
              <a:gd name="txB" fmla="*/ 1 h 1"/>
            </a:gdLst>
            <a:ahLst/>
            <a:cxnLst>
              <a:cxn ang="0">
                <a:pos x="0" y="0"/>
              </a:cxn>
              <a:cxn ang="0">
                <a:pos x="2147483647" y="0"/>
              </a:cxn>
            </a:cxnLst>
            <a:rect l="txL" t="txT" r="txR" b="txB"/>
            <a:pathLst>
              <a:path w="665" h="1">
                <a:moveTo>
                  <a:pt x="0" y="0"/>
                </a:moveTo>
                <a:lnTo>
                  <a:pt x="665" y="0"/>
                </a:lnTo>
              </a:path>
            </a:pathLst>
          </a:custGeom>
          <a:noFill/>
          <a:ln w="28575" cap="sq" cmpd="sng">
            <a:solidFill>
              <a:schemeClr val="tx1">
                <a:alpha val="10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p>
            <a:endParaRPr lang="zh-CN" altLang="en-US"/>
          </a:p>
        </p:txBody>
      </p:sp>
      <p:sp>
        <p:nvSpPr>
          <p:cNvPr id="82977" name="Text Box 35"/>
          <p:cNvSpPr txBox="1"/>
          <p:nvPr/>
        </p:nvSpPr>
        <p:spPr>
          <a:xfrm>
            <a:off x="533400" y="3767138"/>
            <a:ext cx="1066800" cy="339725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i="1" dirty="0">
                <a:latin typeface="Comic Sans MS" panose="030F0702030302020204" pitchFamily="66" charset="0"/>
              </a:rPr>
              <a:t>+5,100</a:t>
            </a:r>
            <a:endParaRPr lang="en-US" altLang="zh-CN" sz="1800" i="1" dirty="0">
              <a:latin typeface="Comic Sans MS" panose="030F0702030302020204" pitchFamily="66" charset="0"/>
            </a:endParaRPr>
          </a:p>
        </p:txBody>
      </p:sp>
      <p:sp>
        <p:nvSpPr>
          <p:cNvPr id="82978" name="Text Box 36"/>
          <p:cNvSpPr txBox="1"/>
          <p:nvPr/>
        </p:nvSpPr>
        <p:spPr>
          <a:xfrm>
            <a:off x="228600" y="3767138"/>
            <a:ext cx="457200" cy="339725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b="1" i="1" dirty="0">
                <a:solidFill>
                  <a:srgbClr val="800000"/>
                </a:solidFill>
                <a:latin typeface="Comic Sans MS" panose="030F0702030302020204" pitchFamily="66" charset="0"/>
              </a:rPr>
              <a:t>4.</a:t>
            </a:r>
            <a:endParaRPr lang="en-US" altLang="zh-CN" sz="1800" b="1" i="1" dirty="0">
              <a:solidFill>
                <a:srgbClr val="8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2979" name="Text Box 37"/>
          <p:cNvSpPr txBox="1"/>
          <p:nvPr/>
        </p:nvSpPr>
        <p:spPr>
          <a:xfrm>
            <a:off x="7467600" y="3767138"/>
            <a:ext cx="1219200" cy="339725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i="1" dirty="0">
                <a:latin typeface="Comic Sans MS" panose="030F0702030302020204" pitchFamily="66" charset="0"/>
              </a:rPr>
              <a:t>+5,100</a:t>
            </a:r>
            <a:endParaRPr lang="en-US" altLang="zh-CN" sz="1800" b="1" i="1" dirty="0">
              <a:solidFill>
                <a:srgbClr val="000066"/>
              </a:solidFill>
              <a:latin typeface="Comic Sans MS" panose="030F0702030302020204" pitchFamily="66" charset="0"/>
            </a:endParaRPr>
          </a:p>
        </p:txBody>
      </p:sp>
      <p:sp>
        <p:nvSpPr>
          <p:cNvPr id="82980" name="Text Box 40"/>
          <p:cNvSpPr txBox="1"/>
          <p:nvPr/>
        </p:nvSpPr>
        <p:spPr>
          <a:xfrm>
            <a:off x="533400" y="1143000"/>
            <a:ext cx="8229600" cy="366713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sz="1800" b="1" i="1" dirty="0">
                <a:solidFill>
                  <a:srgbClr val="800000"/>
                </a:solidFill>
                <a:latin typeface="Comic Sans MS" panose="030F0702030302020204" pitchFamily="66" charset="0"/>
              </a:rPr>
              <a:t>5. Paid dividends of $1,000 cash.</a:t>
            </a:r>
            <a:endParaRPr lang="en-US" altLang="zh-CN" sz="1800" b="1" i="1" dirty="0">
              <a:solidFill>
                <a:srgbClr val="8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84745" name="Text Box 41"/>
          <p:cNvSpPr txBox="1"/>
          <p:nvPr/>
        </p:nvSpPr>
        <p:spPr>
          <a:xfrm>
            <a:off x="533400" y="4114800"/>
            <a:ext cx="1066800" cy="339725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i="1" dirty="0">
                <a:latin typeface="Comic Sans MS" panose="030F0702030302020204" pitchFamily="66" charset="0"/>
              </a:rPr>
              <a:t>-1,000</a:t>
            </a:r>
            <a:endParaRPr lang="en-US" altLang="zh-CN" sz="1800" i="1" dirty="0">
              <a:latin typeface="Comic Sans MS" panose="030F0702030302020204" pitchFamily="66" charset="0"/>
            </a:endParaRPr>
          </a:p>
        </p:txBody>
      </p:sp>
      <p:sp>
        <p:nvSpPr>
          <p:cNvPr id="82982" name="Text Box 42"/>
          <p:cNvSpPr txBox="1"/>
          <p:nvPr/>
        </p:nvSpPr>
        <p:spPr>
          <a:xfrm>
            <a:off x="228600" y="4114800"/>
            <a:ext cx="457200" cy="339725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b="1" i="1" dirty="0">
                <a:solidFill>
                  <a:srgbClr val="800000"/>
                </a:solidFill>
                <a:latin typeface="Comic Sans MS" panose="030F0702030302020204" pitchFamily="66" charset="0"/>
              </a:rPr>
              <a:t>5.</a:t>
            </a:r>
            <a:endParaRPr lang="en-US" altLang="zh-CN" sz="1800" b="1" i="1" dirty="0">
              <a:solidFill>
                <a:srgbClr val="8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84747" name="Text Box 43"/>
          <p:cNvSpPr txBox="1"/>
          <p:nvPr/>
        </p:nvSpPr>
        <p:spPr>
          <a:xfrm>
            <a:off x="7467600" y="4114800"/>
            <a:ext cx="1219200" cy="339725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i="1" dirty="0">
                <a:latin typeface="Comic Sans MS" panose="030F0702030302020204" pitchFamily="66" charset="0"/>
              </a:rPr>
              <a:t>-1,000</a:t>
            </a:r>
            <a:endParaRPr lang="en-US" altLang="zh-CN" sz="1800" b="1" i="1" dirty="0">
              <a:solidFill>
                <a:srgbClr val="000066"/>
              </a:solidFill>
              <a:latin typeface="Comic Sans MS" panose="030F0702030302020204" pitchFamily="66" charset="0"/>
            </a:endParaRPr>
          </a:p>
        </p:txBody>
      </p:sp>
      <p:sp>
        <p:nvSpPr>
          <p:cNvPr id="82984" name="Text Box 45"/>
          <p:cNvSpPr txBox="1"/>
          <p:nvPr/>
        </p:nvSpPr>
        <p:spPr>
          <a:xfrm>
            <a:off x="7375525" y="2357438"/>
            <a:ext cx="381000" cy="320675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000" i="1" dirty="0">
                <a:latin typeface="Comic Sans MS" panose="030F0702030302020204" pitchFamily="66" charset="0"/>
              </a:rPr>
              <a:t>+</a:t>
            </a:r>
            <a:endParaRPr lang="en-US" altLang="zh-CN" sz="2000" i="1" dirty="0">
              <a:latin typeface="Comic Sans MS" panose="030F0702030302020204" pitchFamily="66" charset="0"/>
            </a:endParaRPr>
          </a:p>
        </p:txBody>
      </p:sp>
      <p:sp>
        <p:nvSpPr>
          <p:cNvPr id="82985" name="灯片编号占位符 40"/>
          <p:cNvSpPr txBox="1">
            <a:spLocks noGrp="1"/>
          </p:cNvSpPr>
          <p:nvPr>
            <p:ph type="sldNum" sz="quarter" idx="4"/>
          </p:nvPr>
        </p:nvSpPr>
        <p:spPr/>
        <p:txBody>
          <a:bodyPr anchor="b" anchorCtr="0"/>
          <a:p>
            <a:pPr marL="0" indent="0" algn="r" eaLnBrk="1" hangingPunct="1">
              <a:spcBef>
                <a:spcPct val="0"/>
              </a:spcBef>
              <a:buClrTx/>
              <a:buSzTx/>
              <a:buFontTx/>
              <a:buNone/>
            </a:pPr>
            <a:fld id="{9A0DB2DC-4C9A-4742-B13C-FB6460FD3503}" type="slidenum">
              <a:rPr lang="zh-CN" altLang="en-US" sz="1400" dirty="0"/>
            </a:fld>
            <a:endParaRPr lang="zh-CN" altLang="en-US" sz="1400" dirty="0"/>
          </a:p>
        </p:txBody>
      </p:sp>
      <p:sp>
        <p:nvSpPr>
          <p:cNvPr id="82986" name="页脚占位符 41"/>
          <p:cNvSpPr txBox="1">
            <a:spLocks noGrp="1"/>
          </p:cNvSpPr>
          <p:nvPr>
            <p:ph type="ftr" sz="quarter" idx="3"/>
          </p:nvPr>
        </p:nvSpPr>
        <p:spPr/>
        <p:txBody>
          <a:bodyPr anchor="b" anchorCtr="0"/>
          <a:p>
            <a:pPr mar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400" dirty="0">
                <a:latin typeface="+mn-lt"/>
                <a:ea typeface="+mn-ea"/>
                <a:cs typeface="+mn-cs"/>
              </a:rPr>
              <a:t>Ye and Sun Accounting English </a:t>
            </a:r>
            <a:endParaRPr lang="zh-CN" altLang="en-US" sz="1400" dirty="0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84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84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4745" grpId="0"/>
      <p:bldP spid="58474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3970" name="Text Box 3"/>
          <p:cNvSpPr txBox="1"/>
          <p:nvPr/>
        </p:nvSpPr>
        <p:spPr>
          <a:xfrm>
            <a:off x="533400" y="2732088"/>
            <a:ext cx="1066800" cy="339725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i="1" dirty="0">
                <a:latin typeface="Comic Sans MS" panose="030F0702030302020204" pitchFamily="66" charset="0"/>
              </a:rPr>
              <a:t>+10,000</a:t>
            </a:r>
            <a:endParaRPr lang="en-US" altLang="zh-CN" sz="1800" i="1" dirty="0">
              <a:latin typeface="Comic Sans MS" panose="030F0702030302020204" pitchFamily="66" charset="0"/>
            </a:endParaRPr>
          </a:p>
        </p:txBody>
      </p:sp>
      <p:sp>
        <p:nvSpPr>
          <p:cNvPr id="83971" name="Text Box 4"/>
          <p:cNvSpPr txBox="1"/>
          <p:nvPr/>
        </p:nvSpPr>
        <p:spPr>
          <a:xfrm>
            <a:off x="228600" y="2732088"/>
            <a:ext cx="457200" cy="339725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b="1" i="1" dirty="0">
                <a:solidFill>
                  <a:srgbClr val="800000"/>
                </a:solidFill>
                <a:latin typeface="Comic Sans MS" panose="030F0702030302020204" pitchFamily="66" charset="0"/>
              </a:rPr>
              <a:t>1.</a:t>
            </a:r>
            <a:endParaRPr lang="en-US" altLang="zh-CN" sz="1800" b="1" i="1" dirty="0">
              <a:solidFill>
                <a:srgbClr val="8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3972" name="Text Box 5"/>
          <p:cNvSpPr txBox="1"/>
          <p:nvPr/>
        </p:nvSpPr>
        <p:spPr>
          <a:xfrm>
            <a:off x="6400800" y="2732088"/>
            <a:ext cx="1066800" cy="339725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i="1" dirty="0">
                <a:latin typeface="Comic Sans MS" panose="030F0702030302020204" pitchFamily="66" charset="0"/>
              </a:rPr>
              <a:t>+10,000</a:t>
            </a:r>
            <a:endParaRPr lang="en-US" altLang="zh-CN" sz="1800" i="1" dirty="0">
              <a:latin typeface="Comic Sans MS" panose="030F0702030302020204" pitchFamily="66" charset="0"/>
            </a:endParaRPr>
          </a:p>
        </p:txBody>
      </p:sp>
      <p:sp>
        <p:nvSpPr>
          <p:cNvPr id="83973" name="Text Box 7"/>
          <p:cNvSpPr txBox="1"/>
          <p:nvPr/>
        </p:nvSpPr>
        <p:spPr>
          <a:xfrm>
            <a:off x="533400" y="3081338"/>
            <a:ext cx="1066800" cy="339725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i="1" dirty="0">
                <a:latin typeface="Comic Sans MS" panose="030F0702030302020204" pitchFamily="66" charset="0"/>
              </a:rPr>
              <a:t>-5,000</a:t>
            </a:r>
            <a:endParaRPr lang="en-US" altLang="zh-CN" sz="1800" i="1" dirty="0">
              <a:latin typeface="Comic Sans MS" panose="030F0702030302020204" pitchFamily="66" charset="0"/>
            </a:endParaRPr>
          </a:p>
        </p:txBody>
      </p:sp>
      <p:sp>
        <p:nvSpPr>
          <p:cNvPr id="83974" name="Text Box 8"/>
          <p:cNvSpPr txBox="1"/>
          <p:nvPr/>
        </p:nvSpPr>
        <p:spPr>
          <a:xfrm>
            <a:off x="228600" y="3081338"/>
            <a:ext cx="457200" cy="339725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b="1" i="1" dirty="0">
                <a:solidFill>
                  <a:srgbClr val="800000"/>
                </a:solidFill>
                <a:latin typeface="Comic Sans MS" panose="030F0702030302020204" pitchFamily="66" charset="0"/>
              </a:rPr>
              <a:t>2.</a:t>
            </a:r>
            <a:endParaRPr lang="en-US" altLang="zh-CN" sz="1800" b="1" i="1" dirty="0">
              <a:solidFill>
                <a:srgbClr val="8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3975" name="Text Box 9"/>
          <p:cNvSpPr txBox="1"/>
          <p:nvPr/>
        </p:nvSpPr>
        <p:spPr>
          <a:xfrm>
            <a:off x="3581400" y="3081338"/>
            <a:ext cx="1066800" cy="339725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i="1" dirty="0">
                <a:latin typeface="Comic Sans MS" panose="030F0702030302020204" pitchFamily="66" charset="0"/>
              </a:rPr>
              <a:t>+5,000</a:t>
            </a:r>
            <a:endParaRPr lang="en-US" altLang="zh-CN" sz="1800" i="1" dirty="0">
              <a:latin typeface="Comic Sans MS" panose="030F0702030302020204" pitchFamily="66" charset="0"/>
            </a:endParaRPr>
          </a:p>
        </p:txBody>
      </p:sp>
      <p:sp>
        <p:nvSpPr>
          <p:cNvPr id="83976" name="Text Box 10"/>
          <p:cNvSpPr txBox="1"/>
          <p:nvPr/>
        </p:nvSpPr>
        <p:spPr>
          <a:xfrm>
            <a:off x="533400" y="3429000"/>
            <a:ext cx="1066800" cy="339725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i="1" dirty="0">
                <a:latin typeface="Comic Sans MS" panose="030F0702030302020204" pitchFamily="66" charset="0"/>
              </a:rPr>
              <a:t>-400</a:t>
            </a:r>
            <a:endParaRPr lang="en-US" altLang="zh-CN" sz="1800" i="1" dirty="0">
              <a:latin typeface="Comic Sans MS" panose="030F0702030302020204" pitchFamily="66" charset="0"/>
            </a:endParaRPr>
          </a:p>
        </p:txBody>
      </p:sp>
      <p:sp>
        <p:nvSpPr>
          <p:cNvPr id="83977" name="Text Box 11"/>
          <p:cNvSpPr txBox="1"/>
          <p:nvPr/>
        </p:nvSpPr>
        <p:spPr>
          <a:xfrm>
            <a:off x="228600" y="3429000"/>
            <a:ext cx="457200" cy="339725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b="1" i="1" dirty="0">
                <a:solidFill>
                  <a:srgbClr val="800000"/>
                </a:solidFill>
                <a:latin typeface="Comic Sans MS" panose="030F0702030302020204" pitchFamily="66" charset="0"/>
              </a:rPr>
              <a:t>3.</a:t>
            </a:r>
            <a:endParaRPr lang="en-US" altLang="zh-CN" sz="1800" b="1" i="1" dirty="0">
              <a:solidFill>
                <a:srgbClr val="8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3978" name="Text Box 12"/>
          <p:cNvSpPr txBox="1"/>
          <p:nvPr/>
        </p:nvSpPr>
        <p:spPr>
          <a:xfrm>
            <a:off x="7467600" y="3429000"/>
            <a:ext cx="1219200" cy="339725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i="1" dirty="0">
                <a:latin typeface="Comic Sans MS" panose="030F0702030302020204" pitchFamily="66" charset="0"/>
              </a:rPr>
              <a:t>-400</a:t>
            </a:r>
            <a:endParaRPr lang="en-US" altLang="zh-CN" sz="1800" b="1" i="1" dirty="0">
              <a:solidFill>
                <a:srgbClr val="000066"/>
              </a:solidFill>
              <a:latin typeface="Comic Sans MS" panose="030F0702030302020204" pitchFamily="66" charset="0"/>
            </a:endParaRPr>
          </a:p>
        </p:txBody>
      </p:sp>
      <p:sp>
        <p:nvSpPr>
          <p:cNvPr id="83979" name="Text Box 13"/>
          <p:cNvSpPr txBox="1"/>
          <p:nvPr/>
        </p:nvSpPr>
        <p:spPr>
          <a:xfrm>
            <a:off x="6248400" y="1655763"/>
            <a:ext cx="2590800" cy="366712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i="1" dirty="0">
                <a:latin typeface="Comic Sans MS" panose="030F0702030302020204" pitchFamily="66" charset="0"/>
              </a:rPr>
              <a:t>Stockholders’ Equity</a:t>
            </a:r>
            <a:endParaRPr lang="en-US" altLang="zh-CN" sz="1800" i="1" dirty="0">
              <a:latin typeface="Comic Sans MS" panose="030F0702030302020204" pitchFamily="66" charset="0"/>
            </a:endParaRPr>
          </a:p>
        </p:txBody>
      </p:sp>
      <p:sp>
        <p:nvSpPr>
          <p:cNvPr id="83980" name="Text Box 14"/>
          <p:cNvSpPr txBox="1"/>
          <p:nvPr/>
        </p:nvSpPr>
        <p:spPr>
          <a:xfrm>
            <a:off x="533400" y="2362200"/>
            <a:ext cx="1066800" cy="284163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7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i="1" dirty="0">
                <a:latin typeface="Comic Sans MS" panose="030F0702030302020204" pitchFamily="66" charset="0"/>
              </a:rPr>
              <a:t>Cash</a:t>
            </a:r>
            <a:endParaRPr lang="en-US" altLang="zh-CN" sz="1800" i="1" dirty="0">
              <a:latin typeface="Comic Sans MS" panose="030F0702030302020204" pitchFamily="66" charset="0"/>
            </a:endParaRPr>
          </a:p>
        </p:txBody>
      </p:sp>
      <p:sp>
        <p:nvSpPr>
          <p:cNvPr id="83981" name="Text Box 15"/>
          <p:cNvSpPr txBox="1"/>
          <p:nvPr/>
        </p:nvSpPr>
        <p:spPr>
          <a:xfrm>
            <a:off x="1828800" y="2025650"/>
            <a:ext cx="1447800" cy="641350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i="1" dirty="0">
                <a:latin typeface="Comic Sans MS" panose="030F0702030302020204" pitchFamily="66" charset="0"/>
              </a:rPr>
              <a:t>Accounts Receivable</a:t>
            </a:r>
            <a:endParaRPr lang="en-US" altLang="zh-CN" sz="1800" i="1" dirty="0">
              <a:latin typeface="Comic Sans MS" panose="030F0702030302020204" pitchFamily="66" charset="0"/>
            </a:endParaRPr>
          </a:p>
        </p:txBody>
      </p:sp>
      <p:sp>
        <p:nvSpPr>
          <p:cNvPr id="83982" name="Text Box 16"/>
          <p:cNvSpPr txBox="1"/>
          <p:nvPr/>
        </p:nvSpPr>
        <p:spPr>
          <a:xfrm>
            <a:off x="3429000" y="2362200"/>
            <a:ext cx="1295400" cy="284163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7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i="1" dirty="0">
                <a:latin typeface="Comic Sans MS" panose="030F0702030302020204" pitchFamily="66" charset="0"/>
              </a:rPr>
              <a:t>Equipment</a:t>
            </a:r>
            <a:endParaRPr lang="en-US" altLang="zh-CN" sz="1800" i="1" dirty="0">
              <a:latin typeface="Comic Sans MS" panose="030F0702030302020204" pitchFamily="66" charset="0"/>
            </a:endParaRPr>
          </a:p>
        </p:txBody>
      </p:sp>
      <p:sp>
        <p:nvSpPr>
          <p:cNvPr id="83983" name="Text Box 17"/>
          <p:cNvSpPr txBox="1"/>
          <p:nvPr/>
        </p:nvSpPr>
        <p:spPr>
          <a:xfrm>
            <a:off x="4800600" y="2025650"/>
            <a:ext cx="1447800" cy="641350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i="1" dirty="0">
                <a:latin typeface="Comic Sans MS" panose="030F0702030302020204" pitchFamily="66" charset="0"/>
              </a:rPr>
              <a:t>Accounts Payable</a:t>
            </a:r>
            <a:endParaRPr lang="en-US" altLang="zh-CN" sz="1800" i="1" dirty="0">
              <a:latin typeface="Comic Sans MS" panose="030F0702030302020204" pitchFamily="66" charset="0"/>
            </a:endParaRPr>
          </a:p>
        </p:txBody>
      </p:sp>
      <p:sp>
        <p:nvSpPr>
          <p:cNvPr id="83984" name="Text Box 18"/>
          <p:cNvSpPr txBox="1"/>
          <p:nvPr/>
        </p:nvSpPr>
        <p:spPr>
          <a:xfrm>
            <a:off x="6248400" y="2025650"/>
            <a:ext cx="1447800" cy="645160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i="1" dirty="0">
                <a:latin typeface="Comic Sans MS" panose="030F0702030302020204" pitchFamily="66" charset="0"/>
              </a:rPr>
              <a:t>Common Shares</a:t>
            </a:r>
            <a:endParaRPr lang="en-US" altLang="zh-CN" sz="1800" i="1" dirty="0">
              <a:latin typeface="Comic Sans MS" panose="030F0702030302020204" pitchFamily="66" charset="0"/>
            </a:endParaRPr>
          </a:p>
        </p:txBody>
      </p:sp>
      <p:sp>
        <p:nvSpPr>
          <p:cNvPr id="83985" name="Freeform 19"/>
          <p:cNvSpPr/>
          <p:nvPr/>
        </p:nvSpPr>
        <p:spPr>
          <a:xfrm>
            <a:off x="1905000" y="2667000"/>
            <a:ext cx="1295400" cy="76200"/>
          </a:xfrm>
          <a:custGeom>
            <a:avLst/>
            <a:gdLst>
              <a:gd name="txL" fmla="*/ 0 w 665"/>
              <a:gd name="txT" fmla="*/ 0 h 1"/>
              <a:gd name="txR" fmla="*/ 665 w 665"/>
              <a:gd name="txB" fmla="*/ 1 h 1"/>
            </a:gdLst>
            <a:ahLst/>
            <a:cxnLst>
              <a:cxn ang="0">
                <a:pos x="0" y="0"/>
              </a:cxn>
              <a:cxn ang="0">
                <a:pos x="2147483647" y="0"/>
              </a:cxn>
            </a:cxnLst>
            <a:rect l="txL" t="txT" r="txR" b="txB"/>
            <a:pathLst>
              <a:path w="665" h="1">
                <a:moveTo>
                  <a:pt x="0" y="0"/>
                </a:moveTo>
                <a:lnTo>
                  <a:pt x="665" y="0"/>
                </a:lnTo>
              </a:path>
            </a:pathLst>
          </a:custGeom>
          <a:noFill/>
          <a:ln w="28575" cap="sq" cmpd="sng">
            <a:solidFill>
              <a:schemeClr val="tx1">
                <a:alpha val="10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p>
            <a:endParaRPr lang="zh-CN" altLang="en-US"/>
          </a:p>
        </p:txBody>
      </p:sp>
      <p:sp>
        <p:nvSpPr>
          <p:cNvPr id="83986" name="Freeform 20"/>
          <p:cNvSpPr/>
          <p:nvPr/>
        </p:nvSpPr>
        <p:spPr>
          <a:xfrm>
            <a:off x="533400" y="2667000"/>
            <a:ext cx="1055688" cy="1588"/>
          </a:xfrm>
          <a:custGeom>
            <a:avLst/>
            <a:gdLst>
              <a:gd name="txL" fmla="*/ 0 w 665"/>
              <a:gd name="txT" fmla="*/ 0 h 1"/>
              <a:gd name="txR" fmla="*/ 665 w 665"/>
              <a:gd name="txB" fmla="*/ 1 h 1"/>
            </a:gdLst>
            <a:ahLst/>
            <a:cxnLst>
              <a:cxn ang="0">
                <a:pos x="0" y="0"/>
              </a:cxn>
              <a:cxn ang="0">
                <a:pos x="2147483647" y="0"/>
              </a:cxn>
            </a:cxnLst>
            <a:rect l="txL" t="txT" r="txR" b="txB"/>
            <a:pathLst>
              <a:path w="665" h="1">
                <a:moveTo>
                  <a:pt x="0" y="0"/>
                </a:moveTo>
                <a:lnTo>
                  <a:pt x="665" y="0"/>
                </a:lnTo>
              </a:path>
            </a:pathLst>
          </a:custGeom>
          <a:noFill/>
          <a:ln w="28575" cap="sq" cmpd="sng">
            <a:solidFill>
              <a:schemeClr val="tx1">
                <a:alpha val="10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p>
            <a:endParaRPr lang="zh-CN" altLang="en-US"/>
          </a:p>
        </p:txBody>
      </p:sp>
      <p:sp>
        <p:nvSpPr>
          <p:cNvPr id="83987" name="Freeform 21"/>
          <p:cNvSpPr/>
          <p:nvPr/>
        </p:nvSpPr>
        <p:spPr>
          <a:xfrm>
            <a:off x="3505200" y="2667000"/>
            <a:ext cx="1143000" cy="76200"/>
          </a:xfrm>
          <a:custGeom>
            <a:avLst/>
            <a:gdLst>
              <a:gd name="txL" fmla="*/ 0 w 665"/>
              <a:gd name="txT" fmla="*/ 0 h 1"/>
              <a:gd name="txR" fmla="*/ 665 w 665"/>
              <a:gd name="txB" fmla="*/ 1 h 1"/>
            </a:gdLst>
            <a:ahLst/>
            <a:cxnLst>
              <a:cxn ang="0">
                <a:pos x="0" y="0"/>
              </a:cxn>
              <a:cxn ang="0">
                <a:pos x="2147483647" y="0"/>
              </a:cxn>
            </a:cxnLst>
            <a:rect l="txL" t="txT" r="txR" b="txB"/>
            <a:pathLst>
              <a:path w="665" h="1">
                <a:moveTo>
                  <a:pt x="0" y="0"/>
                </a:moveTo>
                <a:lnTo>
                  <a:pt x="665" y="0"/>
                </a:lnTo>
              </a:path>
            </a:pathLst>
          </a:custGeom>
          <a:noFill/>
          <a:ln w="28575" cap="sq" cmpd="sng">
            <a:solidFill>
              <a:schemeClr val="tx1">
                <a:alpha val="10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p>
            <a:endParaRPr lang="zh-CN" altLang="en-US"/>
          </a:p>
        </p:txBody>
      </p:sp>
      <p:sp>
        <p:nvSpPr>
          <p:cNvPr id="83988" name="Freeform 22"/>
          <p:cNvSpPr/>
          <p:nvPr/>
        </p:nvSpPr>
        <p:spPr>
          <a:xfrm>
            <a:off x="4953000" y="2667000"/>
            <a:ext cx="1143000" cy="76200"/>
          </a:xfrm>
          <a:custGeom>
            <a:avLst/>
            <a:gdLst>
              <a:gd name="txL" fmla="*/ 0 w 665"/>
              <a:gd name="txT" fmla="*/ 0 h 1"/>
              <a:gd name="txR" fmla="*/ 665 w 665"/>
              <a:gd name="txB" fmla="*/ 1 h 1"/>
            </a:gdLst>
            <a:ahLst/>
            <a:cxnLst>
              <a:cxn ang="0">
                <a:pos x="0" y="0"/>
              </a:cxn>
              <a:cxn ang="0">
                <a:pos x="2147483647" y="0"/>
              </a:cxn>
            </a:cxnLst>
            <a:rect l="txL" t="txT" r="txR" b="txB"/>
            <a:pathLst>
              <a:path w="665" h="1">
                <a:moveTo>
                  <a:pt x="0" y="0"/>
                </a:moveTo>
                <a:lnTo>
                  <a:pt x="665" y="0"/>
                </a:lnTo>
              </a:path>
            </a:pathLst>
          </a:custGeom>
          <a:noFill/>
          <a:ln w="28575" cap="sq" cmpd="sng">
            <a:solidFill>
              <a:schemeClr val="tx1">
                <a:alpha val="10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p>
            <a:endParaRPr lang="zh-CN" altLang="en-US"/>
          </a:p>
        </p:txBody>
      </p:sp>
      <p:sp>
        <p:nvSpPr>
          <p:cNvPr id="83989" name="Freeform 23"/>
          <p:cNvSpPr/>
          <p:nvPr/>
        </p:nvSpPr>
        <p:spPr>
          <a:xfrm>
            <a:off x="6411913" y="2667000"/>
            <a:ext cx="1055687" cy="1588"/>
          </a:xfrm>
          <a:custGeom>
            <a:avLst/>
            <a:gdLst>
              <a:gd name="txL" fmla="*/ 0 w 665"/>
              <a:gd name="txT" fmla="*/ 0 h 1"/>
              <a:gd name="txR" fmla="*/ 665 w 665"/>
              <a:gd name="txB" fmla="*/ 1 h 1"/>
            </a:gdLst>
            <a:ahLst/>
            <a:cxnLst>
              <a:cxn ang="0">
                <a:pos x="0" y="0"/>
              </a:cxn>
              <a:cxn ang="0">
                <a:pos x="2147483647" y="0"/>
              </a:cxn>
            </a:cxnLst>
            <a:rect l="txL" t="txT" r="txR" b="txB"/>
            <a:pathLst>
              <a:path w="665" h="1">
                <a:moveTo>
                  <a:pt x="0" y="0"/>
                </a:moveTo>
                <a:lnTo>
                  <a:pt x="665" y="0"/>
                </a:lnTo>
              </a:path>
            </a:pathLst>
          </a:custGeom>
          <a:noFill/>
          <a:ln w="28575" cap="sq" cmpd="sng">
            <a:solidFill>
              <a:schemeClr val="tx1">
                <a:alpha val="10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p>
            <a:endParaRPr lang="zh-CN" altLang="en-US"/>
          </a:p>
        </p:txBody>
      </p:sp>
      <p:sp>
        <p:nvSpPr>
          <p:cNvPr id="83990" name="Text Box 24"/>
          <p:cNvSpPr txBox="1"/>
          <p:nvPr/>
        </p:nvSpPr>
        <p:spPr>
          <a:xfrm>
            <a:off x="1600200" y="2330450"/>
            <a:ext cx="381000" cy="366713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000" i="1" dirty="0">
                <a:latin typeface="Comic Sans MS" panose="030F0702030302020204" pitchFamily="66" charset="0"/>
              </a:rPr>
              <a:t>+</a:t>
            </a:r>
            <a:endParaRPr lang="en-US" altLang="zh-CN" sz="2000" i="1" dirty="0">
              <a:latin typeface="Comic Sans MS" panose="030F0702030302020204" pitchFamily="66" charset="0"/>
            </a:endParaRPr>
          </a:p>
        </p:txBody>
      </p:sp>
      <p:sp>
        <p:nvSpPr>
          <p:cNvPr id="83991" name="Text Box 25"/>
          <p:cNvSpPr txBox="1"/>
          <p:nvPr/>
        </p:nvSpPr>
        <p:spPr>
          <a:xfrm>
            <a:off x="3124200" y="2330450"/>
            <a:ext cx="381000" cy="366713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000" i="1" dirty="0">
                <a:latin typeface="Comic Sans MS" panose="030F0702030302020204" pitchFamily="66" charset="0"/>
              </a:rPr>
              <a:t>+</a:t>
            </a:r>
            <a:endParaRPr lang="en-US" altLang="zh-CN" sz="2000" i="1" dirty="0">
              <a:latin typeface="Comic Sans MS" panose="030F0702030302020204" pitchFamily="66" charset="0"/>
            </a:endParaRPr>
          </a:p>
        </p:txBody>
      </p:sp>
      <p:sp>
        <p:nvSpPr>
          <p:cNvPr id="83992" name="Text Box 26"/>
          <p:cNvSpPr txBox="1"/>
          <p:nvPr/>
        </p:nvSpPr>
        <p:spPr>
          <a:xfrm>
            <a:off x="4648200" y="2330450"/>
            <a:ext cx="381000" cy="366713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000" i="1" dirty="0">
                <a:latin typeface="Comic Sans MS" panose="030F0702030302020204" pitchFamily="66" charset="0"/>
              </a:rPr>
              <a:t>=</a:t>
            </a:r>
            <a:endParaRPr lang="en-US" altLang="zh-CN" sz="2000" i="1" dirty="0">
              <a:latin typeface="Comic Sans MS" panose="030F0702030302020204" pitchFamily="66" charset="0"/>
            </a:endParaRPr>
          </a:p>
        </p:txBody>
      </p:sp>
      <p:sp>
        <p:nvSpPr>
          <p:cNvPr id="83993" name="Text Box 27"/>
          <p:cNvSpPr txBox="1"/>
          <p:nvPr/>
        </p:nvSpPr>
        <p:spPr>
          <a:xfrm>
            <a:off x="6096000" y="2330450"/>
            <a:ext cx="381000" cy="366713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000" i="1" dirty="0">
                <a:latin typeface="Comic Sans MS" panose="030F0702030302020204" pitchFamily="66" charset="0"/>
              </a:rPr>
              <a:t>+</a:t>
            </a:r>
            <a:endParaRPr lang="en-US" altLang="zh-CN" sz="2000" i="1" dirty="0">
              <a:latin typeface="Comic Sans MS" panose="030F0702030302020204" pitchFamily="66" charset="0"/>
            </a:endParaRPr>
          </a:p>
        </p:txBody>
      </p:sp>
      <p:sp>
        <p:nvSpPr>
          <p:cNvPr id="83994" name="Freeform 28"/>
          <p:cNvSpPr/>
          <p:nvPr/>
        </p:nvSpPr>
        <p:spPr>
          <a:xfrm flipV="1">
            <a:off x="6400800" y="1946275"/>
            <a:ext cx="2286000" cy="74613"/>
          </a:xfrm>
          <a:custGeom>
            <a:avLst/>
            <a:gdLst>
              <a:gd name="txL" fmla="*/ 0 w 665"/>
              <a:gd name="txT" fmla="*/ 0 h 1"/>
              <a:gd name="txR" fmla="*/ 665 w 665"/>
              <a:gd name="txB" fmla="*/ 1 h 1"/>
            </a:gdLst>
            <a:ahLst/>
            <a:cxnLst>
              <a:cxn ang="0">
                <a:pos x="0" y="0"/>
              </a:cxn>
              <a:cxn ang="0">
                <a:pos x="2147483647" y="0"/>
              </a:cxn>
            </a:cxnLst>
            <a:rect l="txL" t="txT" r="txR" b="txB"/>
            <a:pathLst>
              <a:path w="665" h="1">
                <a:moveTo>
                  <a:pt x="0" y="0"/>
                </a:moveTo>
                <a:lnTo>
                  <a:pt x="665" y="0"/>
                </a:lnTo>
              </a:path>
            </a:pathLst>
          </a:custGeom>
          <a:noFill/>
          <a:ln w="28575" cap="sq" cmpd="sng">
            <a:solidFill>
              <a:schemeClr val="tx1">
                <a:alpha val="10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p>
            <a:endParaRPr lang="zh-CN" altLang="en-US"/>
          </a:p>
        </p:txBody>
      </p:sp>
      <p:sp>
        <p:nvSpPr>
          <p:cNvPr id="83995" name="Freeform 29"/>
          <p:cNvSpPr/>
          <p:nvPr/>
        </p:nvSpPr>
        <p:spPr>
          <a:xfrm>
            <a:off x="4953000" y="2022475"/>
            <a:ext cx="1143000" cy="76200"/>
          </a:xfrm>
          <a:custGeom>
            <a:avLst/>
            <a:gdLst>
              <a:gd name="txL" fmla="*/ 0 w 665"/>
              <a:gd name="txT" fmla="*/ 0 h 1"/>
              <a:gd name="txR" fmla="*/ 665 w 665"/>
              <a:gd name="txB" fmla="*/ 1 h 1"/>
            </a:gdLst>
            <a:ahLst/>
            <a:cxnLst>
              <a:cxn ang="0">
                <a:pos x="0" y="0"/>
              </a:cxn>
              <a:cxn ang="0">
                <a:pos x="2147483647" y="0"/>
              </a:cxn>
            </a:cxnLst>
            <a:rect l="txL" t="txT" r="txR" b="txB"/>
            <a:pathLst>
              <a:path w="665" h="1">
                <a:moveTo>
                  <a:pt x="0" y="0"/>
                </a:moveTo>
                <a:lnTo>
                  <a:pt x="665" y="0"/>
                </a:lnTo>
              </a:path>
            </a:pathLst>
          </a:custGeom>
          <a:noFill/>
          <a:ln w="28575" cap="sq" cmpd="sng">
            <a:solidFill>
              <a:schemeClr val="tx1">
                <a:alpha val="10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p>
            <a:endParaRPr lang="zh-CN" altLang="en-US"/>
          </a:p>
        </p:txBody>
      </p:sp>
      <p:sp>
        <p:nvSpPr>
          <p:cNvPr id="83996" name="Freeform 30"/>
          <p:cNvSpPr/>
          <p:nvPr/>
        </p:nvSpPr>
        <p:spPr>
          <a:xfrm>
            <a:off x="533400" y="2022475"/>
            <a:ext cx="4089400" cy="1588"/>
          </a:xfrm>
          <a:custGeom>
            <a:avLst/>
            <a:gdLst>
              <a:gd name="txL" fmla="*/ 0 w 2576"/>
              <a:gd name="txT" fmla="*/ 0 h 1"/>
              <a:gd name="txR" fmla="*/ 2576 w 2576"/>
              <a:gd name="txB" fmla="*/ 1 h 1"/>
            </a:gdLst>
            <a:ahLst/>
            <a:cxnLst>
              <a:cxn ang="0">
                <a:pos x="0" y="0"/>
              </a:cxn>
              <a:cxn ang="0">
                <a:pos x="2147483647" y="0"/>
              </a:cxn>
            </a:cxnLst>
            <a:rect l="txL" t="txT" r="txR" b="txB"/>
            <a:pathLst>
              <a:path w="2576" h="1">
                <a:moveTo>
                  <a:pt x="0" y="0"/>
                </a:moveTo>
                <a:lnTo>
                  <a:pt x="2576" y="0"/>
                </a:lnTo>
              </a:path>
            </a:pathLst>
          </a:custGeom>
          <a:noFill/>
          <a:ln w="28575" cap="sq" cmpd="sng">
            <a:solidFill>
              <a:schemeClr val="tx1">
                <a:alpha val="10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p>
            <a:endParaRPr lang="zh-CN" altLang="en-US"/>
          </a:p>
        </p:txBody>
      </p:sp>
      <p:sp>
        <p:nvSpPr>
          <p:cNvPr id="83997" name="Text Box 31"/>
          <p:cNvSpPr txBox="1"/>
          <p:nvPr/>
        </p:nvSpPr>
        <p:spPr>
          <a:xfrm>
            <a:off x="1981200" y="1738313"/>
            <a:ext cx="1066800" cy="284162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7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i="1" dirty="0">
                <a:latin typeface="Comic Sans MS" panose="030F0702030302020204" pitchFamily="66" charset="0"/>
              </a:rPr>
              <a:t>Assets</a:t>
            </a:r>
            <a:endParaRPr lang="en-US" altLang="zh-CN" sz="1800" i="1" dirty="0">
              <a:latin typeface="Comic Sans MS" panose="030F0702030302020204" pitchFamily="66" charset="0"/>
            </a:endParaRPr>
          </a:p>
        </p:txBody>
      </p:sp>
      <p:sp>
        <p:nvSpPr>
          <p:cNvPr id="83998" name="Text Box 32"/>
          <p:cNvSpPr txBox="1"/>
          <p:nvPr/>
        </p:nvSpPr>
        <p:spPr>
          <a:xfrm>
            <a:off x="4800600" y="1655763"/>
            <a:ext cx="1447800" cy="366712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i="1" dirty="0">
                <a:latin typeface="Comic Sans MS" panose="030F0702030302020204" pitchFamily="66" charset="0"/>
              </a:rPr>
              <a:t>Liabilities</a:t>
            </a:r>
            <a:endParaRPr lang="en-US" altLang="zh-CN" sz="1800" i="1" dirty="0">
              <a:latin typeface="Comic Sans MS" panose="030F0702030302020204" pitchFamily="66" charset="0"/>
            </a:endParaRPr>
          </a:p>
        </p:txBody>
      </p:sp>
      <p:sp>
        <p:nvSpPr>
          <p:cNvPr id="83999" name="Text Box 33"/>
          <p:cNvSpPr txBox="1"/>
          <p:nvPr/>
        </p:nvSpPr>
        <p:spPr>
          <a:xfrm>
            <a:off x="7467600" y="2024063"/>
            <a:ext cx="1447800" cy="641350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i="1" dirty="0">
                <a:latin typeface="Comic Sans MS" panose="030F0702030302020204" pitchFamily="66" charset="0"/>
              </a:rPr>
              <a:t>Retained Earnings</a:t>
            </a:r>
            <a:endParaRPr lang="en-US" altLang="zh-CN" sz="1800" i="1" dirty="0">
              <a:latin typeface="Comic Sans MS" panose="030F0702030302020204" pitchFamily="66" charset="0"/>
            </a:endParaRPr>
          </a:p>
        </p:txBody>
      </p:sp>
      <p:sp>
        <p:nvSpPr>
          <p:cNvPr id="84000" name="Freeform 34"/>
          <p:cNvSpPr/>
          <p:nvPr/>
        </p:nvSpPr>
        <p:spPr>
          <a:xfrm>
            <a:off x="7631113" y="2665413"/>
            <a:ext cx="1055687" cy="1587"/>
          </a:xfrm>
          <a:custGeom>
            <a:avLst/>
            <a:gdLst>
              <a:gd name="txL" fmla="*/ 0 w 665"/>
              <a:gd name="txT" fmla="*/ 0 h 1"/>
              <a:gd name="txR" fmla="*/ 665 w 665"/>
              <a:gd name="txB" fmla="*/ 1 h 1"/>
            </a:gdLst>
            <a:ahLst/>
            <a:cxnLst>
              <a:cxn ang="0">
                <a:pos x="0" y="0"/>
              </a:cxn>
              <a:cxn ang="0">
                <a:pos x="2147483647" y="0"/>
              </a:cxn>
            </a:cxnLst>
            <a:rect l="txL" t="txT" r="txR" b="txB"/>
            <a:pathLst>
              <a:path w="665" h="1">
                <a:moveTo>
                  <a:pt x="0" y="0"/>
                </a:moveTo>
                <a:lnTo>
                  <a:pt x="665" y="0"/>
                </a:lnTo>
              </a:path>
            </a:pathLst>
          </a:custGeom>
          <a:noFill/>
          <a:ln w="28575" cap="sq" cmpd="sng">
            <a:solidFill>
              <a:schemeClr val="tx1">
                <a:alpha val="10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p>
            <a:endParaRPr lang="zh-CN" altLang="en-US"/>
          </a:p>
        </p:txBody>
      </p:sp>
      <p:sp>
        <p:nvSpPr>
          <p:cNvPr id="84001" name="Text Box 35"/>
          <p:cNvSpPr txBox="1"/>
          <p:nvPr/>
        </p:nvSpPr>
        <p:spPr>
          <a:xfrm>
            <a:off x="533400" y="3767138"/>
            <a:ext cx="1066800" cy="339725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i="1" dirty="0">
                <a:latin typeface="Comic Sans MS" panose="030F0702030302020204" pitchFamily="66" charset="0"/>
              </a:rPr>
              <a:t>+5,100</a:t>
            </a:r>
            <a:endParaRPr lang="en-US" altLang="zh-CN" sz="1800" i="1" dirty="0">
              <a:latin typeface="Comic Sans MS" panose="030F0702030302020204" pitchFamily="66" charset="0"/>
            </a:endParaRPr>
          </a:p>
        </p:txBody>
      </p:sp>
      <p:sp>
        <p:nvSpPr>
          <p:cNvPr id="84002" name="Text Box 36"/>
          <p:cNvSpPr txBox="1"/>
          <p:nvPr/>
        </p:nvSpPr>
        <p:spPr>
          <a:xfrm>
            <a:off x="228600" y="3767138"/>
            <a:ext cx="457200" cy="339725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b="1" i="1" dirty="0">
                <a:solidFill>
                  <a:srgbClr val="800000"/>
                </a:solidFill>
                <a:latin typeface="Comic Sans MS" panose="030F0702030302020204" pitchFamily="66" charset="0"/>
              </a:rPr>
              <a:t>4.</a:t>
            </a:r>
            <a:endParaRPr lang="en-US" altLang="zh-CN" sz="1800" b="1" i="1" dirty="0">
              <a:solidFill>
                <a:srgbClr val="8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4003" name="Text Box 37"/>
          <p:cNvSpPr txBox="1"/>
          <p:nvPr/>
        </p:nvSpPr>
        <p:spPr>
          <a:xfrm>
            <a:off x="7467600" y="3767138"/>
            <a:ext cx="1219200" cy="339725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i="1" dirty="0">
                <a:latin typeface="Comic Sans MS" panose="030F0702030302020204" pitchFamily="66" charset="0"/>
              </a:rPr>
              <a:t>+5,100</a:t>
            </a:r>
            <a:endParaRPr lang="en-US" altLang="zh-CN" sz="1800" b="1" i="1" dirty="0">
              <a:solidFill>
                <a:srgbClr val="000066"/>
              </a:solidFill>
              <a:latin typeface="Comic Sans MS" panose="030F0702030302020204" pitchFamily="66" charset="0"/>
            </a:endParaRPr>
          </a:p>
        </p:txBody>
      </p:sp>
      <p:sp>
        <p:nvSpPr>
          <p:cNvPr id="84004" name="Text Box 39"/>
          <p:cNvSpPr txBox="1"/>
          <p:nvPr/>
        </p:nvSpPr>
        <p:spPr>
          <a:xfrm>
            <a:off x="533400" y="4114800"/>
            <a:ext cx="1066800" cy="339725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i="1" dirty="0">
                <a:latin typeface="Comic Sans MS" panose="030F0702030302020204" pitchFamily="66" charset="0"/>
              </a:rPr>
              <a:t>-1,000</a:t>
            </a:r>
            <a:endParaRPr lang="en-US" altLang="zh-CN" sz="1800" i="1" dirty="0">
              <a:latin typeface="Comic Sans MS" panose="030F0702030302020204" pitchFamily="66" charset="0"/>
            </a:endParaRPr>
          </a:p>
        </p:txBody>
      </p:sp>
      <p:sp>
        <p:nvSpPr>
          <p:cNvPr id="84005" name="Text Box 40"/>
          <p:cNvSpPr txBox="1"/>
          <p:nvPr/>
        </p:nvSpPr>
        <p:spPr>
          <a:xfrm>
            <a:off x="228600" y="4114800"/>
            <a:ext cx="457200" cy="339725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b="1" i="1" dirty="0">
                <a:solidFill>
                  <a:srgbClr val="800000"/>
                </a:solidFill>
                <a:latin typeface="Comic Sans MS" panose="030F0702030302020204" pitchFamily="66" charset="0"/>
              </a:rPr>
              <a:t>5.</a:t>
            </a:r>
            <a:endParaRPr lang="en-US" altLang="zh-CN" sz="1800" b="1" i="1" dirty="0">
              <a:solidFill>
                <a:srgbClr val="8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4006" name="Text Box 41"/>
          <p:cNvSpPr txBox="1"/>
          <p:nvPr/>
        </p:nvSpPr>
        <p:spPr>
          <a:xfrm>
            <a:off x="7467600" y="4114800"/>
            <a:ext cx="1219200" cy="339725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i="1" dirty="0">
                <a:latin typeface="Comic Sans MS" panose="030F0702030302020204" pitchFamily="66" charset="0"/>
              </a:rPr>
              <a:t>-1,000</a:t>
            </a:r>
            <a:endParaRPr lang="en-US" altLang="zh-CN" sz="1800" b="1" i="1" dirty="0">
              <a:solidFill>
                <a:srgbClr val="000066"/>
              </a:solidFill>
              <a:latin typeface="Comic Sans MS" panose="030F0702030302020204" pitchFamily="66" charset="0"/>
            </a:endParaRPr>
          </a:p>
        </p:txBody>
      </p:sp>
      <p:sp>
        <p:nvSpPr>
          <p:cNvPr id="84007" name="Text Box 42"/>
          <p:cNvSpPr txBox="1"/>
          <p:nvPr/>
        </p:nvSpPr>
        <p:spPr>
          <a:xfrm>
            <a:off x="533400" y="1143000"/>
            <a:ext cx="8229600" cy="366713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sz="1800" b="1" i="1" dirty="0">
                <a:solidFill>
                  <a:srgbClr val="800000"/>
                </a:solidFill>
                <a:latin typeface="Comic Sans MS" panose="030F0702030302020204" pitchFamily="66" charset="0"/>
              </a:rPr>
              <a:t>6.  Paid part-time employee salaries of $2,000.</a:t>
            </a:r>
            <a:endParaRPr lang="en-US" altLang="zh-CN" sz="1800" b="1" i="1" dirty="0">
              <a:solidFill>
                <a:srgbClr val="8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85771" name="Text Box 43"/>
          <p:cNvSpPr txBox="1"/>
          <p:nvPr/>
        </p:nvSpPr>
        <p:spPr>
          <a:xfrm>
            <a:off x="533400" y="4452938"/>
            <a:ext cx="1066800" cy="339725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i="1" dirty="0">
                <a:latin typeface="Comic Sans MS" panose="030F0702030302020204" pitchFamily="66" charset="0"/>
              </a:rPr>
              <a:t>-2,000</a:t>
            </a:r>
            <a:endParaRPr lang="en-US" altLang="zh-CN" sz="1800" i="1" dirty="0">
              <a:latin typeface="Comic Sans MS" panose="030F0702030302020204" pitchFamily="66" charset="0"/>
            </a:endParaRPr>
          </a:p>
        </p:txBody>
      </p:sp>
      <p:sp>
        <p:nvSpPr>
          <p:cNvPr id="84009" name="Text Box 44"/>
          <p:cNvSpPr txBox="1"/>
          <p:nvPr/>
        </p:nvSpPr>
        <p:spPr>
          <a:xfrm>
            <a:off x="228600" y="4452938"/>
            <a:ext cx="457200" cy="339725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b="1" i="1" dirty="0">
                <a:solidFill>
                  <a:srgbClr val="800000"/>
                </a:solidFill>
                <a:latin typeface="Comic Sans MS" panose="030F0702030302020204" pitchFamily="66" charset="0"/>
              </a:rPr>
              <a:t>6.</a:t>
            </a:r>
            <a:endParaRPr lang="en-US" altLang="zh-CN" sz="1800" b="1" i="1" dirty="0">
              <a:solidFill>
                <a:srgbClr val="8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85773" name="Text Box 45"/>
          <p:cNvSpPr txBox="1"/>
          <p:nvPr/>
        </p:nvSpPr>
        <p:spPr>
          <a:xfrm>
            <a:off x="7467600" y="4452938"/>
            <a:ext cx="1219200" cy="339725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i="1" dirty="0">
                <a:latin typeface="Comic Sans MS" panose="030F0702030302020204" pitchFamily="66" charset="0"/>
              </a:rPr>
              <a:t>-2,000</a:t>
            </a:r>
            <a:endParaRPr lang="en-US" altLang="zh-CN" sz="1800" b="1" i="1" dirty="0">
              <a:solidFill>
                <a:srgbClr val="000066"/>
              </a:solidFill>
              <a:latin typeface="Comic Sans MS" panose="030F0702030302020204" pitchFamily="66" charset="0"/>
            </a:endParaRPr>
          </a:p>
        </p:txBody>
      </p:sp>
      <p:sp>
        <p:nvSpPr>
          <p:cNvPr id="585774" name="Text Box 46"/>
          <p:cNvSpPr txBox="1"/>
          <p:nvPr/>
        </p:nvSpPr>
        <p:spPr>
          <a:xfrm>
            <a:off x="7620000" y="4841875"/>
            <a:ext cx="1219200" cy="339725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b="1" i="1" dirty="0">
                <a:solidFill>
                  <a:srgbClr val="800000"/>
                </a:solidFill>
                <a:latin typeface="Comic Sans MS" panose="030F0702030302020204" pitchFamily="66" charset="0"/>
              </a:rPr>
              <a:t>Expense</a:t>
            </a:r>
            <a:endParaRPr lang="en-US" altLang="zh-CN" sz="1800" b="1" i="1" dirty="0">
              <a:solidFill>
                <a:srgbClr val="8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4012" name="Text Box 48"/>
          <p:cNvSpPr txBox="1"/>
          <p:nvPr/>
        </p:nvSpPr>
        <p:spPr>
          <a:xfrm>
            <a:off x="7375525" y="2357438"/>
            <a:ext cx="381000" cy="320675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000" i="1" dirty="0">
                <a:latin typeface="Comic Sans MS" panose="030F0702030302020204" pitchFamily="66" charset="0"/>
              </a:rPr>
              <a:t>+</a:t>
            </a:r>
            <a:endParaRPr lang="en-US" altLang="zh-CN" sz="2000" i="1" dirty="0">
              <a:latin typeface="Comic Sans MS" panose="030F0702030302020204" pitchFamily="66" charset="0"/>
            </a:endParaRPr>
          </a:p>
        </p:txBody>
      </p:sp>
      <p:sp>
        <p:nvSpPr>
          <p:cNvPr id="84013" name="灯片编号占位符 44"/>
          <p:cNvSpPr txBox="1">
            <a:spLocks noGrp="1"/>
          </p:cNvSpPr>
          <p:nvPr>
            <p:ph type="sldNum" sz="quarter" idx="4"/>
          </p:nvPr>
        </p:nvSpPr>
        <p:spPr/>
        <p:txBody>
          <a:bodyPr anchor="b" anchorCtr="0"/>
          <a:p>
            <a:pPr marL="0" indent="0" algn="r" eaLnBrk="1" hangingPunct="1">
              <a:spcBef>
                <a:spcPct val="0"/>
              </a:spcBef>
              <a:buClrTx/>
              <a:buSzTx/>
              <a:buFontTx/>
              <a:buNone/>
            </a:pPr>
            <a:fld id="{9A0DB2DC-4C9A-4742-B13C-FB6460FD3503}" type="slidenum">
              <a:rPr lang="zh-CN" altLang="en-US" sz="1400" dirty="0"/>
            </a:fld>
            <a:endParaRPr lang="zh-CN" altLang="en-US" sz="1400" dirty="0"/>
          </a:p>
        </p:txBody>
      </p:sp>
      <p:sp>
        <p:nvSpPr>
          <p:cNvPr id="84014" name="页脚占位符 45"/>
          <p:cNvSpPr txBox="1">
            <a:spLocks noGrp="1"/>
          </p:cNvSpPr>
          <p:nvPr>
            <p:ph type="ftr" sz="quarter" idx="3"/>
          </p:nvPr>
        </p:nvSpPr>
        <p:spPr/>
        <p:txBody>
          <a:bodyPr anchor="b" anchorCtr="0"/>
          <a:p>
            <a:pPr mar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400" dirty="0">
                <a:latin typeface="+mn-lt"/>
                <a:ea typeface="+mn-ea"/>
                <a:cs typeface="+mn-cs"/>
              </a:rPr>
              <a:t>Ye and Sun Accounting English </a:t>
            </a:r>
            <a:endParaRPr lang="zh-CN" altLang="en-US" sz="1400" dirty="0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85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85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85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5771" grpId="0"/>
      <p:bldP spid="585773" grpId="0"/>
      <p:bldP spid="58577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4994" name="Text Box 3"/>
          <p:cNvSpPr txBox="1"/>
          <p:nvPr/>
        </p:nvSpPr>
        <p:spPr>
          <a:xfrm>
            <a:off x="533400" y="2732088"/>
            <a:ext cx="1066800" cy="339725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i="1" dirty="0">
                <a:latin typeface="Comic Sans MS" panose="030F0702030302020204" pitchFamily="66" charset="0"/>
              </a:rPr>
              <a:t>+10,000</a:t>
            </a:r>
            <a:endParaRPr lang="en-US" altLang="zh-CN" sz="1800" i="1" dirty="0">
              <a:latin typeface="Comic Sans MS" panose="030F0702030302020204" pitchFamily="66" charset="0"/>
            </a:endParaRPr>
          </a:p>
        </p:txBody>
      </p:sp>
      <p:sp>
        <p:nvSpPr>
          <p:cNvPr id="84995" name="Text Box 4"/>
          <p:cNvSpPr txBox="1"/>
          <p:nvPr/>
        </p:nvSpPr>
        <p:spPr>
          <a:xfrm>
            <a:off x="228600" y="2732088"/>
            <a:ext cx="457200" cy="339725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b="1" i="1" dirty="0">
                <a:solidFill>
                  <a:srgbClr val="800000"/>
                </a:solidFill>
                <a:latin typeface="Comic Sans MS" panose="030F0702030302020204" pitchFamily="66" charset="0"/>
              </a:rPr>
              <a:t>1.</a:t>
            </a:r>
            <a:endParaRPr lang="en-US" altLang="zh-CN" sz="1800" b="1" i="1" dirty="0">
              <a:solidFill>
                <a:srgbClr val="8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4996" name="Text Box 5"/>
          <p:cNvSpPr txBox="1"/>
          <p:nvPr/>
        </p:nvSpPr>
        <p:spPr>
          <a:xfrm>
            <a:off x="6400800" y="2732088"/>
            <a:ext cx="1066800" cy="339725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i="1" dirty="0">
                <a:latin typeface="Comic Sans MS" panose="030F0702030302020204" pitchFamily="66" charset="0"/>
              </a:rPr>
              <a:t>+10,000</a:t>
            </a:r>
            <a:endParaRPr lang="en-US" altLang="zh-CN" sz="1800" i="1" dirty="0">
              <a:latin typeface="Comic Sans MS" panose="030F0702030302020204" pitchFamily="66" charset="0"/>
            </a:endParaRPr>
          </a:p>
        </p:txBody>
      </p:sp>
      <p:sp>
        <p:nvSpPr>
          <p:cNvPr id="84997" name="Text Box 7"/>
          <p:cNvSpPr txBox="1"/>
          <p:nvPr/>
        </p:nvSpPr>
        <p:spPr>
          <a:xfrm>
            <a:off x="533400" y="3081338"/>
            <a:ext cx="1066800" cy="339725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i="1" dirty="0">
                <a:latin typeface="Comic Sans MS" panose="030F0702030302020204" pitchFamily="66" charset="0"/>
              </a:rPr>
              <a:t>-5,000</a:t>
            </a:r>
            <a:endParaRPr lang="en-US" altLang="zh-CN" sz="1800" i="1" dirty="0">
              <a:latin typeface="Comic Sans MS" panose="030F0702030302020204" pitchFamily="66" charset="0"/>
            </a:endParaRPr>
          </a:p>
        </p:txBody>
      </p:sp>
      <p:sp>
        <p:nvSpPr>
          <p:cNvPr id="84998" name="Text Box 8"/>
          <p:cNvSpPr txBox="1"/>
          <p:nvPr/>
        </p:nvSpPr>
        <p:spPr>
          <a:xfrm>
            <a:off x="228600" y="3081338"/>
            <a:ext cx="457200" cy="339725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b="1" i="1" dirty="0">
                <a:solidFill>
                  <a:srgbClr val="800000"/>
                </a:solidFill>
                <a:latin typeface="Comic Sans MS" panose="030F0702030302020204" pitchFamily="66" charset="0"/>
              </a:rPr>
              <a:t>2.</a:t>
            </a:r>
            <a:endParaRPr lang="en-US" altLang="zh-CN" sz="1800" b="1" i="1" dirty="0">
              <a:solidFill>
                <a:srgbClr val="8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4999" name="Text Box 9"/>
          <p:cNvSpPr txBox="1"/>
          <p:nvPr/>
        </p:nvSpPr>
        <p:spPr>
          <a:xfrm>
            <a:off x="3581400" y="3081338"/>
            <a:ext cx="1066800" cy="339725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i="1" dirty="0">
                <a:latin typeface="Comic Sans MS" panose="030F0702030302020204" pitchFamily="66" charset="0"/>
              </a:rPr>
              <a:t>+5,000</a:t>
            </a:r>
            <a:endParaRPr lang="en-US" altLang="zh-CN" sz="1800" i="1" dirty="0">
              <a:latin typeface="Comic Sans MS" panose="030F0702030302020204" pitchFamily="66" charset="0"/>
            </a:endParaRPr>
          </a:p>
        </p:txBody>
      </p:sp>
      <p:sp>
        <p:nvSpPr>
          <p:cNvPr id="85000" name="Text Box 10"/>
          <p:cNvSpPr txBox="1"/>
          <p:nvPr/>
        </p:nvSpPr>
        <p:spPr>
          <a:xfrm>
            <a:off x="533400" y="3429000"/>
            <a:ext cx="1066800" cy="339725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i="1" dirty="0">
                <a:latin typeface="Comic Sans MS" panose="030F0702030302020204" pitchFamily="66" charset="0"/>
              </a:rPr>
              <a:t>-400</a:t>
            </a:r>
            <a:endParaRPr lang="en-US" altLang="zh-CN" sz="1800" i="1" dirty="0">
              <a:latin typeface="Comic Sans MS" panose="030F0702030302020204" pitchFamily="66" charset="0"/>
            </a:endParaRPr>
          </a:p>
        </p:txBody>
      </p:sp>
      <p:sp>
        <p:nvSpPr>
          <p:cNvPr id="85001" name="Text Box 11"/>
          <p:cNvSpPr txBox="1"/>
          <p:nvPr/>
        </p:nvSpPr>
        <p:spPr>
          <a:xfrm>
            <a:off x="228600" y="3429000"/>
            <a:ext cx="457200" cy="339725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b="1" i="1" dirty="0">
                <a:solidFill>
                  <a:srgbClr val="800000"/>
                </a:solidFill>
                <a:latin typeface="Comic Sans MS" panose="030F0702030302020204" pitchFamily="66" charset="0"/>
              </a:rPr>
              <a:t>3.</a:t>
            </a:r>
            <a:endParaRPr lang="en-US" altLang="zh-CN" sz="1800" b="1" i="1" dirty="0">
              <a:solidFill>
                <a:srgbClr val="8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5002" name="Text Box 12"/>
          <p:cNvSpPr txBox="1"/>
          <p:nvPr/>
        </p:nvSpPr>
        <p:spPr>
          <a:xfrm>
            <a:off x="7467600" y="3429000"/>
            <a:ext cx="1219200" cy="339725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i="1" dirty="0">
                <a:latin typeface="Comic Sans MS" panose="030F0702030302020204" pitchFamily="66" charset="0"/>
              </a:rPr>
              <a:t>-400</a:t>
            </a:r>
            <a:endParaRPr lang="en-US" altLang="zh-CN" sz="1800" b="1" i="1" dirty="0">
              <a:solidFill>
                <a:srgbClr val="000066"/>
              </a:solidFill>
              <a:latin typeface="Comic Sans MS" panose="030F0702030302020204" pitchFamily="66" charset="0"/>
            </a:endParaRPr>
          </a:p>
        </p:txBody>
      </p:sp>
      <p:sp>
        <p:nvSpPr>
          <p:cNvPr id="85003" name="Text Box 13"/>
          <p:cNvSpPr txBox="1"/>
          <p:nvPr/>
        </p:nvSpPr>
        <p:spPr>
          <a:xfrm>
            <a:off x="6248400" y="1655763"/>
            <a:ext cx="2590800" cy="366712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i="1" dirty="0">
                <a:latin typeface="Comic Sans MS" panose="030F0702030302020204" pitchFamily="66" charset="0"/>
              </a:rPr>
              <a:t>Stockholders’ Equity</a:t>
            </a:r>
            <a:endParaRPr lang="en-US" altLang="zh-CN" sz="1800" i="1" dirty="0">
              <a:latin typeface="Comic Sans MS" panose="030F0702030302020204" pitchFamily="66" charset="0"/>
            </a:endParaRPr>
          </a:p>
        </p:txBody>
      </p:sp>
      <p:sp>
        <p:nvSpPr>
          <p:cNvPr id="85004" name="Text Box 14"/>
          <p:cNvSpPr txBox="1"/>
          <p:nvPr/>
        </p:nvSpPr>
        <p:spPr>
          <a:xfrm>
            <a:off x="533400" y="2362200"/>
            <a:ext cx="1066800" cy="284163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7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i="1" dirty="0">
                <a:latin typeface="Comic Sans MS" panose="030F0702030302020204" pitchFamily="66" charset="0"/>
              </a:rPr>
              <a:t>Cash</a:t>
            </a:r>
            <a:endParaRPr lang="en-US" altLang="zh-CN" sz="1800" i="1" dirty="0">
              <a:latin typeface="Comic Sans MS" panose="030F0702030302020204" pitchFamily="66" charset="0"/>
            </a:endParaRPr>
          </a:p>
        </p:txBody>
      </p:sp>
      <p:sp>
        <p:nvSpPr>
          <p:cNvPr id="85005" name="Text Box 15"/>
          <p:cNvSpPr txBox="1"/>
          <p:nvPr/>
        </p:nvSpPr>
        <p:spPr>
          <a:xfrm>
            <a:off x="1828800" y="2025650"/>
            <a:ext cx="1447800" cy="641350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i="1" dirty="0">
                <a:latin typeface="Comic Sans MS" panose="030F0702030302020204" pitchFamily="66" charset="0"/>
              </a:rPr>
              <a:t>Accounts Receivable</a:t>
            </a:r>
            <a:endParaRPr lang="en-US" altLang="zh-CN" sz="1800" i="1" dirty="0">
              <a:latin typeface="Comic Sans MS" panose="030F0702030302020204" pitchFamily="66" charset="0"/>
            </a:endParaRPr>
          </a:p>
        </p:txBody>
      </p:sp>
      <p:sp>
        <p:nvSpPr>
          <p:cNvPr id="85006" name="Text Box 16"/>
          <p:cNvSpPr txBox="1"/>
          <p:nvPr/>
        </p:nvSpPr>
        <p:spPr>
          <a:xfrm>
            <a:off x="3429000" y="2362200"/>
            <a:ext cx="1295400" cy="284163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7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i="1" dirty="0">
                <a:latin typeface="Comic Sans MS" panose="030F0702030302020204" pitchFamily="66" charset="0"/>
              </a:rPr>
              <a:t>Equipment</a:t>
            </a:r>
            <a:endParaRPr lang="en-US" altLang="zh-CN" sz="1800" i="1" dirty="0">
              <a:latin typeface="Comic Sans MS" panose="030F0702030302020204" pitchFamily="66" charset="0"/>
            </a:endParaRPr>
          </a:p>
        </p:txBody>
      </p:sp>
      <p:sp>
        <p:nvSpPr>
          <p:cNvPr id="85007" name="Text Box 17"/>
          <p:cNvSpPr txBox="1"/>
          <p:nvPr/>
        </p:nvSpPr>
        <p:spPr>
          <a:xfrm>
            <a:off x="4800600" y="2025650"/>
            <a:ext cx="1447800" cy="641350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i="1" dirty="0">
                <a:latin typeface="Comic Sans MS" panose="030F0702030302020204" pitchFamily="66" charset="0"/>
              </a:rPr>
              <a:t>Accounts Payable</a:t>
            </a:r>
            <a:endParaRPr lang="en-US" altLang="zh-CN" sz="1800" i="1" dirty="0">
              <a:latin typeface="Comic Sans MS" panose="030F0702030302020204" pitchFamily="66" charset="0"/>
            </a:endParaRPr>
          </a:p>
        </p:txBody>
      </p:sp>
      <p:sp>
        <p:nvSpPr>
          <p:cNvPr id="85008" name="Text Box 18"/>
          <p:cNvSpPr txBox="1"/>
          <p:nvPr/>
        </p:nvSpPr>
        <p:spPr>
          <a:xfrm>
            <a:off x="6248400" y="2025650"/>
            <a:ext cx="1447800" cy="645160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i="1" dirty="0">
                <a:latin typeface="Comic Sans MS" panose="030F0702030302020204" pitchFamily="66" charset="0"/>
              </a:rPr>
              <a:t>Common Shares</a:t>
            </a:r>
            <a:endParaRPr lang="en-US" altLang="zh-CN" sz="1800" i="1" dirty="0">
              <a:latin typeface="Comic Sans MS" panose="030F0702030302020204" pitchFamily="66" charset="0"/>
            </a:endParaRPr>
          </a:p>
        </p:txBody>
      </p:sp>
      <p:sp>
        <p:nvSpPr>
          <p:cNvPr id="85009" name="Freeform 19"/>
          <p:cNvSpPr/>
          <p:nvPr/>
        </p:nvSpPr>
        <p:spPr>
          <a:xfrm>
            <a:off x="1905000" y="2667000"/>
            <a:ext cx="1295400" cy="76200"/>
          </a:xfrm>
          <a:custGeom>
            <a:avLst/>
            <a:gdLst>
              <a:gd name="txL" fmla="*/ 0 w 665"/>
              <a:gd name="txT" fmla="*/ 0 h 1"/>
              <a:gd name="txR" fmla="*/ 665 w 665"/>
              <a:gd name="txB" fmla="*/ 1 h 1"/>
            </a:gdLst>
            <a:ahLst/>
            <a:cxnLst>
              <a:cxn ang="0">
                <a:pos x="0" y="0"/>
              </a:cxn>
              <a:cxn ang="0">
                <a:pos x="2147483647" y="0"/>
              </a:cxn>
            </a:cxnLst>
            <a:rect l="txL" t="txT" r="txR" b="txB"/>
            <a:pathLst>
              <a:path w="665" h="1">
                <a:moveTo>
                  <a:pt x="0" y="0"/>
                </a:moveTo>
                <a:lnTo>
                  <a:pt x="665" y="0"/>
                </a:lnTo>
              </a:path>
            </a:pathLst>
          </a:custGeom>
          <a:noFill/>
          <a:ln w="28575" cap="sq" cmpd="sng">
            <a:solidFill>
              <a:schemeClr val="tx1">
                <a:alpha val="10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p>
            <a:endParaRPr lang="zh-CN" altLang="en-US"/>
          </a:p>
        </p:txBody>
      </p:sp>
      <p:sp>
        <p:nvSpPr>
          <p:cNvPr id="85010" name="Freeform 20"/>
          <p:cNvSpPr/>
          <p:nvPr/>
        </p:nvSpPr>
        <p:spPr>
          <a:xfrm>
            <a:off x="533400" y="2667000"/>
            <a:ext cx="1055688" cy="1588"/>
          </a:xfrm>
          <a:custGeom>
            <a:avLst/>
            <a:gdLst>
              <a:gd name="txL" fmla="*/ 0 w 665"/>
              <a:gd name="txT" fmla="*/ 0 h 1"/>
              <a:gd name="txR" fmla="*/ 665 w 665"/>
              <a:gd name="txB" fmla="*/ 1 h 1"/>
            </a:gdLst>
            <a:ahLst/>
            <a:cxnLst>
              <a:cxn ang="0">
                <a:pos x="0" y="0"/>
              </a:cxn>
              <a:cxn ang="0">
                <a:pos x="2147483647" y="0"/>
              </a:cxn>
            </a:cxnLst>
            <a:rect l="txL" t="txT" r="txR" b="txB"/>
            <a:pathLst>
              <a:path w="665" h="1">
                <a:moveTo>
                  <a:pt x="0" y="0"/>
                </a:moveTo>
                <a:lnTo>
                  <a:pt x="665" y="0"/>
                </a:lnTo>
              </a:path>
            </a:pathLst>
          </a:custGeom>
          <a:noFill/>
          <a:ln w="28575" cap="sq" cmpd="sng">
            <a:solidFill>
              <a:schemeClr val="tx1">
                <a:alpha val="10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p>
            <a:endParaRPr lang="zh-CN" altLang="en-US"/>
          </a:p>
        </p:txBody>
      </p:sp>
      <p:sp>
        <p:nvSpPr>
          <p:cNvPr id="85011" name="Freeform 21"/>
          <p:cNvSpPr/>
          <p:nvPr/>
        </p:nvSpPr>
        <p:spPr>
          <a:xfrm>
            <a:off x="3505200" y="2667000"/>
            <a:ext cx="1143000" cy="76200"/>
          </a:xfrm>
          <a:custGeom>
            <a:avLst/>
            <a:gdLst>
              <a:gd name="txL" fmla="*/ 0 w 665"/>
              <a:gd name="txT" fmla="*/ 0 h 1"/>
              <a:gd name="txR" fmla="*/ 665 w 665"/>
              <a:gd name="txB" fmla="*/ 1 h 1"/>
            </a:gdLst>
            <a:ahLst/>
            <a:cxnLst>
              <a:cxn ang="0">
                <a:pos x="0" y="0"/>
              </a:cxn>
              <a:cxn ang="0">
                <a:pos x="2147483647" y="0"/>
              </a:cxn>
            </a:cxnLst>
            <a:rect l="txL" t="txT" r="txR" b="txB"/>
            <a:pathLst>
              <a:path w="665" h="1">
                <a:moveTo>
                  <a:pt x="0" y="0"/>
                </a:moveTo>
                <a:lnTo>
                  <a:pt x="665" y="0"/>
                </a:lnTo>
              </a:path>
            </a:pathLst>
          </a:custGeom>
          <a:noFill/>
          <a:ln w="28575" cap="sq" cmpd="sng">
            <a:solidFill>
              <a:schemeClr val="tx1">
                <a:alpha val="10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p>
            <a:endParaRPr lang="zh-CN" altLang="en-US"/>
          </a:p>
        </p:txBody>
      </p:sp>
      <p:sp>
        <p:nvSpPr>
          <p:cNvPr id="85012" name="Freeform 22"/>
          <p:cNvSpPr/>
          <p:nvPr/>
        </p:nvSpPr>
        <p:spPr>
          <a:xfrm>
            <a:off x="4953000" y="2667000"/>
            <a:ext cx="1143000" cy="76200"/>
          </a:xfrm>
          <a:custGeom>
            <a:avLst/>
            <a:gdLst>
              <a:gd name="txL" fmla="*/ 0 w 665"/>
              <a:gd name="txT" fmla="*/ 0 h 1"/>
              <a:gd name="txR" fmla="*/ 665 w 665"/>
              <a:gd name="txB" fmla="*/ 1 h 1"/>
            </a:gdLst>
            <a:ahLst/>
            <a:cxnLst>
              <a:cxn ang="0">
                <a:pos x="0" y="0"/>
              </a:cxn>
              <a:cxn ang="0">
                <a:pos x="2147483647" y="0"/>
              </a:cxn>
            </a:cxnLst>
            <a:rect l="txL" t="txT" r="txR" b="txB"/>
            <a:pathLst>
              <a:path w="665" h="1">
                <a:moveTo>
                  <a:pt x="0" y="0"/>
                </a:moveTo>
                <a:lnTo>
                  <a:pt x="665" y="0"/>
                </a:lnTo>
              </a:path>
            </a:pathLst>
          </a:custGeom>
          <a:noFill/>
          <a:ln w="28575" cap="sq" cmpd="sng">
            <a:solidFill>
              <a:schemeClr val="tx1">
                <a:alpha val="10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p>
            <a:endParaRPr lang="zh-CN" altLang="en-US"/>
          </a:p>
        </p:txBody>
      </p:sp>
      <p:sp>
        <p:nvSpPr>
          <p:cNvPr id="85013" name="Freeform 23"/>
          <p:cNvSpPr/>
          <p:nvPr/>
        </p:nvSpPr>
        <p:spPr>
          <a:xfrm>
            <a:off x="6411913" y="2667000"/>
            <a:ext cx="1055687" cy="1588"/>
          </a:xfrm>
          <a:custGeom>
            <a:avLst/>
            <a:gdLst>
              <a:gd name="txL" fmla="*/ 0 w 665"/>
              <a:gd name="txT" fmla="*/ 0 h 1"/>
              <a:gd name="txR" fmla="*/ 665 w 665"/>
              <a:gd name="txB" fmla="*/ 1 h 1"/>
            </a:gdLst>
            <a:ahLst/>
            <a:cxnLst>
              <a:cxn ang="0">
                <a:pos x="0" y="0"/>
              </a:cxn>
              <a:cxn ang="0">
                <a:pos x="2147483647" y="0"/>
              </a:cxn>
            </a:cxnLst>
            <a:rect l="txL" t="txT" r="txR" b="txB"/>
            <a:pathLst>
              <a:path w="665" h="1">
                <a:moveTo>
                  <a:pt x="0" y="0"/>
                </a:moveTo>
                <a:lnTo>
                  <a:pt x="665" y="0"/>
                </a:lnTo>
              </a:path>
            </a:pathLst>
          </a:custGeom>
          <a:noFill/>
          <a:ln w="28575" cap="sq" cmpd="sng">
            <a:solidFill>
              <a:schemeClr val="tx1">
                <a:alpha val="10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p>
            <a:endParaRPr lang="zh-CN" altLang="en-US"/>
          </a:p>
        </p:txBody>
      </p:sp>
      <p:sp>
        <p:nvSpPr>
          <p:cNvPr id="85014" name="Text Box 24"/>
          <p:cNvSpPr txBox="1"/>
          <p:nvPr/>
        </p:nvSpPr>
        <p:spPr>
          <a:xfrm>
            <a:off x="1600200" y="2330450"/>
            <a:ext cx="381000" cy="366713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000" i="1" dirty="0">
                <a:latin typeface="Comic Sans MS" panose="030F0702030302020204" pitchFamily="66" charset="0"/>
              </a:rPr>
              <a:t>+</a:t>
            </a:r>
            <a:endParaRPr lang="en-US" altLang="zh-CN" sz="2000" i="1" dirty="0">
              <a:latin typeface="Comic Sans MS" panose="030F0702030302020204" pitchFamily="66" charset="0"/>
            </a:endParaRPr>
          </a:p>
        </p:txBody>
      </p:sp>
      <p:sp>
        <p:nvSpPr>
          <p:cNvPr id="85015" name="Text Box 25"/>
          <p:cNvSpPr txBox="1"/>
          <p:nvPr/>
        </p:nvSpPr>
        <p:spPr>
          <a:xfrm>
            <a:off x="3124200" y="2330450"/>
            <a:ext cx="381000" cy="366713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000" i="1" dirty="0">
                <a:latin typeface="Comic Sans MS" panose="030F0702030302020204" pitchFamily="66" charset="0"/>
              </a:rPr>
              <a:t>+</a:t>
            </a:r>
            <a:endParaRPr lang="en-US" altLang="zh-CN" sz="2000" i="1" dirty="0">
              <a:latin typeface="Comic Sans MS" panose="030F0702030302020204" pitchFamily="66" charset="0"/>
            </a:endParaRPr>
          </a:p>
        </p:txBody>
      </p:sp>
      <p:sp>
        <p:nvSpPr>
          <p:cNvPr id="85016" name="Text Box 26"/>
          <p:cNvSpPr txBox="1"/>
          <p:nvPr/>
        </p:nvSpPr>
        <p:spPr>
          <a:xfrm>
            <a:off x="4648200" y="2330450"/>
            <a:ext cx="381000" cy="366713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000" i="1" dirty="0">
                <a:latin typeface="Comic Sans MS" panose="030F0702030302020204" pitchFamily="66" charset="0"/>
              </a:rPr>
              <a:t>=</a:t>
            </a:r>
            <a:endParaRPr lang="en-US" altLang="zh-CN" sz="2000" i="1" dirty="0">
              <a:latin typeface="Comic Sans MS" panose="030F0702030302020204" pitchFamily="66" charset="0"/>
            </a:endParaRPr>
          </a:p>
        </p:txBody>
      </p:sp>
      <p:sp>
        <p:nvSpPr>
          <p:cNvPr id="85017" name="Text Box 27"/>
          <p:cNvSpPr txBox="1"/>
          <p:nvPr/>
        </p:nvSpPr>
        <p:spPr>
          <a:xfrm>
            <a:off x="6096000" y="2330450"/>
            <a:ext cx="381000" cy="366713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000" i="1" dirty="0">
                <a:latin typeface="Comic Sans MS" panose="030F0702030302020204" pitchFamily="66" charset="0"/>
              </a:rPr>
              <a:t>+</a:t>
            </a:r>
            <a:endParaRPr lang="en-US" altLang="zh-CN" sz="2000" i="1" dirty="0">
              <a:latin typeface="Comic Sans MS" panose="030F0702030302020204" pitchFamily="66" charset="0"/>
            </a:endParaRPr>
          </a:p>
        </p:txBody>
      </p:sp>
      <p:sp>
        <p:nvSpPr>
          <p:cNvPr id="85018" name="Freeform 28"/>
          <p:cNvSpPr/>
          <p:nvPr/>
        </p:nvSpPr>
        <p:spPr>
          <a:xfrm flipV="1">
            <a:off x="6400800" y="1946275"/>
            <a:ext cx="2286000" cy="74613"/>
          </a:xfrm>
          <a:custGeom>
            <a:avLst/>
            <a:gdLst>
              <a:gd name="txL" fmla="*/ 0 w 665"/>
              <a:gd name="txT" fmla="*/ 0 h 1"/>
              <a:gd name="txR" fmla="*/ 665 w 665"/>
              <a:gd name="txB" fmla="*/ 1 h 1"/>
            </a:gdLst>
            <a:ahLst/>
            <a:cxnLst>
              <a:cxn ang="0">
                <a:pos x="0" y="0"/>
              </a:cxn>
              <a:cxn ang="0">
                <a:pos x="2147483647" y="0"/>
              </a:cxn>
            </a:cxnLst>
            <a:rect l="txL" t="txT" r="txR" b="txB"/>
            <a:pathLst>
              <a:path w="665" h="1">
                <a:moveTo>
                  <a:pt x="0" y="0"/>
                </a:moveTo>
                <a:lnTo>
                  <a:pt x="665" y="0"/>
                </a:lnTo>
              </a:path>
            </a:pathLst>
          </a:custGeom>
          <a:noFill/>
          <a:ln w="28575" cap="sq" cmpd="sng">
            <a:solidFill>
              <a:schemeClr val="tx1">
                <a:alpha val="10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p>
            <a:endParaRPr lang="zh-CN" altLang="en-US"/>
          </a:p>
        </p:txBody>
      </p:sp>
      <p:sp>
        <p:nvSpPr>
          <p:cNvPr id="85019" name="Freeform 29"/>
          <p:cNvSpPr/>
          <p:nvPr/>
        </p:nvSpPr>
        <p:spPr>
          <a:xfrm>
            <a:off x="4953000" y="2022475"/>
            <a:ext cx="1143000" cy="76200"/>
          </a:xfrm>
          <a:custGeom>
            <a:avLst/>
            <a:gdLst>
              <a:gd name="txL" fmla="*/ 0 w 665"/>
              <a:gd name="txT" fmla="*/ 0 h 1"/>
              <a:gd name="txR" fmla="*/ 665 w 665"/>
              <a:gd name="txB" fmla="*/ 1 h 1"/>
            </a:gdLst>
            <a:ahLst/>
            <a:cxnLst>
              <a:cxn ang="0">
                <a:pos x="0" y="0"/>
              </a:cxn>
              <a:cxn ang="0">
                <a:pos x="2147483647" y="0"/>
              </a:cxn>
            </a:cxnLst>
            <a:rect l="txL" t="txT" r="txR" b="txB"/>
            <a:pathLst>
              <a:path w="665" h="1">
                <a:moveTo>
                  <a:pt x="0" y="0"/>
                </a:moveTo>
                <a:lnTo>
                  <a:pt x="665" y="0"/>
                </a:lnTo>
              </a:path>
            </a:pathLst>
          </a:custGeom>
          <a:noFill/>
          <a:ln w="28575" cap="sq" cmpd="sng">
            <a:solidFill>
              <a:schemeClr val="tx1">
                <a:alpha val="10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p>
            <a:endParaRPr lang="zh-CN" altLang="en-US"/>
          </a:p>
        </p:txBody>
      </p:sp>
      <p:sp>
        <p:nvSpPr>
          <p:cNvPr id="85020" name="Freeform 30"/>
          <p:cNvSpPr/>
          <p:nvPr/>
        </p:nvSpPr>
        <p:spPr>
          <a:xfrm>
            <a:off x="533400" y="2022475"/>
            <a:ext cx="4089400" cy="1588"/>
          </a:xfrm>
          <a:custGeom>
            <a:avLst/>
            <a:gdLst>
              <a:gd name="txL" fmla="*/ 0 w 2576"/>
              <a:gd name="txT" fmla="*/ 0 h 1"/>
              <a:gd name="txR" fmla="*/ 2576 w 2576"/>
              <a:gd name="txB" fmla="*/ 1 h 1"/>
            </a:gdLst>
            <a:ahLst/>
            <a:cxnLst>
              <a:cxn ang="0">
                <a:pos x="0" y="0"/>
              </a:cxn>
              <a:cxn ang="0">
                <a:pos x="2147483647" y="0"/>
              </a:cxn>
            </a:cxnLst>
            <a:rect l="txL" t="txT" r="txR" b="txB"/>
            <a:pathLst>
              <a:path w="2576" h="1">
                <a:moveTo>
                  <a:pt x="0" y="0"/>
                </a:moveTo>
                <a:lnTo>
                  <a:pt x="2576" y="0"/>
                </a:lnTo>
              </a:path>
            </a:pathLst>
          </a:custGeom>
          <a:noFill/>
          <a:ln w="28575" cap="sq" cmpd="sng">
            <a:solidFill>
              <a:schemeClr val="tx1">
                <a:alpha val="10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p>
            <a:endParaRPr lang="zh-CN" altLang="en-US"/>
          </a:p>
        </p:txBody>
      </p:sp>
      <p:sp>
        <p:nvSpPr>
          <p:cNvPr id="85021" name="Text Box 31"/>
          <p:cNvSpPr txBox="1"/>
          <p:nvPr/>
        </p:nvSpPr>
        <p:spPr>
          <a:xfrm>
            <a:off x="1981200" y="1738313"/>
            <a:ext cx="1066800" cy="284162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7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i="1" dirty="0">
                <a:latin typeface="Comic Sans MS" panose="030F0702030302020204" pitchFamily="66" charset="0"/>
              </a:rPr>
              <a:t>Assets</a:t>
            </a:r>
            <a:endParaRPr lang="en-US" altLang="zh-CN" sz="1800" i="1" dirty="0">
              <a:latin typeface="Comic Sans MS" panose="030F0702030302020204" pitchFamily="66" charset="0"/>
            </a:endParaRPr>
          </a:p>
        </p:txBody>
      </p:sp>
      <p:sp>
        <p:nvSpPr>
          <p:cNvPr id="85022" name="Text Box 32"/>
          <p:cNvSpPr txBox="1"/>
          <p:nvPr/>
        </p:nvSpPr>
        <p:spPr>
          <a:xfrm>
            <a:off x="4800600" y="1655763"/>
            <a:ext cx="1447800" cy="366712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i="1" dirty="0">
                <a:latin typeface="Comic Sans MS" panose="030F0702030302020204" pitchFamily="66" charset="0"/>
              </a:rPr>
              <a:t>Liabilities</a:t>
            </a:r>
            <a:endParaRPr lang="en-US" altLang="zh-CN" sz="1800" i="1" dirty="0">
              <a:latin typeface="Comic Sans MS" panose="030F0702030302020204" pitchFamily="66" charset="0"/>
            </a:endParaRPr>
          </a:p>
        </p:txBody>
      </p:sp>
      <p:sp>
        <p:nvSpPr>
          <p:cNvPr id="85023" name="Text Box 33"/>
          <p:cNvSpPr txBox="1"/>
          <p:nvPr/>
        </p:nvSpPr>
        <p:spPr>
          <a:xfrm>
            <a:off x="7467600" y="2024063"/>
            <a:ext cx="1447800" cy="641350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i="1" dirty="0">
                <a:latin typeface="Comic Sans MS" panose="030F0702030302020204" pitchFamily="66" charset="0"/>
              </a:rPr>
              <a:t>Retained Earnings</a:t>
            </a:r>
            <a:endParaRPr lang="en-US" altLang="zh-CN" sz="1800" i="1" dirty="0">
              <a:latin typeface="Comic Sans MS" panose="030F0702030302020204" pitchFamily="66" charset="0"/>
            </a:endParaRPr>
          </a:p>
        </p:txBody>
      </p:sp>
      <p:sp>
        <p:nvSpPr>
          <p:cNvPr id="85024" name="Freeform 34"/>
          <p:cNvSpPr/>
          <p:nvPr/>
        </p:nvSpPr>
        <p:spPr>
          <a:xfrm>
            <a:off x="7631113" y="2665413"/>
            <a:ext cx="1055687" cy="1587"/>
          </a:xfrm>
          <a:custGeom>
            <a:avLst/>
            <a:gdLst>
              <a:gd name="txL" fmla="*/ 0 w 665"/>
              <a:gd name="txT" fmla="*/ 0 h 1"/>
              <a:gd name="txR" fmla="*/ 665 w 665"/>
              <a:gd name="txB" fmla="*/ 1 h 1"/>
            </a:gdLst>
            <a:ahLst/>
            <a:cxnLst>
              <a:cxn ang="0">
                <a:pos x="0" y="0"/>
              </a:cxn>
              <a:cxn ang="0">
                <a:pos x="2147483647" y="0"/>
              </a:cxn>
            </a:cxnLst>
            <a:rect l="txL" t="txT" r="txR" b="txB"/>
            <a:pathLst>
              <a:path w="665" h="1">
                <a:moveTo>
                  <a:pt x="0" y="0"/>
                </a:moveTo>
                <a:lnTo>
                  <a:pt x="665" y="0"/>
                </a:lnTo>
              </a:path>
            </a:pathLst>
          </a:custGeom>
          <a:noFill/>
          <a:ln w="28575" cap="sq" cmpd="sng">
            <a:solidFill>
              <a:schemeClr val="tx1">
                <a:alpha val="10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p>
            <a:endParaRPr lang="zh-CN" altLang="en-US"/>
          </a:p>
        </p:txBody>
      </p:sp>
      <p:sp>
        <p:nvSpPr>
          <p:cNvPr id="85025" name="Text Box 35"/>
          <p:cNvSpPr txBox="1"/>
          <p:nvPr/>
        </p:nvSpPr>
        <p:spPr>
          <a:xfrm>
            <a:off x="533400" y="3767138"/>
            <a:ext cx="1066800" cy="339725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i="1" dirty="0">
                <a:latin typeface="Comic Sans MS" panose="030F0702030302020204" pitchFamily="66" charset="0"/>
              </a:rPr>
              <a:t>+5,100</a:t>
            </a:r>
            <a:endParaRPr lang="en-US" altLang="zh-CN" sz="1800" i="1" dirty="0">
              <a:latin typeface="Comic Sans MS" panose="030F0702030302020204" pitchFamily="66" charset="0"/>
            </a:endParaRPr>
          </a:p>
        </p:txBody>
      </p:sp>
      <p:sp>
        <p:nvSpPr>
          <p:cNvPr id="85026" name="Text Box 36"/>
          <p:cNvSpPr txBox="1"/>
          <p:nvPr/>
        </p:nvSpPr>
        <p:spPr>
          <a:xfrm>
            <a:off x="228600" y="3767138"/>
            <a:ext cx="457200" cy="339725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b="1" i="1" dirty="0">
                <a:solidFill>
                  <a:srgbClr val="800000"/>
                </a:solidFill>
                <a:latin typeface="Comic Sans MS" panose="030F0702030302020204" pitchFamily="66" charset="0"/>
              </a:rPr>
              <a:t>4.</a:t>
            </a:r>
            <a:endParaRPr lang="en-US" altLang="zh-CN" sz="1800" b="1" i="1" dirty="0">
              <a:solidFill>
                <a:srgbClr val="8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5027" name="Text Box 37"/>
          <p:cNvSpPr txBox="1"/>
          <p:nvPr/>
        </p:nvSpPr>
        <p:spPr>
          <a:xfrm>
            <a:off x="7467600" y="3767138"/>
            <a:ext cx="1219200" cy="339725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i="1" dirty="0">
                <a:latin typeface="Comic Sans MS" panose="030F0702030302020204" pitchFamily="66" charset="0"/>
              </a:rPr>
              <a:t>+5,100</a:t>
            </a:r>
            <a:endParaRPr lang="en-US" altLang="zh-CN" sz="1800" b="1" i="1" dirty="0">
              <a:solidFill>
                <a:srgbClr val="000066"/>
              </a:solidFill>
              <a:latin typeface="Comic Sans MS" panose="030F0702030302020204" pitchFamily="66" charset="0"/>
            </a:endParaRPr>
          </a:p>
        </p:txBody>
      </p:sp>
      <p:sp>
        <p:nvSpPr>
          <p:cNvPr id="85028" name="Text Box 38"/>
          <p:cNvSpPr txBox="1"/>
          <p:nvPr/>
        </p:nvSpPr>
        <p:spPr>
          <a:xfrm>
            <a:off x="533400" y="4114800"/>
            <a:ext cx="1066800" cy="339725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i="1" dirty="0">
                <a:latin typeface="Comic Sans MS" panose="030F0702030302020204" pitchFamily="66" charset="0"/>
              </a:rPr>
              <a:t>-1,000</a:t>
            </a:r>
            <a:endParaRPr lang="en-US" altLang="zh-CN" sz="1800" i="1" dirty="0">
              <a:latin typeface="Comic Sans MS" panose="030F0702030302020204" pitchFamily="66" charset="0"/>
            </a:endParaRPr>
          </a:p>
        </p:txBody>
      </p:sp>
      <p:sp>
        <p:nvSpPr>
          <p:cNvPr id="85029" name="Text Box 39"/>
          <p:cNvSpPr txBox="1"/>
          <p:nvPr/>
        </p:nvSpPr>
        <p:spPr>
          <a:xfrm>
            <a:off x="228600" y="4114800"/>
            <a:ext cx="457200" cy="339725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b="1" i="1" dirty="0">
                <a:solidFill>
                  <a:srgbClr val="800000"/>
                </a:solidFill>
                <a:latin typeface="Comic Sans MS" panose="030F0702030302020204" pitchFamily="66" charset="0"/>
              </a:rPr>
              <a:t>5.</a:t>
            </a:r>
            <a:endParaRPr lang="en-US" altLang="zh-CN" sz="1800" b="1" i="1" dirty="0">
              <a:solidFill>
                <a:srgbClr val="8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5030" name="Text Box 40"/>
          <p:cNvSpPr txBox="1"/>
          <p:nvPr/>
        </p:nvSpPr>
        <p:spPr>
          <a:xfrm>
            <a:off x="7467600" y="4114800"/>
            <a:ext cx="1219200" cy="339725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i="1" dirty="0">
                <a:latin typeface="Comic Sans MS" panose="030F0702030302020204" pitchFamily="66" charset="0"/>
              </a:rPr>
              <a:t>-1,000</a:t>
            </a:r>
            <a:endParaRPr lang="en-US" altLang="zh-CN" sz="1800" b="1" i="1" dirty="0">
              <a:solidFill>
                <a:srgbClr val="000066"/>
              </a:solidFill>
              <a:latin typeface="Comic Sans MS" panose="030F0702030302020204" pitchFamily="66" charset="0"/>
            </a:endParaRPr>
          </a:p>
        </p:txBody>
      </p:sp>
      <p:sp>
        <p:nvSpPr>
          <p:cNvPr id="85031" name="Text Box 42"/>
          <p:cNvSpPr txBox="1"/>
          <p:nvPr/>
        </p:nvSpPr>
        <p:spPr>
          <a:xfrm>
            <a:off x="533400" y="4452938"/>
            <a:ext cx="1066800" cy="339725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i="1" dirty="0">
                <a:latin typeface="Comic Sans MS" panose="030F0702030302020204" pitchFamily="66" charset="0"/>
              </a:rPr>
              <a:t>-2,000</a:t>
            </a:r>
            <a:endParaRPr lang="en-US" altLang="zh-CN" sz="1800" i="1" dirty="0">
              <a:latin typeface="Comic Sans MS" panose="030F0702030302020204" pitchFamily="66" charset="0"/>
            </a:endParaRPr>
          </a:p>
        </p:txBody>
      </p:sp>
      <p:sp>
        <p:nvSpPr>
          <p:cNvPr id="85032" name="Text Box 43"/>
          <p:cNvSpPr txBox="1"/>
          <p:nvPr/>
        </p:nvSpPr>
        <p:spPr>
          <a:xfrm>
            <a:off x="228600" y="4452938"/>
            <a:ext cx="457200" cy="339725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b="1" i="1" dirty="0">
                <a:solidFill>
                  <a:srgbClr val="800000"/>
                </a:solidFill>
                <a:latin typeface="Comic Sans MS" panose="030F0702030302020204" pitchFamily="66" charset="0"/>
              </a:rPr>
              <a:t>6.</a:t>
            </a:r>
            <a:endParaRPr lang="en-US" altLang="zh-CN" sz="1800" b="1" i="1" dirty="0">
              <a:solidFill>
                <a:srgbClr val="8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5033" name="Text Box 44"/>
          <p:cNvSpPr txBox="1"/>
          <p:nvPr/>
        </p:nvSpPr>
        <p:spPr>
          <a:xfrm>
            <a:off x="7467600" y="4452938"/>
            <a:ext cx="1219200" cy="339725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i="1" dirty="0">
                <a:latin typeface="Comic Sans MS" panose="030F0702030302020204" pitchFamily="66" charset="0"/>
              </a:rPr>
              <a:t>-2,000</a:t>
            </a:r>
            <a:endParaRPr lang="en-US" altLang="zh-CN" sz="1800" b="1" i="1" dirty="0">
              <a:solidFill>
                <a:srgbClr val="000066"/>
              </a:solidFill>
              <a:latin typeface="Comic Sans MS" panose="030F0702030302020204" pitchFamily="66" charset="0"/>
            </a:endParaRPr>
          </a:p>
        </p:txBody>
      </p:sp>
      <p:sp>
        <p:nvSpPr>
          <p:cNvPr id="586797" name="Text Box 45"/>
          <p:cNvSpPr txBox="1"/>
          <p:nvPr/>
        </p:nvSpPr>
        <p:spPr>
          <a:xfrm>
            <a:off x="7620000" y="5105400"/>
            <a:ext cx="1219200" cy="339725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b="1" i="1" dirty="0">
                <a:solidFill>
                  <a:srgbClr val="800000"/>
                </a:solidFill>
                <a:latin typeface="Comic Sans MS" panose="030F0702030302020204" pitchFamily="66" charset="0"/>
              </a:rPr>
              <a:t>Expense</a:t>
            </a:r>
            <a:endParaRPr lang="en-US" altLang="zh-CN" sz="1800" b="1" i="1" dirty="0">
              <a:solidFill>
                <a:srgbClr val="8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5035" name="Text Box 46"/>
          <p:cNvSpPr txBox="1"/>
          <p:nvPr/>
        </p:nvSpPr>
        <p:spPr>
          <a:xfrm>
            <a:off x="533400" y="1143000"/>
            <a:ext cx="8229600" cy="366713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sz="1800" b="1" i="1" dirty="0">
                <a:solidFill>
                  <a:srgbClr val="800000"/>
                </a:solidFill>
                <a:latin typeface="Comic Sans MS" panose="030F0702030302020204" pitchFamily="66" charset="0"/>
              </a:rPr>
              <a:t>7.  Incurred $250 of advertising costs, on account.</a:t>
            </a:r>
            <a:endParaRPr lang="en-US" altLang="zh-CN" sz="1800" b="1" i="1" dirty="0">
              <a:solidFill>
                <a:srgbClr val="8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86799" name="Text Box 47"/>
          <p:cNvSpPr txBox="1"/>
          <p:nvPr/>
        </p:nvSpPr>
        <p:spPr>
          <a:xfrm>
            <a:off x="5029200" y="4800600"/>
            <a:ext cx="1066800" cy="339725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i="1" dirty="0">
                <a:latin typeface="Comic Sans MS" panose="030F0702030302020204" pitchFamily="66" charset="0"/>
              </a:rPr>
              <a:t>+250</a:t>
            </a:r>
            <a:endParaRPr lang="en-US" altLang="zh-CN" sz="1800" i="1" dirty="0">
              <a:latin typeface="Comic Sans MS" panose="030F0702030302020204" pitchFamily="66" charset="0"/>
            </a:endParaRPr>
          </a:p>
        </p:txBody>
      </p:sp>
      <p:sp>
        <p:nvSpPr>
          <p:cNvPr id="586800" name="Text Box 48"/>
          <p:cNvSpPr txBox="1"/>
          <p:nvPr/>
        </p:nvSpPr>
        <p:spPr>
          <a:xfrm>
            <a:off x="7772400" y="4800600"/>
            <a:ext cx="914400" cy="339725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i="1" dirty="0">
                <a:latin typeface="Comic Sans MS" panose="030F0702030302020204" pitchFamily="66" charset="0"/>
              </a:rPr>
              <a:t>-250</a:t>
            </a:r>
            <a:endParaRPr lang="en-US" altLang="zh-CN" sz="1800" b="1" i="1" dirty="0">
              <a:solidFill>
                <a:srgbClr val="000066"/>
              </a:solidFill>
              <a:latin typeface="Comic Sans MS" panose="030F0702030302020204" pitchFamily="66" charset="0"/>
            </a:endParaRPr>
          </a:p>
        </p:txBody>
      </p:sp>
      <p:sp>
        <p:nvSpPr>
          <p:cNvPr id="85038" name="Text Box 49"/>
          <p:cNvSpPr txBox="1"/>
          <p:nvPr/>
        </p:nvSpPr>
        <p:spPr>
          <a:xfrm>
            <a:off x="228600" y="4800600"/>
            <a:ext cx="457200" cy="339725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b="1" i="1" dirty="0">
                <a:solidFill>
                  <a:srgbClr val="800000"/>
                </a:solidFill>
                <a:latin typeface="Comic Sans MS" panose="030F0702030302020204" pitchFamily="66" charset="0"/>
              </a:rPr>
              <a:t>7.</a:t>
            </a:r>
            <a:endParaRPr lang="en-US" altLang="zh-CN" sz="1800" b="1" i="1" dirty="0">
              <a:solidFill>
                <a:srgbClr val="8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5039" name="Text Box 51"/>
          <p:cNvSpPr txBox="1"/>
          <p:nvPr/>
        </p:nvSpPr>
        <p:spPr>
          <a:xfrm>
            <a:off x="7375525" y="2357438"/>
            <a:ext cx="381000" cy="320675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000" i="1" dirty="0">
                <a:latin typeface="Comic Sans MS" panose="030F0702030302020204" pitchFamily="66" charset="0"/>
              </a:rPr>
              <a:t>+</a:t>
            </a:r>
            <a:endParaRPr lang="en-US" altLang="zh-CN" sz="2000" i="1" dirty="0">
              <a:latin typeface="Comic Sans MS" panose="030F0702030302020204" pitchFamily="66" charset="0"/>
            </a:endParaRPr>
          </a:p>
        </p:txBody>
      </p:sp>
      <p:sp>
        <p:nvSpPr>
          <p:cNvPr id="85040" name="灯片编号占位符 47"/>
          <p:cNvSpPr txBox="1">
            <a:spLocks noGrp="1"/>
          </p:cNvSpPr>
          <p:nvPr>
            <p:ph type="sldNum" sz="quarter" idx="4"/>
          </p:nvPr>
        </p:nvSpPr>
        <p:spPr/>
        <p:txBody>
          <a:bodyPr anchor="b" anchorCtr="0"/>
          <a:p>
            <a:pPr marL="0" indent="0" algn="r" eaLnBrk="1" hangingPunct="1">
              <a:spcBef>
                <a:spcPct val="0"/>
              </a:spcBef>
              <a:buClrTx/>
              <a:buSzTx/>
              <a:buFontTx/>
              <a:buNone/>
            </a:pPr>
            <a:fld id="{9A0DB2DC-4C9A-4742-B13C-FB6460FD3503}" type="slidenum">
              <a:rPr lang="zh-CN" altLang="en-US" sz="1400" dirty="0"/>
            </a:fld>
            <a:endParaRPr lang="zh-CN" altLang="en-US" sz="1400" dirty="0"/>
          </a:p>
        </p:txBody>
      </p:sp>
      <p:sp>
        <p:nvSpPr>
          <p:cNvPr id="85041" name="页脚占位符 48"/>
          <p:cNvSpPr txBox="1">
            <a:spLocks noGrp="1"/>
          </p:cNvSpPr>
          <p:nvPr>
            <p:ph type="ftr" sz="quarter" idx="3"/>
          </p:nvPr>
        </p:nvSpPr>
        <p:spPr/>
        <p:txBody>
          <a:bodyPr anchor="b" anchorCtr="0"/>
          <a:p>
            <a:pPr mar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400" dirty="0">
                <a:latin typeface="+mn-lt"/>
                <a:ea typeface="+mn-ea"/>
                <a:cs typeface="+mn-cs"/>
              </a:rPr>
              <a:t>Ye and Sun Accounting English </a:t>
            </a:r>
            <a:endParaRPr lang="zh-CN" altLang="en-US" sz="1400" dirty="0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86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86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86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6797" grpId="0"/>
      <p:bldP spid="586799" grpId="0"/>
      <p:bldP spid="58680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6018" name="Text Box 3"/>
          <p:cNvSpPr txBox="1"/>
          <p:nvPr/>
        </p:nvSpPr>
        <p:spPr>
          <a:xfrm>
            <a:off x="533400" y="2732088"/>
            <a:ext cx="1066800" cy="339725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i="1" dirty="0">
                <a:latin typeface="Comic Sans MS" panose="030F0702030302020204" pitchFamily="66" charset="0"/>
              </a:rPr>
              <a:t>+10,000</a:t>
            </a:r>
            <a:endParaRPr lang="en-US" altLang="zh-CN" sz="1800" i="1" dirty="0">
              <a:latin typeface="Comic Sans MS" panose="030F0702030302020204" pitchFamily="66" charset="0"/>
            </a:endParaRPr>
          </a:p>
        </p:txBody>
      </p:sp>
      <p:sp>
        <p:nvSpPr>
          <p:cNvPr id="86019" name="Text Box 4"/>
          <p:cNvSpPr txBox="1"/>
          <p:nvPr/>
        </p:nvSpPr>
        <p:spPr>
          <a:xfrm>
            <a:off x="228600" y="2732088"/>
            <a:ext cx="457200" cy="339725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b="1" i="1" dirty="0">
                <a:solidFill>
                  <a:srgbClr val="800000"/>
                </a:solidFill>
                <a:latin typeface="Comic Sans MS" panose="030F0702030302020204" pitchFamily="66" charset="0"/>
              </a:rPr>
              <a:t>1.</a:t>
            </a:r>
            <a:endParaRPr lang="en-US" altLang="zh-CN" sz="1800" b="1" i="1" dirty="0">
              <a:solidFill>
                <a:srgbClr val="8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6020" name="Text Box 5"/>
          <p:cNvSpPr txBox="1"/>
          <p:nvPr/>
        </p:nvSpPr>
        <p:spPr>
          <a:xfrm>
            <a:off x="6400800" y="2732088"/>
            <a:ext cx="1066800" cy="339725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i="1" dirty="0">
                <a:latin typeface="Comic Sans MS" panose="030F0702030302020204" pitchFamily="66" charset="0"/>
              </a:rPr>
              <a:t>+10,000</a:t>
            </a:r>
            <a:endParaRPr lang="en-US" altLang="zh-CN" sz="1800" i="1" dirty="0">
              <a:latin typeface="Comic Sans MS" panose="030F0702030302020204" pitchFamily="66" charset="0"/>
            </a:endParaRPr>
          </a:p>
        </p:txBody>
      </p:sp>
      <p:sp>
        <p:nvSpPr>
          <p:cNvPr id="86021" name="Text Box 7"/>
          <p:cNvSpPr txBox="1"/>
          <p:nvPr/>
        </p:nvSpPr>
        <p:spPr>
          <a:xfrm>
            <a:off x="533400" y="3081338"/>
            <a:ext cx="1066800" cy="339725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i="1" dirty="0">
                <a:latin typeface="Comic Sans MS" panose="030F0702030302020204" pitchFamily="66" charset="0"/>
              </a:rPr>
              <a:t>-5,000</a:t>
            </a:r>
            <a:endParaRPr lang="en-US" altLang="zh-CN" sz="1800" i="1" dirty="0">
              <a:latin typeface="Comic Sans MS" panose="030F0702030302020204" pitchFamily="66" charset="0"/>
            </a:endParaRPr>
          </a:p>
        </p:txBody>
      </p:sp>
      <p:sp>
        <p:nvSpPr>
          <p:cNvPr id="86022" name="Text Box 8"/>
          <p:cNvSpPr txBox="1"/>
          <p:nvPr/>
        </p:nvSpPr>
        <p:spPr>
          <a:xfrm>
            <a:off x="228600" y="3081338"/>
            <a:ext cx="457200" cy="339725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b="1" i="1" dirty="0">
                <a:solidFill>
                  <a:srgbClr val="800000"/>
                </a:solidFill>
                <a:latin typeface="Comic Sans MS" panose="030F0702030302020204" pitchFamily="66" charset="0"/>
              </a:rPr>
              <a:t>2.</a:t>
            </a:r>
            <a:endParaRPr lang="en-US" altLang="zh-CN" sz="1800" b="1" i="1" dirty="0">
              <a:solidFill>
                <a:srgbClr val="8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6023" name="Text Box 9"/>
          <p:cNvSpPr txBox="1"/>
          <p:nvPr/>
        </p:nvSpPr>
        <p:spPr>
          <a:xfrm>
            <a:off x="3581400" y="3081338"/>
            <a:ext cx="1066800" cy="339725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i="1" dirty="0">
                <a:latin typeface="Comic Sans MS" panose="030F0702030302020204" pitchFamily="66" charset="0"/>
              </a:rPr>
              <a:t>+5,000</a:t>
            </a:r>
            <a:endParaRPr lang="en-US" altLang="zh-CN" sz="1800" i="1" dirty="0">
              <a:latin typeface="Comic Sans MS" panose="030F0702030302020204" pitchFamily="66" charset="0"/>
            </a:endParaRPr>
          </a:p>
        </p:txBody>
      </p:sp>
      <p:sp>
        <p:nvSpPr>
          <p:cNvPr id="86024" name="Text Box 10"/>
          <p:cNvSpPr txBox="1"/>
          <p:nvPr/>
        </p:nvSpPr>
        <p:spPr>
          <a:xfrm>
            <a:off x="533400" y="3429000"/>
            <a:ext cx="1066800" cy="339725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i="1" dirty="0">
                <a:latin typeface="Comic Sans MS" panose="030F0702030302020204" pitchFamily="66" charset="0"/>
              </a:rPr>
              <a:t>-400</a:t>
            </a:r>
            <a:endParaRPr lang="en-US" altLang="zh-CN" sz="1800" i="1" dirty="0">
              <a:latin typeface="Comic Sans MS" panose="030F0702030302020204" pitchFamily="66" charset="0"/>
            </a:endParaRPr>
          </a:p>
        </p:txBody>
      </p:sp>
      <p:sp>
        <p:nvSpPr>
          <p:cNvPr id="86025" name="Text Box 11"/>
          <p:cNvSpPr txBox="1"/>
          <p:nvPr/>
        </p:nvSpPr>
        <p:spPr>
          <a:xfrm>
            <a:off x="228600" y="3429000"/>
            <a:ext cx="457200" cy="339725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b="1" i="1" dirty="0">
                <a:solidFill>
                  <a:srgbClr val="800000"/>
                </a:solidFill>
                <a:latin typeface="Comic Sans MS" panose="030F0702030302020204" pitchFamily="66" charset="0"/>
              </a:rPr>
              <a:t>3.</a:t>
            </a:r>
            <a:endParaRPr lang="en-US" altLang="zh-CN" sz="1800" b="1" i="1" dirty="0">
              <a:solidFill>
                <a:srgbClr val="8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6026" name="Text Box 12"/>
          <p:cNvSpPr txBox="1"/>
          <p:nvPr/>
        </p:nvSpPr>
        <p:spPr>
          <a:xfrm>
            <a:off x="7467600" y="3429000"/>
            <a:ext cx="1219200" cy="339725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i="1" dirty="0">
                <a:latin typeface="Comic Sans MS" panose="030F0702030302020204" pitchFamily="66" charset="0"/>
              </a:rPr>
              <a:t>-400</a:t>
            </a:r>
            <a:endParaRPr lang="en-US" altLang="zh-CN" sz="1800" b="1" i="1" dirty="0">
              <a:solidFill>
                <a:srgbClr val="000066"/>
              </a:solidFill>
              <a:latin typeface="Comic Sans MS" panose="030F0702030302020204" pitchFamily="66" charset="0"/>
            </a:endParaRPr>
          </a:p>
        </p:txBody>
      </p:sp>
      <p:sp>
        <p:nvSpPr>
          <p:cNvPr id="86027" name="Text Box 13"/>
          <p:cNvSpPr txBox="1"/>
          <p:nvPr/>
        </p:nvSpPr>
        <p:spPr>
          <a:xfrm>
            <a:off x="6248400" y="1655763"/>
            <a:ext cx="2590800" cy="366712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i="1" dirty="0">
                <a:latin typeface="Comic Sans MS" panose="030F0702030302020204" pitchFamily="66" charset="0"/>
              </a:rPr>
              <a:t>Stockholders’ Equity</a:t>
            </a:r>
            <a:endParaRPr lang="en-US" altLang="zh-CN" sz="1800" i="1" dirty="0">
              <a:latin typeface="Comic Sans MS" panose="030F0702030302020204" pitchFamily="66" charset="0"/>
            </a:endParaRPr>
          </a:p>
        </p:txBody>
      </p:sp>
      <p:sp>
        <p:nvSpPr>
          <p:cNvPr id="86028" name="Text Box 14"/>
          <p:cNvSpPr txBox="1"/>
          <p:nvPr/>
        </p:nvSpPr>
        <p:spPr>
          <a:xfrm>
            <a:off x="533400" y="2362200"/>
            <a:ext cx="1066800" cy="284163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7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i="1" dirty="0">
                <a:latin typeface="Comic Sans MS" panose="030F0702030302020204" pitchFamily="66" charset="0"/>
              </a:rPr>
              <a:t>Cash</a:t>
            </a:r>
            <a:endParaRPr lang="en-US" altLang="zh-CN" sz="1800" i="1" dirty="0">
              <a:latin typeface="Comic Sans MS" panose="030F0702030302020204" pitchFamily="66" charset="0"/>
            </a:endParaRPr>
          </a:p>
        </p:txBody>
      </p:sp>
      <p:sp>
        <p:nvSpPr>
          <p:cNvPr id="86029" name="Text Box 15"/>
          <p:cNvSpPr txBox="1"/>
          <p:nvPr/>
        </p:nvSpPr>
        <p:spPr>
          <a:xfrm>
            <a:off x="1828800" y="2025650"/>
            <a:ext cx="1447800" cy="641350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i="1" dirty="0">
                <a:latin typeface="Comic Sans MS" panose="030F0702030302020204" pitchFamily="66" charset="0"/>
              </a:rPr>
              <a:t>Accounts Receivable</a:t>
            </a:r>
            <a:endParaRPr lang="en-US" altLang="zh-CN" sz="1800" i="1" dirty="0">
              <a:latin typeface="Comic Sans MS" panose="030F0702030302020204" pitchFamily="66" charset="0"/>
            </a:endParaRPr>
          </a:p>
        </p:txBody>
      </p:sp>
      <p:sp>
        <p:nvSpPr>
          <p:cNvPr id="86030" name="Text Box 16"/>
          <p:cNvSpPr txBox="1"/>
          <p:nvPr/>
        </p:nvSpPr>
        <p:spPr>
          <a:xfrm>
            <a:off x="3429000" y="2362200"/>
            <a:ext cx="1295400" cy="284163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7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i="1" dirty="0">
                <a:latin typeface="Comic Sans MS" panose="030F0702030302020204" pitchFamily="66" charset="0"/>
              </a:rPr>
              <a:t>Equipment</a:t>
            </a:r>
            <a:endParaRPr lang="en-US" altLang="zh-CN" sz="1800" i="1" dirty="0">
              <a:latin typeface="Comic Sans MS" panose="030F0702030302020204" pitchFamily="66" charset="0"/>
            </a:endParaRPr>
          </a:p>
        </p:txBody>
      </p:sp>
      <p:sp>
        <p:nvSpPr>
          <p:cNvPr id="86031" name="Text Box 17"/>
          <p:cNvSpPr txBox="1"/>
          <p:nvPr/>
        </p:nvSpPr>
        <p:spPr>
          <a:xfrm>
            <a:off x="4800600" y="2025650"/>
            <a:ext cx="1447800" cy="641350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i="1" dirty="0">
                <a:latin typeface="Comic Sans MS" panose="030F0702030302020204" pitchFamily="66" charset="0"/>
              </a:rPr>
              <a:t>Accounts Payable</a:t>
            </a:r>
            <a:endParaRPr lang="en-US" altLang="zh-CN" sz="1800" i="1" dirty="0">
              <a:latin typeface="Comic Sans MS" panose="030F0702030302020204" pitchFamily="66" charset="0"/>
            </a:endParaRPr>
          </a:p>
        </p:txBody>
      </p:sp>
      <p:sp>
        <p:nvSpPr>
          <p:cNvPr id="86032" name="Text Box 18"/>
          <p:cNvSpPr txBox="1"/>
          <p:nvPr/>
        </p:nvSpPr>
        <p:spPr>
          <a:xfrm>
            <a:off x="6248400" y="2025650"/>
            <a:ext cx="1447800" cy="645160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i="1" dirty="0">
                <a:latin typeface="Comic Sans MS" panose="030F0702030302020204" pitchFamily="66" charset="0"/>
              </a:rPr>
              <a:t>Common Shares</a:t>
            </a:r>
            <a:endParaRPr lang="en-US" altLang="zh-CN" sz="1800" i="1" dirty="0">
              <a:latin typeface="Comic Sans MS" panose="030F0702030302020204" pitchFamily="66" charset="0"/>
            </a:endParaRPr>
          </a:p>
        </p:txBody>
      </p:sp>
      <p:sp>
        <p:nvSpPr>
          <p:cNvPr id="86033" name="Freeform 19"/>
          <p:cNvSpPr/>
          <p:nvPr/>
        </p:nvSpPr>
        <p:spPr>
          <a:xfrm>
            <a:off x="1905000" y="2667000"/>
            <a:ext cx="1295400" cy="76200"/>
          </a:xfrm>
          <a:custGeom>
            <a:avLst/>
            <a:gdLst>
              <a:gd name="txL" fmla="*/ 0 w 665"/>
              <a:gd name="txT" fmla="*/ 0 h 1"/>
              <a:gd name="txR" fmla="*/ 665 w 665"/>
              <a:gd name="txB" fmla="*/ 1 h 1"/>
            </a:gdLst>
            <a:ahLst/>
            <a:cxnLst>
              <a:cxn ang="0">
                <a:pos x="0" y="0"/>
              </a:cxn>
              <a:cxn ang="0">
                <a:pos x="2147483647" y="0"/>
              </a:cxn>
            </a:cxnLst>
            <a:rect l="txL" t="txT" r="txR" b="txB"/>
            <a:pathLst>
              <a:path w="665" h="1">
                <a:moveTo>
                  <a:pt x="0" y="0"/>
                </a:moveTo>
                <a:lnTo>
                  <a:pt x="665" y="0"/>
                </a:lnTo>
              </a:path>
            </a:pathLst>
          </a:custGeom>
          <a:noFill/>
          <a:ln w="28575" cap="sq" cmpd="sng">
            <a:solidFill>
              <a:schemeClr val="tx1">
                <a:alpha val="10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p>
            <a:endParaRPr lang="zh-CN" altLang="en-US"/>
          </a:p>
        </p:txBody>
      </p:sp>
      <p:sp>
        <p:nvSpPr>
          <p:cNvPr id="86034" name="Freeform 20"/>
          <p:cNvSpPr/>
          <p:nvPr/>
        </p:nvSpPr>
        <p:spPr>
          <a:xfrm>
            <a:off x="533400" y="2667000"/>
            <a:ext cx="1055688" cy="1588"/>
          </a:xfrm>
          <a:custGeom>
            <a:avLst/>
            <a:gdLst>
              <a:gd name="txL" fmla="*/ 0 w 665"/>
              <a:gd name="txT" fmla="*/ 0 h 1"/>
              <a:gd name="txR" fmla="*/ 665 w 665"/>
              <a:gd name="txB" fmla="*/ 1 h 1"/>
            </a:gdLst>
            <a:ahLst/>
            <a:cxnLst>
              <a:cxn ang="0">
                <a:pos x="0" y="0"/>
              </a:cxn>
              <a:cxn ang="0">
                <a:pos x="2147483647" y="0"/>
              </a:cxn>
            </a:cxnLst>
            <a:rect l="txL" t="txT" r="txR" b="txB"/>
            <a:pathLst>
              <a:path w="665" h="1">
                <a:moveTo>
                  <a:pt x="0" y="0"/>
                </a:moveTo>
                <a:lnTo>
                  <a:pt x="665" y="0"/>
                </a:lnTo>
              </a:path>
            </a:pathLst>
          </a:custGeom>
          <a:noFill/>
          <a:ln w="28575" cap="sq" cmpd="sng">
            <a:solidFill>
              <a:schemeClr val="tx1">
                <a:alpha val="10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p>
            <a:endParaRPr lang="zh-CN" altLang="en-US"/>
          </a:p>
        </p:txBody>
      </p:sp>
      <p:sp>
        <p:nvSpPr>
          <p:cNvPr id="86035" name="Freeform 21"/>
          <p:cNvSpPr/>
          <p:nvPr/>
        </p:nvSpPr>
        <p:spPr>
          <a:xfrm>
            <a:off x="3505200" y="2667000"/>
            <a:ext cx="1143000" cy="76200"/>
          </a:xfrm>
          <a:custGeom>
            <a:avLst/>
            <a:gdLst>
              <a:gd name="txL" fmla="*/ 0 w 665"/>
              <a:gd name="txT" fmla="*/ 0 h 1"/>
              <a:gd name="txR" fmla="*/ 665 w 665"/>
              <a:gd name="txB" fmla="*/ 1 h 1"/>
            </a:gdLst>
            <a:ahLst/>
            <a:cxnLst>
              <a:cxn ang="0">
                <a:pos x="0" y="0"/>
              </a:cxn>
              <a:cxn ang="0">
                <a:pos x="2147483647" y="0"/>
              </a:cxn>
            </a:cxnLst>
            <a:rect l="txL" t="txT" r="txR" b="txB"/>
            <a:pathLst>
              <a:path w="665" h="1">
                <a:moveTo>
                  <a:pt x="0" y="0"/>
                </a:moveTo>
                <a:lnTo>
                  <a:pt x="665" y="0"/>
                </a:lnTo>
              </a:path>
            </a:pathLst>
          </a:custGeom>
          <a:noFill/>
          <a:ln w="28575" cap="sq" cmpd="sng">
            <a:solidFill>
              <a:schemeClr val="tx1">
                <a:alpha val="10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p>
            <a:endParaRPr lang="zh-CN" altLang="en-US"/>
          </a:p>
        </p:txBody>
      </p:sp>
      <p:sp>
        <p:nvSpPr>
          <p:cNvPr id="86036" name="Freeform 22"/>
          <p:cNvSpPr/>
          <p:nvPr/>
        </p:nvSpPr>
        <p:spPr>
          <a:xfrm>
            <a:off x="4953000" y="2667000"/>
            <a:ext cx="1143000" cy="76200"/>
          </a:xfrm>
          <a:custGeom>
            <a:avLst/>
            <a:gdLst>
              <a:gd name="txL" fmla="*/ 0 w 665"/>
              <a:gd name="txT" fmla="*/ 0 h 1"/>
              <a:gd name="txR" fmla="*/ 665 w 665"/>
              <a:gd name="txB" fmla="*/ 1 h 1"/>
            </a:gdLst>
            <a:ahLst/>
            <a:cxnLst>
              <a:cxn ang="0">
                <a:pos x="0" y="0"/>
              </a:cxn>
              <a:cxn ang="0">
                <a:pos x="2147483647" y="0"/>
              </a:cxn>
            </a:cxnLst>
            <a:rect l="txL" t="txT" r="txR" b="txB"/>
            <a:pathLst>
              <a:path w="665" h="1">
                <a:moveTo>
                  <a:pt x="0" y="0"/>
                </a:moveTo>
                <a:lnTo>
                  <a:pt x="665" y="0"/>
                </a:lnTo>
              </a:path>
            </a:pathLst>
          </a:custGeom>
          <a:noFill/>
          <a:ln w="28575" cap="sq" cmpd="sng">
            <a:solidFill>
              <a:schemeClr val="tx1">
                <a:alpha val="10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p>
            <a:endParaRPr lang="zh-CN" altLang="en-US"/>
          </a:p>
        </p:txBody>
      </p:sp>
      <p:sp>
        <p:nvSpPr>
          <p:cNvPr id="86037" name="Freeform 23"/>
          <p:cNvSpPr/>
          <p:nvPr/>
        </p:nvSpPr>
        <p:spPr>
          <a:xfrm>
            <a:off x="6411913" y="2667000"/>
            <a:ext cx="1055687" cy="1588"/>
          </a:xfrm>
          <a:custGeom>
            <a:avLst/>
            <a:gdLst>
              <a:gd name="txL" fmla="*/ 0 w 665"/>
              <a:gd name="txT" fmla="*/ 0 h 1"/>
              <a:gd name="txR" fmla="*/ 665 w 665"/>
              <a:gd name="txB" fmla="*/ 1 h 1"/>
            </a:gdLst>
            <a:ahLst/>
            <a:cxnLst>
              <a:cxn ang="0">
                <a:pos x="0" y="0"/>
              </a:cxn>
              <a:cxn ang="0">
                <a:pos x="2147483647" y="0"/>
              </a:cxn>
            </a:cxnLst>
            <a:rect l="txL" t="txT" r="txR" b="txB"/>
            <a:pathLst>
              <a:path w="665" h="1">
                <a:moveTo>
                  <a:pt x="0" y="0"/>
                </a:moveTo>
                <a:lnTo>
                  <a:pt x="665" y="0"/>
                </a:lnTo>
              </a:path>
            </a:pathLst>
          </a:custGeom>
          <a:noFill/>
          <a:ln w="28575" cap="sq" cmpd="sng">
            <a:solidFill>
              <a:schemeClr val="tx1">
                <a:alpha val="10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p>
            <a:endParaRPr lang="zh-CN" altLang="en-US"/>
          </a:p>
        </p:txBody>
      </p:sp>
      <p:sp>
        <p:nvSpPr>
          <p:cNvPr id="86038" name="Text Box 24"/>
          <p:cNvSpPr txBox="1"/>
          <p:nvPr/>
        </p:nvSpPr>
        <p:spPr>
          <a:xfrm>
            <a:off x="1600200" y="2330450"/>
            <a:ext cx="381000" cy="366713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000" i="1" dirty="0">
                <a:latin typeface="Comic Sans MS" panose="030F0702030302020204" pitchFamily="66" charset="0"/>
              </a:rPr>
              <a:t>+</a:t>
            </a:r>
            <a:endParaRPr lang="en-US" altLang="zh-CN" sz="2000" i="1" dirty="0">
              <a:latin typeface="Comic Sans MS" panose="030F0702030302020204" pitchFamily="66" charset="0"/>
            </a:endParaRPr>
          </a:p>
        </p:txBody>
      </p:sp>
      <p:sp>
        <p:nvSpPr>
          <p:cNvPr id="86039" name="Text Box 25"/>
          <p:cNvSpPr txBox="1"/>
          <p:nvPr/>
        </p:nvSpPr>
        <p:spPr>
          <a:xfrm>
            <a:off x="3124200" y="2330450"/>
            <a:ext cx="381000" cy="366713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000" i="1" dirty="0">
                <a:latin typeface="Comic Sans MS" panose="030F0702030302020204" pitchFamily="66" charset="0"/>
              </a:rPr>
              <a:t>+</a:t>
            </a:r>
            <a:endParaRPr lang="en-US" altLang="zh-CN" sz="2000" i="1" dirty="0">
              <a:latin typeface="Comic Sans MS" panose="030F0702030302020204" pitchFamily="66" charset="0"/>
            </a:endParaRPr>
          </a:p>
        </p:txBody>
      </p:sp>
      <p:sp>
        <p:nvSpPr>
          <p:cNvPr id="86040" name="Text Box 26"/>
          <p:cNvSpPr txBox="1"/>
          <p:nvPr/>
        </p:nvSpPr>
        <p:spPr>
          <a:xfrm>
            <a:off x="4648200" y="2330450"/>
            <a:ext cx="381000" cy="366713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000" i="1" dirty="0">
                <a:latin typeface="Comic Sans MS" panose="030F0702030302020204" pitchFamily="66" charset="0"/>
              </a:rPr>
              <a:t>=</a:t>
            </a:r>
            <a:endParaRPr lang="en-US" altLang="zh-CN" sz="2000" i="1" dirty="0">
              <a:latin typeface="Comic Sans MS" panose="030F0702030302020204" pitchFamily="66" charset="0"/>
            </a:endParaRPr>
          </a:p>
        </p:txBody>
      </p:sp>
      <p:sp>
        <p:nvSpPr>
          <p:cNvPr id="86041" name="Text Box 27"/>
          <p:cNvSpPr txBox="1"/>
          <p:nvPr/>
        </p:nvSpPr>
        <p:spPr>
          <a:xfrm>
            <a:off x="6096000" y="2330450"/>
            <a:ext cx="381000" cy="366713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000" i="1" dirty="0">
                <a:latin typeface="Comic Sans MS" panose="030F0702030302020204" pitchFamily="66" charset="0"/>
              </a:rPr>
              <a:t>+</a:t>
            </a:r>
            <a:endParaRPr lang="en-US" altLang="zh-CN" sz="2000" i="1" dirty="0">
              <a:latin typeface="Comic Sans MS" panose="030F0702030302020204" pitchFamily="66" charset="0"/>
            </a:endParaRPr>
          </a:p>
        </p:txBody>
      </p:sp>
      <p:sp>
        <p:nvSpPr>
          <p:cNvPr id="86042" name="Freeform 28"/>
          <p:cNvSpPr/>
          <p:nvPr/>
        </p:nvSpPr>
        <p:spPr>
          <a:xfrm flipV="1">
            <a:off x="6400800" y="1946275"/>
            <a:ext cx="2286000" cy="74613"/>
          </a:xfrm>
          <a:custGeom>
            <a:avLst/>
            <a:gdLst>
              <a:gd name="txL" fmla="*/ 0 w 665"/>
              <a:gd name="txT" fmla="*/ 0 h 1"/>
              <a:gd name="txR" fmla="*/ 665 w 665"/>
              <a:gd name="txB" fmla="*/ 1 h 1"/>
            </a:gdLst>
            <a:ahLst/>
            <a:cxnLst>
              <a:cxn ang="0">
                <a:pos x="0" y="0"/>
              </a:cxn>
              <a:cxn ang="0">
                <a:pos x="2147483647" y="0"/>
              </a:cxn>
            </a:cxnLst>
            <a:rect l="txL" t="txT" r="txR" b="txB"/>
            <a:pathLst>
              <a:path w="665" h="1">
                <a:moveTo>
                  <a:pt x="0" y="0"/>
                </a:moveTo>
                <a:lnTo>
                  <a:pt x="665" y="0"/>
                </a:lnTo>
              </a:path>
            </a:pathLst>
          </a:custGeom>
          <a:noFill/>
          <a:ln w="28575" cap="sq" cmpd="sng">
            <a:solidFill>
              <a:schemeClr val="tx1">
                <a:alpha val="10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p>
            <a:endParaRPr lang="zh-CN" altLang="en-US"/>
          </a:p>
        </p:txBody>
      </p:sp>
      <p:sp>
        <p:nvSpPr>
          <p:cNvPr id="86043" name="Freeform 29"/>
          <p:cNvSpPr/>
          <p:nvPr/>
        </p:nvSpPr>
        <p:spPr>
          <a:xfrm>
            <a:off x="4953000" y="2022475"/>
            <a:ext cx="1143000" cy="76200"/>
          </a:xfrm>
          <a:custGeom>
            <a:avLst/>
            <a:gdLst>
              <a:gd name="txL" fmla="*/ 0 w 665"/>
              <a:gd name="txT" fmla="*/ 0 h 1"/>
              <a:gd name="txR" fmla="*/ 665 w 665"/>
              <a:gd name="txB" fmla="*/ 1 h 1"/>
            </a:gdLst>
            <a:ahLst/>
            <a:cxnLst>
              <a:cxn ang="0">
                <a:pos x="0" y="0"/>
              </a:cxn>
              <a:cxn ang="0">
                <a:pos x="2147483647" y="0"/>
              </a:cxn>
            </a:cxnLst>
            <a:rect l="txL" t="txT" r="txR" b="txB"/>
            <a:pathLst>
              <a:path w="665" h="1">
                <a:moveTo>
                  <a:pt x="0" y="0"/>
                </a:moveTo>
                <a:lnTo>
                  <a:pt x="665" y="0"/>
                </a:lnTo>
              </a:path>
            </a:pathLst>
          </a:custGeom>
          <a:noFill/>
          <a:ln w="28575" cap="sq" cmpd="sng">
            <a:solidFill>
              <a:schemeClr val="tx1">
                <a:alpha val="10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p>
            <a:endParaRPr lang="zh-CN" altLang="en-US"/>
          </a:p>
        </p:txBody>
      </p:sp>
      <p:sp>
        <p:nvSpPr>
          <p:cNvPr id="86044" name="Freeform 30"/>
          <p:cNvSpPr/>
          <p:nvPr/>
        </p:nvSpPr>
        <p:spPr>
          <a:xfrm>
            <a:off x="533400" y="2022475"/>
            <a:ext cx="4089400" cy="1588"/>
          </a:xfrm>
          <a:custGeom>
            <a:avLst/>
            <a:gdLst>
              <a:gd name="txL" fmla="*/ 0 w 2576"/>
              <a:gd name="txT" fmla="*/ 0 h 1"/>
              <a:gd name="txR" fmla="*/ 2576 w 2576"/>
              <a:gd name="txB" fmla="*/ 1 h 1"/>
            </a:gdLst>
            <a:ahLst/>
            <a:cxnLst>
              <a:cxn ang="0">
                <a:pos x="0" y="0"/>
              </a:cxn>
              <a:cxn ang="0">
                <a:pos x="2147483647" y="0"/>
              </a:cxn>
            </a:cxnLst>
            <a:rect l="txL" t="txT" r="txR" b="txB"/>
            <a:pathLst>
              <a:path w="2576" h="1">
                <a:moveTo>
                  <a:pt x="0" y="0"/>
                </a:moveTo>
                <a:lnTo>
                  <a:pt x="2576" y="0"/>
                </a:lnTo>
              </a:path>
            </a:pathLst>
          </a:custGeom>
          <a:noFill/>
          <a:ln w="28575" cap="sq" cmpd="sng">
            <a:solidFill>
              <a:schemeClr val="tx1">
                <a:alpha val="10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p>
            <a:endParaRPr lang="zh-CN" altLang="en-US"/>
          </a:p>
        </p:txBody>
      </p:sp>
      <p:sp>
        <p:nvSpPr>
          <p:cNvPr id="86045" name="Text Box 31"/>
          <p:cNvSpPr txBox="1"/>
          <p:nvPr/>
        </p:nvSpPr>
        <p:spPr>
          <a:xfrm>
            <a:off x="1981200" y="1738313"/>
            <a:ext cx="1066800" cy="284162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7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i="1" dirty="0">
                <a:latin typeface="Comic Sans MS" panose="030F0702030302020204" pitchFamily="66" charset="0"/>
              </a:rPr>
              <a:t>Assets</a:t>
            </a:r>
            <a:endParaRPr lang="en-US" altLang="zh-CN" sz="1800" i="1" dirty="0">
              <a:latin typeface="Comic Sans MS" panose="030F0702030302020204" pitchFamily="66" charset="0"/>
            </a:endParaRPr>
          </a:p>
        </p:txBody>
      </p:sp>
      <p:sp>
        <p:nvSpPr>
          <p:cNvPr id="86046" name="Text Box 32"/>
          <p:cNvSpPr txBox="1"/>
          <p:nvPr/>
        </p:nvSpPr>
        <p:spPr>
          <a:xfrm>
            <a:off x="4800600" y="1655763"/>
            <a:ext cx="1447800" cy="366712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i="1" dirty="0">
                <a:latin typeface="Comic Sans MS" panose="030F0702030302020204" pitchFamily="66" charset="0"/>
              </a:rPr>
              <a:t>Liabilities</a:t>
            </a:r>
            <a:endParaRPr lang="en-US" altLang="zh-CN" sz="1800" i="1" dirty="0">
              <a:latin typeface="Comic Sans MS" panose="030F0702030302020204" pitchFamily="66" charset="0"/>
            </a:endParaRPr>
          </a:p>
        </p:txBody>
      </p:sp>
      <p:sp>
        <p:nvSpPr>
          <p:cNvPr id="86047" name="Text Box 33"/>
          <p:cNvSpPr txBox="1"/>
          <p:nvPr/>
        </p:nvSpPr>
        <p:spPr>
          <a:xfrm>
            <a:off x="7467600" y="2024063"/>
            <a:ext cx="1447800" cy="641350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i="1" dirty="0">
                <a:latin typeface="Comic Sans MS" panose="030F0702030302020204" pitchFamily="66" charset="0"/>
              </a:rPr>
              <a:t>Retained Earnings</a:t>
            </a:r>
            <a:endParaRPr lang="en-US" altLang="zh-CN" sz="1800" i="1" dirty="0">
              <a:latin typeface="Comic Sans MS" panose="030F0702030302020204" pitchFamily="66" charset="0"/>
            </a:endParaRPr>
          </a:p>
        </p:txBody>
      </p:sp>
      <p:sp>
        <p:nvSpPr>
          <p:cNvPr id="86048" name="Freeform 34"/>
          <p:cNvSpPr/>
          <p:nvPr/>
        </p:nvSpPr>
        <p:spPr>
          <a:xfrm>
            <a:off x="7631113" y="2665413"/>
            <a:ext cx="1055687" cy="1587"/>
          </a:xfrm>
          <a:custGeom>
            <a:avLst/>
            <a:gdLst>
              <a:gd name="txL" fmla="*/ 0 w 665"/>
              <a:gd name="txT" fmla="*/ 0 h 1"/>
              <a:gd name="txR" fmla="*/ 665 w 665"/>
              <a:gd name="txB" fmla="*/ 1 h 1"/>
            </a:gdLst>
            <a:ahLst/>
            <a:cxnLst>
              <a:cxn ang="0">
                <a:pos x="0" y="0"/>
              </a:cxn>
              <a:cxn ang="0">
                <a:pos x="2147483647" y="0"/>
              </a:cxn>
            </a:cxnLst>
            <a:rect l="txL" t="txT" r="txR" b="txB"/>
            <a:pathLst>
              <a:path w="665" h="1">
                <a:moveTo>
                  <a:pt x="0" y="0"/>
                </a:moveTo>
                <a:lnTo>
                  <a:pt x="665" y="0"/>
                </a:lnTo>
              </a:path>
            </a:pathLst>
          </a:custGeom>
          <a:noFill/>
          <a:ln w="28575" cap="sq" cmpd="sng">
            <a:solidFill>
              <a:schemeClr val="tx1">
                <a:alpha val="10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p>
            <a:endParaRPr lang="zh-CN" altLang="en-US"/>
          </a:p>
        </p:txBody>
      </p:sp>
      <p:sp>
        <p:nvSpPr>
          <p:cNvPr id="86049" name="Text Box 35"/>
          <p:cNvSpPr txBox="1"/>
          <p:nvPr/>
        </p:nvSpPr>
        <p:spPr>
          <a:xfrm>
            <a:off x="533400" y="3767138"/>
            <a:ext cx="1066800" cy="339725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i="1" dirty="0">
                <a:latin typeface="Comic Sans MS" panose="030F0702030302020204" pitchFamily="66" charset="0"/>
              </a:rPr>
              <a:t>+5,100</a:t>
            </a:r>
            <a:endParaRPr lang="en-US" altLang="zh-CN" sz="1800" i="1" dirty="0">
              <a:latin typeface="Comic Sans MS" panose="030F0702030302020204" pitchFamily="66" charset="0"/>
            </a:endParaRPr>
          </a:p>
        </p:txBody>
      </p:sp>
      <p:sp>
        <p:nvSpPr>
          <p:cNvPr id="86050" name="Text Box 36"/>
          <p:cNvSpPr txBox="1"/>
          <p:nvPr/>
        </p:nvSpPr>
        <p:spPr>
          <a:xfrm>
            <a:off x="228600" y="3767138"/>
            <a:ext cx="457200" cy="339725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b="1" i="1" dirty="0">
                <a:solidFill>
                  <a:srgbClr val="800000"/>
                </a:solidFill>
                <a:latin typeface="Comic Sans MS" panose="030F0702030302020204" pitchFamily="66" charset="0"/>
              </a:rPr>
              <a:t>4.</a:t>
            </a:r>
            <a:endParaRPr lang="en-US" altLang="zh-CN" sz="1800" b="1" i="1" dirty="0">
              <a:solidFill>
                <a:srgbClr val="8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6051" name="Text Box 37"/>
          <p:cNvSpPr txBox="1"/>
          <p:nvPr/>
        </p:nvSpPr>
        <p:spPr>
          <a:xfrm>
            <a:off x="7467600" y="3767138"/>
            <a:ext cx="1219200" cy="339725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i="1" dirty="0">
                <a:latin typeface="Comic Sans MS" panose="030F0702030302020204" pitchFamily="66" charset="0"/>
              </a:rPr>
              <a:t>+5,100</a:t>
            </a:r>
            <a:endParaRPr lang="en-US" altLang="zh-CN" sz="1800" b="1" i="1" dirty="0">
              <a:solidFill>
                <a:srgbClr val="000066"/>
              </a:solidFill>
              <a:latin typeface="Comic Sans MS" panose="030F0702030302020204" pitchFamily="66" charset="0"/>
            </a:endParaRPr>
          </a:p>
        </p:txBody>
      </p:sp>
      <p:sp>
        <p:nvSpPr>
          <p:cNvPr id="86052" name="Text Box 38"/>
          <p:cNvSpPr txBox="1"/>
          <p:nvPr/>
        </p:nvSpPr>
        <p:spPr>
          <a:xfrm>
            <a:off x="533400" y="4114800"/>
            <a:ext cx="1066800" cy="339725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i="1" dirty="0">
                <a:latin typeface="Comic Sans MS" panose="030F0702030302020204" pitchFamily="66" charset="0"/>
              </a:rPr>
              <a:t>-1,000</a:t>
            </a:r>
            <a:endParaRPr lang="en-US" altLang="zh-CN" sz="1800" i="1" dirty="0">
              <a:latin typeface="Comic Sans MS" panose="030F0702030302020204" pitchFamily="66" charset="0"/>
            </a:endParaRPr>
          </a:p>
        </p:txBody>
      </p:sp>
      <p:sp>
        <p:nvSpPr>
          <p:cNvPr id="86053" name="Text Box 39"/>
          <p:cNvSpPr txBox="1"/>
          <p:nvPr/>
        </p:nvSpPr>
        <p:spPr>
          <a:xfrm>
            <a:off x="228600" y="4114800"/>
            <a:ext cx="457200" cy="339725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b="1" i="1" dirty="0">
                <a:solidFill>
                  <a:srgbClr val="800000"/>
                </a:solidFill>
                <a:latin typeface="Comic Sans MS" panose="030F0702030302020204" pitchFamily="66" charset="0"/>
              </a:rPr>
              <a:t>5.</a:t>
            </a:r>
            <a:endParaRPr lang="en-US" altLang="zh-CN" sz="1800" b="1" i="1" dirty="0">
              <a:solidFill>
                <a:srgbClr val="8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6054" name="Text Box 40"/>
          <p:cNvSpPr txBox="1"/>
          <p:nvPr/>
        </p:nvSpPr>
        <p:spPr>
          <a:xfrm>
            <a:off x="7467600" y="4114800"/>
            <a:ext cx="1219200" cy="339725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i="1" dirty="0">
                <a:latin typeface="Comic Sans MS" panose="030F0702030302020204" pitchFamily="66" charset="0"/>
              </a:rPr>
              <a:t>-1,000</a:t>
            </a:r>
            <a:endParaRPr lang="en-US" altLang="zh-CN" sz="1800" b="1" i="1" dirty="0">
              <a:solidFill>
                <a:srgbClr val="000066"/>
              </a:solidFill>
              <a:latin typeface="Comic Sans MS" panose="030F0702030302020204" pitchFamily="66" charset="0"/>
            </a:endParaRPr>
          </a:p>
        </p:txBody>
      </p:sp>
      <p:sp>
        <p:nvSpPr>
          <p:cNvPr id="86055" name="Text Box 41"/>
          <p:cNvSpPr txBox="1"/>
          <p:nvPr/>
        </p:nvSpPr>
        <p:spPr>
          <a:xfrm>
            <a:off x="533400" y="4452938"/>
            <a:ext cx="1066800" cy="339725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i="1" dirty="0">
                <a:latin typeface="Comic Sans MS" panose="030F0702030302020204" pitchFamily="66" charset="0"/>
              </a:rPr>
              <a:t>-2,000</a:t>
            </a:r>
            <a:endParaRPr lang="en-US" altLang="zh-CN" sz="1800" i="1" dirty="0">
              <a:latin typeface="Comic Sans MS" panose="030F0702030302020204" pitchFamily="66" charset="0"/>
            </a:endParaRPr>
          </a:p>
        </p:txBody>
      </p:sp>
      <p:sp>
        <p:nvSpPr>
          <p:cNvPr id="86056" name="Text Box 42"/>
          <p:cNvSpPr txBox="1"/>
          <p:nvPr/>
        </p:nvSpPr>
        <p:spPr>
          <a:xfrm>
            <a:off x="228600" y="4452938"/>
            <a:ext cx="457200" cy="339725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b="1" i="1" dirty="0">
                <a:solidFill>
                  <a:srgbClr val="800000"/>
                </a:solidFill>
                <a:latin typeface="Comic Sans MS" panose="030F0702030302020204" pitchFamily="66" charset="0"/>
              </a:rPr>
              <a:t>6.</a:t>
            </a:r>
            <a:endParaRPr lang="en-US" altLang="zh-CN" sz="1800" b="1" i="1" dirty="0">
              <a:solidFill>
                <a:srgbClr val="8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6057" name="Text Box 43"/>
          <p:cNvSpPr txBox="1"/>
          <p:nvPr/>
        </p:nvSpPr>
        <p:spPr>
          <a:xfrm>
            <a:off x="7467600" y="4452938"/>
            <a:ext cx="1219200" cy="339725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i="1" dirty="0">
                <a:latin typeface="Comic Sans MS" panose="030F0702030302020204" pitchFamily="66" charset="0"/>
              </a:rPr>
              <a:t>-2,000</a:t>
            </a:r>
            <a:endParaRPr lang="en-US" altLang="zh-CN" sz="1800" b="1" i="1" dirty="0">
              <a:solidFill>
                <a:srgbClr val="000066"/>
              </a:solidFill>
              <a:latin typeface="Comic Sans MS" panose="030F0702030302020204" pitchFamily="66" charset="0"/>
            </a:endParaRPr>
          </a:p>
        </p:txBody>
      </p:sp>
      <p:sp>
        <p:nvSpPr>
          <p:cNvPr id="587820" name="Text Box 44"/>
          <p:cNvSpPr txBox="1"/>
          <p:nvPr/>
        </p:nvSpPr>
        <p:spPr>
          <a:xfrm>
            <a:off x="7620000" y="5486400"/>
            <a:ext cx="1219200" cy="339725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b="1" i="1" dirty="0">
                <a:solidFill>
                  <a:srgbClr val="800000"/>
                </a:solidFill>
                <a:latin typeface="Comic Sans MS" panose="030F0702030302020204" pitchFamily="66" charset="0"/>
              </a:rPr>
              <a:t>Revenue</a:t>
            </a:r>
            <a:endParaRPr lang="en-US" altLang="zh-CN" sz="1800" b="1" i="1" dirty="0">
              <a:solidFill>
                <a:srgbClr val="8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6059" name="Text Box 46"/>
          <p:cNvSpPr txBox="1"/>
          <p:nvPr/>
        </p:nvSpPr>
        <p:spPr>
          <a:xfrm>
            <a:off x="5029200" y="4800600"/>
            <a:ext cx="1066800" cy="339725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i="1" dirty="0">
                <a:latin typeface="Comic Sans MS" panose="030F0702030302020204" pitchFamily="66" charset="0"/>
              </a:rPr>
              <a:t>+250</a:t>
            </a:r>
            <a:endParaRPr lang="en-US" altLang="zh-CN" sz="1800" i="1" dirty="0">
              <a:latin typeface="Comic Sans MS" panose="030F0702030302020204" pitchFamily="66" charset="0"/>
            </a:endParaRPr>
          </a:p>
        </p:txBody>
      </p:sp>
      <p:sp>
        <p:nvSpPr>
          <p:cNvPr id="86060" name="Text Box 47"/>
          <p:cNvSpPr txBox="1"/>
          <p:nvPr/>
        </p:nvSpPr>
        <p:spPr>
          <a:xfrm>
            <a:off x="7772400" y="4800600"/>
            <a:ext cx="914400" cy="339725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i="1" dirty="0">
                <a:latin typeface="Comic Sans MS" panose="030F0702030302020204" pitchFamily="66" charset="0"/>
              </a:rPr>
              <a:t>-250</a:t>
            </a:r>
            <a:endParaRPr lang="en-US" altLang="zh-CN" sz="1800" b="1" i="1" dirty="0">
              <a:solidFill>
                <a:srgbClr val="000066"/>
              </a:solidFill>
              <a:latin typeface="Comic Sans MS" panose="030F0702030302020204" pitchFamily="66" charset="0"/>
            </a:endParaRPr>
          </a:p>
        </p:txBody>
      </p:sp>
      <p:sp>
        <p:nvSpPr>
          <p:cNvPr id="86061" name="Text Box 48"/>
          <p:cNvSpPr txBox="1"/>
          <p:nvPr/>
        </p:nvSpPr>
        <p:spPr>
          <a:xfrm>
            <a:off x="228600" y="4800600"/>
            <a:ext cx="457200" cy="339725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b="1" i="1" dirty="0">
                <a:solidFill>
                  <a:srgbClr val="800000"/>
                </a:solidFill>
                <a:latin typeface="Comic Sans MS" panose="030F0702030302020204" pitchFamily="66" charset="0"/>
              </a:rPr>
              <a:t>7.</a:t>
            </a:r>
            <a:endParaRPr lang="en-US" altLang="zh-CN" sz="1800" b="1" i="1" dirty="0">
              <a:solidFill>
                <a:srgbClr val="8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6062" name="Text Box 49"/>
          <p:cNvSpPr txBox="1"/>
          <p:nvPr/>
        </p:nvSpPr>
        <p:spPr>
          <a:xfrm>
            <a:off x="381000" y="1143000"/>
            <a:ext cx="8915400" cy="442913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sz="2300" b="1" i="1" dirty="0">
                <a:solidFill>
                  <a:srgbClr val="800000"/>
                </a:solidFill>
                <a:latin typeface="Comic Sans MS" panose="030F0702030302020204" pitchFamily="66" charset="0"/>
              </a:rPr>
              <a:t>8.  Provided repair services on account to customers $750.</a:t>
            </a:r>
            <a:endParaRPr lang="en-US" altLang="zh-CN" sz="2300" b="1" i="1" dirty="0">
              <a:solidFill>
                <a:srgbClr val="8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87826" name="Text Box 50"/>
          <p:cNvSpPr txBox="1"/>
          <p:nvPr/>
        </p:nvSpPr>
        <p:spPr>
          <a:xfrm>
            <a:off x="2057400" y="5138738"/>
            <a:ext cx="1066800" cy="339725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i="1" dirty="0">
                <a:latin typeface="Comic Sans MS" panose="030F0702030302020204" pitchFamily="66" charset="0"/>
              </a:rPr>
              <a:t>+750</a:t>
            </a:r>
            <a:endParaRPr lang="en-US" altLang="zh-CN" sz="1800" i="1" dirty="0">
              <a:latin typeface="Comic Sans MS" panose="030F0702030302020204" pitchFamily="66" charset="0"/>
            </a:endParaRPr>
          </a:p>
        </p:txBody>
      </p:sp>
      <p:sp>
        <p:nvSpPr>
          <p:cNvPr id="86064" name="Text Box 51"/>
          <p:cNvSpPr txBox="1"/>
          <p:nvPr/>
        </p:nvSpPr>
        <p:spPr>
          <a:xfrm>
            <a:off x="228600" y="5138738"/>
            <a:ext cx="457200" cy="339725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b="1" i="1" dirty="0">
                <a:solidFill>
                  <a:srgbClr val="800000"/>
                </a:solidFill>
                <a:latin typeface="Comic Sans MS" panose="030F0702030302020204" pitchFamily="66" charset="0"/>
              </a:rPr>
              <a:t>8.</a:t>
            </a:r>
            <a:endParaRPr lang="en-US" altLang="zh-CN" sz="1800" b="1" i="1" dirty="0">
              <a:solidFill>
                <a:srgbClr val="8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87828" name="Text Box 52"/>
          <p:cNvSpPr txBox="1"/>
          <p:nvPr/>
        </p:nvSpPr>
        <p:spPr>
          <a:xfrm>
            <a:off x="7620000" y="5138738"/>
            <a:ext cx="1066800" cy="339725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i="1" dirty="0">
                <a:latin typeface="Comic Sans MS" panose="030F0702030302020204" pitchFamily="66" charset="0"/>
              </a:rPr>
              <a:t>+750</a:t>
            </a:r>
            <a:endParaRPr lang="en-US" altLang="zh-CN" sz="1800" b="1" i="1" dirty="0">
              <a:solidFill>
                <a:srgbClr val="000066"/>
              </a:solidFill>
              <a:latin typeface="Comic Sans MS" panose="030F0702030302020204" pitchFamily="66" charset="0"/>
            </a:endParaRPr>
          </a:p>
        </p:txBody>
      </p:sp>
      <p:sp>
        <p:nvSpPr>
          <p:cNvPr id="86066" name="Text Box 54"/>
          <p:cNvSpPr txBox="1"/>
          <p:nvPr/>
        </p:nvSpPr>
        <p:spPr>
          <a:xfrm>
            <a:off x="7375525" y="2357438"/>
            <a:ext cx="381000" cy="320675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000" i="1" dirty="0">
                <a:latin typeface="Comic Sans MS" panose="030F0702030302020204" pitchFamily="66" charset="0"/>
              </a:rPr>
              <a:t>+</a:t>
            </a:r>
            <a:endParaRPr lang="en-US" altLang="zh-CN" sz="2000" i="1" dirty="0">
              <a:latin typeface="Comic Sans MS" panose="030F0702030302020204" pitchFamily="66" charset="0"/>
            </a:endParaRPr>
          </a:p>
        </p:txBody>
      </p:sp>
      <p:sp>
        <p:nvSpPr>
          <p:cNvPr id="86067" name="灯片编号占位符 50"/>
          <p:cNvSpPr txBox="1">
            <a:spLocks noGrp="1"/>
          </p:cNvSpPr>
          <p:nvPr>
            <p:ph type="sldNum" sz="quarter" idx="4"/>
          </p:nvPr>
        </p:nvSpPr>
        <p:spPr/>
        <p:txBody>
          <a:bodyPr anchor="b" anchorCtr="0"/>
          <a:p>
            <a:pPr marL="0" indent="0" algn="r" eaLnBrk="1" hangingPunct="1">
              <a:spcBef>
                <a:spcPct val="0"/>
              </a:spcBef>
              <a:buClrTx/>
              <a:buSzTx/>
              <a:buFontTx/>
              <a:buNone/>
            </a:pPr>
            <a:fld id="{9A0DB2DC-4C9A-4742-B13C-FB6460FD3503}" type="slidenum">
              <a:rPr lang="zh-CN" altLang="en-US" sz="1400" dirty="0"/>
            </a:fld>
            <a:endParaRPr lang="zh-CN" altLang="en-US" sz="1400" dirty="0"/>
          </a:p>
        </p:txBody>
      </p:sp>
      <p:sp>
        <p:nvSpPr>
          <p:cNvPr id="86068" name="页脚占位符 51"/>
          <p:cNvSpPr txBox="1">
            <a:spLocks noGrp="1"/>
          </p:cNvSpPr>
          <p:nvPr>
            <p:ph type="ftr" sz="quarter" idx="3"/>
          </p:nvPr>
        </p:nvSpPr>
        <p:spPr/>
        <p:txBody>
          <a:bodyPr anchor="b" anchorCtr="0"/>
          <a:p>
            <a:pPr mar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400" dirty="0">
                <a:latin typeface="+mn-lt"/>
                <a:ea typeface="+mn-ea"/>
                <a:cs typeface="+mn-cs"/>
              </a:rPr>
              <a:t>Ye and Sun Accounting English </a:t>
            </a:r>
            <a:endParaRPr lang="zh-CN" altLang="en-US" sz="1400" dirty="0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87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87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87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7820" grpId="0"/>
      <p:bldP spid="587826" grpId="0"/>
      <p:bldP spid="58782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88889" name="Text Box 89"/>
          <p:cNvSpPr txBox="1"/>
          <p:nvPr/>
        </p:nvSpPr>
        <p:spPr>
          <a:xfrm>
            <a:off x="539750" y="5805488"/>
            <a:ext cx="8305800" cy="614362"/>
          </a:xfrm>
          <a:prstGeom prst="rect">
            <a:avLst/>
          </a:prstGeom>
          <a:solidFill>
            <a:srgbClr val="FFFF00"/>
          </a:solidFill>
          <a:ln w="12700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defTabSz="914400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  <a:tabLst>
                <a:tab pos="796925" algn="r"/>
                <a:tab pos="1203325" algn="r"/>
                <a:tab pos="2408555" algn="r"/>
                <a:tab pos="2743200" algn="r"/>
                <a:tab pos="3946525" algn="r"/>
                <a:tab pos="4283075" algn="r"/>
                <a:tab pos="5380355" algn="r"/>
                <a:tab pos="5715000" algn="r"/>
                <a:tab pos="6740525" algn="r"/>
                <a:tab pos="7948930" algn="r"/>
              </a:tabLst>
            </a:pPr>
            <a:r>
              <a:rPr lang="en-US" altLang="zh-CN" sz="1800" i="1" dirty="0">
                <a:latin typeface="Comic Sans MS" panose="030F0702030302020204" pitchFamily="66" charset="0"/>
              </a:rPr>
              <a:t>    	6,820   	</a:t>
            </a:r>
            <a:r>
              <a:rPr lang="en-US" altLang="zh-CN" sz="1800" b="1" i="1" dirty="0">
                <a:latin typeface="Comic Sans MS" panose="030F0702030302020204" pitchFamily="66" charset="0"/>
              </a:rPr>
              <a:t>+</a:t>
            </a:r>
            <a:r>
              <a:rPr lang="en-US" altLang="zh-CN" sz="1800" i="1" dirty="0">
                <a:latin typeface="Comic Sans MS" panose="030F0702030302020204" pitchFamily="66" charset="0"/>
              </a:rPr>
              <a:t> </a:t>
            </a:r>
            <a:r>
              <a:rPr lang="en-US" altLang="zh-CN" sz="1800" b="1" i="1" dirty="0">
                <a:latin typeface="Comic Sans MS" panose="030F0702030302020204" pitchFamily="66" charset="0"/>
              </a:rPr>
              <a:t>       	</a:t>
            </a:r>
            <a:r>
              <a:rPr lang="en-US" altLang="zh-CN" sz="1800" i="1" dirty="0">
                <a:latin typeface="Comic Sans MS" panose="030F0702030302020204" pitchFamily="66" charset="0"/>
              </a:rPr>
              <a:t>630   	</a:t>
            </a:r>
            <a:r>
              <a:rPr lang="en-US" altLang="zh-CN" sz="1800" b="1" i="1" dirty="0">
                <a:latin typeface="Comic Sans MS" panose="030F0702030302020204" pitchFamily="66" charset="0"/>
              </a:rPr>
              <a:t>+</a:t>
            </a:r>
            <a:r>
              <a:rPr lang="en-US" altLang="zh-CN" sz="1800" i="1" dirty="0">
                <a:latin typeface="Comic Sans MS" panose="030F0702030302020204" pitchFamily="66" charset="0"/>
              </a:rPr>
              <a:t>        	5,000   	</a:t>
            </a:r>
            <a:r>
              <a:rPr lang="en-US" altLang="zh-CN" sz="2000" b="1" i="1" dirty="0">
                <a:latin typeface="Comic Sans MS" panose="030F0702030302020204" pitchFamily="66" charset="0"/>
              </a:rPr>
              <a:t>=</a:t>
            </a:r>
            <a:r>
              <a:rPr lang="en-US" altLang="zh-CN" sz="1800" i="1" dirty="0">
                <a:latin typeface="Comic Sans MS" panose="030F0702030302020204" pitchFamily="66" charset="0"/>
              </a:rPr>
              <a:t>          	250   	</a:t>
            </a:r>
            <a:r>
              <a:rPr lang="en-US" altLang="zh-CN" sz="1800" b="1" i="1" dirty="0">
                <a:latin typeface="Comic Sans MS" panose="030F0702030302020204" pitchFamily="66" charset="0"/>
              </a:rPr>
              <a:t>+</a:t>
            </a:r>
            <a:r>
              <a:rPr lang="en-US" altLang="zh-CN" sz="1800" i="1" dirty="0">
                <a:latin typeface="Comic Sans MS" panose="030F0702030302020204" pitchFamily="66" charset="0"/>
              </a:rPr>
              <a:t>   	 10,000  +	2,200</a:t>
            </a:r>
            <a:endParaRPr lang="en-US" altLang="zh-CN" sz="1800" i="1" dirty="0">
              <a:latin typeface="Comic Sans MS" panose="030F0702030302020204" pitchFamily="66" charset="0"/>
            </a:endParaRPr>
          </a:p>
          <a:p>
            <a:pPr marL="0" lvl="0" indent="0" defTabSz="914400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  <a:tabLst>
                <a:tab pos="796925" algn="r"/>
                <a:tab pos="1203325" algn="r"/>
                <a:tab pos="2408555" algn="r"/>
                <a:tab pos="2743200" algn="r"/>
                <a:tab pos="3946525" algn="r"/>
                <a:tab pos="4283075" algn="r"/>
                <a:tab pos="5380355" algn="r"/>
                <a:tab pos="5715000" algn="r"/>
                <a:tab pos="6740525" algn="r"/>
                <a:tab pos="7948930" algn="r"/>
              </a:tabLst>
            </a:pPr>
            <a:r>
              <a:rPr lang="zh-CN" altLang="en-US" sz="1800" i="1" dirty="0">
                <a:latin typeface="Comic Sans MS" panose="030F0702030302020204" pitchFamily="66" charset="0"/>
              </a:rPr>
              <a:t>现金           应收账款            设备               应付账款      股本           留存收益</a:t>
            </a:r>
            <a:endParaRPr lang="zh-CN" altLang="en-US" sz="1800" b="1" i="1" dirty="0">
              <a:latin typeface="Comic Sans MS" panose="030F0702030302020204" pitchFamily="66" charset="0"/>
            </a:endParaRPr>
          </a:p>
        </p:txBody>
      </p:sp>
      <p:sp>
        <p:nvSpPr>
          <p:cNvPr id="87043" name="Text Box 3"/>
          <p:cNvSpPr txBox="1"/>
          <p:nvPr/>
        </p:nvSpPr>
        <p:spPr>
          <a:xfrm>
            <a:off x="533400" y="2732088"/>
            <a:ext cx="1066800" cy="339725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i="1" dirty="0">
                <a:latin typeface="Comic Sans MS" panose="030F0702030302020204" pitchFamily="66" charset="0"/>
              </a:rPr>
              <a:t>+10,000</a:t>
            </a:r>
            <a:endParaRPr lang="en-US" altLang="zh-CN" sz="1800" i="1" dirty="0">
              <a:latin typeface="Comic Sans MS" panose="030F0702030302020204" pitchFamily="66" charset="0"/>
            </a:endParaRPr>
          </a:p>
        </p:txBody>
      </p:sp>
      <p:sp>
        <p:nvSpPr>
          <p:cNvPr id="87044" name="Text Box 4"/>
          <p:cNvSpPr txBox="1"/>
          <p:nvPr/>
        </p:nvSpPr>
        <p:spPr>
          <a:xfrm>
            <a:off x="228600" y="2732088"/>
            <a:ext cx="457200" cy="339725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b="1" i="1" dirty="0">
                <a:solidFill>
                  <a:srgbClr val="800000"/>
                </a:solidFill>
                <a:latin typeface="Comic Sans MS" panose="030F0702030302020204" pitchFamily="66" charset="0"/>
              </a:rPr>
              <a:t>1.</a:t>
            </a:r>
            <a:endParaRPr lang="en-US" altLang="zh-CN" sz="1800" b="1" i="1" dirty="0">
              <a:solidFill>
                <a:srgbClr val="8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7045" name="Text Box 5"/>
          <p:cNvSpPr txBox="1"/>
          <p:nvPr/>
        </p:nvSpPr>
        <p:spPr>
          <a:xfrm>
            <a:off x="6400800" y="2732088"/>
            <a:ext cx="1066800" cy="339725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i="1" dirty="0">
                <a:latin typeface="Comic Sans MS" panose="030F0702030302020204" pitchFamily="66" charset="0"/>
              </a:rPr>
              <a:t>+10,000</a:t>
            </a:r>
            <a:endParaRPr lang="en-US" altLang="zh-CN" sz="1800" i="1" dirty="0">
              <a:latin typeface="Comic Sans MS" panose="030F0702030302020204" pitchFamily="66" charset="0"/>
            </a:endParaRPr>
          </a:p>
        </p:txBody>
      </p:sp>
      <p:sp>
        <p:nvSpPr>
          <p:cNvPr id="87046" name="Text Box 7"/>
          <p:cNvSpPr txBox="1"/>
          <p:nvPr/>
        </p:nvSpPr>
        <p:spPr>
          <a:xfrm>
            <a:off x="533400" y="3081338"/>
            <a:ext cx="1066800" cy="339725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i="1" dirty="0">
                <a:latin typeface="Comic Sans MS" panose="030F0702030302020204" pitchFamily="66" charset="0"/>
              </a:rPr>
              <a:t>-5,000</a:t>
            </a:r>
            <a:endParaRPr lang="en-US" altLang="zh-CN" sz="1800" i="1" dirty="0">
              <a:latin typeface="Comic Sans MS" panose="030F0702030302020204" pitchFamily="66" charset="0"/>
            </a:endParaRPr>
          </a:p>
        </p:txBody>
      </p:sp>
      <p:sp>
        <p:nvSpPr>
          <p:cNvPr id="87047" name="Text Box 8"/>
          <p:cNvSpPr txBox="1"/>
          <p:nvPr/>
        </p:nvSpPr>
        <p:spPr>
          <a:xfrm>
            <a:off x="228600" y="3081338"/>
            <a:ext cx="457200" cy="339725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b="1" i="1" dirty="0">
                <a:solidFill>
                  <a:srgbClr val="800000"/>
                </a:solidFill>
                <a:latin typeface="Comic Sans MS" panose="030F0702030302020204" pitchFamily="66" charset="0"/>
              </a:rPr>
              <a:t>2.</a:t>
            </a:r>
            <a:endParaRPr lang="en-US" altLang="zh-CN" sz="1800" b="1" i="1" dirty="0">
              <a:solidFill>
                <a:srgbClr val="8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7048" name="Text Box 9"/>
          <p:cNvSpPr txBox="1"/>
          <p:nvPr/>
        </p:nvSpPr>
        <p:spPr>
          <a:xfrm>
            <a:off x="3581400" y="3081338"/>
            <a:ext cx="1066800" cy="339725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i="1" dirty="0">
                <a:latin typeface="Comic Sans MS" panose="030F0702030302020204" pitchFamily="66" charset="0"/>
              </a:rPr>
              <a:t>+5,000</a:t>
            </a:r>
            <a:endParaRPr lang="en-US" altLang="zh-CN" sz="1800" i="1" dirty="0">
              <a:latin typeface="Comic Sans MS" panose="030F0702030302020204" pitchFamily="66" charset="0"/>
            </a:endParaRPr>
          </a:p>
        </p:txBody>
      </p:sp>
      <p:sp>
        <p:nvSpPr>
          <p:cNvPr id="87049" name="Text Box 10"/>
          <p:cNvSpPr txBox="1"/>
          <p:nvPr/>
        </p:nvSpPr>
        <p:spPr>
          <a:xfrm>
            <a:off x="533400" y="3429000"/>
            <a:ext cx="1066800" cy="339725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i="1" dirty="0">
                <a:latin typeface="Comic Sans MS" panose="030F0702030302020204" pitchFamily="66" charset="0"/>
              </a:rPr>
              <a:t>-400</a:t>
            </a:r>
            <a:endParaRPr lang="en-US" altLang="zh-CN" sz="1800" i="1" dirty="0">
              <a:latin typeface="Comic Sans MS" panose="030F0702030302020204" pitchFamily="66" charset="0"/>
            </a:endParaRPr>
          </a:p>
        </p:txBody>
      </p:sp>
      <p:sp>
        <p:nvSpPr>
          <p:cNvPr id="87050" name="Text Box 11"/>
          <p:cNvSpPr txBox="1"/>
          <p:nvPr/>
        </p:nvSpPr>
        <p:spPr>
          <a:xfrm>
            <a:off x="228600" y="3429000"/>
            <a:ext cx="457200" cy="339725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b="1" i="1" dirty="0">
                <a:solidFill>
                  <a:srgbClr val="800000"/>
                </a:solidFill>
                <a:latin typeface="Comic Sans MS" panose="030F0702030302020204" pitchFamily="66" charset="0"/>
              </a:rPr>
              <a:t>3.</a:t>
            </a:r>
            <a:endParaRPr lang="en-US" altLang="zh-CN" sz="1800" b="1" i="1" dirty="0">
              <a:solidFill>
                <a:srgbClr val="8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7051" name="Text Box 12"/>
          <p:cNvSpPr txBox="1"/>
          <p:nvPr/>
        </p:nvSpPr>
        <p:spPr>
          <a:xfrm>
            <a:off x="7467600" y="3429000"/>
            <a:ext cx="1219200" cy="339725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i="1" dirty="0">
                <a:latin typeface="Comic Sans MS" panose="030F0702030302020204" pitchFamily="66" charset="0"/>
              </a:rPr>
              <a:t>-400</a:t>
            </a:r>
            <a:endParaRPr lang="en-US" altLang="zh-CN" sz="1800" b="1" i="1" dirty="0">
              <a:solidFill>
                <a:srgbClr val="000066"/>
              </a:solidFill>
              <a:latin typeface="Comic Sans MS" panose="030F0702030302020204" pitchFamily="66" charset="0"/>
            </a:endParaRPr>
          </a:p>
        </p:txBody>
      </p:sp>
      <p:sp>
        <p:nvSpPr>
          <p:cNvPr id="87052" name="Text Box 13"/>
          <p:cNvSpPr txBox="1"/>
          <p:nvPr/>
        </p:nvSpPr>
        <p:spPr>
          <a:xfrm>
            <a:off x="6248400" y="1655763"/>
            <a:ext cx="2590800" cy="366712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i="1" dirty="0">
                <a:latin typeface="Comic Sans MS" panose="030F0702030302020204" pitchFamily="66" charset="0"/>
              </a:rPr>
              <a:t>Stockholders’ Equity</a:t>
            </a:r>
            <a:endParaRPr lang="en-US" altLang="zh-CN" sz="1800" i="1" dirty="0">
              <a:latin typeface="Comic Sans MS" panose="030F0702030302020204" pitchFamily="66" charset="0"/>
            </a:endParaRPr>
          </a:p>
        </p:txBody>
      </p:sp>
      <p:sp>
        <p:nvSpPr>
          <p:cNvPr id="87053" name="Text Box 14"/>
          <p:cNvSpPr txBox="1"/>
          <p:nvPr/>
        </p:nvSpPr>
        <p:spPr>
          <a:xfrm>
            <a:off x="533400" y="2362200"/>
            <a:ext cx="1066800" cy="284163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7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i="1" dirty="0">
                <a:latin typeface="Comic Sans MS" panose="030F0702030302020204" pitchFamily="66" charset="0"/>
              </a:rPr>
              <a:t>Cash</a:t>
            </a:r>
            <a:endParaRPr lang="en-US" altLang="zh-CN" sz="1800" i="1" dirty="0">
              <a:latin typeface="Comic Sans MS" panose="030F0702030302020204" pitchFamily="66" charset="0"/>
            </a:endParaRPr>
          </a:p>
        </p:txBody>
      </p:sp>
      <p:sp>
        <p:nvSpPr>
          <p:cNvPr id="87054" name="Text Box 15"/>
          <p:cNvSpPr txBox="1"/>
          <p:nvPr/>
        </p:nvSpPr>
        <p:spPr>
          <a:xfrm>
            <a:off x="1828800" y="2025650"/>
            <a:ext cx="1447800" cy="641350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i="1" dirty="0">
                <a:latin typeface="Comic Sans MS" panose="030F0702030302020204" pitchFamily="66" charset="0"/>
              </a:rPr>
              <a:t>Accounts Receivable</a:t>
            </a:r>
            <a:endParaRPr lang="en-US" altLang="zh-CN" sz="1800" i="1" dirty="0">
              <a:latin typeface="Comic Sans MS" panose="030F0702030302020204" pitchFamily="66" charset="0"/>
            </a:endParaRPr>
          </a:p>
        </p:txBody>
      </p:sp>
      <p:sp>
        <p:nvSpPr>
          <p:cNvPr id="87055" name="Text Box 16"/>
          <p:cNvSpPr txBox="1"/>
          <p:nvPr/>
        </p:nvSpPr>
        <p:spPr>
          <a:xfrm>
            <a:off x="3429000" y="2362200"/>
            <a:ext cx="1295400" cy="284163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7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i="1" dirty="0">
                <a:latin typeface="Comic Sans MS" panose="030F0702030302020204" pitchFamily="66" charset="0"/>
              </a:rPr>
              <a:t>Equipment</a:t>
            </a:r>
            <a:endParaRPr lang="en-US" altLang="zh-CN" sz="1800" i="1" dirty="0">
              <a:latin typeface="Comic Sans MS" panose="030F0702030302020204" pitchFamily="66" charset="0"/>
            </a:endParaRPr>
          </a:p>
        </p:txBody>
      </p:sp>
      <p:sp>
        <p:nvSpPr>
          <p:cNvPr id="87056" name="Text Box 17"/>
          <p:cNvSpPr txBox="1"/>
          <p:nvPr/>
        </p:nvSpPr>
        <p:spPr>
          <a:xfrm>
            <a:off x="4800600" y="2025650"/>
            <a:ext cx="1447800" cy="641350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i="1" dirty="0">
                <a:latin typeface="Comic Sans MS" panose="030F0702030302020204" pitchFamily="66" charset="0"/>
              </a:rPr>
              <a:t>Accounts Payable</a:t>
            </a:r>
            <a:endParaRPr lang="en-US" altLang="zh-CN" sz="1800" i="1" dirty="0">
              <a:latin typeface="Comic Sans MS" panose="030F0702030302020204" pitchFamily="66" charset="0"/>
            </a:endParaRPr>
          </a:p>
        </p:txBody>
      </p:sp>
      <p:sp>
        <p:nvSpPr>
          <p:cNvPr id="87057" name="Text Box 18"/>
          <p:cNvSpPr txBox="1"/>
          <p:nvPr/>
        </p:nvSpPr>
        <p:spPr>
          <a:xfrm>
            <a:off x="6248400" y="2025650"/>
            <a:ext cx="1447800" cy="645160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i="1" dirty="0">
                <a:latin typeface="Comic Sans MS" panose="030F0702030302020204" pitchFamily="66" charset="0"/>
              </a:rPr>
              <a:t>Common Shares</a:t>
            </a:r>
            <a:endParaRPr lang="en-US" altLang="zh-CN" sz="1800" i="1" dirty="0">
              <a:latin typeface="Comic Sans MS" panose="030F0702030302020204" pitchFamily="66" charset="0"/>
            </a:endParaRPr>
          </a:p>
        </p:txBody>
      </p:sp>
      <p:sp>
        <p:nvSpPr>
          <p:cNvPr id="87058" name="Freeform 19"/>
          <p:cNvSpPr/>
          <p:nvPr/>
        </p:nvSpPr>
        <p:spPr>
          <a:xfrm>
            <a:off x="1905000" y="2667000"/>
            <a:ext cx="1295400" cy="76200"/>
          </a:xfrm>
          <a:custGeom>
            <a:avLst/>
            <a:gdLst>
              <a:gd name="txL" fmla="*/ 0 w 665"/>
              <a:gd name="txT" fmla="*/ 0 h 1"/>
              <a:gd name="txR" fmla="*/ 665 w 665"/>
              <a:gd name="txB" fmla="*/ 1 h 1"/>
            </a:gdLst>
            <a:ahLst/>
            <a:cxnLst>
              <a:cxn ang="0">
                <a:pos x="0" y="0"/>
              </a:cxn>
              <a:cxn ang="0">
                <a:pos x="2147483647" y="0"/>
              </a:cxn>
            </a:cxnLst>
            <a:rect l="txL" t="txT" r="txR" b="txB"/>
            <a:pathLst>
              <a:path w="665" h="1">
                <a:moveTo>
                  <a:pt x="0" y="0"/>
                </a:moveTo>
                <a:lnTo>
                  <a:pt x="665" y="0"/>
                </a:lnTo>
              </a:path>
            </a:pathLst>
          </a:custGeom>
          <a:noFill/>
          <a:ln w="28575" cap="sq" cmpd="sng">
            <a:solidFill>
              <a:schemeClr val="tx1">
                <a:alpha val="10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p>
            <a:endParaRPr lang="zh-CN" altLang="en-US"/>
          </a:p>
        </p:txBody>
      </p:sp>
      <p:sp>
        <p:nvSpPr>
          <p:cNvPr id="87059" name="Freeform 20"/>
          <p:cNvSpPr/>
          <p:nvPr/>
        </p:nvSpPr>
        <p:spPr>
          <a:xfrm>
            <a:off x="533400" y="2667000"/>
            <a:ext cx="1055688" cy="1588"/>
          </a:xfrm>
          <a:custGeom>
            <a:avLst/>
            <a:gdLst>
              <a:gd name="txL" fmla="*/ 0 w 665"/>
              <a:gd name="txT" fmla="*/ 0 h 1"/>
              <a:gd name="txR" fmla="*/ 665 w 665"/>
              <a:gd name="txB" fmla="*/ 1 h 1"/>
            </a:gdLst>
            <a:ahLst/>
            <a:cxnLst>
              <a:cxn ang="0">
                <a:pos x="0" y="0"/>
              </a:cxn>
              <a:cxn ang="0">
                <a:pos x="2147483647" y="0"/>
              </a:cxn>
            </a:cxnLst>
            <a:rect l="txL" t="txT" r="txR" b="txB"/>
            <a:pathLst>
              <a:path w="665" h="1">
                <a:moveTo>
                  <a:pt x="0" y="0"/>
                </a:moveTo>
                <a:lnTo>
                  <a:pt x="665" y="0"/>
                </a:lnTo>
              </a:path>
            </a:pathLst>
          </a:custGeom>
          <a:noFill/>
          <a:ln w="28575" cap="sq" cmpd="sng">
            <a:solidFill>
              <a:schemeClr val="tx1">
                <a:alpha val="10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p>
            <a:endParaRPr lang="zh-CN" altLang="en-US"/>
          </a:p>
        </p:txBody>
      </p:sp>
      <p:sp>
        <p:nvSpPr>
          <p:cNvPr id="87060" name="Freeform 21"/>
          <p:cNvSpPr/>
          <p:nvPr/>
        </p:nvSpPr>
        <p:spPr>
          <a:xfrm>
            <a:off x="3505200" y="2667000"/>
            <a:ext cx="1143000" cy="76200"/>
          </a:xfrm>
          <a:custGeom>
            <a:avLst/>
            <a:gdLst>
              <a:gd name="txL" fmla="*/ 0 w 665"/>
              <a:gd name="txT" fmla="*/ 0 h 1"/>
              <a:gd name="txR" fmla="*/ 665 w 665"/>
              <a:gd name="txB" fmla="*/ 1 h 1"/>
            </a:gdLst>
            <a:ahLst/>
            <a:cxnLst>
              <a:cxn ang="0">
                <a:pos x="0" y="0"/>
              </a:cxn>
              <a:cxn ang="0">
                <a:pos x="2147483647" y="0"/>
              </a:cxn>
            </a:cxnLst>
            <a:rect l="txL" t="txT" r="txR" b="txB"/>
            <a:pathLst>
              <a:path w="665" h="1">
                <a:moveTo>
                  <a:pt x="0" y="0"/>
                </a:moveTo>
                <a:lnTo>
                  <a:pt x="665" y="0"/>
                </a:lnTo>
              </a:path>
            </a:pathLst>
          </a:custGeom>
          <a:noFill/>
          <a:ln w="28575" cap="sq" cmpd="sng">
            <a:solidFill>
              <a:schemeClr val="tx1">
                <a:alpha val="10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p>
            <a:endParaRPr lang="zh-CN" altLang="en-US"/>
          </a:p>
        </p:txBody>
      </p:sp>
      <p:sp>
        <p:nvSpPr>
          <p:cNvPr id="87061" name="Freeform 22"/>
          <p:cNvSpPr/>
          <p:nvPr/>
        </p:nvSpPr>
        <p:spPr>
          <a:xfrm>
            <a:off x="4953000" y="2667000"/>
            <a:ext cx="1143000" cy="76200"/>
          </a:xfrm>
          <a:custGeom>
            <a:avLst/>
            <a:gdLst>
              <a:gd name="txL" fmla="*/ 0 w 665"/>
              <a:gd name="txT" fmla="*/ 0 h 1"/>
              <a:gd name="txR" fmla="*/ 665 w 665"/>
              <a:gd name="txB" fmla="*/ 1 h 1"/>
            </a:gdLst>
            <a:ahLst/>
            <a:cxnLst>
              <a:cxn ang="0">
                <a:pos x="0" y="0"/>
              </a:cxn>
              <a:cxn ang="0">
                <a:pos x="2147483647" y="0"/>
              </a:cxn>
            </a:cxnLst>
            <a:rect l="txL" t="txT" r="txR" b="txB"/>
            <a:pathLst>
              <a:path w="665" h="1">
                <a:moveTo>
                  <a:pt x="0" y="0"/>
                </a:moveTo>
                <a:lnTo>
                  <a:pt x="665" y="0"/>
                </a:lnTo>
              </a:path>
            </a:pathLst>
          </a:custGeom>
          <a:noFill/>
          <a:ln w="28575" cap="sq" cmpd="sng">
            <a:solidFill>
              <a:schemeClr val="tx1">
                <a:alpha val="10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p>
            <a:endParaRPr lang="zh-CN" altLang="en-US"/>
          </a:p>
        </p:txBody>
      </p:sp>
      <p:sp>
        <p:nvSpPr>
          <p:cNvPr id="87062" name="Freeform 23"/>
          <p:cNvSpPr/>
          <p:nvPr/>
        </p:nvSpPr>
        <p:spPr>
          <a:xfrm>
            <a:off x="6411913" y="2667000"/>
            <a:ext cx="1055687" cy="1588"/>
          </a:xfrm>
          <a:custGeom>
            <a:avLst/>
            <a:gdLst>
              <a:gd name="txL" fmla="*/ 0 w 665"/>
              <a:gd name="txT" fmla="*/ 0 h 1"/>
              <a:gd name="txR" fmla="*/ 665 w 665"/>
              <a:gd name="txB" fmla="*/ 1 h 1"/>
            </a:gdLst>
            <a:ahLst/>
            <a:cxnLst>
              <a:cxn ang="0">
                <a:pos x="0" y="0"/>
              </a:cxn>
              <a:cxn ang="0">
                <a:pos x="2147483647" y="0"/>
              </a:cxn>
            </a:cxnLst>
            <a:rect l="txL" t="txT" r="txR" b="txB"/>
            <a:pathLst>
              <a:path w="665" h="1">
                <a:moveTo>
                  <a:pt x="0" y="0"/>
                </a:moveTo>
                <a:lnTo>
                  <a:pt x="665" y="0"/>
                </a:lnTo>
              </a:path>
            </a:pathLst>
          </a:custGeom>
          <a:noFill/>
          <a:ln w="28575" cap="sq" cmpd="sng">
            <a:solidFill>
              <a:schemeClr val="tx1">
                <a:alpha val="10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p>
            <a:endParaRPr lang="zh-CN" altLang="en-US"/>
          </a:p>
        </p:txBody>
      </p:sp>
      <p:sp>
        <p:nvSpPr>
          <p:cNvPr id="87063" name="Text Box 24"/>
          <p:cNvSpPr txBox="1"/>
          <p:nvPr/>
        </p:nvSpPr>
        <p:spPr>
          <a:xfrm>
            <a:off x="1600200" y="2330450"/>
            <a:ext cx="381000" cy="366713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000" i="1" dirty="0">
                <a:latin typeface="Comic Sans MS" panose="030F0702030302020204" pitchFamily="66" charset="0"/>
              </a:rPr>
              <a:t>+</a:t>
            </a:r>
            <a:endParaRPr lang="en-US" altLang="zh-CN" sz="2000" i="1" dirty="0">
              <a:latin typeface="Comic Sans MS" panose="030F0702030302020204" pitchFamily="66" charset="0"/>
            </a:endParaRPr>
          </a:p>
        </p:txBody>
      </p:sp>
      <p:sp>
        <p:nvSpPr>
          <p:cNvPr id="87064" name="Text Box 25"/>
          <p:cNvSpPr txBox="1"/>
          <p:nvPr/>
        </p:nvSpPr>
        <p:spPr>
          <a:xfrm>
            <a:off x="3124200" y="2330450"/>
            <a:ext cx="381000" cy="366713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000" i="1" dirty="0">
                <a:latin typeface="Comic Sans MS" panose="030F0702030302020204" pitchFamily="66" charset="0"/>
              </a:rPr>
              <a:t>+</a:t>
            </a:r>
            <a:endParaRPr lang="en-US" altLang="zh-CN" sz="2000" i="1" dirty="0">
              <a:latin typeface="Comic Sans MS" panose="030F0702030302020204" pitchFamily="66" charset="0"/>
            </a:endParaRPr>
          </a:p>
        </p:txBody>
      </p:sp>
      <p:sp>
        <p:nvSpPr>
          <p:cNvPr id="87065" name="Text Box 26"/>
          <p:cNvSpPr txBox="1"/>
          <p:nvPr/>
        </p:nvSpPr>
        <p:spPr>
          <a:xfrm>
            <a:off x="4648200" y="2330450"/>
            <a:ext cx="381000" cy="366713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000" i="1" dirty="0">
                <a:latin typeface="Comic Sans MS" panose="030F0702030302020204" pitchFamily="66" charset="0"/>
              </a:rPr>
              <a:t>=</a:t>
            </a:r>
            <a:endParaRPr lang="en-US" altLang="zh-CN" sz="2000" i="1" dirty="0">
              <a:latin typeface="Comic Sans MS" panose="030F0702030302020204" pitchFamily="66" charset="0"/>
            </a:endParaRPr>
          </a:p>
        </p:txBody>
      </p:sp>
      <p:sp>
        <p:nvSpPr>
          <p:cNvPr id="87066" name="Text Box 27"/>
          <p:cNvSpPr txBox="1"/>
          <p:nvPr/>
        </p:nvSpPr>
        <p:spPr>
          <a:xfrm>
            <a:off x="6096000" y="2330450"/>
            <a:ext cx="381000" cy="366713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000" i="1" dirty="0">
                <a:latin typeface="Comic Sans MS" panose="030F0702030302020204" pitchFamily="66" charset="0"/>
              </a:rPr>
              <a:t>+</a:t>
            </a:r>
            <a:endParaRPr lang="en-US" altLang="zh-CN" sz="2000" i="1" dirty="0">
              <a:latin typeface="Comic Sans MS" panose="030F0702030302020204" pitchFamily="66" charset="0"/>
            </a:endParaRPr>
          </a:p>
        </p:txBody>
      </p:sp>
      <p:sp>
        <p:nvSpPr>
          <p:cNvPr id="87067" name="Freeform 28"/>
          <p:cNvSpPr/>
          <p:nvPr/>
        </p:nvSpPr>
        <p:spPr>
          <a:xfrm flipV="1">
            <a:off x="6400800" y="1946275"/>
            <a:ext cx="2286000" cy="74613"/>
          </a:xfrm>
          <a:custGeom>
            <a:avLst/>
            <a:gdLst>
              <a:gd name="txL" fmla="*/ 0 w 665"/>
              <a:gd name="txT" fmla="*/ 0 h 1"/>
              <a:gd name="txR" fmla="*/ 665 w 665"/>
              <a:gd name="txB" fmla="*/ 1 h 1"/>
            </a:gdLst>
            <a:ahLst/>
            <a:cxnLst>
              <a:cxn ang="0">
                <a:pos x="0" y="0"/>
              </a:cxn>
              <a:cxn ang="0">
                <a:pos x="2147483647" y="0"/>
              </a:cxn>
            </a:cxnLst>
            <a:rect l="txL" t="txT" r="txR" b="txB"/>
            <a:pathLst>
              <a:path w="665" h="1">
                <a:moveTo>
                  <a:pt x="0" y="0"/>
                </a:moveTo>
                <a:lnTo>
                  <a:pt x="665" y="0"/>
                </a:lnTo>
              </a:path>
            </a:pathLst>
          </a:custGeom>
          <a:noFill/>
          <a:ln w="28575" cap="sq" cmpd="sng">
            <a:solidFill>
              <a:schemeClr val="tx1">
                <a:alpha val="10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p>
            <a:endParaRPr lang="zh-CN" altLang="en-US"/>
          </a:p>
        </p:txBody>
      </p:sp>
      <p:sp>
        <p:nvSpPr>
          <p:cNvPr id="87068" name="Freeform 29"/>
          <p:cNvSpPr/>
          <p:nvPr/>
        </p:nvSpPr>
        <p:spPr>
          <a:xfrm>
            <a:off x="4953000" y="2022475"/>
            <a:ext cx="1143000" cy="76200"/>
          </a:xfrm>
          <a:custGeom>
            <a:avLst/>
            <a:gdLst>
              <a:gd name="txL" fmla="*/ 0 w 665"/>
              <a:gd name="txT" fmla="*/ 0 h 1"/>
              <a:gd name="txR" fmla="*/ 665 w 665"/>
              <a:gd name="txB" fmla="*/ 1 h 1"/>
            </a:gdLst>
            <a:ahLst/>
            <a:cxnLst>
              <a:cxn ang="0">
                <a:pos x="0" y="0"/>
              </a:cxn>
              <a:cxn ang="0">
                <a:pos x="2147483647" y="0"/>
              </a:cxn>
            </a:cxnLst>
            <a:rect l="txL" t="txT" r="txR" b="txB"/>
            <a:pathLst>
              <a:path w="665" h="1">
                <a:moveTo>
                  <a:pt x="0" y="0"/>
                </a:moveTo>
                <a:lnTo>
                  <a:pt x="665" y="0"/>
                </a:lnTo>
              </a:path>
            </a:pathLst>
          </a:custGeom>
          <a:noFill/>
          <a:ln w="28575" cap="sq" cmpd="sng">
            <a:solidFill>
              <a:schemeClr val="tx1">
                <a:alpha val="10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p>
            <a:endParaRPr lang="zh-CN" altLang="en-US"/>
          </a:p>
        </p:txBody>
      </p:sp>
      <p:sp>
        <p:nvSpPr>
          <p:cNvPr id="87069" name="Freeform 30"/>
          <p:cNvSpPr/>
          <p:nvPr/>
        </p:nvSpPr>
        <p:spPr>
          <a:xfrm>
            <a:off x="533400" y="2022475"/>
            <a:ext cx="4089400" cy="1588"/>
          </a:xfrm>
          <a:custGeom>
            <a:avLst/>
            <a:gdLst>
              <a:gd name="txL" fmla="*/ 0 w 2576"/>
              <a:gd name="txT" fmla="*/ 0 h 1"/>
              <a:gd name="txR" fmla="*/ 2576 w 2576"/>
              <a:gd name="txB" fmla="*/ 1 h 1"/>
            </a:gdLst>
            <a:ahLst/>
            <a:cxnLst>
              <a:cxn ang="0">
                <a:pos x="0" y="0"/>
              </a:cxn>
              <a:cxn ang="0">
                <a:pos x="2147483647" y="0"/>
              </a:cxn>
            </a:cxnLst>
            <a:rect l="txL" t="txT" r="txR" b="txB"/>
            <a:pathLst>
              <a:path w="2576" h="1">
                <a:moveTo>
                  <a:pt x="0" y="0"/>
                </a:moveTo>
                <a:lnTo>
                  <a:pt x="2576" y="0"/>
                </a:lnTo>
              </a:path>
            </a:pathLst>
          </a:custGeom>
          <a:noFill/>
          <a:ln w="28575" cap="sq" cmpd="sng">
            <a:solidFill>
              <a:schemeClr val="tx1">
                <a:alpha val="10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p>
            <a:endParaRPr lang="zh-CN" altLang="en-US"/>
          </a:p>
        </p:txBody>
      </p:sp>
      <p:sp>
        <p:nvSpPr>
          <p:cNvPr id="87070" name="Text Box 31"/>
          <p:cNvSpPr txBox="1"/>
          <p:nvPr/>
        </p:nvSpPr>
        <p:spPr>
          <a:xfrm>
            <a:off x="1981200" y="1738313"/>
            <a:ext cx="1066800" cy="284162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7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i="1" dirty="0">
                <a:latin typeface="Comic Sans MS" panose="030F0702030302020204" pitchFamily="66" charset="0"/>
              </a:rPr>
              <a:t>Assets</a:t>
            </a:r>
            <a:endParaRPr lang="en-US" altLang="zh-CN" sz="1800" i="1" dirty="0">
              <a:latin typeface="Comic Sans MS" panose="030F0702030302020204" pitchFamily="66" charset="0"/>
            </a:endParaRPr>
          </a:p>
        </p:txBody>
      </p:sp>
      <p:sp>
        <p:nvSpPr>
          <p:cNvPr id="87071" name="Text Box 32"/>
          <p:cNvSpPr txBox="1"/>
          <p:nvPr/>
        </p:nvSpPr>
        <p:spPr>
          <a:xfrm>
            <a:off x="4800600" y="1655763"/>
            <a:ext cx="1447800" cy="366712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i="1" dirty="0">
                <a:latin typeface="Comic Sans MS" panose="030F0702030302020204" pitchFamily="66" charset="0"/>
              </a:rPr>
              <a:t>Liabilities</a:t>
            </a:r>
            <a:endParaRPr lang="en-US" altLang="zh-CN" sz="1800" i="1" dirty="0">
              <a:latin typeface="Comic Sans MS" panose="030F0702030302020204" pitchFamily="66" charset="0"/>
            </a:endParaRPr>
          </a:p>
        </p:txBody>
      </p:sp>
      <p:sp>
        <p:nvSpPr>
          <p:cNvPr id="87072" name="Text Box 33"/>
          <p:cNvSpPr txBox="1"/>
          <p:nvPr/>
        </p:nvSpPr>
        <p:spPr>
          <a:xfrm>
            <a:off x="7467600" y="2024063"/>
            <a:ext cx="1447800" cy="641350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i="1" dirty="0">
                <a:latin typeface="Comic Sans MS" panose="030F0702030302020204" pitchFamily="66" charset="0"/>
              </a:rPr>
              <a:t>Retained Earnings</a:t>
            </a:r>
            <a:endParaRPr lang="en-US" altLang="zh-CN" sz="1800" i="1" dirty="0">
              <a:latin typeface="Comic Sans MS" panose="030F0702030302020204" pitchFamily="66" charset="0"/>
            </a:endParaRPr>
          </a:p>
        </p:txBody>
      </p:sp>
      <p:sp>
        <p:nvSpPr>
          <p:cNvPr id="87073" name="Freeform 34"/>
          <p:cNvSpPr/>
          <p:nvPr/>
        </p:nvSpPr>
        <p:spPr>
          <a:xfrm>
            <a:off x="7631113" y="2665413"/>
            <a:ext cx="1055687" cy="1587"/>
          </a:xfrm>
          <a:custGeom>
            <a:avLst/>
            <a:gdLst>
              <a:gd name="txL" fmla="*/ 0 w 665"/>
              <a:gd name="txT" fmla="*/ 0 h 1"/>
              <a:gd name="txR" fmla="*/ 665 w 665"/>
              <a:gd name="txB" fmla="*/ 1 h 1"/>
            </a:gdLst>
            <a:ahLst/>
            <a:cxnLst>
              <a:cxn ang="0">
                <a:pos x="0" y="0"/>
              </a:cxn>
              <a:cxn ang="0">
                <a:pos x="2147483647" y="0"/>
              </a:cxn>
            </a:cxnLst>
            <a:rect l="txL" t="txT" r="txR" b="txB"/>
            <a:pathLst>
              <a:path w="665" h="1">
                <a:moveTo>
                  <a:pt x="0" y="0"/>
                </a:moveTo>
                <a:lnTo>
                  <a:pt x="665" y="0"/>
                </a:lnTo>
              </a:path>
            </a:pathLst>
          </a:custGeom>
          <a:noFill/>
          <a:ln w="28575" cap="sq" cmpd="sng">
            <a:solidFill>
              <a:schemeClr val="tx1">
                <a:alpha val="10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p>
            <a:endParaRPr lang="zh-CN" altLang="en-US"/>
          </a:p>
        </p:txBody>
      </p:sp>
      <p:sp>
        <p:nvSpPr>
          <p:cNvPr id="87074" name="Text Box 35"/>
          <p:cNvSpPr txBox="1"/>
          <p:nvPr/>
        </p:nvSpPr>
        <p:spPr>
          <a:xfrm>
            <a:off x="533400" y="3767138"/>
            <a:ext cx="1066800" cy="339725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i="1" dirty="0">
                <a:latin typeface="Comic Sans MS" panose="030F0702030302020204" pitchFamily="66" charset="0"/>
              </a:rPr>
              <a:t>+5,100</a:t>
            </a:r>
            <a:endParaRPr lang="en-US" altLang="zh-CN" sz="1800" i="1" dirty="0">
              <a:latin typeface="Comic Sans MS" panose="030F0702030302020204" pitchFamily="66" charset="0"/>
            </a:endParaRPr>
          </a:p>
        </p:txBody>
      </p:sp>
      <p:sp>
        <p:nvSpPr>
          <p:cNvPr id="87075" name="Text Box 36"/>
          <p:cNvSpPr txBox="1"/>
          <p:nvPr/>
        </p:nvSpPr>
        <p:spPr>
          <a:xfrm>
            <a:off x="228600" y="3767138"/>
            <a:ext cx="457200" cy="339725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b="1" i="1" dirty="0">
                <a:solidFill>
                  <a:srgbClr val="800000"/>
                </a:solidFill>
                <a:latin typeface="Comic Sans MS" panose="030F0702030302020204" pitchFamily="66" charset="0"/>
              </a:rPr>
              <a:t>4.</a:t>
            </a:r>
            <a:endParaRPr lang="en-US" altLang="zh-CN" sz="1800" b="1" i="1" dirty="0">
              <a:solidFill>
                <a:srgbClr val="8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7076" name="Text Box 37"/>
          <p:cNvSpPr txBox="1"/>
          <p:nvPr/>
        </p:nvSpPr>
        <p:spPr>
          <a:xfrm>
            <a:off x="7467600" y="3767138"/>
            <a:ext cx="1219200" cy="339725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i="1" dirty="0">
                <a:latin typeface="Comic Sans MS" panose="030F0702030302020204" pitchFamily="66" charset="0"/>
              </a:rPr>
              <a:t>+5,100</a:t>
            </a:r>
            <a:endParaRPr lang="en-US" altLang="zh-CN" sz="1800" b="1" i="1" dirty="0">
              <a:solidFill>
                <a:srgbClr val="000066"/>
              </a:solidFill>
              <a:latin typeface="Comic Sans MS" panose="030F0702030302020204" pitchFamily="66" charset="0"/>
            </a:endParaRPr>
          </a:p>
        </p:txBody>
      </p:sp>
      <p:sp>
        <p:nvSpPr>
          <p:cNvPr id="87077" name="Text Box 38"/>
          <p:cNvSpPr txBox="1"/>
          <p:nvPr/>
        </p:nvSpPr>
        <p:spPr>
          <a:xfrm>
            <a:off x="533400" y="4114800"/>
            <a:ext cx="1066800" cy="339725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i="1" dirty="0">
                <a:highlight>
                  <a:srgbClr val="00FFFF"/>
                </a:highlight>
                <a:latin typeface="Comic Sans MS" panose="030F0702030302020204" pitchFamily="66" charset="0"/>
              </a:rPr>
              <a:t>-1,000</a:t>
            </a:r>
            <a:endParaRPr lang="en-US" altLang="zh-CN" sz="1800" i="1" dirty="0">
              <a:highlight>
                <a:srgbClr val="00FFFF"/>
              </a:highlight>
              <a:latin typeface="Comic Sans MS" panose="030F0702030302020204" pitchFamily="66" charset="0"/>
            </a:endParaRPr>
          </a:p>
        </p:txBody>
      </p:sp>
      <p:sp>
        <p:nvSpPr>
          <p:cNvPr id="87078" name="Text Box 39"/>
          <p:cNvSpPr txBox="1"/>
          <p:nvPr/>
        </p:nvSpPr>
        <p:spPr>
          <a:xfrm>
            <a:off x="228600" y="4114800"/>
            <a:ext cx="457200" cy="339725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b="1" i="1" dirty="0">
                <a:solidFill>
                  <a:srgbClr val="800000"/>
                </a:solidFill>
                <a:latin typeface="Comic Sans MS" panose="030F0702030302020204" pitchFamily="66" charset="0"/>
              </a:rPr>
              <a:t>5.</a:t>
            </a:r>
            <a:endParaRPr lang="en-US" altLang="zh-CN" sz="1800" b="1" i="1" dirty="0">
              <a:solidFill>
                <a:srgbClr val="8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7079" name="Text Box 40"/>
          <p:cNvSpPr txBox="1"/>
          <p:nvPr/>
        </p:nvSpPr>
        <p:spPr>
          <a:xfrm>
            <a:off x="7467600" y="4114800"/>
            <a:ext cx="1219200" cy="339725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i="1" dirty="0">
                <a:highlight>
                  <a:srgbClr val="00FFFF"/>
                </a:highlight>
                <a:latin typeface="Comic Sans MS" panose="030F0702030302020204" pitchFamily="66" charset="0"/>
              </a:rPr>
              <a:t>-1,000</a:t>
            </a:r>
            <a:endParaRPr lang="en-US" altLang="zh-CN" sz="1800" b="1" i="1" dirty="0">
              <a:solidFill>
                <a:srgbClr val="000066"/>
              </a:solidFill>
              <a:highlight>
                <a:srgbClr val="00FFFF"/>
              </a:highlight>
              <a:latin typeface="Comic Sans MS" panose="030F0702030302020204" pitchFamily="66" charset="0"/>
            </a:endParaRPr>
          </a:p>
        </p:txBody>
      </p:sp>
      <p:sp>
        <p:nvSpPr>
          <p:cNvPr id="87080" name="Text Box 41"/>
          <p:cNvSpPr txBox="1"/>
          <p:nvPr/>
        </p:nvSpPr>
        <p:spPr>
          <a:xfrm>
            <a:off x="533400" y="4452938"/>
            <a:ext cx="1066800" cy="339725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i="1" dirty="0">
                <a:latin typeface="Comic Sans MS" panose="030F0702030302020204" pitchFamily="66" charset="0"/>
              </a:rPr>
              <a:t>-2,000</a:t>
            </a:r>
            <a:endParaRPr lang="en-US" altLang="zh-CN" sz="1800" i="1" dirty="0">
              <a:latin typeface="Comic Sans MS" panose="030F0702030302020204" pitchFamily="66" charset="0"/>
            </a:endParaRPr>
          </a:p>
        </p:txBody>
      </p:sp>
      <p:sp>
        <p:nvSpPr>
          <p:cNvPr id="87081" name="Text Box 42"/>
          <p:cNvSpPr txBox="1"/>
          <p:nvPr/>
        </p:nvSpPr>
        <p:spPr>
          <a:xfrm>
            <a:off x="228600" y="4452938"/>
            <a:ext cx="457200" cy="339725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b="1" i="1" dirty="0">
                <a:solidFill>
                  <a:srgbClr val="800000"/>
                </a:solidFill>
                <a:latin typeface="Comic Sans MS" panose="030F0702030302020204" pitchFamily="66" charset="0"/>
              </a:rPr>
              <a:t>6.</a:t>
            </a:r>
            <a:endParaRPr lang="en-US" altLang="zh-CN" sz="1800" b="1" i="1" dirty="0">
              <a:solidFill>
                <a:srgbClr val="8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7082" name="Text Box 43"/>
          <p:cNvSpPr txBox="1"/>
          <p:nvPr/>
        </p:nvSpPr>
        <p:spPr>
          <a:xfrm>
            <a:off x="7467600" y="4452938"/>
            <a:ext cx="1219200" cy="339725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i="1" dirty="0">
                <a:latin typeface="Comic Sans MS" panose="030F0702030302020204" pitchFamily="66" charset="0"/>
              </a:rPr>
              <a:t>-2,000</a:t>
            </a:r>
            <a:endParaRPr lang="en-US" altLang="zh-CN" sz="1800" b="1" i="1" dirty="0">
              <a:solidFill>
                <a:srgbClr val="000066"/>
              </a:solidFill>
              <a:latin typeface="Comic Sans MS" panose="030F0702030302020204" pitchFamily="66" charset="0"/>
            </a:endParaRPr>
          </a:p>
        </p:txBody>
      </p:sp>
      <p:sp>
        <p:nvSpPr>
          <p:cNvPr id="87083" name="Text Box 45"/>
          <p:cNvSpPr txBox="1"/>
          <p:nvPr/>
        </p:nvSpPr>
        <p:spPr>
          <a:xfrm>
            <a:off x="5029200" y="4800600"/>
            <a:ext cx="1066800" cy="339725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i="1" dirty="0">
                <a:latin typeface="Comic Sans MS" panose="030F0702030302020204" pitchFamily="66" charset="0"/>
              </a:rPr>
              <a:t>+250</a:t>
            </a:r>
            <a:endParaRPr lang="en-US" altLang="zh-CN" sz="1800" i="1" dirty="0">
              <a:latin typeface="Comic Sans MS" panose="030F0702030302020204" pitchFamily="66" charset="0"/>
            </a:endParaRPr>
          </a:p>
        </p:txBody>
      </p:sp>
      <p:sp>
        <p:nvSpPr>
          <p:cNvPr id="87084" name="Text Box 46"/>
          <p:cNvSpPr txBox="1"/>
          <p:nvPr/>
        </p:nvSpPr>
        <p:spPr>
          <a:xfrm>
            <a:off x="7772400" y="4800600"/>
            <a:ext cx="914400" cy="339725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i="1" dirty="0">
                <a:latin typeface="Comic Sans MS" panose="030F0702030302020204" pitchFamily="66" charset="0"/>
              </a:rPr>
              <a:t>-250</a:t>
            </a:r>
            <a:endParaRPr lang="en-US" altLang="zh-CN" sz="1800" b="1" i="1" dirty="0">
              <a:solidFill>
                <a:srgbClr val="000066"/>
              </a:solidFill>
              <a:latin typeface="Comic Sans MS" panose="030F0702030302020204" pitchFamily="66" charset="0"/>
            </a:endParaRPr>
          </a:p>
        </p:txBody>
      </p:sp>
      <p:sp>
        <p:nvSpPr>
          <p:cNvPr id="87085" name="Text Box 47"/>
          <p:cNvSpPr txBox="1"/>
          <p:nvPr/>
        </p:nvSpPr>
        <p:spPr>
          <a:xfrm>
            <a:off x="228600" y="4800600"/>
            <a:ext cx="457200" cy="339725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b="1" i="1" dirty="0">
                <a:solidFill>
                  <a:srgbClr val="800000"/>
                </a:solidFill>
                <a:latin typeface="Comic Sans MS" panose="030F0702030302020204" pitchFamily="66" charset="0"/>
              </a:rPr>
              <a:t>7.</a:t>
            </a:r>
            <a:endParaRPr lang="en-US" altLang="zh-CN" sz="1800" b="1" i="1" dirty="0">
              <a:solidFill>
                <a:srgbClr val="8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7086" name="Text Box 49"/>
          <p:cNvSpPr txBox="1"/>
          <p:nvPr/>
        </p:nvSpPr>
        <p:spPr>
          <a:xfrm>
            <a:off x="2057400" y="5138738"/>
            <a:ext cx="1066800" cy="339725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i="1" dirty="0">
                <a:latin typeface="Comic Sans MS" panose="030F0702030302020204" pitchFamily="66" charset="0"/>
              </a:rPr>
              <a:t>+750</a:t>
            </a:r>
            <a:endParaRPr lang="en-US" altLang="zh-CN" sz="1800" i="1" dirty="0">
              <a:latin typeface="Comic Sans MS" panose="030F0702030302020204" pitchFamily="66" charset="0"/>
            </a:endParaRPr>
          </a:p>
        </p:txBody>
      </p:sp>
      <p:sp>
        <p:nvSpPr>
          <p:cNvPr id="87087" name="Text Box 50"/>
          <p:cNvSpPr txBox="1"/>
          <p:nvPr/>
        </p:nvSpPr>
        <p:spPr>
          <a:xfrm>
            <a:off x="228600" y="5138738"/>
            <a:ext cx="457200" cy="339725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b="1" i="1" dirty="0">
                <a:solidFill>
                  <a:srgbClr val="800000"/>
                </a:solidFill>
                <a:latin typeface="Comic Sans MS" panose="030F0702030302020204" pitchFamily="66" charset="0"/>
              </a:rPr>
              <a:t>8.</a:t>
            </a:r>
            <a:endParaRPr lang="en-US" altLang="zh-CN" sz="1800" b="1" i="1" dirty="0">
              <a:solidFill>
                <a:srgbClr val="8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7088" name="Text Box 51"/>
          <p:cNvSpPr txBox="1"/>
          <p:nvPr/>
        </p:nvSpPr>
        <p:spPr>
          <a:xfrm>
            <a:off x="7620000" y="5138738"/>
            <a:ext cx="1066800" cy="339725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i="1" dirty="0">
                <a:latin typeface="Comic Sans MS" panose="030F0702030302020204" pitchFamily="66" charset="0"/>
              </a:rPr>
              <a:t>+750</a:t>
            </a:r>
            <a:endParaRPr lang="en-US" altLang="zh-CN" sz="1800" b="1" i="1" dirty="0">
              <a:solidFill>
                <a:srgbClr val="000066"/>
              </a:solidFill>
              <a:latin typeface="Comic Sans MS" panose="030F0702030302020204" pitchFamily="66" charset="0"/>
            </a:endParaRPr>
          </a:p>
        </p:txBody>
      </p:sp>
      <p:sp>
        <p:nvSpPr>
          <p:cNvPr id="87089" name="Text Box 52"/>
          <p:cNvSpPr txBox="1"/>
          <p:nvPr/>
        </p:nvSpPr>
        <p:spPr>
          <a:xfrm>
            <a:off x="533400" y="1143000"/>
            <a:ext cx="8610600" cy="366713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sz="1800" b="1" i="1" dirty="0">
                <a:solidFill>
                  <a:srgbClr val="800000"/>
                </a:solidFill>
                <a:latin typeface="Comic Sans MS" panose="030F0702030302020204" pitchFamily="66" charset="0"/>
              </a:rPr>
              <a:t>9.  Collected $120 cash for services previously billed.</a:t>
            </a:r>
            <a:endParaRPr lang="en-US" altLang="zh-CN" sz="1800" b="1" i="1" dirty="0">
              <a:solidFill>
                <a:srgbClr val="8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88881" name="Text Box 81"/>
          <p:cNvSpPr txBox="1"/>
          <p:nvPr/>
        </p:nvSpPr>
        <p:spPr>
          <a:xfrm>
            <a:off x="533400" y="5486400"/>
            <a:ext cx="1066800" cy="339725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i="1" dirty="0">
                <a:latin typeface="Comic Sans MS" panose="030F0702030302020204" pitchFamily="66" charset="0"/>
              </a:rPr>
              <a:t>+120</a:t>
            </a:r>
            <a:endParaRPr lang="en-US" altLang="zh-CN" sz="1800" i="1" dirty="0">
              <a:latin typeface="Comic Sans MS" panose="030F0702030302020204" pitchFamily="66" charset="0"/>
            </a:endParaRPr>
          </a:p>
        </p:txBody>
      </p:sp>
      <p:sp>
        <p:nvSpPr>
          <p:cNvPr id="87091" name="Text Box 82"/>
          <p:cNvSpPr txBox="1"/>
          <p:nvPr/>
        </p:nvSpPr>
        <p:spPr>
          <a:xfrm>
            <a:off x="228600" y="5486400"/>
            <a:ext cx="457200" cy="339725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b="1" i="1" dirty="0">
                <a:solidFill>
                  <a:srgbClr val="800000"/>
                </a:solidFill>
                <a:latin typeface="Comic Sans MS" panose="030F0702030302020204" pitchFamily="66" charset="0"/>
              </a:rPr>
              <a:t>9.</a:t>
            </a:r>
            <a:endParaRPr lang="en-US" altLang="zh-CN" sz="1800" b="1" i="1" dirty="0">
              <a:solidFill>
                <a:srgbClr val="8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88883" name="Text Box 83"/>
          <p:cNvSpPr txBox="1"/>
          <p:nvPr/>
        </p:nvSpPr>
        <p:spPr>
          <a:xfrm>
            <a:off x="2057400" y="5486400"/>
            <a:ext cx="1066800" cy="339725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i="1" dirty="0">
                <a:latin typeface="Comic Sans MS" panose="030F0702030302020204" pitchFamily="66" charset="0"/>
              </a:rPr>
              <a:t>-120</a:t>
            </a:r>
            <a:endParaRPr lang="en-US" altLang="zh-CN" sz="1800" b="1" i="1" dirty="0">
              <a:solidFill>
                <a:srgbClr val="000066"/>
              </a:solidFill>
              <a:latin typeface="Comic Sans MS" panose="030F0702030302020204" pitchFamily="66" charset="0"/>
            </a:endParaRPr>
          </a:p>
        </p:txBody>
      </p:sp>
      <p:sp>
        <p:nvSpPr>
          <p:cNvPr id="87093" name="Freeform 84"/>
          <p:cNvSpPr/>
          <p:nvPr/>
        </p:nvSpPr>
        <p:spPr>
          <a:xfrm>
            <a:off x="1905000" y="5791200"/>
            <a:ext cx="1295400" cy="76200"/>
          </a:xfrm>
          <a:custGeom>
            <a:avLst/>
            <a:gdLst>
              <a:gd name="txL" fmla="*/ 0 w 665"/>
              <a:gd name="txT" fmla="*/ 0 h 1"/>
              <a:gd name="txR" fmla="*/ 665 w 665"/>
              <a:gd name="txB" fmla="*/ 1 h 1"/>
            </a:gdLst>
            <a:ahLst/>
            <a:cxnLst>
              <a:cxn ang="0">
                <a:pos x="0" y="0"/>
              </a:cxn>
              <a:cxn ang="0">
                <a:pos x="2147483647" y="0"/>
              </a:cxn>
            </a:cxnLst>
            <a:rect l="txL" t="txT" r="txR" b="txB"/>
            <a:pathLst>
              <a:path w="665" h="1">
                <a:moveTo>
                  <a:pt x="0" y="0"/>
                </a:moveTo>
                <a:lnTo>
                  <a:pt x="665" y="0"/>
                </a:lnTo>
              </a:path>
            </a:pathLst>
          </a:custGeom>
          <a:noFill/>
          <a:ln w="28575" cap="sq" cmpd="sng">
            <a:solidFill>
              <a:schemeClr val="tx1">
                <a:alpha val="10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p>
            <a:endParaRPr lang="zh-CN" altLang="en-US"/>
          </a:p>
        </p:txBody>
      </p:sp>
      <p:sp>
        <p:nvSpPr>
          <p:cNvPr id="87094" name="Freeform 85"/>
          <p:cNvSpPr/>
          <p:nvPr/>
        </p:nvSpPr>
        <p:spPr>
          <a:xfrm>
            <a:off x="533400" y="5791200"/>
            <a:ext cx="1055688" cy="1588"/>
          </a:xfrm>
          <a:custGeom>
            <a:avLst/>
            <a:gdLst>
              <a:gd name="txL" fmla="*/ 0 w 665"/>
              <a:gd name="txT" fmla="*/ 0 h 1"/>
              <a:gd name="txR" fmla="*/ 665 w 665"/>
              <a:gd name="txB" fmla="*/ 1 h 1"/>
            </a:gdLst>
            <a:ahLst/>
            <a:cxnLst>
              <a:cxn ang="0">
                <a:pos x="0" y="0"/>
              </a:cxn>
              <a:cxn ang="0">
                <a:pos x="2147483647" y="0"/>
              </a:cxn>
            </a:cxnLst>
            <a:rect l="txL" t="txT" r="txR" b="txB"/>
            <a:pathLst>
              <a:path w="665" h="1">
                <a:moveTo>
                  <a:pt x="0" y="0"/>
                </a:moveTo>
                <a:lnTo>
                  <a:pt x="665" y="0"/>
                </a:lnTo>
              </a:path>
            </a:pathLst>
          </a:custGeom>
          <a:noFill/>
          <a:ln w="28575" cap="sq" cmpd="sng">
            <a:solidFill>
              <a:schemeClr val="tx1">
                <a:alpha val="10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p>
            <a:endParaRPr lang="zh-CN" altLang="en-US"/>
          </a:p>
        </p:txBody>
      </p:sp>
      <p:sp>
        <p:nvSpPr>
          <p:cNvPr id="87095" name="Freeform 86"/>
          <p:cNvSpPr/>
          <p:nvPr/>
        </p:nvSpPr>
        <p:spPr>
          <a:xfrm>
            <a:off x="3505200" y="5791200"/>
            <a:ext cx="1143000" cy="76200"/>
          </a:xfrm>
          <a:custGeom>
            <a:avLst/>
            <a:gdLst>
              <a:gd name="txL" fmla="*/ 0 w 665"/>
              <a:gd name="txT" fmla="*/ 0 h 1"/>
              <a:gd name="txR" fmla="*/ 665 w 665"/>
              <a:gd name="txB" fmla="*/ 1 h 1"/>
            </a:gdLst>
            <a:ahLst/>
            <a:cxnLst>
              <a:cxn ang="0">
                <a:pos x="0" y="0"/>
              </a:cxn>
              <a:cxn ang="0">
                <a:pos x="2147483647" y="0"/>
              </a:cxn>
            </a:cxnLst>
            <a:rect l="txL" t="txT" r="txR" b="txB"/>
            <a:pathLst>
              <a:path w="665" h="1">
                <a:moveTo>
                  <a:pt x="0" y="0"/>
                </a:moveTo>
                <a:lnTo>
                  <a:pt x="665" y="0"/>
                </a:lnTo>
              </a:path>
            </a:pathLst>
          </a:custGeom>
          <a:noFill/>
          <a:ln w="28575" cap="sq" cmpd="sng">
            <a:solidFill>
              <a:schemeClr val="tx1">
                <a:alpha val="10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p>
            <a:endParaRPr lang="zh-CN" altLang="en-US"/>
          </a:p>
        </p:txBody>
      </p:sp>
      <p:sp>
        <p:nvSpPr>
          <p:cNvPr id="87096" name="Freeform 87"/>
          <p:cNvSpPr/>
          <p:nvPr/>
        </p:nvSpPr>
        <p:spPr>
          <a:xfrm>
            <a:off x="4953000" y="5791200"/>
            <a:ext cx="1143000" cy="76200"/>
          </a:xfrm>
          <a:custGeom>
            <a:avLst/>
            <a:gdLst>
              <a:gd name="txL" fmla="*/ 0 w 665"/>
              <a:gd name="txT" fmla="*/ 0 h 1"/>
              <a:gd name="txR" fmla="*/ 665 w 665"/>
              <a:gd name="txB" fmla="*/ 1 h 1"/>
            </a:gdLst>
            <a:ahLst/>
            <a:cxnLst>
              <a:cxn ang="0">
                <a:pos x="0" y="0"/>
              </a:cxn>
              <a:cxn ang="0">
                <a:pos x="2147483647" y="0"/>
              </a:cxn>
            </a:cxnLst>
            <a:rect l="txL" t="txT" r="txR" b="txB"/>
            <a:pathLst>
              <a:path w="665" h="1">
                <a:moveTo>
                  <a:pt x="0" y="0"/>
                </a:moveTo>
                <a:lnTo>
                  <a:pt x="665" y="0"/>
                </a:lnTo>
              </a:path>
            </a:pathLst>
          </a:custGeom>
          <a:noFill/>
          <a:ln w="28575" cap="sq" cmpd="sng">
            <a:solidFill>
              <a:schemeClr val="tx1">
                <a:alpha val="10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p>
            <a:endParaRPr lang="zh-CN" altLang="en-US"/>
          </a:p>
        </p:txBody>
      </p:sp>
      <p:sp>
        <p:nvSpPr>
          <p:cNvPr id="87097" name="Freeform 88"/>
          <p:cNvSpPr/>
          <p:nvPr/>
        </p:nvSpPr>
        <p:spPr>
          <a:xfrm>
            <a:off x="6411913" y="5791200"/>
            <a:ext cx="1055687" cy="1588"/>
          </a:xfrm>
          <a:custGeom>
            <a:avLst/>
            <a:gdLst>
              <a:gd name="txL" fmla="*/ 0 w 665"/>
              <a:gd name="txT" fmla="*/ 0 h 1"/>
              <a:gd name="txR" fmla="*/ 665 w 665"/>
              <a:gd name="txB" fmla="*/ 1 h 1"/>
            </a:gdLst>
            <a:ahLst/>
            <a:cxnLst>
              <a:cxn ang="0">
                <a:pos x="0" y="0"/>
              </a:cxn>
              <a:cxn ang="0">
                <a:pos x="2147483647" y="0"/>
              </a:cxn>
            </a:cxnLst>
            <a:rect l="txL" t="txT" r="txR" b="txB"/>
            <a:pathLst>
              <a:path w="665" h="1">
                <a:moveTo>
                  <a:pt x="0" y="0"/>
                </a:moveTo>
                <a:lnTo>
                  <a:pt x="665" y="0"/>
                </a:lnTo>
              </a:path>
            </a:pathLst>
          </a:custGeom>
          <a:noFill/>
          <a:ln w="28575" cap="sq" cmpd="sng">
            <a:solidFill>
              <a:schemeClr val="tx1">
                <a:alpha val="10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p>
            <a:endParaRPr lang="zh-CN" altLang="en-US"/>
          </a:p>
        </p:txBody>
      </p:sp>
      <p:sp>
        <p:nvSpPr>
          <p:cNvPr id="87098" name="Freeform 90"/>
          <p:cNvSpPr/>
          <p:nvPr/>
        </p:nvSpPr>
        <p:spPr>
          <a:xfrm>
            <a:off x="533400" y="6172200"/>
            <a:ext cx="1055688" cy="1588"/>
          </a:xfrm>
          <a:custGeom>
            <a:avLst/>
            <a:gdLst>
              <a:gd name="txL" fmla="*/ 0 w 665"/>
              <a:gd name="txT" fmla="*/ 0 h 1"/>
              <a:gd name="txR" fmla="*/ 665 w 665"/>
              <a:gd name="txB" fmla="*/ 1 h 1"/>
            </a:gdLst>
            <a:ahLst/>
            <a:cxnLst>
              <a:cxn ang="0">
                <a:pos x="0" y="0"/>
              </a:cxn>
              <a:cxn ang="0">
                <a:pos x="2147483647" y="0"/>
              </a:cxn>
            </a:cxnLst>
            <a:rect l="txL" t="txT" r="txR" b="txB"/>
            <a:pathLst>
              <a:path w="665" h="1">
                <a:moveTo>
                  <a:pt x="0" y="0"/>
                </a:moveTo>
                <a:lnTo>
                  <a:pt x="665" y="0"/>
                </a:lnTo>
              </a:path>
            </a:pathLst>
          </a:custGeom>
          <a:noFill/>
          <a:ln w="28575" cap="sq" cmpd="sng">
            <a:solidFill>
              <a:schemeClr val="tx1">
                <a:alpha val="10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p>
            <a:endParaRPr lang="zh-CN" altLang="en-US"/>
          </a:p>
        </p:txBody>
      </p:sp>
      <p:sp>
        <p:nvSpPr>
          <p:cNvPr id="87099" name="Freeform 91"/>
          <p:cNvSpPr/>
          <p:nvPr/>
        </p:nvSpPr>
        <p:spPr>
          <a:xfrm>
            <a:off x="1905000" y="6172200"/>
            <a:ext cx="1295400" cy="76200"/>
          </a:xfrm>
          <a:custGeom>
            <a:avLst/>
            <a:gdLst>
              <a:gd name="txL" fmla="*/ 0 w 665"/>
              <a:gd name="txT" fmla="*/ 0 h 1"/>
              <a:gd name="txR" fmla="*/ 665 w 665"/>
              <a:gd name="txB" fmla="*/ 1 h 1"/>
            </a:gdLst>
            <a:ahLst/>
            <a:cxnLst>
              <a:cxn ang="0">
                <a:pos x="0" y="0"/>
              </a:cxn>
              <a:cxn ang="0">
                <a:pos x="2147483647" y="0"/>
              </a:cxn>
            </a:cxnLst>
            <a:rect l="txL" t="txT" r="txR" b="txB"/>
            <a:pathLst>
              <a:path w="665" h="1">
                <a:moveTo>
                  <a:pt x="0" y="0"/>
                </a:moveTo>
                <a:lnTo>
                  <a:pt x="665" y="0"/>
                </a:lnTo>
              </a:path>
            </a:pathLst>
          </a:custGeom>
          <a:noFill/>
          <a:ln w="28575" cap="sq" cmpd="sng">
            <a:solidFill>
              <a:schemeClr val="tx1">
                <a:alpha val="10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p>
            <a:endParaRPr lang="zh-CN" altLang="en-US"/>
          </a:p>
        </p:txBody>
      </p:sp>
      <p:sp>
        <p:nvSpPr>
          <p:cNvPr id="87100" name="Freeform 92"/>
          <p:cNvSpPr/>
          <p:nvPr/>
        </p:nvSpPr>
        <p:spPr>
          <a:xfrm>
            <a:off x="3505200" y="6172200"/>
            <a:ext cx="1143000" cy="76200"/>
          </a:xfrm>
          <a:custGeom>
            <a:avLst/>
            <a:gdLst>
              <a:gd name="txL" fmla="*/ 0 w 665"/>
              <a:gd name="txT" fmla="*/ 0 h 1"/>
              <a:gd name="txR" fmla="*/ 665 w 665"/>
              <a:gd name="txB" fmla="*/ 1 h 1"/>
            </a:gdLst>
            <a:ahLst/>
            <a:cxnLst>
              <a:cxn ang="0">
                <a:pos x="0" y="0"/>
              </a:cxn>
              <a:cxn ang="0">
                <a:pos x="2147483647" y="0"/>
              </a:cxn>
            </a:cxnLst>
            <a:rect l="txL" t="txT" r="txR" b="txB"/>
            <a:pathLst>
              <a:path w="665" h="1">
                <a:moveTo>
                  <a:pt x="0" y="0"/>
                </a:moveTo>
                <a:lnTo>
                  <a:pt x="665" y="0"/>
                </a:lnTo>
              </a:path>
            </a:pathLst>
          </a:custGeom>
          <a:noFill/>
          <a:ln w="28575" cap="sq" cmpd="sng">
            <a:solidFill>
              <a:schemeClr val="tx1">
                <a:alpha val="10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p>
            <a:endParaRPr lang="zh-CN" altLang="en-US"/>
          </a:p>
        </p:txBody>
      </p:sp>
      <p:sp>
        <p:nvSpPr>
          <p:cNvPr id="87101" name="Freeform 93"/>
          <p:cNvSpPr/>
          <p:nvPr/>
        </p:nvSpPr>
        <p:spPr>
          <a:xfrm>
            <a:off x="4953000" y="6172200"/>
            <a:ext cx="1143000" cy="76200"/>
          </a:xfrm>
          <a:custGeom>
            <a:avLst/>
            <a:gdLst>
              <a:gd name="txL" fmla="*/ 0 w 665"/>
              <a:gd name="txT" fmla="*/ 0 h 1"/>
              <a:gd name="txR" fmla="*/ 665 w 665"/>
              <a:gd name="txB" fmla="*/ 1 h 1"/>
            </a:gdLst>
            <a:ahLst/>
            <a:cxnLst>
              <a:cxn ang="0">
                <a:pos x="0" y="0"/>
              </a:cxn>
              <a:cxn ang="0">
                <a:pos x="2147483647" y="0"/>
              </a:cxn>
            </a:cxnLst>
            <a:rect l="txL" t="txT" r="txR" b="txB"/>
            <a:pathLst>
              <a:path w="665" h="1">
                <a:moveTo>
                  <a:pt x="0" y="0"/>
                </a:moveTo>
                <a:lnTo>
                  <a:pt x="665" y="0"/>
                </a:lnTo>
              </a:path>
            </a:pathLst>
          </a:custGeom>
          <a:noFill/>
          <a:ln w="28575" cap="sq" cmpd="sng">
            <a:solidFill>
              <a:schemeClr val="tx1">
                <a:alpha val="10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p>
            <a:endParaRPr lang="zh-CN" altLang="en-US"/>
          </a:p>
        </p:txBody>
      </p:sp>
      <p:sp>
        <p:nvSpPr>
          <p:cNvPr id="87102" name="Freeform 94"/>
          <p:cNvSpPr/>
          <p:nvPr/>
        </p:nvSpPr>
        <p:spPr>
          <a:xfrm>
            <a:off x="6411913" y="6172200"/>
            <a:ext cx="1055687" cy="1588"/>
          </a:xfrm>
          <a:custGeom>
            <a:avLst/>
            <a:gdLst>
              <a:gd name="txL" fmla="*/ 0 w 665"/>
              <a:gd name="txT" fmla="*/ 0 h 1"/>
              <a:gd name="txR" fmla="*/ 665 w 665"/>
              <a:gd name="txB" fmla="*/ 1 h 1"/>
            </a:gdLst>
            <a:ahLst/>
            <a:cxnLst>
              <a:cxn ang="0">
                <a:pos x="0" y="0"/>
              </a:cxn>
              <a:cxn ang="0">
                <a:pos x="2147483647" y="0"/>
              </a:cxn>
            </a:cxnLst>
            <a:rect l="txL" t="txT" r="txR" b="txB"/>
            <a:pathLst>
              <a:path w="665" h="1">
                <a:moveTo>
                  <a:pt x="0" y="0"/>
                </a:moveTo>
                <a:lnTo>
                  <a:pt x="665" y="0"/>
                </a:lnTo>
              </a:path>
            </a:pathLst>
          </a:custGeom>
          <a:noFill/>
          <a:ln w="28575" cap="sq" cmpd="sng">
            <a:solidFill>
              <a:schemeClr val="tx1">
                <a:alpha val="10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p>
            <a:endParaRPr lang="zh-CN" altLang="en-US"/>
          </a:p>
        </p:txBody>
      </p:sp>
      <p:sp>
        <p:nvSpPr>
          <p:cNvPr id="87103" name="Freeform 95"/>
          <p:cNvSpPr/>
          <p:nvPr/>
        </p:nvSpPr>
        <p:spPr>
          <a:xfrm>
            <a:off x="7631113" y="5789613"/>
            <a:ext cx="1055687" cy="1587"/>
          </a:xfrm>
          <a:custGeom>
            <a:avLst/>
            <a:gdLst>
              <a:gd name="txL" fmla="*/ 0 w 665"/>
              <a:gd name="txT" fmla="*/ 0 h 1"/>
              <a:gd name="txR" fmla="*/ 665 w 665"/>
              <a:gd name="txB" fmla="*/ 1 h 1"/>
            </a:gdLst>
            <a:ahLst/>
            <a:cxnLst>
              <a:cxn ang="0">
                <a:pos x="0" y="0"/>
              </a:cxn>
              <a:cxn ang="0">
                <a:pos x="2147483647" y="0"/>
              </a:cxn>
            </a:cxnLst>
            <a:rect l="txL" t="txT" r="txR" b="txB"/>
            <a:pathLst>
              <a:path w="665" h="1">
                <a:moveTo>
                  <a:pt x="0" y="0"/>
                </a:moveTo>
                <a:lnTo>
                  <a:pt x="665" y="0"/>
                </a:lnTo>
              </a:path>
            </a:pathLst>
          </a:custGeom>
          <a:noFill/>
          <a:ln w="28575" cap="sq" cmpd="sng">
            <a:solidFill>
              <a:schemeClr val="tx1">
                <a:alpha val="10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p>
            <a:endParaRPr lang="zh-CN" altLang="en-US"/>
          </a:p>
        </p:txBody>
      </p:sp>
      <p:sp>
        <p:nvSpPr>
          <p:cNvPr id="87104" name="Freeform 96"/>
          <p:cNvSpPr/>
          <p:nvPr/>
        </p:nvSpPr>
        <p:spPr>
          <a:xfrm>
            <a:off x="7631113" y="6170613"/>
            <a:ext cx="1055687" cy="1587"/>
          </a:xfrm>
          <a:custGeom>
            <a:avLst/>
            <a:gdLst>
              <a:gd name="txL" fmla="*/ 0 w 665"/>
              <a:gd name="txT" fmla="*/ 0 h 1"/>
              <a:gd name="txR" fmla="*/ 665 w 665"/>
              <a:gd name="txB" fmla="*/ 1 h 1"/>
            </a:gdLst>
            <a:ahLst/>
            <a:cxnLst>
              <a:cxn ang="0">
                <a:pos x="0" y="0"/>
              </a:cxn>
              <a:cxn ang="0">
                <a:pos x="2147483647" y="0"/>
              </a:cxn>
            </a:cxnLst>
            <a:rect l="txL" t="txT" r="txR" b="txB"/>
            <a:pathLst>
              <a:path w="665" h="1">
                <a:moveTo>
                  <a:pt x="0" y="0"/>
                </a:moveTo>
                <a:lnTo>
                  <a:pt x="665" y="0"/>
                </a:lnTo>
              </a:path>
            </a:pathLst>
          </a:custGeom>
          <a:noFill/>
          <a:ln w="28575" cap="sq" cmpd="sng">
            <a:solidFill>
              <a:schemeClr val="tx1">
                <a:alpha val="10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p>
            <a:endParaRPr lang="zh-CN" altLang="en-US"/>
          </a:p>
        </p:txBody>
      </p:sp>
      <p:sp>
        <p:nvSpPr>
          <p:cNvPr id="87105" name="Text Box 98"/>
          <p:cNvSpPr txBox="1"/>
          <p:nvPr/>
        </p:nvSpPr>
        <p:spPr>
          <a:xfrm>
            <a:off x="7375525" y="2357438"/>
            <a:ext cx="381000" cy="320675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000" i="1" dirty="0">
                <a:latin typeface="Comic Sans MS" panose="030F0702030302020204" pitchFamily="66" charset="0"/>
              </a:rPr>
              <a:t>+</a:t>
            </a:r>
            <a:endParaRPr lang="en-US" altLang="zh-CN" sz="2000" i="1" dirty="0">
              <a:latin typeface="Comic Sans MS" panose="030F0702030302020204" pitchFamily="66" charset="0"/>
            </a:endParaRPr>
          </a:p>
        </p:txBody>
      </p:sp>
      <p:sp>
        <p:nvSpPr>
          <p:cNvPr id="87106" name="灯片编号占位符 65"/>
          <p:cNvSpPr txBox="1">
            <a:spLocks noGrp="1"/>
          </p:cNvSpPr>
          <p:nvPr>
            <p:ph type="sldNum" sz="quarter" idx="4"/>
          </p:nvPr>
        </p:nvSpPr>
        <p:spPr/>
        <p:txBody>
          <a:bodyPr anchor="b" anchorCtr="0"/>
          <a:p>
            <a:pPr marL="0" indent="0" algn="r" eaLnBrk="1" hangingPunct="1">
              <a:spcBef>
                <a:spcPct val="0"/>
              </a:spcBef>
              <a:buClrTx/>
              <a:buSzTx/>
              <a:buFontTx/>
              <a:buNone/>
            </a:pPr>
            <a:fld id="{9A0DB2DC-4C9A-4742-B13C-FB6460FD3503}" type="slidenum">
              <a:rPr lang="zh-CN" altLang="en-US" sz="1400" dirty="0"/>
            </a:fld>
            <a:endParaRPr lang="zh-CN" altLang="en-US" sz="1400" dirty="0"/>
          </a:p>
        </p:txBody>
      </p:sp>
      <p:sp>
        <p:nvSpPr>
          <p:cNvPr id="87107" name="页脚占位符 66"/>
          <p:cNvSpPr txBox="1">
            <a:spLocks noGrp="1"/>
          </p:cNvSpPr>
          <p:nvPr>
            <p:ph type="ftr" sz="quarter" idx="3"/>
          </p:nvPr>
        </p:nvSpPr>
        <p:spPr/>
        <p:txBody>
          <a:bodyPr anchor="b" anchorCtr="0"/>
          <a:p>
            <a:pPr mar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400" dirty="0">
                <a:latin typeface="+mn-lt"/>
                <a:ea typeface="+mn-ea"/>
                <a:cs typeface="+mn-cs"/>
              </a:rPr>
              <a:t>Ye and Sun Accounting English </a:t>
            </a:r>
            <a:endParaRPr lang="zh-CN" altLang="en-US" sz="1400" dirty="0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88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88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88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8889" grpId="0" animBg="1"/>
      <p:bldP spid="588881" grpId="0"/>
      <p:bldP spid="58888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0418" name="Rectangle 5"/>
          <p:cNvSpPr/>
          <p:nvPr/>
        </p:nvSpPr>
        <p:spPr>
          <a:xfrm>
            <a:off x="0" y="1462088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zh-CN" altLang="en-US" sz="1800" dirty="0">
              <a:solidFill>
                <a:srgbClr val="000000"/>
              </a:solidFill>
            </a:endParaRPr>
          </a:p>
        </p:txBody>
      </p:sp>
      <p:graphicFrame>
        <p:nvGraphicFramePr>
          <p:cNvPr id="2" name="对象 1"/>
          <p:cNvGraphicFramePr/>
          <p:nvPr/>
        </p:nvGraphicFramePr>
        <p:xfrm>
          <a:off x="368300" y="661035"/>
          <a:ext cx="8407400" cy="55352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" name="" r:id="rId1" imgW="8401050" imgH="5530850" progId="Paint.Picture">
                  <p:embed/>
                </p:oleObj>
              </mc:Choice>
              <mc:Fallback>
                <p:oleObj name="" r:id="rId1" imgW="8401050" imgH="5530850" progId="Paint.Picture">
                  <p:embed/>
                  <p:pic>
                    <p:nvPicPr>
                      <p:cNvPr id="0" name="图片 2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68300" y="661035"/>
                        <a:ext cx="8407400" cy="55352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8066" name="Text Box 2"/>
          <p:cNvSpPr txBox="1"/>
          <p:nvPr/>
        </p:nvSpPr>
        <p:spPr>
          <a:xfrm>
            <a:off x="685800" y="1524000"/>
            <a:ext cx="7772400" cy="669925"/>
          </a:xfrm>
          <a:prstGeom prst="rect">
            <a:avLst/>
          </a:prstGeom>
          <a:solidFill>
            <a:schemeClr val="bg1"/>
          </a:solidFill>
          <a:ln w="285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  <a:effectLst>
            <a:outerShdw dist="107763" dir="2699999" algn="ctr" rotWithShape="0">
              <a:schemeClr val="bg2"/>
            </a:outerShdw>
          </a:effectLst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sz="1800" i="1" dirty="0">
                <a:latin typeface="Comic Sans MS" panose="030F0702030302020204" pitchFamily="66" charset="0"/>
                <a:cs typeface="Arial" panose="020B0604020202020204" pitchFamily="34" charset="0"/>
              </a:rPr>
              <a:t>Companies prepare four financial statements from the summarized accounting data:</a:t>
            </a:r>
            <a:endParaRPr lang="en-US" altLang="zh-CN" sz="1800" b="1" i="1" dirty="0">
              <a:latin typeface="Comic Sans MS" panose="030F0702030302020204" pitchFamily="66" charset="0"/>
              <a:ea typeface="Arial" panose="020B0604020202020204" pitchFamily="34" charset="0"/>
            </a:endParaRPr>
          </a:p>
        </p:txBody>
      </p:sp>
      <p:sp>
        <p:nvSpPr>
          <p:cNvPr id="88067" name="AutoShape 3"/>
          <p:cNvSpPr/>
          <p:nvPr/>
        </p:nvSpPr>
        <p:spPr>
          <a:xfrm>
            <a:off x="4724400" y="3352800"/>
            <a:ext cx="1752600" cy="1905000"/>
          </a:xfrm>
          <a:prstGeom prst="foldedCorner">
            <a:avLst>
              <a:gd name="adj" fmla="val 12500"/>
            </a:avLst>
          </a:prstGeom>
          <a:solidFill>
            <a:srgbClr val="F9EFA5"/>
          </a:solidFill>
          <a:ln w="12700" cap="sq" cmpd="sng">
            <a:solidFill>
              <a:schemeClr val="tx1"/>
            </a:solidFill>
            <a:prstDash val="solid"/>
            <a:headEnd type="none" w="sm" len="sm"/>
            <a:tailEnd type="none" w="sm" len="sm"/>
          </a:ln>
        </p:spPr>
        <p:txBody>
          <a:bodyPr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i="1" dirty="0">
                <a:latin typeface="Comic Sans MS" panose="030F0702030302020204" pitchFamily="66" charset="0"/>
              </a:rPr>
              <a:t>Balance Sheet</a:t>
            </a:r>
            <a:endParaRPr lang="en-US" altLang="zh-CN" sz="1800" i="1" dirty="0">
              <a:latin typeface="Comic Sans MS" panose="030F0702030302020204" pitchFamily="66" charset="0"/>
            </a:endParaRPr>
          </a:p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i="1" dirty="0">
                <a:latin typeface="Comic Sans MS" panose="030F0702030302020204" pitchFamily="66" charset="0"/>
              </a:rPr>
              <a:t>资产负债表</a:t>
            </a:r>
            <a:endParaRPr lang="zh-CN" altLang="en-US" sz="1800" i="1" dirty="0">
              <a:latin typeface="Comic Sans MS" panose="030F0702030302020204" pitchFamily="66" charset="0"/>
            </a:endParaRPr>
          </a:p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i="1" dirty="0">
                <a:latin typeface="Comic Sans MS" panose="030F0702030302020204" pitchFamily="66" charset="0"/>
              </a:rPr>
              <a:t>SOFP</a:t>
            </a:r>
            <a:endParaRPr lang="en-US" altLang="zh-CN" sz="1800" i="1" dirty="0">
              <a:latin typeface="Comic Sans MS" panose="030F0702030302020204" pitchFamily="66" charset="0"/>
            </a:endParaRPr>
          </a:p>
        </p:txBody>
      </p:sp>
      <p:sp>
        <p:nvSpPr>
          <p:cNvPr id="88068" name="AutoShape 4"/>
          <p:cNvSpPr/>
          <p:nvPr/>
        </p:nvSpPr>
        <p:spPr>
          <a:xfrm>
            <a:off x="762000" y="3352800"/>
            <a:ext cx="1752600" cy="1905000"/>
          </a:xfrm>
          <a:prstGeom prst="foldedCorner">
            <a:avLst>
              <a:gd name="adj" fmla="val 12500"/>
            </a:avLst>
          </a:prstGeom>
          <a:solidFill>
            <a:srgbClr val="F9EFA5"/>
          </a:solidFill>
          <a:ln w="12700" cap="sq" cmpd="sng">
            <a:solidFill>
              <a:schemeClr val="tx1"/>
            </a:solidFill>
            <a:prstDash val="solid"/>
            <a:headEnd type="none" w="sm" len="sm"/>
            <a:tailEnd type="none" w="sm" len="sm"/>
          </a:ln>
        </p:spPr>
        <p:txBody>
          <a:bodyPr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i="1" dirty="0">
                <a:latin typeface="Comic Sans MS" panose="030F0702030302020204" pitchFamily="66" charset="0"/>
              </a:rPr>
              <a:t>Income Statement</a:t>
            </a:r>
            <a:endParaRPr lang="en-US" altLang="zh-CN" sz="1800" i="1" dirty="0">
              <a:latin typeface="Comic Sans MS" panose="030F0702030302020204" pitchFamily="66" charset="0"/>
            </a:endParaRPr>
          </a:p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i="1" dirty="0">
                <a:latin typeface="Comic Sans MS" panose="030F0702030302020204" pitchFamily="66" charset="0"/>
              </a:rPr>
              <a:t>利润表</a:t>
            </a:r>
            <a:endParaRPr lang="zh-CN" altLang="en-US" sz="1800" i="1" dirty="0">
              <a:latin typeface="Comic Sans MS" panose="030F0702030302020204" pitchFamily="66" charset="0"/>
            </a:endParaRPr>
          </a:p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i="1" dirty="0">
                <a:latin typeface="Comic Sans MS" panose="030F0702030302020204" pitchFamily="66" charset="0"/>
              </a:rPr>
              <a:t>SOCI</a:t>
            </a:r>
            <a:endParaRPr lang="en-US" altLang="zh-CN" sz="1800" i="1" dirty="0">
              <a:latin typeface="Comic Sans MS" panose="030F0702030302020204" pitchFamily="66" charset="0"/>
            </a:endParaRPr>
          </a:p>
        </p:txBody>
      </p:sp>
      <p:sp>
        <p:nvSpPr>
          <p:cNvPr id="88069" name="AutoShape 5"/>
          <p:cNvSpPr/>
          <p:nvPr/>
        </p:nvSpPr>
        <p:spPr>
          <a:xfrm>
            <a:off x="6705600" y="3352800"/>
            <a:ext cx="1752600" cy="1905000"/>
          </a:xfrm>
          <a:prstGeom prst="foldedCorner">
            <a:avLst>
              <a:gd name="adj" fmla="val 12500"/>
            </a:avLst>
          </a:prstGeom>
          <a:solidFill>
            <a:srgbClr val="F9EFA5"/>
          </a:solidFill>
          <a:ln w="12700" cap="sq" cmpd="sng">
            <a:solidFill>
              <a:schemeClr val="tx1"/>
            </a:solidFill>
            <a:prstDash val="solid"/>
            <a:headEnd type="none" w="sm" len="sm"/>
            <a:tailEnd type="none" w="sm" len="sm"/>
          </a:ln>
        </p:spPr>
        <p:txBody>
          <a:bodyPr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i="1" dirty="0">
                <a:latin typeface="Comic Sans MS" panose="030F0702030302020204" pitchFamily="66" charset="0"/>
              </a:rPr>
              <a:t>Statement of Cash Flows</a:t>
            </a:r>
            <a:endParaRPr lang="en-US" altLang="zh-CN" sz="1800" i="1" dirty="0">
              <a:latin typeface="Comic Sans MS" panose="030F0702030302020204" pitchFamily="66" charset="0"/>
            </a:endParaRPr>
          </a:p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i="1" dirty="0">
                <a:latin typeface="Comic Sans MS" panose="030F0702030302020204" pitchFamily="66" charset="0"/>
              </a:rPr>
              <a:t>现金流量表</a:t>
            </a:r>
            <a:endParaRPr lang="zh-CN" altLang="en-US" sz="1800" i="1" dirty="0">
              <a:latin typeface="Comic Sans MS" panose="030F0702030302020204" pitchFamily="66" charset="0"/>
            </a:endParaRPr>
          </a:p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i="1" dirty="0">
                <a:latin typeface="Comic Sans MS" panose="030F0702030302020204" pitchFamily="66" charset="0"/>
              </a:rPr>
              <a:t>SOCF</a:t>
            </a:r>
            <a:endParaRPr lang="en-US" altLang="zh-CN" sz="1800" i="1" dirty="0">
              <a:latin typeface="Comic Sans MS" panose="030F0702030302020204" pitchFamily="66" charset="0"/>
            </a:endParaRPr>
          </a:p>
        </p:txBody>
      </p:sp>
      <p:sp>
        <p:nvSpPr>
          <p:cNvPr id="88070" name="AutoShape 6"/>
          <p:cNvSpPr/>
          <p:nvPr/>
        </p:nvSpPr>
        <p:spPr>
          <a:xfrm>
            <a:off x="2743200" y="3352800"/>
            <a:ext cx="1752600" cy="1905000"/>
          </a:xfrm>
          <a:prstGeom prst="foldedCorner">
            <a:avLst>
              <a:gd name="adj" fmla="val 12500"/>
            </a:avLst>
          </a:prstGeom>
          <a:solidFill>
            <a:srgbClr val="F9EFA5"/>
          </a:solidFill>
          <a:ln w="12700" cap="sq" cmpd="sng">
            <a:solidFill>
              <a:schemeClr val="tx1"/>
            </a:solidFill>
            <a:prstDash val="solid"/>
            <a:headEnd type="none" w="sm" len="sm"/>
            <a:tailEnd type="none" w="sm" len="sm"/>
          </a:ln>
        </p:spPr>
        <p:txBody>
          <a:bodyPr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i="1" dirty="0">
                <a:latin typeface="Comic Sans MS" panose="030F0702030302020204" pitchFamily="66" charset="0"/>
              </a:rPr>
              <a:t>Retained Earnings Statement</a:t>
            </a:r>
            <a:endParaRPr lang="en-US" altLang="zh-CN" sz="1800" i="1" dirty="0">
              <a:latin typeface="Comic Sans MS" panose="030F0702030302020204" pitchFamily="66" charset="0"/>
            </a:endParaRPr>
          </a:p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i="1" dirty="0">
                <a:latin typeface="Comic Sans MS" panose="030F0702030302020204" pitchFamily="66" charset="0"/>
              </a:rPr>
              <a:t>留存收益表</a:t>
            </a:r>
            <a:endParaRPr lang="zh-CN" altLang="en-US" sz="1800" i="1" dirty="0">
              <a:latin typeface="Comic Sans MS" panose="030F0702030302020204" pitchFamily="66" charset="0"/>
            </a:endParaRPr>
          </a:p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i="1" dirty="0">
                <a:latin typeface="Comic Sans MS" panose="030F0702030302020204" pitchFamily="66" charset="0"/>
              </a:rPr>
              <a:t>SOCIE</a:t>
            </a:r>
            <a:endParaRPr lang="en-US" altLang="zh-CN" sz="1800" i="1" dirty="0">
              <a:latin typeface="Comic Sans MS" panose="030F0702030302020204" pitchFamily="66" charset="0"/>
            </a:endParaRPr>
          </a:p>
        </p:txBody>
      </p:sp>
      <p:sp>
        <p:nvSpPr>
          <p:cNvPr id="88071" name="AutoShape 7"/>
          <p:cNvSpPr/>
          <p:nvPr/>
        </p:nvSpPr>
        <p:spPr>
          <a:xfrm>
            <a:off x="3505200" y="2514600"/>
            <a:ext cx="228600" cy="762000"/>
          </a:xfrm>
          <a:prstGeom prst="downArrow">
            <a:avLst>
              <a:gd name="adj1" fmla="val 50000"/>
              <a:gd name="adj2" fmla="val 83333"/>
            </a:avLst>
          </a:prstGeom>
          <a:solidFill>
            <a:schemeClr val="hlink"/>
          </a:solidFill>
          <a:ln w="12700" cap="sq" cmpd="sng">
            <a:solidFill>
              <a:schemeClr val="tx1"/>
            </a:solidFill>
            <a:prstDash val="solid"/>
            <a:miter/>
            <a:headEnd type="none" w="sm" len="sm"/>
            <a:tailEnd type="none" w="sm" len="sm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CN" altLang="en-US" sz="1800" i="1" dirty="0"/>
          </a:p>
        </p:txBody>
      </p:sp>
      <p:sp>
        <p:nvSpPr>
          <p:cNvPr id="88072" name="AutoShape 8"/>
          <p:cNvSpPr/>
          <p:nvPr/>
        </p:nvSpPr>
        <p:spPr>
          <a:xfrm>
            <a:off x="1524000" y="2514600"/>
            <a:ext cx="228600" cy="762000"/>
          </a:xfrm>
          <a:prstGeom prst="downArrow">
            <a:avLst>
              <a:gd name="adj1" fmla="val 50000"/>
              <a:gd name="adj2" fmla="val 83333"/>
            </a:avLst>
          </a:prstGeom>
          <a:solidFill>
            <a:schemeClr val="hlink"/>
          </a:solidFill>
          <a:ln w="12700" cap="sq" cmpd="sng">
            <a:solidFill>
              <a:schemeClr val="tx1"/>
            </a:solidFill>
            <a:prstDash val="solid"/>
            <a:miter/>
            <a:headEnd type="none" w="sm" len="sm"/>
            <a:tailEnd type="none" w="sm" len="sm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CN" altLang="en-US" sz="1800" i="1" dirty="0"/>
          </a:p>
        </p:txBody>
      </p:sp>
      <p:sp>
        <p:nvSpPr>
          <p:cNvPr id="88073" name="AutoShape 9"/>
          <p:cNvSpPr/>
          <p:nvPr/>
        </p:nvSpPr>
        <p:spPr>
          <a:xfrm>
            <a:off x="5486400" y="2514600"/>
            <a:ext cx="228600" cy="762000"/>
          </a:xfrm>
          <a:prstGeom prst="downArrow">
            <a:avLst>
              <a:gd name="adj1" fmla="val 50000"/>
              <a:gd name="adj2" fmla="val 83333"/>
            </a:avLst>
          </a:prstGeom>
          <a:solidFill>
            <a:schemeClr val="hlink"/>
          </a:solidFill>
          <a:ln w="12700" cap="sq" cmpd="sng">
            <a:solidFill>
              <a:schemeClr val="tx1"/>
            </a:solidFill>
            <a:prstDash val="solid"/>
            <a:miter/>
            <a:headEnd type="none" w="sm" len="sm"/>
            <a:tailEnd type="none" w="sm" len="sm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CN" altLang="en-US" sz="1800" i="1" dirty="0"/>
          </a:p>
        </p:txBody>
      </p:sp>
      <p:sp>
        <p:nvSpPr>
          <p:cNvPr id="88074" name="AutoShape 10"/>
          <p:cNvSpPr/>
          <p:nvPr/>
        </p:nvSpPr>
        <p:spPr>
          <a:xfrm>
            <a:off x="7467600" y="2514600"/>
            <a:ext cx="228600" cy="762000"/>
          </a:xfrm>
          <a:prstGeom prst="downArrow">
            <a:avLst>
              <a:gd name="adj1" fmla="val 50000"/>
              <a:gd name="adj2" fmla="val 83333"/>
            </a:avLst>
          </a:prstGeom>
          <a:solidFill>
            <a:schemeClr val="hlink"/>
          </a:solidFill>
          <a:ln w="12700" cap="sq" cmpd="sng">
            <a:solidFill>
              <a:schemeClr val="tx1"/>
            </a:solidFill>
            <a:prstDash val="solid"/>
            <a:miter/>
            <a:headEnd type="none" w="sm" len="sm"/>
            <a:tailEnd type="none" w="sm" len="sm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CN" altLang="en-US" sz="1800" i="1" dirty="0"/>
          </a:p>
        </p:txBody>
      </p:sp>
      <p:sp>
        <p:nvSpPr>
          <p:cNvPr id="88075" name="灯片编号占位符 10"/>
          <p:cNvSpPr txBox="1">
            <a:spLocks noGrp="1"/>
          </p:cNvSpPr>
          <p:nvPr>
            <p:ph type="sldNum" sz="quarter" idx="4"/>
          </p:nvPr>
        </p:nvSpPr>
        <p:spPr/>
        <p:txBody>
          <a:bodyPr anchor="b" anchorCtr="0"/>
          <a:p>
            <a:pPr marL="0" indent="0" algn="r" eaLnBrk="1" hangingPunct="1">
              <a:spcBef>
                <a:spcPct val="0"/>
              </a:spcBef>
              <a:buClrTx/>
              <a:buSzTx/>
              <a:buFontTx/>
              <a:buNone/>
            </a:pPr>
            <a:fld id="{9A0DB2DC-4C9A-4742-B13C-FB6460FD3503}" type="slidenum">
              <a:rPr lang="zh-CN" altLang="en-US" sz="1400" dirty="0"/>
            </a:fld>
            <a:endParaRPr lang="zh-CN" altLang="en-US" sz="1400" dirty="0"/>
          </a:p>
        </p:txBody>
      </p:sp>
      <p:sp>
        <p:nvSpPr>
          <p:cNvPr id="88076" name="页脚占位符 11"/>
          <p:cNvSpPr txBox="1">
            <a:spLocks noGrp="1"/>
          </p:cNvSpPr>
          <p:nvPr>
            <p:ph type="ftr" sz="quarter" idx="3"/>
          </p:nvPr>
        </p:nvSpPr>
        <p:spPr/>
        <p:txBody>
          <a:bodyPr anchor="b" anchorCtr="0"/>
          <a:p>
            <a:pPr mar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400" dirty="0">
                <a:latin typeface="+mn-lt"/>
                <a:ea typeface="+mn-ea"/>
                <a:cs typeface="+mn-cs"/>
              </a:rPr>
              <a:t>Ye and Sun Accounting English </a:t>
            </a:r>
            <a:endParaRPr lang="zh-CN" altLang="en-US" sz="1400" dirty="0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9090" name="Text Box 2"/>
          <p:cNvSpPr txBox="1"/>
          <p:nvPr/>
        </p:nvSpPr>
        <p:spPr>
          <a:xfrm>
            <a:off x="533400" y="1385888"/>
            <a:ext cx="3733800" cy="488950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sz="2600" b="1" i="1" dirty="0">
                <a:solidFill>
                  <a:srgbClr val="000066"/>
                </a:solidFill>
                <a:latin typeface="Comic Sans MS" panose="030F0702030302020204" pitchFamily="66" charset="0"/>
              </a:rPr>
              <a:t>Income Statement</a:t>
            </a:r>
            <a:endParaRPr lang="en-US" altLang="zh-CN" sz="2600" b="1" i="1" dirty="0">
              <a:solidFill>
                <a:srgbClr val="000066"/>
              </a:solidFill>
              <a:latin typeface="Comic Sans MS" panose="030F0702030302020204" pitchFamily="66" charset="0"/>
            </a:endParaRPr>
          </a:p>
        </p:txBody>
      </p:sp>
      <p:sp>
        <p:nvSpPr>
          <p:cNvPr id="89091" name="Text Box 5"/>
          <p:cNvSpPr txBox="1"/>
          <p:nvPr/>
        </p:nvSpPr>
        <p:spPr>
          <a:xfrm>
            <a:off x="4724400" y="2168525"/>
            <a:ext cx="4191000" cy="2559050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403225" lvl="0" indent="-403225" eaLnBrk="1" hangingPunct="1">
              <a:lnSpc>
                <a:spcPct val="110000"/>
              </a:lnSpc>
              <a:spcBef>
                <a:spcPct val="65000"/>
              </a:spcBef>
              <a:buClrTx/>
              <a:buSzPct val="90000"/>
              <a:buFontTx/>
              <a:buBlip>
                <a:blip r:embed="rId1"/>
              </a:buBlip>
            </a:pPr>
            <a:r>
              <a:rPr lang="en-US" altLang="zh-CN" sz="1800" i="1" dirty="0">
                <a:latin typeface="Comic Sans MS" panose="030F0702030302020204" pitchFamily="66" charset="0"/>
              </a:rPr>
              <a:t>Reports the revenues and expenses for a specific period of time.</a:t>
            </a:r>
            <a:endParaRPr lang="en-US" altLang="zh-CN" sz="1800" i="1" dirty="0">
              <a:latin typeface="Comic Sans MS" panose="030F0702030302020204" pitchFamily="66" charset="0"/>
            </a:endParaRPr>
          </a:p>
          <a:p>
            <a:pPr marL="403225" lvl="0" indent="-403225" eaLnBrk="1" hangingPunct="1">
              <a:lnSpc>
                <a:spcPct val="110000"/>
              </a:lnSpc>
              <a:spcBef>
                <a:spcPct val="65000"/>
              </a:spcBef>
              <a:buClrTx/>
              <a:buSzPct val="90000"/>
              <a:buFontTx/>
              <a:buBlip>
                <a:blip r:embed="rId1"/>
              </a:buBlip>
            </a:pPr>
            <a:r>
              <a:rPr lang="en-US" altLang="zh-CN" sz="1800" i="1" dirty="0">
                <a:latin typeface="Comic Sans MS" panose="030F0702030302020204" pitchFamily="66" charset="0"/>
              </a:rPr>
              <a:t>Net profit – revenues exceed expenses.</a:t>
            </a:r>
            <a:endParaRPr lang="en-US" altLang="zh-CN" sz="1800" i="1" dirty="0">
              <a:latin typeface="Comic Sans MS" panose="030F0702030302020204" pitchFamily="66" charset="0"/>
            </a:endParaRPr>
          </a:p>
          <a:p>
            <a:pPr marL="403225" lvl="0" indent="-403225" eaLnBrk="1" hangingPunct="1">
              <a:lnSpc>
                <a:spcPct val="110000"/>
              </a:lnSpc>
              <a:spcBef>
                <a:spcPct val="65000"/>
              </a:spcBef>
              <a:buClrTx/>
              <a:buSzPct val="90000"/>
              <a:buFontTx/>
              <a:buBlip>
                <a:blip r:embed="rId1"/>
              </a:buBlip>
            </a:pPr>
            <a:r>
              <a:rPr lang="en-US" altLang="zh-CN" sz="1800" i="1" dirty="0">
                <a:latin typeface="Comic Sans MS" panose="030F0702030302020204" pitchFamily="66" charset="0"/>
              </a:rPr>
              <a:t>Net loss – expenses exceed revenues.</a:t>
            </a:r>
            <a:endParaRPr lang="en-US" altLang="zh-CN" sz="1800" i="1" dirty="0">
              <a:latin typeface="Comic Sans MS" panose="030F0702030302020204" pitchFamily="66" charset="0"/>
            </a:endParaRPr>
          </a:p>
        </p:txBody>
      </p:sp>
      <p:graphicFrame>
        <p:nvGraphicFramePr>
          <p:cNvPr id="89092" name="Object 2"/>
          <p:cNvGraphicFramePr>
            <a:graphicFrameLocks noChangeAspect="1"/>
          </p:cNvGraphicFramePr>
          <p:nvPr/>
        </p:nvGraphicFramePr>
        <p:xfrm>
          <a:off x="530225" y="1928813"/>
          <a:ext cx="3865563" cy="420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" r:id="rId2" imgW="3898900" imgH="4203700" progId="Excel.Sheet.8">
                  <p:embed/>
                </p:oleObj>
              </mc:Choice>
              <mc:Fallback>
                <p:oleObj name="" r:id="rId2" imgW="3898900" imgH="4203700" progId="Excel.Sheet.8">
                  <p:embed/>
                  <p:pic>
                    <p:nvPicPr>
                      <p:cNvPr id="0" name="图片 3078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30225" y="1928813"/>
                        <a:ext cx="3865563" cy="42021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28575" cap="flat" cmpd="sng">
                        <a:solidFill>
                          <a:schemeClr val="tx1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093" name="灯片编号占位符 4"/>
          <p:cNvSpPr txBox="1">
            <a:spLocks noGrp="1"/>
          </p:cNvSpPr>
          <p:nvPr>
            <p:ph type="sldNum" sz="quarter" idx="4"/>
          </p:nvPr>
        </p:nvSpPr>
        <p:spPr/>
        <p:txBody>
          <a:bodyPr anchor="b" anchorCtr="0"/>
          <a:p>
            <a:pPr marL="0" indent="0" algn="r" eaLnBrk="1" hangingPunct="1">
              <a:spcBef>
                <a:spcPct val="0"/>
              </a:spcBef>
              <a:buClrTx/>
              <a:buSzTx/>
              <a:buFontTx/>
              <a:buNone/>
            </a:pPr>
            <a:fld id="{9A0DB2DC-4C9A-4742-B13C-FB6460FD3503}" type="slidenum">
              <a:rPr lang="zh-CN" altLang="en-US" sz="1400" dirty="0"/>
            </a:fld>
            <a:endParaRPr lang="zh-CN" altLang="en-US" sz="1400" dirty="0"/>
          </a:p>
        </p:txBody>
      </p:sp>
      <p:sp>
        <p:nvSpPr>
          <p:cNvPr id="89094" name="页脚占位符 5"/>
          <p:cNvSpPr txBox="1">
            <a:spLocks noGrp="1"/>
          </p:cNvSpPr>
          <p:nvPr>
            <p:ph type="ftr" sz="quarter" idx="3"/>
          </p:nvPr>
        </p:nvSpPr>
        <p:spPr/>
        <p:txBody>
          <a:bodyPr anchor="b" anchorCtr="0"/>
          <a:p>
            <a:pPr mar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400" dirty="0">
                <a:latin typeface="+mn-lt"/>
                <a:ea typeface="+mn-ea"/>
                <a:cs typeface="+mn-cs"/>
              </a:rPr>
              <a:t>Ye and Sun Accounting English </a:t>
            </a:r>
            <a:endParaRPr lang="zh-CN" altLang="en-US" sz="1400" dirty="0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90114" name="Object 2"/>
          <p:cNvGraphicFramePr>
            <a:graphicFrameLocks noChangeAspect="1"/>
          </p:cNvGraphicFramePr>
          <p:nvPr/>
        </p:nvGraphicFramePr>
        <p:xfrm>
          <a:off x="539750" y="2060575"/>
          <a:ext cx="3865563" cy="420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" r:id="rId1" imgW="3898900" imgH="4203700" progId="Excel.Sheet.8">
                  <p:embed/>
                </p:oleObj>
              </mc:Choice>
              <mc:Fallback>
                <p:oleObj name="" r:id="rId1" imgW="3898900" imgH="4203700" progId="Excel.Sheet.8">
                  <p:embed/>
                  <p:pic>
                    <p:nvPicPr>
                      <p:cNvPr id="0" name="图片 3077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39750" y="2060575"/>
                        <a:ext cx="3865563" cy="42021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28575" cap="flat" cmpd="sng">
                        <a:solidFill>
                          <a:schemeClr val="tx1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0115" name="Text Box 3"/>
          <p:cNvSpPr txBox="1"/>
          <p:nvPr/>
        </p:nvSpPr>
        <p:spPr>
          <a:xfrm>
            <a:off x="533400" y="1385888"/>
            <a:ext cx="3733800" cy="488950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sz="2600" b="1" i="1" dirty="0">
                <a:solidFill>
                  <a:srgbClr val="000066"/>
                </a:solidFill>
                <a:latin typeface="Comic Sans MS" panose="030F0702030302020204" pitchFamily="66" charset="0"/>
              </a:rPr>
              <a:t>Income Statement</a:t>
            </a:r>
            <a:endParaRPr lang="en-US" altLang="zh-CN" sz="2600" b="1" i="1" dirty="0">
              <a:solidFill>
                <a:srgbClr val="000066"/>
              </a:solidFill>
              <a:latin typeface="Comic Sans MS" panose="030F0702030302020204" pitchFamily="66" charset="0"/>
            </a:endParaRPr>
          </a:p>
        </p:txBody>
      </p:sp>
      <p:sp>
        <p:nvSpPr>
          <p:cNvPr id="90116" name="Text Box 7"/>
          <p:cNvSpPr txBox="1"/>
          <p:nvPr/>
        </p:nvSpPr>
        <p:spPr>
          <a:xfrm>
            <a:off x="4876800" y="1111250"/>
            <a:ext cx="3733800" cy="885825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sz="2600" b="1" i="1" dirty="0">
                <a:solidFill>
                  <a:srgbClr val="000066"/>
                </a:solidFill>
                <a:latin typeface="Comic Sans MS" panose="030F0702030302020204" pitchFamily="66" charset="0"/>
              </a:rPr>
              <a:t>Retained Earnings Statement</a:t>
            </a:r>
            <a:endParaRPr lang="en-US" altLang="zh-CN" sz="2600" b="1" i="1" dirty="0">
              <a:solidFill>
                <a:srgbClr val="000066"/>
              </a:solidFill>
              <a:latin typeface="Comic Sans MS" panose="030F0702030302020204" pitchFamily="66" charset="0"/>
            </a:endParaRPr>
          </a:p>
        </p:txBody>
      </p:sp>
      <p:sp>
        <p:nvSpPr>
          <p:cNvPr id="90117" name="Rectangle 9"/>
          <p:cNvSpPr/>
          <p:nvPr/>
        </p:nvSpPr>
        <p:spPr>
          <a:xfrm>
            <a:off x="4953000" y="5105400"/>
            <a:ext cx="3810000" cy="954088"/>
          </a:xfrm>
          <a:prstGeom prst="rect">
            <a:avLst/>
          </a:prstGeom>
          <a:solidFill>
            <a:schemeClr val="bg1"/>
          </a:solidFill>
          <a:ln w="38100" cap="sq" cmpd="sng">
            <a:solidFill>
              <a:srgbClr val="800000"/>
            </a:solidFill>
            <a:prstDash val="solid"/>
            <a:miter/>
            <a:headEnd type="none" w="sm" len="sm"/>
            <a:tailEnd type="none" w="sm" len="sm"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sz="1800" i="1" dirty="0">
                <a:latin typeface="Comic Sans MS" panose="030F0702030302020204" pitchFamily="66" charset="0"/>
              </a:rPr>
              <a:t>Net profit is needed to determine the ending balance in retained earnings.</a:t>
            </a:r>
            <a:endParaRPr lang="en-US" altLang="zh-CN" sz="1800" i="1" dirty="0">
              <a:latin typeface="Comic Sans MS" panose="030F0702030302020204" pitchFamily="66" charset="0"/>
            </a:endParaRPr>
          </a:p>
        </p:txBody>
      </p:sp>
      <p:graphicFrame>
        <p:nvGraphicFramePr>
          <p:cNvPr id="90118" name="Object 3"/>
          <p:cNvGraphicFramePr>
            <a:graphicFrameLocks noChangeAspect="1"/>
          </p:cNvGraphicFramePr>
          <p:nvPr/>
        </p:nvGraphicFramePr>
        <p:xfrm>
          <a:off x="4787900" y="2060575"/>
          <a:ext cx="4098925" cy="2846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" r:id="rId3" imgW="4305300" imgH="3022600" progId="Excel.Sheet.8">
                  <p:embed/>
                </p:oleObj>
              </mc:Choice>
              <mc:Fallback>
                <p:oleObj name="" r:id="rId3" imgW="4305300" imgH="3022600" progId="Excel.Sheet.8">
                  <p:embed/>
                  <p:pic>
                    <p:nvPicPr>
                      <p:cNvPr id="0" name="图片 3079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87900" y="2060575"/>
                        <a:ext cx="4098925" cy="284638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28575" cap="flat" cmpd="sng">
                        <a:solidFill>
                          <a:schemeClr val="tx1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0119" name="Line 8"/>
          <p:cNvSpPr/>
          <p:nvPr/>
        </p:nvSpPr>
        <p:spPr>
          <a:xfrm flipV="1">
            <a:off x="4191000" y="3962400"/>
            <a:ext cx="762000" cy="1905000"/>
          </a:xfrm>
          <a:prstGeom prst="line">
            <a:avLst/>
          </a:prstGeom>
          <a:ln w="38100" cap="sq" cmpd="sng">
            <a:solidFill>
              <a:srgbClr val="800000"/>
            </a:solidFill>
            <a:prstDash val="solid"/>
            <a:headEnd type="none" w="sm" len="sm"/>
            <a:tailEnd type="triangle" w="sm" len="sm"/>
          </a:ln>
        </p:spPr>
      </p:sp>
      <p:sp>
        <p:nvSpPr>
          <p:cNvPr id="90120" name="灯片编号占位符 7"/>
          <p:cNvSpPr txBox="1">
            <a:spLocks noGrp="1"/>
          </p:cNvSpPr>
          <p:nvPr>
            <p:ph type="sldNum" sz="quarter" idx="4"/>
          </p:nvPr>
        </p:nvSpPr>
        <p:spPr/>
        <p:txBody>
          <a:bodyPr anchor="b" anchorCtr="0"/>
          <a:p>
            <a:pPr marL="0" indent="0" algn="r" eaLnBrk="1" hangingPunct="1">
              <a:spcBef>
                <a:spcPct val="0"/>
              </a:spcBef>
              <a:buClrTx/>
              <a:buSzTx/>
              <a:buFontTx/>
              <a:buNone/>
            </a:pPr>
            <a:fld id="{9A0DB2DC-4C9A-4742-B13C-FB6460FD3503}" type="slidenum">
              <a:rPr lang="zh-CN" altLang="en-US" sz="1400" dirty="0"/>
            </a:fld>
            <a:endParaRPr lang="zh-CN" altLang="en-US" sz="1400" dirty="0"/>
          </a:p>
        </p:txBody>
      </p:sp>
      <p:sp>
        <p:nvSpPr>
          <p:cNvPr id="90121" name="页脚占位符 8"/>
          <p:cNvSpPr txBox="1">
            <a:spLocks noGrp="1"/>
          </p:cNvSpPr>
          <p:nvPr>
            <p:ph type="ftr" sz="quarter" idx="3"/>
          </p:nvPr>
        </p:nvSpPr>
        <p:spPr/>
        <p:txBody>
          <a:bodyPr anchor="b" anchorCtr="0"/>
          <a:p>
            <a:pPr mar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400" dirty="0">
                <a:latin typeface="+mn-lt"/>
                <a:ea typeface="+mn-ea"/>
                <a:cs typeface="+mn-cs"/>
              </a:rPr>
              <a:t>Ye and Sun Accounting English </a:t>
            </a:r>
            <a:endParaRPr lang="zh-CN" altLang="en-US" sz="1400" dirty="0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1138" name="Text Box 5"/>
          <p:cNvSpPr txBox="1"/>
          <p:nvPr/>
        </p:nvSpPr>
        <p:spPr>
          <a:xfrm>
            <a:off x="4876800" y="1111250"/>
            <a:ext cx="3733800" cy="885825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sz="2600" b="1" i="1" dirty="0">
                <a:solidFill>
                  <a:srgbClr val="000066"/>
                </a:solidFill>
                <a:latin typeface="Comic Sans MS" panose="030F0702030302020204" pitchFamily="66" charset="0"/>
              </a:rPr>
              <a:t>Retained Earnings Statement</a:t>
            </a:r>
            <a:endParaRPr lang="en-US" altLang="zh-CN" sz="2600" b="1" i="1" dirty="0">
              <a:solidFill>
                <a:srgbClr val="000066"/>
              </a:solidFill>
              <a:latin typeface="Comic Sans MS" panose="030F0702030302020204" pitchFamily="66" charset="0"/>
            </a:endParaRPr>
          </a:p>
        </p:txBody>
      </p:sp>
      <p:sp>
        <p:nvSpPr>
          <p:cNvPr id="91139" name="Text Box 6"/>
          <p:cNvSpPr txBox="1"/>
          <p:nvPr/>
        </p:nvSpPr>
        <p:spPr>
          <a:xfrm>
            <a:off x="381000" y="2090738"/>
            <a:ext cx="4191000" cy="2079625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403225" lvl="0" indent="-403225" eaLnBrk="1" hangingPunct="1">
              <a:lnSpc>
                <a:spcPct val="110000"/>
              </a:lnSpc>
              <a:spcBef>
                <a:spcPct val="65000"/>
              </a:spcBef>
              <a:buClrTx/>
              <a:buSzPct val="90000"/>
              <a:buFontTx/>
              <a:buBlip>
                <a:blip r:embed="rId1"/>
              </a:buBlip>
            </a:pPr>
            <a:r>
              <a:rPr lang="en-US" altLang="zh-CN" sz="1800" i="1" dirty="0">
                <a:latin typeface="Comic Sans MS" panose="030F0702030302020204" pitchFamily="66" charset="0"/>
              </a:rPr>
              <a:t>Statement indicates the reasons why retained earnings has increased or decreased during the period.</a:t>
            </a:r>
            <a:endParaRPr lang="en-US" altLang="zh-CN" sz="1800" i="1" dirty="0">
              <a:latin typeface="Comic Sans MS" panose="030F0702030302020204" pitchFamily="66" charset="0"/>
            </a:endParaRPr>
          </a:p>
          <a:p>
            <a:pPr marL="403225" lvl="0" indent="-403225" eaLnBrk="1" hangingPunct="1">
              <a:lnSpc>
                <a:spcPct val="110000"/>
              </a:lnSpc>
              <a:spcBef>
                <a:spcPct val="65000"/>
              </a:spcBef>
              <a:buClrTx/>
              <a:buSzPct val="90000"/>
              <a:buFontTx/>
              <a:buBlip>
                <a:blip r:embed="rId1"/>
              </a:buBlip>
            </a:pPr>
            <a:r>
              <a:rPr lang="en-US" altLang="zh-CN" sz="1800" i="1" dirty="0">
                <a:latin typeface="Comic Sans MS" panose="030F0702030302020204" pitchFamily="66" charset="0"/>
              </a:rPr>
              <a:t>Capital statement is used for  sole proprietorships. </a:t>
            </a:r>
            <a:endParaRPr lang="en-US" altLang="zh-CN" sz="1800" i="1" dirty="0">
              <a:latin typeface="Comic Sans MS" panose="030F0702030302020204" pitchFamily="66" charset="0"/>
            </a:endParaRPr>
          </a:p>
        </p:txBody>
      </p:sp>
      <p:graphicFrame>
        <p:nvGraphicFramePr>
          <p:cNvPr id="91140" name="Object 2"/>
          <p:cNvGraphicFramePr>
            <a:graphicFrameLocks noChangeAspect="1"/>
          </p:cNvGraphicFramePr>
          <p:nvPr/>
        </p:nvGraphicFramePr>
        <p:xfrm>
          <a:off x="4787900" y="2060575"/>
          <a:ext cx="4098925" cy="2846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" r:id="rId2" imgW="4305300" imgH="3022600" progId="Excel.Sheet.8">
                  <p:embed/>
                </p:oleObj>
              </mc:Choice>
              <mc:Fallback>
                <p:oleObj name="" r:id="rId2" imgW="4305300" imgH="3022600" progId="Excel.Sheet.8">
                  <p:embed/>
                  <p:pic>
                    <p:nvPicPr>
                      <p:cNvPr id="0" name="图片 3081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787900" y="2060575"/>
                        <a:ext cx="4098925" cy="284638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28575" cap="flat" cmpd="sng">
                        <a:solidFill>
                          <a:schemeClr val="tx1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1141" name="灯片编号占位符 4"/>
          <p:cNvSpPr txBox="1">
            <a:spLocks noGrp="1"/>
          </p:cNvSpPr>
          <p:nvPr>
            <p:ph type="sldNum" sz="quarter" idx="4"/>
          </p:nvPr>
        </p:nvSpPr>
        <p:spPr/>
        <p:txBody>
          <a:bodyPr anchor="b" anchorCtr="0"/>
          <a:p>
            <a:pPr marL="0" indent="0" algn="r" eaLnBrk="1" hangingPunct="1">
              <a:spcBef>
                <a:spcPct val="0"/>
              </a:spcBef>
              <a:buClrTx/>
              <a:buSzTx/>
              <a:buFontTx/>
              <a:buNone/>
            </a:pPr>
            <a:fld id="{9A0DB2DC-4C9A-4742-B13C-FB6460FD3503}" type="slidenum">
              <a:rPr lang="zh-CN" altLang="en-US" sz="1400" dirty="0"/>
            </a:fld>
            <a:endParaRPr lang="zh-CN" altLang="en-US" sz="1400" dirty="0"/>
          </a:p>
        </p:txBody>
      </p:sp>
      <p:sp>
        <p:nvSpPr>
          <p:cNvPr id="91142" name="页脚占位符 5"/>
          <p:cNvSpPr txBox="1">
            <a:spLocks noGrp="1"/>
          </p:cNvSpPr>
          <p:nvPr>
            <p:ph type="ftr" sz="quarter" idx="3"/>
          </p:nvPr>
        </p:nvSpPr>
        <p:spPr/>
        <p:txBody>
          <a:bodyPr anchor="b" anchorCtr="0"/>
          <a:p>
            <a:pPr mar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400" dirty="0">
                <a:latin typeface="+mn-lt"/>
                <a:ea typeface="+mn-ea"/>
                <a:cs typeface="+mn-cs"/>
              </a:rPr>
              <a:t>Ye and Sun Accounting English </a:t>
            </a:r>
            <a:endParaRPr lang="zh-CN" altLang="en-US" sz="1400" dirty="0">
              <a:latin typeface="+mn-lt"/>
              <a:ea typeface="+mn-ea"/>
              <a:cs typeface="+mn-cs"/>
            </a:endParaRPr>
          </a:p>
        </p:txBody>
      </p:sp>
      <p:sp>
        <p:nvSpPr>
          <p:cNvPr id="91143" name="Rectangle 8"/>
          <p:cNvSpPr/>
          <p:nvPr/>
        </p:nvSpPr>
        <p:spPr>
          <a:xfrm>
            <a:off x="1258888" y="4532313"/>
            <a:ext cx="2497137" cy="1803400"/>
          </a:xfrm>
          <a:prstGeom prst="rect">
            <a:avLst/>
          </a:prstGeom>
          <a:noFill/>
          <a:ln w="12700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600" dirty="0"/>
              <a:t>      </a:t>
            </a:r>
            <a:r>
              <a:rPr lang="en-US" altLang="zh-CN" sz="1600" b="1" dirty="0"/>
              <a:t>Capital Statement</a:t>
            </a:r>
            <a:endParaRPr lang="en-US" altLang="zh-CN" sz="1600" b="1" dirty="0"/>
          </a:p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zh-CN" sz="1600" b="1" dirty="0"/>
          </a:p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600" dirty="0"/>
              <a:t>Beginning                 0</a:t>
            </a:r>
            <a:endParaRPr lang="en-US" altLang="zh-CN" sz="1600" dirty="0"/>
          </a:p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600" dirty="0"/>
              <a:t>Add: investment 10,000</a:t>
            </a:r>
            <a:endParaRPr lang="en-US" altLang="zh-CN" sz="1600" dirty="0"/>
          </a:p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600" dirty="0"/>
              <a:t>Add : profit          3,200</a:t>
            </a:r>
            <a:endParaRPr lang="en-US" altLang="zh-CN" sz="1600" dirty="0"/>
          </a:p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600" dirty="0"/>
              <a:t>Less: withdrawals </a:t>
            </a:r>
            <a:r>
              <a:rPr lang="en-US" altLang="zh-CN" sz="1600" u="sng" dirty="0"/>
              <a:t>(1,000)</a:t>
            </a:r>
            <a:endParaRPr lang="en-US" altLang="zh-CN" sz="1600" u="sng" dirty="0"/>
          </a:p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600" dirty="0"/>
              <a:t>Ending capital      </a:t>
            </a:r>
            <a:r>
              <a:rPr lang="en-US" altLang="zh-CN" sz="1600" u="sng" dirty="0"/>
              <a:t>12,200</a:t>
            </a:r>
            <a:endParaRPr lang="en-US" altLang="zh-CN" sz="1600" u="sng" dirty="0"/>
          </a:p>
        </p:txBody>
      </p:sp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1187450" y="4437063"/>
            <a:ext cx="2592388" cy="1944688"/>
          </a:xfrm>
          <a:prstGeom prst="rect">
            <a:avLst/>
          </a:prstGeom>
          <a:gradFill rotWithShape="1">
            <a:gsLst>
              <a:gs pos="0">
                <a:schemeClr val="accent2">
                  <a:alpha val="0"/>
                </a:schemeClr>
              </a:gs>
              <a:gs pos="100000">
                <a:schemeClr val="accent2">
                  <a:gamma/>
                  <a:shade val="46275"/>
                  <a:invGamma/>
                  <a:alpha val="0"/>
                </a:schemeClr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1145" name="Line 10"/>
          <p:cNvSpPr/>
          <p:nvPr/>
        </p:nvSpPr>
        <p:spPr>
          <a:xfrm flipV="1">
            <a:off x="3708400" y="4292600"/>
            <a:ext cx="1223963" cy="1584325"/>
          </a:xfrm>
          <a:prstGeom prst="line">
            <a:avLst/>
          </a:prstGeom>
          <a:ln w="38100" cap="flat" cmpd="sng">
            <a:solidFill>
              <a:srgbClr val="000066"/>
            </a:solidFill>
            <a:prstDash val="solid"/>
            <a:headEnd type="arrow" w="med" len="med"/>
            <a:tailEnd type="arrow" w="med" len="med"/>
          </a:ln>
        </p:spPr>
      </p: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92162" name="Object 2"/>
          <p:cNvGraphicFramePr>
            <a:graphicFrameLocks noChangeAspect="1"/>
          </p:cNvGraphicFramePr>
          <p:nvPr/>
        </p:nvGraphicFramePr>
        <p:xfrm>
          <a:off x="539750" y="1700213"/>
          <a:ext cx="3613150" cy="468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" r:id="rId1" imgW="3898900" imgH="5054600" progId="Excel.Sheet.8">
                  <p:embed/>
                </p:oleObj>
              </mc:Choice>
              <mc:Fallback>
                <p:oleObj name="" r:id="rId1" imgW="3898900" imgH="5054600" progId="Excel.Sheet.8">
                  <p:embed/>
                  <p:pic>
                    <p:nvPicPr>
                      <p:cNvPr id="0" name="图片 3082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39750" y="1700213"/>
                        <a:ext cx="3613150" cy="46894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28575" cap="flat" cmpd="sng">
                        <a:solidFill>
                          <a:schemeClr val="tx1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163" name="Text Box 9"/>
          <p:cNvSpPr txBox="1"/>
          <p:nvPr/>
        </p:nvSpPr>
        <p:spPr>
          <a:xfrm>
            <a:off x="457200" y="1143000"/>
            <a:ext cx="3733800" cy="488950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sz="2600" b="1" i="1" dirty="0">
                <a:solidFill>
                  <a:srgbClr val="000066"/>
                </a:solidFill>
                <a:latin typeface="Comic Sans MS" panose="030F0702030302020204" pitchFamily="66" charset="0"/>
              </a:rPr>
              <a:t>Balance Sheet</a:t>
            </a:r>
            <a:endParaRPr lang="en-US" altLang="zh-CN" sz="2600" b="1" i="1" dirty="0">
              <a:solidFill>
                <a:srgbClr val="000066"/>
              </a:solidFill>
              <a:latin typeface="Comic Sans MS" panose="030F0702030302020204" pitchFamily="66" charset="0"/>
            </a:endParaRPr>
          </a:p>
        </p:txBody>
      </p:sp>
      <p:sp>
        <p:nvSpPr>
          <p:cNvPr id="92164" name="Text Box 10"/>
          <p:cNvSpPr txBox="1"/>
          <p:nvPr/>
        </p:nvSpPr>
        <p:spPr>
          <a:xfrm>
            <a:off x="4876800" y="1111250"/>
            <a:ext cx="3733800" cy="885825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sz="2600" b="1" i="1" dirty="0">
                <a:solidFill>
                  <a:srgbClr val="000066"/>
                </a:solidFill>
                <a:latin typeface="Comic Sans MS" panose="030F0702030302020204" pitchFamily="66" charset="0"/>
              </a:rPr>
              <a:t>Retained Earnings Statement</a:t>
            </a:r>
            <a:endParaRPr lang="en-US" altLang="zh-CN" sz="2600" b="1" i="1" dirty="0">
              <a:solidFill>
                <a:srgbClr val="000066"/>
              </a:solidFill>
              <a:latin typeface="Comic Sans MS" panose="030F0702030302020204" pitchFamily="66" charset="0"/>
            </a:endParaRPr>
          </a:p>
        </p:txBody>
      </p:sp>
      <p:sp>
        <p:nvSpPr>
          <p:cNvPr id="92165" name="Rectangle 8"/>
          <p:cNvSpPr/>
          <p:nvPr/>
        </p:nvSpPr>
        <p:spPr>
          <a:xfrm>
            <a:off x="4648200" y="5257800"/>
            <a:ext cx="4343400" cy="954088"/>
          </a:xfrm>
          <a:prstGeom prst="rect">
            <a:avLst/>
          </a:prstGeom>
          <a:solidFill>
            <a:schemeClr val="bg1"/>
          </a:solidFill>
          <a:ln w="38100" cap="sq" cmpd="sng">
            <a:solidFill>
              <a:srgbClr val="800000"/>
            </a:solidFill>
            <a:prstDash val="solid"/>
            <a:miter/>
            <a:headEnd type="none" w="sm" len="sm"/>
            <a:tailEnd type="none" w="sm" len="sm"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sz="1800" i="1" dirty="0">
                <a:latin typeface="Comic Sans MS" panose="030F0702030302020204" pitchFamily="66" charset="0"/>
              </a:rPr>
              <a:t>The ending balance in retained earnings is needed in preparing the balance sheet.</a:t>
            </a:r>
            <a:endParaRPr lang="en-US" altLang="zh-CN" sz="1800" i="1" dirty="0">
              <a:latin typeface="Comic Sans MS" panose="030F0702030302020204" pitchFamily="66" charset="0"/>
            </a:endParaRPr>
          </a:p>
        </p:txBody>
      </p:sp>
      <p:graphicFrame>
        <p:nvGraphicFramePr>
          <p:cNvPr id="92166" name="Object 3"/>
          <p:cNvGraphicFramePr>
            <a:graphicFrameLocks noChangeAspect="1"/>
          </p:cNvGraphicFramePr>
          <p:nvPr/>
        </p:nvGraphicFramePr>
        <p:xfrm>
          <a:off x="4787900" y="2060575"/>
          <a:ext cx="4098925" cy="2846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" r:id="rId3" imgW="4305300" imgH="3022600" progId="Excel.Sheet.8">
                  <p:embed/>
                </p:oleObj>
              </mc:Choice>
              <mc:Fallback>
                <p:oleObj name="" r:id="rId3" imgW="4305300" imgH="3022600" progId="Excel.Sheet.8">
                  <p:embed/>
                  <p:pic>
                    <p:nvPicPr>
                      <p:cNvPr id="0" name="图片 3080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87900" y="2060575"/>
                        <a:ext cx="4098925" cy="284638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28575" cap="flat" cmpd="sng">
                        <a:solidFill>
                          <a:schemeClr val="tx1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167" name="Line 7"/>
          <p:cNvSpPr/>
          <p:nvPr/>
        </p:nvSpPr>
        <p:spPr>
          <a:xfrm flipH="1">
            <a:off x="3995738" y="4724400"/>
            <a:ext cx="990600" cy="914400"/>
          </a:xfrm>
          <a:prstGeom prst="line">
            <a:avLst/>
          </a:prstGeom>
          <a:ln w="38100" cap="sq" cmpd="sng">
            <a:solidFill>
              <a:srgbClr val="800000"/>
            </a:solidFill>
            <a:prstDash val="solid"/>
            <a:headEnd type="none" w="sm" len="sm"/>
            <a:tailEnd type="triangle" w="sm" len="sm"/>
          </a:ln>
        </p:spPr>
      </p:sp>
      <p:sp>
        <p:nvSpPr>
          <p:cNvPr id="92168" name="灯片编号占位符 7"/>
          <p:cNvSpPr txBox="1">
            <a:spLocks noGrp="1"/>
          </p:cNvSpPr>
          <p:nvPr>
            <p:ph type="sldNum" sz="quarter" idx="4"/>
          </p:nvPr>
        </p:nvSpPr>
        <p:spPr/>
        <p:txBody>
          <a:bodyPr anchor="b" anchorCtr="0"/>
          <a:p>
            <a:pPr marL="0" indent="0" algn="r" eaLnBrk="1" hangingPunct="1">
              <a:spcBef>
                <a:spcPct val="0"/>
              </a:spcBef>
              <a:buClrTx/>
              <a:buSzTx/>
              <a:buFontTx/>
              <a:buNone/>
            </a:pPr>
            <a:fld id="{9A0DB2DC-4C9A-4742-B13C-FB6460FD3503}" type="slidenum">
              <a:rPr lang="zh-CN" altLang="en-US" sz="1400" dirty="0"/>
            </a:fld>
            <a:endParaRPr lang="zh-CN" altLang="en-US" sz="1400" dirty="0"/>
          </a:p>
        </p:txBody>
      </p:sp>
      <p:sp>
        <p:nvSpPr>
          <p:cNvPr id="92169" name="页脚占位符 8"/>
          <p:cNvSpPr txBox="1">
            <a:spLocks noGrp="1"/>
          </p:cNvSpPr>
          <p:nvPr>
            <p:ph type="ftr" sz="quarter" idx="3"/>
          </p:nvPr>
        </p:nvSpPr>
        <p:spPr/>
        <p:txBody>
          <a:bodyPr anchor="b" anchorCtr="0"/>
          <a:p>
            <a:pPr mar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400" dirty="0">
                <a:latin typeface="+mn-lt"/>
                <a:ea typeface="+mn-ea"/>
                <a:cs typeface="+mn-cs"/>
              </a:rPr>
              <a:t>Ye and Sun Accounting English </a:t>
            </a:r>
            <a:endParaRPr lang="zh-CN" altLang="en-US" sz="1400" dirty="0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ip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矩形 1"/>
          <p:cNvSpPr/>
          <p:nvPr/>
        </p:nvSpPr>
        <p:spPr>
          <a:xfrm>
            <a:off x="3204210" y="5301615"/>
            <a:ext cx="791845" cy="575945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en-US" sz="18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93186" name="Text Box 5"/>
          <p:cNvSpPr txBox="1"/>
          <p:nvPr/>
        </p:nvSpPr>
        <p:spPr>
          <a:xfrm>
            <a:off x="4572000" y="1600200"/>
            <a:ext cx="4191000" cy="3162300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403225" lvl="0" indent="-403225" eaLnBrk="1" hangingPunct="1">
              <a:lnSpc>
                <a:spcPct val="110000"/>
              </a:lnSpc>
              <a:spcBef>
                <a:spcPct val="65000"/>
              </a:spcBef>
              <a:buClrTx/>
              <a:buSzPct val="90000"/>
              <a:buFontTx/>
              <a:buBlip>
                <a:blip r:embed="rId1"/>
              </a:buBlip>
            </a:pPr>
            <a:r>
              <a:rPr lang="en-US" altLang="zh-CN" sz="1800" i="1" dirty="0">
                <a:latin typeface="Comic Sans MS" panose="030F0702030302020204" pitchFamily="66" charset="0"/>
              </a:rPr>
              <a:t>Reports the assets, liabilities, and stockholders’ equity at a specific date.</a:t>
            </a:r>
            <a:endParaRPr lang="en-US" altLang="zh-CN" sz="1800" i="1" dirty="0">
              <a:latin typeface="Comic Sans MS" panose="030F0702030302020204" pitchFamily="66" charset="0"/>
            </a:endParaRPr>
          </a:p>
          <a:p>
            <a:pPr marL="403225" lvl="0" indent="-403225" eaLnBrk="1" hangingPunct="1">
              <a:lnSpc>
                <a:spcPct val="110000"/>
              </a:lnSpc>
              <a:spcBef>
                <a:spcPct val="65000"/>
              </a:spcBef>
              <a:buClrTx/>
              <a:buSzPct val="90000"/>
              <a:buFontTx/>
              <a:buBlip>
                <a:blip r:embed="rId1"/>
              </a:buBlip>
            </a:pPr>
            <a:r>
              <a:rPr lang="en-US" altLang="zh-CN" sz="1800" i="1" dirty="0">
                <a:latin typeface="Comic Sans MS" panose="030F0702030302020204" pitchFamily="66" charset="0"/>
              </a:rPr>
              <a:t>Assets listed at the top, followed by liabilities and stockholders’ equity.</a:t>
            </a:r>
            <a:endParaRPr lang="en-US" altLang="zh-CN" sz="1800" i="1" dirty="0">
              <a:latin typeface="Comic Sans MS" panose="030F0702030302020204" pitchFamily="66" charset="0"/>
            </a:endParaRPr>
          </a:p>
          <a:p>
            <a:pPr marL="403225" lvl="0" indent="-403225" eaLnBrk="1" hangingPunct="1">
              <a:lnSpc>
                <a:spcPct val="110000"/>
              </a:lnSpc>
              <a:spcBef>
                <a:spcPct val="65000"/>
              </a:spcBef>
              <a:buClrTx/>
              <a:buSzPct val="90000"/>
              <a:buFontTx/>
              <a:buBlip>
                <a:blip r:embed="rId1"/>
              </a:buBlip>
            </a:pPr>
            <a:r>
              <a:rPr lang="en-US" altLang="zh-CN" sz="1800" i="1" dirty="0">
                <a:latin typeface="Comic Sans MS" panose="030F0702030302020204" pitchFamily="66" charset="0"/>
              </a:rPr>
              <a:t>Total assets must equal total liabilities and stockholders’ equity.</a:t>
            </a:r>
            <a:endParaRPr lang="en-US" altLang="zh-CN" sz="1800" i="1" dirty="0">
              <a:latin typeface="Comic Sans MS" panose="030F0702030302020204" pitchFamily="66" charset="0"/>
            </a:endParaRPr>
          </a:p>
        </p:txBody>
      </p:sp>
      <p:graphicFrame>
        <p:nvGraphicFramePr>
          <p:cNvPr id="93187" name="Object 2"/>
          <p:cNvGraphicFramePr>
            <a:graphicFrameLocks noChangeAspect="1"/>
          </p:cNvGraphicFramePr>
          <p:nvPr/>
        </p:nvGraphicFramePr>
        <p:xfrm>
          <a:off x="539750" y="1700213"/>
          <a:ext cx="3613150" cy="468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" name="" r:id="rId2" imgW="3898900" imgH="5054600" progId="Excel.Sheet.8">
                  <p:embed/>
                </p:oleObj>
              </mc:Choice>
              <mc:Fallback>
                <p:oleObj name="" r:id="rId2" imgW="3898900" imgH="5054600" progId="Excel.Sheet.8">
                  <p:embed/>
                  <p:pic>
                    <p:nvPicPr>
                      <p:cNvPr id="0" name="图片 3084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39750" y="1700213"/>
                        <a:ext cx="3613150" cy="46894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28575" cap="flat" cmpd="sng">
                        <a:solidFill>
                          <a:schemeClr val="tx1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3188" name="Text Box 10"/>
          <p:cNvSpPr txBox="1"/>
          <p:nvPr/>
        </p:nvSpPr>
        <p:spPr>
          <a:xfrm>
            <a:off x="457200" y="1143000"/>
            <a:ext cx="3733800" cy="488950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sz="2600" b="1" i="1" dirty="0">
                <a:solidFill>
                  <a:srgbClr val="000066"/>
                </a:solidFill>
                <a:latin typeface="Comic Sans MS" panose="030F0702030302020204" pitchFamily="66" charset="0"/>
              </a:rPr>
              <a:t>Balance Sheet</a:t>
            </a:r>
            <a:endParaRPr lang="en-US" altLang="zh-CN" sz="2600" b="1" i="1" dirty="0">
              <a:solidFill>
                <a:srgbClr val="000066"/>
              </a:solidFill>
              <a:latin typeface="Comic Sans MS" panose="030F0702030302020204" pitchFamily="66" charset="0"/>
            </a:endParaRPr>
          </a:p>
        </p:txBody>
      </p:sp>
      <p:sp>
        <p:nvSpPr>
          <p:cNvPr id="93189" name="灯片编号占位符 4"/>
          <p:cNvSpPr txBox="1">
            <a:spLocks noGrp="1"/>
          </p:cNvSpPr>
          <p:nvPr>
            <p:ph type="sldNum" sz="quarter" idx="4"/>
          </p:nvPr>
        </p:nvSpPr>
        <p:spPr>
          <a:xfrm>
            <a:off x="7019925" y="6400800"/>
            <a:ext cx="1905000" cy="457200"/>
          </a:xfrm>
        </p:spPr>
        <p:txBody>
          <a:bodyPr anchor="b" anchorCtr="0"/>
          <a:p>
            <a:pPr marL="0" indent="0" algn="r" eaLnBrk="1" hangingPunct="1">
              <a:spcBef>
                <a:spcPct val="0"/>
              </a:spcBef>
              <a:buClrTx/>
              <a:buSzTx/>
              <a:buFontTx/>
              <a:buNone/>
            </a:pPr>
            <a:fld id="{9A0DB2DC-4C9A-4742-B13C-FB6460FD3503}" type="slidenum">
              <a:rPr lang="zh-CN" altLang="en-US" sz="1400" dirty="0"/>
            </a:fld>
            <a:endParaRPr lang="zh-CN" altLang="en-US" sz="1400" dirty="0"/>
          </a:p>
        </p:txBody>
      </p:sp>
      <p:sp>
        <p:nvSpPr>
          <p:cNvPr id="93190" name="页脚占位符 5"/>
          <p:cNvSpPr txBox="1">
            <a:spLocks noGrp="1"/>
          </p:cNvSpPr>
          <p:nvPr>
            <p:ph type="ftr" sz="quarter" idx="3"/>
          </p:nvPr>
        </p:nvSpPr>
        <p:spPr/>
        <p:txBody>
          <a:bodyPr anchor="b" anchorCtr="0"/>
          <a:p>
            <a:pPr mar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400" dirty="0">
                <a:latin typeface="+mn-lt"/>
                <a:ea typeface="+mn-ea"/>
                <a:cs typeface="+mn-cs"/>
              </a:rPr>
              <a:t>Ye and Sun Accounting English </a:t>
            </a:r>
            <a:endParaRPr lang="zh-CN" altLang="en-US" sz="1400" dirty="0">
              <a:latin typeface="+mn-lt"/>
              <a:ea typeface="+mn-ea"/>
              <a:cs typeface="+mn-cs"/>
            </a:endParaRPr>
          </a:p>
        </p:txBody>
      </p:sp>
      <p:sp>
        <p:nvSpPr>
          <p:cNvPr id="93191" name="Line 7"/>
          <p:cNvSpPr/>
          <p:nvPr/>
        </p:nvSpPr>
        <p:spPr>
          <a:xfrm flipH="1">
            <a:off x="3995738" y="5373688"/>
            <a:ext cx="1152525" cy="265112"/>
          </a:xfrm>
          <a:prstGeom prst="line">
            <a:avLst/>
          </a:prstGeom>
          <a:ln w="38100" cap="sq" cmpd="sng">
            <a:solidFill>
              <a:srgbClr val="800000"/>
            </a:solidFill>
            <a:prstDash val="solid"/>
            <a:headEnd type="none" w="sm" len="sm"/>
            <a:tailEnd type="triangle" w="sm" len="sm"/>
          </a:ln>
        </p:spPr>
      </p:sp>
      <p:sp>
        <p:nvSpPr>
          <p:cNvPr id="93192" name="Rectangle 9"/>
          <p:cNvSpPr/>
          <p:nvPr/>
        </p:nvSpPr>
        <p:spPr>
          <a:xfrm>
            <a:off x="5205413" y="5149850"/>
            <a:ext cx="3297237" cy="366713"/>
          </a:xfrm>
          <a:prstGeom prst="rect">
            <a:avLst/>
          </a:prstGeom>
          <a:noFill/>
          <a:ln w="12700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b="1" dirty="0">
                <a:solidFill>
                  <a:schemeClr val="folHlink"/>
                </a:solidFill>
              </a:rPr>
              <a:t>Owner’s capital</a:t>
            </a:r>
            <a:r>
              <a:rPr lang="en-US" altLang="zh-CN" sz="1800" b="1" i="1" dirty="0">
                <a:solidFill>
                  <a:schemeClr val="folHlink"/>
                </a:solidFill>
              </a:rPr>
              <a:t>        </a:t>
            </a:r>
            <a:r>
              <a:rPr lang="en-US" altLang="zh-CN" sz="1800" b="1" dirty="0">
                <a:solidFill>
                  <a:schemeClr val="folHlink"/>
                </a:solidFill>
              </a:rPr>
              <a:t>12,200</a:t>
            </a:r>
            <a:endParaRPr lang="en-US" altLang="zh-CN" sz="1800" b="1" dirty="0">
              <a:solidFill>
                <a:schemeClr val="folHlink"/>
              </a:solidFill>
            </a:endParaRPr>
          </a:p>
        </p:txBody>
      </p:sp>
      <p:sp>
        <p:nvSpPr>
          <p:cNvPr id="93193" name="Rectangle 10"/>
          <p:cNvSpPr/>
          <p:nvPr/>
        </p:nvSpPr>
        <p:spPr>
          <a:xfrm>
            <a:off x="5148263" y="5013325"/>
            <a:ext cx="3455987" cy="647700"/>
          </a:xfrm>
          <a:prstGeom prst="rect">
            <a:avLst/>
          </a:prstGeom>
          <a:noFill/>
          <a:ln w="12700" cap="flat" cmpd="sng">
            <a:solidFill>
              <a:schemeClr val="tx1"/>
            </a:solidFill>
            <a:prstDash val="solid"/>
            <a:miter/>
            <a:headEnd type="none" w="sm" len="sm"/>
            <a:tailEnd type="none" w="sm" len="sm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CN" altLang="en-US" sz="1800" i="1" dirty="0"/>
          </a:p>
        </p:txBody>
      </p:sp>
      <p:sp>
        <p:nvSpPr>
          <p:cNvPr id="3" name="圆角矩形 2"/>
          <p:cNvSpPr/>
          <p:nvPr/>
        </p:nvSpPr>
        <p:spPr>
          <a:xfrm>
            <a:off x="3204210" y="5229225"/>
            <a:ext cx="791845" cy="648335"/>
          </a:xfrm>
          <a:prstGeom prst="roundRect">
            <a:avLst/>
          </a:prstGeom>
          <a:noFill/>
          <a:ln w="28575" cap="flat" cmpd="sng" algn="ctr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en-US" sz="18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94210" name="Object 2"/>
          <p:cNvGraphicFramePr>
            <a:graphicFrameLocks noChangeAspect="1"/>
          </p:cNvGraphicFramePr>
          <p:nvPr/>
        </p:nvGraphicFramePr>
        <p:xfrm>
          <a:off x="4572000" y="1557338"/>
          <a:ext cx="4176713" cy="4900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name="" r:id="rId1" imgW="4648200" imgH="6362700" progId="Excel.Sheet.8">
                  <p:embed/>
                </p:oleObj>
              </mc:Choice>
              <mc:Fallback>
                <p:oleObj name="" r:id="rId1" imgW="4648200" imgH="6362700" progId="Excel.Sheet.8">
                  <p:embed/>
                  <p:pic>
                    <p:nvPicPr>
                      <p:cNvPr id="0" name="图片 3083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572000" y="1557338"/>
                        <a:ext cx="4176713" cy="49006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28575" cap="flat" cmpd="sng">
                        <a:solidFill>
                          <a:schemeClr val="tx1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4211" name="Text Box 7"/>
          <p:cNvSpPr txBox="1"/>
          <p:nvPr/>
        </p:nvSpPr>
        <p:spPr>
          <a:xfrm>
            <a:off x="4419600" y="1173163"/>
            <a:ext cx="4572000" cy="503237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sz="2700" b="1" i="1" dirty="0">
                <a:solidFill>
                  <a:srgbClr val="000066"/>
                </a:solidFill>
                <a:latin typeface="Comic Sans MS" panose="030F0702030302020204" pitchFamily="66" charset="0"/>
              </a:rPr>
              <a:t>Statement of Cash Flows</a:t>
            </a:r>
            <a:endParaRPr lang="en-US" altLang="zh-CN" sz="2700" b="1" i="1" dirty="0">
              <a:solidFill>
                <a:srgbClr val="000066"/>
              </a:solidFill>
              <a:latin typeface="Comic Sans MS" panose="030F0702030302020204" pitchFamily="66" charset="0"/>
            </a:endParaRPr>
          </a:p>
        </p:txBody>
      </p:sp>
      <p:sp>
        <p:nvSpPr>
          <p:cNvPr id="94212" name="Line 9"/>
          <p:cNvSpPr/>
          <p:nvPr/>
        </p:nvSpPr>
        <p:spPr>
          <a:xfrm>
            <a:off x="4419600" y="3124200"/>
            <a:ext cx="0" cy="2819400"/>
          </a:xfrm>
          <a:prstGeom prst="line">
            <a:avLst/>
          </a:prstGeom>
          <a:ln w="38100" cap="sq" cmpd="sng">
            <a:solidFill>
              <a:srgbClr val="8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94213" name="Line 10"/>
          <p:cNvSpPr/>
          <p:nvPr/>
        </p:nvSpPr>
        <p:spPr>
          <a:xfrm>
            <a:off x="4419600" y="5943600"/>
            <a:ext cx="304800" cy="0"/>
          </a:xfrm>
          <a:prstGeom prst="line">
            <a:avLst/>
          </a:prstGeom>
          <a:ln w="38100" cap="sq" cmpd="sng">
            <a:solidFill>
              <a:srgbClr val="800000"/>
            </a:solidFill>
            <a:prstDash val="solid"/>
            <a:headEnd type="none" w="sm" len="sm"/>
            <a:tailEnd type="triangle" w="sm" len="sm"/>
          </a:ln>
        </p:spPr>
      </p:sp>
      <p:graphicFrame>
        <p:nvGraphicFramePr>
          <p:cNvPr id="94214" name="Object 3"/>
          <p:cNvGraphicFramePr>
            <a:graphicFrameLocks noChangeAspect="1"/>
          </p:cNvGraphicFramePr>
          <p:nvPr/>
        </p:nvGraphicFramePr>
        <p:xfrm>
          <a:off x="539750" y="1557338"/>
          <a:ext cx="3613150" cy="468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" name="" r:id="rId3" imgW="3898900" imgH="5054600" progId="Excel.Sheet.8">
                  <p:embed/>
                </p:oleObj>
              </mc:Choice>
              <mc:Fallback>
                <p:oleObj name="" r:id="rId3" imgW="3898900" imgH="5054600" progId="Excel.Sheet.8">
                  <p:embed/>
                  <p:pic>
                    <p:nvPicPr>
                      <p:cNvPr id="0" name="图片 308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9750" y="1557338"/>
                        <a:ext cx="3613150" cy="46894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28575" cap="flat" cmpd="sng">
                        <a:solidFill>
                          <a:schemeClr val="tx1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4215" name="Text Box 12"/>
          <p:cNvSpPr txBox="1"/>
          <p:nvPr/>
        </p:nvSpPr>
        <p:spPr>
          <a:xfrm>
            <a:off x="457200" y="1143000"/>
            <a:ext cx="3733800" cy="488950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sz="2600" b="1" i="1" dirty="0">
                <a:solidFill>
                  <a:srgbClr val="000066"/>
                </a:solidFill>
                <a:latin typeface="Comic Sans MS" panose="030F0702030302020204" pitchFamily="66" charset="0"/>
              </a:rPr>
              <a:t>Balance Sheet</a:t>
            </a:r>
            <a:endParaRPr lang="en-US" altLang="zh-CN" sz="2600" b="1" i="1" dirty="0">
              <a:solidFill>
                <a:srgbClr val="000066"/>
              </a:solidFill>
              <a:latin typeface="Comic Sans MS" panose="030F0702030302020204" pitchFamily="66" charset="0"/>
            </a:endParaRPr>
          </a:p>
        </p:txBody>
      </p:sp>
      <p:sp>
        <p:nvSpPr>
          <p:cNvPr id="94216" name="Line 8"/>
          <p:cNvSpPr/>
          <p:nvPr/>
        </p:nvSpPr>
        <p:spPr>
          <a:xfrm>
            <a:off x="4038600" y="3124200"/>
            <a:ext cx="381000" cy="0"/>
          </a:xfrm>
          <a:prstGeom prst="line">
            <a:avLst/>
          </a:prstGeom>
          <a:ln w="38100" cap="sq" cmpd="sng">
            <a:solidFill>
              <a:srgbClr val="8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94217" name="灯片编号占位符 8"/>
          <p:cNvSpPr txBox="1">
            <a:spLocks noGrp="1"/>
          </p:cNvSpPr>
          <p:nvPr>
            <p:ph type="sldNum" sz="quarter" idx="4"/>
          </p:nvPr>
        </p:nvSpPr>
        <p:spPr/>
        <p:txBody>
          <a:bodyPr anchor="b" anchorCtr="0"/>
          <a:p>
            <a:pPr marL="0" indent="0" algn="r" eaLnBrk="1" hangingPunct="1">
              <a:spcBef>
                <a:spcPct val="0"/>
              </a:spcBef>
              <a:buClrTx/>
              <a:buSzTx/>
              <a:buFontTx/>
              <a:buNone/>
            </a:pPr>
            <a:fld id="{9A0DB2DC-4C9A-4742-B13C-FB6460FD3503}" type="slidenum">
              <a:rPr lang="zh-CN" altLang="en-US" sz="1400" dirty="0"/>
            </a:fld>
            <a:endParaRPr lang="zh-CN" altLang="en-US" sz="1400" dirty="0"/>
          </a:p>
        </p:txBody>
      </p:sp>
      <p:sp>
        <p:nvSpPr>
          <p:cNvPr id="94218" name="页脚占位符 9"/>
          <p:cNvSpPr txBox="1">
            <a:spLocks noGrp="1"/>
          </p:cNvSpPr>
          <p:nvPr>
            <p:ph type="ftr" sz="quarter" idx="3"/>
          </p:nvPr>
        </p:nvSpPr>
        <p:spPr/>
        <p:txBody>
          <a:bodyPr anchor="b" anchorCtr="0"/>
          <a:p>
            <a:pPr mar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400" dirty="0">
                <a:latin typeface="+mn-lt"/>
                <a:ea typeface="+mn-ea"/>
                <a:cs typeface="+mn-cs"/>
              </a:rPr>
              <a:t>Ye and Sun Accounting English </a:t>
            </a:r>
            <a:endParaRPr lang="zh-CN" altLang="en-US" sz="1400" dirty="0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95234" name="Object 2"/>
          <p:cNvGraphicFramePr>
            <a:graphicFrameLocks noChangeAspect="1"/>
          </p:cNvGraphicFramePr>
          <p:nvPr/>
        </p:nvGraphicFramePr>
        <p:xfrm>
          <a:off x="4572000" y="1628775"/>
          <a:ext cx="3629025" cy="4900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" name="" r:id="rId1" imgW="4648200" imgH="6362700" progId="Excel.Sheet.8">
                  <p:embed/>
                </p:oleObj>
              </mc:Choice>
              <mc:Fallback>
                <p:oleObj name="" r:id="rId1" imgW="4648200" imgH="6362700" progId="Excel.Sheet.8">
                  <p:embed/>
                  <p:pic>
                    <p:nvPicPr>
                      <p:cNvPr id="0" name="图片 3086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572000" y="1628775"/>
                        <a:ext cx="3629025" cy="49006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28575" cap="flat" cmpd="sng">
                        <a:solidFill>
                          <a:schemeClr val="tx1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5235" name="Text Box 5"/>
          <p:cNvSpPr txBox="1"/>
          <p:nvPr/>
        </p:nvSpPr>
        <p:spPr>
          <a:xfrm>
            <a:off x="4419600" y="1173163"/>
            <a:ext cx="4572000" cy="503237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sz="2700" b="1" i="1" dirty="0">
                <a:solidFill>
                  <a:srgbClr val="000066"/>
                </a:solidFill>
                <a:latin typeface="Comic Sans MS" panose="030F0702030302020204" pitchFamily="66" charset="0"/>
              </a:rPr>
              <a:t>Statement of Cash Flows</a:t>
            </a:r>
            <a:endParaRPr lang="en-US" altLang="zh-CN" sz="2700" b="1" i="1" dirty="0">
              <a:solidFill>
                <a:srgbClr val="000066"/>
              </a:solidFill>
              <a:latin typeface="Comic Sans MS" panose="030F0702030302020204" pitchFamily="66" charset="0"/>
            </a:endParaRPr>
          </a:p>
        </p:txBody>
      </p:sp>
      <p:sp>
        <p:nvSpPr>
          <p:cNvPr id="95236" name="Text Box 6"/>
          <p:cNvSpPr txBox="1"/>
          <p:nvPr/>
        </p:nvSpPr>
        <p:spPr>
          <a:xfrm>
            <a:off x="381000" y="1371600"/>
            <a:ext cx="4038600" cy="1174750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457200" lvl="0" indent="-457200" eaLnBrk="1" hangingPunct="1">
              <a:lnSpc>
                <a:spcPct val="110000"/>
              </a:lnSpc>
              <a:spcBef>
                <a:spcPct val="65000"/>
              </a:spcBef>
              <a:buClrTx/>
              <a:buSzPct val="90000"/>
              <a:buFontTx/>
              <a:buBlip>
                <a:blip r:embed="rId3"/>
              </a:buBlip>
            </a:pPr>
            <a:r>
              <a:rPr lang="en-US" altLang="zh-CN" sz="1800" i="1" dirty="0">
                <a:latin typeface="Comic Sans MS" panose="030F0702030302020204" pitchFamily="66" charset="0"/>
              </a:rPr>
              <a:t>Information for a specific period of time.</a:t>
            </a:r>
            <a:endParaRPr lang="en-US" altLang="zh-CN" sz="1800" i="1" dirty="0">
              <a:latin typeface="Comic Sans MS" panose="030F0702030302020204" pitchFamily="66" charset="0"/>
            </a:endParaRPr>
          </a:p>
          <a:p>
            <a:pPr marL="457200" lvl="0" indent="-457200" eaLnBrk="1" hangingPunct="1">
              <a:lnSpc>
                <a:spcPct val="110000"/>
              </a:lnSpc>
              <a:spcBef>
                <a:spcPct val="65000"/>
              </a:spcBef>
              <a:buClrTx/>
              <a:buSzPct val="90000"/>
              <a:buFontTx/>
              <a:buBlip>
                <a:blip r:embed="rId3"/>
              </a:buBlip>
            </a:pPr>
            <a:r>
              <a:rPr lang="en-US" altLang="zh-CN" sz="1800" i="1" dirty="0">
                <a:latin typeface="Comic Sans MS" panose="030F0702030302020204" pitchFamily="66" charset="0"/>
              </a:rPr>
              <a:t>Answers the following:</a:t>
            </a:r>
            <a:endParaRPr lang="en-US" altLang="zh-CN" sz="1800" i="1" dirty="0">
              <a:latin typeface="Comic Sans MS" panose="030F0702030302020204" pitchFamily="66" charset="0"/>
            </a:endParaRPr>
          </a:p>
        </p:txBody>
      </p:sp>
      <p:sp>
        <p:nvSpPr>
          <p:cNvPr id="95237" name="Text Box 7"/>
          <p:cNvSpPr txBox="1"/>
          <p:nvPr/>
        </p:nvSpPr>
        <p:spPr>
          <a:xfrm>
            <a:off x="381000" y="2971800"/>
            <a:ext cx="4038600" cy="2759075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862330" lvl="0" indent="-401955" eaLnBrk="1" hangingPunct="1">
              <a:lnSpc>
                <a:spcPct val="110000"/>
              </a:lnSpc>
              <a:spcBef>
                <a:spcPct val="50000"/>
              </a:spcBef>
              <a:buClrTx/>
              <a:buSzPct val="90000"/>
              <a:buFontTx/>
              <a:buAutoNum type="arabicPeriod"/>
            </a:pPr>
            <a:r>
              <a:rPr lang="en-US" altLang="zh-CN" sz="2300" i="1" dirty="0">
                <a:latin typeface="Comic Sans MS" panose="030F0702030302020204" pitchFamily="66" charset="0"/>
              </a:rPr>
              <a:t>Where did cash come from?</a:t>
            </a:r>
            <a:endParaRPr lang="en-US" altLang="zh-CN" sz="2300" i="1" dirty="0">
              <a:latin typeface="Comic Sans MS" panose="030F0702030302020204" pitchFamily="66" charset="0"/>
            </a:endParaRPr>
          </a:p>
          <a:p>
            <a:pPr marL="862330" lvl="0" indent="-401955" eaLnBrk="1" hangingPunct="1">
              <a:lnSpc>
                <a:spcPct val="110000"/>
              </a:lnSpc>
              <a:spcBef>
                <a:spcPct val="50000"/>
              </a:spcBef>
              <a:buClrTx/>
              <a:buSzPct val="90000"/>
              <a:buFontTx/>
              <a:buAutoNum type="arabicPeriod"/>
            </a:pPr>
            <a:r>
              <a:rPr lang="en-US" altLang="zh-CN" sz="2300" i="1" dirty="0">
                <a:latin typeface="Comic Sans MS" panose="030F0702030302020204" pitchFamily="66" charset="0"/>
              </a:rPr>
              <a:t>What was cash used for?</a:t>
            </a:r>
            <a:endParaRPr lang="en-US" altLang="zh-CN" sz="2300" i="1" dirty="0">
              <a:latin typeface="Comic Sans MS" panose="030F0702030302020204" pitchFamily="66" charset="0"/>
            </a:endParaRPr>
          </a:p>
          <a:p>
            <a:pPr marL="862330" lvl="0" indent="-401955" eaLnBrk="1" hangingPunct="1">
              <a:lnSpc>
                <a:spcPct val="110000"/>
              </a:lnSpc>
              <a:spcBef>
                <a:spcPct val="50000"/>
              </a:spcBef>
              <a:buClrTx/>
              <a:buSzPct val="90000"/>
              <a:buFontTx/>
              <a:buAutoNum type="arabicPeriod"/>
            </a:pPr>
            <a:r>
              <a:rPr lang="en-US" altLang="zh-CN" sz="2300" i="1" dirty="0">
                <a:latin typeface="Comic Sans MS" panose="030F0702030302020204" pitchFamily="66" charset="0"/>
              </a:rPr>
              <a:t>What was the change in the cash balance?</a:t>
            </a:r>
            <a:endParaRPr lang="en-US" altLang="zh-CN" sz="2300" i="1" dirty="0">
              <a:latin typeface="Comic Sans MS" panose="030F0702030302020204" pitchFamily="66" charset="0"/>
            </a:endParaRPr>
          </a:p>
        </p:txBody>
      </p:sp>
      <p:sp>
        <p:nvSpPr>
          <p:cNvPr id="95238" name="灯片编号占位符 5"/>
          <p:cNvSpPr txBox="1">
            <a:spLocks noGrp="1"/>
          </p:cNvSpPr>
          <p:nvPr>
            <p:ph type="sldNum" sz="quarter" idx="4"/>
          </p:nvPr>
        </p:nvSpPr>
        <p:spPr/>
        <p:txBody>
          <a:bodyPr anchor="b" anchorCtr="0"/>
          <a:p>
            <a:pPr marL="0" indent="0" algn="r" eaLnBrk="1" hangingPunct="1">
              <a:spcBef>
                <a:spcPct val="0"/>
              </a:spcBef>
              <a:buClrTx/>
              <a:buSzTx/>
              <a:buFontTx/>
              <a:buNone/>
            </a:pPr>
            <a:fld id="{9A0DB2DC-4C9A-4742-B13C-FB6460FD3503}" type="slidenum">
              <a:rPr lang="zh-CN" altLang="en-US" sz="1400" dirty="0"/>
            </a:fld>
            <a:endParaRPr lang="zh-CN" altLang="en-US" sz="1400" dirty="0"/>
          </a:p>
        </p:txBody>
      </p:sp>
      <p:sp>
        <p:nvSpPr>
          <p:cNvPr id="95239" name="页脚占位符 6"/>
          <p:cNvSpPr txBox="1">
            <a:spLocks noGrp="1"/>
          </p:cNvSpPr>
          <p:nvPr>
            <p:ph type="ftr" sz="quarter" idx="3"/>
          </p:nvPr>
        </p:nvSpPr>
        <p:spPr/>
        <p:txBody>
          <a:bodyPr anchor="b" anchorCtr="0"/>
          <a:p>
            <a:pPr mar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400" dirty="0">
                <a:latin typeface="+mn-lt"/>
                <a:ea typeface="+mn-ea"/>
                <a:cs typeface="+mn-cs"/>
              </a:rPr>
              <a:t>Ye and Sun Accounting English </a:t>
            </a:r>
            <a:endParaRPr lang="zh-CN" altLang="en-US" sz="1400" dirty="0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6258" name="页脚占位符 4"/>
          <p:cNvSpPr txBox="1">
            <a:spLocks noGrp="1"/>
          </p:cNvSpPr>
          <p:nvPr>
            <p:ph type="ftr" sz="quarter" idx="11"/>
          </p:nvPr>
        </p:nvSpPr>
        <p:spPr/>
        <p:txBody>
          <a:bodyPr anchor="b" anchorCtr="0"/>
          <a:p>
            <a:pPr mar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400" dirty="0"/>
              <a:t>Ye and Sun Accounting English </a:t>
            </a:r>
            <a:endParaRPr lang="en-US" altLang="zh-CN" sz="1400" dirty="0"/>
          </a:p>
        </p:txBody>
      </p:sp>
      <p:sp>
        <p:nvSpPr>
          <p:cNvPr id="96259" name="灯片编号占位符 5"/>
          <p:cNvSpPr txBox="1">
            <a:spLocks noGrp="1"/>
          </p:cNvSpPr>
          <p:nvPr>
            <p:ph type="sldNum" sz="quarter" idx="12"/>
          </p:nvPr>
        </p:nvSpPr>
        <p:spPr/>
        <p:txBody>
          <a:bodyPr anchor="b" anchorCtr="0"/>
          <a:p>
            <a:pPr marL="0" indent="0" algn="r" eaLnBrk="1" hangingPunct="1">
              <a:spcBef>
                <a:spcPct val="0"/>
              </a:spcBef>
              <a:buClrTx/>
              <a:buSzTx/>
              <a:buFontTx/>
              <a:buNone/>
            </a:pPr>
            <a:fld id="{9A0DB2DC-4C9A-4742-B13C-FB6460FD3503}" type="slidenum">
              <a:rPr lang="zh-CN" altLang="en-US" sz="1400" dirty="0"/>
            </a:fld>
            <a:endParaRPr lang="zh-CN" altLang="en-US" sz="1400" dirty="0"/>
          </a:p>
        </p:txBody>
      </p:sp>
      <p:sp>
        <p:nvSpPr>
          <p:cNvPr id="96260" name="Rectangle 2"/>
          <p:cNvSpPr>
            <a:spLocks noGrp="1"/>
          </p:cNvSpPr>
          <p:nvPr>
            <p:ph type="title"/>
          </p:nvPr>
        </p:nvSpPr>
        <p:spPr>
          <a:xfrm>
            <a:off x="971550" y="414338"/>
            <a:ext cx="7010400" cy="1143000"/>
          </a:xfrm>
        </p:spPr>
        <p:txBody>
          <a:bodyPr vert="horz" wrap="square" lIns="92075" tIns="46038" rIns="92075" bIns="46038" anchor="ctr" anchorCtr="0"/>
          <a:p>
            <a:pPr eaLnBrk="1" hangingPunct="1"/>
            <a:r>
              <a:rPr lang="en-US" altLang="zh-CN" dirty="0"/>
              <a:t> 1.7 Ethics in accounting</a:t>
            </a:r>
            <a:endParaRPr lang="en-US" altLang="zh-CN" dirty="0"/>
          </a:p>
        </p:txBody>
      </p:sp>
      <p:sp>
        <p:nvSpPr>
          <p:cNvPr id="96261" name="Rectangle 3"/>
          <p:cNvSpPr>
            <a:spLocks noGrp="1"/>
          </p:cNvSpPr>
          <p:nvPr>
            <p:ph idx="1"/>
          </p:nvPr>
        </p:nvSpPr>
        <p:spPr>
          <a:xfrm>
            <a:off x="1116013" y="1800225"/>
            <a:ext cx="7777162" cy="4724400"/>
          </a:xfrm>
        </p:spPr>
        <p:txBody>
          <a:bodyPr vert="horz" wrap="square" lIns="92075" tIns="46038" rIns="92075" bIns="46038" anchor="t" anchorCtr="0"/>
          <a:p>
            <a:pPr marL="278130" indent="-278130" eaLnBrk="1" hangingPunct="1">
              <a:lnSpc>
                <a:spcPct val="90000"/>
              </a:lnSpc>
            </a:pPr>
            <a:r>
              <a:rPr lang="en-US" altLang="zh-CN" sz="2800" dirty="0"/>
              <a:t>Accountants must perform their responsibilities according to the highest ethical standards because many users rely on financial reports. </a:t>
            </a:r>
            <a:endParaRPr lang="en-US" altLang="zh-CN" sz="2800" dirty="0"/>
          </a:p>
          <a:p>
            <a:pPr marL="278130" indent="-278130" eaLnBrk="1" hangingPunct="1">
              <a:lnSpc>
                <a:spcPct val="90000"/>
              </a:lnSpc>
            </a:pPr>
            <a:endParaRPr lang="en-US" altLang="zh-CN" sz="2800" dirty="0"/>
          </a:p>
          <a:p>
            <a:pPr marL="278130" indent="-278130" eaLnBrk="1" hangingPunct="1">
              <a:lnSpc>
                <a:spcPct val="90000"/>
              </a:lnSpc>
            </a:pPr>
            <a:r>
              <a:rPr lang="en-US" altLang="zh-CN" sz="2800" dirty="0"/>
              <a:t>Some of the basic ethical standards expected of professional accountants include:</a:t>
            </a:r>
            <a:r>
              <a:rPr lang="en-US" altLang="zh-CN" sz="2400" dirty="0"/>
              <a:t>  </a:t>
            </a:r>
            <a:endParaRPr lang="en-US" altLang="zh-CN" sz="2400" dirty="0"/>
          </a:p>
          <a:p>
            <a:pPr marL="754380" lvl="1" eaLnBrk="1" hangingPunct="1">
              <a:lnSpc>
                <a:spcPct val="90000"/>
              </a:lnSpc>
              <a:buSzPct val="50000"/>
            </a:pPr>
            <a:r>
              <a:rPr lang="en-US" altLang="zh-CN" sz="2400" dirty="0"/>
              <a:t>Integrity</a:t>
            </a:r>
            <a:endParaRPr lang="en-US" altLang="zh-CN" sz="2400" dirty="0"/>
          </a:p>
          <a:p>
            <a:pPr marL="754380" lvl="1" eaLnBrk="1" hangingPunct="1">
              <a:lnSpc>
                <a:spcPct val="90000"/>
              </a:lnSpc>
              <a:buSzPct val="50000"/>
            </a:pPr>
            <a:r>
              <a:rPr lang="en-US" altLang="zh-CN" sz="2400" dirty="0"/>
              <a:t>Confidentiality</a:t>
            </a:r>
            <a:endParaRPr lang="en-US" altLang="zh-CN" sz="2400" dirty="0"/>
          </a:p>
          <a:p>
            <a:pPr marL="754380" lvl="1" eaLnBrk="1" hangingPunct="1">
              <a:lnSpc>
                <a:spcPct val="90000"/>
              </a:lnSpc>
              <a:buSzPct val="50000"/>
            </a:pPr>
            <a:r>
              <a:rPr lang="en-US" altLang="zh-CN" sz="2400" dirty="0"/>
              <a:t>Competence</a:t>
            </a:r>
            <a:endParaRPr lang="en-US" altLang="zh-CN" sz="2400" dirty="0"/>
          </a:p>
          <a:p>
            <a:pPr marL="754380" lvl="1" eaLnBrk="1" hangingPunct="1">
              <a:lnSpc>
                <a:spcPct val="90000"/>
              </a:lnSpc>
              <a:buSzPct val="50000"/>
            </a:pPr>
            <a:r>
              <a:rPr lang="en-US" altLang="zh-CN" sz="2400" dirty="0"/>
              <a:t>Objectivity</a:t>
            </a:r>
            <a:endParaRPr lang="en-US" altLang="zh-CN" sz="2400" dirty="0"/>
          </a:p>
          <a:p>
            <a:pPr marL="754380" lvl="1" eaLnBrk="1" hangingPunct="1">
              <a:lnSpc>
                <a:spcPct val="90000"/>
              </a:lnSpc>
              <a:buSzPct val="50000"/>
            </a:pPr>
            <a:endParaRPr lang="en-US" altLang="zh-CN" sz="2400" dirty="0"/>
          </a:p>
          <a:p>
            <a:pPr marL="278130" indent="-278130" eaLnBrk="1" hangingPunct="1">
              <a:lnSpc>
                <a:spcPct val="90000"/>
              </a:lnSpc>
              <a:buNone/>
            </a:pPr>
            <a:endParaRPr lang="en-US" altLang="zh-CN" sz="2400" b="1" dirty="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  <p:bldLst>
      <p:bldP spid="96261" grpId="0" animBg="1" advAuto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7282" name="Rectangle 15"/>
          <p:cNvSpPr txBox="1">
            <a:spLocks noGrp="1"/>
          </p:cNvSpPr>
          <p:nvPr>
            <p:ph type="ftr" sz="quarter" idx="3"/>
          </p:nvPr>
        </p:nvSpPr>
        <p:spPr/>
        <p:txBody>
          <a:bodyPr anchor="b" anchorCtr="0"/>
          <a:p>
            <a:pPr mar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400" dirty="0">
                <a:latin typeface="+mn-lt"/>
                <a:ea typeface="+mn-ea"/>
                <a:cs typeface="+mn-cs"/>
              </a:rPr>
              <a:t>Ye and Sun Accounting English </a:t>
            </a:r>
            <a:endParaRPr lang="en-US" altLang="zh-CN" sz="1400" dirty="0">
              <a:latin typeface="+mn-lt"/>
              <a:ea typeface="+mn-ea"/>
              <a:cs typeface="+mn-cs"/>
            </a:endParaRPr>
          </a:p>
        </p:txBody>
      </p:sp>
      <p:sp>
        <p:nvSpPr>
          <p:cNvPr id="97283" name="Rectangle 16"/>
          <p:cNvSpPr txBox="1">
            <a:spLocks noGrp="1"/>
          </p:cNvSpPr>
          <p:nvPr>
            <p:ph type="sldNum" sz="quarter" idx="4"/>
          </p:nvPr>
        </p:nvSpPr>
        <p:spPr/>
        <p:txBody>
          <a:bodyPr anchor="b" anchorCtr="0"/>
          <a:p>
            <a:pPr marL="0" indent="0" algn="r" eaLnBrk="1" hangingPunct="1">
              <a:spcBef>
                <a:spcPct val="0"/>
              </a:spcBef>
              <a:buClrTx/>
              <a:buSzTx/>
              <a:buFontTx/>
              <a:buNone/>
            </a:pPr>
            <a:fld id="{9A0DB2DC-4C9A-4742-B13C-FB6460FD3503}" type="slidenum">
              <a:rPr lang="zh-CN" altLang="en-US" sz="1400" dirty="0">
                <a:solidFill>
                  <a:schemeClr val="bg2"/>
                </a:solidFill>
              </a:rPr>
            </a:fld>
            <a:endParaRPr lang="zh-CN" altLang="en-US" sz="1400" dirty="0">
              <a:solidFill>
                <a:schemeClr val="bg2"/>
              </a:solidFill>
            </a:endParaRPr>
          </a:p>
        </p:txBody>
      </p:sp>
      <p:sp>
        <p:nvSpPr>
          <p:cNvPr id="97284" name="Rectangle 2050"/>
          <p:cNvSpPr>
            <a:spLocks noGrp="1"/>
          </p:cNvSpPr>
          <p:nvPr>
            <p:ph type="ctrTitle"/>
          </p:nvPr>
        </p:nvSpPr>
        <p:spPr>
          <a:xfrm>
            <a:off x="900113" y="836613"/>
            <a:ext cx="7620000" cy="2057400"/>
          </a:xfrm>
        </p:spPr>
        <p:txBody>
          <a:bodyPr vert="horz" wrap="square" lIns="91440" tIns="45720" rIns="91440" bIns="45720" anchor="b" anchorCtr="0"/>
          <a:p>
            <a:pPr eaLnBrk="1" hangingPunct="1">
              <a:buClrTx/>
              <a:buSzTx/>
              <a:buFontTx/>
            </a:pPr>
            <a:r>
              <a:rPr lang="en-US" altLang="zh-CN" dirty="0">
                <a:latin typeface="+mj-lt"/>
                <a:ea typeface="+mj-ea"/>
                <a:cs typeface="+mj-cs"/>
              </a:rPr>
              <a:t>End of Lesson 1</a:t>
            </a:r>
            <a:endParaRPr lang="en-US" altLang="zh-CN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矩形 1"/>
          <p:cNvSpPr/>
          <p:nvPr/>
        </p:nvSpPr>
        <p:spPr>
          <a:xfrm>
            <a:off x="1476375" y="2344738"/>
            <a:ext cx="5381625" cy="25844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11430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1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/>
                <a:ea typeface="宋体" panose="02010600030101010101" pitchFamily="2" charset="-122"/>
                <a:cs typeface="+mn-cs"/>
              </a:rPr>
              <a:t>Examination type:</a:t>
            </a:r>
            <a:endParaRPr kumimoji="0" lang="zh-CN" altLang="zh-CN" sz="1400" b="0" i="0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/>
              <a:ea typeface="宋体" panose="02010600030101010101" pitchFamily="2" charset="-122"/>
              <a:cs typeface="+mn-cs"/>
            </a:endParaRPr>
          </a:p>
          <a:p>
            <a:pPr marL="11430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1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/>
                <a:ea typeface="宋体" panose="02010600030101010101" pitchFamily="2" charset="-122"/>
                <a:cs typeface="+mn-cs"/>
              </a:rPr>
              <a:t>Close book</a:t>
            </a:r>
            <a:r>
              <a:rPr kumimoji="0" lang="en-US" altLang="zh-CN" sz="1800" b="1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altLang="zh-CN" sz="1800" b="1" i="0" u="none" strike="noStrike" kern="100" cap="none" spc="0" normalizeH="0" baseline="0" noProof="0" dirty="0">
                <a:ln>
                  <a:noFill/>
                </a:ln>
                <a:solidFill>
                  <a:srgbClr val="333399">
                    <a:lumMod val="75000"/>
                  </a:srgbClr>
                </a:solidFill>
                <a:effectLst/>
                <a:uLnTx/>
                <a:uFillTx/>
                <a:latin typeface="Times New Roman" panose="02020603050405020304"/>
                <a:ea typeface="宋体" panose="02010600030101010101" pitchFamily="2" charset="-122"/>
                <a:cs typeface="+mn-cs"/>
              </a:rPr>
              <a:t>in English</a:t>
            </a:r>
            <a:endParaRPr kumimoji="0" lang="zh-CN" altLang="zh-CN" sz="1400" b="0" i="0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/>
              <a:ea typeface="宋体" panose="02010600030101010101" pitchFamily="2" charset="-122"/>
              <a:cs typeface="+mn-cs"/>
            </a:endParaRPr>
          </a:p>
          <a:p>
            <a:pPr marL="11430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800" b="1" i="0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/>
              <a:ea typeface="宋体" panose="02010600030101010101" pitchFamily="2" charset="-122"/>
              <a:cs typeface="+mn-cs"/>
            </a:endParaRPr>
          </a:p>
          <a:p>
            <a:pPr marL="11430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1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/>
                <a:ea typeface="宋体" panose="02010600030101010101" pitchFamily="2" charset="-122"/>
                <a:cs typeface="+mn-cs"/>
              </a:rPr>
              <a:t>Grading Criteria:</a:t>
            </a:r>
            <a:endParaRPr kumimoji="0" lang="zh-CN" altLang="zh-CN" sz="1400" b="0" i="0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/>
              <a:ea typeface="宋体" panose="02010600030101010101" pitchFamily="2" charset="-122"/>
              <a:cs typeface="+mn-cs"/>
            </a:endParaRPr>
          </a:p>
          <a:p>
            <a:pPr marL="11430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1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/>
                <a:ea typeface="宋体" panose="02010600030101010101" pitchFamily="2" charset="-122"/>
                <a:cs typeface="+mn-cs"/>
              </a:rPr>
              <a:t>Assignment, Quiz, and Participation 40</a:t>
            </a:r>
            <a:r>
              <a:rPr kumimoji="0" lang="en-US" altLang="zh-CN" sz="1800" b="1" i="0" u="none" strike="noStrike" kern="1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/>
                <a:ea typeface="宋体" panose="02010600030101010101" pitchFamily="2" charset="-122"/>
                <a:cs typeface="+mn-cs"/>
              </a:rPr>
              <a:t>% </a:t>
            </a:r>
            <a:endParaRPr kumimoji="0" lang="en-US" altLang="zh-CN" sz="1800" b="1" i="0" u="none" strike="noStrike" kern="1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/>
              <a:ea typeface="宋体" panose="02010600030101010101" pitchFamily="2" charset="-122"/>
              <a:cs typeface="+mn-cs"/>
            </a:endParaRPr>
          </a:p>
          <a:p>
            <a:pPr marL="11430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1" i="0" u="none" strike="noStrike" kern="1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/>
                <a:ea typeface="宋体" panose="02010600030101010101" pitchFamily="2" charset="-122"/>
                <a:cs typeface="+mn-cs"/>
              </a:rPr>
              <a:t>Final Examination </a:t>
            </a:r>
            <a:r>
              <a:rPr kumimoji="0" lang="en-US" altLang="zh-CN" sz="1800" b="1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/>
                <a:ea typeface="宋体" panose="02010600030101010101" pitchFamily="2" charset="-122"/>
                <a:cs typeface="+mn-cs"/>
              </a:rPr>
              <a:t>60%</a:t>
            </a:r>
            <a:endParaRPr kumimoji="0" lang="zh-CN" altLang="zh-CN" sz="1400" b="0" i="0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5538" name="Rectangle 15"/>
          <p:cNvSpPr txBox="1">
            <a:spLocks noGrp="1"/>
          </p:cNvSpPr>
          <p:nvPr>
            <p:ph type="ftr" sz="quarter" idx="3"/>
          </p:nvPr>
        </p:nvSpPr>
        <p:spPr/>
        <p:txBody>
          <a:bodyPr anchor="b" anchorCtr="0"/>
          <a:p>
            <a:pPr mar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400" dirty="0">
                <a:latin typeface="+mn-lt"/>
                <a:ea typeface="+mn-ea"/>
                <a:cs typeface="+mn-cs"/>
              </a:rPr>
              <a:t>Ye and Sun Accounting English </a:t>
            </a:r>
            <a:endParaRPr lang="en-US" altLang="zh-CN" sz="1400" dirty="0">
              <a:latin typeface="+mn-lt"/>
              <a:ea typeface="+mn-ea"/>
              <a:cs typeface="+mn-cs"/>
            </a:endParaRPr>
          </a:p>
        </p:txBody>
      </p:sp>
      <p:sp>
        <p:nvSpPr>
          <p:cNvPr id="65539" name="Rectangle 16"/>
          <p:cNvSpPr txBox="1">
            <a:spLocks noGrp="1"/>
          </p:cNvSpPr>
          <p:nvPr>
            <p:ph type="sldNum" sz="quarter" idx="4"/>
          </p:nvPr>
        </p:nvSpPr>
        <p:spPr/>
        <p:txBody>
          <a:bodyPr anchor="b" anchorCtr="0"/>
          <a:p>
            <a:pPr marL="0" indent="0" algn="r" eaLnBrk="1" hangingPunct="1">
              <a:spcBef>
                <a:spcPct val="0"/>
              </a:spcBef>
              <a:buClrTx/>
              <a:buSzTx/>
              <a:buFontTx/>
              <a:buNone/>
            </a:pPr>
            <a:fld id="{9A0DB2DC-4C9A-4742-B13C-FB6460FD3503}" type="slidenum">
              <a:rPr lang="zh-CN" altLang="en-US" sz="1400" dirty="0">
                <a:solidFill>
                  <a:schemeClr val="bg2"/>
                </a:solidFill>
              </a:rPr>
            </a:fld>
            <a:endParaRPr lang="zh-CN" altLang="en-US" sz="1400" dirty="0">
              <a:solidFill>
                <a:schemeClr val="bg2"/>
              </a:solidFill>
            </a:endParaRPr>
          </a:p>
        </p:txBody>
      </p:sp>
      <p:sp>
        <p:nvSpPr>
          <p:cNvPr id="88066" name="Rectangle 2050"/>
          <p:cNvSpPr>
            <a:spLocks noGrp="1"/>
          </p:cNvSpPr>
          <p:nvPr>
            <p:ph type="ctrTitle"/>
          </p:nvPr>
        </p:nvSpPr>
        <p:spPr>
          <a:xfrm>
            <a:off x="395288" y="908050"/>
            <a:ext cx="8382000" cy="1143000"/>
          </a:xfrm>
        </p:spPr>
        <p:txBody>
          <a:bodyPr vert="horz" wrap="square" lIns="92075" tIns="46038" rIns="92075" bIns="46038" anchor="b" anchorCtr="0"/>
          <a:p>
            <a:pPr eaLnBrk="1" hangingPunct="1">
              <a:lnSpc>
                <a:spcPct val="70000"/>
              </a:lnSpc>
              <a:buClrTx/>
              <a:buSzTx/>
              <a:buFontTx/>
            </a:pPr>
            <a:r>
              <a:rPr lang="en-US" altLang="zh-CN" sz="6000" dirty="0">
                <a:latin typeface="+mj-lt"/>
                <a:ea typeface="+mj-ea"/>
                <a:cs typeface="+mj-cs"/>
              </a:rPr>
              <a:t>Lesson</a:t>
            </a:r>
            <a:r>
              <a:rPr lang="en-US" altLang="zh-CN" sz="6000" b="1" dirty="0">
                <a:latin typeface="+mj-lt"/>
                <a:ea typeface="+mj-ea"/>
                <a:cs typeface="+mj-cs"/>
              </a:rPr>
              <a:t> </a:t>
            </a:r>
            <a:r>
              <a:rPr lang="en-US" altLang="zh-CN" sz="6000" dirty="0">
                <a:latin typeface="+mj-lt"/>
                <a:ea typeface="+mj-ea"/>
                <a:cs typeface="+mj-cs"/>
              </a:rPr>
              <a:t>1</a:t>
            </a:r>
            <a:endParaRPr lang="en-US" altLang="zh-CN" sz="6000" dirty="0">
              <a:latin typeface="+mj-lt"/>
              <a:ea typeface="+mj-ea"/>
              <a:cs typeface="+mj-cs"/>
            </a:endParaRPr>
          </a:p>
        </p:txBody>
      </p:sp>
      <p:sp>
        <p:nvSpPr>
          <p:cNvPr id="88067" name="Rectangle 2051"/>
          <p:cNvSpPr>
            <a:spLocks noGrp="1"/>
          </p:cNvSpPr>
          <p:nvPr>
            <p:ph type="subTitle" idx="1"/>
          </p:nvPr>
        </p:nvSpPr>
        <p:spPr>
          <a:xfrm>
            <a:off x="428625" y="3571875"/>
            <a:ext cx="7848600" cy="304800"/>
          </a:xfrm>
        </p:spPr>
        <p:txBody>
          <a:bodyPr vert="horz" wrap="square" lIns="92075" tIns="46038" rIns="92075" bIns="46038" anchor="t" anchorCtr="0"/>
          <a:p>
            <a:pPr algn="l" eaLnBrk="1" hangingPunct="1">
              <a:buSzPct val="60000"/>
            </a:pPr>
            <a:r>
              <a:rPr lang="en-US" altLang="zh-CN" sz="3000" b="1" dirty="0">
                <a:latin typeface="+mn-lt"/>
                <a:ea typeface="+mn-ea"/>
                <a:cs typeface="+mn-cs"/>
              </a:rPr>
              <a:t>An Introduction to Accounting</a:t>
            </a:r>
            <a:endParaRPr lang="en-US" altLang="zh-CN" sz="3000" b="1" dirty="0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80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80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8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charRg st="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8067">
                                            <p:txEl>
                                              <p:charRg st="0" end="3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66562" name="Rectangle 1026"/>
          <p:cNvSpPr/>
          <p:nvPr/>
        </p:nvSpPr>
        <p:spPr>
          <a:xfrm>
            <a:off x="990600" y="5638800"/>
            <a:ext cx="1905000" cy="457200"/>
          </a:xfrm>
          <a:prstGeom prst="rect">
            <a:avLst/>
          </a:prstGeom>
          <a:noFill/>
          <a:ln w="12700">
            <a:noFill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CN" altLang="en-US" sz="1800" i="1" dirty="0"/>
          </a:p>
        </p:txBody>
      </p:sp>
      <p:sp>
        <p:nvSpPr>
          <p:cNvPr id="66563" name="Rectangle 1027"/>
          <p:cNvSpPr/>
          <p:nvPr/>
        </p:nvSpPr>
        <p:spPr>
          <a:xfrm>
            <a:off x="3429000" y="5638800"/>
            <a:ext cx="2895600" cy="457200"/>
          </a:xfrm>
          <a:prstGeom prst="rect">
            <a:avLst/>
          </a:prstGeom>
          <a:noFill/>
          <a:ln w="12700">
            <a:noFill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CN" altLang="en-US" sz="1800" i="1" dirty="0"/>
          </a:p>
        </p:txBody>
      </p:sp>
      <p:sp>
        <p:nvSpPr>
          <p:cNvPr id="66564" name="Rectangle 1031"/>
          <p:cNvSpPr/>
          <p:nvPr/>
        </p:nvSpPr>
        <p:spPr>
          <a:xfrm>
            <a:off x="6859588" y="2668588"/>
            <a:ext cx="1825625" cy="1317625"/>
          </a:xfrm>
          <a:prstGeom prst="rect">
            <a:avLst/>
          </a:prstGeom>
          <a:noFill/>
          <a:ln w="12700">
            <a:noFill/>
          </a:ln>
        </p:spPr>
        <p:txBody>
          <a:bodyPr lIns="90488" tIns="44450" rIns="90488" bIns="4445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>
              <a:spcBef>
                <a:spcPct val="50000"/>
              </a:spcBef>
              <a:buClrTx/>
              <a:buSzTx/>
              <a:buFontTx/>
              <a:buNone/>
            </a:pPr>
            <a:endParaRPr lang="zh-CN" altLang="en-US" sz="2300" b="1" dirty="0">
              <a:latin typeface="Arial" panose="020B0604020202020204" pitchFamily="34" charset="0"/>
            </a:endParaRPr>
          </a:p>
          <a:p>
            <a:pPr marL="0" lvl="0" indent="0"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300" b="1" dirty="0">
                <a:latin typeface="Arial" panose="020B0604020202020204" pitchFamily="34" charset="0"/>
              </a:rPr>
              <a:t>Accounting</a:t>
            </a:r>
            <a:endParaRPr lang="en-US" altLang="zh-CN" sz="2300" b="1" dirty="0">
              <a:latin typeface="Arial" panose="020B0604020202020204" pitchFamily="34" charset="0"/>
            </a:endParaRPr>
          </a:p>
          <a:p>
            <a:pPr marL="0" lvl="0" indent="0"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sz="2300" b="1" dirty="0">
                <a:latin typeface="Arial" panose="020B0604020202020204" pitchFamily="34" charset="0"/>
              </a:rPr>
              <a:t>information</a:t>
            </a:r>
            <a:endParaRPr lang="en-US" altLang="zh-CN" sz="2300" b="1" dirty="0">
              <a:latin typeface="Arial" panose="020B0604020202020204" pitchFamily="34" charset="0"/>
            </a:endParaRPr>
          </a:p>
        </p:txBody>
      </p:sp>
      <p:sp>
        <p:nvSpPr>
          <p:cNvPr id="66565" name="AutoShape 1032"/>
          <p:cNvSpPr/>
          <p:nvPr/>
        </p:nvSpPr>
        <p:spPr>
          <a:xfrm>
            <a:off x="3663950" y="727075"/>
            <a:ext cx="2120900" cy="1130300"/>
          </a:xfrm>
          <a:prstGeom prst="roundRect">
            <a:avLst>
              <a:gd name="adj" fmla="val 12495"/>
            </a:avLst>
          </a:prstGeom>
          <a:noFill/>
          <a:ln w="127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lIns="90488" tIns="44450" rIns="90488" bIns="44450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400" b="1" dirty="0">
                <a:latin typeface="Arial" panose="020B0604020202020204" pitchFamily="34" charset="0"/>
              </a:rPr>
              <a:t>The accounting process</a:t>
            </a:r>
            <a:endParaRPr lang="en-US" altLang="zh-CN" sz="2400" b="1" dirty="0">
              <a:latin typeface="Arial" panose="020B0604020202020204" pitchFamily="34" charset="0"/>
            </a:endParaRPr>
          </a:p>
        </p:txBody>
      </p:sp>
      <p:sp>
        <p:nvSpPr>
          <p:cNvPr id="66566" name="AutoShape 1033"/>
          <p:cNvSpPr/>
          <p:nvPr/>
        </p:nvSpPr>
        <p:spPr>
          <a:xfrm>
            <a:off x="3663950" y="5286375"/>
            <a:ext cx="2120900" cy="1130300"/>
          </a:xfrm>
          <a:prstGeom prst="roundRect">
            <a:avLst>
              <a:gd name="adj" fmla="val 12495"/>
            </a:avLst>
          </a:prstGeom>
          <a:noFill/>
          <a:ln w="127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lIns="90488" tIns="44450" rIns="90488" bIns="44450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400" b="1" dirty="0">
                <a:latin typeface="Arial" panose="020B0604020202020204" pitchFamily="34" charset="0"/>
              </a:rPr>
              <a:t>Decision makers</a:t>
            </a:r>
            <a:endParaRPr lang="en-US" altLang="zh-CN" sz="2400" b="1" dirty="0">
              <a:latin typeface="Arial" panose="020B0604020202020204" pitchFamily="34" charset="0"/>
            </a:endParaRPr>
          </a:p>
        </p:txBody>
      </p:sp>
      <p:sp>
        <p:nvSpPr>
          <p:cNvPr id="66567" name="AutoShape 1034"/>
          <p:cNvSpPr/>
          <p:nvPr/>
        </p:nvSpPr>
        <p:spPr>
          <a:xfrm>
            <a:off x="158750" y="2787650"/>
            <a:ext cx="2959100" cy="1511300"/>
          </a:xfrm>
          <a:prstGeom prst="parallelogram">
            <a:avLst>
              <a:gd name="adj" fmla="val 48939"/>
            </a:avLst>
          </a:prstGeom>
          <a:noFill/>
          <a:ln w="127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0488" tIns="44450" rIns="90488" bIns="44450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300" b="1" dirty="0">
                <a:latin typeface="Arial" panose="020B0604020202020204" pitchFamily="34" charset="0"/>
              </a:rPr>
              <a:t>Economic activities</a:t>
            </a:r>
            <a:endParaRPr lang="en-US" altLang="zh-CN" sz="2300" b="1" dirty="0">
              <a:latin typeface="Arial" panose="020B0604020202020204" pitchFamily="34" charset="0"/>
            </a:endParaRPr>
          </a:p>
        </p:txBody>
      </p:sp>
      <p:grpSp>
        <p:nvGrpSpPr>
          <p:cNvPr id="66568" name="Group 1035"/>
          <p:cNvGrpSpPr/>
          <p:nvPr/>
        </p:nvGrpSpPr>
        <p:grpSpPr>
          <a:xfrm>
            <a:off x="1390650" y="636588"/>
            <a:ext cx="2192338" cy="1958975"/>
            <a:chOff x="876" y="401"/>
            <a:chExt cx="1381" cy="1234"/>
          </a:xfrm>
        </p:grpSpPr>
        <p:sp>
          <p:nvSpPr>
            <p:cNvPr id="66584" name="Freeform 1036"/>
            <p:cNvSpPr/>
            <p:nvPr/>
          </p:nvSpPr>
          <p:spPr>
            <a:xfrm>
              <a:off x="876" y="490"/>
              <a:ext cx="1322" cy="1145"/>
            </a:xfrm>
            <a:custGeom>
              <a:avLst/>
              <a:gdLst>
                <a:gd name="txL" fmla="*/ 0 w 1322"/>
                <a:gd name="txT" fmla="*/ 0 h 1145"/>
                <a:gd name="txR" fmla="*/ 1322 w 1322"/>
                <a:gd name="txB" fmla="*/ 1145 h 1145"/>
              </a:gdLst>
              <a:ahLst/>
              <a:cxnLst>
                <a:cxn ang="0">
                  <a:pos x="566" y="77"/>
                </a:cxn>
                <a:cxn ang="0">
                  <a:pos x="522" y="82"/>
                </a:cxn>
                <a:cxn ang="0">
                  <a:pos x="475" y="89"/>
                </a:cxn>
                <a:cxn ang="0">
                  <a:pos x="429" y="99"/>
                </a:cxn>
                <a:cxn ang="0">
                  <a:pos x="385" y="113"/>
                </a:cxn>
                <a:cxn ang="0">
                  <a:pos x="343" y="130"/>
                </a:cxn>
                <a:cxn ang="0">
                  <a:pos x="302" y="149"/>
                </a:cxn>
                <a:cxn ang="0">
                  <a:pos x="261" y="172"/>
                </a:cxn>
                <a:cxn ang="0">
                  <a:pos x="223" y="198"/>
                </a:cxn>
                <a:cxn ang="0">
                  <a:pos x="187" y="225"/>
                </a:cxn>
                <a:cxn ang="0">
                  <a:pos x="156" y="257"/>
                </a:cxn>
                <a:cxn ang="0">
                  <a:pos x="127" y="288"/>
                </a:cxn>
                <a:cxn ang="0">
                  <a:pos x="99" y="324"/>
                </a:cxn>
                <a:cxn ang="0">
                  <a:pos x="75" y="360"/>
                </a:cxn>
                <a:cxn ang="0">
                  <a:pos x="53" y="400"/>
                </a:cxn>
                <a:cxn ang="0">
                  <a:pos x="38" y="440"/>
                </a:cxn>
                <a:cxn ang="0">
                  <a:pos x="22" y="482"/>
                </a:cxn>
                <a:cxn ang="0">
                  <a:pos x="11" y="522"/>
                </a:cxn>
                <a:cxn ang="0">
                  <a:pos x="5" y="566"/>
                </a:cxn>
                <a:cxn ang="0">
                  <a:pos x="2" y="608"/>
                </a:cxn>
                <a:cxn ang="0">
                  <a:pos x="2" y="622"/>
                </a:cxn>
                <a:cxn ang="0">
                  <a:pos x="0" y="641"/>
                </a:cxn>
                <a:cxn ang="0">
                  <a:pos x="0" y="1144"/>
                </a:cxn>
                <a:cxn ang="0">
                  <a:pos x="182" y="1144"/>
                </a:cxn>
                <a:cxn ang="0">
                  <a:pos x="182" y="641"/>
                </a:cxn>
                <a:cxn ang="0">
                  <a:pos x="184" y="628"/>
                </a:cxn>
                <a:cxn ang="0">
                  <a:pos x="184" y="626"/>
                </a:cxn>
                <a:cxn ang="0">
                  <a:pos x="186" y="592"/>
                </a:cxn>
                <a:cxn ang="0">
                  <a:pos x="190" y="556"/>
                </a:cxn>
                <a:cxn ang="0">
                  <a:pos x="200" y="522"/>
                </a:cxn>
                <a:cxn ang="0">
                  <a:pos x="212" y="489"/>
                </a:cxn>
                <a:cxn ang="0">
                  <a:pos x="230" y="456"/>
                </a:cxn>
                <a:cxn ang="0">
                  <a:pos x="248" y="424"/>
                </a:cxn>
                <a:cxn ang="0">
                  <a:pos x="270" y="394"/>
                </a:cxn>
                <a:cxn ang="0">
                  <a:pos x="296" y="367"/>
                </a:cxn>
                <a:cxn ang="0">
                  <a:pos x="326" y="343"/>
                </a:cxn>
                <a:cxn ang="0">
                  <a:pos x="355" y="320"/>
                </a:cxn>
                <a:cxn ang="0">
                  <a:pos x="388" y="300"/>
                </a:cxn>
                <a:cxn ang="0">
                  <a:pos x="423" y="284"/>
                </a:cxn>
                <a:cxn ang="0">
                  <a:pos x="458" y="268"/>
                </a:cxn>
                <a:cxn ang="0">
                  <a:pos x="495" y="258"/>
                </a:cxn>
                <a:cxn ang="0">
                  <a:pos x="533" y="251"/>
                </a:cxn>
                <a:cxn ang="0">
                  <a:pos x="572" y="247"/>
                </a:cxn>
                <a:cxn ang="0">
                  <a:pos x="593" y="245"/>
                </a:cxn>
                <a:cxn ang="0">
                  <a:pos x="944" y="245"/>
                </a:cxn>
                <a:cxn ang="0">
                  <a:pos x="944" y="320"/>
                </a:cxn>
                <a:cxn ang="0">
                  <a:pos x="1321" y="163"/>
                </a:cxn>
                <a:cxn ang="0">
                  <a:pos x="944" y="0"/>
                </a:cxn>
                <a:cxn ang="0">
                  <a:pos x="944" y="76"/>
                </a:cxn>
                <a:cxn ang="0">
                  <a:pos x="593" y="76"/>
                </a:cxn>
                <a:cxn ang="0">
                  <a:pos x="566" y="77"/>
                </a:cxn>
              </a:cxnLst>
              <a:rect l="txL" t="txT" r="txR" b="txB"/>
              <a:pathLst>
                <a:path w="1322" h="1145">
                  <a:moveTo>
                    <a:pt x="566" y="77"/>
                  </a:moveTo>
                  <a:lnTo>
                    <a:pt x="522" y="82"/>
                  </a:lnTo>
                  <a:lnTo>
                    <a:pt x="475" y="89"/>
                  </a:lnTo>
                  <a:lnTo>
                    <a:pt x="429" y="99"/>
                  </a:lnTo>
                  <a:lnTo>
                    <a:pt x="385" y="113"/>
                  </a:lnTo>
                  <a:lnTo>
                    <a:pt x="343" y="130"/>
                  </a:lnTo>
                  <a:lnTo>
                    <a:pt x="302" y="149"/>
                  </a:lnTo>
                  <a:lnTo>
                    <a:pt x="261" y="172"/>
                  </a:lnTo>
                  <a:lnTo>
                    <a:pt x="223" y="198"/>
                  </a:lnTo>
                  <a:lnTo>
                    <a:pt x="187" y="225"/>
                  </a:lnTo>
                  <a:lnTo>
                    <a:pt x="156" y="257"/>
                  </a:lnTo>
                  <a:lnTo>
                    <a:pt x="127" y="288"/>
                  </a:lnTo>
                  <a:lnTo>
                    <a:pt x="99" y="324"/>
                  </a:lnTo>
                  <a:lnTo>
                    <a:pt x="75" y="360"/>
                  </a:lnTo>
                  <a:lnTo>
                    <a:pt x="53" y="400"/>
                  </a:lnTo>
                  <a:lnTo>
                    <a:pt x="38" y="440"/>
                  </a:lnTo>
                  <a:lnTo>
                    <a:pt x="22" y="482"/>
                  </a:lnTo>
                  <a:lnTo>
                    <a:pt x="11" y="522"/>
                  </a:lnTo>
                  <a:lnTo>
                    <a:pt x="5" y="566"/>
                  </a:lnTo>
                  <a:lnTo>
                    <a:pt x="2" y="608"/>
                  </a:lnTo>
                  <a:lnTo>
                    <a:pt x="2" y="622"/>
                  </a:lnTo>
                  <a:lnTo>
                    <a:pt x="0" y="641"/>
                  </a:lnTo>
                  <a:lnTo>
                    <a:pt x="0" y="1144"/>
                  </a:lnTo>
                  <a:lnTo>
                    <a:pt x="182" y="1144"/>
                  </a:lnTo>
                  <a:lnTo>
                    <a:pt x="182" y="641"/>
                  </a:lnTo>
                  <a:lnTo>
                    <a:pt x="184" y="628"/>
                  </a:lnTo>
                  <a:lnTo>
                    <a:pt x="184" y="626"/>
                  </a:lnTo>
                  <a:lnTo>
                    <a:pt x="186" y="592"/>
                  </a:lnTo>
                  <a:lnTo>
                    <a:pt x="190" y="556"/>
                  </a:lnTo>
                  <a:lnTo>
                    <a:pt x="200" y="522"/>
                  </a:lnTo>
                  <a:lnTo>
                    <a:pt x="212" y="489"/>
                  </a:lnTo>
                  <a:lnTo>
                    <a:pt x="230" y="456"/>
                  </a:lnTo>
                  <a:lnTo>
                    <a:pt x="248" y="424"/>
                  </a:lnTo>
                  <a:lnTo>
                    <a:pt x="270" y="394"/>
                  </a:lnTo>
                  <a:lnTo>
                    <a:pt x="296" y="367"/>
                  </a:lnTo>
                  <a:lnTo>
                    <a:pt x="326" y="343"/>
                  </a:lnTo>
                  <a:lnTo>
                    <a:pt x="355" y="320"/>
                  </a:lnTo>
                  <a:lnTo>
                    <a:pt x="388" y="300"/>
                  </a:lnTo>
                  <a:lnTo>
                    <a:pt x="423" y="284"/>
                  </a:lnTo>
                  <a:lnTo>
                    <a:pt x="458" y="268"/>
                  </a:lnTo>
                  <a:lnTo>
                    <a:pt x="495" y="258"/>
                  </a:lnTo>
                  <a:lnTo>
                    <a:pt x="533" y="251"/>
                  </a:lnTo>
                  <a:lnTo>
                    <a:pt x="572" y="247"/>
                  </a:lnTo>
                  <a:lnTo>
                    <a:pt x="593" y="245"/>
                  </a:lnTo>
                  <a:lnTo>
                    <a:pt x="944" y="245"/>
                  </a:lnTo>
                  <a:lnTo>
                    <a:pt x="944" y="320"/>
                  </a:lnTo>
                  <a:lnTo>
                    <a:pt x="1321" y="163"/>
                  </a:lnTo>
                  <a:lnTo>
                    <a:pt x="944" y="0"/>
                  </a:lnTo>
                  <a:lnTo>
                    <a:pt x="944" y="76"/>
                  </a:lnTo>
                  <a:lnTo>
                    <a:pt x="593" y="76"/>
                  </a:lnTo>
                  <a:lnTo>
                    <a:pt x="566" y="77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12700" cap="rnd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6585" name="Freeform 1037"/>
            <p:cNvSpPr/>
            <p:nvPr/>
          </p:nvSpPr>
          <p:spPr>
            <a:xfrm>
              <a:off x="935" y="401"/>
              <a:ext cx="1322" cy="1145"/>
            </a:xfrm>
            <a:custGeom>
              <a:avLst/>
              <a:gdLst>
                <a:gd name="txL" fmla="*/ 0 w 1322"/>
                <a:gd name="txT" fmla="*/ 0 h 1145"/>
                <a:gd name="txR" fmla="*/ 1322 w 1322"/>
                <a:gd name="txB" fmla="*/ 1145 h 1145"/>
              </a:gdLst>
              <a:ahLst/>
              <a:cxnLst>
                <a:cxn ang="0">
                  <a:pos x="568" y="77"/>
                </a:cxn>
                <a:cxn ang="0">
                  <a:pos x="522" y="82"/>
                </a:cxn>
                <a:cxn ang="0">
                  <a:pos x="475" y="87"/>
                </a:cxn>
                <a:cxn ang="0">
                  <a:pos x="429" y="99"/>
                </a:cxn>
                <a:cxn ang="0">
                  <a:pos x="385" y="112"/>
                </a:cxn>
                <a:cxn ang="0">
                  <a:pos x="344" y="130"/>
                </a:cxn>
                <a:cxn ang="0">
                  <a:pos x="302" y="149"/>
                </a:cxn>
                <a:cxn ang="0">
                  <a:pos x="261" y="172"/>
                </a:cxn>
                <a:cxn ang="0">
                  <a:pos x="225" y="196"/>
                </a:cxn>
                <a:cxn ang="0">
                  <a:pos x="189" y="225"/>
                </a:cxn>
                <a:cxn ang="0">
                  <a:pos x="156" y="257"/>
                </a:cxn>
                <a:cxn ang="0">
                  <a:pos x="127" y="288"/>
                </a:cxn>
                <a:cxn ang="0">
                  <a:pos x="101" y="324"/>
                </a:cxn>
                <a:cxn ang="0">
                  <a:pos x="74" y="360"/>
                </a:cxn>
                <a:cxn ang="0">
                  <a:pos x="53" y="400"/>
                </a:cxn>
                <a:cxn ang="0">
                  <a:pos x="38" y="440"/>
                </a:cxn>
                <a:cxn ang="0">
                  <a:pos x="24" y="480"/>
                </a:cxn>
                <a:cxn ang="0">
                  <a:pos x="11" y="523"/>
                </a:cxn>
                <a:cxn ang="0">
                  <a:pos x="5" y="565"/>
                </a:cxn>
                <a:cxn ang="0">
                  <a:pos x="2" y="606"/>
                </a:cxn>
                <a:cxn ang="0">
                  <a:pos x="2" y="622"/>
                </a:cxn>
                <a:cxn ang="0">
                  <a:pos x="0" y="641"/>
                </a:cxn>
                <a:cxn ang="0">
                  <a:pos x="0" y="1144"/>
                </a:cxn>
                <a:cxn ang="0">
                  <a:pos x="184" y="1144"/>
                </a:cxn>
                <a:cxn ang="0">
                  <a:pos x="184" y="641"/>
                </a:cxn>
                <a:cxn ang="0">
                  <a:pos x="184" y="628"/>
                </a:cxn>
                <a:cxn ang="0">
                  <a:pos x="184" y="626"/>
                </a:cxn>
                <a:cxn ang="0">
                  <a:pos x="187" y="592"/>
                </a:cxn>
                <a:cxn ang="0">
                  <a:pos x="192" y="556"/>
                </a:cxn>
                <a:cxn ang="0">
                  <a:pos x="201" y="520"/>
                </a:cxn>
                <a:cxn ang="0">
                  <a:pos x="212" y="489"/>
                </a:cxn>
                <a:cxn ang="0">
                  <a:pos x="230" y="456"/>
                </a:cxn>
                <a:cxn ang="0">
                  <a:pos x="248" y="424"/>
                </a:cxn>
                <a:cxn ang="0">
                  <a:pos x="272" y="394"/>
                </a:cxn>
                <a:cxn ang="0">
                  <a:pos x="297" y="367"/>
                </a:cxn>
                <a:cxn ang="0">
                  <a:pos x="326" y="341"/>
                </a:cxn>
                <a:cxn ang="0">
                  <a:pos x="355" y="320"/>
                </a:cxn>
                <a:cxn ang="0">
                  <a:pos x="388" y="300"/>
                </a:cxn>
                <a:cxn ang="0">
                  <a:pos x="423" y="284"/>
                </a:cxn>
                <a:cxn ang="0">
                  <a:pos x="461" y="268"/>
                </a:cxn>
                <a:cxn ang="0">
                  <a:pos x="497" y="258"/>
                </a:cxn>
                <a:cxn ang="0">
                  <a:pos x="533" y="251"/>
                </a:cxn>
                <a:cxn ang="0">
                  <a:pos x="572" y="247"/>
                </a:cxn>
                <a:cxn ang="0">
                  <a:pos x="594" y="245"/>
                </a:cxn>
                <a:cxn ang="0">
                  <a:pos x="945" y="245"/>
                </a:cxn>
                <a:cxn ang="0">
                  <a:pos x="945" y="320"/>
                </a:cxn>
                <a:cxn ang="0">
                  <a:pos x="1321" y="163"/>
                </a:cxn>
                <a:cxn ang="0">
                  <a:pos x="945" y="0"/>
                </a:cxn>
                <a:cxn ang="0">
                  <a:pos x="945" y="76"/>
                </a:cxn>
                <a:cxn ang="0">
                  <a:pos x="594" y="76"/>
                </a:cxn>
                <a:cxn ang="0">
                  <a:pos x="568" y="77"/>
                </a:cxn>
              </a:cxnLst>
              <a:rect l="txL" t="txT" r="txR" b="txB"/>
              <a:pathLst>
                <a:path w="1322" h="1145">
                  <a:moveTo>
                    <a:pt x="568" y="77"/>
                  </a:moveTo>
                  <a:lnTo>
                    <a:pt x="522" y="82"/>
                  </a:lnTo>
                  <a:lnTo>
                    <a:pt x="475" y="87"/>
                  </a:lnTo>
                  <a:lnTo>
                    <a:pt x="429" y="99"/>
                  </a:lnTo>
                  <a:lnTo>
                    <a:pt x="385" y="112"/>
                  </a:lnTo>
                  <a:lnTo>
                    <a:pt x="344" y="130"/>
                  </a:lnTo>
                  <a:lnTo>
                    <a:pt x="302" y="149"/>
                  </a:lnTo>
                  <a:lnTo>
                    <a:pt x="261" y="172"/>
                  </a:lnTo>
                  <a:lnTo>
                    <a:pt x="225" y="196"/>
                  </a:lnTo>
                  <a:lnTo>
                    <a:pt x="189" y="225"/>
                  </a:lnTo>
                  <a:lnTo>
                    <a:pt x="156" y="257"/>
                  </a:lnTo>
                  <a:lnTo>
                    <a:pt x="127" y="288"/>
                  </a:lnTo>
                  <a:lnTo>
                    <a:pt x="101" y="324"/>
                  </a:lnTo>
                  <a:lnTo>
                    <a:pt x="74" y="360"/>
                  </a:lnTo>
                  <a:lnTo>
                    <a:pt x="53" y="400"/>
                  </a:lnTo>
                  <a:lnTo>
                    <a:pt x="38" y="440"/>
                  </a:lnTo>
                  <a:lnTo>
                    <a:pt x="24" y="480"/>
                  </a:lnTo>
                  <a:lnTo>
                    <a:pt x="11" y="523"/>
                  </a:lnTo>
                  <a:lnTo>
                    <a:pt x="5" y="565"/>
                  </a:lnTo>
                  <a:lnTo>
                    <a:pt x="2" y="606"/>
                  </a:lnTo>
                  <a:lnTo>
                    <a:pt x="2" y="622"/>
                  </a:lnTo>
                  <a:lnTo>
                    <a:pt x="0" y="641"/>
                  </a:lnTo>
                  <a:lnTo>
                    <a:pt x="0" y="1144"/>
                  </a:lnTo>
                  <a:lnTo>
                    <a:pt x="184" y="1144"/>
                  </a:lnTo>
                  <a:lnTo>
                    <a:pt x="184" y="641"/>
                  </a:lnTo>
                  <a:lnTo>
                    <a:pt x="184" y="628"/>
                  </a:lnTo>
                  <a:lnTo>
                    <a:pt x="184" y="626"/>
                  </a:lnTo>
                  <a:lnTo>
                    <a:pt x="187" y="592"/>
                  </a:lnTo>
                  <a:lnTo>
                    <a:pt x="192" y="556"/>
                  </a:lnTo>
                  <a:lnTo>
                    <a:pt x="201" y="520"/>
                  </a:lnTo>
                  <a:lnTo>
                    <a:pt x="212" y="489"/>
                  </a:lnTo>
                  <a:lnTo>
                    <a:pt x="230" y="456"/>
                  </a:lnTo>
                  <a:lnTo>
                    <a:pt x="248" y="424"/>
                  </a:lnTo>
                  <a:lnTo>
                    <a:pt x="272" y="394"/>
                  </a:lnTo>
                  <a:lnTo>
                    <a:pt x="297" y="367"/>
                  </a:lnTo>
                  <a:lnTo>
                    <a:pt x="326" y="341"/>
                  </a:lnTo>
                  <a:lnTo>
                    <a:pt x="355" y="320"/>
                  </a:lnTo>
                  <a:lnTo>
                    <a:pt x="388" y="300"/>
                  </a:lnTo>
                  <a:lnTo>
                    <a:pt x="423" y="284"/>
                  </a:lnTo>
                  <a:lnTo>
                    <a:pt x="461" y="268"/>
                  </a:lnTo>
                  <a:lnTo>
                    <a:pt x="497" y="258"/>
                  </a:lnTo>
                  <a:lnTo>
                    <a:pt x="533" y="251"/>
                  </a:lnTo>
                  <a:lnTo>
                    <a:pt x="572" y="247"/>
                  </a:lnTo>
                  <a:lnTo>
                    <a:pt x="594" y="245"/>
                  </a:lnTo>
                  <a:lnTo>
                    <a:pt x="945" y="245"/>
                  </a:lnTo>
                  <a:lnTo>
                    <a:pt x="945" y="320"/>
                  </a:lnTo>
                  <a:lnTo>
                    <a:pt x="1321" y="163"/>
                  </a:lnTo>
                  <a:lnTo>
                    <a:pt x="945" y="0"/>
                  </a:lnTo>
                  <a:lnTo>
                    <a:pt x="945" y="76"/>
                  </a:lnTo>
                  <a:lnTo>
                    <a:pt x="594" y="76"/>
                  </a:lnTo>
                  <a:lnTo>
                    <a:pt x="568" y="77"/>
                  </a:lnTo>
                </a:path>
              </a:pathLst>
            </a:custGeom>
            <a:solidFill>
              <a:srgbClr val="037C03">
                <a:alpha val="100000"/>
              </a:srgbClr>
            </a:solidFill>
            <a:ln w="12700" cap="rnd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66569" name="Group 1038"/>
          <p:cNvGrpSpPr/>
          <p:nvPr/>
        </p:nvGrpSpPr>
        <p:grpSpPr>
          <a:xfrm>
            <a:off x="1258888" y="4346575"/>
            <a:ext cx="2247900" cy="2000250"/>
            <a:chOff x="793" y="2738"/>
            <a:chExt cx="1416" cy="1260"/>
          </a:xfrm>
        </p:grpSpPr>
        <p:sp>
          <p:nvSpPr>
            <p:cNvPr id="66582" name="Freeform 1039"/>
            <p:cNvSpPr/>
            <p:nvPr/>
          </p:nvSpPr>
          <p:spPr>
            <a:xfrm>
              <a:off x="895" y="2792"/>
              <a:ext cx="1314" cy="1206"/>
            </a:xfrm>
            <a:custGeom>
              <a:avLst/>
              <a:gdLst>
                <a:gd name="txL" fmla="*/ 0 w 1314"/>
                <a:gd name="txT" fmla="*/ 0 h 1206"/>
                <a:gd name="txR" fmla="*/ 1314 w 1314"/>
                <a:gd name="txB" fmla="*/ 1206 h 1206"/>
              </a:gdLst>
              <a:ahLst/>
              <a:cxnLst>
                <a:cxn ang="0">
                  <a:pos x="89" y="689"/>
                </a:cxn>
                <a:cxn ang="0">
                  <a:pos x="94" y="729"/>
                </a:cxn>
                <a:cxn ang="0">
                  <a:pos x="102" y="772"/>
                </a:cxn>
                <a:cxn ang="0">
                  <a:pos x="114" y="813"/>
                </a:cxn>
                <a:cxn ang="0">
                  <a:pos x="130" y="854"/>
                </a:cxn>
                <a:cxn ang="0">
                  <a:pos x="150" y="892"/>
                </a:cxn>
                <a:cxn ang="0">
                  <a:pos x="171" y="930"/>
                </a:cxn>
                <a:cxn ang="0">
                  <a:pos x="197" y="967"/>
                </a:cxn>
                <a:cxn ang="0">
                  <a:pos x="227" y="1001"/>
                </a:cxn>
                <a:cxn ang="0">
                  <a:pos x="258" y="1034"/>
                </a:cxn>
                <a:cxn ang="0">
                  <a:pos x="295" y="1063"/>
                </a:cxn>
                <a:cxn ang="0">
                  <a:pos x="331" y="1089"/>
                </a:cxn>
                <a:cxn ang="0">
                  <a:pos x="372" y="1115"/>
                </a:cxn>
                <a:cxn ang="0">
                  <a:pos x="413" y="1136"/>
                </a:cxn>
                <a:cxn ang="0">
                  <a:pos x="459" y="1156"/>
                </a:cxn>
                <a:cxn ang="0">
                  <a:pos x="505" y="1171"/>
                </a:cxn>
                <a:cxn ang="0">
                  <a:pos x="553" y="1185"/>
                </a:cxn>
                <a:cxn ang="0">
                  <a:pos x="599" y="1195"/>
                </a:cxn>
                <a:cxn ang="0">
                  <a:pos x="650" y="1201"/>
                </a:cxn>
                <a:cxn ang="0">
                  <a:pos x="698" y="1204"/>
                </a:cxn>
                <a:cxn ang="0">
                  <a:pos x="714" y="1204"/>
                </a:cxn>
                <a:cxn ang="0">
                  <a:pos x="735" y="1205"/>
                </a:cxn>
                <a:cxn ang="0">
                  <a:pos x="1313" y="1205"/>
                </a:cxn>
                <a:cxn ang="0">
                  <a:pos x="1313" y="1039"/>
                </a:cxn>
                <a:cxn ang="0">
                  <a:pos x="735" y="1039"/>
                </a:cxn>
                <a:cxn ang="0">
                  <a:pos x="721" y="1037"/>
                </a:cxn>
                <a:cxn ang="0">
                  <a:pos x="719" y="1037"/>
                </a:cxn>
                <a:cxn ang="0">
                  <a:pos x="680" y="1036"/>
                </a:cxn>
                <a:cxn ang="0">
                  <a:pos x="638" y="1031"/>
                </a:cxn>
                <a:cxn ang="0">
                  <a:pos x="599" y="1023"/>
                </a:cxn>
                <a:cxn ang="0">
                  <a:pos x="561" y="1011"/>
                </a:cxn>
                <a:cxn ang="0">
                  <a:pos x="523" y="996"/>
                </a:cxn>
                <a:cxn ang="0">
                  <a:pos x="487" y="978"/>
                </a:cxn>
                <a:cxn ang="0">
                  <a:pos x="452" y="958"/>
                </a:cxn>
                <a:cxn ang="0">
                  <a:pos x="421" y="935"/>
                </a:cxn>
                <a:cxn ang="0">
                  <a:pos x="393" y="908"/>
                </a:cxn>
                <a:cxn ang="0">
                  <a:pos x="367" y="881"/>
                </a:cxn>
                <a:cxn ang="0">
                  <a:pos x="344" y="851"/>
                </a:cxn>
                <a:cxn ang="0">
                  <a:pos x="326" y="819"/>
                </a:cxn>
                <a:cxn ang="0">
                  <a:pos x="308" y="788"/>
                </a:cxn>
                <a:cxn ang="0">
                  <a:pos x="296" y="753"/>
                </a:cxn>
                <a:cxn ang="0">
                  <a:pos x="288" y="719"/>
                </a:cxn>
                <a:cxn ang="0">
                  <a:pos x="283" y="683"/>
                </a:cxn>
                <a:cxn ang="0">
                  <a:pos x="281" y="664"/>
                </a:cxn>
                <a:cxn ang="0">
                  <a:pos x="281" y="344"/>
                </a:cxn>
                <a:cxn ang="0">
                  <a:pos x="367" y="344"/>
                </a:cxn>
                <a:cxn ang="0">
                  <a:pos x="188" y="0"/>
                </a:cxn>
                <a:cxn ang="0">
                  <a:pos x="0" y="344"/>
                </a:cxn>
                <a:cxn ang="0">
                  <a:pos x="87" y="344"/>
                </a:cxn>
                <a:cxn ang="0">
                  <a:pos x="87" y="664"/>
                </a:cxn>
                <a:cxn ang="0">
                  <a:pos x="89" y="689"/>
                </a:cxn>
              </a:cxnLst>
              <a:rect l="txL" t="txT" r="txR" b="txB"/>
              <a:pathLst>
                <a:path w="1314" h="1206">
                  <a:moveTo>
                    <a:pt x="89" y="689"/>
                  </a:moveTo>
                  <a:lnTo>
                    <a:pt x="94" y="729"/>
                  </a:lnTo>
                  <a:lnTo>
                    <a:pt x="102" y="772"/>
                  </a:lnTo>
                  <a:lnTo>
                    <a:pt x="114" y="813"/>
                  </a:lnTo>
                  <a:lnTo>
                    <a:pt x="130" y="854"/>
                  </a:lnTo>
                  <a:lnTo>
                    <a:pt x="150" y="892"/>
                  </a:lnTo>
                  <a:lnTo>
                    <a:pt x="171" y="930"/>
                  </a:lnTo>
                  <a:lnTo>
                    <a:pt x="197" y="967"/>
                  </a:lnTo>
                  <a:lnTo>
                    <a:pt x="227" y="1001"/>
                  </a:lnTo>
                  <a:lnTo>
                    <a:pt x="258" y="1034"/>
                  </a:lnTo>
                  <a:lnTo>
                    <a:pt x="295" y="1063"/>
                  </a:lnTo>
                  <a:lnTo>
                    <a:pt x="331" y="1089"/>
                  </a:lnTo>
                  <a:lnTo>
                    <a:pt x="372" y="1115"/>
                  </a:lnTo>
                  <a:lnTo>
                    <a:pt x="413" y="1136"/>
                  </a:lnTo>
                  <a:lnTo>
                    <a:pt x="459" y="1156"/>
                  </a:lnTo>
                  <a:lnTo>
                    <a:pt x="505" y="1171"/>
                  </a:lnTo>
                  <a:lnTo>
                    <a:pt x="553" y="1185"/>
                  </a:lnTo>
                  <a:lnTo>
                    <a:pt x="599" y="1195"/>
                  </a:lnTo>
                  <a:lnTo>
                    <a:pt x="650" y="1201"/>
                  </a:lnTo>
                  <a:lnTo>
                    <a:pt x="698" y="1204"/>
                  </a:lnTo>
                  <a:lnTo>
                    <a:pt x="714" y="1204"/>
                  </a:lnTo>
                  <a:lnTo>
                    <a:pt x="735" y="1205"/>
                  </a:lnTo>
                  <a:lnTo>
                    <a:pt x="1313" y="1205"/>
                  </a:lnTo>
                  <a:lnTo>
                    <a:pt x="1313" y="1039"/>
                  </a:lnTo>
                  <a:lnTo>
                    <a:pt x="735" y="1039"/>
                  </a:lnTo>
                  <a:lnTo>
                    <a:pt x="721" y="1037"/>
                  </a:lnTo>
                  <a:lnTo>
                    <a:pt x="719" y="1037"/>
                  </a:lnTo>
                  <a:lnTo>
                    <a:pt x="680" y="1036"/>
                  </a:lnTo>
                  <a:lnTo>
                    <a:pt x="638" y="1031"/>
                  </a:lnTo>
                  <a:lnTo>
                    <a:pt x="599" y="1023"/>
                  </a:lnTo>
                  <a:lnTo>
                    <a:pt x="561" y="1011"/>
                  </a:lnTo>
                  <a:lnTo>
                    <a:pt x="523" y="996"/>
                  </a:lnTo>
                  <a:lnTo>
                    <a:pt x="487" y="978"/>
                  </a:lnTo>
                  <a:lnTo>
                    <a:pt x="452" y="958"/>
                  </a:lnTo>
                  <a:lnTo>
                    <a:pt x="421" y="935"/>
                  </a:lnTo>
                  <a:lnTo>
                    <a:pt x="393" y="908"/>
                  </a:lnTo>
                  <a:lnTo>
                    <a:pt x="367" y="881"/>
                  </a:lnTo>
                  <a:lnTo>
                    <a:pt x="344" y="851"/>
                  </a:lnTo>
                  <a:lnTo>
                    <a:pt x="326" y="819"/>
                  </a:lnTo>
                  <a:lnTo>
                    <a:pt x="308" y="788"/>
                  </a:lnTo>
                  <a:lnTo>
                    <a:pt x="296" y="753"/>
                  </a:lnTo>
                  <a:lnTo>
                    <a:pt x="288" y="719"/>
                  </a:lnTo>
                  <a:lnTo>
                    <a:pt x="283" y="683"/>
                  </a:lnTo>
                  <a:lnTo>
                    <a:pt x="281" y="664"/>
                  </a:lnTo>
                  <a:lnTo>
                    <a:pt x="281" y="344"/>
                  </a:lnTo>
                  <a:lnTo>
                    <a:pt x="367" y="344"/>
                  </a:lnTo>
                  <a:lnTo>
                    <a:pt x="188" y="0"/>
                  </a:lnTo>
                  <a:lnTo>
                    <a:pt x="0" y="344"/>
                  </a:lnTo>
                  <a:lnTo>
                    <a:pt x="87" y="344"/>
                  </a:lnTo>
                  <a:lnTo>
                    <a:pt x="87" y="664"/>
                  </a:lnTo>
                  <a:lnTo>
                    <a:pt x="89" y="689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12700" cap="rnd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6583" name="Freeform 1040"/>
            <p:cNvSpPr/>
            <p:nvPr/>
          </p:nvSpPr>
          <p:spPr>
            <a:xfrm>
              <a:off x="793" y="2738"/>
              <a:ext cx="1314" cy="1206"/>
            </a:xfrm>
            <a:custGeom>
              <a:avLst/>
              <a:gdLst>
                <a:gd name="txL" fmla="*/ 0 w 1314"/>
                <a:gd name="txT" fmla="*/ 0 h 1206"/>
                <a:gd name="txR" fmla="*/ 1314 w 1314"/>
                <a:gd name="txB" fmla="*/ 1206 h 1206"/>
              </a:gdLst>
              <a:ahLst/>
              <a:cxnLst>
                <a:cxn ang="0">
                  <a:pos x="89" y="687"/>
                </a:cxn>
                <a:cxn ang="0">
                  <a:pos x="94" y="729"/>
                </a:cxn>
                <a:cxn ang="0">
                  <a:pos x="100" y="772"/>
                </a:cxn>
                <a:cxn ang="0">
                  <a:pos x="114" y="813"/>
                </a:cxn>
                <a:cxn ang="0">
                  <a:pos x="128" y="854"/>
                </a:cxn>
                <a:cxn ang="0">
                  <a:pos x="150" y="891"/>
                </a:cxn>
                <a:cxn ang="0">
                  <a:pos x="171" y="930"/>
                </a:cxn>
                <a:cxn ang="0">
                  <a:pos x="197" y="967"/>
                </a:cxn>
                <a:cxn ang="0">
                  <a:pos x="225" y="1000"/>
                </a:cxn>
                <a:cxn ang="0">
                  <a:pos x="258" y="1033"/>
                </a:cxn>
                <a:cxn ang="0">
                  <a:pos x="295" y="1063"/>
                </a:cxn>
                <a:cxn ang="0">
                  <a:pos x="331" y="1089"/>
                </a:cxn>
                <a:cxn ang="0">
                  <a:pos x="372" y="1113"/>
                </a:cxn>
                <a:cxn ang="0">
                  <a:pos x="413" y="1138"/>
                </a:cxn>
                <a:cxn ang="0">
                  <a:pos x="459" y="1156"/>
                </a:cxn>
                <a:cxn ang="0">
                  <a:pos x="505" y="1171"/>
                </a:cxn>
                <a:cxn ang="0">
                  <a:pos x="551" y="1183"/>
                </a:cxn>
                <a:cxn ang="0">
                  <a:pos x="601" y="1195"/>
                </a:cxn>
                <a:cxn ang="0">
                  <a:pos x="648" y="1201"/>
                </a:cxn>
                <a:cxn ang="0">
                  <a:pos x="696" y="1204"/>
                </a:cxn>
                <a:cxn ang="0">
                  <a:pos x="714" y="1204"/>
                </a:cxn>
                <a:cxn ang="0">
                  <a:pos x="735" y="1205"/>
                </a:cxn>
                <a:cxn ang="0">
                  <a:pos x="1313" y="1205"/>
                </a:cxn>
                <a:cxn ang="0">
                  <a:pos x="1313" y="1037"/>
                </a:cxn>
                <a:cxn ang="0">
                  <a:pos x="735" y="1037"/>
                </a:cxn>
                <a:cxn ang="0">
                  <a:pos x="721" y="1037"/>
                </a:cxn>
                <a:cxn ang="0">
                  <a:pos x="719" y="1037"/>
                </a:cxn>
                <a:cxn ang="0">
                  <a:pos x="680" y="1034"/>
                </a:cxn>
                <a:cxn ang="0">
                  <a:pos x="638" y="1030"/>
                </a:cxn>
                <a:cxn ang="0">
                  <a:pos x="597" y="1021"/>
                </a:cxn>
                <a:cxn ang="0">
                  <a:pos x="561" y="1011"/>
                </a:cxn>
                <a:cxn ang="0">
                  <a:pos x="523" y="996"/>
                </a:cxn>
                <a:cxn ang="0">
                  <a:pos x="487" y="978"/>
                </a:cxn>
                <a:cxn ang="0">
                  <a:pos x="452" y="957"/>
                </a:cxn>
                <a:cxn ang="0">
                  <a:pos x="421" y="934"/>
                </a:cxn>
                <a:cxn ang="0">
                  <a:pos x="392" y="908"/>
                </a:cxn>
                <a:cxn ang="0">
                  <a:pos x="367" y="881"/>
                </a:cxn>
                <a:cxn ang="0">
                  <a:pos x="344" y="851"/>
                </a:cxn>
                <a:cxn ang="0">
                  <a:pos x="326" y="819"/>
                </a:cxn>
                <a:cxn ang="0">
                  <a:pos x="308" y="785"/>
                </a:cxn>
                <a:cxn ang="0">
                  <a:pos x="296" y="752"/>
                </a:cxn>
                <a:cxn ang="0">
                  <a:pos x="288" y="719"/>
                </a:cxn>
                <a:cxn ang="0">
                  <a:pos x="283" y="683"/>
                </a:cxn>
                <a:cxn ang="0">
                  <a:pos x="281" y="663"/>
                </a:cxn>
                <a:cxn ang="0">
                  <a:pos x="281" y="343"/>
                </a:cxn>
                <a:cxn ang="0">
                  <a:pos x="367" y="343"/>
                </a:cxn>
                <a:cxn ang="0">
                  <a:pos x="188" y="0"/>
                </a:cxn>
                <a:cxn ang="0">
                  <a:pos x="0" y="343"/>
                </a:cxn>
                <a:cxn ang="0">
                  <a:pos x="87" y="343"/>
                </a:cxn>
                <a:cxn ang="0">
                  <a:pos x="87" y="663"/>
                </a:cxn>
                <a:cxn ang="0">
                  <a:pos x="89" y="687"/>
                </a:cxn>
              </a:cxnLst>
              <a:rect l="txL" t="txT" r="txR" b="txB"/>
              <a:pathLst>
                <a:path w="1314" h="1206">
                  <a:moveTo>
                    <a:pt x="89" y="687"/>
                  </a:moveTo>
                  <a:lnTo>
                    <a:pt x="94" y="729"/>
                  </a:lnTo>
                  <a:lnTo>
                    <a:pt x="100" y="772"/>
                  </a:lnTo>
                  <a:lnTo>
                    <a:pt x="114" y="813"/>
                  </a:lnTo>
                  <a:lnTo>
                    <a:pt x="128" y="854"/>
                  </a:lnTo>
                  <a:lnTo>
                    <a:pt x="150" y="891"/>
                  </a:lnTo>
                  <a:lnTo>
                    <a:pt x="171" y="930"/>
                  </a:lnTo>
                  <a:lnTo>
                    <a:pt x="197" y="967"/>
                  </a:lnTo>
                  <a:lnTo>
                    <a:pt x="225" y="1000"/>
                  </a:lnTo>
                  <a:lnTo>
                    <a:pt x="258" y="1033"/>
                  </a:lnTo>
                  <a:lnTo>
                    <a:pt x="295" y="1063"/>
                  </a:lnTo>
                  <a:lnTo>
                    <a:pt x="331" y="1089"/>
                  </a:lnTo>
                  <a:lnTo>
                    <a:pt x="372" y="1113"/>
                  </a:lnTo>
                  <a:lnTo>
                    <a:pt x="413" y="1138"/>
                  </a:lnTo>
                  <a:lnTo>
                    <a:pt x="459" y="1156"/>
                  </a:lnTo>
                  <a:lnTo>
                    <a:pt x="505" y="1171"/>
                  </a:lnTo>
                  <a:lnTo>
                    <a:pt x="551" y="1183"/>
                  </a:lnTo>
                  <a:lnTo>
                    <a:pt x="601" y="1195"/>
                  </a:lnTo>
                  <a:lnTo>
                    <a:pt x="648" y="1201"/>
                  </a:lnTo>
                  <a:lnTo>
                    <a:pt x="696" y="1204"/>
                  </a:lnTo>
                  <a:lnTo>
                    <a:pt x="714" y="1204"/>
                  </a:lnTo>
                  <a:lnTo>
                    <a:pt x="735" y="1205"/>
                  </a:lnTo>
                  <a:lnTo>
                    <a:pt x="1313" y="1205"/>
                  </a:lnTo>
                  <a:lnTo>
                    <a:pt x="1313" y="1037"/>
                  </a:lnTo>
                  <a:lnTo>
                    <a:pt x="735" y="1037"/>
                  </a:lnTo>
                  <a:lnTo>
                    <a:pt x="721" y="1037"/>
                  </a:lnTo>
                  <a:lnTo>
                    <a:pt x="719" y="1037"/>
                  </a:lnTo>
                  <a:lnTo>
                    <a:pt x="680" y="1034"/>
                  </a:lnTo>
                  <a:lnTo>
                    <a:pt x="638" y="1030"/>
                  </a:lnTo>
                  <a:lnTo>
                    <a:pt x="597" y="1021"/>
                  </a:lnTo>
                  <a:lnTo>
                    <a:pt x="561" y="1011"/>
                  </a:lnTo>
                  <a:lnTo>
                    <a:pt x="523" y="996"/>
                  </a:lnTo>
                  <a:lnTo>
                    <a:pt x="487" y="978"/>
                  </a:lnTo>
                  <a:lnTo>
                    <a:pt x="452" y="957"/>
                  </a:lnTo>
                  <a:lnTo>
                    <a:pt x="421" y="934"/>
                  </a:lnTo>
                  <a:lnTo>
                    <a:pt x="392" y="908"/>
                  </a:lnTo>
                  <a:lnTo>
                    <a:pt x="367" y="881"/>
                  </a:lnTo>
                  <a:lnTo>
                    <a:pt x="344" y="851"/>
                  </a:lnTo>
                  <a:lnTo>
                    <a:pt x="326" y="819"/>
                  </a:lnTo>
                  <a:lnTo>
                    <a:pt x="308" y="785"/>
                  </a:lnTo>
                  <a:lnTo>
                    <a:pt x="296" y="752"/>
                  </a:lnTo>
                  <a:lnTo>
                    <a:pt x="288" y="719"/>
                  </a:lnTo>
                  <a:lnTo>
                    <a:pt x="283" y="683"/>
                  </a:lnTo>
                  <a:lnTo>
                    <a:pt x="281" y="663"/>
                  </a:lnTo>
                  <a:lnTo>
                    <a:pt x="281" y="343"/>
                  </a:lnTo>
                  <a:lnTo>
                    <a:pt x="367" y="343"/>
                  </a:lnTo>
                  <a:lnTo>
                    <a:pt x="188" y="0"/>
                  </a:lnTo>
                  <a:lnTo>
                    <a:pt x="0" y="343"/>
                  </a:lnTo>
                  <a:lnTo>
                    <a:pt x="87" y="343"/>
                  </a:lnTo>
                  <a:lnTo>
                    <a:pt x="87" y="663"/>
                  </a:lnTo>
                  <a:lnTo>
                    <a:pt x="89" y="687"/>
                  </a:lnTo>
                </a:path>
              </a:pathLst>
            </a:custGeom>
            <a:solidFill>
              <a:srgbClr val="037C03">
                <a:alpha val="100000"/>
              </a:srgbClr>
            </a:solidFill>
            <a:ln w="12700" cap="rnd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66570" name="Group 1041"/>
          <p:cNvGrpSpPr/>
          <p:nvPr/>
        </p:nvGrpSpPr>
        <p:grpSpPr>
          <a:xfrm>
            <a:off x="5791200" y="4449763"/>
            <a:ext cx="2085975" cy="1958975"/>
            <a:chOff x="3648" y="2803"/>
            <a:chExt cx="1314" cy="1234"/>
          </a:xfrm>
        </p:grpSpPr>
        <p:sp>
          <p:nvSpPr>
            <p:cNvPr id="66580" name="Freeform 1042"/>
            <p:cNvSpPr/>
            <p:nvPr/>
          </p:nvSpPr>
          <p:spPr>
            <a:xfrm>
              <a:off x="3705" y="2803"/>
              <a:ext cx="1257" cy="1145"/>
            </a:xfrm>
            <a:custGeom>
              <a:avLst/>
              <a:gdLst>
                <a:gd name="txL" fmla="*/ 0 w 1257"/>
                <a:gd name="txT" fmla="*/ 0 h 1145"/>
                <a:gd name="txR" fmla="*/ 1257 w 1257"/>
                <a:gd name="txB" fmla="*/ 1145 h 1145"/>
              </a:gdLst>
              <a:ahLst/>
              <a:cxnLst>
                <a:cxn ang="0">
                  <a:pos x="718" y="1067"/>
                </a:cxn>
                <a:cxn ang="0">
                  <a:pos x="760" y="1062"/>
                </a:cxn>
                <a:cxn ang="0">
                  <a:pos x="804" y="1055"/>
                </a:cxn>
                <a:cxn ang="0">
                  <a:pos x="848" y="1045"/>
                </a:cxn>
                <a:cxn ang="0">
                  <a:pos x="890" y="1031"/>
                </a:cxn>
                <a:cxn ang="0">
                  <a:pos x="930" y="1014"/>
                </a:cxn>
                <a:cxn ang="0">
                  <a:pos x="969" y="995"/>
                </a:cxn>
                <a:cxn ang="0">
                  <a:pos x="1008" y="972"/>
                </a:cxn>
                <a:cxn ang="0">
                  <a:pos x="1044" y="946"/>
                </a:cxn>
                <a:cxn ang="0">
                  <a:pos x="1078" y="919"/>
                </a:cxn>
                <a:cxn ang="0">
                  <a:pos x="1108" y="887"/>
                </a:cxn>
                <a:cxn ang="0">
                  <a:pos x="1135" y="856"/>
                </a:cxn>
                <a:cxn ang="0">
                  <a:pos x="1162" y="820"/>
                </a:cxn>
                <a:cxn ang="0">
                  <a:pos x="1184" y="784"/>
                </a:cxn>
                <a:cxn ang="0">
                  <a:pos x="1205" y="744"/>
                </a:cxn>
                <a:cxn ang="0">
                  <a:pos x="1220" y="704"/>
                </a:cxn>
                <a:cxn ang="0">
                  <a:pos x="1235" y="662"/>
                </a:cxn>
                <a:cxn ang="0">
                  <a:pos x="1246" y="622"/>
                </a:cxn>
                <a:cxn ang="0">
                  <a:pos x="1252" y="578"/>
                </a:cxn>
                <a:cxn ang="0">
                  <a:pos x="1255" y="536"/>
                </a:cxn>
                <a:cxn ang="0">
                  <a:pos x="1255" y="522"/>
                </a:cxn>
                <a:cxn ang="0">
                  <a:pos x="1256" y="503"/>
                </a:cxn>
                <a:cxn ang="0">
                  <a:pos x="1256" y="0"/>
                </a:cxn>
                <a:cxn ang="0">
                  <a:pos x="1083" y="0"/>
                </a:cxn>
                <a:cxn ang="0">
                  <a:pos x="1083" y="503"/>
                </a:cxn>
                <a:cxn ang="0">
                  <a:pos x="1081" y="516"/>
                </a:cxn>
                <a:cxn ang="0">
                  <a:pos x="1081" y="518"/>
                </a:cxn>
                <a:cxn ang="0">
                  <a:pos x="1080" y="552"/>
                </a:cxn>
                <a:cxn ang="0">
                  <a:pos x="1075" y="588"/>
                </a:cxn>
                <a:cxn ang="0">
                  <a:pos x="1066" y="622"/>
                </a:cxn>
                <a:cxn ang="0">
                  <a:pos x="1054" y="655"/>
                </a:cxn>
                <a:cxn ang="0">
                  <a:pos x="1038" y="688"/>
                </a:cxn>
                <a:cxn ang="0">
                  <a:pos x="1020" y="720"/>
                </a:cxn>
                <a:cxn ang="0">
                  <a:pos x="999" y="750"/>
                </a:cxn>
                <a:cxn ang="0">
                  <a:pos x="975" y="777"/>
                </a:cxn>
                <a:cxn ang="0">
                  <a:pos x="946" y="801"/>
                </a:cxn>
                <a:cxn ang="0">
                  <a:pos x="918" y="824"/>
                </a:cxn>
                <a:cxn ang="0">
                  <a:pos x="887" y="844"/>
                </a:cxn>
                <a:cxn ang="0">
                  <a:pos x="854" y="860"/>
                </a:cxn>
                <a:cxn ang="0">
                  <a:pos x="821" y="876"/>
                </a:cxn>
                <a:cxn ang="0">
                  <a:pos x="785" y="886"/>
                </a:cxn>
                <a:cxn ang="0">
                  <a:pos x="749" y="893"/>
                </a:cxn>
                <a:cxn ang="0">
                  <a:pos x="712" y="897"/>
                </a:cxn>
                <a:cxn ang="0">
                  <a:pos x="692" y="899"/>
                </a:cxn>
                <a:cxn ang="0">
                  <a:pos x="359" y="899"/>
                </a:cxn>
                <a:cxn ang="0">
                  <a:pos x="359" y="824"/>
                </a:cxn>
                <a:cxn ang="0">
                  <a:pos x="0" y="981"/>
                </a:cxn>
                <a:cxn ang="0">
                  <a:pos x="359" y="1144"/>
                </a:cxn>
                <a:cxn ang="0">
                  <a:pos x="359" y="1068"/>
                </a:cxn>
                <a:cxn ang="0">
                  <a:pos x="692" y="1068"/>
                </a:cxn>
                <a:cxn ang="0">
                  <a:pos x="718" y="1067"/>
                </a:cxn>
              </a:cxnLst>
              <a:rect l="txL" t="txT" r="txR" b="txB"/>
              <a:pathLst>
                <a:path w="1257" h="1145">
                  <a:moveTo>
                    <a:pt x="718" y="1067"/>
                  </a:moveTo>
                  <a:lnTo>
                    <a:pt x="760" y="1062"/>
                  </a:lnTo>
                  <a:lnTo>
                    <a:pt x="804" y="1055"/>
                  </a:lnTo>
                  <a:lnTo>
                    <a:pt x="848" y="1045"/>
                  </a:lnTo>
                  <a:lnTo>
                    <a:pt x="890" y="1031"/>
                  </a:lnTo>
                  <a:lnTo>
                    <a:pt x="930" y="1014"/>
                  </a:lnTo>
                  <a:lnTo>
                    <a:pt x="969" y="995"/>
                  </a:lnTo>
                  <a:lnTo>
                    <a:pt x="1008" y="972"/>
                  </a:lnTo>
                  <a:lnTo>
                    <a:pt x="1044" y="946"/>
                  </a:lnTo>
                  <a:lnTo>
                    <a:pt x="1078" y="919"/>
                  </a:lnTo>
                  <a:lnTo>
                    <a:pt x="1108" y="887"/>
                  </a:lnTo>
                  <a:lnTo>
                    <a:pt x="1135" y="856"/>
                  </a:lnTo>
                  <a:lnTo>
                    <a:pt x="1162" y="820"/>
                  </a:lnTo>
                  <a:lnTo>
                    <a:pt x="1184" y="784"/>
                  </a:lnTo>
                  <a:lnTo>
                    <a:pt x="1205" y="744"/>
                  </a:lnTo>
                  <a:lnTo>
                    <a:pt x="1220" y="704"/>
                  </a:lnTo>
                  <a:lnTo>
                    <a:pt x="1235" y="662"/>
                  </a:lnTo>
                  <a:lnTo>
                    <a:pt x="1246" y="622"/>
                  </a:lnTo>
                  <a:lnTo>
                    <a:pt x="1252" y="578"/>
                  </a:lnTo>
                  <a:lnTo>
                    <a:pt x="1255" y="536"/>
                  </a:lnTo>
                  <a:lnTo>
                    <a:pt x="1255" y="522"/>
                  </a:lnTo>
                  <a:lnTo>
                    <a:pt x="1256" y="503"/>
                  </a:lnTo>
                  <a:lnTo>
                    <a:pt x="1256" y="0"/>
                  </a:lnTo>
                  <a:lnTo>
                    <a:pt x="1083" y="0"/>
                  </a:lnTo>
                  <a:lnTo>
                    <a:pt x="1083" y="503"/>
                  </a:lnTo>
                  <a:lnTo>
                    <a:pt x="1081" y="516"/>
                  </a:lnTo>
                  <a:lnTo>
                    <a:pt x="1081" y="518"/>
                  </a:lnTo>
                  <a:lnTo>
                    <a:pt x="1080" y="552"/>
                  </a:lnTo>
                  <a:lnTo>
                    <a:pt x="1075" y="588"/>
                  </a:lnTo>
                  <a:lnTo>
                    <a:pt x="1066" y="622"/>
                  </a:lnTo>
                  <a:lnTo>
                    <a:pt x="1054" y="655"/>
                  </a:lnTo>
                  <a:lnTo>
                    <a:pt x="1038" y="688"/>
                  </a:lnTo>
                  <a:lnTo>
                    <a:pt x="1020" y="720"/>
                  </a:lnTo>
                  <a:lnTo>
                    <a:pt x="999" y="750"/>
                  </a:lnTo>
                  <a:lnTo>
                    <a:pt x="975" y="777"/>
                  </a:lnTo>
                  <a:lnTo>
                    <a:pt x="946" y="801"/>
                  </a:lnTo>
                  <a:lnTo>
                    <a:pt x="918" y="824"/>
                  </a:lnTo>
                  <a:lnTo>
                    <a:pt x="887" y="844"/>
                  </a:lnTo>
                  <a:lnTo>
                    <a:pt x="854" y="860"/>
                  </a:lnTo>
                  <a:lnTo>
                    <a:pt x="821" y="876"/>
                  </a:lnTo>
                  <a:lnTo>
                    <a:pt x="785" y="886"/>
                  </a:lnTo>
                  <a:lnTo>
                    <a:pt x="749" y="893"/>
                  </a:lnTo>
                  <a:lnTo>
                    <a:pt x="712" y="897"/>
                  </a:lnTo>
                  <a:lnTo>
                    <a:pt x="692" y="899"/>
                  </a:lnTo>
                  <a:lnTo>
                    <a:pt x="359" y="899"/>
                  </a:lnTo>
                  <a:lnTo>
                    <a:pt x="359" y="824"/>
                  </a:lnTo>
                  <a:lnTo>
                    <a:pt x="0" y="981"/>
                  </a:lnTo>
                  <a:lnTo>
                    <a:pt x="359" y="1144"/>
                  </a:lnTo>
                  <a:lnTo>
                    <a:pt x="359" y="1068"/>
                  </a:lnTo>
                  <a:lnTo>
                    <a:pt x="692" y="1068"/>
                  </a:lnTo>
                  <a:lnTo>
                    <a:pt x="718" y="1067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12700" cap="rnd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6581" name="Freeform 1043"/>
            <p:cNvSpPr/>
            <p:nvPr/>
          </p:nvSpPr>
          <p:spPr>
            <a:xfrm>
              <a:off x="3648" y="2892"/>
              <a:ext cx="1257" cy="1145"/>
            </a:xfrm>
            <a:custGeom>
              <a:avLst/>
              <a:gdLst>
                <a:gd name="txL" fmla="*/ 0 w 1257"/>
                <a:gd name="txT" fmla="*/ 0 h 1145"/>
                <a:gd name="txR" fmla="*/ 1257 w 1257"/>
                <a:gd name="txB" fmla="*/ 1145 h 1145"/>
              </a:gdLst>
              <a:ahLst/>
              <a:cxnLst>
                <a:cxn ang="0">
                  <a:pos x="716" y="1067"/>
                </a:cxn>
                <a:cxn ang="0">
                  <a:pos x="760" y="1062"/>
                </a:cxn>
                <a:cxn ang="0">
                  <a:pos x="804" y="1057"/>
                </a:cxn>
                <a:cxn ang="0">
                  <a:pos x="848" y="1045"/>
                </a:cxn>
                <a:cxn ang="0">
                  <a:pos x="890" y="1032"/>
                </a:cxn>
                <a:cxn ang="0">
                  <a:pos x="929" y="1014"/>
                </a:cxn>
                <a:cxn ang="0">
                  <a:pos x="969" y="995"/>
                </a:cxn>
                <a:cxn ang="0">
                  <a:pos x="1008" y="972"/>
                </a:cxn>
                <a:cxn ang="0">
                  <a:pos x="1042" y="948"/>
                </a:cxn>
                <a:cxn ang="0">
                  <a:pos x="1077" y="919"/>
                </a:cxn>
                <a:cxn ang="0">
                  <a:pos x="1108" y="887"/>
                </a:cxn>
                <a:cxn ang="0">
                  <a:pos x="1135" y="856"/>
                </a:cxn>
                <a:cxn ang="0">
                  <a:pos x="1160" y="820"/>
                </a:cxn>
                <a:cxn ang="0">
                  <a:pos x="1186" y="784"/>
                </a:cxn>
                <a:cxn ang="0">
                  <a:pos x="1205" y="744"/>
                </a:cxn>
                <a:cxn ang="0">
                  <a:pos x="1220" y="704"/>
                </a:cxn>
                <a:cxn ang="0">
                  <a:pos x="1234" y="664"/>
                </a:cxn>
                <a:cxn ang="0">
                  <a:pos x="1246" y="621"/>
                </a:cxn>
                <a:cxn ang="0">
                  <a:pos x="1252" y="579"/>
                </a:cxn>
                <a:cxn ang="0">
                  <a:pos x="1255" y="538"/>
                </a:cxn>
                <a:cxn ang="0">
                  <a:pos x="1255" y="522"/>
                </a:cxn>
                <a:cxn ang="0">
                  <a:pos x="1256" y="503"/>
                </a:cxn>
                <a:cxn ang="0">
                  <a:pos x="1256" y="0"/>
                </a:cxn>
                <a:cxn ang="0">
                  <a:pos x="1081" y="0"/>
                </a:cxn>
                <a:cxn ang="0">
                  <a:pos x="1081" y="503"/>
                </a:cxn>
                <a:cxn ang="0">
                  <a:pos x="1081" y="516"/>
                </a:cxn>
                <a:cxn ang="0">
                  <a:pos x="1081" y="518"/>
                </a:cxn>
                <a:cxn ang="0">
                  <a:pos x="1078" y="552"/>
                </a:cxn>
                <a:cxn ang="0">
                  <a:pos x="1074" y="588"/>
                </a:cxn>
                <a:cxn ang="0">
                  <a:pos x="1065" y="624"/>
                </a:cxn>
                <a:cxn ang="0">
                  <a:pos x="1054" y="655"/>
                </a:cxn>
                <a:cxn ang="0">
                  <a:pos x="1038" y="688"/>
                </a:cxn>
                <a:cxn ang="0">
                  <a:pos x="1020" y="720"/>
                </a:cxn>
                <a:cxn ang="0">
                  <a:pos x="997" y="750"/>
                </a:cxn>
                <a:cxn ang="0">
                  <a:pos x="973" y="777"/>
                </a:cxn>
                <a:cxn ang="0">
                  <a:pos x="946" y="803"/>
                </a:cxn>
                <a:cxn ang="0">
                  <a:pos x="918" y="824"/>
                </a:cxn>
                <a:cxn ang="0">
                  <a:pos x="887" y="844"/>
                </a:cxn>
                <a:cxn ang="0">
                  <a:pos x="854" y="860"/>
                </a:cxn>
                <a:cxn ang="0">
                  <a:pos x="818" y="876"/>
                </a:cxn>
                <a:cxn ang="0">
                  <a:pos x="784" y="886"/>
                </a:cxn>
                <a:cxn ang="0">
                  <a:pos x="749" y="893"/>
                </a:cxn>
                <a:cxn ang="0">
                  <a:pos x="712" y="897"/>
                </a:cxn>
                <a:cxn ang="0">
                  <a:pos x="691" y="899"/>
                </a:cxn>
                <a:cxn ang="0">
                  <a:pos x="357" y="899"/>
                </a:cxn>
                <a:cxn ang="0">
                  <a:pos x="357" y="824"/>
                </a:cxn>
                <a:cxn ang="0">
                  <a:pos x="0" y="981"/>
                </a:cxn>
                <a:cxn ang="0">
                  <a:pos x="357" y="1144"/>
                </a:cxn>
                <a:cxn ang="0">
                  <a:pos x="357" y="1068"/>
                </a:cxn>
                <a:cxn ang="0">
                  <a:pos x="691" y="1068"/>
                </a:cxn>
                <a:cxn ang="0">
                  <a:pos x="716" y="1067"/>
                </a:cxn>
              </a:cxnLst>
              <a:rect l="txL" t="txT" r="txR" b="txB"/>
              <a:pathLst>
                <a:path w="1257" h="1145">
                  <a:moveTo>
                    <a:pt x="716" y="1067"/>
                  </a:moveTo>
                  <a:lnTo>
                    <a:pt x="760" y="1062"/>
                  </a:lnTo>
                  <a:lnTo>
                    <a:pt x="804" y="1057"/>
                  </a:lnTo>
                  <a:lnTo>
                    <a:pt x="848" y="1045"/>
                  </a:lnTo>
                  <a:lnTo>
                    <a:pt x="890" y="1032"/>
                  </a:lnTo>
                  <a:lnTo>
                    <a:pt x="929" y="1014"/>
                  </a:lnTo>
                  <a:lnTo>
                    <a:pt x="969" y="995"/>
                  </a:lnTo>
                  <a:lnTo>
                    <a:pt x="1008" y="972"/>
                  </a:lnTo>
                  <a:lnTo>
                    <a:pt x="1042" y="948"/>
                  </a:lnTo>
                  <a:lnTo>
                    <a:pt x="1077" y="919"/>
                  </a:lnTo>
                  <a:lnTo>
                    <a:pt x="1108" y="887"/>
                  </a:lnTo>
                  <a:lnTo>
                    <a:pt x="1135" y="856"/>
                  </a:lnTo>
                  <a:lnTo>
                    <a:pt x="1160" y="820"/>
                  </a:lnTo>
                  <a:lnTo>
                    <a:pt x="1186" y="784"/>
                  </a:lnTo>
                  <a:lnTo>
                    <a:pt x="1205" y="744"/>
                  </a:lnTo>
                  <a:lnTo>
                    <a:pt x="1220" y="704"/>
                  </a:lnTo>
                  <a:lnTo>
                    <a:pt x="1234" y="664"/>
                  </a:lnTo>
                  <a:lnTo>
                    <a:pt x="1246" y="621"/>
                  </a:lnTo>
                  <a:lnTo>
                    <a:pt x="1252" y="579"/>
                  </a:lnTo>
                  <a:lnTo>
                    <a:pt x="1255" y="538"/>
                  </a:lnTo>
                  <a:lnTo>
                    <a:pt x="1255" y="522"/>
                  </a:lnTo>
                  <a:lnTo>
                    <a:pt x="1256" y="503"/>
                  </a:lnTo>
                  <a:lnTo>
                    <a:pt x="1256" y="0"/>
                  </a:lnTo>
                  <a:lnTo>
                    <a:pt x="1081" y="0"/>
                  </a:lnTo>
                  <a:lnTo>
                    <a:pt x="1081" y="503"/>
                  </a:lnTo>
                  <a:lnTo>
                    <a:pt x="1081" y="516"/>
                  </a:lnTo>
                  <a:lnTo>
                    <a:pt x="1081" y="518"/>
                  </a:lnTo>
                  <a:lnTo>
                    <a:pt x="1078" y="552"/>
                  </a:lnTo>
                  <a:lnTo>
                    <a:pt x="1074" y="588"/>
                  </a:lnTo>
                  <a:lnTo>
                    <a:pt x="1065" y="624"/>
                  </a:lnTo>
                  <a:lnTo>
                    <a:pt x="1054" y="655"/>
                  </a:lnTo>
                  <a:lnTo>
                    <a:pt x="1038" y="688"/>
                  </a:lnTo>
                  <a:lnTo>
                    <a:pt x="1020" y="720"/>
                  </a:lnTo>
                  <a:lnTo>
                    <a:pt x="997" y="750"/>
                  </a:lnTo>
                  <a:lnTo>
                    <a:pt x="973" y="777"/>
                  </a:lnTo>
                  <a:lnTo>
                    <a:pt x="946" y="803"/>
                  </a:lnTo>
                  <a:lnTo>
                    <a:pt x="918" y="824"/>
                  </a:lnTo>
                  <a:lnTo>
                    <a:pt x="887" y="844"/>
                  </a:lnTo>
                  <a:lnTo>
                    <a:pt x="854" y="860"/>
                  </a:lnTo>
                  <a:lnTo>
                    <a:pt x="818" y="876"/>
                  </a:lnTo>
                  <a:lnTo>
                    <a:pt x="784" y="886"/>
                  </a:lnTo>
                  <a:lnTo>
                    <a:pt x="749" y="893"/>
                  </a:lnTo>
                  <a:lnTo>
                    <a:pt x="712" y="897"/>
                  </a:lnTo>
                  <a:lnTo>
                    <a:pt x="691" y="899"/>
                  </a:lnTo>
                  <a:lnTo>
                    <a:pt x="357" y="899"/>
                  </a:lnTo>
                  <a:lnTo>
                    <a:pt x="357" y="824"/>
                  </a:lnTo>
                  <a:lnTo>
                    <a:pt x="0" y="981"/>
                  </a:lnTo>
                  <a:lnTo>
                    <a:pt x="357" y="1144"/>
                  </a:lnTo>
                  <a:lnTo>
                    <a:pt x="357" y="1068"/>
                  </a:lnTo>
                  <a:lnTo>
                    <a:pt x="691" y="1068"/>
                  </a:lnTo>
                  <a:lnTo>
                    <a:pt x="716" y="1067"/>
                  </a:lnTo>
                </a:path>
              </a:pathLst>
            </a:custGeom>
            <a:solidFill>
              <a:srgbClr val="037C03">
                <a:alpha val="100000"/>
              </a:srgbClr>
            </a:solidFill>
            <a:ln w="12700" cap="rnd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66571" name="Group 1044"/>
          <p:cNvGrpSpPr/>
          <p:nvPr/>
        </p:nvGrpSpPr>
        <p:grpSpPr>
          <a:xfrm>
            <a:off x="5895975" y="609600"/>
            <a:ext cx="2043113" cy="2000250"/>
            <a:chOff x="3714" y="384"/>
            <a:chExt cx="1287" cy="1260"/>
          </a:xfrm>
        </p:grpSpPr>
        <p:sp>
          <p:nvSpPr>
            <p:cNvPr id="66578" name="Freeform 1045"/>
            <p:cNvSpPr/>
            <p:nvPr/>
          </p:nvSpPr>
          <p:spPr>
            <a:xfrm>
              <a:off x="3714" y="384"/>
              <a:ext cx="1194" cy="1206"/>
            </a:xfrm>
            <a:custGeom>
              <a:avLst/>
              <a:gdLst>
                <a:gd name="txL" fmla="*/ 0 w 1194"/>
                <a:gd name="txT" fmla="*/ 0 h 1206"/>
                <a:gd name="txR" fmla="*/ 1194 w 1194"/>
                <a:gd name="txB" fmla="*/ 1206 h 1206"/>
              </a:gdLst>
              <a:ahLst/>
              <a:cxnLst>
                <a:cxn ang="0">
                  <a:pos x="1112" y="516"/>
                </a:cxn>
                <a:cxn ang="0">
                  <a:pos x="1108" y="476"/>
                </a:cxn>
                <a:cxn ang="0">
                  <a:pos x="1100" y="433"/>
                </a:cxn>
                <a:cxn ang="0">
                  <a:pos x="1090" y="392"/>
                </a:cxn>
                <a:cxn ang="0">
                  <a:pos x="1075" y="351"/>
                </a:cxn>
                <a:cxn ang="0">
                  <a:pos x="1057" y="313"/>
                </a:cxn>
                <a:cxn ang="0">
                  <a:pos x="1038" y="275"/>
                </a:cxn>
                <a:cxn ang="0">
                  <a:pos x="1014" y="238"/>
                </a:cxn>
                <a:cxn ang="0">
                  <a:pos x="987" y="204"/>
                </a:cxn>
                <a:cxn ang="0">
                  <a:pos x="958" y="171"/>
                </a:cxn>
                <a:cxn ang="0">
                  <a:pos x="925" y="142"/>
                </a:cxn>
                <a:cxn ang="0">
                  <a:pos x="893" y="116"/>
                </a:cxn>
                <a:cxn ang="0">
                  <a:pos x="855" y="90"/>
                </a:cxn>
                <a:cxn ang="0">
                  <a:pos x="818" y="69"/>
                </a:cxn>
                <a:cxn ang="0">
                  <a:pos x="776" y="49"/>
                </a:cxn>
                <a:cxn ang="0">
                  <a:pos x="734" y="34"/>
                </a:cxn>
                <a:cxn ang="0">
                  <a:pos x="691" y="20"/>
                </a:cxn>
                <a:cxn ang="0">
                  <a:pos x="649" y="10"/>
                </a:cxn>
                <a:cxn ang="0">
                  <a:pos x="602" y="4"/>
                </a:cxn>
                <a:cxn ang="0">
                  <a:pos x="559" y="1"/>
                </a:cxn>
                <a:cxn ang="0">
                  <a:pos x="544" y="1"/>
                </a:cxn>
                <a:cxn ang="0">
                  <a:pos x="525" y="0"/>
                </a:cxn>
                <a:cxn ang="0">
                  <a:pos x="0" y="0"/>
                </a:cxn>
                <a:cxn ang="0">
                  <a:pos x="0" y="166"/>
                </a:cxn>
                <a:cxn ang="0">
                  <a:pos x="525" y="166"/>
                </a:cxn>
                <a:cxn ang="0">
                  <a:pos x="538" y="168"/>
                </a:cxn>
                <a:cxn ang="0">
                  <a:pos x="540" y="168"/>
                </a:cxn>
                <a:cxn ang="0">
                  <a:pos x="576" y="169"/>
                </a:cxn>
                <a:cxn ang="0">
                  <a:pos x="613" y="174"/>
                </a:cxn>
                <a:cxn ang="0">
                  <a:pos x="649" y="182"/>
                </a:cxn>
                <a:cxn ang="0">
                  <a:pos x="683" y="194"/>
                </a:cxn>
                <a:cxn ang="0">
                  <a:pos x="718" y="209"/>
                </a:cxn>
                <a:cxn ang="0">
                  <a:pos x="750" y="227"/>
                </a:cxn>
                <a:cxn ang="0">
                  <a:pos x="782" y="247"/>
                </a:cxn>
                <a:cxn ang="0">
                  <a:pos x="810" y="270"/>
                </a:cxn>
                <a:cxn ang="0">
                  <a:pos x="836" y="297"/>
                </a:cxn>
                <a:cxn ang="0">
                  <a:pos x="860" y="324"/>
                </a:cxn>
                <a:cxn ang="0">
                  <a:pos x="881" y="354"/>
                </a:cxn>
                <a:cxn ang="0">
                  <a:pos x="897" y="386"/>
                </a:cxn>
                <a:cxn ang="0">
                  <a:pos x="913" y="417"/>
                </a:cxn>
                <a:cxn ang="0">
                  <a:pos x="924" y="452"/>
                </a:cxn>
                <a:cxn ang="0">
                  <a:pos x="931" y="486"/>
                </a:cxn>
                <a:cxn ang="0">
                  <a:pos x="936" y="522"/>
                </a:cxn>
                <a:cxn ang="0">
                  <a:pos x="937" y="541"/>
                </a:cxn>
                <a:cxn ang="0">
                  <a:pos x="937" y="861"/>
                </a:cxn>
                <a:cxn ang="0">
                  <a:pos x="860" y="861"/>
                </a:cxn>
                <a:cxn ang="0">
                  <a:pos x="1023" y="1205"/>
                </a:cxn>
                <a:cxn ang="0">
                  <a:pos x="1193" y="861"/>
                </a:cxn>
                <a:cxn ang="0">
                  <a:pos x="1114" y="861"/>
                </a:cxn>
                <a:cxn ang="0">
                  <a:pos x="1114" y="541"/>
                </a:cxn>
                <a:cxn ang="0">
                  <a:pos x="1112" y="516"/>
                </a:cxn>
              </a:cxnLst>
              <a:rect l="txL" t="txT" r="txR" b="txB"/>
              <a:pathLst>
                <a:path w="1194" h="1206">
                  <a:moveTo>
                    <a:pt x="1112" y="516"/>
                  </a:moveTo>
                  <a:lnTo>
                    <a:pt x="1108" y="476"/>
                  </a:lnTo>
                  <a:lnTo>
                    <a:pt x="1100" y="433"/>
                  </a:lnTo>
                  <a:lnTo>
                    <a:pt x="1090" y="392"/>
                  </a:lnTo>
                  <a:lnTo>
                    <a:pt x="1075" y="351"/>
                  </a:lnTo>
                  <a:lnTo>
                    <a:pt x="1057" y="313"/>
                  </a:lnTo>
                  <a:lnTo>
                    <a:pt x="1038" y="275"/>
                  </a:lnTo>
                  <a:lnTo>
                    <a:pt x="1014" y="238"/>
                  </a:lnTo>
                  <a:lnTo>
                    <a:pt x="987" y="204"/>
                  </a:lnTo>
                  <a:lnTo>
                    <a:pt x="958" y="171"/>
                  </a:lnTo>
                  <a:lnTo>
                    <a:pt x="925" y="142"/>
                  </a:lnTo>
                  <a:lnTo>
                    <a:pt x="893" y="116"/>
                  </a:lnTo>
                  <a:lnTo>
                    <a:pt x="855" y="90"/>
                  </a:lnTo>
                  <a:lnTo>
                    <a:pt x="818" y="69"/>
                  </a:lnTo>
                  <a:lnTo>
                    <a:pt x="776" y="49"/>
                  </a:lnTo>
                  <a:lnTo>
                    <a:pt x="734" y="34"/>
                  </a:lnTo>
                  <a:lnTo>
                    <a:pt x="691" y="20"/>
                  </a:lnTo>
                  <a:lnTo>
                    <a:pt x="649" y="10"/>
                  </a:lnTo>
                  <a:lnTo>
                    <a:pt x="602" y="4"/>
                  </a:lnTo>
                  <a:lnTo>
                    <a:pt x="559" y="1"/>
                  </a:lnTo>
                  <a:lnTo>
                    <a:pt x="544" y="1"/>
                  </a:lnTo>
                  <a:lnTo>
                    <a:pt x="525" y="0"/>
                  </a:lnTo>
                  <a:lnTo>
                    <a:pt x="0" y="0"/>
                  </a:lnTo>
                  <a:lnTo>
                    <a:pt x="0" y="166"/>
                  </a:lnTo>
                  <a:lnTo>
                    <a:pt x="525" y="166"/>
                  </a:lnTo>
                  <a:lnTo>
                    <a:pt x="538" y="168"/>
                  </a:lnTo>
                  <a:lnTo>
                    <a:pt x="540" y="168"/>
                  </a:lnTo>
                  <a:lnTo>
                    <a:pt x="576" y="169"/>
                  </a:lnTo>
                  <a:lnTo>
                    <a:pt x="613" y="174"/>
                  </a:lnTo>
                  <a:lnTo>
                    <a:pt x="649" y="182"/>
                  </a:lnTo>
                  <a:lnTo>
                    <a:pt x="683" y="194"/>
                  </a:lnTo>
                  <a:lnTo>
                    <a:pt x="718" y="209"/>
                  </a:lnTo>
                  <a:lnTo>
                    <a:pt x="750" y="227"/>
                  </a:lnTo>
                  <a:lnTo>
                    <a:pt x="782" y="247"/>
                  </a:lnTo>
                  <a:lnTo>
                    <a:pt x="810" y="270"/>
                  </a:lnTo>
                  <a:lnTo>
                    <a:pt x="836" y="297"/>
                  </a:lnTo>
                  <a:lnTo>
                    <a:pt x="860" y="324"/>
                  </a:lnTo>
                  <a:lnTo>
                    <a:pt x="881" y="354"/>
                  </a:lnTo>
                  <a:lnTo>
                    <a:pt x="897" y="386"/>
                  </a:lnTo>
                  <a:lnTo>
                    <a:pt x="913" y="417"/>
                  </a:lnTo>
                  <a:lnTo>
                    <a:pt x="924" y="452"/>
                  </a:lnTo>
                  <a:lnTo>
                    <a:pt x="931" y="486"/>
                  </a:lnTo>
                  <a:lnTo>
                    <a:pt x="936" y="522"/>
                  </a:lnTo>
                  <a:lnTo>
                    <a:pt x="937" y="541"/>
                  </a:lnTo>
                  <a:lnTo>
                    <a:pt x="937" y="861"/>
                  </a:lnTo>
                  <a:lnTo>
                    <a:pt x="860" y="861"/>
                  </a:lnTo>
                  <a:lnTo>
                    <a:pt x="1023" y="1205"/>
                  </a:lnTo>
                  <a:lnTo>
                    <a:pt x="1193" y="861"/>
                  </a:lnTo>
                  <a:lnTo>
                    <a:pt x="1114" y="861"/>
                  </a:lnTo>
                  <a:lnTo>
                    <a:pt x="1114" y="541"/>
                  </a:lnTo>
                  <a:lnTo>
                    <a:pt x="1112" y="516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12700" cap="rnd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6579" name="Freeform 1046"/>
            <p:cNvSpPr/>
            <p:nvPr/>
          </p:nvSpPr>
          <p:spPr>
            <a:xfrm>
              <a:off x="3807" y="438"/>
              <a:ext cx="1194" cy="1206"/>
            </a:xfrm>
            <a:custGeom>
              <a:avLst/>
              <a:gdLst>
                <a:gd name="txL" fmla="*/ 0 w 1194"/>
                <a:gd name="txT" fmla="*/ 0 h 1206"/>
                <a:gd name="txR" fmla="*/ 1194 w 1194"/>
                <a:gd name="txB" fmla="*/ 1206 h 1206"/>
              </a:gdLst>
              <a:ahLst/>
              <a:cxnLst>
                <a:cxn ang="0">
                  <a:pos x="1112" y="518"/>
                </a:cxn>
                <a:cxn ang="0">
                  <a:pos x="1108" y="476"/>
                </a:cxn>
                <a:cxn ang="0">
                  <a:pos x="1102" y="433"/>
                </a:cxn>
                <a:cxn ang="0">
                  <a:pos x="1090" y="392"/>
                </a:cxn>
                <a:cxn ang="0">
                  <a:pos x="1076" y="351"/>
                </a:cxn>
                <a:cxn ang="0">
                  <a:pos x="1057" y="314"/>
                </a:cxn>
                <a:cxn ang="0">
                  <a:pos x="1038" y="275"/>
                </a:cxn>
                <a:cxn ang="0">
                  <a:pos x="1014" y="238"/>
                </a:cxn>
                <a:cxn ang="0">
                  <a:pos x="988" y="205"/>
                </a:cxn>
                <a:cxn ang="0">
                  <a:pos x="958" y="172"/>
                </a:cxn>
                <a:cxn ang="0">
                  <a:pos x="925" y="142"/>
                </a:cxn>
                <a:cxn ang="0">
                  <a:pos x="893" y="116"/>
                </a:cxn>
                <a:cxn ang="0">
                  <a:pos x="855" y="92"/>
                </a:cxn>
                <a:cxn ang="0">
                  <a:pos x="818" y="67"/>
                </a:cxn>
                <a:cxn ang="0">
                  <a:pos x="776" y="49"/>
                </a:cxn>
                <a:cxn ang="0">
                  <a:pos x="734" y="34"/>
                </a:cxn>
                <a:cxn ang="0">
                  <a:pos x="692" y="22"/>
                </a:cxn>
                <a:cxn ang="0">
                  <a:pos x="647" y="10"/>
                </a:cxn>
                <a:cxn ang="0">
                  <a:pos x="604" y="4"/>
                </a:cxn>
                <a:cxn ang="0">
                  <a:pos x="561" y="1"/>
                </a:cxn>
                <a:cxn ang="0">
                  <a:pos x="544" y="1"/>
                </a:cxn>
                <a:cxn ang="0">
                  <a:pos x="525" y="0"/>
                </a:cxn>
                <a:cxn ang="0">
                  <a:pos x="0" y="0"/>
                </a:cxn>
                <a:cxn ang="0">
                  <a:pos x="0" y="168"/>
                </a:cxn>
                <a:cxn ang="0">
                  <a:pos x="525" y="168"/>
                </a:cxn>
                <a:cxn ang="0">
                  <a:pos x="538" y="168"/>
                </a:cxn>
                <a:cxn ang="0">
                  <a:pos x="540" y="168"/>
                </a:cxn>
                <a:cxn ang="0">
                  <a:pos x="576" y="171"/>
                </a:cxn>
                <a:cxn ang="0">
                  <a:pos x="613" y="175"/>
                </a:cxn>
                <a:cxn ang="0">
                  <a:pos x="650" y="184"/>
                </a:cxn>
                <a:cxn ang="0">
                  <a:pos x="683" y="194"/>
                </a:cxn>
                <a:cxn ang="0">
                  <a:pos x="718" y="209"/>
                </a:cxn>
                <a:cxn ang="0">
                  <a:pos x="750" y="227"/>
                </a:cxn>
                <a:cxn ang="0">
                  <a:pos x="782" y="248"/>
                </a:cxn>
                <a:cxn ang="0">
                  <a:pos x="810" y="271"/>
                </a:cxn>
                <a:cxn ang="0">
                  <a:pos x="837" y="297"/>
                </a:cxn>
                <a:cxn ang="0">
                  <a:pos x="860" y="324"/>
                </a:cxn>
                <a:cxn ang="0">
                  <a:pos x="881" y="354"/>
                </a:cxn>
                <a:cxn ang="0">
                  <a:pos x="897" y="386"/>
                </a:cxn>
                <a:cxn ang="0">
                  <a:pos x="913" y="420"/>
                </a:cxn>
                <a:cxn ang="0">
                  <a:pos x="924" y="453"/>
                </a:cxn>
                <a:cxn ang="0">
                  <a:pos x="931" y="486"/>
                </a:cxn>
                <a:cxn ang="0">
                  <a:pos x="936" y="522"/>
                </a:cxn>
                <a:cxn ang="0">
                  <a:pos x="937" y="542"/>
                </a:cxn>
                <a:cxn ang="0">
                  <a:pos x="937" y="862"/>
                </a:cxn>
                <a:cxn ang="0">
                  <a:pos x="860" y="862"/>
                </a:cxn>
                <a:cxn ang="0">
                  <a:pos x="1023" y="1205"/>
                </a:cxn>
                <a:cxn ang="0">
                  <a:pos x="1193" y="862"/>
                </a:cxn>
                <a:cxn ang="0">
                  <a:pos x="1114" y="862"/>
                </a:cxn>
                <a:cxn ang="0">
                  <a:pos x="1114" y="542"/>
                </a:cxn>
                <a:cxn ang="0">
                  <a:pos x="1112" y="518"/>
                </a:cxn>
              </a:cxnLst>
              <a:rect l="txL" t="txT" r="txR" b="txB"/>
              <a:pathLst>
                <a:path w="1194" h="1206">
                  <a:moveTo>
                    <a:pt x="1112" y="518"/>
                  </a:moveTo>
                  <a:lnTo>
                    <a:pt x="1108" y="476"/>
                  </a:lnTo>
                  <a:lnTo>
                    <a:pt x="1102" y="433"/>
                  </a:lnTo>
                  <a:lnTo>
                    <a:pt x="1090" y="392"/>
                  </a:lnTo>
                  <a:lnTo>
                    <a:pt x="1076" y="351"/>
                  </a:lnTo>
                  <a:lnTo>
                    <a:pt x="1057" y="314"/>
                  </a:lnTo>
                  <a:lnTo>
                    <a:pt x="1038" y="275"/>
                  </a:lnTo>
                  <a:lnTo>
                    <a:pt x="1014" y="238"/>
                  </a:lnTo>
                  <a:lnTo>
                    <a:pt x="988" y="205"/>
                  </a:lnTo>
                  <a:lnTo>
                    <a:pt x="958" y="172"/>
                  </a:lnTo>
                  <a:lnTo>
                    <a:pt x="925" y="142"/>
                  </a:lnTo>
                  <a:lnTo>
                    <a:pt x="893" y="116"/>
                  </a:lnTo>
                  <a:lnTo>
                    <a:pt x="855" y="92"/>
                  </a:lnTo>
                  <a:lnTo>
                    <a:pt x="818" y="67"/>
                  </a:lnTo>
                  <a:lnTo>
                    <a:pt x="776" y="49"/>
                  </a:lnTo>
                  <a:lnTo>
                    <a:pt x="734" y="34"/>
                  </a:lnTo>
                  <a:lnTo>
                    <a:pt x="692" y="22"/>
                  </a:lnTo>
                  <a:lnTo>
                    <a:pt x="647" y="10"/>
                  </a:lnTo>
                  <a:lnTo>
                    <a:pt x="604" y="4"/>
                  </a:lnTo>
                  <a:lnTo>
                    <a:pt x="561" y="1"/>
                  </a:lnTo>
                  <a:lnTo>
                    <a:pt x="544" y="1"/>
                  </a:lnTo>
                  <a:lnTo>
                    <a:pt x="525" y="0"/>
                  </a:lnTo>
                  <a:lnTo>
                    <a:pt x="0" y="0"/>
                  </a:lnTo>
                  <a:lnTo>
                    <a:pt x="0" y="168"/>
                  </a:lnTo>
                  <a:lnTo>
                    <a:pt x="525" y="168"/>
                  </a:lnTo>
                  <a:lnTo>
                    <a:pt x="538" y="168"/>
                  </a:lnTo>
                  <a:lnTo>
                    <a:pt x="540" y="168"/>
                  </a:lnTo>
                  <a:lnTo>
                    <a:pt x="576" y="171"/>
                  </a:lnTo>
                  <a:lnTo>
                    <a:pt x="613" y="175"/>
                  </a:lnTo>
                  <a:lnTo>
                    <a:pt x="650" y="184"/>
                  </a:lnTo>
                  <a:lnTo>
                    <a:pt x="683" y="194"/>
                  </a:lnTo>
                  <a:lnTo>
                    <a:pt x="718" y="209"/>
                  </a:lnTo>
                  <a:lnTo>
                    <a:pt x="750" y="227"/>
                  </a:lnTo>
                  <a:lnTo>
                    <a:pt x="782" y="248"/>
                  </a:lnTo>
                  <a:lnTo>
                    <a:pt x="810" y="271"/>
                  </a:lnTo>
                  <a:lnTo>
                    <a:pt x="837" y="297"/>
                  </a:lnTo>
                  <a:lnTo>
                    <a:pt x="860" y="324"/>
                  </a:lnTo>
                  <a:lnTo>
                    <a:pt x="881" y="354"/>
                  </a:lnTo>
                  <a:lnTo>
                    <a:pt x="897" y="386"/>
                  </a:lnTo>
                  <a:lnTo>
                    <a:pt x="913" y="420"/>
                  </a:lnTo>
                  <a:lnTo>
                    <a:pt x="924" y="453"/>
                  </a:lnTo>
                  <a:lnTo>
                    <a:pt x="931" y="486"/>
                  </a:lnTo>
                  <a:lnTo>
                    <a:pt x="936" y="522"/>
                  </a:lnTo>
                  <a:lnTo>
                    <a:pt x="937" y="542"/>
                  </a:lnTo>
                  <a:lnTo>
                    <a:pt x="937" y="862"/>
                  </a:lnTo>
                  <a:lnTo>
                    <a:pt x="860" y="862"/>
                  </a:lnTo>
                  <a:lnTo>
                    <a:pt x="1023" y="1205"/>
                  </a:lnTo>
                  <a:lnTo>
                    <a:pt x="1193" y="862"/>
                  </a:lnTo>
                  <a:lnTo>
                    <a:pt x="1114" y="862"/>
                  </a:lnTo>
                  <a:lnTo>
                    <a:pt x="1114" y="542"/>
                  </a:lnTo>
                  <a:lnTo>
                    <a:pt x="1112" y="518"/>
                  </a:lnTo>
                </a:path>
              </a:pathLst>
            </a:custGeom>
            <a:solidFill>
              <a:srgbClr val="037C03">
                <a:alpha val="100000"/>
              </a:srgbClr>
            </a:solidFill>
            <a:ln w="12700" cap="rnd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</p:grpSp>
      <p:sp>
        <p:nvSpPr>
          <p:cNvPr id="66572" name="Rectangle 1047"/>
          <p:cNvSpPr/>
          <p:nvPr/>
        </p:nvSpPr>
        <p:spPr>
          <a:xfrm>
            <a:off x="1588" y="5411788"/>
            <a:ext cx="1673225" cy="730250"/>
          </a:xfrm>
          <a:prstGeom prst="rect">
            <a:avLst/>
          </a:prstGeom>
          <a:noFill/>
          <a:ln w="12700">
            <a:noFill/>
          </a:ln>
        </p:spPr>
        <p:txBody>
          <a:bodyPr lIns="90488" tIns="44450" rIns="90488" bIns="4445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sz="2100" b="1" dirty="0">
                <a:latin typeface="Arial" panose="020B0604020202020204" pitchFamily="34" charset="0"/>
              </a:rPr>
              <a:t>Actions (decisions)</a:t>
            </a:r>
            <a:endParaRPr lang="en-US" altLang="zh-CN" sz="2100" b="1" dirty="0">
              <a:latin typeface="Arial" panose="020B0604020202020204" pitchFamily="34" charset="0"/>
            </a:endParaRPr>
          </a:p>
        </p:txBody>
      </p:sp>
      <p:sp>
        <p:nvSpPr>
          <p:cNvPr id="66573" name="Rectangle 1048"/>
          <p:cNvSpPr/>
          <p:nvPr/>
        </p:nvSpPr>
        <p:spPr>
          <a:xfrm>
            <a:off x="3049588" y="2751138"/>
            <a:ext cx="3502025" cy="1320800"/>
          </a:xfrm>
          <a:prstGeom prst="rect">
            <a:avLst/>
          </a:prstGeom>
          <a:noFill/>
          <a:ln w="12700">
            <a:noFill/>
          </a:ln>
        </p:spPr>
        <p:txBody>
          <a:bodyPr lIns="90488" tIns="44450" rIns="90488" bIns="4445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sz="2000" b="1" dirty="0">
                <a:solidFill>
                  <a:srgbClr val="005400"/>
                </a:solidFill>
                <a:latin typeface="Arial" panose="020B0604020202020204" pitchFamily="34" charset="0"/>
              </a:rPr>
              <a:t>Accounting thinks decision makers with economic activities </a:t>
            </a:r>
            <a:r>
              <a:rPr lang="en-US" altLang="zh-CN" sz="2000" b="1" dirty="0">
                <a:solidFill>
                  <a:srgbClr val="005400"/>
                </a:solidFill>
                <a:latin typeface="Symbol" panose="05050102010706020507" pitchFamily="18" charset="2"/>
              </a:rPr>
              <a:t></a:t>
            </a:r>
            <a:r>
              <a:rPr lang="en-US" altLang="zh-CN" sz="2000" b="1" dirty="0">
                <a:solidFill>
                  <a:srgbClr val="005400"/>
                </a:solidFill>
                <a:latin typeface="Arial" panose="020B0604020202020204" pitchFamily="34" charset="0"/>
              </a:rPr>
              <a:t> and with the results of their decisions.</a:t>
            </a:r>
            <a:endParaRPr lang="en-US" altLang="zh-CN" sz="2000" b="1" dirty="0">
              <a:solidFill>
                <a:srgbClr val="005400"/>
              </a:solidFill>
              <a:latin typeface="Arial" panose="020B0604020202020204" pitchFamily="34" charset="0"/>
            </a:endParaRPr>
          </a:p>
        </p:txBody>
      </p:sp>
      <p:sp>
        <p:nvSpPr>
          <p:cNvPr id="66574" name="Rectangle 1049"/>
          <p:cNvSpPr/>
          <p:nvPr/>
        </p:nvSpPr>
        <p:spPr>
          <a:xfrm>
            <a:off x="6804025" y="2781300"/>
            <a:ext cx="1944688" cy="1295400"/>
          </a:xfrm>
          <a:prstGeom prst="rect">
            <a:avLst/>
          </a:prstGeom>
          <a:noFill/>
          <a:ln w="12700" cap="flat" cmpd="sng">
            <a:solidFill>
              <a:schemeClr val="tx1"/>
            </a:solidFill>
            <a:prstDash val="solid"/>
            <a:miter/>
            <a:headEnd type="none" w="sm" len="sm"/>
            <a:tailEnd type="none" w="sm" len="sm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CN" altLang="en-US" sz="1800" i="1" dirty="0"/>
          </a:p>
        </p:txBody>
      </p:sp>
      <p:sp>
        <p:nvSpPr>
          <p:cNvPr id="66575" name="标题 24"/>
          <p:cNvSpPr>
            <a:spLocks noGrp="1"/>
          </p:cNvSpPr>
          <p:nvPr>
            <p:ph type="title"/>
          </p:nvPr>
        </p:nvSpPr>
        <p:spPr>
          <a:xfrm>
            <a:off x="0" y="214313"/>
            <a:ext cx="8943975" cy="357187"/>
          </a:xfrm>
        </p:spPr>
        <p:txBody>
          <a:bodyPr vert="horz" wrap="square" lIns="91440" tIns="45720" rIns="91440" bIns="45720" anchor="b" anchorCtr="0"/>
          <a:p>
            <a:pPr eaLnBrk="1" hangingPunct="1"/>
            <a:r>
              <a:rPr lang="en-US" altLang="zh-CN" sz="3200" b="1" dirty="0">
                <a:solidFill>
                  <a:srgbClr val="000066"/>
                </a:solidFill>
                <a:latin typeface="Arial" panose="020B0604020202020204" pitchFamily="34" charset="0"/>
              </a:rPr>
              <a:t>1.1 Accounting is an information system</a:t>
            </a:r>
            <a:endParaRPr lang="zh-CN" altLang="en-US" sz="3200" dirty="0"/>
          </a:p>
        </p:txBody>
      </p:sp>
      <p:sp>
        <p:nvSpPr>
          <p:cNvPr id="66576" name="页脚占位符 23"/>
          <p:cNvSpPr txBox="1">
            <a:spLocks noGrp="1"/>
          </p:cNvSpPr>
          <p:nvPr>
            <p:ph type="ftr" sz="quarter" idx="11"/>
          </p:nvPr>
        </p:nvSpPr>
        <p:spPr/>
        <p:txBody>
          <a:bodyPr anchor="b" anchorCtr="0"/>
          <a:p>
            <a:pPr mar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400" dirty="0"/>
              <a:t>Ye and Sun Accounting English </a:t>
            </a:r>
            <a:endParaRPr lang="en-US" altLang="zh-CN" sz="1400" dirty="0"/>
          </a:p>
        </p:txBody>
      </p:sp>
      <p:sp>
        <p:nvSpPr>
          <p:cNvPr id="66577" name="灯片编号占位符 22"/>
          <p:cNvSpPr txBox="1">
            <a:spLocks noGrp="1"/>
          </p:cNvSpPr>
          <p:nvPr>
            <p:ph type="sldNum" sz="quarter" idx="12"/>
          </p:nvPr>
        </p:nvSpPr>
        <p:spPr/>
        <p:txBody>
          <a:bodyPr anchor="b" anchorCtr="0"/>
          <a:p>
            <a:pPr marL="0" indent="0" algn="r" eaLnBrk="1" hangingPunct="1">
              <a:spcBef>
                <a:spcPct val="0"/>
              </a:spcBef>
              <a:buClrTx/>
              <a:buSzTx/>
              <a:buFontTx/>
              <a:buNone/>
            </a:pPr>
            <a:fld id="{9A0DB2DC-4C9A-4742-B13C-FB6460FD3503}" type="slidenum">
              <a:rPr lang="zh-CN" altLang="en-US" sz="1400" dirty="0"/>
            </a:fld>
            <a:endParaRPr lang="zh-CN" altLang="en-US" sz="1400" dirty="0"/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7586" name="标题 5"/>
          <p:cNvSpPr>
            <a:spLocks noGrp="1"/>
          </p:cNvSpPr>
          <p:nvPr>
            <p:ph type="title"/>
          </p:nvPr>
        </p:nvSpPr>
        <p:spPr>
          <a:xfrm>
            <a:off x="1116013" y="188913"/>
            <a:ext cx="7793037" cy="1462087"/>
          </a:xfrm>
        </p:spPr>
        <p:txBody>
          <a:bodyPr vert="horz" wrap="square" lIns="91440" tIns="45720" rIns="91440" bIns="45720" anchor="b" anchorCtr="0"/>
          <a:p>
            <a:pPr eaLnBrk="1" hangingPunct="1"/>
            <a:r>
              <a:rPr lang="en-US" altLang="zh-CN" dirty="0"/>
              <a:t>1.2 Forms of organization </a:t>
            </a:r>
            <a:endParaRPr lang="zh-CN" altLang="en-US" dirty="0"/>
          </a:p>
        </p:txBody>
      </p:sp>
      <p:sp>
        <p:nvSpPr>
          <p:cNvPr id="67587" name="内容占位符 6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 anchorCtr="0"/>
          <a:p>
            <a:pPr eaLnBrk="1" hangingPunct="1"/>
            <a:r>
              <a:rPr lang="en-US" altLang="zh-CN" sz="2400" dirty="0"/>
              <a:t>Sole proprietorship </a:t>
            </a:r>
            <a:r>
              <a:rPr lang="zh-CN" altLang="en-US" sz="2400" dirty="0"/>
              <a:t>独资</a:t>
            </a:r>
            <a:endParaRPr lang="zh-CN" altLang="en-US" sz="2400" dirty="0"/>
          </a:p>
          <a:p>
            <a:pPr lvl="1" eaLnBrk="1" hangingPunct="1"/>
            <a:r>
              <a:rPr lang="en-US" altLang="zh-CN" sz="2000" dirty="0"/>
              <a:t>Owned by one person.</a:t>
            </a:r>
            <a:endParaRPr lang="en-US" altLang="zh-CN" sz="2000" dirty="0"/>
          </a:p>
          <a:p>
            <a:pPr lvl="1" eaLnBrk="1" hangingPunct="1"/>
            <a:r>
              <a:rPr lang="en-US" altLang="zh-CN" sz="2000" dirty="0"/>
              <a:t>Owner is personally responsible for business debts.</a:t>
            </a:r>
            <a:endParaRPr lang="en-US" altLang="zh-CN" sz="2000" dirty="0"/>
          </a:p>
          <a:p>
            <a:pPr eaLnBrk="1" hangingPunct="1"/>
            <a:r>
              <a:rPr lang="en-US" altLang="zh-CN" sz="2400" dirty="0"/>
              <a:t>Partnership </a:t>
            </a:r>
            <a:r>
              <a:rPr lang="zh-CN" altLang="en-US" sz="2400" dirty="0"/>
              <a:t>合伙	</a:t>
            </a:r>
            <a:endParaRPr lang="zh-CN" altLang="en-US" sz="2400" dirty="0"/>
          </a:p>
          <a:p>
            <a:pPr lvl="1" eaLnBrk="1" hangingPunct="1"/>
            <a:r>
              <a:rPr lang="en-US" altLang="zh-CN" sz="2000" dirty="0"/>
              <a:t>Owned by two or more persons. </a:t>
            </a:r>
            <a:endParaRPr lang="en-US" altLang="zh-CN" sz="2000" dirty="0"/>
          </a:p>
          <a:p>
            <a:pPr lvl="1" eaLnBrk="1" hangingPunct="1"/>
            <a:r>
              <a:rPr lang="en-US" altLang="zh-CN" sz="2000" dirty="0"/>
              <a:t>Partners are personally responsible for all partnership debts.</a:t>
            </a:r>
            <a:endParaRPr lang="en-US" altLang="zh-CN" sz="2000" dirty="0"/>
          </a:p>
          <a:p>
            <a:pPr eaLnBrk="1" hangingPunct="1"/>
            <a:r>
              <a:rPr lang="en-US" altLang="zh-CN" sz="2400" dirty="0"/>
              <a:t>Corporation </a:t>
            </a:r>
            <a:r>
              <a:rPr lang="zh-CN" altLang="en-US" sz="2400" dirty="0"/>
              <a:t>公司</a:t>
            </a:r>
            <a:endParaRPr lang="zh-CN" altLang="en-US" sz="2400" dirty="0"/>
          </a:p>
          <a:p>
            <a:pPr lvl="1" eaLnBrk="1" hangingPunct="1"/>
            <a:r>
              <a:rPr lang="en-US" altLang="zh-CN" sz="2000" dirty="0"/>
              <a:t>Owned by shares of stock.</a:t>
            </a:r>
            <a:endParaRPr lang="en-US" altLang="zh-CN" sz="2000" dirty="0"/>
          </a:p>
          <a:p>
            <a:pPr lvl="1" eaLnBrk="1" hangingPunct="1">
              <a:lnSpc>
                <a:spcPct val="90000"/>
              </a:lnSpc>
              <a:buSzPct val="50000"/>
            </a:pPr>
            <a:r>
              <a:rPr lang="en-US" altLang="zh-CN" sz="2000" dirty="0"/>
              <a:t>A corporation is a separate legal entity.</a:t>
            </a:r>
            <a:endParaRPr lang="en-US" altLang="zh-CN" sz="2000" dirty="0"/>
          </a:p>
          <a:p>
            <a:pPr lvl="1" eaLnBrk="1" hangingPunct="1">
              <a:lnSpc>
                <a:spcPct val="90000"/>
              </a:lnSpc>
              <a:buSzPct val="50000"/>
            </a:pPr>
            <a:r>
              <a:rPr lang="en-US" altLang="zh-CN" sz="2000" dirty="0"/>
              <a:t>It is responsible for its own debts.</a:t>
            </a:r>
            <a:endParaRPr lang="en-US" altLang="zh-CN" sz="2000" dirty="0"/>
          </a:p>
          <a:p>
            <a:pPr eaLnBrk="1" hangingPunct="1"/>
            <a:endParaRPr lang="zh-CN" altLang="en-US" sz="2400" dirty="0"/>
          </a:p>
        </p:txBody>
      </p:sp>
      <p:sp>
        <p:nvSpPr>
          <p:cNvPr id="67588" name="页脚占位符 3"/>
          <p:cNvSpPr txBox="1">
            <a:spLocks noGrp="1"/>
          </p:cNvSpPr>
          <p:nvPr>
            <p:ph type="ftr" sz="quarter" idx="11"/>
          </p:nvPr>
        </p:nvSpPr>
        <p:spPr/>
        <p:txBody>
          <a:bodyPr anchor="b" anchorCtr="0"/>
          <a:p>
            <a:pPr mar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400" dirty="0"/>
              <a:t>Ye and Sun Accounting English </a:t>
            </a:r>
            <a:endParaRPr lang="en-US" altLang="zh-CN" sz="1400" dirty="0"/>
          </a:p>
        </p:txBody>
      </p:sp>
      <p:sp>
        <p:nvSpPr>
          <p:cNvPr id="67589" name="灯片编号占位符 4"/>
          <p:cNvSpPr txBox="1">
            <a:spLocks noGrp="1"/>
          </p:cNvSpPr>
          <p:nvPr>
            <p:ph type="sldNum" sz="quarter" idx="12"/>
          </p:nvPr>
        </p:nvSpPr>
        <p:spPr/>
        <p:txBody>
          <a:bodyPr anchor="b" anchorCtr="0"/>
          <a:p>
            <a:pPr marL="0" indent="0" algn="r" eaLnBrk="1" hangingPunct="1">
              <a:spcBef>
                <a:spcPct val="0"/>
              </a:spcBef>
              <a:buClrTx/>
              <a:buSzTx/>
              <a:buFontTx/>
              <a:buNone/>
            </a:pPr>
            <a:fld id="{9A0DB2DC-4C9A-4742-B13C-FB6460FD3503}" type="slidenum">
              <a:rPr lang="zh-CN" altLang="en-US" sz="1400" dirty="0"/>
            </a:fld>
            <a:endParaRPr lang="zh-CN" alt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8610" name="标题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b" anchorCtr="0"/>
          <a:p>
            <a:pPr eaLnBrk="1" hangingPunct="1"/>
            <a:r>
              <a:rPr lang="en-US" altLang="zh-CN" sz="3600" dirty="0"/>
              <a:t>1.3 Framework for Preparation and presentation of financial statements</a:t>
            </a:r>
            <a:endParaRPr lang="zh-CN" altLang="en-US" sz="3600" dirty="0"/>
          </a:p>
        </p:txBody>
      </p:sp>
      <p:sp>
        <p:nvSpPr>
          <p:cNvPr id="68611" name="内容占位符 2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 anchorCtr="0"/>
          <a:p>
            <a:pPr eaLnBrk="1" hangingPunct="1"/>
            <a:r>
              <a:rPr lang="en-US" altLang="zh-CN" sz="2800" dirty="0"/>
              <a:t>IASC – since 1973</a:t>
            </a:r>
            <a:endParaRPr lang="en-US" altLang="zh-CN" sz="2800" dirty="0"/>
          </a:p>
          <a:p>
            <a:pPr eaLnBrk="1" hangingPunct="1"/>
            <a:r>
              <a:rPr lang="en-US" altLang="zh-CN" sz="2800" dirty="0"/>
              <a:t>IASB – since 2001</a:t>
            </a:r>
            <a:endParaRPr lang="en-US" altLang="zh-CN" sz="2800" dirty="0"/>
          </a:p>
          <a:p>
            <a:pPr eaLnBrk="1" hangingPunct="1"/>
            <a:r>
              <a:rPr lang="en-US" altLang="zh-CN" sz="2800" dirty="0"/>
              <a:t>There is a growing trend to adopt accounting standards that are in harmony with international accounting standards.</a:t>
            </a:r>
            <a:endParaRPr lang="en-US" altLang="zh-CN" sz="2800" dirty="0"/>
          </a:p>
          <a:p>
            <a:pPr eaLnBrk="1" hangingPunct="1">
              <a:buNone/>
            </a:pPr>
            <a:r>
              <a:rPr lang="en-US" altLang="zh-CN" sz="2800" dirty="0"/>
              <a:t>……</a:t>
            </a:r>
            <a:endParaRPr lang="en-US" altLang="zh-CN" sz="2800" dirty="0"/>
          </a:p>
        </p:txBody>
      </p:sp>
      <p:sp>
        <p:nvSpPr>
          <p:cNvPr id="68612" name="页脚占位符 3"/>
          <p:cNvSpPr txBox="1">
            <a:spLocks noGrp="1"/>
          </p:cNvSpPr>
          <p:nvPr>
            <p:ph type="ftr" sz="quarter" idx="11"/>
          </p:nvPr>
        </p:nvSpPr>
        <p:spPr/>
        <p:txBody>
          <a:bodyPr anchor="b" anchorCtr="0"/>
          <a:p>
            <a:pPr mar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400" dirty="0"/>
              <a:t>Ye and Sun Accounting English </a:t>
            </a:r>
            <a:endParaRPr lang="en-US" altLang="zh-CN" sz="1400" dirty="0"/>
          </a:p>
        </p:txBody>
      </p:sp>
      <p:sp>
        <p:nvSpPr>
          <p:cNvPr id="68613" name="灯片编号占位符 4"/>
          <p:cNvSpPr txBox="1">
            <a:spLocks noGrp="1"/>
          </p:cNvSpPr>
          <p:nvPr>
            <p:ph type="sldNum" sz="quarter" idx="12"/>
          </p:nvPr>
        </p:nvSpPr>
        <p:spPr/>
        <p:txBody>
          <a:bodyPr anchor="b" anchorCtr="0"/>
          <a:p>
            <a:pPr marL="0" indent="0" algn="r" eaLnBrk="1" hangingPunct="1">
              <a:spcBef>
                <a:spcPct val="0"/>
              </a:spcBef>
              <a:buClrTx/>
              <a:buSzTx/>
              <a:buFontTx/>
              <a:buNone/>
            </a:pPr>
            <a:fld id="{9A0DB2DC-4C9A-4742-B13C-FB6460FD3503}" type="slidenum">
              <a:rPr lang="zh-CN" altLang="en-US" sz="1400" dirty="0"/>
            </a:fld>
            <a:endParaRPr lang="zh-CN" alt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9634" name="页脚占位符 3"/>
          <p:cNvSpPr txBox="1">
            <a:spLocks noGrp="1"/>
          </p:cNvSpPr>
          <p:nvPr>
            <p:ph type="ftr" sz="quarter" idx="11"/>
          </p:nvPr>
        </p:nvSpPr>
        <p:spPr/>
        <p:txBody>
          <a:bodyPr anchor="b" anchorCtr="0"/>
          <a:p>
            <a:pPr mar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400" dirty="0"/>
              <a:t>Ye and Sun Accounting English </a:t>
            </a:r>
            <a:endParaRPr lang="en-US" altLang="zh-CN" sz="1400" dirty="0"/>
          </a:p>
        </p:txBody>
      </p:sp>
      <p:sp>
        <p:nvSpPr>
          <p:cNvPr id="69635" name="灯片编号占位符 4"/>
          <p:cNvSpPr txBox="1">
            <a:spLocks noGrp="1"/>
          </p:cNvSpPr>
          <p:nvPr>
            <p:ph type="sldNum" sz="quarter" idx="12"/>
          </p:nvPr>
        </p:nvSpPr>
        <p:spPr/>
        <p:txBody>
          <a:bodyPr anchor="b" anchorCtr="0"/>
          <a:p>
            <a:pPr marL="0" indent="0" algn="r" eaLnBrk="1" hangingPunct="1">
              <a:spcBef>
                <a:spcPct val="0"/>
              </a:spcBef>
              <a:buClrTx/>
              <a:buSzTx/>
              <a:buFontTx/>
              <a:buNone/>
            </a:pPr>
            <a:fld id="{9A0DB2DC-4C9A-4742-B13C-FB6460FD3503}" type="slidenum">
              <a:rPr lang="zh-CN" altLang="en-US" sz="1400" dirty="0"/>
            </a:fld>
            <a:endParaRPr lang="zh-CN" altLang="en-US" sz="1400" dirty="0"/>
          </a:p>
        </p:txBody>
      </p:sp>
      <p:sp>
        <p:nvSpPr>
          <p:cNvPr id="6" name="Rectangle 3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 anchorCtr="0"/>
          <a:p>
            <a:pPr eaLnBrk="1" hangingPunct="1">
              <a:lnSpc>
                <a:spcPct val="80000"/>
              </a:lnSpc>
            </a:pPr>
            <a:r>
              <a:rPr lang="en-US" altLang="zh-CN" sz="2200" dirty="0"/>
              <a:t>Some accounting concepts and principles:</a:t>
            </a:r>
            <a:endParaRPr lang="en-US" altLang="zh-CN" sz="2200" dirty="0"/>
          </a:p>
          <a:p>
            <a:pPr lvl="1" eaLnBrk="1" hangingPunct="1">
              <a:lnSpc>
                <a:spcPct val="80000"/>
              </a:lnSpc>
              <a:buSzPct val="50000"/>
            </a:pPr>
            <a:r>
              <a:rPr lang="en-US" altLang="zh-CN" sz="2000" dirty="0"/>
              <a:t>business entity </a:t>
            </a:r>
            <a:r>
              <a:rPr lang="zh-CN" altLang="en-US" sz="2000" dirty="0"/>
              <a:t>商业主体</a:t>
            </a:r>
            <a:endParaRPr lang="zh-CN" altLang="en-US" sz="2000" dirty="0"/>
          </a:p>
          <a:p>
            <a:pPr lvl="1" eaLnBrk="1" hangingPunct="1">
              <a:lnSpc>
                <a:spcPct val="80000"/>
              </a:lnSpc>
              <a:buSzPct val="50000"/>
            </a:pPr>
            <a:r>
              <a:rPr lang="en-US" altLang="zh-CN" sz="2000" dirty="0"/>
              <a:t>objectivity </a:t>
            </a:r>
            <a:r>
              <a:rPr lang="zh-CN" altLang="en-US" sz="2000" dirty="0"/>
              <a:t>客观</a:t>
            </a:r>
            <a:endParaRPr lang="zh-CN" altLang="en-US" sz="2000" dirty="0"/>
          </a:p>
          <a:p>
            <a:pPr lvl="1" eaLnBrk="1" hangingPunct="1">
              <a:lnSpc>
                <a:spcPct val="80000"/>
              </a:lnSpc>
              <a:buSzPct val="50000"/>
            </a:pPr>
            <a:r>
              <a:rPr lang="en-US" altLang="zh-CN" sz="2000" dirty="0"/>
              <a:t>cost principle </a:t>
            </a:r>
            <a:r>
              <a:rPr lang="zh-CN" altLang="en-US" sz="2000" dirty="0"/>
              <a:t>成本原则</a:t>
            </a:r>
            <a:endParaRPr lang="zh-CN" altLang="en-US" sz="2000" dirty="0"/>
          </a:p>
          <a:p>
            <a:pPr lvl="1" eaLnBrk="1" hangingPunct="1">
              <a:lnSpc>
                <a:spcPct val="80000"/>
              </a:lnSpc>
              <a:buSzPct val="50000"/>
            </a:pPr>
            <a:r>
              <a:rPr lang="en-US" altLang="zh-CN" sz="2000" dirty="0"/>
              <a:t>going-concern </a:t>
            </a:r>
            <a:r>
              <a:rPr lang="zh-CN" altLang="en-US" sz="2000" dirty="0"/>
              <a:t>持续经营</a:t>
            </a:r>
            <a:endParaRPr lang="zh-CN" altLang="en-US" sz="2000" dirty="0"/>
          </a:p>
          <a:p>
            <a:pPr lvl="1" eaLnBrk="1" hangingPunct="1">
              <a:lnSpc>
                <a:spcPct val="80000"/>
              </a:lnSpc>
              <a:buSzPct val="50000"/>
            </a:pPr>
            <a:r>
              <a:rPr lang="en-US" altLang="zh-CN" sz="2000" dirty="0"/>
              <a:t>monetary unit </a:t>
            </a:r>
            <a:r>
              <a:rPr lang="zh-CN" altLang="en-US" sz="2000" dirty="0"/>
              <a:t>货币计量</a:t>
            </a:r>
            <a:endParaRPr lang="zh-CN" altLang="en-US" sz="2000" dirty="0"/>
          </a:p>
          <a:p>
            <a:pPr lvl="1" eaLnBrk="1" hangingPunct="1">
              <a:lnSpc>
                <a:spcPct val="80000"/>
              </a:lnSpc>
              <a:buSzPct val="50000"/>
            </a:pPr>
            <a:r>
              <a:rPr lang="en-US" altLang="zh-CN" sz="2000" dirty="0"/>
              <a:t>time period </a:t>
            </a:r>
            <a:r>
              <a:rPr lang="zh-CN" altLang="en-US" sz="2000" dirty="0"/>
              <a:t>会计期间</a:t>
            </a:r>
            <a:endParaRPr lang="zh-CN" altLang="en-US" sz="2000" dirty="0"/>
          </a:p>
          <a:p>
            <a:pPr lvl="1" eaLnBrk="1" hangingPunct="1">
              <a:lnSpc>
                <a:spcPct val="80000"/>
              </a:lnSpc>
              <a:buSzPct val="50000"/>
            </a:pPr>
            <a:r>
              <a:rPr lang="en-US" altLang="zh-CN" sz="2000" dirty="0"/>
              <a:t>revenue recognition or realization principle </a:t>
            </a:r>
            <a:r>
              <a:rPr lang="zh-CN" altLang="en-US" sz="2000" dirty="0"/>
              <a:t>收入实现</a:t>
            </a:r>
            <a:endParaRPr lang="zh-CN" altLang="en-US" sz="2000" dirty="0"/>
          </a:p>
          <a:p>
            <a:pPr lvl="1" eaLnBrk="1" hangingPunct="1">
              <a:lnSpc>
                <a:spcPct val="80000"/>
              </a:lnSpc>
              <a:buSzPct val="50000"/>
            </a:pPr>
            <a:r>
              <a:rPr lang="en-US" altLang="zh-CN" sz="2000" dirty="0"/>
              <a:t>matching principle </a:t>
            </a:r>
            <a:r>
              <a:rPr lang="zh-CN" altLang="en-US" sz="2000" dirty="0"/>
              <a:t>配比</a:t>
            </a:r>
            <a:endParaRPr lang="zh-CN" altLang="en-US" sz="2000" dirty="0"/>
          </a:p>
          <a:p>
            <a:pPr lvl="1" eaLnBrk="1" hangingPunct="1">
              <a:lnSpc>
                <a:spcPct val="80000"/>
              </a:lnSpc>
              <a:buSzPct val="50000"/>
            </a:pPr>
            <a:r>
              <a:rPr lang="en-US" altLang="zh-CN" sz="2000" dirty="0"/>
              <a:t>full-disclosure principle </a:t>
            </a:r>
            <a:r>
              <a:rPr lang="zh-CN" altLang="en-US" sz="2000" dirty="0"/>
              <a:t>充分披露</a:t>
            </a:r>
            <a:endParaRPr lang="zh-CN" altLang="en-US" sz="2000" dirty="0"/>
          </a:p>
          <a:p>
            <a:pPr lvl="1" eaLnBrk="1" hangingPunct="1">
              <a:lnSpc>
                <a:spcPct val="80000"/>
              </a:lnSpc>
              <a:buSzPct val="50000"/>
            </a:pPr>
            <a:r>
              <a:rPr lang="en-US" altLang="zh-CN" sz="2000" dirty="0"/>
              <a:t>consistency principle </a:t>
            </a:r>
            <a:r>
              <a:rPr lang="zh-CN" altLang="en-US" sz="2000" dirty="0"/>
              <a:t>一贯一致</a:t>
            </a:r>
            <a:endParaRPr lang="zh-CN" altLang="en-US" sz="2000" dirty="0"/>
          </a:p>
          <a:p>
            <a:pPr lvl="1" eaLnBrk="1" hangingPunct="1">
              <a:lnSpc>
                <a:spcPct val="80000"/>
              </a:lnSpc>
              <a:buSzPct val="50000"/>
            </a:pPr>
            <a:r>
              <a:rPr lang="en-US" altLang="zh-CN" sz="2000" dirty="0"/>
              <a:t>materiality principle </a:t>
            </a:r>
            <a:r>
              <a:rPr lang="zh-CN" altLang="en-US" sz="2000" dirty="0"/>
              <a:t>重要</a:t>
            </a:r>
            <a:endParaRPr lang="zh-CN" altLang="en-US" sz="2000" dirty="0"/>
          </a:p>
          <a:p>
            <a:pPr lvl="1" eaLnBrk="1" hangingPunct="1">
              <a:lnSpc>
                <a:spcPct val="80000"/>
              </a:lnSpc>
              <a:buSzPct val="50000"/>
            </a:pPr>
            <a:r>
              <a:rPr lang="en-US" altLang="zh-CN" sz="2000" dirty="0"/>
              <a:t>conservatism principle </a:t>
            </a:r>
            <a:r>
              <a:rPr lang="zh-CN" altLang="en-US" sz="2000" dirty="0"/>
              <a:t>稳健 谨慎 审慎</a:t>
            </a:r>
            <a:endParaRPr lang="zh-CN" altLang="en-US" sz="2000" dirty="0"/>
          </a:p>
          <a:p>
            <a:pPr lvl="1" eaLnBrk="1" hangingPunct="1">
              <a:lnSpc>
                <a:spcPct val="80000"/>
              </a:lnSpc>
              <a:buSzPct val="50000"/>
            </a:pPr>
            <a:endParaRPr lang="en-US" altLang="zh-CN" sz="2000" dirty="0"/>
          </a:p>
          <a:p>
            <a:pPr eaLnBrk="1" hangingPunct="1">
              <a:lnSpc>
                <a:spcPct val="80000"/>
              </a:lnSpc>
              <a:buNone/>
            </a:pPr>
            <a:endParaRPr lang="en-US" altLang="zh-CN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charRg st="0" end="4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charRg st="0" end="4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charRg st="0" end="4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charRg st="0" end="4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charRg st="41" end="6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charRg st="41" end="6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charRg st="41" end="6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charRg st="41" end="6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charRg st="62" end="7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charRg st="62" end="7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charRg st="62" end="7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charRg st="62" end="7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charRg st="77" end="9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charRg st="77" end="9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charRg st="77" end="9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charRg st="77" end="9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charRg st="97" end="1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charRg st="97" end="11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charRg st="97" end="11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charRg st="97" end="1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charRg st="116" end="13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charRg st="116" end="13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charRg st="116" end="13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charRg st="116" end="13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charRg st="135" end="15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charRg st="135" end="15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charRg st="135" end="15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>
                                            <p:txEl>
                                              <p:charRg st="135" end="15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charRg st="152" end="20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charRg st="152" end="20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">
                                            <p:txEl>
                                              <p:charRg st="152" end="20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">
                                            <p:txEl>
                                              <p:charRg st="152" end="20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charRg st="202" end="2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">
                                            <p:txEl>
                                              <p:charRg st="202" end="22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">
                                            <p:txEl>
                                              <p:charRg st="202" end="22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">
                                            <p:txEl>
                                              <p:charRg st="202" end="2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charRg st="224" end="25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">
                                            <p:txEl>
                                              <p:charRg st="224" end="25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">
                                            <p:txEl>
                                              <p:charRg st="224" end="25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">
                                            <p:txEl>
                                              <p:charRg st="224" end="25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charRg st="255" end="28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">
                                            <p:txEl>
                                              <p:charRg st="255" end="28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">
                                            <p:txEl>
                                              <p:charRg st="255" end="28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">
                                            <p:txEl>
                                              <p:charRg st="255" end="28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charRg st="282" end="30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6">
                                            <p:txEl>
                                              <p:charRg st="282" end="30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">
                                            <p:txEl>
                                              <p:charRg st="282" end="30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6">
                                            <p:txEl>
                                              <p:charRg st="282" end="30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charRg st="307" end="33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6">
                                            <p:txEl>
                                              <p:charRg st="307" end="33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6">
                                            <p:txEl>
                                              <p:charRg st="307" end="33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6">
                                            <p:txEl>
                                              <p:charRg st="307" end="33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宋体"/>
        <a:cs typeface=""/>
      </a:majorFont>
      <a:minorFont>
        <a:latin typeface="Tahoma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roposal">
  <a:themeElements>
    <a:clrScheme name="Proposal 8">
      <a:dk1>
        <a:srgbClr val="000000"/>
      </a:dk1>
      <a:lt1>
        <a:srgbClr val="FFFFFF"/>
      </a:lt1>
      <a:dk2>
        <a:srgbClr val="8C0039"/>
      </a:dk2>
      <a:lt2>
        <a:srgbClr val="660066"/>
      </a:lt2>
      <a:accent1>
        <a:srgbClr val="C58BF9"/>
      </a:accent1>
      <a:accent2>
        <a:srgbClr val="9966FF"/>
      </a:accent2>
      <a:accent3>
        <a:srgbClr val="FFFFFF"/>
      </a:accent3>
      <a:accent4>
        <a:srgbClr val="000000"/>
      </a:accent4>
      <a:accent5>
        <a:srgbClr val="DFC4FB"/>
      </a:accent5>
      <a:accent6>
        <a:srgbClr val="8A5CE7"/>
      </a:accent6>
      <a:hlink>
        <a:srgbClr val="E4005C"/>
      </a:hlink>
      <a:folHlink>
        <a:srgbClr val="C36C03"/>
      </a:folHlink>
    </a:clrScheme>
    <a:fontScheme name="Proposal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Proposal 1">
        <a:dk1>
          <a:srgbClr val="777777"/>
        </a:dk1>
        <a:lt1>
          <a:srgbClr val="FFFFFF"/>
        </a:lt1>
        <a:dk2>
          <a:srgbClr val="333333"/>
        </a:dk2>
        <a:lt2>
          <a:srgbClr val="FFF4C3"/>
        </a:lt2>
        <a:accent1>
          <a:srgbClr val="C892FA"/>
        </a:accent1>
        <a:accent2>
          <a:srgbClr val="9966FF"/>
        </a:accent2>
        <a:accent3>
          <a:srgbClr val="ADADAD"/>
        </a:accent3>
        <a:accent4>
          <a:srgbClr val="DADADA"/>
        </a:accent4>
        <a:accent5>
          <a:srgbClr val="E0C7FC"/>
        </a:accent5>
        <a:accent6>
          <a:srgbClr val="8A5CE7"/>
        </a:accent6>
        <a:hlink>
          <a:srgbClr val="E4005C"/>
        </a:hlink>
        <a:folHlink>
          <a:srgbClr val="DC7A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posal 2">
        <a:dk1>
          <a:srgbClr val="1C1C1C"/>
        </a:dk1>
        <a:lt1>
          <a:srgbClr val="FFFFFF"/>
        </a:lt1>
        <a:dk2>
          <a:srgbClr val="5F5F5F"/>
        </a:dk2>
        <a:lt2>
          <a:srgbClr val="FFFFCC"/>
        </a:lt2>
        <a:accent1>
          <a:srgbClr val="4A5B64"/>
        </a:accent1>
        <a:accent2>
          <a:srgbClr val="AF9387"/>
        </a:accent2>
        <a:accent3>
          <a:srgbClr val="B6B6B6"/>
        </a:accent3>
        <a:accent4>
          <a:srgbClr val="DADADA"/>
        </a:accent4>
        <a:accent5>
          <a:srgbClr val="B1B5B8"/>
        </a:accent5>
        <a:accent6>
          <a:srgbClr val="9E857A"/>
        </a:accent6>
        <a:hlink>
          <a:srgbClr val="F3C43F"/>
        </a:hlink>
        <a:folHlink>
          <a:srgbClr val="66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posal 3">
        <a:dk1>
          <a:srgbClr val="4D4D4D"/>
        </a:dk1>
        <a:lt1>
          <a:srgbClr val="FFFFFF"/>
        </a:lt1>
        <a:dk2>
          <a:srgbClr val="666699"/>
        </a:dk2>
        <a:lt2>
          <a:srgbClr val="FFFFCC"/>
        </a:lt2>
        <a:accent1>
          <a:srgbClr val="8D8DB3"/>
        </a:accent1>
        <a:accent2>
          <a:srgbClr val="7A25D7"/>
        </a:accent2>
        <a:accent3>
          <a:srgbClr val="B8B8CA"/>
        </a:accent3>
        <a:accent4>
          <a:srgbClr val="DADADA"/>
        </a:accent4>
        <a:accent5>
          <a:srgbClr val="C5C5D6"/>
        </a:accent5>
        <a:accent6>
          <a:srgbClr val="6E20C3"/>
        </a:accent6>
        <a:hlink>
          <a:srgbClr val="66CCFF"/>
        </a:hlink>
        <a:folHlink>
          <a:srgbClr val="3333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posal 4">
        <a:dk1>
          <a:srgbClr val="10187C"/>
        </a:dk1>
        <a:lt1>
          <a:srgbClr val="F8F8F8"/>
        </a:lt1>
        <a:dk2>
          <a:srgbClr val="538DC7"/>
        </a:dk2>
        <a:lt2>
          <a:srgbClr val="CCECFF"/>
        </a:lt2>
        <a:accent1>
          <a:srgbClr val="879EC7"/>
        </a:accent1>
        <a:accent2>
          <a:srgbClr val="461B8B"/>
        </a:accent2>
        <a:accent3>
          <a:srgbClr val="B3C5E0"/>
        </a:accent3>
        <a:accent4>
          <a:srgbClr val="D4D4D4"/>
        </a:accent4>
        <a:accent5>
          <a:srgbClr val="C3CCE0"/>
        </a:accent5>
        <a:accent6>
          <a:srgbClr val="3F177D"/>
        </a:accent6>
        <a:hlink>
          <a:srgbClr val="0000FF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posal 5">
        <a:dk1>
          <a:srgbClr val="002F2E"/>
        </a:dk1>
        <a:lt1>
          <a:srgbClr val="FFFFFF"/>
        </a:lt1>
        <a:dk2>
          <a:srgbClr val="008080"/>
        </a:dk2>
        <a:lt2>
          <a:srgbClr val="FFFFCC"/>
        </a:lt2>
        <a:accent1>
          <a:srgbClr val="0E6A52"/>
        </a:accent1>
        <a:accent2>
          <a:srgbClr val="3553A7"/>
        </a:accent2>
        <a:accent3>
          <a:srgbClr val="AAC0C0"/>
        </a:accent3>
        <a:accent4>
          <a:srgbClr val="DADADA"/>
        </a:accent4>
        <a:accent5>
          <a:srgbClr val="AAB9B3"/>
        </a:accent5>
        <a:accent6>
          <a:srgbClr val="2F4A97"/>
        </a:accent6>
        <a:hlink>
          <a:srgbClr val="1ACE9F"/>
        </a:hlink>
        <a:folHlink>
          <a:srgbClr val="B5B5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posal 6">
        <a:dk1>
          <a:srgbClr val="000000"/>
        </a:dk1>
        <a:lt1>
          <a:srgbClr val="E3FFFF"/>
        </a:lt1>
        <a:dk2>
          <a:srgbClr val="4400A8"/>
        </a:dk2>
        <a:lt2>
          <a:srgbClr val="005452"/>
        </a:lt2>
        <a:accent1>
          <a:srgbClr val="92CAC9"/>
        </a:accent1>
        <a:accent2>
          <a:srgbClr val="009999"/>
        </a:accent2>
        <a:accent3>
          <a:srgbClr val="EFFFFF"/>
        </a:accent3>
        <a:accent4>
          <a:srgbClr val="000000"/>
        </a:accent4>
        <a:accent5>
          <a:srgbClr val="C7E1E1"/>
        </a:accent5>
        <a:accent6>
          <a:srgbClr val="008A8A"/>
        </a:accent6>
        <a:hlink>
          <a:srgbClr val="187C16"/>
        </a:hlink>
        <a:folHlink>
          <a:srgbClr val="66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posal 7">
        <a:dk1>
          <a:srgbClr val="000000"/>
        </a:dk1>
        <a:lt1>
          <a:srgbClr val="CCFF99"/>
        </a:lt1>
        <a:dk2>
          <a:srgbClr val="CC99FF"/>
        </a:dk2>
        <a:lt2>
          <a:srgbClr val="1B3600"/>
        </a:lt2>
        <a:accent1>
          <a:srgbClr val="009900"/>
        </a:accent1>
        <a:accent2>
          <a:srgbClr val="B7CA02"/>
        </a:accent2>
        <a:accent3>
          <a:srgbClr val="E2FFCA"/>
        </a:accent3>
        <a:accent4>
          <a:srgbClr val="000000"/>
        </a:accent4>
        <a:accent5>
          <a:srgbClr val="AACAAA"/>
        </a:accent5>
        <a:accent6>
          <a:srgbClr val="A6B702"/>
        </a:accent6>
        <a:hlink>
          <a:srgbClr val="FFCC0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posal 8">
        <a:dk1>
          <a:srgbClr val="000000"/>
        </a:dk1>
        <a:lt1>
          <a:srgbClr val="FFFFFF"/>
        </a:lt1>
        <a:dk2>
          <a:srgbClr val="8C0039"/>
        </a:dk2>
        <a:lt2>
          <a:srgbClr val="660066"/>
        </a:lt2>
        <a:accent1>
          <a:srgbClr val="C58BF9"/>
        </a:accent1>
        <a:accent2>
          <a:srgbClr val="9966FF"/>
        </a:accent2>
        <a:accent3>
          <a:srgbClr val="FFFFFF"/>
        </a:accent3>
        <a:accent4>
          <a:srgbClr val="000000"/>
        </a:accent4>
        <a:accent5>
          <a:srgbClr val="DFC4FB"/>
        </a:accent5>
        <a:accent6>
          <a:srgbClr val="8A5CE7"/>
        </a:accent6>
        <a:hlink>
          <a:srgbClr val="E4005C"/>
        </a:hlink>
        <a:folHlink>
          <a:srgbClr val="C36C0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宋体"/>
        <a:cs typeface=""/>
      </a:majorFont>
      <a:minorFont>
        <a:latin typeface="Tahoma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宋体"/>
        <a:cs typeface=""/>
      </a:majorFont>
      <a:minorFont>
        <a:latin typeface="Tahoma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Blends</Template>
  <TotalTime>0</TotalTime>
  <Words>9533</Words>
  <Application>WPS 演示</Application>
  <PresentationFormat>全屏显示(4:3)</PresentationFormat>
  <Paragraphs>963</Paragraphs>
  <Slides>39</Slides>
  <Notes>8</Notes>
  <HiddenSlides>0</HiddenSlides>
  <MMClips>0</MMClips>
  <ScaleCrop>false</ScaleCrop>
  <HeadingPairs>
    <vt:vector size="8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5</vt:i4>
      </vt:variant>
      <vt:variant>
        <vt:lpstr>嵌入 OLE 服务器</vt:lpstr>
      </vt:variant>
      <vt:variant>
        <vt:i4>15</vt:i4>
      </vt:variant>
      <vt:variant>
        <vt:lpstr>幻灯片标题</vt:lpstr>
      </vt:variant>
      <vt:variant>
        <vt:i4>39</vt:i4>
      </vt:variant>
    </vt:vector>
  </HeadingPairs>
  <TitlesOfParts>
    <vt:vector size="73" baseType="lpstr">
      <vt:lpstr>Arial</vt:lpstr>
      <vt:lpstr>宋体</vt:lpstr>
      <vt:lpstr>Wingdings</vt:lpstr>
      <vt:lpstr>Tahoma</vt:lpstr>
      <vt:lpstr>Times New Roman</vt:lpstr>
      <vt:lpstr>Times New Roman</vt:lpstr>
      <vt:lpstr>Symbol</vt:lpstr>
      <vt:lpstr>Calibri</vt:lpstr>
      <vt:lpstr>微软雅黑</vt:lpstr>
      <vt:lpstr>Arial Unicode MS</vt:lpstr>
      <vt:lpstr>楷体_GB2312</vt:lpstr>
      <vt:lpstr>新宋体</vt:lpstr>
      <vt:lpstr>Comic Sans MS</vt:lpstr>
      <vt:lpstr>Arial Narrow</vt:lpstr>
      <vt:lpstr>Blends</vt:lpstr>
      <vt:lpstr>Proposal</vt:lpstr>
      <vt:lpstr>1_Blends</vt:lpstr>
      <vt:lpstr>默认设计模板</vt:lpstr>
      <vt:lpstr>2_Blends</vt:lpstr>
      <vt:lpstr>Paint.Picture</vt:lpstr>
      <vt:lpstr>Excel.Sheet.8</vt:lpstr>
      <vt:lpstr>Excel.Sheet.8</vt:lpstr>
      <vt:lpstr>Excel.Sheet.8</vt:lpstr>
      <vt:lpstr>Excel.Sheet.8</vt:lpstr>
      <vt:lpstr>Excel.Sheet.8</vt:lpstr>
      <vt:lpstr>Excel.Sheet.8</vt:lpstr>
      <vt:lpstr>Paint.Picture</vt:lpstr>
      <vt:lpstr>Paint.Picture</vt:lpstr>
      <vt:lpstr>MS_ClipArt_Gallery.2</vt:lpstr>
      <vt:lpstr>MS_ClipArt_Gallery.2</vt:lpstr>
      <vt:lpstr>Excel.Sheet.8</vt:lpstr>
      <vt:lpstr>Excel.Sheet.8</vt:lpstr>
      <vt:lpstr>Excel.Sheet.8</vt:lpstr>
      <vt:lpstr>Excel.Sheet.8</vt:lpstr>
      <vt:lpstr>ENGLISH for  ACCOUNTING &amp; FINANCE</vt:lpstr>
      <vt:lpstr>PowerPoint 演示文稿</vt:lpstr>
      <vt:lpstr>PowerPoint 演示文稿</vt:lpstr>
      <vt:lpstr>PowerPoint 演示文稿</vt:lpstr>
      <vt:lpstr>Lesson 1</vt:lpstr>
      <vt:lpstr>1.1 Accounting is an information system</vt:lpstr>
      <vt:lpstr>1.2 Forms of organization </vt:lpstr>
      <vt:lpstr>1.3 Framework for Preparation and presentation of financial statements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1.4 Understanding financial statements</vt:lpstr>
      <vt:lpstr> 1.5 Accounting and its profession</vt:lpstr>
      <vt:lpstr>PowerPoint 演示文稿</vt:lpstr>
      <vt:lpstr>1.6 Using the accounting equation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 1.7 Ethics in accounting</vt:lpstr>
      <vt:lpstr>End of Lesson 1</vt:lpstr>
    </vt:vector>
  </TitlesOfParts>
  <Company>CGA-Canada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General</dc:title>
  <dc:creator>Education Department</dc:creator>
  <cp:lastModifiedBy>吴晓明</cp:lastModifiedBy>
  <cp:revision>130</cp:revision>
  <cp:lastPrinted>2000-04-03T18:16:00Z</cp:lastPrinted>
  <dcterms:created xsi:type="dcterms:W3CDTF">1998-05-04T15:40:00Z</dcterms:created>
  <dcterms:modified xsi:type="dcterms:W3CDTF">2022-02-21T03:31:46Z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90F6A2AD83E44BAABD86CA611AAB0404</vt:lpwstr>
  </property>
  <property fmtid="{D5CDD505-2E9C-101B-9397-08002B2CF9AE}" pid="3" name="KSOProductBuildVer">
    <vt:lpwstr>2052-11.1.0.11365</vt:lpwstr>
  </property>
</Properties>
</file>