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emf" ContentType="image/x-emf"/>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 id="2147483674" r:id="rId4"/>
    <p:sldMasterId id="2147483686" r:id="rId5"/>
  </p:sldMasterIdLst>
  <p:notesMasterIdLst>
    <p:notesMasterId r:id="rId7"/>
  </p:notesMasterIdLst>
  <p:handoutMasterIdLst>
    <p:handoutMasterId r:id="rId68"/>
  </p:handoutMasterIdLst>
  <p:sldIdLst>
    <p:sldId id="378" r:id="rId6"/>
    <p:sldId id="379" r:id="rId8"/>
    <p:sldId id="318" r:id="rId9"/>
    <p:sldId id="325" r:id="rId10"/>
    <p:sldId id="322" r:id="rId11"/>
    <p:sldId id="300" r:id="rId12"/>
    <p:sldId id="326" r:id="rId13"/>
    <p:sldId id="327" r:id="rId14"/>
    <p:sldId id="328" r:id="rId15"/>
    <p:sldId id="329" r:id="rId16"/>
    <p:sldId id="330" r:id="rId17"/>
    <p:sldId id="331" r:id="rId18"/>
    <p:sldId id="332" r:id="rId19"/>
    <p:sldId id="333" r:id="rId20"/>
    <p:sldId id="334" r:id="rId21"/>
    <p:sldId id="335" r:id="rId22"/>
    <p:sldId id="336" r:id="rId23"/>
    <p:sldId id="338" r:id="rId24"/>
    <p:sldId id="339" r:id="rId25"/>
    <p:sldId id="340" r:id="rId26"/>
    <p:sldId id="341" r:id="rId27"/>
    <p:sldId id="342" r:id="rId28"/>
    <p:sldId id="343" r:id="rId29"/>
    <p:sldId id="344" r:id="rId30"/>
    <p:sldId id="345" r:id="rId31"/>
    <p:sldId id="346" r:id="rId32"/>
    <p:sldId id="347" r:id="rId33"/>
    <p:sldId id="348" r:id="rId34"/>
    <p:sldId id="349" r:id="rId35"/>
    <p:sldId id="350" r:id="rId36"/>
    <p:sldId id="351" r:id="rId37"/>
    <p:sldId id="352" r:id="rId38"/>
    <p:sldId id="353" r:id="rId39"/>
    <p:sldId id="354" r:id="rId40"/>
    <p:sldId id="355" r:id="rId41"/>
    <p:sldId id="356" r:id="rId42"/>
    <p:sldId id="357" r:id="rId43"/>
    <p:sldId id="358" r:id="rId44"/>
    <p:sldId id="302" r:id="rId45"/>
    <p:sldId id="380" r:id="rId46"/>
    <p:sldId id="381" r:id="rId47"/>
    <p:sldId id="382" r:id="rId48"/>
    <p:sldId id="305" r:id="rId49"/>
    <p:sldId id="384" r:id="rId50"/>
    <p:sldId id="307" r:id="rId51"/>
    <p:sldId id="308" r:id="rId52"/>
    <p:sldId id="368" r:id="rId53"/>
    <p:sldId id="369" r:id="rId54"/>
    <p:sldId id="370" r:id="rId55"/>
    <p:sldId id="371" r:id="rId56"/>
    <p:sldId id="372" r:id="rId57"/>
    <p:sldId id="373" r:id="rId58"/>
    <p:sldId id="374" r:id="rId59"/>
    <p:sldId id="375" r:id="rId60"/>
    <p:sldId id="309" r:id="rId61"/>
    <p:sldId id="376" r:id="rId62"/>
    <p:sldId id="310" r:id="rId63"/>
    <p:sldId id="315" r:id="rId64"/>
    <p:sldId id="316" r:id="rId65"/>
    <p:sldId id="317" r:id="rId66"/>
    <p:sldId id="359" r:id="rId67"/>
  </p:sldIdLst>
  <p:sldSz cx="9144000" cy="6858000" type="screen4x3"/>
  <p:notesSz cx="7099300" cy="1023493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2FDB2607-1784-4EEB-B798-7EB5836EED8A}">
        <p14:showMediaCtrls xmlns:p14="http://schemas.microsoft.com/office/powerpoint/2010/main" val="1"/>
      </p:ext>
    </p:extLst>
  </p:showPr>
  <p:clrMru>
    <a:srgbClr val="003399"/>
    <a:srgbClr val="336699"/>
    <a:srgbClr val="CCFFCC"/>
    <a:srgbClr val="CCFF99"/>
    <a:srgbClr val="FFCCFF"/>
    <a:srgbClr val="CCFFFF"/>
    <a:srgbClr val="CC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2846"/>
  </p:normalViewPr>
  <p:slideViewPr>
    <p:cSldViewPr showGuides="1">
      <p:cViewPr varScale="1">
        <p:scale>
          <a:sx n="58" d="100"/>
          <a:sy n="58" d="100"/>
        </p:scale>
        <p:origin x="-1716" y="-84"/>
      </p:cViewPr>
      <p:guideLst>
        <p:guide orient="horz" pos="4319"/>
        <p:guide pos="5759"/>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90012" cy="90012"/>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1" Type="http://schemas.openxmlformats.org/officeDocument/2006/relationships/tableStyles" Target="tableStyles.xml"/><Relationship Id="rId70" Type="http://schemas.openxmlformats.org/officeDocument/2006/relationships/viewProps" Target="viewProps.xml"/><Relationship Id="rId7" Type="http://schemas.openxmlformats.org/officeDocument/2006/relationships/notesMaster" Target="notesMasters/notesMaster1.xml"/><Relationship Id="rId69" Type="http://schemas.openxmlformats.org/officeDocument/2006/relationships/presProps" Target="presProps.xml"/><Relationship Id="rId68" Type="http://schemas.openxmlformats.org/officeDocument/2006/relationships/handoutMaster" Target="handoutMasters/handoutMaster1.xml"/><Relationship Id="rId67" Type="http://schemas.openxmlformats.org/officeDocument/2006/relationships/slide" Target="slides/slide61.xml"/><Relationship Id="rId66" Type="http://schemas.openxmlformats.org/officeDocument/2006/relationships/slide" Target="slides/slide60.xml"/><Relationship Id="rId65" Type="http://schemas.openxmlformats.org/officeDocument/2006/relationships/slide" Target="slides/slide59.xml"/><Relationship Id="rId64" Type="http://schemas.openxmlformats.org/officeDocument/2006/relationships/slide" Target="slides/slide58.xml"/><Relationship Id="rId63" Type="http://schemas.openxmlformats.org/officeDocument/2006/relationships/slide" Target="slides/slide57.xml"/><Relationship Id="rId62" Type="http://schemas.openxmlformats.org/officeDocument/2006/relationships/slide" Target="slides/slide56.xml"/><Relationship Id="rId61" Type="http://schemas.openxmlformats.org/officeDocument/2006/relationships/slide" Target="slides/slide55.xml"/><Relationship Id="rId60" Type="http://schemas.openxmlformats.org/officeDocument/2006/relationships/slide" Target="slides/slide54.xml"/><Relationship Id="rId6" Type="http://schemas.openxmlformats.org/officeDocument/2006/relationships/slide" Target="slides/slide1.xml"/><Relationship Id="rId59" Type="http://schemas.openxmlformats.org/officeDocument/2006/relationships/slide" Target="slides/slide53.xml"/><Relationship Id="rId58" Type="http://schemas.openxmlformats.org/officeDocument/2006/relationships/slide" Target="slides/slide52.xml"/><Relationship Id="rId57" Type="http://schemas.openxmlformats.org/officeDocument/2006/relationships/slide" Target="slides/slide51.xml"/><Relationship Id="rId56" Type="http://schemas.openxmlformats.org/officeDocument/2006/relationships/slide" Target="slides/slide50.xml"/><Relationship Id="rId55" Type="http://schemas.openxmlformats.org/officeDocument/2006/relationships/slide" Target="slides/slide49.xml"/><Relationship Id="rId54" Type="http://schemas.openxmlformats.org/officeDocument/2006/relationships/slide" Target="slides/slide48.xml"/><Relationship Id="rId53" Type="http://schemas.openxmlformats.org/officeDocument/2006/relationships/slide" Target="slides/slide47.xml"/><Relationship Id="rId52" Type="http://schemas.openxmlformats.org/officeDocument/2006/relationships/slide" Target="slides/slide46.xml"/><Relationship Id="rId51" Type="http://schemas.openxmlformats.org/officeDocument/2006/relationships/slide" Target="slides/slide45.xml"/><Relationship Id="rId50" Type="http://schemas.openxmlformats.org/officeDocument/2006/relationships/slide" Target="slides/slide44.xml"/><Relationship Id="rId5" Type="http://schemas.openxmlformats.org/officeDocument/2006/relationships/slideMaster" Target="slideMasters/slideMaster4.xml"/><Relationship Id="rId49" Type="http://schemas.openxmlformats.org/officeDocument/2006/relationships/slide" Target="slides/slide43.xml"/><Relationship Id="rId48" Type="http://schemas.openxmlformats.org/officeDocument/2006/relationships/slide" Target="slides/slide42.xml"/><Relationship Id="rId47" Type="http://schemas.openxmlformats.org/officeDocument/2006/relationships/slide" Target="slides/slide41.xml"/><Relationship Id="rId46" Type="http://schemas.openxmlformats.org/officeDocument/2006/relationships/slide" Target="slides/slide40.xml"/><Relationship Id="rId45" Type="http://schemas.openxmlformats.org/officeDocument/2006/relationships/slide" Target="slides/slide39.xml"/><Relationship Id="rId44" Type="http://schemas.openxmlformats.org/officeDocument/2006/relationships/slide" Target="slides/slide38.xml"/><Relationship Id="rId43" Type="http://schemas.openxmlformats.org/officeDocument/2006/relationships/slide" Target="slides/slide37.xml"/><Relationship Id="rId42" Type="http://schemas.openxmlformats.org/officeDocument/2006/relationships/slide" Target="slides/slide36.xml"/><Relationship Id="rId41" Type="http://schemas.openxmlformats.org/officeDocument/2006/relationships/slide" Target="slides/slide35.xml"/><Relationship Id="rId40" Type="http://schemas.openxmlformats.org/officeDocument/2006/relationships/slide" Target="slides/slide34.xml"/><Relationship Id="rId4" Type="http://schemas.openxmlformats.org/officeDocument/2006/relationships/slideMaster" Target="slideMasters/slideMaster3.xml"/><Relationship Id="rId39" Type="http://schemas.openxmlformats.org/officeDocument/2006/relationships/slide" Target="slides/slide33.xml"/><Relationship Id="rId38" Type="http://schemas.openxmlformats.org/officeDocument/2006/relationships/slide" Target="slides/slide32.xml"/><Relationship Id="rId37" Type="http://schemas.openxmlformats.org/officeDocument/2006/relationships/slide" Target="slides/slide31.xml"/><Relationship Id="rId36" Type="http://schemas.openxmlformats.org/officeDocument/2006/relationships/slide" Target="slides/slide30.xml"/><Relationship Id="rId35" Type="http://schemas.openxmlformats.org/officeDocument/2006/relationships/slide" Target="slides/slide29.xml"/><Relationship Id="rId34" Type="http://schemas.openxmlformats.org/officeDocument/2006/relationships/slide" Target="slides/slide28.xml"/><Relationship Id="rId33" Type="http://schemas.openxmlformats.org/officeDocument/2006/relationships/slide" Target="slides/slide27.xml"/><Relationship Id="rId32" Type="http://schemas.openxmlformats.org/officeDocument/2006/relationships/slide" Target="slides/slide26.xml"/><Relationship Id="rId31" Type="http://schemas.openxmlformats.org/officeDocument/2006/relationships/slide" Target="slides/slide25.xml"/><Relationship Id="rId30" Type="http://schemas.openxmlformats.org/officeDocument/2006/relationships/slide" Target="slides/slide24.xml"/><Relationship Id="rId3" Type="http://schemas.openxmlformats.org/officeDocument/2006/relationships/slideMaster" Target="slideMasters/slideMaster2.xml"/><Relationship Id="rId29" Type="http://schemas.openxmlformats.org/officeDocument/2006/relationships/slide" Target="slides/slide23.xml"/><Relationship Id="rId28" Type="http://schemas.openxmlformats.org/officeDocument/2006/relationships/slide" Target="slides/slide22.xml"/><Relationship Id="rId27" Type="http://schemas.openxmlformats.org/officeDocument/2006/relationships/slide" Target="slides/slide21.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8329AA3-991E-47AE-B25A-81749A186BE0}" type="doc">
      <dgm:prSet loTypeId="urn:microsoft.com/office/officeart/2005/8/layout/vList5" loCatId="list" qsTypeId="urn:microsoft.com/office/officeart/2005/8/quickstyle/simple1" qsCatId="simple" csTypeId="urn:microsoft.com/office/officeart/2005/8/colors/accent5_2" csCatId="accent5" phldr="1"/>
      <dgm:spPr/>
      <dgm:t>
        <a:bodyPr/>
        <a:lstStyle/>
        <a:p>
          <a:endParaRPr lang="zh-CN" altLang="en-US"/>
        </a:p>
      </dgm:t>
    </dgm:pt>
    <dgm:pt modelId="{05ED9353-8B16-4968-B8B3-B5389D397D29}">
      <dgm:prSet/>
      <dgm:spPr/>
      <dgm:t>
        <a:bodyPr/>
        <a:lstStyle/>
        <a:p>
          <a:pPr rtl="0"/>
          <a:r>
            <a:rPr lang="en-US" dirty="0" smtClean="0">
              <a:solidFill>
                <a:schemeClr val="tx1"/>
              </a:solidFill>
            </a:rPr>
            <a:t>current ratio </a:t>
          </a:r>
        </a:p>
        <a:p>
          <a:pPr rtl="0"/>
          <a:r>
            <a:rPr lang="en-US" dirty="0" smtClean="0">
              <a:solidFill>
                <a:schemeClr val="tx1"/>
              </a:solidFill>
            </a:rPr>
            <a:t>= current  assets</a:t>
          </a:r>
        </a:p>
        <a:p>
          <a:pPr rtl="0"/>
          <a:r>
            <a:rPr lang="en-US" dirty="0" smtClean="0">
              <a:solidFill>
                <a:schemeClr val="tx1"/>
              </a:solidFill>
            </a:rPr>
            <a:t>/current liabilities</a:t>
          </a:r>
          <a:endParaRPr lang="zh-CN" dirty="0">
            <a:solidFill>
              <a:schemeClr val="tx1"/>
            </a:solidFill>
          </a:endParaRPr>
        </a:p>
      </dgm:t>
    </dgm:pt>
    <dgm:pt modelId="{3DC92072-EC70-44E4-A75F-0CD9D106C861}" cxnId="{338AAA23-8518-4043-B90B-9420591BD4E8}" type="parTrans">
      <dgm:prSet/>
      <dgm:spPr/>
      <dgm:t>
        <a:bodyPr/>
        <a:lstStyle/>
        <a:p>
          <a:endParaRPr lang="zh-CN" altLang="en-US"/>
        </a:p>
      </dgm:t>
    </dgm:pt>
    <dgm:pt modelId="{1328D196-8A9D-4AF5-82ED-E4F13687A151}" cxnId="{338AAA23-8518-4043-B90B-9420591BD4E8}" type="sibTrans">
      <dgm:prSet/>
      <dgm:spPr/>
      <dgm:t>
        <a:bodyPr/>
        <a:lstStyle/>
        <a:p>
          <a:endParaRPr lang="zh-CN" altLang="en-US"/>
        </a:p>
      </dgm:t>
    </dgm:pt>
    <dgm:pt modelId="{8C5D7393-F5AD-4534-B4EE-F2C5FA43C923}" type="pres">
      <dgm:prSet presAssocID="{48329AA3-991E-47AE-B25A-81749A186BE0}" presName="Name0" presStyleCnt="0">
        <dgm:presLayoutVars>
          <dgm:dir/>
          <dgm:animLvl val="lvl"/>
          <dgm:resizeHandles val="exact"/>
        </dgm:presLayoutVars>
      </dgm:prSet>
      <dgm:spPr/>
      <dgm:t>
        <a:bodyPr/>
        <a:lstStyle/>
        <a:p>
          <a:endParaRPr lang="zh-CN" altLang="en-US"/>
        </a:p>
      </dgm:t>
    </dgm:pt>
    <dgm:pt modelId="{583B012D-EE17-4DE6-9034-8A6B54A305A2}" type="pres">
      <dgm:prSet presAssocID="{05ED9353-8B16-4968-B8B3-B5389D397D29}" presName="linNode" presStyleCnt="0"/>
      <dgm:spPr/>
    </dgm:pt>
    <dgm:pt modelId="{D47E5407-4F16-4FB5-9E64-EC3C018E65AB}" type="pres">
      <dgm:prSet presAssocID="{05ED9353-8B16-4968-B8B3-B5389D397D29}" presName="parentText" presStyleLbl="node1" presStyleIdx="0" presStyleCnt="1" custScaleX="207355">
        <dgm:presLayoutVars>
          <dgm:chMax val="1"/>
          <dgm:bulletEnabled val="1"/>
        </dgm:presLayoutVars>
      </dgm:prSet>
      <dgm:spPr/>
      <dgm:t>
        <a:bodyPr/>
        <a:lstStyle/>
        <a:p>
          <a:endParaRPr lang="zh-CN" altLang="en-US"/>
        </a:p>
      </dgm:t>
    </dgm:pt>
  </dgm:ptLst>
  <dgm:cxnLst>
    <dgm:cxn modelId="{0878B479-8DDB-4888-9479-CDFFF5169D0B}" type="presOf" srcId="{05ED9353-8B16-4968-B8B3-B5389D397D29}" destId="{D47E5407-4F16-4FB5-9E64-EC3C018E65AB}" srcOrd="0" destOrd="0" presId="urn:microsoft.com/office/officeart/2005/8/layout/vList5"/>
    <dgm:cxn modelId="{FBC8EE97-817E-4875-9D53-B9A922A161AE}" type="presOf" srcId="{48329AA3-991E-47AE-B25A-81749A186BE0}" destId="{8C5D7393-F5AD-4534-B4EE-F2C5FA43C923}" srcOrd="0" destOrd="0" presId="urn:microsoft.com/office/officeart/2005/8/layout/vList5"/>
    <dgm:cxn modelId="{338AAA23-8518-4043-B90B-9420591BD4E8}" srcId="{48329AA3-991E-47AE-B25A-81749A186BE0}" destId="{05ED9353-8B16-4968-B8B3-B5389D397D29}" srcOrd="0" destOrd="0" parTransId="{3DC92072-EC70-44E4-A75F-0CD9D106C861}" sibTransId="{1328D196-8A9D-4AF5-82ED-E4F13687A151}"/>
    <dgm:cxn modelId="{4B7D77B8-7AFA-483C-8936-92BB1BD58E6F}" type="presParOf" srcId="{8C5D7393-F5AD-4534-B4EE-F2C5FA43C923}" destId="{583B012D-EE17-4DE6-9034-8A6B54A305A2}" srcOrd="0" destOrd="0" presId="urn:microsoft.com/office/officeart/2005/8/layout/vList5"/>
    <dgm:cxn modelId="{547319E8-B37D-42D2-9507-F54CF2B2892F}" type="presParOf" srcId="{583B012D-EE17-4DE6-9034-8A6B54A305A2}" destId="{D47E5407-4F16-4FB5-9E64-EC3C018E65AB}" srcOrd="0"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E5407-4F16-4FB5-9E64-EC3C018E65AB}">
      <dsp:nvSpPr>
        <dsp:cNvPr id="0" name=""/>
        <dsp:cNvSpPr/>
      </dsp:nvSpPr>
      <dsp:spPr>
        <a:xfrm>
          <a:off x="814394" y="0"/>
          <a:ext cx="4795858" cy="1798633"/>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rtl="0">
            <a:lnSpc>
              <a:spcPct val="90000"/>
            </a:lnSpc>
            <a:spcBef>
              <a:spcPct val="0"/>
            </a:spcBef>
            <a:spcAft>
              <a:spcPct val="35000"/>
            </a:spcAft>
          </a:pPr>
          <a:r>
            <a:rPr lang="en-US" sz="2900" kern="1200" dirty="0" smtClean="0">
              <a:solidFill>
                <a:schemeClr val="tx1"/>
              </a:solidFill>
            </a:rPr>
            <a:t>current ratio </a:t>
          </a:r>
        </a:p>
        <a:p>
          <a:pPr lvl="0" algn="ctr" defTabSz="1289050" rtl="0">
            <a:lnSpc>
              <a:spcPct val="90000"/>
            </a:lnSpc>
            <a:spcBef>
              <a:spcPct val="0"/>
            </a:spcBef>
            <a:spcAft>
              <a:spcPct val="35000"/>
            </a:spcAft>
          </a:pPr>
          <a:r>
            <a:rPr lang="en-US" sz="2900" kern="1200" dirty="0" smtClean="0">
              <a:solidFill>
                <a:schemeClr val="tx1"/>
              </a:solidFill>
            </a:rPr>
            <a:t>= current  assets</a:t>
          </a:r>
        </a:p>
        <a:p>
          <a:pPr lvl="0" algn="ctr" defTabSz="1289050" rtl="0">
            <a:lnSpc>
              <a:spcPct val="90000"/>
            </a:lnSpc>
            <a:spcBef>
              <a:spcPct val="0"/>
            </a:spcBef>
            <a:spcAft>
              <a:spcPct val="35000"/>
            </a:spcAft>
          </a:pPr>
          <a:r>
            <a:rPr lang="en-US" sz="2900" kern="1200" dirty="0" smtClean="0">
              <a:solidFill>
                <a:schemeClr val="tx1"/>
              </a:solidFill>
            </a:rPr>
            <a:t>/current liabilities</a:t>
          </a:r>
          <a:endParaRPr lang="zh-CN" sz="2900" kern="1200" dirty="0">
            <a:solidFill>
              <a:schemeClr val="tx1"/>
            </a:solidFill>
          </a:endParaRPr>
        </a:p>
      </dsp:txBody>
      <dsp:txXfrm>
        <a:off x="902196" y="87802"/>
        <a:ext cx="4620254" cy="162302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image" Target="../media/image32.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24.vml.rels><?xml version="1.0" encoding="UTF-8" standalone="yes"?>
<Relationships xmlns="http://schemas.openxmlformats.org/package/2006/relationships"><Relationship Id="rId4" Type="http://schemas.openxmlformats.org/officeDocument/2006/relationships/image" Target="../media/image38.emf"/><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image" Target="../media/image35.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9.e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image" Target="../media/image40.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42.e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image" Target="../media/image4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Rectangle 2"/>
          <p:cNvSpPr>
            <a:spLocks noGrp="1" noChangeArrowheads="1"/>
          </p:cNvSpPr>
          <p:nvPr>
            <p:ph type="hdr" sz="quarter"/>
          </p:nvPr>
        </p:nvSpPr>
        <p:spPr bwMode="auto">
          <a:xfrm>
            <a:off x="0" y="0"/>
            <a:ext cx="3076575" cy="511175"/>
          </a:xfrm>
          <a:prstGeom prst="rect">
            <a:avLst/>
          </a:prstGeom>
          <a:noFill/>
          <a:ln w="9525">
            <a:noFill/>
            <a:miter lim="800000"/>
          </a:ln>
          <a:effectLst/>
        </p:spPr>
        <p:txBody>
          <a:bodyPr vert="horz" wrap="square" lIns="99707" tIns="49854" rIns="99707" bIns="49854" numCol="1" anchor="t" anchorCtr="0" compatLnSpc="1"/>
          <a:lstStyle>
            <a:lvl1pPr defTabSz="990600" eaLnBrk="0" hangingPunct="0">
              <a:defRPr sz="130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endPar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099" name="Rectangle 3"/>
          <p:cNvSpPr>
            <a:spLocks noGrp="1" noChangeArrowheads="1"/>
          </p:cNvSpPr>
          <p:nvPr>
            <p:ph type="dt" sz="quarter" idx="1"/>
          </p:nvPr>
        </p:nvSpPr>
        <p:spPr bwMode="auto">
          <a:xfrm>
            <a:off x="4022725" y="0"/>
            <a:ext cx="3076575" cy="511175"/>
          </a:xfrm>
          <a:prstGeom prst="rect">
            <a:avLst/>
          </a:prstGeom>
          <a:noFill/>
          <a:ln w="9525">
            <a:noFill/>
            <a:miter lim="800000"/>
          </a:ln>
          <a:effectLst/>
        </p:spPr>
        <p:txBody>
          <a:bodyPr vert="horz" wrap="square" lIns="99707" tIns="49854" rIns="99707" bIns="49854" numCol="1" anchor="t" anchorCtr="0" compatLnSpc="1"/>
          <a:lstStyle>
            <a:lvl1pPr algn="r" defTabSz="990600" eaLnBrk="0" hangingPunct="0">
              <a:defRPr sz="1300">
                <a:latin typeface="Times New Roman" panose="02020603050405020304" pitchFamily="18" charset="0"/>
              </a:defRPr>
            </a:lvl1pPr>
          </a:lstStyle>
          <a:p>
            <a:pPr marL="0" marR="0" lvl="0" indent="0" algn="r" defTabSz="990600" rtl="0" eaLnBrk="0" fontAlgn="base" latinLnBrk="0" hangingPunct="0">
              <a:lnSpc>
                <a:spcPct val="100000"/>
              </a:lnSpc>
              <a:spcBef>
                <a:spcPct val="0"/>
              </a:spcBef>
              <a:spcAft>
                <a:spcPct val="0"/>
              </a:spcAft>
              <a:buClrTx/>
              <a:buSzTx/>
              <a:buFontTx/>
              <a:buNone/>
              <a:defRPr/>
            </a:pPr>
            <a:fld id="{8D3F575E-64E8-4C85-8AD7-E21864628A79}" type="datetime1">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04" name="Rectangle 8"/>
          <p:cNvSpPr>
            <a:spLocks noGrp="1" noChangeArrowheads="1"/>
          </p:cNvSpPr>
          <p:nvPr>
            <p:ph type="ftr" sz="quarter" idx="2"/>
          </p:nvPr>
        </p:nvSpPr>
        <p:spPr bwMode="auto">
          <a:xfrm>
            <a:off x="541338" y="9723438"/>
            <a:ext cx="4570413" cy="511175"/>
          </a:xfrm>
          <a:prstGeom prst="rect">
            <a:avLst/>
          </a:prstGeom>
          <a:noFill/>
          <a:ln w="9525">
            <a:noFill/>
            <a:miter lim="800000"/>
          </a:ln>
          <a:effectLst/>
        </p:spPr>
        <p:txBody>
          <a:bodyPr vert="horz" wrap="square" lIns="99707" tIns="49854" rIns="99707" bIns="49854" numCol="1" anchor="b" anchorCtr="0" compatLnSpc="1"/>
          <a:lstStyle>
            <a:lvl1pPr defTabSz="990600" eaLnBrk="0" hangingPunct="0">
              <a:defRPr sz="130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r>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SUN HX Accounting English Lesson3</a:t>
            </a:r>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05" name="Rectangle 9"/>
          <p:cNvSpPr>
            <a:spLocks noGrp="1" noChangeArrowheads="1"/>
          </p:cNvSpPr>
          <p:nvPr>
            <p:ph type="sldNum" sz="quarter" idx="3"/>
          </p:nvPr>
        </p:nvSpPr>
        <p:spPr bwMode="auto">
          <a:xfrm>
            <a:off x="5189538" y="9723438"/>
            <a:ext cx="1373188" cy="511175"/>
          </a:xfrm>
          <a:prstGeom prst="rect">
            <a:avLst/>
          </a:prstGeom>
          <a:noFill/>
          <a:ln w="9525">
            <a:noFill/>
            <a:miter lim="800000"/>
          </a:ln>
          <a:effectLst/>
        </p:spPr>
        <p:txBody>
          <a:bodyPr vert="horz" wrap="square" lIns="99707" tIns="49854" rIns="99707" bIns="49854" numCol="1" anchor="b" anchorCtr="0" compatLnSpc="1"/>
          <a:p>
            <a:pPr lvl="0" algn="r" defTabSz="990600">
              <a:buNone/>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Rectangle 2"/>
          <p:cNvSpPr>
            <a:spLocks noGrp="1" noChangeArrowheads="1"/>
          </p:cNvSpPr>
          <p:nvPr>
            <p:ph type="hdr" sz="quarter"/>
          </p:nvPr>
        </p:nvSpPr>
        <p:spPr bwMode="auto">
          <a:xfrm>
            <a:off x="0" y="0"/>
            <a:ext cx="3076575" cy="511175"/>
          </a:xfrm>
          <a:prstGeom prst="rect">
            <a:avLst/>
          </a:prstGeom>
          <a:noFill/>
          <a:ln w="9525">
            <a:noFill/>
            <a:miter lim="800000"/>
          </a:ln>
          <a:effectLst/>
        </p:spPr>
        <p:txBody>
          <a:bodyPr vert="horz" wrap="square" lIns="99707" tIns="49854" rIns="99707" bIns="49854" numCol="1" anchor="t" anchorCtr="0" compatLnSpc="1"/>
          <a:lstStyle>
            <a:lvl1pPr defTabSz="990600" eaLnBrk="0" hangingPunct="0">
              <a:defRPr sz="130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endPar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83971" name="Rectangle 3"/>
          <p:cNvSpPr>
            <a:spLocks noTextEdit="1"/>
          </p:cNvSpPr>
          <p:nvPr>
            <p:ph type="sldImg" idx="2"/>
          </p:nvPr>
        </p:nvSpPr>
        <p:spPr>
          <a:xfrm>
            <a:off x="995363" y="769938"/>
            <a:ext cx="5110162" cy="3832225"/>
          </a:xfrm>
          <a:prstGeom prst="rect">
            <a:avLst/>
          </a:prstGeom>
          <a:noFill/>
          <a:ln w="12700" cap="flat" cmpd="sng">
            <a:solidFill>
              <a:srgbClr val="000000"/>
            </a:solidFill>
            <a:prstDash val="solid"/>
            <a:miter/>
            <a:headEnd type="none" w="med" len="med"/>
            <a:tailEnd type="none" w="med" len="med"/>
          </a:ln>
        </p:spPr>
      </p:sp>
      <p:sp>
        <p:nvSpPr>
          <p:cNvPr id="2052" name="Rectangle 4"/>
          <p:cNvSpPr>
            <a:spLocks noGrp="1" noChangeArrowheads="1"/>
          </p:cNvSpPr>
          <p:nvPr>
            <p:ph type="body" sz="quarter" idx="3"/>
          </p:nvPr>
        </p:nvSpPr>
        <p:spPr bwMode="auto">
          <a:xfrm>
            <a:off x="947738" y="4862513"/>
            <a:ext cx="5203825" cy="4603750"/>
          </a:xfrm>
          <a:prstGeom prst="rect">
            <a:avLst/>
          </a:prstGeom>
          <a:noFill/>
          <a:ln w="9525">
            <a:noFill/>
            <a:miter lim="800000"/>
          </a:ln>
          <a:effectLst/>
        </p:spPr>
        <p:txBody>
          <a:bodyPr vert="horz" wrap="square" lIns="99707" tIns="49854" rIns="99707" bIns="49854"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Click to edit Master text styles</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Second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Third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Fourth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Fifth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053" name="Rectangle 5"/>
          <p:cNvSpPr>
            <a:spLocks noGrp="1" noChangeArrowheads="1"/>
          </p:cNvSpPr>
          <p:nvPr>
            <p:ph type="dt" idx="1"/>
          </p:nvPr>
        </p:nvSpPr>
        <p:spPr bwMode="auto">
          <a:xfrm>
            <a:off x="4022725" y="0"/>
            <a:ext cx="3076575" cy="511175"/>
          </a:xfrm>
          <a:prstGeom prst="rect">
            <a:avLst/>
          </a:prstGeom>
          <a:noFill/>
          <a:ln w="9525">
            <a:noFill/>
            <a:miter lim="800000"/>
          </a:ln>
          <a:effectLst/>
        </p:spPr>
        <p:txBody>
          <a:bodyPr vert="horz" wrap="square" lIns="99707" tIns="49854" rIns="99707" bIns="49854" numCol="1" anchor="t" anchorCtr="0" compatLnSpc="1"/>
          <a:lstStyle>
            <a:lvl1pPr algn="r" defTabSz="990600" eaLnBrk="0" hangingPunct="0">
              <a:defRPr sz="1300">
                <a:latin typeface="Times New Roman" panose="02020603050405020304" pitchFamily="18" charset="0"/>
              </a:defRPr>
            </a:lvl1pPr>
          </a:lstStyle>
          <a:p>
            <a:pPr marL="0" marR="0" lvl="0" indent="0" algn="r" defTabSz="990600" rtl="0" eaLnBrk="0" fontAlgn="base" latinLnBrk="0" hangingPunct="0">
              <a:lnSpc>
                <a:spcPct val="100000"/>
              </a:lnSpc>
              <a:spcBef>
                <a:spcPct val="0"/>
              </a:spcBef>
              <a:spcAft>
                <a:spcPct val="0"/>
              </a:spcAft>
              <a:buClrTx/>
              <a:buSzTx/>
              <a:buFontTx/>
              <a:buNone/>
              <a:defRPr/>
            </a:pPr>
            <a:fld id="{DACCC758-933F-4089-BE90-3F3A8ECB572D}" type="datetime1">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4" name="Rectangle 6"/>
          <p:cNvSpPr>
            <a:spLocks noGrp="1" noChangeArrowheads="1"/>
          </p:cNvSpPr>
          <p:nvPr>
            <p:ph type="ftr" sz="quarter" idx="4"/>
          </p:nvPr>
        </p:nvSpPr>
        <p:spPr bwMode="auto">
          <a:xfrm>
            <a:off x="0" y="9723438"/>
            <a:ext cx="3076575" cy="511175"/>
          </a:xfrm>
          <a:prstGeom prst="rect">
            <a:avLst/>
          </a:prstGeom>
          <a:noFill/>
          <a:ln w="9525">
            <a:noFill/>
            <a:miter lim="800000"/>
          </a:ln>
          <a:effectLst/>
        </p:spPr>
        <p:txBody>
          <a:bodyPr vert="horz" wrap="square" lIns="99707" tIns="49854" rIns="99707" bIns="49854" numCol="1" anchor="b" anchorCtr="0" compatLnSpc="1"/>
          <a:lstStyle>
            <a:lvl1pPr defTabSz="990600" eaLnBrk="0" hangingPunct="0">
              <a:defRPr sz="130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r>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SUN HX Accounting English Lesson3</a:t>
            </a:r>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5" name="Rectangle 7"/>
          <p:cNvSpPr>
            <a:spLocks noGrp="1" noChangeArrowheads="1"/>
          </p:cNvSpPr>
          <p:nvPr>
            <p:ph type="sldNum" sz="quarter" idx="5"/>
          </p:nvPr>
        </p:nvSpPr>
        <p:spPr bwMode="auto">
          <a:xfrm>
            <a:off x="4022725" y="9723438"/>
            <a:ext cx="3076575" cy="511175"/>
          </a:xfrm>
          <a:prstGeom prst="rect">
            <a:avLst/>
          </a:prstGeom>
          <a:noFill/>
          <a:ln w="9525">
            <a:noFill/>
            <a:miter lim="800000"/>
          </a:ln>
          <a:effectLst/>
        </p:spPr>
        <p:txBody>
          <a:bodyPr vert="horz" wrap="square" lIns="99707" tIns="49854" rIns="99707" bIns="49854" numCol="1" anchor="b" anchorCtr="0" compatLnSpc="1"/>
          <a:p>
            <a:pPr lvl="0" algn="r" defTabSz="990600">
              <a:buNone/>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7.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1.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499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8499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84996" name="Rectangle 2"/>
          <p:cNvSpPr>
            <a:spLocks noTextEdit="1"/>
          </p:cNvSpPr>
          <p:nvPr>
            <p:ph type="sldImg"/>
          </p:nvPr>
        </p:nvSpPr>
        <p:spPr>
          <a:ln/>
        </p:spPr>
      </p:sp>
      <p:sp>
        <p:nvSpPr>
          <p:cNvPr id="84997" name="Rectangle 3"/>
          <p:cNvSpPr>
            <a:spLocks noGrp="1"/>
          </p:cNvSpPr>
          <p:nvPr>
            <p:ph type="body" idx="1"/>
          </p:nvPr>
        </p:nvSpPr>
        <p:spPr>
          <a:ln/>
        </p:spPr>
        <p:txBody>
          <a:bodyPr wrap="square" lIns="99707" tIns="49854" rIns="99707" bIns="49854" anchor="t" anchorCtr="0"/>
          <a:p>
            <a:pPr lvl="0" eaLnBrk="1" hangingPunct="1"/>
            <a:endParaRPr lang="zh-CN"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421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421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421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421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421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4216" name="Rectangle 6"/>
          <p:cNvSpPr>
            <a:spLocks noTextEdit="1"/>
          </p:cNvSpPr>
          <p:nvPr>
            <p:ph type="sldImg"/>
          </p:nvPr>
        </p:nvSpPr>
        <p:spPr>
          <a:xfrm>
            <a:off x="990600" y="768350"/>
            <a:ext cx="5118100" cy="3838575"/>
          </a:xfrm>
          <a:ln>
            <a:solidFill>
              <a:schemeClr val="tx1">
                <a:alpha val="100000"/>
              </a:schemeClr>
            </a:solidFill>
          </a:ln>
        </p:spPr>
      </p:sp>
      <p:sp>
        <p:nvSpPr>
          <p:cNvPr id="9421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523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523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523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523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523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523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5240" name="Rectangle 6"/>
          <p:cNvSpPr>
            <a:spLocks noTextEdit="1"/>
          </p:cNvSpPr>
          <p:nvPr>
            <p:ph type="sldImg"/>
          </p:nvPr>
        </p:nvSpPr>
        <p:spPr>
          <a:xfrm>
            <a:off x="990600" y="768350"/>
            <a:ext cx="5118100" cy="3838575"/>
          </a:xfrm>
          <a:ln>
            <a:solidFill>
              <a:schemeClr val="tx1">
                <a:alpha val="100000"/>
              </a:schemeClr>
            </a:solidFill>
          </a:ln>
        </p:spPr>
      </p:sp>
      <p:sp>
        <p:nvSpPr>
          <p:cNvPr id="9524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625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626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626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626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626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6264" name="Rectangle 6"/>
          <p:cNvSpPr>
            <a:spLocks noTextEdit="1"/>
          </p:cNvSpPr>
          <p:nvPr>
            <p:ph type="sldImg"/>
          </p:nvPr>
        </p:nvSpPr>
        <p:spPr>
          <a:xfrm>
            <a:off x="990600" y="768350"/>
            <a:ext cx="5118100" cy="3838575"/>
          </a:xfrm>
          <a:ln>
            <a:solidFill>
              <a:schemeClr val="tx1">
                <a:alpha val="100000"/>
              </a:schemeClr>
            </a:solidFill>
          </a:ln>
        </p:spPr>
      </p:sp>
      <p:sp>
        <p:nvSpPr>
          <p:cNvPr id="96265"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728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728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728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728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728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7288" name="Rectangle 6"/>
          <p:cNvSpPr>
            <a:spLocks noTextEdit="1"/>
          </p:cNvSpPr>
          <p:nvPr>
            <p:ph type="sldImg"/>
          </p:nvPr>
        </p:nvSpPr>
        <p:spPr>
          <a:xfrm>
            <a:off x="990600" y="768350"/>
            <a:ext cx="5118100" cy="3838575"/>
          </a:xfrm>
          <a:ln>
            <a:solidFill>
              <a:schemeClr val="tx1">
                <a:alpha val="100000"/>
              </a:schemeClr>
            </a:solidFill>
          </a:ln>
        </p:spPr>
      </p:sp>
      <p:sp>
        <p:nvSpPr>
          <p:cNvPr id="9728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830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830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830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831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831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8312" name="Rectangle 6"/>
          <p:cNvSpPr>
            <a:spLocks noTextEdit="1"/>
          </p:cNvSpPr>
          <p:nvPr>
            <p:ph type="sldImg"/>
          </p:nvPr>
        </p:nvSpPr>
        <p:spPr>
          <a:xfrm>
            <a:off x="990600" y="768350"/>
            <a:ext cx="5118100" cy="3838575"/>
          </a:xfrm>
          <a:ln>
            <a:solidFill>
              <a:schemeClr val="tx1">
                <a:alpha val="100000"/>
              </a:schemeClr>
            </a:solidFill>
          </a:ln>
        </p:spPr>
      </p:sp>
      <p:sp>
        <p:nvSpPr>
          <p:cNvPr id="9831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933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933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933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933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933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933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9336" name="Rectangle 6"/>
          <p:cNvSpPr>
            <a:spLocks noTextEdit="1"/>
          </p:cNvSpPr>
          <p:nvPr>
            <p:ph type="sldImg"/>
          </p:nvPr>
        </p:nvSpPr>
        <p:spPr>
          <a:xfrm>
            <a:off x="990600" y="768350"/>
            <a:ext cx="5118100" cy="3838575"/>
          </a:xfrm>
          <a:ln>
            <a:solidFill>
              <a:schemeClr val="tx1">
                <a:alpha val="100000"/>
              </a:schemeClr>
            </a:solidFill>
          </a:ln>
        </p:spPr>
      </p:sp>
      <p:sp>
        <p:nvSpPr>
          <p:cNvPr id="9933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035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035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035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035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035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0360" name="Rectangle 6"/>
          <p:cNvSpPr>
            <a:spLocks noTextEdit="1"/>
          </p:cNvSpPr>
          <p:nvPr>
            <p:ph type="sldImg"/>
          </p:nvPr>
        </p:nvSpPr>
        <p:spPr>
          <a:xfrm>
            <a:off x="990600" y="768350"/>
            <a:ext cx="5118100" cy="3838575"/>
          </a:xfrm>
          <a:ln>
            <a:solidFill>
              <a:schemeClr val="tx1">
                <a:alpha val="100000"/>
              </a:schemeClr>
            </a:solidFill>
          </a:ln>
        </p:spPr>
      </p:sp>
      <p:sp>
        <p:nvSpPr>
          <p:cNvPr id="10036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137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138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138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138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138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1384" name="Rectangle 6"/>
          <p:cNvSpPr>
            <a:spLocks noTextEdit="1"/>
          </p:cNvSpPr>
          <p:nvPr>
            <p:ph type="sldImg"/>
          </p:nvPr>
        </p:nvSpPr>
        <p:spPr>
          <a:xfrm>
            <a:off x="990600" y="768350"/>
            <a:ext cx="5118100" cy="3838575"/>
          </a:xfrm>
          <a:ln>
            <a:solidFill>
              <a:schemeClr val="tx1">
                <a:alpha val="100000"/>
              </a:schemeClr>
            </a:solidFill>
          </a:ln>
        </p:spPr>
      </p:sp>
      <p:sp>
        <p:nvSpPr>
          <p:cNvPr id="101385"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240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240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240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240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240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2408" name="Rectangle 6"/>
          <p:cNvSpPr>
            <a:spLocks noTextEdit="1"/>
          </p:cNvSpPr>
          <p:nvPr>
            <p:ph type="sldImg"/>
          </p:nvPr>
        </p:nvSpPr>
        <p:spPr>
          <a:xfrm>
            <a:off x="990600" y="768350"/>
            <a:ext cx="5118100" cy="3838575"/>
          </a:xfrm>
          <a:ln>
            <a:solidFill>
              <a:schemeClr val="tx1">
                <a:alpha val="100000"/>
              </a:schemeClr>
            </a:solidFill>
          </a:ln>
        </p:spPr>
      </p:sp>
      <p:sp>
        <p:nvSpPr>
          <p:cNvPr id="10240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342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342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342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343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343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3432" name="Rectangle 6"/>
          <p:cNvSpPr>
            <a:spLocks noTextEdit="1"/>
          </p:cNvSpPr>
          <p:nvPr>
            <p:ph type="sldImg"/>
          </p:nvPr>
        </p:nvSpPr>
        <p:spPr>
          <a:xfrm>
            <a:off x="990600" y="768350"/>
            <a:ext cx="5118100" cy="3838575"/>
          </a:xfrm>
          <a:ln>
            <a:solidFill>
              <a:schemeClr val="tx1">
                <a:alpha val="100000"/>
              </a:schemeClr>
            </a:solidFill>
          </a:ln>
        </p:spPr>
      </p:sp>
      <p:sp>
        <p:nvSpPr>
          <p:cNvPr id="10343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8601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86020" name="Rectangle 2"/>
          <p:cNvSpPr>
            <a:spLocks noTextEdit="1"/>
          </p:cNvSpPr>
          <p:nvPr>
            <p:ph type="sldImg"/>
          </p:nvPr>
        </p:nvSpPr>
        <p:spPr>
          <a:ln/>
        </p:spPr>
      </p:sp>
      <p:sp>
        <p:nvSpPr>
          <p:cNvPr id="86021" name="Rectangle 3"/>
          <p:cNvSpPr>
            <a:spLocks noGrp="1"/>
          </p:cNvSpPr>
          <p:nvPr>
            <p:ph type="body" idx="1"/>
          </p:nvPr>
        </p:nvSpPr>
        <p:spPr>
          <a:ln/>
        </p:spPr>
        <p:txBody>
          <a:bodyPr wrap="square" lIns="99707" tIns="49854" rIns="99707" bIns="49854" anchor="t" anchorCtr="0"/>
          <a:p>
            <a:pPr lvl="0" eaLnBrk="1" hangingPunct="1"/>
            <a:endParaRPr lang="zh-CN"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5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445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445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445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445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445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4456" name="Rectangle 6"/>
          <p:cNvSpPr>
            <a:spLocks noTextEdit="1"/>
          </p:cNvSpPr>
          <p:nvPr>
            <p:ph type="sldImg"/>
          </p:nvPr>
        </p:nvSpPr>
        <p:spPr>
          <a:xfrm>
            <a:off x="990600" y="768350"/>
            <a:ext cx="5118100" cy="3838575"/>
          </a:xfrm>
          <a:ln>
            <a:solidFill>
              <a:schemeClr val="tx1">
                <a:alpha val="100000"/>
              </a:schemeClr>
            </a:solidFill>
          </a:ln>
        </p:spPr>
      </p:sp>
      <p:sp>
        <p:nvSpPr>
          <p:cNvPr id="10445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547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547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547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547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547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547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5480" name="Rectangle 6"/>
          <p:cNvSpPr>
            <a:spLocks noTextEdit="1"/>
          </p:cNvSpPr>
          <p:nvPr>
            <p:ph type="sldImg"/>
          </p:nvPr>
        </p:nvSpPr>
        <p:spPr>
          <a:xfrm>
            <a:off x="990600" y="768350"/>
            <a:ext cx="5118100" cy="3838575"/>
          </a:xfrm>
          <a:ln>
            <a:solidFill>
              <a:schemeClr val="tx1">
                <a:alpha val="100000"/>
              </a:schemeClr>
            </a:solidFill>
          </a:ln>
        </p:spPr>
      </p:sp>
      <p:sp>
        <p:nvSpPr>
          <p:cNvPr id="10548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649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650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650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650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650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6504" name="Rectangle 6"/>
          <p:cNvSpPr>
            <a:spLocks noTextEdit="1"/>
          </p:cNvSpPr>
          <p:nvPr>
            <p:ph type="sldImg"/>
          </p:nvPr>
        </p:nvSpPr>
        <p:spPr>
          <a:xfrm>
            <a:off x="990600" y="768350"/>
            <a:ext cx="5118100" cy="3838575"/>
          </a:xfrm>
          <a:ln>
            <a:solidFill>
              <a:schemeClr val="tx1">
                <a:alpha val="100000"/>
              </a:schemeClr>
            </a:solidFill>
          </a:ln>
        </p:spPr>
      </p:sp>
      <p:sp>
        <p:nvSpPr>
          <p:cNvPr id="106505"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752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752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752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752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752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752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7528" name="Rectangle 6"/>
          <p:cNvSpPr>
            <a:spLocks noTextEdit="1"/>
          </p:cNvSpPr>
          <p:nvPr>
            <p:ph type="sldImg"/>
          </p:nvPr>
        </p:nvSpPr>
        <p:spPr>
          <a:xfrm>
            <a:off x="990600" y="768350"/>
            <a:ext cx="5118100" cy="3838575"/>
          </a:xfrm>
          <a:ln>
            <a:solidFill>
              <a:schemeClr val="tx1">
                <a:alpha val="100000"/>
              </a:schemeClr>
            </a:solidFill>
          </a:ln>
        </p:spPr>
      </p:sp>
      <p:sp>
        <p:nvSpPr>
          <p:cNvPr id="10752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854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854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854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854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855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855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8552" name="Rectangle 6"/>
          <p:cNvSpPr>
            <a:spLocks noTextEdit="1"/>
          </p:cNvSpPr>
          <p:nvPr>
            <p:ph type="sldImg"/>
          </p:nvPr>
        </p:nvSpPr>
        <p:spPr>
          <a:xfrm>
            <a:off x="990600" y="768350"/>
            <a:ext cx="5118100" cy="3838575"/>
          </a:xfrm>
          <a:ln>
            <a:solidFill>
              <a:schemeClr val="tx1">
                <a:alpha val="100000"/>
              </a:schemeClr>
            </a:solidFill>
          </a:ln>
        </p:spPr>
      </p:sp>
      <p:sp>
        <p:nvSpPr>
          <p:cNvPr id="10855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957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0957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0957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957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0957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957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09576" name="Rectangle 6"/>
          <p:cNvSpPr>
            <a:spLocks noTextEdit="1"/>
          </p:cNvSpPr>
          <p:nvPr>
            <p:ph type="sldImg"/>
          </p:nvPr>
        </p:nvSpPr>
        <p:spPr>
          <a:xfrm>
            <a:off x="990600" y="768350"/>
            <a:ext cx="5118100" cy="3838575"/>
          </a:xfrm>
          <a:ln>
            <a:solidFill>
              <a:schemeClr val="tx1">
                <a:alpha val="100000"/>
              </a:schemeClr>
            </a:solidFill>
          </a:ln>
        </p:spPr>
      </p:sp>
      <p:sp>
        <p:nvSpPr>
          <p:cNvPr id="10957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059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1059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1059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059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1059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059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0600" name="Rectangle 6"/>
          <p:cNvSpPr>
            <a:spLocks noTextEdit="1"/>
          </p:cNvSpPr>
          <p:nvPr>
            <p:ph type="sldImg"/>
          </p:nvPr>
        </p:nvSpPr>
        <p:spPr>
          <a:xfrm>
            <a:off x="990600" y="768350"/>
            <a:ext cx="5118100" cy="3838575"/>
          </a:xfrm>
          <a:ln>
            <a:solidFill>
              <a:schemeClr val="tx1">
                <a:alpha val="100000"/>
              </a:schemeClr>
            </a:solidFill>
          </a:ln>
        </p:spPr>
      </p:sp>
      <p:sp>
        <p:nvSpPr>
          <p:cNvPr id="11060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1161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1162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162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1162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162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1624" name="Rectangle 6"/>
          <p:cNvSpPr>
            <a:spLocks noTextEdit="1"/>
          </p:cNvSpPr>
          <p:nvPr>
            <p:ph type="sldImg"/>
          </p:nvPr>
        </p:nvSpPr>
        <p:spPr>
          <a:xfrm>
            <a:off x="990600" y="768350"/>
            <a:ext cx="5118100" cy="3838575"/>
          </a:xfrm>
          <a:ln>
            <a:solidFill>
              <a:schemeClr val="tx1">
                <a:alpha val="100000"/>
              </a:schemeClr>
            </a:solidFill>
          </a:ln>
        </p:spPr>
      </p:sp>
      <p:sp>
        <p:nvSpPr>
          <p:cNvPr id="111625"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4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1264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1264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264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1264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264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2648" name="Rectangle 6"/>
          <p:cNvSpPr>
            <a:spLocks noTextEdit="1"/>
          </p:cNvSpPr>
          <p:nvPr>
            <p:ph type="sldImg"/>
          </p:nvPr>
        </p:nvSpPr>
        <p:spPr>
          <a:xfrm>
            <a:off x="990600" y="768350"/>
            <a:ext cx="5118100" cy="3838575"/>
          </a:xfrm>
          <a:ln>
            <a:solidFill>
              <a:schemeClr val="tx1">
                <a:alpha val="100000"/>
              </a:schemeClr>
            </a:solidFill>
          </a:ln>
        </p:spPr>
      </p:sp>
      <p:sp>
        <p:nvSpPr>
          <p:cNvPr id="11264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366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1366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1366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366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1367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367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3672" name="Rectangle 6"/>
          <p:cNvSpPr>
            <a:spLocks noTextEdit="1"/>
          </p:cNvSpPr>
          <p:nvPr>
            <p:ph type="sldImg"/>
          </p:nvPr>
        </p:nvSpPr>
        <p:spPr>
          <a:xfrm>
            <a:off x="990600" y="768350"/>
            <a:ext cx="5118100" cy="3838575"/>
          </a:xfrm>
          <a:ln>
            <a:solidFill>
              <a:schemeClr val="tx1">
                <a:alpha val="100000"/>
              </a:schemeClr>
            </a:solidFill>
          </a:ln>
        </p:spPr>
      </p:sp>
      <p:sp>
        <p:nvSpPr>
          <p:cNvPr id="11367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8704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8704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704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8704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704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7048" name="Rectangle 6"/>
          <p:cNvSpPr>
            <a:spLocks noTextEdit="1"/>
          </p:cNvSpPr>
          <p:nvPr>
            <p:ph type="sldImg"/>
          </p:nvPr>
        </p:nvSpPr>
        <p:spPr>
          <a:xfrm>
            <a:off x="990600" y="768350"/>
            <a:ext cx="5118100" cy="3838575"/>
          </a:xfrm>
          <a:ln>
            <a:solidFill>
              <a:schemeClr val="tx1">
                <a:alpha val="100000"/>
              </a:schemeClr>
            </a:solidFill>
          </a:ln>
        </p:spPr>
      </p:sp>
      <p:sp>
        <p:nvSpPr>
          <p:cNvPr id="8704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469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1469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1469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469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1469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469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4696" name="Rectangle 6"/>
          <p:cNvSpPr>
            <a:spLocks noTextEdit="1"/>
          </p:cNvSpPr>
          <p:nvPr>
            <p:ph type="sldImg"/>
          </p:nvPr>
        </p:nvSpPr>
        <p:spPr>
          <a:xfrm>
            <a:off x="990600" y="768350"/>
            <a:ext cx="5118100" cy="3838575"/>
          </a:xfrm>
          <a:ln>
            <a:solidFill>
              <a:schemeClr val="tx1">
                <a:alpha val="100000"/>
              </a:schemeClr>
            </a:solidFill>
          </a:ln>
        </p:spPr>
      </p:sp>
      <p:sp>
        <p:nvSpPr>
          <p:cNvPr id="11469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571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1571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1571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571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1571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571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15720" name="Rectangle 6"/>
          <p:cNvSpPr>
            <a:spLocks noTextEdit="1"/>
          </p:cNvSpPr>
          <p:nvPr>
            <p:ph type="sldImg"/>
          </p:nvPr>
        </p:nvSpPr>
        <p:spPr>
          <a:xfrm>
            <a:off x="990600" y="768350"/>
            <a:ext cx="5118100" cy="3838575"/>
          </a:xfrm>
          <a:ln>
            <a:solidFill>
              <a:schemeClr val="tx1">
                <a:alpha val="100000"/>
              </a:schemeClr>
            </a:solidFill>
          </a:ln>
        </p:spPr>
      </p:sp>
      <p:sp>
        <p:nvSpPr>
          <p:cNvPr id="11572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6738" name="Rectangle 2"/>
          <p:cNvSpPr>
            <a:spLocks noTextEdit="1"/>
          </p:cNvSpPr>
          <p:nvPr>
            <p:ph type="sldImg"/>
          </p:nvPr>
        </p:nvSpPr>
        <p:spPr>
          <a:ln/>
        </p:spPr>
      </p:sp>
      <p:sp>
        <p:nvSpPr>
          <p:cNvPr id="116739" name="Rectangle 3"/>
          <p:cNvSpPr>
            <a:spLocks noGrp="1"/>
          </p:cNvSpPr>
          <p:nvPr>
            <p:ph type="body" idx="1"/>
          </p:nvPr>
        </p:nvSpPr>
        <p:spPr>
          <a:ln/>
        </p:spPr>
        <p:txBody>
          <a:bodyPr wrap="square" lIns="99707" tIns="49854" rIns="99707" bIns="49854" anchor="t" anchorCtr="0"/>
          <a:p>
            <a:pPr lvl="0"/>
            <a:endParaRPr lang="zh-CN" altLang="zh-CN"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7762" name="Rectangle 2"/>
          <p:cNvSpPr>
            <a:spLocks noTextEdit="1"/>
          </p:cNvSpPr>
          <p:nvPr>
            <p:ph type="sldImg"/>
          </p:nvPr>
        </p:nvSpPr>
        <p:spPr>
          <a:ln/>
        </p:spPr>
      </p:sp>
      <p:sp>
        <p:nvSpPr>
          <p:cNvPr id="117763" name="Rectangle 3"/>
          <p:cNvSpPr>
            <a:spLocks noGrp="1"/>
          </p:cNvSpPr>
          <p:nvPr>
            <p:ph type="body" idx="1"/>
          </p:nvPr>
        </p:nvSpPr>
        <p:spPr>
          <a:ln/>
        </p:spPr>
        <p:txBody>
          <a:bodyPr wrap="square" lIns="99707" tIns="49854" rIns="99707" bIns="49854" anchor="t" anchorCtr="0"/>
          <a:p>
            <a:pPr lvl="0"/>
            <a:endParaRPr lang="zh-CN" altLang="zh-CN"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8786" name="Rectangle 2"/>
          <p:cNvSpPr>
            <a:spLocks noTextEdit="1"/>
          </p:cNvSpPr>
          <p:nvPr>
            <p:ph type="sldImg"/>
          </p:nvPr>
        </p:nvSpPr>
        <p:spPr>
          <a:ln/>
        </p:spPr>
      </p:sp>
      <p:sp>
        <p:nvSpPr>
          <p:cNvPr id="118787" name="Rectangle 3"/>
          <p:cNvSpPr>
            <a:spLocks noGrp="1"/>
          </p:cNvSpPr>
          <p:nvPr>
            <p:ph type="body" idx="1"/>
          </p:nvPr>
        </p:nvSpPr>
        <p:spPr>
          <a:ln/>
        </p:spPr>
        <p:txBody>
          <a:bodyPr wrap="square" lIns="99707" tIns="49854" rIns="99707" bIns="49854" anchor="t" anchorCtr="0"/>
          <a:p>
            <a:pPr lvl="0"/>
            <a:endParaRPr lang="zh-CN" altLang="zh-CN"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9810" name="Slide Image Placeholder 1"/>
          <p:cNvSpPr>
            <a:spLocks noGrp="1" noRot="1" noChangeAspect="1" noTextEdit="1"/>
          </p:cNvSpPr>
          <p:nvPr>
            <p:ph type="sldImg"/>
          </p:nvPr>
        </p:nvSpPr>
        <p:spPr>
          <a:xfrm>
            <a:off x="1000125" y="774700"/>
            <a:ext cx="5099050" cy="3824288"/>
          </a:xfrm>
          <a:ln/>
        </p:spPr>
      </p:sp>
      <p:sp>
        <p:nvSpPr>
          <p:cNvPr id="119811" name="Notes Placeholder 2"/>
          <p:cNvSpPr>
            <a:spLocks noGrp="1"/>
          </p:cNvSpPr>
          <p:nvPr>
            <p:ph type="body" idx="1"/>
          </p:nvPr>
        </p:nvSpPr>
        <p:spPr>
          <a:ln/>
        </p:spPr>
        <p:txBody>
          <a:bodyPr wrap="square" lIns="99707" tIns="49854" rIns="99707" bIns="49854" anchor="t" anchorCtr="0"/>
          <a:p>
            <a:pPr lvl="0"/>
            <a:r>
              <a:rPr lang="en-US" altLang="zh-CN" dirty="0"/>
              <a:t>The exercise continues on this slide.  </a:t>
            </a:r>
            <a:endParaRPr lang="en-US" altLang="zh-CN"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2083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2083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083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2083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083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0840" name="Rectangle 6"/>
          <p:cNvSpPr>
            <a:spLocks noTextEdit="1"/>
          </p:cNvSpPr>
          <p:nvPr>
            <p:ph type="sldImg"/>
          </p:nvPr>
        </p:nvSpPr>
        <p:spPr>
          <a:xfrm>
            <a:off x="990600" y="768350"/>
            <a:ext cx="5118100" cy="3838575"/>
          </a:xfrm>
          <a:ln>
            <a:solidFill>
              <a:schemeClr val="tx1">
                <a:alpha val="100000"/>
              </a:schemeClr>
            </a:solidFill>
          </a:ln>
        </p:spPr>
      </p:sp>
      <p:sp>
        <p:nvSpPr>
          <p:cNvPr id="12084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2185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2186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186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2186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186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1864" name="Rectangle 6"/>
          <p:cNvSpPr>
            <a:spLocks noTextEdit="1"/>
          </p:cNvSpPr>
          <p:nvPr>
            <p:ph type="sldImg"/>
          </p:nvPr>
        </p:nvSpPr>
        <p:spPr>
          <a:xfrm>
            <a:off x="990600" y="768350"/>
            <a:ext cx="5118100" cy="3838575"/>
          </a:xfrm>
          <a:ln>
            <a:solidFill>
              <a:schemeClr val="tx1">
                <a:alpha val="100000"/>
              </a:schemeClr>
            </a:solidFill>
          </a:ln>
        </p:spPr>
      </p:sp>
      <p:sp>
        <p:nvSpPr>
          <p:cNvPr id="121865"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8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2288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2288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288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2288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288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2888" name="Rectangle 6"/>
          <p:cNvSpPr>
            <a:spLocks noTextEdit="1"/>
          </p:cNvSpPr>
          <p:nvPr>
            <p:ph type="sldImg"/>
          </p:nvPr>
        </p:nvSpPr>
        <p:spPr>
          <a:xfrm>
            <a:off x="990600" y="768350"/>
            <a:ext cx="5118100" cy="3838575"/>
          </a:xfrm>
          <a:ln>
            <a:solidFill>
              <a:schemeClr val="tx1">
                <a:alpha val="100000"/>
              </a:schemeClr>
            </a:solidFill>
          </a:ln>
        </p:spPr>
      </p:sp>
      <p:sp>
        <p:nvSpPr>
          <p:cNvPr id="12288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2390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2390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390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2391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391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3912" name="Rectangle 6"/>
          <p:cNvSpPr>
            <a:spLocks noTextEdit="1"/>
          </p:cNvSpPr>
          <p:nvPr>
            <p:ph type="sldImg"/>
          </p:nvPr>
        </p:nvSpPr>
        <p:spPr>
          <a:xfrm>
            <a:off x="990600" y="768350"/>
            <a:ext cx="5118100" cy="3838575"/>
          </a:xfrm>
          <a:ln>
            <a:solidFill>
              <a:schemeClr val="tx1">
                <a:alpha val="100000"/>
              </a:schemeClr>
            </a:solidFill>
          </a:ln>
        </p:spPr>
      </p:sp>
      <p:sp>
        <p:nvSpPr>
          <p:cNvPr id="12391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8806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8806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806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8807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807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8072" name="Rectangle 6"/>
          <p:cNvSpPr>
            <a:spLocks noTextEdit="1"/>
          </p:cNvSpPr>
          <p:nvPr>
            <p:ph type="sldImg"/>
          </p:nvPr>
        </p:nvSpPr>
        <p:spPr>
          <a:xfrm>
            <a:off x="990600" y="768350"/>
            <a:ext cx="5118100" cy="3838575"/>
          </a:xfrm>
          <a:ln>
            <a:solidFill>
              <a:schemeClr val="tx1">
                <a:alpha val="100000"/>
              </a:schemeClr>
            </a:solidFill>
          </a:ln>
        </p:spPr>
      </p:sp>
      <p:sp>
        <p:nvSpPr>
          <p:cNvPr id="8807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493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12493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12493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493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12493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493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124936" name="Rectangle 6"/>
          <p:cNvSpPr>
            <a:spLocks noTextEdit="1"/>
          </p:cNvSpPr>
          <p:nvPr>
            <p:ph type="sldImg"/>
          </p:nvPr>
        </p:nvSpPr>
        <p:spPr>
          <a:xfrm>
            <a:off x="990600" y="768350"/>
            <a:ext cx="5118100" cy="3838575"/>
          </a:xfrm>
          <a:ln>
            <a:solidFill>
              <a:schemeClr val="tx1">
                <a:alpha val="100000"/>
              </a:schemeClr>
            </a:solidFill>
          </a:ln>
        </p:spPr>
      </p:sp>
      <p:sp>
        <p:nvSpPr>
          <p:cNvPr id="12493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909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8909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8909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909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8909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909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89096" name="Rectangle 6"/>
          <p:cNvSpPr>
            <a:spLocks noTextEdit="1"/>
          </p:cNvSpPr>
          <p:nvPr>
            <p:ph type="sldImg"/>
          </p:nvPr>
        </p:nvSpPr>
        <p:spPr>
          <a:xfrm>
            <a:off x="990600" y="768350"/>
            <a:ext cx="5118100" cy="3838575"/>
          </a:xfrm>
          <a:ln>
            <a:solidFill>
              <a:schemeClr val="tx1">
                <a:alpha val="100000"/>
              </a:schemeClr>
            </a:solidFill>
          </a:ln>
        </p:spPr>
      </p:sp>
      <p:sp>
        <p:nvSpPr>
          <p:cNvPr id="89097"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011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011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011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011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011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0120" name="Rectangle 6"/>
          <p:cNvSpPr>
            <a:spLocks noTextEdit="1"/>
          </p:cNvSpPr>
          <p:nvPr>
            <p:ph type="sldImg"/>
          </p:nvPr>
        </p:nvSpPr>
        <p:spPr>
          <a:xfrm>
            <a:off x="990600" y="768350"/>
            <a:ext cx="5118100" cy="3838575"/>
          </a:xfrm>
          <a:ln>
            <a:solidFill>
              <a:schemeClr val="tx1">
                <a:alpha val="100000"/>
              </a:schemeClr>
            </a:solidFill>
          </a:ln>
        </p:spPr>
      </p:sp>
      <p:sp>
        <p:nvSpPr>
          <p:cNvPr id="90121"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113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114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114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114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114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1144" name="Rectangle 6"/>
          <p:cNvSpPr>
            <a:spLocks noTextEdit="1"/>
          </p:cNvSpPr>
          <p:nvPr>
            <p:ph type="sldImg"/>
          </p:nvPr>
        </p:nvSpPr>
        <p:spPr>
          <a:xfrm>
            <a:off x="990600" y="768350"/>
            <a:ext cx="5118100" cy="3838575"/>
          </a:xfrm>
          <a:ln>
            <a:solidFill>
              <a:schemeClr val="tx1">
                <a:alpha val="100000"/>
              </a:schemeClr>
            </a:solidFill>
          </a:ln>
        </p:spPr>
      </p:sp>
      <p:sp>
        <p:nvSpPr>
          <p:cNvPr id="91145"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216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216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216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216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216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2168" name="Rectangle 6"/>
          <p:cNvSpPr>
            <a:spLocks noTextEdit="1"/>
          </p:cNvSpPr>
          <p:nvPr>
            <p:ph type="sldImg"/>
          </p:nvPr>
        </p:nvSpPr>
        <p:spPr>
          <a:xfrm>
            <a:off x="990600" y="768350"/>
            <a:ext cx="5118100" cy="3838575"/>
          </a:xfrm>
          <a:ln>
            <a:solidFill>
              <a:schemeClr val="tx1">
                <a:alpha val="100000"/>
              </a:schemeClr>
            </a:solidFill>
          </a:ln>
        </p:spPr>
      </p:sp>
      <p:sp>
        <p:nvSpPr>
          <p:cNvPr id="92169"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SUN HX Accounting English Lesson3</a:t>
            </a:r>
            <a:endParaRPr lang="en-US" altLang="zh-CN" sz="1300" dirty="0">
              <a:latin typeface="Times New Roman" panose="02020603050405020304" pitchFamily="18" charset="0"/>
            </a:endParaRPr>
          </a:p>
        </p:txBody>
      </p:sp>
      <p:sp>
        <p:nvSpPr>
          <p:cNvPr id="9318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9318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318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4</a:t>
            </a:r>
            <a:endParaRPr lang="zh-CN" altLang="en-US" sz="1100" i="1" dirty="0">
              <a:latin typeface="Times New Roman" panose="02020603050405020304" pitchFamily="18" charset="0"/>
            </a:endParaRPr>
          </a:p>
        </p:txBody>
      </p:sp>
      <p:sp>
        <p:nvSpPr>
          <p:cNvPr id="9319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319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93192" name="Rectangle 6"/>
          <p:cNvSpPr>
            <a:spLocks noTextEdit="1"/>
          </p:cNvSpPr>
          <p:nvPr>
            <p:ph type="sldImg"/>
          </p:nvPr>
        </p:nvSpPr>
        <p:spPr>
          <a:xfrm>
            <a:off x="990600" y="768350"/>
            <a:ext cx="5118100" cy="3838575"/>
          </a:xfrm>
          <a:ln>
            <a:solidFill>
              <a:schemeClr val="tx1">
                <a:alpha val="100000"/>
              </a:schemeClr>
            </a:solidFill>
          </a:ln>
        </p:spPr>
      </p:sp>
      <p:sp>
        <p:nvSpPr>
          <p:cNvPr id="93193" name="Rectangle 7"/>
          <p:cNvSpPr>
            <a:spLocks noGrp="1"/>
          </p:cNvSpPr>
          <p:nvPr>
            <p:ph type="body" idx="1"/>
          </p:nvPr>
        </p:nvSpPr>
        <p:spPr>
          <a:ln/>
        </p:spPr>
        <p:txBody>
          <a:bodyPr wrap="square" lIns="98006" tIns="48143" rIns="98006" bIns="48143" anchor="t" anchorCtr="0"/>
          <a:p>
            <a:pPr lvl="0" eaLnBrk="1" hangingPunct="1"/>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grpSp>
        <p:nvGrpSpPr>
          <p:cNvPr id="5122" name="Group 2"/>
          <p:cNvGrpSpPr/>
          <p:nvPr/>
        </p:nvGrpSpPr>
        <p:grpSpPr>
          <a:xfrm>
            <a:off x="0" y="2438400"/>
            <a:ext cx="9009063" cy="1052513"/>
            <a:chOff x="0" y="1536"/>
            <a:chExt cx="5675" cy="663"/>
          </a:xfrm>
        </p:grpSpPr>
        <p:grpSp>
          <p:nvGrpSpPr>
            <p:cNvPr id="5128" name="Group 3"/>
            <p:cNvGrpSpPr/>
            <p:nvPr/>
          </p:nvGrpSpPr>
          <p:grpSpPr>
            <a:xfrm>
              <a:off x="185" y="1604"/>
              <a:ext cx="449" cy="299"/>
              <a:chOff x="720" y="336"/>
              <a:chExt cx="624" cy="432"/>
            </a:xfrm>
          </p:grpSpPr>
          <p:sp>
            <p:nvSpPr>
              <p:cNvPr id="2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2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grpSp>
        <p:grpSp>
          <p:nvGrpSpPr>
            <p:cNvPr id="5129" name="Group 6"/>
            <p:cNvGrpSpPr/>
            <p:nvPr/>
          </p:nvGrpSpPr>
          <p:grpSpPr>
            <a:xfrm>
              <a:off x="263" y="1870"/>
              <a:ext cx="466" cy="299"/>
              <a:chOff x="912" y="2640"/>
              <a:chExt cx="672" cy="432"/>
            </a:xfrm>
          </p:grpSpPr>
          <p:sp>
            <p:nvSpPr>
              <p:cNvPr id="2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2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grpSp>
        <p:sp>
          <p:nvSpPr>
            <p:cNvPr id="1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grpSp>
      <p:sp>
        <p:nvSpPr>
          <p:cNvPr id="301068" name="Rectangle 12"/>
          <p:cNvSpPr>
            <a:spLocks noGrp="1" noChangeArrowheads="1"/>
          </p:cNvSpPr>
          <p:nvPr>
            <p:ph type="ctrTitle"/>
          </p:nvPr>
        </p:nvSpPr>
        <p:spPr>
          <a:xfrm>
            <a:off x="990600" y="1676400"/>
            <a:ext cx="7772400" cy="1462088"/>
          </a:xfrm>
        </p:spPr>
        <p:txBody>
          <a:bodyPr/>
          <a:lstStyle>
            <a:lvl1pPr>
              <a:defRPr/>
            </a:lvl1pPr>
          </a:lstStyle>
          <a:p>
            <a:r>
              <a:rPr lang="zh-CN" altLang="en-US"/>
              <a:t>单击此处编辑母版标题样式</a:t>
            </a:r>
            <a:endParaRPr lang="zh-CN" altLang="en-US"/>
          </a:p>
        </p:txBody>
      </p:sp>
      <p:sp>
        <p:nvSpPr>
          <p:cNvPr id="301069"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24" name="Rectangle 14"/>
          <p:cNvSpPr>
            <a:spLocks noGrp="1" noChangeArrowheads="1"/>
          </p:cNvSpPr>
          <p:nvPr>
            <p:ph type="dt" sz="half" idx="2"/>
          </p:nvPr>
        </p:nvSpPr>
        <p:spPr bwMode="auto">
          <a:xfrm>
            <a:off x="990600" y="6248400"/>
            <a:ext cx="1905000" cy="457200"/>
          </a:xfrm>
          <a:prstGeom prst="rect">
            <a:avLst/>
          </a:prstGeom>
          <a:ln>
            <a:miter lim="800000"/>
          </a:ln>
        </p:spPr>
        <p:txBody>
          <a:bodyPr vert="horz" wrap="square" lIns="91440" tIns="45720" rIns="91440" bIns="45720" numCol="1" anchor="b" anchorCtr="0" compatLnSpc="1"/>
          <a:lstStyle>
            <a:lvl1pPr>
              <a:defRPr>
                <a:solidFill>
                  <a:schemeClr val="bg2"/>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5" name="Rectangle 15"/>
          <p:cNvSpPr>
            <a:spLocks noGrp="1" noChangeArrowheads="1"/>
          </p:cNvSpPr>
          <p:nvPr>
            <p:ph type="ftr" sz="quarter" idx="3"/>
          </p:nvPr>
        </p:nvSpPr>
        <p:spPr bwMode="auto">
          <a:xfrm>
            <a:off x="3429000" y="6248400"/>
            <a:ext cx="2895600" cy="457200"/>
          </a:xfrm>
          <a:prstGeom prst="rect">
            <a:avLst/>
          </a:prstGeom>
          <a:ln>
            <a:miter lim="800000"/>
          </a:ln>
        </p:spPr>
        <p:txBody>
          <a:bodyPr vert="horz" wrap="square" lIns="91440" tIns="45720" rIns="91440" bIns="45720" numCol="1" anchor="b" anchorCtr="0" compatLnSpc="1"/>
          <a:lstStyle>
            <a:lvl1pPr>
              <a:defRPr smtClean="0">
                <a:solidFill>
                  <a:schemeClr val="bg2"/>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bg2"/>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6" name="Rectangle 16"/>
          <p:cNvSpPr>
            <a:spLocks noGrp="1" noChangeArrowheads="1"/>
          </p:cNvSpPr>
          <p:nvPr>
            <p:ph type="sldNum" sz="quarter" idx="4"/>
          </p:nvPr>
        </p:nvSpPr>
        <p:spPr bwMode="auto">
          <a:xfrm>
            <a:off x="6858000" y="6248400"/>
            <a:ext cx="1905000" cy="45720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zh-CN" altLang="en-US" dirty="0">
                <a:solidFill>
                  <a:schemeClr val="bg2"/>
                </a:solidFill>
              </a:rPr>
            </a:fld>
            <a:endParaRPr lang="zh-CN" altLang="en-US" dirty="0">
              <a:solidFill>
                <a:schemeClr val="bg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0" y="214313"/>
            <a:ext cx="1951038" cy="59182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150938" y="214313"/>
            <a:ext cx="5700712" cy="59182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182688" y="2017713"/>
            <a:ext cx="3810000" cy="4114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剪贴画占位符 3"/>
          <p:cNvSpPr>
            <a:spLocks noGrp="1"/>
          </p:cNvSpPr>
          <p:nvPr>
            <p:ph type="clipArt" sz="half" idx="2"/>
          </p:nvPr>
        </p:nvSpPr>
        <p:spPr>
          <a:xfrm>
            <a:off x="5145088" y="2017713"/>
            <a:ext cx="3810000" cy="41148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Char char="n"/>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标题和文本在内容之上">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182688" y="2017713"/>
            <a:ext cx="7772400" cy="1981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1182688" y="4151313"/>
            <a:ext cx="7772400" cy="1981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showMasterPhAnim="0" showMasterSp="0">
  <p:cSld name="标题幻灯片">
    <p:bg>
      <p:bgPr>
        <a:solidFill>
          <a:schemeClr val="bg1"/>
        </a:solidFill>
        <a:effectLst/>
      </p:bgPr>
    </p:bg>
    <p:spTree>
      <p:nvGrpSpPr>
        <p:cNvPr id="1" name=""/>
        <p:cNvGrpSpPr/>
        <p:nvPr/>
      </p:nvGrpSpPr>
      <p:grpSpPr>
        <a:xfrm>
          <a:off x="0" y="0"/>
          <a:ext cx="0" cy="0"/>
          <a:chOff x="0" y="0"/>
          <a:chExt cx="0" cy="0"/>
        </a:xfrm>
      </p:grpSpPr>
      <p:pic>
        <p:nvPicPr>
          <p:cNvPr id="6146" name="Picture 2" descr="titlemaster_med"/>
          <p:cNvPicPr>
            <a:picLocks noChangeAspect="1"/>
          </p:cNvPicPr>
          <p:nvPr/>
        </p:nvPicPr>
        <p:blipFill>
          <a:blip r:embed="rId2"/>
          <a:stretch>
            <a:fillRect/>
          </a:stretch>
        </p:blipFill>
        <p:spPr>
          <a:xfrm>
            <a:off x="0" y="0"/>
            <a:ext cx="9144000" cy="6862763"/>
          </a:xfrm>
          <a:prstGeom prst="rect">
            <a:avLst/>
          </a:prstGeom>
          <a:noFill/>
          <a:ln w="9525">
            <a:noFill/>
          </a:ln>
        </p:spPr>
      </p:pic>
      <p:sp>
        <p:nvSpPr>
          <p:cNvPr id="304134"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304135"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defRPr/>
            </a:lvl1pPr>
          </a:lstStyle>
          <a:p>
            <a:r>
              <a:rPr lang="zh-CN" altLang="en-US"/>
              <a:t>单击此处编辑母版标题样式</a:t>
            </a:r>
            <a:endParaRPr lang="zh-CN" altLang="en-US"/>
          </a:p>
        </p:txBody>
      </p:sp>
      <p:sp>
        <p:nvSpPr>
          <p:cNvPr id="11" name="Rectangle 3"/>
          <p:cNvSpPr>
            <a:spLocks noGrp="1" noChangeArrowheads="1"/>
          </p:cNvSpPr>
          <p:nvPr>
            <p:ph type="dt" sz="half" idx="2"/>
          </p:nvPr>
        </p:nvSpPr>
        <p:spPr bwMode="auto">
          <a:xfrm>
            <a:off x="304800" y="6248400"/>
            <a:ext cx="19050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12" name="Rectangle 4"/>
          <p:cNvSpPr>
            <a:spLocks noGrp="1" noChangeArrowheads="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13" name="Rectangle 5"/>
          <p:cNvSpPr>
            <a:spLocks noGrp="1" noChangeArrowheads="1"/>
          </p:cNvSpPr>
          <p:nvPr>
            <p:ph type="sldNum" sz="quarter" idx="4"/>
          </p:nvPr>
        </p:nvSpPr>
        <p:spPr bwMode="auto">
          <a:xfrm>
            <a:off x="7010400" y="6248400"/>
            <a:ext cx="1905000" cy="457200"/>
          </a:xfrm>
          <a:prstGeom prst="rect">
            <a:avLst/>
          </a:prstGeom>
          <a:ln>
            <a:miter lim="800000"/>
          </a:ln>
        </p:spPr>
        <p:txBody>
          <a:bodyPr vert="horz" wrap="square" lIns="91440" tIns="45720" rIns="91440" bIns="45720" numCol="1" anchor="t" anchorCtr="0" compatLnSpc="1"/>
          <a:p>
            <a:pPr algn="r">
              <a:buNone/>
            </a:pPr>
            <a:fld id="{9A0DB2DC-4C9A-4742-B13C-FB6460FD3503}" type="slidenum">
              <a:rPr lang="zh-CN" altLang="en-US" dirty="0">
                <a:effectLst>
                  <a:outerShdw blurRad="38100" dist="38100" dir="2700000">
                    <a:srgbClr val="C0C0C0"/>
                  </a:outerShdw>
                </a:effectLst>
                <a:latin typeface="Arial" panose="020B0604020202020204" pitchFamily="34" charset="0"/>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transition>
    <p:fade thruBlk="1"/>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39000" y="228600"/>
            <a:ext cx="1600200" cy="5867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438400" y="228600"/>
            <a:ext cx="4648200" cy="58674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2F2F2"/>
        </a:solidFill>
        <a:effectLst/>
      </p:bgPr>
    </p:bg>
    <p:spTree>
      <p:nvGrpSpPr>
        <p:cNvPr id="1" name=""/>
        <p:cNvGrpSpPr/>
        <p:nvPr/>
      </p:nvGrpSpPr>
      <p:grpSpPr>
        <a:xfrm>
          <a:off x="0" y="0"/>
          <a:ext cx="0" cy="0"/>
          <a:chOff x="0" y="0"/>
          <a:chExt cx="0" cy="0"/>
        </a:xfrm>
      </p:grpSpPr>
      <p:pic>
        <p:nvPicPr>
          <p:cNvPr id="7171" name="Picture 5"/>
          <p:cNvPicPr>
            <a:picLocks noChangeAspect="1"/>
          </p:cNvPicPr>
          <p:nvPr/>
        </p:nvPicPr>
        <p:blipFill>
          <a:blip r:embed="rId2"/>
          <a:stretch>
            <a:fillRect/>
          </a:stretch>
        </p:blipFill>
        <p:spPr>
          <a:xfrm>
            <a:off x="-15875" y="0"/>
            <a:ext cx="9159875" cy="685800"/>
          </a:xfrm>
          <a:prstGeom prst="rect">
            <a:avLst/>
          </a:prstGeom>
          <a:noFill/>
          <a:ln w="9525">
            <a:noFill/>
          </a:ln>
        </p:spPr>
      </p:pic>
      <p:sp>
        <p:nvSpPr>
          <p:cNvPr id="2" name="Title 1"/>
          <p:cNvSpPr>
            <a:spLocks noGrp="1"/>
          </p:cNvSpPr>
          <p:nvPr>
            <p:ph type="ctrTitle"/>
          </p:nvPr>
        </p:nvSpPr>
        <p:spPr>
          <a:xfrm>
            <a:off x="723105" y="1628800"/>
            <a:ext cx="7681913" cy="1523495"/>
          </a:xfrm>
        </p:spPr>
        <p:txBody>
          <a:bodyPr>
            <a:noAutofit/>
          </a:bodyPr>
          <a:lstStyle>
            <a:lvl1pPr algn="ctr">
              <a:lnSpc>
                <a:spcPct val="90000"/>
              </a:lnSpc>
              <a:defRPr sz="5400">
                <a:latin typeface="Times New Roman" panose="02020603050405020304" pitchFamily="18" charset="0"/>
                <a:cs typeface="Times New Roman" panose="02020603050405020304" pitchFamily="18"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3105" y="4365104"/>
            <a:ext cx="7681913" cy="461665"/>
          </a:xfrm>
        </p:spPr>
        <p:txBody>
          <a:bodyPr>
            <a:noAutofit/>
          </a:bodyPr>
          <a:lstStyle>
            <a:lvl1pPr marL="0" indent="0" algn="l">
              <a:lnSpc>
                <a:spcPct val="90000"/>
              </a:lnSpc>
              <a:spcBef>
                <a:spcPts val="0"/>
              </a:spcBef>
              <a:buNone/>
              <a:defRPr>
                <a:solidFill>
                  <a:schemeClr val="tx1"/>
                </a:solidFill>
                <a:latin typeface="Times New Roman" panose="02020603050405020304" pitchFamily="18" charset="0"/>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2_Custom Layout">
    <p:bg>
      <p:bgPr>
        <a:solidFill>
          <a:srgbClr val="F2F2F2"/>
        </a:solidFill>
        <a:effectLst/>
      </p:bgPr>
    </p:bg>
    <p:spTree>
      <p:nvGrpSpPr>
        <p:cNvPr id="1" name=""/>
        <p:cNvGrpSpPr/>
        <p:nvPr/>
      </p:nvGrpSpPr>
      <p:grpSpPr>
        <a:xfrm>
          <a:off x="0" y="0"/>
          <a:ext cx="0" cy="0"/>
          <a:chOff x="0" y="0"/>
          <a:chExt cx="0" cy="0"/>
        </a:xfrm>
      </p:grpSpPr>
      <p:pic>
        <p:nvPicPr>
          <p:cNvPr id="8195" name="Picture 5"/>
          <p:cNvPicPr>
            <a:picLocks noChangeAspect="1"/>
          </p:cNvPicPr>
          <p:nvPr/>
        </p:nvPicPr>
        <p:blipFill>
          <a:blip r:embed="rId2"/>
          <a:stretch>
            <a:fillRect/>
          </a:stretch>
        </p:blipFill>
        <p:spPr>
          <a:xfrm>
            <a:off x="-15875" y="0"/>
            <a:ext cx="9159875" cy="685800"/>
          </a:xfrm>
          <a:prstGeom prst="rect">
            <a:avLst/>
          </a:prstGeom>
          <a:noFill/>
          <a:ln w="9525">
            <a:noFill/>
          </a:ln>
        </p:spPr>
      </p:pic>
      <p:sp>
        <p:nvSpPr>
          <p:cNvPr id="7" name="Title 1"/>
          <p:cNvSpPr>
            <a:spLocks noGrp="1"/>
          </p:cNvSpPr>
          <p:nvPr>
            <p:ph type="ctrTitle"/>
          </p:nvPr>
        </p:nvSpPr>
        <p:spPr>
          <a:xfrm>
            <a:off x="723423" y="1752600"/>
            <a:ext cx="7681913" cy="685800"/>
          </a:xfrm>
        </p:spPr>
        <p:txBody>
          <a:bodyPr>
            <a:noAutofit/>
          </a:bodyPr>
          <a:lstStyle>
            <a:lvl1pPr>
              <a:lnSpc>
                <a:spcPct val="90000"/>
              </a:lnSpc>
              <a:defRPr sz="5400"/>
            </a:lvl1pPr>
          </a:lstStyle>
          <a:p>
            <a:r>
              <a:rPr lang="en-US" smtClean="0"/>
              <a:t>Click to edit Master title style</a:t>
            </a:r>
            <a:endParaRPr lang="en-US" dirty="0"/>
          </a:p>
        </p:txBody>
      </p:sp>
      <p:sp>
        <p:nvSpPr>
          <p:cNvPr id="2"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p:timing>
    <p:tnLst>
      <p:par>
        <p:cTn id="1" dur="indefinite" restart="never" nodeType="tmRoot"/>
      </p:par>
    </p:tnLst>
  </p:timing>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1_Custom Layout">
    <p:bg>
      <p:bgPr>
        <a:solidFill>
          <a:srgbClr val="F2F2F2"/>
        </a:solidFill>
        <a:effectLst/>
      </p:bgPr>
    </p:bg>
    <p:spTree>
      <p:nvGrpSpPr>
        <p:cNvPr id="1" name=""/>
        <p:cNvGrpSpPr/>
        <p:nvPr/>
      </p:nvGrpSpPr>
      <p:grpSpPr>
        <a:xfrm>
          <a:off x="0" y="0"/>
          <a:ext cx="0" cy="0"/>
          <a:chOff x="0" y="0"/>
          <a:chExt cx="0" cy="0"/>
        </a:xfrm>
      </p:grpSpPr>
      <p:pic>
        <p:nvPicPr>
          <p:cNvPr id="9219"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1_Title and Content">
    <p:bg>
      <p:bgPr>
        <a:solidFill>
          <a:srgbClr val="F2F2F2"/>
        </a:solidFill>
        <a:effectLst/>
      </p:bgPr>
    </p:bg>
    <p:spTree>
      <p:nvGrpSpPr>
        <p:cNvPr id="1" name=""/>
        <p:cNvGrpSpPr/>
        <p:nvPr/>
      </p:nvGrpSpPr>
      <p:grpSpPr>
        <a:xfrm>
          <a:off x="0" y="0"/>
          <a:ext cx="0" cy="0"/>
          <a:chOff x="0" y="0"/>
          <a:chExt cx="0" cy="0"/>
        </a:xfrm>
      </p:grpSpPr>
      <p:pic>
        <p:nvPicPr>
          <p:cNvPr id="10243"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F2F2F2"/>
        </a:solidFill>
        <a:effectLst/>
      </p:bgPr>
    </p:bg>
    <p:spTree>
      <p:nvGrpSpPr>
        <p:cNvPr id="1" name=""/>
        <p:cNvGrpSpPr/>
        <p:nvPr/>
      </p:nvGrpSpPr>
      <p:grpSpPr>
        <a:xfrm>
          <a:off x="0" y="0"/>
          <a:ext cx="0" cy="0"/>
          <a:chOff x="0" y="0"/>
          <a:chExt cx="0" cy="0"/>
        </a:xfrm>
      </p:grpSpPr>
      <p:pic>
        <p:nvPicPr>
          <p:cNvPr id="11267"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F2F2F2"/>
        </a:solidFill>
        <a:effectLst/>
      </p:bgPr>
    </p:bg>
    <p:spTree>
      <p:nvGrpSpPr>
        <p:cNvPr id="1" name=""/>
        <p:cNvGrpSpPr/>
        <p:nvPr/>
      </p:nvGrpSpPr>
      <p:grpSpPr>
        <a:xfrm>
          <a:off x="0" y="0"/>
          <a:ext cx="0" cy="0"/>
          <a:chOff x="0" y="0"/>
          <a:chExt cx="0" cy="0"/>
        </a:xfrm>
      </p:grpSpPr>
      <p:pic>
        <p:nvPicPr>
          <p:cNvPr id="12291"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725" indent="-339725">
              <a:lnSpc>
                <a:spcPct val="90000"/>
              </a:lnSpc>
              <a:defRPr sz="2800"/>
            </a:lvl1pPr>
            <a:lvl2pPr marL="673100" indent="-325120">
              <a:lnSpc>
                <a:spcPct val="90000"/>
              </a:lnSpc>
              <a:defRPr sz="2400"/>
            </a:lvl2pPr>
            <a:lvl3pPr marL="953770" indent="-288290">
              <a:lnSpc>
                <a:spcPct val="90000"/>
              </a:lnSpc>
              <a:defRPr sz="2000"/>
            </a:lvl3pPr>
            <a:lvl4pPr marL="1227455" indent="-273685">
              <a:lnSpc>
                <a:spcPct val="90000"/>
              </a:lnSpc>
              <a:defRPr sz="1800"/>
            </a:lvl4pPr>
            <a:lvl5pPr marL="1515745" indent="-280670">
              <a:lnSpc>
                <a:spcPct val="90000"/>
              </a:lnSpc>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80" indent="-347980">
              <a:lnSpc>
                <a:spcPct val="90000"/>
              </a:lnSpc>
              <a:defRPr sz="2800"/>
            </a:lvl1pPr>
            <a:lvl2pPr marL="673100" indent="-339725">
              <a:lnSpc>
                <a:spcPct val="90000"/>
              </a:lnSpc>
              <a:defRPr sz="2400"/>
            </a:lvl2pPr>
            <a:lvl3pPr marL="962025" indent="-302895">
              <a:lnSpc>
                <a:spcPct val="90000"/>
              </a:lnSpc>
              <a:defRPr sz="2000"/>
            </a:lvl3pPr>
            <a:lvl4pPr marL="1227455" indent="-266065">
              <a:lnSpc>
                <a:spcPct val="90000"/>
              </a:lnSpc>
              <a:defRPr sz="1800"/>
            </a:lvl4pPr>
            <a:lvl5pPr marL="1515745" indent="-273685">
              <a:lnSpc>
                <a:spcPct val="90000"/>
              </a:lnSpc>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F2F2F2"/>
        </a:solidFill>
        <a:effectLst/>
      </p:bgPr>
    </p:bg>
    <p:spTree>
      <p:nvGrpSpPr>
        <p:cNvPr id="1" name=""/>
        <p:cNvGrpSpPr/>
        <p:nvPr/>
      </p:nvGrpSpPr>
      <p:grpSpPr>
        <a:xfrm>
          <a:off x="0" y="0"/>
          <a:ext cx="0" cy="0"/>
          <a:chOff x="0" y="0"/>
          <a:chExt cx="0" cy="0"/>
        </a:xfrm>
      </p:grpSpPr>
      <p:pic>
        <p:nvPicPr>
          <p:cNvPr id="13315"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380999" y="2174875"/>
            <a:ext cx="4114800" cy="1537344"/>
          </a:xfrm>
        </p:spPr>
        <p:txBody>
          <a:bodyPr/>
          <a:lstStyle>
            <a:lvl1pPr marL="281940" indent="-281940">
              <a:defRPr sz="2300">
                <a:latin typeface="Times New Roman" panose="02020603050405020304" pitchFamily="18" charset="0"/>
                <a:cs typeface="Times New Roman" panose="02020603050405020304" pitchFamily="18" charset="0"/>
              </a:defRPr>
            </a:lvl1pPr>
            <a:lvl2pPr marL="561975" indent="-266065">
              <a:defRPr sz="2000">
                <a:latin typeface="Times New Roman" panose="02020603050405020304" pitchFamily="18" charset="0"/>
                <a:cs typeface="Times New Roman" panose="02020603050405020304" pitchFamily="18" charset="0"/>
              </a:defRPr>
            </a:lvl2pPr>
            <a:lvl3pPr marL="813435" indent="-243205">
              <a:defRPr sz="1800">
                <a:latin typeface="Times New Roman" panose="02020603050405020304" pitchFamily="18" charset="0"/>
                <a:cs typeface="Times New Roman" panose="02020603050405020304" pitchFamily="18" charset="0"/>
              </a:defRPr>
            </a:lvl3pPr>
            <a:lvl4pPr marL="1050290" indent="-228600">
              <a:defRPr sz="1700">
                <a:latin typeface="Times New Roman" panose="02020603050405020304" pitchFamily="18" charset="0"/>
                <a:cs typeface="Times New Roman" panose="02020603050405020304" pitchFamily="18" charset="0"/>
              </a:defRPr>
            </a:lvl4pPr>
            <a:lvl5pPr marL="1279525" indent="-206375">
              <a:defRPr sz="1700">
                <a:latin typeface="Times New Roman" panose="02020603050405020304" pitchFamily="18" charset="0"/>
                <a:cs typeface="Times New Roman" panose="02020603050405020304" pitchFamily="18" charset="0"/>
              </a:defRPr>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6" y="2174875"/>
            <a:ext cx="4117974" cy="1537344"/>
          </a:xfrm>
        </p:spPr>
        <p:txBody>
          <a:bodyPr/>
          <a:lstStyle>
            <a:lvl1pPr marL="296545" indent="-296545">
              <a:defRPr sz="2300">
                <a:latin typeface="Times New Roman" panose="02020603050405020304" pitchFamily="18" charset="0"/>
                <a:cs typeface="Times New Roman" panose="02020603050405020304" pitchFamily="18" charset="0"/>
              </a:defRPr>
            </a:lvl1pPr>
            <a:lvl2pPr marL="570230" indent="-273685">
              <a:defRPr sz="2000">
                <a:latin typeface="Times New Roman" panose="02020603050405020304" pitchFamily="18" charset="0"/>
                <a:cs typeface="Times New Roman" panose="02020603050405020304" pitchFamily="18" charset="0"/>
              </a:defRPr>
            </a:lvl2pPr>
            <a:lvl3pPr marL="821690" indent="-244475">
              <a:defRPr sz="1800">
                <a:latin typeface="Times New Roman" panose="02020603050405020304" pitchFamily="18" charset="0"/>
                <a:cs typeface="Times New Roman" panose="02020603050405020304" pitchFamily="18" charset="0"/>
              </a:defRPr>
            </a:lvl3pPr>
            <a:lvl4pPr marL="1050290" indent="-236855">
              <a:defRPr sz="1700">
                <a:latin typeface="Times New Roman" panose="02020603050405020304" pitchFamily="18" charset="0"/>
                <a:cs typeface="Times New Roman" panose="02020603050405020304" pitchFamily="18" charset="0"/>
              </a:defRPr>
            </a:lvl4pPr>
            <a:lvl5pPr marL="1279525" indent="-220980">
              <a:defRPr sz="1700">
                <a:latin typeface="Times New Roman" panose="02020603050405020304" pitchFamily="18" charset="0"/>
                <a:cs typeface="Times New Roman" panose="02020603050405020304" pitchFamily="18" charset="0"/>
              </a:defRPr>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Slide Number Placeholder 2"/>
          <p:cNvSpPr>
            <a:spLocks noGrp="1"/>
          </p:cNvSpPr>
          <p:nvPr>
            <p:ph type="sldNum" sz="quarter" idx="1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F2F2F2"/>
        </a:solidFill>
        <a:effectLst/>
      </p:bgPr>
    </p:bg>
    <p:spTree>
      <p:nvGrpSpPr>
        <p:cNvPr id="1" name=""/>
        <p:cNvGrpSpPr/>
        <p:nvPr/>
      </p:nvGrpSpPr>
      <p:grpSpPr>
        <a:xfrm>
          <a:off x="0" y="0"/>
          <a:ext cx="0" cy="0"/>
          <a:chOff x="0" y="0"/>
          <a:chExt cx="0" cy="0"/>
        </a:xfrm>
      </p:grpSpPr>
      <p:pic>
        <p:nvPicPr>
          <p:cNvPr id="14339"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2F2F2"/>
        </a:solidFill>
        <a:effectLst/>
      </p:bgPr>
    </p:bg>
    <p:spTree>
      <p:nvGrpSpPr>
        <p:cNvPr id="1" name=""/>
        <p:cNvGrpSpPr/>
        <p:nvPr/>
      </p:nvGrpSpPr>
      <p:grpSpPr>
        <a:xfrm>
          <a:off x="0" y="0"/>
          <a:ext cx="0" cy="0"/>
          <a:chOff x="0" y="0"/>
          <a:chExt cx="0" cy="0"/>
        </a:xfrm>
      </p:grpSpPr>
      <p:pic>
        <p:nvPicPr>
          <p:cNvPr id="15363"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WALKIN - Prints in GRAYSCALE">
    <p:bg>
      <p:bgPr>
        <a:solidFill>
          <a:srgbClr val="F2F2F2"/>
        </a:solidFill>
        <a:effectLst/>
      </p:bgPr>
    </p:bg>
    <p:spTree>
      <p:nvGrpSpPr>
        <p:cNvPr id="1" name=""/>
        <p:cNvGrpSpPr/>
        <p:nvPr/>
      </p:nvGrpSpPr>
      <p:grpSpPr>
        <a:xfrm>
          <a:off x="0" y="0"/>
          <a:ext cx="0" cy="0"/>
          <a:chOff x="0" y="0"/>
          <a:chExt cx="0" cy="0"/>
        </a:xfrm>
      </p:grpSpPr>
      <p:pic>
        <p:nvPicPr>
          <p:cNvPr id="16387"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2_Demo, Video etc. &quot;special&quot; slides">
    <p:bg>
      <p:bgPr>
        <a:solidFill>
          <a:srgbClr val="F2F2F2"/>
        </a:solidFill>
        <a:effectLst/>
      </p:bgPr>
    </p:bg>
    <p:spTree>
      <p:nvGrpSpPr>
        <p:cNvPr id="1" name=""/>
        <p:cNvGrpSpPr/>
        <p:nvPr/>
      </p:nvGrpSpPr>
      <p:grpSpPr>
        <a:xfrm>
          <a:off x="0" y="0"/>
          <a:ext cx="0" cy="0"/>
          <a:chOff x="0" y="0"/>
          <a:chExt cx="0" cy="0"/>
        </a:xfrm>
      </p:grpSpPr>
      <p:pic>
        <p:nvPicPr>
          <p:cNvPr id="17411"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anose="020B0604020202020204"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endParaRPr lang="en-US" smtClean="0"/>
          </a:p>
        </p:txBody>
      </p:sp>
      <p:sp>
        <p:nvSpPr>
          <p:cNvPr id="4"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Custom Layout">
    <p:bg>
      <p:bgPr>
        <a:solidFill>
          <a:srgbClr val="F2F2F2"/>
        </a:solidFill>
        <a:effectLst/>
      </p:bgPr>
    </p:bg>
    <p:spTree>
      <p:nvGrpSpPr>
        <p:cNvPr id="1" name=""/>
        <p:cNvGrpSpPr/>
        <p:nvPr/>
      </p:nvGrpSpPr>
      <p:grpSpPr>
        <a:xfrm>
          <a:off x="0" y="0"/>
          <a:ext cx="0" cy="0"/>
          <a:chOff x="0" y="0"/>
          <a:chExt cx="0" cy="0"/>
        </a:xfrm>
      </p:grpSpPr>
      <p:pic>
        <p:nvPicPr>
          <p:cNvPr id="18435" name="Picture 5"/>
          <p:cNvPicPr>
            <a:picLocks noChangeAspect="1"/>
          </p:cNvPicPr>
          <p:nvPr/>
        </p:nvPicPr>
        <p:blipFill>
          <a:blip r:embed="rId2"/>
          <a:stretch>
            <a:fillRect/>
          </a:stretch>
        </p:blipFill>
        <p:spPr>
          <a:xfrm>
            <a:off x="8763000" y="0"/>
            <a:ext cx="381000" cy="6858000"/>
          </a:xfrm>
          <a:prstGeom prst="rect">
            <a:avLst/>
          </a:prstGeom>
          <a:noFill/>
          <a:ln w="9525">
            <a:noFill/>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7" name="Slide Number Placeholder 2"/>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cSld name="Title, Text, and Content">
    <p:bg>
      <p:bgPr>
        <a:solidFill>
          <a:srgbClr val="F2F2F2"/>
        </a:solidFill>
        <a:effectLst/>
      </p:bgPr>
    </p:bg>
    <p:spTree>
      <p:nvGrpSpPr>
        <p:cNvPr id="1" name=""/>
        <p:cNvGrpSpPr/>
        <p:nvPr/>
      </p:nvGrpSpPr>
      <p:grpSpPr>
        <a:xfrm>
          <a:off x="0" y="0"/>
          <a:ext cx="0" cy="0"/>
          <a:chOff x="0" y="0"/>
          <a:chExt cx="0" cy="0"/>
        </a:xfrm>
      </p:grpSpPr>
      <p:sp>
        <p:nvSpPr>
          <p:cNvPr id="6" name="Slide Number Placeholder 2"/>
          <p:cNvSpPr txBox="1"/>
          <p:nvPr/>
        </p:nvSpPr>
        <p:spPr>
          <a:xfrm>
            <a:off x="76200" y="6432550"/>
            <a:ext cx="1143000" cy="365125"/>
          </a:xfrm>
          <a:prstGeom prst="rect">
            <a:avLst/>
          </a:prstGeom>
        </p:spPr>
        <p:txBody>
          <a:bodyPr anchor="ctr"/>
          <a:p>
            <a:pPr lvl="0" algn="r" eaLnBrk="1" hangingPunct="1"/>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Slide Number Placeholder 4"/>
          <p:cNvSpPr>
            <a:spLocks noGrp="1"/>
          </p:cNvSpPr>
          <p:nvPr>
            <p:ph type="sldNum" sz="quarter" idx="4"/>
          </p:nvPr>
        </p:nvSpPr>
        <p:spPr>
          <a:xfrm>
            <a:off x="7010400" y="6619875"/>
            <a:ext cx="2133600" cy="476250"/>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dgm">
  <p:cSld name="Title and Diagram or Organization Chart">
    <p:bg>
      <p:bgPr>
        <a:solidFill>
          <a:srgbClr val="F2F2F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SmartArt Placeholder 2"/>
          <p:cNvSpPr>
            <a:spLocks noGrp="1"/>
          </p:cNvSpPr>
          <p:nvPr>
            <p:ph type="pic" idx="1"/>
          </p:nvPr>
        </p:nvSpPr>
        <p:spPr>
          <a:xfrm>
            <a:off x="457200" y="1600200"/>
            <a:ext cx="8229600" cy="4525963"/>
          </a:xfrm>
        </p:spPr>
        <p:txBody>
          <a:bodyPr vert="horz" wrap="square" lIns="0" tIns="0" rIns="0" bIns="0" numCol="1" anchor="t" anchorCtr="0" compatLnSpc="1">
            <a:normAutofit/>
          </a:bodyPr>
          <a:lstStyle/>
          <a:p>
            <a:pPr marL="396875" marR="0" lvl="0" indent="-396875" algn="l" defTabSz="913130" rtl="0" eaLnBrk="0" fontAlgn="base" latinLnBrk="0" hangingPunct="0">
              <a:lnSpc>
                <a:spcPct val="90000"/>
              </a:lnSpc>
              <a:spcBef>
                <a:spcPct val="20000"/>
              </a:spcBef>
              <a:spcAft>
                <a:spcPct val="0"/>
              </a:spcAft>
              <a:buClrTx/>
              <a:buSzTx/>
              <a:buFontTx/>
              <a:buBlip>
                <a:blip r:embed="rId2"/>
              </a:buBlip>
              <a:defRPr/>
            </a:pPr>
            <a:endPar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3"/>
          <p:cNvSpPr>
            <a:spLocks noGrp="1"/>
          </p:cNvSpPr>
          <p:nvPr>
            <p:ph type="sldNum" sz="quarter" idx="4"/>
          </p:nvPr>
        </p:nvSpPr>
        <p:spPr>
          <a:xfrm>
            <a:off x="7010400" y="6619875"/>
            <a:ext cx="2133600" cy="476250"/>
          </a:xfrm>
          <a:prstGeom prst="rect">
            <a:avLst/>
          </a:prstGeom>
        </p:spPr>
        <p:txBody>
          <a:bodyPr vert="horz" wrap="square" lIns="91440" tIns="45720" rIns="91440" bIns="45720" numCol="1" anchor="ctr" anchorCtr="0" compatLnSpc="1"/>
          <a:p>
            <a:pPr algn="r">
              <a:buNone/>
            </a:pPr>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transition spd="med">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3" Type="http://schemas.openxmlformats.org/officeDocument/2006/relationships/theme" Target="../theme/theme2.xml"/><Relationship Id="rId12" Type="http://schemas.openxmlformats.org/officeDocument/2006/relationships/image" Target="../media/image2.jpeg"/><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3.xml"/><Relationship Id="rId8" Type="http://schemas.openxmlformats.org/officeDocument/2006/relationships/slideLayout" Target="../slideLayouts/slideLayout32.xml"/><Relationship Id="rId7" Type="http://schemas.openxmlformats.org/officeDocument/2006/relationships/slideLayout" Target="../slideLayouts/slideLayout31.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2" Type="http://schemas.openxmlformats.org/officeDocument/2006/relationships/theme" Target="../theme/theme3.xml"/><Relationship Id="rId11" Type="http://schemas.openxmlformats.org/officeDocument/2006/relationships/slideLayout" Target="../slideLayouts/slideLayout35.xml"/><Relationship Id="rId10" Type="http://schemas.openxmlformats.org/officeDocument/2006/relationships/slideLayout" Target="../slideLayouts/slideLayout34.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4.xml"/><Relationship Id="rId8" Type="http://schemas.openxmlformats.org/officeDocument/2006/relationships/slideLayout" Target="../slideLayouts/slideLayout43.xml"/><Relationship Id="rId7" Type="http://schemas.openxmlformats.org/officeDocument/2006/relationships/slideLayout" Target="../slideLayouts/slideLayout42.xml"/><Relationship Id="rId6" Type="http://schemas.openxmlformats.org/officeDocument/2006/relationships/slideLayout" Target="../slideLayouts/slideLayout41.xml"/><Relationship Id="rId5" Type="http://schemas.openxmlformats.org/officeDocument/2006/relationships/slideLayout" Target="../slideLayouts/slideLayout40.xml"/><Relationship Id="rId4" Type="http://schemas.openxmlformats.org/officeDocument/2006/relationships/slideLayout" Target="../slideLayouts/slideLayout39.xml"/><Relationship Id="rId3" Type="http://schemas.openxmlformats.org/officeDocument/2006/relationships/slideLayout" Target="../slideLayouts/slideLayout38.xml"/><Relationship Id="rId2" Type="http://schemas.openxmlformats.org/officeDocument/2006/relationships/slideLayout" Target="../slideLayouts/slideLayout37.xml"/><Relationship Id="rId17" Type="http://schemas.openxmlformats.org/officeDocument/2006/relationships/theme" Target="../theme/theme4.xml"/><Relationship Id="rId16" Type="http://schemas.openxmlformats.org/officeDocument/2006/relationships/image" Target="../media/image6.png"/><Relationship Id="rId15" Type="http://schemas.openxmlformats.org/officeDocument/2006/relationships/image" Target="../media/image5.png"/><Relationship Id="rId14" Type="http://schemas.openxmlformats.org/officeDocument/2006/relationships/slideLayout" Target="../slideLayouts/slideLayout49.xml"/><Relationship Id="rId13" Type="http://schemas.openxmlformats.org/officeDocument/2006/relationships/slideLayout" Target="../slideLayouts/slideLayout48.xml"/><Relationship Id="rId12" Type="http://schemas.openxmlformats.org/officeDocument/2006/relationships/slideLayout" Target="../slideLayouts/slideLayout47.xml"/><Relationship Id="rId11" Type="http://schemas.openxmlformats.org/officeDocument/2006/relationships/slideLayout" Target="../slideLayouts/slideLayout46.xml"/><Relationship Id="rId10" Type="http://schemas.openxmlformats.org/officeDocument/2006/relationships/slideLayout" Target="../slideLayouts/slideLayout45.xml"/><Relationship Id="rId1"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zh-CN" altLang="en-US" sz="2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1033" name="Rectangle 9"/>
          <p:cNvSpPr>
            <a:spLocks noGrp="1"/>
          </p:cNvSpPr>
          <p:nvPr>
            <p:ph type="title"/>
          </p:nvPr>
        </p:nvSpPr>
        <p:spPr>
          <a:xfrm>
            <a:off x="1150938" y="214313"/>
            <a:ext cx="7793037" cy="1462087"/>
          </a:xfrm>
          <a:prstGeom prst="rect">
            <a:avLst/>
          </a:prstGeom>
          <a:noFill/>
          <a:ln w="9525">
            <a:noFill/>
          </a:ln>
        </p:spPr>
        <p:txBody>
          <a:bodyPr anchor="b" anchorCtr="0"/>
          <a:p>
            <a:pPr lvl="0"/>
            <a:r>
              <a:rPr lang="zh-CN" altLang="en-US" dirty="0"/>
              <a:t>单击此处编辑母版标题样式</a:t>
            </a:r>
            <a:endParaRPr lang="zh-CN" altLang="en-US" dirty="0"/>
          </a:p>
        </p:txBody>
      </p:sp>
      <p:sp>
        <p:nvSpPr>
          <p:cNvPr id="1034" name="Rectangle 10"/>
          <p:cNvSpPr>
            <a:spLocks noGrp="1"/>
          </p:cNvSpPr>
          <p:nvPr>
            <p:ph type="body" idx="1"/>
          </p:nvPr>
        </p:nvSpPr>
        <p:spPr>
          <a:xfrm>
            <a:off x="1182688" y="2017713"/>
            <a:ext cx="7772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00043" name="Rectangle 11"/>
          <p:cNvSpPr>
            <a:spLocks noGrp="1" noChangeArrowheads="1"/>
          </p:cNvSpPr>
          <p:nvPr>
            <p:ph type="dt" sz="half" idx="2"/>
          </p:nvPr>
        </p:nvSpPr>
        <p:spPr bwMode="auto">
          <a:xfrm>
            <a:off x="1162050" y="6243638"/>
            <a:ext cx="1905000" cy="457200"/>
          </a:xfrm>
          <a:prstGeom prst="rect">
            <a:avLst/>
          </a:prstGeom>
          <a:noFill/>
          <a:ln w="9525">
            <a:noFill/>
            <a:miter lim="800000"/>
          </a:ln>
          <a:effectLst/>
        </p:spPr>
        <p:txBody>
          <a:bodyPr vert="horz" wrap="square" lIns="91440" tIns="45720" rIns="91440" bIns="45720" numCol="1" anchor="b"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300044" name="Rectangle 12"/>
          <p:cNvSpPr>
            <a:spLocks noGrp="1" noChangeArrowheads="1"/>
          </p:cNvSpPr>
          <p:nvPr>
            <p:ph type="ftr" sz="quarter" idx="3"/>
          </p:nvPr>
        </p:nvSpPr>
        <p:spPr bwMode="auto">
          <a:xfrm>
            <a:off x="3657600" y="6243638"/>
            <a:ext cx="2895600" cy="457200"/>
          </a:xfrm>
          <a:prstGeom prst="rect">
            <a:avLst/>
          </a:prstGeom>
          <a:noFill/>
          <a:ln w="9525">
            <a:noFill/>
            <a:miter lim="800000"/>
          </a:ln>
          <a:effectLst/>
        </p:spPr>
        <p:txBody>
          <a:bodyPr vert="horz" wrap="square" lIns="91440" tIns="45720" rIns="91440" bIns="45720" numCol="1" anchor="b" anchorCtr="0" compatLnSpc="1"/>
          <a:lstStyle>
            <a:lvl1pPr algn="ctr">
              <a:defRPr sz="1400" smtClean="0"/>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300045" name="Rectangle 13"/>
          <p:cNvSpPr>
            <a:spLocks noGrp="1" noChangeArrowheads="1"/>
          </p:cNvSpPr>
          <p:nvPr>
            <p:ph type="sldNum" sz="quarter" idx="4"/>
          </p:nvPr>
        </p:nvSpPr>
        <p:spPr bwMode="auto">
          <a:xfrm>
            <a:off x="7042150" y="6243638"/>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400"/>
            </a:lvl1pPr>
          </a:lstStyle>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2050" name="Group 2"/>
          <p:cNvGrpSpPr/>
          <p:nvPr/>
        </p:nvGrpSpPr>
        <p:grpSpPr>
          <a:xfrm>
            <a:off x="0" y="0"/>
            <a:ext cx="2667000" cy="6858000"/>
            <a:chOff x="0" y="0"/>
            <a:chExt cx="1680" cy="4320"/>
          </a:xfrm>
        </p:grpSpPr>
        <p:sp>
          <p:nvSpPr>
            <p:cNvPr id="303107"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pic>
          <p:nvPicPr>
            <p:cNvPr id="2057" name="Picture 4" descr="slidemaster_med3"/>
            <p:cNvPicPr>
              <a:picLocks noChangeAspect="1"/>
            </p:cNvPicPr>
            <p:nvPr/>
          </p:nvPicPr>
          <p:blipFill>
            <a:blip r:embed="rId12"/>
            <a:stretch>
              <a:fillRect/>
            </a:stretch>
          </p:blipFill>
          <p:spPr>
            <a:xfrm>
              <a:off x="0" y="0"/>
              <a:ext cx="1348" cy="4320"/>
            </a:xfrm>
            <a:prstGeom prst="rect">
              <a:avLst/>
            </a:prstGeom>
            <a:noFill/>
            <a:ln w="9525">
              <a:noFill/>
            </a:ln>
          </p:spPr>
        </p:pic>
      </p:grpSp>
      <p:sp>
        <p:nvSpPr>
          <p:cNvPr id="303109" name="Rectangle 5"/>
          <p:cNvSpPr>
            <a:spLocks noGrp="1" noChangeArrowheads="1"/>
          </p:cNvSpPr>
          <p:nvPr>
            <p:ph type="title"/>
          </p:nvPr>
        </p:nvSpPr>
        <p:spPr bwMode="auto">
          <a:xfrm>
            <a:off x="2438400" y="228600"/>
            <a:ext cx="6400800" cy="1219200"/>
          </a:xfrm>
          <a:prstGeom prst="rect">
            <a:avLst/>
          </a:prstGeom>
          <a:noFill/>
          <a:ln w="9525">
            <a:noFill/>
            <a:miter lim="800000"/>
          </a:ln>
          <a:effec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303110" name="Rectangle 6"/>
          <p:cNvSpPr>
            <a:spLocks noGrp="1" noChangeArrowheads="1"/>
          </p:cNvSpPr>
          <p:nvPr>
            <p:ph type="body" idx="1"/>
          </p:nvPr>
        </p:nvSpPr>
        <p:spPr bwMode="auto">
          <a:xfrm>
            <a:off x="2438400" y="1600200"/>
            <a:ext cx="6400800" cy="4495800"/>
          </a:xfrm>
          <a:prstGeom prst="rect">
            <a:avLst/>
          </a:prstGeom>
          <a:noFill/>
          <a:ln w="9525">
            <a:noFill/>
            <a:miter lim="800000"/>
          </a:ln>
          <a:effec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303111" name="Rectangle 7"/>
          <p:cNvSpPr>
            <a:spLocks noGrp="1" noChangeArrowheads="1"/>
          </p:cNvSpPr>
          <p:nvPr>
            <p:ph type="dt" sz="half" idx="2"/>
          </p:nvPr>
        </p:nvSpPr>
        <p:spPr bwMode="auto">
          <a:xfrm>
            <a:off x="152400" y="6248400"/>
            <a:ext cx="1901825" cy="457200"/>
          </a:xfrm>
          <a:prstGeom prst="rect">
            <a:avLst/>
          </a:prstGeom>
          <a:noFill/>
          <a:ln w="9525">
            <a:noFill/>
            <a:miter lim="800000"/>
          </a:ln>
          <a:effectLst/>
        </p:spPr>
        <p:txBody>
          <a:bodyPr vert="horz" wrap="square" lIns="91440" tIns="45720" rIns="91440" bIns="45720" numCol="1" anchor="t" anchorCtr="0" compatLnSpc="1"/>
          <a:lstStyle>
            <a:lvl1pPr>
              <a:defRPr sz="1000">
                <a:effectLst>
                  <a:outerShdw blurRad="38100" dist="38100" dir="2700000" algn="tl">
                    <a:srgbClr val="C0C0C0"/>
                  </a:outerShdw>
                </a:effectLst>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303112" name="Rectangle 8"/>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smtClean="0">
                <a:effectLst>
                  <a:outerShdw blurRad="38100" dist="38100" dir="2700000" algn="tl">
                    <a:srgbClr val="C0C0C0"/>
                  </a:outerShdw>
                </a:effectLst>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303113" name="Rectangle 9"/>
          <p:cNvSpPr>
            <a:spLocks noGrp="1" noChangeArrowheads="1"/>
          </p:cNvSpPr>
          <p:nvPr>
            <p:ph type="sldNum" sz="quarter" idx="4"/>
          </p:nvPr>
        </p:nvSpPr>
        <p:spPr bwMode="auto">
          <a:xfrm>
            <a:off x="6934200" y="6248400"/>
            <a:ext cx="1905000" cy="457200"/>
          </a:xfrm>
          <a:prstGeom prst="rect">
            <a:avLst/>
          </a:prstGeom>
          <a:noFill/>
          <a:ln w="9525">
            <a:noFill/>
            <a:miter lim="800000"/>
          </a:ln>
          <a:effectLst/>
        </p:spPr>
        <p:txBody>
          <a:bodyPr vert="horz" wrap="square" lIns="91440" tIns="45720" rIns="91440" bIns="45720" numCol="1" anchor="t" anchorCtr="0" compatLnSpc="1"/>
          <a:lstStyle>
            <a:lvl1pPr algn="r">
              <a:defRPr sz="1000">
                <a:latin typeface="Arial" panose="020B0604020202020204" pitchFamily="34" charset="0"/>
              </a:defRPr>
            </a:lvl1pPr>
          </a:lstStyle>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03110"/>
                                        </p:tgtEl>
                                        <p:attrNameLst>
                                          <p:attrName>style.visibility</p:attrName>
                                        </p:attrNameLst>
                                      </p:cBhvr>
                                      <p:to>
                                        <p:strVal val="visible"/>
                                      </p:to>
                                    </p:set>
                                    <p:anim calcmode="lin" valueType="num">
                                      <p:cBhvr additive="base">
                                        <p:cTn id="7" dur="500" fill="hold"/>
                                        <p:tgtEl>
                                          <p:spTgt spid="303110"/>
                                        </p:tgtEl>
                                        <p:attrNameLst>
                                          <p:attrName>ppt_x</p:attrName>
                                        </p:attrNameLst>
                                      </p:cBhvr>
                                      <p:tavLst>
                                        <p:tav tm="0">
                                          <p:val>
                                            <p:strVal val="1+#ppt_w/2"/>
                                          </p:val>
                                        </p:tav>
                                        <p:tav tm="100000">
                                          <p:val>
                                            <p:strVal val="#ppt_x"/>
                                          </p:val>
                                        </p:tav>
                                      </p:tavLst>
                                    </p:anim>
                                    <p:anim calcmode="lin" valueType="num">
                                      <p:cBhvr additive="base">
                                        <p:cTn id="8" dur="500" fill="hold"/>
                                        <p:tgtEl>
                                          <p:spTgt spid="3031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10" grpId="0" autoUpdateAnimBg="0">
        <p:tmplLst>
          <p:tmpl lvl="0">
            <p:tnLst>
              <p:par>
                <p:cTn presetID="2" presetClass="entr" presetSubtype="2" fill="hold" nodeType="clickEffect">
                  <p:stCondLst>
                    <p:cond delay="0"/>
                  </p:stCondLst>
                  <p:childTnLst>
                    <p:set>
                      <p:cBhvr>
                        <p:cTn dur="1" fill="hold">
                          <p:stCondLst>
                            <p:cond delay="0"/>
                          </p:stCondLst>
                        </p:cTn>
                        <p:tgtEl>
                          <p:spTgt spid="303110"/>
                        </p:tgtEl>
                        <p:attrNameLst>
                          <p:attrName>style.visibility</p:attrName>
                        </p:attrNameLst>
                      </p:cBhvr>
                      <p:to>
                        <p:strVal val="visible"/>
                      </p:to>
                    </p:set>
                    <p:anim calcmode="lin" valueType="num">
                      <p:cBhvr additive="base">
                        <p:cTn dur="500" fill="hold"/>
                        <p:tgtEl>
                          <p:spTgt spid="303110"/>
                        </p:tgtEl>
                        <p:attrNameLst>
                          <p:attrName>ppt_x</p:attrName>
                        </p:attrNameLst>
                      </p:cBhvr>
                      <p:tavLst>
                        <p:tav tm="0">
                          <p:val>
                            <p:strVal val="1+#ppt_w/2"/>
                          </p:val>
                        </p:tav>
                        <p:tav tm="100000">
                          <p:val>
                            <p:strVal val="#ppt_x"/>
                          </p:val>
                        </p:tav>
                      </p:tavLst>
                    </p:anim>
                    <p:anim calcmode="lin" valueType="num">
                      <p:cBhvr additive="base">
                        <p:cTn dur="500" fill="hold"/>
                        <p:tgtEl>
                          <p:spTgt spid="303110"/>
                        </p:tgtEl>
                        <p:attrNameLst>
                          <p:attrName>ppt_y</p:attrName>
                        </p:attrNameLst>
                      </p:cBhvr>
                      <p:tavLst>
                        <p:tav tm="0">
                          <p:val>
                            <p:strVal val="#ppt_y"/>
                          </p:val>
                        </p:tav>
                        <p:tav tm="100000">
                          <p:val>
                            <p:strVal val="#ppt_y"/>
                          </p:val>
                        </p:tav>
                      </p:tavLst>
                    </p:anim>
                  </p:childTnLst>
                </p:cTn>
              </p:par>
            </p:tnLst>
          </p:tmpl>
        </p:tmplLst>
      </p:bldP>
    </p:bldLst>
  </p:timing>
  <p:hf sldNum="0" hdr="0" ftr="0" dt="0"/>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l"/>
        <a:defRPr sz="2800">
          <a:solidFill>
            <a:schemeClr val="tx1"/>
          </a:solidFill>
          <a:effectLst>
            <a:outerShdw blurRad="38100" dist="38100" dir="2700000" algn="tl">
              <a:srgbClr val="C0C0C0"/>
            </a:outerShdw>
          </a:effectLst>
          <a:latin typeface="+mn-lt"/>
          <a:ea typeface="+mn-ea"/>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C0C0C0"/>
            </a:outerShdw>
          </a:effectLst>
          <a:latin typeface="+mn-lt"/>
          <a:ea typeface="+mn-ea"/>
        </a:defRPr>
      </a:lvl3pPr>
      <a:lvl4pPr marL="1600200" indent="-228600" algn="l" rtl="0" eaLnBrk="0" fontAlgn="base" hangingPunct="0">
        <a:spcBef>
          <a:spcPct val="20000"/>
        </a:spcBef>
        <a:spcAft>
          <a:spcPct val="0"/>
        </a:spcAft>
        <a:buClr>
          <a:schemeClr val="folHlink"/>
        </a:buClr>
        <a:buSzPct val="70000"/>
        <a:buFont typeface="Wingdings" panose="05000000000000000000" pitchFamily="2" charset="2"/>
        <a:buChar char="l"/>
        <a:defRPr sz="2000">
          <a:solidFill>
            <a:schemeClr val="tx1"/>
          </a:solidFill>
          <a:effectLst>
            <a:outerShdw blurRad="38100" dist="38100" dir="2700000" algn="tl">
              <a:srgbClr val="C0C0C0"/>
            </a:outerShdw>
          </a:effectLst>
          <a:latin typeface="+mn-lt"/>
          <a:ea typeface="+mn-ea"/>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5pPr>
      <a:lvl6pPr marL="25146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3075"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07204"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307205"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smtClean="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t>Ye Sun Accounting English </a:t>
            </a: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07206"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defRPr>
            </a:lvl1pPr>
          </a:lstStyle>
          <a:p>
            <a:pPr lvl="0" eaLnBrk="1" hangingPunct="1">
              <a:buNone/>
            </a:pPr>
            <a:fld id="{9A0DB2DC-4C9A-4742-B13C-FB6460FD3503}" type="slidenum">
              <a:rPr lang="zh-CN" altLang="en-US" dirty="0"/>
            </a:fld>
            <a:endParaRPr lang="zh-CN" altLang="en-US"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2F2F2"/>
        </a:solidFill>
        <a:effectLst/>
      </p:bgPr>
    </p:bg>
    <p:spTree>
      <p:nvGrpSpPr>
        <p:cNvPr id="1" name=""/>
        <p:cNvGrpSpPr/>
        <p:nvPr/>
      </p:nvGrpSpPr>
      <p:grpSpPr/>
      <p:sp>
        <p:nvSpPr>
          <p:cNvPr id="2" name="Title Placeholder 1"/>
          <p:cNvSpPr>
            <a:spLocks noGrp="1"/>
          </p:cNvSpPr>
          <p:nvPr>
            <p:ph type="title"/>
          </p:nvPr>
        </p:nvSpPr>
        <p:spPr>
          <a:xfrm>
            <a:off x="381000" y="230188"/>
            <a:ext cx="8382000"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4099" name="Text Placeholder 2"/>
          <p:cNvSpPr>
            <a:spLocks noGrp="1"/>
          </p:cNvSpPr>
          <p:nvPr>
            <p:ph type="body" idx="1"/>
          </p:nvPr>
        </p:nvSpPr>
        <p:spPr>
          <a:xfrm>
            <a:off x="381000" y="1412875"/>
            <a:ext cx="8382000" cy="2135188"/>
          </a:xfrm>
          <a:prstGeom prst="rect">
            <a:avLst/>
          </a:prstGeom>
          <a:noFill/>
          <a:ln w="9525">
            <a:noFill/>
          </a:ln>
        </p:spPr>
        <p:txBody>
          <a:bodyPr lIns="0" tIns="0" rIns="0" bIns="0">
            <a:spAutoFit/>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8" name="TextBox 3"/>
          <p:cNvSpPr txBox="1">
            <a:spLocks noChangeArrowheads="1"/>
          </p:cNvSpPr>
          <p:nvPr/>
        </p:nvSpPr>
        <p:spPr bwMode="auto">
          <a:xfrm>
            <a:off x="4267200" y="6581775"/>
            <a:ext cx="4876800" cy="27622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dirty="0" smtClean="0">
                <a:ln>
                  <a:noFill/>
                </a:ln>
                <a:solidFill>
                  <a:prstClr val="black"/>
                </a:solidFill>
                <a:effectLst/>
                <a:uLnTx/>
                <a:uFillTx/>
                <a:latin typeface="Calibri" panose="020F0502020204030204" pitchFamily="34" charset="0"/>
                <a:ea typeface="+mn-ea"/>
                <a:cs typeface="Arial" panose="020B0604020202020204" pitchFamily="34" charset="0"/>
              </a:rPr>
              <a:t>Copyright © 2012 Pearson Education, Inc. Publishing as Prentice Hall.</a:t>
            </a:r>
            <a:endParaRPr kumimoji="0" lang="en-US" sz="1200" b="0" i="0" u="none" strike="noStrike" kern="1200" cap="none" spc="0" normalizeH="0" baseline="0" noProof="0" dirty="0" smtClean="0">
              <a:ln>
                <a:noFill/>
              </a:ln>
              <a:solidFill>
                <a:prstClr val="black"/>
              </a:solidFill>
              <a:effectLst/>
              <a:uLnTx/>
              <a:uFillTx/>
              <a:latin typeface="Calibri" panose="020F0502020204030204" pitchFamily="34" charset="0"/>
              <a:ea typeface="+mn-ea"/>
              <a:cs typeface="Arial" panose="020B0604020202020204" pitchFamily="34" charset="0"/>
            </a:endParaRPr>
          </a:p>
        </p:txBody>
      </p:sp>
      <p:sp>
        <p:nvSpPr>
          <p:cNvPr id="10" name="Slide Number Placeholder 9"/>
          <p:cNvSpPr>
            <a:spLocks noGrp="1"/>
          </p:cNvSpPr>
          <p:nvPr>
            <p:ph type="sldNum" sz="quarter" idx="4"/>
          </p:nvPr>
        </p:nvSpPr>
        <p:spPr>
          <a:xfrm>
            <a:off x="76200" y="6432550"/>
            <a:ext cx="1143000" cy="365125"/>
          </a:xfrm>
          <a:prstGeom prst="rect">
            <a:avLst/>
          </a:prstGeom>
        </p:spPr>
        <p:txBody>
          <a:bodyPr vert="horz" wrap="square" lIns="91440" tIns="45720" rIns="91440" bIns="45720" numCol="1" anchor="ctr" anchorCtr="0" compatLnSpc="1"/>
          <a:lstStyle>
            <a:lvl1pPr algn="r">
              <a:defRPr sz="1200">
                <a:solidFill>
                  <a:srgbClr val="898989"/>
                </a:solidFill>
                <a:latin typeface="Calibri" panose="020F0502020204030204" pitchFamily="34" charset="0"/>
              </a:defRPr>
            </a:lvl1pPr>
          </a:lstStyle>
          <a:p>
            <a:pPr lvl="0" eaLnBrk="1" hangingPunct="1">
              <a:buNone/>
            </a:pPr>
            <a:fld id="{9A0DB2DC-4C9A-4742-B13C-FB6460FD3503}" type="slidenum">
              <a:rPr lang="zh-CN" altLang="en-US" dirty="0">
                <a:cs typeface="Arial" panose="020B0604020202020204" pitchFamily="34" charset="0"/>
              </a:rPr>
            </a:fld>
            <a:endParaRPr lang="zh-CN" altLang="en-US" dirty="0">
              <a:latin typeface="Tahoma" panose="020B060403050404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Lst>
  <p:transition spd="med">
    <p:fade thruBlk="1"/>
  </p:transition>
  <p:timing>
    <p:tnLst>
      <p:par>
        <p:cTn id="1" dur="indefinite" restart="never" nodeType="tmRoot"/>
      </p:par>
    </p:tnLst>
  </p:timing>
  <p:hf sldNum="0" hdr="0" ftr="0" dt="0"/>
  <p:txStyles>
    <p:titleStyle>
      <a:lvl1pPr algn="l" defTabSz="913130" rtl="0" eaLnBrk="0" fontAlgn="base" hangingPunct="0">
        <a:lnSpc>
          <a:spcPct val="90000"/>
        </a:lnSpc>
        <a:spcBef>
          <a:spcPct val="0"/>
        </a:spcBef>
        <a:spcAft>
          <a:spcPct val="0"/>
        </a:spcAft>
        <a:defRPr lang="en-US" sz="4800" kern="12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Times New Roman" panose="02020603050405020304" pitchFamily="18" charset="0"/>
          <a:ea typeface="+mn-ea"/>
          <a:cs typeface="Times New Roman" panose="02020603050405020304" pitchFamily="18" charset="0"/>
        </a:defRPr>
      </a:lvl1pPr>
      <a:lvl2pPr algn="l" defTabSz="913130" rtl="0" eaLnBrk="0" fontAlgn="base" hangingPunct="0">
        <a:lnSpc>
          <a:spcPct val="90000"/>
        </a:lnSpc>
        <a:spcBef>
          <a:spcPct val="0"/>
        </a:spcBef>
        <a:spcAft>
          <a:spcPct val="0"/>
        </a:spcAft>
        <a:defRPr sz="4800">
          <a:solidFill>
            <a:schemeClr val="tx1"/>
          </a:solidFill>
          <a:latin typeface="Times New Roman" panose="02020603050405020304" pitchFamily="18" charset="0"/>
          <a:cs typeface="Times New Roman" panose="02020603050405020304" pitchFamily="18" charset="0"/>
        </a:defRPr>
      </a:lvl2pPr>
      <a:lvl3pPr algn="l" defTabSz="913130" rtl="0" eaLnBrk="0" fontAlgn="base" hangingPunct="0">
        <a:lnSpc>
          <a:spcPct val="90000"/>
        </a:lnSpc>
        <a:spcBef>
          <a:spcPct val="0"/>
        </a:spcBef>
        <a:spcAft>
          <a:spcPct val="0"/>
        </a:spcAft>
        <a:defRPr sz="4800">
          <a:solidFill>
            <a:schemeClr val="tx1"/>
          </a:solidFill>
          <a:latin typeface="Times New Roman" panose="02020603050405020304" pitchFamily="18" charset="0"/>
          <a:cs typeface="Times New Roman" panose="02020603050405020304" pitchFamily="18" charset="0"/>
        </a:defRPr>
      </a:lvl3pPr>
      <a:lvl4pPr algn="l" defTabSz="913130" rtl="0" eaLnBrk="0" fontAlgn="base" hangingPunct="0">
        <a:lnSpc>
          <a:spcPct val="90000"/>
        </a:lnSpc>
        <a:spcBef>
          <a:spcPct val="0"/>
        </a:spcBef>
        <a:spcAft>
          <a:spcPct val="0"/>
        </a:spcAft>
        <a:defRPr sz="4800">
          <a:solidFill>
            <a:schemeClr val="tx1"/>
          </a:solidFill>
          <a:latin typeface="Times New Roman" panose="02020603050405020304" pitchFamily="18" charset="0"/>
          <a:cs typeface="Times New Roman" panose="02020603050405020304" pitchFamily="18" charset="0"/>
        </a:defRPr>
      </a:lvl4pPr>
      <a:lvl5pPr algn="l" defTabSz="913130" rtl="0" eaLnBrk="0" fontAlgn="base" hangingPunct="0">
        <a:lnSpc>
          <a:spcPct val="90000"/>
        </a:lnSpc>
        <a:spcBef>
          <a:spcPct val="0"/>
        </a:spcBef>
        <a:spcAft>
          <a:spcPct val="0"/>
        </a:spcAft>
        <a:defRPr sz="4800">
          <a:solidFill>
            <a:schemeClr val="tx1"/>
          </a:solidFill>
          <a:latin typeface="Times New Roman" panose="02020603050405020304" pitchFamily="18" charset="0"/>
          <a:cs typeface="Times New Roman" panose="02020603050405020304" pitchFamily="18" charset="0"/>
        </a:defRPr>
      </a:lvl5pPr>
      <a:lvl6pPr marL="457200" algn="l" defTabSz="913130" rtl="0" eaLnBrk="1" fontAlgn="base" hangingPunct="1">
        <a:lnSpc>
          <a:spcPct val="90000"/>
        </a:lnSpc>
        <a:spcBef>
          <a:spcPct val="0"/>
        </a:spcBef>
        <a:spcAft>
          <a:spcPct val="0"/>
        </a:spcAft>
        <a:defRPr sz="4800">
          <a:solidFill>
            <a:schemeClr val="tx1"/>
          </a:solidFill>
          <a:latin typeface="Calibri" panose="020F0502020204030204" pitchFamily="34" charset="0"/>
          <a:cs typeface="Arial" panose="020B0604020202020204" pitchFamily="34" charset="0"/>
        </a:defRPr>
      </a:lvl6pPr>
      <a:lvl7pPr marL="914400" algn="l" defTabSz="913130" rtl="0" eaLnBrk="1" fontAlgn="base" hangingPunct="1">
        <a:lnSpc>
          <a:spcPct val="90000"/>
        </a:lnSpc>
        <a:spcBef>
          <a:spcPct val="0"/>
        </a:spcBef>
        <a:spcAft>
          <a:spcPct val="0"/>
        </a:spcAft>
        <a:defRPr sz="4800">
          <a:solidFill>
            <a:schemeClr val="tx1"/>
          </a:solidFill>
          <a:latin typeface="Calibri" panose="020F0502020204030204" pitchFamily="34" charset="0"/>
          <a:cs typeface="Arial" panose="020B0604020202020204" pitchFamily="34" charset="0"/>
        </a:defRPr>
      </a:lvl7pPr>
      <a:lvl8pPr marL="1371600" algn="l" defTabSz="913130" rtl="0" eaLnBrk="1" fontAlgn="base" hangingPunct="1">
        <a:lnSpc>
          <a:spcPct val="90000"/>
        </a:lnSpc>
        <a:spcBef>
          <a:spcPct val="0"/>
        </a:spcBef>
        <a:spcAft>
          <a:spcPct val="0"/>
        </a:spcAft>
        <a:defRPr sz="4800">
          <a:solidFill>
            <a:schemeClr val="tx1"/>
          </a:solidFill>
          <a:latin typeface="Calibri" panose="020F0502020204030204" pitchFamily="34" charset="0"/>
          <a:cs typeface="Arial" panose="020B0604020202020204" pitchFamily="34" charset="0"/>
        </a:defRPr>
      </a:lvl8pPr>
      <a:lvl9pPr marL="1828800" algn="l" defTabSz="913130" rtl="0" eaLnBrk="1" fontAlgn="base" hangingPunct="1">
        <a:lnSpc>
          <a:spcPct val="90000"/>
        </a:lnSpc>
        <a:spcBef>
          <a:spcPct val="0"/>
        </a:spcBef>
        <a:spcAft>
          <a:spcPct val="0"/>
        </a:spcAft>
        <a:defRPr sz="4800">
          <a:solidFill>
            <a:schemeClr val="tx1"/>
          </a:solidFill>
          <a:latin typeface="Calibri" panose="020F0502020204030204" pitchFamily="34" charset="0"/>
          <a:cs typeface="Arial" panose="020B0604020202020204" pitchFamily="34" charset="0"/>
        </a:defRPr>
      </a:lvl9pPr>
    </p:titleStyle>
    <p:bodyStyle>
      <a:lvl1pPr marL="396875" indent="-396875" algn="l" defTabSz="913130" rtl="0" eaLnBrk="0" fontAlgn="base" hangingPunct="0">
        <a:lnSpc>
          <a:spcPct val="90000"/>
        </a:lnSpc>
        <a:spcBef>
          <a:spcPct val="20000"/>
        </a:spcBef>
        <a:spcAft>
          <a:spcPct val="0"/>
        </a:spcAft>
        <a:buBlip>
          <a:blip r:embed="rId15"/>
        </a:buBlip>
        <a:defRPr sz="3200" kern="1200">
          <a:solidFill>
            <a:schemeClr val="tx1"/>
          </a:solidFill>
          <a:latin typeface="Times New Roman" panose="02020603050405020304" pitchFamily="18" charset="0"/>
          <a:ea typeface="+mn-ea"/>
          <a:cs typeface="Times New Roman" panose="02020603050405020304" pitchFamily="18" charset="0"/>
        </a:defRPr>
      </a:lvl1pPr>
      <a:lvl2pPr marL="914400" indent="-396875" algn="l" defTabSz="913130" rtl="0" eaLnBrk="0" fontAlgn="base" hangingPunct="0">
        <a:lnSpc>
          <a:spcPct val="90000"/>
        </a:lnSpc>
        <a:spcBef>
          <a:spcPct val="20000"/>
        </a:spcBef>
        <a:spcAft>
          <a:spcPct val="0"/>
        </a:spcAft>
        <a:buBlip>
          <a:blip r:embed="rId16"/>
        </a:buBlip>
        <a:defRPr sz="2800" kern="1200">
          <a:solidFill>
            <a:schemeClr val="tx1"/>
          </a:solidFill>
          <a:latin typeface="Times New Roman" panose="02020603050405020304" pitchFamily="18" charset="0"/>
          <a:ea typeface="+mn-ea"/>
          <a:cs typeface="Times New Roman" panose="02020603050405020304" pitchFamily="18" charset="0"/>
        </a:defRPr>
      </a:lvl2pPr>
      <a:lvl3pPr marL="1259205" indent="-344805" algn="l" defTabSz="913130" rtl="0" eaLnBrk="0" fontAlgn="base" hangingPunct="0">
        <a:lnSpc>
          <a:spcPct val="90000"/>
        </a:lnSpc>
        <a:spcBef>
          <a:spcPct val="20000"/>
        </a:spcBef>
        <a:spcAft>
          <a:spcPct val="0"/>
        </a:spcAft>
        <a:buBlip>
          <a:blip r:embed="rId16"/>
        </a:buBlip>
        <a:defRPr sz="2400" kern="1200">
          <a:solidFill>
            <a:schemeClr val="tx1"/>
          </a:solidFill>
          <a:latin typeface="Times New Roman" panose="02020603050405020304" pitchFamily="18" charset="0"/>
          <a:ea typeface="+mn-ea"/>
          <a:cs typeface="Times New Roman" panose="02020603050405020304" pitchFamily="18" charset="0"/>
        </a:defRPr>
      </a:lvl3pPr>
      <a:lvl4pPr marL="1605280" indent="-346075" algn="l" defTabSz="913130" rtl="0" eaLnBrk="0" fontAlgn="base" hangingPunct="0">
        <a:lnSpc>
          <a:spcPct val="90000"/>
        </a:lnSpc>
        <a:spcBef>
          <a:spcPct val="20000"/>
        </a:spcBef>
        <a:spcAft>
          <a:spcPct val="0"/>
        </a:spcAft>
        <a:buBlip>
          <a:blip r:embed="rId16"/>
        </a:buBlip>
        <a:defRPr sz="2400" kern="1200">
          <a:solidFill>
            <a:schemeClr val="tx1"/>
          </a:solidFill>
          <a:latin typeface="Times New Roman" panose="02020603050405020304" pitchFamily="18" charset="0"/>
          <a:ea typeface="+mn-ea"/>
          <a:cs typeface="Times New Roman" panose="02020603050405020304" pitchFamily="18" charset="0"/>
        </a:defRPr>
      </a:lvl4pPr>
      <a:lvl5pPr marL="1941830" indent="-336550" algn="l" defTabSz="913130" rtl="0" eaLnBrk="0" fontAlgn="base" hangingPunct="0">
        <a:lnSpc>
          <a:spcPct val="90000"/>
        </a:lnSpc>
        <a:spcBef>
          <a:spcPct val="20000"/>
        </a:spcBef>
        <a:spcAft>
          <a:spcPct val="0"/>
        </a:spcAft>
        <a:buBlip>
          <a:blip r:embed="rId16"/>
        </a:buBlip>
        <a:defRPr sz="2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vmlDrawing" Target="../drawings/vmlDrawing3.vml"/><Relationship Id="rId3" Type="http://schemas.openxmlformats.org/officeDocument/2006/relationships/slideLayout" Target="../slideLayouts/slideLayout6.xml"/><Relationship Id="rId2" Type="http://schemas.openxmlformats.org/officeDocument/2006/relationships/image" Target="../media/image9.emf"/><Relationship Id="rId1"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vmlDrawing" Target="../drawings/vmlDrawing4.vml"/><Relationship Id="rId3" Type="http://schemas.openxmlformats.org/officeDocument/2006/relationships/slideLayout" Target="../slideLayouts/slideLayout6.xml"/><Relationship Id="rId2" Type="http://schemas.openxmlformats.org/officeDocument/2006/relationships/image" Target="../media/image10.emf"/><Relationship Id="rId1"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7" Type="http://schemas.openxmlformats.org/officeDocument/2006/relationships/notesSlide" Target="../notesSlides/notesSlide9.xml"/><Relationship Id="rId6" Type="http://schemas.openxmlformats.org/officeDocument/2006/relationships/vmlDrawing" Target="../drawings/vmlDrawing5.vml"/><Relationship Id="rId5" Type="http://schemas.openxmlformats.org/officeDocument/2006/relationships/slideLayout" Target="../slideLayouts/slideLayout6.xml"/><Relationship Id="rId4" Type="http://schemas.openxmlformats.org/officeDocument/2006/relationships/image" Target="../media/image12.emf"/><Relationship Id="rId3" Type="http://schemas.openxmlformats.org/officeDocument/2006/relationships/oleObject" Target="../embeddings/oleObject6.bin"/><Relationship Id="rId2" Type="http://schemas.openxmlformats.org/officeDocument/2006/relationships/image" Target="../media/image11.wmf"/><Relationship Id="rId1"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4" Type="http://schemas.openxmlformats.org/officeDocument/2006/relationships/vmlDrawing" Target="../drawings/vmlDrawing6.vml"/><Relationship Id="rId3" Type="http://schemas.openxmlformats.org/officeDocument/2006/relationships/slideLayout" Target="../slideLayouts/slideLayout2.xml"/><Relationship Id="rId2" Type="http://schemas.openxmlformats.org/officeDocument/2006/relationships/image" Target="../media/image13.wmf"/><Relationship Id="rId1" Type="http://schemas.openxmlformats.org/officeDocument/2006/relationships/oleObject" Target="../embeddings/oleObject7.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vmlDrawing" Target="../drawings/vmlDrawing7.vml"/><Relationship Id="rId3" Type="http://schemas.openxmlformats.org/officeDocument/2006/relationships/slideLayout" Target="../slideLayouts/slideLayout6.xml"/><Relationship Id="rId2" Type="http://schemas.openxmlformats.org/officeDocument/2006/relationships/image" Target="../media/image14.emf"/><Relationship Id="rId1"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vmlDrawing" Target="../drawings/vmlDrawing8.vml"/><Relationship Id="rId3" Type="http://schemas.openxmlformats.org/officeDocument/2006/relationships/slideLayout" Target="../slideLayouts/slideLayout6.xml"/><Relationship Id="rId2" Type="http://schemas.openxmlformats.org/officeDocument/2006/relationships/image" Target="../media/image15.emf"/><Relationship Id="rId1" Type="http://schemas.openxmlformats.org/officeDocument/2006/relationships/oleObject" Target="../embeddings/oleObject9.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vmlDrawing" Target="../drawings/vmlDrawing9.vml"/><Relationship Id="rId3" Type="http://schemas.openxmlformats.org/officeDocument/2006/relationships/slideLayout" Target="../slideLayouts/slideLayout12.xml"/><Relationship Id="rId2" Type="http://schemas.openxmlformats.org/officeDocument/2006/relationships/image" Target="../media/image16.wmf"/><Relationship Id="rId1" Type="http://schemas.openxmlformats.org/officeDocument/2006/relationships/oleObject" Target="../embeddings/oleObject10.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vmlDrawing" Target="../drawings/vmlDrawing10.vml"/><Relationship Id="rId3" Type="http://schemas.openxmlformats.org/officeDocument/2006/relationships/slideLayout" Target="../slideLayouts/slideLayout6.xml"/><Relationship Id="rId2" Type="http://schemas.openxmlformats.org/officeDocument/2006/relationships/image" Target="../media/image17.wmf"/><Relationship Id="rId1" Type="http://schemas.openxmlformats.org/officeDocument/2006/relationships/oleObject" Target="../embeddings/oleObject11.bin"/></Relationships>
</file>

<file path=ppt/slides/_rels/slide23.xml.rels><?xml version="1.0" encoding="UTF-8" standalone="yes"?>
<Relationships xmlns="http://schemas.openxmlformats.org/package/2006/relationships"><Relationship Id="rId5" Type="http://schemas.openxmlformats.org/officeDocument/2006/relationships/notesSlide" Target="../notesSlides/notesSlide16.xml"/><Relationship Id="rId4" Type="http://schemas.openxmlformats.org/officeDocument/2006/relationships/vmlDrawing" Target="../drawings/vmlDrawing11.vml"/><Relationship Id="rId3" Type="http://schemas.openxmlformats.org/officeDocument/2006/relationships/slideLayout" Target="../slideLayouts/slideLayout6.xml"/><Relationship Id="rId2" Type="http://schemas.openxmlformats.org/officeDocument/2006/relationships/image" Target="../media/image18.wmf"/><Relationship Id="rId1" Type="http://schemas.openxmlformats.org/officeDocument/2006/relationships/oleObject" Target="../embeddings/oleObject12.bin"/></Relationships>
</file>

<file path=ppt/slides/_rels/slide24.xml.rels><?xml version="1.0" encoding="UTF-8" standalone="yes"?>
<Relationships xmlns="http://schemas.openxmlformats.org/package/2006/relationships"><Relationship Id="rId7" Type="http://schemas.openxmlformats.org/officeDocument/2006/relationships/notesSlide" Target="../notesSlides/notesSlide17.xml"/><Relationship Id="rId6" Type="http://schemas.openxmlformats.org/officeDocument/2006/relationships/vmlDrawing" Target="../drawings/vmlDrawing12.vml"/><Relationship Id="rId5" Type="http://schemas.openxmlformats.org/officeDocument/2006/relationships/slideLayout" Target="../slideLayouts/slideLayout6.xml"/><Relationship Id="rId4" Type="http://schemas.openxmlformats.org/officeDocument/2006/relationships/image" Target="../media/image20.wmf"/><Relationship Id="rId3" Type="http://schemas.openxmlformats.org/officeDocument/2006/relationships/oleObject" Target="../embeddings/oleObject14.bin"/><Relationship Id="rId2" Type="http://schemas.openxmlformats.org/officeDocument/2006/relationships/image" Target="../media/image19.wmf"/><Relationship Id="rId1" Type="http://schemas.openxmlformats.org/officeDocument/2006/relationships/oleObject" Target="../embeddings/oleObject13.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5" Type="http://schemas.openxmlformats.org/officeDocument/2006/relationships/notesSlide" Target="../notesSlides/notesSlide19.xml"/><Relationship Id="rId4" Type="http://schemas.openxmlformats.org/officeDocument/2006/relationships/vmlDrawing" Target="../drawings/vmlDrawing13.vml"/><Relationship Id="rId3" Type="http://schemas.openxmlformats.org/officeDocument/2006/relationships/slideLayout" Target="../slideLayouts/slideLayout12.xml"/><Relationship Id="rId2" Type="http://schemas.openxmlformats.org/officeDocument/2006/relationships/image" Target="../media/image21.wmf"/><Relationship Id="rId1" Type="http://schemas.openxmlformats.org/officeDocument/2006/relationships/oleObject" Target="../embeddings/oleObject15.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5" Type="http://schemas.openxmlformats.org/officeDocument/2006/relationships/notesSlide" Target="../notesSlides/notesSlide21.xml"/><Relationship Id="rId4" Type="http://schemas.openxmlformats.org/officeDocument/2006/relationships/vmlDrawing" Target="../drawings/vmlDrawing14.vml"/><Relationship Id="rId3" Type="http://schemas.openxmlformats.org/officeDocument/2006/relationships/slideLayout" Target="../slideLayouts/slideLayout6.xml"/><Relationship Id="rId2" Type="http://schemas.openxmlformats.org/officeDocument/2006/relationships/image" Target="../media/image22.wmf"/><Relationship Id="rId1" Type="http://schemas.openxmlformats.org/officeDocument/2006/relationships/oleObject" Target="../embeddings/oleObject16.bin"/></Relationships>
</file>

<file path=ppt/slides/_rels/slide29.xml.rels><?xml version="1.0" encoding="UTF-8" standalone="yes"?>
<Relationships xmlns="http://schemas.openxmlformats.org/package/2006/relationships"><Relationship Id="rId7" Type="http://schemas.openxmlformats.org/officeDocument/2006/relationships/notesSlide" Target="../notesSlides/notesSlide22.xml"/><Relationship Id="rId6" Type="http://schemas.openxmlformats.org/officeDocument/2006/relationships/vmlDrawing" Target="../drawings/vmlDrawing15.vml"/><Relationship Id="rId5" Type="http://schemas.openxmlformats.org/officeDocument/2006/relationships/slideLayout" Target="../slideLayouts/slideLayout6.xml"/><Relationship Id="rId4" Type="http://schemas.openxmlformats.org/officeDocument/2006/relationships/image" Target="../media/image24.wmf"/><Relationship Id="rId3" Type="http://schemas.openxmlformats.org/officeDocument/2006/relationships/oleObject" Target="../embeddings/oleObject18.bin"/><Relationship Id="rId2" Type="http://schemas.openxmlformats.org/officeDocument/2006/relationships/image" Target="../media/image23.wmf"/><Relationship Id="rId1" Type="http://schemas.openxmlformats.org/officeDocument/2006/relationships/oleObject" Target="../embeddings/oleObject17.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5" Type="http://schemas.openxmlformats.org/officeDocument/2006/relationships/notesSlide" Target="../notesSlides/notesSlide24.xml"/><Relationship Id="rId4" Type="http://schemas.openxmlformats.org/officeDocument/2006/relationships/vmlDrawing" Target="../drawings/vmlDrawing16.vml"/><Relationship Id="rId3" Type="http://schemas.openxmlformats.org/officeDocument/2006/relationships/slideLayout" Target="../slideLayouts/slideLayout6.xml"/><Relationship Id="rId2" Type="http://schemas.openxmlformats.org/officeDocument/2006/relationships/image" Target="../media/image25.wmf"/><Relationship Id="rId1" Type="http://schemas.openxmlformats.org/officeDocument/2006/relationships/oleObject" Target="../embeddings/oleObject19.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5" Type="http://schemas.openxmlformats.org/officeDocument/2006/relationships/notesSlide" Target="../notesSlides/notesSlide26.xml"/><Relationship Id="rId4" Type="http://schemas.openxmlformats.org/officeDocument/2006/relationships/vmlDrawing" Target="../drawings/vmlDrawing17.vml"/><Relationship Id="rId3" Type="http://schemas.openxmlformats.org/officeDocument/2006/relationships/slideLayout" Target="../slideLayouts/slideLayout12.xml"/><Relationship Id="rId2" Type="http://schemas.openxmlformats.org/officeDocument/2006/relationships/image" Target="../media/image26.wmf"/><Relationship Id="rId1" Type="http://schemas.openxmlformats.org/officeDocument/2006/relationships/oleObject" Target="../embeddings/oleObject20.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5" Type="http://schemas.openxmlformats.org/officeDocument/2006/relationships/notesSlide" Target="../notesSlides/notesSlide28.xml"/><Relationship Id="rId4" Type="http://schemas.openxmlformats.org/officeDocument/2006/relationships/vmlDrawing" Target="../drawings/vmlDrawing18.vml"/><Relationship Id="rId3" Type="http://schemas.openxmlformats.org/officeDocument/2006/relationships/slideLayout" Target="../slideLayouts/slideLayout6.xml"/><Relationship Id="rId2" Type="http://schemas.openxmlformats.org/officeDocument/2006/relationships/image" Target="../media/image27.emf"/><Relationship Id="rId1" Type="http://schemas.openxmlformats.org/officeDocument/2006/relationships/oleObject" Target="../embeddings/oleObject21.bin"/></Relationships>
</file>

<file path=ppt/slides/_rels/slide36.xml.rels><?xml version="1.0" encoding="UTF-8" standalone="yes"?>
<Relationships xmlns="http://schemas.openxmlformats.org/package/2006/relationships"><Relationship Id="rId7" Type="http://schemas.openxmlformats.org/officeDocument/2006/relationships/notesSlide" Target="../notesSlides/notesSlide29.xml"/><Relationship Id="rId6" Type="http://schemas.openxmlformats.org/officeDocument/2006/relationships/vmlDrawing" Target="../drawings/vmlDrawing19.vml"/><Relationship Id="rId5" Type="http://schemas.openxmlformats.org/officeDocument/2006/relationships/slideLayout" Target="../slideLayouts/slideLayout6.xml"/><Relationship Id="rId4" Type="http://schemas.openxmlformats.org/officeDocument/2006/relationships/image" Target="../media/image29.wmf"/><Relationship Id="rId3" Type="http://schemas.openxmlformats.org/officeDocument/2006/relationships/oleObject" Target="../embeddings/oleObject23.bin"/><Relationship Id="rId2" Type="http://schemas.openxmlformats.org/officeDocument/2006/relationships/image" Target="../media/image28.emf"/><Relationship Id="rId1" Type="http://schemas.openxmlformats.org/officeDocument/2006/relationships/oleObject" Target="../embeddings/oleObject22.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5" Type="http://schemas.openxmlformats.org/officeDocument/2006/relationships/notesSlide" Target="../notesSlides/notesSlide31.xml"/><Relationship Id="rId4" Type="http://schemas.openxmlformats.org/officeDocument/2006/relationships/vmlDrawing" Target="../drawings/vmlDrawing20.vml"/><Relationship Id="rId3" Type="http://schemas.openxmlformats.org/officeDocument/2006/relationships/slideLayout" Target="../slideLayouts/slideLayout6.xml"/><Relationship Id="rId2" Type="http://schemas.openxmlformats.org/officeDocument/2006/relationships/image" Target="../media/image30.emf"/><Relationship Id="rId1" Type="http://schemas.openxmlformats.org/officeDocument/2006/relationships/oleObject" Target="../embeddings/oleObject24.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4.xml"/><Relationship Id="rId2" Type="http://schemas.openxmlformats.org/officeDocument/2006/relationships/image" Target="../media/image7.wmf"/><Relationship Id="rId1"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4" Type="http://schemas.openxmlformats.org/officeDocument/2006/relationships/notesSlide" Target="../notesSlides/notesSlide35.xml"/><Relationship Id="rId3" Type="http://schemas.openxmlformats.org/officeDocument/2006/relationships/slideLayout" Target="../slideLayouts/slideLayout39.xml"/><Relationship Id="rId2" Type="http://schemas.openxmlformats.org/officeDocument/2006/relationships/image" Target="../media/image6.png"/><Relationship Id="rId1" Type="http://schemas.openxmlformats.org/officeDocument/2006/relationships/image" Target="../media/image5.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5" Type="http://schemas.openxmlformats.org/officeDocument/2006/relationships/notesSlide" Target="../notesSlides/notesSlide36.xml"/><Relationship Id="rId4" Type="http://schemas.openxmlformats.org/officeDocument/2006/relationships/vmlDrawing" Target="../drawings/vmlDrawing21.vml"/><Relationship Id="rId3" Type="http://schemas.openxmlformats.org/officeDocument/2006/relationships/slideLayout" Target="../slideLayouts/slideLayout6.xml"/><Relationship Id="rId2" Type="http://schemas.openxmlformats.org/officeDocument/2006/relationships/image" Target="../media/image31.emf"/><Relationship Id="rId1" Type="http://schemas.openxmlformats.org/officeDocument/2006/relationships/oleObject" Target="../embeddings/oleObject25.bin"/></Relationships>
</file>

<file path=ppt/slides/_rels/slide48.xml.rels><?xml version="1.0" encoding="UTF-8" standalone="yes"?>
<Relationships xmlns="http://schemas.openxmlformats.org/package/2006/relationships"><Relationship Id="rId6" Type="http://schemas.openxmlformats.org/officeDocument/2006/relationships/vmlDrawing" Target="../drawings/vmlDrawing22.vml"/><Relationship Id="rId5" Type="http://schemas.openxmlformats.org/officeDocument/2006/relationships/slideLayout" Target="../slideLayouts/slideLayout6.xml"/><Relationship Id="rId4" Type="http://schemas.openxmlformats.org/officeDocument/2006/relationships/image" Target="../media/image33.emf"/><Relationship Id="rId3" Type="http://schemas.openxmlformats.org/officeDocument/2006/relationships/oleObject" Target="../embeddings/oleObject27.bin"/><Relationship Id="rId2" Type="http://schemas.openxmlformats.org/officeDocument/2006/relationships/image" Target="../media/image32.emf"/><Relationship Id="rId1" Type="http://schemas.openxmlformats.org/officeDocument/2006/relationships/oleObject" Target="../embeddings/oleObject26.bin"/></Relationships>
</file>

<file path=ppt/slides/_rels/slide49.xml.rels><?xml version="1.0" encoding="UTF-8" standalone="yes"?>
<Relationships xmlns="http://schemas.openxmlformats.org/package/2006/relationships"><Relationship Id="rId5" Type="http://schemas.openxmlformats.org/officeDocument/2006/relationships/notesSlide" Target="../notesSlides/notesSlide37.xml"/><Relationship Id="rId4" Type="http://schemas.openxmlformats.org/officeDocument/2006/relationships/vmlDrawing" Target="../drawings/vmlDrawing23.vml"/><Relationship Id="rId3" Type="http://schemas.openxmlformats.org/officeDocument/2006/relationships/slideLayout" Target="../slideLayouts/slideLayout6.xml"/><Relationship Id="rId2" Type="http://schemas.openxmlformats.org/officeDocument/2006/relationships/image" Target="../media/image34.emf"/><Relationship Id="rId1" Type="http://schemas.openxmlformats.org/officeDocument/2006/relationships/oleObject" Target="../embeddings/oleObject28.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9" Type="http://schemas.openxmlformats.org/officeDocument/2006/relationships/slideLayout" Target="../slideLayouts/slideLayout6.xml"/><Relationship Id="rId8" Type="http://schemas.openxmlformats.org/officeDocument/2006/relationships/image" Target="../media/image38.emf"/><Relationship Id="rId7" Type="http://schemas.openxmlformats.org/officeDocument/2006/relationships/oleObject" Target="../embeddings/oleObject32.bin"/><Relationship Id="rId6" Type="http://schemas.openxmlformats.org/officeDocument/2006/relationships/image" Target="../media/image37.emf"/><Relationship Id="rId5" Type="http://schemas.openxmlformats.org/officeDocument/2006/relationships/oleObject" Target="../embeddings/oleObject31.bin"/><Relationship Id="rId4" Type="http://schemas.openxmlformats.org/officeDocument/2006/relationships/image" Target="../media/image36.emf"/><Relationship Id="rId3" Type="http://schemas.openxmlformats.org/officeDocument/2006/relationships/oleObject" Target="../embeddings/oleObject30.bin"/><Relationship Id="rId2" Type="http://schemas.openxmlformats.org/officeDocument/2006/relationships/image" Target="../media/image35.emf"/><Relationship Id="rId10" Type="http://schemas.openxmlformats.org/officeDocument/2006/relationships/vmlDrawing" Target="../drawings/vmlDrawing24.vml"/><Relationship Id="rId1" Type="http://schemas.openxmlformats.org/officeDocument/2006/relationships/oleObject" Target="../embeddings/oleObject29.bin"/></Relationships>
</file>

<file path=ppt/slides/_rels/slide51.xml.rels><?xml version="1.0" encoding="UTF-8" standalone="yes"?>
<Relationships xmlns="http://schemas.openxmlformats.org/package/2006/relationships"><Relationship Id="rId5" Type="http://schemas.openxmlformats.org/officeDocument/2006/relationships/notesSlide" Target="../notesSlides/notesSlide38.xml"/><Relationship Id="rId4" Type="http://schemas.openxmlformats.org/officeDocument/2006/relationships/vmlDrawing" Target="../drawings/vmlDrawing25.vml"/><Relationship Id="rId3" Type="http://schemas.openxmlformats.org/officeDocument/2006/relationships/slideLayout" Target="../slideLayouts/slideLayout6.xml"/><Relationship Id="rId2" Type="http://schemas.openxmlformats.org/officeDocument/2006/relationships/image" Target="../media/image39.emf"/><Relationship Id="rId1" Type="http://schemas.openxmlformats.org/officeDocument/2006/relationships/oleObject" Target="../embeddings/oleObject33.bin"/></Relationships>
</file>

<file path=ppt/slides/_rels/slide52.xml.rels><?xml version="1.0" encoding="UTF-8" standalone="yes"?>
<Relationships xmlns="http://schemas.openxmlformats.org/package/2006/relationships"><Relationship Id="rId6" Type="http://schemas.openxmlformats.org/officeDocument/2006/relationships/vmlDrawing" Target="../drawings/vmlDrawing26.vml"/><Relationship Id="rId5" Type="http://schemas.openxmlformats.org/officeDocument/2006/relationships/slideLayout" Target="../slideLayouts/slideLayout6.xml"/><Relationship Id="rId4" Type="http://schemas.openxmlformats.org/officeDocument/2006/relationships/image" Target="../media/image41.emf"/><Relationship Id="rId3" Type="http://schemas.openxmlformats.org/officeDocument/2006/relationships/oleObject" Target="../embeddings/oleObject35.bin"/><Relationship Id="rId2" Type="http://schemas.openxmlformats.org/officeDocument/2006/relationships/image" Target="../media/image40.emf"/><Relationship Id="rId1" Type="http://schemas.openxmlformats.org/officeDocument/2006/relationships/oleObject" Target="../embeddings/oleObject34.bin"/></Relationships>
</file>

<file path=ppt/slides/_rels/slide53.xml.rels><?xml version="1.0" encoding="UTF-8" standalone="yes"?>
<Relationships xmlns="http://schemas.openxmlformats.org/package/2006/relationships"><Relationship Id="rId5" Type="http://schemas.openxmlformats.org/officeDocument/2006/relationships/notesSlide" Target="../notesSlides/notesSlide39.xml"/><Relationship Id="rId4" Type="http://schemas.openxmlformats.org/officeDocument/2006/relationships/vmlDrawing" Target="../drawings/vmlDrawing27.vml"/><Relationship Id="rId3" Type="http://schemas.openxmlformats.org/officeDocument/2006/relationships/slideLayout" Target="../slideLayouts/slideLayout6.xml"/><Relationship Id="rId2" Type="http://schemas.openxmlformats.org/officeDocument/2006/relationships/image" Target="../media/image42.emf"/><Relationship Id="rId1" Type="http://schemas.openxmlformats.org/officeDocument/2006/relationships/oleObject" Target="../embeddings/oleObject36.bin"/></Relationships>
</file>

<file path=ppt/slides/_rels/slide54.xml.rels><?xml version="1.0" encoding="UTF-8" standalone="yes"?>
<Relationships xmlns="http://schemas.openxmlformats.org/package/2006/relationships"><Relationship Id="rId6" Type="http://schemas.openxmlformats.org/officeDocument/2006/relationships/vmlDrawing" Target="../drawings/vmlDrawing28.vml"/><Relationship Id="rId5" Type="http://schemas.openxmlformats.org/officeDocument/2006/relationships/slideLayout" Target="../slideLayouts/slideLayout6.xml"/><Relationship Id="rId4" Type="http://schemas.openxmlformats.org/officeDocument/2006/relationships/image" Target="../media/image44.emf"/><Relationship Id="rId3" Type="http://schemas.openxmlformats.org/officeDocument/2006/relationships/oleObject" Target="../embeddings/oleObject38.bin"/><Relationship Id="rId2" Type="http://schemas.openxmlformats.org/officeDocument/2006/relationships/image" Target="../media/image43.emf"/><Relationship Id="rId1" Type="http://schemas.openxmlformats.org/officeDocument/2006/relationships/oleObject" Target="../embeddings/oleObject37.bin"/></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6" Type="http://schemas.openxmlformats.org/officeDocument/2006/relationships/slideLayout" Target="../slideLayouts/slideLayout13.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vmlDrawing" Target="../drawings/vmlDrawing2.vml"/><Relationship Id="rId3" Type="http://schemas.openxmlformats.org/officeDocument/2006/relationships/slideLayout" Target="../slideLayouts/slideLayout12.xml"/><Relationship Id="rId2" Type="http://schemas.openxmlformats.org/officeDocument/2006/relationships/image" Target="../media/image8.emf"/><Relationship Id="rId1"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页脚占位符 4"/>
          <p:cNvSpPr txBox="1">
            <a:spLocks noGrp="1"/>
          </p:cNvSpPr>
          <p:nvPr>
            <p:ph type="ftr" sz="quarter" idx="11"/>
          </p:nvPr>
        </p:nvSpPr>
        <p:spPr bwMode="auto">
          <a:ln/>
        </p:spPr>
        <p:txBody>
          <a:bodyPr vert="horz" wrap="square" lIns="91440" tIns="45720" rIns="91440" bIns="45720" numCol="1" anchor="t" anchorCtr="0" compatLnSpc="1"/>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 English </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 name="灯片编号占位符 5"/>
          <p:cNvSpPr txBox="1">
            <a:spLocks noGrp="1"/>
          </p:cNvSpPr>
          <p:nvPr>
            <p:ph type="sldNum" sz="quarter" idx="12"/>
          </p:nvPr>
        </p:nvSpPr>
        <p:spPr bwMode="auto">
          <a:ln/>
        </p:spPr>
        <p:txBody>
          <a:bodyPr vert="horz" wrap="square" lIns="91440" tIns="45720" rIns="91440" bIns="45720" numCol="1" anchor="t"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ahoma" panose="020B060403050404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stStyle>
          <a:p>
            <a:pPr lvl="0" algn="r" eaLnBrk="1" hangingPunct="1">
              <a:buNone/>
            </a:pPr>
            <a:fld id="{9A0DB2DC-4C9A-4742-B13C-FB6460FD3503}" type="slidenum">
              <a:rPr lang="zh-CN" altLang="en-US" sz="1000" dirty="0">
                <a:effectLst>
                  <a:outerShdw blurRad="38100" dist="38100" dir="2700000">
                    <a:srgbClr val="C0C0C0"/>
                  </a:outerShdw>
                </a:effectLst>
                <a:latin typeface="Arial" panose="020B0604020202020204" pitchFamily="34" charset="0"/>
              </a:rPr>
            </a:fld>
            <a:endParaRPr lang="zh-CN" altLang="en-US" sz="1000" dirty="0">
              <a:effectLst>
                <a:outerShdw blurRad="38100" dist="38100" dir="2700000">
                  <a:srgbClr val="C0C0C0"/>
                </a:outerShdw>
              </a:effectLst>
              <a:latin typeface="Arial" panose="020B0604020202020204" pitchFamily="34" charset="0"/>
            </a:endParaRPr>
          </a:p>
        </p:txBody>
      </p:sp>
      <p:sp>
        <p:nvSpPr>
          <p:cNvPr id="290818" name="Rectangle 2"/>
          <p:cNvSpPr>
            <a:spLocks noGrp="1" noChangeArrowheads="1"/>
          </p:cNvSpPr>
          <p:nvPr>
            <p:ph type="title"/>
          </p:nvPr>
        </p:nvSpPr>
        <p:spPr>
          <a:xfrm>
            <a:off x="2438400" y="228600"/>
            <a:ext cx="6400800" cy="2120900"/>
          </a:xfrm>
        </p:spPr>
        <p:txBody>
          <a:bodyPr vert="horz" wrap="square" lIns="91440" tIns="45720" rIns="91440" bIns="45720"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600" b="0"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mj-cs"/>
              </a:rPr>
              <a:t>Lesson</a:t>
            </a:r>
            <a:r>
              <a:rPr kumimoji="0" lang="en-US" altLang="zh-CN" sz="3600" b="1"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mj-cs"/>
              </a:rPr>
              <a:t> </a:t>
            </a:r>
            <a:r>
              <a:rPr kumimoji="0" lang="en-US" altLang="zh-CN" sz="3600" b="0"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mj-cs"/>
              </a:rPr>
              <a:t>3</a:t>
            </a:r>
            <a:br>
              <a:rPr kumimoji="0" lang="en-US" altLang="zh-CN" sz="3600" b="0"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mj-cs"/>
              </a:rPr>
            </a:br>
            <a:endParaRPr kumimoji="0" lang="zh-CN" altLang="en-US" sz="3000" b="1"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Times New Roman" panose="02020603050405020304" pitchFamily="18" charset="0"/>
            </a:endParaRPr>
          </a:p>
        </p:txBody>
      </p:sp>
      <p:sp>
        <p:nvSpPr>
          <p:cNvPr id="290819" name="Rectangle 3"/>
          <p:cNvSpPr>
            <a:spLocks noGrp="1" noChangeArrowheads="1"/>
          </p:cNvSpPr>
          <p:nvPr>
            <p:ph idx="1"/>
          </p:nvPr>
        </p:nvSpPr>
        <p:spPr>
          <a:xfrm>
            <a:off x="2232025" y="2533650"/>
            <a:ext cx="6911975" cy="4046538"/>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defRPr/>
            </a:pPr>
            <a:r>
              <a:rPr kumimoji="0" lang="en-CA"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rPr>
              <a:t>Adjusting the accounts, </a:t>
            </a:r>
            <a:endParaRPr kumimoji="0" lang="en-CA" altLang="zh-CN"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defRPr/>
            </a:pPr>
            <a:r>
              <a:rPr kumimoji="0" lang="en-CA"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rPr>
              <a:t>preparing the statements, </a:t>
            </a:r>
            <a:endParaRPr kumimoji="0" lang="en-CA" altLang="zh-CN"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endParaRPr>
          </a:p>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defRPr/>
            </a:pPr>
            <a:r>
              <a:rPr kumimoji="0" lang="en-CA"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rPr>
              <a:t>and completing the accounting cycle</a:t>
            </a:r>
            <a:br>
              <a:rPr kumimoji="0" lang="en-CA"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rPr>
            </a:br>
            <a:endParaRPr kumimoji="0" lang="zh-CN" altLang="en-US" sz="3000" b="1"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Times New Roman" panose="02020603050405020304" pitchFamily="18" charset="0"/>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标题 28"/>
          <p:cNvSpPr>
            <a:spLocks noGrp="1"/>
          </p:cNvSpPr>
          <p:nvPr>
            <p:ph type="title"/>
          </p:nvPr>
        </p:nvSpPr>
        <p:spPr>
          <a:ln/>
        </p:spPr>
        <p:txBody>
          <a:bodyPr vert="horz" wrap="square" lIns="91440" tIns="45720" rIns="91440" bIns="45720" anchor="b" anchorCtr="0"/>
          <a:p>
            <a:r>
              <a:rPr lang="en-US" altLang="zh-CN" i="1" dirty="0"/>
              <a:t>Entries to prepaid expenses…</a:t>
            </a:r>
            <a:endParaRPr lang="zh-CN" altLang="en-US" dirty="0"/>
          </a:p>
        </p:txBody>
      </p:sp>
      <p:sp>
        <p:nvSpPr>
          <p:cNvPr id="30723"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0724"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0725" name="Line 3"/>
          <p:cNvSpPr/>
          <p:nvPr/>
        </p:nvSpPr>
        <p:spPr>
          <a:xfrm>
            <a:off x="1854200" y="4319588"/>
            <a:ext cx="5435600" cy="0"/>
          </a:xfrm>
          <a:prstGeom prst="line">
            <a:avLst/>
          </a:prstGeom>
          <a:ln w="50800" cap="flat" cmpd="sng">
            <a:solidFill>
              <a:schemeClr val="tx1"/>
            </a:solidFill>
            <a:prstDash val="solid"/>
            <a:headEnd type="none" w="med" len="med"/>
            <a:tailEnd type="none" w="med" len="med"/>
          </a:ln>
        </p:spPr>
      </p:sp>
      <p:sp>
        <p:nvSpPr>
          <p:cNvPr id="30726" name="Line 4"/>
          <p:cNvSpPr/>
          <p:nvPr/>
        </p:nvSpPr>
        <p:spPr>
          <a:xfrm>
            <a:off x="2286000" y="4064000"/>
            <a:ext cx="0" cy="482600"/>
          </a:xfrm>
          <a:prstGeom prst="line">
            <a:avLst/>
          </a:prstGeom>
          <a:ln w="50800" cap="flat" cmpd="sng">
            <a:solidFill>
              <a:schemeClr val="tx1"/>
            </a:solidFill>
            <a:prstDash val="solid"/>
            <a:headEnd type="none" w="med" len="med"/>
            <a:tailEnd type="none" w="med" len="med"/>
          </a:ln>
        </p:spPr>
      </p:sp>
      <p:sp>
        <p:nvSpPr>
          <p:cNvPr id="30727" name="Line 5"/>
          <p:cNvSpPr/>
          <p:nvPr/>
        </p:nvSpPr>
        <p:spPr>
          <a:xfrm>
            <a:off x="2743200" y="4064000"/>
            <a:ext cx="0" cy="482600"/>
          </a:xfrm>
          <a:prstGeom prst="line">
            <a:avLst/>
          </a:prstGeom>
          <a:ln w="50800" cap="flat" cmpd="sng">
            <a:solidFill>
              <a:schemeClr val="tx1"/>
            </a:solidFill>
            <a:prstDash val="solid"/>
            <a:headEnd type="none" w="med" len="med"/>
            <a:tailEnd type="none" w="med" len="med"/>
          </a:ln>
        </p:spPr>
      </p:sp>
      <p:sp>
        <p:nvSpPr>
          <p:cNvPr id="30728" name="Line 6"/>
          <p:cNvSpPr/>
          <p:nvPr/>
        </p:nvSpPr>
        <p:spPr>
          <a:xfrm>
            <a:off x="3200400" y="4064000"/>
            <a:ext cx="0" cy="482600"/>
          </a:xfrm>
          <a:prstGeom prst="line">
            <a:avLst/>
          </a:prstGeom>
          <a:ln w="50800" cap="flat" cmpd="sng">
            <a:solidFill>
              <a:schemeClr val="tx1"/>
            </a:solidFill>
            <a:prstDash val="solid"/>
            <a:headEnd type="none" w="med" len="med"/>
            <a:tailEnd type="none" w="med" len="med"/>
          </a:ln>
        </p:spPr>
      </p:sp>
      <p:sp>
        <p:nvSpPr>
          <p:cNvPr id="30729" name="Line 7"/>
          <p:cNvSpPr/>
          <p:nvPr/>
        </p:nvSpPr>
        <p:spPr>
          <a:xfrm>
            <a:off x="3657600" y="4064000"/>
            <a:ext cx="0" cy="482600"/>
          </a:xfrm>
          <a:prstGeom prst="line">
            <a:avLst/>
          </a:prstGeom>
          <a:ln w="50800" cap="flat" cmpd="sng">
            <a:solidFill>
              <a:schemeClr val="tx1"/>
            </a:solidFill>
            <a:prstDash val="solid"/>
            <a:headEnd type="none" w="med" len="med"/>
            <a:tailEnd type="none" w="med" len="med"/>
          </a:ln>
        </p:spPr>
      </p:sp>
      <p:sp>
        <p:nvSpPr>
          <p:cNvPr id="30730" name="Line 8"/>
          <p:cNvSpPr/>
          <p:nvPr/>
        </p:nvSpPr>
        <p:spPr>
          <a:xfrm>
            <a:off x="1828800" y="4064000"/>
            <a:ext cx="0" cy="482600"/>
          </a:xfrm>
          <a:prstGeom prst="line">
            <a:avLst/>
          </a:prstGeom>
          <a:ln w="50800" cap="flat" cmpd="sng">
            <a:solidFill>
              <a:srgbClr val="005400"/>
            </a:solidFill>
            <a:prstDash val="solid"/>
            <a:headEnd type="none" w="med" len="med"/>
            <a:tailEnd type="none" w="med" len="med"/>
          </a:ln>
        </p:spPr>
      </p:sp>
      <p:sp>
        <p:nvSpPr>
          <p:cNvPr id="30731" name="Line 9"/>
          <p:cNvSpPr/>
          <p:nvPr/>
        </p:nvSpPr>
        <p:spPr>
          <a:xfrm>
            <a:off x="4114800" y="4064000"/>
            <a:ext cx="0" cy="482600"/>
          </a:xfrm>
          <a:prstGeom prst="line">
            <a:avLst/>
          </a:prstGeom>
          <a:ln w="50800" cap="flat" cmpd="sng">
            <a:solidFill>
              <a:schemeClr val="tx1"/>
            </a:solidFill>
            <a:prstDash val="solid"/>
            <a:headEnd type="none" w="med" len="med"/>
            <a:tailEnd type="none" w="med" len="med"/>
          </a:ln>
        </p:spPr>
      </p:sp>
      <p:sp>
        <p:nvSpPr>
          <p:cNvPr id="30732" name="Line 10"/>
          <p:cNvSpPr/>
          <p:nvPr/>
        </p:nvSpPr>
        <p:spPr>
          <a:xfrm>
            <a:off x="4572000" y="4064000"/>
            <a:ext cx="0" cy="482600"/>
          </a:xfrm>
          <a:prstGeom prst="line">
            <a:avLst/>
          </a:prstGeom>
          <a:ln w="50800" cap="flat" cmpd="sng">
            <a:solidFill>
              <a:schemeClr val="tx1"/>
            </a:solidFill>
            <a:prstDash val="solid"/>
            <a:headEnd type="none" w="med" len="med"/>
            <a:tailEnd type="none" w="med" len="med"/>
          </a:ln>
        </p:spPr>
      </p:sp>
      <p:sp>
        <p:nvSpPr>
          <p:cNvPr id="30733" name="Line 11"/>
          <p:cNvSpPr/>
          <p:nvPr/>
        </p:nvSpPr>
        <p:spPr>
          <a:xfrm>
            <a:off x="5029200" y="4064000"/>
            <a:ext cx="0" cy="482600"/>
          </a:xfrm>
          <a:prstGeom prst="line">
            <a:avLst/>
          </a:prstGeom>
          <a:ln w="50800" cap="flat" cmpd="sng">
            <a:solidFill>
              <a:schemeClr val="tx1"/>
            </a:solidFill>
            <a:prstDash val="solid"/>
            <a:headEnd type="none" w="med" len="med"/>
            <a:tailEnd type="none" w="med" len="med"/>
          </a:ln>
        </p:spPr>
      </p:sp>
      <p:sp>
        <p:nvSpPr>
          <p:cNvPr id="30734" name="Line 12"/>
          <p:cNvSpPr/>
          <p:nvPr/>
        </p:nvSpPr>
        <p:spPr>
          <a:xfrm>
            <a:off x="5486400" y="4064000"/>
            <a:ext cx="0" cy="482600"/>
          </a:xfrm>
          <a:prstGeom prst="line">
            <a:avLst/>
          </a:prstGeom>
          <a:ln w="50800" cap="flat" cmpd="sng">
            <a:solidFill>
              <a:schemeClr val="tx1"/>
            </a:solidFill>
            <a:prstDash val="solid"/>
            <a:headEnd type="none" w="med" len="med"/>
            <a:tailEnd type="none" w="med" len="med"/>
          </a:ln>
        </p:spPr>
      </p:sp>
      <p:sp>
        <p:nvSpPr>
          <p:cNvPr id="30735" name="Line 13"/>
          <p:cNvSpPr/>
          <p:nvPr/>
        </p:nvSpPr>
        <p:spPr>
          <a:xfrm>
            <a:off x="5943600" y="4064000"/>
            <a:ext cx="0" cy="482600"/>
          </a:xfrm>
          <a:prstGeom prst="line">
            <a:avLst/>
          </a:prstGeom>
          <a:ln w="50800" cap="flat" cmpd="sng">
            <a:solidFill>
              <a:schemeClr val="tx1"/>
            </a:solidFill>
            <a:prstDash val="solid"/>
            <a:headEnd type="none" w="med" len="med"/>
            <a:tailEnd type="none" w="med" len="med"/>
          </a:ln>
        </p:spPr>
      </p:sp>
      <p:sp>
        <p:nvSpPr>
          <p:cNvPr id="30736" name="Line 14"/>
          <p:cNvSpPr/>
          <p:nvPr/>
        </p:nvSpPr>
        <p:spPr>
          <a:xfrm>
            <a:off x="6400800" y="4064000"/>
            <a:ext cx="0" cy="482600"/>
          </a:xfrm>
          <a:prstGeom prst="line">
            <a:avLst/>
          </a:prstGeom>
          <a:ln w="50800" cap="flat" cmpd="sng">
            <a:solidFill>
              <a:schemeClr val="tx1"/>
            </a:solidFill>
            <a:prstDash val="solid"/>
            <a:headEnd type="none" w="med" len="med"/>
            <a:tailEnd type="none" w="med" len="med"/>
          </a:ln>
        </p:spPr>
      </p:sp>
      <p:sp>
        <p:nvSpPr>
          <p:cNvPr id="30737" name="Line 15"/>
          <p:cNvSpPr/>
          <p:nvPr/>
        </p:nvSpPr>
        <p:spPr>
          <a:xfrm>
            <a:off x="6858000" y="4064000"/>
            <a:ext cx="0" cy="482600"/>
          </a:xfrm>
          <a:prstGeom prst="line">
            <a:avLst/>
          </a:prstGeom>
          <a:ln w="50800" cap="flat" cmpd="sng">
            <a:solidFill>
              <a:schemeClr val="tx1"/>
            </a:solidFill>
            <a:prstDash val="solid"/>
            <a:headEnd type="none" w="med" len="med"/>
            <a:tailEnd type="none" w="med" len="med"/>
          </a:ln>
        </p:spPr>
      </p:sp>
      <p:sp>
        <p:nvSpPr>
          <p:cNvPr id="30738" name="Line 16"/>
          <p:cNvSpPr/>
          <p:nvPr/>
        </p:nvSpPr>
        <p:spPr>
          <a:xfrm>
            <a:off x="7315200" y="4064000"/>
            <a:ext cx="0" cy="482600"/>
          </a:xfrm>
          <a:prstGeom prst="line">
            <a:avLst/>
          </a:prstGeom>
          <a:ln w="50800" cap="flat" cmpd="sng">
            <a:solidFill>
              <a:srgbClr val="FF5008"/>
            </a:solidFill>
            <a:prstDash val="solid"/>
            <a:headEnd type="none" w="med" len="med"/>
            <a:tailEnd type="none" w="med" len="med"/>
          </a:ln>
        </p:spPr>
      </p:sp>
      <p:sp>
        <p:nvSpPr>
          <p:cNvPr id="30739" name="Rectangle 17"/>
          <p:cNvSpPr/>
          <p:nvPr/>
        </p:nvSpPr>
        <p:spPr>
          <a:xfrm>
            <a:off x="1676400" y="34290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30740" name="Rectangle 18"/>
          <p:cNvSpPr/>
          <p:nvPr/>
        </p:nvSpPr>
        <p:spPr>
          <a:xfrm>
            <a:off x="757238" y="4643438"/>
            <a:ext cx="13049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005400"/>
                </a:solidFill>
                <a:latin typeface="Arial" panose="020B0604020202020204" pitchFamily="34" charset="0"/>
              </a:rPr>
              <a:t>Jan. 1</a:t>
            </a:r>
            <a:endParaRPr lang="en-US" altLang="zh-CN" sz="2800" b="1" dirty="0">
              <a:solidFill>
                <a:srgbClr val="005400"/>
              </a:solidFill>
              <a:latin typeface="Arial" panose="020B0604020202020204" pitchFamily="34" charset="0"/>
            </a:endParaRPr>
          </a:p>
        </p:txBody>
      </p:sp>
      <p:sp>
        <p:nvSpPr>
          <p:cNvPr id="30741" name="Rectangle 19"/>
          <p:cNvSpPr/>
          <p:nvPr/>
        </p:nvSpPr>
        <p:spPr>
          <a:xfrm>
            <a:off x="7186613" y="4643438"/>
            <a:ext cx="1457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F5008"/>
                </a:solidFill>
                <a:latin typeface="Arial" panose="020B0604020202020204" pitchFamily="34" charset="0"/>
              </a:rPr>
              <a:t>Dec. 31</a:t>
            </a:r>
            <a:endParaRPr lang="en-US" altLang="zh-CN" sz="2800" b="1" dirty="0">
              <a:solidFill>
                <a:srgbClr val="FF5008"/>
              </a:solidFill>
              <a:latin typeface="Arial" panose="020B0604020202020204" pitchFamily="34" charset="0"/>
            </a:endParaRPr>
          </a:p>
        </p:txBody>
      </p:sp>
      <p:sp>
        <p:nvSpPr>
          <p:cNvPr id="30742" name="Rectangle 20"/>
          <p:cNvSpPr/>
          <p:nvPr/>
        </p:nvSpPr>
        <p:spPr>
          <a:xfrm>
            <a:off x="2205038" y="2024063"/>
            <a:ext cx="4962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7B00E4"/>
                </a:solidFill>
                <a:latin typeface="Arial" panose="020B0604020202020204" pitchFamily="34" charset="0"/>
              </a:rPr>
              <a:t>$2,400 </a:t>
            </a:r>
            <a:r>
              <a:rPr lang="en-US" altLang="zh-CN" sz="2800" b="1" dirty="0">
                <a:solidFill>
                  <a:srgbClr val="7B00E4"/>
                </a:solidFill>
                <a:latin typeface="Arial" panose="020B0604020202020204" pitchFamily="34" charset="0"/>
              </a:rPr>
              <a:t>Insurance Policy Coverage for 12 Months</a:t>
            </a:r>
            <a:endParaRPr lang="en-US" altLang="zh-CN" sz="2800" b="1" dirty="0">
              <a:solidFill>
                <a:srgbClr val="7B00E4"/>
              </a:solidFill>
              <a:latin typeface="Arial" panose="020B0604020202020204" pitchFamily="34" charset="0"/>
            </a:endParaRPr>
          </a:p>
        </p:txBody>
      </p:sp>
      <p:sp>
        <p:nvSpPr>
          <p:cNvPr id="30743" name="Freeform 21"/>
          <p:cNvSpPr/>
          <p:nvPr/>
        </p:nvSpPr>
        <p:spPr>
          <a:xfrm>
            <a:off x="1690688" y="2895600"/>
            <a:ext cx="5854700" cy="461963"/>
          </a:xfrm>
          <a:custGeom>
            <a:avLst/>
            <a:gdLst>
              <a:gd name="txL" fmla="*/ 0 w 3688"/>
              <a:gd name="txT" fmla="*/ 0 h 291"/>
              <a:gd name="txR" fmla="*/ 3688 w 3688"/>
              <a:gd name="txB" fmla="*/ 291 h 291"/>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3688" h="291">
                <a:moveTo>
                  <a:pt x="1845" y="0"/>
                </a:moveTo>
                <a:lnTo>
                  <a:pt x="1789" y="126"/>
                </a:lnTo>
                <a:lnTo>
                  <a:pt x="317" y="126"/>
                </a:lnTo>
                <a:lnTo>
                  <a:pt x="285" y="126"/>
                </a:lnTo>
                <a:lnTo>
                  <a:pt x="254" y="129"/>
                </a:lnTo>
                <a:lnTo>
                  <a:pt x="220" y="132"/>
                </a:lnTo>
                <a:lnTo>
                  <a:pt x="189" y="139"/>
                </a:lnTo>
                <a:lnTo>
                  <a:pt x="157" y="146"/>
                </a:lnTo>
                <a:lnTo>
                  <a:pt x="132" y="156"/>
                </a:lnTo>
                <a:lnTo>
                  <a:pt x="104" y="168"/>
                </a:lnTo>
                <a:lnTo>
                  <a:pt x="79" y="179"/>
                </a:lnTo>
                <a:lnTo>
                  <a:pt x="63" y="192"/>
                </a:lnTo>
                <a:lnTo>
                  <a:pt x="45" y="207"/>
                </a:lnTo>
                <a:lnTo>
                  <a:pt x="29" y="222"/>
                </a:lnTo>
                <a:lnTo>
                  <a:pt x="17" y="239"/>
                </a:lnTo>
                <a:lnTo>
                  <a:pt x="7" y="256"/>
                </a:lnTo>
                <a:lnTo>
                  <a:pt x="0" y="271"/>
                </a:lnTo>
                <a:lnTo>
                  <a:pt x="0" y="290"/>
                </a:lnTo>
                <a:lnTo>
                  <a:pt x="7" y="277"/>
                </a:lnTo>
                <a:lnTo>
                  <a:pt x="17" y="260"/>
                </a:lnTo>
                <a:lnTo>
                  <a:pt x="29" y="244"/>
                </a:lnTo>
                <a:lnTo>
                  <a:pt x="45" y="229"/>
                </a:lnTo>
                <a:lnTo>
                  <a:pt x="67" y="216"/>
                </a:lnTo>
                <a:lnTo>
                  <a:pt x="85" y="202"/>
                </a:lnTo>
                <a:lnTo>
                  <a:pt x="110" y="189"/>
                </a:lnTo>
                <a:lnTo>
                  <a:pt x="135" y="183"/>
                </a:lnTo>
                <a:lnTo>
                  <a:pt x="163" y="172"/>
                </a:lnTo>
                <a:lnTo>
                  <a:pt x="195" y="165"/>
                </a:lnTo>
                <a:lnTo>
                  <a:pt x="226" y="161"/>
                </a:lnTo>
                <a:lnTo>
                  <a:pt x="257" y="157"/>
                </a:lnTo>
                <a:lnTo>
                  <a:pt x="291" y="156"/>
                </a:lnTo>
                <a:lnTo>
                  <a:pt x="319" y="156"/>
                </a:lnTo>
                <a:lnTo>
                  <a:pt x="1789" y="198"/>
                </a:lnTo>
                <a:lnTo>
                  <a:pt x="1845" y="126"/>
                </a:lnTo>
                <a:lnTo>
                  <a:pt x="1898" y="198"/>
                </a:lnTo>
                <a:lnTo>
                  <a:pt x="3368" y="156"/>
                </a:lnTo>
                <a:lnTo>
                  <a:pt x="3402" y="156"/>
                </a:lnTo>
                <a:lnTo>
                  <a:pt x="3430" y="157"/>
                </a:lnTo>
                <a:lnTo>
                  <a:pt x="3465" y="161"/>
                </a:lnTo>
                <a:lnTo>
                  <a:pt x="3493" y="165"/>
                </a:lnTo>
                <a:lnTo>
                  <a:pt x="3524" y="172"/>
                </a:lnTo>
                <a:lnTo>
                  <a:pt x="3552" y="183"/>
                </a:lnTo>
                <a:lnTo>
                  <a:pt x="3577" y="189"/>
                </a:lnTo>
                <a:lnTo>
                  <a:pt x="3602" y="202"/>
                </a:lnTo>
                <a:lnTo>
                  <a:pt x="3624" y="216"/>
                </a:lnTo>
                <a:lnTo>
                  <a:pt x="3643" y="229"/>
                </a:lnTo>
                <a:lnTo>
                  <a:pt x="3658" y="244"/>
                </a:lnTo>
                <a:lnTo>
                  <a:pt x="3671" y="260"/>
                </a:lnTo>
                <a:lnTo>
                  <a:pt x="3680" y="277"/>
                </a:lnTo>
                <a:lnTo>
                  <a:pt x="3687" y="290"/>
                </a:lnTo>
                <a:lnTo>
                  <a:pt x="3684" y="271"/>
                </a:lnTo>
                <a:lnTo>
                  <a:pt x="3680" y="256"/>
                </a:lnTo>
                <a:lnTo>
                  <a:pt x="3671" y="239"/>
                </a:lnTo>
                <a:lnTo>
                  <a:pt x="3658" y="222"/>
                </a:lnTo>
                <a:lnTo>
                  <a:pt x="3646" y="207"/>
                </a:lnTo>
                <a:lnTo>
                  <a:pt x="3628" y="192"/>
                </a:lnTo>
                <a:lnTo>
                  <a:pt x="3606" y="179"/>
                </a:lnTo>
                <a:lnTo>
                  <a:pt x="3580" y="168"/>
                </a:lnTo>
                <a:lnTo>
                  <a:pt x="3558" y="156"/>
                </a:lnTo>
                <a:lnTo>
                  <a:pt x="3530" y="146"/>
                </a:lnTo>
                <a:lnTo>
                  <a:pt x="3499" y="139"/>
                </a:lnTo>
                <a:lnTo>
                  <a:pt x="3468" y="132"/>
                </a:lnTo>
                <a:lnTo>
                  <a:pt x="3436" y="129"/>
                </a:lnTo>
                <a:lnTo>
                  <a:pt x="3402" y="126"/>
                </a:lnTo>
                <a:lnTo>
                  <a:pt x="3371" y="126"/>
                </a:lnTo>
                <a:lnTo>
                  <a:pt x="1898" y="126"/>
                </a:lnTo>
                <a:lnTo>
                  <a:pt x="1845" y="0"/>
                </a:lnTo>
              </a:path>
            </a:pathLst>
          </a:custGeom>
          <a:solidFill>
            <a:srgbClr val="7B00E4">
              <a:alpha val="100000"/>
            </a:srgbClr>
          </a:solidFill>
          <a:ln w="12700" cap="rnd" cmpd="sng">
            <a:solidFill>
              <a:srgbClr val="7B00E4">
                <a:alpha val="100000"/>
              </a:srgbClr>
            </a:solidFill>
            <a:prstDash val="solid"/>
            <a:round/>
            <a:headEnd type="none" w="med" len="med"/>
            <a:tailEnd type="none" w="med" len="med"/>
          </a:ln>
        </p:spPr>
        <p:txBody>
          <a:bodyPr/>
          <a:p>
            <a:endParaRPr lang="zh-CN" altLang="en-US"/>
          </a:p>
        </p:txBody>
      </p:sp>
      <p:sp>
        <p:nvSpPr>
          <p:cNvPr id="30744" name="Rectangle 22"/>
          <p:cNvSpPr/>
          <p:nvPr/>
        </p:nvSpPr>
        <p:spPr>
          <a:xfrm>
            <a:off x="-4762" y="3348038"/>
            <a:ext cx="9077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chemeClr val="tx2"/>
                </a:solidFill>
                <a:latin typeface="Arial" panose="020B0604020202020204" pitchFamily="34" charset="0"/>
              </a:rPr>
              <a:t>$200 </a:t>
            </a:r>
            <a:r>
              <a:rPr lang="en-US" altLang="zh-CN" sz="2800" b="1" dirty="0">
                <a:solidFill>
                  <a:schemeClr val="tx2"/>
                </a:solidFill>
                <a:latin typeface="Arial" panose="020B0604020202020204" pitchFamily="34" charset="0"/>
              </a:rPr>
              <a:t>Monthly Insurance Expense</a:t>
            </a:r>
            <a:endParaRPr lang="en-US" altLang="zh-CN" sz="2800" b="1" dirty="0">
              <a:solidFill>
                <a:schemeClr val="tx2"/>
              </a:solidFill>
              <a:latin typeface="Arial" panose="020B0604020202020204" pitchFamily="34" charset="0"/>
            </a:endParaRPr>
          </a:p>
        </p:txBody>
      </p:sp>
      <p:sp>
        <p:nvSpPr>
          <p:cNvPr id="30745" name="Rectangle 23"/>
          <p:cNvSpPr/>
          <p:nvPr/>
        </p:nvSpPr>
        <p:spPr>
          <a:xfrm>
            <a:off x="147638" y="5329238"/>
            <a:ext cx="8772525" cy="1076325"/>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On January 1, Webb, Co. purchased a one-year insurance policy for $2,400.</a:t>
            </a:r>
            <a:endParaRPr lang="en-US" altLang="zh-CN" b="1" dirty="0">
              <a:latin typeface="Arial" panose="020B0604020202020204"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174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1748"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prepaid expenses…</a:t>
            </a:r>
            <a:endParaRPr lang="en-US" altLang="zh-CN" i="1" dirty="0"/>
          </a:p>
        </p:txBody>
      </p:sp>
      <p:graphicFrame>
        <p:nvGraphicFramePr>
          <p:cNvPr id="31749" name="Object 3">
            <a:hlinkClick r:id="" action="ppaction://ole?verb="/>
          </p:cNvPr>
          <p:cNvGraphicFramePr/>
          <p:nvPr/>
        </p:nvGraphicFramePr>
        <p:xfrm>
          <a:off x="104775" y="3430588"/>
          <a:ext cx="8939213" cy="3086100"/>
        </p:xfrm>
        <a:graphic>
          <a:graphicData uri="http://schemas.openxmlformats.org/presentationml/2006/ole">
            <mc:AlternateContent xmlns:mc="http://schemas.openxmlformats.org/markup-compatibility/2006">
              <mc:Choice xmlns:v="urn:schemas-microsoft-com:vml" Requires="v">
                <p:oleObj spid="_x0000_s3080" name="" r:id="rId1" imgW="5046345" imgH="1828800" progId="Excel.Sheet.8">
                  <p:embed/>
                </p:oleObj>
              </mc:Choice>
              <mc:Fallback>
                <p:oleObj name="" r:id="rId1" imgW="5046345" imgH="1828800" progId="Excel.Sheet.8">
                  <p:embed/>
                  <p:pic>
                    <p:nvPicPr>
                      <p:cNvPr id="0" name="图片 3079"/>
                      <p:cNvPicPr/>
                      <p:nvPr/>
                    </p:nvPicPr>
                    <p:blipFill>
                      <a:blip r:embed="rId2"/>
                      <a:stretch>
                        <a:fillRect/>
                      </a:stretch>
                    </p:blipFill>
                    <p:spPr>
                      <a:xfrm>
                        <a:off x="104775" y="3430588"/>
                        <a:ext cx="8939213" cy="3086100"/>
                      </a:xfrm>
                      <a:prstGeom prst="rect">
                        <a:avLst/>
                      </a:prstGeom>
                      <a:noFill/>
                      <a:ln w="38100">
                        <a:noFill/>
                        <a:miter/>
                      </a:ln>
                    </p:spPr>
                  </p:pic>
                </p:oleObj>
              </mc:Fallback>
            </mc:AlternateContent>
          </a:graphicData>
        </a:graphic>
      </p:graphicFrame>
      <p:sp>
        <p:nvSpPr>
          <p:cNvPr id="31750" name="Rectangle 4"/>
          <p:cNvSpPr/>
          <p:nvPr/>
        </p:nvSpPr>
        <p:spPr>
          <a:xfrm>
            <a:off x="47625" y="1765300"/>
            <a:ext cx="9001125" cy="1076325"/>
          </a:xfrm>
          <a:prstGeom prst="rect">
            <a:avLst/>
          </a:prstGeom>
          <a:noFill/>
          <a:ln w="12700" cap="flat" cmpd="sng">
            <a:solidFill>
              <a:schemeClr val="tx1"/>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Initially, costs that benefit more than one accounting period are recorded as </a:t>
            </a:r>
            <a:r>
              <a:rPr lang="en-US" altLang="zh-CN" b="1" dirty="0">
                <a:solidFill>
                  <a:srgbClr val="FC0128"/>
                </a:solidFill>
                <a:latin typeface="Arial" panose="020B0604020202020204" pitchFamily="34" charset="0"/>
              </a:rPr>
              <a:t>assets</a:t>
            </a:r>
            <a:r>
              <a:rPr lang="en-US" altLang="zh-CN" b="1" dirty="0">
                <a:latin typeface="Arial" panose="020B0604020202020204" pitchFamily="34" charset="0"/>
              </a:rPr>
              <a:t>. </a:t>
            </a:r>
            <a:r>
              <a:rPr lang="en-US" altLang="zh-CN" b="1" dirty="0">
                <a:solidFill>
                  <a:srgbClr val="FC0128"/>
                </a:solidFill>
                <a:latin typeface="Arial" panose="020B0604020202020204" pitchFamily="34" charset="0"/>
              </a:rPr>
              <a:t> </a:t>
            </a:r>
            <a:r>
              <a:rPr lang="en-US" altLang="zh-CN" b="1" dirty="0">
                <a:latin typeface="Arial" panose="020B0604020202020204" pitchFamily="34" charset="0"/>
              </a:rPr>
              <a:t> </a:t>
            </a:r>
            <a:endParaRPr lang="en-US" altLang="zh-CN" b="1" dirty="0">
              <a:latin typeface="Arial" panose="020B0604020202020204" pitchFamily="34"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277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2772"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prepaid expenses…</a:t>
            </a:r>
            <a:endParaRPr lang="en-US" altLang="zh-CN" i="1" dirty="0"/>
          </a:p>
        </p:txBody>
      </p:sp>
      <p:sp>
        <p:nvSpPr>
          <p:cNvPr id="32773" name="Rectangle 3"/>
          <p:cNvSpPr/>
          <p:nvPr/>
        </p:nvSpPr>
        <p:spPr>
          <a:xfrm>
            <a:off x="47625" y="1765300"/>
            <a:ext cx="9001125" cy="107632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The costs are </a:t>
            </a:r>
            <a:r>
              <a:rPr lang="en-US" altLang="zh-CN" b="1" dirty="0">
                <a:solidFill>
                  <a:srgbClr val="FC0128"/>
                </a:solidFill>
                <a:latin typeface="Arial" panose="020B0604020202020204" pitchFamily="34" charset="0"/>
              </a:rPr>
              <a:t>expensed</a:t>
            </a:r>
            <a:r>
              <a:rPr lang="en-US" altLang="zh-CN" b="1" dirty="0">
                <a:latin typeface="Arial" panose="020B0604020202020204" pitchFamily="34" charset="0"/>
              </a:rPr>
              <a:t> as they are used to generate revenue.</a:t>
            </a:r>
            <a:endParaRPr lang="en-US" altLang="zh-CN" b="1" dirty="0">
              <a:latin typeface="Arial" panose="020B0604020202020204" pitchFamily="34" charset="0"/>
            </a:endParaRPr>
          </a:p>
        </p:txBody>
      </p:sp>
      <p:graphicFrame>
        <p:nvGraphicFramePr>
          <p:cNvPr id="32774" name="Object 4">
            <a:hlinkClick r:id="" action="ppaction://ole?verb="/>
          </p:cNvPr>
          <p:cNvGraphicFramePr/>
          <p:nvPr/>
        </p:nvGraphicFramePr>
        <p:xfrm>
          <a:off x="104775" y="3430588"/>
          <a:ext cx="8939213" cy="3086100"/>
        </p:xfrm>
        <a:graphic>
          <a:graphicData uri="http://schemas.openxmlformats.org/presentationml/2006/ole">
            <mc:AlternateContent xmlns:mc="http://schemas.openxmlformats.org/markup-compatibility/2006">
              <mc:Choice xmlns:v="urn:schemas-microsoft-com:vml" Requires="v">
                <p:oleObj spid="_x0000_s3079" name="" r:id="rId1" imgW="5046345" imgH="1828800" progId="Excel.Sheet.8">
                  <p:embed/>
                </p:oleObj>
              </mc:Choice>
              <mc:Fallback>
                <p:oleObj name="" r:id="rId1" imgW="5046345" imgH="1828800" progId="Excel.Sheet.8">
                  <p:embed/>
                  <p:pic>
                    <p:nvPicPr>
                      <p:cNvPr id="0" name="图片 3078"/>
                      <p:cNvPicPr/>
                      <p:nvPr/>
                    </p:nvPicPr>
                    <p:blipFill>
                      <a:blip r:embed="rId2"/>
                      <a:stretch>
                        <a:fillRect/>
                      </a:stretch>
                    </p:blipFill>
                    <p:spPr>
                      <a:xfrm>
                        <a:off x="104775" y="3430588"/>
                        <a:ext cx="8939213" cy="3086100"/>
                      </a:xfrm>
                      <a:prstGeom prst="rect">
                        <a:avLst/>
                      </a:prstGeom>
                      <a:noFill/>
                      <a:ln w="38100">
                        <a:noFill/>
                        <a:miter/>
                      </a:ln>
                    </p:spPr>
                  </p:pic>
                </p:oleObj>
              </mc:Fallback>
            </mc:AlternateContent>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379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3796"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prepaid expenses</a:t>
            </a:r>
            <a:endParaRPr lang="en-US" altLang="zh-CN" i="1" dirty="0"/>
          </a:p>
        </p:txBody>
      </p:sp>
      <p:graphicFrame>
        <p:nvGraphicFramePr>
          <p:cNvPr id="33797" name="Object 3">
            <a:hlinkClick r:id="" action="ppaction://ole?verb="/>
          </p:cNvPr>
          <p:cNvGraphicFramePr/>
          <p:nvPr/>
        </p:nvGraphicFramePr>
        <p:xfrm>
          <a:off x="4740275" y="4654550"/>
          <a:ext cx="4330700" cy="1279525"/>
        </p:xfrm>
        <a:graphic>
          <a:graphicData uri="http://schemas.openxmlformats.org/presentationml/2006/ole">
            <mc:AlternateContent xmlns:mc="http://schemas.openxmlformats.org/markup-compatibility/2006">
              <mc:Choice xmlns:v="urn:schemas-microsoft-com:vml" Requires="v">
                <p:oleObj spid="_x0000_s3076" name="" r:id="rId1" imgW="1619250" imgH="495300" progId="Excel.Sheet.5">
                  <p:embed/>
                </p:oleObj>
              </mc:Choice>
              <mc:Fallback>
                <p:oleObj name="" r:id="rId1" imgW="1619250" imgH="495300" progId="Excel.Sheet.5">
                  <p:embed/>
                  <p:pic>
                    <p:nvPicPr>
                      <p:cNvPr id="0" name="图片 3075"/>
                      <p:cNvPicPr/>
                      <p:nvPr/>
                    </p:nvPicPr>
                    <p:blipFill>
                      <a:blip r:embed="rId2"/>
                      <a:stretch>
                        <a:fillRect/>
                      </a:stretch>
                    </p:blipFill>
                    <p:spPr>
                      <a:xfrm>
                        <a:off x="47402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graphicFrame>
        <p:nvGraphicFramePr>
          <p:cNvPr id="33798" name="Object 4">
            <a:hlinkClick r:id="" action="ppaction://ole?verb="/>
          </p:cNvPr>
          <p:cNvGraphicFramePr/>
          <p:nvPr/>
        </p:nvGraphicFramePr>
        <p:xfrm>
          <a:off x="15875" y="4654550"/>
          <a:ext cx="4330700" cy="1279525"/>
        </p:xfrm>
        <a:graphic>
          <a:graphicData uri="http://schemas.openxmlformats.org/presentationml/2006/ole">
            <mc:AlternateContent xmlns:mc="http://schemas.openxmlformats.org/markup-compatibility/2006">
              <mc:Choice xmlns:v="urn:schemas-microsoft-com:vml" Requires="v">
                <p:oleObj spid="_x0000_s3078" name="" r:id="rId3" imgW="1930400" imgH="598170" progId="Excel.Sheet.8">
                  <p:embed/>
                </p:oleObj>
              </mc:Choice>
              <mc:Fallback>
                <p:oleObj name="" r:id="rId3" imgW="1930400" imgH="598170" progId="Excel.Sheet.8">
                  <p:embed/>
                  <p:pic>
                    <p:nvPicPr>
                      <p:cNvPr id="0" name="图片 3077"/>
                      <p:cNvPicPr/>
                      <p:nvPr/>
                    </p:nvPicPr>
                    <p:blipFill>
                      <a:blip r:embed="rId4"/>
                      <a:stretch>
                        <a:fillRect/>
                      </a:stretch>
                    </p:blipFill>
                    <p:spPr>
                      <a:xfrm>
                        <a:off x="158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sp>
        <p:nvSpPr>
          <p:cNvPr id="33799" name="Line 5"/>
          <p:cNvSpPr/>
          <p:nvPr/>
        </p:nvSpPr>
        <p:spPr>
          <a:xfrm>
            <a:off x="2209800" y="3759200"/>
            <a:ext cx="0" cy="863600"/>
          </a:xfrm>
          <a:prstGeom prst="line">
            <a:avLst/>
          </a:prstGeom>
          <a:ln w="50800" cap="flat" cmpd="sng">
            <a:solidFill>
              <a:schemeClr val="tx2"/>
            </a:solidFill>
            <a:prstDash val="solid"/>
            <a:headEnd type="none" w="med" len="med"/>
            <a:tailEnd type="triangle" w="med" len="med"/>
          </a:ln>
        </p:spPr>
      </p:sp>
      <p:sp>
        <p:nvSpPr>
          <p:cNvPr id="33800" name="Line 6"/>
          <p:cNvSpPr/>
          <p:nvPr/>
        </p:nvSpPr>
        <p:spPr>
          <a:xfrm>
            <a:off x="6934200" y="3759200"/>
            <a:ext cx="0" cy="863600"/>
          </a:xfrm>
          <a:prstGeom prst="line">
            <a:avLst/>
          </a:prstGeom>
          <a:ln w="50800" cap="flat" cmpd="sng">
            <a:solidFill>
              <a:schemeClr val="tx2"/>
            </a:solidFill>
            <a:prstDash val="solid"/>
            <a:headEnd type="none" w="med" len="med"/>
            <a:tailEnd type="triangle" w="med" len="med"/>
          </a:ln>
        </p:spPr>
      </p:sp>
      <p:sp>
        <p:nvSpPr>
          <p:cNvPr id="33801" name="Rectangle 7"/>
          <p:cNvSpPr/>
          <p:nvPr/>
        </p:nvSpPr>
        <p:spPr>
          <a:xfrm>
            <a:off x="5176838" y="1747838"/>
            <a:ext cx="3514725" cy="2024062"/>
          </a:xfrm>
          <a:prstGeom prst="rect">
            <a:avLst/>
          </a:prstGeom>
          <a:solidFill>
            <a:srgbClr val="FFC5CF"/>
          </a:solidFill>
          <a:ln w="12700" cap="flat" cmpd="sng">
            <a:solidFill>
              <a:schemeClr val="tx2"/>
            </a:solidFill>
            <a:prstDash val="solid"/>
            <a:miter/>
            <a:headEnd type="none" w="med" len="med"/>
            <a:tailEnd type="none" w="med" len="med"/>
          </a:ln>
          <a:effectLst>
            <a:outerShdw dist="107763" dir="2699999" algn="ctr" rotWithShape="0">
              <a:schemeClr val="tx2"/>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Income Statement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Cost of assets used this period to generate revenue.</a:t>
            </a:r>
            <a:endParaRPr lang="en-US" altLang="zh-CN" sz="2800" b="1" dirty="0">
              <a:latin typeface="Arial" panose="020B0604020202020204" pitchFamily="34" charset="0"/>
            </a:endParaRPr>
          </a:p>
        </p:txBody>
      </p:sp>
      <p:sp>
        <p:nvSpPr>
          <p:cNvPr id="33802" name="Rectangle 8"/>
          <p:cNvSpPr/>
          <p:nvPr/>
        </p:nvSpPr>
        <p:spPr>
          <a:xfrm>
            <a:off x="757238" y="1747838"/>
            <a:ext cx="2981325" cy="2024062"/>
          </a:xfrm>
          <a:prstGeom prst="rect">
            <a:avLst/>
          </a:prstGeom>
          <a:noFill/>
          <a:ln w="12700" cap="flat" cmpd="sng">
            <a:solidFill>
              <a:schemeClr val="tx2"/>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Balance Sheet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Cost of assets that benefit future periods.</a:t>
            </a:r>
            <a:endParaRPr lang="en-US" altLang="zh-CN" sz="2800" b="1" dirty="0">
              <a:latin typeface="Arial" panose="020B0604020202020204" pitchFamily="34"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481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77154"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The Concept of Depreciation…</a:t>
            </a:r>
            <a:endParaRPr lang="en-US" altLang="zh-CN" i="1" dirty="0"/>
          </a:p>
        </p:txBody>
      </p:sp>
      <p:graphicFrame>
        <p:nvGraphicFramePr>
          <p:cNvPr id="34821" name="Object 3">
            <a:hlinkClick r:id="" action="ppaction://ole?verb="/>
          </p:cNvPr>
          <p:cNvGraphicFramePr/>
          <p:nvPr/>
        </p:nvGraphicFramePr>
        <p:xfrm>
          <a:off x="3176588" y="3302000"/>
          <a:ext cx="2919412" cy="1312863"/>
        </p:xfrm>
        <a:graphic>
          <a:graphicData uri="http://schemas.openxmlformats.org/presentationml/2006/ole">
            <mc:AlternateContent xmlns:mc="http://schemas.openxmlformats.org/markup-compatibility/2006">
              <mc:Choice xmlns:v="urn:schemas-microsoft-com:vml" Requires="v">
                <p:oleObj spid="_x0000_s3077" name="" r:id="rId1" imgW="2286000" imgH="1437640" progId="MS_ClipArt_Gallery.2">
                  <p:embed/>
                </p:oleObj>
              </mc:Choice>
              <mc:Fallback>
                <p:oleObj name="" r:id="rId1" imgW="2286000" imgH="1437640" progId="MS_ClipArt_Gallery.2">
                  <p:embed/>
                  <p:pic>
                    <p:nvPicPr>
                      <p:cNvPr id="0" name="图片 3076"/>
                      <p:cNvPicPr/>
                      <p:nvPr/>
                    </p:nvPicPr>
                    <p:blipFill>
                      <a:blip r:embed="rId2"/>
                      <a:stretch>
                        <a:fillRect/>
                      </a:stretch>
                    </p:blipFill>
                    <p:spPr>
                      <a:xfrm>
                        <a:off x="3176588" y="3302000"/>
                        <a:ext cx="2919412" cy="1312863"/>
                      </a:xfrm>
                      <a:prstGeom prst="rect">
                        <a:avLst/>
                      </a:prstGeom>
                      <a:noFill/>
                      <a:ln w="38100">
                        <a:noFill/>
                        <a:miter/>
                      </a:ln>
                    </p:spPr>
                  </p:pic>
                </p:oleObj>
              </mc:Fallback>
            </mc:AlternateContent>
          </a:graphicData>
        </a:graphic>
      </p:graphicFrame>
      <p:sp>
        <p:nvSpPr>
          <p:cNvPr id="34822" name="Rectangle 4"/>
          <p:cNvSpPr/>
          <p:nvPr/>
        </p:nvSpPr>
        <p:spPr>
          <a:xfrm>
            <a:off x="233363" y="4872038"/>
            <a:ext cx="8524875" cy="1563687"/>
          </a:xfrm>
          <a:prstGeom prst="rect">
            <a:avLst/>
          </a:prstGeom>
          <a:solidFill>
            <a:srgbClr val="FFFFCC"/>
          </a:solidFill>
          <a:ln w="12700" cap="flat" cmpd="sng">
            <a:solidFill>
              <a:srgbClr val="FFFFFF"/>
            </a:solidFill>
            <a:prstDash val="solid"/>
            <a:miter/>
            <a:headEnd type="none" w="med" len="med"/>
            <a:tailEnd type="none" w="med" len="med"/>
          </a:ln>
          <a:effectLst>
            <a:outerShdw dist="107763" dir="2699999" algn="ctr" rotWithShape="0">
              <a:srgbClr val="FFFFFF"/>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Depreciation </a:t>
            </a:r>
            <a:r>
              <a:rPr lang="zh-CN" altLang="en-US" b="1" dirty="0">
                <a:latin typeface="Arial" panose="020B0604020202020204" pitchFamily="34" charset="0"/>
              </a:rPr>
              <a:t>折旧 </a:t>
            </a:r>
            <a:r>
              <a:rPr lang="en-US" altLang="zh-CN" b="1" dirty="0">
                <a:latin typeface="Arial" panose="020B0604020202020204" pitchFamily="34" charset="0"/>
              </a:rPr>
              <a:t>is the systematic allocation of the cost of a depreciable asset to expense.</a:t>
            </a:r>
            <a:endParaRPr lang="en-US" altLang="zh-CN" b="1" dirty="0">
              <a:latin typeface="Arial" panose="020B0604020202020204" pitchFamily="34" charset="0"/>
            </a:endParaRPr>
          </a:p>
        </p:txBody>
      </p:sp>
      <p:sp>
        <p:nvSpPr>
          <p:cNvPr id="34823" name="Rectangle 5"/>
          <p:cNvSpPr/>
          <p:nvPr/>
        </p:nvSpPr>
        <p:spPr>
          <a:xfrm>
            <a:off x="233363" y="1519238"/>
            <a:ext cx="8524875" cy="1550987"/>
          </a:xfrm>
          <a:prstGeom prst="rect">
            <a:avLst/>
          </a:prstGeom>
          <a:solidFill>
            <a:srgbClr val="CCCCFF"/>
          </a:solidFill>
          <a:ln w="12700">
            <a:noFill/>
          </a:ln>
          <a:effectLst>
            <a:outerShdw dist="107763" dir="2699999" algn="ctr" rotWithShape="0">
              <a:srgbClr val="FFFFFF"/>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Depreciable assets are </a:t>
            </a:r>
            <a:r>
              <a:rPr lang="en-US" altLang="zh-CN" b="1" dirty="0">
                <a:solidFill>
                  <a:srgbClr val="FC0128"/>
                </a:solidFill>
                <a:latin typeface="Arial" panose="020B0604020202020204" pitchFamily="34" charset="0"/>
              </a:rPr>
              <a:t>physical objects </a:t>
            </a:r>
            <a:r>
              <a:rPr lang="en-US" altLang="zh-CN" b="1" dirty="0">
                <a:latin typeface="Arial" panose="020B0604020202020204" pitchFamily="34" charset="0"/>
              </a:rPr>
              <a:t>that retain their size and shape but lose their economic usefulness over time.</a:t>
            </a:r>
            <a:endParaRPr lang="en-US" altLang="zh-CN" b="1" dirty="0">
              <a:latin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7154"/>
                                        </p:tgtEl>
                                        <p:attrNameLst>
                                          <p:attrName>style.visibility</p:attrName>
                                        </p:attrNameLst>
                                      </p:cBhvr>
                                      <p:to>
                                        <p:strVal val="visible"/>
                                      </p:to>
                                    </p:set>
                                    <p:animEffect transition="in" filter="fade">
                                      <p:cBhvr>
                                        <p:cTn id="7" dur="2000"/>
                                        <p:tgtEl>
                                          <p:spTgt spid="177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584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5844" name="Rectangle 2"/>
          <p:cNvSpPr>
            <a:spLocks noGrp="1"/>
          </p:cNvSpPr>
          <p:nvPr>
            <p:ph type="title"/>
          </p:nvPr>
        </p:nvSpPr>
        <p:spPr>
          <a:xfrm>
            <a:off x="1133475" y="171450"/>
            <a:ext cx="7793038" cy="1462088"/>
          </a:xfrm>
          <a:solidFill>
            <a:schemeClr val="bg1">
              <a:alpha val="100000"/>
            </a:schemeClr>
          </a:solidFill>
          <a:ln/>
        </p:spPr>
        <p:txBody>
          <a:bodyPr vert="horz" wrap="square" lIns="90488" tIns="44450" rIns="90488" bIns="44450" anchor="ctr" anchorCtr="0"/>
          <a:p>
            <a:pPr eaLnBrk="1" hangingPunct="1"/>
            <a:r>
              <a:rPr lang="en-US" altLang="zh-CN" i="1" dirty="0"/>
              <a:t>The Concept of Depreciation…</a:t>
            </a:r>
            <a:endParaRPr lang="en-US" altLang="zh-CN" i="1" dirty="0"/>
          </a:p>
        </p:txBody>
      </p:sp>
      <p:sp>
        <p:nvSpPr>
          <p:cNvPr id="35845" name="Rectangle 3"/>
          <p:cNvSpPr>
            <a:spLocks noGrp="1"/>
          </p:cNvSpPr>
          <p:nvPr>
            <p:ph idx="1"/>
          </p:nvPr>
        </p:nvSpPr>
        <p:spPr>
          <a:xfrm>
            <a:off x="1223963" y="2022475"/>
            <a:ext cx="7691437" cy="866775"/>
          </a:xfrm>
          <a:solidFill>
            <a:srgbClr val="CCFFFF">
              <a:alpha val="100000"/>
            </a:srgbClr>
          </a:solidFill>
          <a:ln w="12700">
            <a:solidFill>
              <a:srgbClr val="000000">
                <a:alpha val="100000"/>
              </a:srgbClr>
            </a:solidFill>
            <a:miter lim="800000"/>
          </a:ln>
          <a:effectLst>
            <a:outerShdw dist="107763" dir="2699999" algn="ctr" rotWithShape="0">
              <a:srgbClr val="000000">
                <a:alpha val="100000"/>
              </a:srgbClr>
            </a:outerShdw>
          </a:effectLst>
        </p:spPr>
        <p:txBody>
          <a:bodyPr vert="horz" wrap="square" lIns="90488" tIns="44450" rIns="90488" bIns="44450" anchor="t" anchorCtr="0"/>
          <a:p>
            <a:pPr algn="ctr" eaLnBrk="1" hangingPunct="1">
              <a:lnSpc>
                <a:spcPct val="90000"/>
              </a:lnSpc>
              <a:buNone/>
            </a:pPr>
            <a:r>
              <a:rPr lang="en-US" altLang="zh-CN" sz="2800" dirty="0"/>
              <a:t>The portion of an asset</a:t>
            </a:r>
            <a:r>
              <a:rPr lang="en-US" altLang="zh-CN" sz="2800" dirty="0">
                <a:latin typeface="Arial" panose="020B0604020202020204" pitchFamily="34" charset="0"/>
              </a:rPr>
              <a:t>’</a:t>
            </a:r>
            <a:r>
              <a:rPr lang="en-US" altLang="zh-CN" sz="2800" dirty="0"/>
              <a:t>s</a:t>
            </a:r>
            <a:r>
              <a:rPr lang="zh-CN" altLang="en-US" sz="2800" dirty="0"/>
              <a:t> </a:t>
            </a:r>
            <a:r>
              <a:rPr lang="en-US" altLang="zh-CN" sz="2800" dirty="0"/>
              <a:t>utility that is used up must be expensed in the period used.</a:t>
            </a:r>
            <a:endParaRPr lang="en-US" altLang="zh-CN" sz="2800" dirty="0"/>
          </a:p>
        </p:txBody>
      </p:sp>
      <p:sp>
        <p:nvSpPr>
          <p:cNvPr id="35846" name="Rectangle 4"/>
          <p:cNvSpPr/>
          <p:nvPr/>
        </p:nvSpPr>
        <p:spPr>
          <a:xfrm>
            <a:off x="2105025" y="5634038"/>
            <a:ext cx="1533525" cy="711200"/>
          </a:xfrm>
          <a:prstGeom prst="rect">
            <a:avLst/>
          </a:prstGeom>
          <a:solidFill>
            <a:srgbClr val="FFFFCC"/>
          </a:solidFill>
          <a:ln w="12700" cap="flat" cmpd="sng">
            <a:solidFill>
              <a:srgbClr val="000000"/>
            </a:solidFill>
            <a:prstDash val="solid"/>
            <a:miter/>
            <a:headEnd type="none" w="med" len="med"/>
            <a:tailEnd type="none" w="med" len="med"/>
          </a:ln>
          <a:effectLst>
            <a:outerShdw dist="107763" dir="2699999" algn="ctr" rotWithShape="0">
              <a:srgbClr val="000000"/>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4C2E00"/>
                </a:solidFill>
                <a:latin typeface="Arial" panose="020B0604020202020204" pitchFamily="34" charset="0"/>
              </a:rPr>
              <a:t>Cash (</a:t>
            </a:r>
            <a:r>
              <a:rPr lang="en-US" altLang="zh-CN" sz="2000" b="1" dirty="0">
                <a:solidFill>
                  <a:srgbClr val="FC0128"/>
                </a:solidFill>
                <a:latin typeface="Arial" panose="020B0604020202020204" pitchFamily="34" charset="0"/>
              </a:rPr>
              <a:t>credit</a:t>
            </a:r>
            <a:r>
              <a:rPr lang="en-US" altLang="zh-CN" sz="2000" b="1" dirty="0">
                <a:solidFill>
                  <a:srgbClr val="4C2E00"/>
                </a:solidFill>
                <a:latin typeface="Arial" panose="020B0604020202020204" pitchFamily="34" charset="0"/>
              </a:rPr>
              <a:t>)</a:t>
            </a:r>
            <a:endParaRPr lang="en-US" altLang="zh-CN" sz="2000" b="1" dirty="0">
              <a:solidFill>
                <a:srgbClr val="4C2E00"/>
              </a:solidFill>
              <a:latin typeface="Arial" panose="020B0604020202020204" pitchFamily="34" charset="0"/>
            </a:endParaRPr>
          </a:p>
        </p:txBody>
      </p:sp>
      <p:sp>
        <p:nvSpPr>
          <p:cNvPr id="35847" name="Rectangle 5"/>
          <p:cNvSpPr/>
          <p:nvPr/>
        </p:nvSpPr>
        <p:spPr>
          <a:xfrm>
            <a:off x="2105025" y="3081338"/>
            <a:ext cx="1533525" cy="1016000"/>
          </a:xfrm>
          <a:prstGeom prst="rect">
            <a:avLst/>
          </a:prstGeom>
          <a:solidFill>
            <a:srgbClr val="FFFFCC"/>
          </a:solidFill>
          <a:ln w="12700" cap="flat" cmpd="sng">
            <a:solidFill>
              <a:srgbClr val="000000"/>
            </a:solidFill>
            <a:prstDash val="solid"/>
            <a:miter/>
            <a:headEnd type="none" w="med" len="med"/>
            <a:tailEnd type="none" w="med" len="med"/>
          </a:ln>
          <a:effectLst>
            <a:outerShdw dist="107763" dir="2699999" algn="ctr" rotWithShape="0">
              <a:srgbClr val="000000"/>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4C2E00"/>
                </a:solidFill>
                <a:latin typeface="Arial" panose="020B0604020202020204" pitchFamily="34" charset="0"/>
              </a:rPr>
              <a:t>Fixed Asset (</a:t>
            </a:r>
            <a:r>
              <a:rPr lang="en-US" altLang="zh-CN" sz="2000" b="1" dirty="0">
                <a:solidFill>
                  <a:srgbClr val="247C18"/>
                </a:solidFill>
                <a:latin typeface="Arial" panose="020B0604020202020204" pitchFamily="34" charset="0"/>
              </a:rPr>
              <a:t>debit</a:t>
            </a:r>
            <a:r>
              <a:rPr lang="en-US" altLang="zh-CN" sz="2000" b="1" dirty="0">
                <a:solidFill>
                  <a:srgbClr val="4C2E00"/>
                </a:solidFill>
                <a:latin typeface="Arial" panose="020B0604020202020204" pitchFamily="34" charset="0"/>
              </a:rPr>
              <a:t>)</a:t>
            </a:r>
            <a:endParaRPr lang="en-US" altLang="zh-CN" sz="2000" b="1" dirty="0">
              <a:solidFill>
                <a:srgbClr val="4C2E00"/>
              </a:solidFill>
              <a:latin typeface="Arial" panose="020B0604020202020204" pitchFamily="34" charset="0"/>
            </a:endParaRPr>
          </a:p>
        </p:txBody>
      </p:sp>
      <p:sp>
        <p:nvSpPr>
          <p:cNvPr id="35848" name="Rectangle 6"/>
          <p:cNvSpPr/>
          <p:nvPr/>
        </p:nvSpPr>
        <p:spPr>
          <a:xfrm>
            <a:off x="223838" y="4338638"/>
            <a:ext cx="1685925" cy="13081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000000"/>
                </a:solidFill>
                <a:latin typeface="Arial" panose="020B0604020202020204" pitchFamily="34" charset="0"/>
              </a:rPr>
              <a:t>On date when initial payment is made . . .</a:t>
            </a:r>
            <a:endParaRPr lang="en-US" altLang="zh-CN" sz="2000" b="1" dirty="0">
              <a:solidFill>
                <a:srgbClr val="000000"/>
              </a:solidFill>
              <a:latin typeface="Arial" panose="020B0604020202020204" pitchFamily="34" charset="0"/>
            </a:endParaRPr>
          </a:p>
        </p:txBody>
      </p:sp>
      <p:sp>
        <p:nvSpPr>
          <p:cNvPr id="35849" name="Line 7"/>
          <p:cNvSpPr/>
          <p:nvPr/>
        </p:nvSpPr>
        <p:spPr>
          <a:xfrm flipV="1">
            <a:off x="1244600" y="3632200"/>
            <a:ext cx="711200" cy="660400"/>
          </a:xfrm>
          <a:prstGeom prst="line">
            <a:avLst/>
          </a:prstGeom>
          <a:ln w="50800" cap="flat" cmpd="sng">
            <a:solidFill>
              <a:srgbClr val="000000"/>
            </a:solidFill>
            <a:prstDash val="solid"/>
            <a:headEnd type="none" w="med" len="med"/>
            <a:tailEnd type="triangle" w="med" len="med"/>
          </a:ln>
        </p:spPr>
      </p:sp>
      <p:sp>
        <p:nvSpPr>
          <p:cNvPr id="35850" name="Line 8"/>
          <p:cNvSpPr/>
          <p:nvPr/>
        </p:nvSpPr>
        <p:spPr>
          <a:xfrm>
            <a:off x="1244600" y="5664200"/>
            <a:ext cx="711200" cy="330200"/>
          </a:xfrm>
          <a:prstGeom prst="line">
            <a:avLst/>
          </a:prstGeom>
          <a:ln w="50800" cap="flat" cmpd="sng">
            <a:solidFill>
              <a:srgbClr val="000000"/>
            </a:solidFill>
            <a:prstDash val="solid"/>
            <a:headEnd type="none" w="med" len="med"/>
            <a:tailEnd type="triangle" w="med" len="med"/>
          </a:ln>
        </p:spPr>
      </p:sp>
      <p:grpSp>
        <p:nvGrpSpPr>
          <p:cNvPr id="35851" name="Group 9"/>
          <p:cNvGrpSpPr/>
          <p:nvPr/>
        </p:nvGrpSpPr>
        <p:grpSpPr>
          <a:xfrm>
            <a:off x="3473450" y="4922838"/>
            <a:ext cx="2624138" cy="488950"/>
            <a:chOff x="2188" y="3101"/>
            <a:chExt cx="1653" cy="308"/>
          </a:xfrm>
        </p:grpSpPr>
        <p:sp>
          <p:nvSpPr>
            <p:cNvPr id="35857" name="Freeform 10"/>
            <p:cNvSpPr/>
            <p:nvPr/>
          </p:nvSpPr>
          <p:spPr>
            <a:xfrm>
              <a:off x="2915" y="3102"/>
              <a:ext cx="75" cy="108"/>
            </a:xfrm>
            <a:custGeom>
              <a:avLst/>
              <a:gdLst>
                <a:gd name="txL" fmla="*/ 0 w 75"/>
                <a:gd name="txT" fmla="*/ 0 h 108"/>
                <a:gd name="txR" fmla="*/ 75 w 75"/>
                <a:gd name="txB" fmla="*/ 108 h 108"/>
              </a:gdLst>
              <a:ahLst/>
              <a:cxnLst>
                <a:cxn ang="0">
                  <a:pos x="0" y="0"/>
                </a:cxn>
                <a:cxn ang="0">
                  <a:pos x="74" y="54"/>
                </a:cxn>
                <a:cxn ang="0">
                  <a:pos x="74" y="107"/>
                </a:cxn>
                <a:cxn ang="0">
                  <a:pos x="0" y="41"/>
                </a:cxn>
                <a:cxn ang="0">
                  <a:pos x="0" y="0"/>
                </a:cxn>
              </a:cxnLst>
              <a:rect l="txL" t="txT" r="txR" b="txB"/>
              <a:pathLst>
                <a:path w="75" h="108">
                  <a:moveTo>
                    <a:pt x="0" y="0"/>
                  </a:moveTo>
                  <a:lnTo>
                    <a:pt x="74" y="54"/>
                  </a:lnTo>
                  <a:lnTo>
                    <a:pt x="74" y="107"/>
                  </a:lnTo>
                  <a:lnTo>
                    <a:pt x="0" y="41"/>
                  </a:lnTo>
                  <a:lnTo>
                    <a:pt x="0" y="0"/>
                  </a:lnTo>
                </a:path>
              </a:pathLst>
            </a:custGeom>
            <a:solidFill>
              <a:srgbClr val="800000">
                <a:alpha val="100000"/>
              </a:srgbClr>
            </a:solidFill>
            <a:ln w="12700" cap="rnd" cmpd="sng">
              <a:solidFill>
                <a:srgbClr val="000000">
                  <a:alpha val="100000"/>
                </a:srgbClr>
              </a:solidFill>
              <a:prstDash val="solid"/>
              <a:round/>
              <a:headEnd type="none" w="med" len="med"/>
              <a:tailEnd type="none" w="med" len="med"/>
            </a:ln>
          </p:spPr>
          <p:txBody>
            <a:bodyPr/>
            <a:p>
              <a:endParaRPr lang="zh-CN" altLang="en-US"/>
            </a:p>
          </p:txBody>
        </p:sp>
        <p:grpSp>
          <p:nvGrpSpPr>
            <p:cNvPr id="35858" name="Group 11"/>
            <p:cNvGrpSpPr/>
            <p:nvPr/>
          </p:nvGrpSpPr>
          <p:grpSpPr>
            <a:xfrm>
              <a:off x="2188" y="3101"/>
              <a:ext cx="1653" cy="308"/>
              <a:chOff x="2188" y="3101"/>
              <a:chExt cx="1653" cy="308"/>
            </a:xfrm>
          </p:grpSpPr>
          <p:sp>
            <p:nvSpPr>
              <p:cNvPr id="35859" name="Freeform 12"/>
              <p:cNvSpPr/>
              <p:nvPr/>
            </p:nvSpPr>
            <p:spPr>
              <a:xfrm>
                <a:off x="2188" y="3101"/>
                <a:ext cx="1653" cy="253"/>
              </a:xfrm>
              <a:custGeom>
                <a:avLst/>
                <a:gdLst>
                  <a:gd name="txL" fmla="*/ 0 w 1653"/>
                  <a:gd name="txT" fmla="*/ 0 h 253"/>
                  <a:gd name="txR" fmla="*/ 1653 w 1653"/>
                  <a:gd name="txB" fmla="*/ 253 h 253"/>
                </a:gdLst>
                <a:ahLst/>
                <a:cxnLst>
                  <a:cxn ang="0">
                    <a:pos x="727" y="0"/>
                  </a:cxn>
                  <a:cxn ang="0">
                    <a:pos x="1652" y="126"/>
                  </a:cxn>
                  <a:cxn ang="0">
                    <a:pos x="1093" y="252"/>
                  </a:cxn>
                  <a:cxn ang="0">
                    <a:pos x="1020" y="198"/>
                  </a:cxn>
                  <a:cxn ang="0">
                    <a:pos x="95" y="198"/>
                  </a:cxn>
                  <a:cxn ang="0">
                    <a:pos x="0" y="53"/>
                  </a:cxn>
                  <a:cxn ang="0">
                    <a:pos x="800" y="53"/>
                  </a:cxn>
                  <a:cxn ang="0">
                    <a:pos x="727" y="0"/>
                  </a:cxn>
                </a:cxnLst>
                <a:rect l="txL" t="txT" r="txR" b="txB"/>
                <a:pathLst>
                  <a:path w="1653" h="253">
                    <a:moveTo>
                      <a:pt x="727" y="0"/>
                    </a:moveTo>
                    <a:lnTo>
                      <a:pt x="1652" y="126"/>
                    </a:lnTo>
                    <a:lnTo>
                      <a:pt x="1093" y="252"/>
                    </a:lnTo>
                    <a:lnTo>
                      <a:pt x="1020" y="198"/>
                    </a:lnTo>
                    <a:lnTo>
                      <a:pt x="95" y="198"/>
                    </a:lnTo>
                    <a:lnTo>
                      <a:pt x="0" y="53"/>
                    </a:lnTo>
                    <a:lnTo>
                      <a:pt x="800" y="53"/>
                    </a:lnTo>
                    <a:lnTo>
                      <a:pt x="727" y="0"/>
                    </a:lnTo>
                  </a:path>
                </a:pathLst>
              </a:custGeom>
              <a:solidFill>
                <a:srgbClr val="FF0000">
                  <a:alpha val="100000"/>
                </a:srgbClr>
              </a:solidFill>
              <a:ln w="12700" cap="rnd" cmpd="sng">
                <a:solidFill>
                  <a:srgbClr val="000000">
                    <a:alpha val="100000"/>
                  </a:srgbClr>
                </a:solidFill>
                <a:prstDash val="solid"/>
                <a:round/>
                <a:headEnd type="none" w="med" len="med"/>
                <a:tailEnd type="none" w="med" len="med"/>
              </a:ln>
            </p:spPr>
            <p:txBody>
              <a:bodyPr/>
              <a:p>
                <a:endParaRPr lang="zh-CN" altLang="en-US"/>
              </a:p>
            </p:txBody>
          </p:sp>
          <p:sp>
            <p:nvSpPr>
              <p:cNvPr id="35860" name="Freeform 13"/>
              <p:cNvSpPr/>
              <p:nvPr/>
            </p:nvSpPr>
            <p:spPr>
              <a:xfrm>
                <a:off x="3282" y="3226"/>
                <a:ext cx="559" cy="183"/>
              </a:xfrm>
              <a:custGeom>
                <a:avLst/>
                <a:gdLst>
                  <a:gd name="txL" fmla="*/ 0 w 559"/>
                  <a:gd name="txT" fmla="*/ 0 h 183"/>
                  <a:gd name="txR" fmla="*/ 559 w 559"/>
                  <a:gd name="txB" fmla="*/ 183 h 183"/>
                </a:gdLst>
                <a:ahLst/>
                <a:cxnLst>
                  <a:cxn ang="0">
                    <a:pos x="558" y="0"/>
                  </a:cxn>
                  <a:cxn ang="0">
                    <a:pos x="0" y="127"/>
                  </a:cxn>
                  <a:cxn ang="0">
                    <a:pos x="0" y="182"/>
                  </a:cxn>
                  <a:cxn ang="0">
                    <a:pos x="558" y="55"/>
                  </a:cxn>
                  <a:cxn ang="0">
                    <a:pos x="558" y="0"/>
                  </a:cxn>
                </a:cxnLst>
                <a:rect l="txL" t="txT" r="txR" b="txB"/>
                <a:pathLst>
                  <a:path w="559" h="183">
                    <a:moveTo>
                      <a:pt x="558" y="0"/>
                    </a:moveTo>
                    <a:lnTo>
                      <a:pt x="0" y="127"/>
                    </a:lnTo>
                    <a:lnTo>
                      <a:pt x="0" y="182"/>
                    </a:lnTo>
                    <a:lnTo>
                      <a:pt x="558" y="55"/>
                    </a:lnTo>
                    <a:lnTo>
                      <a:pt x="558" y="0"/>
                    </a:lnTo>
                  </a:path>
                </a:pathLst>
              </a:custGeom>
              <a:solidFill>
                <a:srgbClr val="800000">
                  <a:alpha val="100000"/>
                </a:srgbClr>
              </a:solidFill>
              <a:ln w="12700" cap="rnd" cmpd="sng">
                <a:solidFill>
                  <a:srgbClr val="000000">
                    <a:alpha val="100000"/>
                  </a:srgbClr>
                </a:solidFill>
                <a:prstDash val="solid"/>
                <a:round/>
                <a:headEnd type="none" w="med" len="med"/>
                <a:tailEnd type="none" w="med" len="med"/>
              </a:ln>
            </p:spPr>
            <p:txBody>
              <a:bodyPr/>
              <a:p>
                <a:endParaRPr lang="zh-CN" altLang="en-US"/>
              </a:p>
            </p:txBody>
          </p:sp>
          <p:sp>
            <p:nvSpPr>
              <p:cNvPr id="35861" name="Freeform 14"/>
              <p:cNvSpPr/>
              <p:nvPr/>
            </p:nvSpPr>
            <p:spPr>
              <a:xfrm>
                <a:off x="3209" y="3298"/>
                <a:ext cx="74" cy="110"/>
              </a:xfrm>
              <a:custGeom>
                <a:avLst/>
                <a:gdLst>
                  <a:gd name="txL" fmla="*/ 0 w 74"/>
                  <a:gd name="txT" fmla="*/ 0 h 110"/>
                  <a:gd name="txR" fmla="*/ 74 w 74"/>
                  <a:gd name="txB" fmla="*/ 110 h 110"/>
                </a:gdLst>
                <a:ahLst/>
                <a:cxnLst>
                  <a:cxn ang="0">
                    <a:pos x="73" y="57"/>
                  </a:cxn>
                  <a:cxn ang="0">
                    <a:pos x="0" y="0"/>
                  </a:cxn>
                  <a:cxn ang="0">
                    <a:pos x="0" y="57"/>
                  </a:cxn>
                  <a:cxn ang="0">
                    <a:pos x="73" y="109"/>
                  </a:cxn>
                  <a:cxn ang="0">
                    <a:pos x="73" y="57"/>
                  </a:cxn>
                </a:cxnLst>
                <a:rect l="txL" t="txT" r="txR" b="txB"/>
                <a:pathLst>
                  <a:path w="74" h="110">
                    <a:moveTo>
                      <a:pt x="73" y="57"/>
                    </a:moveTo>
                    <a:lnTo>
                      <a:pt x="0" y="0"/>
                    </a:lnTo>
                    <a:lnTo>
                      <a:pt x="0" y="57"/>
                    </a:lnTo>
                    <a:lnTo>
                      <a:pt x="73" y="109"/>
                    </a:lnTo>
                    <a:lnTo>
                      <a:pt x="73" y="57"/>
                    </a:lnTo>
                  </a:path>
                </a:pathLst>
              </a:custGeom>
              <a:solidFill>
                <a:srgbClr val="800000">
                  <a:alpha val="100000"/>
                </a:srgbClr>
              </a:solidFill>
              <a:ln w="12700" cap="rnd" cmpd="sng">
                <a:solidFill>
                  <a:srgbClr val="000000">
                    <a:alpha val="100000"/>
                  </a:srgbClr>
                </a:solidFill>
                <a:prstDash val="solid"/>
                <a:round/>
                <a:headEnd type="none" w="med" len="med"/>
                <a:tailEnd type="none" w="med" len="med"/>
              </a:ln>
            </p:spPr>
            <p:txBody>
              <a:bodyPr/>
              <a:p>
                <a:endParaRPr lang="zh-CN" altLang="en-US"/>
              </a:p>
            </p:txBody>
          </p:sp>
          <p:sp>
            <p:nvSpPr>
              <p:cNvPr id="35862" name="Freeform 15"/>
              <p:cNvSpPr/>
              <p:nvPr/>
            </p:nvSpPr>
            <p:spPr>
              <a:xfrm>
                <a:off x="2282" y="3298"/>
                <a:ext cx="928" cy="57"/>
              </a:xfrm>
              <a:custGeom>
                <a:avLst/>
                <a:gdLst>
                  <a:gd name="txL" fmla="*/ 0 w 928"/>
                  <a:gd name="txT" fmla="*/ 0 h 57"/>
                  <a:gd name="txR" fmla="*/ 928 w 928"/>
                  <a:gd name="txB" fmla="*/ 57 h 57"/>
                </a:gdLst>
                <a:ahLst/>
                <a:cxnLst>
                  <a:cxn ang="0">
                    <a:pos x="927" y="1"/>
                  </a:cxn>
                  <a:cxn ang="0">
                    <a:pos x="927" y="56"/>
                  </a:cxn>
                  <a:cxn ang="0">
                    <a:pos x="0" y="56"/>
                  </a:cxn>
                  <a:cxn ang="0">
                    <a:pos x="0" y="0"/>
                  </a:cxn>
                  <a:cxn ang="0">
                    <a:pos x="927" y="1"/>
                  </a:cxn>
                </a:cxnLst>
                <a:rect l="txL" t="txT" r="txR" b="txB"/>
                <a:pathLst>
                  <a:path w="928" h="57">
                    <a:moveTo>
                      <a:pt x="927" y="1"/>
                    </a:moveTo>
                    <a:lnTo>
                      <a:pt x="927" y="56"/>
                    </a:lnTo>
                    <a:lnTo>
                      <a:pt x="0" y="56"/>
                    </a:lnTo>
                    <a:lnTo>
                      <a:pt x="0" y="0"/>
                    </a:lnTo>
                    <a:lnTo>
                      <a:pt x="927" y="1"/>
                    </a:lnTo>
                  </a:path>
                </a:pathLst>
              </a:custGeom>
              <a:solidFill>
                <a:srgbClr val="800000">
                  <a:alpha val="100000"/>
                </a:srgbClr>
              </a:solidFill>
              <a:ln w="12700" cap="rnd" cmpd="sng">
                <a:solidFill>
                  <a:srgbClr val="000000">
                    <a:alpha val="100000"/>
                  </a:srgbClr>
                </a:solidFill>
                <a:prstDash val="solid"/>
                <a:round/>
                <a:headEnd type="none" w="med" len="med"/>
                <a:tailEnd type="none" w="med" len="med"/>
              </a:ln>
            </p:spPr>
            <p:txBody>
              <a:bodyPr/>
              <a:p>
                <a:endParaRPr lang="zh-CN" altLang="en-US"/>
              </a:p>
            </p:txBody>
          </p:sp>
          <p:sp>
            <p:nvSpPr>
              <p:cNvPr id="35863" name="Freeform 16"/>
              <p:cNvSpPr/>
              <p:nvPr/>
            </p:nvSpPr>
            <p:spPr>
              <a:xfrm>
                <a:off x="2188" y="3155"/>
                <a:ext cx="95" cy="199"/>
              </a:xfrm>
              <a:custGeom>
                <a:avLst/>
                <a:gdLst>
                  <a:gd name="txL" fmla="*/ 0 w 95"/>
                  <a:gd name="txT" fmla="*/ 0 h 199"/>
                  <a:gd name="txR" fmla="*/ 95 w 95"/>
                  <a:gd name="txB" fmla="*/ 199 h 199"/>
                </a:gdLst>
                <a:ahLst/>
                <a:cxnLst>
                  <a:cxn ang="0">
                    <a:pos x="0" y="0"/>
                  </a:cxn>
                  <a:cxn ang="0">
                    <a:pos x="94" y="144"/>
                  </a:cxn>
                  <a:cxn ang="0">
                    <a:pos x="94" y="198"/>
                  </a:cxn>
                  <a:cxn ang="0">
                    <a:pos x="0" y="54"/>
                  </a:cxn>
                  <a:cxn ang="0">
                    <a:pos x="0" y="0"/>
                  </a:cxn>
                </a:cxnLst>
                <a:rect l="txL" t="txT" r="txR" b="txB"/>
                <a:pathLst>
                  <a:path w="95" h="199">
                    <a:moveTo>
                      <a:pt x="0" y="0"/>
                    </a:moveTo>
                    <a:lnTo>
                      <a:pt x="94" y="144"/>
                    </a:lnTo>
                    <a:lnTo>
                      <a:pt x="94" y="198"/>
                    </a:lnTo>
                    <a:lnTo>
                      <a:pt x="0" y="54"/>
                    </a:lnTo>
                    <a:lnTo>
                      <a:pt x="0" y="0"/>
                    </a:lnTo>
                  </a:path>
                </a:pathLst>
              </a:custGeom>
              <a:solidFill>
                <a:srgbClr val="800000">
                  <a:alpha val="100000"/>
                </a:srgbClr>
              </a:solidFill>
              <a:ln w="12700" cap="rnd" cmpd="sng">
                <a:solidFill>
                  <a:srgbClr val="000000">
                    <a:alpha val="100000"/>
                  </a:srgbClr>
                </a:solidFill>
                <a:prstDash val="solid"/>
                <a:round/>
                <a:headEnd type="none" w="med" len="med"/>
                <a:tailEnd type="none" w="med" len="med"/>
              </a:ln>
            </p:spPr>
            <p:txBody>
              <a:bodyPr/>
              <a:p>
                <a:endParaRPr lang="zh-CN" altLang="en-US"/>
              </a:p>
            </p:txBody>
          </p:sp>
        </p:grpSp>
      </p:grpSp>
      <p:sp>
        <p:nvSpPr>
          <p:cNvPr id="35852" name="Rectangle 17"/>
          <p:cNvSpPr/>
          <p:nvPr/>
        </p:nvSpPr>
        <p:spPr>
          <a:xfrm>
            <a:off x="3805238" y="3043238"/>
            <a:ext cx="2066925" cy="19177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4C2E00"/>
                </a:solidFill>
                <a:latin typeface="Arial" panose="020B0604020202020204" pitchFamily="34" charset="0"/>
              </a:rPr>
              <a:t>The asset’s usefulness is partially consumed during the period.</a:t>
            </a:r>
            <a:endParaRPr lang="en-US" altLang="zh-CN" sz="2000" b="1" dirty="0">
              <a:solidFill>
                <a:srgbClr val="4C2E00"/>
              </a:solidFill>
              <a:latin typeface="Arial" panose="020B0604020202020204" pitchFamily="34" charset="0"/>
            </a:endParaRPr>
          </a:p>
        </p:txBody>
      </p:sp>
      <p:sp>
        <p:nvSpPr>
          <p:cNvPr id="35853" name="Rectangle 18"/>
          <p:cNvSpPr/>
          <p:nvPr/>
        </p:nvSpPr>
        <p:spPr>
          <a:xfrm>
            <a:off x="7158038" y="4414838"/>
            <a:ext cx="1814512" cy="81915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solidFill>
                  <a:srgbClr val="000000"/>
                </a:solidFill>
                <a:latin typeface="Arial" panose="020B0604020202020204" pitchFamily="34" charset="0"/>
              </a:rPr>
              <a:t>At end of period . . .</a:t>
            </a:r>
            <a:endParaRPr lang="en-US" altLang="zh-CN" sz="2400" b="1" dirty="0">
              <a:solidFill>
                <a:srgbClr val="000000"/>
              </a:solidFill>
              <a:latin typeface="Arial" panose="020B0604020202020204" pitchFamily="34" charset="0"/>
            </a:endParaRPr>
          </a:p>
        </p:txBody>
      </p:sp>
      <p:sp>
        <p:nvSpPr>
          <p:cNvPr id="35854" name="Line 19"/>
          <p:cNvSpPr/>
          <p:nvPr/>
        </p:nvSpPr>
        <p:spPr>
          <a:xfrm>
            <a:off x="6972300" y="4300538"/>
            <a:ext cx="0" cy="939800"/>
          </a:xfrm>
          <a:prstGeom prst="line">
            <a:avLst/>
          </a:prstGeom>
          <a:ln w="50800" cap="flat" cmpd="sng">
            <a:solidFill>
              <a:srgbClr val="000000"/>
            </a:solidFill>
            <a:prstDash val="solid"/>
            <a:headEnd type="triangle" w="med" len="med"/>
            <a:tailEnd type="triangle" w="med" len="med"/>
          </a:ln>
        </p:spPr>
      </p:sp>
      <p:sp>
        <p:nvSpPr>
          <p:cNvPr id="35855" name="Rectangle 20"/>
          <p:cNvSpPr/>
          <p:nvPr/>
        </p:nvSpPr>
        <p:spPr>
          <a:xfrm>
            <a:off x="5986463" y="3157538"/>
            <a:ext cx="1971675" cy="1016000"/>
          </a:xfrm>
          <a:prstGeom prst="rect">
            <a:avLst/>
          </a:prstGeom>
          <a:solidFill>
            <a:srgbClr val="FFFFCC"/>
          </a:solidFill>
          <a:ln w="12700" cap="flat" cmpd="sng">
            <a:solidFill>
              <a:srgbClr val="000000"/>
            </a:solidFill>
            <a:prstDash val="solid"/>
            <a:miter/>
            <a:headEnd type="none" w="med" len="med"/>
            <a:tailEnd type="none" w="med" len="med"/>
          </a:ln>
          <a:effectLst>
            <a:outerShdw dist="107763" dir="2699999" algn="ctr" rotWithShape="0">
              <a:srgbClr val="000000"/>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4C2E00"/>
                </a:solidFill>
                <a:latin typeface="Arial" panose="020B0604020202020204" pitchFamily="34" charset="0"/>
              </a:rPr>
              <a:t>Accumulated Depreciation (</a:t>
            </a:r>
            <a:r>
              <a:rPr lang="en-US" altLang="zh-CN" sz="2000" b="1" dirty="0">
                <a:solidFill>
                  <a:srgbClr val="247C18"/>
                </a:solidFill>
                <a:latin typeface="Arial" panose="020B0604020202020204" pitchFamily="34" charset="0"/>
              </a:rPr>
              <a:t>credit</a:t>
            </a:r>
            <a:r>
              <a:rPr lang="en-US" altLang="zh-CN" sz="2000" b="1" dirty="0">
                <a:solidFill>
                  <a:srgbClr val="4C2E00"/>
                </a:solidFill>
                <a:latin typeface="Arial" panose="020B0604020202020204" pitchFamily="34" charset="0"/>
              </a:rPr>
              <a:t>)</a:t>
            </a:r>
            <a:endParaRPr lang="en-US" altLang="zh-CN" sz="2000" b="1" dirty="0">
              <a:solidFill>
                <a:srgbClr val="4C2E00"/>
              </a:solidFill>
              <a:latin typeface="Arial" panose="020B0604020202020204" pitchFamily="34" charset="0"/>
            </a:endParaRPr>
          </a:p>
        </p:txBody>
      </p:sp>
      <p:sp>
        <p:nvSpPr>
          <p:cNvPr id="35856" name="Rectangle 21"/>
          <p:cNvSpPr/>
          <p:nvPr/>
        </p:nvSpPr>
        <p:spPr>
          <a:xfrm>
            <a:off x="5986463" y="5367338"/>
            <a:ext cx="1971675" cy="1016000"/>
          </a:xfrm>
          <a:prstGeom prst="rect">
            <a:avLst/>
          </a:prstGeom>
          <a:solidFill>
            <a:srgbClr val="FFFFCC"/>
          </a:solidFill>
          <a:ln w="12700" cap="flat" cmpd="sng">
            <a:solidFill>
              <a:srgbClr val="000000"/>
            </a:solidFill>
            <a:prstDash val="solid"/>
            <a:miter/>
            <a:headEnd type="none" w="med" len="med"/>
            <a:tailEnd type="none" w="med" len="med"/>
          </a:ln>
          <a:effectLst>
            <a:outerShdw dist="107763" dir="2699999" algn="ctr" rotWithShape="0">
              <a:srgbClr val="000000"/>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4C2E00"/>
                </a:solidFill>
                <a:latin typeface="Arial" panose="020B0604020202020204" pitchFamily="34" charset="0"/>
              </a:rPr>
              <a:t>Depreciation Expense (</a:t>
            </a:r>
            <a:r>
              <a:rPr lang="en-US" altLang="zh-CN" sz="2000" b="1" dirty="0">
                <a:solidFill>
                  <a:srgbClr val="247C18"/>
                </a:solidFill>
                <a:latin typeface="Arial" panose="020B0604020202020204" pitchFamily="34" charset="0"/>
              </a:rPr>
              <a:t>debit</a:t>
            </a:r>
            <a:r>
              <a:rPr lang="en-US" altLang="zh-CN" sz="2000" b="1" dirty="0">
                <a:solidFill>
                  <a:srgbClr val="4C2E00"/>
                </a:solidFill>
                <a:latin typeface="Arial" panose="020B0604020202020204" pitchFamily="34" charset="0"/>
              </a:rPr>
              <a:t>)</a:t>
            </a:r>
            <a:endParaRPr lang="en-US" altLang="zh-CN" sz="2000" b="1" dirty="0">
              <a:solidFill>
                <a:srgbClr val="4C2E00"/>
              </a:solidFill>
              <a:latin typeface="Arial" panose="020B0604020202020204"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686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6868" name="Rectangle 1026"/>
          <p:cNvSpPr>
            <a:spLocks noGrp="1"/>
          </p:cNvSpPr>
          <p:nvPr>
            <p:ph type="title"/>
          </p:nvPr>
        </p:nvSpPr>
        <p:spPr>
          <a:xfrm>
            <a:off x="762000" y="381000"/>
            <a:ext cx="8382000" cy="1143000"/>
          </a:xfrm>
          <a:solidFill>
            <a:schemeClr val="bg1">
              <a:alpha val="100000"/>
            </a:schemeClr>
          </a:solidFill>
          <a:ln/>
        </p:spPr>
        <p:txBody>
          <a:bodyPr vert="horz" wrap="square" lIns="90488" tIns="44450" rIns="90488" bIns="44450" anchor="ctr" anchorCtr="0"/>
          <a:p>
            <a:pPr eaLnBrk="1" hangingPunct="1"/>
            <a:r>
              <a:rPr lang="en-US" altLang="zh-CN" sz="4000" i="1" dirty="0"/>
              <a:t>Depreciation Is Only an Estimate…</a:t>
            </a:r>
            <a:endParaRPr lang="en-US" altLang="zh-CN" sz="4000" i="1" dirty="0"/>
          </a:p>
        </p:txBody>
      </p:sp>
      <p:sp>
        <p:nvSpPr>
          <p:cNvPr id="36869" name="Rectangle 1027"/>
          <p:cNvSpPr>
            <a:spLocks noGrp="1"/>
          </p:cNvSpPr>
          <p:nvPr>
            <p:ph idx="1"/>
          </p:nvPr>
        </p:nvSpPr>
        <p:spPr>
          <a:xfrm>
            <a:off x="304800" y="1719263"/>
            <a:ext cx="8534400" cy="2160587"/>
          </a:xfrm>
          <a:ln/>
        </p:spPr>
        <p:txBody>
          <a:bodyPr vert="horz" wrap="square" lIns="90488" tIns="44450" rIns="90488" bIns="44450" anchor="t" anchorCtr="0"/>
          <a:p>
            <a:pPr algn="ctr" eaLnBrk="1" hangingPunct="1">
              <a:lnSpc>
                <a:spcPct val="90000"/>
              </a:lnSpc>
              <a:buNone/>
            </a:pPr>
            <a:r>
              <a:rPr lang="en-US" altLang="zh-CN" sz="2800" b="1" dirty="0"/>
              <a:t>During May of 20xx, Barone’s repair shop purchased an equipment with a useful life of 50 months for $5,000 cash. </a:t>
            </a:r>
            <a:endParaRPr lang="en-US" altLang="zh-CN" sz="2800" b="1" dirty="0"/>
          </a:p>
          <a:p>
            <a:pPr algn="ctr" eaLnBrk="1" hangingPunct="1">
              <a:lnSpc>
                <a:spcPct val="90000"/>
              </a:lnSpc>
              <a:spcBef>
                <a:spcPct val="50000"/>
              </a:spcBef>
              <a:buNone/>
            </a:pPr>
            <a:r>
              <a:rPr lang="en-US" altLang="zh-CN" sz="2800" b="1" dirty="0"/>
              <a:t>Using the straight-line method, calculate the monthly depreciation expense.</a:t>
            </a:r>
            <a:endParaRPr lang="en-US" altLang="zh-CN" sz="2800" b="1" dirty="0"/>
          </a:p>
        </p:txBody>
      </p:sp>
      <p:grpSp>
        <p:nvGrpSpPr>
          <p:cNvPr id="36870" name="Group 1028"/>
          <p:cNvGrpSpPr/>
          <p:nvPr/>
        </p:nvGrpSpPr>
        <p:grpSpPr>
          <a:xfrm>
            <a:off x="2951163" y="5365750"/>
            <a:ext cx="2778125" cy="942975"/>
            <a:chOff x="1859" y="3654"/>
            <a:chExt cx="1750" cy="594"/>
          </a:xfrm>
        </p:grpSpPr>
        <p:sp>
          <p:nvSpPr>
            <p:cNvPr id="36876" name="Rectangle 1029"/>
            <p:cNvSpPr/>
            <p:nvPr/>
          </p:nvSpPr>
          <p:spPr>
            <a:xfrm>
              <a:off x="2808" y="3654"/>
              <a:ext cx="801" cy="594"/>
            </a:xfrm>
            <a:prstGeom prst="rect">
              <a:avLst/>
            </a:prstGeom>
            <a:noFill/>
            <a:ln w="12700">
              <a:noFill/>
            </a:ln>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u="sng" dirty="0">
                  <a:solidFill>
                    <a:schemeClr val="tx2"/>
                  </a:solidFill>
                  <a:latin typeface="Arial" panose="020B0604020202020204" pitchFamily="34" charset="0"/>
                </a:rPr>
                <a:t>$5</a:t>
              </a:r>
              <a:r>
                <a:rPr lang="en-US" altLang="zh-CN" sz="2800" b="1" u="sng" dirty="0">
                  <a:solidFill>
                    <a:schemeClr val="tx2"/>
                  </a:solidFill>
                  <a:latin typeface="Arial" panose="020B0604020202020204" pitchFamily="34" charset="0"/>
                </a:rPr>
                <a:t>,0</a:t>
              </a:r>
              <a:r>
                <a:rPr lang="zh-CN" altLang="en-US" sz="2800" b="1" u="sng" dirty="0">
                  <a:solidFill>
                    <a:schemeClr val="tx2"/>
                  </a:solidFill>
                  <a:latin typeface="Arial" panose="020B0604020202020204" pitchFamily="34" charset="0"/>
                </a:rPr>
                <a:t>00</a:t>
              </a:r>
              <a:endParaRPr lang="zh-CN" altLang="en-US" sz="2800" b="1" dirty="0">
                <a:solidFill>
                  <a:schemeClr val="tx2"/>
                </a:solidFill>
                <a:latin typeface="Arial" panose="020B0604020202020204" pitchFamily="34" charset="0"/>
              </a:endParaRPr>
            </a:p>
            <a:p>
              <a:pPr marL="0" lvl="0" indent="0" algn="ctr">
                <a:spcBef>
                  <a:spcPct val="0"/>
                </a:spcBef>
                <a:buClrTx/>
                <a:buSzTx/>
                <a:buFontTx/>
                <a:buNone/>
              </a:pPr>
              <a:r>
                <a:rPr lang="zh-CN" altLang="en-US" sz="2800" b="1" dirty="0">
                  <a:solidFill>
                    <a:schemeClr val="tx2"/>
                  </a:solidFill>
                  <a:latin typeface="Arial" panose="020B0604020202020204" pitchFamily="34" charset="0"/>
                </a:rPr>
                <a:t>50</a:t>
              </a:r>
              <a:endParaRPr lang="zh-CN" altLang="en-US" sz="2800" b="1" dirty="0">
                <a:solidFill>
                  <a:schemeClr val="tx2"/>
                </a:solidFill>
                <a:latin typeface="Arial" panose="020B0604020202020204" pitchFamily="34" charset="0"/>
              </a:endParaRPr>
            </a:p>
          </p:txBody>
        </p:sp>
        <p:sp>
          <p:nvSpPr>
            <p:cNvPr id="36877" name="Rectangle 1030"/>
            <p:cNvSpPr/>
            <p:nvPr/>
          </p:nvSpPr>
          <p:spPr>
            <a:xfrm>
              <a:off x="2435" y="3753"/>
              <a:ext cx="245" cy="325"/>
            </a:xfrm>
            <a:prstGeom prst="rect">
              <a:avLst/>
            </a:prstGeom>
            <a:noFill/>
            <a:ln w="12700">
              <a:noFill/>
            </a:ln>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spcBef>
                  <a:spcPct val="0"/>
                </a:spcBef>
                <a:buClrTx/>
                <a:buSzTx/>
                <a:buFontTx/>
                <a:buNone/>
              </a:pPr>
              <a:r>
                <a:rPr lang="zh-CN" altLang="en-US" sz="2800" b="1" dirty="0">
                  <a:solidFill>
                    <a:schemeClr val="tx2"/>
                  </a:solidFill>
                  <a:latin typeface="Arial" panose="020B0604020202020204" pitchFamily="34" charset="0"/>
                </a:rPr>
                <a:t>=</a:t>
              </a:r>
              <a:endParaRPr lang="zh-CN" altLang="en-US" sz="2800" b="1" dirty="0">
                <a:solidFill>
                  <a:schemeClr val="tx2"/>
                </a:solidFill>
                <a:latin typeface="Arial" panose="020B0604020202020204" pitchFamily="34" charset="0"/>
              </a:endParaRPr>
            </a:p>
          </p:txBody>
        </p:sp>
        <p:sp>
          <p:nvSpPr>
            <p:cNvPr id="179207" name="Rectangle 1031"/>
            <p:cNvSpPr>
              <a:spLocks noChangeArrowheads="1"/>
            </p:cNvSpPr>
            <p:nvPr/>
          </p:nvSpPr>
          <p:spPr bwMode="auto">
            <a:xfrm>
              <a:off x="1859" y="3725"/>
              <a:ext cx="682" cy="363"/>
            </a:xfrm>
            <a:prstGeom prst="rect">
              <a:avLst/>
            </a:prstGeom>
            <a:noFill/>
            <a:ln w="12700">
              <a:noFill/>
              <a:miter lim="800000"/>
            </a:ln>
            <a:effectLst/>
          </p:spPr>
          <p:txBody>
            <a:bodyPr wrap="none" lIns="90488" tIns="44450" rIns="90488" bIns="44450">
              <a:sp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1" lang="zh-CN" altLang="en-US" sz="3200" b="1" i="0" u="none" strike="noStrike" kern="1200" cap="none" spc="0" normalizeH="0" baseline="0" noProof="0" dirty="0">
                  <a:ln>
                    <a:noFill/>
                  </a:ln>
                  <a:solidFill>
                    <a:srgbClr val="247C18"/>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a:t>
              </a:r>
              <a:r>
                <a:rPr kumimoji="1" lang="en-US" altLang="zh-CN" sz="3200" b="1" i="0" u="none" strike="noStrike" kern="1200" cap="none" spc="0" normalizeH="0" baseline="0" noProof="0" dirty="0">
                  <a:ln>
                    <a:noFill/>
                  </a:ln>
                  <a:solidFill>
                    <a:srgbClr val="247C18"/>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10</a:t>
              </a:r>
              <a:r>
                <a:rPr kumimoji="1" lang="zh-CN" altLang="en-US" sz="3200" b="1" i="0" u="none" strike="noStrike" kern="1200" cap="none" spc="0" normalizeH="0" baseline="0" noProof="0" dirty="0">
                  <a:ln>
                    <a:noFill/>
                  </a:ln>
                  <a:solidFill>
                    <a:srgbClr val="247C18"/>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0</a:t>
              </a:r>
              <a:endParaRPr kumimoji="1" lang="zh-CN" altLang="en-US" sz="3200" b="1" i="0" u="none" strike="noStrike" kern="1200" cap="none" spc="0" normalizeH="0" baseline="0" noProof="0" dirty="0">
                <a:ln>
                  <a:noFill/>
                </a:ln>
                <a:solidFill>
                  <a:srgbClr val="247C18"/>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grpSp>
      <p:grpSp>
        <p:nvGrpSpPr>
          <p:cNvPr id="36871" name="Group 1032"/>
          <p:cNvGrpSpPr/>
          <p:nvPr/>
        </p:nvGrpSpPr>
        <p:grpSpPr>
          <a:xfrm>
            <a:off x="1412875" y="3841750"/>
            <a:ext cx="6545263" cy="1370013"/>
            <a:chOff x="890" y="2646"/>
            <a:chExt cx="4123" cy="863"/>
          </a:xfrm>
        </p:grpSpPr>
        <p:sp>
          <p:nvSpPr>
            <p:cNvPr id="36872" name="Rectangle 1033"/>
            <p:cNvSpPr/>
            <p:nvPr/>
          </p:nvSpPr>
          <p:spPr>
            <a:xfrm>
              <a:off x="890" y="2646"/>
              <a:ext cx="1499" cy="863"/>
            </a:xfrm>
            <a:prstGeom prst="rect">
              <a:avLst/>
            </a:prstGeom>
            <a:noFill/>
            <a:ln w="12700">
              <a:noFill/>
            </a:ln>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chemeClr val="tx2"/>
                  </a:solidFill>
                  <a:latin typeface="Arial" panose="020B0604020202020204" pitchFamily="34" charset="0"/>
                </a:rPr>
                <a:t>Depreciation</a:t>
              </a:r>
              <a:endParaRPr lang="en-US" altLang="zh-CN" sz="2800" b="1" dirty="0">
                <a:solidFill>
                  <a:schemeClr val="tx2"/>
                </a:solidFill>
                <a:latin typeface="Arial" panose="020B0604020202020204" pitchFamily="34" charset="0"/>
              </a:endParaRPr>
            </a:p>
            <a:p>
              <a:pPr marL="0" lvl="0" indent="0" algn="ctr">
                <a:spcBef>
                  <a:spcPct val="0"/>
                </a:spcBef>
                <a:buClrTx/>
                <a:buSzTx/>
                <a:buFontTx/>
                <a:buNone/>
              </a:pPr>
              <a:r>
                <a:rPr lang="en-US" altLang="zh-CN" sz="2800" b="1" dirty="0">
                  <a:solidFill>
                    <a:schemeClr val="tx2"/>
                  </a:solidFill>
                  <a:latin typeface="Arial" panose="020B0604020202020204" pitchFamily="34" charset="0"/>
                </a:rPr>
                <a:t>expense (per</a:t>
              </a:r>
              <a:endParaRPr lang="en-US" altLang="zh-CN" sz="2800" b="1" dirty="0">
                <a:solidFill>
                  <a:schemeClr val="tx2"/>
                </a:solidFill>
                <a:latin typeface="Arial" panose="020B0604020202020204" pitchFamily="34" charset="0"/>
              </a:endParaRPr>
            </a:p>
            <a:p>
              <a:pPr marL="0" lvl="0" indent="0" algn="ctr">
                <a:spcBef>
                  <a:spcPct val="0"/>
                </a:spcBef>
                <a:buClrTx/>
                <a:buSzTx/>
                <a:buFontTx/>
                <a:buNone/>
              </a:pPr>
              <a:r>
                <a:rPr lang="en-US" altLang="zh-CN" sz="2800" b="1" dirty="0">
                  <a:solidFill>
                    <a:schemeClr val="tx2"/>
                  </a:solidFill>
                  <a:latin typeface="Arial" panose="020B0604020202020204" pitchFamily="34" charset="0"/>
                </a:rPr>
                <a:t>period)</a:t>
              </a:r>
              <a:endParaRPr lang="en-US" altLang="zh-CN" sz="2800" b="1" dirty="0">
                <a:solidFill>
                  <a:schemeClr val="tx2"/>
                </a:solidFill>
                <a:latin typeface="Arial" panose="020B0604020202020204" pitchFamily="34" charset="0"/>
              </a:endParaRPr>
            </a:p>
          </p:txBody>
        </p:sp>
        <p:sp>
          <p:nvSpPr>
            <p:cNvPr id="36873" name="Rectangle 1034"/>
            <p:cNvSpPr/>
            <p:nvPr/>
          </p:nvSpPr>
          <p:spPr>
            <a:xfrm>
              <a:off x="2435" y="2916"/>
              <a:ext cx="245" cy="325"/>
            </a:xfrm>
            <a:prstGeom prst="rect">
              <a:avLst/>
            </a:prstGeom>
            <a:noFill/>
            <a:ln w="12700">
              <a:noFill/>
            </a:ln>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spcBef>
                  <a:spcPct val="0"/>
                </a:spcBef>
                <a:buClrTx/>
                <a:buSzTx/>
                <a:buFontTx/>
                <a:buNone/>
              </a:pPr>
              <a:r>
                <a:rPr lang="zh-CN" altLang="en-US" sz="2800" b="1" dirty="0">
                  <a:solidFill>
                    <a:schemeClr val="tx2"/>
                  </a:solidFill>
                  <a:latin typeface="Arial" panose="020B0604020202020204" pitchFamily="34" charset="0"/>
                </a:rPr>
                <a:t>=</a:t>
              </a:r>
              <a:endParaRPr lang="zh-CN" altLang="en-US" sz="2800" b="1" dirty="0">
                <a:solidFill>
                  <a:schemeClr val="tx2"/>
                </a:solidFill>
                <a:latin typeface="Arial" panose="020B0604020202020204" pitchFamily="34" charset="0"/>
              </a:endParaRPr>
            </a:p>
          </p:txBody>
        </p:sp>
        <p:sp>
          <p:nvSpPr>
            <p:cNvPr id="36874" name="Rectangle 1035"/>
            <p:cNvSpPr/>
            <p:nvPr/>
          </p:nvSpPr>
          <p:spPr>
            <a:xfrm>
              <a:off x="2718" y="2790"/>
              <a:ext cx="2295" cy="594"/>
            </a:xfrm>
            <a:prstGeom prst="rect">
              <a:avLst/>
            </a:prstGeom>
            <a:noFill/>
            <a:ln w="12700">
              <a:noFill/>
            </a:ln>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chemeClr val="tx2"/>
                  </a:solidFill>
                  <a:latin typeface="Arial" panose="020B0604020202020204" pitchFamily="34" charset="0"/>
                </a:rPr>
                <a:t>Cost of the asset</a:t>
              </a:r>
              <a:endParaRPr lang="en-US" altLang="zh-CN" sz="2800" b="1" dirty="0">
                <a:solidFill>
                  <a:schemeClr val="tx2"/>
                </a:solidFill>
                <a:latin typeface="Arial" panose="020B0604020202020204" pitchFamily="34" charset="0"/>
              </a:endParaRPr>
            </a:p>
            <a:p>
              <a:pPr marL="0" lvl="0" indent="0" algn="ctr">
                <a:spcBef>
                  <a:spcPct val="0"/>
                </a:spcBef>
                <a:buClrTx/>
                <a:buSzTx/>
                <a:buFontTx/>
                <a:buNone/>
              </a:pPr>
              <a:r>
                <a:rPr lang="en-US" altLang="zh-CN" sz="2800" b="1" dirty="0">
                  <a:solidFill>
                    <a:schemeClr val="tx2"/>
                  </a:solidFill>
                  <a:latin typeface="Arial" panose="020B0604020202020204" pitchFamily="34" charset="0"/>
                </a:rPr>
                <a:t>Estimated useful life</a:t>
              </a:r>
              <a:endParaRPr lang="en-US" altLang="zh-CN" sz="2800" b="1" dirty="0">
                <a:solidFill>
                  <a:schemeClr val="tx2"/>
                </a:solidFill>
                <a:latin typeface="Arial" panose="020B0604020202020204" pitchFamily="34" charset="0"/>
              </a:endParaRPr>
            </a:p>
          </p:txBody>
        </p:sp>
        <p:sp>
          <p:nvSpPr>
            <p:cNvPr id="36875" name="Line 1036"/>
            <p:cNvSpPr/>
            <p:nvPr/>
          </p:nvSpPr>
          <p:spPr>
            <a:xfrm>
              <a:off x="2800" y="3072"/>
              <a:ext cx="2128" cy="0"/>
            </a:xfrm>
            <a:prstGeom prst="line">
              <a:avLst/>
            </a:prstGeom>
            <a:ln w="50800" cap="flat" cmpd="sng">
              <a:solidFill>
                <a:schemeClr val="tx2"/>
              </a:solidFill>
              <a:prstDash val="solid"/>
              <a:headEnd type="none" w="med" len="med"/>
              <a:tailEnd type="none" w="med" len="med"/>
            </a:ln>
          </p:spPr>
        </p:sp>
      </p:gr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789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7892" name="Rectangle 2"/>
          <p:cNvSpPr>
            <a:spLocks noGrp="1"/>
          </p:cNvSpPr>
          <p:nvPr>
            <p:ph type="title"/>
          </p:nvPr>
        </p:nvSpPr>
        <p:spPr>
          <a:xfrm>
            <a:off x="1133475" y="261938"/>
            <a:ext cx="8010525" cy="1462087"/>
          </a:xfrm>
          <a:solidFill>
            <a:schemeClr val="bg1">
              <a:alpha val="100000"/>
            </a:schemeClr>
          </a:solidFill>
          <a:ln/>
        </p:spPr>
        <p:txBody>
          <a:bodyPr vert="horz" wrap="square" lIns="90488" tIns="44450" rIns="90488" bIns="44450" anchor="ctr" anchorCtr="0"/>
          <a:p>
            <a:pPr eaLnBrk="1" hangingPunct="1"/>
            <a:r>
              <a:rPr lang="en-US" altLang="zh-CN" sz="4000" i="1" dirty="0"/>
              <a:t>Depreciation Is Only an Estimate…</a:t>
            </a:r>
            <a:endParaRPr lang="en-US" altLang="zh-CN" sz="4000" i="1" dirty="0"/>
          </a:p>
        </p:txBody>
      </p:sp>
      <p:sp>
        <p:nvSpPr>
          <p:cNvPr id="37893" name="Rectangle 3"/>
          <p:cNvSpPr/>
          <p:nvPr/>
        </p:nvSpPr>
        <p:spPr>
          <a:xfrm>
            <a:off x="47625" y="1765300"/>
            <a:ext cx="9001125" cy="107632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t>Barone’s repair shop </a:t>
            </a:r>
            <a:r>
              <a:rPr lang="en-US" altLang="zh-CN" b="1" dirty="0">
                <a:latin typeface="Arial" panose="020B0604020202020204" pitchFamily="34" charset="0"/>
              </a:rPr>
              <a:t>would make the following adjusting entry.</a:t>
            </a:r>
            <a:endParaRPr lang="en-US" altLang="zh-CN" b="1" dirty="0">
              <a:latin typeface="Arial" panose="020B0604020202020204" pitchFamily="34" charset="0"/>
            </a:endParaRPr>
          </a:p>
        </p:txBody>
      </p:sp>
      <p:graphicFrame>
        <p:nvGraphicFramePr>
          <p:cNvPr id="37894" name="Object 0">
            <a:hlinkClick r:id="" action="ppaction://ole?verb="/>
          </p:cNvPr>
          <p:cNvGraphicFramePr/>
          <p:nvPr/>
        </p:nvGraphicFramePr>
        <p:xfrm>
          <a:off x="104775" y="3200400"/>
          <a:ext cx="8963025" cy="3087688"/>
        </p:xfrm>
        <a:graphic>
          <a:graphicData uri="http://schemas.openxmlformats.org/presentationml/2006/ole">
            <mc:AlternateContent xmlns:mc="http://schemas.openxmlformats.org/markup-compatibility/2006">
              <mc:Choice xmlns:v="urn:schemas-microsoft-com:vml" Requires="v">
                <p:oleObj spid="_x0000_s3082" name="" r:id="rId1" imgW="5689600" imgH="2057400" progId="Excel.Sheet.8">
                  <p:embed/>
                </p:oleObj>
              </mc:Choice>
              <mc:Fallback>
                <p:oleObj name="" r:id="rId1" imgW="5689600" imgH="2057400" progId="Excel.Sheet.8">
                  <p:embed/>
                  <p:pic>
                    <p:nvPicPr>
                      <p:cNvPr id="0" name="图片 3081"/>
                      <p:cNvPicPr/>
                      <p:nvPr/>
                    </p:nvPicPr>
                    <p:blipFill>
                      <a:blip r:embed="rId2"/>
                      <a:stretch>
                        <a:fillRect/>
                      </a:stretch>
                    </p:blipFill>
                    <p:spPr>
                      <a:xfrm>
                        <a:off x="104775" y="3200400"/>
                        <a:ext cx="8963025" cy="3087688"/>
                      </a:xfrm>
                      <a:prstGeom prst="rect">
                        <a:avLst/>
                      </a:prstGeom>
                      <a:noFill/>
                      <a:ln w="38100">
                        <a:noFill/>
                        <a:miter/>
                      </a:ln>
                    </p:spPr>
                  </p:pic>
                </p:oleObj>
              </mc:Fallback>
            </mc:AlternateContent>
          </a:graphicData>
        </a:graphic>
      </p:graphicFrame>
      <p:sp>
        <p:nvSpPr>
          <p:cNvPr id="37895" name="Line 5"/>
          <p:cNvSpPr/>
          <p:nvPr/>
        </p:nvSpPr>
        <p:spPr>
          <a:xfrm flipV="1">
            <a:off x="241300" y="5321300"/>
            <a:ext cx="1422400" cy="939800"/>
          </a:xfrm>
          <a:prstGeom prst="line">
            <a:avLst/>
          </a:prstGeom>
          <a:ln w="25400" cap="flat" cmpd="sng">
            <a:solidFill>
              <a:schemeClr val="tx1"/>
            </a:solidFill>
            <a:prstDash val="solid"/>
            <a:headEnd type="none" w="med" len="med"/>
            <a:tailEnd type="triangle" w="med" len="med"/>
          </a:ln>
        </p:spPr>
      </p:sp>
      <p:sp>
        <p:nvSpPr>
          <p:cNvPr id="37896" name="Rectangle 6"/>
          <p:cNvSpPr/>
          <p:nvPr/>
        </p:nvSpPr>
        <p:spPr>
          <a:xfrm>
            <a:off x="71438" y="6243638"/>
            <a:ext cx="3057525" cy="528637"/>
          </a:xfrm>
          <a:prstGeom prst="rect">
            <a:avLst/>
          </a:prstGeom>
          <a:solidFill>
            <a:srgbClr val="FFC5C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latin typeface="Arial" panose="020B0604020202020204" pitchFamily="34" charset="0"/>
              </a:rPr>
              <a:t>Contra-asset </a:t>
            </a:r>
            <a:endParaRPr lang="en-US" altLang="zh-CN" sz="2800" b="1" dirty="0">
              <a:latin typeface="Arial" panose="020B0604020202020204"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891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8916" name="Rectangle 3"/>
          <p:cNvSpPr/>
          <p:nvPr/>
        </p:nvSpPr>
        <p:spPr>
          <a:xfrm>
            <a:off x="223838" y="681038"/>
            <a:ext cx="8620125" cy="174942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3600" b="1" dirty="0">
                <a:solidFill>
                  <a:srgbClr val="FC0128"/>
                </a:solidFill>
                <a:latin typeface="Arial" panose="020B0604020202020204" pitchFamily="34" charset="0"/>
              </a:rPr>
              <a:t>Accumulated depreciation </a:t>
            </a:r>
            <a:r>
              <a:rPr lang="en-US" altLang="zh-CN" sz="3600" b="1" dirty="0">
                <a:latin typeface="Arial" panose="020B0604020202020204" pitchFamily="34" charset="0"/>
              </a:rPr>
              <a:t>would appear on the balance sheet as follows: </a:t>
            </a:r>
            <a:endParaRPr lang="en-US" altLang="zh-CN" sz="3600" b="1" dirty="0">
              <a:latin typeface="Arial" panose="020B0604020202020204" pitchFamily="34" charset="0"/>
            </a:endParaRPr>
          </a:p>
        </p:txBody>
      </p:sp>
      <p:graphicFrame>
        <p:nvGraphicFramePr>
          <p:cNvPr id="38917" name="Object 4">
            <a:hlinkClick r:id="" action="ppaction://ole?verb="/>
          </p:cNvPr>
          <p:cNvGraphicFramePr/>
          <p:nvPr/>
        </p:nvGraphicFramePr>
        <p:xfrm>
          <a:off x="5041900" y="5334000"/>
          <a:ext cx="3779838" cy="1123950"/>
        </p:xfrm>
        <a:graphic>
          <a:graphicData uri="http://schemas.openxmlformats.org/presentationml/2006/ole">
            <mc:AlternateContent xmlns:mc="http://schemas.openxmlformats.org/markup-compatibility/2006">
              <mc:Choice xmlns:v="urn:schemas-microsoft-com:vml" Requires="v">
                <p:oleObj spid="_x0000_s3081" name="" r:id="rId1" imgW="7813040" imgH="2318385" progId="MS_ClipArt_Gallery.2">
                  <p:embed/>
                </p:oleObj>
              </mc:Choice>
              <mc:Fallback>
                <p:oleObj name="" r:id="rId1" imgW="7813040" imgH="2318385" progId="MS_ClipArt_Gallery.2">
                  <p:embed/>
                  <p:pic>
                    <p:nvPicPr>
                      <p:cNvPr id="0" name="图片 3080"/>
                      <p:cNvPicPr/>
                      <p:nvPr/>
                    </p:nvPicPr>
                    <p:blipFill>
                      <a:blip r:embed="rId2">
                        <a:clrChange>
                          <a:clrFrom>
                            <a:srgbClr val="FFFF80"/>
                          </a:clrFrom>
                          <a:clrTo>
                            <a:srgbClr val="FCED2E"/>
                          </a:clrTo>
                        </a:clrChange>
                        <a:clrChange>
                          <a:clrFrom>
                            <a:srgbClr val="FFFFE0"/>
                          </a:clrFrom>
                          <a:clrTo>
                            <a:srgbClr val="CFDE76"/>
                          </a:clrTo>
                        </a:clrChange>
                      </a:blip>
                      <a:stretch>
                        <a:fillRect/>
                      </a:stretch>
                    </p:blipFill>
                    <p:spPr>
                      <a:xfrm>
                        <a:off x="5041900" y="5334000"/>
                        <a:ext cx="3779838" cy="1123950"/>
                      </a:xfrm>
                      <a:prstGeom prst="rect">
                        <a:avLst/>
                      </a:prstGeom>
                      <a:noFill/>
                      <a:ln w="38100">
                        <a:noFill/>
                        <a:miter/>
                      </a:ln>
                    </p:spPr>
                  </p:pic>
                </p:oleObj>
              </mc:Fallback>
            </mc:AlternateContent>
          </a:graphicData>
        </a:graphic>
      </p:graphicFrame>
      <p:sp>
        <p:nvSpPr>
          <p:cNvPr id="38918" name="TextBox 6"/>
          <p:cNvSpPr txBox="1"/>
          <p:nvPr/>
        </p:nvSpPr>
        <p:spPr>
          <a:xfrm>
            <a:off x="681038" y="3067050"/>
            <a:ext cx="7691437" cy="1581150"/>
          </a:xfrm>
          <a:prstGeom prst="rect">
            <a:avLst/>
          </a:prstGeom>
          <a:noFill/>
          <a:ln w="28575" cap="flat" cmpd="sng">
            <a:solidFill>
              <a:srgbClr val="003399"/>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400" b="1" dirty="0">
                <a:solidFill>
                  <a:srgbClr val="003399"/>
                </a:solidFill>
                <a:latin typeface="Arial" panose="020B0604020202020204" pitchFamily="34" charset="0"/>
              </a:rPr>
              <a:t>Equipment                          $5,000</a:t>
            </a:r>
            <a:endParaRPr lang="en-US" altLang="zh-CN" sz="2400" b="1" dirty="0">
              <a:solidFill>
                <a:srgbClr val="003399"/>
              </a:solidFill>
              <a:latin typeface="Arial" panose="020B0604020202020204" pitchFamily="34" charset="0"/>
            </a:endParaRPr>
          </a:p>
          <a:p>
            <a:pPr marL="0" lvl="0" indent="0" eaLnBrk="1" hangingPunct="1">
              <a:spcBef>
                <a:spcPct val="0"/>
              </a:spcBef>
              <a:buClrTx/>
              <a:buSzTx/>
              <a:buFontTx/>
              <a:buNone/>
            </a:pPr>
            <a:endParaRPr lang="en-US" altLang="zh-CN" sz="2400" b="1" dirty="0">
              <a:solidFill>
                <a:srgbClr val="003399"/>
              </a:solidFill>
              <a:latin typeface="Arial" panose="020B0604020202020204" pitchFamily="34" charset="0"/>
            </a:endParaRPr>
          </a:p>
          <a:p>
            <a:pPr marL="0" lvl="0" indent="0" eaLnBrk="1" hangingPunct="1">
              <a:spcBef>
                <a:spcPct val="0"/>
              </a:spcBef>
              <a:buClrTx/>
              <a:buSzTx/>
              <a:buFontTx/>
              <a:buNone/>
            </a:pPr>
            <a:r>
              <a:rPr lang="en-US" altLang="zh-CN" sz="2400" b="1" dirty="0">
                <a:solidFill>
                  <a:srgbClr val="003399"/>
                </a:solidFill>
                <a:latin typeface="Arial" panose="020B0604020202020204" pitchFamily="34" charset="0"/>
              </a:rPr>
              <a:t>Less: accumulated </a:t>
            </a:r>
            <a:endParaRPr lang="en-US" altLang="zh-CN" sz="2400" b="1" dirty="0">
              <a:solidFill>
                <a:srgbClr val="003399"/>
              </a:solidFill>
              <a:latin typeface="Arial" panose="020B0604020202020204" pitchFamily="34" charset="0"/>
            </a:endParaRPr>
          </a:p>
          <a:p>
            <a:pPr marL="0" lvl="0" indent="0" eaLnBrk="1" hangingPunct="1">
              <a:spcBef>
                <a:spcPct val="0"/>
              </a:spcBef>
              <a:buClrTx/>
              <a:buSzTx/>
              <a:buFontTx/>
              <a:buNone/>
            </a:pPr>
            <a:r>
              <a:rPr lang="en-US" altLang="zh-CN" sz="2400" b="1" dirty="0">
                <a:solidFill>
                  <a:srgbClr val="003399"/>
                </a:solidFill>
                <a:latin typeface="Arial" panose="020B0604020202020204" pitchFamily="34" charset="0"/>
              </a:rPr>
              <a:t>           depreciation                 100                  4,900</a:t>
            </a:r>
            <a:endParaRPr lang="zh-CN" altLang="en-US" sz="2400" b="1" dirty="0">
              <a:solidFill>
                <a:srgbClr val="003399"/>
              </a:solidFill>
              <a:latin typeface="Arial" panose="020B0604020202020204" pitchFamily="34" charset="0"/>
            </a:endParaRPr>
          </a:p>
        </p:txBody>
      </p:sp>
      <p:sp>
        <p:nvSpPr>
          <p:cNvPr id="8" name="矩形 7"/>
          <p:cNvSpPr/>
          <p:nvPr/>
        </p:nvSpPr>
        <p:spPr bwMode="auto">
          <a:xfrm>
            <a:off x="681038" y="3067050"/>
            <a:ext cx="7691438" cy="1628775"/>
          </a:xfrm>
          <a:prstGeom prst="rect">
            <a:avLst/>
          </a:prstGeom>
          <a:noFill/>
          <a:ln>
            <a:headEnd type="none" w="sm" len="sm"/>
            <a:tailEnd type="none" w="sm" len="sm"/>
          </a:ln>
        </p:spPr>
        <p:style>
          <a:lnRef idx="2">
            <a:schemeClr val="accent3"/>
          </a:lnRef>
          <a:fillRef idx="1">
            <a:schemeClr val="lt1"/>
          </a:fillRef>
          <a:effectRef idx="0">
            <a:schemeClr val="accent3"/>
          </a:effectRef>
          <a:fontRef idx="minor">
            <a:schemeClr val="dk1"/>
          </a:fontRef>
        </p:style>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3993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9940" name="Rectangle 2"/>
          <p:cNvSpPr>
            <a:spLocks noGrp="1"/>
          </p:cNvSpPr>
          <p:nvPr>
            <p:ph type="title"/>
          </p:nvPr>
        </p:nvSpPr>
        <p:spPr>
          <a:xfrm>
            <a:off x="609600" y="0"/>
            <a:ext cx="7848600" cy="1219200"/>
          </a:xfrm>
          <a:solidFill>
            <a:schemeClr val="bg1">
              <a:alpha val="100000"/>
            </a:schemeClr>
          </a:solidFill>
          <a:ln/>
        </p:spPr>
        <p:txBody>
          <a:bodyPr vert="horz" wrap="square" lIns="90488" tIns="44450" rIns="90488" bIns="44450" anchor="ctr" anchorCtr="0"/>
          <a:p>
            <a:pPr eaLnBrk="1" hangingPunct="1"/>
            <a:r>
              <a:rPr lang="en-US" altLang="zh-CN" i="1" dirty="0"/>
              <a:t>Entries to Unearned Revenue…</a:t>
            </a:r>
            <a:endParaRPr lang="en-US" altLang="zh-CN" i="1" dirty="0"/>
          </a:p>
        </p:txBody>
      </p:sp>
      <p:sp>
        <p:nvSpPr>
          <p:cNvPr id="39941" name="Line 3"/>
          <p:cNvSpPr/>
          <p:nvPr/>
        </p:nvSpPr>
        <p:spPr>
          <a:xfrm>
            <a:off x="471488" y="2743200"/>
            <a:ext cx="8458200" cy="0"/>
          </a:xfrm>
          <a:prstGeom prst="line">
            <a:avLst/>
          </a:prstGeom>
          <a:ln w="76200" cap="flat" cmpd="sng">
            <a:solidFill>
              <a:schemeClr val="tx1"/>
            </a:solidFill>
            <a:prstDash val="solid"/>
            <a:headEnd type="none" w="med" len="med"/>
            <a:tailEnd type="triangle" w="med" len="med"/>
          </a:ln>
        </p:spPr>
      </p:sp>
      <p:sp>
        <p:nvSpPr>
          <p:cNvPr id="39942" name="Line 4"/>
          <p:cNvSpPr/>
          <p:nvPr/>
        </p:nvSpPr>
        <p:spPr>
          <a:xfrm>
            <a:off x="457200" y="2720975"/>
            <a:ext cx="0" cy="406400"/>
          </a:xfrm>
          <a:prstGeom prst="line">
            <a:avLst/>
          </a:prstGeom>
          <a:ln w="50800" cap="flat" cmpd="sng">
            <a:solidFill>
              <a:schemeClr val="tx1"/>
            </a:solidFill>
            <a:prstDash val="solid"/>
            <a:headEnd type="none" w="med" len="med"/>
            <a:tailEnd type="none" w="med" len="med"/>
          </a:ln>
        </p:spPr>
      </p:sp>
      <p:sp>
        <p:nvSpPr>
          <p:cNvPr id="39943" name="Line 5"/>
          <p:cNvSpPr/>
          <p:nvPr/>
        </p:nvSpPr>
        <p:spPr>
          <a:xfrm>
            <a:off x="3176588" y="2744788"/>
            <a:ext cx="0" cy="406400"/>
          </a:xfrm>
          <a:prstGeom prst="line">
            <a:avLst/>
          </a:prstGeom>
          <a:ln w="50800" cap="flat" cmpd="sng">
            <a:solidFill>
              <a:schemeClr val="tx1"/>
            </a:solidFill>
            <a:prstDash val="solid"/>
            <a:headEnd type="none" w="med" len="med"/>
            <a:tailEnd type="none" w="med" len="med"/>
          </a:ln>
        </p:spPr>
      </p:sp>
      <p:sp>
        <p:nvSpPr>
          <p:cNvPr id="39944" name="Line 6"/>
          <p:cNvSpPr/>
          <p:nvPr/>
        </p:nvSpPr>
        <p:spPr>
          <a:xfrm>
            <a:off x="5919788" y="2744788"/>
            <a:ext cx="0" cy="406400"/>
          </a:xfrm>
          <a:prstGeom prst="line">
            <a:avLst/>
          </a:prstGeom>
          <a:ln w="50800" cap="flat" cmpd="sng">
            <a:solidFill>
              <a:schemeClr val="tx1"/>
            </a:solidFill>
            <a:prstDash val="solid"/>
            <a:headEnd type="none" w="med" len="med"/>
            <a:tailEnd type="none" w="med" len="med"/>
          </a:ln>
        </p:spPr>
      </p:sp>
      <p:sp>
        <p:nvSpPr>
          <p:cNvPr id="39945" name="Rectangle 7"/>
          <p:cNvSpPr/>
          <p:nvPr/>
        </p:nvSpPr>
        <p:spPr>
          <a:xfrm>
            <a:off x="428625" y="2128838"/>
            <a:ext cx="26765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C0128"/>
                </a:solidFill>
                <a:latin typeface="Arial" panose="020B0604020202020204" pitchFamily="34" charset="0"/>
              </a:rPr>
              <a:t>Prior Periods</a:t>
            </a:r>
            <a:endParaRPr lang="en-US" altLang="zh-CN" sz="2800" b="1" dirty="0">
              <a:solidFill>
                <a:srgbClr val="FC0128"/>
              </a:solidFill>
              <a:latin typeface="Arial" panose="020B0604020202020204" pitchFamily="34" charset="0"/>
            </a:endParaRPr>
          </a:p>
        </p:txBody>
      </p:sp>
      <p:sp>
        <p:nvSpPr>
          <p:cNvPr id="39946" name="Rectangle 8"/>
          <p:cNvSpPr/>
          <p:nvPr/>
        </p:nvSpPr>
        <p:spPr>
          <a:xfrm>
            <a:off x="3095625" y="2128838"/>
            <a:ext cx="29051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Current Period</a:t>
            </a:r>
            <a:endParaRPr lang="en-US" altLang="zh-CN" sz="2800" b="1" dirty="0">
              <a:solidFill>
                <a:schemeClr val="tx2"/>
              </a:solidFill>
              <a:latin typeface="Arial" panose="020B0604020202020204" pitchFamily="34" charset="0"/>
            </a:endParaRPr>
          </a:p>
        </p:txBody>
      </p:sp>
      <p:sp>
        <p:nvSpPr>
          <p:cNvPr id="39947" name="Rectangle 9"/>
          <p:cNvSpPr/>
          <p:nvPr/>
        </p:nvSpPr>
        <p:spPr>
          <a:xfrm>
            <a:off x="5991225" y="2128838"/>
            <a:ext cx="29051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247C18"/>
                </a:solidFill>
                <a:latin typeface="Arial" panose="020B0604020202020204" pitchFamily="34" charset="0"/>
              </a:rPr>
              <a:t>Future Periods</a:t>
            </a:r>
            <a:endParaRPr lang="en-US" altLang="zh-CN" sz="2800" b="1" dirty="0">
              <a:solidFill>
                <a:srgbClr val="247C18"/>
              </a:solidFill>
              <a:latin typeface="Arial" panose="020B0604020202020204" pitchFamily="34" charset="0"/>
            </a:endParaRPr>
          </a:p>
        </p:txBody>
      </p:sp>
      <p:sp>
        <p:nvSpPr>
          <p:cNvPr id="39948" name="Line 10"/>
          <p:cNvSpPr/>
          <p:nvPr/>
        </p:nvSpPr>
        <p:spPr>
          <a:xfrm flipV="1">
            <a:off x="1752600" y="2794000"/>
            <a:ext cx="0" cy="1422400"/>
          </a:xfrm>
          <a:prstGeom prst="line">
            <a:avLst/>
          </a:prstGeom>
          <a:ln w="50800" cap="flat" cmpd="sng">
            <a:solidFill>
              <a:schemeClr val="tx1"/>
            </a:solidFill>
            <a:prstDash val="solid"/>
            <a:headEnd type="none" w="med" len="med"/>
            <a:tailEnd type="triangle" w="med" len="med"/>
          </a:ln>
        </p:spPr>
      </p:sp>
      <p:sp>
        <p:nvSpPr>
          <p:cNvPr id="39949" name="Rectangle 11"/>
          <p:cNvSpPr/>
          <p:nvPr/>
        </p:nvSpPr>
        <p:spPr>
          <a:xfrm>
            <a:off x="604838" y="3805238"/>
            <a:ext cx="2209800" cy="265747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solidFill>
                  <a:srgbClr val="FC0128"/>
                </a:solidFill>
                <a:latin typeface="Arial" panose="020B0604020202020204" pitchFamily="34" charset="0"/>
              </a:rPr>
              <a:t>Transaction</a:t>
            </a:r>
            <a:endParaRPr lang="en-US" altLang="zh-CN" sz="2400" b="1" u="sng" dirty="0">
              <a:solidFill>
                <a:srgbClr val="FC0128"/>
              </a:solidFill>
              <a:latin typeface="Arial" panose="020B0604020202020204" pitchFamily="34" charset="0"/>
            </a:endParaRPr>
          </a:p>
          <a:p>
            <a:pPr marL="0" lvl="0" indent="0" algn="ctr">
              <a:spcBef>
                <a:spcPct val="0"/>
              </a:spcBef>
              <a:buClrTx/>
              <a:buSzTx/>
              <a:buFontTx/>
              <a:buNone/>
            </a:pPr>
            <a:r>
              <a:rPr lang="en-US" altLang="zh-CN" sz="2400" b="1" dirty="0">
                <a:latin typeface="Arial" panose="020B0604020202020204" pitchFamily="34" charset="0"/>
              </a:rPr>
              <a:t>Collected from customers in advance </a:t>
            </a:r>
            <a:endParaRPr lang="en-US" altLang="zh-CN" sz="2400" b="1" dirty="0">
              <a:latin typeface="Arial" panose="020B0604020202020204" pitchFamily="34" charset="0"/>
            </a:endParaRPr>
          </a:p>
          <a:p>
            <a:pPr marL="0" lvl="0" indent="0" algn="ctr">
              <a:spcBef>
                <a:spcPct val="0"/>
              </a:spcBef>
              <a:buClrTx/>
              <a:buSzTx/>
              <a:buFontTx/>
              <a:buNone/>
            </a:pPr>
            <a:r>
              <a:rPr lang="en-US" altLang="zh-CN" sz="2400" b="1" dirty="0">
                <a:latin typeface="Arial" panose="020B0604020202020204" pitchFamily="34" charset="0"/>
              </a:rPr>
              <a:t>(creates a liability).</a:t>
            </a:r>
            <a:endParaRPr lang="en-US" altLang="zh-CN" sz="2400" b="1" dirty="0">
              <a:latin typeface="Arial" panose="020B0604020202020204" pitchFamily="34" charset="0"/>
            </a:endParaRPr>
          </a:p>
        </p:txBody>
      </p:sp>
      <p:sp>
        <p:nvSpPr>
          <p:cNvPr id="39950" name="Line 12"/>
          <p:cNvSpPr/>
          <p:nvPr/>
        </p:nvSpPr>
        <p:spPr>
          <a:xfrm flipV="1">
            <a:off x="5054600" y="3175000"/>
            <a:ext cx="863600" cy="965200"/>
          </a:xfrm>
          <a:prstGeom prst="line">
            <a:avLst/>
          </a:prstGeom>
          <a:ln w="50800" cap="flat" cmpd="sng">
            <a:solidFill>
              <a:srgbClr val="DC0081"/>
            </a:solidFill>
            <a:prstDash val="solid"/>
            <a:headEnd type="none" w="med" len="med"/>
            <a:tailEnd type="triangle" w="med" len="med"/>
          </a:ln>
        </p:spPr>
      </p:sp>
      <p:sp>
        <p:nvSpPr>
          <p:cNvPr id="39951" name="Rectangle 13"/>
          <p:cNvSpPr/>
          <p:nvPr/>
        </p:nvSpPr>
        <p:spPr>
          <a:xfrm>
            <a:off x="3881438" y="1443038"/>
            <a:ext cx="4124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End of Current Period</a:t>
            </a:r>
            <a:endParaRPr lang="en-US" altLang="zh-CN" sz="2800" b="1" dirty="0">
              <a:solidFill>
                <a:schemeClr val="tx2"/>
              </a:solidFill>
              <a:latin typeface="Arial" panose="020B0604020202020204" pitchFamily="34" charset="0"/>
            </a:endParaRPr>
          </a:p>
        </p:txBody>
      </p:sp>
      <p:sp>
        <p:nvSpPr>
          <p:cNvPr id="39952" name="Line 14"/>
          <p:cNvSpPr/>
          <p:nvPr/>
        </p:nvSpPr>
        <p:spPr>
          <a:xfrm>
            <a:off x="5919788" y="1930400"/>
            <a:ext cx="0" cy="787400"/>
          </a:xfrm>
          <a:prstGeom prst="line">
            <a:avLst/>
          </a:prstGeom>
          <a:ln w="50800" cap="flat" cmpd="sng">
            <a:solidFill>
              <a:schemeClr val="tx2"/>
            </a:solidFill>
            <a:prstDash val="solid"/>
            <a:headEnd type="none" w="med" len="med"/>
            <a:tailEnd type="triangle" w="med" len="med"/>
          </a:ln>
        </p:spPr>
      </p:sp>
      <p:sp>
        <p:nvSpPr>
          <p:cNvPr id="39953" name="Rectangle 15"/>
          <p:cNvSpPr/>
          <p:nvPr/>
        </p:nvSpPr>
        <p:spPr>
          <a:xfrm>
            <a:off x="4795838" y="3805238"/>
            <a:ext cx="3429000" cy="2292350"/>
          </a:xfrm>
          <a:prstGeom prst="rect">
            <a:avLst/>
          </a:prstGeom>
          <a:solidFill>
            <a:srgbClr val="FFFFFF"/>
          </a:solidFill>
          <a:ln w="12700" cap="flat" cmpd="sng">
            <a:solidFill>
              <a:srgbClr val="DC0081"/>
            </a:solidFill>
            <a:prstDash val="solid"/>
            <a:miter/>
            <a:headEnd type="none" w="med" len="med"/>
            <a:tailEnd type="none" w="med" len="med"/>
          </a:ln>
          <a:effectLst>
            <a:outerShdw dist="107763" dir="2699999" algn="ctr" rotWithShape="0">
              <a:srgbClr val="DC008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latin typeface="Arial" panose="020B0604020202020204" pitchFamily="34" charset="0"/>
              </a:rPr>
              <a:t>Adjusting Entry</a:t>
            </a:r>
            <a:endParaRPr lang="en-US" altLang="zh-CN" sz="2400" b="1" u="sng" dirty="0">
              <a:solidFill>
                <a:srgbClr val="FC0128"/>
              </a:solidFill>
              <a:latin typeface="Arial" panose="020B0604020202020204" pitchFamily="34" charset="0"/>
            </a:endParaRPr>
          </a:p>
          <a:p>
            <a:pPr marL="0" lvl="0" indent="0" algn="ctr">
              <a:spcBef>
                <a:spcPct val="0"/>
              </a:spcBef>
              <a:buClr>
                <a:srgbClr val="DC0081"/>
              </a:buClr>
              <a:buSzTx/>
              <a:buFont typeface="Wingdings" panose="05000000000000000000" pitchFamily="2" charset="2"/>
              <a:buChar char="Œ"/>
            </a:pPr>
            <a:r>
              <a:rPr lang="en-US" altLang="zh-CN" sz="2400" b="1" dirty="0">
                <a:latin typeface="Arial" panose="020B0604020202020204" pitchFamily="34" charset="0"/>
              </a:rPr>
              <a:t> </a:t>
            </a:r>
            <a:r>
              <a:rPr lang="en-US" altLang="zh-CN" sz="2400" b="1" dirty="0">
                <a:solidFill>
                  <a:srgbClr val="DC0081"/>
                </a:solidFill>
                <a:latin typeface="Arial" panose="020B0604020202020204" pitchFamily="34" charset="0"/>
              </a:rPr>
              <a:t>Recognize portion earned as revenue, and</a:t>
            </a:r>
            <a:endParaRPr lang="en-US" altLang="zh-CN" sz="2400" b="1" dirty="0">
              <a:solidFill>
                <a:srgbClr val="DC0081"/>
              </a:solidFill>
              <a:latin typeface="Arial" panose="020B0604020202020204" pitchFamily="34" charset="0"/>
            </a:endParaRPr>
          </a:p>
          <a:p>
            <a:pPr marL="0" lvl="0" indent="0" algn="ctr">
              <a:spcBef>
                <a:spcPct val="0"/>
              </a:spcBef>
              <a:buClrTx/>
              <a:buSzTx/>
              <a:buFont typeface="Wingdings" panose="05000000000000000000" pitchFamily="2" charset="2"/>
              <a:buChar char=""/>
            </a:pPr>
            <a:r>
              <a:rPr lang="en-US" altLang="zh-CN" sz="2400" b="1" dirty="0">
                <a:solidFill>
                  <a:srgbClr val="DC0081"/>
                </a:solidFill>
                <a:latin typeface="Arial" panose="020B0604020202020204" pitchFamily="34" charset="0"/>
              </a:rPr>
              <a:t>Reduce balance of liability account.</a:t>
            </a:r>
            <a:endParaRPr lang="en-US" altLang="zh-CN" sz="2400" b="1" dirty="0">
              <a:solidFill>
                <a:srgbClr val="DC008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253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2532" name="Rectangle 3"/>
          <p:cNvSpPr>
            <a:spLocks noGrp="1"/>
          </p:cNvSpPr>
          <p:nvPr>
            <p:ph idx="1"/>
          </p:nvPr>
        </p:nvSpPr>
        <p:spPr>
          <a:xfrm>
            <a:off x="250825" y="2078038"/>
            <a:ext cx="8731250" cy="4502150"/>
          </a:xfrm>
          <a:ln/>
        </p:spPr>
        <p:txBody>
          <a:bodyPr vert="horz" wrap="square" lIns="91440" tIns="45720" rIns="91440" bIns="45720" anchor="t" anchorCtr="0"/>
          <a:p>
            <a:pPr>
              <a:lnSpc>
                <a:spcPct val="90000"/>
              </a:lnSpc>
              <a:spcBef>
                <a:spcPct val="50000"/>
              </a:spcBef>
              <a:buClr>
                <a:schemeClr val="bg1"/>
              </a:buClr>
              <a:buFontTx/>
              <a:buChar char="•"/>
            </a:pPr>
            <a:r>
              <a:rPr lang="en-US" altLang="zh-CN" sz="2800" dirty="0"/>
              <a:t>Before financial statements can be prepared, the accounts must be reviewed to ensure they reflect the correct balances; adjustments will be needed to adjust prepayments and unearned amounts, and to record amortization and accruals. </a:t>
            </a:r>
            <a:endParaRPr lang="en-US" altLang="zh-CN" sz="2800" dirty="0"/>
          </a:p>
          <a:p>
            <a:pPr>
              <a:lnSpc>
                <a:spcPct val="90000"/>
              </a:lnSpc>
              <a:spcBef>
                <a:spcPct val="50000"/>
              </a:spcBef>
              <a:buClr>
                <a:schemeClr val="bg1"/>
              </a:buClr>
              <a:buFontTx/>
              <a:buChar char="•"/>
            </a:pPr>
            <a:r>
              <a:rPr lang="en-US" altLang="zh-CN" sz="2800" dirty="0"/>
              <a:t>The adjusted trial balance is used to prepare the statements. </a:t>
            </a:r>
            <a:endParaRPr lang="en-US" altLang="zh-CN" sz="2800" dirty="0"/>
          </a:p>
          <a:p>
            <a:pPr>
              <a:lnSpc>
                <a:spcPct val="90000"/>
              </a:lnSpc>
              <a:spcBef>
                <a:spcPct val="50000"/>
              </a:spcBef>
              <a:buClr>
                <a:schemeClr val="bg1"/>
              </a:buClr>
              <a:buFontTx/>
              <a:buChar char="•"/>
            </a:pPr>
            <a:r>
              <a:rPr lang="en-US" altLang="zh-CN" sz="2800" dirty="0"/>
              <a:t>Closing entries are journalized and posted in preparation for the next accounting period.</a:t>
            </a:r>
            <a:endParaRPr lang="en-US" altLang="zh-CN" sz="2800" dirty="0"/>
          </a:p>
          <a:p>
            <a:pPr eaLnBrk="1" hangingPunct="1">
              <a:lnSpc>
                <a:spcPct val="90000"/>
              </a:lnSpc>
              <a:buFont typeface="Wingdings" panose="05000000000000000000" pitchFamily="2" charset="2"/>
              <a:buChar char="n"/>
            </a:pPr>
            <a:endParaRPr lang="zh-CN" altLang="en-US" sz="28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0963"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0964" name="Rectangle 2"/>
          <p:cNvSpPr>
            <a:spLocks noGrp="1"/>
          </p:cNvSpPr>
          <p:nvPr>
            <p:ph type="title"/>
          </p:nvPr>
        </p:nvSpPr>
        <p:spPr>
          <a:xfrm>
            <a:off x="952500" y="214313"/>
            <a:ext cx="7991475" cy="1462087"/>
          </a:xfrm>
          <a:solidFill>
            <a:schemeClr val="bg1">
              <a:alpha val="100000"/>
            </a:schemeClr>
          </a:solidFill>
          <a:ln/>
        </p:spPr>
        <p:txBody>
          <a:bodyPr vert="horz" wrap="square" lIns="90488" tIns="44450" rIns="90488" bIns="44450" anchor="ctr" anchorCtr="0"/>
          <a:p>
            <a:pPr eaLnBrk="1" hangingPunct="1"/>
            <a:r>
              <a:rPr lang="en-US" altLang="zh-CN" i="1" dirty="0"/>
              <a:t>Entries to Unearned Revenue…</a:t>
            </a:r>
            <a:endParaRPr lang="en-US" altLang="zh-CN" i="1" dirty="0"/>
          </a:p>
        </p:txBody>
      </p:sp>
      <p:graphicFrame>
        <p:nvGraphicFramePr>
          <p:cNvPr id="188419" name="Object 3">
            <a:hlinkClick r:id="" action="ppaction://ole?verb="/>
          </p:cNvPr>
          <p:cNvGraphicFramePr/>
          <p:nvPr>
            <p:ph type="clipArt" sz="half" idx="2"/>
          </p:nvPr>
        </p:nvGraphicFramePr>
        <p:xfrm>
          <a:off x="4968875" y="2854325"/>
          <a:ext cx="3987800" cy="2598738"/>
        </p:xfrm>
        <a:graphic>
          <a:graphicData uri="http://schemas.openxmlformats.org/presentationml/2006/ole">
            <mc:AlternateContent xmlns:mc="http://schemas.openxmlformats.org/markup-compatibility/2006">
              <mc:Choice xmlns:v="urn:schemas-microsoft-com:vml" Requires="v">
                <p:oleObj spid="_x0000_s3083" name="" r:id="rId1" imgW="8322945" imgH="5706745" progId="MS_ClipArt_Gallery">
                  <p:embed/>
                </p:oleObj>
              </mc:Choice>
              <mc:Fallback>
                <p:oleObj name="" r:id="rId1" imgW="8322945" imgH="5706745" progId="MS_ClipArt_Gallery">
                  <p:embed/>
                  <p:pic>
                    <p:nvPicPr>
                      <p:cNvPr id="0" name="图片 3082"/>
                      <p:cNvPicPr/>
                      <p:nvPr/>
                    </p:nvPicPr>
                    <p:blipFill>
                      <a:blip r:embed="rId2"/>
                      <a:srcRect/>
                      <a:stretch>
                        <a:fillRect/>
                      </a:stretch>
                    </p:blipFill>
                    <p:spPr>
                      <a:xfrm>
                        <a:off x="4968875" y="2854325"/>
                        <a:ext cx="3987800" cy="2598738"/>
                      </a:xfrm>
                      <a:prstGeom prst="rect">
                        <a:avLst/>
                      </a:prstGeom>
                      <a:noFill/>
                      <a:ln w="38100">
                        <a:miter/>
                      </a:ln>
                    </p:spPr>
                  </p:pic>
                </p:oleObj>
              </mc:Fallback>
            </mc:AlternateContent>
          </a:graphicData>
        </a:graphic>
      </p:graphicFrame>
      <p:sp>
        <p:nvSpPr>
          <p:cNvPr id="40966" name="Rectangle 4"/>
          <p:cNvSpPr/>
          <p:nvPr/>
        </p:nvSpPr>
        <p:spPr>
          <a:xfrm>
            <a:off x="0" y="2798763"/>
            <a:ext cx="4962525" cy="22256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rgbClr val="FC0128"/>
                </a:solidFill>
                <a:latin typeface="Arial" panose="020B0604020202020204" pitchFamily="34" charset="0"/>
              </a:rPr>
              <a:t>Examples Include:</a:t>
            </a:r>
            <a:endParaRPr lang="en-US" altLang="zh-CN" sz="2800" b="1" u="sng" dirty="0">
              <a:solidFill>
                <a:srgbClr val="FC0128"/>
              </a:solidFill>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Airline Ticket Sales</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Sports Teams Sales of Season Tickets</a:t>
            </a:r>
            <a:endParaRPr lang="en-US" altLang="zh-CN" sz="2800" b="1" dirty="0">
              <a:latin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8419"/>
                                        </p:tgtEl>
                                        <p:attrNameLst>
                                          <p:attrName>style.visibility</p:attrName>
                                        </p:attrNameLst>
                                      </p:cBhvr>
                                      <p:to>
                                        <p:strVal val="visible"/>
                                      </p:to>
                                    </p:set>
                                    <p:anim calcmode="lin" valueType="num">
                                      <p:cBhvr additive="base">
                                        <p:cTn id="7" dur="500" fill="hold"/>
                                        <p:tgtEl>
                                          <p:spTgt spid="188419"/>
                                        </p:tgtEl>
                                        <p:attrNameLst>
                                          <p:attrName>ppt_x</p:attrName>
                                        </p:attrNameLst>
                                      </p:cBhvr>
                                      <p:tavLst>
                                        <p:tav tm="0">
                                          <p:val>
                                            <p:strVal val="#ppt_x"/>
                                          </p:val>
                                        </p:tav>
                                        <p:tav tm="100000">
                                          <p:val>
                                            <p:strVal val="#ppt_x"/>
                                          </p:val>
                                        </p:tav>
                                      </p:tavLst>
                                    </p:anim>
                                    <p:anim calcmode="lin" valueType="num">
                                      <p:cBhvr additive="base">
                                        <p:cTn id="8" dur="500" fill="hold"/>
                                        <p:tgtEl>
                                          <p:spTgt spid="1884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198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1988"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Unearned Revenue..</a:t>
            </a:r>
            <a:endParaRPr lang="en-US" altLang="zh-CN" i="1" dirty="0"/>
          </a:p>
        </p:txBody>
      </p:sp>
      <p:sp>
        <p:nvSpPr>
          <p:cNvPr id="41989" name="Line 3"/>
          <p:cNvSpPr/>
          <p:nvPr/>
        </p:nvSpPr>
        <p:spPr>
          <a:xfrm>
            <a:off x="1854200" y="4267200"/>
            <a:ext cx="5435600" cy="0"/>
          </a:xfrm>
          <a:prstGeom prst="line">
            <a:avLst/>
          </a:prstGeom>
          <a:ln w="50800" cap="flat" cmpd="sng">
            <a:solidFill>
              <a:schemeClr val="tx1"/>
            </a:solidFill>
            <a:prstDash val="solid"/>
            <a:headEnd type="none" w="med" len="med"/>
            <a:tailEnd type="none" w="med" len="med"/>
          </a:ln>
        </p:spPr>
      </p:sp>
      <p:sp>
        <p:nvSpPr>
          <p:cNvPr id="41990" name="Line 4"/>
          <p:cNvSpPr/>
          <p:nvPr/>
        </p:nvSpPr>
        <p:spPr>
          <a:xfrm>
            <a:off x="2286000" y="4064000"/>
            <a:ext cx="0" cy="482600"/>
          </a:xfrm>
          <a:prstGeom prst="line">
            <a:avLst/>
          </a:prstGeom>
          <a:ln w="50800" cap="flat" cmpd="sng">
            <a:solidFill>
              <a:schemeClr val="tx1"/>
            </a:solidFill>
            <a:prstDash val="solid"/>
            <a:headEnd type="none" w="med" len="med"/>
            <a:tailEnd type="none" w="med" len="med"/>
          </a:ln>
        </p:spPr>
      </p:sp>
      <p:sp>
        <p:nvSpPr>
          <p:cNvPr id="41991" name="Line 5"/>
          <p:cNvSpPr/>
          <p:nvPr/>
        </p:nvSpPr>
        <p:spPr>
          <a:xfrm>
            <a:off x="2743200" y="4064000"/>
            <a:ext cx="0" cy="482600"/>
          </a:xfrm>
          <a:prstGeom prst="line">
            <a:avLst/>
          </a:prstGeom>
          <a:ln w="50800" cap="flat" cmpd="sng">
            <a:solidFill>
              <a:schemeClr val="tx1"/>
            </a:solidFill>
            <a:prstDash val="solid"/>
            <a:headEnd type="none" w="med" len="med"/>
            <a:tailEnd type="none" w="med" len="med"/>
          </a:ln>
        </p:spPr>
      </p:sp>
      <p:sp>
        <p:nvSpPr>
          <p:cNvPr id="41992" name="Line 6"/>
          <p:cNvSpPr/>
          <p:nvPr/>
        </p:nvSpPr>
        <p:spPr>
          <a:xfrm>
            <a:off x="3200400" y="4064000"/>
            <a:ext cx="0" cy="482600"/>
          </a:xfrm>
          <a:prstGeom prst="line">
            <a:avLst/>
          </a:prstGeom>
          <a:ln w="50800" cap="flat" cmpd="sng">
            <a:solidFill>
              <a:schemeClr val="tx1"/>
            </a:solidFill>
            <a:prstDash val="solid"/>
            <a:headEnd type="none" w="med" len="med"/>
            <a:tailEnd type="none" w="med" len="med"/>
          </a:ln>
        </p:spPr>
      </p:sp>
      <p:sp>
        <p:nvSpPr>
          <p:cNvPr id="41993" name="Line 7"/>
          <p:cNvSpPr/>
          <p:nvPr/>
        </p:nvSpPr>
        <p:spPr>
          <a:xfrm>
            <a:off x="3657600" y="4064000"/>
            <a:ext cx="0" cy="482600"/>
          </a:xfrm>
          <a:prstGeom prst="line">
            <a:avLst/>
          </a:prstGeom>
          <a:ln w="50800" cap="flat" cmpd="sng">
            <a:solidFill>
              <a:schemeClr val="tx1"/>
            </a:solidFill>
            <a:prstDash val="solid"/>
            <a:headEnd type="none" w="med" len="med"/>
            <a:tailEnd type="none" w="med" len="med"/>
          </a:ln>
        </p:spPr>
      </p:sp>
      <p:sp>
        <p:nvSpPr>
          <p:cNvPr id="41994" name="Line 8"/>
          <p:cNvSpPr/>
          <p:nvPr/>
        </p:nvSpPr>
        <p:spPr>
          <a:xfrm>
            <a:off x="1828800" y="4064000"/>
            <a:ext cx="0" cy="482600"/>
          </a:xfrm>
          <a:prstGeom prst="line">
            <a:avLst/>
          </a:prstGeom>
          <a:ln w="50800" cap="flat" cmpd="sng">
            <a:solidFill>
              <a:srgbClr val="005400"/>
            </a:solidFill>
            <a:prstDash val="solid"/>
            <a:headEnd type="none" w="med" len="med"/>
            <a:tailEnd type="none" w="med" len="med"/>
          </a:ln>
        </p:spPr>
      </p:sp>
      <p:sp>
        <p:nvSpPr>
          <p:cNvPr id="41995" name="Line 9"/>
          <p:cNvSpPr/>
          <p:nvPr/>
        </p:nvSpPr>
        <p:spPr>
          <a:xfrm>
            <a:off x="4114800" y="4064000"/>
            <a:ext cx="0" cy="482600"/>
          </a:xfrm>
          <a:prstGeom prst="line">
            <a:avLst/>
          </a:prstGeom>
          <a:ln w="50800" cap="flat" cmpd="sng">
            <a:solidFill>
              <a:schemeClr val="tx1"/>
            </a:solidFill>
            <a:prstDash val="solid"/>
            <a:headEnd type="none" w="med" len="med"/>
            <a:tailEnd type="none" w="med" len="med"/>
          </a:ln>
        </p:spPr>
      </p:sp>
      <p:sp>
        <p:nvSpPr>
          <p:cNvPr id="41996" name="Line 10"/>
          <p:cNvSpPr/>
          <p:nvPr/>
        </p:nvSpPr>
        <p:spPr>
          <a:xfrm>
            <a:off x="4572000" y="4064000"/>
            <a:ext cx="0" cy="482600"/>
          </a:xfrm>
          <a:prstGeom prst="line">
            <a:avLst/>
          </a:prstGeom>
          <a:ln w="50800" cap="flat" cmpd="sng">
            <a:solidFill>
              <a:schemeClr val="tx1"/>
            </a:solidFill>
            <a:prstDash val="solid"/>
            <a:headEnd type="none" w="med" len="med"/>
            <a:tailEnd type="none" w="med" len="med"/>
          </a:ln>
        </p:spPr>
      </p:sp>
      <p:sp>
        <p:nvSpPr>
          <p:cNvPr id="41997" name="Line 11"/>
          <p:cNvSpPr/>
          <p:nvPr/>
        </p:nvSpPr>
        <p:spPr>
          <a:xfrm>
            <a:off x="5029200" y="4064000"/>
            <a:ext cx="0" cy="482600"/>
          </a:xfrm>
          <a:prstGeom prst="line">
            <a:avLst/>
          </a:prstGeom>
          <a:ln w="50800" cap="flat" cmpd="sng">
            <a:solidFill>
              <a:schemeClr val="tx1"/>
            </a:solidFill>
            <a:prstDash val="solid"/>
            <a:headEnd type="none" w="med" len="med"/>
            <a:tailEnd type="none" w="med" len="med"/>
          </a:ln>
        </p:spPr>
      </p:sp>
      <p:sp>
        <p:nvSpPr>
          <p:cNvPr id="41998" name="Line 12"/>
          <p:cNvSpPr/>
          <p:nvPr/>
        </p:nvSpPr>
        <p:spPr>
          <a:xfrm>
            <a:off x="5486400" y="4064000"/>
            <a:ext cx="0" cy="482600"/>
          </a:xfrm>
          <a:prstGeom prst="line">
            <a:avLst/>
          </a:prstGeom>
          <a:ln w="50800" cap="flat" cmpd="sng">
            <a:solidFill>
              <a:schemeClr val="tx1"/>
            </a:solidFill>
            <a:prstDash val="solid"/>
            <a:headEnd type="none" w="med" len="med"/>
            <a:tailEnd type="none" w="med" len="med"/>
          </a:ln>
        </p:spPr>
      </p:sp>
      <p:sp>
        <p:nvSpPr>
          <p:cNvPr id="41999" name="Line 13"/>
          <p:cNvSpPr/>
          <p:nvPr/>
        </p:nvSpPr>
        <p:spPr>
          <a:xfrm>
            <a:off x="5943600" y="4064000"/>
            <a:ext cx="0" cy="482600"/>
          </a:xfrm>
          <a:prstGeom prst="line">
            <a:avLst/>
          </a:prstGeom>
          <a:ln w="50800" cap="flat" cmpd="sng">
            <a:solidFill>
              <a:schemeClr val="tx1"/>
            </a:solidFill>
            <a:prstDash val="solid"/>
            <a:headEnd type="none" w="med" len="med"/>
            <a:tailEnd type="none" w="med" len="med"/>
          </a:ln>
        </p:spPr>
      </p:sp>
      <p:sp>
        <p:nvSpPr>
          <p:cNvPr id="42000" name="Line 14"/>
          <p:cNvSpPr/>
          <p:nvPr/>
        </p:nvSpPr>
        <p:spPr>
          <a:xfrm>
            <a:off x="6400800" y="4064000"/>
            <a:ext cx="0" cy="482600"/>
          </a:xfrm>
          <a:prstGeom prst="line">
            <a:avLst/>
          </a:prstGeom>
          <a:ln w="50800" cap="flat" cmpd="sng">
            <a:solidFill>
              <a:schemeClr val="tx1"/>
            </a:solidFill>
            <a:prstDash val="solid"/>
            <a:headEnd type="none" w="med" len="med"/>
            <a:tailEnd type="none" w="med" len="med"/>
          </a:ln>
        </p:spPr>
      </p:sp>
      <p:sp>
        <p:nvSpPr>
          <p:cNvPr id="42001" name="Line 15"/>
          <p:cNvSpPr/>
          <p:nvPr/>
        </p:nvSpPr>
        <p:spPr>
          <a:xfrm>
            <a:off x="6858000" y="4064000"/>
            <a:ext cx="0" cy="482600"/>
          </a:xfrm>
          <a:prstGeom prst="line">
            <a:avLst/>
          </a:prstGeom>
          <a:ln w="50800" cap="flat" cmpd="sng">
            <a:solidFill>
              <a:schemeClr val="tx1"/>
            </a:solidFill>
            <a:prstDash val="solid"/>
            <a:headEnd type="none" w="med" len="med"/>
            <a:tailEnd type="none" w="med" len="med"/>
          </a:ln>
        </p:spPr>
      </p:sp>
      <p:sp>
        <p:nvSpPr>
          <p:cNvPr id="42002" name="Line 16"/>
          <p:cNvSpPr/>
          <p:nvPr/>
        </p:nvSpPr>
        <p:spPr>
          <a:xfrm>
            <a:off x="7315200" y="4064000"/>
            <a:ext cx="0" cy="482600"/>
          </a:xfrm>
          <a:prstGeom prst="line">
            <a:avLst/>
          </a:prstGeom>
          <a:ln w="50800" cap="flat" cmpd="sng">
            <a:solidFill>
              <a:srgbClr val="FF5008"/>
            </a:solidFill>
            <a:prstDash val="solid"/>
            <a:headEnd type="none" w="med" len="med"/>
            <a:tailEnd type="none" w="med" len="med"/>
          </a:ln>
        </p:spPr>
      </p:sp>
      <p:sp>
        <p:nvSpPr>
          <p:cNvPr id="42003" name="Rectangle 17"/>
          <p:cNvSpPr/>
          <p:nvPr/>
        </p:nvSpPr>
        <p:spPr>
          <a:xfrm>
            <a:off x="1676400" y="35052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2004" name="Rectangle 18"/>
          <p:cNvSpPr/>
          <p:nvPr/>
        </p:nvSpPr>
        <p:spPr>
          <a:xfrm>
            <a:off x="757238" y="4643438"/>
            <a:ext cx="13049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005400"/>
                </a:solidFill>
                <a:latin typeface="Arial" panose="020B0604020202020204" pitchFamily="34" charset="0"/>
              </a:rPr>
              <a:t>Jan. 1</a:t>
            </a:r>
            <a:endParaRPr lang="en-US" altLang="zh-CN" sz="2800" b="1" dirty="0">
              <a:solidFill>
                <a:srgbClr val="005400"/>
              </a:solidFill>
              <a:latin typeface="Arial" panose="020B0604020202020204" pitchFamily="34" charset="0"/>
            </a:endParaRPr>
          </a:p>
        </p:txBody>
      </p:sp>
      <p:sp>
        <p:nvSpPr>
          <p:cNvPr id="42005" name="Rectangle 19"/>
          <p:cNvSpPr/>
          <p:nvPr/>
        </p:nvSpPr>
        <p:spPr>
          <a:xfrm>
            <a:off x="7186613" y="4643438"/>
            <a:ext cx="1457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F5008"/>
                </a:solidFill>
                <a:latin typeface="Arial" panose="020B0604020202020204" pitchFamily="34" charset="0"/>
              </a:rPr>
              <a:t>Dec. 31</a:t>
            </a:r>
            <a:endParaRPr lang="en-US" altLang="zh-CN" sz="2800" b="1" dirty="0">
              <a:solidFill>
                <a:srgbClr val="FF5008"/>
              </a:solidFill>
              <a:latin typeface="Arial" panose="020B0604020202020204" pitchFamily="34" charset="0"/>
            </a:endParaRPr>
          </a:p>
        </p:txBody>
      </p:sp>
      <p:sp>
        <p:nvSpPr>
          <p:cNvPr id="42006" name="Rectangle 20"/>
          <p:cNvSpPr/>
          <p:nvPr/>
        </p:nvSpPr>
        <p:spPr>
          <a:xfrm>
            <a:off x="2205038" y="2100263"/>
            <a:ext cx="4962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7B00E4"/>
                </a:solidFill>
                <a:latin typeface="Arial" panose="020B0604020202020204" pitchFamily="34" charset="0"/>
              </a:rPr>
              <a:t>$6,000 </a:t>
            </a:r>
            <a:r>
              <a:rPr lang="en-US" altLang="zh-CN" sz="2800" b="1" dirty="0">
                <a:solidFill>
                  <a:srgbClr val="7B00E4"/>
                </a:solidFill>
                <a:latin typeface="Arial" panose="020B0604020202020204" pitchFamily="34" charset="0"/>
              </a:rPr>
              <a:t>Rental Contract Coverage for 12 Months</a:t>
            </a:r>
            <a:endParaRPr lang="en-US" altLang="zh-CN" sz="2800" b="1" dirty="0">
              <a:solidFill>
                <a:srgbClr val="7B00E4"/>
              </a:solidFill>
              <a:latin typeface="Arial" panose="020B0604020202020204" pitchFamily="34" charset="0"/>
            </a:endParaRPr>
          </a:p>
        </p:txBody>
      </p:sp>
      <p:sp>
        <p:nvSpPr>
          <p:cNvPr id="42007" name="Freeform 21"/>
          <p:cNvSpPr/>
          <p:nvPr/>
        </p:nvSpPr>
        <p:spPr>
          <a:xfrm>
            <a:off x="1690688" y="2971800"/>
            <a:ext cx="5854700" cy="461963"/>
          </a:xfrm>
          <a:custGeom>
            <a:avLst/>
            <a:gdLst>
              <a:gd name="txL" fmla="*/ 0 w 3688"/>
              <a:gd name="txT" fmla="*/ 0 h 291"/>
              <a:gd name="txR" fmla="*/ 3688 w 3688"/>
              <a:gd name="txB" fmla="*/ 291 h 291"/>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3688" h="291">
                <a:moveTo>
                  <a:pt x="1845" y="0"/>
                </a:moveTo>
                <a:lnTo>
                  <a:pt x="1789" y="126"/>
                </a:lnTo>
                <a:lnTo>
                  <a:pt x="317" y="126"/>
                </a:lnTo>
                <a:lnTo>
                  <a:pt x="285" y="126"/>
                </a:lnTo>
                <a:lnTo>
                  <a:pt x="254" y="129"/>
                </a:lnTo>
                <a:lnTo>
                  <a:pt x="220" y="132"/>
                </a:lnTo>
                <a:lnTo>
                  <a:pt x="189" y="139"/>
                </a:lnTo>
                <a:lnTo>
                  <a:pt x="157" y="146"/>
                </a:lnTo>
                <a:lnTo>
                  <a:pt x="132" y="156"/>
                </a:lnTo>
                <a:lnTo>
                  <a:pt x="104" y="168"/>
                </a:lnTo>
                <a:lnTo>
                  <a:pt x="79" y="179"/>
                </a:lnTo>
                <a:lnTo>
                  <a:pt x="63" y="192"/>
                </a:lnTo>
                <a:lnTo>
                  <a:pt x="45" y="207"/>
                </a:lnTo>
                <a:lnTo>
                  <a:pt x="29" y="222"/>
                </a:lnTo>
                <a:lnTo>
                  <a:pt x="17" y="239"/>
                </a:lnTo>
                <a:lnTo>
                  <a:pt x="7" y="256"/>
                </a:lnTo>
                <a:lnTo>
                  <a:pt x="0" y="271"/>
                </a:lnTo>
                <a:lnTo>
                  <a:pt x="0" y="290"/>
                </a:lnTo>
                <a:lnTo>
                  <a:pt x="7" y="277"/>
                </a:lnTo>
                <a:lnTo>
                  <a:pt x="17" y="260"/>
                </a:lnTo>
                <a:lnTo>
                  <a:pt x="29" y="244"/>
                </a:lnTo>
                <a:lnTo>
                  <a:pt x="45" y="229"/>
                </a:lnTo>
                <a:lnTo>
                  <a:pt x="67" y="216"/>
                </a:lnTo>
                <a:lnTo>
                  <a:pt x="85" y="202"/>
                </a:lnTo>
                <a:lnTo>
                  <a:pt x="110" y="189"/>
                </a:lnTo>
                <a:lnTo>
                  <a:pt x="135" y="183"/>
                </a:lnTo>
                <a:lnTo>
                  <a:pt x="163" y="172"/>
                </a:lnTo>
                <a:lnTo>
                  <a:pt x="195" y="165"/>
                </a:lnTo>
                <a:lnTo>
                  <a:pt x="226" y="161"/>
                </a:lnTo>
                <a:lnTo>
                  <a:pt x="257" y="157"/>
                </a:lnTo>
                <a:lnTo>
                  <a:pt x="291" y="156"/>
                </a:lnTo>
                <a:lnTo>
                  <a:pt x="319" y="156"/>
                </a:lnTo>
                <a:lnTo>
                  <a:pt x="1789" y="198"/>
                </a:lnTo>
                <a:lnTo>
                  <a:pt x="1845" y="126"/>
                </a:lnTo>
                <a:lnTo>
                  <a:pt x="1898" y="198"/>
                </a:lnTo>
                <a:lnTo>
                  <a:pt x="3368" y="156"/>
                </a:lnTo>
                <a:lnTo>
                  <a:pt x="3402" y="156"/>
                </a:lnTo>
                <a:lnTo>
                  <a:pt x="3430" y="157"/>
                </a:lnTo>
                <a:lnTo>
                  <a:pt x="3465" y="161"/>
                </a:lnTo>
                <a:lnTo>
                  <a:pt x="3493" y="165"/>
                </a:lnTo>
                <a:lnTo>
                  <a:pt x="3524" y="172"/>
                </a:lnTo>
                <a:lnTo>
                  <a:pt x="3552" y="183"/>
                </a:lnTo>
                <a:lnTo>
                  <a:pt x="3577" y="189"/>
                </a:lnTo>
                <a:lnTo>
                  <a:pt x="3602" y="202"/>
                </a:lnTo>
                <a:lnTo>
                  <a:pt x="3624" y="216"/>
                </a:lnTo>
                <a:lnTo>
                  <a:pt x="3643" y="229"/>
                </a:lnTo>
                <a:lnTo>
                  <a:pt x="3658" y="244"/>
                </a:lnTo>
                <a:lnTo>
                  <a:pt x="3671" y="260"/>
                </a:lnTo>
                <a:lnTo>
                  <a:pt x="3680" y="277"/>
                </a:lnTo>
                <a:lnTo>
                  <a:pt x="3687" y="290"/>
                </a:lnTo>
                <a:lnTo>
                  <a:pt x="3684" y="271"/>
                </a:lnTo>
                <a:lnTo>
                  <a:pt x="3680" y="256"/>
                </a:lnTo>
                <a:lnTo>
                  <a:pt x="3671" y="239"/>
                </a:lnTo>
                <a:lnTo>
                  <a:pt x="3658" y="222"/>
                </a:lnTo>
                <a:lnTo>
                  <a:pt x="3646" y="207"/>
                </a:lnTo>
                <a:lnTo>
                  <a:pt x="3628" y="192"/>
                </a:lnTo>
                <a:lnTo>
                  <a:pt x="3606" y="179"/>
                </a:lnTo>
                <a:lnTo>
                  <a:pt x="3580" y="168"/>
                </a:lnTo>
                <a:lnTo>
                  <a:pt x="3558" y="156"/>
                </a:lnTo>
                <a:lnTo>
                  <a:pt x="3530" y="146"/>
                </a:lnTo>
                <a:lnTo>
                  <a:pt x="3499" y="139"/>
                </a:lnTo>
                <a:lnTo>
                  <a:pt x="3468" y="132"/>
                </a:lnTo>
                <a:lnTo>
                  <a:pt x="3436" y="129"/>
                </a:lnTo>
                <a:lnTo>
                  <a:pt x="3402" y="126"/>
                </a:lnTo>
                <a:lnTo>
                  <a:pt x="3371" y="126"/>
                </a:lnTo>
                <a:lnTo>
                  <a:pt x="1898" y="126"/>
                </a:lnTo>
                <a:lnTo>
                  <a:pt x="1845" y="0"/>
                </a:lnTo>
              </a:path>
            </a:pathLst>
          </a:custGeom>
          <a:solidFill>
            <a:srgbClr val="7B00E4">
              <a:alpha val="100000"/>
            </a:srgbClr>
          </a:solidFill>
          <a:ln w="12700" cap="rnd" cmpd="sng">
            <a:solidFill>
              <a:srgbClr val="7B00E4">
                <a:alpha val="100000"/>
              </a:srgbClr>
            </a:solidFill>
            <a:prstDash val="solid"/>
            <a:round/>
            <a:headEnd type="none" w="med" len="med"/>
            <a:tailEnd type="none" w="med" len="med"/>
          </a:ln>
        </p:spPr>
        <p:txBody>
          <a:bodyPr/>
          <a:p>
            <a:endParaRPr lang="zh-CN" altLang="en-US"/>
          </a:p>
        </p:txBody>
      </p:sp>
      <p:sp>
        <p:nvSpPr>
          <p:cNvPr id="42008" name="Rectangle 22"/>
          <p:cNvSpPr/>
          <p:nvPr/>
        </p:nvSpPr>
        <p:spPr>
          <a:xfrm>
            <a:off x="-4762" y="3424238"/>
            <a:ext cx="9077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chemeClr val="tx2"/>
                </a:solidFill>
                <a:latin typeface="Arial" panose="020B0604020202020204" pitchFamily="34" charset="0"/>
              </a:rPr>
              <a:t>$500 </a:t>
            </a:r>
            <a:r>
              <a:rPr lang="en-US" altLang="zh-CN" sz="2800" b="1" dirty="0">
                <a:solidFill>
                  <a:schemeClr val="tx2"/>
                </a:solidFill>
                <a:latin typeface="Arial" panose="020B0604020202020204" pitchFamily="34" charset="0"/>
              </a:rPr>
              <a:t>Monthly Rental Revenue</a:t>
            </a:r>
            <a:endParaRPr lang="en-US" altLang="zh-CN" sz="2800" b="1" dirty="0">
              <a:solidFill>
                <a:schemeClr val="tx2"/>
              </a:solidFill>
              <a:latin typeface="Arial" panose="020B0604020202020204" pitchFamily="34" charset="0"/>
            </a:endParaRPr>
          </a:p>
        </p:txBody>
      </p:sp>
      <p:sp>
        <p:nvSpPr>
          <p:cNvPr id="42009" name="Rectangle 23"/>
          <p:cNvSpPr/>
          <p:nvPr/>
        </p:nvSpPr>
        <p:spPr>
          <a:xfrm>
            <a:off x="147638" y="5329238"/>
            <a:ext cx="8772525" cy="1076325"/>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On January 1, Webb, Co. received $6,000 in advance for a one-year rental contract.</a:t>
            </a:r>
            <a:endParaRPr lang="en-US" altLang="zh-CN" b="1" dirty="0">
              <a:latin typeface="Arial" panose="020B0604020202020204"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301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3012"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Unearned Revenue..</a:t>
            </a:r>
            <a:endParaRPr lang="en-US" altLang="zh-CN" i="1" dirty="0"/>
          </a:p>
        </p:txBody>
      </p:sp>
      <p:graphicFrame>
        <p:nvGraphicFramePr>
          <p:cNvPr id="43013" name="Object 3">
            <a:hlinkClick r:id="" action="ppaction://ole?verb="/>
          </p:cNvPr>
          <p:cNvGraphicFramePr/>
          <p:nvPr/>
        </p:nvGraphicFramePr>
        <p:xfrm>
          <a:off x="104775" y="3430588"/>
          <a:ext cx="8939213" cy="3086100"/>
        </p:xfrm>
        <a:graphic>
          <a:graphicData uri="http://schemas.openxmlformats.org/presentationml/2006/ole">
            <mc:AlternateContent xmlns:mc="http://schemas.openxmlformats.org/markup-compatibility/2006">
              <mc:Choice xmlns:v="urn:schemas-microsoft-com:vml" Requires="v">
                <p:oleObj spid="_x0000_s3087" name="" r:id="rId1" imgW="4248150" imgH="1533525" progId="Excel.Sheet.5">
                  <p:embed/>
                </p:oleObj>
              </mc:Choice>
              <mc:Fallback>
                <p:oleObj name="" r:id="rId1" imgW="4248150" imgH="1533525" progId="Excel.Sheet.5">
                  <p:embed/>
                  <p:pic>
                    <p:nvPicPr>
                      <p:cNvPr id="0" name="图片 3086"/>
                      <p:cNvPicPr/>
                      <p:nvPr/>
                    </p:nvPicPr>
                    <p:blipFill>
                      <a:blip r:embed="rId2"/>
                      <a:stretch>
                        <a:fillRect/>
                      </a:stretch>
                    </p:blipFill>
                    <p:spPr>
                      <a:xfrm>
                        <a:off x="104775" y="3430588"/>
                        <a:ext cx="8939213" cy="3086100"/>
                      </a:xfrm>
                      <a:prstGeom prst="rect">
                        <a:avLst/>
                      </a:prstGeom>
                      <a:noFill/>
                      <a:ln w="38100">
                        <a:noFill/>
                        <a:miter/>
                      </a:ln>
                    </p:spPr>
                  </p:pic>
                </p:oleObj>
              </mc:Fallback>
            </mc:AlternateContent>
          </a:graphicData>
        </a:graphic>
      </p:graphicFrame>
      <p:sp>
        <p:nvSpPr>
          <p:cNvPr id="43014" name="Rectangle 4"/>
          <p:cNvSpPr/>
          <p:nvPr/>
        </p:nvSpPr>
        <p:spPr>
          <a:xfrm>
            <a:off x="47625" y="1765300"/>
            <a:ext cx="9001125" cy="1076325"/>
          </a:xfrm>
          <a:prstGeom prst="rect">
            <a:avLst/>
          </a:prstGeom>
          <a:noFill/>
          <a:ln w="12700" cap="flat" cmpd="sng">
            <a:solidFill>
              <a:schemeClr val="tx1"/>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Initially, revenues that benefit more than one accounting period are recorded as </a:t>
            </a:r>
            <a:r>
              <a:rPr lang="en-US" altLang="zh-CN" b="1" dirty="0">
                <a:solidFill>
                  <a:srgbClr val="FC0128"/>
                </a:solidFill>
                <a:latin typeface="Arial" panose="020B0604020202020204" pitchFamily="34" charset="0"/>
              </a:rPr>
              <a:t>liabilities</a:t>
            </a:r>
            <a:r>
              <a:rPr lang="en-US" altLang="zh-CN" b="1" dirty="0">
                <a:latin typeface="Arial" panose="020B0604020202020204" pitchFamily="34" charset="0"/>
              </a:rPr>
              <a:t>. </a:t>
            </a:r>
            <a:r>
              <a:rPr lang="en-US" altLang="zh-CN" b="1" dirty="0">
                <a:solidFill>
                  <a:srgbClr val="FC0128"/>
                </a:solidFill>
                <a:latin typeface="Arial" panose="020B0604020202020204" pitchFamily="34" charset="0"/>
              </a:rPr>
              <a:t> </a:t>
            </a:r>
            <a:r>
              <a:rPr lang="en-US" altLang="zh-CN" b="1" dirty="0">
                <a:latin typeface="Arial" panose="020B0604020202020204" pitchFamily="34" charset="0"/>
              </a:rPr>
              <a:t> </a:t>
            </a:r>
            <a:endParaRPr lang="en-US" altLang="zh-CN" b="1" dirty="0">
              <a:latin typeface="Arial" panose="020B0604020202020204" pitchFamily="34" charset="0"/>
            </a:endParaRPr>
          </a:p>
        </p:txBody>
      </p:sp>
      <p:sp>
        <p:nvSpPr>
          <p:cNvPr id="43015" name="Line 5"/>
          <p:cNvSpPr/>
          <p:nvPr/>
        </p:nvSpPr>
        <p:spPr>
          <a:xfrm flipH="1">
            <a:off x="5003800" y="2768600"/>
            <a:ext cx="2794000" cy="2692400"/>
          </a:xfrm>
          <a:prstGeom prst="line">
            <a:avLst/>
          </a:prstGeom>
          <a:ln w="50800" cap="flat" cmpd="sng">
            <a:solidFill>
              <a:srgbClr val="FC0128"/>
            </a:solidFill>
            <a:prstDash val="solid"/>
            <a:headEnd type="none" w="med" len="med"/>
            <a:tailEnd type="triangle" w="med" len="med"/>
          </a:ln>
        </p:spPr>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403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4036"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Unearned Revenue..</a:t>
            </a:r>
            <a:endParaRPr lang="en-US" altLang="zh-CN" i="1" dirty="0"/>
          </a:p>
        </p:txBody>
      </p:sp>
      <p:sp>
        <p:nvSpPr>
          <p:cNvPr id="44037" name="Rectangle 3"/>
          <p:cNvSpPr/>
          <p:nvPr/>
        </p:nvSpPr>
        <p:spPr>
          <a:xfrm>
            <a:off x="47625" y="1765300"/>
            <a:ext cx="9001125" cy="107632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Over time, the revenue is recognized as it is </a:t>
            </a:r>
            <a:r>
              <a:rPr lang="en-US" altLang="zh-CN" b="1" dirty="0">
                <a:solidFill>
                  <a:srgbClr val="FC0128"/>
                </a:solidFill>
                <a:latin typeface="Arial" panose="020B0604020202020204" pitchFamily="34" charset="0"/>
              </a:rPr>
              <a:t>earned</a:t>
            </a:r>
            <a:r>
              <a:rPr lang="en-US" altLang="zh-CN" b="1" dirty="0">
                <a:latin typeface="Arial" panose="020B0604020202020204" pitchFamily="34" charset="0"/>
              </a:rPr>
              <a:t>.</a:t>
            </a:r>
            <a:endParaRPr lang="en-US" altLang="zh-CN" b="1" dirty="0">
              <a:latin typeface="Arial" panose="020B0604020202020204" pitchFamily="34" charset="0"/>
            </a:endParaRPr>
          </a:p>
        </p:txBody>
      </p:sp>
      <p:graphicFrame>
        <p:nvGraphicFramePr>
          <p:cNvPr id="44038" name="Object 4">
            <a:hlinkClick r:id="" action="ppaction://ole?verb="/>
          </p:cNvPr>
          <p:cNvGraphicFramePr/>
          <p:nvPr/>
        </p:nvGraphicFramePr>
        <p:xfrm>
          <a:off x="104775" y="3430588"/>
          <a:ext cx="8939213" cy="3086100"/>
        </p:xfrm>
        <a:graphic>
          <a:graphicData uri="http://schemas.openxmlformats.org/presentationml/2006/ole">
            <mc:AlternateContent xmlns:mc="http://schemas.openxmlformats.org/markup-compatibility/2006">
              <mc:Choice xmlns:v="urn:schemas-microsoft-com:vml" Requires="v">
                <p:oleObj spid="_x0000_s3084" name="" r:id="rId1" imgW="4248150" imgH="1533525" progId="Excel.Sheet.5">
                  <p:embed/>
                </p:oleObj>
              </mc:Choice>
              <mc:Fallback>
                <p:oleObj name="" r:id="rId1" imgW="4248150" imgH="1533525" progId="Excel.Sheet.5">
                  <p:embed/>
                  <p:pic>
                    <p:nvPicPr>
                      <p:cNvPr id="0" name="图片 3083"/>
                      <p:cNvPicPr/>
                      <p:nvPr/>
                    </p:nvPicPr>
                    <p:blipFill>
                      <a:blip r:embed="rId2"/>
                      <a:stretch>
                        <a:fillRect/>
                      </a:stretch>
                    </p:blipFill>
                    <p:spPr>
                      <a:xfrm>
                        <a:off x="104775" y="3430588"/>
                        <a:ext cx="8939213" cy="3086100"/>
                      </a:xfrm>
                      <a:prstGeom prst="rect">
                        <a:avLst/>
                      </a:prstGeom>
                      <a:noFill/>
                      <a:ln w="38100">
                        <a:noFill/>
                        <a:miter/>
                      </a:ln>
                    </p:spPr>
                  </p:pic>
                </p:oleObj>
              </mc:Fallback>
            </mc:AlternateContent>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505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5060" name="Rectangle 2"/>
          <p:cNvSpPr>
            <a:spLocks noGrp="1"/>
          </p:cNvSpPr>
          <p:nvPr>
            <p:ph type="title"/>
          </p:nvPr>
        </p:nvSpPr>
        <p:spPr>
          <a:xfrm>
            <a:off x="1150938" y="247650"/>
            <a:ext cx="7793037" cy="1462088"/>
          </a:xfrm>
          <a:solidFill>
            <a:schemeClr val="bg1">
              <a:alpha val="100000"/>
            </a:schemeClr>
          </a:solidFill>
          <a:ln/>
        </p:spPr>
        <p:txBody>
          <a:bodyPr vert="horz" wrap="square" lIns="90488" tIns="44450" rIns="90488" bIns="44450" anchor="ctr" anchorCtr="0"/>
          <a:p>
            <a:pPr eaLnBrk="1" hangingPunct="1"/>
            <a:r>
              <a:rPr lang="en-US" altLang="zh-CN" i="1" dirty="0"/>
              <a:t>Entries to Unearned Revenue</a:t>
            </a:r>
            <a:endParaRPr lang="en-US" altLang="zh-CN" i="1" dirty="0"/>
          </a:p>
        </p:txBody>
      </p:sp>
      <p:graphicFrame>
        <p:nvGraphicFramePr>
          <p:cNvPr id="45061" name="Object 3">
            <a:hlinkClick r:id="" action="ppaction://ole?verb="/>
          </p:cNvPr>
          <p:cNvGraphicFramePr/>
          <p:nvPr/>
        </p:nvGraphicFramePr>
        <p:xfrm>
          <a:off x="4740275" y="4654550"/>
          <a:ext cx="4330700" cy="1279525"/>
        </p:xfrm>
        <a:graphic>
          <a:graphicData uri="http://schemas.openxmlformats.org/presentationml/2006/ole">
            <mc:AlternateContent xmlns:mc="http://schemas.openxmlformats.org/markup-compatibility/2006">
              <mc:Choice xmlns:v="urn:schemas-microsoft-com:vml" Requires="v">
                <p:oleObj spid="_x0000_s3086" name="" r:id="rId1" imgW="1619250" imgH="495300" progId="Excel.Sheet.5">
                  <p:embed/>
                </p:oleObj>
              </mc:Choice>
              <mc:Fallback>
                <p:oleObj name="" r:id="rId1" imgW="1619250" imgH="495300" progId="Excel.Sheet.5">
                  <p:embed/>
                  <p:pic>
                    <p:nvPicPr>
                      <p:cNvPr id="0" name="图片 3085"/>
                      <p:cNvPicPr/>
                      <p:nvPr/>
                    </p:nvPicPr>
                    <p:blipFill>
                      <a:blip r:embed="rId2"/>
                      <a:stretch>
                        <a:fillRect/>
                      </a:stretch>
                    </p:blipFill>
                    <p:spPr>
                      <a:xfrm>
                        <a:off x="47402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graphicFrame>
        <p:nvGraphicFramePr>
          <p:cNvPr id="45062" name="Object 4">
            <a:hlinkClick r:id="" action="ppaction://ole?verb="/>
          </p:cNvPr>
          <p:cNvGraphicFramePr/>
          <p:nvPr/>
        </p:nvGraphicFramePr>
        <p:xfrm>
          <a:off x="15875" y="4654550"/>
          <a:ext cx="4330700" cy="1279525"/>
        </p:xfrm>
        <a:graphic>
          <a:graphicData uri="http://schemas.openxmlformats.org/presentationml/2006/ole">
            <mc:AlternateContent xmlns:mc="http://schemas.openxmlformats.org/markup-compatibility/2006">
              <mc:Choice xmlns:v="urn:schemas-microsoft-com:vml" Requires="v">
                <p:oleObj spid="_x0000_s3085" name="" r:id="rId3" imgW="1619250" imgH="495300" progId="Excel.Sheet.5">
                  <p:embed/>
                </p:oleObj>
              </mc:Choice>
              <mc:Fallback>
                <p:oleObj name="" r:id="rId3" imgW="1619250" imgH="495300" progId="Excel.Sheet.5">
                  <p:embed/>
                  <p:pic>
                    <p:nvPicPr>
                      <p:cNvPr id="0" name="图片 3084"/>
                      <p:cNvPicPr/>
                      <p:nvPr/>
                    </p:nvPicPr>
                    <p:blipFill>
                      <a:blip r:embed="rId4"/>
                      <a:stretch>
                        <a:fillRect/>
                      </a:stretch>
                    </p:blipFill>
                    <p:spPr>
                      <a:xfrm>
                        <a:off x="158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sp>
        <p:nvSpPr>
          <p:cNvPr id="45063" name="Line 5"/>
          <p:cNvSpPr/>
          <p:nvPr/>
        </p:nvSpPr>
        <p:spPr>
          <a:xfrm>
            <a:off x="2209800" y="3759200"/>
            <a:ext cx="0" cy="863600"/>
          </a:xfrm>
          <a:prstGeom prst="line">
            <a:avLst/>
          </a:prstGeom>
          <a:ln w="50800" cap="flat" cmpd="sng">
            <a:solidFill>
              <a:schemeClr val="tx2"/>
            </a:solidFill>
            <a:prstDash val="solid"/>
            <a:headEnd type="none" w="med" len="med"/>
            <a:tailEnd type="triangle" w="med" len="med"/>
          </a:ln>
        </p:spPr>
      </p:sp>
      <p:sp>
        <p:nvSpPr>
          <p:cNvPr id="45064" name="Line 6"/>
          <p:cNvSpPr/>
          <p:nvPr/>
        </p:nvSpPr>
        <p:spPr>
          <a:xfrm>
            <a:off x="6934200" y="3759200"/>
            <a:ext cx="0" cy="863600"/>
          </a:xfrm>
          <a:prstGeom prst="line">
            <a:avLst/>
          </a:prstGeom>
          <a:ln w="50800" cap="flat" cmpd="sng">
            <a:solidFill>
              <a:schemeClr val="tx2"/>
            </a:solidFill>
            <a:prstDash val="solid"/>
            <a:headEnd type="none" w="med" len="med"/>
            <a:tailEnd type="triangle" w="med" len="med"/>
          </a:ln>
        </p:spPr>
      </p:sp>
      <p:sp>
        <p:nvSpPr>
          <p:cNvPr id="45065" name="Rectangle 7"/>
          <p:cNvSpPr/>
          <p:nvPr/>
        </p:nvSpPr>
        <p:spPr>
          <a:xfrm>
            <a:off x="5176838" y="2128838"/>
            <a:ext cx="3514725" cy="1597025"/>
          </a:xfrm>
          <a:prstGeom prst="rect">
            <a:avLst/>
          </a:prstGeom>
          <a:solidFill>
            <a:srgbClr val="FFC5CF"/>
          </a:solidFill>
          <a:ln w="12700" cap="flat" cmpd="sng">
            <a:solidFill>
              <a:schemeClr val="tx2"/>
            </a:solidFill>
            <a:prstDash val="solid"/>
            <a:miter/>
            <a:headEnd type="none" w="med" len="med"/>
            <a:tailEnd type="none" w="med" len="med"/>
          </a:ln>
          <a:effectLst>
            <a:outerShdw dist="107763" dir="2699999" algn="ctr" rotWithShape="0">
              <a:schemeClr val="tx2"/>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Income Statement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Revenue earned this period.</a:t>
            </a:r>
            <a:endParaRPr lang="en-US" altLang="zh-CN" sz="2800" b="1" dirty="0">
              <a:latin typeface="Arial" panose="020B0604020202020204" pitchFamily="34" charset="0"/>
            </a:endParaRPr>
          </a:p>
        </p:txBody>
      </p:sp>
      <p:sp>
        <p:nvSpPr>
          <p:cNvPr id="45066" name="Rectangle 8"/>
          <p:cNvSpPr/>
          <p:nvPr/>
        </p:nvSpPr>
        <p:spPr>
          <a:xfrm>
            <a:off x="757238" y="2128838"/>
            <a:ext cx="2981325" cy="1597025"/>
          </a:xfrm>
          <a:prstGeom prst="rect">
            <a:avLst/>
          </a:prstGeom>
          <a:noFill/>
          <a:ln w="12700" cap="flat" cmpd="sng">
            <a:solidFill>
              <a:schemeClr val="tx2"/>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Balance Sheet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Liability for future periods.</a:t>
            </a:r>
            <a:endParaRPr lang="en-US" altLang="zh-CN" sz="2800" b="1" dirty="0">
              <a:latin typeface="Arial" panose="020B0604020202020204"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608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6084" name="Rectangle 2"/>
          <p:cNvSpPr>
            <a:spLocks noGrp="1"/>
          </p:cNvSpPr>
          <p:nvPr>
            <p:ph type="title"/>
          </p:nvPr>
        </p:nvSpPr>
        <p:spPr>
          <a:xfrm>
            <a:off x="685800" y="228600"/>
            <a:ext cx="7772400" cy="1295400"/>
          </a:xfrm>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sp>
        <p:nvSpPr>
          <p:cNvPr id="46085" name="Line 3"/>
          <p:cNvSpPr/>
          <p:nvPr/>
        </p:nvSpPr>
        <p:spPr>
          <a:xfrm>
            <a:off x="471488" y="2743200"/>
            <a:ext cx="8458200" cy="0"/>
          </a:xfrm>
          <a:prstGeom prst="line">
            <a:avLst/>
          </a:prstGeom>
          <a:ln w="76200" cap="flat" cmpd="sng">
            <a:solidFill>
              <a:schemeClr val="tx1"/>
            </a:solidFill>
            <a:prstDash val="solid"/>
            <a:headEnd type="none" w="med" len="med"/>
            <a:tailEnd type="triangle" w="med" len="med"/>
          </a:ln>
        </p:spPr>
      </p:sp>
      <p:sp>
        <p:nvSpPr>
          <p:cNvPr id="46086" name="Line 4"/>
          <p:cNvSpPr/>
          <p:nvPr/>
        </p:nvSpPr>
        <p:spPr>
          <a:xfrm>
            <a:off x="457200" y="2720975"/>
            <a:ext cx="0" cy="406400"/>
          </a:xfrm>
          <a:prstGeom prst="line">
            <a:avLst/>
          </a:prstGeom>
          <a:ln w="50800" cap="flat" cmpd="sng">
            <a:solidFill>
              <a:schemeClr val="tx1"/>
            </a:solidFill>
            <a:prstDash val="solid"/>
            <a:headEnd type="none" w="med" len="med"/>
            <a:tailEnd type="none" w="med" len="med"/>
          </a:ln>
        </p:spPr>
      </p:sp>
      <p:sp>
        <p:nvSpPr>
          <p:cNvPr id="46087" name="Line 5"/>
          <p:cNvSpPr/>
          <p:nvPr/>
        </p:nvSpPr>
        <p:spPr>
          <a:xfrm>
            <a:off x="3176588" y="2744788"/>
            <a:ext cx="0" cy="406400"/>
          </a:xfrm>
          <a:prstGeom prst="line">
            <a:avLst/>
          </a:prstGeom>
          <a:ln w="50800" cap="flat" cmpd="sng">
            <a:solidFill>
              <a:schemeClr val="tx1"/>
            </a:solidFill>
            <a:prstDash val="solid"/>
            <a:headEnd type="none" w="med" len="med"/>
            <a:tailEnd type="none" w="med" len="med"/>
          </a:ln>
        </p:spPr>
      </p:sp>
      <p:sp>
        <p:nvSpPr>
          <p:cNvPr id="46088" name="Line 6"/>
          <p:cNvSpPr/>
          <p:nvPr/>
        </p:nvSpPr>
        <p:spPr>
          <a:xfrm>
            <a:off x="5919788" y="2744788"/>
            <a:ext cx="0" cy="406400"/>
          </a:xfrm>
          <a:prstGeom prst="line">
            <a:avLst/>
          </a:prstGeom>
          <a:ln w="50800" cap="flat" cmpd="sng">
            <a:solidFill>
              <a:schemeClr val="tx1"/>
            </a:solidFill>
            <a:prstDash val="solid"/>
            <a:headEnd type="none" w="med" len="med"/>
            <a:tailEnd type="none" w="med" len="med"/>
          </a:ln>
        </p:spPr>
      </p:sp>
      <p:sp>
        <p:nvSpPr>
          <p:cNvPr id="46089" name="Rectangle 7"/>
          <p:cNvSpPr/>
          <p:nvPr/>
        </p:nvSpPr>
        <p:spPr>
          <a:xfrm>
            <a:off x="428625" y="2128838"/>
            <a:ext cx="26765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C0128"/>
                </a:solidFill>
                <a:latin typeface="Arial" panose="020B0604020202020204" pitchFamily="34" charset="0"/>
              </a:rPr>
              <a:t>Prior Periods</a:t>
            </a:r>
            <a:endParaRPr lang="en-US" altLang="zh-CN" sz="2800" b="1" dirty="0">
              <a:solidFill>
                <a:srgbClr val="FC0128"/>
              </a:solidFill>
              <a:latin typeface="Arial" panose="020B0604020202020204" pitchFamily="34" charset="0"/>
            </a:endParaRPr>
          </a:p>
        </p:txBody>
      </p:sp>
      <p:sp>
        <p:nvSpPr>
          <p:cNvPr id="46090" name="Rectangle 8"/>
          <p:cNvSpPr/>
          <p:nvPr/>
        </p:nvSpPr>
        <p:spPr>
          <a:xfrm>
            <a:off x="3095625" y="2128838"/>
            <a:ext cx="29051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Current Period</a:t>
            </a:r>
            <a:endParaRPr lang="en-US" altLang="zh-CN" sz="2800" b="1" dirty="0">
              <a:solidFill>
                <a:schemeClr val="tx2"/>
              </a:solidFill>
              <a:latin typeface="Arial" panose="020B0604020202020204" pitchFamily="34" charset="0"/>
            </a:endParaRPr>
          </a:p>
        </p:txBody>
      </p:sp>
      <p:sp>
        <p:nvSpPr>
          <p:cNvPr id="46091" name="Rectangle 9"/>
          <p:cNvSpPr/>
          <p:nvPr/>
        </p:nvSpPr>
        <p:spPr>
          <a:xfrm>
            <a:off x="5991225" y="2128838"/>
            <a:ext cx="29051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247C18"/>
                </a:solidFill>
                <a:latin typeface="Arial" panose="020B0604020202020204" pitchFamily="34" charset="0"/>
              </a:rPr>
              <a:t>Future Periods</a:t>
            </a:r>
            <a:endParaRPr lang="en-US" altLang="zh-CN" sz="2800" b="1" dirty="0">
              <a:solidFill>
                <a:srgbClr val="247C18"/>
              </a:solidFill>
              <a:latin typeface="Arial" panose="020B0604020202020204" pitchFamily="34" charset="0"/>
            </a:endParaRPr>
          </a:p>
        </p:txBody>
      </p:sp>
      <p:sp>
        <p:nvSpPr>
          <p:cNvPr id="46092" name="Line 10"/>
          <p:cNvSpPr/>
          <p:nvPr/>
        </p:nvSpPr>
        <p:spPr>
          <a:xfrm flipV="1">
            <a:off x="7391400" y="2794000"/>
            <a:ext cx="0" cy="1422400"/>
          </a:xfrm>
          <a:prstGeom prst="line">
            <a:avLst/>
          </a:prstGeom>
          <a:ln w="50800" cap="flat" cmpd="sng">
            <a:solidFill>
              <a:schemeClr val="tx1"/>
            </a:solidFill>
            <a:prstDash val="solid"/>
            <a:headEnd type="none" w="med" len="med"/>
            <a:tailEnd type="triangle" w="med" len="med"/>
          </a:ln>
        </p:spPr>
      </p:sp>
      <p:sp>
        <p:nvSpPr>
          <p:cNvPr id="46093" name="Rectangle 11"/>
          <p:cNvSpPr/>
          <p:nvPr/>
        </p:nvSpPr>
        <p:spPr>
          <a:xfrm>
            <a:off x="6319838" y="4110038"/>
            <a:ext cx="2209800" cy="119697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solidFill>
                  <a:srgbClr val="FC0128"/>
                </a:solidFill>
                <a:latin typeface="Arial" panose="020B0604020202020204" pitchFamily="34" charset="0"/>
              </a:rPr>
              <a:t>Transaction</a:t>
            </a:r>
            <a:endParaRPr lang="en-US" altLang="zh-CN" sz="2400" b="1" u="sng" dirty="0">
              <a:solidFill>
                <a:srgbClr val="FC0128"/>
              </a:solidFill>
              <a:latin typeface="Arial" panose="020B0604020202020204" pitchFamily="34" charset="0"/>
            </a:endParaRPr>
          </a:p>
          <a:p>
            <a:pPr marL="0" lvl="0" indent="0" algn="ctr">
              <a:spcBef>
                <a:spcPct val="0"/>
              </a:spcBef>
              <a:buClrTx/>
              <a:buSzTx/>
              <a:buFontTx/>
              <a:buNone/>
            </a:pPr>
            <a:r>
              <a:rPr lang="en-US" altLang="zh-CN" sz="2400" b="1" dirty="0">
                <a:latin typeface="Arial" panose="020B0604020202020204" pitchFamily="34" charset="0"/>
              </a:rPr>
              <a:t>Liability will be paid.</a:t>
            </a:r>
            <a:endParaRPr lang="en-US" altLang="zh-CN" sz="2400" b="1" dirty="0">
              <a:latin typeface="Arial" panose="020B0604020202020204" pitchFamily="34" charset="0"/>
            </a:endParaRPr>
          </a:p>
        </p:txBody>
      </p:sp>
      <p:sp>
        <p:nvSpPr>
          <p:cNvPr id="46094" name="Line 12"/>
          <p:cNvSpPr/>
          <p:nvPr/>
        </p:nvSpPr>
        <p:spPr>
          <a:xfrm flipV="1">
            <a:off x="5054600" y="3175000"/>
            <a:ext cx="863600" cy="965200"/>
          </a:xfrm>
          <a:prstGeom prst="line">
            <a:avLst/>
          </a:prstGeom>
          <a:ln w="50800" cap="flat" cmpd="sng">
            <a:solidFill>
              <a:srgbClr val="DC0081"/>
            </a:solidFill>
            <a:prstDash val="solid"/>
            <a:headEnd type="none" w="med" len="med"/>
            <a:tailEnd type="triangle" w="med" len="med"/>
          </a:ln>
        </p:spPr>
      </p:sp>
      <p:sp>
        <p:nvSpPr>
          <p:cNvPr id="46095" name="Rectangle 13"/>
          <p:cNvSpPr/>
          <p:nvPr/>
        </p:nvSpPr>
        <p:spPr>
          <a:xfrm>
            <a:off x="3881438" y="1443038"/>
            <a:ext cx="4124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End of Current Period</a:t>
            </a:r>
            <a:endParaRPr lang="en-US" altLang="zh-CN" sz="2800" b="1" dirty="0">
              <a:solidFill>
                <a:schemeClr val="tx2"/>
              </a:solidFill>
              <a:latin typeface="Arial" panose="020B0604020202020204" pitchFamily="34" charset="0"/>
            </a:endParaRPr>
          </a:p>
        </p:txBody>
      </p:sp>
      <p:sp>
        <p:nvSpPr>
          <p:cNvPr id="46096" name="Line 14"/>
          <p:cNvSpPr/>
          <p:nvPr/>
        </p:nvSpPr>
        <p:spPr>
          <a:xfrm>
            <a:off x="5919788" y="1930400"/>
            <a:ext cx="0" cy="787400"/>
          </a:xfrm>
          <a:prstGeom prst="line">
            <a:avLst/>
          </a:prstGeom>
          <a:ln w="50800" cap="flat" cmpd="sng">
            <a:solidFill>
              <a:schemeClr val="tx2"/>
            </a:solidFill>
            <a:prstDash val="solid"/>
            <a:headEnd type="none" w="med" len="med"/>
            <a:tailEnd type="triangle" w="med" len="med"/>
          </a:ln>
        </p:spPr>
      </p:sp>
      <p:sp>
        <p:nvSpPr>
          <p:cNvPr id="46097" name="Rectangle 15"/>
          <p:cNvSpPr/>
          <p:nvPr/>
        </p:nvSpPr>
        <p:spPr>
          <a:xfrm>
            <a:off x="1900238" y="4110038"/>
            <a:ext cx="3429000" cy="1927225"/>
          </a:xfrm>
          <a:prstGeom prst="rect">
            <a:avLst/>
          </a:prstGeom>
          <a:solidFill>
            <a:srgbClr val="FFFFFF"/>
          </a:solidFill>
          <a:ln w="12700" cap="flat" cmpd="sng">
            <a:solidFill>
              <a:srgbClr val="DC0081"/>
            </a:solidFill>
            <a:prstDash val="solid"/>
            <a:miter/>
            <a:headEnd type="none" w="med" len="med"/>
            <a:tailEnd type="none" w="med" len="med"/>
          </a:ln>
          <a:effectLst>
            <a:outerShdw dist="107763" dir="2699999" algn="ctr" rotWithShape="0">
              <a:srgbClr val="DC008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latin typeface="Arial" panose="020B0604020202020204" pitchFamily="34" charset="0"/>
              </a:rPr>
              <a:t>Adjusting Entry</a:t>
            </a:r>
            <a:endParaRPr lang="en-US" altLang="zh-CN" sz="2400" b="1" u="sng" dirty="0">
              <a:solidFill>
                <a:srgbClr val="FC0128"/>
              </a:solidFill>
              <a:latin typeface="Arial" panose="020B0604020202020204" pitchFamily="34" charset="0"/>
            </a:endParaRPr>
          </a:p>
          <a:p>
            <a:pPr marL="0" lvl="0" indent="0" algn="ctr">
              <a:spcBef>
                <a:spcPct val="0"/>
              </a:spcBef>
              <a:buClr>
                <a:srgbClr val="DC0081"/>
              </a:buClr>
              <a:buSzTx/>
              <a:buFont typeface="Wingdings" panose="05000000000000000000" pitchFamily="2" charset="2"/>
              <a:buChar char="Œ"/>
            </a:pPr>
            <a:r>
              <a:rPr lang="en-US" altLang="zh-CN" sz="2400" b="1" dirty="0">
                <a:latin typeface="Arial" panose="020B0604020202020204" pitchFamily="34" charset="0"/>
              </a:rPr>
              <a:t> </a:t>
            </a:r>
            <a:r>
              <a:rPr lang="en-US" altLang="zh-CN" sz="2400" b="1" dirty="0">
                <a:solidFill>
                  <a:srgbClr val="DC0081"/>
                </a:solidFill>
                <a:latin typeface="Arial" panose="020B0604020202020204" pitchFamily="34" charset="0"/>
              </a:rPr>
              <a:t>Recognize expense incurred, and</a:t>
            </a:r>
            <a:endParaRPr lang="en-US" altLang="zh-CN" sz="2400" b="1" dirty="0">
              <a:solidFill>
                <a:srgbClr val="DC0081"/>
              </a:solidFill>
              <a:latin typeface="Arial" panose="020B0604020202020204" pitchFamily="34" charset="0"/>
            </a:endParaRPr>
          </a:p>
          <a:p>
            <a:pPr marL="0" lvl="0" indent="0" algn="ctr">
              <a:spcBef>
                <a:spcPct val="0"/>
              </a:spcBef>
              <a:buClrTx/>
              <a:buSzTx/>
              <a:buFont typeface="Wingdings" panose="05000000000000000000" pitchFamily="2" charset="2"/>
              <a:buChar char=""/>
            </a:pPr>
            <a:r>
              <a:rPr lang="en-US" altLang="zh-CN" sz="2400" b="1" dirty="0">
                <a:solidFill>
                  <a:srgbClr val="DC0081"/>
                </a:solidFill>
                <a:latin typeface="Arial" panose="020B0604020202020204" pitchFamily="34" charset="0"/>
              </a:rPr>
              <a:t>Record liability for future payment.</a:t>
            </a:r>
            <a:endParaRPr lang="en-US" altLang="zh-CN" sz="2400" b="1" dirty="0">
              <a:solidFill>
                <a:srgbClr val="DC0081"/>
              </a:solidFill>
              <a:latin typeface="Arial" panose="020B0604020202020204"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7107"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7108"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sp>
        <p:nvSpPr>
          <p:cNvPr id="47109" name="Rectangle 3"/>
          <p:cNvSpPr/>
          <p:nvPr/>
        </p:nvSpPr>
        <p:spPr>
          <a:xfrm>
            <a:off x="223838" y="2814638"/>
            <a:ext cx="4962525" cy="24399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rgbClr val="FC0128"/>
                </a:solidFill>
                <a:latin typeface="Arial" panose="020B0604020202020204" pitchFamily="34" charset="0"/>
              </a:rPr>
              <a:t>Examples Include:</a:t>
            </a:r>
            <a:endParaRPr lang="en-US" altLang="zh-CN" sz="2800" b="1" u="sng" dirty="0">
              <a:solidFill>
                <a:srgbClr val="FC0128"/>
              </a:solidFill>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Interest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Wages and Salaries</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Property Taxes</a:t>
            </a:r>
            <a:endParaRPr lang="en-US" altLang="zh-CN" sz="2800" b="1" dirty="0">
              <a:latin typeface="Arial" panose="020B0604020202020204" pitchFamily="34" charset="0"/>
            </a:endParaRPr>
          </a:p>
        </p:txBody>
      </p:sp>
      <p:sp>
        <p:nvSpPr>
          <p:cNvPr id="47110" name="AutoShape 4"/>
          <p:cNvSpPr/>
          <p:nvPr/>
        </p:nvSpPr>
        <p:spPr>
          <a:xfrm>
            <a:off x="5873750" y="1682750"/>
            <a:ext cx="2654300" cy="1385888"/>
          </a:xfrm>
          <a:prstGeom prst="wedgeRoundRectCallout">
            <a:avLst>
              <a:gd name="adj1" fmla="val -41671"/>
              <a:gd name="adj2" fmla="val 66667"/>
              <a:gd name="adj3" fmla="val 16667"/>
            </a:avLst>
          </a:prstGeom>
          <a:solidFill>
            <a:srgbClr val="FFFFFF"/>
          </a:solidFill>
          <a:ln w="12700" cap="flat" cmpd="sng">
            <a:solidFill>
              <a:schemeClr val="tx1"/>
            </a:solidFill>
            <a:prstDash val="solid"/>
            <a:miter/>
            <a:headEnd type="none" w="med" len="med"/>
            <a:tailEnd type="none" w="med" len="med"/>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latin typeface="Arial" panose="020B0604020202020204" pitchFamily="34" charset="0"/>
              </a:rPr>
              <a:t>Hey, when do we get paid?</a:t>
            </a:r>
            <a:endParaRPr lang="en-US" altLang="zh-CN" sz="2800" b="1" dirty="0">
              <a:latin typeface="Arial" panose="020B0604020202020204" pitchFamily="34" charset="0"/>
            </a:endParaRPr>
          </a:p>
        </p:txBody>
      </p:sp>
      <p:graphicFrame>
        <p:nvGraphicFramePr>
          <p:cNvPr id="47111" name="Object 5">
            <a:hlinkClick r:id="" action="ppaction://ole?verb="/>
          </p:cNvPr>
          <p:cNvGraphicFramePr/>
          <p:nvPr>
            <p:ph type="clipArt" sz="half" idx="2"/>
          </p:nvPr>
        </p:nvGraphicFramePr>
        <p:xfrm>
          <a:off x="5143500" y="3097213"/>
          <a:ext cx="3806825" cy="2354262"/>
        </p:xfrm>
        <a:graphic>
          <a:graphicData uri="http://schemas.openxmlformats.org/presentationml/2006/ole">
            <mc:AlternateContent xmlns:mc="http://schemas.openxmlformats.org/markup-compatibility/2006">
              <mc:Choice xmlns:v="urn:schemas-microsoft-com:vml" Requires="v">
                <p:oleObj spid="_x0000_s3088" name="" r:id="rId1" imgW="8044180" imgH="5255895" progId="MS_ClipArt_Gallery">
                  <p:embed/>
                </p:oleObj>
              </mc:Choice>
              <mc:Fallback>
                <p:oleObj name="" r:id="rId1" imgW="8044180" imgH="5255895" progId="MS_ClipArt_Gallery">
                  <p:embed/>
                  <p:pic>
                    <p:nvPicPr>
                      <p:cNvPr id="0" name="图片 3087"/>
                      <p:cNvPicPr/>
                      <p:nvPr/>
                    </p:nvPicPr>
                    <p:blipFill>
                      <a:blip r:embed="rId2"/>
                      <a:srcRect/>
                      <a:stretch>
                        <a:fillRect/>
                      </a:stretch>
                    </p:blipFill>
                    <p:spPr>
                      <a:xfrm>
                        <a:off x="5143500" y="3097213"/>
                        <a:ext cx="3806825" cy="2354262"/>
                      </a:xfrm>
                      <a:prstGeom prst="rect">
                        <a:avLst/>
                      </a:prstGeom>
                      <a:noFill/>
                      <a:ln w="38100">
                        <a:miter/>
                      </a:ln>
                    </p:spPr>
                  </p:pic>
                </p:oleObj>
              </mc:Fallback>
            </mc:AlternateContent>
          </a:graphicData>
        </a:graphic>
      </p:graphicFrame>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813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8132"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sp>
        <p:nvSpPr>
          <p:cNvPr id="48133" name="Line 3"/>
          <p:cNvSpPr/>
          <p:nvPr/>
        </p:nvSpPr>
        <p:spPr>
          <a:xfrm>
            <a:off x="1854200" y="3581400"/>
            <a:ext cx="5435600" cy="0"/>
          </a:xfrm>
          <a:prstGeom prst="line">
            <a:avLst/>
          </a:prstGeom>
          <a:ln w="50800" cap="flat" cmpd="sng">
            <a:solidFill>
              <a:schemeClr val="tx1"/>
            </a:solidFill>
            <a:prstDash val="solid"/>
            <a:headEnd type="none" w="med" len="med"/>
            <a:tailEnd type="none" w="med" len="med"/>
          </a:ln>
        </p:spPr>
      </p:sp>
      <p:sp>
        <p:nvSpPr>
          <p:cNvPr id="48134" name="Line 4"/>
          <p:cNvSpPr/>
          <p:nvPr/>
        </p:nvSpPr>
        <p:spPr>
          <a:xfrm>
            <a:off x="1828800" y="3378200"/>
            <a:ext cx="0" cy="482600"/>
          </a:xfrm>
          <a:prstGeom prst="line">
            <a:avLst/>
          </a:prstGeom>
          <a:ln w="50800" cap="flat" cmpd="sng">
            <a:solidFill>
              <a:srgbClr val="005400"/>
            </a:solidFill>
            <a:prstDash val="solid"/>
            <a:headEnd type="none" w="med" len="med"/>
            <a:tailEnd type="none" w="med" len="med"/>
          </a:ln>
        </p:spPr>
      </p:sp>
      <p:sp>
        <p:nvSpPr>
          <p:cNvPr id="48135" name="Line 5"/>
          <p:cNvSpPr/>
          <p:nvPr/>
        </p:nvSpPr>
        <p:spPr>
          <a:xfrm>
            <a:off x="4572000" y="3378200"/>
            <a:ext cx="0" cy="482600"/>
          </a:xfrm>
          <a:prstGeom prst="line">
            <a:avLst/>
          </a:prstGeom>
          <a:ln w="50800" cap="flat" cmpd="sng">
            <a:solidFill>
              <a:srgbClr val="005400"/>
            </a:solidFill>
            <a:prstDash val="solid"/>
            <a:headEnd type="none" w="med" len="med"/>
            <a:tailEnd type="none" w="med" len="med"/>
          </a:ln>
        </p:spPr>
      </p:sp>
      <p:sp>
        <p:nvSpPr>
          <p:cNvPr id="48136" name="Line 6"/>
          <p:cNvSpPr/>
          <p:nvPr/>
        </p:nvSpPr>
        <p:spPr>
          <a:xfrm>
            <a:off x="7315200" y="3378200"/>
            <a:ext cx="0" cy="482600"/>
          </a:xfrm>
          <a:prstGeom prst="line">
            <a:avLst/>
          </a:prstGeom>
          <a:ln w="50800" cap="flat" cmpd="sng">
            <a:solidFill>
              <a:srgbClr val="FF5008"/>
            </a:solidFill>
            <a:prstDash val="solid"/>
            <a:headEnd type="none" w="med" len="med"/>
            <a:tailEnd type="none" w="med" len="med"/>
          </a:ln>
        </p:spPr>
      </p:sp>
      <p:sp>
        <p:nvSpPr>
          <p:cNvPr id="48137" name="Rectangle 7"/>
          <p:cNvSpPr/>
          <p:nvPr/>
        </p:nvSpPr>
        <p:spPr>
          <a:xfrm>
            <a:off x="1676400" y="22098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8138" name="Rectangle 8"/>
          <p:cNvSpPr/>
          <p:nvPr/>
        </p:nvSpPr>
        <p:spPr>
          <a:xfrm>
            <a:off x="1062038" y="3957638"/>
            <a:ext cx="17621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Monday,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May 29</a:t>
            </a:r>
            <a:endParaRPr lang="en-US" altLang="zh-CN" sz="2800" b="1" dirty="0">
              <a:solidFill>
                <a:srgbClr val="005400"/>
              </a:solidFill>
              <a:latin typeface="Arial" panose="020B0604020202020204" pitchFamily="34" charset="0"/>
            </a:endParaRPr>
          </a:p>
        </p:txBody>
      </p:sp>
      <p:sp>
        <p:nvSpPr>
          <p:cNvPr id="48139" name="Rectangle 9"/>
          <p:cNvSpPr/>
          <p:nvPr/>
        </p:nvSpPr>
        <p:spPr>
          <a:xfrm>
            <a:off x="6577013" y="3957638"/>
            <a:ext cx="14573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F5008"/>
                </a:solidFill>
                <a:latin typeface="Arial" panose="020B0604020202020204" pitchFamily="34" charset="0"/>
              </a:rPr>
              <a:t>Friday, June 2</a:t>
            </a:r>
            <a:endParaRPr lang="en-US" altLang="zh-CN" sz="2800" b="1" dirty="0">
              <a:solidFill>
                <a:srgbClr val="FF5008"/>
              </a:solidFill>
              <a:latin typeface="Arial" panose="020B0604020202020204" pitchFamily="34" charset="0"/>
            </a:endParaRPr>
          </a:p>
        </p:txBody>
      </p:sp>
      <p:sp>
        <p:nvSpPr>
          <p:cNvPr id="48140" name="Rectangle 10"/>
          <p:cNvSpPr/>
          <p:nvPr/>
        </p:nvSpPr>
        <p:spPr>
          <a:xfrm>
            <a:off x="1900238" y="1976438"/>
            <a:ext cx="26003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rgbClr val="005400"/>
                </a:solidFill>
                <a:latin typeface="Arial" panose="020B0604020202020204" pitchFamily="34" charset="0"/>
              </a:rPr>
              <a:t>$3,000 </a:t>
            </a:r>
            <a:r>
              <a:rPr lang="en-US" altLang="zh-CN" sz="2800" b="1" dirty="0">
                <a:solidFill>
                  <a:srgbClr val="005400"/>
                </a:solidFill>
                <a:latin typeface="Arial" panose="020B0604020202020204" pitchFamily="34" charset="0"/>
              </a:rPr>
              <a:t>Wages Expense</a:t>
            </a:r>
            <a:endParaRPr lang="en-US" altLang="zh-CN" sz="2800" b="1" dirty="0">
              <a:solidFill>
                <a:srgbClr val="005400"/>
              </a:solidFill>
              <a:latin typeface="Arial" panose="020B0604020202020204" pitchFamily="34" charset="0"/>
            </a:endParaRPr>
          </a:p>
        </p:txBody>
      </p:sp>
      <p:sp>
        <p:nvSpPr>
          <p:cNvPr id="48141" name="Rectangle 11"/>
          <p:cNvSpPr/>
          <p:nvPr/>
        </p:nvSpPr>
        <p:spPr>
          <a:xfrm>
            <a:off x="147638" y="5329238"/>
            <a:ext cx="8772525" cy="1076325"/>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On May 31, Webb, Co. owes wages of $3,000.  Pay day is Friday, June 2.</a:t>
            </a:r>
            <a:endParaRPr lang="en-US" altLang="zh-CN" b="1" dirty="0">
              <a:latin typeface="Arial" panose="020B0604020202020204" pitchFamily="34" charset="0"/>
            </a:endParaRPr>
          </a:p>
        </p:txBody>
      </p:sp>
      <p:sp>
        <p:nvSpPr>
          <p:cNvPr id="48142" name="Rectangle 12"/>
          <p:cNvSpPr/>
          <p:nvPr/>
        </p:nvSpPr>
        <p:spPr>
          <a:xfrm>
            <a:off x="3500438" y="3957638"/>
            <a:ext cx="2295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Wednesday,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May 31</a:t>
            </a:r>
            <a:endParaRPr lang="en-US" altLang="zh-CN" sz="2800" b="1" dirty="0">
              <a:solidFill>
                <a:srgbClr val="005400"/>
              </a:solidFill>
              <a:latin typeface="Arial" panose="020B0604020202020204" pitchFamily="34" charset="0"/>
            </a:endParaRPr>
          </a:p>
        </p:txBody>
      </p:sp>
      <p:sp>
        <p:nvSpPr>
          <p:cNvPr id="48143" name="Line 13"/>
          <p:cNvSpPr/>
          <p:nvPr/>
        </p:nvSpPr>
        <p:spPr>
          <a:xfrm>
            <a:off x="3200400" y="3378200"/>
            <a:ext cx="0" cy="482600"/>
          </a:xfrm>
          <a:prstGeom prst="line">
            <a:avLst/>
          </a:prstGeom>
          <a:ln w="50800" cap="flat" cmpd="sng">
            <a:solidFill>
              <a:srgbClr val="005400"/>
            </a:solidFill>
            <a:prstDash val="solid"/>
            <a:headEnd type="none" w="med" len="med"/>
            <a:tailEnd type="none" w="med" len="med"/>
          </a:ln>
        </p:spPr>
      </p:sp>
      <p:sp>
        <p:nvSpPr>
          <p:cNvPr id="48144" name="Line 14"/>
          <p:cNvSpPr/>
          <p:nvPr/>
        </p:nvSpPr>
        <p:spPr>
          <a:xfrm>
            <a:off x="5943600" y="3378200"/>
            <a:ext cx="0" cy="482600"/>
          </a:xfrm>
          <a:prstGeom prst="line">
            <a:avLst/>
          </a:prstGeom>
          <a:ln w="50800" cap="flat" cmpd="sng">
            <a:solidFill>
              <a:srgbClr val="FF5008"/>
            </a:solidFill>
            <a:prstDash val="solid"/>
            <a:headEnd type="none" w="med" len="med"/>
            <a:tailEnd type="none" w="med" len="med"/>
          </a:ln>
        </p:spPr>
      </p:sp>
      <p:sp>
        <p:nvSpPr>
          <p:cNvPr id="48145" name="Freeform 15"/>
          <p:cNvSpPr/>
          <p:nvPr/>
        </p:nvSpPr>
        <p:spPr>
          <a:xfrm>
            <a:off x="881063" y="2895600"/>
            <a:ext cx="3692525" cy="385763"/>
          </a:xfrm>
          <a:custGeom>
            <a:avLst/>
            <a:gdLst>
              <a:gd name="txL" fmla="*/ 0 w 1768"/>
              <a:gd name="txT" fmla="*/ 0 h 243"/>
              <a:gd name="txR" fmla="*/ 1768 w 1768"/>
              <a:gd name="txB" fmla="*/ 243 h 243"/>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1768" h="243">
                <a:moveTo>
                  <a:pt x="884" y="0"/>
                </a:moveTo>
                <a:lnTo>
                  <a:pt x="857" y="105"/>
                </a:lnTo>
                <a:lnTo>
                  <a:pt x="152" y="105"/>
                </a:lnTo>
                <a:lnTo>
                  <a:pt x="136" y="105"/>
                </a:lnTo>
                <a:lnTo>
                  <a:pt x="122" y="108"/>
                </a:lnTo>
                <a:lnTo>
                  <a:pt x="105" y="111"/>
                </a:lnTo>
                <a:lnTo>
                  <a:pt x="91" y="116"/>
                </a:lnTo>
                <a:lnTo>
                  <a:pt x="75" y="122"/>
                </a:lnTo>
                <a:lnTo>
                  <a:pt x="63" y="130"/>
                </a:lnTo>
                <a:lnTo>
                  <a:pt x="50" y="140"/>
                </a:lnTo>
                <a:lnTo>
                  <a:pt x="38" y="149"/>
                </a:lnTo>
                <a:lnTo>
                  <a:pt x="30" y="160"/>
                </a:lnTo>
                <a:lnTo>
                  <a:pt x="22" y="173"/>
                </a:lnTo>
                <a:lnTo>
                  <a:pt x="14" y="185"/>
                </a:lnTo>
                <a:lnTo>
                  <a:pt x="8" y="199"/>
                </a:lnTo>
                <a:lnTo>
                  <a:pt x="3" y="214"/>
                </a:lnTo>
                <a:lnTo>
                  <a:pt x="0" y="226"/>
                </a:lnTo>
                <a:lnTo>
                  <a:pt x="0" y="242"/>
                </a:lnTo>
                <a:lnTo>
                  <a:pt x="3" y="231"/>
                </a:lnTo>
                <a:lnTo>
                  <a:pt x="8" y="217"/>
                </a:lnTo>
                <a:lnTo>
                  <a:pt x="14" y="203"/>
                </a:lnTo>
                <a:lnTo>
                  <a:pt x="22" y="191"/>
                </a:lnTo>
                <a:lnTo>
                  <a:pt x="32" y="180"/>
                </a:lnTo>
                <a:lnTo>
                  <a:pt x="41" y="169"/>
                </a:lnTo>
                <a:lnTo>
                  <a:pt x="53" y="158"/>
                </a:lnTo>
                <a:lnTo>
                  <a:pt x="65" y="152"/>
                </a:lnTo>
                <a:lnTo>
                  <a:pt x="78" y="144"/>
                </a:lnTo>
                <a:lnTo>
                  <a:pt x="93" y="138"/>
                </a:lnTo>
                <a:lnTo>
                  <a:pt x="108" y="134"/>
                </a:lnTo>
                <a:lnTo>
                  <a:pt x="123" y="131"/>
                </a:lnTo>
                <a:lnTo>
                  <a:pt x="139" y="130"/>
                </a:lnTo>
                <a:lnTo>
                  <a:pt x="153" y="130"/>
                </a:lnTo>
                <a:lnTo>
                  <a:pt x="857" y="166"/>
                </a:lnTo>
                <a:lnTo>
                  <a:pt x="884" y="105"/>
                </a:lnTo>
                <a:lnTo>
                  <a:pt x="910" y="166"/>
                </a:lnTo>
                <a:lnTo>
                  <a:pt x="1614" y="130"/>
                </a:lnTo>
                <a:lnTo>
                  <a:pt x="1631" y="130"/>
                </a:lnTo>
                <a:lnTo>
                  <a:pt x="1644" y="131"/>
                </a:lnTo>
                <a:lnTo>
                  <a:pt x="1661" y="134"/>
                </a:lnTo>
                <a:lnTo>
                  <a:pt x="1674" y="138"/>
                </a:lnTo>
                <a:lnTo>
                  <a:pt x="1689" y="144"/>
                </a:lnTo>
                <a:lnTo>
                  <a:pt x="1702" y="152"/>
                </a:lnTo>
                <a:lnTo>
                  <a:pt x="1714" y="158"/>
                </a:lnTo>
                <a:lnTo>
                  <a:pt x="1726" y="169"/>
                </a:lnTo>
                <a:lnTo>
                  <a:pt x="1737" y="180"/>
                </a:lnTo>
                <a:lnTo>
                  <a:pt x="1746" y="191"/>
                </a:lnTo>
                <a:lnTo>
                  <a:pt x="1753" y="203"/>
                </a:lnTo>
                <a:lnTo>
                  <a:pt x="1759" y="217"/>
                </a:lnTo>
                <a:lnTo>
                  <a:pt x="1764" y="231"/>
                </a:lnTo>
                <a:lnTo>
                  <a:pt x="1767" y="242"/>
                </a:lnTo>
                <a:lnTo>
                  <a:pt x="1766" y="226"/>
                </a:lnTo>
                <a:lnTo>
                  <a:pt x="1764" y="214"/>
                </a:lnTo>
                <a:lnTo>
                  <a:pt x="1759" y="199"/>
                </a:lnTo>
                <a:lnTo>
                  <a:pt x="1753" y="185"/>
                </a:lnTo>
                <a:lnTo>
                  <a:pt x="1747" y="173"/>
                </a:lnTo>
                <a:lnTo>
                  <a:pt x="1739" y="160"/>
                </a:lnTo>
                <a:lnTo>
                  <a:pt x="1728" y="149"/>
                </a:lnTo>
                <a:lnTo>
                  <a:pt x="1716" y="140"/>
                </a:lnTo>
                <a:lnTo>
                  <a:pt x="1705" y="130"/>
                </a:lnTo>
                <a:lnTo>
                  <a:pt x="1692" y="122"/>
                </a:lnTo>
                <a:lnTo>
                  <a:pt x="1677" y="116"/>
                </a:lnTo>
                <a:lnTo>
                  <a:pt x="1662" y="111"/>
                </a:lnTo>
                <a:lnTo>
                  <a:pt x="1647" y="108"/>
                </a:lnTo>
                <a:lnTo>
                  <a:pt x="1631" y="105"/>
                </a:lnTo>
                <a:lnTo>
                  <a:pt x="1616" y="105"/>
                </a:lnTo>
                <a:lnTo>
                  <a:pt x="910" y="105"/>
                </a:lnTo>
                <a:lnTo>
                  <a:pt x="884" y="0"/>
                </a:lnTo>
              </a:path>
            </a:pathLst>
          </a:custGeom>
          <a:solidFill>
            <a:srgbClr val="005400">
              <a:alpha val="100000"/>
            </a:srgbClr>
          </a:solidFill>
          <a:ln w="12700" cap="rnd" cmpd="sng">
            <a:solidFill>
              <a:srgbClr val="005400">
                <a:alpha val="100000"/>
              </a:srgbClr>
            </a:solidFill>
            <a:prstDash val="solid"/>
            <a:round/>
            <a:headEnd type="none" w="med" len="med"/>
            <a:tailEnd type="none" w="med" len="med"/>
          </a:ln>
        </p:spPr>
        <p:txBody>
          <a:bodyPr/>
          <a:p>
            <a:endParaRPr lang="zh-CN" altLang="en-US"/>
          </a:p>
        </p:txBody>
      </p:sp>
      <p:sp>
        <p:nvSpPr>
          <p:cNvPr id="48146" name="Line 16"/>
          <p:cNvSpPr/>
          <p:nvPr/>
        </p:nvSpPr>
        <p:spPr>
          <a:xfrm>
            <a:off x="611188" y="3397250"/>
            <a:ext cx="0" cy="482600"/>
          </a:xfrm>
          <a:prstGeom prst="line">
            <a:avLst/>
          </a:prstGeom>
          <a:ln w="50800" cap="flat" cmpd="sng">
            <a:solidFill>
              <a:srgbClr val="005400"/>
            </a:solidFill>
            <a:prstDash val="solid"/>
            <a:headEnd type="none" w="med" len="med"/>
            <a:tailEnd type="none" w="med" len="med"/>
          </a:ln>
        </p:spPr>
      </p:sp>
      <p:sp>
        <p:nvSpPr>
          <p:cNvPr id="48147" name="Line 18"/>
          <p:cNvSpPr/>
          <p:nvPr/>
        </p:nvSpPr>
        <p:spPr>
          <a:xfrm>
            <a:off x="611188" y="3608388"/>
            <a:ext cx="1260475" cy="0"/>
          </a:xfrm>
          <a:prstGeom prst="line">
            <a:avLst/>
          </a:prstGeom>
          <a:ln w="38100" cap="flat" cmpd="sng">
            <a:solidFill>
              <a:schemeClr val="tx1"/>
            </a:solidFill>
            <a:prstDash val="solid"/>
            <a:headEnd type="none" w="sm" len="sm"/>
            <a:tailEnd type="none" w="sm" len="sm"/>
          </a:ln>
        </p:spPr>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4915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9156" name="Rectangle 1026"/>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graphicFrame>
        <p:nvGraphicFramePr>
          <p:cNvPr id="49157" name="Object 1027">
            <a:hlinkClick r:id="" action="ppaction://ole?verb="/>
          </p:cNvPr>
          <p:cNvGraphicFramePr/>
          <p:nvPr/>
        </p:nvGraphicFramePr>
        <p:xfrm>
          <a:off x="104775" y="3430588"/>
          <a:ext cx="8939213" cy="3086100"/>
        </p:xfrm>
        <a:graphic>
          <a:graphicData uri="http://schemas.openxmlformats.org/presentationml/2006/ole">
            <mc:AlternateContent xmlns:mc="http://schemas.openxmlformats.org/markup-compatibility/2006">
              <mc:Choice xmlns:v="urn:schemas-microsoft-com:vml" Requires="v">
                <p:oleObj spid="_x0000_s3091" name="" r:id="rId1" imgW="4248150" imgH="1533525" progId="Excel.Sheet.5">
                  <p:embed/>
                </p:oleObj>
              </mc:Choice>
              <mc:Fallback>
                <p:oleObj name="" r:id="rId1" imgW="4248150" imgH="1533525" progId="Excel.Sheet.5">
                  <p:embed/>
                  <p:pic>
                    <p:nvPicPr>
                      <p:cNvPr id="0" name="图片 3090"/>
                      <p:cNvPicPr/>
                      <p:nvPr/>
                    </p:nvPicPr>
                    <p:blipFill>
                      <a:blip r:embed="rId2"/>
                      <a:stretch>
                        <a:fillRect/>
                      </a:stretch>
                    </p:blipFill>
                    <p:spPr>
                      <a:xfrm>
                        <a:off x="104775" y="3430588"/>
                        <a:ext cx="8939213" cy="3086100"/>
                      </a:xfrm>
                      <a:prstGeom prst="rect">
                        <a:avLst/>
                      </a:prstGeom>
                      <a:noFill/>
                      <a:ln w="38100">
                        <a:noFill/>
                        <a:miter/>
                      </a:ln>
                    </p:spPr>
                  </p:pic>
                </p:oleObj>
              </mc:Fallback>
            </mc:AlternateContent>
          </a:graphicData>
        </a:graphic>
      </p:graphicFrame>
      <p:sp>
        <p:nvSpPr>
          <p:cNvPr id="49158" name="Rectangle 1028"/>
          <p:cNvSpPr/>
          <p:nvPr/>
        </p:nvSpPr>
        <p:spPr>
          <a:xfrm>
            <a:off x="47625" y="1765300"/>
            <a:ext cx="9001125" cy="1076325"/>
          </a:xfrm>
          <a:prstGeom prst="rect">
            <a:avLst/>
          </a:prstGeom>
          <a:noFill/>
          <a:ln w="12700" cap="flat" cmpd="sng">
            <a:solidFill>
              <a:schemeClr val="tx1"/>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Initially, an expense and a liability are recorded.</a:t>
            </a:r>
            <a:endParaRPr lang="en-US" altLang="zh-CN" b="1" dirty="0">
              <a:latin typeface="Arial" panose="020B0604020202020204" pitchFamily="34" charset="0"/>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017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0180"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graphicFrame>
        <p:nvGraphicFramePr>
          <p:cNvPr id="50181" name="Object 3">
            <a:hlinkClick r:id="" action="ppaction://ole?verb="/>
          </p:cNvPr>
          <p:cNvGraphicFramePr/>
          <p:nvPr/>
        </p:nvGraphicFramePr>
        <p:xfrm>
          <a:off x="4740275" y="4654550"/>
          <a:ext cx="4330700" cy="1279525"/>
        </p:xfrm>
        <a:graphic>
          <a:graphicData uri="http://schemas.openxmlformats.org/presentationml/2006/ole">
            <mc:AlternateContent xmlns:mc="http://schemas.openxmlformats.org/markup-compatibility/2006">
              <mc:Choice xmlns:v="urn:schemas-microsoft-com:vml" Requires="v">
                <p:oleObj spid="_x0000_s3089" name="" r:id="rId1" imgW="1619250" imgH="495300" progId="Excel.Sheet.5">
                  <p:embed/>
                </p:oleObj>
              </mc:Choice>
              <mc:Fallback>
                <p:oleObj name="" r:id="rId1" imgW="1619250" imgH="495300" progId="Excel.Sheet.5">
                  <p:embed/>
                  <p:pic>
                    <p:nvPicPr>
                      <p:cNvPr id="0" name="图片 3088"/>
                      <p:cNvPicPr/>
                      <p:nvPr/>
                    </p:nvPicPr>
                    <p:blipFill>
                      <a:blip r:embed="rId2"/>
                      <a:stretch>
                        <a:fillRect/>
                      </a:stretch>
                    </p:blipFill>
                    <p:spPr>
                      <a:xfrm>
                        <a:off x="47402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graphicFrame>
        <p:nvGraphicFramePr>
          <p:cNvPr id="50182" name="Object 4">
            <a:hlinkClick r:id="" action="ppaction://ole?verb="/>
          </p:cNvPr>
          <p:cNvGraphicFramePr/>
          <p:nvPr/>
        </p:nvGraphicFramePr>
        <p:xfrm>
          <a:off x="15875" y="4654550"/>
          <a:ext cx="4330700" cy="1279525"/>
        </p:xfrm>
        <a:graphic>
          <a:graphicData uri="http://schemas.openxmlformats.org/presentationml/2006/ole">
            <mc:AlternateContent xmlns:mc="http://schemas.openxmlformats.org/markup-compatibility/2006">
              <mc:Choice xmlns:v="urn:schemas-microsoft-com:vml" Requires="v">
                <p:oleObj spid="_x0000_s3090" name="" r:id="rId3" imgW="1619250" imgH="495300" progId="Excel.Sheet.5">
                  <p:embed/>
                </p:oleObj>
              </mc:Choice>
              <mc:Fallback>
                <p:oleObj name="" r:id="rId3" imgW="1619250" imgH="495300" progId="Excel.Sheet.5">
                  <p:embed/>
                  <p:pic>
                    <p:nvPicPr>
                      <p:cNvPr id="0" name="图片 3089"/>
                      <p:cNvPicPr/>
                      <p:nvPr/>
                    </p:nvPicPr>
                    <p:blipFill>
                      <a:blip r:embed="rId4"/>
                      <a:stretch>
                        <a:fillRect/>
                      </a:stretch>
                    </p:blipFill>
                    <p:spPr>
                      <a:xfrm>
                        <a:off x="158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sp>
        <p:nvSpPr>
          <p:cNvPr id="50183" name="Line 5"/>
          <p:cNvSpPr/>
          <p:nvPr/>
        </p:nvSpPr>
        <p:spPr>
          <a:xfrm>
            <a:off x="2209800" y="3759200"/>
            <a:ext cx="0" cy="863600"/>
          </a:xfrm>
          <a:prstGeom prst="line">
            <a:avLst/>
          </a:prstGeom>
          <a:ln w="50800" cap="flat" cmpd="sng">
            <a:solidFill>
              <a:schemeClr val="tx2"/>
            </a:solidFill>
            <a:prstDash val="solid"/>
            <a:headEnd type="none" w="med" len="med"/>
            <a:tailEnd type="triangle" w="med" len="med"/>
          </a:ln>
        </p:spPr>
      </p:sp>
      <p:sp>
        <p:nvSpPr>
          <p:cNvPr id="50184" name="Line 6"/>
          <p:cNvSpPr/>
          <p:nvPr/>
        </p:nvSpPr>
        <p:spPr>
          <a:xfrm>
            <a:off x="6934200" y="3759200"/>
            <a:ext cx="0" cy="863600"/>
          </a:xfrm>
          <a:prstGeom prst="line">
            <a:avLst/>
          </a:prstGeom>
          <a:ln w="50800" cap="flat" cmpd="sng">
            <a:solidFill>
              <a:schemeClr val="tx2"/>
            </a:solidFill>
            <a:prstDash val="solid"/>
            <a:headEnd type="none" w="med" len="med"/>
            <a:tailEnd type="triangle" w="med" len="med"/>
          </a:ln>
        </p:spPr>
      </p:sp>
      <p:sp>
        <p:nvSpPr>
          <p:cNvPr id="50185" name="Rectangle 7"/>
          <p:cNvSpPr/>
          <p:nvPr/>
        </p:nvSpPr>
        <p:spPr>
          <a:xfrm>
            <a:off x="5176838" y="1747838"/>
            <a:ext cx="3514725" cy="2024062"/>
          </a:xfrm>
          <a:prstGeom prst="rect">
            <a:avLst/>
          </a:prstGeom>
          <a:solidFill>
            <a:srgbClr val="FFC5CF"/>
          </a:solidFill>
          <a:ln w="12700" cap="flat" cmpd="sng">
            <a:solidFill>
              <a:schemeClr val="tx2"/>
            </a:solidFill>
            <a:prstDash val="solid"/>
            <a:miter/>
            <a:headEnd type="none" w="med" len="med"/>
            <a:tailEnd type="none" w="med" len="med"/>
          </a:ln>
          <a:effectLst>
            <a:outerShdw dist="107763" dir="2699999" algn="ctr" rotWithShape="0">
              <a:schemeClr val="tx2"/>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Income Statement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Cost incurred this period to generate revenue.</a:t>
            </a:r>
            <a:endParaRPr lang="en-US" altLang="zh-CN" sz="2800" b="1" dirty="0">
              <a:latin typeface="Arial" panose="020B0604020202020204" pitchFamily="34" charset="0"/>
            </a:endParaRPr>
          </a:p>
        </p:txBody>
      </p:sp>
      <p:sp>
        <p:nvSpPr>
          <p:cNvPr id="50186" name="Rectangle 8"/>
          <p:cNvSpPr/>
          <p:nvPr/>
        </p:nvSpPr>
        <p:spPr>
          <a:xfrm>
            <a:off x="757238" y="1747838"/>
            <a:ext cx="2981325" cy="2024062"/>
          </a:xfrm>
          <a:prstGeom prst="rect">
            <a:avLst/>
          </a:prstGeom>
          <a:noFill/>
          <a:ln w="12700" cap="flat" cmpd="sng">
            <a:solidFill>
              <a:schemeClr val="tx2"/>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Balance Sheet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Liability to be paid in a future period.</a:t>
            </a:r>
            <a:endParaRPr lang="en-US" altLang="zh-CN" sz="2800" b="1" dirty="0">
              <a:latin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355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3556" name="Rectangle 2"/>
          <p:cNvSpPr>
            <a:spLocks noGrp="1"/>
          </p:cNvSpPr>
          <p:nvPr>
            <p:ph type="title"/>
          </p:nvPr>
        </p:nvSpPr>
        <p:spPr>
          <a:xfrm>
            <a:off x="1150938" y="7938"/>
            <a:ext cx="7793037" cy="1462087"/>
          </a:xfrm>
          <a:ln/>
        </p:spPr>
        <p:txBody>
          <a:bodyPr vert="horz" wrap="square" lIns="91440" tIns="45720" rIns="91440" bIns="45720" anchor="b" anchorCtr="0"/>
          <a:p>
            <a:pPr eaLnBrk="1" hangingPunct="1"/>
            <a:r>
              <a:rPr lang="en-US" altLang="zh-CN" dirty="0"/>
              <a:t>3.1 Need for adjustments</a:t>
            </a:r>
            <a:endParaRPr lang="en-US" altLang="zh-CN" dirty="0"/>
          </a:p>
        </p:txBody>
      </p:sp>
      <p:sp>
        <p:nvSpPr>
          <p:cNvPr id="23557" name="Rectangle 3"/>
          <p:cNvSpPr>
            <a:spLocks noGrp="1"/>
          </p:cNvSpPr>
          <p:nvPr>
            <p:ph idx="1"/>
          </p:nvPr>
        </p:nvSpPr>
        <p:spPr>
          <a:xfrm>
            <a:off x="341313" y="1924050"/>
            <a:ext cx="8393112" cy="4114800"/>
          </a:xfrm>
          <a:ln/>
        </p:spPr>
        <p:txBody>
          <a:bodyPr vert="horz" wrap="square" lIns="91440" tIns="45720" rIns="91440" bIns="45720" anchor="t" anchorCtr="0"/>
          <a:p>
            <a:pPr eaLnBrk="1" hangingPunct="1">
              <a:lnSpc>
                <a:spcPct val="90000"/>
              </a:lnSpc>
              <a:spcBef>
                <a:spcPct val="50000"/>
              </a:spcBef>
            </a:pPr>
            <a:r>
              <a:rPr lang="en-US" altLang="zh-CN" sz="2800" dirty="0"/>
              <a:t>The life of a business is divided into accounting periods so that periodic financial reports can be prepared and used. </a:t>
            </a:r>
            <a:endParaRPr lang="en-US" altLang="zh-CN" sz="2800" dirty="0"/>
          </a:p>
          <a:p>
            <a:pPr eaLnBrk="1" hangingPunct="1">
              <a:lnSpc>
                <a:spcPct val="90000"/>
              </a:lnSpc>
              <a:spcBef>
                <a:spcPct val="50000"/>
              </a:spcBef>
            </a:pPr>
            <a:r>
              <a:rPr lang="en-US" altLang="zh-CN" sz="2800" dirty="0"/>
              <a:t>Adjustments at the end of each period are necessary to update some of the asset, liability, expense, and revenue accounts and to show the effects of previously unrecorded internal economic events of the business.</a:t>
            </a:r>
            <a:endParaRPr lang="en-US" altLang="zh-CN" sz="2800" dirty="0"/>
          </a:p>
          <a:p>
            <a:pPr eaLnBrk="1" hangingPunct="1">
              <a:lnSpc>
                <a:spcPct val="90000"/>
              </a:lnSpc>
              <a:spcBef>
                <a:spcPct val="50000"/>
              </a:spcBef>
              <a:buNone/>
            </a:pPr>
            <a:r>
              <a:rPr lang="en-US" altLang="zh-CN" sz="2800" dirty="0"/>
              <a:t>…….</a:t>
            </a:r>
            <a:endParaRPr lang="en-US" altLang="zh-CN" sz="2800" dirty="0"/>
          </a:p>
          <a:p>
            <a:pPr eaLnBrk="1" hangingPunct="1">
              <a:lnSpc>
                <a:spcPct val="90000"/>
              </a:lnSpc>
            </a:pPr>
            <a:endParaRPr lang="en-US" altLang="zh-CN" sz="2800"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120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1204" name="Rectangle 512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sp>
        <p:nvSpPr>
          <p:cNvPr id="51205" name="Line 5123"/>
          <p:cNvSpPr/>
          <p:nvPr/>
        </p:nvSpPr>
        <p:spPr>
          <a:xfrm>
            <a:off x="1854200" y="4267200"/>
            <a:ext cx="5435600" cy="0"/>
          </a:xfrm>
          <a:prstGeom prst="line">
            <a:avLst/>
          </a:prstGeom>
          <a:ln w="50800" cap="flat" cmpd="sng">
            <a:solidFill>
              <a:schemeClr val="tx1"/>
            </a:solidFill>
            <a:prstDash val="solid"/>
            <a:headEnd type="none" w="med" len="med"/>
            <a:tailEnd type="none" w="med" len="med"/>
          </a:ln>
        </p:spPr>
      </p:sp>
      <p:sp>
        <p:nvSpPr>
          <p:cNvPr id="51206" name="Line 5124"/>
          <p:cNvSpPr/>
          <p:nvPr/>
        </p:nvSpPr>
        <p:spPr>
          <a:xfrm>
            <a:off x="1828800" y="4064000"/>
            <a:ext cx="0" cy="482600"/>
          </a:xfrm>
          <a:prstGeom prst="line">
            <a:avLst/>
          </a:prstGeom>
          <a:ln w="50800" cap="flat" cmpd="sng">
            <a:solidFill>
              <a:srgbClr val="005400"/>
            </a:solidFill>
            <a:prstDash val="solid"/>
            <a:headEnd type="none" w="med" len="med"/>
            <a:tailEnd type="none" w="med" len="med"/>
          </a:ln>
        </p:spPr>
      </p:sp>
      <p:sp>
        <p:nvSpPr>
          <p:cNvPr id="51207" name="Line 5125"/>
          <p:cNvSpPr/>
          <p:nvPr/>
        </p:nvSpPr>
        <p:spPr>
          <a:xfrm>
            <a:off x="4572000" y="4064000"/>
            <a:ext cx="0" cy="482600"/>
          </a:xfrm>
          <a:prstGeom prst="line">
            <a:avLst/>
          </a:prstGeom>
          <a:ln w="50800" cap="flat" cmpd="sng">
            <a:solidFill>
              <a:srgbClr val="005400"/>
            </a:solidFill>
            <a:prstDash val="solid"/>
            <a:headEnd type="none" w="med" len="med"/>
            <a:tailEnd type="none" w="med" len="med"/>
          </a:ln>
        </p:spPr>
      </p:sp>
      <p:sp>
        <p:nvSpPr>
          <p:cNvPr id="51208" name="Line 5126"/>
          <p:cNvSpPr/>
          <p:nvPr/>
        </p:nvSpPr>
        <p:spPr>
          <a:xfrm>
            <a:off x="7315200" y="4064000"/>
            <a:ext cx="0" cy="482600"/>
          </a:xfrm>
          <a:prstGeom prst="line">
            <a:avLst/>
          </a:prstGeom>
          <a:ln w="50800" cap="flat" cmpd="sng">
            <a:solidFill>
              <a:srgbClr val="FF5008"/>
            </a:solidFill>
            <a:prstDash val="solid"/>
            <a:headEnd type="none" w="med" len="med"/>
            <a:tailEnd type="none" w="med" len="med"/>
          </a:ln>
        </p:spPr>
      </p:sp>
      <p:sp>
        <p:nvSpPr>
          <p:cNvPr id="51209" name="Rectangle 5127"/>
          <p:cNvSpPr/>
          <p:nvPr/>
        </p:nvSpPr>
        <p:spPr>
          <a:xfrm>
            <a:off x="1676400" y="22098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1210" name="Rectangle 5128"/>
          <p:cNvSpPr/>
          <p:nvPr/>
        </p:nvSpPr>
        <p:spPr>
          <a:xfrm>
            <a:off x="1062038" y="4643438"/>
            <a:ext cx="17621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Monday,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May 29</a:t>
            </a:r>
            <a:endParaRPr lang="en-US" altLang="zh-CN" sz="2800" b="1" dirty="0">
              <a:solidFill>
                <a:srgbClr val="005400"/>
              </a:solidFill>
              <a:latin typeface="Arial" panose="020B0604020202020204" pitchFamily="34" charset="0"/>
            </a:endParaRPr>
          </a:p>
        </p:txBody>
      </p:sp>
      <p:sp>
        <p:nvSpPr>
          <p:cNvPr id="51211" name="Rectangle 5129"/>
          <p:cNvSpPr/>
          <p:nvPr/>
        </p:nvSpPr>
        <p:spPr>
          <a:xfrm>
            <a:off x="6577013" y="4643438"/>
            <a:ext cx="14573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F5008"/>
                </a:solidFill>
                <a:latin typeface="Arial" panose="020B0604020202020204" pitchFamily="34" charset="0"/>
              </a:rPr>
              <a:t>Friday, June 2</a:t>
            </a:r>
            <a:endParaRPr lang="en-US" altLang="zh-CN" sz="2800" b="1" dirty="0">
              <a:solidFill>
                <a:srgbClr val="FF5008"/>
              </a:solidFill>
              <a:latin typeface="Arial" panose="020B0604020202020204" pitchFamily="34" charset="0"/>
            </a:endParaRPr>
          </a:p>
        </p:txBody>
      </p:sp>
      <p:sp>
        <p:nvSpPr>
          <p:cNvPr id="51212" name="Rectangle 5130"/>
          <p:cNvSpPr/>
          <p:nvPr/>
        </p:nvSpPr>
        <p:spPr>
          <a:xfrm>
            <a:off x="2281238" y="1719263"/>
            <a:ext cx="49625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7B00E4"/>
                </a:solidFill>
                <a:latin typeface="Arial" panose="020B0604020202020204" pitchFamily="34" charset="0"/>
              </a:rPr>
              <a:t>$5,000 </a:t>
            </a:r>
            <a:r>
              <a:rPr lang="en-US" altLang="zh-CN" sz="2800" b="1" dirty="0">
                <a:solidFill>
                  <a:srgbClr val="7B00E4"/>
                </a:solidFill>
                <a:latin typeface="Arial" panose="020B0604020202020204" pitchFamily="34" charset="0"/>
              </a:rPr>
              <a:t>Weekly Wages</a:t>
            </a:r>
            <a:endParaRPr lang="en-US" altLang="zh-CN" sz="2800" b="1" dirty="0">
              <a:solidFill>
                <a:srgbClr val="7B00E4"/>
              </a:solidFill>
              <a:latin typeface="Arial" panose="020B0604020202020204" pitchFamily="34" charset="0"/>
            </a:endParaRPr>
          </a:p>
        </p:txBody>
      </p:sp>
      <p:sp>
        <p:nvSpPr>
          <p:cNvPr id="51213" name="Freeform 5131"/>
          <p:cNvSpPr/>
          <p:nvPr/>
        </p:nvSpPr>
        <p:spPr>
          <a:xfrm>
            <a:off x="611188" y="2286000"/>
            <a:ext cx="7010400" cy="385763"/>
          </a:xfrm>
          <a:custGeom>
            <a:avLst/>
            <a:gdLst>
              <a:gd name="txL" fmla="*/ 0 w 3841"/>
              <a:gd name="txT" fmla="*/ 0 h 243"/>
              <a:gd name="txR" fmla="*/ 3841 w 3841"/>
              <a:gd name="txB" fmla="*/ 243 h 243"/>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3841" h="243">
                <a:moveTo>
                  <a:pt x="1922" y="0"/>
                </a:moveTo>
                <a:lnTo>
                  <a:pt x="1863" y="105"/>
                </a:lnTo>
                <a:lnTo>
                  <a:pt x="330" y="105"/>
                </a:lnTo>
                <a:lnTo>
                  <a:pt x="297" y="105"/>
                </a:lnTo>
                <a:lnTo>
                  <a:pt x="264" y="108"/>
                </a:lnTo>
                <a:lnTo>
                  <a:pt x="229" y="111"/>
                </a:lnTo>
                <a:lnTo>
                  <a:pt x="197" y="116"/>
                </a:lnTo>
                <a:lnTo>
                  <a:pt x="163" y="122"/>
                </a:lnTo>
                <a:lnTo>
                  <a:pt x="137" y="130"/>
                </a:lnTo>
                <a:lnTo>
                  <a:pt x="108" y="140"/>
                </a:lnTo>
                <a:lnTo>
                  <a:pt x="82" y="149"/>
                </a:lnTo>
                <a:lnTo>
                  <a:pt x="66" y="160"/>
                </a:lnTo>
                <a:lnTo>
                  <a:pt x="47" y="173"/>
                </a:lnTo>
                <a:lnTo>
                  <a:pt x="30" y="185"/>
                </a:lnTo>
                <a:lnTo>
                  <a:pt x="18" y="199"/>
                </a:lnTo>
                <a:lnTo>
                  <a:pt x="7" y="214"/>
                </a:lnTo>
                <a:lnTo>
                  <a:pt x="0" y="226"/>
                </a:lnTo>
                <a:lnTo>
                  <a:pt x="0" y="242"/>
                </a:lnTo>
                <a:lnTo>
                  <a:pt x="7" y="231"/>
                </a:lnTo>
                <a:lnTo>
                  <a:pt x="18" y="217"/>
                </a:lnTo>
                <a:lnTo>
                  <a:pt x="30" y="203"/>
                </a:lnTo>
                <a:lnTo>
                  <a:pt x="47" y="191"/>
                </a:lnTo>
                <a:lnTo>
                  <a:pt x="70" y="180"/>
                </a:lnTo>
                <a:lnTo>
                  <a:pt x="88" y="169"/>
                </a:lnTo>
                <a:lnTo>
                  <a:pt x="114" y="158"/>
                </a:lnTo>
                <a:lnTo>
                  <a:pt x="140" y="152"/>
                </a:lnTo>
                <a:lnTo>
                  <a:pt x="170" y="144"/>
                </a:lnTo>
                <a:lnTo>
                  <a:pt x="203" y="138"/>
                </a:lnTo>
                <a:lnTo>
                  <a:pt x="235" y="134"/>
                </a:lnTo>
                <a:lnTo>
                  <a:pt x="267" y="131"/>
                </a:lnTo>
                <a:lnTo>
                  <a:pt x="303" y="130"/>
                </a:lnTo>
                <a:lnTo>
                  <a:pt x="332" y="130"/>
                </a:lnTo>
                <a:lnTo>
                  <a:pt x="1863" y="166"/>
                </a:lnTo>
                <a:lnTo>
                  <a:pt x="1922" y="105"/>
                </a:lnTo>
                <a:lnTo>
                  <a:pt x="1977" y="166"/>
                </a:lnTo>
                <a:lnTo>
                  <a:pt x="3508" y="130"/>
                </a:lnTo>
                <a:lnTo>
                  <a:pt x="3543" y="130"/>
                </a:lnTo>
                <a:lnTo>
                  <a:pt x="3573" y="131"/>
                </a:lnTo>
                <a:lnTo>
                  <a:pt x="3609" y="134"/>
                </a:lnTo>
                <a:lnTo>
                  <a:pt x="3638" y="138"/>
                </a:lnTo>
                <a:lnTo>
                  <a:pt x="3670" y="144"/>
                </a:lnTo>
                <a:lnTo>
                  <a:pt x="3700" y="152"/>
                </a:lnTo>
                <a:lnTo>
                  <a:pt x="3726" y="158"/>
                </a:lnTo>
                <a:lnTo>
                  <a:pt x="3752" y="169"/>
                </a:lnTo>
                <a:lnTo>
                  <a:pt x="3774" y="180"/>
                </a:lnTo>
                <a:lnTo>
                  <a:pt x="3794" y="191"/>
                </a:lnTo>
                <a:lnTo>
                  <a:pt x="3810" y="203"/>
                </a:lnTo>
                <a:lnTo>
                  <a:pt x="3823" y="217"/>
                </a:lnTo>
                <a:lnTo>
                  <a:pt x="3833" y="231"/>
                </a:lnTo>
                <a:lnTo>
                  <a:pt x="3840" y="242"/>
                </a:lnTo>
                <a:lnTo>
                  <a:pt x="3837" y="226"/>
                </a:lnTo>
                <a:lnTo>
                  <a:pt x="3833" y="214"/>
                </a:lnTo>
                <a:lnTo>
                  <a:pt x="3823" y="199"/>
                </a:lnTo>
                <a:lnTo>
                  <a:pt x="3810" y="185"/>
                </a:lnTo>
                <a:lnTo>
                  <a:pt x="3797" y="173"/>
                </a:lnTo>
                <a:lnTo>
                  <a:pt x="3779" y="160"/>
                </a:lnTo>
                <a:lnTo>
                  <a:pt x="3756" y="149"/>
                </a:lnTo>
                <a:lnTo>
                  <a:pt x="3729" y="140"/>
                </a:lnTo>
                <a:lnTo>
                  <a:pt x="3706" y="130"/>
                </a:lnTo>
                <a:lnTo>
                  <a:pt x="3677" y="122"/>
                </a:lnTo>
                <a:lnTo>
                  <a:pt x="3644" y="116"/>
                </a:lnTo>
                <a:lnTo>
                  <a:pt x="3612" y="111"/>
                </a:lnTo>
                <a:lnTo>
                  <a:pt x="3579" y="108"/>
                </a:lnTo>
                <a:lnTo>
                  <a:pt x="3543" y="105"/>
                </a:lnTo>
                <a:lnTo>
                  <a:pt x="3511" y="105"/>
                </a:lnTo>
                <a:lnTo>
                  <a:pt x="1977" y="105"/>
                </a:lnTo>
                <a:lnTo>
                  <a:pt x="1922" y="0"/>
                </a:lnTo>
              </a:path>
            </a:pathLst>
          </a:custGeom>
          <a:solidFill>
            <a:srgbClr val="7B00E4">
              <a:alpha val="100000"/>
            </a:srgbClr>
          </a:solidFill>
          <a:ln w="12700" cap="rnd" cmpd="sng">
            <a:solidFill>
              <a:srgbClr val="7B00E4">
                <a:alpha val="100000"/>
              </a:srgbClr>
            </a:solidFill>
            <a:prstDash val="solid"/>
            <a:round/>
            <a:headEnd type="none" w="med" len="med"/>
            <a:tailEnd type="none" w="med" len="med"/>
          </a:ln>
        </p:spPr>
        <p:txBody>
          <a:bodyPr/>
          <a:p>
            <a:endParaRPr lang="zh-CN" altLang="en-US"/>
          </a:p>
        </p:txBody>
      </p:sp>
      <p:sp>
        <p:nvSpPr>
          <p:cNvPr id="51214" name="Rectangle 5132"/>
          <p:cNvSpPr/>
          <p:nvPr/>
        </p:nvSpPr>
        <p:spPr>
          <a:xfrm>
            <a:off x="147638" y="5786438"/>
            <a:ext cx="8772525" cy="588962"/>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Let’s</a:t>
            </a:r>
            <a:r>
              <a:rPr lang="zh-CN" altLang="en-US" b="1" dirty="0">
                <a:latin typeface="Arial" panose="020B0604020202020204" pitchFamily="34" charset="0"/>
              </a:rPr>
              <a:t> </a:t>
            </a:r>
            <a:r>
              <a:rPr lang="en-US" altLang="zh-CN" b="1" dirty="0">
                <a:latin typeface="Arial" panose="020B0604020202020204" pitchFamily="34" charset="0"/>
              </a:rPr>
              <a:t>look at the entry for June 2.</a:t>
            </a:r>
            <a:endParaRPr lang="en-US" altLang="zh-CN" b="1" dirty="0">
              <a:latin typeface="Arial" panose="020B0604020202020204" pitchFamily="34" charset="0"/>
            </a:endParaRPr>
          </a:p>
        </p:txBody>
      </p:sp>
      <p:sp>
        <p:nvSpPr>
          <p:cNvPr id="51215" name="Rectangle 5133"/>
          <p:cNvSpPr/>
          <p:nvPr/>
        </p:nvSpPr>
        <p:spPr>
          <a:xfrm>
            <a:off x="3500438" y="4643438"/>
            <a:ext cx="2295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Wednesday,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May 31</a:t>
            </a:r>
            <a:endParaRPr lang="en-US" altLang="zh-CN" sz="2800" b="1" dirty="0">
              <a:solidFill>
                <a:srgbClr val="005400"/>
              </a:solidFill>
              <a:latin typeface="Arial" panose="020B0604020202020204" pitchFamily="34" charset="0"/>
            </a:endParaRPr>
          </a:p>
        </p:txBody>
      </p:sp>
      <p:sp>
        <p:nvSpPr>
          <p:cNvPr id="51216" name="Line 5134"/>
          <p:cNvSpPr/>
          <p:nvPr/>
        </p:nvSpPr>
        <p:spPr>
          <a:xfrm>
            <a:off x="3200400" y="4064000"/>
            <a:ext cx="0" cy="482600"/>
          </a:xfrm>
          <a:prstGeom prst="line">
            <a:avLst/>
          </a:prstGeom>
          <a:ln w="50800" cap="flat" cmpd="sng">
            <a:solidFill>
              <a:srgbClr val="005400"/>
            </a:solidFill>
            <a:prstDash val="solid"/>
            <a:headEnd type="none" w="med" len="med"/>
            <a:tailEnd type="none" w="med" len="med"/>
          </a:ln>
        </p:spPr>
      </p:sp>
      <p:sp>
        <p:nvSpPr>
          <p:cNvPr id="51217" name="Line 5135"/>
          <p:cNvSpPr/>
          <p:nvPr/>
        </p:nvSpPr>
        <p:spPr>
          <a:xfrm>
            <a:off x="5943600" y="4064000"/>
            <a:ext cx="0" cy="482600"/>
          </a:xfrm>
          <a:prstGeom prst="line">
            <a:avLst/>
          </a:prstGeom>
          <a:ln w="50800" cap="flat" cmpd="sng">
            <a:solidFill>
              <a:srgbClr val="FF5008"/>
            </a:solidFill>
            <a:prstDash val="solid"/>
            <a:headEnd type="none" w="med" len="med"/>
            <a:tailEnd type="none" w="med" len="med"/>
          </a:ln>
        </p:spPr>
      </p:sp>
      <p:sp>
        <p:nvSpPr>
          <p:cNvPr id="51218" name="Rectangle 5136"/>
          <p:cNvSpPr/>
          <p:nvPr/>
        </p:nvSpPr>
        <p:spPr>
          <a:xfrm>
            <a:off x="4591050" y="2738438"/>
            <a:ext cx="28289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rgbClr val="FF5008"/>
                </a:solidFill>
                <a:latin typeface="Arial" panose="020B0604020202020204" pitchFamily="34" charset="0"/>
              </a:rPr>
              <a:t>$2,000 </a:t>
            </a:r>
            <a:r>
              <a:rPr lang="en-US" altLang="zh-CN" sz="2800" b="1" dirty="0">
                <a:solidFill>
                  <a:srgbClr val="FF5008"/>
                </a:solidFill>
                <a:latin typeface="Arial" panose="020B0604020202020204" pitchFamily="34" charset="0"/>
              </a:rPr>
              <a:t>Wages Expense</a:t>
            </a:r>
            <a:endParaRPr lang="en-US" altLang="zh-CN" sz="2800" b="1" dirty="0">
              <a:solidFill>
                <a:srgbClr val="FF5008"/>
              </a:solidFill>
              <a:latin typeface="Arial" panose="020B0604020202020204" pitchFamily="34" charset="0"/>
            </a:endParaRPr>
          </a:p>
        </p:txBody>
      </p:sp>
      <p:sp>
        <p:nvSpPr>
          <p:cNvPr id="51219" name="Rectangle 5137"/>
          <p:cNvSpPr/>
          <p:nvPr/>
        </p:nvSpPr>
        <p:spPr>
          <a:xfrm>
            <a:off x="1676400" y="22860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1220" name="Rectangle 5138"/>
          <p:cNvSpPr/>
          <p:nvPr/>
        </p:nvSpPr>
        <p:spPr>
          <a:xfrm>
            <a:off x="1900238" y="2738438"/>
            <a:ext cx="26003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rgbClr val="005400"/>
                </a:solidFill>
                <a:latin typeface="Arial" panose="020B0604020202020204" pitchFamily="34" charset="0"/>
              </a:rPr>
              <a:t>$3,000 </a:t>
            </a:r>
            <a:r>
              <a:rPr lang="en-US" altLang="zh-CN" sz="2800" b="1" dirty="0">
                <a:solidFill>
                  <a:srgbClr val="005400"/>
                </a:solidFill>
                <a:latin typeface="Arial" panose="020B0604020202020204" pitchFamily="34" charset="0"/>
              </a:rPr>
              <a:t>Wages Expense</a:t>
            </a:r>
            <a:endParaRPr lang="en-US" altLang="zh-CN" sz="2800" b="1" dirty="0">
              <a:solidFill>
                <a:srgbClr val="005400"/>
              </a:solidFill>
              <a:latin typeface="Arial" panose="020B0604020202020204" pitchFamily="34" charset="0"/>
            </a:endParaRPr>
          </a:p>
        </p:txBody>
      </p:sp>
      <p:sp>
        <p:nvSpPr>
          <p:cNvPr id="51221" name="Freeform 5139"/>
          <p:cNvSpPr/>
          <p:nvPr/>
        </p:nvSpPr>
        <p:spPr>
          <a:xfrm>
            <a:off x="611188" y="3633788"/>
            <a:ext cx="3986212" cy="385762"/>
          </a:xfrm>
          <a:custGeom>
            <a:avLst/>
            <a:gdLst>
              <a:gd name="txL" fmla="*/ 0 w 1768"/>
              <a:gd name="txT" fmla="*/ 0 h 243"/>
              <a:gd name="txR" fmla="*/ 1768 w 1768"/>
              <a:gd name="txB" fmla="*/ 243 h 243"/>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1768" h="243">
                <a:moveTo>
                  <a:pt x="884" y="0"/>
                </a:moveTo>
                <a:lnTo>
                  <a:pt x="857" y="105"/>
                </a:lnTo>
                <a:lnTo>
                  <a:pt x="152" y="105"/>
                </a:lnTo>
                <a:lnTo>
                  <a:pt x="136" y="105"/>
                </a:lnTo>
                <a:lnTo>
                  <a:pt x="122" y="108"/>
                </a:lnTo>
                <a:lnTo>
                  <a:pt x="105" y="111"/>
                </a:lnTo>
                <a:lnTo>
                  <a:pt x="91" y="116"/>
                </a:lnTo>
                <a:lnTo>
                  <a:pt x="75" y="122"/>
                </a:lnTo>
                <a:lnTo>
                  <a:pt x="63" y="130"/>
                </a:lnTo>
                <a:lnTo>
                  <a:pt x="50" y="140"/>
                </a:lnTo>
                <a:lnTo>
                  <a:pt x="38" y="149"/>
                </a:lnTo>
                <a:lnTo>
                  <a:pt x="30" y="160"/>
                </a:lnTo>
                <a:lnTo>
                  <a:pt x="22" y="173"/>
                </a:lnTo>
                <a:lnTo>
                  <a:pt x="14" y="185"/>
                </a:lnTo>
                <a:lnTo>
                  <a:pt x="8" y="199"/>
                </a:lnTo>
                <a:lnTo>
                  <a:pt x="3" y="214"/>
                </a:lnTo>
                <a:lnTo>
                  <a:pt x="0" y="226"/>
                </a:lnTo>
                <a:lnTo>
                  <a:pt x="0" y="242"/>
                </a:lnTo>
                <a:lnTo>
                  <a:pt x="3" y="231"/>
                </a:lnTo>
                <a:lnTo>
                  <a:pt x="8" y="217"/>
                </a:lnTo>
                <a:lnTo>
                  <a:pt x="14" y="203"/>
                </a:lnTo>
                <a:lnTo>
                  <a:pt x="22" y="191"/>
                </a:lnTo>
                <a:lnTo>
                  <a:pt x="32" y="180"/>
                </a:lnTo>
                <a:lnTo>
                  <a:pt x="41" y="169"/>
                </a:lnTo>
                <a:lnTo>
                  <a:pt x="53" y="158"/>
                </a:lnTo>
                <a:lnTo>
                  <a:pt x="65" y="152"/>
                </a:lnTo>
                <a:lnTo>
                  <a:pt x="78" y="144"/>
                </a:lnTo>
                <a:lnTo>
                  <a:pt x="93" y="138"/>
                </a:lnTo>
                <a:lnTo>
                  <a:pt x="108" y="134"/>
                </a:lnTo>
                <a:lnTo>
                  <a:pt x="123" y="131"/>
                </a:lnTo>
                <a:lnTo>
                  <a:pt x="139" y="130"/>
                </a:lnTo>
                <a:lnTo>
                  <a:pt x="153" y="130"/>
                </a:lnTo>
                <a:lnTo>
                  <a:pt x="857" y="166"/>
                </a:lnTo>
                <a:lnTo>
                  <a:pt x="884" y="105"/>
                </a:lnTo>
                <a:lnTo>
                  <a:pt x="910" y="166"/>
                </a:lnTo>
                <a:lnTo>
                  <a:pt x="1614" y="130"/>
                </a:lnTo>
                <a:lnTo>
                  <a:pt x="1631" y="130"/>
                </a:lnTo>
                <a:lnTo>
                  <a:pt x="1644" y="131"/>
                </a:lnTo>
                <a:lnTo>
                  <a:pt x="1661" y="134"/>
                </a:lnTo>
                <a:lnTo>
                  <a:pt x="1674" y="138"/>
                </a:lnTo>
                <a:lnTo>
                  <a:pt x="1689" y="144"/>
                </a:lnTo>
                <a:lnTo>
                  <a:pt x="1702" y="152"/>
                </a:lnTo>
                <a:lnTo>
                  <a:pt x="1714" y="158"/>
                </a:lnTo>
                <a:lnTo>
                  <a:pt x="1726" y="169"/>
                </a:lnTo>
                <a:lnTo>
                  <a:pt x="1737" y="180"/>
                </a:lnTo>
                <a:lnTo>
                  <a:pt x="1746" y="191"/>
                </a:lnTo>
                <a:lnTo>
                  <a:pt x="1753" y="203"/>
                </a:lnTo>
                <a:lnTo>
                  <a:pt x="1759" y="217"/>
                </a:lnTo>
                <a:lnTo>
                  <a:pt x="1764" y="231"/>
                </a:lnTo>
                <a:lnTo>
                  <a:pt x="1767" y="242"/>
                </a:lnTo>
                <a:lnTo>
                  <a:pt x="1766" y="226"/>
                </a:lnTo>
                <a:lnTo>
                  <a:pt x="1764" y="214"/>
                </a:lnTo>
                <a:lnTo>
                  <a:pt x="1759" y="199"/>
                </a:lnTo>
                <a:lnTo>
                  <a:pt x="1753" y="185"/>
                </a:lnTo>
                <a:lnTo>
                  <a:pt x="1747" y="173"/>
                </a:lnTo>
                <a:lnTo>
                  <a:pt x="1739" y="160"/>
                </a:lnTo>
                <a:lnTo>
                  <a:pt x="1728" y="149"/>
                </a:lnTo>
                <a:lnTo>
                  <a:pt x="1716" y="140"/>
                </a:lnTo>
                <a:lnTo>
                  <a:pt x="1705" y="130"/>
                </a:lnTo>
                <a:lnTo>
                  <a:pt x="1692" y="122"/>
                </a:lnTo>
                <a:lnTo>
                  <a:pt x="1677" y="116"/>
                </a:lnTo>
                <a:lnTo>
                  <a:pt x="1662" y="111"/>
                </a:lnTo>
                <a:lnTo>
                  <a:pt x="1647" y="108"/>
                </a:lnTo>
                <a:lnTo>
                  <a:pt x="1631" y="105"/>
                </a:lnTo>
                <a:lnTo>
                  <a:pt x="1616" y="105"/>
                </a:lnTo>
                <a:lnTo>
                  <a:pt x="910" y="105"/>
                </a:lnTo>
                <a:lnTo>
                  <a:pt x="884" y="0"/>
                </a:lnTo>
              </a:path>
            </a:pathLst>
          </a:custGeom>
          <a:solidFill>
            <a:srgbClr val="005400">
              <a:alpha val="100000"/>
            </a:srgbClr>
          </a:solidFill>
          <a:ln w="12700" cap="rnd" cmpd="sng">
            <a:solidFill>
              <a:srgbClr val="005400">
                <a:alpha val="100000"/>
              </a:srgbClr>
            </a:solidFill>
            <a:prstDash val="solid"/>
            <a:round/>
            <a:headEnd type="none" w="med" len="med"/>
            <a:tailEnd type="none" w="med" len="med"/>
          </a:ln>
        </p:spPr>
        <p:txBody>
          <a:bodyPr/>
          <a:p>
            <a:endParaRPr lang="zh-CN" altLang="en-US"/>
          </a:p>
        </p:txBody>
      </p:sp>
      <p:sp>
        <p:nvSpPr>
          <p:cNvPr id="51222" name="Freeform 5140"/>
          <p:cNvSpPr/>
          <p:nvPr/>
        </p:nvSpPr>
        <p:spPr>
          <a:xfrm>
            <a:off x="4648200" y="3581400"/>
            <a:ext cx="2744788" cy="438150"/>
          </a:xfrm>
          <a:custGeom>
            <a:avLst/>
            <a:gdLst>
              <a:gd name="txL" fmla="*/ 0 w 1729"/>
              <a:gd name="txT" fmla="*/ 0 h 276"/>
              <a:gd name="txR" fmla="*/ 1729 w 1729"/>
              <a:gd name="txB" fmla="*/ 276 h 276"/>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1729" h="276">
                <a:moveTo>
                  <a:pt x="865" y="0"/>
                </a:moveTo>
                <a:lnTo>
                  <a:pt x="838" y="120"/>
                </a:lnTo>
                <a:lnTo>
                  <a:pt x="148" y="120"/>
                </a:lnTo>
                <a:lnTo>
                  <a:pt x="133" y="120"/>
                </a:lnTo>
                <a:lnTo>
                  <a:pt x="119" y="123"/>
                </a:lnTo>
                <a:lnTo>
                  <a:pt x="103" y="126"/>
                </a:lnTo>
                <a:lnTo>
                  <a:pt x="89" y="132"/>
                </a:lnTo>
                <a:lnTo>
                  <a:pt x="74" y="138"/>
                </a:lnTo>
                <a:lnTo>
                  <a:pt x="62" y="148"/>
                </a:lnTo>
                <a:lnTo>
                  <a:pt x="49" y="159"/>
                </a:lnTo>
                <a:lnTo>
                  <a:pt x="37" y="170"/>
                </a:lnTo>
                <a:lnTo>
                  <a:pt x="30" y="182"/>
                </a:lnTo>
                <a:lnTo>
                  <a:pt x="21" y="196"/>
                </a:lnTo>
                <a:lnTo>
                  <a:pt x="14" y="210"/>
                </a:lnTo>
                <a:lnTo>
                  <a:pt x="8" y="227"/>
                </a:lnTo>
                <a:lnTo>
                  <a:pt x="3" y="243"/>
                </a:lnTo>
                <a:lnTo>
                  <a:pt x="0" y="257"/>
                </a:lnTo>
                <a:lnTo>
                  <a:pt x="0" y="275"/>
                </a:lnTo>
                <a:lnTo>
                  <a:pt x="3" y="262"/>
                </a:lnTo>
                <a:lnTo>
                  <a:pt x="8" y="247"/>
                </a:lnTo>
                <a:lnTo>
                  <a:pt x="14" y="231"/>
                </a:lnTo>
                <a:lnTo>
                  <a:pt x="21" y="217"/>
                </a:lnTo>
                <a:lnTo>
                  <a:pt x="31" y="204"/>
                </a:lnTo>
                <a:lnTo>
                  <a:pt x="40" y="192"/>
                </a:lnTo>
                <a:lnTo>
                  <a:pt x="52" y="179"/>
                </a:lnTo>
                <a:lnTo>
                  <a:pt x="63" y="173"/>
                </a:lnTo>
                <a:lnTo>
                  <a:pt x="76" y="163"/>
                </a:lnTo>
                <a:lnTo>
                  <a:pt x="91" y="157"/>
                </a:lnTo>
                <a:lnTo>
                  <a:pt x="106" y="152"/>
                </a:lnTo>
                <a:lnTo>
                  <a:pt x="120" y="149"/>
                </a:lnTo>
                <a:lnTo>
                  <a:pt x="136" y="148"/>
                </a:lnTo>
                <a:lnTo>
                  <a:pt x="149" y="148"/>
                </a:lnTo>
                <a:lnTo>
                  <a:pt x="838" y="188"/>
                </a:lnTo>
                <a:lnTo>
                  <a:pt x="865" y="120"/>
                </a:lnTo>
                <a:lnTo>
                  <a:pt x="890" y="188"/>
                </a:lnTo>
                <a:lnTo>
                  <a:pt x="1579" y="148"/>
                </a:lnTo>
                <a:lnTo>
                  <a:pt x="1595" y="148"/>
                </a:lnTo>
                <a:lnTo>
                  <a:pt x="1608" y="149"/>
                </a:lnTo>
                <a:lnTo>
                  <a:pt x="1624" y="152"/>
                </a:lnTo>
                <a:lnTo>
                  <a:pt x="1637" y="157"/>
                </a:lnTo>
                <a:lnTo>
                  <a:pt x="1652" y="163"/>
                </a:lnTo>
                <a:lnTo>
                  <a:pt x="1665" y="173"/>
                </a:lnTo>
                <a:lnTo>
                  <a:pt x="1676" y="179"/>
                </a:lnTo>
                <a:lnTo>
                  <a:pt x="1688" y="192"/>
                </a:lnTo>
                <a:lnTo>
                  <a:pt x="1698" y="204"/>
                </a:lnTo>
                <a:lnTo>
                  <a:pt x="1707" y="217"/>
                </a:lnTo>
                <a:lnTo>
                  <a:pt x="1714" y="231"/>
                </a:lnTo>
                <a:lnTo>
                  <a:pt x="1721" y="247"/>
                </a:lnTo>
                <a:lnTo>
                  <a:pt x="1725" y="262"/>
                </a:lnTo>
                <a:lnTo>
                  <a:pt x="1728" y="275"/>
                </a:lnTo>
                <a:lnTo>
                  <a:pt x="1727" y="257"/>
                </a:lnTo>
                <a:lnTo>
                  <a:pt x="1725" y="243"/>
                </a:lnTo>
                <a:lnTo>
                  <a:pt x="1721" y="227"/>
                </a:lnTo>
                <a:lnTo>
                  <a:pt x="1714" y="210"/>
                </a:lnTo>
                <a:lnTo>
                  <a:pt x="1709" y="196"/>
                </a:lnTo>
                <a:lnTo>
                  <a:pt x="1700" y="182"/>
                </a:lnTo>
                <a:lnTo>
                  <a:pt x="1690" y="170"/>
                </a:lnTo>
                <a:lnTo>
                  <a:pt x="1678" y="159"/>
                </a:lnTo>
                <a:lnTo>
                  <a:pt x="1668" y="148"/>
                </a:lnTo>
                <a:lnTo>
                  <a:pt x="1654" y="138"/>
                </a:lnTo>
                <a:lnTo>
                  <a:pt x="1640" y="132"/>
                </a:lnTo>
                <a:lnTo>
                  <a:pt x="1625" y="126"/>
                </a:lnTo>
                <a:lnTo>
                  <a:pt x="1610" y="123"/>
                </a:lnTo>
                <a:lnTo>
                  <a:pt x="1595" y="120"/>
                </a:lnTo>
                <a:lnTo>
                  <a:pt x="1580" y="120"/>
                </a:lnTo>
                <a:lnTo>
                  <a:pt x="890" y="120"/>
                </a:lnTo>
                <a:lnTo>
                  <a:pt x="865" y="0"/>
                </a:lnTo>
              </a:path>
            </a:pathLst>
          </a:custGeom>
          <a:solidFill>
            <a:srgbClr val="FF5008">
              <a:alpha val="100000"/>
            </a:srgbClr>
          </a:solidFill>
          <a:ln w="12700" cap="rnd" cmpd="sng">
            <a:solidFill>
              <a:srgbClr val="FF5008">
                <a:alpha val="100000"/>
              </a:srgbClr>
            </a:solidFill>
            <a:prstDash val="solid"/>
            <a:round/>
            <a:headEnd type="none" w="med" len="med"/>
            <a:tailEnd type="none" w="med" len="med"/>
          </a:ln>
        </p:spPr>
        <p:txBody>
          <a:bodyPr/>
          <a:p>
            <a:endParaRPr lang="zh-CN" altLang="en-US"/>
          </a:p>
        </p:txBody>
      </p:sp>
      <p:sp>
        <p:nvSpPr>
          <p:cNvPr id="51223" name="Line 5141"/>
          <p:cNvSpPr/>
          <p:nvPr/>
        </p:nvSpPr>
        <p:spPr>
          <a:xfrm>
            <a:off x="611188" y="4059238"/>
            <a:ext cx="0" cy="482600"/>
          </a:xfrm>
          <a:prstGeom prst="line">
            <a:avLst/>
          </a:prstGeom>
          <a:ln w="50800" cap="flat" cmpd="sng">
            <a:solidFill>
              <a:srgbClr val="005400"/>
            </a:solidFill>
            <a:prstDash val="solid"/>
            <a:headEnd type="none" w="med" len="med"/>
            <a:tailEnd type="none" w="med" len="med"/>
          </a:ln>
        </p:spPr>
      </p:sp>
      <p:sp>
        <p:nvSpPr>
          <p:cNvPr id="51224" name="Line 5142"/>
          <p:cNvSpPr/>
          <p:nvPr/>
        </p:nvSpPr>
        <p:spPr>
          <a:xfrm>
            <a:off x="611188" y="4238625"/>
            <a:ext cx="1260475" cy="0"/>
          </a:xfrm>
          <a:prstGeom prst="line">
            <a:avLst/>
          </a:prstGeom>
          <a:ln w="57150" cap="flat" cmpd="sng">
            <a:solidFill>
              <a:schemeClr val="tx1"/>
            </a:solidFill>
            <a:prstDash val="solid"/>
            <a:headEnd type="none" w="sm" len="sm"/>
            <a:tailEnd type="none" w="sm" len="sm"/>
          </a:ln>
        </p:spPr>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222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2228" name="Rectangle 2"/>
          <p:cNvSpPr>
            <a:spLocks noGrp="1"/>
          </p:cNvSpPr>
          <p:nvPr>
            <p:ph type="title"/>
          </p:nvPr>
        </p:nvSpPr>
        <p:spPr>
          <a:xfrm>
            <a:off x="1150938" y="247650"/>
            <a:ext cx="7793037" cy="1462088"/>
          </a:xfrm>
          <a:solidFill>
            <a:schemeClr val="bg1">
              <a:alpha val="100000"/>
            </a:schemeClr>
          </a:solidFill>
          <a:ln/>
        </p:spPr>
        <p:txBody>
          <a:bodyPr vert="horz" wrap="square" lIns="90488" tIns="44450" rIns="90488" bIns="44450" anchor="ctr" anchorCtr="0"/>
          <a:p>
            <a:pPr eaLnBrk="1" hangingPunct="1"/>
            <a:r>
              <a:rPr lang="en-US" altLang="zh-CN" i="1" dirty="0"/>
              <a:t>Entries to Accrued Expenses</a:t>
            </a:r>
            <a:endParaRPr lang="en-US" altLang="zh-CN" i="1" dirty="0"/>
          </a:p>
        </p:txBody>
      </p:sp>
      <p:sp>
        <p:nvSpPr>
          <p:cNvPr id="52229" name="Rectangle 3"/>
          <p:cNvSpPr/>
          <p:nvPr/>
        </p:nvSpPr>
        <p:spPr>
          <a:xfrm>
            <a:off x="47625" y="1765300"/>
            <a:ext cx="9001125" cy="1076325"/>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The liability is extinguished when the debt is paid.</a:t>
            </a:r>
            <a:endParaRPr lang="en-US" altLang="zh-CN" b="1" dirty="0">
              <a:latin typeface="Arial" panose="020B0604020202020204" pitchFamily="34" charset="0"/>
            </a:endParaRPr>
          </a:p>
        </p:txBody>
      </p:sp>
      <p:graphicFrame>
        <p:nvGraphicFramePr>
          <p:cNvPr id="52230" name="Object 4">
            <a:hlinkClick r:id="" action="ppaction://ole?verb="/>
          </p:cNvPr>
          <p:cNvGraphicFramePr/>
          <p:nvPr/>
        </p:nvGraphicFramePr>
        <p:xfrm>
          <a:off x="104775" y="3430588"/>
          <a:ext cx="8939213" cy="3086100"/>
        </p:xfrm>
        <a:graphic>
          <a:graphicData uri="http://schemas.openxmlformats.org/presentationml/2006/ole">
            <mc:AlternateContent xmlns:mc="http://schemas.openxmlformats.org/markup-compatibility/2006">
              <mc:Choice xmlns:v="urn:schemas-microsoft-com:vml" Requires="v">
                <p:oleObj spid="_x0000_s3093" name="" r:id="rId1" imgW="4248150" imgH="1533525" progId="Excel.Sheet.5">
                  <p:embed/>
                </p:oleObj>
              </mc:Choice>
              <mc:Fallback>
                <p:oleObj name="" r:id="rId1" imgW="4248150" imgH="1533525" progId="Excel.Sheet.5">
                  <p:embed/>
                  <p:pic>
                    <p:nvPicPr>
                      <p:cNvPr id="0" name="图片 3092"/>
                      <p:cNvPicPr/>
                      <p:nvPr/>
                    </p:nvPicPr>
                    <p:blipFill>
                      <a:blip r:embed="rId2"/>
                      <a:stretch>
                        <a:fillRect/>
                      </a:stretch>
                    </p:blipFill>
                    <p:spPr>
                      <a:xfrm>
                        <a:off x="104775" y="3430588"/>
                        <a:ext cx="8939213" cy="3086100"/>
                      </a:xfrm>
                      <a:prstGeom prst="rect">
                        <a:avLst/>
                      </a:prstGeom>
                      <a:noFill/>
                      <a:ln w="38100">
                        <a:noFill/>
                        <a:miter/>
                      </a:ln>
                    </p:spPr>
                  </p:pic>
                </p:oleObj>
              </mc:Fallback>
            </mc:AlternateContent>
          </a:graphicData>
        </a:graphic>
      </p:graphicFrame>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325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3252" name="Rectangle 2"/>
          <p:cNvSpPr>
            <a:spLocks noGrp="1"/>
          </p:cNvSpPr>
          <p:nvPr>
            <p:ph type="title"/>
          </p:nvPr>
        </p:nvSpPr>
        <p:spPr>
          <a:xfrm>
            <a:off x="1371600" y="265113"/>
            <a:ext cx="7499350" cy="1274762"/>
          </a:xfrm>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sp>
        <p:nvSpPr>
          <p:cNvPr id="53253" name="Line 3"/>
          <p:cNvSpPr/>
          <p:nvPr/>
        </p:nvSpPr>
        <p:spPr>
          <a:xfrm>
            <a:off x="471488" y="2743200"/>
            <a:ext cx="8458200" cy="0"/>
          </a:xfrm>
          <a:prstGeom prst="line">
            <a:avLst/>
          </a:prstGeom>
          <a:ln w="76200" cap="flat" cmpd="sng">
            <a:solidFill>
              <a:schemeClr val="tx1"/>
            </a:solidFill>
            <a:prstDash val="solid"/>
            <a:headEnd type="none" w="med" len="med"/>
            <a:tailEnd type="triangle" w="med" len="med"/>
          </a:ln>
        </p:spPr>
      </p:sp>
      <p:sp>
        <p:nvSpPr>
          <p:cNvPr id="53254" name="Line 4"/>
          <p:cNvSpPr/>
          <p:nvPr/>
        </p:nvSpPr>
        <p:spPr>
          <a:xfrm>
            <a:off x="457200" y="2720975"/>
            <a:ext cx="0" cy="406400"/>
          </a:xfrm>
          <a:prstGeom prst="line">
            <a:avLst/>
          </a:prstGeom>
          <a:ln w="50800" cap="flat" cmpd="sng">
            <a:solidFill>
              <a:schemeClr val="tx1"/>
            </a:solidFill>
            <a:prstDash val="solid"/>
            <a:headEnd type="none" w="med" len="med"/>
            <a:tailEnd type="none" w="med" len="med"/>
          </a:ln>
        </p:spPr>
      </p:sp>
      <p:sp>
        <p:nvSpPr>
          <p:cNvPr id="53255" name="Line 5"/>
          <p:cNvSpPr/>
          <p:nvPr/>
        </p:nvSpPr>
        <p:spPr>
          <a:xfrm>
            <a:off x="3176588" y="2744788"/>
            <a:ext cx="0" cy="406400"/>
          </a:xfrm>
          <a:prstGeom prst="line">
            <a:avLst/>
          </a:prstGeom>
          <a:ln w="50800" cap="flat" cmpd="sng">
            <a:solidFill>
              <a:schemeClr val="tx1"/>
            </a:solidFill>
            <a:prstDash val="solid"/>
            <a:headEnd type="none" w="med" len="med"/>
            <a:tailEnd type="none" w="med" len="med"/>
          </a:ln>
        </p:spPr>
      </p:sp>
      <p:sp>
        <p:nvSpPr>
          <p:cNvPr id="53256" name="Line 6"/>
          <p:cNvSpPr/>
          <p:nvPr/>
        </p:nvSpPr>
        <p:spPr>
          <a:xfrm>
            <a:off x="5919788" y="2744788"/>
            <a:ext cx="0" cy="406400"/>
          </a:xfrm>
          <a:prstGeom prst="line">
            <a:avLst/>
          </a:prstGeom>
          <a:ln w="50800" cap="flat" cmpd="sng">
            <a:solidFill>
              <a:schemeClr val="tx1"/>
            </a:solidFill>
            <a:prstDash val="solid"/>
            <a:headEnd type="none" w="med" len="med"/>
            <a:tailEnd type="none" w="med" len="med"/>
          </a:ln>
        </p:spPr>
      </p:sp>
      <p:sp>
        <p:nvSpPr>
          <p:cNvPr id="53257" name="Rectangle 7"/>
          <p:cNvSpPr/>
          <p:nvPr/>
        </p:nvSpPr>
        <p:spPr>
          <a:xfrm>
            <a:off x="428625" y="2128838"/>
            <a:ext cx="26765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C0128"/>
                </a:solidFill>
                <a:latin typeface="Arial" panose="020B0604020202020204" pitchFamily="34" charset="0"/>
              </a:rPr>
              <a:t>Prior Periods</a:t>
            </a:r>
            <a:endParaRPr lang="en-US" altLang="zh-CN" sz="2800" b="1" dirty="0">
              <a:solidFill>
                <a:srgbClr val="FC0128"/>
              </a:solidFill>
              <a:latin typeface="Arial" panose="020B0604020202020204" pitchFamily="34" charset="0"/>
            </a:endParaRPr>
          </a:p>
        </p:txBody>
      </p:sp>
      <p:sp>
        <p:nvSpPr>
          <p:cNvPr id="53258" name="Rectangle 8"/>
          <p:cNvSpPr/>
          <p:nvPr/>
        </p:nvSpPr>
        <p:spPr>
          <a:xfrm>
            <a:off x="3095625" y="2128838"/>
            <a:ext cx="29051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Current Period</a:t>
            </a:r>
            <a:endParaRPr lang="en-US" altLang="zh-CN" sz="2800" b="1" dirty="0">
              <a:solidFill>
                <a:schemeClr val="tx2"/>
              </a:solidFill>
              <a:latin typeface="Arial" panose="020B0604020202020204" pitchFamily="34" charset="0"/>
            </a:endParaRPr>
          </a:p>
        </p:txBody>
      </p:sp>
      <p:sp>
        <p:nvSpPr>
          <p:cNvPr id="53259" name="Rectangle 9"/>
          <p:cNvSpPr/>
          <p:nvPr/>
        </p:nvSpPr>
        <p:spPr>
          <a:xfrm>
            <a:off x="5991225" y="2128838"/>
            <a:ext cx="29051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247C18"/>
                </a:solidFill>
                <a:latin typeface="Arial" panose="020B0604020202020204" pitchFamily="34" charset="0"/>
              </a:rPr>
              <a:t>Future Periods</a:t>
            </a:r>
            <a:endParaRPr lang="en-US" altLang="zh-CN" sz="2800" b="1" dirty="0">
              <a:solidFill>
                <a:srgbClr val="247C18"/>
              </a:solidFill>
              <a:latin typeface="Arial" panose="020B0604020202020204" pitchFamily="34" charset="0"/>
            </a:endParaRPr>
          </a:p>
        </p:txBody>
      </p:sp>
      <p:sp>
        <p:nvSpPr>
          <p:cNvPr id="53260" name="Line 10"/>
          <p:cNvSpPr/>
          <p:nvPr/>
        </p:nvSpPr>
        <p:spPr>
          <a:xfrm flipV="1">
            <a:off x="7391400" y="2794000"/>
            <a:ext cx="0" cy="1422400"/>
          </a:xfrm>
          <a:prstGeom prst="line">
            <a:avLst/>
          </a:prstGeom>
          <a:ln w="50800" cap="flat" cmpd="sng">
            <a:solidFill>
              <a:schemeClr val="tx1"/>
            </a:solidFill>
            <a:prstDash val="solid"/>
            <a:headEnd type="none" w="med" len="med"/>
            <a:tailEnd type="triangle" w="med" len="med"/>
          </a:ln>
        </p:spPr>
      </p:sp>
      <p:sp>
        <p:nvSpPr>
          <p:cNvPr id="53261" name="Rectangle 11"/>
          <p:cNvSpPr/>
          <p:nvPr/>
        </p:nvSpPr>
        <p:spPr>
          <a:xfrm>
            <a:off x="6319838" y="4110038"/>
            <a:ext cx="2209800" cy="1562100"/>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solidFill>
                  <a:srgbClr val="FC0128"/>
                </a:solidFill>
                <a:latin typeface="Arial" panose="020B0604020202020204" pitchFamily="34" charset="0"/>
              </a:rPr>
              <a:t>Transaction</a:t>
            </a:r>
            <a:endParaRPr lang="en-US" altLang="zh-CN" sz="2400" b="1" u="sng" dirty="0">
              <a:solidFill>
                <a:srgbClr val="FC0128"/>
              </a:solidFill>
              <a:latin typeface="Arial" panose="020B0604020202020204" pitchFamily="34" charset="0"/>
            </a:endParaRPr>
          </a:p>
          <a:p>
            <a:pPr marL="0" lvl="0" indent="0" algn="ctr">
              <a:spcBef>
                <a:spcPct val="0"/>
              </a:spcBef>
              <a:buClrTx/>
              <a:buSzTx/>
              <a:buFontTx/>
              <a:buNone/>
            </a:pPr>
            <a:r>
              <a:rPr lang="en-US" altLang="zh-CN" sz="2400" b="1" dirty="0">
                <a:latin typeface="Arial" panose="020B0604020202020204" pitchFamily="34" charset="0"/>
              </a:rPr>
              <a:t>Receivable will be collected.</a:t>
            </a:r>
            <a:endParaRPr lang="en-US" altLang="zh-CN" sz="2400" b="1" dirty="0">
              <a:latin typeface="Arial" panose="020B0604020202020204" pitchFamily="34" charset="0"/>
            </a:endParaRPr>
          </a:p>
        </p:txBody>
      </p:sp>
      <p:sp>
        <p:nvSpPr>
          <p:cNvPr id="53262" name="Line 12"/>
          <p:cNvSpPr/>
          <p:nvPr/>
        </p:nvSpPr>
        <p:spPr>
          <a:xfrm flipV="1">
            <a:off x="5054600" y="3175000"/>
            <a:ext cx="863600" cy="965200"/>
          </a:xfrm>
          <a:prstGeom prst="line">
            <a:avLst/>
          </a:prstGeom>
          <a:ln w="50800" cap="flat" cmpd="sng">
            <a:solidFill>
              <a:srgbClr val="DC0081"/>
            </a:solidFill>
            <a:prstDash val="solid"/>
            <a:headEnd type="none" w="med" len="med"/>
            <a:tailEnd type="triangle" w="med" len="med"/>
          </a:ln>
        </p:spPr>
      </p:sp>
      <p:sp>
        <p:nvSpPr>
          <p:cNvPr id="53263" name="Rectangle 13"/>
          <p:cNvSpPr/>
          <p:nvPr/>
        </p:nvSpPr>
        <p:spPr>
          <a:xfrm>
            <a:off x="3881438" y="1443038"/>
            <a:ext cx="41243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End of Current Period</a:t>
            </a:r>
            <a:endParaRPr lang="en-US" altLang="zh-CN" sz="2800" b="1" dirty="0">
              <a:solidFill>
                <a:schemeClr val="tx2"/>
              </a:solidFill>
              <a:latin typeface="Arial" panose="020B0604020202020204" pitchFamily="34" charset="0"/>
            </a:endParaRPr>
          </a:p>
        </p:txBody>
      </p:sp>
      <p:sp>
        <p:nvSpPr>
          <p:cNvPr id="53264" name="Line 14"/>
          <p:cNvSpPr/>
          <p:nvPr/>
        </p:nvSpPr>
        <p:spPr>
          <a:xfrm>
            <a:off x="5919788" y="1930400"/>
            <a:ext cx="0" cy="787400"/>
          </a:xfrm>
          <a:prstGeom prst="line">
            <a:avLst/>
          </a:prstGeom>
          <a:ln w="50800" cap="flat" cmpd="sng">
            <a:solidFill>
              <a:schemeClr val="tx2"/>
            </a:solidFill>
            <a:prstDash val="solid"/>
            <a:headEnd type="none" w="med" len="med"/>
            <a:tailEnd type="triangle" w="med" len="med"/>
          </a:ln>
        </p:spPr>
      </p:sp>
      <p:sp>
        <p:nvSpPr>
          <p:cNvPr id="53265" name="Rectangle 15"/>
          <p:cNvSpPr/>
          <p:nvPr/>
        </p:nvSpPr>
        <p:spPr>
          <a:xfrm>
            <a:off x="1900238" y="4110038"/>
            <a:ext cx="3429000" cy="1927225"/>
          </a:xfrm>
          <a:prstGeom prst="rect">
            <a:avLst/>
          </a:prstGeom>
          <a:solidFill>
            <a:srgbClr val="FFFFFF"/>
          </a:solidFill>
          <a:ln w="12700" cap="flat" cmpd="sng">
            <a:solidFill>
              <a:srgbClr val="DC0081"/>
            </a:solidFill>
            <a:prstDash val="solid"/>
            <a:miter/>
            <a:headEnd type="none" w="med" len="med"/>
            <a:tailEnd type="none" w="med" len="med"/>
          </a:ln>
          <a:effectLst>
            <a:outerShdw dist="107763" dir="2699999" algn="ctr" rotWithShape="0">
              <a:srgbClr val="DC008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latin typeface="Arial" panose="020B0604020202020204" pitchFamily="34" charset="0"/>
              </a:rPr>
              <a:t>Adjusting Entry</a:t>
            </a:r>
            <a:endParaRPr lang="en-US" altLang="zh-CN" sz="2400" b="1" u="sng" dirty="0">
              <a:solidFill>
                <a:srgbClr val="FC0128"/>
              </a:solidFill>
              <a:latin typeface="Arial" panose="020B0604020202020204" pitchFamily="34" charset="0"/>
            </a:endParaRPr>
          </a:p>
          <a:p>
            <a:pPr marL="0" lvl="0" indent="0" algn="ctr">
              <a:spcBef>
                <a:spcPct val="0"/>
              </a:spcBef>
              <a:buClr>
                <a:srgbClr val="DC0081"/>
              </a:buClr>
              <a:buSzTx/>
              <a:buFont typeface="Wingdings" panose="05000000000000000000" pitchFamily="2" charset="2"/>
              <a:buChar char="Œ"/>
            </a:pPr>
            <a:r>
              <a:rPr lang="en-US" altLang="zh-CN" sz="2400" b="1" dirty="0">
                <a:latin typeface="Arial" panose="020B0604020202020204" pitchFamily="34" charset="0"/>
              </a:rPr>
              <a:t> </a:t>
            </a:r>
            <a:r>
              <a:rPr lang="en-US" altLang="zh-CN" sz="2400" b="1" dirty="0">
                <a:solidFill>
                  <a:srgbClr val="DC0081"/>
                </a:solidFill>
                <a:latin typeface="Arial" panose="020B0604020202020204" pitchFamily="34" charset="0"/>
              </a:rPr>
              <a:t>Recognize revenue earned but not yet recorded, and</a:t>
            </a:r>
            <a:endParaRPr lang="en-US" altLang="zh-CN" sz="2400" b="1" dirty="0">
              <a:solidFill>
                <a:srgbClr val="DC0081"/>
              </a:solidFill>
              <a:latin typeface="Arial" panose="020B0604020202020204" pitchFamily="34" charset="0"/>
            </a:endParaRPr>
          </a:p>
          <a:p>
            <a:pPr marL="0" lvl="0" indent="0" algn="ctr">
              <a:spcBef>
                <a:spcPct val="0"/>
              </a:spcBef>
              <a:buClr>
                <a:srgbClr val="DC0081"/>
              </a:buClr>
              <a:buSzTx/>
              <a:buFont typeface="Wingdings" panose="05000000000000000000" pitchFamily="2" charset="2"/>
              <a:buChar char=""/>
            </a:pPr>
            <a:r>
              <a:rPr lang="en-US" altLang="zh-CN" sz="2400" b="1" dirty="0">
                <a:solidFill>
                  <a:srgbClr val="DC0081"/>
                </a:solidFill>
                <a:latin typeface="Arial" panose="020B0604020202020204" pitchFamily="34" charset="0"/>
              </a:rPr>
              <a:t>Record receivable.</a:t>
            </a:r>
            <a:endParaRPr lang="en-US" altLang="zh-CN" sz="2400" b="1" dirty="0">
              <a:solidFill>
                <a:srgbClr val="DC0081"/>
              </a:solidFill>
              <a:latin typeface="Arial" panose="020B0604020202020204" pitchFamily="34"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4275"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4276"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sp>
        <p:nvSpPr>
          <p:cNvPr id="54277" name="Rectangle 3"/>
          <p:cNvSpPr/>
          <p:nvPr/>
        </p:nvSpPr>
        <p:spPr>
          <a:xfrm>
            <a:off x="223838" y="2814638"/>
            <a:ext cx="4962525" cy="22256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rgbClr val="FC0128"/>
                </a:solidFill>
                <a:latin typeface="Arial" panose="020B0604020202020204" pitchFamily="34" charset="0"/>
              </a:rPr>
              <a:t>Examples Include:</a:t>
            </a:r>
            <a:endParaRPr lang="en-US" altLang="zh-CN" sz="2800" b="1" u="sng" dirty="0">
              <a:solidFill>
                <a:srgbClr val="FC0128"/>
              </a:solidFill>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Interest Earned</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Work Completed But Not Yet Billed to Customer</a:t>
            </a:r>
            <a:endParaRPr lang="en-US" altLang="zh-CN" sz="2800" b="1" dirty="0">
              <a:latin typeface="Arial" panose="020B0604020202020204" pitchFamily="34" charset="0"/>
            </a:endParaRPr>
          </a:p>
        </p:txBody>
      </p:sp>
      <p:graphicFrame>
        <p:nvGraphicFramePr>
          <p:cNvPr id="54278" name="Object 4">
            <a:hlinkClick r:id="" action="ppaction://ole?verb="/>
          </p:cNvPr>
          <p:cNvGraphicFramePr/>
          <p:nvPr>
            <p:ph type="clipArt" sz="half" idx="2"/>
          </p:nvPr>
        </p:nvGraphicFramePr>
        <p:xfrm>
          <a:off x="5372100" y="2819400"/>
          <a:ext cx="3614738" cy="2681288"/>
        </p:xfrm>
        <a:graphic>
          <a:graphicData uri="http://schemas.openxmlformats.org/presentationml/2006/ole">
            <mc:AlternateContent xmlns:mc="http://schemas.openxmlformats.org/markup-compatibility/2006">
              <mc:Choice xmlns:v="urn:schemas-microsoft-com:vml" Requires="v">
                <p:oleObj spid="_x0000_s3094" name="" r:id="rId1" imgW="8093710" imgH="6010910" progId="MS_ClipArt_Gallery">
                  <p:embed/>
                </p:oleObj>
              </mc:Choice>
              <mc:Fallback>
                <p:oleObj name="" r:id="rId1" imgW="8093710" imgH="6010910" progId="MS_ClipArt_Gallery">
                  <p:embed/>
                  <p:pic>
                    <p:nvPicPr>
                      <p:cNvPr id="0" name="图片 3093"/>
                      <p:cNvPicPr/>
                      <p:nvPr/>
                    </p:nvPicPr>
                    <p:blipFill>
                      <a:blip r:embed="rId2"/>
                      <a:srcRect/>
                      <a:stretch>
                        <a:fillRect/>
                      </a:stretch>
                    </p:blipFill>
                    <p:spPr>
                      <a:xfrm>
                        <a:off x="5372100" y="2819400"/>
                        <a:ext cx="3614738" cy="2681288"/>
                      </a:xfrm>
                      <a:prstGeom prst="rect">
                        <a:avLst/>
                      </a:prstGeom>
                      <a:noFill/>
                      <a:ln w="38100">
                        <a:miter/>
                      </a:ln>
                    </p:spPr>
                  </p:pic>
                </p:oleObj>
              </mc:Fallback>
            </mc:AlternateContent>
          </a:graphicData>
        </a:graphic>
      </p:graphicFrame>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529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5300" name="Rectangle 1026"/>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sp>
        <p:nvSpPr>
          <p:cNvPr id="55301" name="Line 1027"/>
          <p:cNvSpPr/>
          <p:nvPr/>
        </p:nvSpPr>
        <p:spPr>
          <a:xfrm>
            <a:off x="1854200" y="3352800"/>
            <a:ext cx="5435600" cy="0"/>
          </a:xfrm>
          <a:prstGeom prst="line">
            <a:avLst/>
          </a:prstGeom>
          <a:ln w="50800" cap="flat" cmpd="sng">
            <a:solidFill>
              <a:schemeClr val="tx1"/>
            </a:solidFill>
            <a:prstDash val="solid"/>
            <a:headEnd type="none" w="med" len="med"/>
            <a:tailEnd type="none" w="med" len="med"/>
          </a:ln>
        </p:spPr>
      </p:sp>
      <p:sp>
        <p:nvSpPr>
          <p:cNvPr id="55302" name="Line 1028"/>
          <p:cNvSpPr/>
          <p:nvPr/>
        </p:nvSpPr>
        <p:spPr>
          <a:xfrm>
            <a:off x="1828800" y="3149600"/>
            <a:ext cx="0" cy="482600"/>
          </a:xfrm>
          <a:prstGeom prst="line">
            <a:avLst/>
          </a:prstGeom>
          <a:ln w="50800" cap="flat" cmpd="sng">
            <a:solidFill>
              <a:srgbClr val="005400"/>
            </a:solidFill>
            <a:prstDash val="solid"/>
            <a:headEnd type="none" w="med" len="med"/>
            <a:tailEnd type="none" w="med" len="med"/>
          </a:ln>
        </p:spPr>
      </p:sp>
      <p:sp>
        <p:nvSpPr>
          <p:cNvPr id="55303" name="Line 1029"/>
          <p:cNvSpPr/>
          <p:nvPr/>
        </p:nvSpPr>
        <p:spPr>
          <a:xfrm>
            <a:off x="4572000" y="3149600"/>
            <a:ext cx="0" cy="482600"/>
          </a:xfrm>
          <a:prstGeom prst="line">
            <a:avLst/>
          </a:prstGeom>
          <a:ln w="50800" cap="flat" cmpd="sng">
            <a:solidFill>
              <a:srgbClr val="005400"/>
            </a:solidFill>
            <a:prstDash val="solid"/>
            <a:headEnd type="none" w="med" len="med"/>
            <a:tailEnd type="none" w="med" len="med"/>
          </a:ln>
        </p:spPr>
      </p:sp>
      <p:sp>
        <p:nvSpPr>
          <p:cNvPr id="55304" name="Line 1030"/>
          <p:cNvSpPr/>
          <p:nvPr/>
        </p:nvSpPr>
        <p:spPr>
          <a:xfrm>
            <a:off x="7315200" y="3149600"/>
            <a:ext cx="0" cy="482600"/>
          </a:xfrm>
          <a:prstGeom prst="line">
            <a:avLst/>
          </a:prstGeom>
          <a:ln w="50800" cap="flat" cmpd="sng">
            <a:solidFill>
              <a:srgbClr val="FF5008"/>
            </a:solidFill>
            <a:prstDash val="solid"/>
            <a:headEnd type="none" w="med" len="med"/>
            <a:tailEnd type="none" w="med" len="med"/>
          </a:ln>
        </p:spPr>
      </p:sp>
      <p:sp>
        <p:nvSpPr>
          <p:cNvPr id="55305" name="Rectangle 1031"/>
          <p:cNvSpPr/>
          <p:nvPr/>
        </p:nvSpPr>
        <p:spPr>
          <a:xfrm>
            <a:off x="1676400" y="17526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5306" name="Rectangle 1032"/>
          <p:cNvSpPr/>
          <p:nvPr/>
        </p:nvSpPr>
        <p:spPr>
          <a:xfrm>
            <a:off x="833438" y="3729038"/>
            <a:ext cx="1914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Saturday,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Jan. 15</a:t>
            </a:r>
            <a:endParaRPr lang="en-US" altLang="zh-CN" sz="2800" b="1" dirty="0">
              <a:solidFill>
                <a:srgbClr val="005400"/>
              </a:solidFill>
              <a:latin typeface="Arial" panose="020B0604020202020204" pitchFamily="34" charset="0"/>
            </a:endParaRPr>
          </a:p>
        </p:txBody>
      </p:sp>
      <p:sp>
        <p:nvSpPr>
          <p:cNvPr id="55307" name="Rectangle 1033"/>
          <p:cNvSpPr/>
          <p:nvPr/>
        </p:nvSpPr>
        <p:spPr>
          <a:xfrm>
            <a:off x="6424613" y="3729038"/>
            <a:ext cx="1809750"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F5008"/>
                </a:solidFill>
                <a:latin typeface="Arial" panose="020B0604020202020204" pitchFamily="34" charset="0"/>
              </a:rPr>
              <a:t>Tuesday, Feb. 15</a:t>
            </a:r>
            <a:endParaRPr lang="en-US" altLang="zh-CN" sz="2800" b="1" dirty="0">
              <a:solidFill>
                <a:srgbClr val="FF5008"/>
              </a:solidFill>
              <a:latin typeface="Arial" panose="020B0604020202020204" pitchFamily="34" charset="0"/>
            </a:endParaRPr>
          </a:p>
        </p:txBody>
      </p:sp>
      <p:sp>
        <p:nvSpPr>
          <p:cNvPr id="55308" name="Rectangle 1034"/>
          <p:cNvSpPr/>
          <p:nvPr/>
        </p:nvSpPr>
        <p:spPr>
          <a:xfrm>
            <a:off x="1900238" y="1900238"/>
            <a:ext cx="26003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rgbClr val="005400"/>
                </a:solidFill>
                <a:latin typeface="Arial" panose="020B0604020202020204" pitchFamily="34" charset="0"/>
              </a:rPr>
              <a:t>$170 </a:t>
            </a:r>
            <a:r>
              <a:rPr lang="en-US" altLang="zh-CN" sz="2800" b="1" dirty="0">
                <a:solidFill>
                  <a:srgbClr val="005400"/>
                </a:solidFill>
                <a:latin typeface="Arial" panose="020B0604020202020204" pitchFamily="34" charset="0"/>
              </a:rPr>
              <a:t>Interest Income</a:t>
            </a:r>
            <a:endParaRPr lang="en-US" altLang="zh-CN" sz="2800" b="1" dirty="0">
              <a:solidFill>
                <a:srgbClr val="005400"/>
              </a:solidFill>
              <a:latin typeface="Arial" panose="020B0604020202020204" pitchFamily="34" charset="0"/>
            </a:endParaRPr>
          </a:p>
        </p:txBody>
      </p:sp>
      <p:sp>
        <p:nvSpPr>
          <p:cNvPr id="55309" name="Rectangle 1035"/>
          <p:cNvSpPr/>
          <p:nvPr/>
        </p:nvSpPr>
        <p:spPr>
          <a:xfrm>
            <a:off x="147638" y="4795838"/>
            <a:ext cx="8772525" cy="1563687"/>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On Jan. 31, the bank owes Webb, Co. interest of $170.   Interest is paid on the 15</a:t>
            </a:r>
            <a:r>
              <a:rPr lang="en-US" altLang="zh-CN" b="1" baseline="30000" dirty="0">
                <a:latin typeface="Arial" panose="020B0604020202020204" pitchFamily="34" charset="0"/>
              </a:rPr>
              <a:t>th</a:t>
            </a:r>
            <a:r>
              <a:rPr lang="en-US" altLang="zh-CN" b="1" dirty="0">
                <a:latin typeface="Arial" panose="020B0604020202020204" pitchFamily="34" charset="0"/>
              </a:rPr>
              <a:t> day of each month.</a:t>
            </a:r>
            <a:endParaRPr lang="en-US" altLang="zh-CN" b="1" dirty="0">
              <a:latin typeface="Arial" panose="020B0604020202020204" pitchFamily="34" charset="0"/>
            </a:endParaRPr>
          </a:p>
        </p:txBody>
      </p:sp>
      <p:sp>
        <p:nvSpPr>
          <p:cNvPr id="55310" name="Rectangle 1036"/>
          <p:cNvSpPr/>
          <p:nvPr/>
        </p:nvSpPr>
        <p:spPr>
          <a:xfrm>
            <a:off x="3500438" y="3729038"/>
            <a:ext cx="2295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Monday,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Jan. 31</a:t>
            </a:r>
            <a:endParaRPr lang="en-US" altLang="zh-CN" sz="2800" b="1" dirty="0">
              <a:solidFill>
                <a:srgbClr val="005400"/>
              </a:solidFill>
              <a:latin typeface="Arial" panose="020B0604020202020204" pitchFamily="34" charset="0"/>
            </a:endParaRPr>
          </a:p>
        </p:txBody>
      </p:sp>
      <p:sp>
        <p:nvSpPr>
          <p:cNvPr id="55311" name="Freeform 1037"/>
          <p:cNvSpPr/>
          <p:nvPr/>
        </p:nvSpPr>
        <p:spPr>
          <a:xfrm>
            <a:off x="1752600" y="2819400"/>
            <a:ext cx="2859088" cy="306388"/>
          </a:xfrm>
          <a:custGeom>
            <a:avLst/>
            <a:gdLst>
              <a:gd name="txL" fmla="*/ 0 w 1801"/>
              <a:gd name="txT" fmla="*/ 0 h 193"/>
              <a:gd name="txR" fmla="*/ 1801 w 1801"/>
              <a:gd name="txB" fmla="*/ 193 h 193"/>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1801" h="193">
                <a:moveTo>
                  <a:pt x="901" y="0"/>
                </a:moveTo>
                <a:lnTo>
                  <a:pt x="873" y="83"/>
                </a:lnTo>
                <a:lnTo>
                  <a:pt x="155" y="83"/>
                </a:lnTo>
                <a:lnTo>
                  <a:pt x="139" y="83"/>
                </a:lnTo>
                <a:lnTo>
                  <a:pt x="124" y="86"/>
                </a:lnTo>
                <a:lnTo>
                  <a:pt x="107" y="88"/>
                </a:lnTo>
                <a:lnTo>
                  <a:pt x="92" y="92"/>
                </a:lnTo>
                <a:lnTo>
                  <a:pt x="77" y="97"/>
                </a:lnTo>
                <a:lnTo>
                  <a:pt x="64" y="103"/>
                </a:lnTo>
                <a:lnTo>
                  <a:pt x="51" y="111"/>
                </a:lnTo>
                <a:lnTo>
                  <a:pt x="39" y="118"/>
                </a:lnTo>
                <a:lnTo>
                  <a:pt x="31" y="127"/>
                </a:lnTo>
                <a:lnTo>
                  <a:pt x="22" y="137"/>
                </a:lnTo>
                <a:lnTo>
                  <a:pt x="14" y="147"/>
                </a:lnTo>
                <a:lnTo>
                  <a:pt x="8" y="158"/>
                </a:lnTo>
                <a:lnTo>
                  <a:pt x="3" y="170"/>
                </a:lnTo>
                <a:lnTo>
                  <a:pt x="0" y="180"/>
                </a:lnTo>
                <a:lnTo>
                  <a:pt x="0" y="192"/>
                </a:lnTo>
                <a:lnTo>
                  <a:pt x="3" y="183"/>
                </a:lnTo>
                <a:lnTo>
                  <a:pt x="8" y="172"/>
                </a:lnTo>
                <a:lnTo>
                  <a:pt x="14" y="161"/>
                </a:lnTo>
                <a:lnTo>
                  <a:pt x="22" y="151"/>
                </a:lnTo>
                <a:lnTo>
                  <a:pt x="33" y="143"/>
                </a:lnTo>
                <a:lnTo>
                  <a:pt x="41" y="134"/>
                </a:lnTo>
                <a:lnTo>
                  <a:pt x="54" y="125"/>
                </a:lnTo>
                <a:lnTo>
                  <a:pt x="66" y="121"/>
                </a:lnTo>
                <a:lnTo>
                  <a:pt x="80" y="114"/>
                </a:lnTo>
                <a:lnTo>
                  <a:pt x="95" y="110"/>
                </a:lnTo>
                <a:lnTo>
                  <a:pt x="110" y="106"/>
                </a:lnTo>
                <a:lnTo>
                  <a:pt x="125" y="104"/>
                </a:lnTo>
                <a:lnTo>
                  <a:pt x="142" y="103"/>
                </a:lnTo>
                <a:lnTo>
                  <a:pt x="156" y="103"/>
                </a:lnTo>
                <a:lnTo>
                  <a:pt x="873" y="131"/>
                </a:lnTo>
                <a:lnTo>
                  <a:pt x="901" y="83"/>
                </a:lnTo>
                <a:lnTo>
                  <a:pt x="927" y="131"/>
                </a:lnTo>
                <a:lnTo>
                  <a:pt x="1644" y="103"/>
                </a:lnTo>
                <a:lnTo>
                  <a:pt x="1661" y="103"/>
                </a:lnTo>
                <a:lnTo>
                  <a:pt x="1675" y="104"/>
                </a:lnTo>
                <a:lnTo>
                  <a:pt x="1692" y="106"/>
                </a:lnTo>
                <a:lnTo>
                  <a:pt x="1705" y="110"/>
                </a:lnTo>
                <a:lnTo>
                  <a:pt x="1720" y="114"/>
                </a:lnTo>
                <a:lnTo>
                  <a:pt x="1734" y="121"/>
                </a:lnTo>
                <a:lnTo>
                  <a:pt x="1746" y="125"/>
                </a:lnTo>
                <a:lnTo>
                  <a:pt x="1759" y="134"/>
                </a:lnTo>
                <a:lnTo>
                  <a:pt x="1769" y="143"/>
                </a:lnTo>
                <a:lnTo>
                  <a:pt x="1779" y="151"/>
                </a:lnTo>
                <a:lnTo>
                  <a:pt x="1786" y="161"/>
                </a:lnTo>
                <a:lnTo>
                  <a:pt x="1792" y="172"/>
                </a:lnTo>
                <a:lnTo>
                  <a:pt x="1797" y="183"/>
                </a:lnTo>
                <a:lnTo>
                  <a:pt x="1800" y="192"/>
                </a:lnTo>
                <a:lnTo>
                  <a:pt x="1799" y="180"/>
                </a:lnTo>
                <a:lnTo>
                  <a:pt x="1797" y="170"/>
                </a:lnTo>
                <a:lnTo>
                  <a:pt x="1792" y="158"/>
                </a:lnTo>
                <a:lnTo>
                  <a:pt x="1786" y="147"/>
                </a:lnTo>
                <a:lnTo>
                  <a:pt x="1780" y="137"/>
                </a:lnTo>
                <a:lnTo>
                  <a:pt x="1771" y="127"/>
                </a:lnTo>
                <a:lnTo>
                  <a:pt x="1760" y="118"/>
                </a:lnTo>
                <a:lnTo>
                  <a:pt x="1748" y="111"/>
                </a:lnTo>
                <a:lnTo>
                  <a:pt x="1737" y="103"/>
                </a:lnTo>
                <a:lnTo>
                  <a:pt x="1723" y="97"/>
                </a:lnTo>
                <a:lnTo>
                  <a:pt x="1708" y="92"/>
                </a:lnTo>
                <a:lnTo>
                  <a:pt x="1693" y="88"/>
                </a:lnTo>
                <a:lnTo>
                  <a:pt x="1678" y="86"/>
                </a:lnTo>
                <a:lnTo>
                  <a:pt x="1661" y="83"/>
                </a:lnTo>
                <a:lnTo>
                  <a:pt x="1646" y="83"/>
                </a:lnTo>
                <a:lnTo>
                  <a:pt x="927" y="83"/>
                </a:lnTo>
                <a:lnTo>
                  <a:pt x="901" y="0"/>
                </a:lnTo>
              </a:path>
            </a:pathLst>
          </a:custGeom>
          <a:solidFill>
            <a:srgbClr val="005400">
              <a:alpha val="100000"/>
            </a:srgbClr>
          </a:solidFill>
          <a:ln w="12700" cap="rnd" cmpd="sng">
            <a:solidFill>
              <a:srgbClr val="005400">
                <a:alpha val="100000"/>
              </a:srgbClr>
            </a:solidFill>
            <a:prstDash val="solid"/>
            <a:round/>
            <a:headEnd type="none" w="med" len="med"/>
            <a:tailEnd type="none" w="med" len="med"/>
          </a:ln>
        </p:spPr>
        <p:txBody>
          <a:bodyPr/>
          <a:p>
            <a:endParaRPr lang="zh-CN" altLang="en-US"/>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632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6324"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graphicFrame>
        <p:nvGraphicFramePr>
          <p:cNvPr id="56325" name="Object 3">
            <a:hlinkClick r:id="" action="ppaction://ole?verb="/>
          </p:cNvPr>
          <p:cNvGraphicFramePr/>
          <p:nvPr/>
        </p:nvGraphicFramePr>
        <p:xfrm>
          <a:off x="204788" y="3429000"/>
          <a:ext cx="8942387" cy="3086100"/>
        </p:xfrm>
        <a:graphic>
          <a:graphicData uri="http://schemas.openxmlformats.org/presentationml/2006/ole">
            <mc:AlternateContent xmlns:mc="http://schemas.openxmlformats.org/markup-compatibility/2006">
              <mc:Choice xmlns:v="urn:schemas-microsoft-com:vml" Requires="v">
                <p:oleObj spid="_x0000_s3095" name="" r:id="rId1" imgW="3585210" imgH="1299210" progId="Excel.Sheet.8">
                  <p:embed/>
                </p:oleObj>
              </mc:Choice>
              <mc:Fallback>
                <p:oleObj name="" r:id="rId1" imgW="3585210" imgH="1299210" progId="Excel.Sheet.8">
                  <p:embed/>
                  <p:pic>
                    <p:nvPicPr>
                      <p:cNvPr id="0" name="图片 3094"/>
                      <p:cNvPicPr/>
                      <p:nvPr/>
                    </p:nvPicPr>
                    <p:blipFill>
                      <a:blip r:embed="rId2"/>
                      <a:stretch>
                        <a:fillRect/>
                      </a:stretch>
                    </p:blipFill>
                    <p:spPr>
                      <a:xfrm>
                        <a:off x="204788" y="3429000"/>
                        <a:ext cx="8942387" cy="3086100"/>
                      </a:xfrm>
                      <a:prstGeom prst="rect">
                        <a:avLst/>
                      </a:prstGeom>
                      <a:noFill/>
                      <a:ln w="38100">
                        <a:noFill/>
                        <a:miter/>
                      </a:ln>
                    </p:spPr>
                  </p:pic>
                </p:oleObj>
              </mc:Fallback>
            </mc:AlternateContent>
          </a:graphicData>
        </a:graphic>
      </p:graphicFrame>
      <p:sp>
        <p:nvSpPr>
          <p:cNvPr id="56326" name="Rectangle 4"/>
          <p:cNvSpPr/>
          <p:nvPr/>
        </p:nvSpPr>
        <p:spPr>
          <a:xfrm>
            <a:off x="47625" y="1765300"/>
            <a:ext cx="9001125" cy="1076325"/>
          </a:xfrm>
          <a:prstGeom prst="rect">
            <a:avLst/>
          </a:prstGeom>
          <a:noFill/>
          <a:ln w="12700" cap="flat" cmpd="sng">
            <a:solidFill>
              <a:schemeClr val="tx1"/>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Initially, the revenue is recognized and a receivable is created.</a:t>
            </a:r>
            <a:endParaRPr lang="en-US" altLang="zh-CN" b="1" dirty="0">
              <a:latin typeface="Arial" panose="020B0604020202020204" pitchFamily="34" charset="0"/>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734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7348"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graphicFrame>
        <p:nvGraphicFramePr>
          <p:cNvPr id="57349" name="Object 3">
            <a:hlinkClick r:id="" action="ppaction://ole?verb="/>
          </p:cNvPr>
          <p:cNvGraphicFramePr/>
          <p:nvPr/>
        </p:nvGraphicFramePr>
        <p:xfrm>
          <a:off x="4740275" y="4654550"/>
          <a:ext cx="4330700" cy="1279525"/>
        </p:xfrm>
        <a:graphic>
          <a:graphicData uri="http://schemas.openxmlformats.org/presentationml/2006/ole">
            <mc:AlternateContent xmlns:mc="http://schemas.openxmlformats.org/markup-compatibility/2006">
              <mc:Choice xmlns:v="urn:schemas-microsoft-com:vml" Requires="v">
                <p:oleObj spid="_x0000_s3096" name="" r:id="rId1" imgW="1371600" imgH="424815" progId="Excel.Sheet.8">
                  <p:embed/>
                </p:oleObj>
              </mc:Choice>
              <mc:Fallback>
                <p:oleObj name="" r:id="rId1" imgW="1371600" imgH="424815" progId="Excel.Sheet.8">
                  <p:embed/>
                  <p:pic>
                    <p:nvPicPr>
                      <p:cNvPr id="0" name="图片 3095"/>
                      <p:cNvPicPr/>
                      <p:nvPr/>
                    </p:nvPicPr>
                    <p:blipFill>
                      <a:blip r:embed="rId2"/>
                      <a:stretch>
                        <a:fillRect/>
                      </a:stretch>
                    </p:blipFill>
                    <p:spPr>
                      <a:xfrm>
                        <a:off x="47402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graphicFrame>
        <p:nvGraphicFramePr>
          <p:cNvPr id="57350" name="Object 4">
            <a:hlinkClick r:id="" action="ppaction://ole?verb="/>
          </p:cNvPr>
          <p:cNvGraphicFramePr/>
          <p:nvPr/>
        </p:nvGraphicFramePr>
        <p:xfrm>
          <a:off x="15875" y="4654550"/>
          <a:ext cx="4330700" cy="1279525"/>
        </p:xfrm>
        <a:graphic>
          <a:graphicData uri="http://schemas.openxmlformats.org/presentationml/2006/ole">
            <mc:AlternateContent xmlns:mc="http://schemas.openxmlformats.org/markup-compatibility/2006">
              <mc:Choice xmlns:v="urn:schemas-microsoft-com:vml" Requires="v">
                <p:oleObj spid="_x0000_s3092" name="" r:id="rId3" imgW="1619250" imgH="495300" progId="Excel.Sheet.5">
                  <p:embed/>
                </p:oleObj>
              </mc:Choice>
              <mc:Fallback>
                <p:oleObj name="" r:id="rId3" imgW="1619250" imgH="495300" progId="Excel.Sheet.5">
                  <p:embed/>
                  <p:pic>
                    <p:nvPicPr>
                      <p:cNvPr id="0" name="图片 3091"/>
                      <p:cNvPicPr/>
                      <p:nvPr/>
                    </p:nvPicPr>
                    <p:blipFill>
                      <a:blip r:embed="rId4"/>
                      <a:stretch>
                        <a:fillRect/>
                      </a:stretch>
                    </p:blipFill>
                    <p:spPr>
                      <a:xfrm>
                        <a:off x="15875" y="4654550"/>
                        <a:ext cx="4330700" cy="1279525"/>
                      </a:xfrm>
                      <a:prstGeom prst="rect">
                        <a:avLst/>
                      </a:prstGeom>
                      <a:noFill/>
                      <a:ln w="12700" cap="flat" cmpd="sng">
                        <a:solidFill>
                          <a:schemeClr val="accent2"/>
                        </a:solidFill>
                        <a:prstDash val="solid"/>
                        <a:miter/>
                        <a:headEnd type="none" w="med" len="med"/>
                        <a:tailEnd type="none" w="med" len="med"/>
                      </a:ln>
                    </p:spPr>
                  </p:pic>
                </p:oleObj>
              </mc:Fallback>
            </mc:AlternateContent>
          </a:graphicData>
        </a:graphic>
      </p:graphicFrame>
      <p:sp>
        <p:nvSpPr>
          <p:cNvPr id="57351" name="Line 5"/>
          <p:cNvSpPr/>
          <p:nvPr/>
        </p:nvSpPr>
        <p:spPr>
          <a:xfrm>
            <a:off x="2209800" y="3759200"/>
            <a:ext cx="0" cy="863600"/>
          </a:xfrm>
          <a:prstGeom prst="line">
            <a:avLst/>
          </a:prstGeom>
          <a:ln w="50800" cap="flat" cmpd="sng">
            <a:solidFill>
              <a:schemeClr val="tx2"/>
            </a:solidFill>
            <a:prstDash val="solid"/>
            <a:headEnd type="none" w="med" len="med"/>
            <a:tailEnd type="triangle" w="med" len="med"/>
          </a:ln>
        </p:spPr>
      </p:sp>
      <p:sp>
        <p:nvSpPr>
          <p:cNvPr id="57352" name="Line 6"/>
          <p:cNvSpPr/>
          <p:nvPr/>
        </p:nvSpPr>
        <p:spPr>
          <a:xfrm>
            <a:off x="6934200" y="3759200"/>
            <a:ext cx="0" cy="863600"/>
          </a:xfrm>
          <a:prstGeom prst="line">
            <a:avLst/>
          </a:prstGeom>
          <a:ln w="50800" cap="flat" cmpd="sng">
            <a:solidFill>
              <a:schemeClr val="tx2"/>
            </a:solidFill>
            <a:prstDash val="solid"/>
            <a:headEnd type="none" w="med" len="med"/>
            <a:tailEnd type="triangle" w="med" len="med"/>
          </a:ln>
        </p:spPr>
      </p:sp>
      <p:sp>
        <p:nvSpPr>
          <p:cNvPr id="57353" name="Rectangle 7"/>
          <p:cNvSpPr/>
          <p:nvPr/>
        </p:nvSpPr>
        <p:spPr>
          <a:xfrm>
            <a:off x="5176838" y="2128838"/>
            <a:ext cx="3514725" cy="1597025"/>
          </a:xfrm>
          <a:prstGeom prst="rect">
            <a:avLst/>
          </a:prstGeom>
          <a:solidFill>
            <a:srgbClr val="FFC5CF"/>
          </a:solidFill>
          <a:ln w="12700" cap="flat" cmpd="sng">
            <a:solidFill>
              <a:schemeClr val="tx2"/>
            </a:solidFill>
            <a:prstDash val="solid"/>
            <a:miter/>
            <a:headEnd type="none" w="med" len="med"/>
            <a:tailEnd type="none" w="med" len="med"/>
          </a:ln>
          <a:effectLst>
            <a:outerShdw dist="107763" dir="2699999" algn="ctr" rotWithShape="0">
              <a:schemeClr val="tx2"/>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Income Statement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Revenue earned this period.</a:t>
            </a:r>
            <a:endParaRPr lang="en-US" altLang="zh-CN" sz="2800" b="1" dirty="0">
              <a:latin typeface="Arial" panose="020B0604020202020204" pitchFamily="34" charset="0"/>
            </a:endParaRPr>
          </a:p>
        </p:txBody>
      </p:sp>
      <p:sp>
        <p:nvSpPr>
          <p:cNvPr id="57354" name="Rectangle 8"/>
          <p:cNvSpPr/>
          <p:nvPr/>
        </p:nvSpPr>
        <p:spPr>
          <a:xfrm>
            <a:off x="757238" y="1747838"/>
            <a:ext cx="2981325" cy="2024062"/>
          </a:xfrm>
          <a:prstGeom prst="rect">
            <a:avLst/>
          </a:prstGeom>
          <a:noFill/>
          <a:ln w="12700" cap="flat" cmpd="sng">
            <a:solidFill>
              <a:schemeClr val="tx2"/>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chemeClr val="tx2"/>
                </a:solidFill>
                <a:latin typeface="Arial" panose="020B0604020202020204" pitchFamily="34" charset="0"/>
              </a:rPr>
              <a:t>Balance Sheet</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Receivable to be collected in a future period.</a:t>
            </a:r>
            <a:endParaRPr lang="en-US" altLang="zh-CN" sz="2800" b="1" dirty="0">
              <a:latin typeface="Arial" panose="020B0604020202020204" pitchFamily="34"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837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8372" name="Rectangle 2"/>
          <p:cNvSpPr>
            <a:spLocks noGrp="1"/>
          </p:cNvSpPr>
          <p:nvPr>
            <p:ph type="title"/>
          </p:nvPr>
        </p:nvSpPr>
        <p:spPr>
          <a:xfrm>
            <a:off x="1042988" y="261938"/>
            <a:ext cx="7793037" cy="1462087"/>
          </a:xfrm>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sp>
        <p:nvSpPr>
          <p:cNvPr id="58373" name="Line 3"/>
          <p:cNvSpPr/>
          <p:nvPr/>
        </p:nvSpPr>
        <p:spPr>
          <a:xfrm>
            <a:off x="1854200" y="3962400"/>
            <a:ext cx="5435600" cy="0"/>
          </a:xfrm>
          <a:prstGeom prst="line">
            <a:avLst/>
          </a:prstGeom>
          <a:ln w="50800" cap="flat" cmpd="sng">
            <a:solidFill>
              <a:schemeClr val="tx1"/>
            </a:solidFill>
            <a:prstDash val="solid"/>
            <a:headEnd type="none" w="med" len="med"/>
            <a:tailEnd type="none" w="med" len="med"/>
          </a:ln>
        </p:spPr>
      </p:sp>
      <p:sp>
        <p:nvSpPr>
          <p:cNvPr id="58374" name="Line 4"/>
          <p:cNvSpPr/>
          <p:nvPr/>
        </p:nvSpPr>
        <p:spPr>
          <a:xfrm>
            <a:off x="1828800" y="3759200"/>
            <a:ext cx="0" cy="482600"/>
          </a:xfrm>
          <a:prstGeom prst="line">
            <a:avLst/>
          </a:prstGeom>
          <a:ln w="50800" cap="flat" cmpd="sng">
            <a:solidFill>
              <a:srgbClr val="005400"/>
            </a:solidFill>
            <a:prstDash val="solid"/>
            <a:headEnd type="none" w="med" len="med"/>
            <a:tailEnd type="none" w="med" len="med"/>
          </a:ln>
        </p:spPr>
      </p:sp>
      <p:sp>
        <p:nvSpPr>
          <p:cNvPr id="58375" name="Line 5"/>
          <p:cNvSpPr/>
          <p:nvPr/>
        </p:nvSpPr>
        <p:spPr>
          <a:xfrm>
            <a:off x="4572000" y="3759200"/>
            <a:ext cx="0" cy="482600"/>
          </a:xfrm>
          <a:prstGeom prst="line">
            <a:avLst/>
          </a:prstGeom>
          <a:ln w="50800" cap="flat" cmpd="sng">
            <a:solidFill>
              <a:srgbClr val="005400"/>
            </a:solidFill>
            <a:prstDash val="solid"/>
            <a:headEnd type="none" w="med" len="med"/>
            <a:tailEnd type="none" w="med" len="med"/>
          </a:ln>
        </p:spPr>
      </p:sp>
      <p:sp>
        <p:nvSpPr>
          <p:cNvPr id="58376" name="Line 6"/>
          <p:cNvSpPr/>
          <p:nvPr/>
        </p:nvSpPr>
        <p:spPr>
          <a:xfrm>
            <a:off x="7315200" y="3759200"/>
            <a:ext cx="0" cy="482600"/>
          </a:xfrm>
          <a:prstGeom prst="line">
            <a:avLst/>
          </a:prstGeom>
          <a:ln w="50800" cap="flat" cmpd="sng">
            <a:solidFill>
              <a:srgbClr val="FF5008"/>
            </a:solidFill>
            <a:prstDash val="solid"/>
            <a:headEnd type="none" w="med" len="med"/>
            <a:tailEnd type="none" w="med" len="med"/>
          </a:ln>
        </p:spPr>
      </p:sp>
      <p:sp>
        <p:nvSpPr>
          <p:cNvPr id="58377" name="Rectangle 7"/>
          <p:cNvSpPr/>
          <p:nvPr/>
        </p:nvSpPr>
        <p:spPr>
          <a:xfrm>
            <a:off x="1676400" y="2362200"/>
            <a:ext cx="1600200" cy="519113"/>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8378" name="Rectangle 8"/>
          <p:cNvSpPr/>
          <p:nvPr/>
        </p:nvSpPr>
        <p:spPr>
          <a:xfrm>
            <a:off x="833438" y="4338638"/>
            <a:ext cx="1914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Saturday,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Jan. 15</a:t>
            </a:r>
            <a:endParaRPr lang="en-US" altLang="zh-CN" sz="2800" b="1" dirty="0">
              <a:solidFill>
                <a:srgbClr val="005400"/>
              </a:solidFill>
              <a:latin typeface="Arial" panose="020B0604020202020204" pitchFamily="34" charset="0"/>
            </a:endParaRPr>
          </a:p>
        </p:txBody>
      </p:sp>
      <p:sp>
        <p:nvSpPr>
          <p:cNvPr id="58379" name="Rectangle 9"/>
          <p:cNvSpPr/>
          <p:nvPr/>
        </p:nvSpPr>
        <p:spPr>
          <a:xfrm>
            <a:off x="6424613" y="4338638"/>
            <a:ext cx="1809750"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F5008"/>
                </a:solidFill>
                <a:latin typeface="Arial" panose="020B0604020202020204" pitchFamily="34" charset="0"/>
              </a:rPr>
              <a:t>Tuesday, Feb. 15</a:t>
            </a:r>
            <a:endParaRPr lang="en-US" altLang="zh-CN" sz="2800" b="1" dirty="0">
              <a:solidFill>
                <a:srgbClr val="FF5008"/>
              </a:solidFill>
              <a:latin typeface="Arial" panose="020B0604020202020204" pitchFamily="34" charset="0"/>
            </a:endParaRPr>
          </a:p>
        </p:txBody>
      </p:sp>
      <p:sp>
        <p:nvSpPr>
          <p:cNvPr id="58380" name="Rectangle 10"/>
          <p:cNvSpPr/>
          <p:nvPr/>
        </p:nvSpPr>
        <p:spPr>
          <a:xfrm>
            <a:off x="2205038" y="1643063"/>
            <a:ext cx="49625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7B00E4"/>
                </a:solidFill>
                <a:latin typeface="Arial" panose="020B0604020202020204" pitchFamily="34" charset="0"/>
              </a:rPr>
              <a:t>$320 </a:t>
            </a:r>
            <a:r>
              <a:rPr lang="en-US" altLang="zh-CN" sz="2800" b="1" dirty="0">
                <a:solidFill>
                  <a:srgbClr val="7B00E4"/>
                </a:solidFill>
                <a:latin typeface="Arial" panose="020B0604020202020204" pitchFamily="34" charset="0"/>
              </a:rPr>
              <a:t>Monthly Interest </a:t>
            </a:r>
            <a:endParaRPr lang="en-US" altLang="zh-CN" sz="2800" b="1" dirty="0">
              <a:solidFill>
                <a:srgbClr val="7B00E4"/>
              </a:solidFill>
              <a:latin typeface="Arial" panose="020B0604020202020204" pitchFamily="34" charset="0"/>
            </a:endParaRPr>
          </a:p>
        </p:txBody>
      </p:sp>
      <p:sp>
        <p:nvSpPr>
          <p:cNvPr id="58381" name="Freeform 11"/>
          <p:cNvSpPr/>
          <p:nvPr/>
        </p:nvSpPr>
        <p:spPr>
          <a:xfrm>
            <a:off x="1690688" y="2133600"/>
            <a:ext cx="5854700" cy="461963"/>
          </a:xfrm>
          <a:custGeom>
            <a:avLst/>
            <a:gdLst>
              <a:gd name="txL" fmla="*/ 0 w 3688"/>
              <a:gd name="txT" fmla="*/ 0 h 291"/>
              <a:gd name="txR" fmla="*/ 3688 w 3688"/>
              <a:gd name="txB" fmla="*/ 291 h 291"/>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3688" h="291">
                <a:moveTo>
                  <a:pt x="1845" y="0"/>
                </a:moveTo>
                <a:lnTo>
                  <a:pt x="1789" y="126"/>
                </a:lnTo>
                <a:lnTo>
                  <a:pt x="317" y="126"/>
                </a:lnTo>
                <a:lnTo>
                  <a:pt x="285" y="126"/>
                </a:lnTo>
                <a:lnTo>
                  <a:pt x="254" y="129"/>
                </a:lnTo>
                <a:lnTo>
                  <a:pt x="220" y="132"/>
                </a:lnTo>
                <a:lnTo>
                  <a:pt x="189" y="139"/>
                </a:lnTo>
                <a:lnTo>
                  <a:pt x="157" y="146"/>
                </a:lnTo>
                <a:lnTo>
                  <a:pt x="132" y="156"/>
                </a:lnTo>
                <a:lnTo>
                  <a:pt x="104" y="168"/>
                </a:lnTo>
                <a:lnTo>
                  <a:pt x="79" y="179"/>
                </a:lnTo>
                <a:lnTo>
                  <a:pt x="63" y="192"/>
                </a:lnTo>
                <a:lnTo>
                  <a:pt x="45" y="207"/>
                </a:lnTo>
                <a:lnTo>
                  <a:pt x="29" y="222"/>
                </a:lnTo>
                <a:lnTo>
                  <a:pt x="17" y="239"/>
                </a:lnTo>
                <a:lnTo>
                  <a:pt x="7" y="256"/>
                </a:lnTo>
                <a:lnTo>
                  <a:pt x="0" y="271"/>
                </a:lnTo>
                <a:lnTo>
                  <a:pt x="0" y="290"/>
                </a:lnTo>
                <a:lnTo>
                  <a:pt x="7" y="277"/>
                </a:lnTo>
                <a:lnTo>
                  <a:pt x="17" y="260"/>
                </a:lnTo>
                <a:lnTo>
                  <a:pt x="29" y="244"/>
                </a:lnTo>
                <a:lnTo>
                  <a:pt x="45" y="229"/>
                </a:lnTo>
                <a:lnTo>
                  <a:pt x="67" y="216"/>
                </a:lnTo>
                <a:lnTo>
                  <a:pt x="85" y="202"/>
                </a:lnTo>
                <a:lnTo>
                  <a:pt x="110" y="189"/>
                </a:lnTo>
                <a:lnTo>
                  <a:pt x="135" y="183"/>
                </a:lnTo>
                <a:lnTo>
                  <a:pt x="163" y="172"/>
                </a:lnTo>
                <a:lnTo>
                  <a:pt x="195" y="165"/>
                </a:lnTo>
                <a:lnTo>
                  <a:pt x="226" y="161"/>
                </a:lnTo>
                <a:lnTo>
                  <a:pt x="257" y="157"/>
                </a:lnTo>
                <a:lnTo>
                  <a:pt x="291" y="156"/>
                </a:lnTo>
                <a:lnTo>
                  <a:pt x="319" y="156"/>
                </a:lnTo>
                <a:lnTo>
                  <a:pt x="1789" y="198"/>
                </a:lnTo>
                <a:lnTo>
                  <a:pt x="1845" y="126"/>
                </a:lnTo>
                <a:lnTo>
                  <a:pt x="1898" y="198"/>
                </a:lnTo>
                <a:lnTo>
                  <a:pt x="3368" y="156"/>
                </a:lnTo>
                <a:lnTo>
                  <a:pt x="3402" y="156"/>
                </a:lnTo>
                <a:lnTo>
                  <a:pt x="3430" y="157"/>
                </a:lnTo>
                <a:lnTo>
                  <a:pt x="3465" y="161"/>
                </a:lnTo>
                <a:lnTo>
                  <a:pt x="3493" y="165"/>
                </a:lnTo>
                <a:lnTo>
                  <a:pt x="3524" y="172"/>
                </a:lnTo>
                <a:lnTo>
                  <a:pt x="3552" y="183"/>
                </a:lnTo>
                <a:lnTo>
                  <a:pt x="3577" y="189"/>
                </a:lnTo>
                <a:lnTo>
                  <a:pt x="3602" y="202"/>
                </a:lnTo>
                <a:lnTo>
                  <a:pt x="3624" y="216"/>
                </a:lnTo>
                <a:lnTo>
                  <a:pt x="3643" y="229"/>
                </a:lnTo>
                <a:lnTo>
                  <a:pt x="3658" y="244"/>
                </a:lnTo>
                <a:lnTo>
                  <a:pt x="3671" y="260"/>
                </a:lnTo>
                <a:lnTo>
                  <a:pt x="3680" y="277"/>
                </a:lnTo>
                <a:lnTo>
                  <a:pt x="3687" y="290"/>
                </a:lnTo>
                <a:lnTo>
                  <a:pt x="3684" y="271"/>
                </a:lnTo>
                <a:lnTo>
                  <a:pt x="3680" y="256"/>
                </a:lnTo>
                <a:lnTo>
                  <a:pt x="3671" y="239"/>
                </a:lnTo>
                <a:lnTo>
                  <a:pt x="3658" y="222"/>
                </a:lnTo>
                <a:lnTo>
                  <a:pt x="3646" y="207"/>
                </a:lnTo>
                <a:lnTo>
                  <a:pt x="3628" y="192"/>
                </a:lnTo>
                <a:lnTo>
                  <a:pt x="3606" y="179"/>
                </a:lnTo>
                <a:lnTo>
                  <a:pt x="3580" y="168"/>
                </a:lnTo>
                <a:lnTo>
                  <a:pt x="3558" y="156"/>
                </a:lnTo>
                <a:lnTo>
                  <a:pt x="3530" y="146"/>
                </a:lnTo>
                <a:lnTo>
                  <a:pt x="3499" y="139"/>
                </a:lnTo>
                <a:lnTo>
                  <a:pt x="3468" y="132"/>
                </a:lnTo>
                <a:lnTo>
                  <a:pt x="3436" y="129"/>
                </a:lnTo>
                <a:lnTo>
                  <a:pt x="3402" y="126"/>
                </a:lnTo>
                <a:lnTo>
                  <a:pt x="3371" y="126"/>
                </a:lnTo>
                <a:lnTo>
                  <a:pt x="1898" y="126"/>
                </a:lnTo>
                <a:lnTo>
                  <a:pt x="1845" y="0"/>
                </a:lnTo>
              </a:path>
            </a:pathLst>
          </a:custGeom>
          <a:solidFill>
            <a:srgbClr val="7B00E4">
              <a:alpha val="100000"/>
            </a:srgbClr>
          </a:solidFill>
          <a:ln w="12700" cap="rnd" cmpd="sng">
            <a:solidFill>
              <a:srgbClr val="7B00E4">
                <a:alpha val="100000"/>
              </a:srgbClr>
            </a:solidFill>
            <a:prstDash val="solid"/>
            <a:round/>
            <a:headEnd type="none" w="med" len="med"/>
            <a:tailEnd type="none" w="med" len="med"/>
          </a:ln>
        </p:spPr>
        <p:txBody>
          <a:bodyPr/>
          <a:p>
            <a:endParaRPr lang="zh-CN" altLang="en-US"/>
          </a:p>
        </p:txBody>
      </p:sp>
      <p:sp>
        <p:nvSpPr>
          <p:cNvPr id="58382" name="Rectangle 12"/>
          <p:cNvSpPr/>
          <p:nvPr/>
        </p:nvSpPr>
        <p:spPr>
          <a:xfrm>
            <a:off x="1900238" y="2509838"/>
            <a:ext cx="26003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rgbClr val="005400"/>
                </a:solidFill>
                <a:latin typeface="Arial" panose="020B0604020202020204" pitchFamily="34" charset="0"/>
              </a:rPr>
              <a:t>$170 </a:t>
            </a:r>
            <a:r>
              <a:rPr lang="en-US" altLang="zh-CN" sz="2800" b="1" dirty="0">
                <a:solidFill>
                  <a:srgbClr val="005400"/>
                </a:solidFill>
                <a:latin typeface="Arial" panose="020B0604020202020204" pitchFamily="34" charset="0"/>
              </a:rPr>
              <a:t>Interest income</a:t>
            </a:r>
            <a:endParaRPr lang="en-US" altLang="zh-CN" sz="2800" b="1" dirty="0">
              <a:solidFill>
                <a:srgbClr val="005400"/>
              </a:solidFill>
              <a:latin typeface="Arial" panose="020B0604020202020204" pitchFamily="34" charset="0"/>
            </a:endParaRPr>
          </a:p>
        </p:txBody>
      </p:sp>
      <p:sp>
        <p:nvSpPr>
          <p:cNvPr id="58383" name="Rectangle 13"/>
          <p:cNvSpPr/>
          <p:nvPr/>
        </p:nvSpPr>
        <p:spPr>
          <a:xfrm>
            <a:off x="147638" y="5634038"/>
            <a:ext cx="8772525" cy="588962"/>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Let’s</a:t>
            </a:r>
            <a:r>
              <a:rPr lang="zh-CN" altLang="en-US" b="1" dirty="0">
                <a:latin typeface="Arial" panose="020B0604020202020204" pitchFamily="34" charset="0"/>
              </a:rPr>
              <a:t> </a:t>
            </a:r>
            <a:r>
              <a:rPr lang="en-US" altLang="zh-CN" b="1" dirty="0">
                <a:latin typeface="Arial" panose="020B0604020202020204" pitchFamily="34" charset="0"/>
              </a:rPr>
              <a:t>look at the entry for February 15. </a:t>
            </a:r>
            <a:endParaRPr lang="en-US" altLang="zh-CN" b="1" dirty="0">
              <a:latin typeface="Arial" panose="020B0604020202020204" pitchFamily="34" charset="0"/>
            </a:endParaRPr>
          </a:p>
        </p:txBody>
      </p:sp>
      <p:sp>
        <p:nvSpPr>
          <p:cNvPr id="58384" name="Rectangle 14"/>
          <p:cNvSpPr/>
          <p:nvPr/>
        </p:nvSpPr>
        <p:spPr>
          <a:xfrm>
            <a:off x="3500438" y="4338638"/>
            <a:ext cx="22955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b="1" dirty="0">
                <a:solidFill>
                  <a:srgbClr val="005400"/>
                </a:solidFill>
                <a:latin typeface="Arial" panose="020B0604020202020204" pitchFamily="34" charset="0"/>
              </a:rPr>
              <a:t>Monday,</a:t>
            </a:r>
            <a:endParaRPr lang="en-US" altLang="zh-CN" sz="2800" b="1" dirty="0">
              <a:solidFill>
                <a:srgbClr val="005400"/>
              </a:solidFill>
              <a:latin typeface="Arial" panose="020B0604020202020204" pitchFamily="34" charset="0"/>
            </a:endParaRPr>
          </a:p>
          <a:p>
            <a:pPr marL="0" lvl="0" indent="0" algn="ctr">
              <a:spcBef>
                <a:spcPct val="0"/>
              </a:spcBef>
              <a:buClrTx/>
              <a:buSzTx/>
              <a:buFontTx/>
              <a:buNone/>
            </a:pPr>
            <a:r>
              <a:rPr lang="en-US" altLang="zh-CN" sz="2800" b="1" dirty="0">
                <a:solidFill>
                  <a:srgbClr val="005400"/>
                </a:solidFill>
                <a:latin typeface="Arial" panose="020B0604020202020204" pitchFamily="34" charset="0"/>
              </a:rPr>
              <a:t>Jan. 31</a:t>
            </a:r>
            <a:endParaRPr lang="en-US" altLang="zh-CN" sz="2800" b="1" dirty="0">
              <a:solidFill>
                <a:srgbClr val="005400"/>
              </a:solidFill>
              <a:latin typeface="Arial" panose="020B0604020202020204" pitchFamily="34" charset="0"/>
            </a:endParaRPr>
          </a:p>
        </p:txBody>
      </p:sp>
      <p:sp>
        <p:nvSpPr>
          <p:cNvPr id="58385" name="Rectangle 15"/>
          <p:cNvSpPr/>
          <p:nvPr/>
        </p:nvSpPr>
        <p:spPr>
          <a:xfrm>
            <a:off x="4567238" y="2509838"/>
            <a:ext cx="28289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zh-CN" altLang="en-US" sz="2800" b="1" dirty="0">
                <a:solidFill>
                  <a:srgbClr val="FF5008"/>
                </a:solidFill>
                <a:latin typeface="Arial" panose="020B0604020202020204" pitchFamily="34" charset="0"/>
              </a:rPr>
              <a:t>$150 </a:t>
            </a:r>
            <a:r>
              <a:rPr lang="en-US" altLang="zh-CN" sz="2800" b="1" dirty="0">
                <a:solidFill>
                  <a:srgbClr val="FF5008"/>
                </a:solidFill>
                <a:latin typeface="Arial" panose="020B0604020202020204" pitchFamily="34" charset="0"/>
              </a:rPr>
              <a:t>Interest income </a:t>
            </a:r>
            <a:endParaRPr lang="en-US" altLang="zh-CN" sz="2800" b="1" dirty="0">
              <a:solidFill>
                <a:srgbClr val="FF5008"/>
              </a:solidFill>
              <a:latin typeface="Arial" panose="020B0604020202020204" pitchFamily="34" charset="0"/>
            </a:endParaRPr>
          </a:p>
        </p:txBody>
      </p:sp>
      <p:sp>
        <p:nvSpPr>
          <p:cNvPr id="58386" name="Freeform 16"/>
          <p:cNvSpPr/>
          <p:nvPr/>
        </p:nvSpPr>
        <p:spPr>
          <a:xfrm>
            <a:off x="1752600" y="3429000"/>
            <a:ext cx="2859088" cy="306388"/>
          </a:xfrm>
          <a:custGeom>
            <a:avLst/>
            <a:gdLst>
              <a:gd name="txL" fmla="*/ 0 w 1801"/>
              <a:gd name="txT" fmla="*/ 0 h 193"/>
              <a:gd name="txR" fmla="*/ 1801 w 1801"/>
              <a:gd name="txB" fmla="*/ 193 h 193"/>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1801" h="193">
                <a:moveTo>
                  <a:pt x="901" y="0"/>
                </a:moveTo>
                <a:lnTo>
                  <a:pt x="873" y="83"/>
                </a:lnTo>
                <a:lnTo>
                  <a:pt x="155" y="83"/>
                </a:lnTo>
                <a:lnTo>
                  <a:pt x="139" y="83"/>
                </a:lnTo>
                <a:lnTo>
                  <a:pt x="124" y="86"/>
                </a:lnTo>
                <a:lnTo>
                  <a:pt x="107" y="88"/>
                </a:lnTo>
                <a:lnTo>
                  <a:pt x="92" y="92"/>
                </a:lnTo>
                <a:lnTo>
                  <a:pt x="77" y="97"/>
                </a:lnTo>
                <a:lnTo>
                  <a:pt x="64" y="103"/>
                </a:lnTo>
                <a:lnTo>
                  <a:pt x="51" y="111"/>
                </a:lnTo>
                <a:lnTo>
                  <a:pt x="39" y="118"/>
                </a:lnTo>
                <a:lnTo>
                  <a:pt x="31" y="127"/>
                </a:lnTo>
                <a:lnTo>
                  <a:pt x="22" y="137"/>
                </a:lnTo>
                <a:lnTo>
                  <a:pt x="14" y="147"/>
                </a:lnTo>
                <a:lnTo>
                  <a:pt x="8" y="158"/>
                </a:lnTo>
                <a:lnTo>
                  <a:pt x="3" y="170"/>
                </a:lnTo>
                <a:lnTo>
                  <a:pt x="0" y="180"/>
                </a:lnTo>
                <a:lnTo>
                  <a:pt x="0" y="192"/>
                </a:lnTo>
                <a:lnTo>
                  <a:pt x="3" y="183"/>
                </a:lnTo>
                <a:lnTo>
                  <a:pt x="8" y="172"/>
                </a:lnTo>
                <a:lnTo>
                  <a:pt x="14" y="161"/>
                </a:lnTo>
                <a:lnTo>
                  <a:pt x="22" y="151"/>
                </a:lnTo>
                <a:lnTo>
                  <a:pt x="33" y="143"/>
                </a:lnTo>
                <a:lnTo>
                  <a:pt x="41" y="134"/>
                </a:lnTo>
                <a:lnTo>
                  <a:pt x="54" y="125"/>
                </a:lnTo>
                <a:lnTo>
                  <a:pt x="66" y="121"/>
                </a:lnTo>
                <a:lnTo>
                  <a:pt x="80" y="114"/>
                </a:lnTo>
                <a:lnTo>
                  <a:pt x="95" y="110"/>
                </a:lnTo>
                <a:lnTo>
                  <a:pt x="110" y="106"/>
                </a:lnTo>
                <a:lnTo>
                  <a:pt x="125" y="104"/>
                </a:lnTo>
                <a:lnTo>
                  <a:pt x="142" y="103"/>
                </a:lnTo>
                <a:lnTo>
                  <a:pt x="156" y="103"/>
                </a:lnTo>
                <a:lnTo>
                  <a:pt x="873" y="131"/>
                </a:lnTo>
                <a:lnTo>
                  <a:pt x="901" y="83"/>
                </a:lnTo>
                <a:lnTo>
                  <a:pt x="927" y="131"/>
                </a:lnTo>
                <a:lnTo>
                  <a:pt x="1644" y="103"/>
                </a:lnTo>
                <a:lnTo>
                  <a:pt x="1661" y="103"/>
                </a:lnTo>
                <a:lnTo>
                  <a:pt x="1675" y="104"/>
                </a:lnTo>
                <a:lnTo>
                  <a:pt x="1692" y="106"/>
                </a:lnTo>
                <a:lnTo>
                  <a:pt x="1705" y="110"/>
                </a:lnTo>
                <a:lnTo>
                  <a:pt x="1720" y="114"/>
                </a:lnTo>
                <a:lnTo>
                  <a:pt x="1734" y="121"/>
                </a:lnTo>
                <a:lnTo>
                  <a:pt x="1746" y="125"/>
                </a:lnTo>
                <a:lnTo>
                  <a:pt x="1759" y="134"/>
                </a:lnTo>
                <a:lnTo>
                  <a:pt x="1769" y="143"/>
                </a:lnTo>
                <a:lnTo>
                  <a:pt x="1779" y="151"/>
                </a:lnTo>
                <a:lnTo>
                  <a:pt x="1786" y="161"/>
                </a:lnTo>
                <a:lnTo>
                  <a:pt x="1792" y="172"/>
                </a:lnTo>
                <a:lnTo>
                  <a:pt x="1797" y="183"/>
                </a:lnTo>
                <a:lnTo>
                  <a:pt x="1800" y="192"/>
                </a:lnTo>
                <a:lnTo>
                  <a:pt x="1799" y="180"/>
                </a:lnTo>
                <a:lnTo>
                  <a:pt x="1797" y="170"/>
                </a:lnTo>
                <a:lnTo>
                  <a:pt x="1792" y="158"/>
                </a:lnTo>
                <a:lnTo>
                  <a:pt x="1786" y="147"/>
                </a:lnTo>
                <a:lnTo>
                  <a:pt x="1780" y="137"/>
                </a:lnTo>
                <a:lnTo>
                  <a:pt x="1771" y="127"/>
                </a:lnTo>
                <a:lnTo>
                  <a:pt x="1760" y="118"/>
                </a:lnTo>
                <a:lnTo>
                  <a:pt x="1748" y="111"/>
                </a:lnTo>
                <a:lnTo>
                  <a:pt x="1737" y="103"/>
                </a:lnTo>
                <a:lnTo>
                  <a:pt x="1723" y="97"/>
                </a:lnTo>
                <a:lnTo>
                  <a:pt x="1708" y="92"/>
                </a:lnTo>
                <a:lnTo>
                  <a:pt x="1693" y="88"/>
                </a:lnTo>
                <a:lnTo>
                  <a:pt x="1678" y="86"/>
                </a:lnTo>
                <a:lnTo>
                  <a:pt x="1661" y="83"/>
                </a:lnTo>
                <a:lnTo>
                  <a:pt x="1646" y="83"/>
                </a:lnTo>
                <a:lnTo>
                  <a:pt x="927" y="83"/>
                </a:lnTo>
                <a:lnTo>
                  <a:pt x="901" y="0"/>
                </a:lnTo>
              </a:path>
            </a:pathLst>
          </a:custGeom>
          <a:solidFill>
            <a:srgbClr val="005400">
              <a:alpha val="100000"/>
            </a:srgbClr>
          </a:solidFill>
          <a:ln w="12700" cap="rnd" cmpd="sng">
            <a:solidFill>
              <a:srgbClr val="005400">
                <a:alpha val="100000"/>
              </a:srgbClr>
            </a:solidFill>
            <a:prstDash val="solid"/>
            <a:round/>
            <a:headEnd type="none" w="med" len="med"/>
            <a:tailEnd type="none" w="med" len="med"/>
          </a:ln>
        </p:spPr>
        <p:txBody>
          <a:bodyPr/>
          <a:p>
            <a:endParaRPr lang="zh-CN" altLang="en-US"/>
          </a:p>
        </p:txBody>
      </p:sp>
      <p:sp>
        <p:nvSpPr>
          <p:cNvPr id="58387" name="Freeform 17"/>
          <p:cNvSpPr/>
          <p:nvPr/>
        </p:nvSpPr>
        <p:spPr>
          <a:xfrm>
            <a:off x="4648200" y="3429000"/>
            <a:ext cx="2744788" cy="309563"/>
          </a:xfrm>
          <a:custGeom>
            <a:avLst/>
            <a:gdLst>
              <a:gd name="txL" fmla="*/ 0 w 1729"/>
              <a:gd name="txT" fmla="*/ 0 h 195"/>
              <a:gd name="txR" fmla="*/ 1729 w 1729"/>
              <a:gd name="txB" fmla="*/ 195 h 195"/>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rect l="txL" t="txT" r="txR" b="txB"/>
            <a:pathLst>
              <a:path w="1729" h="195">
                <a:moveTo>
                  <a:pt x="865" y="0"/>
                </a:moveTo>
                <a:lnTo>
                  <a:pt x="838" y="84"/>
                </a:lnTo>
                <a:lnTo>
                  <a:pt x="148" y="84"/>
                </a:lnTo>
                <a:lnTo>
                  <a:pt x="133" y="84"/>
                </a:lnTo>
                <a:lnTo>
                  <a:pt x="119" y="86"/>
                </a:lnTo>
                <a:lnTo>
                  <a:pt x="103" y="89"/>
                </a:lnTo>
                <a:lnTo>
                  <a:pt x="89" y="93"/>
                </a:lnTo>
                <a:lnTo>
                  <a:pt x="74" y="98"/>
                </a:lnTo>
                <a:lnTo>
                  <a:pt x="62" y="104"/>
                </a:lnTo>
                <a:lnTo>
                  <a:pt x="49" y="112"/>
                </a:lnTo>
                <a:lnTo>
                  <a:pt x="37" y="120"/>
                </a:lnTo>
                <a:lnTo>
                  <a:pt x="30" y="129"/>
                </a:lnTo>
                <a:lnTo>
                  <a:pt x="21" y="138"/>
                </a:lnTo>
                <a:lnTo>
                  <a:pt x="14" y="148"/>
                </a:lnTo>
                <a:lnTo>
                  <a:pt x="8" y="160"/>
                </a:lnTo>
                <a:lnTo>
                  <a:pt x="3" y="172"/>
                </a:lnTo>
                <a:lnTo>
                  <a:pt x="0" y="182"/>
                </a:lnTo>
                <a:lnTo>
                  <a:pt x="0" y="194"/>
                </a:lnTo>
                <a:lnTo>
                  <a:pt x="3" y="185"/>
                </a:lnTo>
                <a:lnTo>
                  <a:pt x="8" y="174"/>
                </a:lnTo>
                <a:lnTo>
                  <a:pt x="14" y="163"/>
                </a:lnTo>
                <a:lnTo>
                  <a:pt x="21" y="153"/>
                </a:lnTo>
                <a:lnTo>
                  <a:pt x="31" y="144"/>
                </a:lnTo>
                <a:lnTo>
                  <a:pt x="40" y="135"/>
                </a:lnTo>
                <a:lnTo>
                  <a:pt x="52" y="126"/>
                </a:lnTo>
                <a:lnTo>
                  <a:pt x="63" y="122"/>
                </a:lnTo>
                <a:lnTo>
                  <a:pt x="76" y="115"/>
                </a:lnTo>
                <a:lnTo>
                  <a:pt x="91" y="111"/>
                </a:lnTo>
                <a:lnTo>
                  <a:pt x="106" y="108"/>
                </a:lnTo>
                <a:lnTo>
                  <a:pt x="120" y="105"/>
                </a:lnTo>
                <a:lnTo>
                  <a:pt x="136" y="104"/>
                </a:lnTo>
                <a:lnTo>
                  <a:pt x="149" y="104"/>
                </a:lnTo>
                <a:lnTo>
                  <a:pt x="838" y="133"/>
                </a:lnTo>
                <a:lnTo>
                  <a:pt x="865" y="84"/>
                </a:lnTo>
                <a:lnTo>
                  <a:pt x="890" y="133"/>
                </a:lnTo>
                <a:lnTo>
                  <a:pt x="1579" y="104"/>
                </a:lnTo>
                <a:lnTo>
                  <a:pt x="1595" y="104"/>
                </a:lnTo>
                <a:lnTo>
                  <a:pt x="1608" y="105"/>
                </a:lnTo>
                <a:lnTo>
                  <a:pt x="1624" y="108"/>
                </a:lnTo>
                <a:lnTo>
                  <a:pt x="1637" y="111"/>
                </a:lnTo>
                <a:lnTo>
                  <a:pt x="1652" y="115"/>
                </a:lnTo>
                <a:lnTo>
                  <a:pt x="1665" y="122"/>
                </a:lnTo>
                <a:lnTo>
                  <a:pt x="1676" y="126"/>
                </a:lnTo>
                <a:lnTo>
                  <a:pt x="1688" y="135"/>
                </a:lnTo>
                <a:lnTo>
                  <a:pt x="1698" y="144"/>
                </a:lnTo>
                <a:lnTo>
                  <a:pt x="1707" y="153"/>
                </a:lnTo>
                <a:lnTo>
                  <a:pt x="1714" y="163"/>
                </a:lnTo>
                <a:lnTo>
                  <a:pt x="1721" y="174"/>
                </a:lnTo>
                <a:lnTo>
                  <a:pt x="1725" y="185"/>
                </a:lnTo>
                <a:lnTo>
                  <a:pt x="1728" y="194"/>
                </a:lnTo>
                <a:lnTo>
                  <a:pt x="1727" y="182"/>
                </a:lnTo>
                <a:lnTo>
                  <a:pt x="1725" y="172"/>
                </a:lnTo>
                <a:lnTo>
                  <a:pt x="1721" y="160"/>
                </a:lnTo>
                <a:lnTo>
                  <a:pt x="1714" y="148"/>
                </a:lnTo>
                <a:lnTo>
                  <a:pt x="1709" y="138"/>
                </a:lnTo>
                <a:lnTo>
                  <a:pt x="1700" y="129"/>
                </a:lnTo>
                <a:lnTo>
                  <a:pt x="1690" y="120"/>
                </a:lnTo>
                <a:lnTo>
                  <a:pt x="1678" y="112"/>
                </a:lnTo>
                <a:lnTo>
                  <a:pt x="1668" y="104"/>
                </a:lnTo>
                <a:lnTo>
                  <a:pt x="1654" y="98"/>
                </a:lnTo>
                <a:lnTo>
                  <a:pt x="1640" y="93"/>
                </a:lnTo>
                <a:lnTo>
                  <a:pt x="1625" y="89"/>
                </a:lnTo>
                <a:lnTo>
                  <a:pt x="1610" y="86"/>
                </a:lnTo>
                <a:lnTo>
                  <a:pt x="1595" y="84"/>
                </a:lnTo>
                <a:lnTo>
                  <a:pt x="1580" y="84"/>
                </a:lnTo>
                <a:lnTo>
                  <a:pt x="890" y="84"/>
                </a:lnTo>
                <a:lnTo>
                  <a:pt x="865" y="0"/>
                </a:lnTo>
              </a:path>
            </a:pathLst>
          </a:custGeom>
          <a:solidFill>
            <a:srgbClr val="FF5008">
              <a:alpha val="100000"/>
            </a:srgbClr>
          </a:solidFill>
          <a:ln w="12700" cap="rnd" cmpd="sng">
            <a:solidFill>
              <a:srgbClr val="FF5008">
                <a:alpha val="100000"/>
              </a:srgbClr>
            </a:solidFill>
            <a:prstDash val="solid"/>
            <a:round/>
            <a:headEnd type="none" w="med" len="med"/>
            <a:tailEnd type="none" w="med" len="med"/>
          </a:ln>
        </p:spPr>
        <p:txBody>
          <a:bodyPr/>
          <a:p>
            <a:endParaRPr lang="zh-CN" altLang="en-US"/>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5939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9396" name="Rectangle 2"/>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Entries to Accrued Revenue</a:t>
            </a:r>
            <a:endParaRPr lang="en-US" altLang="zh-CN" i="1" dirty="0"/>
          </a:p>
        </p:txBody>
      </p:sp>
      <p:sp>
        <p:nvSpPr>
          <p:cNvPr id="59397" name="Rectangle 3"/>
          <p:cNvSpPr/>
          <p:nvPr/>
        </p:nvSpPr>
        <p:spPr>
          <a:xfrm>
            <a:off x="47625" y="1765300"/>
            <a:ext cx="9001125" cy="588963"/>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The receivable is collected in a future period.</a:t>
            </a:r>
            <a:endParaRPr lang="en-US" altLang="zh-CN" b="1" dirty="0">
              <a:latin typeface="Arial" panose="020B0604020202020204" pitchFamily="34" charset="0"/>
            </a:endParaRPr>
          </a:p>
        </p:txBody>
      </p:sp>
      <p:graphicFrame>
        <p:nvGraphicFramePr>
          <p:cNvPr id="59398" name="Object 4">
            <a:hlinkClick r:id="" action="ppaction://ole?verb="/>
          </p:cNvPr>
          <p:cNvGraphicFramePr/>
          <p:nvPr/>
        </p:nvGraphicFramePr>
        <p:xfrm>
          <a:off x="104775" y="3338513"/>
          <a:ext cx="9002713" cy="3086100"/>
        </p:xfrm>
        <a:graphic>
          <a:graphicData uri="http://schemas.openxmlformats.org/presentationml/2006/ole">
            <mc:AlternateContent xmlns:mc="http://schemas.openxmlformats.org/markup-compatibility/2006">
              <mc:Choice xmlns:v="urn:schemas-microsoft-com:vml" Requires="v">
                <p:oleObj spid="_x0000_s3097" name="" r:id="rId1" imgW="3609340" imgH="1299210" progId="Excel.Sheet.8">
                  <p:embed/>
                </p:oleObj>
              </mc:Choice>
              <mc:Fallback>
                <p:oleObj name="" r:id="rId1" imgW="3609340" imgH="1299210" progId="Excel.Sheet.8">
                  <p:embed/>
                  <p:pic>
                    <p:nvPicPr>
                      <p:cNvPr id="0" name="图片 3096"/>
                      <p:cNvPicPr/>
                      <p:nvPr/>
                    </p:nvPicPr>
                    <p:blipFill>
                      <a:blip r:embed="rId2"/>
                      <a:stretch>
                        <a:fillRect/>
                      </a:stretch>
                    </p:blipFill>
                    <p:spPr>
                      <a:xfrm>
                        <a:off x="104775" y="3338513"/>
                        <a:ext cx="9002713" cy="3086100"/>
                      </a:xfrm>
                      <a:prstGeom prst="rect">
                        <a:avLst/>
                      </a:prstGeom>
                      <a:noFill/>
                      <a:ln w="38100">
                        <a:noFill/>
                        <a:miter/>
                      </a:ln>
                    </p:spPr>
                  </p:pic>
                </p:oleObj>
              </mc:Fallback>
            </mc:AlternateContent>
          </a:graphicData>
        </a:graphic>
      </p:graphicFrame>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6041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0420" name="Rectangle 2"/>
          <p:cNvSpPr>
            <a:spLocks noGrp="1"/>
          </p:cNvSpPr>
          <p:nvPr>
            <p:ph type="title"/>
          </p:nvPr>
        </p:nvSpPr>
        <p:spPr>
          <a:xfrm>
            <a:off x="952500" y="549275"/>
            <a:ext cx="8029575" cy="1311275"/>
          </a:xfrm>
          <a:ln/>
        </p:spPr>
        <p:txBody>
          <a:bodyPr vert="horz" wrap="square" lIns="91440" tIns="45720" rIns="91440" bIns="45720" anchor="b" anchorCtr="0"/>
          <a:p>
            <a:pPr eaLnBrk="1" hangingPunct="1"/>
            <a:r>
              <a:rPr lang="en-US" altLang="zh-CN" sz="2800" dirty="0"/>
              <a:t>3.3 Steps 6 and 7: The adjusted trial balance and preparation of financial statements</a:t>
            </a:r>
            <a:endParaRPr lang="en-US" altLang="zh-CN" sz="2800" dirty="0"/>
          </a:p>
        </p:txBody>
      </p:sp>
      <p:sp>
        <p:nvSpPr>
          <p:cNvPr id="60421" name="Rectangle 3"/>
          <p:cNvSpPr>
            <a:spLocks noGrp="1"/>
          </p:cNvSpPr>
          <p:nvPr>
            <p:ph idx="1"/>
          </p:nvPr>
        </p:nvSpPr>
        <p:spPr>
          <a:xfrm>
            <a:off x="431800" y="2438400"/>
            <a:ext cx="7831138" cy="4114800"/>
          </a:xfrm>
          <a:ln/>
        </p:spPr>
        <p:txBody>
          <a:bodyPr vert="horz" wrap="square" lIns="91440" tIns="45720" rIns="91440" bIns="45720" anchor="t" anchorCtr="0"/>
          <a:p>
            <a:pPr eaLnBrk="1" hangingPunct="1">
              <a:lnSpc>
                <a:spcPct val="90000"/>
              </a:lnSpc>
            </a:pPr>
            <a:r>
              <a:rPr lang="en-US" altLang="zh-CN" sz="2800" dirty="0"/>
              <a:t>The sixth step in the accounting cycle is the preparation of an adjusted trial balance to prove the equality of debits and credits upon completion of the adjustment process.</a:t>
            </a:r>
            <a:endParaRPr lang="en-US" altLang="zh-CN" sz="2800" dirty="0"/>
          </a:p>
          <a:p>
            <a:pPr eaLnBrk="1" hangingPunct="1">
              <a:lnSpc>
                <a:spcPct val="90000"/>
              </a:lnSpc>
            </a:pPr>
            <a:endParaRPr lang="en-US" altLang="zh-CN" sz="2800" dirty="0"/>
          </a:p>
          <a:p>
            <a:pPr eaLnBrk="1" hangingPunct="1">
              <a:lnSpc>
                <a:spcPct val="90000"/>
              </a:lnSpc>
            </a:pPr>
            <a:r>
              <a:rPr lang="en-US" altLang="zh-CN" sz="2800" dirty="0"/>
              <a:t>The seventh step in the accounting cycle is preparing the financial statements using the adjusted account balances as summarized on the adjusted trial balance.</a:t>
            </a:r>
            <a:endParaRPr lang="en-US" altLang="zh-CN" sz="24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4579"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24580" name="Object 3">
            <a:hlinkClick r:id="" action="ppaction://ole?verb="/>
          </p:cNvPr>
          <p:cNvGraphicFramePr/>
          <p:nvPr>
            <p:ph sz="half" idx="2"/>
          </p:nvPr>
        </p:nvGraphicFramePr>
        <p:xfrm>
          <a:off x="5853113" y="2049463"/>
          <a:ext cx="2986087" cy="3368675"/>
        </p:xfrm>
        <a:graphic>
          <a:graphicData uri="http://schemas.openxmlformats.org/presentationml/2006/ole">
            <mc:AlternateContent xmlns:mc="http://schemas.openxmlformats.org/markup-compatibility/2006">
              <mc:Choice xmlns:v="urn:schemas-microsoft-com:vml" Requires="v">
                <p:oleObj spid="_x0000_s3077" name="" r:id="rId1" imgW="5942330" imgH="5547995" progId="MS_ClipArt_Gallery.2">
                  <p:embed/>
                </p:oleObj>
              </mc:Choice>
              <mc:Fallback>
                <p:oleObj name="" r:id="rId1" imgW="5942330" imgH="5547995" progId="MS_ClipArt_Gallery.2">
                  <p:embed/>
                  <p:pic>
                    <p:nvPicPr>
                      <p:cNvPr id="0" name="图片 3076"/>
                      <p:cNvPicPr/>
                      <p:nvPr/>
                    </p:nvPicPr>
                    <p:blipFill>
                      <a:blip r:embed="rId2"/>
                      <a:srcRect/>
                      <a:stretch>
                        <a:fillRect/>
                      </a:stretch>
                    </p:blipFill>
                    <p:spPr>
                      <a:xfrm>
                        <a:off x="5853113" y="2049463"/>
                        <a:ext cx="2986087" cy="3368675"/>
                      </a:xfrm>
                      <a:prstGeom prst="rect">
                        <a:avLst/>
                      </a:prstGeom>
                      <a:noFill/>
                      <a:ln w="38100">
                        <a:miter/>
                      </a:ln>
                    </p:spPr>
                  </p:pic>
                </p:oleObj>
              </mc:Fallback>
            </mc:AlternateContent>
          </a:graphicData>
        </a:graphic>
      </p:graphicFrame>
      <p:sp>
        <p:nvSpPr>
          <p:cNvPr id="24581" name="Rectangle 4"/>
          <p:cNvSpPr/>
          <p:nvPr/>
        </p:nvSpPr>
        <p:spPr>
          <a:xfrm>
            <a:off x="300038" y="2281238"/>
            <a:ext cx="5567362" cy="353695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Revenue = Cash received</a:t>
            </a:r>
            <a:endParaRPr lang="en-US" altLang="zh-CN" b="1" dirty="0">
              <a:latin typeface="Arial" panose="020B0604020202020204" pitchFamily="34" charset="0"/>
            </a:endParaRPr>
          </a:p>
          <a:p>
            <a:pPr marL="0" lvl="0" indent="0" algn="ctr">
              <a:spcBef>
                <a:spcPct val="50000"/>
              </a:spcBef>
              <a:buClrTx/>
              <a:buSzTx/>
              <a:buFontTx/>
              <a:buNone/>
            </a:pPr>
            <a:r>
              <a:rPr lang="en-US" altLang="zh-CN" b="1" dirty="0">
                <a:latin typeface="Arial" panose="020B0604020202020204" pitchFamily="34" charset="0"/>
              </a:rPr>
              <a:t>Expense = Cash paid</a:t>
            </a:r>
            <a:endParaRPr lang="en-US" altLang="zh-CN" b="1" dirty="0">
              <a:latin typeface="Arial" panose="020B0604020202020204" pitchFamily="34" charset="0"/>
            </a:endParaRPr>
          </a:p>
          <a:p>
            <a:pPr marL="0" lvl="0" indent="0">
              <a:spcBef>
                <a:spcPct val="50000"/>
              </a:spcBef>
              <a:buClrTx/>
              <a:buSzTx/>
              <a:buFontTx/>
              <a:buNone/>
            </a:pPr>
            <a:r>
              <a:rPr lang="en-US" altLang="zh-CN" b="1" dirty="0">
                <a:latin typeface="Arial" panose="020B0604020202020204" pitchFamily="34" charset="0"/>
              </a:rPr>
              <a:t>Revenue &lt;&gt; Cash received</a:t>
            </a:r>
            <a:endParaRPr lang="en-US" altLang="zh-CN" b="1" dirty="0">
              <a:latin typeface="Arial" panose="020B0604020202020204" pitchFamily="34" charset="0"/>
            </a:endParaRPr>
          </a:p>
          <a:p>
            <a:pPr marL="0" lvl="0" indent="0">
              <a:spcBef>
                <a:spcPct val="50000"/>
              </a:spcBef>
              <a:buClrTx/>
              <a:buSzTx/>
              <a:buFontTx/>
              <a:buNone/>
            </a:pPr>
            <a:r>
              <a:rPr lang="en-US" altLang="zh-CN" b="1" dirty="0">
                <a:latin typeface="Arial" panose="020B0604020202020204" pitchFamily="34" charset="0"/>
              </a:rPr>
              <a:t>Expense &lt;&gt; Cash paid</a:t>
            </a:r>
            <a:endParaRPr lang="en-US" altLang="zh-CN" b="1" dirty="0">
              <a:latin typeface="Arial" panose="020B0604020202020204" pitchFamily="34" charset="0"/>
            </a:endParaRPr>
          </a:p>
          <a:p>
            <a:pPr marL="0" lvl="0" indent="0">
              <a:spcBef>
                <a:spcPct val="50000"/>
              </a:spcBef>
              <a:buClrTx/>
              <a:buSzTx/>
              <a:buFontTx/>
              <a:buNone/>
            </a:pPr>
            <a:r>
              <a:rPr lang="en-US" altLang="zh-CN" b="1" dirty="0">
                <a:latin typeface="Arial" panose="020B0604020202020204" pitchFamily="34" charset="0"/>
              </a:rPr>
              <a:t>……</a:t>
            </a:r>
            <a:endParaRPr lang="en-US" altLang="zh-CN" b="1" dirty="0">
              <a:latin typeface="Arial" panose="020B0604020202020204" pitchFamily="34" charset="0"/>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Text Box 19"/>
          <p:cNvSpPr txBox="1"/>
          <p:nvPr/>
        </p:nvSpPr>
        <p:spPr>
          <a:xfrm>
            <a:off x="5410200" y="1295400"/>
            <a:ext cx="3352800" cy="519113"/>
          </a:xfrm>
          <a:prstGeom prst="rect">
            <a:avLst/>
          </a:prstGeom>
          <a:noFill/>
          <a:ln w="12700">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50000"/>
              </a:spcBef>
              <a:buClrTx/>
              <a:buSzTx/>
              <a:buFontTx/>
              <a:buNone/>
            </a:pPr>
            <a:r>
              <a:rPr lang="en-US" altLang="zh-CN" sz="2800" dirty="0">
                <a:latin typeface="Comic Sans MS" panose="030F0702030302020204" pitchFamily="66" charset="0"/>
              </a:rPr>
              <a:t>SOCI/IS</a:t>
            </a:r>
            <a:endParaRPr lang="en-US" altLang="zh-CN" sz="2800" dirty="0">
              <a:latin typeface="Comic Sans MS" panose="030F0702030302020204" pitchFamily="66" charset="0"/>
            </a:endParaRPr>
          </a:p>
        </p:txBody>
      </p:sp>
      <p:sp>
        <p:nvSpPr>
          <p:cNvPr id="61443" name="AutoShape 25"/>
          <p:cNvSpPr/>
          <p:nvPr/>
        </p:nvSpPr>
        <p:spPr>
          <a:xfrm>
            <a:off x="4648200" y="4419600"/>
            <a:ext cx="381000" cy="1371600"/>
          </a:xfrm>
          <a:prstGeom prst="rightBrace">
            <a:avLst>
              <a:gd name="adj1" fmla="val 30000"/>
              <a:gd name="adj2" fmla="val 48495"/>
            </a:avLst>
          </a:prstGeom>
          <a:noFill/>
          <a:ln w="38100" cap="sq" cmpd="sng">
            <a:solidFill>
              <a:srgbClr val="000066"/>
            </a:solidFill>
            <a:prstDash val="solid"/>
            <a:headEnd type="none" w="sm" len="sm"/>
            <a:tailEnd type="none" w="sm" len="sm"/>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grpSp>
        <p:nvGrpSpPr>
          <p:cNvPr id="61444" name="Group 34"/>
          <p:cNvGrpSpPr/>
          <p:nvPr/>
        </p:nvGrpSpPr>
        <p:grpSpPr>
          <a:xfrm>
            <a:off x="387350" y="1339850"/>
            <a:ext cx="4114800" cy="4908550"/>
            <a:chOff x="244" y="844"/>
            <a:chExt cx="2592" cy="3092"/>
          </a:xfrm>
        </p:grpSpPr>
        <p:sp>
          <p:nvSpPr>
            <p:cNvPr id="61448" name="Text Box 31"/>
            <p:cNvSpPr txBox="1"/>
            <p:nvPr/>
          </p:nvSpPr>
          <p:spPr>
            <a:xfrm>
              <a:off x="244" y="844"/>
              <a:ext cx="2592" cy="3092"/>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0"/>
                </a:spcBef>
                <a:buClrTx/>
                <a:buSzTx/>
                <a:buFontTx/>
                <a:buNone/>
                <a:tabLst>
                  <a:tab pos="2916555" algn="dec"/>
                  <a:tab pos="3830955" algn="dec"/>
                </a:tabLst>
              </a:pPr>
              <a:r>
                <a:rPr lang="en-US" altLang="zh-CN" sz="1500" u="sng" dirty="0">
                  <a:solidFill>
                    <a:srgbClr val="000000"/>
                  </a:solidFill>
                </a:rPr>
                <a:t>Account	Debit	Credit</a:t>
              </a:r>
              <a:endParaRPr lang="en-US" altLang="zh-CN" sz="1500" u="sng"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Cash	$ 15,200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Accounts Receivable	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Advertising Supplies	1,000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Prepaid Insurance	550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Office Equipment	5,000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Accumulated Depreciation-Off Equip		$40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Notes Payable		5,000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Accounts Payable		2,500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Unearned Revenue		800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Salaries Payable		1,200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Interest Payable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Common Stock		10,000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Retained Earnings		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Dividends	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Service Revenue		10,600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Salaries Expense	5,200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Advertising Supplies Expense	1,500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Rent Expense	900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Insurance Expense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Interest Expense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Depreciation Expense	40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	  </a:t>
              </a:r>
              <a:r>
                <a:rPr lang="en-US" altLang="zh-CN" sz="1300" u="sng" dirty="0">
                  <a:solidFill>
                    <a:srgbClr val="000000"/>
                  </a:solidFill>
                </a:rPr>
                <a:t>$ 30,190</a:t>
              </a:r>
              <a:r>
                <a:rPr lang="en-US" altLang="zh-CN" sz="1300" dirty="0">
                  <a:solidFill>
                    <a:srgbClr val="000000"/>
                  </a:solidFill>
                </a:rPr>
                <a:t>	 </a:t>
              </a:r>
              <a:r>
                <a:rPr lang="en-US" altLang="zh-CN" sz="1300" u="sng" dirty="0">
                  <a:solidFill>
                    <a:srgbClr val="000000"/>
                  </a:solidFill>
                </a:rPr>
                <a:t>$ 30,190</a:t>
              </a:r>
              <a:endParaRPr lang="en-US" altLang="zh-CN" sz="1300" u="sng" dirty="0">
                <a:solidFill>
                  <a:srgbClr val="000000"/>
                </a:solidFill>
              </a:endParaRPr>
            </a:p>
            <a:p>
              <a:pPr marL="0" lvl="0" indent="0" defTabSz="914400" eaLnBrk="1" hangingPunct="1">
                <a:spcBef>
                  <a:spcPct val="0"/>
                </a:spcBef>
                <a:buClrTx/>
                <a:buSzTx/>
                <a:buFontTx/>
                <a:buNone/>
                <a:tabLst>
                  <a:tab pos="2916555" algn="dec"/>
                  <a:tab pos="3830955" algn="dec"/>
                </a:tabLst>
              </a:pPr>
              <a:endParaRPr lang="en-US" altLang="zh-CN" sz="1800" u="sng" dirty="0"/>
            </a:p>
          </p:txBody>
        </p:sp>
        <p:sp>
          <p:nvSpPr>
            <p:cNvPr id="61449" name="Line 32"/>
            <p:cNvSpPr/>
            <p:nvPr/>
          </p:nvSpPr>
          <p:spPr>
            <a:xfrm flipH="1">
              <a:off x="1776" y="3648"/>
              <a:ext cx="384" cy="0"/>
            </a:xfrm>
            <a:prstGeom prst="line">
              <a:avLst/>
            </a:prstGeom>
            <a:ln w="12700" cap="sq" cmpd="sng">
              <a:solidFill>
                <a:schemeClr val="tx1"/>
              </a:solidFill>
              <a:prstDash val="solid"/>
              <a:headEnd type="none" w="sm" len="sm"/>
              <a:tailEnd type="none" w="sm" len="sm"/>
            </a:ln>
          </p:spPr>
        </p:sp>
        <p:sp>
          <p:nvSpPr>
            <p:cNvPr id="61450" name="Line 33"/>
            <p:cNvSpPr/>
            <p:nvPr/>
          </p:nvSpPr>
          <p:spPr>
            <a:xfrm flipH="1">
              <a:off x="2352" y="3657"/>
              <a:ext cx="384" cy="0"/>
            </a:xfrm>
            <a:prstGeom prst="line">
              <a:avLst/>
            </a:prstGeom>
            <a:ln w="12700" cap="sq" cmpd="sng">
              <a:solidFill>
                <a:schemeClr val="tx1"/>
              </a:solidFill>
              <a:prstDash val="solid"/>
              <a:headEnd type="none" w="sm" len="sm"/>
              <a:tailEnd type="none" w="sm" len="sm"/>
            </a:ln>
          </p:spPr>
        </p:sp>
      </p:grpSp>
      <p:grpSp>
        <p:nvGrpSpPr>
          <p:cNvPr id="61445" name="Group 37"/>
          <p:cNvGrpSpPr/>
          <p:nvPr/>
        </p:nvGrpSpPr>
        <p:grpSpPr>
          <a:xfrm>
            <a:off x="5105400" y="1828800"/>
            <a:ext cx="3810000" cy="4191000"/>
            <a:chOff x="3216" y="1152"/>
            <a:chExt cx="2400" cy="2640"/>
          </a:xfrm>
        </p:grpSpPr>
        <p:sp>
          <p:nvSpPr>
            <p:cNvPr id="61446" name="Text Box 35"/>
            <p:cNvSpPr txBox="1"/>
            <p:nvPr/>
          </p:nvSpPr>
          <p:spPr>
            <a:xfrm>
              <a:off x="3216" y="1152"/>
              <a:ext cx="2400" cy="2640"/>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0"/>
                </a:spcBef>
                <a:buClrTx/>
                <a:buSzTx/>
                <a:buFontTx/>
                <a:buNone/>
                <a:tabLst>
                  <a:tab pos="2519680" algn="dec"/>
                  <a:tab pos="3536950" algn="dec"/>
                </a:tabLst>
              </a:pPr>
              <a:r>
                <a:rPr lang="en-US" altLang="zh-CN" sz="1500" b="1" dirty="0">
                  <a:solidFill>
                    <a:srgbClr val="000000"/>
                  </a:solidFill>
                  <a:latin typeface="Times" pitchFamily="18" charset="0"/>
                </a:rPr>
                <a:t>PIONEER ADVERTISING AGENCY INC.</a:t>
              </a:r>
              <a:endParaRPr lang="en-US" altLang="zh-CN" sz="1500" b="1" dirty="0">
                <a:solidFill>
                  <a:srgbClr val="000000"/>
                </a:solidFill>
                <a:latin typeface="Times" pitchFamily="18" charset="0"/>
              </a:endParaRPr>
            </a:p>
            <a:p>
              <a:pPr marL="0" lvl="0" indent="0" defTabSz="914400" eaLnBrk="1" hangingPunct="1">
                <a:spcBef>
                  <a:spcPct val="0"/>
                </a:spcBef>
                <a:buClrTx/>
                <a:buSzTx/>
                <a:buFontTx/>
                <a:buNone/>
                <a:tabLst>
                  <a:tab pos="2519680" algn="dec"/>
                  <a:tab pos="3536950" algn="dec"/>
                </a:tabLst>
              </a:pPr>
              <a:r>
                <a:rPr lang="en-US" altLang="zh-CN" sz="1500" b="1" dirty="0">
                  <a:solidFill>
                    <a:srgbClr val="000000"/>
                  </a:solidFill>
                  <a:latin typeface="Times" pitchFamily="18" charset="0"/>
                </a:rPr>
                <a:t>Income Statement</a:t>
              </a:r>
              <a:endParaRPr lang="en-US" altLang="zh-CN" sz="1500" b="1" dirty="0">
                <a:solidFill>
                  <a:srgbClr val="000000"/>
                </a:solidFill>
                <a:latin typeface="Times" pitchFamily="18" charset="0"/>
              </a:endParaRPr>
            </a:p>
            <a:p>
              <a:pPr marL="0" lvl="0" indent="0" defTabSz="914400" eaLnBrk="1" hangingPunct="1">
                <a:spcBef>
                  <a:spcPct val="0"/>
                </a:spcBef>
                <a:buClrTx/>
                <a:buSzTx/>
                <a:buFontTx/>
                <a:buNone/>
                <a:tabLst>
                  <a:tab pos="2519680" algn="dec"/>
                  <a:tab pos="3536950" algn="dec"/>
                </a:tabLst>
              </a:pPr>
              <a:r>
                <a:rPr lang="en-US" altLang="zh-CN" sz="1500" b="1" dirty="0">
                  <a:solidFill>
                    <a:srgbClr val="000000"/>
                  </a:solidFill>
                  <a:latin typeface="Times" pitchFamily="18" charset="0"/>
                </a:rPr>
                <a:t>For the Month Ended May 31, 20xx</a:t>
              </a:r>
              <a:endParaRPr lang="en-US" altLang="zh-CN" sz="1500" b="1" dirty="0">
                <a:solidFill>
                  <a:srgbClr val="000000"/>
                </a:solidFill>
                <a:latin typeface="Times" pitchFamily="18" charset="0"/>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Revenues</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Service Revenue		10,600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Expenses</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Salaries Expense	5,200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Advertising Supplies Expense	1,500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Rent Expense	900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Insurance Expense	50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Interest Expense	50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Depreciation Expense	   </a:t>
              </a:r>
              <a:r>
                <a:rPr lang="en-US" altLang="zh-CN" sz="1400" u="sng" dirty="0">
                  <a:solidFill>
                    <a:srgbClr val="000000"/>
                  </a:solidFill>
                </a:rPr>
                <a:t>      40</a:t>
              </a:r>
              <a:endParaRPr lang="en-US" altLang="zh-CN" sz="1400" u="sng"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Total expenses		</a:t>
              </a:r>
              <a:r>
                <a:rPr lang="en-US" altLang="zh-CN" sz="1400" u="sng" dirty="0">
                  <a:solidFill>
                    <a:srgbClr val="000000"/>
                  </a:solidFill>
                </a:rPr>
                <a:t>7,740</a:t>
              </a:r>
              <a:endParaRPr lang="en-US" altLang="zh-CN" sz="1400" u="sng" dirty="0">
                <a:solidFill>
                  <a:srgbClr val="000000"/>
                </a:solidFill>
              </a:endParaRPr>
            </a:p>
            <a:p>
              <a:pPr marL="0" lvl="0" indent="0" defTabSz="914400" eaLnBrk="1" hangingPunct="1">
                <a:spcBef>
                  <a:spcPct val="0"/>
                </a:spcBef>
                <a:buClrTx/>
                <a:buSzTx/>
                <a:buFontTx/>
                <a:buNone/>
                <a:tabLst>
                  <a:tab pos="2519680" algn="dec"/>
                  <a:tab pos="3536950" algn="dec"/>
                </a:tabLst>
              </a:pPr>
              <a:endParaRPr lang="en-US" altLang="zh-CN" sz="1400" u="sng"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Net income		$ 2,860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endParaRPr lang="en-US" altLang="zh-CN" sz="1400" dirty="0"/>
            </a:p>
          </p:txBody>
        </p:sp>
        <p:sp>
          <p:nvSpPr>
            <p:cNvPr id="61447" name="Line 36"/>
            <p:cNvSpPr/>
            <p:nvPr/>
          </p:nvSpPr>
          <p:spPr>
            <a:xfrm>
              <a:off x="5138" y="3372"/>
              <a:ext cx="379" cy="17"/>
            </a:xfrm>
            <a:prstGeom prst="line">
              <a:avLst/>
            </a:prstGeom>
            <a:ln w="38100" cap="sq" cmpd="dbl">
              <a:solidFill>
                <a:schemeClr val="tx1"/>
              </a:solidFill>
              <a:prstDash val="solid"/>
              <a:headEnd type="none" w="sm" len="sm"/>
              <a:tailEnd type="none" w="sm" len="sm"/>
            </a:ln>
          </p:spPr>
        </p:sp>
      </p:gr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Text Box 2"/>
          <p:cNvSpPr txBox="1"/>
          <p:nvPr/>
        </p:nvSpPr>
        <p:spPr>
          <a:xfrm>
            <a:off x="5410200" y="1295400"/>
            <a:ext cx="3352800" cy="946150"/>
          </a:xfrm>
          <a:prstGeom prst="rect">
            <a:avLst/>
          </a:prstGeom>
          <a:noFill/>
          <a:ln w="12700">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50000"/>
              </a:spcBef>
              <a:buClrTx/>
              <a:buSzTx/>
              <a:buFontTx/>
              <a:buNone/>
            </a:pPr>
            <a:r>
              <a:rPr lang="en-US" altLang="zh-CN" sz="2800" dirty="0">
                <a:latin typeface="Comic Sans MS" panose="030F0702030302020204" pitchFamily="66" charset="0"/>
              </a:rPr>
              <a:t>Retained Earnings Statement</a:t>
            </a:r>
            <a:endParaRPr lang="en-US" altLang="zh-CN" sz="2800" dirty="0">
              <a:latin typeface="Comic Sans MS" panose="030F0702030302020204" pitchFamily="66" charset="0"/>
            </a:endParaRPr>
          </a:p>
        </p:txBody>
      </p:sp>
      <p:sp>
        <p:nvSpPr>
          <p:cNvPr id="62467" name="AutoShape 5"/>
          <p:cNvSpPr/>
          <p:nvPr/>
        </p:nvSpPr>
        <p:spPr>
          <a:xfrm>
            <a:off x="4648200" y="4191000"/>
            <a:ext cx="381000" cy="1600200"/>
          </a:xfrm>
          <a:prstGeom prst="rightBrace">
            <a:avLst>
              <a:gd name="adj1" fmla="val 35000"/>
              <a:gd name="adj2" fmla="val 48495"/>
            </a:avLst>
          </a:prstGeom>
          <a:noFill/>
          <a:ln w="38100" cap="sq" cmpd="sng">
            <a:solidFill>
              <a:srgbClr val="000066"/>
            </a:solidFill>
            <a:prstDash val="solid"/>
            <a:headEnd type="none" w="sm" len="sm"/>
            <a:tailEnd type="none" w="sm" len="sm"/>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grpSp>
        <p:nvGrpSpPr>
          <p:cNvPr id="62468" name="Group 6"/>
          <p:cNvGrpSpPr/>
          <p:nvPr/>
        </p:nvGrpSpPr>
        <p:grpSpPr>
          <a:xfrm>
            <a:off x="387350" y="1339850"/>
            <a:ext cx="4114800" cy="4908550"/>
            <a:chOff x="244" y="844"/>
            <a:chExt cx="2592" cy="3092"/>
          </a:xfrm>
        </p:grpSpPr>
        <p:sp>
          <p:nvSpPr>
            <p:cNvPr id="62472" name="Text Box 7"/>
            <p:cNvSpPr txBox="1"/>
            <p:nvPr/>
          </p:nvSpPr>
          <p:spPr>
            <a:xfrm>
              <a:off x="244" y="844"/>
              <a:ext cx="2592" cy="3092"/>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0"/>
                </a:spcBef>
                <a:buClrTx/>
                <a:buSzTx/>
                <a:buFontTx/>
                <a:buNone/>
                <a:tabLst>
                  <a:tab pos="2916555" algn="dec"/>
                  <a:tab pos="3830955" algn="dec"/>
                </a:tabLst>
              </a:pPr>
              <a:r>
                <a:rPr lang="en-US" altLang="zh-CN" sz="1500" u="sng" dirty="0">
                  <a:solidFill>
                    <a:srgbClr val="000000"/>
                  </a:solidFill>
                </a:rPr>
                <a:t>Account	Debit	Credit</a:t>
              </a:r>
              <a:endParaRPr lang="en-US" altLang="zh-CN" sz="1500" u="sng"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Cash	$ 15,200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Accounts Receivable	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Advertising Supplies	1,000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Prepaid Insurance	550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Office Equipment	5,000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Accumulated Depreciation-Off Equip		$40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Notes Payable		5,000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Accounts Payable		2,500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Unearned Revenue		800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Salaries Payable		1,200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Interest Payable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Common Stock		10,000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Retained Earnings		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Dividends	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Service Revenue		10,600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Salaries Expense	5,200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Advertising Supplies Expense	1,500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Rent Expense	900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Insurance Expense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Interest Expense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Depreciation Expense	40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	  </a:t>
              </a:r>
              <a:r>
                <a:rPr lang="en-US" altLang="zh-CN" sz="1300" u="sng" dirty="0">
                  <a:solidFill>
                    <a:srgbClr val="000000"/>
                  </a:solidFill>
                </a:rPr>
                <a:t>$ 30,190</a:t>
              </a:r>
              <a:r>
                <a:rPr lang="en-US" altLang="zh-CN" sz="1300" dirty="0">
                  <a:solidFill>
                    <a:srgbClr val="000000"/>
                  </a:solidFill>
                </a:rPr>
                <a:t>	 </a:t>
              </a:r>
              <a:r>
                <a:rPr lang="en-US" altLang="zh-CN" sz="1300" u="sng" dirty="0">
                  <a:solidFill>
                    <a:srgbClr val="000000"/>
                  </a:solidFill>
                </a:rPr>
                <a:t>$ 30,190</a:t>
              </a:r>
              <a:endParaRPr lang="en-US" altLang="zh-CN" sz="1300" u="sng" dirty="0">
                <a:solidFill>
                  <a:srgbClr val="000000"/>
                </a:solidFill>
              </a:endParaRPr>
            </a:p>
            <a:p>
              <a:pPr marL="0" lvl="0" indent="0" defTabSz="914400" eaLnBrk="1" hangingPunct="1">
                <a:spcBef>
                  <a:spcPct val="0"/>
                </a:spcBef>
                <a:buClrTx/>
                <a:buSzTx/>
                <a:buFontTx/>
                <a:buNone/>
                <a:tabLst>
                  <a:tab pos="2916555" algn="dec"/>
                  <a:tab pos="3830955" algn="dec"/>
                </a:tabLst>
              </a:pPr>
              <a:endParaRPr lang="en-US" altLang="zh-CN" sz="1800" u="sng" dirty="0"/>
            </a:p>
          </p:txBody>
        </p:sp>
        <p:sp>
          <p:nvSpPr>
            <p:cNvPr id="62473" name="Line 8"/>
            <p:cNvSpPr/>
            <p:nvPr/>
          </p:nvSpPr>
          <p:spPr>
            <a:xfrm flipH="1">
              <a:off x="1776" y="3648"/>
              <a:ext cx="384" cy="0"/>
            </a:xfrm>
            <a:prstGeom prst="line">
              <a:avLst/>
            </a:prstGeom>
            <a:ln w="12700" cap="sq" cmpd="sng">
              <a:solidFill>
                <a:schemeClr val="tx1"/>
              </a:solidFill>
              <a:prstDash val="solid"/>
              <a:headEnd type="none" w="sm" len="sm"/>
              <a:tailEnd type="none" w="sm" len="sm"/>
            </a:ln>
          </p:spPr>
        </p:sp>
        <p:sp>
          <p:nvSpPr>
            <p:cNvPr id="62474" name="Line 9"/>
            <p:cNvSpPr/>
            <p:nvPr/>
          </p:nvSpPr>
          <p:spPr>
            <a:xfrm flipH="1">
              <a:off x="2352" y="3657"/>
              <a:ext cx="384" cy="0"/>
            </a:xfrm>
            <a:prstGeom prst="line">
              <a:avLst/>
            </a:prstGeom>
            <a:ln w="12700" cap="sq" cmpd="sng">
              <a:solidFill>
                <a:schemeClr val="tx1"/>
              </a:solidFill>
              <a:prstDash val="solid"/>
              <a:headEnd type="none" w="sm" len="sm"/>
              <a:tailEnd type="none" w="sm" len="sm"/>
            </a:ln>
          </p:spPr>
        </p:sp>
      </p:grpSp>
      <p:grpSp>
        <p:nvGrpSpPr>
          <p:cNvPr id="62469" name="Group 12"/>
          <p:cNvGrpSpPr/>
          <p:nvPr/>
        </p:nvGrpSpPr>
        <p:grpSpPr>
          <a:xfrm>
            <a:off x="5029200" y="3886200"/>
            <a:ext cx="3810000" cy="1981200"/>
            <a:chOff x="3216" y="1152"/>
            <a:chExt cx="2400" cy="1248"/>
          </a:xfrm>
        </p:grpSpPr>
        <p:sp>
          <p:nvSpPr>
            <p:cNvPr id="62470" name="Text Box 10"/>
            <p:cNvSpPr txBox="1"/>
            <p:nvPr/>
          </p:nvSpPr>
          <p:spPr>
            <a:xfrm>
              <a:off x="3216" y="1152"/>
              <a:ext cx="2400" cy="1248"/>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0"/>
                </a:spcBef>
                <a:buClrTx/>
                <a:buSzTx/>
                <a:buFontTx/>
                <a:buNone/>
                <a:tabLst>
                  <a:tab pos="2519680" algn="dec"/>
                  <a:tab pos="3536950" algn="dec"/>
                </a:tabLst>
              </a:pPr>
              <a:r>
                <a:rPr lang="en-US" altLang="zh-CN" sz="1500" b="1" dirty="0">
                  <a:solidFill>
                    <a:srgbClr val="000000"/>
                  </a:solidFill>
                  <a:latin typeface="Times" pitchFamily="18" charset="0"/>
                </a:rPr>
                <a:t>PIONEER ADVERTISING AGENCY INC.</a:t>
              </a:r>
              <a:endParaRPr lang="en-US" altLang="zh-CN" sz="1500" b="1" dirty="0">
                <a:solidFill>
                  <a:srgbClr val="000000"/>
                </a:solidFill>
                <a:latin typeface="Times" pitchFamily="18" charset="0"/>
              </a:endParaRPr>
            </a:p>
            <a:p>
              <a:pPr marL="0" lvl="0" indent="0" defTabSz="914400" eaLnBrk="1" hangingPunct="1">
                <a:spcBef>
                  <a:spcPct val="0"/>
                </a:spcBef>
                <a:buClrTx/>
                <a:buSzTx/>
                <a:buFontTx/>
                <a:buNone/>
                <a:tabLst>
                  <a:tab pos="2519680" algn="dec"/>
                  <a:tab pos="3536950" algn="dec"/>
                </a:tabLst>
              </a:pPr>
              <a:r>
                <a:rPr lang="en-US" altLang="zh-CN" sz="1500" b="1" dirty="0">
                  <a:solidFill>
                    <a:srgbClr val="000000"/>
                  </a:solidFill>
                  <a:latin typeface="Times" pitchFamily="18" charset="0"/>
                </a:rPr>
                <a:t>Retained Earnings Statement</a:t>
              </a:r>
              <a:endParaRPr lang="en-US" altLang="zh-CN" sz="1500" b="1" dirty="0">
                <a:solidFill>
                  <a:srgbClr val="000000"/>
                </a:solidFill>
                <a:latin typeface="Times" pitchFamily="18" charset="0"/>
              </a:endParaRPr>
            </a:p>
            <a:p>
              <a:pPr marL="0" lvl="0" indent="0" defTabSz="914400" eaLnBrk="1" hangingPunct="1">
                <a:spcBef>
                  <a:spcPct val="0"/>
                </a:spcBef>
                <a:buClrTx/>
                <a:buSzTx/>
                <a:buFontTx/>
                <a:buNone/>
                <a:tabLst>
                  <a:tab pos="2519680" algn="dec"/>
                  <a:tab pos="3536950" algn="dec"/>
                </a:tabLst>
              </a:pPr>
              <a:r>
                <a:rPr lang="en-US" altLang="zh-CN" sz="1500" b="1" dirty="0">
                  <a:solidFill>
                    <a:srgbClr val="000000"/>
                  </a:solidFill>
                  <a:latin typeface="Times" pitchFamily="18" charset="0"/>
                </a:rPr>
                <a:t>For the Month Ended May 31, 20xx</a:t>
              </a:r>
              <a:endParaRPr lang="en-US" altLang="zh-CN" sz="1500" b="1" dirty="0">
                <a:solidFill>
                  <a:srgbClr val="000000"/>
                </a:solidFill>
                <a:latin typeface="Times" pitchFamily="18" charset="0"/>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Retained earnings, opening		 $ 0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Add: Net income		  </a:t>
              </a:r>
              <a:r>
                <a:rPr lang="en-US" altLang="zh-CN" sz="1400" u="sng" dirty="0">
                  <a:solidFill>
                    <a:srgbClr val="000000"/>
                  </a:solidFill>
                </a:rPr>
                <a:t>2,860</a:t>
              </a:r>
              <a:endParaRPr lang="en-US" altLang="zh-CN" sz="1400" u="sng"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		2,860</a:t>
              </a:r>
              <a:endParaRPr lang="en-US" altLang="zh-CN" sz="1400"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Less: Dividends		 </a:t>
              </a:r>
              <a:r>
                <a:rPr lang="en-US" altLang="zh-CN" sz="1400" u="sng" dirty="0">
                  <a:solidFill>
                    <a:srgbClr val="000000"/>
                  </a:solidFill>
                </a:rPr>
                <a:t>   500</a:t>
              </a:r>
              <a:endParaRPr lang="en-US" altLang="zh-CN" sz="1400" u="sng" dirty="0">
                <a:solidFill>
                  <a:srgbClr val="000000"/>
                </a:solidFill>
              </a:endParaRPr>
            </a:p>
            <a:p>
              <a:pPr marL="0" lvl="0" indent="0" defTabSz="914400" eaLnBrk="1" hangingPunct="1">
                <a:spcBef>
                  <a:spcPct val="0"/>
                </a:spcBef>
                <a:buClrTx/>
                <a:buSzTx/>
                <a:buFontTx/>
                <a:buNone/>
                <a:tabLst>
                  <a:tab pos="2519680" algn="dec"/>
                  <a:tab pos="3536950" algn="dec"/>
                </a:tabLst>
              </a:pPr>
              <a:r>
                <a:rPr lang="en-US" altLang="zh-CN" sz="1400" dirty="0">
                  <a:solidFill>
                    <a:srgbClr val="000000"/>
                  </a:solidFill>
                </a:rPr>
                <a:t>Retained Earnings, closing		2,360</a:t>
              </a:r>
              <a:endParaRPr lang="en-US" altLang="zh-CN" sz="1400" dirty="0"/>
            </a:p>
          </p:txBody>
        </p:sp>
        <p:sp>
          <p:nvSpPr>
            <p:cNvPr id="62471" name="Line 11"/>
            <p:cNvSpPr/>
            <p:nvPr/>
          </p:nvSpPr>
          <p:spPr>
            <a:xfrm>
              <a:off x="5241" y="2279"/>
              <a:ext cx="282" cy="11"/>
            </a:xfrm>
            <a:prstGeom prst="line">
              <a:avLst/>
            </a:prstGeom>
            <a:ln w="38100" cap="sq" cmpd="dbl">
              <a:solidFill>
                <a:schemeClr val="tx1"/>
              </a:solidFill>
              <a:prstDash val="solid"/>
              <a:headEnd type="none" w="sm" len="sm"/>
              <a:tailEnd type="none" w="sm" len="sm"/>
            </a:ln>
          </p:spPr>
        </p:sp>
      </p:gr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Text Box 2"/>
          <p:cNvSpPr txBox="1"/>
          <p:nvPr/>
        </p:nvSpPr>
        <p:spPr>
          <a:xfrm>
            <a:off x="5410200" y="1066800"/>
            <a:ext cx="3352800" cy="523875"/>
          </a:xfrm>
          <a:prstGeom prst="rect">
            <a:avLst/>
          </a:prstGeom>
          <a:noFill/>
          <a:ln w="12700">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50000"/>
              </a:spcBef>
              <a:buClrTx/>
              <a:buSzTx/>
              <a:buFontTx/>
              <a:buNone/>
            </a:pPr>
            <a:r>
              <a:rPr lang="en-US" altLang="zh-CN" sz="2800" dirty="0">
                <a:latin typeface="Comic Sans MS" panose="030F0702030302020204" pitchFamily="66" charset="0"/>
              </a:rPr>
              <a:t>SOFP/ B-S</a:t>
            </a:r>
            <a:endParaRPr lang="en-US" altLang="zh-CN" sz="2800" dirty="0">
              <a:latin typeface="Comic Sans MS" panose="030F0702030302020204" pitchFamily="66" charset="0"/>
            </a:endParaRPr>
          </a:p>
        </p:txBody>
      </p:sp>
      <p:sp>
        <p:nvSpPr>
          <p:cNvPr id="63491" name="AutoShape 5"/>
          <p:cNvSpPr/>
          <p:nvPr/>
        </p:nvSpPr>
        <p:spPr>
          <a:xfrm>
            <a:off x="4648200" y="4191000"/>
            <a:ext cx="381000" cy="1600200"/>
          </a:xfrm>
          <a:prstGeom prst="rightBrace">
            <a:avLst>
              <a:gd name="adj1" fmla="val 35000"/>
              <a:gd name="adj2" fmla="val 48495"/>
            </a:avLst>
          </a:prstGeom>
          <a:noFill/>
          <a:ln w="38100" cap="sq" cmpd="sng">
            <a:solidFill>
              <a:srgbClr val="000066"/>
            </a:solidFill>
            <a:prstDash val="solid"/>
            <a:headEnd type="none" w="sm" len="sm"/>
            <a:tailEnd type="none" w="sm" len="sm"/>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grpSp>
        <p:nvGrpSpPr>
          <p:cNvPr id="63492" name="Group 6"/>
          <p:cNvGrpSpPr/>
          <p:nvPr/>
        </p:nvGrpSpPr>
        <p:grpSpPr>
          <a:xfrm>
            <a:off x="387350" y="1339850"/>
            <a:ext cx="4114800" cy="4908550"/>
            <a:chOff x="244" y="844"/>
            <a:chExt cx="2592" cy="3092"/>
          </a:xfrm>
        </p:grpSpPr>
        <p:sp>
          <p:nvSpPr>
            <p:cNvPr id="63497" name="Text Box 7"/>
            <p:cNvSpPr txBox="1"/>
            <p:nvPr/>
          </p:nvSpPr>
          <p:spPr>
            <a:xfrm>
              <a:off x="244" y="844"/>
              <a:ext cx="2592" cy="3092"/>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0"/>
                </a:spcBef>
                <a:buClrTx/>
                <a:buSzTx/>
                <a:buFontTx/>
                <a:buNone/>
                <a:tabLst>
                  <a:tab pos="2916555" algn="dec"/>
                  <a:tab pos="3830955" algn="dec"/>
                </a:tabLst>
              </a:pPr>
              <a:r>
                <a:rPr lang="en-US" altLang="zh-CN" sz="1500" u="sng" dirty="0">
                  <a:solidFill>
                    <a:srgbClr val="000000"/>
                  </a:solidFill>
                </a:rPr>
                <a:t>Account	Debit	Credit</a:t>
              </a:r>
              <a:endParaRPr lang="en-US" altLang="zh-CN" sz="1500" u="sng"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Cash	$ 15,200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Accounts Receivable	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Advertising Supplies	1,000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Prepaid Insurance	550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Office Equipment	5,000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Accumulated Depreciation-Off Equip		$40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Notes Payable		5,000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Accounts Payable		2,500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Unearned Revenue		800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Salaries Payable		1,200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Interest Payable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Common Stock		10,000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Retained Earnings		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Dividends	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Service Revenue		10,600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Salaries Expense	5,200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Advertising Supplies Expense	1,500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Rent Expense	900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Insurance Expense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Interest Expense	50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Depreciation Expense	40</a:t>
              </a:r>
              <a:endParaRPr lang="en-US" altLang="zh-CN" sz="1300" dirty="0">
                <a:solidFill>
                  <a:srgbClr val="000000"/>
                </a:solidFill>
              </a:endParaRPr>
            </a:p>
            <a:p>
              <a:pPr marL="0" lvl="0" indent="0" defTabSz="914400" eaLnBrk="1" hangingPunct="1">
                <a:spcBef>
                  <a:spcPct val="0"/>
                </a:spcBef>
                <a:buClrTx/>
                <a:buSzTx/>
                <a:buFontTx/>
                <a:buNone/>
                <a:tabLst>
                  <a:tab pos="2916555" algn="dec"/>
                  <a:tab pos="3830955" algn="dec"/>
                </a:tabLst>
              </a:pPr>
              <a:r>
                <a:rPr lang="en-US" altLang="zh-CN" sz="1300" dirty="0">
                  <a:solidFill>
                    <a:srgbClr val="000000"/>
                  </a:solidFill>
                </a:rPr>
                <a:t>	  </a:t>
              </a:r>
              <a:r>
                <a:rPr lang="en-US" altLang="zh-CN" sz="1300" u="sng" dirty="0">
                  <a:solidFill>
                    <a:srgbClr val="000000"/>
                  </a:solidFill>
                </a:rPr>
                <a:t>$ 30,190</a:t>
              </a:r>
              <a:r>
                <a:rPr lang="en-US" altLang="zh-CN" sz="1300" dirty="0">
                  <a:solidFill>
                    <a:srgbClr val="000000"/>
                  </a:solidFill>
                </a:rPr>
                <a:t>	 </a:t>
              </a:r>
              <a:r>
                <a:rPr lang="en-US" altLang="zh-CN" sz="1300" u="sng" dirty="0">
                  <a:solidFill>
                    <a:srgbClr val="000000"/>
                  </a:solidFill>
                </a:rPr>
                <a:t>$ 30,190</a:t>
              </a:r>
              <a:endParaRPr lang="en-US" altLang="zh-CN" sz="1300" u="sng" dirty="0">
                <a:solidFill>
                  <a:srgbClr val="000000"/>
                </a:solidFill>
              </a:endParaRPr>
            </a:p>
            <a:p>
              <a:pPr marL="0" lvl="0" indent="0" defTabSz="914400" eaLnBrk="1" hangingPunct="1">
                <a:spcBef>
                  <a:spcPct val="0"/>
                </a:spcBef>
                <a:buClrTx/>
                <a:buSzTx/>
                <a:buFontTx/>
                <a:buNone/>
                <a:tabLst>
                  <a:tab pos="2916555" algn="dec"/>
                  <a:tab pos="3830955" algn="dec"/>
                </a:tabLst>
              </a:pPr>
              <a:endParaRPr lang="en-US" altLang="zh-CN" sz="1800" u="sng" dirty="0"/>
            </a:p>
          </p:txBody>
        </p:sp>
        <p:sp>
          <p:nvSpPr>
            <p:cNvPr id="63498" name="Line 8"/>
            <p:cNvSpPr/>
            <p:nvPr/>
          </p:nvSpPr>
          <p:spPr>
            <a:xfrm flipH="1">
              <a:off x="1776" y="3648"/>
              <a:ext cx="384" cy="0"/>
            </a:xfrm>
            <a:prstGeom prst="line">
              <a:avLst/>
            </a:prstGeom>
            <a:ln w="12700" cap="sq" cmpd="sng">
              <a:solidFill>
                <a:schemeClr val="tx1"/>
              </a:solidFill>
              <a:prstDash val="solid"/>
              <a:headEnd type="none" w="sm" len="sm"/>
              <a:tailEnd type="none" w="sm" len="sm"/>
            </a:ln>
          </p:spPr>
        </p:sp>
        <p:sp>
          <p:nvSpPr>
            <p:cNvPr id="63499" name="Line 9"/>
            <p:cNvSpPr/>
            <p:nvPr/>
          </p:nvSpPr>
          <p:spPr>
            <a:xfrm flipH="1">
              <a:off x="2352" y="3657"/>
              <a:ext cx="384" cy="0"/>
            </a:xfrm>
            <a:prstGeom prst="line">
              <a:avLst/>
            </a:prstGeom>
            <a:ln w="12700" cap="sq" cmpd="sng">
              <a:solidFill>
                <a:schemeClr val="tx1"/>
              </a:solidFill>
              <a:prstDash val="solid"/>
              <a:headEnd type="none" w="sm" len="sm"/>
              <a:tailEnd type="none" w="sm" len="sm"/>
            </a:ln>
          </p:spPr>
        </p:sp>
      </p:grpSp>
      <p:grpSp>
        <p:nvGrpSpPr>
          <p:cNvPr id="63493" name="Group 20"/>
          <p:cNvGrpSpPr/>
          <p:nvPr/>
        </p:nvGrpSpPr>
        <p:grpSpPr>
          <a:xfrm>
            <a:off x="5181600" y="1524000"/>
            <a:ext cx="3733800" cy="4891088"/>
            <a:chOff x="3264" y="960"/>
            <a:chExt cx="2352" cy="3360"/>
          </a:xfrm>
        </p:grpSpPr>
        <p:sp>
          <p:nvSpPr>
            <p:cNvPr id="63494" name="Text Box 14"/>
            <p:cNvSpPr txBox="1"/>
            <p:nvPr/>
          </p:nvSpPr>
          <p:spPr>
            <a:xfrm>
              <a:off x="3264" y="960"/>
              <a:ext cx="2352" cy="3360"/>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200" b="1" dirty="0">
                  <a:solidFill>
                    <a:srgbClr val="000000"/>
                  </a:solidFill>
                </a:rPr>
                <a:t>PIONEER ADVERTISING AGENCY INC.</a:t>
              </a:r>
              <a:endParaRPr lang="en-US" altLang="zh-CN" sz="1200" b="1"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200" b="1" dirty="0">
                  <a:solidFill>
                    <a:srgbClr val="000000"/>
                  </a:solidFill>
                </a:rPr>
                <a:t>Balance Sheet</a:t>
              </a:r>
              <a:endParaRPr lang="en-US" altLang="zh-CN" sz="1200" b="1"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200" b="1" dirty="0">
                  <a:solidFill>
                    <a:srgbClr val="000000"/>
                  </a:solidFill>
                </a:rPr>
                <a:t>May 31, 20xx</a:t>
              </a:r>
              <a:endParaRPr lang="en-US" altLang="zh-CN" sz="1200" b="1"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200" dirty="0">
                  <a:solidFill>
                    <a:srgbClr val="000000"/>
                  </a:solidFill>
                </a:rPr>
                <a:t>Assets</a:t>
              </a:r>
              <a:endParaRPr lang="en-US" altLang="zh-CN" sz="12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Cash                                            $ 15,200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Accounts Receivable		200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Advertising Supplies		1,000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Prepaid Insurance		550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Office Equipment	$5,000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Accumulated Depreciation-O Equip 40</a:t>
              </a:r>
              <a:r>
                <a:rPr lang="en-US" altLang="zh-CN" sz="1300" u="sng" dirty="0">
                  <a:solidFill>
                    <a:srgbClr val="000000"/>
                  </a:solidFill>
                </a:rPr>
                <a:t>	   4,960</a:t>
              </a:r>
              <a:endParaRPr lang="en-US" altLang="zh-CN" sz="1300" u="sng"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Total Assets                             $ 21,910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200" dirty="0">
                  <a:solidFill>
                    <a:srgbClr val="000000"/>
                  </a:solidFill>
                </a:rPr>
                <a:t>Liabilities and Stockholders’ Equity</a:t>
              </a:r>
              <a:endParaRPr lang="en-US" altLang="zh-CN" sz="12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Liabilities</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Notes Payable                            $ 5,000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Accounts Payable		2,500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Unearned Revenue		800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Salaries Payable		1,200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Interest Payable	</a:t>
              </a:r>
              <a:r>
                <a:rPr lang="en-US" altLang="zh-CN" sz="1300" u="sng" dirty="0">
                  <a:solidFill>
                    <a:srgbClr val="000000"/>
                  </a:solidFill>
                </a:rPr>
                <a:t>	    50</a:t>
              </a:r>
              <a:endParaRPr lang="en-US" altLang="zh-CN" sz="1300" u="sng"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		Total liabilities		9,550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Stockholders’ Equity</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Common Stock		10,000</a:t>
              </a:r>
              <a:endParaRPr lang="en-US" altLang="zh-CN" sz="1300"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300" dirty="0">
                  <a:solidFill>
                    <a:srgbClr val="000000"/>
                  </a:solidFill>
                </a:rPr>
                <a:t>Retained Earnings	  </a:t>
              </a:r>
              <a:r>
                <a:rPr lang="en-US" altLang="zh-CN" sz="1300" u="sng" dirty="0">
                  <a:solidFill>
                    <a:srgbClr val="000000"/>
                  </a:solidFill>
                </a:rPr>
                <a:t>	2,360</a:t>
              </a:r>
              <a:endParaRPr lang="en-US" altLang="zh-CN" sz="1300" u="sng" dirty="0">
                <a:solidFill>
                  <a:srgbClr val="000000"/>
                </a:solidFill>
              </a:endParaRPr>
            </a:p>
            <a:p>
              <a:pPr marL="0" lvl="0" indent="0" defTabSz="914400" eaLnBrk="1" hangingPunct="1">
                <a:spcBef>
                  <a:spcPct val="0"/>
                </a:spcBef>
                <a:buClrTx/>
                <a:buSzTx/>
                <a:buFontTx/>
                <a:buNone/>
                <a:tabLst>
                  <a:tab pos="224155" algn="l"/>
                  <a:tab pos="465455" algn="l"/>
                  <a:tab pos="2916555" algn="dec"/>
                  <a:tab pos="3364230" algn="dec"/>
                  <a:tab pos="3830955" algn="dec"/>
                </a:tabLst>
              </a:pPr>
              <a:r>
                <a:rPr lang="en-US" altLang="zh-CN" sz="1200" dirty="0"/>
                <a:t>Total liabilities and stockholders’ equity   	$ 21,910</a:t>
              </a:r>
              <a:endParaRPr lang="en-US" altLang="zh-CN" sz="1200" dirty="0"/>
            </a:p>
          </p:txBody>
        </p:sp>
        <p:sp>
          <p:nvSpPr>
            <p:cNvPr id="63495" name="Line 18"/>
            <p:cNvSpPr/>
            <p:nvPr/>
          </p:nvSpPr>
          <p:spPr>
            <a:xfrm flipV="1">
              <a:off x="5088" y="4133"/>
              <a:ext cx="386" cy="1"/>
            </a:xfrm>
            <a:prstGeom prst="line">
              <a:avLst/>
            </a:prstGeom>
            <a:ln w="38100" cap="sq" cmpd="dbl">
              <a:solidFill>
                <a:schemeClr val="tx1"/>
              </a:solidFill>
              <a:prstDash val="solid"/>
              <a:headEnd type="none" w="sm" len="sm"/>
              <a:tailEnd type="none" w="sm" len="sm"/>
            </a:ln>
          </p:spPr>
        </p:sp>
        <p:sp>
          <p:nvSpPr>
            <p:cNvPr id="63496" name="Line 19"/>
            <p:cNvSpPr/>
            <p:nvPr/>
          </p:nvSpPr>
          <p:spPr>
            <a:xfrm flipV="1">
              <a:off x="4989" y="2455"/>
              <a:ext cx="386" cy="1"/>
            </a:xfrm>
            <a:prstGeom prst="line">
              <a:avLst/>
            </a:prstGeom>
            <a:ln w="38100" cap="sq" cmpd="dbl">
              <a:solidFill>
                <a:schemeClr val="tx1"/>
              </a:solidFill>
              <a:prstDash val="solid"/>
              <a:headEnd type="none" w="sm" len="sm"/>
              <a:tailEnd type="none" w="sm" len="sm"/>
            </a:ln>
          </p:spPr>
        </p:sp>
      </p:gr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6451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4516" name="Rectangle 2"/>
          <p:cNvSpPr>
            <a:spLocks noGrp="1"/>
          </p:cNvSpPr>
          <p:nvPr>
            <p:ph type="title"/>
          </p:nvPr>
        </p:nvSpPr>
        <p:spPr>
          <a:ln/>
        </p:spPr>
        <p:txBody>
          <a:bodyPr vert="horz" wrap="square" lIns="91440" tIns="45720" rIns="91440" bIns="45720" anchor="b" anchorCtr="0"/>
          <a:p>
            <a:pPr eaLnBrk="1" hangingPunct="1"/>
            <a:r>
              <a:rPr lang="en-US" altLang="zh-CN" dirty="0"/>
              <a:t>3.4 The worksheet </a:t>
            </a:r>
            <a:r>
              <a:rPr lang="zh-CN" altLang="en-US" dirty="0"/>
              <a:t>工作底稿</a:t>
            </a:r>
            <a:endParaRPr lang="zh-CN" altLang="en-US" dirty="0"/>
          </a:p>
        </p:txBody>
      </p:sp>
      <p:sp>
        <p:nvSpPr>
          <p:cNvPr id="64517" name="Rectangle 3"/>
          <p:cNvSpPr>
            <a:spLocks noGrp="1"/>
          </p:cNvSpPr>
          <p:nvPr>
            <p:ph idx="1"/>
          </p:nvPr>
        </p:nvSpPr>
        <p:spPr>
          <a:xfrm>
            <a:off x="701675" y="2055813"/>
            <a:ext cx="8012113" cy="4343400"/>
          </a:xfrm>
          <a:ln/>
        </p:spPr>
        <p:txBody>
          <a:bodyPr vert="horz" wrap="square" lIns="91440" tIns="45720" rIns="91440" bIns="45720" anchor="t" anchorCtr="0"/>
          <a:p>
            <a:pPr eaLnBrk="1" hangingPunct="1">
              <a:lnSpc>
                <a:spcPct val="90000"/>
              </a:lnSpc>
            </a:pPr>
            <a:r>
              <a:rPr lang="en-US" altLang="zh-CN" sz="2800" dirty="0"/>
              <a:t>A worksheet is a tool the accountant uses at the end of an accounting period to show the effects of the adjustments and organize the data for use in preparing financial statements and recording the adjusting and closing entries.</a:t>
            </a:r>
            <a:endParaRPr lang="en-US" altLang="zh-CN" sz="2800" dirty="0"/>
          </a:p>
          <a:p>
            <a:pPr eaLnBrk="1" hangingPunct="1">
              <a:lnSpc>
                <a:spcPct val="90000"/>
              </a:lnSpc>
            </a:pPr>
            <a:endParaRPr lang="en-US" altLang="zh-CN" sz="2800" dirty="0"/>
          </a:p>
          <a:p>
            <a:pPr eaLnBrk="1" hangingPunct="1">
              <a:lnSpc>
                <a:spcPct val="90000"/>
              </a:lnSpc>
            </a:pPr>
            <a:r>
              <a:rPr lang="en-US" altLang="zh-CN" sz="2800" dirty="0"/>
              <a:t>The worksheet is an internal working paper that incorporates steps 4 (unadjusted trial balance) through 7 (preparation of financial statements) of the accounting cycle.</a:t>
            </a:r>
            <a:endParaRPr lang="en-US" altLang="zh-CN" sz="2800" dirty="0"/>
          </a:p>
          <a:p>
            <a:pPr eaLnBrk="1" hangingPunct="1">
              <a:lnSpc>
                <a:spcPct val="90000"/>
              </a:lnSpc>
            </a:pPr>
            <a:endParaRPr lang="en-US" altLang="zh-CN" sz="2400"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2"/>
          <p:cNvSpPr>
            <a:spLocks noGrp="1"/>
          </p:cNvSpPr>
          <p:nvPr>
            <p:ph type="title"/>
          </p:nvPr>
        </p:nvSpPr>
        <p:spPr>
          <a:xfrm>
            <a:off x="381000" y="230188"/>
            <a:ext cx="8382000" cy="332399"/>
          </a:xfrm>
          <a:noFill/>
          <a:ln>
            <a:noFill/>
          </a:ln>
          <a:effectLst/>
          <a:scene3d>
            <a:camera prst="orthographicFront"/>
            <a:lightRig rig="balanced" dir="t"/>
          </a:scene3d>
          <a:sp3d prstMaterial="plastic"/>
        </p:spPr>
        <p:txBody>
          <a:bodyPr vert="horz" wrap="square" lIns="0" tIns="0" rIns="0" bIns="0" rtlCol="0" anchor="t">
            <a:spAutoFit/>
          </a:bodyPr>
          <a:lstStyle/>
          <a:p>
            <a:pPr marL="0" marR="0" lvl="0" indent="0" algn="ctr" defTabSz="913130" rtl="0" eaLnBrk="1" fontAlgn="base" latinLnBrk="0" hangingPunct="1">
              <a:lnSpc>
                <a:spcPct val="90000"/>
              </a:lnSpc>
              <a:spcBef>
                <a:spcPct val="0"/>
              </a:spcBef>
              <a:spcAft>
                <a:spcPct val="0"/>
              </a:spcAft>
              <a:buClrTx/>
              <a:buSzTx/>
              <a:buFontTx/>
              <a:buNone/>
              <a:defRPr/>
            </a:pPr>
            <a:r>
              <a:rPr kumimoji="0" lang="en-US" sz="2400" b="1" i="0" u="none" strike="noStrike" kern="1200" cap="all" spc="-150" normalizeH="0" baseline="0" noProof="0" smtClean="0">
                <a:ln w="3175">
                  <a:noFill/>
                </a:ln>
                <a:gradFill>
                  <a:gsLst>
                    <a:gs pos="0">
                      <a:srgbClr val="2E59B0"/>
                    </a:gs>
                    <a:gs pos="49000">
                      <a:srgbClr val="161D32"/>
                    </a:gs>
                    <a:gs pos="100000">
                      <a:srgbClr val="000000"/>
                    </a:gs>
                  </a:gsLst>
                  <a:lin ang="5400000" scaled="0"/>
                </a:gradFill>
                <a:effectLst/>
                <a:uLnTx/>
                <a:uFillTx/>
                <a:latin typeface="Times New Roman" panose="02020603050405020304" pitchFamily="18" charset="0"/>
                <a:ea typeface="+mn-ea"/>
                <a:cs typeface="Times New Roman" panose="02020603050405020304" pitchFamily="18" charset="0"/>
              </a:rPr>
              <a:t>Preparing a worksheet</a:t>
            </a:r>
            <a:endParaRPr kumimoji="0" lang="en-US" sz="2400" b="0" i="0" u="none" strike="noStrike" kern="1200" cap="all" spc="-150" normalizeH="0" baseline="0" noProof="0">
              <a:ln w="3175">
                <a:noFill/>
              </a:ln>
              <a:gradFill>
                <a:gsLst>
                  <a:gs pos="0">
                    <a:srgbClr val="2E59B0"/>
                  </a:gs>
                  <a:gs pos="49000">
                    <a:srgbClr val="161D32"/>
                  </a:gs>
                  <a:gs pos="100000">
                    <a:srgbClr val="000000"/>
                  </a:gs>
                </a:gsLst>
                <a:lin ang="5400000" scaled="0"/>
              </a:gradFill>
              <a:effectLst/>
              <a:uLnTx/>
              <a:uFillTx/>
              <a:latin typeface="Times New Roman" panose="02020603050405020304" pitchFamily="18" charset="0"/>
              <a:ea typeface="+mn-ea"/>
              <a:cs typeface="Times New Roman" panose="02020603050405020304" pitchFamily="18" charset="0"/>
            </a:endParaRPr>
          </a:p>
        </p:txBody>
      </p:sp>
      <p:graphicFrame>
        <p:nvGraphicFramePr>
          <p:cNvPr id="6" name="Table 5"/>
          <p:cNvGraphicFramePr>
            <a:graphicFrameLocks noGrp="1"/>
          </p:cNvGraphicFramePr>
          <p:nvPr/>
        </p:nvGraphicFramePr>
        <p:xfrm>
          <a:off x="250825" y="898525"/>
          <a:ext cx="8569325" cy="5861050"/>
        </p:xfrm>
        <a:graphic>
          <a:graphicData uri="http://schemas.openxmlformats.org/drawingml/2006/table">
            <a:tbl>
              <a:tblPr/>
              <a:tblGrid>
                <a:gridCol w="2711450"/>
                <a:gridCol w="993775"/>
                <a:gridCol w="993775"/>
                <a:gridCol w="993775"/>
                <a:gridCol w="947738"/>
                <a:gridCol w="963612"/>
                <a:gridCol w="965200"/>
              </a:tblGrid>
              <a:tr h="548699">
                <a:tc rowSpan="2">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ACCOUNT TITLE</a:t>
                      </a:r>
                      <a:endParaRPr kumimoji="0" lang="en-US" altLang="zh-CN" sz="1800" b="0" i="0" u="none"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b"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gridSpan="2">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ADJUSTED TRIAL BALANCE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hMerge="1">
                  <a:tcPr/>
                </a:tc>
                <a:tc gridSpan="2">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INCOME STATEMENT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hMerge="1">
                  <a:tcPr/>
                </a:tc>
                <a:tc gridSpan="2">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BALANCE SHEET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b"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hMerge="1">
                  <a:tcPr/>
                </a:tc>
              </a:tr>
              <a:tr h="555685">
                <a:tc vMerge="1">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DEBIT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CREDIT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DEBIT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CREDIT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DEBIT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3130" rtl="0" eaLnBrk="1" fontAlgn="base" latinLnBrk="0" hangingPunct="1">
                        <a:lnSpc>
                          <a:spcPct val="100000"/>
                        </a:lnSpc>
                        <a:spcBef>
                          <a:spcPct val="0"/>
                        </a:spcBef>
                        <a:spcAft>
                          <a:spcPct val="0"/>
                        </a:spcAft>
                        <a:buClrTx/>
                        <a:buSzTx/>
                        <a:buFontTx/>
                        <a:buNone/>
                      </a:pPr>
                      <a:r>
                        <a:rPr kumimoji="0" lang="en-US" altLang="zh-CN" sz="1800" b="1"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CREDIT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Cash</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13,000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Accounts receivable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2,600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Supplies</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1,000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Equipment</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66,500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Accumulated depreciation</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22,600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Accounts payable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3,200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Salary payable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1,700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Neeland, capital</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11,500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Service revenue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92,500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Salary expense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43,900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Depreciation expense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4,100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Supplies expense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    </a:t>
                      </a:r>
                      <a:r>
                        <a:rPr kumimoji="0" lang="zh-CN" altLang="en-US" sz="1800" b="0" i="0" u="sng"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  </a:t>
                      </a:r>
                      <a:r>
                        <a:rPr kumimoji="0" lang="en-US" altLang="zh-CN" sz="1800" b="0" i="0" u="sng"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400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zh-CN" altLang="en-US" sz="1800" b="0" i="0" u="sng"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           </a:t>
                      </a: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  </a:t>
                      </a:r>
                      <a:r>
                        <a:rPr kumimoji="0" lang="en-US" altLang="zh-CN" sz="1800" b="0" i="0" u="sng"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131,500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  </a:t>
                      </a:r>
                      <a:r>
                        <a:rPr kumimoji="0" lang="en-US" altLang="zh-CN" sz="1800" b="0" i="0" u="sng"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131,500</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555685">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rPr>
                        <a:t>Net income</a:t>
                      </a:r>
                      <a:endParaRPr kumimoji="0" lang="en-US" altLang="zh-CN"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p>
                      <a:pPr marL="0" marR="0" lvl="0" indent="0" algn="l"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F2F2"/>
                    </a:solidFill>
                  </a:tcPr>
                </a:tc>
              </a:tr>
              <a:tr h="300070">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l"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c>
                  <a:txBody>
                    <a:bodyPr/>
                    <a:lstStyle>
                      <a:lvl1pPr defTabSz="913130" eaLnBrk="0" hangingPunct="0">
                        <a:lnSpc>
                          <a:spcPct val="90000"/>
                        </a:lnSpc>
                        <a:spcBef>
                          <a:spcPct val="20000"/>
                        </a:spcBef>
                        <a:defRPr sz="2800">
                          <a:solidFill>
                            <a:schemeClr val="tx1"/>
                          </a:solidFill>
                          <a:latin typeface="Times New Roman" panose="02020603050405020304" pitchFamily="18" charset="0"/>
                          <a:cs typeface="Times New Roman" panose="02020603050405020304" pitchFamily="18" charset="0"/>
                        </a:defRPr>
                      </a:lvl1pPr>
                      <a:lvl2pPr marL="742950" indent="-285750" defTabSz="913130" eaLnBrk="0" hangingPunct="0">
                        <a:lnSpc>
                          <a:spcPct val="90000"/>
                        </a:lnSpc>
                        <a:spcBef>
                          <a:spcPct val="20000"/>
                        </a:spcBef>
                        <a:defRPr sz="2400">
                          <a:solidFill>
                            <a:schemeClr val="tx1"/>
                          </a:solidFill>
                          <a:latin typeface="Times New Roman" panose="02020603050405020304" pitchFamily="18" charset="0"/>
                          <a:cs typeface="Times New Roman" panose="02020603050405020304" pitchFamily="18" charset="0"/>
                        </a:defRPr>
                      </a:lvl2pPr>
                      <a:lvl3pPr marL="11430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3pPr>
                      <a:lvl4pPr marL="16002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4pPr>
                      <a:lvl5pPr marL="2057400" indent="-228600" defTabSz="913130" eaLnBrk="0" hangingPunct="0">
                        <a:lnSpc>
                          <a:spcPct val="90000"/>
                        </a:lnSpc>
                        <a:spcBef>
                          <a:spcPct val="20000"/>
                        </a:spcBef>
                        <a:defRPr sz="2000">
                          <a:solidFill>
                            <a:schemeClr val="tx1"/>
                          </a:solidFill>
                          <a:latin typeface="Times New Roman" panose="02020603050405020304" pitchFamily="18" charset="0"/>
                          <a:cs typeface="Times New Roman" panose="02020603050405020304" pitchFamily="18" charset="0"/>
                        </a:defRPr>
                      </a:lvl5pPr>
                      <a:lvl6pPr marL="25146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6pPr>
                      <a:lvl7pPr marL="29718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7pPr>
                      <a:lvl8pPr marL="34290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8pPr>
                      <a:lvl9pPr marL="3886200" indent="-228600" defTabSz="913130" eaLnBrk="0" fontAlgn="base" hangingPunct="0">
                        <a:lnSpc>
                          <a:spcPct val="90000"/>
                        </a:lnSpc>
                        <a:spcBef>
                          <a:spcPct val="20000"/>
                        </a:spcBef>
                        <a:spcAft>
                          <a:spcPct val="0"/>
                        </a:spcAft>
                        <a:defRPr sz="2000">
                          <a:solidFill>
                            <a:schemeClr val="tx1"/>
                          </a:solidFill>
                          <a:latin typeface="Times New Roman" panose="02020603050405020304" pitchFamily="18" charset="0"/>
                          <a:cs typeface="Times New Roman" panose="02020603050405020304" pitchFamily="18" charset="0"/>
                        </a:defRPr>
                      </a:lvl9pPr>
                    </a:lstStyle>
                    <a:p>
                      <a:pPr marL="0" marR="0" lvl="0" indent="0" algn="r" defTabSz="91313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anose="02020603050405020304" pitchFamily="18" charset="0"/>
                      </a:endParaRPr>
                    </a:p>
                  </a:txBody>
                  <a:tcPr marL="25454" marR="25454"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F2F2F2"/>
                    </a:solidFill>
                  </a:tcPr>
                </a:tc>
              </a:tr>
            </a:tbl>
          </a:graphicData>
        </a:graphic>
      </p:graphicFrame>
      <p:sp>
        <p:nvSpPr>
          <p:cNvPr id="7" name="TextBox 6"/>
          <p:cNvSpPr txBox="1"/>
          <p:nvPr/>
        </p:nvSpPr>
        <p:spPr>
          <a:xfrm>
            <a:off x="4968875" y="1719263"/>
            <a:ext cx="1943100" cy="5170487"/>
          </a:xfrm>
          <a:prstGeom prst="rect">
            <a:avLst/>
          </a:prstGeom>
          <a:noFill/>
          <a:ln w="9525">
            <a:noFill/>
          </a:ln>
        </p:spPr>
        <p:txBody>
          <a:bodyPr>
            <a:spAutoFit/>
          </a:bodyPr>
          <a:lstStyle>
            <a:lvl1pPr marL="396875" indent="-396875" algn="l" defTabSz="913130" rtl="0" eaLnBrk="0" fontAlgn="base" hangingPunct="0">
              <a:lnSpc>
                <a:spcPct val="90000"/>
              </a:lnSpc>
              <a:spcBef>
                <a:spcPct val="20000"/>
              </a:spcBef>
              <a:spcAft>
                <a:spcPct val="0"/>
              </a:spcAft>
              <a:buBlip>
                <a:blip r:embed="rId1"/>
              </a:buBlip>
              <a:defRPr sz="3200" kern="1200">
                <a:solidFill>
                  <a:schemeClr val="tx1"/>
                </a:solidFill>
                <a:latin typeface="Times New Roman" panose="02020603050405020304" pitchFamily="18" charset="0"/>
                <a:ea typeface="+mn-ea"/>
                <a:cs typeface="Times New Roman" panose="02020603050405020304" pitchFamily="18" charset="0"/>
              </a:defRPr>
            </a:lvl1pPr>
            <a:lvl2pPr marL="914400" indent="-396875" algn="l" defTabSz="913130" rtl="0" eaLnBrk="0" fontAlgn="base" hangingPunct="0">
              <a:lnSpc>
                <a:spcPct val="90000"/>
              </a:lnSpc>
              <a:spcBef>
                <a:spcPct val="20000"/>
              </a:spcBef>
              <a:spcAft>
                <a:spcPct val="0"/>
              </a:spcAft>
              <a:buBlip>
                <a:blip r:embed="rId2"/>
              </a:buBlip>
              <a:defRPr sz="2800" kern="1200">
                <a:solidFill>
                  <a:schemeClr val="tx1"/>
                </a:solidFill>
                <a:latin typeface="Times New Roman" panose="02020603050405020304" pitchFamily="18" charset="0"/>
                <a:ea typeface="+mn-ea"/>
                <a:cs typeface="Times New Roman" panose="02020603050405020304" pitchFamily="18" charset="0"/>
              </a:defRPr>
            </a:lvl2pPr>
            <a:lvl3pPr marL="1259205" indent="-344805" algn="l" defTabSz="913130" rtl="0" eaLnBrk="0" fontAlgn="base" hangingPunct="0">
              <a:lnSpc>
                <a:spcPct val="90000"/>
              </a:lnSpc>
              <a:spcBef>
                <a:spcPct val="20000"/>
              </a:spcBef>
              <a:spcAft>
                <a:spcPct val="0"/>
              </a:spcAft>
              <a:buBlip>
                <a:blip r:embed="rId2"/>
              </a:buBlip>
              <a:defRPr sz="2400" kern="1200">
                <a:solidFill>
                  <a:schemeClr val="tx1"/>
                </a:solidFill>
                <a:latin typeface="Times New Roman" panose="02020603050405020304" pitchFamily="18" charset="0"/>
                <a:ea typeface="+mn-ea"/>
                <a:cs typeface="Times New Roman" panose="02020603050405020304" pitchFamily="18" charset="0"/>
              </a:defRPr>
            </a:lvl3pPr>
            <a:lvl4pPr marL="1605280" indent="-346075" algn="l" defTabSz="913130" rtl="0" eaLnBrk="0" fontAlgn="base" hangingPunct="0">
              <a:lnSpc>
                <a:spcPct val="90000"/>
              </a:lnSpc>
              <a:spcBef>
                <a:spcPct val="20000"/>
              </a:spcBef>
              <a:spcAft>
                <a:spcPct val="0"/>
              </a:spcAft>
              <a:buBlip>
                <a:blip r:embed="rId2"/>
              </a:buBlip>
              <a:defRPr sz="2400" kern="1200">
                <a:solidFill>
                  <a:schemeClr val="tx1"/>
                </a:solidFill>
                <a:latin typeface="Times New Roman" panose="02020603050405020304" pitchFamily="18" charset="0"/>
                <a:ea typeface="+mn-ea"/>
                <a:cs typeface="Times New Roman" panose="02020603050405020304" pitchFamily="18" charset="0"/>
              </a:defRPr>
            </a:lvl4pPr>
            <a:lvl5pPr marL="1941830" indent="-336550" algn="l" defTabSz="913130" rtl="0" eaLnBrk="0" fontAlgn="base" hangingPunct="0">
              <a:lnSpc>
                <a:spcPct val="90000"/>
              </a:lnSpc>
              <a:spcBef>
                <a:spcPct val="20000"/>
              </a:spcBef>
              <a:spcAft>
                <a:spcPct val="0"/>
              </a:spcAft>
              <a:buBlip>
                <a:blip r:embed="rId2"/>
              </a:buBlip>
              <a:defRPr sz="2400" kern="1200">
                <a:solidFill>
                  <a:schemeClr val="tx1"/>
                </a:solidFill>
                <a:latin typeface="Times New Roman" panose="02020603050405020304" pitchFamily="18" charset="0"/>
                <a:ea typeface="+mn-ea"/>
                <a:cs typeface="Times New Roman" panose="02020603050405020304" pitchFamily="18" charset="0"/>
              </a:defRPr>
            </a:lvl5pPr>
          </a:lstStyle>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endParaRPr lang="zh-CN" altLang="en-US" sz="1800" dirty="0">
              <a:ea typeface="宋体" panose="02010600030101010101" pitchFamily="2" charset="-122"/>
            </a:endParaRPr>
          </a:p>
          <a:p>
            <a:pPr marL="0" lvl="0" indent="0" defTabSz="914400" eaLnBrk="1" fontAlgn="t" hangingPunct="1">
              <a:lnSpc>
                <a:spcPct val="100000"/>
              </a:lnSpc>
              <a:spcBef>
                <a:spcPct val="0"/>
              </a:spcBef>
              <a:buNone/>
            </a:pPr>
            <a:r>
              <a:rPr lang="zh-CN" altLang="en-US" sz="1800" dirty="0">
                <a:ea typeface="宋体" panose="02010600030101010101" pitchFamily="2" charset="-122"/>
              </a:rPr>
              <a:t>                 </a:t>
            </a:r>
            <a:r>
              <a:rPr lang="en-US" altLang="zh-CN" sz="1800" b="1" dirty="0">
                <a:ea typeface="宋体" panose="02010600030101010101" pitchFamily="2" charset="-122"/>
              </a:rPr>
              <a:t>92,500</a:t>
            </a:r>
            <a:endParaRPr lang="en-US" altLang="zh-CN" sz="300" b="1" dirty="0">
              <a:ea typeface="宋体" panose="02010600030101010101" pitchFamily="2" charset="-122"/>
            </a:endParaRPr>
          </a:p>
          <a:p>
            <a:pPr marL="0" lvl="0" indent="0" defTabSz="914400" eaLnBrk="1" fontAlgn="t" hangingPunct="1">
              <a:lnSpc>
                <a:spcPct val="100000"/>
              </a:lnSpc>
              <a:spcBef>
                <a:spcPct val="0"/>
              </a:spcBef>
              <a:buNone/>
            </a:pPr>
            <a:r>
              <a:rPr lang="en-US" altLang="zh-CN" sz="1800" b="1" dirty="0">
                <a:ea typeface="宋体" panose="02010600030101010101" pitchFamily="2" charset="-122"/>
              </a:rPr>
              <a:t> 43,900</a:t>
            </a:r>
            <a:endParaRPr lang="en-US" altLang="zh-CN" sz="1800" dirty="0">
              <a:ea typeface="宋体" panose="02010600030101010101" pitchFamily="2" charset="-122"/>
            </a:endParaRPr>
          </a:p>
          <a:p>
            <a:pPr marL="0" lvl="0" indent="0" defTabSz="914400" eaLnBrk="1" fontAlgn="t" hangingPunct="1">
              <a:lnSpc>
                <a:spcPct val="100000"/>
              </a:lnSpc>
              <a:spcBef>
                <a:spcPct val="0"/>
              </a:spcBef>
              <a:buNone/>
            </a:pPr>
            <a:r>
              <a:rPr lang="en-US" altLang="zh-CN" sz="1800" b="1" dirty="0">
                <a:ea typeface="宋体" panose="02010600030101010101" pitchFamily="2" charset="-122"/>
              </a:rPr>
              <a:t>   4,100</a:t>
            </a:r>
            <a:endParaRPr lang="en-US" altLang="zh-CN" sz="300" b="1" dirty="0">
              <a:ea typeface="宋体" panose="02010600030101010101" pitchFamily="2" charset="-122"/>
            </a:endParaRPr>
          </a:p>
          <a:p>
            <a:pPr marL="0" lvl="0" indent="0" defTabSz="914400" eaLnBrk="1" fontAlgn="t" hangingPunct="1">
              <a:lnSpc>
                <a:spcPct val="100000"/>
              </a:lnSpc>
              <a:spcBef>
                <a:spcPct val="0"/>
              </a:spcBef>
              <a:buNone/>
            </a:pPr>
            <a:endParaRPr lang="en-US" altLang="zh-CN" sz="300" b="1" dirty="0">
              <a:ea typeface="宋体" panose="02010600030101010101" pitchFamily="2" charset="-122"/>
            </a:endParaRPr>
          </a:p>
          <a:p>
            <a:pPr marL="0" lvl="0" indent="0" defTabSz="914400" eaLnBrk="1" fontAlgn="t" hangingPunct="1">
              <a:lnSpc>
                <a:spcPct val="100000"/>
              </a:lnSpc>
              <a:spcBef>
                <a:spcPct val="0"/>
              </a:spcBef>
              <a:buNone/>
            </a:pPr>
            <a:r>
              <a:rPr lang="en-US" altLang="zh-CN" sz="1800" b="1" u="sng" dirty="0">
                <a:ea typeface="宋体" panose="02010600030101010101" pitchFamily="2" charset="-122"/>
              </a:rPr>
              <a:t>      400                  </a:t>
            </a:r>
            <a:endParaRPr lang="en-US" altLang="zh-CN" sz="1800" u="sng" dirty="0">
              <a:ea typeface="宋体" panose="02010600030101010101" pitchFamily="2" charset="-122"/>
            </a:endParaRPr>
          </a:p>
          <a:p>
            <a:pPr marL="0" lvl="0" indent="0" defTabSz="914400" eaLnBrk="1" fontAlgn="t" hangingPunct="1">
              <a:lnSpc>
                <a:spcPct val="100000"/>
              </a:lnSpc>
              <a:spcBef>
                <a:spcPct val="0"/>
              </a:spcBef>
              <a:buNone/>
            </a:pPr>
            <a:r>
              <a:rPr lang="en-US" altLang="zh-CN" sz="1800" b="1" dirty="0">
                <a:ea typeface="宋体" panose="02010600030101010101" pitchFamily="2" charset="-122"/>
              </a:rPr>
              <a:t> 48,400      92,500 </a:t>
            </a:r>
            <a:endParaRPr lang="en-US" altLang="zh-CN" sz="1800" b="1" dirty="0">
              <a:ea typeface="宋体" panose="02010600030101010101" pitchFamily="2" charset="-122"/>
            </a:endParaRPr>
          </a:p>
          <a:p>
            <a:pPr marL="0" lvl="0" indent="0" defTabSz="914400" eaLnBrk="1" fontAlgn="t" hangingPunct="1">
              <a:lnSpc>
                <a:spcPct val="100000"/>
              </a:lnSpc>
              <a:spcBef>
                <a:spcPct val="0"/>
              </a:spcBef>
              <a:buNone/>
            </a:pPr>
            <a:endParaRPr lang="en-US" altLang="zh-CN" sz="300" b="1" u="sng" dirty="0">
              <a:ea typeface="宋体" panose="02010600030101010101" pitchFamily="2" charset="-122"/>
            </a:endParaRPr>
          </a:p>
          <a:p>
            <a:pPr marL="0" lvl="0" indent="0" defTabSz="914400" eaLnBrk="1" fontAlgn="t" hangingPunct="1">
              <a:lnSpc>
                <a:spcPct val="100000"/>
              </a:lnSpc>
              <a:spcBef>
                <a:spcPct val="0"/>
              </a:spcBef>
              <a:buNone/>
            </a:pPr>
            <a:r>
              <a:rPr lang="en-US" altLang="zh-CN" sz="1800" b="1" u="sng" dirty="0">
                <a:ea typeface="宋体" panose="02010600030101010101" pitchFamily="2" charset="-122"/>
              </a:rPr>
              <a:t> 44,100                  </a:t>
            </a:r>
            <a:endParaRPr lang="en-US" altLang="zh-CN" sz="1800" dirty="0">
              <a:ea typeface="宋体" panose="02010600030101010101" pitchFamily="2" charset="-122"/>
            </a:endParaRPr>
          </a:p>
          <a:p>
            <a:pPr marL="0" lvl="0" indent="0" defTabSz="914400" eaLnBrk="1" fontAlgn="t" hangingPunct="1">
              <a:lnSpc>
                <a:spcPct val="100000"/>
              </a:lnSpc>
              <a:spcBef>
                <a:spcPct val="0"/>
              </a:spcBef>
              <a:buNone/>
            </a:pPr>
            <a:r>
              <a:rPr lang="en-US" altLang="zh-CN" sz="1800" b="1" dirty="0">
                <a:ea typeface="宋体" panose="02010600030101010101" pitchFamily="2" charset="-122"/>
              </a:rPr>
              <a:t> </a:t>
            </a:r>
            <a:r>
              <a:rPr lang="en-US" altLang="zh-CN" sz="1800" b="1" u="sng" dirty="0">
                <a:ea typeface="宋体" panose="02010600030101010101" pitchFamily="2" charset="-122"/>
              </a:rPr>
              <a:t>92,500</a:t>
            </a:r>
            <a:r>
              <a:rPr lang="en-US" altLang="zh-CN" sz="1800" dirty="0">
                <a:ea typeface="宋体" panose="02010600030101010101" pitchFamily="2" charset="-122"/>
              </a:rPr>
              <a:t>  </a:t>
            </a:r>
            <a:r>
              <a:rPr lang="en-US" altLang="zh-CN" sz="1800" b="1" dirty="0">
                <a:ea typeface="宋体" panose="02010600030101010101" pitchFamily="2" charset="-122"/>
              </a:rPr>
              <a:t>   </a:t>
            </a:r>
            <a:r>
              <a:rPr lang="en-US" altLang="zh-CN" sz="1800" b="1" u="sng" dirty="0">
                <a:ea typeface="宋体" panose="02010600030101010101" pitchFamily="2" charset="-122"/>
              </a:rPr>
              <a:t>92,500</a:t>
            </a:r>
            <a:endParaRPr lang="en-US" altLang="zh-CN" sz="1800" dirty="0">
              <a:ea typeface="宋体" panose="02010600030101010101" pitchFamily="2" charset="-122"/>
            </a:endParaRPr>
          </a:p>
          <a:p>
            <a:pPr marL="0" lvl="0" indent="0" defTabSz="914400" eaLnBrk="1" hangingPunct="1">
              <a:lnSpc>
                <a:spcPct val="100000"/>
              </a:lnSpc>
              <a:spcBef>
                <a:spcPct val="0"/>
              </a:spcBef>
              <a:buNone/>
            </a:pPr>
            <a:endParaRPr lang="zh-CN" altLang="en-US" sz="1800" dirty="0">
              <a:ea typeface="宋体" panose="02010600030101010101" pitchFamily="2" charset="-122"/>
            </a:endParaRPr>
          </a:p>
        </p:txBody>
      </p:sp>
      <p:sp>
        <p:nvSpPr>
          <p:cNvPr id="9" name="TextBox 8"/>
          <p:cNvSpPr txBox="1"/>
          <p:nvPr/>
        </p:nvSpPr>
        <p:spPr>
          <a:xfrm>
            <a:off x="6823075" y="1922463"/>
            <a:ext cx="2339975" cy="5016500"/>
          </a:xfrm>
          <a:prstGeom prst="rect">
            <a:avLst/>
          </a:prstGeom>
          <a:noFill/>
          <a:ln w="9525">
            <a:noFill/>
          </a:ln>
        </p:spPr>
        <p:txBody>
          <a:bodyPr>
            <a:spAutoFit/>
          </a:bodyPr>
          <a:lstStyle>
            <a:lvl1pPr marL="396875" indent="-396875" algn="l" defTabSz="913130" rtl="0" eaLnBrk="0" fontAlgn="base" hangingPunct="0">
              <a:lnSpc>
                <a:spcPct val="90000"/>
              </a:lnSpc>
              <a:spcBef>
                <a:spcPct val="20000"/>
              </a:spcBef>
              <a:spcAft>
                <a:spcPct val="0"/>
              </a:spcAft>
              <a:buBlip>
                <a:blip r:embed="rId1"/>
              </a:buBlip>
              <a:defRPr sz="3200" kern="1200">
                <a:solidFill>
                  <a:schemeClr val="tx1"/>
                </a:solidFill>
                <a:latin typeface="Times New Roman" panose="02020603050405020304" pitchFamily="18" charset="0"/>
                <a:ea typeface="+mn-ea"/>
                <a:cs typeface="Times New Roman" panose="02020603050405020304" pitchFamily="18" charset="0"/>
              </a:defRPr>
            </a:lvl1pPr>
            <a:lvl2pPr marL="914400" indent="-396875" algn="l" defTabSz="913130" rtl="0" eaLnBrk="0" fontAlgn="base" hangingPunct="0">
              <a:lnSpc>
                <a:spcPct val="90000"/>
              </a:lnSpc>
              <a:spcBef>
                <a:spcPct val="20000"/>
              </a:spcBef>
              <a:spcAft>
                <a:spcPct val="0"/>
              </a:spcAft>
              <a:buBlip>
                <a:blip r:embed="rId2"/>
              </a:buBlip>
              <a:defRPr sz="2800" kern="1200">
                <a:solidFill>
                  <a:schemeClr val="tx1"/>
                </a:solidFill>
                <a:latin typeface="Times New Roman" panose="02020603050405020304" pitchFamily="18" charset="0"/>
                <a:ea typeface="+mn-ea"/>
                <a:cs typeface="Times New Roman" panose="02020603050405020304" pitchFamily="18" charset="0"/>
              </a:defRPr>
            </a:lvl2pPr>
            <a:lvl3pPr marL="1259205" indent="-344805" algn="l" defTabSz="913130" rtl="0" eaLnBrk="0" fontAlgn="base" hangingPunct="0">
              <a:lnSpc>
                <a:spcPct val="90000"/>
              </a:lnSpc>
              <a:spcBef>
                <a:spcPct val="20000"/>
              </a:spcBef>
              <a:spcAft>
                <a:spcPct val="0"/>
              </a:spcAft>
              <a:buBlip>
                <a:blip r:embed="rId2"/>
              </a:buBlip>
              <a:defRPr sz="2400" kern="1200">
                <a:solidFill>
                  <a:schemeClr val="tx1"/>
                </a:solidFill>
                <a:latin typeface="Times New Roman" panose="02020603050405020304" pitchFamily="18" charset="0"/>
                <a:ea typeface="+mn-ea"/>
                <a:cs typeface="Times New Roman" panose="02020603050405020304" pitchFamily="18" charset="0"/>
              </a:defRPr>
            </a:lvl3pPr>
            <a:lvl4pPr marL="1605280" indent="-346075" algn="l" defTabSz="913130" rtl="0" eaLnBrk="0" fontAlgn="base" hangingPunct="0">
              <a:lnSpc>
                <a:spcPct val="90000"/>
              </a:lnSpc>
              <a:spcBef>
                <a:spcPct val="20000"/>
              </a:spcBef>
              <a:spcAft>
                <a:spcPct val="0"/>
              </a:spcAft>
              <a:buBlip>
                <a:blip r:embed="rId2"/>
              </a:buBlip>
              <a:defRPr sz="2400" kern="1200">
                <a:solidFill>
                  <a:schemeClr val="tx1"/>
                </a:solidFill>
                <a:latin typeface="Times New Roman" panose="02020603050405020304" pitchFamily="18" charset="0"/>
                <a:ea typeface="+mn-ea"/>
                <a:cs typeface="Times New Roman" panose="02020603050405020304" pitchFamily="18" charset="0"/>
              </a:defRPr>
            </a:lvl4pPr>
            <a:lvl5pPr marL="1941830" indent="-336550" algn="l" defTabSz="913130" rtl="0" eaLnBrk="0" fontAlgn="base" hangingPunct="0">
              <a:lnSpc>
                <a:spcPct val="90000"/>
              </a:lnSpc>
              <a:spcBef>
                <a:spcPct val="20000"/>
              </a:spcBef>
              <a:spcAft>
                <a:spcPct val="0"/>
              </a:spcAft>
              <a:buBlip>
                <a:blip r:embed="rId2"/>
              </a:buBlip>
              <a:defRPr sz="2400" kern="1200">
                <a:solidFill>
                  <a:schemeClr val="tx1"/>
                </a:solidFill>
                <a:latin typeface="Times New Roman" panose="02020603050405020304" pitchFamily="18" charset="0"/>
                <a:ea typeface="+mn-ea"/>
                <a:cs typeface="Times New Roman" panose="02020603050405020304" pitchFamily="18" charset="0"/>
              </a:defRPr>
            </a:lvl5pPr>
          </a:lstStyle>
          <a:p>
            <a:pPr marL="0" lvl="0" indent="0" defTabSz="914400" eaLnBrk="1" fontAlgn="t" hangingPunct="1">
              <a:lnSpc>
                <a:spcPct val="100000"/>
              </a:lnSpc>
              <a:spcBef>
                <a:spcPct val="0"/>
              </a:spcBef>
              <a:buNone/>
            </a:pPr>
            <a:r>
              <a:rPr lang="zh-CN" altLang="en-US" sz="2000" b="1" dirty="0">
                <a:ea typeface="宋体" panose="02010600030101010101" pitchFamily="2" charset="-122"/>
              </a:rPr>
              <a:t>  </a:t>
            </a:r>
            <a:r>
              <a:rPr lang="en-US" altLang="zh-CN" sz="2000" b="1" dirty="0">
                <a:ea typeface="宋体" panose="02010600030101010101" pitchFamily="2" charset="-122"/>
              </a:rPr>
              <a:t>13,000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2,600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1,000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66,500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22,600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3,200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1,700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11,500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                  </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u="sng" dirty="0">
                <a:ea typeface="宋体" panose="02010600030101010101" pitchFamily="2" charset="-122"/>
              </a:rPr>
              <a:t>                              </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dirty="0">
                <a:ea typeface="宋体" panose="02010600030101010101" pitchFamily="2" charset="-122"/>
              </a:rPr>
              <a:t>83,100       39,000</a:t>
            </a:r>
            <a:endParaRPr lang="en-US" altLang="zh-CN" sz="2000" b="1"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u="sng" dirty="0">
                <a:ea typeface="宋体" panose="02010600030101010101" pitchFamily="2" charset="-122"/>
              </a:rPr>
              <a:t>                  44,100</a:t>
            </a:r>
            <a:endParaRPr lang="en-US" altLang="zh-CN" sz="2000" dirty="0">
              <a:ea typeface="宋体" panose="02010600030101010101" pitchFamily="2" charset="-122"/>
            </a:endParaRPr>
          </a:p>
          <a:p>
            <a:pPr marL="0" lvl="0" indent="0" defTabSz="914400" eaLnBrk="1" fontAlgn="t" hangingPunct="1">
              <a:lnSpc>
                <a:spcPct val="100000"/>
              </a:lnSpc>
              <a:spcBef>
                <a:spcPct val="0"/>
              </a:spcBef>
              <a:buNone/>
            </a:pPr>
            <a:r>
              <a:rPr lang="en-US" altLang="zh-CN" sz="2000" b="1" u="sng" dirty="0">
                <a:ea typeface="宋体" panose="02010600030101010101" pitchFamily="2" charset="-122"/>
              </a:rPr>
              <a:t>  83,100     83,100</a:t>
            </a:r>
            <a:endParaRPr lang="en-US" altLang="zh-CN" sz="2000" u="sng" dirty="0">
              <a:ea typeface="宋体" panose="02010600030101010101" pitchFamily="2" charset="-122"/>
            </a:endParaRPr>
          </a:p>
          <a:p>
            <a:pPr marL="0" lvl="0" indent="0" defTabSz="914400" eaLnBrk="1" hangingPunct="1">
              <a:lnSpc>
                <a:spcPct val="100000"/>
              </a:lnSpc>
              <a:spcBef>
                <a:spcPct val="0"/>
              </a:spcBef>
              <a:buNone/>
            </a:pPr>
            <a:endParaRPr lang="en-US" altLang="zh-CN" sz="2000" dirty="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6656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6564" name="Rectangle 2"/>
          <p:cNvSpPr>
            <a:spLocks noGrp="1"/>
          </p:cNvSpPr>
          <p:nvPr>
            <p:ph type="title"/>
          </p:nvPr>
        </p:nvSpPr>
        <p:spPr>
          <a:xfrm>
            <a:off x="1150938" y="728663"/>
            <a:ext cx="7793037" cy="677862"/>
          </a:xfrm>
          <a:ln/>
        </p:spPr>
        <p:txBody>
          <a:bodyPr vert="horz" wrap="square" lIns="91440" tIns="45720" rIns="91440" bIns="45720" anchor="b" anchorCtr="0"/>
          <a:p>
            <a:pPr eaLnBrk="1" hangingPunct="1"/>
            <a:r>
              <a:rPr lang="en-US" altLang="zh-CN" sz="3200" dirty="0"/>
              <a:t>3.5 Step 8:  Closing entries </a:t>
            </a:r>
            <a:r>
              <a:rPr lang="zh-CN" altLang="en-US" sz="3200" dirty="0"/>
              <a:t>结账</a:t>
            </a:r>
            <a:endParaRPr lang="zh-CN" altLang="en-US" sz="3200" dirty="0"/>
          </a:p>
        </p:txBody>
      </p:sp>
      <p:sp>
        <p:nvSpPr>
          <p:cNvPr id="66565" name="Rectangle 3"/>
          <p:cNvSpPr>
            <a:spLocks noGrp="1"/>
          </p:cNvSpPr>
          <p:nvPr>
            <p:ph idx="1"/>
          </p:nvPr>
        </p:nvSpPr>
        <p:spPr>
          <a:xfrm>
            <a:off x="701675" y="1800225"/>
            <a:ext cx="7740650" cy="4419600"/>
          </a:xfrm>
          <a:ln/>
        </p:spPr>
        <p:txBody>
          <a:bodyPr vert="horz" wrap="square" lIns="91440" tIns="45720" rIns="91440" bIns="45720" anchor="t" anchorCtr="0"/>
          <a:p>
            <a:pPr eaLnBrk="1" hangingPunct="1">
              <a:lnSpc>
                <a:spcPct val="90000"/>
              </a:lnSpc>
            </a:pPr>
            <a:r>
              <a:rPr lang="en-US" altLang="zh-CN" sz="2800" dirty="0"/>
              <a:t>Closing the temporary accounts at the end of each accounting period serves to transfer the effects of these accounts to the proper owner</a:t>
            </a:r>
            <a:r>
              <a:rPr lang="en-US" altLang="zh-CN" sz="2800" dirty="0">
                <a:latin typeface="Arial" panose="020B0604020202020204" pitchFamily="34" charset="0"/>
              </a:rPr>
              <a:t>’</a:t>
            </a:r>
            <a:r>
              <a:rPr lang="en-US" altLang="zh-CN" sz="2800" dirty="0"/>
              <a:t>s equity account that appears on the balance sheet.  </a:t>
            </a:r>
            <a:endParaRPr lang="en-US" altLang="zh-CN" sz="2800" dirty="0"/>
          </a:p>
          <a:p>
            <a:pPr eaLnBrk="1" hangingPunct="1">
              <a:lnSpc>
                <a:spcPct val="90000"/>
              </a:lnSpc>
            </a:pPr>
            <a:r>
              <a:rPr lang="en-US" altLang="zh-CN" sz="2800" dirty="0"/>
              <a:t>It also gives the revenue, expense, and withdrawals (or dividend for a corporation) accounts zero balances, preparing them for use in the following period.</a:t>
            </a:r>
            <a:endParaRPr lang="en-US" altLang="zh-CN" sz="2400" dirty="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6758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7588" name="Rectangle 2"/>
          <p:cNvSpPr>
            <a:spLocks noGrp="1"/>
          </p:cNvSpPr>
          <p:nvPr>
            <p:ph type="title"/>
          </p:nvPr>
        </p:nvSpPr>
        <p:spPr>
          <a:xfrm>
            <a:off x="1150938" y="638175"/>
            <a:ext cx="7793037" cy="720725"/>
          </a:xfrm>
          <a:ln/>
        </p:spPr>
        <p:txBody>
          <a:bodyPr vert="horz" wrap="square" lIns="91440" tIns="45720" rIns="91440" bIns="45720" anchor="b" anchorCtr="0"/>
          <a:p>
            <a:pPr eaLnBrk="1" hangingPunct="1"/>
            <a:r>
              <a:rPr lang="en-US" altLang="zh-CN" sz="3200" dirty="0"/>
              <a:t>Step 8:  Closing entries (cont.)…</a:t>
            </a:r>
            <a:endParaRPr lang="en-US" altLang="zh-CN" sz="3200" dirty="0"/>
          </a:p>
        </p:txBody>
      </p:sp>
      <p:sp>
        <p:nvSpPr>
          <p:cNvPr id="67589" name="Rectangle 3"/>
          <p:cNvSpPr>
            <a:spLocks noGrp="1"/>
          </p:cNvSpPr>
          <p:nvPr>
            <p:ph idx="1"/>
          </p:nvPr>
        </p:nvSpPr>
        <p:spPr>
          <a:xfrm>
            <a:off x="611188" y="1654175"/>
            <a:ext cx="7694612" cy="4114800"/>
          </a:xfrm>
          <a:ln/>
        </p:spPr>
        <p:txBody>
          <a:bodyPr vert="horz" wrap="square" lIns="91440" tIns="45720" rIns="91440" bIns="45720" anchor="t" anchorCtr="0"/>
          <a:p>
            <a:pPr eaLnBrk="1" hangingPunct="1"/>
            <a:r>
              <a:rPr lang="en-US" altLang="zh-CN" sz="2800" dirty="0"/>
              <a:t>Closing involves the following steps:</a:t>
            </a:r>
            <a:endParaRPr lang="en-US" altLang="zh-CN" sz="2800" dirty="0"/>
          </a:p>
          <a:p>
            <a:pPr lvl="1" eaLnBrk="1" hangingPunct="1">
              <a:buSzPct val="50000"/>
            </a:pPr>
            <a:r>
              <a:rPr lang="en-US" altLang="zh-CN" sz="2400" dirty="0"/>
              <a:t>Revenues are closed to the Income summary account.</a:t>
            </a:r>
            <a:endParaRPr lang="en-US" altLang="zh-CN" sz="2400" dirty="0"/>
          </a:p>
          <a:p>
            <a:pPr lvl="1" eaLnBrk="1" hangingPunct="1">
              <a:buSzPct val="50000"/>
            </a:pPr>
            <a:r>
              <a:rPr lang="en-US" altLang="zh-CN" sz="2400" dirty="0"/>
              <a:t>Expenses are closed to the Income summary account.</a:t>
            </a:r>
            <a:endParaRPr lang="en-US" altLang="zh-CN" sz="2400" dirty="0"/>
          </a:p>
          <a:p>
            <a:pPr lvl="1" eaLnBrk="1" hangingPunct="1">
              <a:buSzPct val="50000"/>
            </a:pPr>
            <a:r>
              <a:rPr lang="en-US" altLang="zh-CN" sz="2400" dirty="0"/>
              <a:t>The balance in the Income summary account is closed to the Owner</a:t>
            </a:r>
            <a:r>
              <a:rPr lang="en-US" altLang="zh-CN" sz="2400" dirty="0">
                <a:latin typeface="Arial" panose="020B0604020202020204" pitchFamily="34" charset="0"/>
              </a:rPr>
              <a:t>’</a:t>
            </a:r>
            <a:r>
              <a:rPr lang="en-US" altLang="zh-CN" sz="2400" dirty="0"/>
              <a:t>s equity account.</a:t>
            </a:r>
            <a:endParaRPr lang="en-US" altLang="zh-CN" sz="2400" dirty="0"/>
          </a:p>
          <a:p>
            <a:pPr lvl="1" eaLnBrk="1" hangingPunct="1">
              <a:buSzPct val="50000"/>
            </a:pPr>
            <a:r>
              <a:rPr lang="en-US" altLang="zh-CN" sz="2400" dirty="0"/>
              <a:t>The Owner</a:t>
            </a:r>
            <a:r>
              <a:rPr lang="en-US" altLang="zh-CN" sz="2400" dirty="0">
                <a:latin typeface="Arial" panose="020B0604020202020204" pitchFamily="34" charset="0"/>
              </a:rPr>
              <a:t>’</a:t>
            </a:r>
            <a:r>
              <a:rPr lang="en-US" altLang="zh-CN" sz="2400" dirty="0"/>
              <a:t>s dividends/withdrawals account is closed to the Owner</a:t>
            </a:r>
            <a:r>
              <a:rPr lang="en-US" altLang="zh-CN" sz="2400" dirty="0">
                <a:latin typeface="Arial" panose="020B0604020202020204" pitchFamily="34" charset="0"/>
              </a:rPr>
              <a:t>’</a:t>
            </a:r>
            <a:r>
              <a:rPr lang="en-US" altLang="zh-CN" sz="2400" dirty="0"/>
              <a:t>s equity account.</a:t>
            </a:r>
            <a:endParaRPr lang="en-US" altLang="zh-CN" sz="2400" dirty="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6861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8612" name="Rectangle 2"/>
          <p:cNvSpPr>
            <a:spLocks noGrp="1"/>
          </p:cNvSpPr>
          <p:nvPr>
            <p:ph type="title"/>
          </p:nvPr>
        </p:nvSpPr>
        <p:spPr>
          <a:xfrm>
            <a:off x="685800" y="277813"/>
            <a:ext cx="7772400" cy="1081087"/>
          </a:xfrm>
          <a:solidFill>
            <a:schemeClr val="bg1">
              <a:alpha val="100000"/>
            </a:schemeClr>
          </a:solidFill>
          <a:ln/>
        </p:spPr>
        <p:txBody>
          <a:bodyPr vert="horz" wrap="square" lIns="90488" tIns="44450" rIns="90488" bIns="44450" anchor="ctr" anchorCtr="0"/>
          <a:p>
            <a:pPr eaLnBrk="1" hangingPunct="1"/>
            <a:r>
              <a:rPr lang="en-US" altLang="zh-CN" sz="3200" dirty="0"/>
              <a:t>Closing Entries for Revenue Accounts…</a:t>
            </a:r>
            <a:endParaRPr lang="en-US" altLang="zh-CN" sz="3200" dirty="0"/>
          </a:p>
        </p:txBody>
      </p:sp>
      <p:graphicFrame>
        <p:nvGraphicFramePr>
          <p:cNvPr id="68613" name="Object 0">
            <a:hlinkClick r:id="" action="ppaction://ole?verb="/>
          </p:cNvPr>
          <p:cNvGraphicFramePr/>
          <p:nvPr/>
        </p:nvGraphicFramePr>
        <p:xfrm>
          <a:off x="104775" y="3200400"/>
          <a:ext cx="8963025" cy="3087688"/>
        </p:xfrm>
        <a:graphic>
          <a:graphicData uri="http://schemas.openxmlformats.org/presentationml/2006/ole">
            <mc:AlternateContent xmlns:mc="http://schemas.openxmlformats.org/markup-compatibility/2006">
              <mc:Choice xmlns:v="urn:schemas-microsoft-com:vml" Requires="v">
                <p:oleObj spid="_x0000_s3100" name="" r:id="rId1" imgW="5689600" imgH="2057400" progId="Excel.Sheet.8">
                  <p:embed/>
                </p:oleObj>
              </mc:Choice>
              <mc:Fallback>
                <p:oleObj name="" r:id="rId1" imgW="5689600" imgH="2057400" progId="Excel.Sheet.8">
                  <p:embed/>
                  <p:pic>
                    <p:nvPicPr>
                      <p:cNvPr id="0" name="图片 3099"/>
                      <p:cNvPicPr/>
                      <p:nvPr/>
                    </p:nvPicPr>
                    <p:blipFill>
                      <a:blip r:embed="rId2"/>
                      <a:stretch>
                        <a:fillRect/>
                      </a:stretch>
                    </p:blipFill>
                    <p:spPr>
                      <a:xfrm>
                        <a:off x="104775" y="3200400"/>
                        <a:ext cx="8963025" cy="3087688"/>
                      </a:xfrm>
                      <a:prstGeom prst="rect">
                        <a:avLst/>
                      </a:prstGeom>
                      <a:noFill/>
                      <a:ln w="38100">
                        <a:noFill/>
                        <a:miter/>
                      </a:ln>
                    </p:spPr>
                  </p:pic>
                </p:oleObj>
              </mc:Fallback>
            </mc:AlternateContent>
          </a:graphicData>
        </a:graphic>
      </p:graphicFrame>
      <p:sp>
        <p:nvSpPr>
          <p:cNvPr id="68614" name="Rectangle 4"/>
          <p:cNvSpPr/>
          <p:nvPr/>
        </p:nvSpPr>
        <p:spPr>
          <a:xfrm>
            <a:off x="147638" y="1595438"/>
            <a:ext cx="8924925" cy="1382712"/>
          </a:xfrm>
          <a:prstGeom prst="rect">
            <a:avLst/>
          </a:prstGeom>
          <a:solidFill>
            <a:srgbClr val="FFC5CF"/>
          </a:solidFill>
          <a:ln w="12700" cap="flat" cmpd="sng">
            <a:solidFill>
              <a:schemeClr val="tx2"/>
            </a:solidFill>
            <a:prstDash val="solid"/>
            <a:miter/>
            <a:headEnd type="none" w="med" len="med"/>
            <a:tailEnd type="none" w="med" len="med"/>
          </a:ln>
          <a:effectLst>
            <a:outerShdw dist="107763" dir="2699999" algn="ctr" rotWithShape="0">
              <a:schemeClr val="tx2"/>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Since Sales Revenue has a credit balance, the closing entry requires a debit to the Service Revenue account.</a:t>
            </a:r>
            <a:endParaRPr lang="en-US" altLang="zh-CN" sz="2800" b="1" dirty="0">
              <a:solidFill>
                <a:schemeClr val="tx2"/>
              </a:solidFill>
              <a:latin typeface="Arial" panose="020B0604020202020204" pitchFamily="34" charset="0"/>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6963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69636" name="Object 2">
            <a:hlinkClick r:id="" action="ppaction://ole?verb="/>
          </p:cNvPr>
          <p:cNvGraphicFramePr/>
          <p:nvPr/>
        </p:nvGraphicFramePr>
        <p:xfrm>
          <a:off x="881063" y="2619375"/>
          <a:ext cx="3317875" cy="2916238"/>
        </p:xfrm>
        <a:graphic>
          <a:graphicData uri="http://schemas.openxmlformats.org/presentationml/2006/ole">
            <mc:AlternateContent xmlns:mc="http://schemas.openxmlformats.org/markup-compatibility/2006">
              <mc:Choice xmlns:v="urn:schemas-microsoft-com:vml" Requires="v">
                <p:oleObj spid="_x0000_s3103" name="" r:id="rId1" imgW="1574800" imgH="1422400" progId="Excel.Sheet.8">
                  <p:embed/>
                </p:oleObj>
              </mc:Choice>
              <mc:Fallback>
                <p:oleObj name="" r:id="rId1" imgW="1574800" imgH="1422400" progId="Excel.Sheet.8">
                  <p:embed/>
                  <p:pic>
                    <p:nvPicPr>
                      <p:cNvPr id="0" name="图片 3102"/>
                      <p:cNvPicPr/>
                      <p:nvPr/>
                    </p:nvPicPr>
                    <p:blipFill>
                      <a:blip r:embed="rId2"/>
                      <a:stretch>
                        <a:fillRect/>
                      </a:stretch>
                    </p:blipFill>
                    <p:spPr>
                      <a:xfrm>
                        <a:off x="881063" y="2619375"/>
                        <a:ext cx="3317875" cy="2916238"/>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69637" name="Rectangle 3"/>
          <p:cNvSpPr>
            <a:spLocks noGrp="1"/>
          </p:cNvSpPr>
          <p:nvPr>
            <p:ph type="title"/>
          </p:nvPr>
        </p:nvSpPr>
        <p:spPr>
          <a:xfrm>
            <a:off x="1150938" y="214313"/>
            <a:ext cx="7793037" cy="1235075"/>
          </a:xfrm>
          <a:solidFill>
            <a:schemeClr val="bg1">
              <a:alpha val="100000"/>
            </a:schemeClr>
          </a:solidFill>
          <a:ln/>
        </p:spPr>
        <p:txBody>
          <a:bodyPr vert="horz" wrap="square" lIns="90488" tIns="44450" rIns="90488" bIns="44450" anchor="ctr" anchorCtr="0"/>
          <a:p>
            <a:pPr eaLnBrk="1" hangingPunct="1"/>
            <a:r>
              <a:rPr lang="en-US" altLang="zh-CN" sz="3200" dirty="0"/>
              <a:t>Closing Entries for Revenue Accounts…</a:t>
            </a:r>
            <a:endParaRPr lang="en-US" altLang="zh-CN" sz="3200" dirty="0"/>
          </a:p>
        </p:txBody>
      </p:sp>
      <p:sp>
        <p:nvSpPr>
          <p:cNvPr id="69638" name="Line 4"/>
          <p:cNvSpPr/>
          <p:nvPr/>
        </p:nvSpPr>
        <p:spPr>
          <a:xfrm flipH="1">
            <a:off x="4121150" y="3249613"/>
            <a:ext cx="1422400" cy="0"/>
          </a:xfrm>
          <a:prstGeom prst="line">
            <a:avLst/>
          </a:prstGeom>
          <a:ln w="50800" cap="flat" cmpd="sng">
            <a:solidFill>
              <a:srgbClr val="247C18"/>
            </a:solidFill>
            <a:prstDash val="solid"/>
            <a:headEnd type="none" w="med" len="med"/>
            <a:tailEnd type="triangle" w="med" len="med"/>
          </a:ln>
        </p:spPr>
      </p:sp>
      <p:graphicFrame>
        <p:nvGraphicFramePr>
          <p:cNvPr id="69639" name="Object 5">
            <a:hlinkClick r:id="" action="ppaction://ole?verb="/>
          </p:cNvPr>
          <p:cNvGraphicFramePr/>
          <p:nvPr/>
        </p:nvGraphicFramePr>
        <p:xfrm>
          <a:off x="5381625" y="2619375"/>
          <a:ext cx="3325813" cy="2217738"/>
        </p:xfrm>
        <a:graphic>
          <a:graphicData uri="http://schemas.openxmlformats.org/presentationml/2006/ole">
            <mc:AlternateContent xmlns:mc="http://schemas.openxmlformats.org/markup-compatibility/2006">
              <mc:Choice xmlns:v="urn:schemas-microsoft-com:vml" Requires="v">
                <p:oleObj spid="_x0000_s3101" name="" r:id="rId3" imgW="1752600" imgH="1206500" progId="Excel.Sheet.8">
                  <p:embed/>
                </p:oleObj>
              </mc:Choice>
              <mc:Fallback>
                <p:oleObj name="" r:id="rId3" imgW="1752600" imgH="1206500" progId="Excel.Sheet.8">
                  <p:embed/>
                  <p:pic>
                    <p:nvPicPr>
                      <p:cNvPr id="0" name="图片 3100"/>
                      <p:cNvPicPr/>
                      <p:nvPr/>
                    </p:nvPicPr>
                    <p:blipFill>
                      <a:blip r:embed="rId4"/>
                      <a:stretch>
                        <a:fillRect/>
                      </a:stretch>
                    </p:blipFill>
                    <p:spPr>
                      <a:xfrm>
                        <a:off x="5381625" y="2619375"/>
                        <a:ext cx="3325813" cy="2217738"/>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065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0660" name="Rectangle 1026"/>
          <p:cNvSpPr>
            <a:spLocks noGrp="1"/>
          </p:cNvSpPr>
          <p:nvPr>
            <p:ph type="title"/>
          </p:nvPr>
        </p:nvSpPr>
        <p:spPr>
          <a:xfrm>
            <a:off x="1371600" y="-9525"/>
            <a:ext cx="7499350" cy="1274763"/>
          </a:xfrm>
          <a:solidFill>
            <a:schemeClr val="bg1">
              <a:alpha val="100000"/>
            </a:schemeClr>
          </a:solidFill>
          <a:ln/>
        </p:spPr>
        <p:txBody>
          <a:bodyPr vert="horz" wrap="square" lIns="90488" tIns="44450" rIns="90488" bIns="44450" anchor="ctr" anchorCtr="0"/>
          <a:p>
            <a:pPr eaLnBrk="1" hangingPunct="1"/>
            <a:r>
              <a:rPr lang="en-US" altLang="zh-CN" sz="3200" dirty="0"/>
              <a:t>Closing Entries for Expense Accounts…</a:t>
            </a:r>
            <a:endParaRPr lang="en-US" altLang="zh-CN" sz="3200" dirty="0"/>
          </a:p>
        </p:txBody>
      </p:sp>
      <p:graphicFrame>
        <p:nvGraphicFramePr>
          <p:cNvPr id="70661" name="Object 1027">
            <a:hlinkClick r:id="" action="ppaction://ole?verb="/>
          </p:cNvPr>
          <p:cNvGraphicFramePr/>
          <p:nvPr/>
        </p:nvGraphicFramePr>
        <p:xfrm>
          <a:off x="180975" y="2433638"/>
          <a:ext cx="8963025" cy="3981450"/>
        </p:xfrm>
        <a:graphic>
          <a:graphicData uri="http://schemas.openxmlformats.org/presentationml/2006/ole">
            <mc:AlternateContent xmlns:mc="http://schemas.openxmlformats.org/markup-compatibility/2006">
              <mc:Choice xmlns:v="urn:schemas-microsoft-com:vml" Requires="v">
                <p:oleObj spid="_x0000_s3102" name="" r:id="rId1" imgW="5689600" imgH="2692400" progId="Excel.Sheet.8">
                  <p:embed/>
                </p:oleObj>
              </mc:Choice>
              <mc:Fallback>
                <p:oleObj name="" r:id="rId1" imgW="5689600" imgH="2692400" progId="Excel.Sheet.8">
                  <p:embed/>
                  <p:pic>
                    <p:nvPicPr>
                      <p:cNvPr id="0" name="图片 3101"/>
                      <p:cNvPicPr/>
                      <p:nvPr/>
                    </p:nvPicPr>
                    <p:blipFill>
                      <a:blip r:embed="rId2"/>
                      <a:stretch>
                        <a:fillRect/>
                      </a:stretch>
                    </p:blipFill>
                    <p:spPr>
                      <a:xfrm>
                        <a:off x="180975" y="2433638"/>
                        <a:ext cx="8963025" cy="3981450"/>
                      </a:xfrm>
                      <a:prstGeom prst="rect">
                        <a:avLst/>
                      </a:prstGeom>
                      <a:noFill/>
                      <a:ln w="38100">
                        <a:noFill/>
                        <a:miter/>
                      </a:ln>
                    </p:spPr>
                  </p:pic>
                </p:oleObj>
              </mc:Fallback>
            </mc:AlternateContent>
          </a:graphicData>
        </a:graphic>
      </p:graphicFrame>
      <p:sp>
        <p:nvSpPr>
          <p:cNvPr id="70662" name="Rectangle 1028"/>
          <p:cNvSpPr/>
          <p:nvPr/>
        </p:nvSpPr>
        <p:spPr>
          <a:xfrm>
            <a:off x="147638" y="1076325"/>
            <a:ext cx="8924925" cy="1382713"/>
          </a:xfrm>
          <a:prstGeom prst="rect">
            <a:avLst/>
          </a:prstGeom>
          <a:solidFill>
            <a:srgbClr val="C1CE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latin typeface="Arial" panose="020B0604020202020204" pitchFamily="34" charset="0"/>
              </a:rPr>
              <a:t>Since expense accounts have a debit balance, the closing entry requires a credit to the expense accounts.</a:t>
            </a:r>
            <a:endParaRPr lang="en-US" altLang="zh-CN" sz="2800" b="1" dirty="0">
              <a:latin typeface="Arial" panose="020B0604020202020204" pitchFamily="34"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560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5604" name="Rectangle 2"/>
          <p:cNvSpPr>
            <a:spLocks noGrp="1"/>
          </p:cNvSpPr>
          <p:nvPr>
            <p:ph type="title"/>
          </p:nvPr>
        </p:nvSpPr>
        <p:spPr>
          <a:ln/>
        </p:spPr>
        <p:txBody>
          <a:bodyPr vert="horz" wrap="square" lIns="91440" tIns="45720" rIns="91440" bIns="45720" anchor="b" anchorCtr="0"/>
          <a:p>
            <a:pPr eaLnBrk="1" hangingPunct="1"/>
            <a:r>
              <a:rPr lang="en-US" altLang="zh-CN" sz="3600" i="1" dirty="0"/>
              <a:t>Accrual and cash basis accounting</a:t>
            </a:r>
            <a:br>
              <a:rPr lang="en-US" altLang="zh-CN" sz="3600" i="1" dirty="0"/>
            </a:br>
            <a:r>
              <a:rPr lang="zh-CN" altLang="en-US" sz="2800" i="1" dirty="0"/>
              <a:t>应计制和现金制（权责发生制和收付实现制）</a:t>
            </a:r>
            <a:endParaRPr lang="zh-CN" altLang="en-US" sz="2800" i="1" dirty="0"/>
          </a:p>
        </p:txBody>
      </p:sp>
      <p:sp>
        <p:nvSpPr>
          <p:cNvPr id="25605" name="Rectangle 3"/>
          <p:cNvSpPr>
            <a:spLocks noGrp="1"/>
          </p:cNvSpPr>
          <p:nvPr>
            <p:ph idx="1"/>
          </p:nvPr>
        </p:nvSpPr>
        <p:spPr>
          <a:xfrm>
            <a:off x="457200" y="1903413"/>
            <a:ext cx="7924800" cy="4495800"/>
          </a:xfrm>
          <a:ln/>
        </p:spPr>
        <p:txBody>
          <a:bodyPr vert="horz" wrap="square" lIns="91440" tIns="45720" rIns="91440" bIns="45720" anchor="t" anchorCtr="0"/>
          <a:p>
            <a:pPr eaLnBrk="1" hangingPunct="1"/>
            <a:r>
              <a:rPr lang="en-US" altLang="zh-CN" sz="2400" dirty="0"/>
              <a:t>Accrual accounting requires adjustments for prepaid, unearned, and accrued items; therefore, it reports revenues when earned and expenses when the expiration of benefit is incurred.</a:t>
            </a:r>
            <a:endParaRPr lang="en-US" altLang="zh-CN" sz="2400" dirty="0"/>
          </a:p>
          <a:p>
            <a:pPr eaLnBrk="1" hangingPunct="1"/>
            <a:endParaRPr lang="en-US" altLang="zh-CN" sz="2400" dirty="0"/>
          </a:p>
          <a:p>
            <a:pPr eaLnBrk="1" hangingPunct="1"/>
            <a:r>
              <a:rPr lang="en-US" altLang="zh-CN" sz="2400" dirty="0"/>
              <a:t>Cash basis accounting does not make adjustments; revenues are recorded when cash is received and expenses are recorded when cash is paid. </a:t>
            </a:r>
            <a:endParaRPr lang="en-US" altLang="zh-CN" sz="2400" dirty="0"/>
          </a:p>
          <a:p>
            <a:pPr eaLnBrk="1" hangingPunct="1"/>
            <a:endParaRPr lang="en-US" altLang="zh-CN" sz="2400" dirty="0"/>
          </a:p>
          <a:p>
            <a:pPr eaLnBrk="1" hangingPunct="1"/>
            <a:r>
              <a:rPr lang="en-US" altLang="zh-CN" sz="2400" dirty="0"/>
              <a:t>The cash basis of accounting is </a:t>
            </a:r>
            <a:r>
              <a:rPr lang="en-US" altLang="zh-CN" sz="2400" i="1" dirty="0"/>
              <a:t>not</a:t>
            </a:r>
            <a:r>
              <a:rPr lang="en-US" altLang="zh-CN" sz="2400" dirty="0"/>
              <a:t> generally accepted.</a:t>
            </a:r>
            <a:endParaRPr lang="en-US" altLang="zh-CN" sz="2400" dirty="0"/>
          </a:p>
          <a:p>
            <a:pPr eaLnBrk="1" hangingPunct="1"/>
            <a:endParaRPr lang="en-US" altLang="zh-CN" sz="2400" dirty="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168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71684" name="Object 2">
            <a:hlinkClick r:id="" action="ppaction://ole?verb="/>
          </p:cNvPr>
          <p:cNvGraphicFramePr/>
          <p:nvPr/>
        </p:nvGraphicFramePr>
        <p:xfrm>
          <a:off x="4330700" y="2071688"/>
          <a:ext cx="3533775" cy="3619500"/>
        </p:xfrm>
        <a:graphic>
          <a:graphicData uri="http://schemas.openxmlformats.org/presentationml/2006/ole">
            <mc:AlternateContent xmlns:mc="http://schemas.openxmlformats.org/markup-compatibility/2006">
              <mc:Choice xmlns:v="urn:schemas-microsoft-com:vml" Requires="v">
                <p:oleObj spid="_x0000_s3107" name="" r:id="rId1" imgW="1676400" imgH="1765300" progId="Excel.Sheet.8">
                  <p:embed/>
                </p:oleObj>
              </mc:Choice>
              <mc:Fallback>
                <p:oleObj name="" r:id="rId1" imgW="1676400" imgH="1765300" progId="Excel.Sheet.8">
                  <p:embed/>
                  <p:pic>
                    <p:nvPicPr>
                      <p:cNvPr id="0" name="图片 3106"/>
                      <p:cNvPicPr/>
                      <p:nvPr/>
                    </p:nvPicPr>
                    <p:blipFill>
                      <a:blip r:embed="rId2"/>
                      <a:stretch>
                        <a:fillRect/>
                      </a:stretch>
                    </p:blipFill>
                    <p:spPr>
                      <a:xfrm>
                        <a:off x="4330700" y="2071688"/>
                        <a:ext cx="3533775" cy="3619500"/>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graphicFrame>
        <p:nvGraphicFramePr>
          <p:cNvPr id="71685" name="Object 3">
            <a:hlinkClick r:id="" action="ppaction://ole?verb="/>
          </p:cNvPr>
          <p:cNvGraphicFramePr/>
          <p:nvPr/>
        </p:nvGraphicFramePr>
        <p:xfrm>
          <a:off x="901700" y="3206750"/>
          <a:ext cx="2806700" cy="1276350"/>
        </p:xfrm>
        <a:graphic>
          <a:graphicData uri="http://schemas.openxmlformats.org/presentationml/2006/ole">
            <mc:AlternateContent xmlns:mc="http://schemas.openxmlformats.org/markup-compatibility/2006">
              <mc:Choice xmlns:v="urn:schemas-microsoft-com:vml" Requires="v">
                <p:oleObj spid="_x0000_s3108" name="" r:id="rId3" imgW="1651000" imgH="774700" progId="Excel.Sheet.8">
                  <p:embed/>
                </p:oleObj>
              </mc:Choice>
              <mc:Fallback>
                <p:oleObj name="" r:id="rId3" imgW="1651000" imgH="774700" progId="Excel.Sheet.8">
                  <p:embed/>
                  <p:pic>
                    <p:nvPicPr>
                      <p:cNvPr id="0" name="图片 3107"/>
                      <p:cNvPicPr/>
                      <p:nvPr/>
                    </p:nvPicPr>
                    <p:blipFill>
                      <a:blip r:embed="rId4"/>
                      <a:stretch>
                        <a:fillRect/>
                      </a:stretch>
                    </p:blipFill>
                    <p:spPr>
                      <a:xfrm>
                        <a:off x="901700" y="3206750"/>
                        <a:ext cx="2806700" cy="1276350"/>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71686" name="Line 4"/>
          <p:cNvSpPr/>
          <p:nvPr/>
        </p:nvSpPr>
        <p:spPr>
          <a:xfrm>
            <a:off x="3759200" y="2286000"/>
            <a:ext cx="330200" cy="0"/>
          </a:xfrm>
          <a:prstGeom prst="line">
            <a:avLst/>
          </a:prstGeom>
          <a:ln w="50800" cap="flat" cmpd="sng">
            <a:solidFill>
              <a:srgbClr val="F35B1B"/>
            </a:solidFill>
            <a:prstDash val="solid"/>
            <a:headEnd type="none" w="med" len="med"/>
            <a:tailEnd type="none" w="med" len="med"/>
          </a:ln>
        </p:spPr>
      </p:sp>
      <p:sp>
        <p:nvSpPr>
          <p:cNvPr id="71687" name="Line 5"/>
          <p:cNvSpPr/>
          <p:nvPr/>
        </p:nvSpPr>
        <p:spPr>
          <a:xfrm>
            <a:off x="4114800" y="2311400"/>
            <a:ext cx="0" cy="3378200"/>
          </a:xfrm>
          <a:prstGeom prst="line">
            <a:avLst/>
          </a:prstGeom>
          <a:ln w="50800" cap="flat" cmpd="sng">
            <a:solidFill>
              <a:srgbClr val="FF5008"/>
            </a:solidFill>
            <a:prstDash val="solid"/>
            <a:headEnd type="none" w="med" len="med"/>
            <a:tailEnd type="none" w="med" len="med"/>
          </a:ln>
        </p:spPr>
      </p:sp>
      <p:sp>
        <p:nvSpPr>
          <p:cNvPr id="71688" name="Line 6"/>
          <p:cNvSpPr/>
          <p:nvPr/>
        </p:nvSpPr>
        <p:spPr>
          <a:xfrm flipH="1">
            <a:off x="3632200" y="5715000"/>
            <a:ext cx="508000" cy="0"/>
          </a:xfrm>
          <a:prstGeom prst="line">
            <a:avLst/>
          </a:prstGeom>
          <a:ln w="50800" cap="flat" cmpd="sng">
            <a:solidFill>
              <a:srgbClr val="F35B1B"/>
            </a:solidFill>
            <a:prstDash val="solid"/>
            <a:headEnd type="none" w="med" len="med"/>
            <a:tailEnd type="none" w="med" len="med"/>
          </a:ln>
        </p:spPr>
      </p:sp>
      <p:sp>
        <p:nvSpPr>
          <p:cNvPr id="71689" name="Line 7"/>
          <p:cNvSpPr/>
          <p:nvPr/>
        </p:nvSpPr>
        <p:spPr>
          <a:xfrm>
            <a:off x="3759200" y="4038600"/>
            <a:ext cx="787400" cy="0"/>
          </a:xfrm>
          <a:prstGeom prst="line">
            <a:avLst/>
          </a:prstGeom>
          <a:ln w="50800" cap="flat" cmpd="sng">
            <a:solidFill>
              <a:srgbClr val="F35B1B"/>
            </a:solidFill>
            <a:prstDash val="solid"/>
            <a:headEnd type="none" w="med" len="med"/>
            <a:tailEnd type="triangle" w="med" len="med"/>
          </a:ln>
        </p:spPr>
      </p:sp>
      <p:graphicFrame>
        <p:nvGraphicFramePr>
          <p:cNvPr id="71690" name="Object 8">
            <a:hlinkClick r:id="" action="ppaction://ole?verb="/>
          </p:cNvPr>
          <p:cNvGraphicFramePr/>
          <p:nvPr/>
        </p:nvGraphicFramePr>
        <p:xfrm>
          <a:off x="889000" y="1698625"/>
          <a:ext cx="2859088" cy="1296988"/>
        </p:xfrm>
        <a:graphic>
          <a:graphicData uri="http://schemas.openxmlformats.org/presentationml/2006/ole">
            <mc:AlternateContent xmlns:mc="http://schemas.openxmlformats.org/markup-compatibility/2006">
              <mc:Choice xmlns:v="urn:schemas-microsoft-com:vml" Requires="v">
                <p:oleObj spid="_x0000_s3106" name="" r:id="rId5" imgW="1651000" imgH="774700" progId="Excel.Sheet.8">
                  <p:embed/>
                </p:oleObj>
              </mc:Choice>
              <mc:Fallback>
                <p:oleObj name="" r:id="rId5" imgW="1651000" imgH="774700" progId="Excel.Sheet.8">
                  <p:embed/>
                  <p:pic>
                    <p:nvPicPr>
                      <p:cNvPr id="0" name="图片 3105"/>
                      <p:cNvPicPr/>
                      <p:nvPr/>
                    </p:nvPicPr>
                    <p:blipFill>
                      <a:blip r:embed="rId6"/>
                      <a:stretch>
                        <a:fillRect/>
                      </a:stretch>
                    </p:blipFill>
                    <p:spPr>
                      <a:xfrm>
                        <a:off x="889000" y="1698625"/>
                        <a:ext cx="2859088" cy="1296988"/>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71691" name="Rectangle 9"/>
          <p:cNvSpPr/>
          <p:nvPr/>
        </p:nvSpPr>
        <p:spPr>
          <a:xfrm>
            <a:off x="4662488" y="5781675"/>
            <a:ext cx="19907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latin typeface="Arial" panose="020B0604020202020204" pitchFamily="34" charset="0"/>
              </a:rPr>
              <a:t>Net Income</a:t>
            </a:r>
            <a:endParaRPr lang="en-US" altLang="zh-CN" sz="2400" b="1" dirty="0">
              <a:latin typeface="Arial" panose="020B0604020202020204" pitchFamily="34" charset="0"/>
            </a:endParaRPr>
          </a:p>
        </p:txBody>
      </p:sp>
      <p:sp>
        <p:nvSpPr>
          <p:cNvPr id="71692" name="Line 10"/>
          <p:cNvSpPr/>
          <p:nvPr/>
        </p:nvSpPr>
        <p:spPr>
          <a:xfrm flipV="1">
            <a:off x="6673850" y="5661025"/>
            <a:ext cx="431800" cy="482600"/>
          </a:xfrm>
          <a:prstGeom prst="line">
            <a:avLst/>
          </a:prstGeom>
          <a:ln w="25400" cap="flat" cmpd="sng">
            <a:solidFill>
              <a:schemeClr val="tx1"/>
            </a:solidFill>
            <a:prstDash val="solid"/>
            <a:headEnd type="none" w="med" len="med"/>
            <a:tailEnd type="triangle" w="med" len="med"/>
          </a:ln>
        </p:spPr>
      </p:sp>
      <p:graphicFrame>
        <p:nvGraphicFramePr>
          <p:cNvPr id="71693" name="Object 11">
            <a:hlinkClick r:id="" action="ppaction://ole?verb="/>
          </p:cNvPr>
          <p:cNvGraphicFramePr/>
          <p:nvPr/>
        </p:nvGraphicFramePr>
        <p:xfrm>
          <a:off x="901700" y="4695825"/>
          <a:ext cx="2806700" cy="1085850"/>
        </p:xfrm>
        <a:graphic>
          <a:graphicData uri="http://schemas.openxmlformats.org/presentationml/2006/ole">
            <mc:AlternateContent xmlns:mc="http://schemas.openxmlformats.org/markup-compatibility/2006">
              <mc:Choice xmlns:v="urn:schemas-microsoft-com:vml" Requires="v">
                <p:oleObj spid="_x0000_s3105" name="" r:id="rId7" imgW="1651000" imgH="774700" progId="Excel.Sheet.8">
                  <p:embed/>
                </p:oleObj>
              </mc:Choice>
              <mc:Fallback>
                <p:oleObj name="" r:id="rId7" imgW="1651000" imgH="774700" progId="Excel.Sheet.8">
                  <p:embed/>
                  <p:pic>
                    <p:nvPicPr>
                      <p:cNvPr id="0" name="图片 3104"/>
                      <p:cNvPicPr/>
                      <p:nvPr/>
                    </p:nvPicPr>
                    <p:blipFill>
                      <a:blip r:embed="rId8"/>
                      <a:stretch>
                        <a:fillRect/>
                      </a:stretch>
                    </p:blipFill>
                    <p:spPr>
                      <a:xfrm>
                        <a:off x="901700" y="4695825"/>
                        <a:ext cx="2806700" cy="1085850"/>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71694" name="Rectangle 12"/>
          <p:cNvSpPr>
            <a:spLocks noGrp="1"/>
          </p:cNvSpPr>
          <p:nvPr>
            <p:ph type="title"/>
          </p:nvPr>
        </p:nvSpPr>
        <p:spPr>
          <a:xfrm>
            <a:off x="1150938" y="368300"/>
            <a:ext cx="7793037" cy="990600"/>
          </a:xfrm>
          <a:solidFill>
            <a:schemeClr val="bg1">
              <a:alpha val="100000"/>
            </a:schemeClr>
          </a:solidFill>
          <a:ln/>
        </p:spPr>
        <p:txBody>
          <a:bodyPr vert="horz" wrap="square" lIns="90488" tIns="44450" rIns="90488" bIns="44450" anchor="ctr" anchorCtr="0"/>
          <a:p>
            <a:pPr eaLnBrk="1" hangingPunct="1"/>
            <a:r>
              <a:rPr lang="en-US" altLang="zh-CN" sz="3200" dirty="0"/>
              <a:t>Closing Entries for Expense Accounts…</a:t>
            </a:r>
            <a:endParaRPr lang="en-US" altLang="zh-CN" sz="3200" dirty="0"/>
          </a:p>
        </p:txBody>
      </p:sp>
      <p:sp>
        <p:nvSpPr>
          <p:cNvPr id="71695" name="TextBox 14"/>
          <p:cNvSpPr txBox="1"/>
          <p:nvPr/>
        </p:nvSpPr>
        <p:spPr>
          <a:xfrm>
            <a:off x="862013" y="6053138"/>
            <a:ext cx="1990725" cy="641350"/>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3600" dirty="0"/>
              <a:t>…….</a:t>
            </a:r>
            <a:endParaRPr lang="zh-CN" altLang="en-US" sz="3600" dirty="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270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2708" name="Rectangle 2"/>
          <p:cNvSpPr>
            <a:spLocks noGrp="1"/>
          </p:cNvSpPr>
          <p:nvPr>
            <p:ph type="title"/>
          </p:nvPr>
        </p:nvSpPr>
        <p:spPr>
          <a:xfrm>
            <a:off x="1241425" y="211138"/>
            <a:ext cx="7469188" cy="1204912"/>
          </a:xfrm>
          <a:solidFill>
            <a:schemeClr val="bg1">
              <a:alpha val="100000"/>
            </a:schemeClr>
          </a:solidFill>
          <a:ln/>
        </p:spPr>
        <p:txBody>
          <a:bodyPr vert="horz" wrap="square" lIns="90488" tIns="44450" rIns="90488" bIns="44450" anchor="ctr" anchorCtr="0"/>
          <a:p>
            <a:pPr eaLnBrk="1" hangingPunct="1"/>
            <a:r>
              <a:rPr lang="en-US" altLang="zh-CN" sz="3200" dirty="0"/>
              <a:t>Closing the Income Summary Account…</a:t>
            </a:r>
            <a:endParaRPr lang="en-US" altLang="zh-CN" sz="3200" dirty="0"/>
          </a:p>
        </p:txBody>
      </p:sp>
      <p:sp>
        <p:nvSpPr>
          <p:cNvPr id="72709" name="Rectangle 3"/>
          <p:cNvSpPr/>
          <p:nvPr/>
        </p:nvSpPr>
        <p:spPr>
          <a:xfrm>
            <a:off x="147638" y="1595438"/>
            <a:ext cx="8924925" cy="1382712"/>
          </a:xfrm>
          <a:prstGeom prst="rect">
            <a:avLst/>
          </a:prstGeom>
          <a:solidFill>
            <a:srgbClr val="99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latin typeface="Arial" panose="020B0604020202020204" pitchFamily="34" charset="0"/>
              </a:rPr>
              <a:t>Since Income Summary has a $2860 credit balance, the closing entry requires a debit to Income Summary.</a:t>
            </a:r>
            <a:endParaRPr lang="en-US" altLang="zh-CN" sz="2800" b="1" dirty="0">
              <a:latin typeface="Arial" panose="020B0604020202020204" pitchFamily="34" charset="0"/>
            </a:endParaRPr>
          </a:p>
        </p:txBody>
      </p:sp>
      <p:graphicFrame>
        <p:nvGraphicFramePr>
          <p:cNvPr id="72710" name="Object 4">
            <a:hlinkClick r:id="" action="ppaction://ole?verb="/>
          </p:cNvPr>
          <p:cNvGraphicFramePr/>
          <p:nvPr/>
        </p:nvGraphicFramePr>
        <p:xfrm>
          <a:off x="104775" y="3157538"/>
          <a:ext cx="8963025" cy="3087687"/>
        </p:xfrm>
        <a:graphic>
          <a:graphicData uri="http://schemas.openxmlformats.org/presentationml/2006/ole">
            <mc:AlternateContent xmlns:mc="http://schemas.openxmlformats.org/markup-compatibility/2006">
              <mc:Choice xmlns:v="urn:schemas-microsoft-com:vml" Requires="v">
                <p:oleObj spid="_x0000_s3104" name="" r:id="rId1" imgW="5689600" imgH="2057400" progId="Excel.Sheet.8">
                  <p:embed/>
                </p:oleObj>
              </mc:Choice>
              <mc:Fallback>
                <p:oleObj name="" r:id="rId1" imgW="5689600" imgH="2057400" progId="Excel.Sheet.8">
                  <p:embed/>
                  <p:pic>
                    <p:nvPicPr>
                      <p:cNvPr id="0" name="图片 3103"/>
                      <p:cNvPicPr/>
                      <p:nvPr/>
                    </p:nvPicPr>
                    <p:blipFill>
                      <a:blip r:embed="rId2"/>
                      <a:stretch>
                        <a:fillRect/>
                      </a:stretch>
                    </p:blipFill>
                    <p:spPr>
                      <a:xfrm>
                        <a:off x="104775" y="3157538"/>
                        <a:ext cx="8963025" cy="3087687"/>
                      </a:xfrm>
                      <a:prstGeom prst="rect">
                        <a:avLst/>
                      </a:prstGeom>
                      <a:noFill/>
                      <a:ln w="38100">
                        <a:noFill/>
                        <a:miter/>
                      </a:ln>
                    </p:spPr>
                  </p:pic>
                </p:oleObj>
              </mc:Fallback>
            </mc:AlternateContent>
          </a:graphicData>
        </a:graphic>
      </p:graphicFrame>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373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3732" name="Rectangle 2"/>
          <p:cNvSpPr>
            <a:spLocks noGrp="1"/>
          </p:cNvSpPr>
          <p:nvPr>
            <p:ph type="title"/>
          </p:nvPr>
        </p:nvSpPr>
        <p:spPr>
          <a:xfrm>
            <a:off x="1150938" y="80963"/>
            <a:ext cx="7793037" cy="1009650"/>
          </a:xfrm>
          <a:solidFill>
            <a:schemeClr val="bg1">
              <a:alpha val="100000"/>
            </a:schemeClr>
          </a:solidFill>
          <a:ln/>
        </p:spPr>
        <p:txBody>
          <a:bodyPr vert="horz" wrap="square" lIns="90488" tIns="44450" rIns="90488" bIns="44450" anchor="ctr" anchorCtr="0"/>
          <a:p>
            <a:pPr eaLnBrk="1" hangingPunct="1"/>
            <a:r>
              <a:rPr lang="en-US" altLang="zh-CN" sz="3200" dirty="0"/>
              <a:t>Closing the Income Summary Account…</a:t>
            </a:r>
            <a:endParaRPr lang="en-US" altLang="zh-CN" sz="3200" dirty="0"/>
          </a:p>
        </p:txBody>
      </p:sp>
      <p:graphicFrame>
        <p:nvGraphicFramePr>
          <p:cNvPr id="73733" name="Object 3">
            <a:hlinkClick r:id="" action="ppaction://ole?verb="/>
          </p:cNvPr>
          <p:cNvGraphicFramePr/>
          <p:nvPr/>
        </p:nvGraphicFramePr>
        <p:xfrm>
          <a:off x="158750" y="3259138"/>
          <a:ext cx="3802063" cy="2703512"/>
        </p:xfrm>
        <a:graphic>
          <a:graphicData uri="http://schemas.openxmlformats.org/presentationml/2006/ole">
            <mc:AlternateContent xmlns:mc="http://schemas.openxmlformats.org/markup-compatibility/2006">
              <mc:Choice xmlns:v="urn:schemas-microsoft-com:vml" Requires="v">
                <p:oleObj spid="_x0000_s3110" name="" r:id="rId1" imgW="1651000" imgH="1206500" progId="Excel.Sheet.8">
                  <p:embed/>
                </p:oleObj>
              </mc:Choice>
              <mc:Fallback>
                <p:oleObj name="" r:id="rId1" imgW="1651000" imgH="1206500" progId="Excel.Sheet.8">
                  <p:embed/>
                  <p:pic>
                    <p:nvPicPr>
                      <p:cNvPr id="0" name="图片 3109"/>
                      <p:cNvPicPr/>
                      <p:nvPr/>
                    </p:nvPicPr>
                    <p:blipFill>
                      <a:blip r:embed="rId2"/>
                      <a:stretch>
                        <a:fillRect/>
                      </a:stretch>
                    </p:blipFill>
                    <p:spPr>
                      <a:xfrm>
                        <a:off x="158750" y="3259138"/>
                        <a:ext cx="3802063" cy="2703512"/>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73734" name="Line 4"/>
          <p:cNvSpPr/>
          <p:nvPr/>
        </p:nvSpPr>
        <p:spPr>
          <a:xfrm flipH="1">
            <a:off x="3784600" y="4424363"/>
            <a:ext cx="3022600" cy="0"/>
          </a:xfrm>
          <a:prstGeom prst="line">
            <a:avLst/>
          </a:prstGeom>
          <a:ln w="50800" cap="flat" cmpd="sng">
            <a:solidFill>
              <a:srgbClr val="500093"/>
            </a:solidFill>
            <a:prstDash val="solid"/>
            <a:headEnd type="none" w="med" len="med"/>
            <a:tailEnd type="triangle" w="med" len="med"/>
          </a:ln>
        </p:spPr>
      </p:sp>
      <p:sp>
        <p:nvSpPr>
          <p:cNvPr id="73735" name="Rectangle 6"/>
          <p:cNvSpPr/>
          <p:nvPr/>
        </p:nvSpPr>
        <p:spPr>
          <a:xfrm>
            <a:off x="5329238" y="5176838"/>
            <a:ext cx="3514725" cy="81915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latin typeface="Arial" panose="020B0604020202020204" pitchFamily="34" charset="0"/>
              </a:rPr>
              <a:t>The balance in Income Summary is now </a:t>
            </a:r>
            <a:r>
              <a:rPr lang="en-US" altLang="zh-CN" sz="2400" b="1" dirty="0">
                <a:solidFill>
                  <a:srgbClr val="FC0128"/>
                </a:solidFill>
                <a:latin typeface="Arial" panose="020B0604020202020204" pitchFamily="34" charset="0"/>
              </a:rPr>
              <a:t>zero</a:t>
            </a:r>
            <a:r>
              <a:rPr lang="en-US" altLang="zh-CN" sz="2400" b="1" dirty="0">
                <a:latin typeface="Arial" panose="020B0604020202020204" pitchFamily="34" charset="0"/>
              </a:rPr>
              <a:t>.</a:t>
            </a:r>
            <a:endParaRPr lang="en-US" altLang="zh-CN" sz="2400" b="1" dirty="0">
              <a:latin typeface="Arial" panose="020B0604020202020204" pitchFamily="34" charset="0"/>
            </a:endParaRPr>
          </a:p>
        </p:txBody>
      </p:sp>
      <p:sp>
        <p:nvSpPr>
          <p:cNvPr id="73736" name="Line 7"/>
          <p:cNvSpPr/>
          <p:nvPr/>
        </p:nvSpPr>
        <p:spPr>
          <a:xfrm flipV="1">
            <a:off x="6794500" y="4787900"/>
            <a:ext cx="431800" cy="482600"/>
          </a:xfrm>
          <a:prstGeom prst="line">
            <a:avLst/>
          </a:prstGeom>
          <a:ln w="25400" cap="flat" cmpd="sng">
            <a:solidFill>
              <a:schemeClr val="tx1"/>
            </a:solidFill>
            <a:prstDash val="solid"/>
            <a:headEnd type="none" w="med" len="med"/>
            <a:tailEnd type="triangle" w="med" len="med"/>
          </a:ln>
        </p:spPr>
      </p:sp>
      <p:graphicFrame>
        <p:nvGraphicFramePr>
          <p:cNvPr id="73737" name="Object 2">
            <a:hlinkClick r:id="" action="ppaction://ole?verb="/>
          </p:cNvPr>
          <p:cNvGraphicFramePr/>
          <p:nvPr/>
        </p:nvGraphicFramePr>
        <p:xfrm>
          <a:off x="5019675" y="1166813"/>
          <a:ext cx="3533775" cy="3619500"/>
        </p:xfrm>
        <a:graphic>
          <a:graphicData uri="http://schemas.openxmlformats.org/presentationml/2006/ole">
            <mc:AlternateContent xmlns:mc="http://schemas.openxmlformats.org/markup-compatibility/2006">
              <mc:Choice xmlns:v="urn:schemas-microsoft-com:vml" Requires="v">
                <p:oleObj spid="_x0000_s3111" name="" r:id="rId3" imgW="1676400" imgH="1765300" progId="Excel.Sheet.8">
                  <p:embed/>
                </p:oleObj>
              </mc:Choice>
              <mc:Fallback>
                <p:oleObj name="" r:id="rId3" imgW="1676400" imgH="1765300" progId="Excel.Sheet.8">
                  <p:embed/>
                  <p:pic>
                    <p:nvPicPr>
                      <p:cNvPr id="0" name="图片 3110"/>
                      <p:cNvPicPr/>
                      <p:nvPr/>
                    </p:nvPicPr>
                    <p:blipFill>
                      <a:blip r:embed="rId4"/>
                      <a:stretch>
                        <a:fillRect/>
                      </a:stretch>
                    </p:blipFill>
                    <p:spPr>
                      <a:xfrm>
                        <a:off x="5019675" y="1166813"/>
                        <a:ext cx="3533775" cy="3619500"/>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475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53954" name="Rectangle 2"/>
          <p:cNvSpPr>
            <a:spLocks noGrp="1"/>
          </p:cNvSpPr>
          <p:nvPr>
            <p:ph type="title"/>
          </p:nvPr>
        </p:nvSpPr>
        <p:spPr>
          <a:xfrm>
            <a:off x="1331913" y="549275"/>
            <a:ext cx="7499350" cy="989013"/>
          </a:xfrm>
          <a:solidFill>
            <a:schemeClr val="bg1">
              <a:alpha val="100000"/>
            </a:schemeClr>
          </a:solidFill>
          <a:ln/>
        </p:spPr>
        <p:txBody>
          <a:bodyPr vert="horz" wrap="square" lIns="90488" tIns="44450" rIns="90488" bIns="44450" anchor="ctr" anchorCtr="0"/>
          <a:p>
            <a:pPr eaLnBrk="1" hangingPunct="1"/>
            <a:r>
              <a:rPr lang="en-US" altLang="zh-CN" sz="3200" dirty="0"/>
              <a:t>Closing the Owner</a:t>
            </a:r>
            <a:r>
              <a:rPr lang="en-US" altLang="zh-CN" sz="3200" dirty="0">
                <a:latin typeface="Arial Narrow" panose="020B0606020202030204" pitchFamily="34" charset="0"/>
              </a:rPr>
              <a:t>’</a:t>
            </a:r>
            <a:r>
              <a:rPr lang="en-US" altLang="zh-CN" sz="3200" dirty="0"/>
              <a:t>s Dividend Account…</a:t>
            </a:r>
            <a:endParaRPr lang="en-US" altLang="zh-CN" sz="3200" dirty="0"/>
          </a:p>
        </p:txBody>
      </p:sp>
      <p:sp>
        <p:nvSpPr>
          <p:cNvPr id="74757" name="Rectangle 3"/>
          <p:cNvSpPr/>
          <p:nvPr/>
        </p:nvSpPr>
        <p:spPr>
          <a:xfrm>
            <a:off x="147638" y="1595438"/>
            <a:ext cx="8924925" cy="955675"/>
          </a:xfrm>
          <a:prstGeom prst="rect">
            <a:avLst/>
          </a:prstGeom>
          <a:solidFill>
            <a:srgbClr val="99FFFF"/>
          </a:solidFill>
          <a:ln w="12700" cap="flat" cmpd="sng">
            <a:solidFill>
              <a:srgbClr val="FFFFFF"/>
            </a:solidFill>
            <a:prstDash val="solid"/>
            <a:miter/>
            <a:headEnd type="none" w="med" len="med"/>
            <a:tailEnd type="none" w="med" len="med"/>
          </a:ln>
          <a:effectLst>
            <a:outerShdw dist="107763" dir="2699999" algn="ctr" rotWithShape="0">
              <a:srgbClr val="FFFFFF"/>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latin typeface="Arial" panose="020B0604020202020204" pitchFamily="34" charset="0"/>
              </a:rPr>
              <a:t>Since the dividend account has a debit balance, the closing entry requires a credit to dividend.</a:t>
            </a:r>
            <a:endParaRPr lang="en-US" altLang="zh-CN" sz="2800" b="1" dirty="0">
              <a:latin typeface="Arial" panose="020B0604020202020204" pitchFamily="34" charset="0"/>
            </a:endParaRPr>
          </a:p>
        </p:txBody>
      </p:sp>
      <p:graphicFrame>
        <p:nvGraphicFramePr>
          <p:cNvPr id="74758" name="Object 4">
            <a:hlinkClick r:id="" action="ppaction://ole?verb="/>
          </p:cNvPr>
          <p:cNvGraphicFramePr/>
          <p:nvPr/>
        </p:nvGraphicFramePr>
        <p:xfrm>
          <a:off x="104775" y="3157538"/>
          <a:ext cx="8963025" cy="3087687"/>
        </p:xfrm>
        <a:graphic>
          <a:graphicData uri="http://schemas.openxmlformats.org/presentationml/2006/ole">
            <mc:AlternateContent xmlns:mc="http://schemas.openxmlformats.org/markup-compatibility/2006">
              <mc:Choice xmlns:v="urn:schemas-microsoft-com:vml" Requires="v">
                <p:oleObj spid="_x0000_s3109" name="" r:id="rId1" imgW="5689600" imgH="2057400" progId="Excel.Sheet.8">
                  <p:embed/>
                </p:oleObj>
              </mc:Choice>
              <mc:Fallback>
                <p:oleObj name="" r:id="rId1" imgW="5689600" imgH="2057400" progId="Excel.Sheet.8">
                  <p:embed/>
                  <p:pic>
                    <p:nvPicPr>
                      <p:cNvPr id="0" name="图片 3108"/>
                      <p:cNvPicPr/>
                      <p:nvPr/>
                    </p:nvPicPr>
                    <p:blipFill>
                      <a:blip r:embed="rId2"/>
                      <a:stretch>
                        <a:fillRect/>
                      </a:stretch>
                    </p:blipFill>
                    <p:spPr>
                      <a:xfrm>
                        <a:off x="104775" y="3157538"/>
                        <a:ext cx="8963025" cy="3087687"/>
                      </a:xfrm>
                      <a:prstGeom prst="rect">
                        <a:avLst/>
                      </a:prstGeom>
                      <a:noFill/>
                      <a:ln w="38100">
                        <a:noFill/>
                        <a:miter/>
                      </a:ln>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3954"/>
                                        </p:tgtEl>
                                        <p:attrNameLst>
                                          <p:attrName>style.visibility</p:attrName>
                                        </p:attrNameLst>
                                      </p:cBhvr>
                                      <p:to>
                                        <p:strVal val="visible"/>
                                      </p:to>
                                    </p:set>
                                    <p:animEffect transition="in" filter="fade">
                                      <p:cBhvr>
                                        <p:cTn id="7" dur="2000"/>
                                        <p:tgtEl>
                                          <p:spTgt spid="2539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4"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577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75780" name="Object 0">
            <a:hlinkClick r:id="" action="ppaction://ole?verb="/>
          </p:cNvPr>
          <p:cNvGraphicFramePr/>
          <p:nvPr/>
        </p:nvGraphicFramePr>
        <p:xfrm>
          <a:off x="5111750" y="2162175"/>
          <a:ext cx="3802063" cy="2705100"/>
        </p:xfrm>
        <a:graphic>
          <a:graphicData uri="http://schemas.openxmlformats.org/presentationml/2006/ole">
            <mc:AlternateContent xmlns:mc="http://schemas.openxmlformats.org/markup-compatibility/2006">
              <mc:Choice xmlns:v="urn:schemas-microsoft-com:vml" Requires="v">
                <p:oleObj spid="_x0000_s3098" name="" r:id="rId1" imgW="1651000" imgH="1206500" progId="Excel.Sheet.8">
                  <p:embed/>
                </p:oleObj>
              </mc:Choice>
              <mc:Fallback>
                <p:oleObj name="" r:id="rId1" imgW="1651000" imgH="1206500" progId="Excel.Sheet.8">
                  <p:embed/>
                  <p:pic>
                    <p:nvPicPr>
                      <p:cNvPr id="0" name="图片 3097"/>
                      <p:cNvPicPr/>
                      <p:nvPr/>
                    </p:nvPicPr>
                    <p:blipFill>
                      <a:blip r:embed="rId2"/>
                      <a:stretch>
                        <a:fillRect/>
                      </a:stretch>
                    </p:blipFill>
                    <p:spPr>
                      <a:xfrm>
                        <a:off x="5111750" y="2162175"/>
                        <a:ext cx="3802063" cy="2705100"/>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75781" name="Line 3"/>
          <p:cNvSpPr/>
          <p:nvPr/>
        </p:nvSpPr>
        <p:spPr>
          <a:xfrm flipH="1">
            <a:off x="2946400" y="2971800"/>
            <a:ext cx="3022600" cy="0"/>
          </a:xfrm>
          <a:prstGeom prst="line">
            <a:avLst/>
          </a:prstGeom>
          <a:ln w="50800" cap="flat" cmpd="sng">
            <a:solidFill>
              <a:srgbClr val="D93192"/>
            </a:solidFill>
            <a:prstDash val="solid"/>
            <a:headEnd type="triangle" w="med" len="med"/>
            <a:tailEnd type="none" w="med" len="med"/>
          </a:ln>
        </p:spPr>
      </p:sp>
      <p:graphicFrame>
        <p:nvGraphicFramePr>
          <p:cNvPr id="75782" name="Object 1">
            <a:hlinkClick r:id="" action="ppaction://ole?verb="/>
          </p:cNvPr>
          <p:cNvGraphicFramePr/>
          <p:nvPr/>
        </p:nvGraphicFramePr>
        <p:xfrm>
          <a:off x="311150" y="2228850"/>
          <a:ext cx="3802063" cy="2705100"/>
        </p:xfrm>
        <a:graphic>
          <a:graphicData uri="http://schemas.openxmlformats.org/presentationml/2006/ole">
            <mc:AlternateContent xmlns:mc="http://schemas.openxmlformats.org/markup-compatibility/2006">
              <mc:Choice xmlns:v="urn:schemas-microsoft-com:vml" Requires="v">
                <p:oleObj spid="_x0000_s3099" name="" r:id="rId3" imgW="1651000" imgH="1206500" progId="Excel.Sheet.8">
                  <p:embed/>
                </p:oleObj>
              </mc:Choice>
              <mc:Fallback>
                <p:oleObj name="" r:id="rId3" imgW="1651000" imgH="1206500" progId="Excel.Sheet.8">
                  <p:embed/>
                  <p:pic>
                    <p:nvPicPr>
                      <p:cNvPr id="0" name="图片 3098"/>
                      <p:cNvPicPr/>
                      <p:nvPr/>
                    </p:nvPicPr>
                    <p:blipFill>
                      <a:blip r:embed="rId4"/>
                      <a:stretch>
                        <a:fillRect/>
                      </a:stretch>
                    </p:blipFill>
                    <p:spPr>
                      <a:xfrm>
                        <a:off x="311150" y="2228850"/>
                        <a:ext cx="3802063" cy="2705100"/>
                      </a:xfrm>
                      <a:prstGeom prst="rect">
                        <a:avLst/>
                      </a:prstGeom>
                      <a:noFill/>
                      <a:ln w="12700" cap="flat" cmpd="sng">
                        <a:solidFill>
                          <a:srgbClr val="DADADA"/>
                        </a:solidFill>
                        <a:prstDash val="solid"/>
                        <a:miter/>
                        <a:headEnd type="none" w="med" len="med"/>
                        <a:tailEnd type="none" w="med" len="med"/>
                      </a:ln>
                    </p:spPr>
                  </p:pic>
                </p:oleObj>
              </mc:Fallback>
            </mc:AlternateContent>
          </a:graphicData>
        </a:graphic>
      </p:graphicFrame>
      <p:sp>
        <p:nvSpPr>
          <p:cNvPr id="75783" name="Rectangle 5"/>
          <p:cNvSpPr>
            <a:spLocks noGrp="1"/>
          </p:cNvSpPr>
          <p:nvPr>
            <p:ph type="title"/>
          </p:nvPr>
        </p:nvSpPr>
        <p:spPr>
          <a:xfrm>
            <a:off x="1150938" y="728663"/>
            <a:ext cx="7793037" cy="947737"/>
          </a:xfrm>
          <a:solidFill>
            <a:schemeClr val="bg1">
              <a:alpha val="100000"/>
            </a:schemeClr>
          </a:solidFill>
          <a:ln/>
        </p:spPr>
        <p:txBody>
          <a:bodyPr vert="horz" wrap="square" lIns="90488" tIns="44450" rIns="90488" bIns="44450" anchor="ctr" anchorCtr="0"/>
          <a:p>
            <a:pPr eaLnBrk="1" hangingPunct="1"/>
            <a:r>
              <a:rPr lang="en-US" altLang="zh-CN" sz="3200" dirty="0"/>
              <a:t>Closing the Owner</a:t>
            </a:r>
            <a:r>
              <a:rPr lang="en-US" altLang="zh-CN" sz="3200" dirty="0">
                <a:latin typeface="Arial Narrow" panose="020B0606020202030204" pitchFamily="34" charset="0"/>
              </a:rPr>
              <a:t>’</a:t>
            </a:r>
            <a:r>
              <a:rPr lang="en-US" altLang="zh-CN" sz="3200" dirty="0"/>
              <a:t>s Dividend Account…</a:t>
            </a:r>
            <a:endParaRPr lang="en-US" altLang="zh-CN" sz="3200" dirty="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680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6804" name="Rectangle 2"/>
          <p:cNvSpPr>
            <a:spLocks noGrp="1"/>
          </p:cNvSpPr>
          <p:nvPr>
            <p:ph type="title"/>
          </p:nvPr>
        </p:nvSpPr>
        <p:spPr>
          <a:xfrm>
            <a:off x="1150938" y="819150"/>
            <a:ext cx="7793037" cy="857250"/>
          </a:xfrm>
          <a:ln/>
        </p:spPr>
        <p:txBody>
          <a:bodyPr vert="horz" wrap="square" lIns="91440" tIns="45720" rIns="91440" bIns="45720" anchor="b" anchorCtr="0"/>
          <a:p>
            <a:pPr eaLnBrk="1" hangingPunct="1"/>
            <a:r>
              <a:rPr lang="en-US" altLang="zh-CN" sz="3200" dirty="0"/>
              <a:t>3.6 Step 9:  Post-closing trial balance </a:t>
            </a:r>
            <a:br>
              <a:rPr lang="en-US" altLang="zh-CN" sz="3200" dirty="0"/>
            </a:br>
            <a:r>
              <a:rPr lang="zh-CN" altLang="en-US" sz="3200" dirty="0"/>
              <a:t>结账后试算表</a:t>
            </a:r>
            <a:endParaRPr lang="zh-CN" altLang="en-US" sz="3200" dirty="0"/>
          </a:p>
        </p:txBody>
      </p:sp>
      <p:sp>
        <p:nvSpPr>
          <p:cNvPr id="76805" name="Rectangle 3"/>
          <p:cNvSpPr>
            <a:spLocks noGrp="1"/>
          </p:cNvSpPr>
          <p:nvPr>
            <p:ph idx="1"/>
          </p:nvPr>
        </p:nvSpPr>
        <p:spPr>
          <a:xfrm>
            <a:off x="881063" y="2157413"/>
            <a:ext cx="7985125" cy="3765550"/>
          </a:xfrm>
          <a:ln/>
        </p:spPr>
        <p:txBody>
          <a:bodyPr vert="horz" wrap="square" lIns="91440" tIns="45720" rIns="91440" bIns="45720" anchor="t" anchorCtr="0"/>
          <a:p>
            <a:pPr eaLnBrk="1" hangingPunct="1"/>
            <a:r>
              <a:rPr lang="en-US" altLang="zh-CN" dirty="0"/>
              <a:t>The two main goals of the post-closing trial balance are to:</a:t>
            </a:r>
            <a:endParaRPr lang="en-US" altLang="zh-CN" dirty="0"/>
          </a:p>
          <a:p>
            <a:pPr lvl="1" eaLnBrk="1" hangingPunct="1">
              <a:buSzPct val="50000"/>
            </a:pPr>
            <a:r>
              <a:rPr lang="en-US" altLang="zh-CN" dirty="0"/>
              <a:t>test the equality of debits and credits in the general ledger after the closing entries have been posted</a:t>
            </a:r>
            <a:endParaRPr lang="en-US" altLang="zh-CN" dirty="0"/>
          </a:p>
          <a:p>
            <a:pPr lvl="1" eaLnBrk="1" hangingPunct="1">
              <a:buSzPct val="50000"/>
            </a:pPr>
            <a:r>
              <a:rPr lang="en-US" altLang="zh-CN" dirty="0"/>
              <a:t>confirm that all temporary accounts have been closed</a:t>
            </a:r>
            <a:endParaRPr lang="en-US" altLang="zh-CN" dirty="0"/>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页脚占位符 3"/>
          <p:cNvSpPr txBox="1">
            <a:spLocks noGrp="1"/>
          </p:cNvSpPr>
          <p:nvPr>
            <p:ph type="ftr" sz="quarter" idx="11"/>
          </p:nvPr>
        </p:nvSpPr>
        <p:spPr>
          <a:ln/>
        </p:spPr>
        <p:txBody>
          <a:bodyPr/>
          <a:p>
            <a:pPr marL="0" indent="0" algn="ctr" eaLnBrk="1" hangingPunct="1">
              <a:spcBef>
                <a:spcPct val="0"/>
              </a:spcBef>
              <a:buNone/>
            </a:pPr>
            <a:r>
              <a:rPr lang="en-US" altLang="zh-CN" sz="1400" dirty="0"/>
              <a:t>Ye Sun Accounting English </a:t>
            </a:r>
            <a:endParaRPr lang="en-US" altLang="zh-CN" sz="1400" dirty="0"/>
          </a:p>
        </p:txBody>
      </p:sp>
      <p:sp>
        <p:nvSpPr>
          <p:cNvPr id="8" name="灯片编号占位符 4"/>
          <p:cNvSpPr txBox="1">
            <a:spLocks noGrp="1"/>
          </p:cNvSpPr>
          <p:nvPr>
            <p:ph type="sldNum" sz="quarter" idx="12"/>
          </p:nvPr>
        </p:nvSpPr>
        <p:spPr bwMode="auto">
          <a:ln/>
        </p:spPr>
        <p:txBody>
          <a:bodyPr vert="horz" wrap="square" lIns="91440" tIns="45720" rIns="91440" bIns="45720" numCol="1" anchor="t"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ahoma" panose="020B060403050404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stStyle>
          <a:p>
            <a:pPr lvl="0" algn="r" eaLnBrk="1" hangingPunct="1">
              <a:buNone/>
            </a:pPr>
            <a:fld id="{9A0DB2DC-4C9A-4742-B13C-FB6460FD3503}" type="slidenum">
              <a:rPr lang="zh-CN" altLang="en-US" sz="1400" dirty="0">
                <a:latin typeface="Arial" panose="020B0604020202020204" pitchFamily="34" charset="0"/>
              </a:rPr>
            </a:fld>
            <a:endParaRPr lang="zh-CN" altLang="en-US" sz="1400" dirty="0">
              <a:latin typeface="Arial" panose="020B0604020202020204" pitchFamily="34" charset="0"/>
            </a:endParaRPr>
          </a:p>
        </p:txBody>
      </p:sp>
      <p:sp>
        <p:nvSpPr>
          <p:cNvPr id="77828" name="Rectangle 3"/>
          <p:cNvSpPr/>
          <p:nvPr/>
        </p:nvSpPr>
        <p:spPr>
          <a:xfrm>
            <a:off x="3124200" y="6248400"/>
            <a:ext cx="2895600" cy="457200"/>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endParaRPr lang="zh-CN" altLang="en-US" sz="1800" dirty="0">
              <a:latin typeface="Tahoma" panose="020B0604030504040204" pitchFamily="34" charset="0"/>
            </a:endParaRPr>
          </a:p>
        </p:txBody>
      </p:sp>
      <p:sp>
        <p:nvSpPr>
          <p:cNvPr id="77829" name="Line 5"/>
          <p:cNvSpPr/>
          <p:nvPr/>
        </p:nvSpPr>
        <p:spPr>
          <a:xfrm flipH="1">
            <a:off x="5461000" y="762000"/>
            <a:ext cx="1422400" cy="0"/>
          </a:xfrm>
          <a:prstGeom prst="line">
            <a:avLst/>
          </a:prstGeom>
          <a:ln w="50800" cap="flat" cmpd="sng">
            <a:solidFill>
              <a:schemeClr val="tx1"/>
            </a:solidFill>
            <a:prstDash val="solid"/>
            <a:headEnd type="none" w="med" len="med"/>
            <a:tailEnd type="triangle" w="med" len="med"/>
          </a:ln>
        </p:spPr>
      </p:sp>
      <p:sp>
        <p:nvSpPr>
          <p:cNvPr id="77830" name="Rectangle 6"/>
          <p:cNvSpPr/>
          <p:nvPr/>
        </p:nvSpPr>
        <p:spPr>
          <a:xfrm>
            <a:off x="6481763" y="71438"/>
            <a:ext cx="2581275" cy="3517900"/>
          </a:xfrm>
          <a:prstGeom prst="rect">
            <a:avLst/>
          </a:prstGeom>
          <a:solidFill>
            <a:srgbClr val="FFC5C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a:spcBef>
                <a:spcPct val="50000"/>
              </a:spcBef>
              <a:buNone/>
            </a:pPr>
            <a:r>
              <a:rPr lang="en-US" altLang="zh-CN" sz="2800" b="1" dirty="0"/>
              <a:t>After all closing entries are made, After-Closing Trial Balance looks like this.  </a:t>
            </a:r>
            <a:endParaRPr lang="en-US" altLang="zh-CN" sz="2800" b="1" dirty="0"/>
          </a:p>
        </p:txBody>
      </p:sp>
      <p:grpSp>
        <p:nvGrpSpPr>
          <p:cNvPr id="77831" name="Group 20"/>
          <p:cNvGrpSpPr/>
          <p:nvPr/>
        </p:nvGrpSpPr>
        <p:grpSpPr>
          <a:xfrm>
            <a:off x="138113" y="261938"/>
            <a:ext cx="5248275" cy="5610225"/>
            <a:chOff x="3264" y="960"/>
            <a:chExt cx="2352" cy="3360"/>
          </a:xfrm>
        </p:grpSpPr>
        <p:sp>
          <p:nvSpPr>
            <p:cNvPr id="77834" name="Text Box 14"/>
            <p:cNvSpPr txBox="1"/>
            <p:nvPr/>
          </p:nvSpPr>
          <p:spPr>
            <a:xfrm>
              <a:off x="3264" y="960"/>
              <a:ext cx="2352" cy="3360"/>
            </a:xfrm>
            <a:prstGeom prst="rect">
              <a:avLst/>
            </a:prstGeom>
            <a:solidFill>
              <a:srgbClr val="FFFF99"/>
            </a:solidFill>
            <a:ln w="38100" cap="flat" cmpd="dbl">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defTabSz="914400" eaLnBrk="1" hangingPunct="1">
                <a:spcBef>
                  <a:spcPct val="0"/>
                </a:spcBef>
                <a:buNone/>
                <a:tabLst>
                  <a:tab pos="224155" algn="l"/>
                  <a:tab pos="465455" algn="l"/>
                  <a:tab pos="2916555" algn="dec"/>
                  <a:tab pos="3364230" algn="dec"/>
                  <a:tab pos="3830955" algn="dec"/>
                </a:tabLst>
              </a:pPr>
              <a:r>
                <a:rPr lang="en-US" altLang="zh-CN" sz="1800" b="1" dirty="0">
                  <a:solidFill>
                    <a:srgbClr val="000000"/>
                  </a:solidFill>
                  <a:latin typeface="Tahoma" panose="020B0604030504040204" pitchFamily="34" charset="0"/>
                </a:rPr>
                <a:t>PIONEER ADVERTISING AGENCY INC.</a:t>
              </a:r>
              <a:endParaRPr lang="en-US" altLang="zh-CN" sz="1800" b="1"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b="1" dirty="0">
                  <a:solidFill>
                    <a:srgbClr val="000000"/>
                  </a:solidFill>
                  <a:latin typeface="Tahoma" panose="020B0604030504040204" pitchFamily="34" charset="0"/>
                </a:rPr>
                <a:t>Post-closing Trial Balance</a:t>
              </a:r>
              <a:endParaRPr lang="en-US" altLang="zh-CN" sz="1800" b="1"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b="1" dirty="0">
                  <a:solidFill>
                    <a:srgbClr val="000000"/>
                  </a:solidFill>
                  <a:latin typeface="Tahoma" panose="020B0604030504040204" pitchFamily="34" charset="0"/>
                </a:rPr>
                <a:t>May 31, 20xx</a:t>
              </a:r>
              <a:endParaRPr lang="en-US" altLang="zh-CN" sz="1800" b="1"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Cash                       $ 15,200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Accounts Receivable  	      200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Advertising Supplies	1,000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Prepaid Insurance	550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Office Equipment	5,000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Accumulated </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    Depreciation-O Equip                       40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Notes Payable                                  5,000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Accounts Payable		             2,500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Unearned Revenue		               800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Salaries Payable		             1,200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Interest Payable		               50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Common Stock		           10,000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solidFill>
                    <a:srgbClr val="000000"/>
                  </a:solidFill>
                  <a:latin typeface="Tahoma" panose="020B0604030504040204" pitchFamily="34" charset="0"/>
                </a:rPr>
                <a:t>Retained Earnings                	            2,360</a:t>
              </a:r>
              <a:endParaRPr lang="en-US" altLang="zh-CN" sz="1800" dirty="0">
                <a:solidFill>
                  <a:srgbClr val="000000"/>
                </a:solidFill>
                <a:latin typeface="Tahoma" panose="020B0604030504040204" pitchFamily="34" charset="0"/>
              </a:endParaRPr>
            </a:p>
            <a:p>
              <a:pPr marL="0" lvl="0" indent="0" defTabSz="914400" eaLnBrk="1" hangingPunct="1">
                <a:spcBef>
                  <a:spcPct val="0"/>
                </a:spcBef>
                <a:buNone/>
                <a:tabLst>
                  <a:tab pos="224155" algn="l"/>
                  <a:tab pos="465455" algn="l"/>
                  <a:tab pos="2916555" algn="dec"/>
                  <a:tab pos="3364230" algn="dec"/>
                  <a:tab pos="3830955" algn="dec"/>
                </a:tabLst>
              </a:pPr>
              <a:r>
                <a:rPr lang="en-US" altLang="zh-CN" sz="1800" dirty="0">
                  <a:latin typeface="Tahoma" panose="020B0604030504040204" pitchFamily="34" charset="0"/>
                </a:rPr>
                <a:t>Total                           21,950         21,950   </a:t>
              </a:r>
              <a:endParaRPr lang="en-US" altLang="zh-CN" sz="1800" dirty="0">
                <a:latin typeface="Tahoma" panose="020B0604030504040204" pitchFamily="34" charset="0"/>
              </a:endParaRPr>
            </a:p>
          </p:txBody>
        </p:sp>
        <p:sp>
          <p:nvSpPr>
            <p:cNvPr id="77835" name="Line 18"/>
            <p:cNvSpPr/>
            <p:nvPr/>
          </p:nvSpPr>
          <p:spPr>
            <a:xfrm flipV="1">
              <a:off x="4927" y="3940"/>
              <a:ext cx="386" cy="1"/>
            </a:xfrm>
            <a:prstGeom prst="line">
              <a:avLst/>
            </a:prstGeom>
            <a:ln w="38100" cap="sq" cmpd="dbl">
              <a:solidFill>
                <a:schemeClr val="tx1"/>
              </a:solidFill>
              <a:prstDash val="solid"/>
              <a:headEnd type="none" w="sm" len="sm"/>
              <a:tailEnd type="none" w="sm" len="sm"/>
            </a:ln>
          </p:spPr>
        </p:sp>
      </p:grpSp>
      <p:sp>
        <p:nvSpPr>
          <p:cNvPr id="77832" name="Line 18"/>
          <p:cNvSpPr/>
          <p:nvPr/>
        </p:nvSpPr>
        <p:spPr>
          <a:xfrm flipV="1">
            <a:off x="2490788" y="5237163"/>
            <a:ext cx="862012" cy="1587"/>
          </a:xfrm>
          <a:prstGeom prst="line">
            <a:avLst/>
          </a:prstGeom>
          <a:ln w="38100" cap="sq" cmpd="dbl">
            <a:solidFill>
              <a:schemeClr val="tx1"/>
            </a:solidFill>
            <a:prstDash val="solid"/>
            <a:headEnd type="none" w="sm" len="sm"/>
            <a:tailEnd type="none" w="sm" len="sm"/>
          </a:ln>
        </p:spPr>
      </p:sp>
      <p:sp>
        <p:nvSpPr>
          <p:cNvPr id="77833" name="TextBox 13"/>
          <p:cNvSpPr txBox="1"/>
          <p:nvPr/>
        </p:nvSpPr>
        <p:spPr>
          <a:xfrm>
            <a:off x="228600" y="5962650"/>
            <a:ext cx="2714625" cy="5794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dirty="0">
                <a:latin typeface="Tahoma" panose="020B0604030504040204" pitchFamily="34" charset="0"/>
              </a:rPr>
              <a:t>……</a:t>
            </a:r>
            <a:endParaRPr lang="zh-CN" altLang="en-US" dirty="0">
              <a:latin typeface="Tahoma" panose="020B0604030504040204" pitchFamily="34" charset="0"/>
            </a:endParaRP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885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8852" name="Rectangle 2"/>
          <p:cNvSpPr>
            <a:spLocks noGrp="1"/>
          </p:cNvSpPr>
          <p:nvPr>
            <p:ph type="title"/>
          </p:nvPr>
        </p:nvSpPr>
        <p:spPr>
          <a:xfrm>
            <a:off x="1062038" y="0"/>
            <a:ext cx="8081962" cy="1311275"/>
          </a:xfrm>
          <a:ln/>
        </p:spPr>
        <p:txBody>
          <a:bodyPr vert="horz" wrap="square" lIns="91440" tIns="45720" rIns="91440" bIns="45720" anchor="b" anchorCtr="0"/>
          <a:p>
            <a:pPr eaLnBrk="1" hangingPunct="1"/>
            <a:r>
              <a:rPr lang="en-US" altLang="zh-CN" sz="4000" dirty="0"/>
              <a:t> The accounting cycle summarized</a:t>
            </a:r>
            <a:endParaRPr lang="en-US" altLang="zh-CN" sz="4000" dirty="0"/>
          </a:p>
        </p:txBody>
      </p:sp>
      <p:sp>
        <p:nvSpPr>
          <p:cNvPr id="78853" name="Rectangle 3"/>
          <p:cNvSpPr>
            <a:spLocks noGrp="1"/>
          </p:cNvSpPr>
          <p:nvPr>
            <p:ph idx="1"/>
          </p:nvPr>
        </p:nvSpPr>
        <p:spPr>
          <a:xfrm>
            <a:off x="792163" y="1771650"/>
            <a:ext cx="8351837" cy="4537075"/>
          </a:xfrm>
          <a:ln/>
        </p:spPr>
        <p:txBody>
          <a:bodyPr vert="horz" wrap="square" lIns="91440" tIns="45720" rIns="91440" bIns="45720" anchor="t" anchorCtr="0"/>
          <a:p>
            <a:pPr eaLnBrk="1" hangingPunct="1">
              <a:lnSpc>
                <a:spcPct val="90000"/>
              </a:lnSpc>
            </a:pPr>
            <a:r>
              <a:rPr lang="en-US" altLang="zh-CN" sz="2800" dirty="0"/>
              <a:t>The nine steps in the accounting cycle are:</a:t>
            </a:r>
            <a:r>
              <a:rPr lang="en-US" altLang="zh-CN" sz="2400" dirty="0"/>
              <a:t> </a:t>
            </a:r>
            <a:endParaRPr lang="en-US" altLang="zh-CN" sz="2400" dirty="0"/>
          </a:p>
          <a:p>
            <a:pPr lvl="1" eaLnBrk="1" hangingPunct="1">
              <a:lnSpc>
                <a:spcPct val="90000"/>
              </a:lnSpc>
              <a:buSzPct val="50000"/>
            </a:pPr>
            <a:r>
              <a:rPr lang="en-US" altLang="zh-CN" sz="2400" dirty="0"/>
              <a:t>analyze</a:t>
            </a:r>
            <a:endParaRPr lang="en-US" altLang="zh-CN" sz="2400" dirty="0"/>
          </a:p>
          <a:p>
            <a:pPr lvl="1" eaLnBrk="1" hangingPunct="1">
              <a:lnSpc>
                <a:spcPct val="90000"/>
              </a:lnSpc>
              <a:buSzPct val="50000"/>
            </a:pPr>
            <a:r>
              <a:rPr lang="en-US" altLang="zh-CN" sz="2400" dirty="0"/>
              <a:t>journalize in the general journal</a:t>
            </a:r>
            <a:endParaRPr lang="en-US" altLang="zh-CN" sz="2400" dirty="0"/>
          </a:p>
          <a:p>
            <a:pPr lvl="1" eaLnBrk="1" hangingPunct="1">
              <a:lnSpc>
                <a:spcPct val="90000"/>
              </a:lnSpc>
              <a:buSzPct val="50000"/>
            </a:pPr>
            <a:r>
              <a:rPr lang="en-US" altLang="zh-CN" sz="2400" dirty="0"/>
              <a:t>post from the general journal to the general ledger</a:t>
            </a:r>
            <a:endParaRPr lang="en-US" altLang="zh-CN" sz="2400" dirty="0"/>
          </a:p>
          <a:p>
            <a:pPr lvl="1" eaLnBrk="1" hangingPunct="1">
              <a:lnSpc>
                <a:spcPct val="90000"/>
              </a:lnSpc>
              <a:buSzPct val="50000"/>
            </a:pPr>
            <a:r>
              <a:rPr lang="en-US" altLang="zh-CN" sz="2400" dirty="0"/>
              <a:t>prepare the unadjusted trial balance</a:t>
            </a:r>
            <a:endParaRPr lang="en-US" altLang="zh-CN" sz="2400" dirty="0"/>
          </a:p>
          <a:p>
            <a:pPr lvl="1" eaLnBrk="1" hangingPunct="1">
              <a:lnSpc>
                <a:spcPct val="90000"/>
              </a:lnSpc>
              <a:buSzPct val="50000"/>
            </a:pPr>
            <a:r>
              <a:rPr lang="en-US" altLang="zh-CN" sz="2400" dirty="0"/>
              <a:t>journalize and post adjusting entries</a:t>
            </a:r>
            <a:endParaRPr lang="en-US" altLang="zh-CN" sz="2400" dirty="0"/>
          </a:p>
          <a:p>
            <a:pPr lvl="1" eaLnBrk="1" hangingPunct="1">
              <a:lnSpc>
                <a:spcPct val="90000"/>
              </a:lnSpc>
              <a:buSzPct val="50000"/>
            </a:pPr>
            <a:r>
              <a:rPr lang="en-US" altLang="zh-CN" sz="2400" dirty="0"/>
              <a:t>prepare the adjusted trial balance</a:t>
            </a:r>
            <a:endParaRPr lang="en-US" altLang="zh-CN" sz="2400" dirty="0"/>
          </a:p>
          <a:p>
            <a:pPr lvl="1" eaLnBrk="1" hangingPunct="1">
              <a:lnSpc>
                <a:spcPct val="90000"/>
              </a:lnSpc>
              <a:buSzPct val="50000"/>
            </a:pPr>
            <a:r>
              <a:rPr lang="en-US" altLang="zh-CN" sz="2400" dirty="0"/>
              <a:t>prepare financial statements</a:t>
            </a:r>
            <a:endParaRPr lang="en-US" altLang="zh-CN" sz="2400" dirty="0"/>
          </a:p>
          <a:p>
            <a:pPr lvl="1" eaLnBrk="1" hangingPunct="1">
              <a:lnSpc>
                <a:spcPct val="90000"/>
              </a:lnSpc>
              <a:buSzPct val="50000"/>
            </a:pPr>
            <a:r>
              <a:rPr lang="en-US" altLang="zh-CN" sz="2400" dirty="0"/>
              <a:t>journalize and post closing entries</a:t>
            </a:r>
            <a:endParaRPr lang="en-US" altLang="zh-CN" sz="2400" dirty="0"/>
          </a:p>
          <a:p>
            <a:pPr lvl="1" eaLnBrk="1" hangingPunct="1">
              <a:lnSpc>
                <a:spcPct val="90000"/>
              </a:lnSpc>
              <a:buSzPct val="50000"/>
            </a:pPr>
            <a:r>
              <a:rPr lang="en-US" altLang="zh-CN" sz="2400" dirty="0"/>
              <a:t>prepare post-closing trial balance</a:t>
            </a:r>
            <a:endParaRPr lang="en-US" altLang="zh-CN" sz="2400" dirty="0"/>
          </a:p>
          <a:p>
            <a:pPr lvl="1" eaLnBrk="1" hangingPunct="1">
              <a:lnSpc>
                <a:spcPct val="90000"/>
              </a:lnSpc>
              <a:buSzPct val="50000"/>
            </a:pPr>
            <a:endParaRPr lang="en-US" altLang="zh-CN" sz="2400" dirty="0"/>
          </a:p>
          <a:p>
            <a:pPr eaLnBrk="1" hangingPunct="1">
              <a:lnSpc>
                <a:spcPct val="90000"/>
              </a:lnSpc>
            </a:pPr>
            <a:endParaRPr lang="en-US" altLang="zh-CN" sz="2000" dirty="0"/>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7987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9876" name="Rectangle 2"/>
          <p:cNvSpPr>
            <a:spLocks noGrp="1"/>
          </p:cNvSpPr>
          <p:nvPr>
            <p:ph type="title"/>
          </p:nvPr>
        </p:nvSpPr>
        <p:spPr>
          <a:ln/>
        </p:spPr>
        <p:txBody>
          <a:bodyPr vert="horz" wrap="square" lIns="91440" tIns="45720" rIns="91440" bIns="45720" anchor="b" anchorCtr="0"/>
          <a:p>
            <a:pPr eaLnBrk="1" hangingPunct="1"/>
            <a:r>
              <a:rPr lang="en-US" altLang="zh-CN" dirty="0"/>
              <a:t>3.7 Classification of balance sheet items</a:t>
            </a:r>
            <a:endParaRPr lang="en-US" altLang="zh-CN" dirty="0"/>
          </a:p>
        </p:txBody>
      </p:sp>
      <p:sp>
        <p:nvSpPr>
          <p:cNvPr id="79877" name="Rectangle 3"/>
          <p:cNvSpPr>
            <a:spLocks noGrp="1"/>
          </p:cNvSpPr>
          <p:nvPr>
            <p:ph idx="1"/>
          </p:nvPr>
        </p:nvSpPr>
        <p:spPr>
          <a:xfrm>
            <a:off x="792163" y="1989138"/>
            <a:ext cx="7740650" cy="4183062"/>
          </a:xfrm>
          <a:ln/>
        </p:spPr>
        <p:txBody>
          <a:bodyPr vert="horz" wrap="square" lIns="91440" tIns="45720" rIns="91440" bIns="45720" anchor="t" anchorCtr="0"/>
          <a:p>
            <a:pPr marL="195580" indent="-195580" defTabSz="914400" eaLnBrk="1" hangingPunct="1">
              <a:lnSpc>
                <a:spcPct val="90000"/>
              </a:lnSpc>
              <a:buNone/>
              <a:tabLst>
                <a:tab pos="389255" algn="l"/>
              </a:tabLst>
            </a:pPr>
            <a:r>
              <a:rPr lang="en-US" altLang="zh-CN" sz="2400" dirty="0"/>
              <a:t>A classified balance sheet categorizes asset, liability, and equity accounts.</a:t>
            </a:r>
            <a:endParaRPr lang="en-US" altLang="zh-CN" sz="2400" dirty="0"/>
          </a:p>
          <a:p>
            <a:pPr marL="195580" indent="-195580" defTabSz="914400" eaLnBrk="1" hangingPunct="1">
              <a:lnSpc>
                <a:spcPct val="90000"/>
              </a:lnSpc>
              <a:tabLst>
                <a:tab pos="389255" algn="l"/>
              </a:tabLst>
            </a:pPr>
            <a:r>
              <a:rPr lang="en-US" altLang="zh-CN" sz="2200" dirty="0"/>
              <a:t> </a:t>
            </a:r>
            <a:r>
              <a:rPr lang="en-US" altLang="zh-CN" sz="2400" dirty="0"/>
              <a:t>Classified balance sheets usually report four classes of assets:</a:t>
            </a:r>
            <a:endParaRPr lang="en-US" altLang="zh-CN" sz="2400" dirty="0"/>
          </a:p>
          <a:p>
            <a:pPr marL="671830" lvl="1" defTabSz="914400" eaLnBrk="1" hangingPunct="1">
              <a:lnSpc>
                <a:spcPct val="90000"/>
              </a:lnSpc>
              <a:buSzPct val="50000"/>
              <a:tabLst>
                <a:tab pos="389255" algn="l"/>
              </a:tabLst>
            </a:pPr>
            <a:r>
              <a:rPr lang="en-US" altLang="zh-CN" sz="2000" dirty="0"/>
              <a:t>current assets</a:t>
            </a:r>
            <a:endParaRPr lang="en-US" altLang="zh-CN" sz="2000" dirty="0"/>
          </a:p>
          <a:p>
            <a:pPr marL="671830" lvl="1" defTabSz="914400" eaLnBrk="1" hangingPunct="1">
              <a:lnSpc>
                <a:spcPct val="90000"/>
              </a:lnSpc>
              <a:buSzPct val="50000"/>
              <a:tabLst>
                <a:tab pos="389255" algn="l"/>
              </a:tabLst>
            </a:pPr>
            <a:r>
              <a:rPr lang="en-US" altLang="zh-CN" sz="2000" dirty="0"/>
              <a:t>investments</a:t>
            </a:r>
            <a:endParaRPr lang="en-US" altLang="zh-CN" sz="2000" dirty="0"/>
          </a:p>
          <a:p>
            <a:pPr marL="671830" lvl="1" defTabSz="914400" eaLnBrk="1" hangingPunct="1">
              <a:lnSpc>
                <a:spcPct val="90000"/>
              </a:lnSpc>
              <a:buSzPct val="50000"/>
              <a:tabLst>
                <a:tab pos="389255" algn="l"/>
              </a:tabLst>
            </a:pPr>
            <a:r>
              <a:rPr lang="en-US" altLang="zh-CN" sz="2000" dirty="0"/>
              <a:t>property, plant and equipment</a:t>
            </a:r>
            <a:endParaRPr lang="en-US" altLang="zh-CN" sz="2000" dirty="0"/>
          </a:p>
          <a:p>
            <a:pPr marL="671830" lvl="1" defTabSz="914400" eaLnBrk="1" hangingPunct="1">
              <a:lnSpc>
                <a:spcPct val="90000"/>
              </a:lnSpc>
              <a:buSzPct val="50000"/>
              <a:tabLst>
                <a:tab pos="389255" algn="l"/>
              </a:tabLst>
            </a:pPr>
            <a:r>
              <a:rPr lang="en-US" altLang="zh-CN" sz="2000" dirty="0"/>
              <a:t>Intangible assets</a:t>
            </a:r>
            <a:endParaRPr lang="en-US" altLang="zh-CN" sz="2000" dirty="0"/>
          </a:p>
          <a:p>
            <a:pPr marL="195580" indent="-195580" defTabSz="914400" eaLnBrk="1" hangingPunct="1">
              <a:lnSpc>
                <a:spcPct val="90000"/>
              </a:lnSpc>
              <a:tabLst>
                <a:tab pos="389255" algn="l"/>
              </a:tabLst>
            </a:pPr>
            <a:r>
              <a:rPr lang="en-US" altLang="zh-CN" sz="2200" dirty="0"/>
              <a:t> </a:t>
            </a:r>
            <a:r>
              <a:rPr lang="en-US" altLang="zh-CN" sz="2400" dirty="0"/>
              <a:t>Liabilities are classified as:</a:t>
            </a:r>
            <a:endParaRPr lang="en-US" altLang="zh-CN" sz="2400" dirty="0"/>
          </a:p>
          <a:p>
            <a:pPr marL="671830" lvl="1" defTabSz="914400" eaLnBrk="1" hangingPunct="1">
              <a:lnSpc>
                <a:spcPct val="90000"/>
              </a:lnSpc>
              <a:buSzPct val="50000"/>
              <a:tabLst>
                <a:tab pos="389255" algn="l"/>
              </a:tabLst>
            </a:pPr>
            <a:r>
              <a:rPr lang="en-US" altLang="zh-CN" sz="2000" dirty="0"/>
              <a:t>current liabilities, or</a:t>
            </a:r>
            <a:endParaRPr lang="en-US" altLang="zh-CN" sz="2000" dirty="0"/>
          </a:p>
          <a:p>
            <a:pPr marL="671830" lvl="1" defTabSz="914400" eaLnBrk="1" hangingPunct="1">
              <a:lnSpc>
                <a:spcPct val="90000"/>
              </a:lnSpc>
              <a:buSzPct val="50000"/>
              <a:tabLst>
                <a:tab pos="389255" algn="l"/>
              </a:tabLst>
            </a:pPr>
            <a:r>
              <a:rPr lang="en-US" altLang="zh-CN" sz="2000" dirty="0"/>
              <a:t>long-term liabilities</a:t>
            </a:r>
            <a:endParaRPr lang="en-US" altLang="zh-CN" sz="2000" dirty="0"/>
          </a:p>
          <a:p>
            <a:pPr marL="671830" lvl="1" defTabSz="914400" eaLnBrk="1" hangingPunct="1">
              <a:lnSpc>
                <a:spcPct val="90000"/>
              </a:lnSpc>
              <a:buSzPct val="50000"/>
              <a:buNone/>
              <a:tabLst>
                <a:tab pos="389255" algn="l"/>
              </a:tabLst>
            </a:pPr>
            <a:r>
              <a:rPr lang="en-US" altLang="zh-CN" sz="2000" dirty="0">
                <a:latin typeface="Arial" panose="020B0604020202020204" pitchFamily="34" charset="0"/>
              </a:rPr>
              <a:t>……</a:t>
            </a:r>
            <a:endParaRPr lang="en-US" altLang="zh-CN" sz="2000" dirty="0"/>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8089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80900" name="Rectangle 2"/>
          <p:cNvSpPr>
            <a:spLocks noGrp="1"/>
          </p:cNvSpPr>
          <p:nvPr>
            <p:ph type="title"/>
          </p:nvPr>
        </p:nvSpPr>
        <p:spPr>
          <a:ln/>
        </p:spPr>
        <p:txBody>
          <a:bodyPr vert="horz" wrap="square" lIns="91440" tIns="45720" rIns="91440" bIns="45720" anchor="b" anchorCtr="0"/>
          <a:p>
            <a:pPr eaLnBrk="1" hangingPunct="1"/>
            <a:r>
              <a:rPr lang="en-US" altLang="zh-CN" dirty="0"/>
              <a:t>Classification of balance sheet items (cont.)</a:t>
            </a:r>
            <a:endParaRPr lang="en-US" altLang="zh-CN" dirty="0"/>
          </a:p>
        </p:txBody>
      </p:sp>
      <p:sp>
        <p:nvSpPr>
          <p:cNvPr id="80901" name="Rectangle 3"/>
          <p:cNvSpPr>
            <a:spLocks noGrp="1"/>
          </p:cNvSpPr>
          <p:nvPr>
            <p:ph idx="1"/>
          </p:nvPr>
        </p:nvSpPr>
        <p:spPr>
          <a:xfrm>
            <a:off x="971550" y="2157413"/>
            <a:ext cx="7396163" cy="3765550"/>
          </a:xfrm>
          <a:ln/>
        </p:spPr>
        <p:txBody>
          <a:bodyPr vert="horz" wrap="square" lIns="91440" tIns="45720" rIns="91440" bIns="45720" anchor="t" anchorCtr="0"/>
          <a:p>
            <a:pPr eaLnBrk="1" hangingPunct="1"/>
            <a:r>
              <a:rPr lang="en-US" altLang="zh-CN" sz="2800" dirty="0"/>
              <a:t>The equity of a sole proprietorship is reported on one line, while a separate capital account is reported for each partner in a partnership.  </a:t>
            </a:r>
            <a:endParaRPr lang="en-US" altLang="zh-CN" sz="2800" dirty="0"/>
          </a:p>
          <a:p>
            <a:pPr eaLnBrk="1" hangingPunct="1"/>
            <a:r>
              <a:rPr lang="en-US" altLang="zh-CN" sz="2800" dirty="0"/>
              <a:t>Corporations report the investments of their shareholders as contributed capital; the equity from net incomes </a:t>
            </a:r>
            <a:r>
              <a:rPr lang="en-US" altLang="zh-CN" sz="2800" i="1" dirty="0"/>
              <a:t>less</a:t>
            </a:r>
            <a:r>
              <a:rPr lang="en-US" altLang="zh-CN" sz="2800" dirty="0"/>
              <a:t> dividends is reported as retained earnings.</a:t>
            </a:r>
            <a:endParaRPr lang="en-US" altLang="zh-CN" sz="28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662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6628" name="Rectangle 2"/>
          <p:cNvSpPr>
            <a:spLocks noGrp="1"/>
          </p:cNvSpPr>
          <p:nvPr>
            <p:ph type="title"/>
          </p:nvPr>
        </p:nvSpPr>
        <p:spPr>
          <a:ln/>
        </p:spPr>
        <p:txBody>
          <a:bodyPr vert="horz" wrap="square" lIns="91440" tIns="45720" rIns="91440" bIns="45720" anchor="b" anchorCtr="0"/>
          <a:p>
            <a:pPr eaLnBrk="1" hangingPunct="1"/>
            <a:r>
              <a:rPr lang="en-US" altLang="zh-CN" sz="3200" dirty="0"/>
              <a:t>3.2 Adjusting the accounts (… step 5)</a:t>
            </a:r>
            <a:endParaRPr lang="en-US" altLang="zh-CN" sz="3200" dirty="0"/>
          </a:p>
        </p:txBody>
      </p:sp>
      <p:sp>
        <p:nvSpPr>
          <p:cNvPr id="26629" name="Rectangle 3"/>
          <p:cNvSpPr>
            <a:spLocks noGrp="1"/>
          </p:cNvSpPr>
          <p:nvPr>
            <p:ph idx="1"/>
          </p:nvPr>
        </p:nvSpPr>
        <p:spPr>
          <a:xfrm>
            <a:off x="792163" y="1751013"/>
            <a:ext cx="8123237" cy="4648200"/>
          </a:xfrm>
          <a:ln/>
        </p:spPr>
        <p:txBody>
          <a:bodyPr vert="horz" wrap="square" lIns="91440" tIns="45720" rIns="91440" bIns="45720" anchor="t" anchorCtr="0"/>
          <a:p>
            <a:pPr eaLnBrk="1" hangingPunct="1"/>
            <a:r>
              <a:rPr lang="en-US" altLang="zh-CN" sz="2400" dirty="0"/>
              <a:t>Adjusting entries are journalized in the general journal and then posted into the general ledger.</a:t>
            </a:r>
            <a:endParaRPr lang="en-US" altLang="zh-CN" sz="2400" dirty="0"/>
          </a:p>
          <a:p>
            <a:pPr eaLnBrk="1" hangingPunct="1"/>
            <a:endParaRPr lang="en-US" altLang="zh-CN" sz="2400" dirty="0"/>
          </a:p>
          <a:p>
            <a:pPr eaLnBrk="1" hangingPunct="1"/>
            <a:r>
              <a:rPr lang="en-US" altLang="zh-CN" sz="2400" dirty="0"/>
              <a:t>Adjusting entries are used to:</a:t>
            </a:r>
            <a:endParaRPr lang="en-US" altLang="zh-CN" sz="2400" dirty="0"/>
          </a:p>
          <a:p>
            <a:pPr lvl="1" eaLnBrk="1" hangingPunct="1">
              <a:buSzPct val="50000"/>
            </a:pPr>
            <a:r>
              <a:rPr lang="en-US" altLang="zh-CN" sz="2000" dirty="0"/>
              <a:t>charge the expired portion of prepaid expenses to Expense</a:t>
            </a:r>
            <a:endParaRPr lang="en-US" altLang="zh-CN" sz="2000" dirty="0"/>
          </a:p>
          <a:p>
            <a:pPr lvl="1" eaLnBrk="1" hangingPunct="1">
              <a:buSzPct val="50000"/>
            </a:pPr>
            <a:r>
              <a:rPr lang="en-US" altLang="zh-CN" sz="2000" dirty="0"/>
              <a:t>charge the expired portion of fixed assets cost to Amortization/Depreciation expense</a:t>
            </a:r>
            <a:endParaRPr lang="en-US" altLang="zh-CN" sz="2000" dirty="0"/>
          </a:p>
          <a:p>
            <a:pPr lvl="1" eaLnBrk="1" hangingPunct="1">
              <a:buSzPct val="50000"/>
            </a:pPr>
            <a:r>
              <a:rPr lang="en-US" altLang="zh-CN" sz="2000" dirty="0"/>
              <a:t>accrue expenses and record the related liabilities</a:t>
            </a:r>
            <a:endParaRPr lang="en-US" altLang="zh-CN" sz="2000" dirty="0"/>
          </a:p>
          <a:p>
            <a:pPr lvl="1" eaLnBrk="1" hangingPunct="1">
              <a:buSzPct val="50000"/>
            </a:pPr>
            <a:r>
              <a:rPr lang="en-US" altLang="zh-CN" sz="2000" dirty="0"/>
              <a:t>recognize as revenues the earned portion of unearned revenue liabilities</a:t>
            </a:r>
            <a:endParaRPr lang="en-US" altLang="zh-CN" sz="2000" dirty="0"/>
          </a:p>
          <a:p>
            <a:pPr lvl="1" eaLnBrk="1" hangingPunct="1">
              <a:buSzPct val="50000"/>
            </a:pPr>
            <a:r>
              <a:rPr lang="en-US" altLang="zh-CN" sz="2000" dirty="0"/>
              <a:t>accrue revenues and record the related assets</a:t>
            </a:r>
            <a:endParaRPr lang="en-US" altLang="zh-CN" sz="2000" dirty="0"/>
          </a:p>
          <a:p>
            <a:pPr lvl="1" eaLnBrk="1" hangingPunct="1">
              <a:buSzPct val="50000"/>
              <a:buNone/>
            </a:pPr>
            <a:endParaRPr lang="en-US" altLang="zh-CN" sz="2000" dirty="0"/>
          </a:p>
          <a:p>
            <a:pPr lvl="1" eaLnBrk="1" hangingPunct="1">
              <a:buSzPct val="50000"/>
              <a:buNone/>
            </a:pPr>
            <a:endParaRPr lang="en-US" altLang="zh-CN" sz="2000" dirty="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81923"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81924" name="Rectangle 2"/>
          <p:cNvSpPr>
            <a:spLocks noGrp="1"/>
          </p:cNvSpPr>
          <p:nvPr>
            <p:ph type="title"/>
          </p:nvPr>
        </p:nvSpPr>
        <p:spPr>
          <a:ln/>
        </p:spPr>
        <p:txBody>
          <a:bodyPr vert="horz" wrap="square" lIns="91440" tIns="45720" rIns="91440" bIns="45720" anchor="b" anchorCtr="0"/>
          <a:p>
            <a:pPr eaLnBrk="1" hangingPunct="1"/>
            <a:r>
              <a:rPr lang="en-US" altLang="zh-CN" dirty="0"/>
              <a:t>3.8 The current ratio</a:t>
            </a:r>
            <a:endParaRPr lang="en-US" altLang="zh-CN" dirty="0"/>
          </a:p>
        </p:txBody>
      </p:sp>
      <p:sp>
        <p:nvSpPr>
          <p:cNvPr id="81925" name="Rectangle 3"/>
          <p:cNvSpPr>
            <a:spLocks noGrp="1"/>
          </p:cNvSpPr>
          <p:nvPr>
            <p:ph type="body" sz="half" idx="1"/>
          </p:nvPr>
        </p:nvSpPr>
        <p:spPr>
          <a:xfrm>
            <a:off x="1182688" y="2017713"/>
            <a:ext cx="7772400" cy="1987550"/>
          </a:xfrm>
          <a:ln/>
        </p:spPr>
        <p:txBody>
          <a:bodyPr vert="horz" wrap="square" lIns="91440" tIns="45720" rIns="91440" bIns="45720" anchor="t" anchorCtr="0"/>
          <a:p>
            <a:pPr eaLnBrk="1" hangingPunct="1">
              <a:buClr>
                <a:schemeClr val="folHlink"/>
              </a:buClr>
              <a:buSzPct val="60000"/>
              <a:buFont typeface="Wingdings" panose="05000000000000000000" pitchFamily="2" charset="2"/>
            </a:pPr>
            <a:r>
              <a:rPr lang="en-US" altLang="zh-CN" sz="2800" dirty="0"/>
              <a:t>A company</a:t>
            </a:r>
            <a:r>
              <a:rPr lang="en-US" altLang="zh-CN" sz="2800" dirty="0">
                <a:latin typeface="Arial" panose="020B0604020202020204" pitchFamily="34" charset="0"/>
              </a:rPr>
              <a:t>’</a:t>
            </a:r>
            <a:r>
              <a:rPr lang="en-US" altLang="zh-CN" sz="2800" dirty="0"/>
              <a:t>s current ratio describes its ability to pay current liabilities out of current assets.</a:t>
            </a:r>
            <a:endParaRPr lang="en-US" altLang="zh-CN" sz="2800" dirty="0"/>
          </a:p>
          <a:p>
            <a:pPr eaLnBrk="1" hangingPunct="1">
              <a:buClr>
                <a:schemeClr val="folHlink"/>
              </a:buClr>
              <a:buSzPct val="60000"/>
              <a:buFont typeface="Wingdings" panose="05000000000000000000" pitchFamily="2" charset="2"/>
              <a:buNone/>
            </a:pPr>
            <a:endParaRPr lang="en-US" altLang="zh-CN" sz="2800" dirty="0"/>
          </a:p>
          <a:p>
            <a:pPr eaLnBrk="1" hangingPunct="1">
              <a:buClr>
                <a:schemeClr val="folHlink"/>
              </a:buClr>
              <a:buSzPct val="60000"/>
              <a:buFont typeface="Wingdings" panose="05000000000000000000" pitchFamily="2" charset="2"/>
              <a:buNone/>
            </a:pPr>
            <a:endParaRPr lang="en-US" altLang="zh-CN" sz="1400" dirty="0">
              <a:solidFill>
                <a:srgbClr val="003399"/>
              </a:solidFill>
            </a:endParaRPr>
          </a:p>
          <a:p>
            <a:pPr eaLnBrk="1" hangingPunct="1">
              <a:buClr>
                <a:schemeClr val="folHlink"/>
              </a:buClr>
              <a:buSzPct val="60000"/>
              <a:buFont typeface="Wingdings" panose="05000000000000000000" pitchFamily="2" charset="2"/>
              <a:buNone/>
            </a:pPr>
            <a:endParaRPr lang="zh-CN" altLang="en-US" sz="2800" dirty="0"/>
          </a:p>
        </p:txBody>
      </p:sp>
      <p:graphicFrame>
        <p:nvGraphicFramePr>
          <p:cNvPr id="8" name="内容占位符 7"/>
          <p:cNvGraphicFramePr>
            <a:graphicFrameLocks noGrp="1"/>
          </p:cNvGraphicFramePr>
          <p:nvPr>
            <p:ph sz="half" idx="2"/>
          </p:nvPr>
        </p:nvGraphicFramePr>
        <p:xfrm>
          <a:off x="1676384" y="3259151"/>
          <a:ext cx="6424647" cy="1798633"/>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Rectangle 15"/>
          <p:cNvSpPr txBox="1">
            <a:spLocks noGrp="1"/>
          </p:cNvSpPr>
          <p:nvPr>
            <p:ph type="ftr" sz="quarter" idx="3"/>
          </p:nvPr>
        </p:nvSpPr>
        <p:spPr>
          <a:ln/>
        </p:spPr>
        <p:txBody>
          <a:bodyPr anchor="b" anchorCtr="0"/>
          <a:p>
            <a:pPr marL="0" indent="0" algn="ctr" eaLnBrk="1" hangingPunct="1">
              <a:spcBef>
                <a:spcPct val="0"/>
              </a:spcBef>
              <a:buClrTx/>
              <a:buSzTx/>
              <a:buFontTx/>
              <a:buNone/>
            </a:pPr>
            <a:r>
              <a:rPr lang="en-US" altLang="zh-CN" sz="1400" dirty="0">
                <a:latin typeface="+mn-lt"/>
                <a:ea typeface="+mn-ea"/>
                <a:cs typeface="+mn-cs"/>
              </a:rPr>
              <a:t>Ye Sun Accounting English </a:t>
            </a:r>
            <a:endParaRPr lang="en-US" altLang="zh-CN" sz="1400" dirty="0">
              <a:latin typeface="+mn-lt"/>
              <a:ea typeface="+mn-ea"/>
              <a:cs typeface="+mn-cs"/>
            </a:endParaRPr>
          </a:p>
        </p:txBody>
      </p:sp>
      <p:sp>
        <p:nvSpPr>
          <p:cNvPr id="82947" name="Rectangle 16"/>
          <p:cNvSpPr txBox="1">
            <a:spLocks noGrp="1"/>
          </p:cNvSpPr>
          <p:nvPr>
            <p:ph type="sldNum" sz="quarter" idx="4"/>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solidFill>
                  <a:schemeClr val="bg2"/>
                </a:solidFill>
              </a:rPr>
            </a:fld>
            <a:endParaRPr lang="zh-CN" altLang="en-US" sz="1400" dirty="0">
              <a:solidFill>
                <a:schemeClr val="bg2"/>
              </a:solidFill>
            </a:endParaRPr>
          </a:p>
        </p:txBody>
      </p:sp>
      <p:sp>
        <p:nvSpPr>
          <p:cNvPr id="82948" name="Rectangle 2"/>
          <p:cNvSpPr>
            <a:spLocks noGrp="1"/>
          </p:cNvSpPr>
          <p:nvPr>
            <p:ph type="ctrTitle"/>
          </p:nvPr>
        </p:nvSpPr>
        <p:spPr>
          <a:solidFill>
            <a:schemeClr val="bg1">
              <a:alpha val="100000"/>
            </a:schemeClr>
          </a:solidFill>
          <a:ln/>
        </p:spPr>
        <p:txBody>
          <a:bodyPr vert="horz" wrap="square" lIns="90488" tIns="44450" rIns="90488" bIns="44450" anchor="ctr" anchorCtr="0"/>
          <a:p>
            <a:pPr eaLnBrk="1" hangingPunct="1">
              <a:buClrTx/>
              <a:buSzTx/>
              <a:buFontTx/>
            </a:pPr>
            <a:r>
              <a:rPr lang="en-US" altLang="zh-CN" dirty="0">
                <a:latin typeface="+mj-lt"/>
                <a:ea typeface="+mj-ea"/>
                <a:cs typeface="+mj-cs"/>
              </a:rPr>
              <a:t>End of lesson 3</a:t>
            </a:r>
            <a:endParaRPr lang="en-US" altLang="zh-CN" dirty="0">
              <a:latin typeface="+mj-lt"/>
              <a:ea typeface="+mj-ea"/>
              <a:cs typeface="+mj-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765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7652" name="Rectangle 2"/>
          <p:cNvSpPr/>
          <p:nvPr/>
        </p:nvSpPr>
        <p:spPr>
          <a:xfrm>
            <a:off x="0" y="2320925"/>
            <a:ext cx="3047365" cy="1627505"/>
          </a:xfrm>
          <a:prstGeom prst="rect">
            <a:avLst/>
          </a:prstGeom>
          <a:solidFill>
            <a:srgbClr val="FFFFFF"/>
          </a:solidFill>
          <a:ln w="12700" cap="flat" cmpd="sng">
            <a:solidFill>
              <a:srgbClr val="7B00E4"/>
            </a:solidFill>
            <a:prstDash val="solid"/>
            <a:miter/>
            <a:headEnd type="none" w="med" len="med"/>
            <a:tailEnd type="none" w="med" len="med"/>
          </a:ln>
          <a:effectLst>
            <a:outerShdw dist="107763" dir="2699999" algn="ctr" rotWithShape="0">
              <a:srgbClr val="7B00E4"/>
            </a:outerShdw>
          </a:effectLst>
        </p:spPr>
        <p:txBody>
          <a:bodyPr wrap="squar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 typeface="Monotype Sorts" pitchFamily="2" charset="2"/>
              <a:buNone/>
            </a:pPr>
            <a:r>
              <a:rPr lang="zh-CN" altLang="en-US" sz="2000" b="1" dirty="0">
                <a:solidFill>
                  <a:srgbClr val="7B00E4"/>
                </a:solidFill>
                <a:latin typeface="Arial" panose="020B0604020202020204" pitchFamily="34" charset="0"/>
              </a:rPr>
              <a:t> </a:t>
            </a:r>
            <a:r>
              <a:rPr lang="en-US" altLang="zh-CN" sz="2000" b="1" dirty="0">
                <a:solidFill>
                  <a:srgbClr val="7B00E4"/>
                </a:solidFill>
                <a:latin typeface="Arial" panose="020B0604020202020204" pitchFamily="34" charset="0"/>
              </a:rPr>
              <a:t>Prepaid Costs/Expenses</a:t>
            </a:r>
            <a:endParaRPr lang="en-US" altLang="zh-CN" sz="20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zh-CN" altLang="en-US" sz="2000" b="1" dirty="0">
                <a:solidFill>
                  <a:srgbClr val="7B00E4"/>
                </a:solidFill>
                <a:latin typeface="Arial" panose="020B0604020202020204" pitchFamily="34" charset="0"/>
              </a:rPr>
              <a:t>预付费用</a:t>
            </a:r>
            <a:endParaRPr lang="zh-CN" altLang="en-US" sz="20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en-US" altLang="zh-CN" sz="2000" b="1" dirty="0">
                <a:solidFill>
                  <a:srgbClr val="7B00E4"/>
                </a:solidFill>
                <a:latin typeface="Arial" panose="020B0604020202020204" pitchFamily="34" charset="0"/>
              </a:rPr>
              <a:t>“</a:t>
            </a:r>
            <a:r>
              <a:rPr lang="zh-CN" altLang="en-US" sz="2000" b="1" dirty="0">
                <a:solidFill>
                  <a:srgbClr val="7B00E4"/>
                </a:solidFill>
                <a:latin typeface="Arial" panose="020B0604020202020204" pitchFamily="34" charset="0"/>
              </a:rPr>
              <a:t>（短期）待摊</a:t>
            </a:r>
            <a:r>
              <a:rPr lang="en-US" altLang="zh-CN" sz="2000" b="1" dirty="0">
                <a:solidFill>
                  <a:srgbClr val="7B00E4"/>
                </a:solidFill>
                <a:latin typeface="Arial" panose="020B0604020202020204" pitchFamily="34" charset="0"/>
              </a:rPr>
              <a:t>”</a:t>
            </a:r>
            <a:r>
              <a:rPr lang="zh-CN" altLang="en-US" sz="2000" b="1" dirty="0">
                <a:solidFill>
                  <a:srgbClr val="7B00E4"/>
                </a:solidFill>
                <a:latin typeface="Arial" panose="020B0604020202020204" pitchFamily="34" charset="0"/>
              </a:rPr>
              <a:t>已删</a:t>
            </a:r>
            <a:endParaRPr lang="zh-CN" altLang="en-US" sz="2000" b="1" dirty="0">
              <a:solidFill>
                <a:srgbClr val="7B00E4"/>
              </a:solidFill>
              <a:latin typeface="Arial" panose="020B0604020202020204" pitchFamily="34" charset="0"/>
            </a:endParaRPr>
          </a:p>
        </p:txBody>
      </p:sp>
      <p:sp>
        <p:nvSpPr>
          <p:cNvPr id="27653" name="Rectangle 3"/>
          <p:cNvSpPr/>
          <p:nvPr/>
        </p:nvSpPr>
        <p:spPr>
          <a:xfrm>
            <a:off x="4957763" y="4425950"/>
            <a:ext cx="2362200" cy="2089150"/>
          </a:xfrm>
          <a:prstGeom prst="rect">
            <a:avLst/>
          </a:prstGeom>
          <a:solidFill>
            <a:srgbClr val="FFFFFF"/>
          </a:solidFill>
          <a:ln w="12700" cap="flat" cmpd="sng">
            <a:solidFill>
              <a:srgbClr val="7B00E4"/>
            </a:solidFill>
            <a:prstDash val="solid"/>
            <a:miter/>
            <a:headEnd type="none" w="med" len="med"/>
            <a:tailEnd type="none" w="med" len="med"/>
          </a:ln>
          <a:effectLst>
            <a:outerShdw dist="107763" dir="2699999" algn="ctr" rotWithShape="0">
              <a:srgbClr val="7B00E4"/>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 typeface="Monotype Sorts" pitchFamily="2" charset="2"/>
              <a:buNone/>
            </a:pPr>
            <a:r>
              <a:rPr lang="zh-CN" altLang="en-US" sz="2000" b="1" dirty="0">
                <a:solidFill>
                  <a:srgbClr val="7B00E4"/>
                </a:solidFill>
                <a:latin typeface="Arial" panose="020B0604020202020204" pitchFamily="34" charset="0"/>
              </a:rPr>
              <a:t> </a:t>
            </a:r>
            <a:r>
              <a:rPr lang="en-US" altLang="zh-CN" sz="2000" b="1" dirty="0">
                <a:solidFill>
                  <a:srgbClr val="7B00E4"/>
                </a:solidFill>
                <a:latin typeface="Arial" panose="020B0604020202020204" pitchFamily="34" charset="0"/>
              </a:rPr>
              <a:t>Accrued  Expenses</a:t>
            </a:r>
            <a:endParaRPr lang="en-US" altLang="zh-CN" sz="20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zh-CN" altLang="en-US" sz="2000" b="1" dirty="0">
                <a:solidFill>
                  <a:srgbClr val="7B00E4"/>
                </a:solidFill>
                <a:latin typeface="Arial" panose="020B0604020202020204" pitchFamily="34" charset="0"/>
              </a:rPr>
              <a:t>应计费用</a:t>
            </a:r>
            <a:endParaRPr lang="zh-CN" altLang="en-US" sz="20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zh-CN" altLang="en-US" sz="2000" b="1" dirty="0">
                <a:solidFill>
                  <a:srgbClr val="7B00E4"/>
                </a:solidFill>
                <a:latin typeface="Arial" panose="020B0604020202020204" pitchFamily="34" charset="0"/>
              </a:rPr>
              <a:t>（应付）</a:t>
            </a:r>
            <a:endParaRPr lang="zh-CN" altLang="en-US" sz="20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en-US" altLang="zh-CN" sz="2000" b="1" dirty="0">
                <a:solidFill>
                  <a:srgbClr val="7B00E4"/>
                </a:solidFill>
                <a:latin typeface="Arial" panose="020B0604020202020204" pitchFamily="34" charset="0"/>
              </a:rPr>
              <a:t>“</a:t>
            </a:r>
            <a:r>
              <a:rPr lang="zh-CN" altLang="en-US" sz="2000" b="1" dirty="0">
                <a:solidFill>
                  <a:srgbClr val="7B00E4"/>
                </a:solidFill>
                <a:latin typeface="Arial" panose="020B0604020202020204" pitchFamily="34" charset="0"/>
              </a:rPr>
              <a:t>预提</a:t>
            </a:r>
            <a:r>
              <a:rPr lang="en-US" altLang="zh-CN" sz="2000" b="1" dirty="0">
                <a:solidFill>
                  <a:srgbClr val="7B00E4"/>
                </a:solidFill>
                <a:latin typeface="Arial" panose="020B0604020202020204" pitchFamily="34" charset="0"/>
              </a:rPr>
              <a:t>”</a:t>
            </a:r>
            <a:r>
              <a:rPr lang="zh-CN" altLang="en-US" sz="2000" b="1" dirty="0">
                <a:solidFill>
                  <a:srgbClr val="7B00E4"/>
                </a:solidFill>
                <a:latin typeface="Arial" panose="020B0604020202020204" pitchFamily="34" charset="0"/>
              </a:rPr>
              <a:t>已删</a:t>
            </a:r>
            <a:endParaRPr lang="zh-CN" altLang="en-US" sz="2000" b="1" dirty="0">
              <a:solidFill>
                <a:srgbClr val="7B00E4"/>
              </a:solidFill>
              <a:latin typeface="Arial" panose="020B0604020202020204" pitchFamily="34" charset="0"/>
            </a:endParaRPr>
          </a:p>
        </p:txBody>
      </p:sp>
      <p:sp>
        <p:nvSpPr>
          <p:cNvPr id="27654" name="Rectangle 4"/>
          <p:cNvSpPr/>
          <p:nvPr/>
        </p:nvSpPr>
        <p:spPr>
          <a:xfrm>
            <a:off x="1671638" y="4425950"/>
            <a:ext cx="2362200" cy="1381125"/>
          </a:xfrm>
          <a:prstGeom prst="rect">
            <a:avLst/>
          </a:prstGeom>
          <a:solidFill>
            <a:srgbClr val="FFFFFF"/>
          </a:solidFill>
          <a:ln w="12700" cap="flat" cmpd="sng">
            <a:solidFill>
              <a:srgbClr val="7B00E4"/>
            </a:solidFill>
            <a:prstDash val="solid"/>
            <a:miter/>
            <a:headEnd type="none" w="med" len="med"/>
            <a:tailEnd type="none" w="med" len="med"/>
          </a:ln>
          <a:effectLst>
            <a:outerShdw dist="107763" dir="2699999" algn="ctr" rotWithShape="0">
              <a:srgbClr val="7B00E4"/>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 typeface="Monotype Sorts" pitchFamily="2" charset="2"/>
              <a:buNone/>
            </a:pPr>
            <a:r>
              <a:rPr lang="en-US" altLang="zh-CN" sz="2400" b="1" dirty="0">
                <a:solidFill>
                  <a:srgbClr val="7B00E4"/>
                </a:solidFill>
                <a:latin typeface="Arial" panose="020B0604020202020204" pitchFamily="34" charset="0"/>
              </a:rPr>
              <a:t>Unearned Revenue</a:t>
            </a:r>
            <a:endParaRPr lang="en-US" altLang="zh-CN" sz="24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zh-CN" altLang="en-US" sz="2400" b="1" dirty="0">
                <a:solidFill>
                  <a:srgbClr val="7B00E4"/>
                </a:solidFill>
                <a:latin typeface="Arial" panose="020B0604020202020204" pitchFamily="34" charset="0"/>
              </a:rPr>
              <a:t>预收收入</a:t>
            </a:r>
            <a:endParaRPr lang="zh-CN" altLang="en-US" sz="2400" b="1" dirty="0">
              <a:solidFill>
                <a:srgbClr val="7B00E4"/>
              </a:solidFill>
              <a:latin typeface="Arial" panose="020B0604020202020204" pitchFamily="34" charset="0"/>
            </a:endParaRPr>
          </a:p>
        </p:txBody>
      </p:sp>
      <p:sp>
        <p:nvSpPr>
          <p:cNvPr id="27655" name="Rectangle 5"/>
          <p:cNvSpPr/>
          <p:nvPr/>
        </p:nvSpPr>
        <p:spPr>
          <a:xfrm>
            <a:off x="6624638" y="2320925"/>
            <a:ext cx="2276475" cy="1935480"/>
          </a:xfrm>
          <a:prstGeom prst="rect">
            <a:avLst/>
          </a:prstGeom>
          <a:solidFill>
            <a:srgbClr val="FFFFFF"/>
          </a:solidFill>
          <a:ln w="12700" cap="flat" cmpd="sng">
            <a:solidFill>
              <a:srgbClr val="7B00E4"/>
            </a:solidFill>
            <a:prstDash val="solid"/>
            <a:miter/>
            <a:headEnd type="none" w="med" len="med"/>
            <a:tailEnd type="none" w="med" len="med"/>
          </a:ln>
          <a:effectLst>
            <a:outerShdw dist="107763" dir="2699999" algn="ctr" rotWithShape="0">
              <a:srgbClr val="7B00E4"/>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 typeface="Monotype Sorts" pitchFamily="2" charset="2"/>
              <a:buNone/>
            </a:pPr>
            <a:r>
              <a:rPr lang="en-US" altLang="zh-CN" sz="2400" b="1" dirty="0">
                <a:solidFill>
                  <a:srgbClr val="7B00E4"/>
                </a:solidFill>
                <a:latin typeface="Arial" panose="020B0604020202020204" pitchFamily="34" charset="0"/>
              </a:rPr>
              <a:t>Accrued Revenue</a:t>
            </a:r>
            <a:endParaRPr lang="en-US" altLang="zh-CN" sz="24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zh-CN" altLang="en-US" sz="2400" b="1" dirty="0">
                <a:solidFill>
                  <a:srgbClr val="7B00E4"/>
                </a:solidFill>
                <a:latin typeface="Arial" panose="020B0604020202020204" pitchFamily="34" charset="0"/>
              </a:rPr>
              <a:t>应计收入</a:t>
            </a:r>
            <a:endParaRPr lang="zh-CN" altLang="en-US" sz="2400" b="1" dirty="0">
              <a:solidFill>
                <a:srgbClr val="7B00E4"/>
              </a:solidFill>
              <a:latin typeface="Arial" panose="020B0604020202020204" pitchFamily="34" charset="0"/>
            </a:endParaRPr>
          </a:p>
          <a:p>
            <a:pPr marL="0" lvl="0" indent="0" algn="ctr">
              <a:spcBef>
                <a:spcPct val="50000"/>
              </a:spcBef>
              <a:buClrTx/>
              <a:buSzTx/>
              <a:buFont typeface="Monotype Sorts" pitchFamily="2" charset="2"/>
              <a:buNone/>
            </a:pPr>
            <a:r>
              <a:rPr lang="zh-CN" altLang="en-US" sz="2400" b="1" dirty="0">
                <a:solidFill>
                  <a:srgbClr val="7B00E4"/>
                </a:solidFill>
                <a:latin typeface="Arial" panose="020B0604020202020204" pitchFamily="34" charset="0"/>
              </a:rPr>
              <a:t>（应收）</a:t>
            </a:r>
            <a:endParaRPr lang="zh-CN" altLang="en-US" sz="2400" b="1" dirty="0">
              <a:solidFill>
                <a:srgbClr val="7B00E4"/>
              </a:solidFill>
              <a:latin typeface="Arial" panose="020B0604020202020204" pitchFamily="34" charset="0"/>
            </a:endParaRPr>
          </a:p>
        </p:txBody>
      </p:sp>
      <p:sp>
        <p:nvSpPr>
          <p:cNvPr id="27656" name="Line 6"/>
          <p:cNvSpPr/>
          <p:nvPr/>
        </p:nvSpPr>
        <p:spPr>
          <a:xfrm>
            <a:off x="1447800" y="1168400"/>
            <a:ext cx="0" cy="1092200"/>
          </a:xfrm>
          <a:prstGeom prst="line">
            <a:avLst/>
          </a:prstGeom>
          <a:ln w="50800" cap="flat" cmpd="sng">
            <a:solidFill>
              <a:srgbClr val="7B00E4"/>
            </a:solidFill>
            <a:prstDash val="solid"/>
            <a:headEnd type="none" w="med" len="med"/>
            <a:tailEnd type="triangle" w="med" len="med"/>
          </a:ln>
        </p:spPr>
      </p:sp>
      <p:sp>
        <p:nvSpPr>
          <p:cNvPr id="27657" name="Line 7"/>
          <p:cNvSpPr/>
          <p:nvPr/>
        </p:nvSpPr>
        <p:spPr>
          <a:xfrm>
            <a:off x="7848600" y="1168400"/>
            <a:ext cx="0" cy="1092200"/>
          </a:xfrm>
          <a:prstGeom prst="line">
            <a:avLst/>
          </a:prstGeom>
          <a:ln w="50800" cap="flat" cmpd="sng">
            <a:solidFill>
              <a:srgbClr val="7B00E4"/>
            </a:solidFill>
            <a:prstDash val="solid"/>
            <a:headEnd type="none" w="med" len="med"/>
            <a:tailEnd type="triangle" w="med" len="med"/>
          </a:ln>
        </p:spPr>
      </p:sp>
      <p:sp>
        <p:nvSpPr>
          <p:cNvPr id="27658" name="Line 8"/>
          <p:cNvSpPr/>
          <p:nvPr/>
        </p:nvSpPr>
        <p:spPr>
          <a:xfrm>
            <a:off x="3048000" y="1244600"/>
            <a:ext cx="0" cy="3149600"/>
          </a:xfrm>
          <a:prstGeom prst="line">
            <a:avLst/>
          </a:prstGeom>
          <a:ln w="50800" cap="flat" cmpd="sng">
            <a:solidFill>
              <a:srgbClr val="7B00E4"/>
            </a:solidFill>
            <a:prstDash val="solid"/>
            <a:headEnd type="none" w="med" len="med"/>
            <a:tailEnd type="triangle" w="med" len="med"/>
          </a:ln>
        </p:spPr>
      </p:sp>
      <p:sp>
        <p:nvSpPr>
          <p:cNvPr id="27659" name="Line 9"/>
          <p:cNvSpPr/>
          <p:nvPr/>
        </p:nvSpPr>
        <p:spPr>
          <a:xfrm>
            <a:off x="6172200" y="1244600"/>
            <a:ext cx="0" cy="3149600"/>
          </a:xfrm>
          <a:prstGeom prst="line">
            <a:avLst/>
          </a:prstGeom>
          <a:ln w="50800" cap="flat" cmpd="sng">
            <a:solidFill>
              <a:srgbClr val="7B00E4"/>
            </a:solidFill>
            <a:prstDash val="solid"/>
            <a:headEnd type="none" w="med" len="med"/>
            <a:tailEnd type="triangle" w="med" len="med"/>
          </a:ln>
        </p:spPr>
      </p:sp>
      <p:sp>
        <p:nvSpPr>
          <p:cNvPr id="27660" name="Rectangle 10"/>
          <p:cNvSpPr>
            <a:spLocks noGrp="1"/>
          </p:cNvSpPr>
          <p:nvPr>
            <p:ph type="title"/>
          </p:nvPr>
        </p:nvSpPr>
        <p:spPr>
          <a:solidFill>
            <a:schemeClr val="bg1">
              <a:alpha val="100000"/>
            </a:schemeClr>
          </a:solidFill>
          <a:ln/>
        </p:spPr>
        <p:txBody>
          <a:bodyPr vert="horz" wrap="square" lIns="90488" tIns="44450" rIns="90488" bIns="44450" anchor="ctr" anchorCtr="0"/>
          <a:p>
            <a:pPr eaLnBrk="1" hangingPunct="1"/>
            <a:r>
              <a:rPr lang="en-US" altLang="zh-CN" i="1" dirty="0"/>
              <a:t>Types of Adjusting Entries</a:t>
            </a:r>
            <a:endParaRPr lang="en-US" altLang="zh-CN" i="1"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867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8676" name="Rectangle 2"/>
          <p:cNvSpPr>
            <a:spLocks noGrp="1"/>
          </p:cNvSpPr>
          <p:nvPr>
            <p:ph type="title"/>
          </p:nvPr>
        </p:nvSpPr>
        <p:spPr>
          <a:xfrm>
            <a:off x="1404938" y="171450"/>
            <a:ext cx="7499350" cy="1274763"/>
          </a:xfrm>
          <a:solidFill>
            <a:schemeClr val="bg1">
              <a:alpha val="100000"/>
            </a:schemeClr>
          </a:solidFill>
          <a:ln/>
        </p:spPr>
        <p:txBody>
          <a:bodyPr vert="horz" wrap="square" lIns="90488" tIns="44450" rIns="90488" bIns="44450" anchor="ctr" anchorCtr="0"/>
          <a:p>
            <a:pPr eaLnBrk="1" hangingPunct="1"/>
            <a:r>
              <a:rPr lang="en-US" altLang="zh-CN" i="1" dirty="0"/>
              <a:t>Entries to prepaid expenses…</a:t>
            </a:r>
            <a:endParaRPr lang="en-US" altLang="zh-CN" i="1" dirty="0"/>
          </a:p>
        </p:txBody>
      </p:sp>
      <p:sp>
        <p:nvSpPr>
          <p:cNvPr id="28677" name="Line 3"/>
          <p:cNvSpPr/>
          <p:nvPr/>
        </p:nvSpPr>
        <p:spPr>
          <a:xfrm>
            <a:off x="471488" y="2743200"/>
            <a:ext cx="8458200" cy="0"/>
          </a:xfrm>
          <a:prstGeom prst="line">
            <a:avLst/>
          </a:prstGeom>
          <a:ln w="76200" cap="flat" cmpd="sng">
            <a:solidFill>
              <a:schemeClr val="tx1"/>
            </a:solidFill>
            <a:prstDash val="solid"/>
            <a:headEnd type="none" w="med" len="med"/>
            <a:tailEnd type="triangle" w="med" len="med"/>
          </a:ln>
        </p:spPr>
      </p:sp>
      <p:sp>
        <p:nvSpPr>
          <p:cNvPr id="28678" name="Line 4"/>
          <p:cNvSpPr/>
          <p:nvPr/>
        </p:nvSpPr>
        <p:spPr>
          <a:xfrm>
            <a:off x="457200" y="2720975"/>
            <a:ext cx="0" cy="406400"/>
          </a:xfrm>
          <a:prstGeom prst="line">
            <a:avLst/>
          </a:prstGeom>
          <a:ln w="50800" cap="flat" cmpd="sng">
            <a:solidFill>
              <a:schemeClr val="tx1"/>
            </a:solidFill>
            <a:prstDash val="solid"/>
            <a:headEnd type="none" w="med" len="med"/>
            <a:tailEnd type="none" w="med" len="med"/>
          </a:ln>
        </p:spPr>
      </p:sp>
      <p:sp>
        <p:nvSpPr>
          <p:cNvPr id="28679" name="Line 5"/>
          <p:cNvSpPr/>
          <p:nvPr/>
        </p:nvSpPr>
        <p:spPr>
          <a:xfrm>
            <a:off x="3176588" y="2744788"/>
            <a:ext cx="0" cy="406400"/>
          </a:xfrm>
          <a:prstGeom prst="line">
            <a:avLst/>
          </a:prstGeom>
          <a:ln w="50800" cap="flat" cmpd="sng">
            <a:solidFill>
              <a:schemeClr val="tx1"/>
            </a:solidFill>
            <a:prstDash val="solid"/>
            <a:headEnd type="none" w="med" len="med"/>
            <a:tailEnd type="none" w="med" len="med"/>
          </a:ln>
        </p:spPr>
      </p:sp>
      <p:sp>
        <p:nvSpPr>
          <p:cNvPr id="28680" name="Line 6"/>
          <p:cNvSpPr/>
          <p:nvPr/>
        </p:nvSpPr>
        <p:spPr>
          <a:xfrm>
            <a:off x="5919788" y="2744788"/>
            <a:ext cx="0" cy="406400"/>
          </a:xfrm>
          <a:prstGeom prst="line">
            <a:avLst/>
          </a:prstGeom>
          <a:ln w="50800" cap="flat" cmpd="sng">
            <a:solidFill>
              <a:schemeClr val="tx1"/>
            </a:solidFill>
            <a:prstDash val="solid"/>
            <a:headEnd type="none" w="med" len="med"/>
            <a:tailEnd type="none" w="med" len="med"/>
          </a:ln>
        </p:spPr>
      </p:sp>
      <p:sp>
        <p:nvSpPr>
          <p:cNvPr id="28681" name="Rectangle 7"/>
          <p:cNvSpPr/>
          <p:nvPr/>
        </p:nvSpPr>
        <p:spPr>
          <a:xfrm>
            <a:off x="428625" y="2128838"/>
            <a:ext cx="2676525" cy="138271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FC0128"/>
                </a:solidFill>
                <a:latin typeface="Arial" panose="020B0604020202020204" pitchFamily="34" charset="0"/>
              </a:rPr>
              <a:t>Prior Periods</a:t>
            </a:r>
            <a:endParaRPr lang="en-US" altLang="zh-CN" sz="2800" b="1" dirty="0">
              <a:solidFill>
                <a:srgbClr val="FC0128"/>
              </a:solidFill>
              <a:latin typeface="Arial" panose="020B0604020202020204" pitchFamily="34" charset="0"/>
            </a:endParaRPr>
          </a:p>
        </p:txBody>
      </p:sp>
      <p:sp>
        <p:nvSpPr>
          <p:cNvPr id="28682" name="Rectangle 8"/>
          <p:cNvSpPr/>
          <p:nvPr/>
        </p:nvSpPr>
        <p:spPr>
          <a:xfrm>
            <a:off x="3095625" y="2128838"/>
            <a:ext cx="2905125" cy="9556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Current Period</a:t>
            </a:r>
            <a:endParaRPr lang="en-US" altLang="zh-CN" sz="2800" b="1" dirty="0">
              <a:solidFill>
                <a:schemeClr val="tx2"/>
              </a:solidFill>
              <a:latin typeface="Arial" panose="020B0604020202020204" pitchFamily="34" charset="0"/>
            </a:endParaRPr>
          </a:p>
        </p:txBody>
      </p:sp>
      <p:sp>
        <p:nvSpPr>
          <p:cNvPr id="28683" name="Rectangle 9"/>
          <p:cNvSpPr/>
          <p:nvPr/>
        </p:nvSpPr>
        <p:spPr>
          <a:xfrm>
            <a:off x="5991225" y="2128838"/>
            <a:ext cx="2905125" cy="9556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247C18"/>
                </a:solidFill>
                <a:latin typeface="Arial" panose="020B0604020202020204" pitchFamily="34" charset="0"/>
              </a:rPr>
              <a:t>Future Periods</a:t>
            </a:r>
            <a:endParaRPr lang="en-US" altLang="zh-CN" sz="2800" b="1" dirty="0">
              <a:solidFill>
                <a:srgbClr val="247C18"/>
              </a:solidFill>
              <a:latin typeface="Arial" panose="020B0604020202020204" pitchFamily="34" charset="0"/>
            </a:endParaRPr>
          </a:p>
        </p:txBody>
      </p:sp>
      <p:sp>
        <p:nvSpPr>
          <p:cNvPr id="28684" name="Line 10"/>
          <p:cNvSpPr/>
          <p:nvPr/>
        </p:nvSpPr>
        <p:spPr>
          <a:xfrm flipV="1">
            <a:off x="1752600" y="2794000"/>
            <a:ext cx="0" cy="1422400"/>
          </a:xfrm>
          <a:prstGeom prst="line">
            <a:avLst/>
          </a:prstGeom>
          <a:ln w="50800" cap="flat" cmpd="sng">
            <a:solidFill>
              <a:schemeClr val="tx1"/>
            </a:solidFill>
            <a:prstDash val="solid"/>
            <a:headEnd type="none" w="med" len="med"/>
            <a:tailEnd type="triangle" w="med" len="med"/>
          </a:ln>
        </p:spPr>
      </p:sp>
      <p:sp>
        <p:nvSpPr>
          <p:cNvPr id="28685" name="Rectangle 11"/>
          <p:cNvSpPr/>
          <p:nvPr/>
        </p:nvSpPr>
        <p:spPr>
          <a:xfrm>
            <a:off x="604838" y="4110038"/>
            <a:ext cx="2209800" cy="2292350"/>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tx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solidFill>
                  <a:srgbClr val="FC0128"/>
                </a:solidFill>
                <a:latin typeface="Arial" panose="020B0604020202020204" pitchFamily="34" charset="0"/>
              </a:rPr>
              <a:t>Transaction</a:t>
            </a:r>
            <a:endParaRPr lang="en-US" altLang="zh-CN" sz="2400" b="1" u="sng" dirty="0">
              <a:solidFill>
                <a:srgbClr val="FC0128"/>
              </a:solidFill>
              <a:latin typeface="Arial" panose="020B0604020202020204" pitchFamily="34" charset="0"/>
            </a:endParaRPr>
          </a:p>
          <a:p>
            <a:pPr marL="0" lvl="0" indent="0" algn="ctr">
              <a:spcBef>
                <a:spcPct val="0"/>
              </a:spcBef>
              <a:buClrTx/>
              <a:buSzTx/>
              <a:buFontTx/>
              <a:buNone/>
            </a:pPr>
            <a:r>
              <a:rPr lang="en-US" altLang="zh-CN" sz="2400" b="1" dirty="0">
                <a:latin typeface="Arial" panose="020B0604020202020204" pitchFamily="34" charset="0"/>
              </a:rPr>
              <a:t>Paid future expenses in advance </a:t>
            </a:r>
            <a:endParaRPr lang="en-US" altLang="zh-CN" sz="2400" b="1" dirty="0">
              <a:latin typeface="Arial" panose="020B0604020202020204" pitchFamily="34" charset="0"/>
            </a:endParaRPr>
          </a:p>
          <a:p>
            <a:pPr marL="0" lvl="0" indent="0" algn="ctr">
              <a:spcBef>
                <a:spcPct val="0"/>
              </a:spcBef>
              <a:buClrTx/>
              <a:buSzTx/>
              <a:buFontTx/>
              <a:buNone/>
            </a:pPr>
            <a:r>
              <a:rPr lang="en-US" altLang="zh-CN" sz="2400" b="1" dirty="0">
                <a:latin typeface="Arial" panose="020B0604020202020204" pitchFamily="34" charset="0"/>
              </a:rPr>
              <a:t>(creates an asset).</a:t>
            </a:r>
            <a:endParaRPr lang="en-US" altLang="zh-CN" sz="2400" b="1" dirty="0">
              <a:latin typeface="Arial" panose="020B0604020202020204" pitchFamily="34" charset="0"/>
            </a:endParaRPr>
          </a:p>
        </p:txBody>
      </p:sp>
      <p:sp>
        <p:nvSpPr>
          <p:cNvPr id="28686" name="Line 12"/>
          <p:cNvSpPr/>
          <p:nvPr/>
        </p:nvSpPr>
        <p:spPr>
          <a:xfrm flipV="1">
            <a:off x="5054600" y="3175000"/>
            <a:ext cx="863600" cy="965200"/>
          </a:xfrm>
          <a:prstGeom prst="line">
            <a:avLst/>
          </a:prstGeom>
          <a:ln w="50800" cap="flat" cmpd="sng">
            <a:solidFill>
              <a:srgbClr val="DC0081"/>
            </a:solidFill>
            <a:prstDash val="solid"/>
            <a:headEnd type="none" w="med" len="med"/>
            <a:tailEnd type="triangle" w="med" len="med"/>
          </a:ln>
        </p:spPr>
      </p:sp>
      <p:sp>
        <p:nvSpPr>
          <p:cNvPr id="28687" name="Rectangle 13"/>
          <p:cNvSpPr/>
          <p:nvPr/>
        </p:nvSpPr>
        <p:spPr>
          <a:xfrm>
            <a:off x="3881438" y="1443038"/>
            <a:ext cx="4124325" cy="9556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tx2"/>
                </a:solidFill>
                <a:latin typeface="Arial" panose="020B0604020202020204" pitchFamily="34" charset="0"/>
              </a:rPr>
              <a:t>End of Current Period</a:t>
            </a:r>
            <a:endParaRPr lang="en-US" altLang="zh-CN" sz="2800" b="1" dirty="0">
              <a:solidFill>
                <a:schemeClr val="tx2"/>
              </a:solidFill>
              <a:latin typeface="Arial" panose="020B0604020202020204" pitchFamily="34" charset="0"/>
            </a:endParaRPr>
          </a:p>
        </p:txBody>
      </p:sp>
      <p:sp>
        <p:nvSpPr>
          <p:cNvPr id="28688" name="Line 14"/>
          <p:cNvSpPr/>
          <p:nvPr/>
        </p:nvSpPr>
        <p:spPr>
          <a:xfrm>
            <a:off x="5919788" y="1930400"/>
            <a:ext cx="0" cy="787400"/>
          </a:xfrm>
          <a:prstGeom prst="line">
            <a:avLst/>
          </a:prstGeom>
          <a:ln w="50800" cap="flat" cmpd="sng">
            <a:solidFill>
              <a:schemeClr val="tx2"/>
            </a:solidFill>
            <a:prstDash val="solid"/>
            <a:headEnd type="none" w="med" len="med"/>
            <a:tailEnd type="triangle" w="med" len="med"/>
          </a:ln>
        </p:spPr>
      </p:sp>
      <p:sp>
        <p:nvSpPr>
          <p:cNvPr id="28689" name="Rectangle 15"/>
          <p:cNvSpPr/>
          <p:nvPr/>
        </p:nvSpPr>
        <p:spPr>
          <a:xfrm>
            <a:off x="4795838" y="4110038"/>
            <a:ext cx="3429000" cy="2292350"/>
          </a:xfrm>
          <a:prstGeom prst="rect">
            <a:avLst/>
          </a:prstGeom>
          <a:solidFill>
            <a:srgbClr val="FFFFFF"/>
          </a:solidFill>
          <a:ln w="12700" cap="flat" cmpd="sng">
            <a:solidFill>
              <a:srgbClr val="DC0081"/>
            </a:solidFill>
            <a:prstDash val="solid"/>
            <a:miter/>
            <a:headEnd type="none" w="med" len="med"/>
            <a:tailEnd type="none" w="med" len="med"/>
          </a:ln>
          <a:effectLst>
            <a:outerShdw dist="107763" dir="2699999" algn="ctr" rotWithShape="0">
              <a:srgbClr val="DC0081"/>
            </a:outerShdw>
          </a:effectLst>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u="sng" dirty="0">
                <a:latin typeface="Arial" panose="020B0604020202020204" pitchFamily="34" charset="0"/>
              </a:rPr>
              <a:t>Adjusting Entry</a:t>
            </a:r>
            <a:endParaRPr lang="en-US" altLang="zh-CN" sz="2400" b="1" u="sng" dirty="0">
              <a:solidFill>
                <a:srgbClr val="FC0128"/>
              </a:solidFill>
              <a:latin typeface="Arial" panose="020B0604020202020204" pitchFamily="34" charset="0"/>
            </a:endParaRPr>
          </a:p>
          <a:p>
            <a:pPr marL="0" lvl="0" indent="0" algn="ctr">
              <a:spcBef>
                <a:spcPct val="0"/>
              </a:spcBef>
              <a:buClr>
                <a:srgbClr val="DC0081"/>
              </a:buClr>
              <a:buSzTx/>
              <a:buFont typeface="Monotype Sorts" pitchFamily="2" charset="2"/>
              <a:buChar char="¶"/>
            </a:pPr>
            <a:r>
              <a:rPr lang="en-US" altLang="zh-CN" sz="2400" b="1" dirty="0">
                <a:latin typeface="Arial" panose="020B0604020202020204" pitchFamily="34" charset="0"/>
              </a:rPr>
              <a:t> </a:t>
            </a:r>
            <a:r>
              <a:rPr lang="en-US" altLang="zh-CN" sz="2400" b="1" dirty="0">
                <a:solidFill>
                  <a:srgbClr val="DC0081"/>
                </a:solidFill>
                <a:latin typeface="Arial" panose="020B0604020202020204" pitchFamily="34" charset="0"/>
              </a:rPr>
              <a:t>Recognize portion of asset consumed as expense, and</a:t>
            </a:r>
            <a:endParaRPr lang="en-US" altLang="zh-CN" sz="2400" b="1" dirty="0">
              <a:solidFill>
                <a:srgbClr val="DC0081"/>
              </a:solidFill>
              <a:latin typeface="Arial" panose="020B0604020202020204" pitchFamily="34" charset="0"/>
            </a:endParaRPr>
          </a:p>
          <a:p>
            <a:pPr marL="0" lvl="0" indent="0" algn="ctr">
              <a:spcBef>
                <a:spcPct val="0"/>
              </a:spcBef>
              <a:buClrTx/>
              <a:buSzTx/>
              <a:buFont typeface="Monotype Sorts" pitchFamily="2" charset="2"/>
              <a:buChar char="·"/>
            </a:pPr>
            <a:r>
              <a:rPr lang="en-US" altLang="zh-CN" sz="2400" b="1" dirty="0">
                <a:solidFill>
                  <a:srgbClr val="DC0081"/>
                </a:solidFill>
                <a:latin typeface="Arial" panose="020B0604020202020204" pitchFamily="34" charset="0"/>
              </a:rPr>
              <a:t>Reduce balance of asset account.</a:t>
            </a:r>
            <a:endParaRPr lang="en-US" altLang="zh-CN" sz="2400" b="1" dirty="0">
              <a:solidFill>
                <a:srgbClr val="DC0081"/>
              </a:solidFill>
              <a:latin typeface="Arial" panose="020B0604020202020204"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标题 10"/>
          <p:cNvSpPr>
            <a:spLocks noGrp="1"/>
          </p:cNvSpPr>
          <p:nvPr>
            <p:ph type="title"/>
          </p:nvPr>
        </p:nvSpPr>
        <p:spPr>
          <a:ln/>
        </p:spPr>
        <p:txBody>
          <a:bodyPr vert="horz" wrap="square" lIns="91440" tIns="45720" rIns="91440" bIns="45720" anchor="b" anchorCtr="0"/>
          <a:p>
            <a:r>
              <a:rPr lang="en-US" altLang="zh-CN" i="1" dirty="0"/>
              <a:t>Entries to prepaid expenses…</a:t>
            </a:r>
            <a:endParaRPr lang="zh-CN" altLang="en-US" dirty="0"/>
          </a:p>
        </p:txBody>
      </p:sp>
      <p:graphicFrame>
        <p:nvGraphicFramePr>
          <p:cNvPr id="29699" name="Object 0">
            <a:hlinkClick r:id="" action="ppaction://ole?verb="/>
          </p:cNvPr>
          <p:cNvGraphicFramePr/>
          <p:nvPr>
            <p:ph type="clipArt" sz="half" idx="2"/>
          </p:nvPr>
        </p:nvGraphicFramePr>
        <p:xfrm>
          <a:off x="5145088" y="2481263"/>
          <a:ext cx="3810000" cy="3187700"/>
        </p:xfrm>
        <a:graphic>
          <a:graphicData uri="http://schemas.openxmlformats.org/presentationml/2006/ole">
            <mc:AlternateContent xmlns:mc="http://schemas.openxmlformats.org/markup-compatibility/2006">
              <mc:Choice xmlns:v="urn:schemas-microsoft-com:vml" Requires="v">
                <p:oleObj spid="_x0000_s3076" name="" r:id="rId1" imgW="5674360" imgH="4743450" progId="MS_ClipArt_Gallery">
                  <p:embed/>
                </p:oleObj>
              </mc:Choice>
              <mc:Fallback>
                <p:oleObj name="" r:id="rId1" imgW="5674360" imgH="4743450" progId="MS_ClipArt_Gallery">
                  <p:embed/>
                  <p:pic>
                    <p:nvPicPr>
                      <p:cNvPr id="0" name="图片 3075"/>
                      <p:cNvPicPr/>
                      <p:nvPr/>
                    </p:nvPicPr>
                    <p:blipFill>
                      <a:blip r:embed="rId2">
                        <a:clrChange>
                          <a:clrFrom>
                            <a:srgbClr val="0CCDCD"/>
                          </a:clrFrom>
                          <a:clrTo>
                            <a:srgbClr val="3333CC"/>
                          </a:clrTo>
                        </a:clrChange>
                      </a:blip>
                      <a:srcRect/>
                      <a:stretch>
                        <a:fillRect/>
                      </a:stretch>
                    </p:blipFill>
                    <p:spPr>
                      <a:xfrm>
                        <a:off x="5145088" y="2481263"/>
                        <a:ext cx="3810000" cy="3187700"/>
                      </a:xfrm>
                      <a:prstGeom prst="rect">
                        <a:avLst/>
                      </a:prstGeom>
                      <a:noFill/>
                      <a:ln w="38100">
                        <a:miter/>
                      </a:ln>
                    </p:spPr>
                  </p:pic>
                </p:oleObj>
              </mc:Fallback>
            </mc:AlternateContent>
          </a:graphicData>
        </a:graphic>
      </p:graphicFrame>
      <p:sp>
        <p:nvSpPr>
          <p:cNvPr id="29700"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 English </a:t>
            </a:r>
            <a:endParaRPr lang="en-US" altLang="zh-CN" sz="1400" dirty="0"/>
          </a:p>
        </p:txBody>
      </p:sp>
      <p:sp>
        <p:nvSpPr>
          <p:cNvPr id="29701"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9702" name="Rectangle 4"/>
          <p:cNvSpPr/>
          <p:nvPr/>
        </p:nvSpPr>
        <p:spPr>
          <a:xfrm>
            <a:off x="223838" y="2814638"/>
            <a:ext cx="4962525" cy="24399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u="sng" dirty="0">
                <a:solidFill>
                  <a:srgbClr val="FC0128"/>
                </a:solidFill>
                <a:latin typeface="Arial" panose="020B0604020202020204" pitchFamily="34" charset="0"/>
              </a:rPr>
              <a:t>Examples Include:</a:t>
            </a:r>
            <a:endParaRPr lang="en-US" altLang="zh-CN" sz="2800" b="1" u="sng" dirty="0">
              <a:solidFill>
                <a:srgbClr val="FC0128"/>
              </a:solidFill>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Depreciation</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Supplies</a:t>
            </a:r>
            <a:endParaRPr lang="en-US" altLang="zh-CN" sz="2800" b="1" dirty="0">
              <a:latin typeface="Arial" panose="020B0604020202020204" pitchFamily="34" charset="0"/>
            </a:endParaRPr>
          </a:p>
          <a:p>
            <a:pPr marL="0" lvl="0" indent="0" algn="ctr">
              <a:spcBef>
                <a:spcPct val="50000"/>
              </a:spcBef>
              <a:buClrTx/>
              <a:buSzTx/>
              <a:buFontTx/>
              <a:buNone/>
            </a:pPr>
            <a:r>
              <a:rPr lang="en-US" altLang="zh-CN" sz="2800" b="1" dirty="0">
                <a:latin typeface="Arial" panose="020B0604020202020204" pitchFamily="34" charset="0"/>
              </a:rPr>
              <a:t>Expiring Insurance Policies</a:t>
            </a:r>
            <a:endParaRPr lang="en-US" altLang="zh-CN" sz="2800" b="1" dirty="0">
              <a:latin typeface="Arial" panose="020B0604020202020204" pitchFamily="34" charset="0"/>
            </a:endParaRPr>
          </a:p>
        </p:txBody>
      </p:sp>
    </p:spTree>
  </p:cSld>
  <p:clrMapOvr>
    <a:masterClrMapping/>
  </p:clrMapOvr>
  <p:transition/>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6_White with Blue Bar Segoe Templat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lstStyle>
        <a:defPPr algn="ctr" defTabSz="914400"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Blends</Template>
  <TotalTime>0</TotalTime>
  <Words>16340</Words>
  <Application>WPS 演示</Application>
  <PresentationFormat>全屏显示(4:3)</PresentationFormat>
  <Paragraphs>983</Paragraphs>
  <Slides>61</Slides>
  <Notes>40</Notes>
  <HiddenSlides>0</HiddenSlides>
  <MMClips>0</MMClips>
  <ScaleCrop>false</ScaleCrop>
  <HeadingPairs>
    <vt:vector size="8" baseType="variant">
      <vt:variant>
        <vt:lpstr>已用的字体</vt:lpstr>
      </vt:variant>
      <vt:variant>
        <vt:i4>16</vt:i4>
      </vt:variant>
      <vt:variant>
        <vt:lpstr>主题</vt:lpstr>
      </vt:variant>
      <vt:variant>
        <vt:i4>4</vt:i4>
      </vt:variant>
      <vt:variant>
        <vt:lpstr>嵌入 OLE 服务器</vt:lpstr>
      </vt:variant>
      <vt:variant>
        <vt:i4>38</vt:i4>
      </vt:variant>
      <vt:variant>
        <vt:lpstr>幻灯片标题</vt:lpstr>
      </vt:variant>
      <vt:variant>
        <vt:i4>61</vt:i4>
      </vt:variant>
    </vt:vector>
  </HeadingPairs>
  <TitlesOfParts>
    <vt:vector size="119" baseType="lpstr">
      <vt:lpstr>Arial</vt:lpstr>
      <vt:lpstr>宋体</vt:lpstr>
      <vt:lpstr>Wingdings</vt:lpstr>
      <vt:lpstr>Tahoma</vt:lpstr>
      <vt:lpstr>Times New Roman</vt:lpstr>
      <vt:lpstr>Calibri</vt:lpstr>
      <vt:lpstr>Monotype Sorts</vt:lpstr>
      <vt:lpstr>Wingdings</vt:lpstr>
      <vt:lpstr>Comic Sans MS</vt:lpstr>
      <vt:lpstr>Times</vt:lpstr>
      <vt:lpstr>MS Mincho</vt:lpstr>
      <vt:lpstr>Yu Gothic</vt:lpstr>
      <vt:lpstr>Arial Narrow</vt:lpstr>
      <vt:lpstr>Segoe</vt:lpstr>
      <vt:lpstr>微软雅黑</vt:lpstr>
      <vt:lpstr>Arial Unicode MS</vt:lpstr>
      <vt:lpstr>Blends</vt:lpstr>
      <vt:lpstr>Proposal</vt:lpstr>
      <vt:lpstr>默认设计模板</vt:lpstr>
      <vt:lpstr>6_White with Blue Bar Segoe Template</vt:lpstr>
      <vt:lpstr>MS_ClipArt_Gallery.2</vt:lpstr>
      <vt:lpstr>MS_ClipArt_Gallery</vt:lpstr>
      <vt:lpstr>Excel.Sheet.5</vt:lpstr>
      <vt:lpstr>Excel.Sheet.5</vt:lpstr>
      <vt:lpstr>Excel.Sheet.5</vt:lpstr>
      <vt:lpstr>Excel.Sheet.5</vt:lpstr>
      <vt:lpstr>MS_ClipArt_Gallery</vt:lpstr>
      <vt:lpstr>Excel.Sheet.5</vt:lpstr>
      <vt:lpstr>Excel.Sheet.5</vt:lpstr>
      <vt:lpstr>Excel.Sheet.5</vt:lpstr>
      <vt:lpstr>Excel.Sheet.5</vt:lpstr>
      <vt:lpstr>MS_ClipArt_Gallery</vt:lpstr>
      <vt:lpstr>MS_ClipArt_Gallery</vt:lpstr>
      <vt:lpstr>Excel.Sheet.8</vt:lpstr>
      <vt:lpstr>Excel.Sheet.8</vt:lpstr>
      <vt:lpstr>Excel.Sheet.5</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Excel.Sheet.8</vt:lpstr>
      <vt:lpstr>Excel.Sheet.5</vt:lpstr>
      <vt:lpstr>Excel.Sheet.8</vt:lpstr>
      <vt:lpstr>MS_ClipArt_Gallery.2</vt:lpstr>
      <vt:lpstr>Excel.Sheet.8</vt:lpstr>
      <vt:lpstr>MS_ClipArt_Gallery.2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CGA-Canada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dc:title>
  <dc:creator>Education Department</dc:creator>
  <cp:lastModifiedBy>吴晓明</cp:lastModifiedBy>
  <cp:revision>135</cp:revision>
  <cp:lastPrinted>2000-04-03T18:16:41Z</cp:lastPrinted>
  <dcterms:created xsi:type="dcterms:W3CDTF">1998-05-04T15:40:11Z</dcterms:created>
  <dcterms:modified xsi:type="dcterms:W3CDTF">2022-03-09T07:24:38Z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A9A62C2963F04251B12B69161D4085A1</vt:lpwstr>
  </property>
  <property fmtid="{D5CDD505-2E9C-101B-9397-08002B2CF9AE}" pid="3" name="KSOProductBuildVer">
    <vt:lpwstr>2052-11.1.0.11365</vt:lpwstr>
  </property>
</Properties>
</file>