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5"/>
  </p:notesMasterIdLst>
  <p:handoutMasterIdLst>
    <p:handoutMasterId r:id="rId82"/>
  </p:handoutMasterIdLst>
  <p:sldIdLst>
    <p:sldId id="537" r:id="rId4"/>
    <p:sldId id="466" r:id="rId6"/>
    <p:sldId id="467" r:id="rId7"/>
    <p:sldId id="465" r:id="rId8"/>
    <p:sldId id="470" r:id="rId9"/>
    <p:sldId id="471" r:id="rId10"/>
    <p:sldId id="472" r:id="rId11"/>
    <p:sldId id="473" r:id="rId12"/>
    <p:sldId id="474" r:id="rId13"/>
    <p:sldId id="475" r:id="rId14"/>
    <p:sldId id="476" r:id="rId15"/>
    <p:sldId id="477" r:id="rId16"/>
    <p:sldId id="478" r:id="rId17"/>
    <p:sldId id="479" r:id="rId18"/>
    <p:sldId id="480" r:id="rId19"/>
    <p:sldId id="481" r:id="rId20"/>
    <p:sldId id="538" r:id="rId21"/>
    <p:sldId id="539" r:id="rId22"/>
    <p:sldId id="540" r:id="rId23"/>
    <p:sldId id="548" r:id="rId24"/>
    <p:sldId id="549" r:id="rId25"/>
    <p:sldId id="550" r:id="rId26"/>
    <p:sldId id="551" r:id="rId27"/>
    <p:sldId id="552" r:id="rId28"/>
    <p:sldId id="553" r:id="rId29"/>
    <p:sldId id="554" r:id="rId30"/>
    <p:sldId id="580" r:id="rId31"/>
    <p:sldId id="581" r:id="rId32"/>
    <p:sldId id="588" r:id="rId33"/>
    <p:sldId id="557" r:id="rId34"/>
    <p:sldId id="558" r:id="rId35"/>
    <p:sldId id="559" r:id="rId36"/>
    <p:sldId id="560" r:id="rId37"/>
    <p:sldId id="513" r:id="rId38"/>
    <p:sldId id="514" r:id="rId39"/>
    <p:sldId id="515" r:id="rId40"/>
    <p:sldId id="516" r:id="rId41"/>
    <p:sldId id="586" r:id="rId42"/>
    <p:sldId id="517" r:id="rId43"/>
    <p:sldId id="529" r:id="rId44"/>
    <p:sldId id="520" r:id="rId45"/>
    <p:sldId id="521" r:id="rId46"/>
    <p:sldId id="522" r:id="rId47"/>
    <p:sldId id="523" r:id="rId48"/>
    <p:sldId id="519" r:id="rId49"/>
    <p:sldId id="525" r:id="rId50"/>
    <p:sldId id="526" r:id="rId51"/>
    <p:sldId id="527" r:id="rId52"/>
    <p:sldId id="528" r:id="rId53"/>
    <p:sldId id="561" r:id="rId54"/>
    <p:sldId id="562" r:id="rId55"/>
    <p:sldId id="563" r:id="rId56"/>
    <p:sldId id="564" r:id="rId57"/>
    <p:sldId id="591" r:id="rId58"/>
    <p:sldId id="592" r:id="rId59"/>
    <p:sldId id="593" r:id="rId60"/>
    <p:sldId id="594" r:id="rId61"/>
    <p:sldId id="565" r:id="rId62"/>
    <p:sldId id="566" r:id="rId63"/>
    <p:sldId id="582" r:id="rId64"/>
    <p:sldId id="573" r:id="rId65"/>
    <p:sldId id="530" r:id="rId66"/>
    <p:sldId id="531" r:id="rId67"/>
    <p:sldId id="532" r:id="rId68"/>
    <p:sldId id="533" r:id="rId69"/>
    <p:sldId id="534" r:id="rId70"/>
    <p:sldId id="535" r:id="rId71"/>
    <p:sldId id="574" r:id="rId72"/>
    <p:sldId id="576" r:id="rId73"/>
    <p:sldId id="583" r:id="rId74"/>
    <p:sldId id="584" r:id="rId75"/>
    <p:sldId id="585" r:id="rId76"/>
    <p:sldId id="577" r:id="rId77"/>
    <p:sldId id="579" r:id="rId78"/>
    <p:sldId id="578" r:id="rId79"/>
    <p:sldId id="507" r:id="rId80"/>
    <p:sldId id="536" r:id="rId81"/>
  </p:sldIdLst>
  <p:sldSz cx="9144000" cy="6858000" type="screen4x3"/>
  <p:notesSz cx="7099300" cy="1023493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00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003399"/>
    <a:srgbClr val="336699"/>
    <a:srgbClr val="008080"/>
    <a:srgbClr val="009999"/>
    <a:srgbClr val="FF9966"/>
    <a:srgbClr val="95096D"/>
    <a:srgbClr val="E40EA7"/>
    <a:srgbClr val="F22A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20"/>
    <p:restoredTop sz="99313"/>
  </p:normalViewPr>
  <p:slideViewPr>
    <p:cSldViewPr showGuides="1">
      <p:cViewPr varScale="1">
        <p:scale>
          <a:sx n="70" d="100"/>
          <a:sy n="70" d="100"/>
        </p:scale>
        <p:origin x="-1386" y="-108"/>
      </p:cViewPr>
      <p:guideLst>
        <p:guide orient="horz" pos="4319"/>
        <p:guide pos="57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5" Type="http://schemas.openxmlformats.org/officeDocument/2006/relationships/tableStyles" Target="tableStyles.xml"/><Relationship Id="rId84" Type="http://schemas.openxmlformats.org/officeDocument/2006/relationships/viewProps" Target="viewProps.xml"/><Relationship Id="rId83" Type="http://schemas.openxmlformats.org/officeDocument/2006/relationships/presProps" Target="presProps.xml"/><Relationship Id="rId82" Type="http://schemas.openxmlformats.org/officeDocument/2006/relationships/handoutMaster" Target="handoutMasters/handoutMaster1.xml"/><Relationship Id="rId81" Type="http://schemas.openxmlformats.org/officeDocument/2006/relationships/slide" Target="slides/slide77.xml"/><Relationship Id="rId80" Type="http://schemas.openxmlformats.org/officeDocument/2006/relationships/slide" Target="slides/slide76.xml"/><Relationship Id="rId8" Type="http://schemas.openxmlformats.org/officeDocument/2006/relationships/slide" Target="slides/slide4.xml"/><Relationship Id="rId79" Type="http://schemas.openxmlformats.org/officeDocument/2006/relationships/slide" Target="slides/slide75.xml"/><Relationship Id="rId78" Type="http://schemas.openxmlformats.org/officeDocument/2006/relationships/slide" Target="slides/slide74.xml"/><Relationship Id="rId77" Type="http://schemas.openxmlformats.org/officeDocument/2006/relationships/slide" Target="slides/slide73.xml"/><Relationship Id="rId76" Type="http://schemas.openxmlformats.org/officeDocument/2006/relationships/slide" Target="slides/slide72.xml"/><Relationship Id="rId75" Type="http://schemas.openxmlformats.org/officeDocument/2006/relationships/slide" Target="slides/slide71.xml"/><Relationship Id="rId74" Type="http://schemas.openxmlformats.org/officeDocument/2006/relationships/slide" Target="slides/slide70.xml"/><Relationship Id="rId73" Type="http://schemas.openxmlformats.org/officeDocument/2006/relationships/slide" Target="slides/slide69.xml"/><Relationship Id="rId72" Type="http://schemas.openxmlformats.org/officeDocument/2006/relationships/slide" Target="slides/slide68.xml"/><Relationship Id="rId71" Type="http://schemas.openxmlformats.org/officeDocument/2006/relationships/slide" Target="slides/slide67.xml"/><Relationship Id="rId70" Type="http://schemas.openxmlformats.org/officeDocument/2006/relationships/slide" Target="slides/slide66.xml"/><Relationship Id="rId7" Type="http://schemas.openxmlformats.org/officeDocument/2006/relationships/slide" Target="slides/slide3.xml"/><Relationship Id="rId69" Type="http://schemas.openxmlformats.org/officeDocument/2006/relationships/slide" Target="slides/slide65.xml"/><Relationship Id="rId68" Type="http://schemas.openxmlformats.org/officeDocument/2006/relationships/slide" Target="slides/slide64.xml"/><Relationship Id="rId67" Type="http://schemas.openxmlformats.org/officeDocument/2006/relationships/slide" Target="slides/slide63.xml"/><Relationship Id="rId66" Type="http://schemas.openxmlformats.org/officeDocument/2006/relationships/slide" Target="slides/slide62.xml"/><Relationship Id="rId65" Type="http://schemas.openxmlformats.org/officeDocument/2006/relationships/slide" Target="slides/slide61.xml"/><Relationship Id="rId64" Type="http://schemas.openxmlformats.org/officeDocument/2006/relationships/slide" Target="slides/slide60.xml"/><Relationship Id="rId63" Type="http://schemas.openxmlformats.org/officeDocument/2006/relationships/slide" Target="slides/slide59.xml"/><Relationship Id="rId62" Type="http://schemas.openxmlformats.org/officeDocument/2006/relationships/slide" Target="slides/slide58.xml"/><Relationship Id="rId61" Type="http://schemas.openxmlformats.org/officeDocument/2006/relationships/slide" Target="slides/slide57.xml"/><Relationship Id="rId60" Type="http://schemas.openxmlformats.org/officeDocument/2006/relationships/slide" Target="slides/slide56.xml"/><Relationship Id="rId6" Type="http://schemas.openxmlformats.org/officeDocument/2006/relationships/slide" Target="slides/slide2.xml"/><Relationship Id="rId59" Type="http://schemas.openxmlformats.org/officeDocument/2006/relationships/slide" Target="slides/slide55.xml"/><Relationship Id="rId58" Type="http://schemas.openxmlformats.org/officeDocument/2006/relationships/slide" Target="slides/slide54.xml"/><Relationship Id="rId57" Type="http://schemas.openxmlformats.org/officeDocument/2006/relationships/slide" Target="slides/slide53.xml"/><Relationship Id="rId56" Type="http://schemas.openxmlformats.org/officeDocument/2006/relationships/slide" Target="slides/slide52.xml"/><Relationship Id="rId55" Type="http://schemas.openxmlformats.org/officeDocument/2006/relationships/slide" Target="slides/slide51.xml"/><Relationship Id="rId54" Type="http://schemas.openxmlformats.org/officeDocument/2006/relationships/slide" Target="slides/slide50.xml"/><Relationship Id="rId53" Type="http://schemas.openxmlformats.org/officeDocument/2006/relationships/slide" Target="slides/slide49.xml"/><Relationship Id="rId52" Type="http://schemas.openxmlformats.org/officeDocument/2006/relationships/slide" Target="slides/slide48.xml"/><Relationship Id="rId51" Type="http://schemas.openxmlformats.org/officeDocument/2006/relationships/slide" Target="slides/slide47.xml"/><Relationship Id="rId50" Type="http://schemas.openxmlformats.org/officeDocument/2006/relationships/slide" Target="slides/slide46.xml"/><Relationship Id="rId5" Type="http://schemas.openxmlformats.org/officeDocument/2006/relationships/notesMaster" Target="notesMasters/notesMaster1.xml"/><Relationship Id="rId49" Type="http://schemas.openxmlformats.org/officeDocument/2006/relationships/slide" Target="slides/slide45.xml"/><Relationship Id="rId48" Type="http://schemas.openxmlformats.org/officeDocument/2006/relationships/slide" Target="slides/slide44.xml"/><Relationship Id="rId47" Type="http://schemas.openxmlformats.org/officeDocument/2006/relationships/slide" Target="slides/slide43.xml"/><Relationship Id="rId46" Type="http://schemas.openxmlformats.org/officeDocument/2006/relationships/slide" Target="slides/slide42.xml"/><Relationship Id="rId45" Type="http://schemas.openxmlformats.org/officeDocument/2006/relationships/slide" Target="slides/slide41.xml"/><Relationship Id="rId44" Type="http://schemas.openxmlformats.org/officeDocument/2006/relationships/slide" Target="slides/slide40.xml"/><Relationship Id="rId43" Type="http://schemas.openxmlformats.org/officeDocument/2006/relationships/slide" Target="slides/slide39.xml"/><Relationship Id="rId42" Type="http://schemas.openxmlformats.org/officeDocument/2006/relationships/slide" Target="slides/slide38.xml"/><Relationship Id="rId41" Type="http://schemas.openxmlformats.org/officeDocument/2006/relationships/slide" Target="slides/slide37.xml"/><Relationship Id="rId40" Type="http://schemas.openxmlformats.org/officeDocument/2006/relationships/slide" Target="slides/slide36.xml"/><Relationship Id="rId4" Type="http://schemas.openxmlformats.org/officeDocument/2006/relationships/slide" Target="slides/slide1.xml"/><Relationship Id="rId39" Type="http://schemas.openxmlformats.org/officeDocument/2006/relationships/slide" Target="slides/slide35.xml"/><Relationship Id="rId38" Type="http://schemas.openxmlformats.org/officeDocument/2006/relationships/slide" Target="slides/slide34.xml"/><Relationship Id="rId37" Type="http://schemas.openxmlformats.org/officeDocument/2006/relationships/slide" Target="slides/slide33.xml"/><Relationship Id="rId36" Type="http://schemas.openxmlformats.org/officeDocument/2006/relationships/slide" Target="slides/slide32.xml"/><Relationship Id="rId35" Type="http://schemas.openxmlformats.org/officeDocument/2006/relationships/slide" Target="slides/slide31.xml"/><Relationship Id="rId34" Type="http://schemas.openxmlformats.org/officeDocument/2006/relationships/slide" Target="slides/slide30.xml"/><Relationship Id="rId33" Type="http://schemas.openxmlformats.org/officeDocument/2006/relationships/slide" Target="slides/slide29.xml"/><Relationship Id="rId32" Type="http://schemas.openxmlformats.org/officeDocument/2006/relationships/slide" Target="slides/slide28.xml"/><Relationship Id="rId31" Type="http://schemas.openxmlformats.org/officeDocument/2006/relationships/slide" Target="slides/slide27.xml"/><Relationship Id="rId30" Type="http://schemas.openxmlformats.org/officeDocument/2006/relationships/slide" Target="slides/slide26.xml"/><Relationship Id="rId3" Type="http://schemas.openxmlformats.org/officeDocument/2006/relationships/slideMaster" Target="slideMasters/slideMaster2.xml"/><Relationship Id="rId29" Type="http://schemas.openxmlformats.org/officeDocument/2006/relationships/slide" Target="slides/slide25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0" Type="http://schemas.openxmlformats.org/officeDocument/2006/relationships/slide" Target="slides/slide16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e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2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22.emf"/></Relationships>
</file>

<file path=ppt/drawings/_rels/vmlDrawing2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23.e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e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2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image" Target="../media/image27.wmf"/></Relationships>
</file>

<file path=ppt/drawings/_rels/vmlDrawing2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9.emf"/></Relationships>
</file>

<file path=ppt/drawings/_rels/vmlDrawing2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30.emf"/></Relationships>
</file>

<file path=ppt/drawings/_rels/vmlDrawing2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3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3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07" tIns="49854" rIns="99707" bIns="49854" numCol="1" anchor="t" anchorCtr="0" compatLnSpc="1"/>
          <a:lstStyle>
            <a:lvl1pPr defTabSz="990600" eaLnBrk="0" hangingPunct="0">
              <a:defRPr sz="1300">
                <a:latin typeface="Times New Roman" panose="02020603050405020304" pitchFamily="18" charset="0"/>
              </a:defRPr>
            </a:lvl1pPr>
          </a:lstStyle>
          <a:p>
            <a:pPr marL="0" marR="0" lvl="0" indent="0" algn="l" defTabSz="9906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3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07" tIns="49854" rIns="99707" bIns="49854" numCol="1" anchor="t" anchorCtr="0" compatLnSpc="1"/>
          <a:lstStyle>
            <a:lvl1pPr algn="r" defTabSz="990600" eaLnBrk="0" hangingPunct="0">
              <a:defRPr sz="1300">
                <a:latin typeface="Times New Roman" panose="02020603050405020304" pitchFamily="18" charset="0"/>
              </a:defRPr>
            </a:lvl1pPr>
          </a:lstStyle>
          <a:p>
            <a:pPr marL="0" marR="0" lvl="0" indent="0" algn="r" defTabSz="9906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21FF655-7C02-48B1-B5D5-D6FCC4F3AF4D}" type="datetime1">
              <a:rPr kumimoji="0" lang="zh-CN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kumimoji="0" lang="en-US" altLang="zh-CN" sz="13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41338" y="9723438"/>
            <a:ext cx="4570413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07" tIns="49854" rIns="99707" bIns="49854" numCol="1" anchor="b" anchorCtr="0" compatLnSpc="1"/>
          <a:lstStyle>
            <a:lvl1pPr defTabSz="990600" eaLnBrk="0" hangingPunct="0">
              <a:defRPr sz="1300">
                <a:latin typeface="Times New Roman" panose="02020603050405020304" pitchFamily="18" charset="0"/>
              </a:defRPr>
            </a:lvl1pPr>
          </a:lstStyle>
          <a:p>
            <a:pPr marL="0" marR="0" lvl="0" indent="0" algn="l" defTabSz="9906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SUN HX AccountingEnglishLesson6</a:t>
            </a:r>
            <a:endParaRPr kumimoji="0" lang="en-US" altLang="zh-CN" sz="13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9538" y="9723438"/>
            <a:ext cx="1373188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07" tIns="49854" rIns="99707" bIns="49854" numCol="1" anchor="b" anchorCtr="0" compatLnSpc="1"/>
          <a:p>
            <a:pPr lvl="0" algn="r" defTabSz="990600"/>
            <a:fld id="{9A0DB2DC-4C9A-4742-B13C-FB6460FD3503}" type="slidenum">
              <a:rPr lang="zh-CN" altLang="en-US" sz="1300" dirty="0">
                <a:latin typeface="Times New Roman" panose="02020603050405020304" pitchFamily="18" charset="0"/>
              </a:rPr>
            </a:fld>
            <a:endParaRPr lang="zh-CN" altLang="en-US" sz="1300" dirty="0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07" tIns="49854" rIns="99707" bIns="49854" numCol="1" anchor="t" anchorCtr="0" compatLnSpc="1"/>
          <a:lstStyle>
            <a:lvl1pPr defTabSz="990600" eaLnBrk="0" hangingPunct="0">
              <a:defRPr sz="1300">
                <a:latin typeface="Times New Roman" panose="02020603050405020304" pitchFamily="18" charset="0"/>
              </a:defRPr>
            </a:lvl1pPr>
          </a:lstStyle>
          <a:p>
            <a:pPr marL="0" marR="0" lvl="0" indent="0" algn="l" defTabSz="9906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3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3971" name="Rectangle 3"/>
          <p:cNvSpPr>
            <a:spLocks noTextEdit="1"/>
          </p:cNvSpPr>
          <p:nvPr>
            <p:ph type="sldImg" idx="2"/>
          </p:nvPr>
        </p:nvSpPr>
        <p:spPr>
          <a:xfrm>
            <a:off x="995363" y="769938"/>
            <a:ext cx="5110162" cy="3832225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38" y="4862513"/>
            <a:ext cx="5203825" cy="4603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07" tIns="49854" rIns="99707" bIns="49854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Click to edit Master text styles</a:t>
            </a:r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Second level</a:t>
            </a:r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914400" marR="0" lvl="2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Third level</a:t>
            </a:r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1371600" marR="0" lvl="3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Fourth level</a:t>
            </a:r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1828800" marR="0" lvl="4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Fifth level</a:t>
            </a:r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07" tIns="49854" rIns="99707" bIns="49854" numCol="1" anchor="t" anchorCtr="0" compatLnSpc="1"/>
          <a:lstStyle>
            <a:lvl1pPr algn="r" defTabSz="990600" eaLnBrk="0" hangingPunct="0">
              <a:defRPr sz="1300">
                <a:latin typeface="Times New Roman" panose="02020603050405020304" pitchFamily="18" charset="0"/>
              </a:defRPr>
            </a:lvl1pPr>
          </a:lstStyle>
          <a:p>
            <a:pPr marL="0" marR="0" lvl="0" indent="0" algn="r" defTabSz="9906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12CEDDC-4DE2-442A-896A-362DE263724C}" type="datetime1">
              <a:rPr kumimoji="0" lang="zh-CN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kumimoji="0" lang="en-US" altLang="zh-CN" sz="13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07" tIns="49854" rIns="99707" bIns="49854" numCol="1" anchor="b" anchorCtr="0" compatLnSpc="1"/>
          <a:lstStyle>
            <a:lvl1pPr defTabSz="990600" eaLnBrk="0" hangingPunct="0">
              <a:defRPr sz="1300">
                <a:latin typeface="Times New Roman" panose="02020603050405020304" pitchFamily="18" charset="0"/>
              </a:defRPr>
            </a:lvl1pPr>
          </a:lstStyle>
          <a:p>
            <a:pPr marL="0" marR="0" lvl="0" indent="0" algn="l" defTabSz="9906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SUN HX AccountingEnglishLesson6</a:t>
            </a:r>
            <a:endParaRPr kumimoji="0" lang="en-US" altLang="zh-CN" sz="13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07" tIns="49854" rIns="99707" bIns="49854" numCol="1" anchor="b" anchorCtr="0" compatLnSpc="1"/>
          <a:p>
            <a:pPr lvl="0" algn="r" defTabSz="990600"/>
            <a:fld id="{9A0DB2DC-4C9A-4742-B13C-FB6460FD3503}" type="slidenum">
              <a:rPr lang="zh-CN" altLang="en-US" sz="1300" dirty="0">
                <a:latin typeface="Times New Roman" panose="02020603050405020304" pitchFamily="18" charset="0"/>
              </a:rPr>
            </a:fld>
            <a:endParaRPr lang="zh-CN" altLang="en-US" sz="1300" dirty="0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6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7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8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9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0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2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3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0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2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3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4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5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6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7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8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9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0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9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3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4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5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4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4994" name="Rectangle 6"/>
          <p:cNvSpPr txBox="1">
            <a:spLocks noGrp="1"/>
          </p:cNvSpPr>
          <p:nvPr>
            <p:ph type="ftr" sz="quarter"/>
          </p:nvPr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defTabSz="990600"/>
            <a:r>
              <a:rPr lang="zh-CN" altLang="en-US" sz="1300" dirty="0">
                <a:latin typeface="Times New Roman" panose="02020603050405020304" pitchFamily="18" charset="0"/>
              </a:rPr>
              <a:t>SUN HX AccountingEnglishLesson6</a:t>
            </a:r>
            <a:endParaRPr lang="en-US" altLang="zh-CN" sz="1300" dirty="0">
              <a:latin typeface="Times New Roman" panose="02020603050405020304" pitchFamily="18" charset="0"/>
            </a:endParaRPr>
          </a:p>
        </p:txBody>
      </p:sp>
      <p:sp>
        <p:nvSpPr>
          <p:cNvPr id="84995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algn="r" defTabSz="990600"/>
            <a:fld id="{9A0DB2DC-4C9A-4742-B13C-FB6460FD3503}" type="slidenum">
              <a:rPr lang="zh-CN" altLang="en-US" sz="1300" dirty="0">
                <a:latin typeface="Times New Roman" panose="02020603050405020304" pitchFamily="18" charset="0"/>
              </a:rPr>
            </a:fld>
            <a:endParaRPr lang="zh-CN" altLang="en-US" sz="1300" dirty="0">
              <a:latin typeface="Times New Roman" panose="02020603050405020304" pitchFamily="18" charset="0"/>
            </a:endParaRPr>
          </a:p>
        </p:txBody>
      </p:sp>
      <p:sp>
        <p:nvSpPr>
          <p:cNvPr id="84996" name="Rectangle 2"/>
          <p:cNvSpPr>
            <a:spLocks noTextEdit="1"/>
          </p:cNvSpPr>
          <p:nvPr>
            <p:ph type="sldImg"/>
          </p:nvPr>
        </p:nvSpPr>
        <p:spPr>
          <a:ln/>
        </p:spPr>
      </p:sp>
      <p:sp>
        <p:nvSpPr>
          <p:cNvPr id="84997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9707" tIns="49854" rIns="99707" bIns="49854" anchor="t" anchorCtr="0"/>
          <a:p>
            <a:pPr lvl="0" eaLnBrk="1" hangingPunct="1"/>
            <a:endParaRPr lang="zh-CN" alt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4210" name="Rectangle 6"/>
          <p:cNvSpPr txBox="1">
            <a:spLocks noGrp="1"/>
          </p:cNvSpPr>
          <p:nvPr>
            <p:ph type="ftr" sz="quarter"/>
          </p:nvPr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defTabSz="990600"/>
            <a:r>
              <a:rPr lang="zh-CN" altLang="en-US" sz="1300" dirty="0">
                <a:latin typeface="Times New Roman" panose="02020603050405020304" pitchFamily="18" charset="0"/>
              </a:rPr>
              <a:t>SUN HX AccountingEnglishLesson6</a:t>
            </a:r>
            <a:endParaRPr lang="en-US" altLang="zh-CN" sz="1300" dirty="0">
              <a:latin typeface="Times New Roman" panose="02020603050405020304" pitchFamily="18" charset="0"/>
            </a:endParaRPr>
          </a:p>
        </p:txBody>
      </p:sp>
      <p:sp>
        <p:nvSpPr>
          <p:cNvPr id="94211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algn="r" defTabSz="990600"/>
            <a:fld id="{9A0DB2DC-4C9A-4742-B13C-FB6460FD3503}" type="slidenum">
              <a:rPr lang="zh-CN" altLang="en-US" sz="1300" dirty="0">
                <a:latin typeface="Times New Roman" panose="02020603050405020304" pitchFamily="18" charset="0"/>
              </a:rPr>
            </a:fld>
            <a:endParaRPr lang="zh-CN" altLang="en-US" sz="1300" dirty="0">
              <a:latin typeface="Times New Roman" panose="02020603050405020304" pitchFamily="18" charset="0"/>
            </a:endParaRPr>
          </a:p>
        </p:txBody>
      </p:sp>
      <p:sp>
        <p:nvSpPr>
          <p:cNvPr id="94212" name="Rectangle 2"/>
          <p:cNvSpPr/>
          <p:nvPr/>
        </p:nvSpPr>
        <p:spPr>
          <a:xfrm>
            <a:off x="4022725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94213" name="Rectangle 3"/>
          <p:cNvSpPr/>
          <p:nvPr/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lIns="20635" tIns="0" rIns="20635" bIns="0" anchor="b" anchorCtr="0"/>
          <a:p>
            <a:pPr lvl="0" algn="r" defTabSz="990600"/>
            <a:r>
              <a:rPr lang="en-US" altLang="zh-CN" sz="1100" i="1" dirty="0">
                <a:latin typeface="Times New Roman" panose="02020603050405020304" pitchFamily="18" charset="0"/>
              </a:rPr>
              <a:t>24</a:t>
            </a:r>
            <a:endParaRPr lang="en-US" altLang="zh-CN" sz="1100" i="1" dirty="0">
              <a:latin typeface="Times New Roman" panose="02020603050405020304" pitchFamily="18" charset="0"/>
            </a:endParaRPr>
          </a:p>
        </p:txBody>
      </p:sp>
      <p:sp>
        <p:nvSpPr>
          <p:cNvPr id="94214" name="Rectangle 4"/>
          <p:cNvSpPr/>
          <p:nvPr/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94215" name="Rectangle 5"/>
          <p:cNvSpPr/>
          <p:nvPr/>
        </p:nvSpPr>
        <p:spPr>
          <a:xfrm>
            <a:off x="0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94216" name="Rectangle 6"/>
          <p:cNvSpPr/>
          <p:nvPr/>
        </p:nvSpPr>
        <p:spPr>
          <a:xfrm>
            <a:off x="4022725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94217" name="Rectangle 7"/>
          <p:cNvSpPr/>
          <p:nvPr/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lIns="20635" tIns="0" rIns="20635" bIns="0" anchor="b" anchorCtr="0"/>
          <a:p>
            <a:pPr lvl="0" algn="r" defTabSz="990600"/>
            <a:r>
              <a:rPr lang="en-US" altLang="zh-CN" sz="1100" i="1" dirty="0">
                <a:latin typeface="Times New Roman" panose="02020603050405020304" pitchFamily="18" charset="0"/>
              </a:rPr>
              <a:t>24</a:t>
            </a:r>
            <a:endParaRPr lang="en-US" altLang="zh-CN" sz="1100" i="1" dirty="0">
              <a:latin typeface="Times New Roman" panose="02020603050405020304" pitchFamily="18" charset="0"/>
            </a:endParaRPr>
          </a:p>
        </p:txBody>
      </p:sp>
      <p:sp>
        <p:nvSpPr>
          <p:cNvPr id="94218" name="Rectangle 8"/>
          <p:cNvSpPr/>
          <p:nvPr/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94219" name="Rectangle 9"/>
          <p:cNvSpPr/>
          <p:nvPr/>
        </p:nvSpPr>
        <p:spPr>
          <a:xfrm>
            <a:off x="0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94220" name="Rectangle 10"/>
          <p:cNvSpPr>
            <a:spLocks noTextEdit="1"/>
          </p:cNvSpPr>
          <p:nvPr>
            <p:ph type="sldImg"/>
          </p:nvPr>
        </p:nvSpPr>
        <p:spPr>
          <a:xfrm>
            <a:off x="1000125" y="774700"/>
            <a:ext cx="5099050" cy="3824288"/>
          </a:xfrm>
          <a:ln>
            <a:solidFill>
              <a:schemeClr val="tx1">
                <a:alpha val="100000"/>
              </a:schemeClr>
            </a:solidFill>
          </a:ln>
        </p:spPr>
      </p:sp>
      <p:sp>
        <p:nvSpPr>
          <p:cNvPr id="94221" name="Rectangle 11"/>
          <p:cNvSpPr>
            <a:spLocks noGrp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ln w="12700"/>
        </p:spPr>
        <p:txBody>
          <a:bodyPr wrap="square" lIns="98017" tIns="48148" rIns="98017" bIns="48148" anchor="t" anchorCtr="0"/>
          <a:p>
            <a:pPr lvl="0" eaLnBrk="1" hangingPunct="1"/>
            <a:endParaRPr lang="zh-CN" alt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5234" name="Rectangle 6"/>
          <p:cNvSpPr txBox="1">
            <a:spLocks noGrp="1"/>
          </p:cNvSpPr>
          <p:nvPr>
            <p:ph type="ftr" sz="quarter"/>
          </p:nvPr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defTabSz="990600"/>
            <a:r>
              <a:rPr lang="zh-CN" altLang="en-US" sz="1300" dirty="0">
                <a:latin typeface="Times New Roman" panose="02020603050405020304" pitchFamily="18" charset="0"/>
              </a:rPr>
              <a:t>SUN HX AccountingEnglishLesson6</a:t>
            </a:r>
            <a:endParaRPr lang="en-US" altLang="zh-CN" sz="1300" dirty="0">
              <a:latin typeface="Times New Roman" panose="02020603050405020304" pitchFamily="18" charset="0"/>
            </a:endParaRPr>
          </a:p>
        </p:txBody>
      </p:sp>
      <p:sp>
        <p:nvSpPr>
          <p:cNvPr id="95235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algn="r" defTabSz="990600"/>
            <a:fld id="{9A0DB2DC-4C9A-4742-B13C-FB6460FD3503}" type="slidenum">
              <a:rPr lang="zh-CN" altLang="en-US" sz="1300" dirty="0">
                <a:latin typeface="Times New Roman" panose="02020603050405020304" pitchFamily="18" charset="0"/>
              </a:rPr>
            </a:fld>
            <a:endParaRPr lang="zh-CN" altLang="en-US" sz="1300" dirty="0">
              <a:latin typeface="Times New Roman" panose="02020603050405020304" pitchFamily="18" charset="0"/>
            </a:endParaRPr>
          </a:p>
        </p:txBody>
      </p:sp>
      <p:sp>
        <p:nvSpPr>
          <p:cNvPr id="95236" name="Rectangle 6"/>
          <p:cNvSpPr txBox="1">
            <a:spLocks noGrp="1"/>
          </p:cNvSpPr>
          <p:nvPr/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048" tIns="49524" rIns="99048" bIns="49524" anchor="b" anchorCtr="0"/>
          <a:p>
            <a:pPr lvl="0" defTabSz="990600" eaLnBrk="1" hangingPunct="1"/>
            <a:r>
              <a:rPr lang="en-US" altLang="zh-CN" sz="1300" dirty="0">
                <a:latin typeface="Times New Roman" panose="02020603050405020304" pitchFamily="18" charset="0"/>
              </a:rPr>
              <a:t>SUN HX Accounting English Lesson4</a:t>
            </a:r>
            <a:endParaRPr lang="en-US" altLang="zh-CN" sz="1300" dirty="0">
              <a:latin typeface="Times New Roman" panose="02020603050405020304" pitchFamily="18" charset="0"/>
            </a:endParaRPr>
          </a:p>
        </p:txBody>
      </p:sp>
      <p:sp>
        <p:nvSpPr>
          <p:cNvPr id="95237" name="Rectangle 7"/>
          <p:cNvSpPr txBox="1">
            <a:spLocks noGrp="1"/>
          </p:cNvSpPr>
          <p:nvPr/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048" tIns="49524" rIns="99048" bIns="49524" anchor="b" anchorCtr="0"/>
          <a:p>
            <a:pPr lvl="0" algn="r" defTabSz="990600" eaLnBrk="1" hangingPunct="1"/>
            <a:fld id="{9A0DB2DC-4C9A-4742-B13C-FB6460FD3503}" type="slidenum">
              <a:rPr lang="en-US" altLang="zh-CN" sz="1300" dirty="0">
                <a:latin typeface="Times New Roman" panose="02020603050405020304" pitchFamily="18" charset="0"/>
              </a:rPr>
            </a:fld>
            <a:endParaRPr lang="en-US" altLang="zh-CN" sz="1300" dirty="0">
              <a:latin typeface="Times New Roman" panose="02020603050405020304" pitchFamily="18" charset="0"/>
            </a:endParaRPr>
          </a:p>
        </p:txBody>
      </p:sp>
      <p:sp>
        <p:nvSpPr>
          <p:cNvPr id="95238" name="Rectangle 2"/>
          <p:cNvSpPr/>
          <p:nvPr/>
        </p:nvSpPr>
        <p:spPr>
          <a:xfrm>
            <a:off x="4022725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95239" name="Rectangle 3"/>
          <p:cNvSpPr/>
          <p:nvPr/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lIns="20635" tIns="0" rIns="20635" bIns="0" anchor="b" anchorCtr="0"/>
          <a:p>
            <a:pPr lvl="0" algn="r" defTabSz="990600"/>
            <a:r>
              <a:rPr lang="en-US" altLang="zh-CN" sz="1100" i="1" dirty="0">
                <a:latin typeface="Times New Roman" panose="02020603050405020304" pitchFamily="18" charset="0"/>
              </a:rPr>
              <a:t>24</a:t>
            </a:r>
            <a:endParaRPr lang="en-US" altLang="zh-CN" sz="1100" i="1" dirty="0">
              <a:latin typeface="Times New Roman" panose="02020603050405020304" pitchFamily="18" charset="0"/>
            </a:endParaRPr>
          </a:p>
        </p:txBody>
      </p:sp>
      <p:sp>
        <p:nvSpPr>
          <p:cNvPr id="95240" name="Rectangle 4"/>
          <p:cNvSpPr/>
          <p:nvPr/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95241" name="Rectangle 5"/>
          <p:cNvSpPr/>
          <p:nvPr/>
        </p:nvSpPr>
        <p:spPr>
          <a:xfrm>
            <a:off x="0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95242" name="Rectangle 6"/>
          <p:cNvSpPr/>
          <p:nvPr/>
        </p:nvSpPr>
        <p:spPr>
          <a:xfrm>
            <a:off x="4022725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95243" name="Rectangle 7"/>
          <p:cNvSpPr/>
          <p:nvPr/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lIns="20635" tIns="0" rIns="20635" bIns="0" anchor="b" anchorCtr="0"/>
          <a:p>
            <a:pPr lvl="0" algn="r" defTabSz="990600"/>
            <a:r>
              <a:rPr lang="en-US" altLang="zh-CN" sz="1100" i="1" dirty="0">
                <a:latin typeface="Times New Roman" panose="02020603050405020304" pitchFamily="18" charset="0"/>
              </a:rPr>
              <a:t>24</a:t>
            </a:r>
            <a:endParaRPr lang="en-US" altLang="zh-CN" sz="1100" i="1" dirty="0">
              <a:latin typeface="Times New Roman" panose="02020603050405020304" pitchFamily="18" charset="0"/>
            </a:endParaRPr>
          </a:p>
        </p:txBody>
      </p:sp>
      <p:sp>
        <p:nvSpPr>
          <p:cNvPr id="95244" name="Rectangle 8"/>
          <p:cNvSpPr/>
          <p:nvPr/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95245" name="Rectangle 9"/>
          <p:cNvSpPr/>
          <p:nvPr/>
        </p:nvSpPr>
        <p:spPr>
          <a:xfrm>
            <a:off x="0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95246" name="Rectangle 10"/>
          <p:cNvSpPr>
            <a:spLocks noTextEdit="1"/>
          </p:cNvSpPr>
          <p:nvPr>
            <p:ph type="sldImg"/>
          </p:nvPr>
        </p:nvSpPr>
        <p:spPr>
          <a:xfrm>
            <a:off x="1000125" y="774700"/>
            <a:ext cx="5099050" cy="3824288"/>
          </a:xfrm>
          <a:ln>
            <a:solidFill>
              <a:schemeClr val="tx1">
                <a:alpha val="100000"/>
              </a:schemeClr>
            </a:solidFill>
          </a:ln>
        </p:spPr>
      </p:sp>
      <p:sp>
        <p:nvSpPr>
          <p:cNvPr id="95247" name="Rectangle 11"/>
          <p:cNvSpPr/>
          <p:nvPr>
            <p:ph type="body" idx="1"/>
          </p:nvPr>
        </p:nvSpPr>
        <p:spPr>
          <a:xfrm>
            <a:off x="946150" y="4860925"/>
            <a:ext cx="5207000" cy="4605338"/>
          </a:xfrm>
          <a:ln w="12700"/>
        </p:spPr>
        <p:txBody>
          <a:bodyPr wrap="square" lIns="98017" tIns="48148" rIns="98017" bIns="48148" anchor="t" anchorCtr="0"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6258" name="Rectangle 6"/>
          <p:cNvSpPr txBox="1">
            <a:spLocks noGrp="1"/>
          </p:cNvSpPr>
          <p:nvPr>
            <p:ph type="ftr" sz="quarter"/>
          </p:nvPr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defTabSz="990600"/>
            <a:r>
              <a:rPr lang="zh-CN" altLang="en-US" sz="1300" dirty="0">
                <a:latin typeface="Times New Roman" panose="02020603050405020304" pitchFamily="18" charset="0"/>
              </a:rPr>
              <a:t>SUN HX AccountingEnglishLesson6</a:t>
            </a:r>
            <a:endParaRPr lang="en-US" altLang="zh-CN" sz="1300" dirty="0">
              <a:latin typeface="Times New Roman" panose="02020603050405020304" pitchFamily="18" charset="0"/>
            </a:endParaRPr>
          </a:p>
        </p:txBody>
      </p:sp>
      <p:sp>
        <p:nvSpPr>
          <p:cNvPr id="96259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algn="r" defTabSz="990600"/>
            <a:fld id="{9A0DB2DC-4C9A-4742-B13C-FB6460FD3503}" type="slidenum">
              <a:rPr lang="zh-CN" altLang="en-US" sz="1300" dirty="0">
                <a:latin typeface="Times New Roman" panose="02020603050405020304" pitchFamily="18" charset="0"/>
              </a:rPr>
            </a:fld>
            <a:endParaRPr lang="zh-CN" altLang="en-US" sz="1300" dirty="0">
              <a:latin typeface="Times New Roman" panose="02020603050405020304" pitchFamily="18" charset="0"/>
            </a:endParaRPr>
          </a:p>
        </p:txBody>
      </p:sp>
      <p:sp>
        <p:nvSpPr>
          <p:cNvPr id="96260" name="Rectangle 6"/>
          <p:cNvSpPr txBox="1">
            <a:spLocks noGrp="1"/>
          </p:cNvSpPr>
          <p:nvPr/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048" tIns="49524" rIns="99048" bIns="49524" anchor="b" anchorCtr="0"/>
          <a:p>
            <a:pPr lvl="0" defTabSz="990600" eaLnBrk="1" hangingPunct="1"/>
            <a:r>
              <a:rPr lang="en-US" altLang="zh-CN" sz="1300" dirty="0">
                <a:latin typeface="Times New Roman" panose="02020603050405020304" pitchFamily="18" charset="0"/>
              </a:rPr>
              <a:t>SUN HX Accounting English Lesson4</a:t>
            </a:r>
            <a:endParaRPr lang="en-US" altLang="zh-CN" sz="1300" dirty="0">
              <a:latin typeface="Times New Roman" panose="02020603050405020304" pitchFamily="18" charset="0"/>
            </a:endParaRPr>
          </a:p>
        </p:txBody>
      </p:sp>
      <p:sp>
        <p:nvSpPr>
          <p:cNvPr id="96261" name="Rectangle 7"/>
          <p:cNvSpPr txBox="1">
            <a:spLocks noGrp="1"/>
          </p:cNvSpPr>
          <p:nvPr/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048" tIns="49524" rIns="99048" bIns="49524" anchor="b" anchorCtr="0"/>
          <a:p>
            <a:pPr lvl="0" algn="r" defTabSz="990600" eaLnBrk="1" hangingPunct="1"/>
            <a:fld id="{9A0DB2DC-4C9A-4742-B13C-FB6460FD3503}" type="slidenum">
              <a:rPr lang="en-US" altLang="zh-CN" sz="1300" dirty="0">
                <a:latin typeface="Times New Roman" panose="02020603050405020304" pitchFamily="18" charset="0"/>
              </a:rPr>
            </a:fld>
            <a:endParaRPr lang="en-US" altLang="zh-CN" sz="1300" dirty="0">
              <a:latin typeface="Times New Roman" panose="02020603050405020304" pitchFamily="18" charset="0"/>
            </a:endParaRPr>
          </a:p>
        </p:txBody>
      </p:sp>
      <p:sp>
        <p:nvSpPr>
          <p:cNvPr id="96262" name="Rectangle 2"/>
          <p:cNvSpPr/>
          <p:nvPr/>
        </p:nvSpPr>
        <p:spPr>
          <a:xfrm>
            <a:off x="4022725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96263" name="Rectangle 3"/>
          <p:cNvSpPr/>
          <p:nvPr/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lIns="20635" tIns="0" rIns="20635" bIns="0" anchor="b" anchorCtr="0"/>
          <a:p>
            <a:pPr lvl="0" algn="r" defTabSz="990600"/>
            <a:r>
              <a:rPr lang="en-US" altLang="zh-CN" sz="1100" i="1" dirty="0">
                <a:latin typeface="Times New Roman" panose="02020603050405020304" pitchFamily="18" charset="0"/>
              </a:rPr>
              <a:t>24</a:t>
            </a:r>
            <a:endParaRPr lang="en-US" altLang="zh-CN" sz="1100" i="1" dirty="0">
              <a:latin typeface="Times New Roman" panose="02020603050405020304" pitchFamily="18" charset="0"/>
            </a:endParaRPr>
          </a:p>
        </p:txBody>
      </p:sp>
      <p:sp>
        <p:nvSpPr>
          <p:cNvPr id="96264" name="Rectangle 4"/>
          <p:cNvSpPr/>
          <p:nvPr/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96265" name="Rectangle 5"/>
          <p:cNvSpPr/>
          <p:nvPr/>
        </p:nvSpPr>
        <p:spPr>
          <a:xfrm>
            <a:off x="0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96266" name="Rectangle 6"/>
          <p:cNvSpPr/>
          <p:nvPr/>
        </p:nvSpPr>
        <p:spPr>
          <a:xfrm>
            <a:off x="4022725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96267" name="Rectangle 7"/>
          <p:cNvSpPr/>
          <p:nvPr/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lIns="20635" tIns="0" rIns="20635" bIns="0" anchor="b" anchorCtr="0"/>
          <a:p>
            <a:pPr lvl="0" algn="r" defTabSz="990600"/>
            <a:r>
              <a:rPr lang="en-US" altLang="zh-CN" sz="1100" i="1" dirty="0">
                <a:latin typeface="Times New Roman" panose="02020603050405020304" pitchFamily="18" charset="0"/>
              </a:rPr>
              <a:t>24</a:t>
            </a:r>
            <a:endParaRPr lang="en-US" altLang="zh-CN" sz="1100" i="1" dirty="0">
              <a:latin typeface="Times New Roman" panose="02020603050405020304" pitchFamily="18" charset="0"/>
            </a:endParaRPr>
          </a:p>
        </p:txBody>
      </p:sp>
      <p:sp>
        <p:nvSpPr>
          <p:cNvPr id="96268" name="Rectangle 8"/>
          <p:cNvSpPr/>
          <p:nvPr/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96269" name="Rectangle 9"/>
          <p:cNvSpPr/>
          <p:nvPr/>
        </p:nvSpPr>
        <p:spPr>
          <a:xfrm>
            <a:off x="0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96270" name="Rectangle 10"/>
          <p:cNvSpPr>
            <a:spLocks noTextEdit="1"/>
          </p:cNvSpPr>
          <p:nvPr>
            <p:ph type="sldImg"/>
          </p:nvPr>
        </p:nvSpPr>
        <p:spPr>
          <a:xfrm>
            <a:off x="1000125" y="774700"/>
            <a:ext cx="5099050" cy="3824288"/>
          </a:xfrm>
          <a:ln>
            <a:solidFill>
              <a:schemeClr val="tx1">
                <a:alpha val="100000"/>
              </a:schemeClr>
            </a:solidFill>
          </a:ln>
        </p:spPr>
      </p:sp>
      <p:sp>
        <p:nvSpPr>
          <p:cNvPr id="96271" name="Rectangle 11"/>
          <p:cNvSpPr/>
          <p:nvPr>
            <p:ph type="body" idx="1"/>
          </p:nvPr>
        </p:nvSpPr>
        <p:spPr>
          <a:xfrm>
            <a:off x="946150" y="4860925"/>
            <a:ext cx="5207000" cy="4605338"/>
          </a:xfrm>
          <a:ln w="12700"/>
        </p:spPr>
        <p:txBody>
          <a:bodyPr wrap="square" lIns="98017" tIns="48148" rIns="98017" bIns="48148" anchor="t" anchorCtr="0"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7282" name="Rectangle 6"/>
          <p:cNvSpPr txBox="1">
            <a:spLocks noGrp="1"/>
          </p:cNvSpPr>
          <p:nvPr>
            <p:ph type="ftr" sz="quarter"/>
          </p:nvPr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defTabSz="990600"/>
            <a:r>
              <a:rPr lang="zh-CN" altLang="en-US" sz="1300" dirty="0">
                <a:latin typeface="Times New Roman" panose="02020603050405020304" pitchFamily="18" charset="0"/>
              </a:rPr>
              <a:t>SUN HX AccountingEnglishLesson6</a:t>
            </a:r>
            <a:endParaRPr lang="en-US" altLang="zh-CN" sz="1300" dirty="0">
              <a:latin typeface="Times New Roman" panose="02020603050405020304" pitchFamily="18" charset="0"/>
            </a:endParaRPr>
          </a:p>
        </p:txBody>
      </p:sp>
      <p:sp>
        <p:nvSpPr>
          <p:cNvPr id="97283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algn="r" defTabSz="990600"/>
            <a:fld id="{9A0DB2DC-4C9A-4742-B13C-FB6460FD3503}" type="slidenum">
              <a:rPr lang="zh-CN" altLang="en-US" sz="1300" dirty="0">
                <a:latin typeface="Times New Roman" panose="02020603050405020304" pitchFamily="18" charset="0"/>
              </a:rPr>
            </a:fld>
            <a:endParaRPr lang="zh-CN" altLang="en-US" sz="1300" dirty="0">
              <a:latin typeface="Times New Roman" panose="02020603050405020304" pitchFamily="18" charset="0"/>
            </a:endParaRPr>
          </a:p>
        </p:txBody>
      </p:sp>
      <p:sp>
        <p:nvSpPr>
          <p:cNvPr id="97284" name="Rectangle 6"/>
          <p:cNvSpPr txBox="1">
            <a:spLocks noGrp="1"/>
          </p:cNvSpPr>
          <p:nvPr/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048" tIns="49524" rIns="99048" bIns="49524" anchor="b" anchorCtr="0"/>
          <a:p>
            <a:pPr lvl="0" defTabSz="990600" eaLnBrk="1" hangingPunct="1"/>
            <a:r>
              <a:rPr lang="en-US" altLang="zh-CN" sz="1300" dirty="0">
                <a:latin typeface="Times New Roman" panose="02020603050405020304" pitchFamily="18" charset="0"/>
              </a:rPr>
              <a:t>SUN HX Accounting English Lesson4</a:t>
            </a:r>
            <a:endParaRPr lang="en-US" altLang="zh-CN" sz="1300" dirty="0">
              <a:latin typeface="Times New Roman" panose="02020603050405020304" pitchFamily="18" charset="0"/>
            </a:endParaRPr>
          </a:p>
        </p:txBody>
      </p:sp>
      <p:sp>
        <p:nvSpPr>
          <p:cNvPr id="97285" name="Rectangle 7"/>
          <p:cNvSpPr txBox="1">
            <a:spLocks noGrp="1"/>
          </p:cNvSpPr>
          <p:nvPr/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048" tIns="49524" rIns="99048" bIns="49524" anchor="b" anchorCtr="0"/>
          <a:p>
            <a:pPr lvl="0" algn="r" defTabSz="990600" eaLnBrk="1" hangingPunct="1"/>
            <a:fld id="{9A0DB2DC-4C9A-4742-B13C-FB6460FD3503}" type="slidenum">
              <a:rPr lang="en-US" altLang="zh-CN" sz="1300" dirty="0">
                <a:latin typeface="Times New Roman" panose="02020603050405020304" pitchFamily="18" charset="0"/>
              </a:rPr>
            </a:fld>
            <a:endParaRPr lang="en-US" altLang="zh-CN" sz="1300" dirty="0">
              <a:latin typeface="Times New Roman" panose="02020603050405020304" pitchFamily="18" charset="0"/>
            </a:endParaRPr>
          </a:p>
        </p:txBody>
      </p:sp>
      <p:sp>
        <p:nvSpPr>
          <p:cNvPr id="97286" name="Rectangle 2"/>
          <p:cNvSpPr/>
          <p:nvPr/>
        </p:nvSpPr>
        <p:spPr>
          <a:xfrm>
            <a:off x="4022725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97287" name="Rectangle 3"/>
          <p:cNvSpPr/>
          <p:nvPr/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lIns="20635" tIns="0" rIns="20635" bIns="0" anchor="b" anchorCtr="0"/>
          <a:p>
            <a:pPr lvl="0" algn="r" defTabSz="990600"/>
            <a:r>
              <a:rPr lang="en-US" altLang="zh-CN" sz="1100" i="1" dirty="0">
                <a:latin typeface="Times New Roman" panose="02020603050405020304" pitchFamily="18" charset="0"/>
              </a:rPr>
              <a:t>24</a:t>
            </a:r>
            <a:endParaRPr lang="en-US" altLang="zh-CN" sz="1100" i="1" dirty="0">
              <a:latin typeface="Times New Roman" panose="02020603050405020304" pitchFamily="18" charset="0"/>
            </a:endParaRPr>
          </a:p>
        </p:txBody>
      </p:sp>
      <p:sp>
        <p:nvSpPr>
          <p:cNvPr id="97288" name="Rectangle 4"/>
          <p:cNvSpPr/>
          <p:nvPr/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97289" name="Rectangle 5"/>
          <p:cNvSpPr/>
          <p:nvPr/>
        </p:nvSpPr>
        <p:spPr>
          <a:xfrm>
            <a:off x="0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97290" name="Rectangle 6"/>
          <p:cNvSpPr/>
          <p:nvPr/>
        </p:nvSpPr>
        <p:spPr>
          <a:xfrm>
            <a:off x="4022725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97291" name="Rectangle 7"/>
          <p:cNvSpPr/>
          <p:nvPr/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lIns="20635" tIns="0" rIns="20635" bIns="0" anchor="b" anchorCtr="0"/>
          <a:p>
            <a:pPr lvl="0" algn="r" defTabSz="990600"/>
            <a:r>
              <a:rPr lang="en-US" altLang="zh-CN" sz="1100" i="1" dirty="0">
                <a:latin typeface="Times New Roman" panose="02020603050405020304" pitchFamily="18" charset="0"/>
              </a:rPr>
              <a:t>24</a:t>
            </a:r>
            <a:endParaRPr lang="en-US" altLang="zh-CN" sz="1100" i="1" dirty="0">
              <a:latin typeface="Times New Roman" panose="02020603050405020304" pitchFamily="18" charset="0"/>
            </a:endParaRPr>
          </a:p>
        </p:txBody>
      </p:sp>
      <p:sp>
        <p:nvSpPr>
          <p:cNvPr id="97292" name="Rectangle 8"/>
          <p:cNvSpPr/>
          <p:nvPr/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97293" name="Rectangle 9"/>
          <p:cNvSpPr/>
          <p:nvPr/>
        </p:nvSpPr>
        <p:spPr>
          <a:xfrm>
            <a:off x="0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97294" name="Rectangle 10"/>
          <p:cNvSpPr>
            <a:spLocks noTextEdit="1"/>
          </p:cNvSpPr>
          <p:nvPr>
            <p:ph type="sldImg"/>
          </p:nvPr>
        </p:nvSpPr>
        <p:spPr>
          <a:xfrm>
            <a:off x="1000125" y="774700"/>
            <a:ext cx="5099050" cy="3824288"/>
          </a:xfrm>
          <a:ln>
            <a:solidFill>
              <a:schemeClr val="tx1">
                <a:alpha val="100000"/>
              </a:schemeClr>
            </a:solidFill>
          </a:ln>
        </p:spPr>
      </p:sp>
      <p:sp>
        <p:nvSpPr>
          <p:cNvPr id="97295" name="Rectangle 11"/>
          <p:cNvSpPr/>
          <p:nvPr>
            <p:ph type="body" idx="1"/>
          </p:nvPr>
        </p:nvSpPr>
        <p:spPr>
          <a:xfrm>
            <a:off x="946150" y="4860925"/>
            <a:ext cx="5207000" cy="4605338"/>
          </a:xfrm>
          <a:ln w="12700"/>
        </p:spPr>
        <p:txBody>
          <a:bodyPr wrap="square" lIns="98017" tIns="48148" rIns="98017" bIns="48148" anchor="t" anchorCtr="0"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8306" name="Rectangle 6"/>
          <p:cNvSpPr txBox="1">
            <a:spLocks noGrp="1"/>
          </p:cNvSpPr>
          <p:nvPr>
            <p:ph type="ftr" sz="quarter"/>
          </p:nvPr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defTabSz="990600"/>
            <a:r>
              <a:rPr lang="zh-CN" altLang="en-US" sz="1300" dirty="0">
                <a:latin typeface="Times New Roman" panose="02020603050405020304" pitchFamily="18" charset="0"/>
              </a:rPr>
              <a:t>SUN HX AccountingEnglishLesson6</a:t>
            </a:r>
            <a:endParaRPr lang="en-US" altLang="zh-CN" sz="1300" dirty="0">
              <a:latin typeface="Times New Roman" panose="02020603050405020304" pitchFamily="18" charset="0"/>
            </a:endParaRPr>
          </a:p>
        </p:txBody>
      </p:sp>
      <p:sp>
        <p:nvSpPr>
          <p:cNvPr id="98307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algn="r" defTabSz="990600"/>
            <a:fld id="{9A0DB2DC-4C9A-4742-B13C-FB6460FD3503}" type="slidenum">
              <a:rPr lang="zh-CN" altLang="en-US" sz="1300" dirty="0">
                <a:latin typeface="Times New Roman" panose="02020603050405020304" pitchFamily="18" charset="0"/>
              </a:rPr>
            </a:fld>
            <a:endParaRPr lang="zh-CN" altLang="en-US" sz="1300" dirty="0">
              <a:latin typeface="Times New Roman" panose="02020603050405020304" pitchFamily="18" charset="0"/>
            </a:endParaRPr>
          </a:p>
        </p:txBody>
      </p:sp>
      <p:sp>
        <p:nvSpPr>
          <p:cNvPr id="98308" name="Rectangle 2"/>
          <p:cNvSpPr/>
          <p:nvPr/>
        </p:nvSpPr>
        <p:spPr>
          <a:xfrm>
            <a:off x="4022725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98309" name="Rectangle 3"/>
          <p:cNvSpPr/>
          <p:nvPr/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lIns="20635" tIns="0" rIns="20635" bIns="0" anchor="b" anchorCtr="0"/>
          <a:p>
            <a:pPr lvl="0" algn="r" defTabSz="990600"/>
            <a:r>
              <a:rPr lang="en-US" altLang="zh-CN" sz="1100" i="1" dirty="0">
                <a:latin typeface="Times New Roman" panose="02020603050405020304" pitchFamily="18" charset="0"/>
              </a:rPr>
              <a:t>24</a:t>
            </a:r>
            <a:endParaRPr lang="en-US" altLang="zh-CN" sz="1100" i="1" dirty="0">
              <a:latin typeface="Times New Roman" panose="02020603050405020304" pitchFamily="18" charset="0"/>
            </a:endParaRPr>
          </a:p>
        </p:txBody>
      </p:sp>
      <p:sp>
        <p:nvSpPr>
          <p:cNvPr id="98310" name="Rectangle 4"/>
          <p:cNvSpPr/>
          <p:nvPr/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98311" name="Rectangle 5"/>
          <p:cNvSpPr/>
          <p:nvPr/>
        </p:nvSpPr>
        <p:spPr>
          <a:xfrm>
            <a:off x="0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98312" name="Rectangle 6"/>
          <p:cNvSpPr/>
          <p:nvPr/>
        </p:nvSpPr>
        <p:spPr>
          <a:xfrm>
            <a:off x="4022725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98313" name="Rectangle 7"/>
          <p:cNvSpPr/>
          <p:nvPr/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lIns="20635" tIns="0" rIns="20635" bIns="0" anchor="b" anchorCtr="0"/>
          <a:p>
            <a:pPr lvl="0" algn="r" defTabSz="990600"/>
            <a:r>
              <a:rPr lang="en-US" altLang="zh-CN" sz="1100" i="1" dirty="0">
                <a:latin typeface="Times New Roman" panose="02020603050405020304" pitchFamily="18" charset="0"/>
              </a:rPr>
              <a:t>24</a:t>
            </a:r>
            <a:endParaRPr lang="en-US" altLang="zh-CN" sz="1100" i="1" dirty="0">
              <a:latin typeface="Times New Roman" panose="02020603050405020304" pitchFamily="18" charset="0"/>
            </a:endParaRPr>
          </a:p>
        </p:txBody>
      </p:sp>
      <p:sp>
        <p:nvSpPr>
          <p:cNvPr id="98314" name="Rectangle 8"/>
          <p:cNvSpPr/>
          <p:nvPr/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98315" name="Rectangle 9"/>
          <p:cNvSpPr/>
          <p:nvPr/>
        </p:nvSpPr>
        <p:spPr>
          <a:xfrm>
            <a:off x="0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98316" name="Rectangle 10"/>
          <p:cNvSpPr>
            <a:spLocks noTextEdit="1"/>
          </p:cNvSpPr>
          <p:nvPr>
            <p:ph type="sldImg"/>
          </p:nvPr>
        </p:nvSpPr>
        <p:spPr>
          <a:xfrm>
            <a:off x="1000125" y="774700"/>
            <a:ext cx="5099050" cy="3824288"/>
          </a:xfrm>
          <a:ln>
            <a:solidFill>
              <a:schemeClr val="tx1">
                <a:alpha val="100000"/>
              </a:schemeClr>
            </a:solidFill>
          </a:ln>
        </p:spPr>
      </p:sp>
      <p:sp>
        <p:nvSpPr>
          <p:cNvPr id="98317" name="Rectangle 11"/>
          <p:cNvSpPr>
            <a:spLocks noGrp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ln w="12700"/>
        </p:spPr>
        <p:txBody>
          <a:bodyPr wrap="square" lIns="98017" tIns="48148" rIns="98017" bIns="48148" anchor="t" anchorCtr="0"/>
          <a:p>
            <a:pPr lvl="0" eaLnBrk="1" hangingPunct="1"/>
            <a:endParaRPr lang="zh-CN" alt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9330" name="Rectangle 6"/>
          <p:cNvSpPr txBox="1">
            <a:spLocks noGrp="1"/>
          </p:cNvSpPr>
          <p:nvPr>
            <p:ph type="ftr" sz="quarter"/>
          </p:nvPr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defTabSz="990600"/>
            <a:r>
              <a:rPr lang="zh-CN" altLang="en-US" sz="1300" dirty="0">
                <a:latin typeface="Times New Roman" panose="02020603050405020304" pitchFamily="18" charset="0"/>
              </a:rPr>
              <a:t>SUN HX AccountingEnglishLesson6</a:t>
            </a:r>
            <a:endParaRPr lang="en-US" altLang="zh-CN" sz="1300" dirty="0">
              <a:latin typeface="Times New Roman" panose="02020603050405020304" pitchFamily="18" charset="0"/>
            </a:endParaRPr>
          </a:p>
        </p:txBody>
      </p:sp>
      <p:sp>
        <p:nvSpPr>
          <p:cNvPr id="99331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algn="r" defTabSz="990600"/>
            <a:fld id="{9A0DB2DC-4C9A-4742-B13C-FB6460FD3503}" type="slidenum">
              <a:rPr lang="zh-CN" altLang="en-US" sz="1300" dirty="0">
                <a:latin typeface="Times New Roman" panose="02020603050405020304" pitchFamily="18" charset="0"/>
              </a:rPr>
            </a:fld>
            <a:endParaRPr lang="zh-CN" altLang="en-US" sz="1300" dirty="0">
              <a:latin typeface="Times New Roman" panose="02020603050405020304" pitchFamily="18" charset="0"/>
            </a:endParaRPr>
          </a:p>
        </p:txBody>
      </p:sp>
      <p:sp>
        <p:nvSpPr>
          <p:cNvPr id="99332" name="Rectangle 2"/>
          <p:cNvSpPr>
            <a:spLocks noTextEdit="1"/>
          </p:cNvSpPr>
          <p:nvPr>
            <p:ph type="sldImg"/>
          </p:nvPr>
        </p:nvSpPr>
        <p:spPr>
          <a:xfrm>
            <a:off x="1000125" y="774700"/>
            <a:ext cx="5099050" cy="3824288"/>
          </a:xfrm>
          <a:ln>
            <a:solidFill>
              <a:schemeClr val="tx1">
                <a:alpha val="100000"/>
              </a:schemeClr>
            </a:solidFill>
          </a:ln>
        </p:spPr>
      </p:sp>
      <p:sp>
        <p:nvSpPr>
          <p:cNvPr id="99333" name="Rectangle 3"/>
          <p:cNvSpPr>
            <a:spLocks noGrp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ln w="12700"/>
        </p:spPr>
        <p:txBody>
          <a:bodyPr wrap="square" lIns="98017" tIns="48148" rIns="98017" bIns="48148" anchor="t" anchorCtr="0"/>
          <a:p>
            <a:pPr lvl="0" eaLnBrk="1" hangingPunct="1"/>
            <a:endParaRPr lang="zh-CN" alt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354" name="Rectangle 6"/>
          <p:cNvSpPr txBox="1">
            <a:spLocks noGrp="1"/>
          </p:cNvSpPr>
          <p:nvPr>
            <p:ph type="ftr" sz="quarter"/>
          </p:nvPr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defTabSz="990600"/>
            <a:r>
              <a:rPr lang="zh-CN" altLang="en-US" sz="1300" dirty="0">
                <a:latin typeface="Times New Roman" panose="02020603050405020304" pitchFamily="18" charset="0"/>
              </a:rPr>
              <a:t>SUN HX AccountingEnglishLesson6</a:t>
            </a:r>
            <a:endParaRPr lang="en-US" altLang="zh-CN" sz="1300" dirty="0">
              <a:latin typeface="Times New Roman" panose="02020603050405020304" pitchFamily="18" charset="0"/>
            </a:endParaRPr>
          </a:p>
        </p:txBody>
      </p:sp>
      <p:sp>
        <p:nvSpPr>
          <p:cNvPr id="100355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algn="r" defTabSz="990600"/>
            <a:fld id="{9A0DB2DC-4C9A-4742-B13C-FB6460FD3503}" type="slidenum">
              <a:rPr lang="zh-CN" altLang="en-US" sz="1300" dirty="0">
                <a:latin typeface="Times New Roman" panose="02020603050405020304" pitchFamily="18" charset="0"/>
              </a:rPr>
            </a:fld>
            <a:endParaRPr lang="zh-CN" altLang="en-US" sz="1300" dirty="0">
              <a:latin typeface="Times New Roman" panose="02020603050405020304" pitchFamily="18" charset="0"/>
            </a:endParaRPr>
          </a:p>
        </p:txBody>
      </p:sp>
      <p:sp>
        <p:nvSpPr>
          <p:cNvPr id="100356" name="Rectangle 2"/>
          <p:cNvSpPr>
            <a:spLocks noTextEdit="1"/>
          </p:cNvSpPr>
          <p:nvPr>
            <p:ph type="sldImg"/>
          </p:nvPr>
        </p:nvSpPr>
        <p:spPr>
          <a:xfrm>
            <a:off x="1000125" y="774700"/>
            <a:ext cx="5099050" cy="3824288"/>
          </a:xfrm>
          <a:ln>
            <a:solidFill>
              <a:schemeClr val="tx1">
                <a:alpha val="100000"/>
              </a:schemeClr>
            </a:solidFill>
          </a:ln>
        </p:spPr>
      </p:sp>
      <p:sp>
        <p:nvSpPr>
          <p:cNvPr id="100357" name="Rectangle 3"/>
          <p:cNvSpPr>
            <a:spLocks noGrp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ln w="12700"/>
        </p:spPr>
        <p:txBody>
          <a:bodyPr wrap="square" lIns="98017" tIns="48148" rIns="98017" bIns="48148" anchor="t" anchorCtr="0"/>
          <a:p>
            <a:pPr lvl="0" eaLnBrk="1" hangingPunct="1"/>
            <a:endParaRPr lang="zh-CN" alt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1378" name="Rectangle 6"/>
          <p:cNvSpPr txBox="1">
            <a:spLocks noGrp="1"/>
          </p:cNvSpPr>
          <p:nvPr>
            <p:ph type="ftr" sz="quarter"/>
          </p:nvPr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defTabSz="990600"/>
            <a:r>
              <a:rPr lang="zh-CN" altLang="en-US" sz="1300" dirty="0">
                <a:latin typeface="Times New Roman" panose="02020603050405020304" pitchFamily="18" charset="0"/>
              </a:rPr>
              <a:t>SUN HX AccountingEnglishLesson6</a:t>
            </a:r>
            <a:endParaRPr lang="en-US" altLang="zh-CN" sz="1300" dirty="0">
              <a:latin typeface="Times New Roman" panose="02020603050405020304" pitchFamily="18" charset="0"/>
            </a:endParaRPr>
          </a:p>
        </p:txBody>
      </p:sp>
      <p:sp>
        <p:nvSpPr>
          <p:cNvPr id="101379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algn="r" defTabSz="990600"/>
            <a:fld id="{9A0DB2DC-4C9A-4742-B13C-FB6460FD3503}" type="slidenum">
              <a:rPr lang="zh-CN" altLang="en-US" sz="1300" dirty="0">
                <a:latin typeface="Times New Roman" panose="02020603050405020304" pitchFamily="18" charset="0"/>
              </a:rPr>
            </a:fld>
            <a:endParaRPr lang="zh-CN" altLang="en-US" sz="1300" dirty="0">
              <a:latin typeface="Times New Roman" panose="02020603050405020304" pitchFamily="18" charset="0"/>
            </a:endParaRPr>
          </a:p>
        </p:txBody>
      </p:sp>
      <p:sp>
        <p:nvSpPr>
          <p:cNvPr id="101380" name="Rectangle 2"/>
          <p:cNvSpPr>
            <a:spLocks noTextEdit="1"/>
          </p:cNvSpPr>
          <p:nvPr>
            <p:ph type="sldImg"/>
          </p:nvPr>
        </p:nvSpPr>
        <p:spPr>
          <a:xfrm>
            <a:off x="1000125" y="774700"/>
            <a:ext cx="5099050" cy="3824288"/>
          </a:xfrm>
          <a:ln>
            <a:solidFill>
              <a:schemeClr val="tx1">
                <a:alpha val="100000"/>
              </a:schemeClr>
            </a:solidFill>
          </a:ln>
        </p:spPr>
      </p:sp>
      <p:sp>
        <p:nvSpPr>
          <p:cNvPr id="101381" name="Rectangle 3"/>
          <p:cNvSpPr>
            <a:spLocks noGrp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ln w="12700"/>
        </p:spPr>
        <p:txBody>
          <a:bodyPr wrap="square" lIns="98017" tIns="48148" rIns="98017" bIns="48148" anchor="t" anchorCtr="0"/>
          <a:p>
            <a:pPr lvl="0" eaLnBrk="1" hangingPunct="1"/>
            <a:endParaRPr lang="zh-CN" alt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02" name="Rectangle 6"/>
          <p:cNvSpPr txBox="1">
            <a:spLocks noGrp="1"/>
          </p:cNvSpPr>
          <p:nvPr>
            <p:ph type="ftr" sz="quarter"/>
          </p:nvPr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defTabSz="990600"/>
            <a:r>
              <a:rPr lang="zh-CN" altLang="en-US" sz="1300" dirty="0">
                <a:latin typeface="Times New Roman" panose="02020603050405020304" pitchFamily="18" charset="0"/>
              </a:rPr>
              <a:t>SUN HX AccountingEnglishLesson6</a:t>
            </a:r>
            <a:endParaRPr lang="en-US" altLang="zh-CN" sz="1300" dirty="0">
              <a:latin typeface="Times New Roman" panose="02020603050405020304" pitchFamily="18" charset="0"/>
            </a:endParaRPr>
          </a:p>
        </p:txBody>
      </p:sp>
      <p:sp>
        <p:nvSpPr>
          <p:cNvPr id="102403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algn="r" defTabSz="990600"/>
            <a:fld id="{9A0DB2DC-4C9A-4742-B13C-FB6460FD3503}" type="slidenum">
              <a:rPr lang="zh-CN" altLang="en-US" sz="1300" dirty="0">
                <a:latin typeface="Times New Roman" panose="02020603050405020304" pitchFamily="18" charset="0"/>
              </a:rPr>
            </a:fld>
            <a:endParaRPr lang="zh-CN" altLang="en-US" sz="1300" dirty="0">
              <a:latin typeface="Times New Roman" panose="02020603050405020304" pitchFamily="18" charset="0"/>
            </a:endParaRPr>
          </a:p>
        </p:txBody>
      </p:sp>
      <p:sp>
        <p:nvSpPr>
          <p:cNvPr id="102404" name="Rectangle 2"/>
          <p:cNvSpPr/>
          <p:nvPr/>
        </p:nvSpPr>
        <p:spPr>
          <a:xfrm>
            <a:off x="4022725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02405" name="Rectangle 3"/>
          <p:cNvSpPr/>
          <p:nvPr/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lIns="20635" tIns="0" rIns="20635" bIns="0" anchor="b" anchorCtr="0"/>
          <a:p>
            <a:pPr lvl="0" algn="r" defTabSz="990600"/>
            <a:r>
              <a:rPr lang="en-US" altLang="zh-CN" sz="1100" i="1" dirty="0">
                <a:latin typeface="Times New Roman" panose="02020603050405020304" pitchFamily="18" charset="0"/>
              </a:rPr>
              <a:t>24</a:t>
            </a:r>
            <a:endParaRPr lang="en-US" altLang="zh-CN" sz="1100" i="1" dirty="0">
              <a:latin typeface="Times New Roman" panose="02020603050405020304" pitchFamily="18" charset="0"/>
            </a:endParaRPr>
          </a:p>
        </p:txBody>
      </p:sp>
      <p:sp>
        <p:nvSpPr>
          <p:cNvPr id="102406" name="Rectangle 4"/>
          <p:cNvSpPr/>
          <p:nvPr/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02407" name="Rectangle 5"/>
          <p:cNvSpPr/>
          <p:nvPr/>
        </p:nvSpPr>
        <p:spPr>
          <a:xfrm>
            <a:off x="0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02408" name="Rectangle 6"/>
          <p:cNvSpPr/>
          <p:nvPr/>
        </p:nvSpPr>
        <p:spPr>
          <a:xfrm>
            <a:off x="4022725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02409" name="Rectangle 7"/>
          <p:cNvSpPr/>
          <p:nvPr/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lIns="20635" tIns="0" rIns="20635" bIns="0" anchor="b" anchorCtr="0"/>
          <a:p>
            <a:pPr lvl="0" algn="r" defTabSz="990600"/>
            <a:r>
              <a:rPr lang="en-US" altLang="zh-CN" sz="1100" i="1" dirty="0">
                <a:latin typeface="Times New Roman" panose="02020603050405020304" pitchFamily="18" charset="0"/>
              </a:rPr>
              <a:t>24</a:t>
            </a:r>
            <a:endParaRPr lang="en-US" altLang="zh-CN" sz="1100" i="1" dirty="0">
              <a:latin typeface="Times New Roman" panose="02020603050405020304" pitchFamily="18" charset="0"/>
            </a:endParaRPr>
          </a:p>
        </p:txBody>
      </p:sp>
      <p:sp>
        <p:nvSpPr>
          <p:cNvPr id="102410" name="Rectangle 8"/>
          <p:cNvSpPr/>
          <p:nvPr/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02411" name="Rectangle 9"/>
          <p:cNvSpPr/>
          <p:nvPr/>
        </p:nvSpPr>
        <p:spPr>
          <a:xfrm>
            <a:off x="0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02412" name="Rectangle 10"/>
          <p:cNvSpPr>
            <a:spLocks noTextEdit="1"/>
          </p:cNvSpPr>
          <p:nvPr>
            <p:ph type="sldImg"/>
          </p:nvPr>
        </p:nvSpPr>
        <p:spPr>
          <a:xfrm>
            <a:off x="1000125" y="774700"/>
            <a:ext cx="5099050" cy="3824288"/>
          </a:xfrm>
          <a:ln>
            <a:solidFill>
              <a:schemeClr val="tx1">
                <a:alpha val="100000"/>
              </a:schemeClr>
            </a:solidFill>
          </a:ln>
        </p:spPr>
      </p:sp>
      <p:sp>
        <p:nvSpPr>
          <p:cNvPr id="102413" name="Rectangle 11"/>
          <p:cNvSpPr>
            <a:spLocks noGrp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ln w="12700"/>
        </p:spPr>
        <p:txBody>
          <a:bodyPr wrap="square" lIns="98017" tIns="48148" rIns="98017" bIns="48148" anchor="t" anchorCtr="0"/>
          <a:p>
            <a:pPr lvl="0" eaLnBrk="1" hangingPunct="1"/>
            <a:endParaRPr lang="zh-CN" alt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3426" name="Rectangle 6"/>
          <p:cNvSpPr txBox="1">
            <a:spLocks noGrp="1"/>
          </p:cNvSpPr>
          <p:nvPr>
            <p:ph type="ftr" sz="quarter"/>
          </p:nvPr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defTabSz="990600"/>
            <a:r>
              <a:rPr lang="zh-CN" altLang="en-US" sz="1300" dirty="0">
                <a:latin typeface="Times New Roman" panose="02020603050405020304" pitchFamily="18" charset="0"/>
              </a:rPr>
              <a:t>SUN HX AccountingEnglishLesson6</a:t>
            </a:r>
            <a:endParaRPr lang="en-US" altLang="zh-CN" sz="1300" dirty="0">
              <a:latin typeface="Times New Roman" panose="02020603050405020304" pitchFamily="18" charset="0"/>
            </a:endParaRPr>
          </a:p>
        </p:txBody>
      </p:sp>
      <p:sp>
        <p:nvSpPr>
          <p:cNvPr id="103427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algn="r" defTabSz="990600"/>
            <a:fld id="{9A0DB2DC-4C9A-4742-B13C-FB6460FD3503}" type="slidenum">
              <a:rPr lang="zh-CN" altLang="en-US" sz="1300" dirty="0">
                <a:latin typeface="Times New Roman" panose="02020603050405020304" pitchFamily="18" charset="0"/>
              </a:rPr>
            </a:fld>
            <a:endParaRPr lang="zh-CN" altLang="en-US" sz="1300" dirty="0">
              <a:latin typeface="Times New Roman" panose="02020603050405020304" pitchFamily="18" charset="0"/>
            </a:endParaRPr>
          </a:p>
        </p:txBody>
      </p:sp>
      <p:sp>
        <p:nvSpPr>
          <p:cNvPr id="103428" name="Rectangle 2"/>
          <p:cNvSpPr/>
          <p:nvPr/>
        </p:nvSpPr>
        <p:spPr>
          <a:xfrm>
            <a:off x="4022725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03429" name="Rectangle 3"/>
          <p:cNvSpPr/>
          <p:nvPr/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lIns="20635" tIns="0" rIns="20635" bIns="0" anchor="b" anchorCtr="0"/>
          <a:p>
            <a:pPr lvl="0" algn="r" defTabSz="990600"/>
            <a:r>
              <a:rPr lang="en-US" altLang="zh-CN" sz="1100" i="1" dirty="0">
                <a:latin typeface="Times New Roman" panose="02020603050405020304" pitchFamily="18" charset="0"/>
              </a:rPr>
              <a:t>24</a:t>
            </a:r>
            <a:endParaRPr lang="en-US" altLang="zh-CN" sz="1100" i="1" dirty="0">
              <a:latin typeface="Times New Roman" panose="02020603050405020304" pitchFamily="18" charset="0"/>
            </a:endParaRPr>
          </a:p>
        </p:txBody>
      </p:sp>
      <p:sp>
        <p:nvSpPr>
          <p:cNvPr id="103430" name="Rectangle 4"/>
          <p:cNvSpPr/>
          <p:nvPr/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03431" name="Rectangle 5"/>
          <p:cNvSpPr/>
          <p:nvPr/>
        </p:nvSpPr>
        <p:spPr>
          <a:xfrm>
            <a:off x="0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03432" name="Rectangle 6"/>
          <p:cNvSpPr/>
          <p:nvPr/>
        </p:nvSpPr>
        <p:spPr>
          <a:xfrm>
            <a:off x="4022725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03433" name="Rectangle 7"/>
          <p:cNvSpPr/>
          <p:nvPr/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lIns="20635" tIns="0" rIns="20635" bIns="0" anchor="b" anchorCtr="0"/>
          <a:p>
            <a:pPr lvl="0" algn="r" defTabSz="990600"/>
            <a:r>
              <a:rPr lang="en-US" altLang="zh-CN" sz="1100" i="1" dirty="0">
                <a:latin typeface="Times New Roman" panose="02020603050405020304" pitchFamily="18" charset="0"/>
              </a:rPr>
              <a:t>24</a:t>
            </a:r>
            <a:endParaRPr lang="en-US" altLang="zh-CN" sz="1100" i="1" dirty="0">
              <a:latin typeface="Times New Roman" panose="02020603050405020304" pitchFamily="18" charset="0"/>
            </a:endParaRPr>
          </a:p>
        </p:txBody>
      </p:sp>
      <p:sp>
        <p:nvSpPr>
          <p:cNvPr id="103434" name="Rectangle 8"/>
          <p:cNvSpPr/>
          <p:nvPr/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03435" name="Rectangle 9"/>
          <p:cNvSpPr/>
          <p:nvPr/>
        </p:nvSpPr>
        <p:spPr>
          <a:xfrm>
            <a:off x="0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03436" name="Rectangle 10"/>
          <p:cNvSpPr>
            <a:spLocks noTextEdit="1"/>
          </p:cNvSpPr>
          <p:nvPr>
            <p:ph type="sldImg"/>
          </p:nvPr>
        </p:nvSpPr>
        <p:spPr>
          <a:xfrm>
            <a:off x="1000125" y="774700"/>
            <a:ext cx="5099050" cy="3824288"/>
          </a:xfrm>
          <a:ln>
            <a:solidFill>
              <a:schemeClr val="tx1">
                <a:alpha val="100000"/>
              </a:schemeClr>
            </a:solidFill>
          </a:ln>
        </p:spPr>
      </p:sp>
      <p:sp>
        <p:nvSpPr>
          <p:cNvPr id="103437" name="Rectangle 11"/>
          <p:cNvSpPr>
            <a:spLocks noGrp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ln w="12700"/>
        </p:spPr>
        <p:txBody>
          <a:bodyPr wrap="square" lIns="98017" tIns="48148" rIns="98017" bIns="48148" anchor="t" anchorCtr="0"/>
          <a:p>
            <a:pPr lvl="0" eaLnBrk="1" hangingPunct="1"/>
            <a:endParaRPr lang="zh-CN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6018" name="Rectangle 6"/>
          <p:cNvSpPr txBox="1">
            <a:spLocks noGrp="1"/>
          </p:cNvSpPr>
          <p:nvPr>
            <p:ph type="ftr" sz="quarter"/>
          </p:nvPr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defTabSz="990600"/>
            <a:r>
              <a:rPr lang="zh-CN" altLang="en-US" sz="1300" dirty="0">
                <a:latin typeface="Times New Roman" panose="02020603050405020304" pitchFamily="18" charset="0"/>
              </a:rPr>
              <a:t>SUN HX AccountingEnglishLesson6</a:t>
            </a:r>
            <a:endParaRPr lang="en-US" altLang="zh-CN" sz="1300" dirty="0">
              <a:latin typeface="Times New Roman" panose="02020603050405020304" pitchFamily="18" charset="0"/>
            </a:endParaRPr>
          </a:p>
        </p:txBody>
      </p:sp>
      <p:sp>
        <p:nvSpPr>
          <p:cNvPr id="86019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algn="r" defTabSz="990600"/>
            <a:fld id="{9A0DB2DC-4C9A-4742-B13C-FB6460FD3503}" type="slidenum">
              <a:rPr lang="zh-CN" altLang="en-US" sz="1300" dirty="0">
                <a:latin typeface="Times New Roman" panose="02020603050405020304" pitchFamily="18" charset="0"/>
              </a:rPr>
            </a:fld>
            <a:endParaRPr lang="zh-CN" altLang="en-US" sz="1300" dirty="0">
              <a:latin typeface="Times New Roman" panose="02020603050405020304" pitchFamily="18" charset="0"/>
            </a:endParaRPr>
          </a:p>
        </p:txBody>
      </p:sp>
      <p:sp>
        <p:nvSpPr>
          <p:cNvPr id="86020" name="Rectangle 2"/>
          <p:cNvSpPr/>
          <p:nvPr/>
        </p:nvSpPr>
        <p:spPr>
          <a:xfrm>
            <a:off x="4022725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86021" name="Rectangle 3"/>
          <p:cNvSpPr/>
          <p:nvPr/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lIns="20635" tIns="0" rIns="20635" bIns="0" anchor="b" anchorCtr="0"/>
          <a:p>
            <a:pPr lvl="0" algn="r" defTabSz="990600"/>
            <a:r>
              <a:rPr lang="en-US" altLang="zh-CN" sz="1100" i="1" dirty="0">
                <a:latin typeface="Times New Roman" panose="02020603050405020304" pitchFamily="18" charset="0"/>
              </a:rPr>
              <a:t>4</a:t>
            </a:r>
            <a:endParaRPr lang="en-US" altLang="zh-CN" sz="1100" i="1" dirty="0">
              <a:latin typeface="Times New Roman" panose="02020603050405020304" pitchFamily="18" charset="0"/>
            </a:endParaRPr>
          </a:p>
        </p:txBody>
      </p:sp>
      <p:sp>
        <p:nvSpPr>
          <p:cNvPr id="86022" name="Rectangle 4"/>
          <p:cNvSpPr/>
          <p:nvPr/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86023" name="Rectangle 5"/>
          <p:cNvSpPr/>
          <p:nvPr/>
        </p:nvSpPr>
        <p:spPr>
          <a:xfrm>
            <a:off x="0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86024" name="Rectangle 6"/>
          <p:cNvSpPr>
            <a:spLocks noTextEdit="1"/>
          </p:cNvSpPr>
          <p:nvPr>
            <p:ph type="sldImg"/>
          </p:nvPr>
        </p:nvSpPr>
        <p:spPr>
          <a:xfrm>
            <a:off x="1000125" y="774700"/>
            <a:ext cx="5099050" cy="3824288"/>
          </a:xfrm>
          <a:ln>
            <a:solidFill>
              <a:schemeClr val="tx1">
                <a:alpha val="100000"/>
              </a:schemeClr>
            </a:solidFill>
          </a:ln>
        </p:spPr>
      </p:sp>
      <p:sp>
        <p:nvSpPr>
          <p:cNvPr id="86025" name="Rectangle 7"/>
          <p:cNvSpPr>
            <a:spLocks noGrp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ln w="12700"/>
        </p:spPr>
        <p:txBody>
          <a:bodyPr wrap="square" lIns="98017" tIns="48148" rIns="98017" bIns="48148" anchor="t" anchorCtr="0"/>
          <a:p>
            <a:pPr lvl="0" eaLnBrk="1" hangingPunct="1"/>
            <a:endParaRPr lang="zh-CN" alt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4450" name="Rectangle 6"/>
          <p:cNvSpPr txBox="1">
            <a:spLocks noGrp="1"/>
          </p:cNvSpPr>
          <p:nvPr>
            <p:ph type="ftr" sz="quarter"/>
          </p:nvPr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defTabSz="990600"/>
            <a:r>
              <a:rPr lang="zh-CN" altLang="en-US" sz="1300" dirty="0">
                <a:latin typeface="Times New Roman" panose="02020603050405020304" pitchFamily="18" charset="0"/>
              </a:rPr>
              <a:t>SUN HX AccountingEnglishLesson6</a:t>
            </a:r>
            <a:endParaRPr lang="en-US" altLang="zh-CN" sz="1300" dirty="0">
              <a:latin typeface="Times New Roman" panose="02020603050405020304" pitchFamily="18" charset="0"/>
            </a:endParaRPr>
          </a:p>
        </p:txBody>
      </p:sp>
      <p:sp>
        <p:nvSpPr>
          <p:cNvPr id="104451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algn="r" defTabSz="990600"/>
            <a:fld id="{9A0DB2DC-4C9A-4742-B13C-FB6460FD3503}" type="slidenum">
              <a:rPr lang="zh-CN" altLang="en-US" sz="1300" dirty="0">
                <a:latin typeface="Times New Roman" panose="02020603050405020304" pitchFamily="18" charset="0"/>
              </a:rPr>
            </a:fld>
            <a:endParaRPr lang="zh-CN" altLang="en-US" sz="1300" dirty="0">
              <a:latin typeface="Times New Roman" panose="02020603050405020304" pitchFamily="18" charset="0"/>
            </a:endParaRPr>
          </a:p>
        </p:txBody>
      </p:sp>
      <p:sp>
        <p:nvSpPr>
          <p:cNvPr id="104452" name="Rectangle 2"/>
          <p:cNvSpPr/>
          <p:nvPr/>
        </p:nvSpPr>
        <p:spPr>
          <a:xfrm>
            <a:off x="4022725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04453" name="Rectangle 3"/>
          <p:cNvSpPr/>
          <p:nvPr/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lIns="20635" tIns="0" rIns="20635" bIns="0" anchor="b" anchorCtr="0"/>
          <a:p>
            <a:pPr lvl="0" algn="r" defTabSz="990600"/>
            <a:r>
              <a:rPr lang="en-US" altLang="zh-CN" sz="1100" i="1" dirty="0">
                <a:latin typeface="Times New Roman" panose="02020603050405020304" pitchFamily="18" charset="0"/>
              </a:rPr>
              <a:t>24</a:t>
            </a:r>
            <a:endParaRPr lang="en-US" altLang="zh-CN" sz="1100" i="1" dirty="0">
              <a:latin typeface="Times New Roman" panose="02020603050405020304" pitchFamily="18" charset="0"/>
            </a:endParaRPr>
          </a:p>
        </p:txBody>
      </p:sp>
      <p:sp>
        <p:nvSpPr>
          <p:cNvPr id="104454" name="Rectangle 4"/>
          <p:cNvSpPr/>
          <p:nvPr/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04455" name="Rectangle 5"/>
          <p:cNvSpPr/>
          <p:nvPr/>
        </p:nvSpPr>
        <p:spPr>
          <a:xfrm>
            <a:off x="0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04456" name="Rectangle 6"/>
          <p:cNvSpPr/>
          <p:nvPr/>
        </p:nvSpPr>
        <p:spPr>
          <a:xfrm>
            <a:off x="4022725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04457" name="Rectangle 7"/>
          <p:cNvSpPr/>
          <p:nvPr/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lIns="20635" tIns="0" rIns="20635" bIns="0" anchor="b" anchorCtr="0"/>
          <a:p>
            <a:pPr lvl="0" algn="r" defTabSz="990600"/>
            <a:r>
              <a:rPr lang="en-US" altLang="zh-CN" sz="1100" i="1" dirty="0">
                <a:latin typeface="Times New Roman" panose="02020603050405020304" pitchFamily="18" charset="0"/>
              </a:rPr>
              <a:t>24</a:t>
            </a:r>
            <a:endParaRPr lang="en-US" altLang="zh-CN" sz="1100" i="1" dirty="0">
              <a:latin typeface="Times New Roman" panose="02020603050405020304" pitchFamily="18" charset="0"/>
            </a:endParaRPr>
          </a:p>
        </p:txBody>
      </p:sp>
      <p:sp>
        <p:nvSpPr>
          <p:cNvPr id="104458" name="Rectangle 8"/>
          <p:cNvSpPr/>
          <p:nvPr/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04459" name="Rectangle 9"/>
          <p:cNvSpPr/>
          <p:nvPr/>
        </p:nvSpPr>
        <p:spPr>
          <a:xfrm>
            <a:off x="0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04460" name="Rectangle 10"/>
          <p:cNvSpPr>
            <a:spLocks noTextEdit="1"/>
          </p:cNvSpPr>
          <p:nvPr>
            <p:ph type="sldImg"/>
          </p:nvPr>
        </p:nvSpPr>
        <p:spPr>
          <a:xfrm>
            <a:off x="1000125" y="774700"/>
            <a:ext cx="5099050" cy="3824288"/>
          </a:xfrm>
          <a:ln>
            <a:solidFill>
              <a:schemeClr val="tx1">
                <a:alpha val="100000"/>
              </a:schemeClr>
            </a:solidFill>
          </a:ln>
        </p:spPr>
      </p:sp>
      <p:sp>
        <p:nvSpPr>
          <p:cNvPr id="104461" name="Rectangle 11"/>
          <p:cNvSpPr>
            <a:spLocks noGrp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ln w="12700"/>
        </p:spPr>
        <p:txBody>
          <a:bodyPr wrap="square" lIns="98017" tIns="48148" rIns="98017" bIns="48148" anchor="t" anchorCtr="0"/>
          <a:p>
            <a:pPr lvl="0" eaLnBrk="1" hangingPunct="1"/>
            <a:endParaRPr lang="zh-CN" alt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5474" name="Rectangle 6"/>
          <p:cNvSpPr txBox="1">
            <a:spLocks noGrp="1"/>
          </p:cNvSpPr>
          <p:nvPr>
            <p:ph type="ftr" sz="quarter"/>
          </p:nvPr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defTabSz="990600"/>
            <a:r>
              <a:rPr lang="zh-CN" altLang="en-US" sz="1300" dirty="0">
                <a:latin typeface="Times New Roman" panose="02020603050405020304" pitchFamily="18" charset="0"/>
              </a:rPr>
              <a:t>SUN HX AccountingEnglishLesson6</a:t>
            </a:r>
            <a:endParaRPr lang="en-US" altLang="zh-CN" sz="1300" dirty="0">
              <a:latin typeface="Times New Roman" panose="02020603050405020304" pitchFamily="18" charset="0"/>
            </a:endParaRPr>
          </a:p>
        </p:txBody>
      </p:sp>
      <p:sp>
        <p:nvSpPr>
          <p:cNvPr id="105475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algn="r" defTabSz="990600"/>
            <a:fld id="{9A0DB2DC-4C9A-4742-B13C-FB6460FD3503}" type="slidenum">
              <a:rPr lang="zh-CN" altLang="en-US" sz="1300" dirty="0">
                <a:latin typeface="Times New Roman" panose="02020603050405020304" pitchFamily="18" charset="0"/>
              </a:rPr>
            </a:fld>
            <a:endParaRPr lang="zh-CN" altLang="en-US" sz="1300" dirty="0">
              <a:latin typeface="Times New Roman" panose="02020603050405020304" pitchFamily="18" charset="0"/>
            </a:endParaRPr>
          </a:p>
        </p:txBody>
      </p:sp>
      <p:sp>
        <p:nvSpPr>
          <p:cNvPr id="105476" name="Rectangle 2"/>
          <p:cNvSpPr/>
          <p:nvPr/>
        </p:nvSpPr>
        <p:spPr>
          <a:xfrm>
            <a:off x="4022725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05477" name="Rectangle 3"/>
          <p:cNvSpPr/>
          <p:nvPr/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lIns="20635" tIns="0" rIns="20635" bIns="0" anchor="b" anchorCtr="0"/>
          <a:p>
            <a:pPr lvl="0" algn="r" defTabSz="990600"/>
            <a:r>
              <a:rPr lang="en-US" altLang="zh-CN" sz="1100" i="1" dirty="0">
                <a:latin typeface="Times New Roman" panose="02020603050405020304" pitchFamily="18" charset="0"/>
              </a:rPr>
              <a:t>24</a:t>
            </a:r>
            <a:endParaRPr lang="en-US" altLang="zh-CN" sz="1100" i="1" dirty="0">
              <a:latin typeface="Times New Roman" panose="02020603050405020304" pitchFamily="18" charset="0"/>
            </a:endParaRPr>
          </a:p>
        </p:txBody>
      </p:sp>
      <p:sp>
        <p:nvSpPr>
          <p:cNvPr id="105478" name="Rectangle 4"/>
          <p:cNvSpPr/>
          <p:nvPr/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05479" name="Rectangle 5"/>
          <p:cNvSpPr/>
          <p:nvPr/>
        </p:nvSpPr>
        <p:spPr>
          <a:xfrm>
            <a:off x="0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05480" name="Rectangle 6"/>
          <p:cNvSpPr/>
          <p:nvPr/>
        </p:nvSpPr>
        <p:spPr>
          <a:xfrm>
            <a:off x="4022725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05481" name="Rectangle 7"/>
          <p:cNvSpPr/>
          <p:nvPr/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lIns="20635" tIns="0" rIns="20635" bIns="0" anchor="b" anchorCtr="0"/>
          <a:p>
            <a:pPr lvl="0" algn="r" defTabSz="990600"/>
            <a:r>
              <a:rPr lang="en-US" altLang="zh-CN" sz="1100" i="1" dirty="0">
                <a:latin typeface="Times New Roman" panose="02020603050405020304" pitchFamily="18" charset="0"/>
              </a:rPr>
              <a:t>24</a:t>
            </a:r>
            <a:endParaRPr lang="en-US" altLang="zh-CN" sz="1100" i="1" dirty="0">
              <a:latin typeface="Times New Roman" panose="02020603050405020304" pitchFamily="18" charset="0"/>
            </a:endParaRPr>
          </a:p>
        </p:txBody>
      </p:sp>
      <p:sp>
        <p:nvSpPr>
          <p:cNvPr id="105482" name="Rectangle 8"/>
          <p:cNvSpPr/>
          <p:nvPr/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05483" name="Rectangle 9"/>
          <p:cNvSpPr/>
          <p:nvPr/>
        </p:nvSpPr>
        <p:spPr>
          <a:xfrm>
            <a:off x="0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05484" name="Rectangle 10"/>
          <p:cNvSpPr>
            <a:spLocks noTextEdit="1"/>
          </p:cNvSpPr>
          <p:nvPr>
            <p:ph type="sldImg"/>
          </p:nvPr>
        </p:nvSpPr>
        <p:spPr>
          <a:xfrm>
            <a:off x="1000125" y="774700"/>
            <a:ext cx="5099050" cy="3824288"/>
          </a:xfrm>
          <a:ln>
            <a:solidFill>
              <a:schemeClr val="tx1">
                <a:alpha val="100000"/>
              </a:schemeClr>
            </a:solidFill>
          </a:ln>
        </p:spPr>
      </p:sp>
      <p:sp>
        <p:nvSpPr>
          <p:cNvPr id="105485" name="Rectangle 11"/>
          <p:cNvSpPr>
            <a:spLocks noGrp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ln w="12700"/>
        </p:spPr>
        <p:txBody>
          <a:bodyPr wrap="square" lIns="98017" tIns="48148" rIns="98017" bIns="48148" anchor="t" anchorCtr="0"/>
          <a:p>
            <a:pPr lvl="0" eaLnBrk="1" hangingPunct="1"/>
            <a:endParaRPr lang="zh-CN" alt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6498" name="Rectangle 6"/>
          <p:cNvSpPr txBox="1">
            <a:spLocks noGrp="1"/>
          </p:cNvSpPr>
          <p:nvPr>
            <p:ph type="ftr" sz="quarter"/>
          </p:nvPr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defTabSz="990600"/>
            <a:r>
              <a:rPr lang="zh-CN" altLang="en-US" sz="1300" dirty="0">
                <a:latin typeface="Times New Roman" panose="02020603050405020304" pitchFamily="18" charset="0"/>
              </a:rPr>
              <a:t>SUN HX AccountingEnglishLesson6</a:t>
            </a:r>
            <a:endParaRPr lang="en-US" altLang="zh-CN" sz="1300" dirty="0">
              <a:latin typeface="Times New Roman" panose="02020603050405020304" pitchFamily="18" charset="0"/>
            </a:endParaRPr>
          </a:p>
        </p:txBody>
      </p:sp>
      <p:sp>
        <p:nvSpPr>
          <p:cNvPr id="106499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algn="r" defTabSz="990600"/>
            <a:fld id="{9A0DB2DC-4C9A-4742-B13C-FB6460FD3503}" type="slidenum">
              <a:rPr lang="zh-CN" altLang="en-US" sz="1300" dirty="0">
                <a:latin typeface="Times New Roman" panose="02020603050405020304" pitchFamily="18" charset="0"/>
              </a:rPr>
            </a:fld>
            <a:endParaRPr lang="zh-CN" altLang="en-US" sz="1300" dirty="0">
              <a:latin typeface="Times New Roman" panose="02020603050405020304" pitchFamily="18" charset="0"/>
            </a:endParaRPr>
          </a:p>
        </p:txBody>
      </p:sp>
      <p:sp>
        <p:nvSpPr>
          <p:cNvPr id="106500" name="Rectangle 2"/>
          <p:cNvSpPr/>
          <p:nvPr/>
        </p:nvSpPr>
        <p:spPr>
          <a:xfrm>
            <a:off x="4022725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06501" name="Rectangle 3"/>
          <p:cNvSpPr/>
          <p:nvPr/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lIns="20635" tIns="0" rIns="20635" bIns="0" anchor="b" anchorCtr="0"/>
          <a:p>
            <a:pPr lvl="0" algn="r" defTabSz="990600"/>
            <a:r>
              <a:rPr lang="en-US" altLang="zh-CN" sz="1100" i="1" dirty="0">
                <a:latin typeface="Times New Roman" panose="02020603050405020304" pitchFamily="18" charset="0"/>
              </a:rPr>
              <a:t>24</a:t>
            </a:r>
            <a:endParaRPr lang="en-US" altLang="zh-CN" sz="1100" i="1" dirty="0">
              <a:latin typeface="Times New Roman" panose="02020603050405020304" pitchFamily="18" charset="0"/>
            </a:endParaRPr>
          </a:p>
        </p:txBody>
      </p:sp>
      <p:sp>
        <p:nvSpPr>
          <p:cNvPr id="106502" name="Rectangle 4"/>
          <p:cNvSpPr/>
          <p:nvPr/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06503" name="Rectangle 5"/>
          <p:cNvSpPr/>
          <p:nvPr/>
        </p:nvSpPr>
        <p:spPr>
          <a:xfrm>
            <a:off x="0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06504" name="Rectangle 6"/>
          <p:cNvSpPr/>
          <p:nvPr/>
        </p:nvSpPr>
        <p:spPr>
          <a:xfrm>
            <a:off x="4022725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06505" name="Rectangle 7"/>
          <p:cNvSpPr/>
          <p:nvPr/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lIns="20635" tIns="0" rIns="20635" bIns="0" anchor="b" anchorCtr="0"/>
          <a:p>
            <a:pPr lvl="0" algn="r" defTabSz="990600"/>
            <a:r>
              <a:rPr lang="en-US" altLang="zh-CN" sz="1100" i="1" dirty="0">
                <a:latin typeface="Times New Roman" panose="02020603050405020304" pitchFamily="18" charset="0"/>
              </a:rPr>
              <a:t>24</a:t>
            </a:r>
            <a:endParaRPr lang="en-US" altLang="zh-CN" sz="1100" i="1" dirty="0">
              <a:latin typeface="Times New Roman" panose="02020603050405020304" pitchFamily="18" charset="0"/>
            </a:endParaRPr>
          </a:p>
        </p:txBody>
      </p:sp>
      <p:sp>
        <p:nvSpPr>
          <p:cNvPr id="106506" name="Rectangle 8"/>
          <p:cNvSpPr/>
          <p:nvPr/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06507" name="Rectangle 9"/>
          <p:cNvSpPr/>
          <p:nvPr/>
        </p:nvSpPr>
        <p:spPr>
          <a:xfrm>
            <a:off x="0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06508" name="Rectangle 10"/>
          <p:cNvSpPr>
            <a:spLocks noTextEdit="1"/>
          </p:cNvSpPr>
          <p:nvPr>
            <p:ph type="sldImg"/>
          </p:nvPr>
        </p:nvSpPr>
        <p:spPr>
          <a:xfrm>
            <a:off x="1000125" y="774700"/>
            <a:ext cx="5099050" cy="3824288"/>
          </a:xfrm>
          <a:ln>
            <a:solidFill>
              <a:schemeClr val="tx1">
                <a:alpha val="100000"/>
              </a:schemeClr>
            </a:solidFill>
          </a:ln>
        </p:spPr>
      </p:sp>
      <p:sp>
        <p:nvSpPr>
          <p:cNvPr id="106509" name="Rectangle 11"/>
          <p:cNvSpPr>
            <a:spLocks noGrp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ln w="12700"/>
        </p:spPr>
        <p:txBody>
          <a:bodyPr wrap="square" lIns="98017" tIns="48148" rIns="98017" bIns="48148" anchor="t" anchorCtr="0"/>
          <a:p>
            <a:pPr lvl="0" eaLnBrk="1" hangingPunct="1"/>
            <a:endParaRPr lang="zh-CN" alt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7522" name="Rectangle 6"/>
          <p:cNvSpPr txBox="1">
            <a:spLocks noGrp="1"/>
          </p:cNvSpPr>
          <p:nvPr>
            <p:ph type="ftr" sz="quarter"/>
          </p:nvPr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defTabSz="990600"/>
            <a:r>
              <a:rPr lang="zh-CN" altLang="en-US" sz="1300" dirty="0">
                <a:latin typeface="Times New Roman" panose="02020603050405020304" pitchFamily="18" charset="0"/>
              </a:rPr>
              <a:t>SUN HX AccountingEnglishLesson6</a:t>
            </a:r>
            <a:endParaRPr lang="en-US" altLang="zh-CN" sz="1300" dirty="0">
              <a:latin typeface="Times New Roman" panose="02020603050405020304" pitchFamily="18" charset="0"/>
            </a:endParaRPr>
          </a:p>
        </p:txBody>
      </p:sp>
      <p:sp>
        <p:nvSpPr>
          <p:cNvPr id="107523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algn="r" defTabSz="990600"/>
            <a:fld id="{9A0DB2DC-4C9A-4742-B13C-FB6460FD3503}" type="slidenum">
              <a:rPr lang="zh-CN" altLang="en-US" sz="1300" dirty="0">
                <a:latin typeface="Times New Roman" panose="02020603050405020304" pitchFamily="18" charset="0"/>
              </a:rPr>
            </a:fld>
            <a:endParaRPr lang="zh-CN" altLang="en-US" sz="1300" dirty="0">
              <a:latin typeface="Times New Roman" panose="02020603050405020304" pitchFamily="18" charset="0"/>
            </a:endParaRPr>
          </a:p>
        </p:txBody>
      </p:sp>
      <p:sp>
        <p:nvSpPr>
          <p:cNvPr id="107524" name="Rectangle 2"/>
          <p:cNvSpPr/>
          <p:nvPr/>
        </p:nvSpPr>
        <p:spPr>
          <a:xfrm>
            <a:off x="4022725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07525" name="Rectangle 3"/>
          <p:cNvSpPr/>
          <p:nvPr/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lIns="20635" tIns="0" rIns="20635" bIns="0" anchor="b" anchorCtr="0"/>
          <a:p>
            <a:pPr lvl="0" algn="r" defTabSz="990600"/>
            <a:r>
              <a:rPr lang="en-US" altLang="zh-CN" sz="1100" i="1" dirty="0">
                <a:latin typeface="Times New Roman" panose="02020603050405020304" pitchFamily="18" charset="0"/>
              </a:rPr>
              <a:t>24</a:t>
            </a:r>
            <a:endParaRPr lang="en-US" altLang="zh-CN" sz="1100" i="1" dirty="0">
              <a:latin typeface="Times New Roman" panose="02020603050405020304" pitchFamily="18" charset="0"/>
            </a:endParaRPr>
          </a:p>
        </p:txBody>
      </p:sp>
      <p:sp>
        <p:nvSpPr>
          <p:cNvPr id="107526" name="Rectangle 4"/>
          <p:cNvSpPr/>
          <p:nvPr/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07527" name="Rectangle 5"/>
          <p:cNvSpPr/>
          <p:nvPr/>
        </p:nvSpPr>
        <p:spPr>
          <a:xfrm>
            <a:off x="0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07528" name="Rectangle 6"/>
          <p:cNvSpPr/>
          <p:nvPr/>
        </p:nvSpPr>
        <p:spPr>
          <a:xfrm>
            <a:off x="4022725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07529" name="Rectangle 7"/>
          <p:cNvSpPr/>
          <p:nvPr/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lIns="20635" tIns="0" rIns="20635" bIns="0" anchor="b" anchorCtr="0"/>
          <a:p>
            <a:pPr lvl="0" algn="r" defTabSz="990600"/>
            <a:r>
              <a:rPr lang="en-US" altLang="zh-CN" sz="1100" i="1" dirty="0">
                <a:latin typeface="Times New Roman" panose="02020603050405020304" pitchFamily="18" charset="0"/>
              </a:rPr>
              <a:t>24</a:t>
            </a:r>
            <a:endParaRPr lang="en-US" altLang="zh-CN" sz="1100" i="1" dirty="0">
              <a:latin typeface="Times New Roman" panose="02020603050405020304" pitchFamily="18" charset="0"/>
            </a:endParaRPr>
          </a:p>
        </p:txBody>
      </p:sp>
      <p:sp>
        <p:nvSpPr>
          <p:cNvPr id="107530" name="Rectangle 8"/>
          <p:cNvSpPr/>
          <p:nvPr/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07531" name="Rectangle 9"/>
          <p:cNvSpPr/>
          <p:nvPr/>
        </p:nvSpPr>
        <p:spPr>
          <a:xfrm>
            <a:off x="0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07532" name="Rectangle 10"/>
          <p:cNvSpPr>
            <a:spLocks noTextEdit="1"/>
          </p:cNvSpPr>
          <p:nvPr>
            <p:ph type="sldImg"/>
          </p:nvPr>
        </p:nvSpPr>
        <p:spPr>
          <a:xfrm>
            <a:off x="1000125" y="774700"/>
            <a:ext cx="5099050" cy="3824288"/>
          </a:xfrm>
          <a:ln>
            <a:solidFill>
              <a:schemeClr val="tx1">
                <a:alpha val="100000"/>
              </a:schemeClr>
            </a:solidFill>
          </a:ln>
        </p:spPr>
      </p:sp>
      <p:sp>
        <p:nvSpPr>
          <p:cNvPr id="107533" name="Rectangle 11"/>
          <p:cNvSpPr>
            <a:spLocks noGrp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ln w="12700"/>
        </p:spPr>
        <p:txBody>
          <a:bodyPr wrap="square" lIns="98017" tIns="48148" rIns="98017" bIns="48148" anchor="t" anchorCtr="0"/>
          <a:p>
            <a:pPr lvl="0" eaLnBrk="1" hangingPunct="1"/>
            <a:endParaRPr lang="zh-CN" alt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8546" name="Rectangle 6"/>
          <p:cNvSpPr txBox="1">
            <a:spLocks noGrp="1"/>
          </p:cNvSpPr>
          <p:nvPr>
            <p:ph type="ftr" sz="quarter"/>
          </p:nvPr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defTabSz="990600"/>
            <a:r>
              <a:rPr lang="zh-CN" altLang="en-US" sz="1300" dirty="0">
                <a:latin typeface="Times New Roman" panose="02020603050405020304" pitchFamily="18" charset="0"/>
              </a:rPr>
              <a:t>SUN HX AccountingEnglishLesson6</a:t>
            </a:r>
            <a:endParaRPr lang="en-US" altLang="zh-CN" sz="1300" dirty="0">
              <a:latin typeface="Times New Roman" panose="02020603050405020304" pitchFamily="18" charset="0"/>
            </a:endParaRPr>
          </a:p>
        </p:txBody>
      </p:sp>
      <p:sp>
        <p:nvSpPr>
          <p:cNvPr id="108547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algn="r" defTabSz="990600"/>
            <a:fld id="{9A0DB2DC-4C9A-4742-B13C-FB6460FD3503}" type="slidenum">
              <a:rPr lang="zh-CN" altLang="en-US" sz="1300" dirty="0">
                <a:latin typeface="Times New Roman" panose="02020603050405020304" pitchFamily="18" charset="0"/>
              </a:rPr>
            </a:fld>
            <a:endParaRPr lang="zh-CN" altLang="en-US" sz="1300" dirty="0">
              <a:latin typeface="Times New Roman" panose="02020603050405020304" pitchFamily="18" charset="0"/>
            </a:endParaRPr>
          </a:p>
        </p:txBody>
      </p:sp>
      <p:sp>
        <p:nvSpPr>
          <p:cNvPr id="108548" name="Rectangle 2"/>
          <p:cNvSpPr/>
          <p:nvPr/>
        </p:nvSpPr>
        <p:spPr>
          <a:xfrm>
            <a:off x="4022725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08549" name="Rectangle 3"/>
          <p:cNvSpPr/>
          <p:nvPr/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lIns="20635" tIns="0" rIns="20635" bIns="0" anchor="b" anchorCtr="0"/>
          <a:p>
            <a:pPr lvl="0" algn="r" defTabSz="990600"/>
            <a:r>
              <a:rPr lang="en-US" altLang="zh-CN" sz="1100" i="1" dirty="0">
                <a:latin typeface="Times New Roman" panose="02020603050405020304" pitchFamily="18" charset="0"/>
              </a:rPr>
              <a:t>24</a:t>
            </a:r>
            <a:endParaRPr lang="en-US" altLang="zh-CN" sz="1100" i="1" dirty="0">
              <a:latin typeface="Times New Roman" panose="02020603050405020304" pitchFamily="18" charset="0"/>
            </a:endParaRPr>
          </a:p>
        </p:txBody>
      </p:sp>
      <p:sp>
        <p:nvSpPr>
          <p:cNvPr id="108550" name="Rectangle 4"/>
          <p:cNvSpPr/>
          <p:nvPr/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08551" name="Rectangle 5"/>
          <p:cNvSpPr/>
          <p:nvPr/>
        </p:nvSpPr>
        <p:spPr>
          <a:xfrm>
            <a:off x="0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08552" name="Rectangle 6"/>
          <p:cNvSpPr/>
          <p:nvPr/>
        </p:nvSpPr>
        <p:spPr>
          <a:xfrm>
            <a:off x="4022725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08553" name="Rectangle 7"/>
          <p:cNvSpPr/>
          <p:nvPr/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lIns="20635" tIns="0" rIns="20635" bIns="0" anchor="b" anchorCtr="0"/>
          <a:p>
            <a:pPr lvl="0" algn="r" defTabSz="990600"/>
            <a:r>
              <a:rPr lang="en-US" altLang="zh-CN" sz="1100" i="1" dirty="0">
                <a:latin typeface="Times New Roman" panose="02020603050405020304" pitchFamily="18" charset="0"/>
              </a:rPr>
              <a:t>24</a:t>
            </a:r>
            <a:endParaRPr lang="en-US" altLang="zh-CN" sz="1100" i="1" dirty="0">
              <a:latin typeface="Times New Roman" panose="02020603050405020304" pitchFamily="18" charset="0"/>
            </a:endParaRPr>
          </a:p>
        </p:txBody>
      </p:sp>
      <p:sp>
        <p:nvSpPr>
          <p:cNvPr id="108554" name="Rectangle 8"/>
          <p:cNvSpPr/>
          <p:nvPr/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08555" name="Rectangle 9"/>
          <p:cNvSpPr/>
          <p:nvPr/>
        </p:nvSpPr>
        <p:spPr>
          <a:xfrm>
            <a:off x="0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08556" name="Rectangle 10"/>
          <p:cNvSpPr>
            <a:spLocks noTextEdit="1"/>
          </p:cNvSpPr>
          <p:nvPr>
            <p:ph type="sldImg"/>
          </p:nvPr>
        </p:nvSpPr>
        <p:spPr>
          <a:xfrm>
            <a:off x="1000125" y="774700"/>
            <a:ext cx="5099050" cy="3824288"/>
          </a:xfrm>
          <a:ln>
            <a:solidFill>
              <a:schemeClr val="tx1">
                <a:alpha val="100000"/>
              </a:schemeClr>
            </a:solidFill>
          </a:ln>
        </p:spPr>
      </p:sp>
      <p:sp>
        <p:nvSpPr>
          <p:cNvPr id="108557" name="Rectangle 11"/>
          <p:cNvSpPr>
            <a:spLocks noGrp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ln w="12700"/>
        </p:spPr>
        <p:txBody>
          <a:bodyPr wrap="square" lIns="98017" tIns="48148" rIns="98017" bIns="48148" anchor="t" anchorCtr="0"/>
          <a:p>
            <a:pPr lvl="0" eaLnBrk="1" hangingPunct="1"/>
            <a:endParaRPr lang="zh-CN" altLang="en-US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9570" name="Rectangle 6"/>
          <p:cNvSpPr txBox="1">
            <a:spLocks noGrp="1"/>
          </p:cNvSpPr>
          <p:nvPr>
            <p:ph type="ftr" sz="quarter"/>
          </p:nvPr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defTabSz="990600"/>
            <a:r>
              <a:rPr lang="zh-CN" altLang="en-US" sz="1300" dirty="0">
                <a:latin typeface="Times New Roman" panose="02020603050405020304" pitchFamily="18" charset="0"/>
              </a:rPr>
              <a:t>SUN HX AccountingEnglishLesson6</a:t>
            </a:r>
            <a:endParaRPr lang="en-US" altLang="zh-CN" sz="1300" dirty="0">
              <a:latin typeface="Times New Roman" panose="02020603050405020304" pitchFamily="18" charset="0"/>
            </a:endParaRPr>
          </a:p>
        </p:txBody>
      </p:sp>
      <p:sp>
        <p:nvSpPr>
          <p:cNvPr id="109571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algn="r" defTabSz="990600"/>
            <a:fld id="{9A0DB2DC-4C9A-4742-B13C-FB6460FD3503}" type="slidenum">
              <a:rPr lang="zh-CN" altLang="en-US" sz="1300" dirty="0">
                <a:latin typeface="Times New Roman" panose="02020603050405020304" pitchFamily="18" charset="0"/>
              </a:rPr>
            </a:fld>
            <a:endParaRPr lang="zh-CN" altLang="en-US" sz="1300" dirty="0">
              <a:latin typeface="Times New Roman" panose="02020603050405020304" pitchFamily="18" charset="0"/>
            </a:endParaRPr>
          </a:p>
        </p:txBody>
      </p:sp>
      <p:sp>
        <p:nvSpPr>
          <p:cNvPr id="109572" name="Rectangle 2"/>
          <p:cNvSpPr/>
          <p:nvPr/>
        </p:nvSpPr>
        <p:spPr>
          <a:xfrm>
            <a:off x="4022725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09573" name="Rectangle 3"/>
          <p:cNvSpPr/>
          <p:nvPr/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lIns="20635" tIns="0" rIns="20635" bIns="0" anchor="b" anchorCtr="0"/>
          <a:p>
            <a:pPr lvl="0" algn="r" defTabSz="990600"/>
            <a:r>
              <a:rPr lang="en-US" altLang="zh-CN" sz="1100" i="1" dirty="0">
                <a:latin typeface="Times New Roman" panose="02020603050405020304" pitchFamily="18" charset="0"/>
              </a:rPr>
              <a:t>24</a:t>
            </a:r>
            <a:endParaRPr lang="en-US" altLang="zh-CN" sz="1100" i="1" dirty="0">
              <a:latin typeface="Times New Roman" panose="02020603050405020304" pitchFamily="18" charset="0"/>
            </a:endParaRPr>
          </a:p>
        </p:txBody>
      </p:sp>
      <p:sp>
        <p:nvSpPr>
          <p:cNvPr id="109574" name="Rectangle 4"/>
          <p:cNvSpPr/>
          <p:nvPr/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09575" name="Rectangle 5"/>
          <p:cNvSpPr/>
          <p:nvPr/>
        </p:nvSpPr>
        <p:spPr>
          <a:xfrm>
            <a:off x="0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09576" name="Rectangle 6"/>
          <p:cNvSpPr/>
          <p:nvPr/>
        </p:nvSpPr>
        <p:spPr>
          <a:xfrm>
            <a:off x="4022725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09577" name="Rectangle 7"/>
          <p:cNvSpPr/>
          <p:nvPr/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lIns="20635" tIns="0" rIns="20635" bIns="0" anchor="b" anchorCtr="0"/>
          <a:p>
            <a:pPr lvl="0" algn="r" defTabSz="990600"/>
            <a:r>
              <a:rPr lang="en-US" altLang="zh-CN" sz="1100" i="1" dirty="0">
                <a:latin typeface="Times New Roman" panose="02020603050405020304" pitchFamily="18" charset="0"/>
              </a:rPr>
              <a:t>24</a:t>
            </a:r>
            <a:endParaRPr lang="en-US" altLang="zh-CN" sz="1100" i="1" dirty="0">
              <a:latin typeface="Times New Roman" panose="02020603050405020304" pitchFamily="18" charset="0"/>
            </a:endParaRPr>
          </a:p>
        </p:txBody>
      </p:sp>
      <p:sp>
        <p:nvSpPr>
          <p:cNvPr id="109578" name="Rectangle 8"/>
          <p:cNvSpPr/>
          <p:nvPr/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09579" name="Rectangle 9"/>
          <p:cNvSpPr/>
          <p:nvPr/>
        </p:nvSpPr>
        <p:spPr>
          <a:xfrm>
            <a:off x="0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09580" name="Rectangle 10"/>
          <p:cNvSpPr>
            <a:spLocks noTextEdit="1"/>
          </p:cNvSpPr>
          <p:nvPr>
            <p:ph type="sldImg"/>
          </p:nvPr>
        </p:nvSpPr>
        <p:spPr>
          <a:xfrm>
            <a:off x="1000125" y="774700"/>
            <a:ext cx="5099050" cy="3824288"/>
          </a:xfrm>
          <a:ln>
            <a:solidFill>
              <a:schemeClr val="tx1">
                <a:alpha val="100000"/>
              </a:schemeClr>
            </a:solidFill>
          </a:ln>
        </p:spPr>
      </p:sp>
      <p:sp>
        <p:nvSpPr>
          <p:cNvPr id="109581" name="Rectangle 11"/>
          <p:cNvSpPr>
            <a:spLocks noGrp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ln w="12700"/>
        </p:spPr>
        <p:txBody>
          <a:bodyPr wrap="square" lIns="98017" tIns="48148" rIns="98017" bIns="48148" anchor="t" anchorCtr="0"/>
          <a:p>
            <a:pPr lvl="0" eaLnBrk="1" hangingPunct="1"/>
            <a:endParaRPr lang="zh-CN" altLang="en-US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0594" name="Rectangle 6"/>
          <p:cNvSpPr txBox="1">
            <a:spLocks noGrp="1"/>
          </p:cNvSpPr>
          <p:nvPr>
            <p:ph type="ftr" sz="quarter"/>
          </p:nvPr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defTabSz="990600"/>
            <a:r>
              <a:rPr lang="zh-CN" altLang="en-US" sz="1300" dirty="0">
                <a:latin typeface="Times New Roman" panose="02020603050405020304" pitchFamily="18" charset="0"/>
              </a:rPr>
              <a:t>SUN HX AccountingEnglishLesson6</a:t>
            </a:r>
            <a:endParaRPr lang="en-US" altLang="zh-CN" sz="1300" dirty="0">
              <a:latin typeface="Times New Roman" panose="02020603050405020304" pitchFamily="18" charset="0"/>
            </a:endParaRPr>
          </a:p>
        </p:txBody>
      </p:sp>
      <p:sp>
        <p:nvSpPr>
          <p:cNvPr id="110595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algn="r" defTabSz="990600"/>
            <a:fld id="{9A0DB2DC-4C9A-4742-B13C-FB6460FD3503}" type="slidenum">
              <a:rPr lang="zh-CN" altLang="en-US" sz="1300" dirty="0">
                <a:latin typeface="Times New Roman" panose="02020603050405020304" pitchFamily="18" charset="0"/>
              </a:rPr>
            </a:fld>
            <a:endParaRPr lang="zh-CN" altLang="en-US" sz="1300" dirty="0">
              <a:latin typeface="Times New Roman" panose="02020603050405020304" pitchFamily="18" charset="0"/>
            </a:endParaRPr>
          </a:p>
        </p:txBody>
      </p:sp>
      <p:sp>
        <p:nvSpPr>
          <p:cNvPr id="110596" name="Rectangle 2"/>
          <p:cNvSpPr/>
          <p:nvPr/>
        </p:nvSpPr>
        <p:spPr>
          <a:xfrm>
            <a:off x="4022725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10597" name="Rectangle 3"/>
          <p:cNvSpPr/>
          <p:nvPr/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lIns="20635" tIns="0" rIns="20635" bIns="0" anchor="b" anchorCtr="0"/>
          <a:p>
            <a:pPr lvl="0" algn="r" defTabSz="990600"/>
            <a:r>
              <a:rPr lang="en-US" altLang="zh-CN" sz="1100" i="1" dirty="0">
                <a:latin typeface="Times New Roman" panose="02020603050405020304" pitchFamily="18" charset="0"/>
              </a:rPr>
              <a:t>24</a:t>
            </a:r>
            <a:endParaRPr lang="en-US" altLang="zh-CN" sz="1100" i="1" dirty="0">
              <a:latin typeface="Times New Roman" panose="02020603050405020304" pitchFamily="18" charset="0"/>
            </a:endParaRPr>
          </a:p>
        </p:txBody>
      </p:sp>
      <p:sp>
        <p:nvSpPr>
          <p:cNvPr id="110598" name="Rectangle 4"/>
          <p:cNvSpPr/>
          <p:nvPr/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10599" name="Rectangle 5"/>
          <p:cNvSpPr/>
          <p:nvPr/>
        </p:nvSpPr>
        <p:spPr>
          <a:xfrm>
            <a:off x="0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10600" name="Rectangle 6"/>
          <p:cNvSpPr/>
          <p:nvPr/>
        </p:nvSpPr>
        <p:spPr>
          <a:xfrm>
            <a:off x="4022725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10601" name="Rectangle 7"/>
          <p:cNvSpPr/>
          <p:nvPr/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lIns="20635" tIns="0" rIns="20635" bIns="0" anchor="b" anchorCtr="0"/>
          <a:p>
            <a:pPr lvl="0" algn="r" defTabSz="990600"/>
            <a:r>
              <a:rPr lang="en-US" altLang="zh-CN" sz="1100" i="1" dirty="0">
                <a:latin typeface="Times New Roman" panose="02020603050405020304" pitchFamily="18" charset="0"/>
              </a:rPr>
              <a:t>24</a:t>
            </a:r>
            <a:endParaRPr lang="en-US" altLang="zh-CN" sz="1100" i="1" dirty="0">
              <a:latin typeface="Times New Roman" panose="02020603050405020304" pitchFamily="18" charset="0"/>
            </a:endParaRPr>
          </a:p>
        </p:txBody>
      </p:sp>
      <p:sp>
        <p:nvSpPr>
          <p:cNvPr id="110602" name="Rectangle 8"/>
          <p:cNvSpPr/>
          <p:nvPr/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10603" name="Rectangle 9"/>
          <p:cNvSpPr/>
          <p:nvPr/>
        </p:nvSpPr>
        <p:spPr>
          <a:xfrm>
            <a:off x="0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10604" name="Rectangle 10"/>
          <p:cNvSpPr>
            <a:spLocks noTextEdit="1"/>
          </p:cNvSpPr>
          <p:nvPr>
            <p:ph type="sldImg"/>
          </p:nvPr>
        </p:nvSpPr>
        <p:spPr>
          <a:xfrm>
            <a:off x="1000125" y="774700"/>
            <a:ext cx="5099050" cy="3824288"/>
          </a:xfrm>
          <a:ln>
            <a:solidFill>
              <a:schemeClr val="tx1">
                <a:alpha val="100000"/>
              </a:schemeClr>
            </a:solidFill>
          </a:ln>
        </p:spPr>
      </p:sp>
      <p:sp>
        <p:nvSpPr>
          <p:cNvPr id="110605" name="Rectangle 11"/>
          <p:cNvSpPr>
            <a:spLocks noGrp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ln w="12700"/>
        </p:spPr>
        <p:txBody>
          <a:bodyPr wrap="square" lIns="98017" tIns="48148" rIns="98017" bIns="48148" anchor="t" anchorCtr="0"/>
          <a:p>
            <a:pPr lvl="0" eaLnBrk="1" hangingPunct="1"/>
            <a:endParaRPr lang="zh-CN" altLang="en-US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1618" name="Rectangle 6"/>
          <p:cNvSpPr txBox="1">
            <a:spLocks noGrp="1"/>
          </p:cNvSpPr>
          <p:nvPr>
            <p:ph type="ftr" sz="quarter"/>
          </p:nvPr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defTabSz="990600"/>
            <a:r>
              <a:rPr lang="zh-CN" altLang="en-US" sz="1300" dirty="0">
                <a:latin typeface="Times New Roman" panose="02020603050405020304" pitchFamily="18" charset="0"/>
              </a:rPr>
              <a:t>SUN HX AccountingEnglishLesson6</a:t>
            </a:r>
            <a:endParaRPr lang="en-US" altLang="zh-CN" sz="1300" dirty="0">
              <a:latin typeface="Times New Roman" panose="02020603050405020304" pitchFamily="18" charset="0"/>
            </a:endParaRPr>
          </a:p>
        </p:txBody>
      </p:sp>
      <p:sp>
        <p:nvSpPr>
          <p:cNvPr id="111619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algn="r" defTabSz="990600"/>
            <a:fld id="{9A0DB2DC-4C9A-4742-B13C-FB6460FD3503}" type="slidenum">
              <a:rPr lang="zh-CN" altLang="en-US" sz="1300" dirty="0">
                <a:latin typeface="Times New Roman" panose="02020603050405020304" pitchFamily="18" charset="0"/>
              </a:rPr>
            </a:fld>
            <a:endParaRPr lang="zh-CN" altLang="en-US" sz="1300" dirty="0">
              <a:latin typeface="Times New Roman" panose="02020603050405020304" pitchFamily="18" charset="0"/>
            </a:endParaRPr>
          </a:p>
        </p:txBody>
      </p:sp>
      <p:sp>
        <p:nvSpPr>
          <p:cNvPr id="111620" name="Rectangle 2"/>
          <p:cNvSpPr/>
          <p:nvPr/>
        </p:nvSpPr>
        <p:spPr>
          <a:xfrm>
            <a:off x="4022725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11621" name="Rectangle 3"/>
          <p:cNvSpPr/>
          <p:nvPr/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lIns="20635" tIns="0" rIns="20635" bIns="0" anchor="b" anchorCtr="0"/>
          <a:p>
            <a:pPr lvl="0" algn="r" defTabSz="990600"/>
            <a:r>
              <a:rPr lang="en-US" altLang="zh-CN" sz="1100" i="1" dirty="0">
                <a:latin typeface="Times New Roman" panose="02020603050405020304" pitchFamily="18" charset="0"/>
              </a:rPr>
              <a:t>24</a:t>
            </a:r>
            <a:endParaRPr lang="en-US" altLang="zh-CN" sz="1100" i="1" dirty="0">
              <a:latin typeface="Times New Roman" panose="02020603050405020304" pitchFamily="18" charset="0"/>
            </a:endParaRPr>
          </a:p>
        </p:txBody>
      </p:sp>
      <p:sp>
        <p:nvSpPr>
          <p:cNvPr id="111622" name="Rectangle 4"/>
          <p:cNvSpPr/>
          <p:nvPr/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11623" name="Rectangle 5"/>
          <p:cNvSpPr/>
          <p:nvPr/>
        </p:nvSpPr>
        <p:spPr>
          <a:xfrm>
            <a:off x="0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11624" name="Rectangle 6"/>
          <p:cNvSpPr/>
          <p:nvPr/>
        </p:nvSpPr>
        <p:spPr>
          <a:xfrm>
            <a:off x="4022725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11625" name="Rectangle 7"/>
          <p:cNvSpPr/>
          <p:nvPr/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lIns="20635" tIns="0" rIns="20635" bIns="0" anchor="b" anchorCtr="0"/>
          <a:p>
            <a:pPr lvl="0" algn="r" defTabSz="990600"/>
            <a:r>
              <a:rPr lang="en-US" altLang="zh-CN" sz="1100" i="1" dirty="0">
                <a:latin typeface="Times New Roman" panose="02020603050405020304" pitchFamily="18" charset="0"/>
              </a:rPr>
              <a:t>24</a:t>
            </a:r>
            <a:endParaRPr lang="en-US" altLang="zh-CN" sz="1100" i="1" dirty="0">
              <a:latin typeface="Times New Roman" panose="02020603050405020304" pitchFamily="18" charset="0"/>
            </a:endParaRPr>
          </a:p>
        </p:txBody>
      </p:sp>
      <p:sp>
        <p:nvSpPr>
          <p:cNvPr id="111626" name="Rectangle 8"/>
          <p:cNvSpPr/>
          <p:nvPr/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11627" name="Rectangle 9"/>
          <p:cNvSpPr/>
          <p:nvPr/>
        </p:nvSpPr>
        <p:spPr>
          <a:xfrm>
            <a:off x="0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11628" name="Rectangle 10"/>
          <p:cNvSpPr>
            <a:spLocks noTextEdit="1"/>
          </p:cNvSpPr>
          <p:nvPr>
            <p:ph type="sldImg"/>
          </p:nvPr>
        </p:nvSpPr>
        <p:spPr>
          <a:xfrm>
            <a:off x="1000125" y="774700"/>
            <a:ext cx="5099050" cy="3824288"/>
          </a:xfrm>
          <a:ln>
            <a:solidFill>
              <a:schemeClr val="tx1">
                <a:alpha val="100000"/>
              </a:schemeClr>
            </a:solidFill>
          </a:ln>
        </p:spPr>
      </p:sp>
      <p:sp>
        <p:nvSpPr>
          <p:cNvPr id="111629" name="Rectangle 11"/>
          <p:cNvSpPr>
            <a:spLocks noGrp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ln w="12700"/>
        </p:spPr>
        <p:txBody>
          <a:bodyPr wrap="square" lIns="98017" tIns="48148" rIns="98017" bIns="48148" anchor="t" anchorCtr="0"/>
          <a:p>
            <a:pPr lvl="0" eaLnBrk="1" hangingPunct="1"/>
            <a:endParaRPr lang="zh-CN" altLang="en-US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42" name="Rectangle 6"/>
          <p:cNvSpPr txBox="1">
            <a:spLocks noGrp="1"/>
          </p:cNvSpPr>
          <p:nvPr>
            <p:ph type="ftr" sz="quarter"/>
          </p:nvPr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defTabSz="990600"/>
            <a:r>
              <a:rPr lang="zh-CN" altLang="en-US" sz="1300" dirty="0">
                <a:latin typeface="Times New Roman" panose="02020603050405020304" pitchFamily="18" charset="0"/>
              </a:rPr>
              <a:t>SUN HX AccountingEnglishLesson6</a:t>
            </a:r>
            <a:endParaRPr lang="en-US" altLang="zh-CN" sz="1300" dirty="0">
              <a:latin typeface="Times New Roman" panose="02020603050405020304" pitchFamily="18" charset="0"/>
            </a:endParaRPr>
          </a:p>
        </p:txBody>
      </p:sp>
      <p:sp>
        <p:nvSpPr>
          <p:cNvPr id="112643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algn="r" defTabSz="990600"/>
            <a:fld id="{9A0DB2DC-4C9A-4742-B13C-FB6460FD3503}" type="slidenum">
              <a:rPr lang="zh-CN" altLang="en-US" sz="1300" dirty="0">
                <a:latin typeface="Times New Roman" panose="02020603050405020304" pitchFamily="18" charset="0"/>
              </a:rPr>
            </a:fld>
            <a:endParaRPr lang="zh-CN" altLang="en-US" sz="1300" dirty="0">
              <a:latin typeface="Times New Roman" panose="02020603050405020304" pitchFamily="18" charset="0"/>
            </a:endParaRPr>
          </a:p>
        </p:txBody>
      </p:sp>
      <p:sp>
        <p:nvSpPr>
          <p:cNvPr id="112644" name="Rectangle 2"/>
          <p:cNvSpPr/>
          <p:nvPr/>
        </p:nvSpPr>
        <p:spPr>
          <a:xfrm>
            <a:off x="4022725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12645" name="Rectangle 3"/>
          <p:cNvSpPr/>
          <p:nvPr/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lIns="20635" tIns="0" rIns="20635" bIns="0" anchor="b" anchorCtr="0"/>
          <a:p>
            <a:pPr lvl="0" algn="r" defTabSz="990600"/>
            <a:r>
              <a:rPr lang="en-US" altLang="zh-CN" sz="1100" i="1" dirty="0">
                <a:latin typeface="Times New Roman" panose="02020603050405020304" pitchFamily="18" charset="0"/>
              </a:rPr>
              <a:t>24</a:t>
            </a:r>
            <a:endParaRPr lang="en-US" altLang="zh-CN" sz="1100" i="1" dirty="0">
              <a:latin typeface="Times New Roman" panose="02020603050405020304" pitchFamily="18" charset="0"/>
            </a:endParaRPr>
          </a:p>
        </p:txBody>
      </p:sp>
      <p:sp>
        <p:nvSpPr>
          <p:cNvPr id="112646" name="Rectangle 4"/>
          <p:cNvSpPr/>
          <p:nvPr/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12647" name="Rectangle 5"/>
          <p:cNvSpPr/>
          <p:nvPr/>
        </p:nvSpPr>
        <p:spPr>
          <a:xfrm>
            <a:off x="0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12648" name="Rectangle 6"/>
          <p:cNvSpPr/>
          <p:nvPr/>
        </p:nvSpPr>
        <p:spPr>
          <a:xfrm>
            <a:off x="4022725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12649" name="Rectangle 7"/>
          <p:cNvSpPr/>
          <p:nvPr/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lIns="20635" tIns="0" rIns="20635" bIns="0" anchor="b" anchorCtr="0"/>
          <a:p>
            <a:pPr lvl="0" algn="r" defTabSz="990600"/>
            <a:r>
              <a:rPr lang="en-US" altLang="zh-CN" sz="1100" i="1" dirty="0">
                <a:latin typeface="Times New Roman" panose="02020603050405020304" pitchFamily="18" charset="0"/>
              </a:rPr>
              <a:t>24</a:t>
            </a:r>
            <a:endParaRPr lang="en-US" altLang="zh-CN" sz="1100" i="1" dirty="0">
              <a:latin typeface="Times New Roman" panose="02020603050405020304" pitchFamily="18" charset="0"/>
            </a:endParaRPr>
          </a:p>
        </p:txBody>
      </p:sp>
      <p:sp>
        <p:nvSpPr>
          <p:cNvPr id="112650" name="Rectangle 8"/>
          <p:cNvSpPr/>
          <p:nvPr/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12651" name="Rectangle 9"/>
          <p:cNvSpPr/>
          <p:nvPr/>
        </p:nvSpPr>
        <p:spPr>
          <a:xfrm>
            <a:off x="0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12652" name="Rectangle 10"/>
          <p:cNvSpPr>
            <a:spLocks noTextEdit="1"/>
          </p:cNvSpPr>
          <p:nvPr>
            <p:ph type="sldImg"/>
          </p:nvPr>
        </p:nvSpPr>
        <p:spPr>
          <a:xfrm>
            <a:off x="1000125" y="774700"/>
            <a:ext cx="5099050" cy="3824288"/>
          </a:xfrm>
          <a:ln>
            <a:solidFill>
              <a:schemeClr val="tx1">
                <a:alpha val="100000"/>
              </a:schemeClr>
            </a:solidFill>
          </a:ln>
        </p:spPr>
      </p:sp>
      <p:sp>
        <p:nvSpPr>
          <p:cNvPr id="112653" name="Rectangle 11"/>
          <p:cNvSpPr>
            <a:spLocks noGrp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ln w="12700"/>
        </p:spPr>
        <p:txBody>
          <a:bodyPr wrap="square" lIns="98017" tIns="48148" rIns="98017" bIns="48148" anchor="t" anchorCtr="0"/>
          <a:p>
            <a:pPr lvl="0" eaLnBrk="1" hangingPunct="1"/>
            <a:endParaRPr lang="zh-CN" altLang="en-US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3666" name="Rectangle 6"/>
          <p:cNvSpPr txBox="1">
            <a:spLocks noGrp="1"/>
          </p:cNvSpPr>
          <p:nvPr>
            <p:ph type="ftr" sz="quarter"/>
          </p:nvPr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defTabSz="990600"/>
            <a:r>
              <a:rPr lang="zh-CN" altLang="en-US" sz="1300" dirty="0">
                <a:latin typeface="Times New Roman" panose="02020603050405020304" pitchFamily="18" charset="0"/>
              </a:rPr>
              <a:t>SUN HX AccountingEnglishLesson6</a:t>
            </a:r>
            <a:endParaRPr lang="en-US" altLang="zh-CN" sz="1300" dirty="0">
              <a:latin typeface="Times New Roman" panose="02020603050405020304" pitchFamily="18" charset="0"/>
            </a:endParaRPr>
          </a:p>
        </p:txBody>
      </p:sp>
      <p:sp>
        <p:nvSpPr>
          <p:cNvPr id="113667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algn="r" defTabSz="990600"/>
            <a:fld id="{9A0DB2DC-4C9A-4742-B13C-FB6460FD3503}" type="slidenum">
              <a:rPr lang="zh-CN" altLang="en-US" sz="1300" dirty="0">
                <a:latin typeface="Times New Roman" panose="02020603050405020304" pitchFamily="18" charset="0"/>
              </a:rPr>
            </a:fld>
            <a:endParaRPr lang="zh-CN" altLang="en-US" sz="1300" dirty="0">
              <a:latin typeface="Times New Roman" panose="02020603050405020304" pitchFamily="18" charset="0"/>
            </a:endParaRPr>
          </a:p>
        </p:txBody>
      </p:sp>
      <p:sp>
        <p:nvSpPr>
          <p:cNvPr id="113668" name="Rectangle 2"/>
          <p:cNvSpPr/>
          <p:nvPr/>
        </p:nvSpPr>
        <p:spPr>
          <a:xfrm>
            <a:off x="4022725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13669" name="Rectangle 3"/>
          <p:cNvSpPr/>
          <p:nvPr/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lIns="20635" tIns="0" rIns="20635" bIns="0" anchor="b" anchorCtr="0"/>
          <a:p>
            <a:pPr lvl="0" algn="r" defTabSz="990600"/>
            <a:r>
              <a:rPr lang="en-US" altLang="zh-CN" sz="1100" i="1" dirty="0">
                <a:latin typeface="Times New Roman" panose="02020603050405020304" pitchFamily="18" charset="0"/>
              </a:rPr>
              <a:t>24</a:t>
            </a:r>
            <a:endParaRPr lang="en-US" altLang="zh-CN" sz="1100" i="1" dirty="0">
              <a:latin typeface="Times New Roman" panose="02020603050405020304" pitchFamily="18" charset="0"/>
            </a:endParaRPr>
          </a:p>
        </p:txBody>
      </p:sp>
      <p:sp>
        <p:nvSpPr>
          <p:cNvPr id="113670" name="Rectangle 4"/>
          <p:cNvSpPr/>
          <p:nvPr/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13671" name="Rectangle 5"/>
          <p:cNvSpPr/>
          <p:nvPr/>
        </p:nvSpPr>
        <p:spPr>
          <a:xfrm>
            <a:off x="0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13672" name="Rectangle 6"/>
          <p:cNvSpPr/>
          <p:nvPr/>
        </p:nvSpPr>
        <p:spPr>
          <a:xfrm>
            <a:off x="4022725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13673" name="Rectangle 7"/>
          <p:cNvSpPr/>
          <p:nvPr/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lIns="20635" tIns="0" rIns="20635" bIns="0" anchor="b" anchorCtr="0"/>
          <a:p>
            <a:pPr lvl="0" algn="r" defTabSz="990600"/>
            <a:r>
              <a:rPr lang="en-US" altLang="zh-CN" sz="1100" i="1" dirty="0">
                <a:latin typeface="Times New Roman" panose="02020603050405020304" pitchFamily="18" charset="0"/>
              </a:rPr>
              <a:t>24</a:t>
            </a:r>
            <a:endParaRPr lang="en-US" altLang="zh-CN" sz="1100" i="1" dirty="0">
              <a:latin typeface="Times New Roman" panose="02020603050405020304" pitchFamily="18" charset="0"/>
            </a:endParaRPr>
          </a:p>
        </p:txBody>
      </p:sp>
      <p:sp>
        <p:nvSpPr>
          <p:cNvPr id="113674" name="Rectangle 8"/>
          <p:cNvSpPr/>
          <p:nvPr/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13675" name="Rectangle 9"/>
          <p:cNvSpPr/>
          <p:nvPr/>
        </p:nvSpPr>
        <p:spPr>
          <a:xfrm>
            <a:off x="0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13676" name="Rectangle 10"/>
          <p:cNvSpPr>
            <a:spLocks noTextEdit="1"/>
          </p:cNvSpPr>
          <p:nvPr>
            <p:ph type="sldImg"/>
          </p:nvPr>
        </p:nvSpPr>
        <p:spPr>
          <a:xfrm>
            <a:off x="1000125" y="774700"/>
            <a:ext cx="5099050" cy="3824288"/>
          </a:xfrm>
          <a:ln>
            <a:solidFill>
              <a:schemeClr val="tx1">
                <a:alpha val="100000"/>
              </a:schemeClr>
            </a:solidFill>
          </a:ln>
        </p:spPr>
      </p:sp>
      <p:sp>
        <p:nvSpPr>
          <p:cNvPr id="113677" name="Rectangle 11"/>
          <p:cNvSpPr>
            <a:spLocks noGrp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ln w="12700"/>
        </p:spPr>
        <p:txBody>
          <a:bodyPr wrap="square" lIns="98017" tIns="48148" rIns="98017" bIns="48148" anchor="t" anchorCtr="0"/>
          <a:p>
            <a:pPr lvl="0" eaLnBrk="1" hangingPunct="1"/>
            <a:endParaRPr lang="zh-CN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7042" name="Rectangle 6"/>
          <p:cNvSpPr txBox="1">
            <a:spLocks noGrp="1"/>
          </p:cNvSpPr>
          <p:nvPr>
            <p:ph type="ftr" sz="quarter"/>
          </p:nvPr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defTabSz="990600"/>
            <a:r>
              <a:rPr lang="zh-CN" altLang="en-US" sz="1300" dirty="0">
                <a:latin typeface="Times New Roman" panose="02020603050405020304" pitchFamily="18" charset="0"/>
              </a:rPr>
              <a:t>SUN HX AccountingEnglishLesson6</a:t>
            </a:r>
            <a:endParaRPr lang="en-US" altLang="zh-CN" sz="1300" dirty="0">
              <a:latin typeface="Times New Roman" panose="02020603050405020304" pitchFamily="18" charset="0"/>
            </a:endParaRPr>
          </a:p>
        </p:txBody>
      </p:sp>
      <p:sp>
        <p:nvSpPr>
          <p:cNvPr id="87043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algn="r" defTabSz="990600"/>
            <a:fld id="{9A0DB2DC-4C9A-4742-B13C-FB6460FD3503}" type="slidenum">
              <a:rPr lang="zh-CN" altLang="en-US" sz="1300" dirty="0">
                <a:latin typeface="Times New Roman" panose="02020603050405020304" pitchFamily="18" charset="0"/>
              </a:rPr>
            </a:fld>
            <a:endParaRPr lang="zh-CN" altLang="en-US" sz="1300" dirty="0">
              <a:latin typeface="Times New Roman" panose="02020603050405020304" pitchFamily="18" charset="0"/>
            </a:endParaRPr>
          </a:p>
        </p:txBody>
      </p:sp>
      <p:sp>
        <p:nvSpPr>
          <p:cNvPr id="87044" name="Rectangle 2"/>
          <p:cNvSpPr/>
          <p:nvPr/>
        </p:nvSpPr>
        <p:spPr>
          <a:xfrm>
            <a:off x="4022725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87045" name="Rectangle 3"/>
          <p:cNvSpPr/>
          <p:nvPr/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lIns="20635" tIns="0" rIns="20635" bIns="0" anchor="b" anchorCtr="0"/>
          <a:p>
            <a:pPr lvl="0" algn="r" defTabSz="990600"/>
            <a:r>
              <a:rPr lang="en-US" altLang="zh-CN" sz="1100" i="1" dirty="0">
                <a:latin typeface="Times New Roman" panose="02020603050405020304" pitchFamily="18" charset="0"/>
              </a:rPr>
              <a:t>22</a:t>
            </a:r>
            <a:endParaRPr lang="en-US" altLang="zh-CN" sz="1100" i="1" dirty="0">
              <a:latin typeface="Times New Roman" panose="02020603050405020304" pitchFamily="18" charset="0"/>
            </a:endParaRPr>
          </a:p>
        </p:txBody>
      </p:sp>
      <p:sp>
        <p:nvSpPr>
          <p:cNvPr id="87046" name="Rectangle 4"/>
          <p:cNvSpPr/>
          <p:nvPr/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87047" name="Rectangle 5"/>
          <p:cNvSpPr/>
          <p:nvPr/>
        </p:nvSpPr>
        <p:spPr>
          <a:xfrm>
            <a:off x="0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87048" name="Rectangle 6"/>
          <p:cNvSpPr/>
          <p:nvPr/>
        </p:nvSpPr>
        <p:spPr>
          <a:xfrm>
            <a:off x="4022725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87049" name="Rectangle 7"/>
          <p:cNvSpPr/>
          <p:nvPr/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lIns="20635" tIns="0" rIns="20635" bIns="0" anchor="b" anchorCtr="0"/>
          <a:p>
            <a:pPr lvl="0" algn="r" defTabSz="990600"/>
            <a:r>
              <a:rPr lang="en-US" altLang="zh-CN" sz="1100" i="1" dirty="0">
                <a:latin typeface="Times New Roman" panose="02020603050405020304" pitchFamily="18" charset="0"/>
              </a:rPr>
              <a:t>22</a:t>
            </a:r>
            <a:endParaRPr lang="en-US" altLang="zh-CN" sz="1100" i="1" dirty="0">
              <a:latin typeface="Times New Roman" panose="02020603050405020304" pitchFamily="18" charset="0"/>
            </a:endParaRPr>
          </a:p>
        </p:txBody>
      </p:sp>
      <p:sp>
        <p:nvSpPr>
          <p:cNvPr id="87050" name="Rectangle 8"/>
          <p:cNvSpPr/>
          <p:nvPr/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87051" name="Rectangle 9"/>
          <p:cNvSpPr/>
          <p:nvPr/>
        </p:nvSpPr>
        <p:spPr>
          <a:xfrm>
            <a:off x="0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87052" name="Rectangle 10"/>
          <p:cNvSpPr>
            <a:spLocks noTextEdit="1"/>
          </p:cNvSpPr>
          <p:nvPr>
            <p:ph type="sldImg"/>
          </p:nvPr>
        </p:nvSpPr>
        <p:spPr>
          <a:xfrm>
            <a:off x="1000125" y="774700"/>
            <a:ext cx="5099050" cy="3824288"/>
          </a:xfrm>
          <a:ln>
            <a:solidFill>
              <a:schemeClr val="tx1">
                <a:alpha val="100000"/>
              </a:schemeClr>
            </a:solidFill>
          </a:ln>
        </p:spPr>
      </p:sp>
      <p:sp>
        <p:nvSpPr>
          <p:cNvPr id="87053" name="Rectangle 11"/>
          <p:cNvSpPr>
            <a:spLocks noGrp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ln w="12700"/>
        </p:spPr>
        <p:txBody>
          <a:bodyPr wrap="square" lIns="98017" tIns="48148" rIns="98017" bIns="48148" anchor="t" anchorCtr="0"/>
          <a:p>
            <a:pPr lvl="0" eaLnBrk="1" hangingPunct="1"/>
            <a:endParaRPr lang="zh-CN" altLang="en-US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4690" name="Rectangle 6"/>
          <p:cNvSpPr txBox="1">
            <a:spLocks noGrp="1"/>
          </p:cNvSpPr>
          <p:nvPr>
            <p:ph type="ftr" sz="quarter"/>
          </p:nvPr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defTabSz="990600"/>
            <a:r>
              <a:rPr lang="zh-CN" altLang="en-US" sz="1300" dirty="0">
                <a:latin typeface="Times New Roman" panose="02020603050405020304" pitchFamily="18" charset="0"/>
              </a:rPr>
              <a:t>SUN HX AccountingEnglishLesson6</a:t>
            </a:r>
            <a:endParaRPr lang="en-US" altLang="zh-CN" sz="1300" dirty="0">
              <a:latin typeface="Times New Roman" panose="02020603050405020304" pitchFamily="18" charset="0"/>
            </a:endParaRPr>
          </a:p>
        </p:txBody>
      </p:sp>
      <p:sp>
        <p:nvSpPr>
          <p:cNvPr id="114691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algn="r" defTabSz="990600"/>
            <a:fld id="{9A0DB2DC-4C9A-4742-B13C-FB6460FD3503}" type="slidenum">
              <a:rPr lang="zh-CN" altLang="en-US" sz="1300" dirty="0">
                <a:latin typeface="Times New Roman" panose="02020603050405020304" pitchFamily="18" charset="0"/>
              </a:rPr>
            </a:fld>
            <a:endParaRPr lang="zh-CN" altLang="en-US" sz="1300" dirty="0">
              <a:latin typeface="Times New Roman" panose="02020603050405020304" pitchFamily="18" charset="0"/>
            </a:endParaRPr>
          </a:p>
        </p:txBody>
      </p:sp>
      <p:sp>
        <p:nvSpPr>
          <p:cNvPr id="114692" name="Rectangle 6"/>
          <p:cNvSpPr txBox="1">
            <a:spLocks noGrp="1"/>
          </p:cNvSpPr>
          <p:nvPr/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048" tIns="49524" rIns="99048" bIns="49524" anchor="b" anchorCtr="0"/>
          <a:p>
            <a:pPr lvl="0" defTabSz="990600" eaLnBrk="1" hangingPunct="1"/>
            <a:r>
              <a:rPr lang="en-US" altLang="zh-CN" sz="1300" dirty="0">
                <a:latin typeface="Times New Roman" panose="02020603050405020304" pitchFamily="18" charset="0"/>
              </a:rPr>
              <a:t>SUN HX Accounting English Lesson4</a:t>
            </a:r>
            <a:endParaRPr lang="en-US" altLang="zh-CN" sz="1300" dirty="0">
              <a:latin typeface="Times New Roman" panose="02020603050405020304" pitchFamily="18" charset="0"/>
            </a:endParaRPr>
          </a:p>
        </p:txBody>
      </p:sp>
      <p:sp>
        <p:nvSpPr>
          <p:cNvPr id="114693" name="Rectangle 7"/>
          <p:cNvSpPr txBox="1">
            <a:spLocks noGrp="1"/>
          </p:cNvSpPr>
          <p:nvPr/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048" tIns="49524" rIns="99048" bIns="49524" anchor="b" anchorCtr="0"/>
          <a:p>
            <a:pPr lvl="0" algn="r" defTabSz="990600" eaLnBrk="1" hangingPunct="1"/>
            <a:fld id="{9A0DB2DC-4C9A-4742-B13C-FB6460FD3503}" type="slidenum">
              <a:rPr lang="en-US" altLang="zh-CN" sz="1300" dirty="0">
                <a:latin typeface="Times New Roman" panose="02020603050405020304" pitchFamily="18" charset="0"/>
              </a:rPr>
            </a:fld>
            <a:endParaRPr lang="en-US" altLang="zh-CN" sz="1300" dirty="0">
              <a:latin typeface="Times New Roman" panose="02020603050405020304" pitchFamily="18" charset="0"/>
            </a:endParaRPr>
          </a:p>
        </p:txBody>
      </p:sp>
      <p:sp>
        <p:nvSpPr>
          <p:cNvPr id="114694" name="Rectangle 2"/>
          <p:cNvSpPr>
            <a:spLocks noTextEdit="1"/>
          </p:cNvSpPr>
          <p:nvPr>
            <p:ph type="sldImg"/>
          </p:nvPr>
        </p:nvSpPr>
        <p:spPr>
          <a:xfrm>
            <a:off x="1000125" y="774700"/>
            <a:ext cx="5099050" cy="3824288"/>
          </a:xfrm>
          <a:ln>
            <a:solidFill>
              <a:schemeClr val="tx1">
                <a:alpha val="100000"/>
              </a:schemeClr>
            </a:solidFill>
          </a:ln>
        </p:spPr>
      </p:sp>
      <p:sp>
        <p:nvSpPr>
          <p:cNvPr id="114695" name="Rectangle 3"/>
          <p:cNvSpPr/>
          <p:nvPr>
            <p:ph type="body" idx="1"/>
          </p:nvPr>
        </p:nvSpPr>
        <p:spPr>
          <a:xfrm>
            <a:off x="946150" y="4860925"/>
            <a:ext cx="5207000" cy="4605338"/>
          </a:xfrm>
          <a:ln w="12700"/>
        </p:spPr>
        <p:txBody>
          <a:bodyPr wrap="square" lIns="98017" tIns="48148" rIns="98017" bIns="48148" anchor="t" anchorCtr="0"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5714" name="Rectangle 6"/>
          <p:cNvSpPr txBox="1">
            <a:spLocks noGrp="1"/>
          </p:cNvSpPr>
          <p:nvPr>
            <p:ph type="ftr" sz="quarter"/>
          </p:nvPr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defTabSz="990600"/>
            <a:r>
              <a:rPr lang="zh-CN" altLang="en-US" sz="1300" dirty="0">
                <a:latin typeface="Times New Roman" panose="02020603050405020304" pitchFamily="18" charset="0"/>
              </a:rPr>
              <a:t>SUN HX AccountingEnglishLesson6</a:t>
            </a:r>
            <a:endParaRPr lang="en-US" altLang="zh-CN" sz="1300" dirty="0">
              <a:latin typeface="Times New Roman" panose="02020603050405020304" pitchFamily="18" charset="0"/>
            </a:endParaRPr>
          </a:p>
        </p:txBody>
      </p:sp>
      <p:sp>
        <p:nvSpPr>
          <p:cNvPr id="115715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algn="r" defTabSz="990600"/>
            <a:fld id="{9A0DB2DC-4C9A-4742-B13C-FB6460FD3503}" type="slidenum">
              <a:rPr lang="zh-CN" altLang="en-US" sz="1300" dirty="0">
                <a:latin typeface="Times New Roman" panose="02020603050405020304" pitchFamily="18" charset="0"/>
              </a:rPr>
            </a:fld>
            <a:endParaRPr lang="zh-CN" altLang="en-US" sz="1300" dirty="0">
              <a:latin typeface="Times New Roman" panose="02020603050405020304" pitchFamily="18" charset="0"/>
            </a:endParaRPr>
          </a:p>
        </p:txBody>
      </p:sp>
      <p:sp>
        <p:nvSpPr>
          <p:cNvPr id="115716" name="Rectangle 6"/>
          <p:cNvSpPr txBox="1">
            <a:spLocks noGrp="1"/>
          </p:cNvSpPr>
          <p:nvPr/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048" tIns="49524" rIns="99048" bIns="49524" anchor="b" anchorCtr="0"/>
          <a:p>
            <a:pPr lvl="0" defTabSz="990600" eaLnBrk="1" hangingPunct="1"/>
            <a:r>
              <a:rPr lang="en-US" altLang="zh-CN" sz="1300" dirty="0">
                <a:latin typeface="Times New Roman" panose="02020603050405020304" pitchFamily="18" charset="0"/>
              </a:rPr>
              <a:t>SUN HX Accounting English Lesson4</a:t>
            </a:r>
            <a:endParaRPr lang="en-US" altLang="zh-CN" sz="1300" dirty="0">
              <a:latin typeface="Times New Roman" panose="02020603050405020304" pitchFamily="18" charset="0"/>
            </a:endParaRPr>
          </a:p>
        </p:txBody>
      </p:sp>
      <p:sp>
        <p:nvSpPr>
          <p:cNvPr id="115717" name="Rectangle 7"/>
          <p:cNvSpPr txBox="1">
            <a:spLocks noGrp="1"/>
          </p:cNvSpPr>
          <p:nvPr/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048" tIns="49524" rIns="99048" bIns="49524" anchor="b" anchorCtr="0"/>
          <a:p>
            <a:pPr lvl="0" algn="r" defTabSz="990600" eaLnBrk="1" hangingPunct="1"/>
            <a:fld id="{9A0DB2DC-4C9A-4742-B13C-FB6460FD3503}" type="slidenum">
              <a:rPr lang="en-US" altLang="zh-CN" sz="1300" dirty="0">
                <a:latin typeface="Times New Roman" panose="02020603050405020304" pitchFamily="18" charset="0"/>
              </a:rPr>
            </a:fld>
            <a:endParaRPr lang="en-US" altLang="zh-CN" sz="1300" dirty="0">
              <a:latin typeface="Times New Roman" panose="02020603050405020304" pitchFamily="18" charset="0"/>
            </a:endParaRPr>
          </a:p>
        </p:txBody>
      </p:sp>
      <p:sp>
        <p:nvSpPr>
          <p:cNvPr id="115718" name="Rectangle 1026"/>
          <p:cNvSpPr>
            <a:spLocks noTextEdit="1"/>
          </p:cNvSpPr>
          <p:nvPr>
            <p:ph type="sldImg"/>
          </p:nvPr>
        </p:nvSpPr>
        <p:spPr>
          <a:xfrm>
            <a:off x="1000125" y="774700"/>
            <a:ext cx="5099050" cy="3824288"/>
          </a:xfrm>
          <a:ln>
            <a:solidFill>
              <a:schemeClr val="tx1">
                <a:alpha val="100000"/>
              </a:schemeClr>
            </a:solidFill>
          </a:ln>
        </p:spPr>
      </p:sp>
      <p:sp>
        <p:nvSpPr>
          <p:cNvPr id="115719" name="Rectangle 1027"/>
          <p:cNvSpPr>
            <a:spLocks noGrp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ln/>
        </p:spPr>
        <p:txBody>
          <a:bodyPr wrap="square" lIns="98017" tIns="48148" rIns="98017" bIns="48148" anchor="t" anchorCtr="0"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6738" name="Rectangle 6"/>
          <p:cNvSpPr txBox="1">
            <a:spLocks noGrp="1"/>
          </p:cNvSpPr>
          <p:nvPr>
            <p:ph type="ftr" sz="quarter"/>
          </p:nvPr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defTabSz="990600"/>
            <a:r>
              <a:rPr lang="zh-CN" altLang="en-US" sz="1300" dirty="0">
                <a:latin typeface="Times New Roman" panose="02020603050405020304" pitchFamily="18" charset="0"/>
              </a:rPr>
              <a:t>SUN HX AccountingEnglishLesson6</a:t>
            </a:r>
            <a:endParaRPr lang="en-US" altLang="zh-CN" sz="1300" dirty="0">
              <a:latin typeface="Times New Roman" panose="02020603050405020304" pitchFamily="18" charset="0"/>
            </a:endParaRPr>
          </a:p>
        </p:txBody>
      </p:sp>
      <p:sp>
        <p:nvSpPr>
          <p:cNvPr id="116739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algn="r" defTabSz="990600"/>
            <a:fld id="{9A0DB2DC-4C9A-4742-B13C-FB6460FD3503}" type="slidenum">
              <a:rPr lang="zh-CN" altLang="en-US" sz="1300" dirty="0">
                <a:latin typeface="Times New Roman" panose="02020603050405020304" pitchFamily="18" charset="0"/>
              </a:rPr>
            </a:fld>
            <a:endParaRPr lang="zh-CN" altLang="en-US" sz="1300" dirty="0">
              <a:latin typeface="Times New Roman" panose="02020603050405020304" pitchFamily="18" charset="0"/>
            </a:endParaRPr>
          </a:p>
        </p:txBody>
      </p:sp>
      <p:sp>
        <p:nvSpPr>
          <p:cNvPr id="116740" name="Rectangle 6"/>
          <p:cNvSpPr txBox="1">
            <a:spLocks noGrp="1"/>
          </p:cNvSpPr>
          <p:nvPr/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048" tIns="49524" rIns="99048" bIns="49524" anchor="b" anchorCtr="0"/>
          <a:p>
            <a:pPr lvl="0" defTabSz="990600" eaLnBrk="1" hangingPunct="1"/>
            <a:r>
              <a:rPr lang="en-US" altLang="zh-CN" sz="1300" dirty="0">
                <a:latin typeface="Times New Roman" panose="02020603050405020304" pitchFamily="18" charset="0"/>
              </a:rPr>
              <a:t>SUN HX Accounting English Lesson4</a:t>
            </a:r>
            <a:endParaRPr lang="en-US" altLang="zh-CN" sz="1300" dirty="0">
              <a:latin typeface="Times New Roman" panose="02020603050405020304" pitchFamily="18" charset="0"/>
            </a:endParaRPr>
          </a:p>
        </p:txBody>
      </p:sp>
      <p:sp>
        <p:nvSpPr>
          <p:cNvPr id="116741" name="Rectangle 7"/>
          <p:cNvSpPr txBox="1">
            <a:spLocks noGrp="1"/>
          </p:cNvSpPr>
          <p:nvPr/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048" tIns="49524" rIns="99048" bIns="49524" anchor="b" anchorCtr="0"/>
          <a:p>
            <a:pPr lvl="0" algn="r" defTabSz="990600" eaLnBrk="1" hangingPunct="1"/>
            <a:fld id="{9A0DB2DC-4C9A-4742-B13C-FB6460FD3503}" type="slidenum">
              <a:rPr lang="en-US" altLang="zh-CN" sz="1300" dirty="0">
                <a:latin typeface="Times New Roman" panose="02020603050405020304" pitchFamily="18" charset="0"/>
              </a:rPr>
            </a:fld>
            <a:endParaRPr lang="en-US" altLang="zh-CN" sz="1300" dirty="0">
              <a:latin typeface="Times New Roman" panose="02020603050405020304" pitchFamily="18" charset="0"/>
            </a:endParaRPr>
          </a:p>
        </p:txBody>
      </p:sp>
      <p:sp>
        <p:nvSpPr>
          <p:cNvPr id="116742" name="Rectangle 2"/>
          <p:cNvSpPr>
            <a:spLocks noTextEdit="1"/>
          </p:cNvSpPr>
          <p:nvPr>
            <p:ph type="sldImg"/>
          </p:nvPr>
        </p:nvSpPr>
        <p:spPr>
          <a:xfrm>
            <a:off x="1000125" y="774700"/>
            <a:ext cx="5099050" cy="3824288"/>
          </a:xfrm>
          <a:ln>
            <a:solidFill>
              <a:schemeClr val="tx1">
                <a:alpha val="100000"/>
              </a:schemeClr>
            </a:solidFill>
          </a:ln>
        </p:spPr>
      </p:sp>
      <p:sp>
        <p:nvSpPr>
          <p:cNvPr id="116743" name="Rectangle 3"/>
          <p:cNvSpPr>
            <a:spLocks noGrp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ln/>
        </p:spPr>
        <p:txBody>
          <a:bodyPr wrap="square" lIns="98017" tIns="48148" rIns="98017" bIns="48148" anchor="t" anchorCtr="0"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7762" name="Rectangle 6"/>
          <p:cNvSpPr txBox="1">
            <a:spLocks noGrp="1"/>
          </p:cNvSpPr>
          <p:nvPr>
            <p:ph type="ftr" sz="quarter"/>
          </p:nvPr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defTabSz="990600"/>
            <a:r>
              <a:rPr lang="zh-CN" altLang="en-US" sz="1300" dirty="0">
                <a:latin typeface="Times New Roman" panose="02020603050405020304" pitchFamily="18" charset="0"/>
              </a:rPr>
              <a:t>SUN HX AccountingEnglishLesson6</a:t>
            </a:r>
            <a:endParaRPr lang="en-US" altLang="zh-CN" sz="1300" dirty="0">
              <a:latin typeface="Times New Roman" panose="02020603050405020304" pitchFamily="18" charset="0"/>
            </a:endParaRPr>
          </a:p>
        </p:txBody>
      </p:sp>
      <p:sp>
        <p:nvSpPr>
          <p:cNvPr id="117763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algn="r" defTabSz="990600"/>
            <a:fld id="{9A0DB2DC-4C9A-4742-B13C-FB6460FD3503}" type="slidenum">
              <a:rPr lang="zh-CN" altLang="en-US" sz="1300" dirty="0">
                <a:latin typeface="Times New Roman" panose="02020603050405020304" pitchFamily="18" charset="0"/>
              </a:rPr>
            </a:fld>
            <a:endParaRPr lang="zh-CN" altLang="en-US" sz="1300" dirty="0">
              <a:latin typeface="Times New Roman" panose="02020603050405020304" pitchFamily="18" charset="0"/>
            </a:endParaRPr>
          </a:p>
        </p:txBody>
      </p:sp>
      <p:sp>
        <p:nvSpPr>
          <p:cNvPr id="117764" name="Rectangle 6"/>
          <p:cNvSpPr txBox="1">
            <a:spLocks noGrp="1"/>
          </p:cNvSpPr>
          <p:nvPr/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048" tIns="49524" rIns="99048" bIns="49524" anchor="b" anchorCtr="0"/>
          <a:p>
            <a:pPr lvl="0" defTabSz="990600" eaLnBrk="1" hangingPunct="1"/>
            <a:r>
              <a:rPr lang="en-US" altLang="zh-CN" sz="1300" dirty="0">
                <a:latin typeface="Times New Roman" panose="02020603050405020304" pitchFamily="18" charset="0"/>
              </a:rPr>
              <a:t>SUN HX Accounting English Lesson4</a:t>
            </a:r>
            <a:endParaRPr lang="en-US" altLang="zh-CN" sz="1300" dirty="0">
              <a:latin typeface="Times New Roman" panose="02020603050405020304" pitchFamily="18" charset="0"/>
            </a:endParaRPr>
          </a:p>
        </p:txBody>
      </p:sp>
      <p:sp>
        <p:nvSpPr>
          <p:cNvPr id="117765" name="Rectangle 7"/>
          <p:cNvSpPr txBox="1">
            <a:spLocks noGrp="1"/>
          </p:cNvSpPr>
          <p:nvPr/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048" tIns="49524" rIns="99048" bIns="49524" anchor="b" anchorCtr="0"/>
          <a:p>
            <a:pPr lvl="0" algn="r" defTabSz="990600" eaLnBrk="1" hangingPunct="1"/>
            <a:fld id="{9A0DB2DC-4C9A-4742-B13C-FB6460FD3503}" type="slidenum">
              <a:rPr lang="en-US" altLang="zh-CN" sz="1300" dirty="0">
                <a:latin typeface="Times New Roman" panose="02020603050405020304" pitchFamily="18" charset="0"/>
              </a:rPr>
            </a:fld>
            <a:endParaRPr lang="en-US" altLang="zh-CN" sz="1300" dirty="0">
              <a:latin typeface="Times New Roman" panose="02020603050405020304" pitchFamily="18" charset="0"/>
            </a:endParaRPr>
          </a:p>
        </p:txBody>
      </p:sp>
      <p:sp>
        <p:nvSpPr>
          <p:cNvPr id="117766" name="Rectangle 2"/>
          <p:cNvSpPr/>
          <p:nvPr/>
        </p:nvSpPr>
        <p:spPr>
          <a:xfrm>
            <a:off x="4022725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17767" name="Rectangle 3"/>
          <p:cNvSpPr/>
          <p:nvPr/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lIns="20635" tIns="0" rIns="20635" bIns="0" anchor="b" anchorCtr="0"/>
          <a:p>
            <a:pPr lvl="0" algn="r" defTabSz="990600"/>
            <a:r>
              <a:rPr lang="en-US" altLang="zh-CN" sz="1100" i="1" dirty="0">
                <a:latin typeface="Times New Roman" panose="02020603050405020304" pitchFamily="18" charset="0"/>
              </a:rPr>
              <a:t>4</a:t>
            </a:r>
            <a:endParaRPr lang="en-US" altLang="zh-CN" sz="1100" i="1" dirty="0">
              <a:latin typeface="Times New Roman" panose="02020603050405020304" pitchFamily="18" charset="0"/>
            </a:endParaRPr>
          </a:p>
        </p:txBody>
      </p:sp>
      <p:sp>
        <p:nvSpPr>
          <p:cNvPr id="117768" name="Rectangle 4"/>
          <p:cNvSpPr/>
          <p:nvPr/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17769" name="Rectangle 5"/>
          <p:cNvSpPr/>
          <p:nvPr/>
        </p:nvSpPr>
        <p:spPr>
          <a:xfrm>
            <a:off x="0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117770" name="Rectangle 6"/>
          <p:cNvSpPr>
            <a:spLocks noTextEdit="1"/>
          </p:cNvSpPr>
          <p:nvPr>
            <p:ph type="sldImg"/>
          </p:nvPr>
        </p:nvSpPr>
        <p:spPr>
          <a:xfrm>
            <a:off x="1000125" y="774700"/>
            <a:ext cx="5099050" cy="3824288"/>
          </a:xfrm>
          <a:ln>
            <a:solidFill>
              <a:schemeClr val="tx1">
                <a:alpha val="100000"/>
              </a:schemeClr>
            </a:solidFill>
          </a:ln>
        </p:spPr>
      </p:sp>
      <p:sp>
        <p:nvSpPr>
          <p:cNvPr id="117771" name="Rectangle 7"/>
          <p:cNvSpPr>
            <a:spLocks noGrp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ln/>
        </p:spPr>
        <p:txBody>
          <a:bodyPr wrap="square" lIns="98017" tIns="48148" rIns="98017" bIns="48148" anchor="t" anchorCtr="0"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8066" name="Rectangle 6"/>
          <p:cNvSpPr txBox="1">
            <a:spLocks noGrp="1"/>
          </p:cNvSpPr>
          <p:nvPr>
            <p:ph type="ftr" sz="quarter"/>
          </p:nvPr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defTabSz="990600"/>
            <a:r>
              <a:rPr lang="zh-CN" altLang="en-US" sz="1300" dirty="0">
                <a:latin typeface="Times New Roman" panose="02020603050405020304" pitchFamily="18" charset="0"/>
              </a:rPr>
              <a:t>SUN HX AccountingEnglishLesson6</a:t>
            </a:r>
            <a:endParaRPr lang="en-US" altLang="zh-CN" sz="1300" dirty="0">
              <a:latin typeface="Times New Roman" panose="02020603050405020304" pitchFamily="18" charset="0"/>
            </a:endParaRPr>
          </a:p>
        </p:txBody>
      </p:sp>
      <p:sp>
        <p:nvSpPr>
          <p:cNvPr id="88067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algn="r" defTabSz="990600"/>
            <a:fld id="{9A0DB2DC-4C9A-4742-B13C-FB6460FD3503}" type="slidenum">
              <a:rPr lang="zh-CN" altLang="en-US" sz="1300" dirty="0">
                <a:latin typeface="Times New Roman" panose="02020603050405020304" pitchFamily="18" charset="0"/>
              </a:rPr>
            </a:fld>
            <a:endParaRPr lang="zh-CN" altLang="en-US" sz="1300" dirty="0">
              <a:latin typeface="Times New Roman" panose="02020603050405020304" pitchFamily="18" charset="0"/>
            </a:endParaRPr>
          </a:p>
        </p:txBody>
      </p:sp>
      <p:sp>
        <p:nvSpPr>
          <p:cNvPr id="88068" name="Rectangle 2"/>
          <p:cNvSpPr/>
          <p:nvPr/>
        </p:nvSpPr>
        <p:spPr>
          <a:xfrm>
            <a:off x="4022725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88069" name="Rectangle 3"/>
          <p:cNvSpPr/>
          <p:nvPr/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lIns="20635" tIns="0" rIns="20635" bIns="0" anchor="b" anchorCtr="0"/>
          <a:p>
            <a:pPr lvl="0" algn="r" defTabSz="990600"/>
            <a:r>
              <a:rPr lang="en-US" altLang="zh-CN" sz="1100" i="1" dirty="0">
                <a:latin typeface="Times New Roman" panose="02020603050405020304" pitchFamily="18" charset="0"/>
              </a:rPr>
              <a:t>23</a:t>
            </a:r>
            <a:endParaRPr lang="en-US" altLang="zh-CN" sz="1100" i="1" dirty="0">
              <a:latin typeface="Times New Roman" panose="02020603050405020304" pitchFamily="18" charset="0"/>
            </a:endParaRPr>
          </a:p>
        </p:txBody>
      </p:sp>
      <p:sp>
        <p:nvSpPr>
          <p:cNvPr id="88070" name="Rectangle 4"/>
          <p:cNvSpPr/>
          <p:nvPr/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88071" name="Rectangle 5"/>
          <p:cNvSpPr/>
          <p:nvPr/>
        </p:nvSpPr>
        <p:spPr>
          <a:xfrm>
            <a:off x="0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88072" name="Rectangle 6"/>
          <p:cNvSpPr/>
          <p:nvPr/>
        </p:nvSpPr>
        <p:spPr>
          <a:xfrm>
            <a:off x="4022725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88073" name="Rectangle 7"/>
          <p:cNvSpPr/>
          <p:nvPr/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lIns="20635" tIns="0" rIns="20635" bIns="0" anchor="b" anchorCtr="0"/>
          <a:p>
            <a:pPr lvl="0" algn="r" defTabSz="990600"/>
            <a:r>
              <a:rPr lang="en-US" altLang="zh-CN" sz="1100" i="1" dirty="0">
                <a:latin typeface="Times New Roman" panose="02020603050405020304" pitchFamily="18" charset="0"/>
              </a:rPr>
              <a:t>23</a:t>
            </a:r>
            <a:endParaRPr lang="en-US" altLang="zh-CN" sz="1100" i="1" dirty="0">
              <a:latin typeface="Times New Roman" panose="02020603050405020304" pitchFamily="18" charset="0"/>
            </a:endParaRPr>
          </a:p>
        </p:txBody>
      </p:sp>
      <p:sp>
        <p:nvSpPr>
          <p:cNvPr id="88074" name="Rectangle 8"/>
          <p:cNvSpPr/>
          <p:nvPr/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88075" name="Rectangle 9"/>
          <p:cNvSpPr/>
          <p:nvPr/>
        </p:nvSpPr>
        <p:spPr>
          <a:xfrm>
            <a:off x="0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88076" name="Rectangle 10"/>
          <p:cNvSpPr>
            <a:spLocks noTextEdit="1"/>
          </p:cNvSpPr>
          <p:nvPr>
            <p:ph type="sldImg"/>
          </p:nvPr>
        </p:nvSpPr>
        <p:spPr>
          <a:xfrm>
            <a:off x="1000125" y="774700"/>
            <a:ext cx="5099050" cy="3824288"/>
          </a:xfrm>
          <a:ln>
            <a:solidFill>
              <a:schemeClr val="tx1">
                <a:alpha val="100000"/>
              </a:schemeClr>
            </a:solidFill>
          </a:ln>
        </p:spPr>
      </p:sp>
      <p:sp>
        <p:nvSpPr>
          <p:cNvPr id="88077" name="Rectangle 11"/>
          <p:cNvSpPr>
            <a:spLocks noGrp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ln w="12700"/>
        </p:spPr>
        <p:txBody>
          <a:bodyPr wrap="square" lIns="98017" tIns="48148" rIns="98017" bIns="48148" anchor="t" anchorCtr="0"/>
          <a:p>
            <a:pPr lvl="0" eaLnBrk="1" hangingPunct="1"/>
            <a:endParaRPr lang="zh-CN" alt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9090" name="Rectangle 6"/>
          <p:cNvSpPr txBox="1">
            <a:spLocks noGrp="1"/>
          </p:cNvSpPr>
          <p:nvPr>
            <p:ph type="ftr" sz="quarter"/>
          </p:nvPr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defTabSz="990600"/>
            <a:r>
              <a:rPr lang="zh-CN" altLang="en-US" sz="1300" dirty="0">
                <a:latin typeface="Times New Roman" panose="02020603050405020304" pitchFamily="18" charset="0"/>
              </a:rPr>
              <a:t>SUN HX AccountingEnglishLesson6</a:t>
            </a:r>
            <a:endParaRPr lang="en-US" altLang="zh-CN" sz="1300" dirty="0">
              <a:latin typeface="Times New Roman" panose="02020603050405020304" pitchFamily="18" charset="0"/>
            </a:endParaRPr>
          </a:p>
        </p:txBody>
      </p:sp>
      <p:sp>
        <p:nvSpPr>
          <p:cNvPr id="89091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algn="r" defTabSz="990600"/>
            <a:fld id="{9A0DB2DC-4C9A-4742-B13C-FB6460FD3503}" type="slidenum">
              <a:rPr lang="zh-CN" altLang="en-US" sz="1300" dirty="0">
                <a:latin typeface="Times New Roman" panose="02020603050405020304" pitchFamily="18" charset="0"/>
              </a:rPr>
            </a:fld>
            <a:endParaRPr lang="zh-CN" altLang="en-US" sz="1300" dirty="0">
              <a:latin typeface="Times New Roman" panose="02020603050405020304" pitchFamily="18" charset="0"/>
            </a:endParaRPr>
          </a:p>
        </p:txBody>
      </p:sp>
      <p:sp>
        <p:nvSpPr>
          <p:cNvPr id="89092" name="Rectangle 2"/>
          <p:cNvSpPr/>
          <p:nvPr/>
        </p:nvSpPr>
        <p:spPr>
          <a:xfrm>
            <a:off x="4022725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89093" name="Rectangle 3"/>
          <p:cNvSpPr/>
          <p:nvPr/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lIns="20635" tIns="0" rIns="20635" bIns="0" anchor="b" anchorCtr="0"/>
          <a:p>
            <a:pPr lvl="0" algn="r" defTabSz="990600"/>
            <a:r>
              <a:rPr lang="en-US" altLang="zh-CN" sz="1100" i="1" dirty="0">
                <a:latin typeface="Times New Roman" panose="02020603050405020304" pitchFamily="18" charset="0"/>
              </a:rPr>
              <a:t>24</a:t>
            </a:r>
            <a:endParaRPr lang="en-US" altLang="zh-CN" sz="1100" i="1" dirty="0">
              <a:latin typeface="Times New Roman" panose="02020603050405020304" pitchFamily="18" charset="0"/>
            </a:endParaRPr>
          </a:p>
        </p:txBody>
      </p:sp>
      <p:sp>
        <p:nvSpPr>
          <p:cNvPr id="89094" name="Rectangle 4"/>
          <p:cNvSpPr/>
          <p:nvPr/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89095" name="Rectangle 5"/>
          <p:cNvSpPr/>
          <p:nvPr/>
        </p:nvSpPr>
        <p:spPr>
          <a:xfrm>
            <a:off x="0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89096" name="Rectangle 6"/>
          <p:cNvSpPr/>
          <p:nvPr/>
        </p:nvSpPr>
        <p:spPr>
          <a:xfrm>
            <a:off x="4022725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89097" name="Rectangle 7"/>
          <p:cNvSpPr/>
          <p:nvPr/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lIns="20635" tIns="0" rIns="20635" bIns="0" anchor="b" anchorCtr="0"/>
          <a:p>
            <a:pPr lvl="0" algn="r" defTabSz="990600"/>
            <a:r>
              <a:rPr lang="en-US" altLang="zh-CN" sz="1100" i="1" dirty="0">
                <a:latin typeface="Times New Roman" panose="02020603050405020304" pitchFamily="18" charset="0"/>
              </a:rPr>
              <a:t>24</a:t>
            </a:r>
            <a:endParaRPr lang="en-US" altLang="zh-CN" sz="1100" i="1" dirty="0">
              <a:latin typeface="Times New Roman" panose="02020603050405020304" pitchFamily="18" charset="0"/>
            </a:endParaRPr>
          </a:p>
        </p:txBody>
      </p:sp>
      <p:sp>
        <p:nvSpPr>
          <p:cNvPr id="89098" name="Rectangle 8"/>
          <p:cNvSpPr/>
          <p:nvPr/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89099" name="Rectangle 9"/>
          <p:cNvSpPr/>
          <p:nvPr/>
        </p:nvSpPr>
        <p:spPr>
          <a:xfrm>
            <a:off x="0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89100" name="Rectangle 10"/>
          <p:cNvSpPr>
            <a:spLocks noTextEdit="1"/>
          </p:cNvSpPr>
          <p:nvPr>
            <p:ph type="sldImg"/>
          </p:nvPr>
        </p:nvSpPr>
        <p:spPr>
          <a:xfrm>
            <a:off x="1000125" y="774700"/>
            <a:ext cx="5099050" cy="3824288"/>
          </a:xfrm>
          <a:ln>
            <a:solidFill>
              <a:schemeClr val="tx1">
                <a:alpha val="100000"/>
              </a:schemeClr>
            </a:solidFill>
          </a:ln>
        </p:spPr>
      </p:sp>
      <p:sp>
        <p:nvSpPr>
          <p:cNvPr id="89101" name="Rectangle 11"/>
          <p:cNvSpPr>
            <a:spLocks noGrp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ln w="12700"/>
        </p:spPr>
        <p:txBody>
          <a:bodyPr wrap="square" lIns="98017" tIns="48148" rIns="98017" bIns="48148" anchor="t" anchorCtr="0"/>
          <a:p>
            <a:pPr lvl="0" eaLnBrk="1" hangingPunct="1"/>
            <a:endParaRPr lang="zh-CN" alt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0114" name="Rectangle 6"/>
          <p:cNvSpPr txBox="1">
            <a:spLocks noGrp="1"/>
          </p:cNvSpPr>
          <p:nvPr>
            <p:ph type="ftr" sz="quarter"/>
          </p:nvPr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defTabSz="990600"/>
            <a:r>
              <a:rPr lang="zh-CN" altLang="en-US" sz="1300" dirty="0">
                <a:latin typeface="Times New Roman" panose="02020603050405020304" pitchFamily="18" charset="0"/>
              </a:rPr>
              <a:t>SUN HX AccountingEnglishLesson6</a:t>
            </a:r>
            <a:endParaRPr lang="en-US" altLang="zh-CN" sz="1300" dirty="0">
              <a:latin typeface="Times New Roman" panose="02020603050405020304" pitchFamily="18" charset="0"/>
            </a:endParaRPr>
          </a:p>
        </p:txBody>
      </p:sp>
      <p:sp>
        <p:nvSpPr>
          <p:cNvPr id="90115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algn="r" defTabSz="990600"/>
            <a:fld id="{9A0DB2DC-4C9A-4742-B13C-FB6460FD3503}" type="slidenum">
              <a:rPr lang="zh-CN" altLang="en-US" sz="1300" dirty="0">
                <a:latin typeface="Times New Roman" panose="02020603050405020304" pitchFamily="18" charset="0"/>
              </a:rPr>
            </a:fld>
            <a:endParaRPr lang="zh-CN" altLang="en-US" sz="1300" dirty="0">
              <a:latin typeface="Times New Roman" panose="02020603050405020304" pitchFamily="18" charset="0"/>
            </a:endParaRPr>
          </a:p>
        </p:txBody>
      </p:sp>
      <p:sp>
        <p:nvSpPr>
          <p:cNvPr id="90116" name="Rectangle 2"/>
          <p:cNvSpPr/>
          <p:nvPr/>
        </p:nvSpPr>
        <p:spPr>
          <a:xfrm>
            <a:off x="4022725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90117" name="Rectangle 3"/>
          <p:cNvSpPr/>
          <p:nvPr/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lIns="20635" tIns="0" rIns="20635" bIns="0" anchor="b" anchorCtr="0"/>
          <a:p>
            <a:pPr lvl="0" algn="r" defTabSz="990600"/>
            <a:r>
              <a:rPr lang="en-US" altLang="zh-CN" sz="1100" i="1" dirty="0">
                <a:latin typeface="Times New Roman" panose="02020603050405020304" pitchFamily="18" charset="0"/>
              </a:rPr>
              <a:t>24</a:t>
            </a:r>
            <a:endParaRPr lang="en-US" altLang="zh-CN" sz="1100" i="1" dirty="0">
              <a:latin typeface="Times New Roman" panose="02020603050405020304" pitchFamily="18" charset="0"/>
            </a:endParaRPr>
          </a:p>
        </p:txBody>
      </p:sp>
      <p:sp>
        <p:nvSpPr>
          <p:cNvPr id="90118" name="Rectangle 4"/>
          <p:cNvSpPr/>
          <p:nvPr/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90119" name="Rectangle 5"/>
          <p:cNvSpPr/>
          <p:nvPr/>
        </p:nvSpPr>
        <p:spPr>
          <a:xfrm>
            <a:off x="0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90120" name="Rectangle 6"/>
          <p:cNvSpPr/>
          <p:nvPr/>
        </p:nvSpPr>
        <p:spPr>
          <a:xfrm>
            <a:off x="4022725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90121" name="Rectangle 7"/>
          <p:cNvSpPr/>
          <p:nvPr/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lIns="20635" tIns="0" rIns="20635" bIns="0" anchor="b" anchorCtr="0"/>
          <a:p>
            <a:pPr lvl="0" algn="r" defTabSz="990600"/>
            <a:r>
              <a:rPr lang="en-US" altLang="zh-CN" sz="1100" i="1" dirty="0">
                <a:latin typeface="Times New Roman" panose="02020603050405020304" pitchFamily="18" charset="0"/>
              </a:rPr>
              <a:t>24</a:t>
            </a:r>
            <a:endParaRPr lang="en-US" altLang="zh-CN" sz="1100" i="1" dirty="0">
              <a:latin typeface="Times New Roman" panose="02020603050405020304" pitchFamily="18" charset="0"/>
            </a:endParaRPr>
          </a:p>
        </p:txBody>
      </p:sp>
      <p:sp>
        <p:nvSpPr>
          <p:cNvPr id="90122" name="Rectangle 8"/>
          <p:cNvSpPr/>
          <p:nvPr/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90123" name="Rectangle 9"/>
          <p:cNvSpPr/>
          <p:nvPr/>
        </p:nvSpPr>
        <p:spPr>
          <a:xfrm>
            <a:off x="0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90124" name="Rectangle 10"/>
          <p:cNvSpPr>
            <a:spLocks noTextEdit="1"/>
          </p:cNvSpPr>
          <p:nvPr>
            <p:ph type="sldImg"/>
          </p:nvPr>
        </p:nvSpPr>
        <p:spPr>
          <a:xfrm>
            <a:off x="1000125" y="774700"/>
            <a:ext cx="5099050" cy="3824288"/>
          </a:xfrm>
          <a:ln>
            <a:solidFill>
              <a:schemeClr val="tx1">
                <a:alpha val="100000"/>
              </a:schemeClr>
            </a:solidFill>
          </a:ln>
        </p:spPr>
      </p:sp>
      <p:sp>
        <p:nvSpPr>
          <p:cNvPr id="90125" name="Rectangle 11"/>
          <p:cNvSpPr>
            <a:spLocks noGrp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ln w="12700"/>
        </p:spPr>
        <p:txBody>
          <a:bodyPr wrap="square" lIns="98017" tIns="48148" rIns="98017" bIns="48148" anchor="t" anchorCtr="0"/>
          <a:p>
            <a:pPr lvl="0" eaLnBrk="1" hangingPunct="1"/>
            <a:endParaRPr lang="zh-CN" alt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1138" name="Rectangle 6"/>
          <p:cNvSpPr txBox="1">
            <a:spLocks noGrp="1"/>
          </p:cNvSpPr>
          <p:nvPr>
            <p:ph type="ftr" sz="quarter"/>
          </p:nvPr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defTabSz="990600"/>
            <a:r>
              <a:rPr lang="zh-CN" altLang="en-US" sz="1300" dirty="0">
                <a:latin typeface="Times New Roman" panose="02020603050405020304" pitchFamily="18" charset="0"/>
              </a:rPr>
              <a:t>SUN HX AccountingEnglishLesson6</a:t>
            </a:r>
            <a:endParaRPr lang="en-US" altLang="zh-CN" sz="1300" dirty="0">
              <a:latin typeface="Times New Roman" panose="02020603050405020304" pitchFamily="18" charset="0"/>
            </a:endParaRPr>
          </a:p>
        </p:txBody>
      </p:sp>
      <p:sp>
        <p:nvSpPr>
          <p:cNvPr id="91139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algn="r" defTabSz="990600"/>
            <a:fld id="{9A0DB2DC-4C9A-4742-B13C-FB6460FD3503}" type="slidenum">
              <a:rPr lang="zh-CN" altLang="en-US" sz="1300" dirty="0">
                <a:latin typeface="Times New Roman" panose="02020603050405020304" pitchFamily="18" charset="0"/>
              </a:rPr>
            </a:fld>
            <a:endParaRPr lang="zh-CN" altLang="en-US" sz="1300" dirty="0">
              <a:latin typeface="Times New Roman" panose="02020603050405020304" pitchFamily="18" charset="0"/>
            </a:endParaRPr>
          </a:p>
        </p:txBody>
      </p:sp>
      <p:sp>
        <p:nvSpPr>
          <p:cNvPr id="91140" name="Rectangle 2"/>
          <p:cNvSpPr/>
          <p:nvPr/>
        </p:nvSpPr>
        <p:spPr>
          <a:xfrm>
            <a:off x="4022725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91141" name="Rectangle 3"/>
          <p:cNvSpPr/>
          <p:nvPr/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lIns="20635" tIns="0" rIns="20635" bIns="0" anchor="b" anchorCtr="0"/>
          <a:p>
            <a:pPr lvl="0" algn="r" defTabSz="990600"/>
            <a:r>
              <a:rPr lang="en-US" altLang="zh-CN" sz="1100" i="1" dirty="0">
                <a:latin typeface="Times New Roman" panose="02020603050405020304" pitchFamily="18" charset="0"/>
              </a:rPr>
              <a:t>24</a:t>
            </a:r>
            <a:endParaRPr lang="en-US" altLang="zh-CN" sz="1100" i="1" dirty="0">
              <a:latin typeface="Times New Roman" panose="02020603050405020304" pitchFamily="18" charset="0"/>
            </a:endParaRPr>
          </a:p>
        </p:txBody>
      </p:sp>
      <p:sp>
        <p:nvSpPr>
          <p:cNvPr id="91142" name="Rectangle 4"/>
          <p:cNvSpPr/>
          <p:nvPr/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91143" name="Rectangle 5"/>
          <p:cNvSpPr/>
          <p:nvPr/>
        </p:nvSpPr>
        <p:spPr>
          <a:xfrm>
            <a:off x="0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91144" name="Rectangle 6"/>
          <p:cNvSpPr/>
          <p:nvPr/>
        </p:nvSpPr>
        <p:spPr>
          <a:xfrm>
            <a:off x="4022725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91145" name="Rectangle 7"/>
          <p:cNvSpPr/>
          <p:nvPr/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lIns="20635" tIns="0" rIns="20635" bIns="0" anchor="b" anchorCtr="0"/>
          <a:p>
            <a:pPr lvl="0" algn="r" defTabSz="990600"/>
            <a:r>
              <a:rPr lang="en-US" altLang="zh-CN" sz="1100" i="1" dirty="0">
                <a:latin typeface="Times New Roman" panose="02020603050405020304" pitchFamily="18" charset="0"/>
              </a:rPr>
              <a:t>24</a:t>
            </a:r>
            <a:endParaRPr lang="en-US" altLang="zh-CN" sz="1100" i="1" dirty="0">
              <a:latin typeface="Times New Roman" panose="02020603050405020304" pitchFamily="18" charset="0"/>
            </a:endParaRPr>
          </a:p>
        </p:txBody>
      </p:sp>
      <p:sp>
        <p:nvSpPr>
          <p:cNvPr id="91146" name="Rectangle 8"/>
          <p:cNvSpPr/>
          <p:nvPr/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91147" name="Rectangle 9"/>
          <p:cNvSpPr/>
          <p:nvPr/>
        </p:nvSpPr>
        <p:spPr>
          <a:xfrm>
            <a:off x="0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91148" name="Rectangle 10"/>
          <p:cNvSpPr>
            <a:spLocks noTextEdit="1"/>
          </p:cNvSpPr>
          <p:nvPr>
            <p:ph type="sldImg"/>
          </p:nvPr>
        </p:nvSpPr>
        <p:spPr>
          <a:xfrm>
            <a:off x="1000125" y="774700"/>
            <a:ext cx="5099050" cy="3824288"/>
          </a:xfrm>
          <a:ln>
            <a:solidFill>
              <a:schemeClr val="tx1">
                <a:alpha val="100000"/>
              </a:schemeClr>
            </a:solidFill>
          </a:ln>
        </p:spPr>
      </p:sp>
      <p:sp>
        <p:nvSpPr>
          <p:cNvPr id="91149" name="Rectangle 11"/>
          <p:cNvSpPr>
            <a:spLocks noGrp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ln w="12700"/>
        </p:spPr>
        <p:txBody>
          <a:bodyPr wrap="square" lIns="98017" tIns="48148" rIns="98017" bIns="48148" anchor="t" anchorCtr="0"/>
          <a:p>
            <a:pPr lvl="0" eaLnBrk="1" hangingPunct="1"/>
            <a:endParaRPr lang="zh-CN" alt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62" name="Rectangle 6"/>
          <p:cNvSpPr txBox="1">
            <a:spLocks noGrp="1"/>
          </p:cNvSpPr>
          <p:nvPr>
            <p:ph type="ftr" sz="quarter"/>
          </p:nvPr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defTabSz="990600"/>
            <a:r>
              <a:rPr lang="zh-CN" altLang="en-US" sz="1300" dirty="0">
                <a:latin typeface="Times New Roman" panose="02020603050405020304" pitchFamily="18" charset="0"/>
              </a:rPr>
              <a:t>SUN HX AccountingEnglishLesson6</a:t>
            </a:r>
            <a:endParaRPr lang="en-US" altLang="zh-CN" sz="1300" dirty="0">
              <a:latin typeface="Times New Roman" panose="02020603050405020304" pitchFamily="18" charset="0"/>
            </a:endParaRPr>
          </a:p>
        </p:txBody>
      </p:sp>
      <p:sp>
        <p:nvSpPr>
          <p:cNvPr id="92163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algn="r" defTabSz="990600"/>
            <a:fld id="{9A0DB2DC-4C9A-4742-B13C-FB6460FD3503}" type="slidenum">
              <a:rPr lang="zh-CN" altLang="en-US" sz="1300" dirty="0">
                <a:latin typeface="Times New Roman" panose="02020603050405020304" pitchFamily="18" charset="0"/>
              </a:rPr>
            </a:fld>
            <a:endParaRPr lang="zh-CN" altLang="en-US" sz="1300" dirty="0">
              <a:latin typeface="Times New Roman" panose="02020603050405020304" pitchFamily="18" charset="0"/>
            </a:endParaRPr>
          </a:p>
        </p:txBody>
      </p:sp>
      <p:sp>
        <p:nvSpPr>
          <p:cNvPr id="92164" name="Rectangle 2"/>
          <p:cNvSpPr/>
          <p:nvPr/>
        </p:nvSpPr>
        <p:spPr>
          <a:xfrm>
            <a:off x="4022725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92165" name="Rectangle 3"/>
          <p:cNvSpPr/>
          <p:nvPr/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lIns="20635" tIns="0" rIns="20635" bIns="0" anchor="b" anchorCtr="0"/>
          <a:p>
            <a:pPr lvl="0" algn="r" defTabSz="990600"/>
            <a:r>
              <a:rPr lang="en-US" altLang="zh-CN" sz="1100" i="1" dirty="0">
                <a:latin typeface="Times New Roman" panose="02020603050405020304" pitchFamily="18" charset="0"/>
              </a:rPr>
              <a:t>24</a:t>
            </a:r>
            <a:endParaRPr lang="en-US" altLang="zh-CN" sz="1100" i="1" dirty="0">
              <a:latin typeface="Times New Roman" panose="02020603050405020304" pitchFamily="18" charset="0"/>
            </a:endParaRPr>
          </a:p>
        </p:txBody>
      </p:sp>
      <p:sp>
        <p:nvSpPr>
          <p:cNvPr id="92166" name="Rectangle 4"/>
          <p:cNvSpPr/>
          <p:nvPr/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92167" name="Rectangle 5"/>
          <p:cNvSpPr/>
          <p:nvPr/>
        </p:nvSpPr>
        <p:spPr>
          <a:xfrm>
            <a:off x="0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92168" name="Rectangle 6"/>
          <p:cNvSpPr/>
          <p:nvPr/>
        </p:nvSpPr>
        <p:spPr>
          <a:xfrm>
            <a:off x="4022725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92169" name="Rectangle 7"/>
          <p:cNvSpPr/>
          <p:nvPr/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lIns="20635" tIns="0" rIns="20635" bIns="0" anchor="b" anchorCtr="0"/>
          <a:p>
            <a:pPr lvl="0" algn="r" defTabSz="990600"/>
            <a:r>
              <a:rPr lang="en-US" altLang="zh-CN" sz="1100" i="1" dirty="0">
                <a:latin typeface="Times New Roman" panose="02020603050405020304" pitchFamily="18" charset="0"/>
              </a:rPr>
              <a:t>24</a:t>
            </a:r>
            <a:endParaRPr lang="en-US" altLang="zh-CN" sz="1100" i="1" dirty="0">
              <a:latin typeface="Times New Roman" panose="02020603050405020304" pitchFamily="18" charset="0"/>
            </a:endParaRPr>
          </a:p>
        </p:txBody>
      </p:sp>
      <p:sp>
        <p:nvSpPr>
          <p:cNvPr id="92170" name="Rectangle 8"/>
          <p:cNvSpPr/>
          <p:nvPr/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92171" name="Rectangle 9"/>
          <p:cNvSpPr/>
          <p:nvPr/>
        </p:nvSpPr>
        <p:spPr>
          <a:xfrm>
            <a:off x="0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92172" name="Rectangle 10"/>
          <p:cNvSpPr>
            <a:spLocks noTextEdit="1"/>
          </p:cNvSpPr>
          <p:nvPr>
            <p:ph type="sldImg"/>
          </p:nvPr>
        </p:nvSpPr>
        <p:spPr>
          <a:xfrm>
            <a:off x="1000125" y="774700"/>
            <a:ext cx="5099050" cy="3824288"/>
          </a:xfrm>
          <a:ln>
            <a:solidFill>
              <a:schemeClr val="tx1">
                <a:alpha val="100000"/>
              </a:schemeClr>
            </a:solidFill>
          </a:ln>
        </p:spPr>
      </p:sp>
      <p:sp>
        <p:nvSpPr>
          <p:cNvPr id="92173" name="Rectangle 11"/>
          <p:cNvSpPr>
            <a:spLocks noGrp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ln w="12700"/>
        </p:spPr>
        <p:txBody>
          <a:bodyPr wrap="square" lIns="98017" tIns="48148" rIns="98017" bIns="48148" anchor="t" anchorCtr="0"/>
          <a:p>
            <a:pPr lvl="0" eaLnBrk="1" hangingPunct="1"/>
            <a:endParaRPr lang="zh-CN" alt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3186" name="Rectangle 6"/>
          <p:cNvSpPr txBox="1">
            <a:spLocks noGrp="1"/>
          </p:cNvSpPr>
          <p:nvPr>
            <p:ph type="ftr" sz="quarter"/>
          </p:nvPr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defTabSz="990600"/>
            <a:r>
              <a:rPr lang="zh-CN" altLang="en-US" sz="1300" dirty="0">
                <a:latin typeface="Times New Roman" panose="02020603050405020304" pitchFamily="18" charset="0"/>
              </a:rPr>
              <a:t>SUN HX AccountingEnglishLesson6</a:t>
            </a:r>
            <a:endParaRPr lang="en-US" altLang="zh-CN" sz="1300" dirty="0">
              <a:latin typeface="Times New Roman" panose="02020603050405020304" pitchFamily="18" charset="0"/>
            </a:endParaRPr>
          </a:p>
        </p:txBody>
      </p:sp>
      <p:sp>
        <p:nvSpPr>
          <p:cNvPr id="93187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9707" tIns="49854" rIns="99707" bIns="49854" anchor="b" anchorCtr="0"/>
          <a:p>
            <a:pPr lvl="0" algn="r" defTabSz="990600"/>
            <a:fld id="{9A0DB2DC-4C9A-4742-B13C-FB6460FD3503}" type="slidenum">
              <a:rPr lang="zh-CN" altLang="en-US" sz="1300" dirty="0">
                <a:latin typeface="Times New Roman" panose="02020603050405020304" pitchFamily="18" charset="0"/>
              </a:rPr>
            </a:fld>
            <a:endParaRPr lang="zh-CN" altLang="en-US" sz="1300" dirty="0">
              <a:latin typeface="Times New Roman" panose="02020603050405020304" pitchFamily="18" charset="0"/>
            </a:endParaRPr>
          </a:p>
        </p:txBody>
      </p:sp>
      <p:sp>
        <p:nvSpPr>
          <p:cNvPr id="93188" name="Rectangle 2"/>
          <p:cNvSpPr/>
          <p:nvPr/>
        </p:nvSpPr>
        <p:spPr>
          <a:xfrm>
            <a:off x="4022725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93189" name="Rectangle 3"/>
          <p:cNvSpPr/>
          <p:nvPr/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lIns="20635" tIns="0" rIns="20635" bIns="0" anchor="b" anchorCtr="0"/>
          <a:p>
            <a:pPr lvl="0" algn="r" defTabSz="990600"/>
            <a:r>
              <a:rPr lang="en-US" altLang="zh-CN" sz="1100" i="1" dirty="0">
                <a:latin typeface="Times New Roman" panose="02020603050405020304" pitchFamily="18" charset="0"/>
              </a:rPr>
              <a:t>24</a:t>
            </a:r>
            <a:endParaRPr lang="en-US" altLang="zh-CN" sz="1100" i="1" dirty="0">
              <a:latin typeface="Times New Roman" panose="02020603050405020304" pitchFamily="18" charset="0"/>
            </a:endParaRPr>
          </a:p>
        </p:txBody>
      </p:sp>
      <p:sp>
        <p:nvSpPr>
          <p:cNvPr id="93190" name="Rectangle 4"/>
          <p:cNvSpPr/>
          <p:nvPr/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93191" name="Rectangle 5"/>
          <p:cNvSpPr/>
          <p:nvPr/>
        </p:nvSpPr>
        <p:spPr>
          <a:xfrm>
            <a:off x="0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93192" name="Rectangle 6"/>
          <p:cNvSpPr/>
          <p:nvPr/>
        </p:nvSpPr>
        <p:spPr>
          <a:xfrm>
            <a:off x="4022725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93193" name="Rectangle 7"/>
          <p:cNvSpPr/>
          <p:nvPr/>
        </p:nvSpPr>
        <p:spPr>
          <a:xfrm>
            <a:off x="4022725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lIns="20635" tIns="0" rIns="20635" bIns="0" anchor="b" anchorCtr="0"/>
          <a:p>
            <a:pPr lvl="0" algn="r" defTabSz="990600"/>
            <a:r>
              <a:rPr lang="en-US" altLang="zh-CN" sz="1100" i="1" dirty="0">
                <a:latin typeface="Times New Roman" panose="02020603050405020304" pitchFamily="18" charset="0"/>
              </a:rPr>
              <a:t>24</a:t>
            </a:r>
            <a:endParaRPr lang="en-US" altLang="zh-CN" sz="1100" i="1" dirty="0">
              <a:latin typeface="Times New Roman" panose="02020603050405020304" pitchFamily="18" charset="0"/>
            </a:endParaRPr>
          </a:p>
        </p:txBody>
      </p:sp>
      <p:sp>
        <p:nvSpPr>
          <p:cNvPr id="93194" name="Rectangle 8"/>
          <p:cNvSpPr/>
          <p:nvPr/>
        </p:nvSpPr>
        <p:spPr>
          <a:xfrm>
            <a:off x="0" y="9723438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93195" name="Rectangle 9"/>
          <p:cNvSpPr/>
          <p:nvPr/>
        </p:nvSpPr>
        <p:spPr>
          <a:xfrm>
            <a:off x="0" y="0"/>
            <a:ext cx="3076575" cy="511175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/>
          </a:p>
        </p:txBody>
      </p:sp>
      <p:sp>
        <p:nvSpPr>
          <p:cNvPr id="93196" name="Rectangle 10"/>
          <p:cNvSpPr>
            <a:spLocks noTextEdit="1"/>
          </p:cNvSpPr>
          <p:nvPr>
            <p:ph type="sldImg"/>
          </p:nvPr>
        </p:nvSpPr>
        <p:spPr>
          <a:xfrm>
            <a:off x="1000125" y="774700"/>
            <a:ext cx="5099050" cy="3824288"/>
          </a:xfrm>
          <a:ln>
            <a:solidFill>
              <a:schemeClr val="tx1">
                <a:alpha val="100000"/>
              </a:schemeClr>
            </a:solidFill>
          </a:ln>
        </p:spPr>
      </p:sp>
      <p:sp>
        <p:nvSpPr>
          <p:cNvPr id="93197" name="Rectangle 11"/>
          <p:cNvSpPr>
            <a:spLocks noGrp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ln w="12700"/>
        </p:spPr>
        <p:txBody>
          <a:bodyPr wrap="square" lIns="98017" tIns="48148" rIns="98017" bIns="48148" anchor="t" anchorCtr="0"/>
          <a:p>
            <a:pPr lvl="0" eaLnBrk="1" hangingPunct="1"/>
            <a:endParaRPr lang="zh-CN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/>
          <p:nvPr/>
        </p:nvGrpSpPr>
        <p:grpSpPr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3080" name="Group 3"/>
            <p:cNvGrpSpPr/>
            <p:nvPr/>
          </p:nvGrpSpPr>
          <p:grpSpPr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3087" name="Rectangle 4"/>
              <p:cNvSpPr/>
              <p:nvPr/>
            </p:nvSpPr>
            <p:spPr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</a:ln>
            </p:spPr>
            <p:txBody>
              <a:bodyPr wrap="none" anchor="ctr" anchorCtr="0"/>
              <a:p>
                <a:pPr lvl="0" eaLnBrk="1" hangingPunct="1"/>
                <a:endParaRPr lang="zh-CN" altLang="en-US" dirty="0">
                  <a:latin typeface="Tahoma" panose="020B0604030504040204" pitchFamily="34" charset="0"/>
                </a:endParaRPr>
              </a:p>
            </p:txBody>
          </p:sp>
          <p:sp>
            <p:nvSpPr>
              <p:cNvPr id="3088" name="Rectangle 5"/>
              <p:cNvSpPr/>
              <p:nvPr/>
            </p:nvSpPr>
            <p:spPr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pPr lvl="0" eaLnBrk="1" hangingPunct="1"/>
                <a:endParaRPr lang="zh-CN" altLang="en-US" dirty="0">
                  <a:latin typeface="Tahoma" panose="020B0604030504040204" pitchFamily="34" charset="0"/>
                </a:endParaRPr>
              </a:p>
            </p:txBody>
          </p:sp>
        </p:grpSp>
        <p:grpSp>
          <p:nvGrpSpPr>
            <p:cNvPr id="3081" name="Group 6"/>
            <p:cNvGrpSpPr/>
            <p:nvPr/>
          </p:nvGrpSpPr>
          <p:grpSpPr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3085" name="Rectangle 7"/>
              <p:cNvSpPr/>
              <p:nvPr/>
            </p:nvSpPr>
            <p:spPr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</a:ln>
            </p:spPr>
            <p:txBody>
              <a:bodyPr wrap="none" anchor="ctr" anchorCtr="0"/>
              <a:p>
                <a:pPr lvl="0" eaLnBrk="1" hangingPunct="1"/>
                <a:endParaRPr lang="zh-CN" altLang="en-US" dirty="0">
                  <a:latin typeface="Tahoma" panose="020B0604030504040204" pitchFamily="34" charset="0"/>
                </a:endParaRPr>
              </a:p>
            </p:txBody>
          </p:sp>
          <p:sp>
            <p:nvSpPr>
              <p:cNvPr id="3086" name="Rectangle 8"/>
              <p:cNvSpPr/>
              <p:nvPr/>
            </p:nvSpPr>
            <p:spPr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pPr lvl="0" eaLnBrk="1" hangingPunct="1"/>
                <a:endParaRPr lang="zh-CN" altLang="en-US" dirty="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3082" name="Rectangle 9"/>
            <p:cNvSpPr/>
            <p:nvPr/>
          </p:nvSpPr>
          <p:spPr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  <a:tileRect/>
            </a:gradFill>
            <a:ln w="9525">
              <a:noFill/>
            </a:ln>
          </p:spPr>
          <p:txBody>
            <a:bodyPr wrap="none" anchor="ctr" anchorCtr="0"/>
            <a:p>
              <a:pPr lvl="0" eaLnBrk="1" hangingPunct="1"/>
              <a:endParaRPr lang="zh-CN" altLang="en-US" dirty="0">
                <a:latin typeface="Tahoma" panose="020B0604030504040204" pitchFamily="34" charset="0"/>
              </a:endParaRPr>
            </a:p>
          </p:txBody>
        </p:sp>
        <p:sp>
          <p:nvSpPr>
            <p:cNvPr id="3083" name="Rectangle 10"/>
            <p:cNvSpPr/>
            <p:nvPr/>
          </p:nvSpPr>
          <p:spPr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</a:ln>
          </p:spPr>
          <p:txBody>
            <a:bodyPr wrap="none" anchor="ctr" anchorCtr="0"/>
            <a:p>
              <a:pPr lvl="0" eaLnBrk="1" hangingPunct="1"/>
              <a:endParaRPr lang="zh-CN" altLang="en-US" dirty="0">
                <a:latin typeface="Tahoma" panose="020B0604030504040204" pitchFamily="34" charset="0"/>
              </a:endParaRPr>
            </a:p>
          </p:txBody>
        </p:sp>
        <p:sp>
          <p:nvSpPr>
            <p:cNvPr id="3084" name="Rectangle 11"/>
            <p:cNvSpPr/>
            <p:nvPr/>
          </p:nvSpPr>
          <p:spPr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 wrap="none" anchor="ctr" anchorCtr="0"/>
            <a:p>
              <a:pPr lvl="0" eaLnBrk="1" hangingPunct="1"/>
              <a:endParaRPr lang="zh-CN" altLang="en-US" dirty="0">
                <a:latin typeface="Tahoma" panose="020B0604030504040204" pitchFamily="34" charset="0"/>
              </a:endParaRPr>
            </a:p>
          </p:txBody>
        </p:sp>
      </p:grpSp>
      <p:sp>
        <p:nvSpPr>
          <p:cNvPr id="41985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  <a:endParaRPr lang="zh-CN" altLang="en-US" noProof="0" smtClean="0"/>
          </a:p>
        </p:txBody>
      </p:sp>
      <p:sp>
        <p:nvSpPr>
          <p:cNvPr id="41985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  <a:endParaRPr lang="zh-CN" altLang="en-US" noProof="0" smtClean="0"/>
          </a:p>
        </p:txBody>
      </p:sp>
      <p:sp>
        <p:nvSpPr>
          <p:cNvPr id="24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90600" y="6248400"/>
            <a:ext cx="19050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5" name="Rectangle 1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  <a:t>YE SUN AccountingEnglish</a:t>
            </a: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6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8400"/>
            <a:ext cx="19050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p>
            <a:pPr algn="r"/>
            <a:fld id="{9A0DB2DC-4C9A-4742-B13C-FB6460FD3503}" type="slidenum">
              <a:rPr lang="zh-CN" altLang="en-US" dirty="0">
                <a:solidFill>
                  <a:schemeClr val="bg2"/>
                </a:solidFill>
              </a:rPr>
            </a:fld>
            <a:endParaRPr lang="zh-CN" altLang="en-US" dirty="0">
              <a:solidFill>
                <a:schemeClr val="bg2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  <a:t>YE SUN AccountingEnglish</a:t>
            </a: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latin typeface="Tahoma" panose="020B0604030504040204" pitchFamily="34" charset="0"/>
              </a:rPr>
            </a:fld>
            <a:endParaRPr lang="zh-CN" altLang="en-US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  <a:t>YE SUN AccountingEnglish</a:t>
            </a: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latin typeface="Tahoma" panose="020B0604030504040204" pitchFamily="34" charset="0"/>
              </a:rPr>
            </a:fld>
            <a:endParaRPr lang="zh-CN" altLang="en-US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PhAnim="0" showMasterSp="0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titlemaster_med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627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22918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62200" y="3429000"/>
            <a:ext cx="6400800" cy="14478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  <a:miter lim="800000"/>
          </a:ln>
        </p:spPr>
        <p:txBody>
          <a:bodyPr anchor="ctr"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  <a:endParaRPr lang="zh-CN" altLang="en-US" noProof="0" smtClean="0"/>
          </a:p>
        </p:txBody>
      </p:sp>
      <p:sp>
        <p:nvSpPr>
          <p:cNvPr id="4229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1371600"/>
            <a:ext cx="7620000" cy="20574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  <a:miter lim="800000"/>
          </a:ln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  <a:endParaRPr lang="zh-CN" altLang="en-US" noProof="0" smtClean="0"/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050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0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YE SUN AccountingEnglish</a:t>
            </a:r>
            <a:endParaRPr kumimoji="0" lang="en-US" altLang="zh-CN" sz="10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p>
            <a:pPr algn="r"/>
            <a:fld id="{9A0DB2DC-4C9A-4742-B13C-FB6460FD3503}" type="slidenum">
              <a:rPr lang="zh-CN" altLang="en-US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</a:fld>
            <a:endParaRPr lang="zh-CN" altLang="en-US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0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YE SUN AccountingEnglish</a:t>
            </a:r>
            <a:endParaRPr kumimoji="0" lang="en-US" altLang="zh-CN" sz="10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effectLst>
                  <a:outerShdw blurRad="38100" dist="38100" dir="2700000">
                    <a:srgbClr val="C0C0C0"/>
                  </a:outerShdw>
                </a:effectLst>
              </a:rPr>
            </a:fld>
            <a:endParaRPr lang="zh-CN" altLang="en-US" dirty="0">
              <a:effectLst>
                <a:outerShdw blurRad="38100" dist="38100" dir="2700000">
                  <a:srgbClr val="C0C0C0"/>
                </a:outerShdw>
              </a:effectLst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fade thruBlk="1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0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YE SUN AccountingEnglish</a:t>
            </a:r>
            <a:endParaRPr kumimoji="0" lang="en-US" altLang="zh-CN" sz="10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effectLst>
                  <a:outerShdw blurRad="38100" dist="38100" dir="2700000">
                    <a:srgbClr val="C0C0C0"/>
                  </a:outerShdw>
                </a:effectLst>
              </a:rPr>
            </a:fld>
            <a:endParaRPr lang="zh-CN" altLang="en-US" dirty="0">
              <a:effectLst>
                <a:outerShdw blurRad="38100" dist="38100" dir="2700000">
                  <a:srgbClr val="C0C0C0"/>
                </a:outerShdw>
              </a:effectLst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fade thruBlk="1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2438400" y="1600200"/>
            <a:ext cx="3124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715000" y="1600200"/>
            <a:ext cx="3124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0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YE SUN AccountingEnglish</a:t>
            </a:r>
            <a:endParaRPr kumimoji="0" lang="en-US" altLang="zh-CN" sz="10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effectLst>
                  <a:outerShdw blurRad="38100" dist="38100" dir="2700000">
                    <a:srgbClr val="C0C0C0"/>
                  </a:outerShdw>
                </a:effectLst>
              </a:rPr>
            </a:fld>
            <a:endParaRPr lang="zh-CN" altLang="en-US" dirty="0">
              <a:effectLst>
                <a:outerShdw blurRad="38100" dist="38100" dir="2700000">
                  <a:srgbClr val="C0C0C0"/>
                </a:outerShdw>
              </a:effectLst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fade thruBlk="1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0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YE SUN AccountingEnglish</a:t>
            </a:r>
            <a:endParaRPr kumimoji="0" lang="en-US" altLang="zh-CN" sz="10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effectLst>
                  <a:outerShdw blurRad="38100" dist="38100" dir="2700000">
                    <a:srgbClr val="C0C0C0"/>
                  </a:outerShdw>
                </a:effectLst>
              </a:rPr>
            </a:fld>
            <a:endParaRPr lang="zh-CN" altLang="en-US" dirty="0">
              <a:effectLst>
                <a:outerShdw blurRad="38100" dist="38100" dir="2700000">
                  <a:srgbClr val="C0C0C0"/>
                </a:outerShdw>
              </a:effectLst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fade thruBlk="1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0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YE SUN AccountingEnglish</a:t>
            </a:r>
            <a:endParaRPr kumimoji="0" lang="en-US" altLang="zh-CN" sz="10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effectLst>
                  <a:outerShdw blurRad="38100" dist="38100" dir="2700000">
                    <a:srgbClr val="C0C0C0"/>
                  </a:outerShdw>
                </a:effectLst>
              </a:rPr>
            </a:fld>
            <a:endParaRPr lang="zh-CN" altLang="en-US" dirty="0">
              <a:effectLst>
                <a:outerShdw blurRad="38100" dist="38100" dir="2700000">
                  <a:srgbClr val="C0C0C0"/>
                </a:outerShdw>
              </a:effectLst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fade thruBlk="1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0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YE SUN AccountingEnglish</a:t>
            </a:r>
            <a:endParaRPr kumimoji="0" lang="en-US" altLang="zh-CN" sz="10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effectLst>
                  <a:outerShdw blurRad="38100" dist="38100" dir="2700000">
                    <a:srgbClr val="C0C0C0"/>
                  </a:outerShdw>
                </a:effectLst>
              </a:rPr>
            </a:fld>
            <a:endParaRPr lang="zh-CN" altLang="en-US" dirty="0">
              <a:effectLst>
                <a:outerShdw blurRad="38100" dist="38100" dir="2700000">
                  <a:srgbClr val="C0C0C0"/>
                </a:outerShdw>
              </a:effectLst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fade thruBlk="1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0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YE SUN AccountingEnglish</a:t>
            </a:r>
            <a:endParaRPr kumimoji="0" lang="en-US" altLang="zh-CN" sz="10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effectLst>
                  <a:outerShdw blurRad="38100" dist="38100" dir="2700000">
                    <a:srgbClr val="C0C0C0"/>
                  </a:outerShdw>
                </a:effectLst>
              </a:rPr>
            </a:fld>
            <a:endParaRPr lang="zh-CN" altLang="en-US" dirty="0">
              <a:effectLst>
                <a:outerShdw blurRad="38100" dist="38100" dir="2700000">
                  <a:srgbClr val="C0C0C0"/>
                </a:outerShdw>
              </a:effectLst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  <a:t>YE SUN AccountingEnglish</a:t>
            </a: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latin typeface="Tahoma" panose="020B0604030504040204" pitchFamily="34" charset="0"/>
              </a:rPr>
            </a:fld>
            <a:endParaRPr lang="zh-CN" altLang="en-US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0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YE SUN AccountingEnglish</a:t>
            </a:r>
            <a:endParaRPr kumimoji="0" lang="en-US" altLang="zh-CN" sz="10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effectLst>
                  <a:outerShdw blurRad="38100" dist="38100" dir="2700000">
                    <a:srgbClr val="C0C0C0"/>
                  </a:outerShdw>
                </a:effectLst>
              </a:rPr>
            </a:fld>
            <a:endParaRPr lang="zh-CN" altLang="en-US" dirty="0">
              <a:effectLst>
                <a:outerShdw blurRad="38100" dist="38100" dir="2700000">
                  <a:srgbClr val="C0C0C0"/>
                </a:outerShdw>
              </a:effectLst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fade thruBlk="1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0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YE SUN AccountingEnglish</a:t>
            </a:r>
            <a:endParaRPr kumimoji="0" lang="en-US" altLang="zh-CN" sz="10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effectLst>
                  <a:outerShdw blurRad="38100" dist="38100" dir="2700000">
                    <a:srgbClr val="C0C0C0"/>
                  </a:outerShdw>
                </a:effectLst>
              </a:rPr>
            </a:fld>
            <a:endParaRPr lang="zh-CN" altLang="en-US" dirty="0">
              <a:effectLst>
                <a:outerShdw blurRad="38100" dist="38100" dir="2700000">
                  <a:srgbClr val="C0C0C0"/>
                </a:outerShdw>
              </a:effectLst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fade thruBlk="1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239000" y="228600"/>
            <a:ext cx="1600200" cy="58674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2438400" y="228600"/>
            <a:ext cx="4648200" cy="58674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0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YE SUN AccountingEnglish</a:t>
            </a:r>
            <a:endParaRPr kumimoji="0" lang="en-US" altLang="zh-CN" sz="10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effectLst>
                  <a:outerShdw blurRad="38100" dist="38100" dir="2700000">
                    <a:srgbClr val="C0C0C0"/>
                  </a:outerShdw>
                </a:effectLst>
              </a:rPr>
            </a:fld>
            <a:endParaRPr lang="zh-CN" altLang="en-US" dirty="0">
              <a:effectLst>
                <a:outerShdw blurRad="38100" dist="38100" dir="2700000">
                  <a:srgbClr val="C0C0C0"/>
                </a:outerShdw>
              </a:effectLst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  <a:t>YE SUN AccountingEnglish</a:t>
            </a: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latin typeface="Tahoma" panose="020B0604030504040204" pitchFamily="34" charset="0"/>
              </a:rPr>
            </a:fld>
            <a:endParaRPr lang="zh-CN" altLang="en-US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  <a:t>YE SUN AccountingEnglish</a:t>
            </a: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latin typeface="Tahoma" panose="020B0604030504040204" pitchFamily="34" charset="0"/>
              </a:rPr>
            </a:fld>
            <a:endParaRPr lang="zh-CN" altLang="en-US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  <a:t>YE SUN AccountingEnglish</a:t>
            </a: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latin typeface="Tahoma" panose="020B0604030504040204" pitchFamily="34" charset="0"/>
              </a:rPr>
            </a:fld>
            <a:endParaRPr lang="zh-CN" altLang="en-US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  <a:t>YE SUN AccountingEnglish</a:t>
            </a: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latin typeface="Tahoma" panose="020B0604030504040204" pitchFamily="34" charset="0"/>
              </a:rPr>
            </a:fld>
            <a:endParaRPr lang="zh-CN" altLang="en-US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  <a:t>YE SUN AccountingEnglish</a:t>
            </a: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latin typeface="Tahoma" panose="020B0604030504040204" pitchFamily="34" charset="0"/>
              </a:rPr>
            </a:fld>
            <a:endParaRPr lang="zh-CN" altLang="en-US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  <a:t>YE SUN AccountingEnglish</a:t>
            </a: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latin typeface="Tahoma" panose="020B0604030504040204" pitchFamily="34" charset="0"/>
              </a:rPr>
            </a:fld>
            <a:endParaRPr lang="zh-CN" altLang="en-US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  <a:t>YE SUN AccountingEnglish</a:t>
            </a: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latin typeface="Tahoma" panose="020B0604030504040204" pitchFamily="34" charset="0"/>
              </a:rPr>
            </a:fld>
            <a:endParaRPr lang="zh-CN" altLang="en-US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3" Type="http://schemas.openxmlformats.org/officeDocument/2006/relationships/theme" Target="../theme/theme2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/>
          <p:nvPr/>
        </p:nvSpPr>
        <p:spPr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</a:ln>
        </p:spPr>
        <p:txBody>
          <a:bodyPr wrap="none" anchor="ctr" anchorCtr="0"/>
          <a:p>
            <a:pPr lvl="0" algn="ctr" eaLnBrk="1" hangingPunct="1"/>
            <a:endParaRPr lang="zh-CN" altLang="en-US" sz="2400" dirty="0">
              <a:latin typeface="Tahoma" panose="020B0604030504040204" pitchFamily="34" charset="0"/>
            </a:endParaRPr>
          </a:p>
        </p:txBody>
      </p:sp>
      <p:sp>
        <p:nvSpPr>
          <p:cNvPr id="1027" name="Rectangle 3"/>
          <p:cNvSpPr/>
          <p:nvPr/>
        </p:nvSpPr>
        <p:spPr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  <a:tileRect/>
          </a:gradFill>
          <a:ln w="9525">
            <a:noFill/>
          </a:ln>
        </p:spPr>
        <p:txBody>
          <a:bodyPr wrap="none" anchor="ctr" anchorCtr="0"/>
          <a:p>
            <a:pPr lvl="0" algn="ctr" eaLnBrk="1" hangingPunct="1"/>
            <a:endParaRPr lang="zh-CN" altLang="en-US" sz="2400" dirty="0">
              <a:latin typeface="Tahoma" panose="020B0604030504040204" pitchFamily="34" charset="0"/>
            </a:endParaRPr>
          </a:p>
        </p:txBody>
      </p:sp>
      <p:sp>
        <p:nvSpPr>
          <p:cNvPr id="1028" name="Rectangle 4"/>
          <p:cNvSpPr/>
          <p:nvPr/>
        </p:nvSpPr>
        <p:spPr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</a:ln>
        </p:spPr>
        <p:txBody>
          <a:bodyPr wrap="none" anchor="ctr" anchorCtr="0"/>
          <a:p>
            <a:pPr lvl="0" algn="ctr" eaLnBrk="1" hangingPunct="1"/>
            <a:endParaRPr lang="zh-CN" altLang="en-US" sz="2400" dirty="0">
              <a:latin typeface="Tahoma" panose="020B0604030504040204" pitchFamily="34" charset="0"/>
            </a:endParaRPr>
          </a:p>
        </p:txBody>
      </p:sp>
      <p:sp>
        <p:nvSpPr>
          <p:cNvPr id="1029" name="Rectangle 5"/>
          <p:cNvSpPr/>
          <p:nvPr/>
        </p:nvSpPr>
        <p:spPr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  <a:tileRect/>
          </a:gradFill>
          <a:ln w="9525">
            <a:noFill/>
          </a:ln>
        </p:spPr>
        <p:txBody>
          <a:bodyPr wrap="none" anchor="ctr" anchorCtr="0"/>
          <a:p>
            <a:pPr lvl="0" algn="ctr" eaLnBrk="1" hangingPunct="1"/>
            <a:endParaRPr lang="zh-CN" altLang="en-US" sz="2400" dirty="0">
              <a:latin typeface="Tahoma" panose="020B0604030504040204" pitchFamily="34" charset="0"/>
            </a:endParaRPr>
          </a:p>
        </p:txBody>
      </p:sp>
      <p:sp>
        <p:nvSpPr>
          <p:cNvPr id="1030" name="Rectangle 6"/>
          <p:cNvSpPr/>
          <p:nvPr/>
        </p:nvSpPr>
        <p:spPr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  <a:tileRect/>
          </a:gradFill>
          <a:ln w="9525">
            <a:noFill/>
          </a:ln>
        </p:spPr>
        <p:txBody>
          <a:bodyPr wrap="none" anchor="ctr" anchorCtr="0"/>
          <a:p>
            <a:pPr lvl="0" algn="ctr" eaLnBrk="1" hangingPunct="1"/>
            <a:endParaRPr lang="zh-CN" altLang="en-US" sz="2400" dirty="0">
              <a:latin typeface="Tahoma" panose="020B0604030504040204" pitchFamily="34" charset="0"/>
            </a:endParaRPr>
          </a:p>
        </p:txBody>
      </p:sp>
      <p:sp>
        <p:nvSpPr>
          <p:cNvPr id="1031" name="Rectangle 7"/>
          <p:cNvSpPr/>
          <p:nvPr/>
        </p:nvSpPr>
        <p:spPr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</a:ln>
        </p:spPr>
        <p:txBody>
          <a:bodyPr wrap="none" anchor="ctr" anchorCtr="0"/>
          <a:p>
            <a:pPr lvl="0" algn="ctr" eaLnBrk="1" hangingPunct="1"/>
            <a:endParaRPr lang="zh-CN" altLang="en-US" sz="2400" dirty="0">
              <a:latin typeface="Tahoma" panose="020B0604030504040204" pitchFamily="34" charset="0"/>
            </a:endParaRPr>
          </a:p>
        </p:txBody>
      </p:sp>
      <p:sp>
        <p:nvSpPr>
          <p:cNvPr id="1032" name="Rectangle 8"/>
          <p:cNvSpPr/>
          <p:nvPr/>
        </p:nvSpPr>
        <p:spPr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  <a:tileRect/>
          </a:gradFill>
          <a:ln w="9525">
            <a:noFill/>
          </a:ln>
        </p:spPr>
        <p:txBody>
          <a:bodyPr wrap="none" anchor="ctr" anchorCtr="0"/>
          <a:p>
            <a:pPr lvl="0" algn="ctr" eaLnBrk="1" hangingPunct="1"/>
            <a:endParaRPr lang="zh-CN" altLang="en-US" sz="2400" dirty="0">
              <a:latin typeface="Tahoma" panose="020B0604030504040204" pitchFamily="34" charset="0"/>
            </a:endParaRPr>
          </a:p>
        </p:txBody>
      </p:sp>
      <p:sp>
        <p:nvSpPr>
          <p:cNvPr id="1033" name="Rectangle 9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34" name="Rectangle 10"/>
          <p:cNvSpPr>
            <a:spLocks noGrp="1"/>
          </p:cNvSpPr>
          <p:nvPr>
            <p:ph type="body" idx="1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1882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1882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algn="ctr">
              <a:defRPr sz="14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  <a:t>YE SUN AccountingEnglish</a:t>
            </a: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1882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algn="r">
              <a:defRPr sz="1400"/>
            </a:lvl1pPr>
          </a:lstStyle>
          <a:p>
            <a:pPr lvl="0" eaLnBrk="1" hangingPunct="1"/>
            <a:fld id="{9A0DB2DC-4C9A-4742-B13C-FB6460FD3503}" type="slidenum">
              <a:rPr lang="zh-CN" altLang="en-US" dirty="0">
                <a:latin typeface="Tahoma" panose="020B0604030504040204" pitchFamily="34" charset="0"/>
              </a:rPr>
            </a:fld>
            <a:endParaRPr lang="zh-CN" altLang="en-US" dirty="0">
              <a:latin typeface="Tahoma" panose="020B060403050404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ea typeface="宋体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ea typeface="宋体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ea typeface="宋体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ea typeface="宋体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ea typeface="宋体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ea typeface="宋体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ea typeface="宋体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ea typeface="宋体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grpSp>
        <p:nvGrpSpPr>
          <p:cNvPr id="2050" name="Group 2"/>
          <p:cNvGrpSpPr/>
          <p:nvPr/>
        </p:nvGrpSpPr>
        <p:grpSpPr>
          <a:xfrm>
            <a:off x="0" y="0"/>
            <a:ext cx="2667000" cy="6858000"/>
            <a:chOff x="0" y="0"/>
            <a:chExt cx="1680" cy="4320"/>
          </a:xfrm>
        </p:grpSpPr>
        <p:sp>
          <p:nvSpPr>
            <p:cNvPr id="421891" name="Rectangle 3"/>
            <p:cNvSpPr>
              <a:spLocks noChangeArrowheads="1"/>
            </p:cNvSpPr>
            <p:nvPr/>
          </p:nvSpPr>
          <p:spPr bwMode="hidden">
            <a:xfrm>
              <a:off x="124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5490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pic>
          <p:nvPicPr>
            <p:cNvPr id="2057" name="Picture 4" descr="slidemaster_med3"/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0" y="0"/>
              <a:ext cx="1348" cy="4320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42189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438400" y="228600"/>
            <a:ext cx="64008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 smtClean="0"/>
          </a:p>
        </p:txBody>
      </p:sp>
      <p:sp>
        <p:nvSpPr>
          <p:cNvPr id="421894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38400" y="1600200"/>
            <a:ext cx="64008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smtClean="0"/>
          </a:p>
        </p:txBody>
      </p:sp>
      <p:sp>
        <p:nvSpPr>
          <p:cNvPr id="421895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" y="6248400"/>
            <a:ext cx="1901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00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0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2189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00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YE SUN AccountingEnglish</a:t>
            </a:r>
            <a:endParaRPr kumimoji="0" lang="en-US" altLang="zh-CN" sz="10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21897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000">
                <a:latin typeface="Arial" panose="020B0604020202020204" pitchFamily="34" charset="0"/>
              </a:defRPr>
            </a:lvl1pPr>
          </a:lstStyle>
          <a:p>
            <a:pPr lvl="0" eaLnBrk="1" hangingPunct="1"/>
            <a:fld id="{9A0DB2DC-4C9A-4742-B13C-FB6460FD3503}" type="slidenum">
              <a:rPr lang="zh-CN" altLang="en-US" dirty="0">
                <a:effectLst>
                  <a:outerShdw blurRad="38100" dist="38100" dir="2700000">
                    <a:srgbClr val="C0C0C0"/>
                  </a:outerShdw>
                </a:effectLst>
              </a:rPr>
            </a:fld>
            <a:endParaRPr lang="zh-CN" altLang="en-US" dirty="0">
              <a:effectLst>
                <a:outerShdw blurRad="38100" dist="38100" dir="2700000">
                  <a:srgbClr val="C0C0C0"/>
                </a:outerShdw>
              </a:effectLst>
              <a:latin typeface="Tahoma" panose="020B060403050404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18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18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1894" grpId="0" autoUpdateAnimBg="0">
        <p:tmplLst>
          <p:tmpl lvl="0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2189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2189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2189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ea typeface="宋体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ea typeface="宋体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ea typeface="宋体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ea typeface="宋体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ea typeface="宋体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ea typeface="宋体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ea typeface="宋体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5.xml"/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wmf"/><Relationship Id="rId1" Type="http://schemas.openxmlformats.org/officeDocument/2006/relationships/oleObject" Target="../embeddings/oleObject1.bin"/></Relationships>
</file>

<file path=ppt/slides/_rels/slide22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6.xml"/><Relationship Id="rId4" Type="http://schemas.openxmlformats.org/officeDocument/2006/relationships/vmlDrawing" Target="../drawings/vmlDrawing2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wmf"/><Relationship Id="rId1" Type="http://schemas.openxmlformats.org/officeDocument/2006/relationships/oleObject" Target="../embeddings/oleObject2.bin"/></Relationships>
</file>

<file path=ppt/slides/_rels/slide23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7.xml"/><Relationship Id="rId4" Type="http://schemas.openxmlformats.org/officeDocument/2006/relationships/vmlDrawing" Target="../drawings/vmlDrawing3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wmf"/><Relationship Id="rId1" Type="http://schemas.openxmlformats.org/officeDocument/2006/relationships/oleObject" Target="../embeddings/oleObject3.bin"/></Relationships>
</file>

<file path=ppt/slides/_rels/slide24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8.xml"/><Relationship Id="rId4" Type="http://schemas.openxmlformats.org/officeDocument/2006/relationships/vmlDrawing" Target="../drawings/vmlDrawing4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emf"/><Relationship Id="rId1" Type="http://schemas.openxmlformats.org/officeDocument/2006/relationships/oleObject" Target="../embeddings/oleObject4.bin"/></Relationships>
</file>

<file path=ppt/slides/_rels/slide25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9.xml"/><Relationship Id="rId4" Type="http://schemas.openxmlformats.org/officeDocument/2006/relationships/vmlDrawing" Target="../drawings/vmlDrawing5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wmf"/><Relationship Id="rId1" Type="http://schemas.openxmlformats.org/officeDocument/2006/relationships/oleObject" Target="../embeddings/oleObject5.bin"/></Relationships>
</file>

<file path=ppt/slides/_rels/slide26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0.xml"/><Relationship Id="rId4" Type="http://schemas.openxmlformats.org/officeDocument/2006/relationships/vmlDrawing" Target="../drawings/vmlDrawing6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6.wmf"/><Relationship Id="rId1" Type="http://schemas.openxmlformats.org/officeDocument/2006/relationships/oleObject" Target="../embeddings/oleObject6.bin"/></Relationships>
</file>

<file path=ppt/slides/_rels/slide27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1.xml"/><Relationship Id="rId4" Type="http://schemas.openxmlformats.org/officeDocument/2006/relationships/vmlDrawing" Target="../drawings/vmlDrawing7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emf"/><Relationship Id="rId1" Type="http://schemas.openxmlformats.org/officeDocument/2006/relationships/oleObject" Target="../embeddings/oleObject7.bin"/></Relationships>
</file>

<file path=ppt/slides/_rels/slide28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2.xml"/><Relationship Id="rId4" Type="http://schemas.openxmlformats.org/officeDocument/2006/relationships/vmlDrawing" Target="../drawings/vmlDrawing8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8.emf"/><Relationship Id="rId1" Type="http://schemas.openxmlformats.org/officeDocument/2006/relationships/oleObject" Target="../embeddings/oleObject8.bin"/></Relationships>
</file>

<file path=ppt/slides/_rels/slide29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3.xml"/><Relationship Id="rId4" Type="http://schemas.openxmlformats.org/officeDocument/2006/relationships/vmlDrawing" Target="../drawings/vmlDrawing9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9.emf"/><Relationship Id="rId1" Type="http://schemas.openxmlformats.org/officeDocument/2006/relationships/oleObject" Target="../embeddings/oleObject9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4.xml"/><Relationship Id="rId4" Type="http://schemas.openxmlformats.org/officeDocument/2006/relationships/vmlDrawing" Target="../drawings/vmlDrawing10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0.wmf"/><Relationship Id="rId1" Type="http://schemas.openxmlformats.org/officeDocument/2006/relationships/oleObject" Target="../embeddings/oleObject10.bin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wmf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1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2.emf"/><Relationship Id="rId1" Type="http://schemas.openxmlformats.org/officeDocument/2006/relationships/oleObject" Target="../embeddings/oleObject11.bin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2.vml"/><Relationship Id="rId3" Type="http://schemas.openxmlformats.org/officeDocument/2006/relationships/slideLayout" Target="../slideLayouts/slideLayout6.xml"/><Relationship Id="rId2" Type="http://schemas.openxmlformats.org/officeDocument/2006/relationships/image" Target="../media/image13.wmf"/><Relationship Id="rId1" Type="http://schemas.openxmlformats.org/officeDocument/2006/relationships/oleObject" Target="../embeddings/oleObject12.bin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8.xml"/><Relationship Id="rId4" Type="http://schemas.openxmlformats.org/officeDocument/2006/relationships/vmlDrawing" Target="../drawings/vmlDrawing13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4.wmf"/><Relationship Id="rId1" Type="http://schemas.openxmlformats.org/officeDocument/2006/relationships/oleObject" Target="../embeddings/oleObject13.bin"/></Relationships>
</file>

<file path=ppt/slides/_rels/slide5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9.xml"/><Relationship Id="rId4" Type="http://schemas.openxmlformats.org/officeDocument/2006/relationships/vmlDrawing" Target="../drawings/vmlDrawing14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5.emf"/><Relationship Id="rId1" Type="http://schemas.openxmlformats.org/officeDocument/2006/relationships/oleObject" Target="../embeddings/oleObject14.bin"/></Relationships>
</file>

<file path=ppt/slides/_rels/slide52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20.xml"/><Relationship Id="rId6" Type="http://schemas.openxmlformats.org/officeDocument/2006/relationships/vmlDrawing" Target="../drawings/vmlDrawing15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7.wmf"/><Relationship Id="rId3" Type="http://schemas.openxmlformats.org/officeDocument/2006/relationships/oleObject" Target="../embeddings/oleObject16.bin"/><Relationship Id="rId2" Type="http://schemas.openxmlformats.org/officeDocument/2006/relationships/image" Target="../media/image16.emf"/><Relationship Id="rId1" Type="http://schemas.openxmlformats.org/officeDocument/2006/relationships/oleObject" Target="../embeddings/oleObject15.bin"/></Relationships>
</file>

<file path=ppt/slides/_rels/slide53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21.xml"/><Relationship Id="rId6" Type="http://schemas.openxmlformats.org/officeDocument/2006/relationships/vmlDrawing" Target="../drawings/vmlDrawing16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9.wmf"/><Relationship Id="rId3" Type="http://schemas.openxmlformats.org/officeDocument/2006/relationships/oleObject" Target="../embeddings/oleObject18.bin"/><Relationship Id="rId2" Type="http://schemas.openxmlformats.org/officeDocument/2006/relationships/image" Target="../media/image18.emf"/><Relationship Id="rId1" Type="http://schemas.openxmlformats.org/officeDocument/2006/relationships/oleObject" Target="../embeddings/oleObject17.bin"/></Relationships>
</file>

<file path=ppt/slides/_rels/slide54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2.xml"/><Relationship Id="rId4" Type="http://schemas.openxmlformats.org/officeDocument/2006/relationships/vmlDrawing" Target="../drawings/vmlDrawing17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wmf"/><Relationship Id="rId1" Type="http://schemas.openxmlformats.org/officeDocument/2006/relationships/oleObject" Target="../embeddings/oleObject19.bin"/></Relationships>
</file>

<file path=ppt/slides/_rels/slide55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3.xml"/><Relationship Id="rId4" Type="http://schemas.openxmlformats.org/officeDocument/2006/relationships/vmlDrawing" Target="../drawings/vmlDrawing18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0.emf"/><Relationship Id="rId1" Type="http://schemas.openxmlformats.org/officeDocument/2006/relationships/oleObject" Target="../embeddings/oleObject20.bin"/></Relationships>
</file>

<file path=ppt/slides/_rels/slide56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4.xml"/><Relationship Id="rId4" Type="http://schemas.openxmlformats.org/officeDocument/2006/relationships/vmlDrawing" Target="../drawings/vmlDrawing19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wmf"/><Relationship Id="rId1" Type="http://schemas.openxmlformats.org/officeDocument/2006/relationships/oleObject" Target="../embeddings/oleObject21.bin"/></Relationships>
</file>

<file path=ppt/slides/_rels/slide57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5.xml"/><Relationship Id="rId4" Type="http://schemas.openxmlformats.org/officeDocument/2006/relationships/vmlDrawing" Target="../drawings/vmlDrawing20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1.wmf"/><Relationship Id="rId1" Type="http://schemas.openxmlformats.org/officeDocument/2006/relationships/oleObject" Target="../embeddings/oleObject22.bin"/></Relationships>
</file>

<file path=ppt/slides/_rels/slide58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26.xml"/><Relationship Id="rId6" Type="http://schemas.openxmlformats.org/officeDocument/2006/relationships/vmlDrawing" Target="../drawings/vmlDrawing21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7.wmf"/><Relationship Id="rId3" Type="http://schemas.openxmlformats.org/officeDocument/2006/relationships/oleObject" Target="../embeddings/oleObject24.bin"/><Relationship Id="rId2" Type="http://schemas.openxmlformats.org/officeDocument/2006/relationships/image" Target="../media/image22.emf"/><Relationship Id="rId1" Type="http://schemas.openxmlformats.org/officeDocument/2006/relationships/oleObject" Target="../embeddings/oleObject23.bin"/></Relationships>
</file>

<file path=ppt/slides/_rels/slide59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27.xml"/><Relationship Id="rId6" Type="http://schemas.openxmlformats.org/officeDocument/2006/relationships/vmlDrawing" Target="../drawings/vmlDrawing22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9.wmf"/><Relationship Id="rId3" Type="http://schemas.openxmlformats.org/officeDocument/2006/relationships/oleObject" Target="../embeddings/oleObject26.bin"/><Relationship Id="rId2" Type="http://schemas.openxmlformats.org/officeDocument/2006/relationships/image" Target="../media/image23.emf"/><Relationship Id="rId1" Type="http://schemas.openxmlformats.org/officeDocument/2006/relationships/oleObject" Target="../embeddings/oleObject25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8.xml"/><Relationship Id="rId4" Type="http://schemas.openxmlformats.org/officeDocument/2006/relationships/vmlDrawing" Target="../drawings/vmlDrawing23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4.emf"/><Relationship Id="rId1" Type="http://schemas.openxmlformats.org/officeDocument/2006/relationships/oleObject" Target="../embeddings/oleObject27.bin"/></Relationships>
</file>

<file path=ppt/slides/_rels/slide6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9.xml"/><Relationship Id="rId4" Type="http://schemas.openxmlformats.org/officeDocument/2006/relationships/vmlDrawing" Target="../drawings/vmlDrawing24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5.wmf"/><Relationship Id="rId1" Type="http://schemas.openxmlformats.org/officeDocument/2006/relationships/oleObject" Target="../embeddings/oleObject28.bin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25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6.wmf"/><Relationship Id="rId1" Type="http://schemas.openxmlformats.org/officeDocument/2006/relationships/oleObject" Target="../embeddings/oleObject29.bin"/></Relationships>
</file>

<file path=ppt/slides/_rels/slide64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26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28.emf"/><Relationship Id="rId3" Type="http://schemas.openxmlformats.org/officeDocument/2006/relationships/oleObject" Target="../embeddings/oleObject31.bin"/><Relationship Id="rId2" Type="http://schemas.openxmlformats.org/officeDocument/2006/relationships/image" Target="../media/image27.wmf"/><Relationship Id="rId1" Type="http://schemas.openxmlformats.org/officeDocument/2006/relationships/oleObject" Target="../embeddings/oleObject30.bin"/></Relationships>
</file>

<file path=ppt/slides/_rels/slide65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27.vml"/><Relationship Id="rId5" Type="http://schemas.openxmlformats.org/officeDocument/2006/relationships/slideLayout" Target="../slideLayouts/slideLayout6.xml"/><Relationship Id="rId4" Type="http://schemas.openxmlformats.org/officeDocument/2006/relationships/image" Target="../media/image27.wmf"/><Relationship Id="rId3" Type="http://schemas.openxmlformats.org/officeDocument/2006/relationships/oleObject" Target="../embeddings/oleObject33.bin"/><Relationship Id="rId2" Type="http://schemas.openxmlformats.org/officeDocument/2006/relationships/image" Target="../media/image29.emf"/><Relationship Id="rId1" Type="http://schemas.openxmlformats.org/officeDocument/2006/relationships/oleObject" Target="../embeddings/oleObject32.bin"/></Relationships>
</file>

<file path=ppt/slides/_rels/slide66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28.vml"/><Relationship Id="rId5" Type="http://schemas.openxmlformats.org/officeDocument/2006/relationships/slideLayout" Target="../slideLayouts/slideLayout6.xml"/><Relationship Id="rId4" Type="http://schemas.openxmlformats.org/officeDocument/2006/relationships/image" Target="../media/image27.wmf"/><Relationship Id="rId3" Type="http://schemas.openxmlformats.org/officeDocument/2006/relationships/oleObject" Target="../embeddings/oleObject35.bin"/><Relationship Id="rId2" Type="http://schemas.openxmlformats.org/officeDocument/2006/relationships/image" Target="../media/image30.emf"/><Relationship Id="rId1" Type="http://schemas.openxmlformats.org/officeDocument/2006/relationships/oleObject" Target="../embeddings/oleObject34.bin"/></Relationships>
</file>

<file path=ppt/slides/_rels/slide67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29.vml"/><Relationship Id="rId5" Type="http://schemas.openxmlformats.org/officeDocument/2006/relationships/slideLayout" Target="../slideLayouts/slideLayout6.xml"/><Relationship Id="rId4" Type="http://schemas.openxmlformats.org/officeDocument/2006/relationships/image" Target="../media/image27.wmf"/><Relationship Id="rId3" Type="http://schemas.openxmlformats.org/officeDocument/2006/relationships/oleObject" Target="../embeddings/oleObject37.bin"/><Relationship Id="rId2" Type="http://schemas.openxmlformats.org/officeDocument/2006/relationships/image" Target="../media/image31.emf"/><Relationship Id="rId1" Type="http://schemas.openxmlformats.org/officeDocument/2006/relationships/oleObject" Target="../embeddings/oleObject36.bin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30.xml"/><Relationship Id="rId4" Type="http://schemas.openxmlformats.org/officeDocument/2006/relationships/vmlDrawing" Target="../drawings/vmlDrawing30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2.wmf"/><Relationship Id="rId1" Type="http://schemas.openxmlformats.org/officeDocument/2006/relationships/oleObject" Target="../embeddings/oleObject38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33.xml"/><Relationship Id="rId4" Type="http://schemas.openxmlformats.org/officeDocument/2006/relationships/vmlDrawing" Target="../drawings/vmlDrawing31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3.wmf"/><Relationship Id="rId1" Type="http://schemas.openxmlformats.org/officeDocument/2006/relationships/oleObject" Target="../embeddings/oleObject39.bin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页脚占位符 4"/>
          <p:cNvSpPr txBox="1"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YE SUN AccountingEnglish</a:t>
            </a:r>
            <a:endParaRPr kumimoji="0" lang="en-US" altLang="zh-CN" sz="10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5"/>
          <p:cNvSpPr txBox="1"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000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</a:fld>
            <a:endParaRPr lang="zh-CN" altLang="en-US" sz="1000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411650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5000" b="1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Lesson 5</a:t>
            </a:r>
            <a:endParaRPr kumimoji="0" lang="zh-CN" altLang="en-US" sz="5000" b="1" i="0" u="none" strike="noStrike" kern="0" cap="none" spc="0" normalizeH="0" baseline="0" noProof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11651" name="Rectangle 3"/>
          <p:cNvSpPr>
            <a:spLocks noGrp="1" noChangeArrowheads="1"/>
          </p:cNvSpPr>
          <p:nvPr>
            <p:ph idx="1"/>
          </p:nvPr>
        </p:nvSpPr>
        <p:spPr>
          <a:xfrm>
            <a:off x="1908175" y="1600200"/>
            <a:ext cx="7235825" cy="4495800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bg1"/>
              </a:buClr>
              <a:buSzPct val="70000"/>
              <a:buFontTx/>
              <a:buNone/>
              <a:defRPr/>
            </a:pPr>
            <a:r>
              <a:rPr kumimoji="0" lang="en-US" altLang="zh-CN" sz="36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Inventory, Cost of Goods Sales</a:t>
            </a:r>
            <a:endParaRPr kumimoji="0" lang="en-US" altLang="zh-CN" sz="36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bg1"/>
              </a:buClr>
              <a:buSzPct val="70000"/>
              <a:buFontTx/>
              <a:buNone/>
              <a:defRPr/>
            </a:pPr>
            <a:r>
              <a:rPr kumimoji="0" lang="en-US" altLang="zh-CN" sz="36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And merchandising operations</a:t>
            </a:r>
            <a:endParaRPr kumimoji="0" lang="en-US" altLang="zh-CN" sz="36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/>
            </a:pPr>
            <a:endParaRPr kumimoji="0" lang="zh-CN" altLang="en-US" sz="36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页脚占位符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14339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14340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eaLnBrk="1" hangingPunct="1"/>
            <a:r>
              <a:rPr lang="en-US" altLang="zh-CN" dirty="0"/>
              <a:t>Merchandise Inventory</a:t>
            </a:r>
            <a:r>
              <a:rPr lang="zh-CN" altLang="en-US" sz="3600" dirty="0"/>
              <a:t>库存商品</a:t>
            </a:r>
            <a:endParaRPr lang="zh-CN" altLang="en-US" sz="3600" dirty="0"/>
          </a:p>
        </p:txBody>
      </p:sp>
      <p:sp>
        <p:nvSpPr>
          <p:cNvPr id="14341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>
              <a:buFont typeface="Symbol" panose="05050102010706020507" pitchFamily="18" charset="2"/>
              <a:buChar char="·"/>
            </a:pPr>
            <a:r>
              <a:rPr lang="en-US" altLang="zh-CN" dirty="0"/>
              <a:t>Inventories accounted for at cost.</a:t>
            </a:r>
            <a:endParaRPr lang="en-US" altLang="zh-CN" dirty="0"/>
          </a:p>
          <a:p>
            <a:pPr lvl="1" eaLnBrk="1" hangingPunct="1">
              <a:buFont typeface="Symbol" panose="05050102010706020507" pitchFamily="18" charset="2"/>
              <a:buChar char="·"/>
            </a:pPr>
            <a:r>
              <a:rPr lang="en-US" altLang="zh-CN" dirty="0"/>
              <a:t>Cost includes cost of </a:t>
            </a:r>
            <a:endParaRPr lang="en-US" altLang="zh-CN" dirty="0"/>
          </a:p>
          <a:p>
            <a:pPr lvl="2" eaLnBrk="1" hangingPunct="1">
              <a:buFont typeface="Symbol" panose="05050102010706020507" pitchFamily="18" charset="2"/>
              <a:buChar char="·"/>
            </a:pPr>
            <a:r>
              <a:rPr lang="en-US" altLang="zh-CN" dirty="0"/>
              <a:t>Acquiring merchandise (invoice cost of goods, freight-in)</a:t>
            </a:r>
            <a:endParaRPr lang="en-US" altLang="zh-CN" dirty="0"/>
          </a:p>
          <a:p>
            <a:pPr lvl="2" eaLnBrk="1" hangingPunct="1">
              <a:buFont typeface="Symbol" panose="05050102010706020507" pitchFamily="18" charset="2"/>
              <a:buChar char="·"/>
            </a:pPr>
            <a:r>
              <a:rPr lang="en-US" altLang="zh-CN" dirty="0"/>
              <a:t>Making goods ready for sale.  </a:t>
            </a:r>
            <a:endParaRPr lang="en-US" altLang="zh-CN" dirty="0"/>
          </a:p>
          <a:p>
            <a:pPr lvl="2" eaLnBrk="1" hangingPunct="1">
              <a:buFont typeface="Symbol" panose="05050102010706020507" pitchFamily="18" charset="2"/>
              <a:buNone/>
            </a:pPr>
            <a:r>
              <a:rPr lang="en-US" altLang="zh-CN" dirty="0"/>
              <a:t>( unpacking and marking)</a:t>
            </a:r>
            <a:endParaRPr lang="en-US" altLang="zh-CN" dirty="0"/>
          </a:p>
          <a:p>
            <a:pPr eaLnBrk="1" hangingPunct="1">
              <a:buFont typeface="Wingdings" panose="05000000000000000000" pitchFamily="2" charset="2"/>
              <a:buChar char="n"/>
            </a:pPr>
            <a:endParaRPr lang="zh-CN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页脚占位符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15363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15364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eaLnBrk="1" hangingPunct="1"/>
            <a:r>
              <a:rPr lang="en-US" altLang="zh-CN" dirty="0"/>
              <a:t>Methods of Accounting for Purchase (or cash) Discounts</a:t>
            </a:r>
            <a:endParaRPr lang="en-US" altLang="zh-CN" dirty="0"/>
          </a:p>
        </p:txBody>
      </p:sp>
      <p:sp>
        <p:nvSpPr>
          <p:cNvPr id="15365" name="Rectangle 3"/>
          <p:cNvSpPr>
            <a:spLocks noGrp="1"/>
          </p:cNvSpPr>
          <p:nvPr>
            <p:ph idx="1"/>
          </p:nvPr>
        </p:nvSpPr>
        <p:spPr>
          <a:xfrm>
            <a:off x="1182688" y="2060575"/>
            <a:ext cx="7772400" cy="4071938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buFont typeface="Symbol" panose="05050102010706020507" pitchFamily="18" charset="2"/>
              <a:buChar char="·"/>
            </a:pPr>
            <a:r>
              <a:rPr lang="en-US" altLang="zh-CN" dirty="0"/>
              <a:t>Net of trade discount</a:t>
            </a:r>
            <a:endParaRPr lang="en-US" altLang="zh-CN" dirty="0"/>
          </a:p>
          <a:p>
            <a:pPr eaLnBrk="1" hangingPunct="1">
              <a:buFont typeface="Symbol" panose="05050102010706020507" pitchFamily="18" charset="2"/>
              <a:buChar char="·"/>
            </a:pPr>
            <a:r>
              <a:rPr lang="en-US" altLang="zh-CN" dirty="0"/>
              <a:t>Then </a:t>
            </a:r>
            <a:endParaRPr lang="en-US" altLang="zh-CN" dirty="0"/>
          </a:p>
          <a:p>
            <a:pPr lvl="1" eaLnBrk="1" hangingPunct="1">
              <a:buFont typeface="Symbol" panose="05050102010706020507" pitchFamily="18" charset="2"/>
              <a:buChar char="·"/>
            </a:pPr>
            <a:r>
              <a:rPr lang="en-US" altLang="zh-CN" dirty="0"/>
              <a:t>Record at total invoice price( in china)</a:t>
            </a:r>
            <a:endParaRPr lang="en-US" altLang="zh-CN" dirty="0"/>
          </a:p>
          <a:p>
            <a:pPr lvl="2" eaLnBrk="1" hangingPunct="1">
              <a:buFont typeface="Symbol" panose="05050102010706020507" pitchFamily="18" charset="2"/>
              <a:buChar char="·"/>
            </a:pPr>
            <a:r>
              <a:rPr lang="en-US" altLang="zh-CN" dirty="0"/>
              <a:t>Record discount when taken.</a:t>
            </a:r>
            <a:endParaRPr lang="en-US" altLang="zh-CN" dirty="0"/>
          </a:p>
          <a:p>
            <a:pPr lvl="1" eaLnBrk="1" hangingPunct="1">
              <a:buFont typeface="Symbol" panose="05050102010706020507" pitchFamily="18" charset="2"/>
              <a:buChar char="·"/>
            </a:pPr>
            <a:r>
              <a:rPr lang="en-US" altLang="zh-CN" dirty="0"/>
              <a:t>Record at Net of cash discount</a:t>
            </a:r>
            <a:endParaRPr lang="en-US" altLang="zh-CN" dirty="0"/>
          </a:p>
          <a:p>
            <a:pPr lvl="2" eaLnBrk="1" hangingPunct="1">
              <a:buFont typeface="Symbol" panose="05050102010706020507" pitchFamily="18" charset="2"/>
              <a:buChar char="·"/>
            </a:pPr>
            <a:r>
              <a:rPr lang="en-US" altLang="zh-CN" dirty="0"/>
              <a:t>Charge discounts not taken when paid.</a:t>
            </a:r>
            <a:endParaRPr lang="en-US" altLang="zh-CN" dirty="0"/>
          </a:p>
          <a:p>
            <a:pPr eaLnBrk="1" hangingPunct="1">
              <a:buNone/>
            </a:pPr>
            <a:endParaRPr lang="zh-CN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页脚占位符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16387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16388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eaLnBrk="1" hangingPunct="1"/>
            <a:r>
              <a:rPr lang="en-US" altLang="zh-CN" dirty="0"/>
              <a:t>Terminology</a:t>
            </a:r>
            <a:endParaRPr lang="en-US" altLang="zh-CN" dirty="0"/>
          </a:p>
        </p:txBody>
      </p:sp>
      <p:sp>
        <p:nvSpPr>
          <p:cNvPr id="16389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en-US" altLang="zh-CN" dirty="0"/>
              <a:t>Purchase </a:t>
            </a:r>
            <a:r>
              <a:rPr lang="zh-CN" altLang="en-US" dirty="0"/>
              <a:t>采购</a:t>
            </a:r>
            <a:endParaRPr lang="zh-CN" altLang="en-US" dirty="0"/>
          </a:p>
          <a:p>
            <a:pPr lvl="1" eaLnBrk="1" hangingPunct="1">
              <a:buFont typeface="Symbol" panose="05050102010706020507" pitchFamily="18" charset="2"/>
              <a:buChar char="·"/>
            </a:pPr>
            <a:r>
              <a:rPr lang="en-US" altLang="zh-CN" dirty="0"/>
              <a:t>Usually title transfers when goods are shipped (FOB shipping point).</a:t>
            </a:r>
            <a:endParaRPr lang="en-US" altLang="zh-CN" dirty="0"/>
          </a:p>
          <a:p>
            <a:pPr lvl="2" eaLnBrk="1" hangingPunct="1">
              <a:buFont typeface="Symbol" panose="05050102010706020507" pitchFamily="18" charset="2"/>
              <a:buChar char="·"/>
            </a:pPr>
            <a:endParaRPr lang="zh-CN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10" name="页脚占位符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17411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17412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eaLnBrk="1" hangingPunct="1"/>
            <a:r>
              <a:rPr lang="en-US" altLang="zh-CN" dirty="0"/>
              <a:t>Relationship of Inventory and Cost of Goods Sold</a:t>
            </a:r>
            <a:endParaRPr lang="en-US" altLang="zh-CN" dirty="0"/>
          </a:p>
        </p:txBody>
      </p:sp>
      <p:sp>
        <p:nvSpPr>
          <p:cNvPr id="335875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>
              <a:lnSpc>
                <a:spcPct val="90000"/>
              </a:lnSpc>
              <a:buFont typeface="Symbol" panose="05050102010706020507" pitchFamily="18" charset="2"/>
              <a:buChar char="·"/>
            </a:pPr>
            <a:r>
              <a:rPr lang="en-US" altLang="zh-CN" sz="2400" dirty="0"/>
              <a:t>Beginning inventory + net purchases = goods available for sale</a:t>
            </a:r>
            <a:endParaRPr lang="en-US" altLang="zh-CN" sz="2400" dirty="0"/>
          </a:p>
          <a:p>
            <a:pPr eaLnBrk="1" hangingPunct="1">
              <a:lnSpc>
                <a:spcPct val="90000"/>
              </a:lnSpc>
              <a:buFont typeface="Symbol" panose="05050102010706020507" pitchFamily="18" charset="2"/>
              <a:buChar char="·"/>
            </a:pPr>
            <a:r>
              <a:rPr lang="en-US" altLang="zh-CN" sz="2400" dirty="0"/>
              <a:t>Goods available for sale = cost of goods sold + ending inventory.</a:t>
            </a:r>
            <a:endParaRPr lang="en-US" altLang="zh-CN" sz="2400" dirty="0"/>
          </a:p>
          <a:p>
            <a:pPr eaLnBrk="1" hangingPunct="1">
              <a:lnSpc>
                <a:spcPct val="90000"/>
              </a:lnSpc>
              <a:buFont typeface="Symbol" panose="05050102010706020507" pitchFamily="18" charset="2"/>
              <a:buChar char="·"/>
            </a:pPr>
            <a:r>
              <a:rPr lang="en-US" altLang="zh-CN" sz="2400" dirty="0"/>
              <a:t>Equivalently: Beg. inventory + net purchases -ending inventory = cost of goods sold.</a:t>
            </a:r>
            <a:endParaRPr lang="en-US" altLang="zh-CN" sz="2400" dirty="0"/>
          </a:p>
          <a:p>
            <a:pPr eaLnBrk="1" hangingPunct="1">
              <a:lnSpc>
                <a:spcPct val="90000"/>
              </a:lnSpc>
              <a:buFont typeface="Symbol" panose="05050102010706020507" pitchFamily="18" charset="2"/>
              <a:buChar char="·"/>
            </a:pPr>
            <a:r>
              <a:rPr lang="en-US" altLang="zh-CN" sz="2400" dirty="0"/>
              <a:t>Equivalently: Beg. inventory + net purchases - cost of goods sold = ending inventory.</a:t>
            </a:r>
            <a:endParaRPr lang="en-US" altLang="zh-CN" sz="2400" dirty="0"/>
          </a:p>
          <a:p>
            <a:pPr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endParaRPr lang="en-US" altLang="zh-CN" sz="2400" dirty="0"/>
          </a:p>
          <a:p>
            <a:pPr lvl="1" eaLnBrk="1" hangingPunct="1">
              <a:lnSpc>
                <a:spcPct val="90000"/>
              </a:lnSpc>
              <a:buFont typeface="Symbol" panose="05050102010706020507" pitchFamily="18" charset="2"/>
              <a:buChar char="·"/>
            </a:pPr>
            <a:r>
              <a:rPr lang="en-US" altLang="zh-CN" sz="2000" i="1" dirty="0"/>
              <a:t>Net purchases = gross purchases -purchase returns and allowances + freight-in</a:t>
            </a:r>
            <a:endParaRPr lang="en-US" altLang="zh-CN" sz="2000" i="1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n"/>
            </a:pPr>
            <a:endParaRPr lang="en-US" altLang="zh-CN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charRg st="0" end="6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5875">
                                            <p:txEl>
                                              <p:charRg st="0" end="6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5875">
                                            <p:txEl>
                                              <p:charRg st="0" end="6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35875">
                                            <p:txEl>
                                              <p:charRg st="0" end="6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charRg st="63" end="1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35875">
                                            <p:txEl>
                                              <p:charRg st="63" end="12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35875">
                                            <p:txEl>
                                              <p:charRg st="63" end="12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35875">
                                            <p:txEl>
                                              <p:charRg st="63" end="12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charRg st="129" end="2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35875">
                                            <p:txEl>
                                              <p:charRg st="129" end="2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35875">
                                            <p:txEl>
                                              <p:charRg st="129" end="2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35875">
                                            <p:txEl>
                                              <p:charRg st="129" end="2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charRg st="214" end="30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35875">
                                            <p:txEl>
                                              <p:charRg st="214" end="30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35875">
                                            <p:txEl>
                                              <p:charRg st="214" end="30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35875">
                                            <p:txEl>
                                              <p:charRg st="214" end="30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charRg st="301" end="37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35875">
                                            <p:txEl>
                                              <p:charRg st="301" end="37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35875">
                                            <p:txEl>
                                              <p:charRg st="301" end="37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35875">
                                            <p:txEl>
                                              <p:charRg st="301" end="37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4" name="页脚占位符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18435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18436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eaLnBrk="1" hangingPunct="1"/>
            <a:r>
              <a:rPr lang="en-US" altLang="zh-CN" dirty="0"/>
              <a:t>Measurement Issue</a:t>
            </a:r>
            <a:br>
              <a:rPr lang="en-US" altLang="zh-CN" dirty="0"/>
            </a:br>
            <a:endParaRPr lang="en-US" altLang="zh-CN" dirty="0"/>
          </a:p>
        </p:txBody>
      </p:sp>
      <p:sp>
        <p:nvSpPr>
          <p:cNvPr id="336899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en-US" altLang="zh-CN" dirty="0"/>
              <a:t>Dividing goods available for sale between COGS and End. Inventory.</a:t>
            </a:r>
            <a:endParaRPr lang="en-US" altLang="zh-CN" dirty="0"/>
          </a:p>
          <a:p>
            <a:pPr eaLnBrk="1" hangingPunct="1"/>
            <a:r>
              <a:rPr lang="en-US" altLang="zh-CN" dirty="0"/>
              <a:t>2 approaches:</a:t>
            </a:r>
            <a:endParaRPr lang="en-US" altLang="zh-CN" dirty="0"/>
          </a:p>
          <a:p>
            <a:pPr lvl="1" eaLnBrk="1" hangingPunct="1"/>
            <a:r>
              <a:rPr lang="en-US" altLang="zh-CN" dirty="0"/>
              <a:t>Periodic inventory method.</a:t>
            </a:r>
            <a:r>
              <a:rPr lang="zh-CN" altLang="en-US" dirty="0"/>
              <a:t>定期盘存制</a:t>
            </a:r>
            <a:endParaRPr lang="zh-CN" altLang="en-US" dirty="0"/>
          </a:p>
          <a:p>
            <a:pPr lvl="1" eaLnBrk="1" hangingPunct="1"/>
            <a:r>
              <a:rPr lang="en-US" altLang="zh-CN" dirty="0"/>
              <a:t>Perpetual inventory method.</a:t>
            </a:r>
            <a:r>
              <a:rPr lang="zh-CN" altLang="en-US" dirty="0"/>
              <a:t>永续盘存制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9">
                                            <p:txEl>
                                              <p:charRg st="0" end="6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6899">
                                            <p:txEl>
                                              <p:charRg st="0" end="6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6899">
                                            <p:txEl>
                                              <p:charRg st="0" end="6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9">
                                            <p:txEl>
                                              <p:charRg st="67" end="8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6899">
                                            <p:txEl>
                                              <p:charRg st="67" end="8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6899">
                                            <p:txEl>
                                              <p:charRg st="67" end="8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9">
                                            <p:txEl>
                                              <p:charRg st="81" end="1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36899">
                                            <p:txEl>
                                              <p:charRg st="81" end="1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6899">
                                            <p:txEl>
                                              <p:charRg st="81" end="1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9">
                                            <p:txEl>
                                              <p:charRg st="113" end="14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36899">
                                            <p:txEl>
                                              <p:charRg st="113" end="14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36899">
                                            <p:txEl>
                                              <p:charRg st="113" end="14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8" name="页脚占位符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19459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19460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eaLnBrk="1" hangingPunct="1"/>
            <a:r>
              <a:rPr lang="en-US" altLang="zh-CN" dirty="0"/>
              <a:t>Periodic Inventory Method</a:t>
            </a:r>
            <a:endParaRPr lang="en-US" altLang="zh-CN" dirty="0"/>
          </a:p>
        </p:txBody>
      </p:sp>
      <p:sp>
        <p:nvSpPr>
          <p:cNvPr id="19461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>
              <a:buFont typeface="Symbol" panose="05050102010706020507" pitchFamily="18" charset="2"/>
              <a:buChar char="·"/>
            </a:pPr>
            <a:r>
              <a:rPr lang="en-US" altLang="zh-CN" sz="2800" dirty="0"/>
              <a:t>Determine amount of ending inventory and deduce costs of goods sold.</a:t>
            </a:r>
            <a:endParaRPr lang="en-US" altLang="zh-CN" sz="2800" dirty="0"/>
          </a:p>
          <a:p>
            <a:pPr lvl="1" eaLnBrk="1" hangingPunct="1">
              <a:buFont typeface="Symbol" panose="05050102010706020507" pitchFamily="18" charset="2"/>
              <a:buChar char="·"/>
            </a:pPr>
            <a:r>
              <a:rPr lang="en-US" altLang="zh-CN" sz="2400" dirty="0"/>
              <a:t>Count inventory (i.e., a physical inventory is taken) at the end of the period.  </a:t>
            </a:r>
            <a:endParaRPr lang="en-US" altLang="zh-CN" sz="2400" dirty="0"/>
          </a:p>
          <a:p>
            <a:pPr lvl="1" eaLnBrk="1" hangingPunct="1">
              <a:buFont typeface="Symbol" panose="05050102010706020507" pitchFamily="18" charset="2"/>
              <a:buChar char="·"/>
            </a:pPr>
            <a:r>
              <a:rPr lang="en-US" altLang="zh-CN" sz="2400" dirty="0"/>
              <a:t>Multiply count times cost for each item to determine total amount of inventory.</a:t>
            </a:r>
            <a:endParaRPr lang="en-US" altLang="zh-CN" sz="2400" dirty="0"/>
          </a:p>
          <a:p>
            <a:pPr lvl="2" eaLnBrk="1" hangingPunct="1">
              <a:buFont typeface="Symbol" panose="05050102010706020507" pitchFamily="18" charset="2"/>
              <a:buChar char="·"/>
            </a:pPr>
            <a:r>
              <a:rPr lang="en-US" altLang="zh-CN" sz="2000" dirty="0"/>
              <a:t>Beginning inventory of current period = ending inventory of preceding period.</a:t>
            </a:r>
            <a:endParaRPr lang="en-US" altLang="zh-CN" sz="2000" dirty="0"/>
          </a:p>
          <a:p>
            <a:pPr lvl="1" eaLnBrk="1" hangingPunct="1">
              <a:buFont typeface="Symbol" panose="05050102010706020507" pitchFamily="18" charset="2"/>
              <a:buChar char="·"/>
            </a:pPr>
            <a:r>
              <a:rPr lang="en-US" altLang="zh-CN" sz="2400" dirty="0"/>
              <a:t>COGS = COGA - End. Inventory</a:t>
            </a:r>
            <a:endParaRPr lang="en-US" altLang="zh-CN" sz="2400" dirty="0"/>
          </a:p>
          <a:p>
            <a:pPr eaLnBrk="1" hangingPunct="1">
              <a:buFont typeface="Wingdings" panose="05000000000000000000" pitchFamily="2" charset="2"/>
              <a:buChar char="n"/>
            </a:pPr>
            <a:endParaRPr lang="en-US" altLang="zh-CN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2" name="页脚占位符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20483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20484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eaLnBrk="1" hangingPunct="1"/>
            <a:r>
              <a:rPr lang="en-US" altLang="zh-CN" dirty="0"/>
              <a:t>Perpetual Inventory Method</a:t>
            </a:r>
            <a:endParaRPr lang="en-US" altLang="zh-CN" dirty="0"/>
          </a:p>
        </p:txBody>
      </p:sp>
      <p:sp>
        <p:nvSpPr>
          <p:cNvPr id="338947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>
              <a:lnSpc>
                <a:spcPct val="90000"/>
              </a:lnSpc>
              <a:buFont typeface="Symbol" panose="05050102010706020507" pitchFamily="18" charset="2"/>
              <a:buChar char="·"/>
            </a:pPr>
            <a:r>
              <a:rPr lang="en-US" altLang="zh-CN" sz="2800" dirty="0"/>
              <a:t>Measure amount actually delivered to customers; deduce ending inventory.</a:t>
            </a:r>
            <a:endParaRPr lang="en-US" altLang="zh-CN" sz="2800" dirty="0"/>
          </a:p>
          <a:p>
            <a:pPr eaLnBrk="1" hangingPunct="1">
              <a:lnSpc>
                <a:spcPct val="90000"/>
              </a:lnSpc>
              <a:buFont typeface="Symbol" panose="05050102010706020507" pitchFamily="18" charset="2"/>
              <a:buChar char="·"/>
            </a:pPr>
            <a:r>
              <a:rPr lang="en-US" altLang="zh-CN" sz="2800" dirty="0"/>
              <a:t>Perpetual inventory record is kept for each item in the inventory.</a:t>
            </a:r>
            <a:endParaRPr lang="en-US" altLang="zh-CN" sz="2800" dirty="0"/>
          </a:p>
          <a:p>
            <a:pPr lvl="1" eaLnBrk="1" hangingPunct="1">
              <a:lnSpc>
                <a:spcPct val="90000"/>
              </a:lnSpc>
              <a:buFont typeface="Symbol" panose="05050102010706020507" pitchFamily="18" charset="2"/>
              <a:buChar char="·"/>
            </a:pPr>
            <a:r>
              <a:rPr lang="en-US" altLang="zh-CN" sz="2400" dirty="0"/>
              <a:t>Advantages of perpetual inventory method:</a:t>
            </a:r>
            <a:endParaRPr lang="en-US" altLang="zh-CN" sz="2400" dirty="0"/>
          </a:p>
          <a:p>
            <a:pPr lvl="2" eaLnBrk="1" hangingPunct="1">
              <a:lnSpc>
                <a:spcPct val="90000"/>
              </a:lnSpc>
              <a:buFont typeface="Symbol" panose="05050102010706020507" pitchFamily="18" charset="2"/>
              <a:buChar char="·"/>
            </a:pPr>
            <a:r>
              <a:rPr lang="en-US" altLang="zh-CN" sz="2000" dirty="0"/>
              <a:t>Detailed record is useful.</a:t>
            </a:r>
            <a:endParaRPr lang="en-US" altLang="zh-CN" sz="2000" dirty="0"/>
          </a:p>
          <a:p>
            <a:pPr lvl="2" eaLnBrk="1" hangingPunct="1">
              <a:lnSpc>
                <a:spcPct val="90000"/>
              </a:lnSpc>
              <a:buFont typeface="Symbol" panose="05050102010706020507" pitchFamily="18" charset="2"/>
              <a:buChar char="·"/>
            </a:pPr>
            <a:r>
              <a:rPr lang="en-US" altLang="zh-CN" sz="2000" dirty="0"/>
              <a:t>Built in check.</a:t>
            </a:r>
            <a:endParaRPr lang="en-US" altLang="zh-CN" sz="2000" dirty="0"/>
          </a:p>
          <a:p>
            <a:pPr lvl="2" eaLnBrk="1" hangingPunct="1">
              <a:lnSpc>
                <a:spcPct val="90000"/>
              </a:lnSpc>
              <a:buFont typeface="Symbol" panose="05050102010706020507" pitchFamily="18" charset="2"/>
              <a:buChar char="·"/>
            </a:pPr>
            <a:r>
              <a:rPr lang="en-US" altLang="zh-CN" sz="2000" dirty="0"/>
              <a:t>Identifies shrinkage by item.</a:t>
            </a:r>
            <a:endParaRPr lang="en-US" altLang="zh-CN" sz="2000" dirty="0"/>
          </a:p>
          <a:p>
            <a:pPr lvl="2" eaLnBrk="1" hangingPunct="1">
              <a:lnSpc>
                <a:spcPct val="90000"/>
              </a:lnSpc>
              <a:buFont typeface="Symbol" panose="05050102010706020507" pitchFamily="18" charset="2"/>
              <a:buChar char="·"/>
            </a:pPr>
            <a:r>
              <a:rPr lang="en-US" altLang="zh-CN" sz="2000" dirty="0"/>
              <a:t>Income statement can be prepared without taking a physical inventory.</a:t>
            </a:r>
            <a:endParaRPr lang="en-US" altLang="zh-CN" sz="2000" dirty="0"/>
          </a:p>
          <a:p>
            <a:pPr eaLnBrk="1" hangingPunct="1">
              <a:lnSpc>
                <a:spcPct val="90000"/>
              </a:lnSpc>
            </a:pPr>
            <a:endParaRPr lang="en-US" altLang="zh-CN" sz="2800" dirty="0"/>
          </a:p>
          <a:p>
            <a:pPr eaLnBrk="1" hangingPunct="1">
              <a:lnSpc>
                <a:spcPct val="90000"/>
              </a:lnSpc>
              <a:buNone/>
            </a:pPr>
            <a:endParaRPr lang="zh-CN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7">
                                            <p:txEl>
                                              <p:charRg st="0" end="7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38947">
                                            <p:txEl>
                                              <p:charRg st="0" end="7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38947">
                                            <p:txEl>
                                              <p:charRg st="0" end="7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7">
                                            <p:txEl>
                                              <p:charRg st="73" end="14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38947">
                                            <p:txEl>
                                              <p:charRg st="73" end="14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38947">
                                            <p:txEl>
                                              <p:charRg st="73" end="14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38947">
                                            <p:txEl>
                                              <p:charRg st="73" end="14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7">
                                            <p:txEl>
                                              <p:charRg st="140" end="18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38947">
                                            <p:txEl>
                                              <p:charRg st="140" end="18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38947">
                                            <p:txEl>
                                              <p:charRg st="140" end="18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38947">
                                            <p:txEl>
                                              <p:charRg st="140" end="18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7">
                                            <p:txEl>
                                              <p:charRg st="182" end="20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38947">
                                            <p:txEl>
                                              <p:charRg st="182" end="20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38947">
                                            <p:txEl>
                                              <p:charRg st="182" end="20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38947">
                                            <p:txEl>
                                              <p:charRg st="182" end="20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7">
                                            <p:txEl>
                                              <p:charRg st="209" end="2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38947">
                                            <p:txEl>
                                              <p:charRg st="209" end="22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38947">
                                            <p:txEl>
                                              <p:charRg st="209" end="22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38947">
                                            <p:txEl>
                                              <p:charRg st="209" end="2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7">
                                            <p:txEl>
                                              <p:charRg st="225" end="25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38947">
                                            <p:txEl>
                                              <p:charRg st="225" end="25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38947">
                                            <p:txEl>
                                              <p:charRg st="225" end="25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38947">
                                            <p:txEl>
                                              <p:charRg st="225" end="25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7">
                                            <p:txEl>
                                              <p:charRg st="255" end="3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38947">
                                            <p:txEl>
                                              <p:charRg st="255" end="32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38947">
                                            <p:txEl>
                                              <p:charRg st="255" end="32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38947">
                                            <p:txEl>
                                              <p:charRg st="255" end="3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6" name="页脚占位符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21507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21508" name="Rectangle 2"/>
          <p:cNvSpPr/>
          <p:nvPr/>
        </p:nvSpPr>
        <p:spPr>
          <a:xfrm>
            <a:off x="1042988" y="846138"/>
            <a:ext cx="7921625" cy="638175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>
            <a:spAutoFit/>
          </a:bodyPr>
          <a:p>
            <a:r>
              <a:rPr lang="en-US" altLang="zh-CN" sz="3600" b="1" dirty="0">
                <a:latin typeface="Tahoma" panose="020B0604030504040204" pitchFamily="34" charset="0"/>
              </a:rPr>
              <a:t>Account for the purchase</a:t>
            </a:r>
            <a:endParaRPr lang="en-US" altLang="zh-CN" sz="3600" b="1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30" name="页脚占位符 3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22531" name="灯片编号占位符 4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22532" name="Rectangle 2"/>
          <p:cNvSpPr>
            <a:spLocks noGrp="1"/>
          </p:cNvSpPr>
          <p:nvPr>
            <p:ph type="title"/>
          </p:nvPr>
        </p:nvSpPr>
        <p:spPr>
          <a:ln w="12700"/>
        </p:spPr>
        <p:txBody>
          <a:bodyPr vert="horz" wrap="square" lIns="90488" tIns="44450" rIns="90488" bIns="44450" anchor="ctr" anchorCtr="0"/>
          <a:p>
            <a:pPr eaLnBrk="1" hangingPunct="1"/>
            <a:r>
              <a:rPr lang="en-US" altLang="zh-CN" dirty="0"/>
              <a:t>Credit Terms and Cash Discounts </a:t>
            </a:r>
            <a:r>
              <a:rPr lang="zh-CN" altLang="en-US" dirty="0"/>
              <a:t>付款条件和现金折扣</a:t>
            </a:r>
            <a:endParaRPr lang="zh-CN" altLang="en-US" dirty="0"/>
          </a:p>
        </p:txBody>
      </p:sp>
      <p:sp>
        <p:nvSpPr>
          <p:cNvPr id="22533" name="Rectangle 3"/>
          <p:cNvSpPr/>
          <p:nvPr/>
        </p:nvSpPr>
        <p:spPr>
          <a:xfrm>
            <a:off x="552450" y="3295650"/>
            <a:ext cx="8191500" cy="2476500"/>
          </a:xfrm>
          <a:prstGeom prst="rect">
            <a:avLst/>
          </a:prstGeom>
          <a:solidFill>
            <a:srgbClr val="8CF4EA"/>
          </a:solidFill>
          <a:ln w="38100" cap="flat" cmpd="dbl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lIns="90488" tIns="44450" rIns="90488" bIns="44450" anchor="ctr" anchorCtr="0"/>
          <a:p>
            <a:pPr algn="ctr" eaLnBrk="0" hangingPunct="0"/>
            <a:r>
              <a:rPr lang="en-US" altLang="zh-CN" sz="15000" dirty="0">
                <a:latin typeface="Times New Roman" panose="02020603050405020304" pitchFamily="18" charset="0"/>
              </a:rPr>
              <a:t>2/10, n/30</a:t>
            </a:r>
            <a:endParaRPr lang="en-US" altLang="zh-CN" sz="15000" dirty="0">
              <a:latin typeface="Times New Roman" panose="02020603050405020304" pitchFamily="18" charset="0"/>
            </a:endParaRPr>
          </a:p>
        </p:txBody>
      </p:sp>
      <p:sp>
        <p:nvSpPr>
          <p:cNvPr id="22534" name="Rectangle 4"/>
          <p:cNvSpPr/>
          <p:nvPr/>
        </p:nvSpPr>
        <p:spPr>
          <a:xfrm>
            <a:off x="755650" y="5661025"/>
            <a:ext cx="7781925" cy="755650"/>
          </a:xfrm>
          <a:prstGeom prst="rect">
            <a:avLst/>
          </a:prstGeom>
          <a:solidFill>
            <a:srgbClr val="FCFEB9"/>
          </a:solidFill>
          <a:ln w="57150" cap="flat" cmpd="thinThick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0488" tIns="44450" rIns="90488" bIns="44450">
            <a:spAutoFit/>
          </a:bodyPr>
          <a:p>
            <a:pPr eaLnBrk="0" hangingPunct="0">
              <a:spcBef>
                <a:spcPct val="50000"/>
              </a:spcBef>
            </a:pPr>
            <a:r>
              <a:rPr lang="en-US" altLang="zh-CN" sz="4000" b="1" dirty="0">
                <a:solidFill>
                  <a:srgbClr val="F22AB9"/>
                </a:solidFill>
                <a:latin typeface="Arial" panose="020B0604020202020204" pitchFamily="34" charset="0"/>
              </a:rPr>
              <a:t>Read as:  </a:t>
            </a:r>
            <a:r>
              <a:rPr lang="en-US" altLang="zh-CN" sz="4000" b="1" dirty="0">
                <a:solidFill>
                  <a:srgbClr val="F22AB9"/>
                </a:solidFill>
                <a:latin typeface="Times New Roman" panose="02020603050405020304" pitchFamily="18" charset="0"/>
              </a:rPr>
              <a:t>“</a:t>
            </a:r>
            <a:r>
              <a:rPr lang="en-US" altLang="zh-CN" sz="4000" b="1" dirty="0">
                <a:solidFill>
                  <a:srgbClr val="F22AB9"/>
                </a:solidFill>
                <a:latin typeface="Arial" panose="020B0604020202020204" pitchFamily="34" charset="0"/>
              </a:rPr>
              <a:t>Two ten, net thirty</a:t>
            </a:r>
            <a:r>
              <a:rPr lang="en-US" altLang="zh-CN" sz="4000" b="1" dirty="0">
                <a:solidFill>
                  <a:srgbClr val="F22AB9"/>
                </a:solidFill>
                <a:latin typeface="Times New Roman" panose="02020603050405020304" pitchFamily="18" charset="0"/>
              </a:rPr>
              <a:t>”</a:t>
            </a:r>
            <a:endParaRPr lang="en-US" altLang="zh-CN" sz="4000" b="1" dirty="0">
              <a:solidFill>
                <a:srgbClr val="F22AB9"/>
              </a:solidFill>
              <a:latin typeface="Arial" panose="020B0604020202020204" pitchFamily="34" charset="0"/>
            </a:endParaRPr>
          </a:p>
        </p:txBody>
      </p:sp>
      <p:sp>
        <p:nvSpPr>
          <p:cNvPr id="22535" name="Rectangle 5"/>
          <p:cNvSpPr/>
          <p:nvPr/>
        </p:nvSpPr>
        <p:spPr>
          <a:xfrm>
            <a:off x="533400" y="1562100"/>
            <a:ext cx="7924800" cy="1562100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342900" lvl="0" indent="-342900" algn="ctr">
              <a:buClrTx/>
              <a:buSzTx/>
              <a:buFontTx/>
              <a:buNone/>
            </a:pPr>
            <a:r>
              <a:rPr lang="zh-CN" altLang="en-US" b="1" dirty="0">
                <a:solidFill>
                  <a:srgbClr val="500093"/>
                </a:solidFill>
                <a:latin typeface="Arial" panose="020B0604020202020204" pitchFamily="34" charset="0"/>
              </a:rPr>
              <a:t>  </a:t>
            </a:r>
            <a:r>
              <a:rPr lang="en-US" altLang="zh-CN" b="1" dirty="0">
                <a:solidFill>
                  <a:srgbClr val="500093"/>
                </a:solidFill>
                <a:latin typeface="Arial" panose="020B0604020202020204" pitchFamily="34" charset="0"/>
              </a:rPr>
              <a:t>When manufacturers and wholesalers sell their products on account, the </a:t>
            </a:r>
            <a:r>
              <a:rPr lang="en-US" altLang="zh-CN" b="1" dirty="0">
                <a:solidFill>
                  <a:srgbClr val="FC0128"/>
                </a:solidFill>
                <a:latin typeface="Arial" panose="020B0604020202020204" pitchFamily="34" charset="0"/>
              </a:rPr>
              <a:t>credit terms </a:t>
            </a:r>
            <a:r>
              <a:rPr lang="en-US" altLang="zh-CN" b="1" dirty="0">
                <a:solidFill>
                  <a:srgbClr val="500093"/>
                </a:solidFill>
                <a:latin typeface="Arial" panose="020B0604020202020204" pitchFamily="34" charset="0"/>
              </a:rPr>
              <a:t>are stated in the invoice.</a:t>
            </a:r>
            <a:endParaRPr lang="en-US" altLang="zh-CN" b="1" dirty="0">
              <a:solidFill>
                <a:srgbClr val="500093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4" name="页脚占位符 3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23555" name="灯片编号占位符 4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23556" name="Rectangle 2"/>
          <p:cNvSpPr>
            <a:spLocks noGrp="1"/>
          </p:cNvSpPr>
          <p:nvPr>
            <p:ph type="title"/>
          </p:nvPr>
        </p:nvSpPr>
        <p:spPr>
          <a:ln w="12700"/>
        </p:spPr>
        <p:txBody>
          <a:bodyPr vert="horz" wrap="square" lIns="90488" tIns="44450" rIns="90488" bIns="44450" anchor="ctr" anchorCtr="0"/>
          <a:p>
            <a:pPr eaLnBrk="1" hangingPunct="1"/>
            <a:r>
              <a:rPr lang="en-US" altLang="zh-CN" dirty="0"/>
              <a:t>Credit Terms and Cash Discounts</a:t>
            </a:r>
            <a:endParaRPr lang="en-US" altLang="zh-CN" dirty="0"/>
          </a:p>
        </p:txBody>
      </p:sp>
      <p:sp>
        <p:nvSpPr>
          <p:cNvPr id="23557" name="Rectangle 3"/>
          <p:cNvSpPr/>
          <p:nvPr/>
        </p:nvSpPr>
        <p:spPr>
          <a:xfrm>
            <a:off x="628650" y="1771650"/>
            <a:ext cx="8191500" cy="2476500"/>
          </a:xfrm>
          <a:prstGeom prst="rect">
            <a:avLst/>
          </a:prstGeom>
          <a:solidFill>
            <a:srgbClr val="8CF4EA"/>
          </a:solidFill>
          <a:ln w="38100" cap="flat" cmpd="dbl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lIns="90488" tIns="44450" rIns="90488" bIns="44450" anchor="ctr" anchorCtr="0"/>
          <a:p>
            <a:pPr algn="ctr" eaLnBrk="0" hangingPunct="0"/>
            <a:r>
              <a:rPr lang="en-US" altLang="zh-CN" sz="15000" dirty="0">
                <a:latin typeface="Times New Roman" panose="02020603050405020304" pitchFamily="18" charset="0"/>
              </a:rPr>
              <a:t>2/10, n/30</a:t>
            </a:r>
            <a:endParaRPr lang="en-US" altLang="zh-CN" sz="15000" dirty="0">
              <a:latin typeface="Times New Roman" panose="02020603050405020304" pitchFamily="18" charset="0"/>
            </a:endParaRPr>
          </a:p>
        </p:txBody>
      </p:sp>
      <p:sp>
        <p:nvSpPr>
          <p:cNvPr id="23558" name="AutoShape 4"/>
          <p:cNvSpPr/>
          <p:nvPr/>
        </p:nvSpPr>
        <p:spPr>
          <a:xfrm rot="-5400000">
            <a:off x="958850" y="4006850"/>
            <a:ext cx="673100" cy="444500"/>
          </a:xfrm>
          <a:prstGeom prst="rightArrow">
            <a:avLst>
              <a:gd name="adj1" fmla="val 50000"/>
              <a:gd name="adj2" fmla="val 75721"/>
            </a:avLst>
          </a:prstGeom>
          <a:solidFill>
            <a:schemeClr val="tx1"/>
          </a:solidFill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Tahoma" panose="020B0604030504040204" pitchFamily="34" charset="0"/>
            </a:endParaRPr>
          </a:p>
        </p:txBody>
      </p:sp>
      <p:sp>
        <p:nvSpPr>
          <p:cNvPr id="23559" name="AutoShape 5"/>
          <p:cNvSpPr/>
          <p:nvPr/>
        </p:nvSpPr>
        <p:spPr>
          <a:xfrm rot="-5400000">
            <a:off x="3092450" y="4006850"/>
            <a:ext cx="673100" cy="444500"/>
          </a:xfrm>
          <a:prstGeom prst="rightArrow">
            <a:avLst>
              <a:gd name="adj1" fmla="val 50000"/>
              <a:gd name="adj2" fmla="val 75721"/>
            </a:avLst>
          </a:prstGeom>
          <a:solidFill>
            <a:schemeClr val="tx1"/>
          </a:solidFill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Tahoma" panose="020B0604030504040204" pitchFamily="34" charset="0"/>
            </a:endParaRPr>
          </a:p>
        </p:txBody>
      </p:sp>
      <p:sp>
        <p:nvSpPr>
          <p:cNvPr id="23560" name="AutoShape 6"/>
          <p:cNvSpPr/>
          <p:nvPr/>
        </p:nvSpPr>
        <p:spPr>
          <a:xfrm rot="-5400000">
            <a:off x="5378450" y="4006850"/>
            <a:ext cx="673100" cy="444500"/>
          </a:xfrm>
          <a:prstGeom prst="rightArrow">
            <a:avLst>
              <a:gd name="adj1" fmla="val 50000"/>
              <a:gd name="adj2" fmla="val 75721"/>
            </a:avLst>
          </a:prstGeom>
          <a:solidFill>
            <a:schemeClr val="tx1"/>
          </a:solidFill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Tahoma" panose="020B0604030504040204" pitchFamily="34" charset="0"/>
            </a:endParaRPr>
          </a:p>
        </p:txBody>
      </p:sp>
      <p:sp>
        <p:nvSpPr>
          <p:cNvPr id="23561" name="AutoShape 7"/>
          <p:cNvSpPr/>
          <p:nvPr/>
        </p:nvSpPr>
        <p:spPr>
          <a:xfrm rot="-5400000">
            <a:off x="7283450" y="4006850"/>
            <a:ext cx="673100" cy="444500"/>
          </a:xfrm>
          <a:prstGeom prst="rightArrow">
            <a:avLst>
              <a:gd name="adj1" fmla="val 50000"/>
              <a:gd name="adj2" fmla="val 75721"/>
            </a:avLst>
          </a:prstGeom>
          <a:solidFill>
            <a:schemeClr val="tx1"/>
          </a:solidFill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Tahoma" panose="020B0604030504040204" pitchFamily="34" charset="0"/>
            </a:endParaRPr>
          </a:p>
        </p:txBody>
      </p:sp>
      <p:sp>
        <p:nvSpPr>
          <p:cNvPr id="23562" name="Rectangle 8"/>
          <p:cNvSpPr/>
          <p:nvPr/>
        </p:nvSpPr>
        <p:spPr>
          <a:xfrm>
            <a:off x="455613" y="4567238"/>
            <a:ext cx="2066925" cy="1423987"/>
          </a:xfrm>
          <a:prstGeom prst="rect">
            <a:avLst/>
          </a:prstGeom>
          <a:solidFill>
            <a:srgbClr val="8CF4EA"/>
          </a:solidFill>
          <a:ln w="57150" cap="flat" cmpd="thickThin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0488" tIns="44450" rIns="90488" bIns="44450">
            <a:spAutoFit/>
          </a:bodyPr>
          <a:p>
            <a:pPr algn="ctr" eaLnBrk="0" hangingPunct="0">
              <a:spcBef>
                <a:spcPct val="50000"/>
              </a:spcBef>
            </a:pPr>
            <a:r>
              <a:rPr lang="en-US" altLang="zh-CN" sz="2400" b="1" dirty="0">
                <a:latin typeface="Arial" panose="020B0604020202020204" pitchFamily="34" charset="0"/>
              </a:rPr>
              <a:t>Percentage of Discount</a:t>
            </a:r>
            <a:endParaRPr lang="en-US" altLang="zh-CN" sz="2400" b="1" dirty="0">
              <a:latin typeface="Arial" panose="020B0604020202020204" pitchFamily="34" charset="0"/>
            </a:endParaRPr>
          </a:p>
          <a:p>
            <a:pPr algn="ctr" eaLnBrk="0" hangingPunct="0">
              <a:spcBef>
                <a:spcPct val="50000"/>
              </a:spcBef>
            </a:pPr>
            <a:r>
              <a:rPr lang="zh-CN" altLang="en-US" sz="2400" b="1" dirty="0">
                <a:latin typeface="Arial" panose="020B0604020202020204" pitchFamily="34" charset="0"/>
              </a:rPr>
              <a:t>折扣率</a:t>
            </a:r>
            <a:endParaRPr lang="zh-CN" altLang="en-US" sz="2400" b="1" dirty="0">
              <a:latin typeface="Arial" panose="020B0604020202020204" pitchFamily="34" charset="0"/>
            </a:endParaRPr>
          </a:p>
        </p:txBody>
      </p:sp>
      <p:sp>
        <p:nvSpPr>
          <p:cNvPr id="23563" name="Rectangle 9"/>
          <p:cNvSpPr/>
          <p:nvPr/>
        </p:nvSpPr>
        <p:spPr>
          <a:xfrm>
            <a:off x="2713038" y="4567238"/>
            <a:ext cx="1866900" cy="2154237"/>
          </a:xfrm>
          <a:prstGeom prst="rect">
            <a:avLst/>
          </a:prstGeom>
          <a:solidFill>
            <a:srgbClr val="8CF4EA"/>
          </a:solidFill>
          <a:ln w="57150" cap="flat" cmpd="thickThin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0488" tIns="44450" rIns="90488" bIns="44450">
            <a:spAutoFit/>
          </a:bodyPr>
          <a:p>
            <a:pPr algn="ctr" eaLnBrk="0" hangingPunct="0">
              <a:spcBef>
                <a:spcPct val="50000"/>
              </a:spcBef>
            </a:pPr>
            <a:r>
              <a:rPr lang="en-US" altLang="zh-CN" sz="2400" b="1" dirty="0">
                <a:latin typeface="Arial" panose="020B0604020202020204" pitchFamily="34" charset="0"/>
              </a:rPr>
              <a:t># of Days Discount Is Available</a:t>
            </a:r>
            <a:endParaRPr lang="en-US" altLang="zh-CN" sz="2400" b="1" dirty="0">
              <a:latin typeface="Arial" panose="020B0604020202020204" pitchFamily="34" charset="0"/>
            </a:endParaRPr>
          </a:p>
          <a:p>
            <a:pPr algn="ctr" eaLnBrk="0" hangingPunct="0">
              <a:spcBef>
                <a:spcPct val="50000"/>
              </a:spcBef>
            </a:pPr>
            <a:r>
              <a:rPr lang="zh-CN" altLang="en-US" sz="2400" b="1" dirty="0">
                <a:latin typeface="Arial" panose="020B0604020202020204" pitchFamily="34" charset="0"/>
              </a:rPr>
              <a:t>折扣期</a:t>
            </a:r>
            <a:endParaRPr lang="zh-CN" altLang="en-US" sz="2400" b="1" dirty="0">
              <a:latin typeface="Arial" panose="020B0604020202020204" pitchFamily="34" charset="0"/>
            </a:endParaRPr>
          </a:p>
        </p:txBody>
      </p:sp>
      <p:sp>
        <p:nvSpPr>
          <p:cNvPr id="23564" name="Rectangle 10"/>
          <p:cNvSpPr/>
          <p:nvPr/>
        </p:nvSpPr>
        <p:spPr>
          <a:xfrm>
            <a:off x="4795838" y="4567238"/>
            <a:ext cx="1838325" cy="2154237"/>
          </a:xfrm>
          <a:prstGeom prst="rect">
            <a:avLst/>
          </a:prstGeom>
          <a:solidFill>
            <a:srgbClr val="8CF4EA"/>
          </a:solidFill>
          <a:ln w="57150" cap="flat" cmpd="thickThin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0488" tIns="44450" rIns="90488" bIns="44450">
            <a:spAutoFit/>
          </a:bodyPr>
          <a:p>
            <a:pPr algn="ctr" eaLnBrk="0" hangingPunct="0">
              <a:spcBef>
                <a:spcPct val="50000"/>
              </a:spcBef>
            </a:pPr>
            <a:r>
              <a:rPr lang="en-US" altLang="zh-CN" sz="2400" b="1" dirty="0">
                <a:latin typeface="Arial" panose="020B0604020202020204" pitchFamily="34" charset="0"/>
              </a:rPr>
              <a:t>Otherwise, the Full Amount Is Due </a:t>
            </a:r>
            <a:endParaRPr lang="en-US" altLang="zh-CN" sz="2400" b="1" dirty="0">
              <a:latin typeface="Arial" panose="020B0604020202020204" pitchFamily="34" charset="0"/>
            </a:endParaRPr>
          </a:p>
          <a:p>
            <a:pPr algn="ctr" eaLnBrk="0" hangingPunct="0">
              <a:spcBef>
                <a:spcPct val="50000"/>
              </a:spcBef>
            </a:pPr>
            <a:r>
              <a:rPr lang="zh-CN" altLang="en-US" sz="2400" b="1" dirty="0">
                <a:latin typeface="Arial" panose="020B0604020202020204" pitchFamily="34" charset="0"/>
              </a:rPr>
              <a:t>付清</a:t>
            </a:r>
            <a:endParaRPr lang="zh-CN" altLang="en-US" sz="2400" b="1" dirty="0">
              <a:latin typeface="Arial" panose="020B0604020202020204" pitchFamily="34" charset="0"/>
            </a:endParaRPr>
          </a:p>
        </p:txBody>
      </p:sp>
      <p:sp>
        <p:nvSpPr>
          <p:cNvPr id="23565" name="Rectangle 11"/>
          <p:cNvSpPr/>
          <p:nvPr/>
        </p:nvSpPr>
        <p:spPr>
          <a:xfrm>
            <a:off x="6929438" y="4567238"/>
            <a:ext cx="1943100" cy="2154237"/>
          </a:xfrm>
          <a:prstGeom prst="rect">
            <a:avLst/>
          </a:prstGeom>
          <a:solidFill>
            <a:srgbClr val="8CF4EA"/>
          </a:solidFill>
          <a:ln w="57150" cap="flat" cmpd="thickThin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0488" tIns="44450" rIns="90488" bIns="44450">
            <a:spAutoFit/>
          </a:bodyPr>
          <a:p>
            <a:pPr algn="ctr" eaLnBrk="0" hangingPunct="0">
              <a:spcBef>
                <a:spcPct val="50000"/>
              </a:spcBef>
            </a:pPr>
            <a:r>
              <a:rPr lang="en-US" altLang="zh-CN" sz="2400" b="1" dirty="0">
                <a:latin typeface="Arial" panose="020B0604020202020204" pitchFamily="34" charset="0"/>
              </a:rPr>
              <a:t># of Days when Full Amount Is Due</a:t>
            </a:r>
            <a:endParaRPr lang="en-US" altLang="zh-CN" sz="2400" b="1" dirty="0">
              <a:latin typeface="Arial" panose="020B0604020202020204" pitchFamily="34" charset="0"/>
            </a:endParaRPr>
          </a:p>
          <a:p>
            <a:pPr algn="ctr" eaLnBrk="0" hangingPunct="0">
              <a:spcBef>
                <a:spcPct val="50000"/>
              </a:spcBef>
            </a:pPr>
            <a:r>
              <a:rPr lang="zh-CN" altLang="en-US" sz="2400" b="1" dirty="0">
                <a:latin typeface="Arial" panose="020B0604020202020204" pitchFamily="34" charset="0"/>
              </a:rPr>
              <a:t>付款期</a:t>
            </a:r>
            <a:endParaRPr lang="zh-CN" altLang="en-US" sz="2400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页脚占位符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6147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6148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eaLnBrk="1" hangingPunct="1"/>
            <a:r>
              <a:rPr lang="en-US" altLang="zh-CN" dirty="0"/>
              <a:t>Inventory Issues</a:t>
            </a:r>
            <a:r>
              <a:rPr lang="zh-CN" altLang="en-US" dirty="0"/>
              <a:t>存货</a:t>
            </a:r>
            <a:endParaRPr lang="zh-CN" altLang="en-US" dirty="0"/>
          </a:p>
        </p:txBody>
      </p:sp>
      <p:sp>
        <p:nvSpPr>
          <p:cNvPr id="323587" name="Rectangle 3"/>
          <p:cNvSpPr>
            <a:spLocks noGrp="1"/>
          </p:cNvSpPr>
          <p:nvPr>
            <p:ph idx="1"/>
          </p:nvPr>
        </p:nvSpPr>
        <p:spPr>
          <a:xfrm>
            <a:off x="468313" y="1993900"/>
            <a:ext cx="8229600" cy="4530725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en-US" altLang="zh-CN" dirty="0"/>
              <a:t>What is inventory?</a:t>
            </a:r>
            <a:endParaRPr lang="en-US" altLang="zh-CN" dirty="0"/>
          </a:p>
          <a:p>
            <a:pPr eaLnBrk="1" hangingPunct="1"/>
            <a:r>
              <a:rPr lang="en-US" altLang="zh-CN" dirty="0"/>
              <a:t>What costs are included in inventory?</a:t>
            </a:r>
            <a:endParaRPr lang="en-US" altLang="zh-CN" dirty="0"/>
          </a:p>
          <a:p>
            <a:pPr eaLnBrk="1" hangingPunct="1"/>
            <a:r>
              <a:rPr lang="en-US" altLang="zh-CN" dirty="0"/>
              <a:t>How do we separate COGS from End. Inv?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7">
                                            <p:txEl>
                                              <p:charRg st="0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23587">
                                            <p:txEl>
                                              <p:charRg st="0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7">
                                            <p:txEl>
                                              <p:charRg st="19" end="5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23587">
                                            <p:txEl>
                                              <p:charRg st="19" end="5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7">
                                            <p:txEl>
                                              <p:charRg st="57" end="9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23587">
                                            <p:txEl>
                                              <p:charRg st="57" end="9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8" name="页脚占位符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24579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24580" name="Rectangle 2"/>
          <p:cNvSpPr>
            <a:spLocks noGrp="1"/>
          </p:cNvSpPr>
          <p:nvPr>
            <p:ph type="title"/>
          </p:nvPr>
        </p:nvSpPr>
        <p:spPr>
          <a:ln w="12700"/>
        </p:spPr>
        <p:txBody>
          <a:bodyPr vert="horz" wrap="square" lIns="90488" tIns="44450" rIns="90488" bIns="44450" anchor="ctr" anchorCtr="0"/>
          <a:p>
            <a:pPr eaLnBrk="1" hangingPunct="1"/>
            <a:r>
              <a:rPr lang="en-US" altLang="zh-CN" dirty="0"/>
              <a:t>Recording Purchases at Gross Invoice Price</a:t>
            </a:r>
            <a:endParaRPr lang="en-US" altLang="zh-CN" dirty="0"/>
          </a:p>
        </p:txBody>
      </p:sp>
      <p:sp>
        <p:nvSpPr>
          <p:cNvPr id="24581" name="Rectangle 3"/>
          <p:cNvSpPr/>
          <p:nvPr/>
        </p:nvSpPr>
        <p:spPr>
          <a:xfrm>
            <a:off x="5106988" y="1906588"/>
            <a:ext cx="3044825" cy="1370012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>
            <a:spAutoFit/>
          </a:bodyPr>
          <a:p>
            <a:pPr algn="ctr" eaLnBrk="0" hangingPunct="0">
              <a:spcBef>
                <a:spcPct val="50000"/>
              </a:spcBef>
            </a:pPr>
            <a:r>
              <a:rPr lang="en-US" altLang="zh-CN" sz="2800" b="1" dirty="0">
                <a:latin typeface="Arial" panose="020B0604020202020204" pitchFamily="34" charset="0"/>
              </a:rPr>
              <a:t>Purchases are recorded at their gross amounts.</a:t>
            </a:r>
            <a:endParaRPr lang="en-US" altLang="zh-CN" sz="2800" b="1" dirty="0">
              <a:latin typeface="Arial" panose="020B0604020202020204" pitchFamily="34" charset="0"/>
            </a:endParaRPr>
          </a:p>
        </p:txBody>
      </p:sp>
      <p:sp>
        <p:nvSpPr>
          <p:cNvPr id="24582" name="Rectangle 4"/>
          <p:cNvSpPr/>
          <p:nvPr/>
        </p:nvSpPr>
        <p:spPr>
          <a:xfrm>
            <a:off x="5106988" y="3582988"/>
            <a:ext cx="3044825" cy="3078162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>
            <a:spAutoFit/>
          </a:bodyPr>
          <a:p>
            <a:pPr algn="ctr" eaLnBrk="0" hangingPunct="0">
              <a:spcBef>
                <a:spcPct val="50000"/>
              </a:spcBef>
            </a:pPr>
            <a:r>
              <a:rPr lang="en-US" altLang="zh-CN" sz="2800" b="1" dirty="0">
                <a:solidFill>
                  <a:srgbClr val="FC0128"/>
                </a:solidFill>
                <a:latin typeface="Arial" panose="020B0604020202020204" pitchFamily="34" charset="0"/>
              </a:rPr>
              <a:t>Purchase discounts taken </a:t>
            </a:r>
            <a:r>
              <a:rPr lang="en-US" altLang="zh-CN" sz="2800" b="1" dirty="0">
                <a:latin typeface="Arial" panose="020B0604020202020204" pitchFamily="34" charset="0"/>
              </a:rPr>
              <a:t>are recorded when payment is made </a:t>
            </a:r>
            <a:r>
              <a:rPr lang="en-US" altLang="zh-CN" sz="2800" b="1" dirty="0">
                <a:solidFill>
                  <a:srgbClr val="FC0128"/>
                </a:solidFill>
                <a:latin typeface="Arial" panose="020B0604020202020204" pitchFamily="34" charset="0"/>
              </a:rPr>
              <a:t>inside </a:t>
            </a:r>
            <a:r>
              <a:rPr lang="en-US" altLang="zh-CN" sz="2800" b="1" dirty="0">
                <a:latin typeface="Arial" panose="020B0604020202020204" pitchFamily="34" charset="0"/>
              </a:rPr>
              <a:t>the discount period.</a:t>
            </a:r>
            <a:endParaRPr lang="en-US" altLang="zh-CN" sz="2800" b="1" dirty="0">
              <a:latin typeface="Arial" panose="020B0604020202020204" pitchFamily="34" charset="0"/>
            </a:endParaRPr>
          </a:p>
        </p:txBody>
      </p:sp>
      <p:sp>
        <p:nvSpPr>
          <p:cNvPr id="24583" name="Line 5"/>
          <p:cNvSpPr/>
          <p:nvPr/>
        </p:nvSpPr>
        <p:spPr>
          <a:xfrm flipV="1">
            <a:off x="3505200" y="2895600"/>
            <a:ext cx="1600200" cy="1143000"/>
          </a:xfrm>
          <a:prstGeom prst="line">
            <a:avLst/>
          </a:prstGeom>
          <a:ln w="508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4584" name="Line 6"/>
          <p:cNvSpPr/>
          <p:nvPr/>
        </p:nvSpPr>
        <p:spPr>
          <a:xfrm>
            <a:off x="3429000" y="3810000"/>
            <a:ext cx="1676400" cy="1066800"/>
          </a:xfrm>
          <a:prstGeom prst="line">
            <a:avLst/>
          </a:prstGeom>
          <a:ln w="508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4585" name="Oval 7"/>
          <p:cNvSpPr/>
          <p:nvPr/>
        </p:nvSpPr>
        <p:spPr>
          <a:xfrm>
            <a:off x="1009650" y="3067050"/>
            <a:ext cx="2628900" cy="1714500"/>
          </a:xfrm>
          <a:prstGeom prst="ellipse">
            <a:avLst/>
          </a:prstGeom>
          <a:solidFill>
            <a:srgbClr val="FAFD00"/>
          </a:solidFill>
          <a:ln w="38100" cap="flat" cmpd="dbl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Tahoma" panose="020B0604030504040204" pitchFamily="34" charset="0"/>
            </a:endParaRPr>
          </a:p>
        </p:txBody>
      </p:sp>
      <p:sp>
        <p:nvSpPr>
          <p:cNvPr id="24586" name="Rectangle 8"/>
          <p:cNvSpPr/>
          <p:nvPr/>
        </p:nvSpPr>
        <p:spPr>
          <a:xfrm>
            <a:off x="1106488" y="3354388"/>
            <a:ext cx="2435225" cy="1795462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>
            <a:spAutoFit/>
          </a:bodyPr>
          <a:p>
            <a:pPr algn="ctr" eaLnBrk="0" hangingPunct="0">
              <a:spcBef>
                <a:spcPct val="50000"/>
              </a:spcBef>
            </a:pPr>
            <a:r>
              <a:rPr lang="en-US" altLang="zh-CN" sz="3200" b="1" dirty="0">
                <a:latin typeface="Arial" panose="020B0604020202020204" pitchFamily="34" charset="0"/>
              </a:rPr>
              <a:t>Gross  Method</a:t>
            </a:r>
            <a:endParaRPr lang="en-US" altLang="zh-CN" sz="3200" b="1" dirty="0">
              <a:latin typeface="Arial" panose="020B0604020202020204" pitchFamily="34" charset="0"/>
            </a:endParaRPr>
          </a:p>
          <a:p>
            <a:pPr algn="ctr" eaLnBrk="0" hangingPunct="0">
              <a:spcBef>
                <a:spcPct val="50000"/>
              </a:spcBef>
            </a:pPr>
            <a:r>
              <a:rPr lang="zh-CN" altLang="en-US" sz="3200" b="1" dirty="0">
                <a:latin typeface="Arial" panose="020B0604020202020204" pitchFamily="34" charset="0"/>
              </a:rPr>
              <a:t>总价法</a:t>
            </a:r>
            <a:endParaRPr lang="zh-CN" altLang="en-US" sz="3200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2" name="页脚占位符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25603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25604" name="Rectangle 2"/>
          <p:cNvSpPr>
            <a:spLocks noGrp="1"/>
          </p:cNvSpPr>
          <p:nvPr>
            <p:ph type="title"/>
          </p:nvPr>
        </p:nvSpPr>
        <p:spPr>
          <a:ln w="12700"/>
        </p:spPr>
        <p:txBody>
          <a:bodyPr vert="horz" wrap="square" lIns="90488" tIns="44450" rIns="90488" bIns="44450" anchor="ctr" anchorCtr="0"/>
          <a:p>
            <a:pPr eaLnBrk="1" hangingPunct="1"/>
            <a:r>
              <a:rPr lang="en-US" altLang="zh-CN" dirty="0"/>
              <a:t>Recording Purchases at Gross Invoice Price</a:t>
            </a:r>
            <a:endParaRPr lang="en-US" altLang="zh-CN" dirty="0"/>
          </a:p>
        </p:txBody>
      </p:sp>
      <p:sp>
        <p:nvSpPr>
          <p:cNvPr id="25605" name="Rectangle 3"/>
          <p:cNvSpPr>
            <a:spLocks noGrp="1"/>
          </p:cNvSpPr>
          <p:nvPr>
            <p:ph idx="1"/>
          </p:nvPr>
        </p:nvSpPr>
        <p:spPr>
          <a:xfrm>
            <a:off x="1182688" y="1916113"/>
            <a:ext cx="7772400" cy="4114800"/>
          </a:xfrm>
          <a:ln w="12700"/>
        </p:spPr>
        <p:txBody>
          <a:bodyPr vert="horz" wrap="square" lIns="90488" tIns="44450" rIns="90488" bIns="44450" anchor="t" anchorCtr="0"/>
          <a:p>
            <a:pPr algn="ctr" eaLnBrk="1" hangingPunct="1">
              <a:buNone/>
            </a:pPr>
            <a:r>
              <a:rPr lang="en-US" altLang="zh-CN" dirty="0"/>
              <a:t>On July 6, Play Clothes purchased $4,000 of merchandise on credit with terms of </a:t>
            </a:r>
            <a:endParaRPr lang="en-US" altLang="zh-CN" dirty="0"/>
          </a:p>
          <a:p>
            <a:pPr algn="ctr" eaLnBrk="1" hangingPunct="1">
              <a:spcBef>
                <a:spcPct val="0"/>
              </a:spcBef>
              <a:buNone/>
            </a:pPr>
            <a:r>
              <a:rPr lang="en-US" altLang="zh-CN" dirty="0"/>
              <a:t>2/10, n/30 from Kid’s Clothes.  </a:t>
            </a:r>
            <a:endParaRPr lang="en-US" altLang="zh-CN" dirty="0"/>
          </a:p>
          <a:p>
            <a:pPr algn="ctr" eaLnBrk="1" hangingPunct="1">
              <a:buNone/>
            </a:pPr>
            <a:r>
              <a:rPr lang="en-US" altLang="zh-CN" dirty="0">
                <a:solidFill>
                  <a:schemeClr val="tx2"/>
                </a:solidFill>
              </a:rPr>
              <a:t>Prepare the journal entry for Play Clothes.</a:t>
            </a:r>
            <a:endParaRPr lang="en-US" altLang="zh-CN" dirty="0">
              <a:solidFill>
                <a:schemeClr val="tx2"/>
              </a:solidFill>
            </a:endParaRPr>
          </a:p>
        </p:txBody>
      </p:sp>
      <p:graphicFrame>
        <p:nvGraphicFramePr>
          <p:cNvPr id="25606" name="Object 4">
            <a:hlinkClick r:id="" action="ppaction://ole?verb="/>
          </p:cNvPr>
          <p:cNvGraphicFramePr/>
          <p:nvPr/>
        </p:nvGraphicFramePr>
        <p:xfrm>
          <a:off x="104775" y="3998913"/>
          <a:ext cx="8939213" cy="2670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" imgW="4248150" imgH="1533525" progId="Excel.Sheet.5">
                  <p:embed/>
                </p:oleObj>
              </mc:Choice>
              <mc:Fallback>
                <p:oleObj name="" r:id="rId1" imgW="4248150" imgH="1533525" progId="Excel.Sheet.5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2"/>
                      <a:srcRect b="13478"/>
                      <a:stretch>
                        <a:fillRect/>
                      </a:stretch>
                    </p:blipFill>
                    <p:spPr>
                      <a:xfrm>
                        <a:off x="104775" y="3998913"/>
                        <a:ext cx="8939213" cy="26701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7" name="Text Box 5"/>
          <p:cNvSpPr txBox="1"/>
          <p:nvPr/>
        </p:nvSpPr>
        <p:spPr>
          <a:xfrm>
            <a:off x="4859338" y="1125538"/>
            <a:ext cx="4105275" cy="703262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1600" b="1" i="1" dirty="0">
                <a:solidFill>
                  <a:srgbClr val="95096D"/>
                </a:solidFill>
                <a:latin typeface="Tahoma" panose="020B0604030504040204" pitchFamily="34" charset="0"/>
              </a:rPr>
              <a:t>Gross method for cash discount</a:t>
            </a:r>
            <a:endParaRPr lang="en-US" altLang="zh-CN" sz="1600" b="1" i="1" dirty="0">
              <a:solidFill>
                <a:srgbClr val="95096D"/>
              </a:solidFill>
              <a:latin typeface="Tahoma" panose="020B0604030504040204" pitchFamily="34" charset="0"/>
            </a:endParaRPr>
          </a:p>
          <a:p>
            <a:pPr>
              <a:spcBef>
                <a:spcPct val="50000"/>
              </a:spcBef>
            </a:pPr>
            <a:r>
              <a:rPr lang="en-US" altLang="zh-CN" sz="1600" b="1" i="1" dirty="0">
                <a:solidFill>
                  <a:srgbClr val="95096D"/>
                </a:solidFill>
                <a:latin typeface="Tahoma" panose="020B0604030504040204" pitchFamily="34" charset="0"/>
              </a:rPr>
              <a:t>Perpetual inventory system applied</a:t>
            </a:r>
            <a:endParaRPr lang="en-US" altLang="zh-CN" sz="1600" b="1" i="1" dirty="0">
              <a:solidFill>
                <a:srgbClr val="95096D"/>
              </a:solidFill>
              <a:latin typeface="Tahoma" panose="020B0604030504040204" pitchFamily="34" charset="0"/>
            </a:endParaRPr>
          </a:p>
        </p:txBody>
      </p:sp>
      <p:sp>
        <p:nvSpPr>
          <p:cNvPr id="25608" name="Oval 7"/>
          <p:cNvSpPr/>
          <p:nvPr/>
        </p:nvSpPr>
        <p:spPr>
          <a:xfrm>
            <a:off x="4716463" y="908050"/>
            <a:ext cx="4176712" cy="1225550"/>
          </a:xfrm>
          <a:prstGeom prst="ellipse">
            <a:avLst/>
          </a:prstGeom>
          <a:noFill/>
          <a:ln w="12700" cap="flat" cmpd="sng">
            <a:solidFill>
              <a:schemeClr val="tx1"/>
            </a:solidFill>
            <a:prstDash val="solid"/>
            <a:headEnd type="none" w="sm" len="sm"/>
            <a:tailEnd type="none" w="sm" len="sm"/>
          </a:ln>
        </p:spPr>
        <p:txBody>
          <a:bodyPr wrap="none" anchor="ctr" anchorCtr="0"/>
          <a:p>
            <a:endParaRPr lang="zh-CN" altLang="en-US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6" name="页脚占位符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26627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26628" name="Rectangle 2"/>
          <p:cNvSpPr>
            <a:spLocks noGrp="1"/>
          </p:cNvSpPr>
          <p:nvPr>
            <p:ph type="title"/>
          </p:nvPr>
        </p:nvSpPr>
        <p:spPr>
          <a:ln w="12700"/>
        </p:spPr>
        <p:txBody>
          <a:bodyPr vert="horz" wrap="square" lIns="90488" tIns="44450" rIns="90488" bIns="44450" anchor="ctr" anchorCtr="0"/>
          <a:p>
            <a:pPr eaLnBrk="1" hangingPunct="1"/>
            <a:r>
              <a:rPr lang="en-US" altLang="zh-CN" dirty="0"/>
              <a:t>Recording Purchases at Gross Invoice Price</a:t>
            </a:r>
            <a:endParaRPr lang="en-US" altLang="zh-CN" dirty="0"/>
          </a:p>
        </p:txBody>
      </p:sp>
      <p:sp>
        <p:nvSpPr>
          <p:cNvPr id="26629" name="Rectangle 3"/>
          <p:cNvSpPr>
            <a:spLocks noGrp="1"/>
          </p:cNvSpPr>
          <p:nvPr>
            <p:ph idx="1"/>
          </p:nvPr>
        </p:nvSpPr>
        <p:spPr>
          <a:xfrm>
            <a:off x="1182688" y="2017713"/>
            <a:ext cx="7772400" cy="1843087"/>
          </a:xfrm>
          <a:ln w="12700"/>
        </p:spPr>
        <p:txBody>
          <a:bodyPr vert="horz" wrap="square" lIns="90488" tIns="44450" rIns="90488" bIns="44450" anchor="t" anchorCtr="0"/>
          <a:p>
            <a:pPr algn="ctr" eaLnBrk="1" hangingPunct="1">
              <a:lnSpc>
                <a:spcPct val="90000"/>
              </a:lnSpc>
              <a:buNone/>
            </a:pPr>
            <a:r>
              <a:rPr lang="en-US" altLang="zh-CN" sz="2800" dirty="0"/>
              <a:t>On </a:t>
            </a:r>
            <a:r>
              <a:rPr lang="en-US" altLang="zh-CN" sz="2800" u="sng" dirty="0"/>
              <a:t>July 6</a:t>
            </a:r>
            <a:r>
              <a:rPr lang="en-US" altLang="zh-CN" sz="2800" dirty="0"/>
              <a:t>, Play Clothes purchased $4,000 of merchandise on credit with terms of </a:t>
            </a:r>
            <a:endParaRPr lang="en-US" altLang="zh-CN" sz="2800" dirty="0"/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en-US" altLang="zh-CN" sz="2800" dirty="0"/>
              <a:t>2/10, n/30 from Kid’s Clothes.  </a:t>
            </a:r>
            <a:endParaRPr lang="en-US" altLang="zh-CN" sz="2800" dirty="0"/>
          </a:p>
          <a:p>
            <a:pPr algn="ctr" eaLnBrk="1" hangingPunct="1">
              <a:lnSpc>
                <a:spcPct val="90000"/>
              </a:lnSpc>
              <a:buNone/>
            </a:pPr>
            <a:r>
              <a:rPr lang="en-US" altLang="zh-CN" sz="2800" dirty="0">
                <a:solidFill>
                  <a:schemeClr val="tx2"/>
                </a:solidFill>
              </a:rPr>
              <a:t>Prepare the journal entry for Play Clothes.</a:t>
            </a:r>
            <a:endParaRPr lang="en-US" altLang="zh-CN" sz="2800" dirty="0">
              <a:solidFill>
                <a:schemeClr val="tx2"/>
              </a:solidFill>
            </a:endParaRPr>
          </a:p>
        </p:txBody>
      </p:sp>
      <p:graphicFrame>
        <p:nvGraphicFramePr>
          <p:cNvPr id="26630" name="Object 4">
            <a:hlinkClick r:id="" action="ppaction://ole?verb="/>
          </p:cNvPr>
          <p:cNvGraphicFramePr/>
          <p:nvPr/>
        </p:nvGraphicFramePr>
        <p:xfrm>
          <a:off x="104775" y="3998913"/>
          <a:ext cx="8939213" cy="2670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" r:id="rId1" imgW="4248150" imgH="1533525" progId="Excel.Sheet.5">
                  <p:embed/>
                </p:oleObj>
              </mc:Choice>
              <mc:Fallback>
                <p:oleObj name="" r:id="rId1" imgW="4248150" imgH="1533525" progId="Excel.Sheet.5">
                  <p:embed/>
                  <p:pic>
                    <p:nvPicPr>
                      <p:cNvPr id="0" name="图片 3078"/>
                      <p:cNvPicPr/>
                      <p:nvPr/>
                    </p:nvPicPr>
                    <p:blipFill>
                      <a:blip r:embed="rId2"/>
                      <a:srcRect b="13478"/>
                      <a:stretch>
                        <a:fillRect/>
                      </a:stretch>
                    </p:blipFill>
                    <p:spPr>
                      <a:xfrm>
                        <a:off x="104775" y="3998913"/>
                        <a:ext cx="8939213" cy="26701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50" name="页脚占位符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27651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27652" name="Rectangle 2"/>
          <p:cNvSpPr>
            <a:spLocks noGrp="1"/>
          </p:cNvSpPr>
          <p:nvPr>
            <p:ph type="title"/>
          </p:nvPr>
        </p:nvSpPr>
        <p:spPr>
          <a:ln w="12700"/>
        </p:spPr>
        <p:txBody>
          <a:bodyPr vert="horz" wrap="square" lIns="90488" tIns="44450" rIns="90488" bIns="44450" anchor="ctr" anchorCtr="0"/>
          <a:p>
            <a:pPr eaLnBrk="1" hangingPunct="1"/>
            <a:r>
              <a:rPr lang="en-US" altLang="zh-CN" dirty="0"/>
              <a:t>Recording Purchases at Gross Invoice Price</a:t>
            </a:r>
            <a:endParaRPr lang="en-US" altLang="zh-CN" dirty="0"/>
          </a:p>
        </p:txBody>
      </p:sp>
      <p:sp>
        <p:nvSpPr>
          <p:cNvPr id="27653" name="Rectangle 3"/>
          <p:cNvSpPr>
            <a:spLocks noGrp="1"/>
          </p:cNvSpPr>
          <p:nvPr>
            <p:ph idx="1"/>
          </p:nvPr>
        </p:nvSpPr>
        <p:spPr>
          <a:ln w="12700"/>
        </p:spPr>
        <p:txBody>
          <a:bodyPr vert="horz" wrap="square" lIns="90488" tIns="44450" rIns="90488" bIns="44450" anchor="t" anchorCtr="0"/>
          <a:p>
            <a:pPr algn="ctr" eaLnBrk="1" hangingPunct="1">
              <a:buNone/>
            </a:pPr>
            <a:r>
              <a:rPr lang="en-US" altLang="zh-CN" dirty="0"/>
              <a:t>On </a:t>
            </a:r>
            <a:r>
              <a:rPr lang="en-US" altLang="zh-CN" u="sng" dirty="0"/>
              <a:t>July 15</a:t>
            </a:r>
            <a:r>
              <a:rPr lang="en-US" altLang="zh-CN" dirty="0"/>
              <a:t>, Play Clothes pays the full amount due to Kid’s Clothes.  </a:t>
            </a:r>
            <a:endParaRPr lang="en-US" altLang="zh-CN" dirty="0"/>
          </a:p>
          <a:p>
            <a:pPr algn="ctr" eaLnBrk="1" hangingPunct="1">
              <a:buNone/>
            </a:pPr>
            <a:r>
              <a:rPr lang="en-US" altLang="zh-CN" dirty="0">
                <a:solidFill>
                  <a:schemeClr val="tx2"/>
                </a:solidFill>
              </a:rPr>
              <a:t>Prepare the journal entry for Play Clothes.</a:t>
            </a:r>
            <a:endParaRPr lang="en-US" altLang="zh-CN" dirty="0">
              <a:solidFill>
                <a:schemeClr val="tx2"/>
              </a:solidFill>
            </a:endParaRPr>
          </a:p>
        </p:txBody>
      </p:sp>
      <p:graphicFrame>
        <p:nvGraphicFramePr>
          <p:cNvPr id="27654" name="Object 4">
            <a:hlinkClick r:id="" action="ppaction://ole?verb="/>
          </p:cNvPr>
          <p:cNvGraphicFramePr/>
          <p:nvPr/>
        </p:nvGraphicFramePr>
        <p:xfrm>
          <a:off x="104775" y="3811588"/>
          <a:ext cx="8939213" cy="2670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1" imgW="4248150" imgH="1533525" progId="Excel.Sheet.5">
                  <p:embed/>
                </p:oleObj>
              </mc:Choice>
              <mc:Fallback>
                <p:oleObj name="" r:id="rId1" imgW="4248150" imgH="1533525" progId="Excel.Sheet.5">
                  <p:embed/>
                  <p:pic>
                    <p:nvPicPr>
                      <p:cNvPr id="0" name="图片 3077"/>
                      <p:cNvPicPr/>
                      <p:nvPr/>
                    </p:nvPicPr>
                    <p:blipFill>
                      <a:blip r:embed="rId2"/>
                      <a:srcRect b="13478"/>
                      <a:stretch>
                        <a:fillRect/>
                      </a:stretch>
                    </p:blipFill>
                    <p:spPr>
                      <a:xfrm>
                        <a:off x="104775" y="3811588"/>
                        <a:ext cx="8939213" cy="26701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4" name="页脚占位符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28675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28676" name="Rectangle 2"/>
          <p:cNvSpPr>
            <a:spLocks noGrp="1"/>
          </p:cNvSpPr>
          <p:nvPr>
            <p:ph type="title"/>
          </p:nvPr>
        </p:nvSpPr>
        <p:spPr>
          <a:ln w="12700"/>
        </p:spPr>
        <p:txBody>
          <a:bodyPr vert="horz" wrap="square" lIns="90488" tIns="44450" rIns="90488" bIns="44450" anchor="ctr" anchorCtr="0"/>
          <a:p>
            <a:pPr eaLnBrk="1" hangingPunct="1"/>
            <a:r>
              <a:rPr lang="en-US" altLang="zh-CN" dirty="0"/>
              <a:t>Recording Purchases at Gross Invoice Price</a:t>
            </a:r>
            <a:endParaRPr lang="en-US" altLang="zh-CN" dirty="0"/>
          </a:p>
        </p:txBody>
      </p:sp>
      <p:sp>
        <p:nvSpPr>
          <p:cNvPr id="28677" name="Rectangle 3"/>
          <p:cNvSpPr>
            <a:spLocks noGrp="1"/>
          </p:cNvSpPr>
          <p:nvPr>
            <p:ph idx="1"/>
          </p:nvPr>
        </p:nvSpPr>
        <p:spPr>
          <a:ln w="12700"/>
        </p:spPr>
        <p:txBody>
          <a:bodyPr vert="horz" wrap="square" lIns="90488" tIns="44450" rIns="90488" bIns="44450" anchor="t" anchorCtr="0"/>
          <a:p>
            <a:pPr algn="ctr" eaLnBrk="1" hangingPunct="1">
              <a:buNone/>
            </a:pPr>
            <a:r>
              <a:rPr lang="en-US" altLang="zh-CN" dirty="0"/>
              <a:t>On July 15, Play Clothes pays the full amount due to Kid’s Clothes.  </a:t>
            </a:r>
            <a:endParaRPr lang="en-US" altLang="zh-CN" dirty="0"/>
          </a:p>
          <a:p>
            <a:pPr algn="ctr" eaLnBrk="1" hangingPunct="1">
              <a:buNone/>
            </a:pPr>
            <a:r>
              <a:rPr lang="en-US" altLang="zh-CN" dirty="0">
                <a:solidFill>
                  <a:schemeClr val="tx2"/>
                </a:solidFill>
              </a:rPr>
              <a:t>Prepare the journal entry for Play Clothes.</a:t>
            </a:r>
            <a:endParaRPr lang="en-US" altLang="zh-CN" dirty="0">
              <a:solidFill>
                <a:schemeClr val="tx2"/>
              </a:solidFill>
            </a:endParaRPr>
          </a:p>
        </p:txBody>
      </p:sp>
      <p:graphicFrame>
        <p:nvGraphicFramePr>
          <p:cNvPr id="28678" name="Object 4">
            <a:hlinkClick r:id="" action="ppaction://ole?verb="/>
          </p:cNvPr>
          <p:cNvGraphicFramePr/>
          <p:nvPr/>
        </p:nvGraphicFramePr>
        <p:xfrm>
          <a:off x="104775" y="3854450"/>
          <a:ext cx="8942388" cy="2670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1" imgW="3585210" imgH="1299210" progId="Excel.Sheet.8">
                  <p:embed/>
                </p:oleObj>
              </mc:Choice>
              <mc:Fallback>
                <p:oleObj name="" r:id="rId1" imgW="3585210" imgH="1299210" progId="Excel.Sheet.8">
                  <p:embed/>
                  <p:pic>
                    <p:nvPicPr>
                      <p:cNvPr id="0" name="图片 3076"/>
                      <p:cNvPicPr/>
                      <p:nvPr/>
                    </p:nvPicPr>
                    <p:blipFill>
                      <a:blip r:embed="rId2"/>
                      <a:srcRect b="13478"/>
                      <a:stretch>
                        <a:fillRect/>
                      </a:stretch>
                    </p:blipFill>
                    <p:spPr>
                      <a:xfrm>
                        <a:off x="104775" y="3854450"/>
                        <a:ext cx="8942388" cy="26701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9" name="Line 5"/>
          <p:cNvSpPr/>
          <p:nvPr/>
        </p:nvSpPr>
        <p:spPr>
          <a:xfrm>
            <a:off x="609600" y="4495800"/>
            <a:ext cx="990600" cy="1752600"/>
          </a:xfrm>
          <a:prstGeom prst="line">
            <a:avLst/>
          </a:prstGeom>
          <a:ln w="50800" cap="flat" cmpd="sng">
            <a:solidFill>
              <a:schemeClr val="bg2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8680" name="Rectangle 6"/>
          <p:cNvSpPr/>
          <p:nvPr/>
        </p:nvSpPr>
        <p:spPr>
          <a:xfrm>
            <a:off x="71438" y="3805238"/>
            <a:ext cx="3590925" cy="831850"/>
          </a:xfrm>
          <a:prstGeom prst="rect">
            <a:avLst/>
          </a:prstGeom>
          <a:solidFill>
            <a:srgbClr val="FFCCFF"/>
          </a:solidFill>
          <a:ln w="12700" cap="flat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  <a:effectLst>
            <a:outerShdw dist="107763" dir="2699999" algn="ctr" rotWithShape="0">
              <a:schemeClr val="hlink"/>
            </a:outerShdw>
          </a:effectLst>
        </p:spPr>
        <p:txBody>
          <a:bodyPr lIns="90488" tIns="44450" rIns="90488" bIns="44450">
            <a:spAutoFit/>
          </a:bodyPr>
          <a:p>
            <a:pPr algn="ctr" eaLnBrk="0" hangingPunct="0">
              <a:spcBef>
                <a:spcPct val="50000"/>
              </a:spcBef>
            </a:pPr>
            <a:r>
              <a:rPr lang="en-US" altLang="zh-CN" sz="2400" b="1" dirty="0">
                <a:solidFill>
                  <a:srgbClr val="F44AC3"/>
                </a:solidFill>
                <a:latin typeface="Arial" panose="020B0604020202020204" pitchFamily="34" charset="0"/>
              </a:rPr>
              <a:t>Reduces Cost of Goods </a:t>
            </a:r>
            <a:endParaRPr lang="en-US" altLang="zh-CN" sz="2400" b="1" dirty="0">
              <a:solidFill>
                <a:srgbClr val="F44AC3"/>
              </a:solidFill>
              <a:latin typeface="Arial" panose="020B0604020202020204" pitchFamily="34" charset="0"/>
            </a:endParaRPr>
          </a:p>
        </p:txBody>
      </p:sp>
      <p:sp>
        <p:nvSpPr>
          <p:cNvPr id="28681" name="Line 7"/>
          <p:cNvSpPr/>
          <p:nvPr/>
        </p:nvSpPr>
        <p:spPr>
          <a:xfrm>
            <a:off x="8534400" y="4343400"/>
            <a:ext cx="0" cy="1371600"/>
          </a:xfrm>
          <a:prstGeom prst="line">
            <a:avLst/>
          </a:prstGeom>
          <a:ln w="508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8682" name="Rectangle 8"/>
          <p:cNvSpPr/>
          <p:nvPr/>
        </p:nvSpPr>
        <p:spPr>
          <a:xfrm>
            <a:off x="5176838" y="3881438"/>
            <a:ext cx="3886200" cy="528637"/>
          </a:xfrm>
          <a:prstGeom prst="rect">
            <a:avLst/>
          </a:prstGeom>
          <a:solidFill>
            <a:srgbClr val="CCECFF"/>
          </a:solidFill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  <a:effectLst>
            <a:outerShdw dist="107763" dir="2699999" algn="ctr" rotWithShape="0">
              <a:schemeClr val="tx1"/>
            </a:outerShdw>
          </a:effectLst>
        </p:spPr>
        <p:txBody>
          <a:bodyPr lIns="90488" tIns="44450" rIns="90488" bIns="44450">
            <a:spAutoFit/>
          </a:bodyPr>
          <a:p>
            <a:pPr algn="ctr" eaLnBrk="0" hangingPunct="0">
              <a:spcBef>
                <a:spcPct val="50000"/>
              </a:spcBef>
            </a:pPr>
            <a:r>
              <a:rPr lang="en-US" altLang="zh-CN" sz="2800" b="1" dirty="0">
                <a:solidFill>
                  <a:schemeClr val="tx2"/>
                </a:solidFill>
                <a:latin typeface="Arial" panose="020B0604020202020204" pitchFamily="34" charset="0"/>
              </a:rPr>
              <a:t>$4,000 </a:t>
            </a:r>
            <a:r>
              <a:rPr lang="en-US" altLang="zh-CN" sz="2800" b="1" dirty="0">
                <a:solidFill>
                  <a:schemeClr val="tx2"/>
                </a:solidFill>
                <a:latin typeface="Symbol" panose="05050102010706020507" pitchFamily="18" charset="2"/>
              </a:rPr>
              <a:t>´</a:t>
            </a:r>
            <a:r>
              <a:rPr lang="en-US" altLang="zh-CN" sz="2800" b="1" dirty="0">
                <a:solidFill>
                  <a:schemeClr val="tx2"/>
                </a:solidFill>
                <a:latin typeface="Arial" panose="020B0604020202020204" pitchFamily="34" charset="0"/>
              </a:rPr>
              <a:t> 98% = $3,920</a:t>
            </a:r>
            <a:endParaRPr lang="en-US" altLang="zh-CN" sz="2800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698" name="页脚占位符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29699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29700" name="Rectangle 2"/>
          <p:cNvSpPr>
            <a:spLocks noGrp="1"/>
          </p:cNvSpPr>
          <p:nvPr>
            <p:ph type="title"/>
          </p:nvPr>
        </p:nvSpPr>
        <p:spPr>
          <a:ln w="12700"/>
        </p:spPr>
        <p:txBody>
          <a:bodyPr vert="horz" wrap="square" lIns="90488" tIns="44450" rIns="90488" bIns="44450" anchor="ctr" anchorCtr="0"/>
          <a:p>
            <a:pPr eaLnBrk="1" hangingPunct="1"/>
            <a:r>
              <a:rPr lang="en-US" altLang="zh-CN" dirty="0"/>
              <a:t>Recording Purchases at Gross Invoice Price</a:t>
            </a:r>
            <a:endParaRPr lang="en-US" altLang="zh-CN" dirty="0"/>
          </a:p>
        </p:txBody>
      </p:sp>
      <p:sp>
        <p:nvSpPr>
          <p:cNvPr id="29701" name="Rectangle 3"/>
          <p:cNvSpPr>
            <a:spLocks noGrp="1"/>
          </p:cNvSpPr>
          <p:nvPr>
            <p:ph idx="1"/>
          </p:nvPr>
        </p:nvSpPr>
        <p:spPr>
          <a:ln w="12700"/>
        </p:spPr>
        <p:txBody>
          <a:bodyPr vert="horz" wrap="square" lIns="90488" tIns="44450" rIns="90488" bIns="44450" anchor="t" anchorCtr="0"/>
          <a:p>
            <a:pPr algn="ctr" eaLnBrk="1" hangingPunct="1">
              <a:buNone/>
            </a:pPr>
            <a:r>
              <a:rPr lang="en-US" altLang="zh-CN" dirty="0"/>
              <a:t>Now, assume that Play Clothes waited until </a:t>
            </a:r>
            <a:r>
              <a:rPr lang="en-US" altLang="zh-CN" u="sng" dirty="0"/>
              <a:t>July 20</a:t>
            </a:r>
            <a:r>
              <a:rPr lang="en-US" altLang="zh-CN" dirty="0"/>
              <a:t> to pay the full amount due to Kid’s Clothes.  </a:t>
            </a:r>
            <a:endParaRPr lang="en-US" altLang="zh-CN" dirty="0"/>
          </a:p>
          <a:p>
            <a:pPr algn="ctr" eaLnBrk="1" hangingPunct="1">
              <a:buNone/>
            </a:pPr>
            <a:r>
              <a:rPr lang="en-US" altLang="zh-CN" dirty="0">
                <a:solidFill>
                  <a:schemeClr val="tx2"/>
                </a:solidFill>
              </a:rPr>
              <a:t>Prepare the journal entry for Play Clothes.</a:t>
            </a:r>
            <a:endParaRPr lang="en-US" altLang="zh-CN" dirty="0">
              <a:solidFill>
                <a:schemeClr val="tx2"/>
              </a:solidFill>
            </a:endParaRPr>
          </a:p>
        </p:txBody>
      </p:sp>
      <p:graphicFrame>
        <p:nvGraphicFramePr>
          <p:cNvPr id="29702" name="Object 4">
            <a:hlinkClick r:id="" action="ppaction://ole?verb="/>
          </p:cNvPr>
          <p:cNvGraphicFramePr/>
          <p:nvPr/>
        </p:nvGraphicFramePr>
        <p:xfrm>
          <a:off x="104775" y="4143375"/>
          <a:ext cx="8939213" cy="2670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" r:id="rId1" imgW="4248150" imgH="1533525" progId="Excel.Sheet.5">
                  <p:embed/>
                </p:oleObj>
              </mc:Choice>
              <mc:Fallback>
                <p:oleObj name="" r:id="rId1" imgW="4248150" imgH="1533525" progId="Excel.Sheet.5">
                  <p:embed/>
                  <p:pic>
                    <p:nvPicPr>
                      <p:cNvPr id="0" name="图片 3082"/>
                      <p:cNvPicPr/>
                      <p:nvPr/>
                    </p:nvPicPr>
                    <p:blipFill>
                      <a:blip r:embed="rId2"/>
                      <a:srcRect b="13478"/>
                      <a:stretch>
                        <a:fillRect/>
                      </a:stretch>
                    </p:blipFill>
                    <p:spPr>
                      <a:xfrm>
                        <a:off x="104775" y="4143375"/>
                        <a:ext cx="8939213" cy="26701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22" name="页脚占位符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30723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30724" name="Rectangle 2"/>
          <p:cNvSpPr>
            <a:spLocks noGrp="1"/>
          </p:cNvSpPr>
          <p:nvPr>
            <p:ph type="title"/>
          </p:nvPr>
        </p:nvSpPr>
        <p:spPr>
          <a:ln w="12700"/>
        </p:spPr>
        <p:txBody>
          <a:bodyPr vert="horz" wrap="square" lIns="90488" tIns="44450" rIns="90488" bIns="44450" anchor="ctr" anchorCtr="0"/>
          <a:p>
            <a:pPr eaLnBrk="1" hangingPunct="1"/>
            <a:r>
              <a:rPr lang="en-US" altLang="zh-CN" dirty="0"/>
              <a:t>Recording Purchases at Gross Invoice Price</a:t>
            </a:r>
            <a:endParaRPr lang="en-US" altLang="zh-CN" dirty="0"/>
          </a:p>
        </p:txBody>
      </p:sp>
      <p:sp>
        <p:nvSpPr>
          <p:cNvPr id="30725" name="Rectangle 3"/>
          <p:cNvSpPr>
            <a:spLocks noGrp="1"/>
          </p:cNvSpPr>
          <p:nvPr>
            <p:ph idx="1"/>
          </p:nvPr>
        </p:nvSpPr>
        <p:spPr>
          <a:ln w="12700"/>
        </p:spPr>
        <p:txBody>
          <a:bodyPr vert="horz" wrap="square" lIns="90488" tIns="44450" rIns="90488" bIns="44450" anchor="t" anchorCtr="0"/>
          <a:p>
            <a:pPr algn="ctr" eaLnBrk="1" hangingPunct="1">
              <a:buNone/>
            </a:pPr>
            <a:r>
              <a:rPr lang="en-US" altLang="zh-CN" dirty="0"/>
              <a:t>Now, assume that Play Clothes waited until July 20 to pay the full amount due to Kid’s Clothes.  </a:t>
            </a:r>
            <a:endParaRPr lang="en-US" altLang="zh-CN" dirty="0"/>
          </a:p>
          <a:p>
            <a:pPr algn="ctr" eaLnBrk="1" hangingPunct="1">
              <a:buNone/>
            </a:pPr>
            <a:r>
              <a:rPr lang="en-US" altLang="zh-CN" dirty="0">
                <a:solidFill>
                  <a:schemeClr val="tx2"/>
                </a:solidFill>
              </a:rPr>
              <a:t>Prepare the journal entry for Play Clothes.</a:t>
            </a:r>
            <a:endParaRPr lang="en-US" altLang="zh-CN" dirty="0">
              <a:solidFill>
                <a:schemeClr val="tx2"/>
              </a:solidFill>
            </a:endParaRPr>
          </a:p>
        </p:txBody>
      </p:sp>
      <p:graphicFrame>
        <p:nvGraphicFramePr>
          <p:cNvPr id="30726" name="Object 4">
            <a:hlinkClick r:id="" action="ppaction://ole?verb="/>
          </p:cNvPr>
          <p:cNvGraphicFramePr/>
          <p:nvPr/>
        </p:nvGraphicFramePr>
        <p:xfrm>
          <a:off x="104775" y="4071938"/>
          <a:ext cx="8939213" cy="2670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" r:id="rId1" imgW="4248150" imgH="1533525" progId="Excel.Sheet.5">
                  <p:embed/>
                </p:oleObj>
              </mc:Choice>
              <mc:Fallback>
                <p:oleObj name="" r:id="rId1" imgW="4248150" imgH="1533525" progId="Excel.Sheet.5">
                  <p:embed/>
                  <p:pic>
                    <p:nvPicPr>
                      <p:cNvPr id="0" name="图片 3084"/>
                      <p:cNvPicPr/>
                      <p:nvPr/>
                    </p:nvPicPr>
                    <p:blipFill>
                      <a:blip r:embed="rId2"/>
                      <a:srcRect b="13478"/>
                      <a:stretch>
                        <a:fillRect/>
                      </a:stretch>
                    </p:blipFill>
                    <p:spPr>
                      <a:xfrm>
                        <a:off x="104775" y="4071938"/>
                        <a:ext cx="8939213" cy="26701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1746" name="页脚占位符 2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31747" name="灯片编号占位符 3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31748" name="页脚占位符 4"/>
          <p:cNvSpPr txBox="1">
            <a:spLocks noGrp="1"/>
          </p:cNvSpPr>
          <p:nvPr/>
        </p:nvSpPr>
        <p:spPr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1400" dirty="0"/>
              <a:t>Ye Sun Accounting English</a:t>
            </a:r>
            <a:endParaRPr lang="en-US" altLang="zh-CN" sz="1400" dirty="0"/>
          </a:p>
        </p:txBody>
      </p:sp>
      <p:sp>
        <p:nvSpPr>
          <p:cNvPr id="31749" name="灯片编号占位符 5"/>
          <p:cNvSpPr txBox="1">
            <a:spLocks noGrp="1"/>
          </p:cNvSpPr>
          <p:nvPr/>
        </p:nvSpPr>
        <p:spPr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zh-CN" sz="1400" dirty="0"/>
            </a:fld>
            <a:endParaRPr lang="en-US" altLang="zh-CN" sz="1400" dirty="0"/>
          </a:p>
        </p:txBody>
      </p:sp>
      <p:sp>
        <p:nvSpPr>
          <p:cNvPr id="31750" name="Rectangle 2"/>
          <p:cNvSpPr>
            <a:spLocks noGrp="1"/>
          </p:cNvSpPr>
          <p:nvPr>
            <p:ph type="title" idx="4294967295"/>
          </p:nvPr>
        </p:nvSpPr>
        <p:spPr>
          <a:ln/>
        </p:spPr>
        <p:txBody>
          <a:bodyPr vert="horz" wrap="square" lIns="90488" tIns="44450" rIns="90488" bIns="44450" anchor="ctr" anchorCtr="0"/>
          <a:p>
            <a:pPr eaLnBrk="1" hangingPunct="1"/>
            <a:r>
              <a:rPr lang="en-US" altLang="zh-CN" dirty="0"/>
              <a:t>Returns of Unsatisfactory Merchandise</a:t>
            </a:r>
            <a:endParaRPr lang="en-US" altLang="zh-CN" dirty="0"/>
          </a:p>
        </p:txBody>
      </p:sp>
      <p:sp>
        <p:nvSpPr>
          <p:cNvPr id="31751" name="Rectangle 3"/>
          <p:cNvSpPr>
            <a:spLocks noGrp="1"/>
          </p:cNvSpPr>
          <p:nvPr>
            <p:ph type="body" idx="4294967295"/>
          </p:nvPr>
        </p:nvSpPr>
        <p:spPr>
          <a:xfrm>
            <a:off x="76200" y="2060575"/>
            <a:ext cx="8991600" cy="4111625"/>
          </a:xfrm>
          <a:ln/>
        </p:spPr>
        <p:txBody>
          <a:bodyPr vert="horz" wrap="square" lIns="90488" tIns="44450" rIns="90488" bIns="44450" anchor="t" anchorCtr="0"/>
          <a:p>
            <a:pPr algn="ctr" eaLnBrk="1" hangingPunct="1">
              <a:buNone/>
            </a:pPr>
            <a:r>
              <a:rPr lang="en-US" altLang="zh-CN" sz="2800" dirty="0"/>
              <a:t>  </a:t>
            </a:r>
            <a:endParaRPr lang="en-US" altLang="zh-CN" sz="2800" dirty="0"/>
          </a:p>
          <a:p>
            <a:pPr algn="ctr" eaLnBrk="1" hangingPunct="1">
              <a:buNone/>
            </a:pPr>
            <a:r>
              <a:rPr lang="en-US" altLang="zh-CN" sz="2800" dirty="0">
                <a:solidFill>
                  <a:schemeClr val="tx2"/>
                </a:solidFill>
              </a:rPr>
              <a:t>Prepare the journal entry for buyer.</a:t>
            </a:r>
            <a:endParaRPr lang="en-US" altLang="zh-CN" sz="2800" dirty="0">
              <a:solidFill>
                <a:schemeClr val="tx2"/>
              </a:solidFill>
            </a:endParaRPr>
          </a:p>
          <a:p>
            <a:pPr algn="ctr" eaLnBrk="1" hangingPunct="1">
              <a:buNone/>
            </a:pPr>
            <a:r>
              <a:rPr lang="en-US" altLang="zh-CN" sz="2800" dirty="0">
                <a:solidFill>
                  <a:schemeClr val="tx2"/>
                </a:solidFill>
              </a:rPr>
              <a:t>Before the payment is made.</a:t>
            </a:r>
            <a:endParaRPr lang="en-US" altLang="zh-CN" sz="2800" dirty="0">
              <a:solidFill>
                <a:schemeClr val="tx2"/>
              </a:solidFill>
            </a:endParaRPr>
          </a:p>
        </p:txBody>
      </p:sp>
      <p:graphicFrame>
        <p:nvGraphicFramePr>
          <p:cNvPr id="31752" name="Object 4">
            <a:hlinkClick r:id="" action="ppaction://ole?verb="/>
          </p:cNvPr>
          <p:cNvGraphicFramePr/>
          <p:nvPr/>
        </p:nvGraphicFramePr>
        <p:xfrm>
          <a:off x="104775" y="3830638"/>
          <a:ext cx="8942388" cy="2670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" r:id="rId1" imgW="3585210" imgH="1299210" progId="Excel.Sheet.8">
                  <p:embed/>
                </p:oleObj>
              </mc:Choice>
              <mc:Fallback>
                <p:oleObj name="" r:id="rId1" imgW="3585210" imgH="1299210" progId="Excel.Sheet.8">
                  <p:embed/>
                  <p:pic>
                    <p:nvPicPr>
                      <p:cNvPr id="0" name="图片 3083"/>
                      <p:cNvPicPr/>
                      <p:nvPr/>
                    </p:nvPicPr>
                    <p:blipFill>
                      <a:blip r:embed="rId2"/>
                      <a:srcRect b="13478"/>
                      <a:stretch>
                        <a:fillRect/>
                      </a:stretch>
                    </p:blipFill>
                    <p:spPr>
                      <a:xfrm>
                        <a:off x="104775" y="3830638"/>
                        <a:ext cx="8942388" cy="26701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2770" name="页脚占位符 2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32771" name="灯片编号占位符 3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32772" name="页脚占位符 4"/>
          <p:cNvSpPr txBox="1">
            <a:spLocks noGrp="1"/>
          </p:cNvSpPr>
          <p:nvPr/>
        </p:nvSpPr>
        <p:spPr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1400" dirty="0"/>
              <a:t>Ye Sun Accounting English</a:t>
            </a:r>
            <a:endParaRPr lang="en-US" altLang="zh-CN" sz="1400" dirty="0"/>
          </a:p>
        </p:txBody>
      </p:sp>
      <p:sp>
        <p:nvSpPr>
          <p:cNvPr id="32773" name="灯片编号占位符 5"/>
          <p:cNvSpPr txBox="1">
            <a:spLocks noGrp="1"/>
          </p:cNvSpPr>
          <p:nvPr/>
        </p:nvSpPr>
        <p:spPr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zh-CN" sz="1400" dirty="0"/>
            </a:fld>
            <a:endParaRPr lang="en-US" altLang="zh-CN" sz="1400" dirty="0"/>
          </a:p>
        </p:txBody>
      </p:sp>
      <p:sp>
        <p:nvSpPr>
          <p:cNvPr id="32774" name="Rectangle 2"/>
          <p:cNvSpPr>
            <a:spLocks noGrp="1"/>
          </p:cNvSpPr>
          <p:nvPr>
            <p:ph type="title" idx="4294967295"/>
          </p:nvPr>
        </p:nvSpPr>
        <p:spPr>
          <a:ln/>
        </p:spPr>
        <p:txBody>
          <a:bodyPr vert="horz" wrap="square" lIns="90488" tIns="44450" rIns="90488" bIns="44450" anchor="ctr" anchorCtr="0"/>
          <a:p>
            <a:pPr eaLnBrk="1" hangingPunct="1"/>
            <a:r>
              <a:rPr lang="en-US" altLang="zh-CN" dirty="0"/>
              <a:t>Returns of Unsatisfactory Merchandise</a:t>
            </a:r>
            <a:endParaRPr lang="en-US" altLang="zh-CN" dirty="0"/>
          </a:p>
        </p:txBody>
      </p:sp>
      <p:sp>
        <p:nvSpPr>
          <p:cNvPr id="32775" name="Rectangle 3"/>
          <p:cNvSpPr>
            <a:spLocks noGrp="1"/>
          </p:cNvSpPr>
          <p:nvPr>
            <p:ph type="body" idx="4294967295"/>
          </p:nvPr>
        </p:nvSpPr>
        <p:spPr>
          <a:xfrm>
            <a:off x="76200" y="2060575"/>
            <a:ext cx="8991600" cy="4111625"/>
          </a:xfrm>
          <a:ln/>
        </p:spPr>
        <p:txBody>
          <a:bodyPr vert="horz" wrap="square" lIns="90488" tIns="44450" rIns="90488" bIns="44450" anchor="t" anchorCtr="0"/>
          <a:p>
            <a:pPr algn="ctr" eaLnBrk="1" hangingPunct="1">
              <a:buNone/>
            </a:pPr>
            <a:r>
              <a:rPr lang="en-US" altLang="zh-CN" sz="2800" dirty="0"/>
              <a:t>  </a:t>
            </a:r>
            <a:endParaRPr lang="en-US" altLang="zh-CN" sz="2800" dirty="0"/>
          </a:p>
          <a:p>
            <a:pPr algn="ctr" eaLnBrk="1" hangingPunct="1">
              <a:buNone/>
            </a:pPr>
            <a:r>
              <a:rPr lang="en-US" altLang="zh-CN" sz="2800" dirty="0">
                <a:solidFill>
                  <a:schemeClr val="tx2"/>
                </a:solidFill>
              </a:rPr>
              <a:t>Prepare the journal entry for buyer.</a:t>
            </a:r>
            <a:endParaRPr lang="en-US" altLang="zh-CN" sz="2800" dirty="0">
              <a:solidFill>
                <a:schemeClr val="tx2"/>
              </a:solidFill>
            </a:endParaRPr>
          </a:p>
          <a:p>
            <a:pPr algn="ctr" eaLnBrk="1" hangingPunct="1">
              <a:buNone/>
            </a:pPr>
            <a:r>
              <a:rPr lang="en-US" altLang="zh-CN" sz="2800" dirty="0">
                <a:solidFill>
                  <a:schemeClr val="tx2"/>
                </a:solidFill>
              </a:rPr>
              <a:t>After the payment is made.</a:t>
            </a:r>
            <a:endParaRPr lang="en-US" altLang="zh-CN" sz="2800" dirty="0">
              <a:solidFill>
                <a:schemeClr val="tx2"/>
              </a:solidFill>
            </a:endParaRPr>
          </a:p>
        </p:txBody>
      </p:sp>
      <p:graphicFrame>
        <p:nvGraphicFramePr>
          <p:cNvPr id="32776" name="Object 4">
            <a:hlinkClick r:id="" action="ppaction://ole?verb="/>
          </p:cNvPr>
          <p:cNvGraphicFramePr/>
          <p:nvPr/>
        </p:nvGraphicFramePr>
        <p:xfrm>
          <a:off x="107950" y="3860800"/>
          <a:ext cx="8942388" cy="2670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" r:id="rId1" imgW="3585210" imgH="1299210" progId="Excel.Sheet.8">
                  <p:embed/>
                </p:oleObj>
              </mc:Choice>
              <mc:Fallback>
                <p:oleObj name="" r:id="rId1" imgW="3585210" imgH="1299210" progId="Excel.Sheet.8">
                  <p:embed/>
                  <p:pic>
                    <p:nvPicPr>
                      <p:cNvPr id="0" name="图片 3079"/>
                      <p:cNvPicPr/>
                      <p:nvPr/>
                    </p:nvPicPr>
                    <p:blipFill>
                      <a:blip r:embed="rId2"/>
                      <a:srcRect b="13478"/>
                      <a:stretch>
                        <a:fillRect/>
                      </a:stretch>
                    </p:blipFill>
                    <p:spPr>
                      <a:xfrm>
                        <a:off x="107950" y="3860800"/>
                        <a:ext cx="8942388" cy="26701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3794" name="页脚占位符 2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33795" name="灯片编号占位符 3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33796" name="页脚占位符 4"/>
          <p:cNvSpPr txBox="1">
            <a:spLocks noGrp="1"/>
          </p:cNvSpPr>
          <p:nvPr/>
        </p:nvSpPr>
        <p:spPr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1400" dirty="0"/>
              <a:t>Ye Sun Accounting English</a:t>
            </a:r>
            <a:endParaRPr lang="en-US" altLang="zh-CN" sz="1400" dirty="0"/>
          </a:p>
        </p:txBody>
      </p:sp>
      <p:sp>
        <p:nvSpPr>
          <p:cNvPr id="33797" name="灯片编号占位符 5"/>
          <p:cNvSpPr txBox="1">
            <a:spLocks noGrp="1"/>
          </p:cNvSpPr>
          <p:nvPr/>
        </p:nvSpPr>
        <p:spPr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zh-CN" sz="1400" dirty="0"/>
            </a:fld>
            <a:endParaRPr lang="en-US" altLang="zh-CN" sz="1400" dirty="0"/>
          </a:p>
        </p:txBody>
      </p:sp>
      <p:sp>
        <p:nvSpPr>
          <p:cNvPr id="33798" name="Rectangle 2"/>
          <p:cNvSpPr>
            <a:spLocks noGrp="1"/>
          </p:cNvSpPr>
          <p:nvPr>
            <p:ph type="title" idx="4294967295"/>
          </p:nvPr>
        </p:nvSpPr>
        <p:spPr>
          <a:ln/>
        </p:spPr>
        <p:txBody>
          <a:bodyPr vert="horz" wrap="square" lIns="90488" tIns="44450" rIns="90488" bIns="44450" anchor="ctr" anchorCtr="0"/>
          <a:p>
            <a:pPr eaLnBrk="1" hangingPunct="1"/>
            <a:r>
              <a:rPr lang="en-US" altLang="zh-CN" dirty="0"/>
              <a:t>Returns of Unsatisfactory Merchandise</a:t>
            </a:r>
            <a:endParaRPr lang="en-US" altLang="zh-CN" dirty="0"/>
          </a:p>
        </p:txBody>
      </p:sp>
      <p:sp>
        <p:nvSpPr>
          <p:cNvPr id="33799" name="Rectangle 3"/>
          <p:cNvSpPr>
            <a:spLocks noGrp="1"/>
          </p:cNvSpPr>
          <p:nvPr>
            <p:ph type="body" idx="4294967295"/>
          </p:nvPr>
        </p:nvSpPr>
        <p:spPr>
          <a:xfrm>
            <a:off x="76200" y="2060575"/>
            <a:ext cx="8991600" cy="4111625"/>
          </a:xfrm>
          <a:ln/>
        </p:spPr>
        <p:txBody>
          <a:bodyPr vert="horz" wrap="square" lIns="90488" tIns="44450" rIns="90488" bIns="44450" anchor="t" anchorCtr="0"/>
          <a:p>
            <a:pPr algn="ctr" eaLnBrk="1" hangingPunct="1">
              <a:buNone/>
            </a:pPr>
            <a:r>
              <a:rPr lang="en-US" altLang="zh-CN" sz="2800" dirty="0"/>
              <a:t>  </a:t>
            </a:r>
            <a:r>
              <a:rPr lang="en-US" altLang="zh-CN" sz="2800" dirty="0">
                <a:solidFill>
                  <a:schemeClr val="tx2"/>
                </a:solidFill>
              </a:rPr>
              <a:t>Prepare the payment journal entry for buyer.</a:t>
            </a:r>
            <a:endParaRPr lang="en-US" altLang="zh-CN" sz="2800" dirty="0">
              <a:solidFill>
                <a:schemeClr val="tx2"/>
              </a:solidFill>
            </a:endParaRPr>
          </a:p>
          <a:p>
            <a:pPr algn="ctr" eaLnBrk="1" hangingPunct="1">
              <a:buNone/>
            </a:pPr>
            <a:r>
              <a:rPr lang="en-US" altLang="zh-CN" sz="2800" dirty="0">
                <a:solidFill>
                  <a:schemeClr val="tx2"/>
                </a:solidFill>
              </a:rPr>
              <a:t>After the return and within discount period.</a:t>
            </a:r>
            <a:endParaRPr lang="en-US" altLang="zh-CN" sz="2800" dirty="0">
              <a:solidFill>
                <a:schemeClr val="tx2"/>
              </a:solidFill>
            </a:endParaRPr>
          </a:p>
        </p:txBody>
      </p:sp>
      <p:graphicFrame>
        <p:nvGraphicFramePr>
          <p:cNvPr id="33800" name="Object 4">
            <a:hlinkClick r:id="" action="ppaction://ole?verb="/>
          </p:cNvPr>
          <p:cNvGraphicFramePr/>
          <p:nvPr/>
        </p:nvGraphicFramePr>
        <p:xfrm>
          <a:off x="0" y="3573463"/>
          <a:ext cx="8942388" cy="2670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" r:id="rId1" imgW="5676900" imgH="2057400" progId="Excel.Sheet.8">
                  <p:embed/>
                </p:oleObj>
              </mc:Choice>
              <mc:Fallback>
                <p:oleObj name="" r:id="rId1" imgW="5676900" imgH="2057400" progId="Excel.Sheet.8">
                  <p:embed/>
                  <p:pic>
                    <p:nvPicPr>
                      <p:cNvPr id="0" name="图片 3080"/>
                      <p:cNvPicPr/>
                      <p:nvPr/>
                    </p:nvPicPr>
                    <p:blipFill>
                      <a:blip r:embed="rId2"/>
                      <a:srcRect b="13478"/>
                      <a:stretch>
                        <a:fillRect/>
                      </a:stretch>
                    </p:blipFill>
                    <p:spPr>
                      <a:xfrm>
                        <a:off x="0" y="3573463"/>
                        <a:ext cx="8942388" cy="26701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页脚占位符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7171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7172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eaLnBrk="1" hangingPunct="1"/>
            <a:r>
              <a:rPr lang="en-US" altLang="zh-CN" dirty="0"/>
              <a:t>Inventories Definition</a:t>
            </a:r>
            <a:endParaRPr lang="en-US" altLang="zh-CN" dirty="0"/>
          </a:p>
        </p:txBody>
      </p:sp>
      <p:sp>
        <p:nvSpPr>
          <p:cNvPr id="7173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>
              <a:buFont typeface="Symbol" panose="05050102010706020507" pitchFamily="18" charset="2"/>
              <a:buChar char="·"/>
            </a:pPr>
            <a:r>
              <a:rPr lang="en-US" altLang="zh-CN" dirty="0"/>
              <a:t>Asset items held for sale in the ordinary course of business or goods that will be used or consumed in the production of goods to be sold.</a:t>
            </a:r>
            <a:endParaRPr lang="en-US" altLang="zh-CN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4818" name="页脚占位符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34819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34820" name="Rectangle 2"/>
          <p:cNvSpPr>
            <a:spLocks noGrp="1"/>
          </p:cNvSpPr>
          <p:nvPr>
            <p:ph type="title"/>
          </p:nvPr>
        </p:nvSpPr>
        <p:spPr>
          <a:ln w="12700"/>
        </p:spPr>
        <p:txBody>
          <a:bodyPr vert="horz" wrap="square" lIns="90488" tIns="44450" rIns="90488" bIns="44450" anchor="ctr" anchorCtr="0"/>
          <a:p>
            <a:pPr eaLnBrk="1" hangingPunct="1"/>
            <a:r>
              <a:rPr lang="en-US" altLang="zh-CN" dirty="0"/>
              <a:t>Transportation Costs on Purchases </a:t>
            </a:r>
            <a:r>
              <a:rPr lang="zh-CN" altLang="en-US" dirty="0"/>
              <a:t>运入运费</a:t>
            </a:r>
            <a:endParaRPr lang="zh-CN" altLang="en-US" dirty="0"/>
          </a:p>
        </p:txBody>
      </p:sp>
      <p:graphicFrame>
        <p:nvGraphicFramePr>
          <p:cNvPr id="34821" name="Object 3">
            <a:hlinkClick r:id="" action="ppaction://ole?verb="/>
          </p:cNvPr>
          <p:cNvGraphicFramePr/>
          <p:nvPr/>
        </p:nvGraphicFramePr>
        <p:xfrm>
          <a:off x="152400" y="4252913"/>
          <a:ext cx="8382000" cy="2278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" r:id="rId1" imgW="4930775" imgH="1348105" progId="MS_ClipArt_Gallery">
                  <p:embed/>
                </p:oleObj>
              </mc:Choice>
              <mc:Fallback>
                <p:oleObj name="" r:id="rId1" imgW="4930775" imgH="1348105" progId="MS_ClipArt_Gallery">
                  <p:embed/>
                  <p:pic>
                    <p:nvPicPr>
                      <p:cNvPr id="0" name="图片 3081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52400" y="4252913"/>
                        <a:ext cx="8382000" cy="22780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22" name="Rectangle 4"/>
          <p:cNvSpPr/>
          <p:nvPr/>
        </p:nvSpPr>
        <p:spPr>
          <a:xfrm>
            <a:off x="300038" y="1900238"/>
            <a:ext cx="8467725" cy="1749425"/>
          </a:xfrm>
          <a:prstGeom prst="rect">
            <a:avLst/>
          </a:prstGeom>
          <a:solidFill>
            <a:srgbClr val="FFFFCC"/>
          </a:solidFill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  <a:effectLst>
            <a:outerShdw dist="107763" dir="2699999" algn="ctr" rotWithShape="0">
              <a:schemeClr val="tx1"/>
            </a:outerShdw>
          </a:effectLst>
        </p:spPr>
        <p:txBody>
          <a:bodyPr lIns="90488" tIns="44450" rIns="90488" bIns="44450">
            <a:spAutoFit/>
          </a:bodyPr>
          <a:p>
            <a:pPr algn="ctr" eaLnBrk="0" hangingPunct="0">
              <a:spcBef>
                <a:spcPct val="50000"/>
              </a:spcBef>
            </a:pPr>
            <a:r>
              <a:rPr lang="en-US" altLang="zh-CN" sz="3600" b="1" dirty="0">
                <a:latin typeface="Arial" panose="020B0604020202020204" pitchFamily="34" charset="0"/>
              </a:rPr>
              <a:t>Transportation costs related to the acquisition of assets are part of the </a:t>
            </a:r>
            <a:r>
              <a:rPr lang="en-US" altLang="zh-CN" sz="3600" b="1" dirty="0">
                <a:solidFill>
                  <a:schemeClr val="tx2"/>
                </a:solidFill>
                <a:latin typeface="Arial" panose="020B0604020202020204" pitchFamily="34" charset="0"/>
              </a:rPr>
              <a:t>cost of the asset </a:t>
            </a:r>
            <a:r>
              <a:rPr lang="en-US" altLang="zh-CN" sz="3600" b="1" dirty="0">
                <a:latin typeface="Arial" panose="020B0604020202020204" pitchFamily="34" charset="0"/>
              </a:rPr>
              <a:t>being acquired.</a:t>
            </a:r>
            <a:endParaRPr lang="en-US" altLang="zh-CN" sz="3600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5842" name="页脚占位符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35843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35844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eaLnBrk="1" hangingPunct="1"/>
            <a:r>
              <a:rPr lang="en-US" altLang="zh-CN" dirty="0"/>
              <a:t>Recording Transportation Costs</a:t>
            </a:r>
            <a:endParaRPr lang="en-US" altLang="zh-CN" dirty="0"/>
          </a:p>
        </p:txBody>
      </p:sp>
      <p:sp>
        <p:nvSpPr>
          <p:cNvPr id="35845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en-US" altLang="zh-CN" dirty="0"/>
              <a:t>Transportation costs are the cost of moving inventory from seller to buyer.</a:t>
            </a:r>
            <a:endParaRPr lang="en-US" altLang="zh-CN" dirty="0"/>
          </a:p>
          <a:p>
            <a:pPr eaLnBrk="1" hangingPunct="1"/>
            <a:r>
              <a:rPr lang="en-US" altLang="zh-CN" dirty="0"/>
              <a:t>FOB stands for </a:t>
            </a:r>
            <a:r>
              <a:rPr lang="en-US" altLang="zh-CN" i="1" dirty="0">
                <a:solidFill>
                  <a:schemeClr val="tx2"/>
                </a:solidFill>
              </a:rPr>
              <a:t>Free on Board</a:t>
            </a:r>
            <a:r>
              <a:rPr lang="en-US" altLang="zh-CN" dirty="0"/>
              <a:t> and governs the passing of title of the goods.</a:t>
            </a:r>
            <a:endParaRPr lang="en-US" altLang="zh-CN" dirty="0"/>
          </a:p>
          <a:p>
            <a:pPr eaLnBrk="1" hangingPunct="1"/>
            <a:r>
              <a:rPr lang="en-US" altLang="zh-CN" dirty="0"/>
              <a:t>Selling/buying agreements usually specify FOB terms.</a:t>
            </a:r>
            <a:endParaRPr lang="en-US" altLang="zh-CN" dirty="0"/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6866" name="页脚占位符 3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36867" name="灯片编号占位符 4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36868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eaLnBrk="1" hangingPunct="1"/>
            <a:r>
              <a:rPr lang="en-US" altLang="zh-CN" dirty="0"/>
              <a:t>Recording Transportation Costs</a:t>
            </a:r>
            <a:endParaRPr lang="en-US" altLang="zh-CN" dirty="0"/>
          </a:p>
        </p:txBody>
      </p:sp>
      <p:sp>
        <p:nvSpPr>
          <p:cNvPr id="470019" name="Oval 3"/>
          <p:cNvSpPr/>
          <p:nvPr/>
        </p:nvSpPr>
        <p:spPr>
          <a:xfrm>
            <a:off x="1981200" y="2362200"/>
            <a:ext cx="5162550" cy="1481138"/>
          </a:xfrm>
          <a:prstGeom prst="ellipse">
            <a:avLst/>
          </a:prstGeom>
          <a:noFill/>
          <a:ln w="12700" cap="flat" cmpd="sng">
            <a:solidFill>
              <a:schemeClr val="tx2"/>
            </a:solidFill>
            <a:prstDash val="solid"/>
            <a:headEnd type="none" w="med" len="med"/>
            <a:tailEnd type="none" w="med" len="med"/>
          </a:ln>
        </p:spPr>
        <p:txBody>
          <a:bodyPr lIns="90488" tIns="44450" rIns="90488" bIns="44450" anchor="ctr" anchorCtr="0"/>
          <a:p>
            <a:pPr algn="ctr" eaLnBrk="0" hangingPunct="0"/>
            <a:r>
              <a:rPr lang="en-US" altLang="zh-CN" sz="3200" dirty="0">
                <a:latin typeface="Times New Roman" panose="02020603050405020304" pitchFamily="18" charset="0"/>
              </a:rPr>
              <a:t>FOB Shipping Point</a:t>
            </a:r>
            <a:endParaRPr lang="en-US" altLang="zh-CN" sz="3200" dirty="0">
              <a:latin typeface="Times New Roman" panose="02020603050405020304" pitchFamily="18" charset="0"/>
            </a:endParaRPr>
          </a:p>
          <a:p>
            <a:pPr algn="ctr" eaLnBrk="0" hangingPunct="0"/>
            <a:r>
              <a:rPr lang="zh-CN" altLang="en-US" sz="3200" dirty="0">
                <a:latin typeface="Times New Roman" panose="02020603050405020304" pitchFamily="18" charset="0"/>
              </a:rPr>
              <a:t>起运点</a:t>
            </a:r>
            <a:endParaRPr lang="zh-CN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470020" name="Oval 4"/>
          <p:cNvSpPr/>
          <p:nvPr/>
        </p:nvSpPr>
        <p:spPr>
          <a:xfrm>
            <a:off x="1981200" y="4310063"/>
            <a:ext cx="5162550" cy="1481137"/>
          </a:xfrm>
          <a:prstGeom prst="ellipse">
            <a:avLst/>
          </a:prstGeom>
          <a:noFill/>
          <a:ln w="12700" cap="flat" cmpd="sng">
            <a:solidFill>
              <a:schemeClr val="tx2"/>
            </a:solidFill>
            <a:prstDash val="solid"/>
            <a:headEnd type="none" w="med" len="med"/>
            <a:tailEnd type="none" w="med" len="med"/>
          </a:ln>
        </p:spPr>
        <p:txBody>
          <a:bodyPr lIns="90488" tIns="44450" rIns="90488" bIns="44450" anchor="ctr" anchorCtr="0"/>
          <a:p>
            <a:pPr algn="ctr" eaLnBrk="0" hangingPunct="0"/>
            <a:r>
              <a:rPr lang="en-US" altLang="zh-CN" sz="3200" dirty="0">
                <a:latin typeface="Times New Roman" panose="02020603050405020304" pitchFamily="18" charset="0"/>
              </a:rPr>
              <a:t>FOB Destination</a:t>
            </a:r>
            <a:endParaRPr lang="en-US" altLang="zh-CN" sz="3200" dirty="0">
              <a:latin typeface="Times New Roman" panose="02020603050405020304" pitchFamily="18" charset="0"/>
            </a:endParaRPr>
          </a:p>
          <a:p>
            <a:pPr algn="ctr" eaLnBrk="0" hangingPunct="0"/>
            <a:r>
              <a:rPr lang="zh-CN" altLang="en-US" sz="3200" dirty="0">
                <a:latin typeface="Times New Roman" panose="02020603050405020304" pitchFamily="18" charset="0"/>
              </a:rPr>
              <a:t>目的地</a:t>
            </a:r>
            <a:endParaRPr lang="zh-CN" altLang="en-US" sz="32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70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70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0019" grpId="0" animBg="1"/>
      <p:bldP spid="47002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7890" name="页脚占位符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37891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37892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eaLnBrk="1" hangingPunct="1"/>
            <a:r>
              <a:rPr lang="en-US" altLang="zh-CN" dirty="0"/>
              <a:t>Freight Charges Example</a:t>
            </a:r>
            <a:endParaRPr lang="en-US" altLang="zh-CN" dirty="0"/>
          </a:p>
        </p:txBody>
      </p:sp>
      <p:sp>
        <p:nvSpPr>
          <p:cNvPr id="37893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en-US" altLang="zh-CN" dirty="0"/>
              <a:t>Assume that on May 9 the Sporting Store paid $60 for freight.</a:t>
            </a:r>
            <a:endParaRPr lang="en-US" altLang="zh-CN" dirty="0"/>
          </a:p>
          <a:p>
            <a:pPr eaLnBrk="1" hangingPunct="1"/>
            <a:r>
              <a:rPr lang="en-US" altLang="zh-CN" dirty="0"/>
              <a:t>What is the journal entry?</a:t>
            </a:r>
            <a:endParaRPr lang="en-US" altLang="zh-CN" dirty="0"/>
          </a:p>
        </p:txBody>
      </p:sp>
      <p:sp>
        <p:nvSpPr>
          <p:cNvPr id="472068" name="Rectangle 4"/>
          <p:cNvSpPr/>
          <p:nvPr/>
        </p:nvSpPr>
        <p:spPr>
          <a:xfrm>
            <a:off x="2070100" y="3749675"/>
            <a:ext cx="4999038" cy="2478088"/>
          </a:xfrm>
          <a:prstGeom prst="rect">
            <a:avLst/>
          </a:prstGeom>
          <a:noFill/>
          <a:ln w="12700" cap="flat" cmpd="sng">
            <a:solidFill>
              <a:schemeClr val="tx2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0488" tIns="44450" rIns="90488" bIns="44450" anchor="ctr" anchorCtr="0">
            <a:spAutoFit/>
          </a:bodyPr>
          <a:p>
            <a:pPr defTabSz="450850" eaLnBrk="0" hangingPunct="0"/>
            <a:r>
              <a:rPr lang="en-US" altLang="zh-CN" sz="3200" dirty="0">
                <a:latin typeface="Times New Roman" panose="02020603050405020304" pitchFamily="18" charset="0"/>
              </a:rPr>
              <a:t>May 9</a:t>
            </a:r>
            <a:endParaRPr lang="en-US" altLang="zh-CN" sz="3200" dirty="0">
              <a:latin typeface="Times New Roman" panose="02020603050405020304" pitchFamily="18" charset="0"/>
            </a:endParaRPr>
          </a:p>
          <a:p>
            <a:pPr defTabSz="450850" eaLnBrk="0" hangingPunct="0"/>
            <a:r>
              <a:rPr lang="en-US" altLang="zh-CN" sz="3200" dirty="0">
                <a:latin typeface="Times New Roman" panose="02020603050405020304" pitchFamily="18" charset="0"/>
              </a:rPr>
              <a:t>Inventory       60</a:t>
            </a:r>
            <a:endParaRPr lang="en-US" altLang="zh-CN" sz="3200" dirty="0">
              <a:latin typeface="Times New Roman" panose="02020603050405020304" pitchFamily="18" charset="0"/>
            </a:endParaRPr>
          </a:p>
          <a:p>
            <a:pPr defTabSz="450850" eaLnBrk="0" hangingPunct="0"/>
            <a:r>
              <a:rPr lang="en-US" altLang="zh-CN" sz="3200" dirty="0">
                <a:latin typeface="Times New Roman" panose="02020603050405020304" pitchFamily="18" charset="0"/>
              </a:rPr>
              <a:t>	Cash                      60   </a:t>
            </a:r>
            <a:endParaRPr lang="en-US" altLang="zh-CN" sz="3200" dirty="0">
              <a:latin typeface="Times New Roman" panose="02020603050405020304" pitchFamily="18" charset="0"/>
            </a:endParaRPr>
          </a:p>
          <a:p>
            <a:pPr defTabSz="450850" eaLnBrk="0" hangingPunct="0"/>
            <a:r>
              <a:rPr lang="en-US" altLang="zh-CN" sz="3200" dirty="0">
                <a:latin typeface="Times New Roman" panose="02020603050405020304" pitchFamily="18" charset="0"/>
              </a:rPr>
              <a:t>             </a:t>
            </a:r>
            <a:endParaRPr lang="en-US" altLang="zh-CN" sz="3200" dirty="0">
              <a:latin typeface="Times New Roman" panose="02020603050405020304" pitchFamily="18" charset="0"/>
            </a:endParaRPr>
          </a:p>
          <a:p>
            <a:pPr defTabSz="450850" eaLnBrk="0" hangingPunct="0"/>
            <a:r>
              <a:rPr lang="en-US" altLang="zh-CN" sz="2800" i="1" dirty="0">
                <a:latin typeface="Times New Roman" panose="02020603050405020304" pitchFamily="18" charset="0"/>
              </a:rPr>
              <a:t>Paid a freight bill</a:t>
            </a:r>
            <a:endParaRPr lang="en-US" altLang="zh-CN" sz="2800" i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7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2068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8914" name="页脚占位符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38915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38916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eaLnBrk="1" hangingPunct="1"/>
            <a:r>
              <a:rPr lang="en-US" altLang="zh-CN" dirty="0"/>
              <a:t>Inventory Costing Methods</a:t>
            </a:r>
            <a:br>
              <a:rPr lang="en-US" altLang="zh-CN" dirty="0"/>
            </a:br>
            <a:r>
              <a:rPr lang="en-US" altLang="zh-CN" dirty="0"/>
              <a:t>(Cost Flow Assumptions)</a:t>
            </a:r>
            <a:endParaRPr lang="en-US" altLang="zh-CN" dirty="0"/>
          </a:p>
        </p:txBody>
      </p:sp>
      <p:sp>
        <p:nvSpPr>
          <p:cNvPr id="38917" name="Rectangle 3"/>
          <p:cNvSpPr>
            <a:spLocks noGrp="1"/>
          </p:cNvSpPr>
          <p:nvPr>
            <p:ph idx="1"/>
          </p:nvPr>
        </p:nvSpPr>
        <p:spPr>
          <a:xfrm>
            <a:off x="1182688" y="2501900"/>
            <a:ext cx="7772400" cy="3630613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en-US" altLang="zh-CN" dirty="0"/>
              <a:t>Specific identification.</a:t>
            </a:r>
            <a:r>
              <a:rPr lang="zh-CN" altLang="en-US" dirty="0"/>
              <a:t>个别认定</a:t>
            </a:r>
            <a:endParaRPr lang="zh-CN" altLang="en-US" dirty="0"/>
          </a:p>
          <a:p>
            <a:pPr eaLnBrk="1" hangingPunct="1"/>
            <a:r>
              <a:rPr lang="en-US" altLang="zh-CN" dirty="0"/>
              <a:t>Average cost.</a:t>
            </a:r>
            <a:r>
              <a:rPr lang="zh-CN" altLang="en-US" dirty="0"/>
              <a:t>加权平均</a:t>
            </a:r>
            <a:endParaRPr lang="zh-CN" altLang="en-US" dirty="0"/>
          </a:p>
          <a:p>
            <a:pPr eaLnBrk="1" hangingPunct="1"/>
            <a:r>
              <a:rPr lang="en-US" altLang="zh-CN" dirty="0"/>
              <a:t>FIFO</a:t>
            </a:r>
            <a:r>
              <a:rPr lang="zh-CN" altLang="en-US" dirty="0"/>
              <a:t>先进先出</a:t>
            </a:r>
            <a:endParaRPr lang="zh-CN" altLang="en-US" dirty="0"/>
          </a:p>
          <a:p>
            <a:pPr eaLnBrk="1" hangingPunct="1"/>
            <a:r>
              <a:rPr lang="en-US" altLang="zh-CN" dirty="0"/>
              <a:t>LIFO</a:t>
            </a:r>
            <a:r>
              <a:rPr lang="zh-CN" altLang="en-US" dirty="0"/>
              <a:t>后进先出</a:t>
            </a:r>
            <a:endParaRPr lang="zh-CN" alt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9938" name="页脚占位符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39939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39940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eaLnBrk="1" hangingPunct="1"/>
            <a:r>
              <a:rPr lang="en-US" altLang="zh-CN" dirty="0"/>
              <a:t>Specific Identification</a:t>
            </a:r>
            <a:endParaRPr lang="en-US" altLang="zh-CN" dirty="0"/>
          </a:p>
        </p:txBody>
      </p:sp>
      <p:sp>
        <p:nvSpPr>
          <p:cNvPr id="373763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>
              <a:buFont typeface="Symbol" panose="05050102010706020507" pitchFamily="18" charset="2"/>
              <a:buChar char="·"/>
            </a:pPr>
            <a:endParaRPr lang="zh-CN" altLang="en-US" dirty="0"/>
          </a:p>
          <a:p>
            <a:pPr eaLnBrk="1" hangingPunct="1">
              <a:buFont typeface="Symbol" panose="05050102010706020507" pitchFamily="18" charset="2"/>
              <a:buChar char="·"/>
            </a:pPr>
            <a:r>
              <a:rPr lang="en-US" altLang="zh-CN" dirty="0"/>
              <a:t>Big ticket (high price) items.</a:t>
            </a:r>
            <a:endParaRPr lang="en-US" altLang="zh-CN" dirty="0"/>
          </a:p>
          <a:p>
            <a:pPr eaLnBrk="1" hangingPunct="1">
              <a:buFont typeface="Symbol" panose="05050102010706020507" pitchFamily="18" charset="2"/>
              <a:buChar char="·"/>
            </a:pPr>
            <a:r>
              <a:rPr lang="en-US" altLang="zh-CN" dirty="0"/>
              <a:t>Uniquely identified items.</a:t>
            </a:r>
            <a:endParaRPr lang="en-US" altLang="zh-CN" dirty="0"/>
          </a:p>
          <a:p>
            <a:pPr lvl="1" eaLnBrk="1" hangingPunct="1">
              <a:buFont typeface="Symbol" panose="05050102010706020507" pitchFamily="18" charset="2"/>
              <a:buChar char="·"/>
            </a:pPr>
            <a:r>
              <a:rPr lang="en-US" altLang="zh-CN" dirty="0"/>
              <a:t>May offer opportunity to manipulate costs.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charRg st="1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73763">
                                            <p:txEl>
                                              <p:charRg st="1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73763">
                                            <p:txEl>
                                              <p:charRg st="1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charRg st="32" end="5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73763">
                                            <p:txEl>
                                              <p:charRg st="32" end="5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73763">
                                            <p:txEl>
                                              <p:charRg st="32" end="5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62" name="页脚占位符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40963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40964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eaLnBrk="1" hangingPunct="1"/>
            <a:r>
              <a:rPr lang="en-US" altLang="zh-CN" dirty="0"/>
              <a:t>Average Cost</a:t>
            </a:r>
            <a:endParaRPr lang="en-US" altLang="zh-CN" dirty="0"/>
          </a:p>
        </p:txBody>
      </p:sp>
      <p:sp>
        <p:nvSpPr>
          <p:cNvPr id="40965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>
              <a:buFont typeface="Symbol" panose="05050102010706020507" pitchFamily="18" charset="2"/>
              <a:buChar char="·"/>
            </a:pPr>
            <a:r>
              <a:rPr lang="zh-CN" altLang="en-US" dirty="0"/>
              <a:t>(</a:t>
            </a:r>
            <a:r>
              <a:rPr lang="en-US" altLang="zh-CN" dirty="0"/>
              <a:t>Beginning inventory amount + purchases) / units available for sale = per unit inventory costs = per unit cost of goods sold</a:t>
            </a:r>
            <a:endParaRPr lang="en-US" altLang="zh-CN" dirty="0"/>
          </a:p>
          <a:p>
            <a:pPr lvl="1" eaLnBrk="1" hangingPunct="1">
              <a:buFont typeface="Symbol" panose="05050102010706020507" pitchFamily="18" charset="2"/>
              <a:buChar char="·"/>
            </a:pPr>
            <a:r>
              <a:rPr lang="en-US" altLang="zh-CN" dirty="0"/>
              <a:t>Periodic method.</a:t>
            </a:r>
            <a:endParaRPr lang="en-US" altLang="zh-CN" dirty="0"/>
          </a:p>
          <a:p>
            <a:pPr lvl="2" eaLnBrk="1" hangingPunct="1">
              <a:buFont typeface="Symbol" panose="05050102010706020507" pitchFamily="18" charset="2"/>
              <a:buChar char="·"/>
            </a:pPr>
            <a:r>
              <a:rPr lang="en-US" altLang="zh-CN" dirty="0"/>
              <a:t>Computed for the entire period.</a:t>
            </a:r>
            <a:endParaRPr lang="en-US" altLang="zh-CN" dirty="0"/>
          </a:p>
          <a:p>
            <a:pPr lvl="1" eaLnBrk="1" hangingPunct="1">
              <a:buFont typeface="Symbol" panose="05050102010706020507" pitchFamily="18" charset="2"/>
              <a:buChar char="·"/>
            </a:pPr>
            <a:r>
              <a:rPr lang="en-US" altLang="zh-CN" dirty="0"/>
              <a:t>Perpetual method.</a:t>
            </a:r>
            <a:endParaRPr lang="en-US" altLang="zh-CN" dirty="0"/>
          </a:p>
          <a:p>
            <a:pPr lvl="2" eaLnBrk="1" hangingPunct="1">
              <a:buFont typeface="Symbol" panose="05050102010706020507" pitchFamily="18" charset="2"/>
              <a:buChar char="·"/>
            </a:pPr>
            <a:r>
              <a:rPr lang="en-US" altLang="zh-CN" dirty="0"/>
              <a:t>A new unit cost can be calculated after each purchase.</a:t>
            </a:r>
            <a:endParaRPr lang="en-US" altLang="zh-CN" dirty="0"/>
          </a:p>
          <a:p>
            <a:pPr eaLnBrk="1" hangingPunct="1">
              <a:buFont typeface="Wingdings" panose="05000000000000000000" pitchFamily="2" charset="2"/>
              <a:buChar char="n"/>
            </a:pPr>
            <a:endParaRPr lang="zh-CN" alt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986" name="页脚占位符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41987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41988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eaLnBrk="1" hangingPunct="1"/>
            <a:r>
              <a:rPr lang="en-US" altLang="zh-CN" dirty="0"/>
              <a:t>First-in, First-out (FIFO)</a:t>
            </a:r>
            <a:endParaRPr lang="en-US" altLang="zh-CN" dirty="0"/>
          </a:p>
        </p:txBody>
      </p:sp>
      <p:sp>
        <p:nvSpPr>
          <p:cNvPr id="375811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>
              <a:buFont typeface="Symbol" panose="05050102010706020507" pitchFamily="18" charset="2"/>
              <a:buChar char="·"/>
            </a:pPr>
            <a:r>
              <a:rPr lang="en-US" altLang="zh-CN" dirty="0"/>
              <a:t>Expenses costs of oldest purchases first.</a:t>
            </a:r>
            <a:endParaRPr lang="en-US" altLang="zh-CN" dirty="0"/>
          </a:p>
          <a:p>
            <a:pPr eaLnBrk="1" hangingPunct="1">
              <a:buFont typeface="Symbol" panose="05050102010706020507" pitchFamily="18" charset="2"/>
              <a:buChar char="·"/>
            </a:pPr>
            <a:r>
              <a:rPr lang="en-US" altLang="zh-CN" dirty="0"/>
              <a:t>Most recently purchased goods are in inventory.</a:t>
            </a:r>
            <a:endParaRPr lang="en-US" altLang="zh-CN" dirty="0"/>
          </a:p>
          <a:p>
            <a:pPr lvl="1" eaLnBrk="1" hangingPunct="1">
              <a:buFont typeface="Symbol" panose="05050102010706020507" pitchFamily="18" charset="2"/>
              <a:buChar char="·"/>
            </a:pPr>
            <a:r>
              <a:rPr lang="en-US" altLang="zh-CN" dirty="0"/>
              <a:t>Likely but not necessary to follow actual flow of goods.</a:t>
            </a:r>
            <a:endParaRPr lang="en-US" altLang="zh-CN" dirty="0"/>
          </a:p>
          <a:p>
            <a:pPr lvl="1" eaLnBrk="1" hangingPunct="1">
              <a:buFont typeface="Symbol" panose="05050102010706020507" pitchFamily="18" charset="2"/>
              <a:buChar char="·"/>
            </a:pPr>
            <a:r>
              <a:rPr lang="en-US" altLang="zh-CN" dirty="0"/>
              <a:t>Ending inventory approximates current cost of goods.</a:t>
            </a:r>
            <a:endParaRPr lang="en-US" altLang="zh-CN" dirty="0"/>
          </a:p>
          <a:p>
            <a:pPr eaLnBrk="1" hangingPunct="1">
              <a:buFont typeface="Wingdings" panose="05000000000000000000" pitchFamily="2" charset="2"/>
              <a:buChar char="n"/>
            </a:pP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1">
                                            <p:txEl>
                                              <p:charRg st="0" end="4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75811">
                                            <p:txEl>
                                              <p:charRg st="0" end="4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1">
                                            <p:txEl>
                                              <p:charRg st="42" end="9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75811">
                                            <p:txEl>
                                              <p:charRg st="42" end="9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1">
                                            <p:txEl>
                                              <p:charRg st="90" end="14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75811">
                                            <p:txEl>
                                              <p:charRg st="90" end="14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1">
                                            <p:txEl>
                                              <p:charRg st="147" end="20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75811">
                                            <p:txEl>
                                              <p:charRg st="147" end="20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3010" name="页脚占位符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43011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43012" name="Rectangle 2"/>
          <p:cNvSpPr/>
          <p:nvPr/>
        </p:nvSpPr>
        <p:spPr>
          <a:xfrm>
            <a:off x="573088" y="3238500"/>
            <a:ext cx="8042275" cy="3560763"/>
          </a:xfrm>
          <a:prstGeom prst="rect">
            <a:avLst/>
          </a:prstGeom>
          <a:solidFill>
            <a:srgbClr val="CCECFF"/>
          </a:solidFill>
          <a:ln w="12700" cap="flat" cmpd="sng">
            <a:solidFill>
              <a:srgbClr val="8CF4EA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Tahoma" panose="020B0604030504040204" pitchFamily="34" charset="0"/>
            </a:endParaRPr>
          </a:p>
        </p:txBody>
      </p:sp>
      <p:sp>
        <p:nvSpPr>
          <p:cNvPr id="43013" name="Rectangle 3"/>
          <p:cNvSpPr/>
          <p:nvPr/>
        </p:nvSpPr>
        <p:spPr>
          <a:xfrm>
            <a:off x="552450" y="3211513"/>
            <a:ext cx="8085138" cy="288925"/>
          </a:xfrm>
          <a:prstGeom prst="rect">
            <a:avLst/>
          </a:prstGeom>
          <a:solidFill>
            <a:srgbClr val="99FFFF"/>
          </a:solidFill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endParaRPr lang="zh-CN" altLang="en-US" dirty="0">
              <a:latin typeface="Arial Black" panose="020B0A04020102020204" pitchFamily="34" charset="0"/>
            </a:endParaRPr>
          </a:p>
        </p:txBody>
      </p:sp>
      <p:sp>
        <p:nvSpPr>
          <p:cNvPr id="520196" name="Rectangle 4"/>
          <p:cNvSpPr>
            <a:spLocks noGrp="1"/>
          </p:cNvSpPr>
          <p:nvPr>
            <p:ph idx="1"/>
          </p:nvPr>
        </p:nvSpPr>
        <p:spPr>
          <a:xfrm>
            <a:off x="900113" y="1844675"/>
            <a:ext cx="7675562" cy="1169988"/>
          </a:xfrm>
          <a:ln w="12700"/>
        </p:spPr>
        <p:txBody>
          <a:bodyPr vert="horz" wrap="square" lIns="91591" tIns="45044" rIns="91591" bIns="45044" anchor="t" anchorCtr="0"/>
          <a:p>
            <a:pPr marL="0" indent="0" algn="ctr" defTabSz="967105" eaLnBrk="1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en-US" altLang="zh-CN" sz="1900" b="1" dirty="0">
                <a:latin typeface="Arial" panose="020B0604020202020204" pitchFamily="34" charset="0"/>
              </a:rPr>
              <a:t>Under </a:t>
            </a:r>
            <a:r>
              <a:rPr lang="en-US" altLang="zh-CN" sz="1900" b="1" dirty="0">
                <a:solidFill>
                  <a:srgbClr val="95096D"/>
                </a:solidFill>
                <a:latin typeface="Arial" panose="020B0604020202020204" pitchFamily="34" charset="0"/>
              </a:rPr>
              <a:t>FIFO</a:t>
            </a:r>
            <a:r>
              <a:rPr lang="en-US" altLang="zh-CN" sz="1900" b="1" dirty="0">
                <a:latin typeface="Arial" panose="020B0604020202020204" pitchFamily="34" charset="0"/>
              </a:rPr>
              <a:t>,</a:t>
            </a:r>
            <a:r>
              <a:rPr lang="en-US" altLang="zh-CN" sz="1900" b="1" dirty="0">
                <a:solidFill>
                  <a:srgbClr val="CF0E30"/>
                </a:solidFill>
                <a:latin typeface="Arial" panose="020B0604020202020204" pitchFamily="34" charset="0"/>
              </a:rPr>
              <a:t> </a:t>
            </a:r>
            <a:r>
              <a:rPr lang="en-US" altLang="zh-CN" sz="1900" b="1" dirty="0">
                <a:latin typeface="Arial" panose="020B0604020202020204" pitchFamily="34" charset="0"/>
              </a:rPr>
              <a:t>the cost of the </a:t>
            </a:r>
            <a:r>
              <a:rPr lang="en-US" altLang="zh-CN" sz="1900" b="1" dirty="0">
                <a:solidFill>
                  <a:srgbClr val="95096D"/>
                </a:solidFill>
                <a:latin typeface="Arial" panose="020B0604020202020204" pitchFamily="34" charset="0"/>
              </a:rPr>
              <a:t>earliest</a:t>
            </a:r>
            <a:r>
              <a:rPr lang="en-US" altLang="zh-CN" sz="1900" b="1" dirty="0">
                <a:solidFill>
                  <a:srgbClr val="E84D00"/>
                </a:solidFill>
                <a:latin typeface="Arial" panose="020B0604020202020204" pitchFamily="34" charset="0"/>
              </a:rPr>
              <a:t> </a:t>
            </a:r>
            <a:r>
              <a:rPr lang="en-US" altLang="zh-CN" sz="1900" b="1" dirty="0">
                <a:latin typeface="Arial" panose="020B0604020202020204" pitchFamily="34" charset="0"/>
              </a:rPr>
              <a:t>goods on hand prior to each sale is charged to </a:t>
            </a:r>
            <a:r>
              <a:rPr lang="en-US" altLang="zh-CN" sz="1900" b="1" dirty="0">
                <a:solidFill>
                  <a:srgbClr val="95096D"/>
                </a:solidFill>
                <a:latin typeface="Arial" panose="020B0604020202020204" pitchFamily="34" charset="0"/>
              </a:rPr>
              <a:t>cost of goods sold.</a:t>
            </a:r>
            <a:r>
              <a:rPr lang="en-US" altLang="zh-CN" sz="1900" b="1" dirty="0">
                <a:solidFill>
                  <a:srgbClr val="E84D00"/>
                </a:solidFill>
                <a:latin typeface="Arial" panose="020B0604020202020204" pitchFamily="34" charset="0"/>
              </a:rPr>
              <a:t> </a:t>
            </a:r>
            <a:r>
              <a:rPr lang="en-US" altLang="zh-CN" sz="1900" b="1" dirty="0">
                <a:latin typeface="Arial" panose="020B0604020202020204" pitchFamily="34" charset="0"/>
              </a:rPr>
              <a:t>Therefore, the cost of goods sold on September 10 consists of the units on hand January 1 and the units purchased April 15 and August  24. </a:t>
            </a:r>
            <a:endParaRPr lang="en-US" altLang="zh-CN" sz="1900" b="1" dirty="0">
              <a:latin typeface="Arial" panose="020B0604020202020204" pitchFamily="34" charset="0"/>
            </a:endParaRPr>
          </a:p>
        </p:txBody>
      </p:sp>
      <p:sp>
        <p:nvSpPr>
          <p:cNvPr id="43015" name="Rectangle 5"/>
          <p:cNvSpPr/>
          <p:nvPr/>
        </p:nvSpPr>
        <p:spPr>
          <a:xfrm>
            <a:off x="427038" y="3995738"/>
            <a:ext cx="646112" cy="344487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p>
            <a:endParaRPr lang="zh-CN" altLang="en-US" dirty="0">
              <a:latin typeface="Tahoma" panose="020B0604030504040204" pitchFamily="34" charset="0"/>
            </a:endParaRPr>
          </a:p>
        </p:txBody>
      </p:sp>
      <p:sp>
        <p:nvSpPr>
          <p:cNvPr id="43016" name="Rectangle 6"/>
          <p:cNvSpPr/>
          <p:nvPr/>
        </p:nvSpPr>
        <p:spPr>
          <a:xfrm>
            <a:off x="1366838" y="3227388"/>
            <a:ext cx="527050" cy="287337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p>
            <a:pPr defTabSz="865505"/>
            <a:r>
              <a:rPr lang="en-US" altLang="zh-CN" sz="17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Date</a:t>
            </a:r>
            <a:endParaRPr lang="en-US" altLang="zh-CN" sz="1700" dirty="0">
              <a:latin typeface="Arial" panose="020B0604020202020204" pitchFamily="34" charset="0"/>
            </a:endParaRPr>
          </a:p>
        </p:txBody>
      </p:sp>
      <p:sp>
        <p:nvSpPr>
          <p:cNvPr id="43017" name="Rectangle 7"/>
          <p:cNvSpPr/>
          <p:nvPr/>
        </p:nvSpPr>
        <p:spPr>
          <a:xfrm>
            <a:off x="1366838" y="3443288"/>
            <a:ext cx="433387" cy="22225"/>
          </a:xfrm>
          <a:prstGeom prst="rect">
            <a:avLst/>
          </a:prstGeom>
          <a:solidFill>
            <a:srgbClr val="000000"/>
          </a:solidFill>
          <a:ln w="9525">
            <a:noFill/>
          </a:ln>
        </p:spPr>
        <p:txBody>
          <a:bodyPr/>
          <a:p>
            <a:endParaRPr lang="zh-CN" altLang="en-US" dirty="0">
              <a:latin typeface="Tahoma" panose="020B0604030504040204" pitchFamily="34" charset="0"/>
            </a:endParaRPr>
          </a:p>
        </p:txBody>
      </p:sp>
      <p:sp>
        <p:nvSpPr>
          <p:cNvPr id="43018" name="Rectangle 8"/>
          <p:cNvSpPr/>
          <p:nvPr/>
        </p:nvSpPr>
        <p:spPr>
          <a:xfrm>
            <a:off x="2841625" y="3227388"/>
            <a:ext cx="1036638" cy="287337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p>
            <a:pPr defTabSz="865505"/>
            <a:r>
              <a:rPr lang="en-US" altLang="zh-CN" sz="17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Purchases</a:t>
            </a:r>
            <a:endParaRPr lang="en-US" altLang="zh-CN" sz="1700" dirty="0">
              <a:latin typeface="Arial" panose="020B0604020202020204" pitchFamily="34" charset="0"/>
            </a:endParaRPr>
          </a:p>
        </p:txBody>
      </p:sp>
      <p:sp>
        <p:nvSpPr>
          <p:cNvPr id="43019" name="Rectangle 9"/>
          <p:cNvSpPr/>
          <p:nvPr/>
        </p:nvSpPr>
        <p:spPr>
          <a:xfrm>
            <a:off x="2841625" y="3443288"/>
            <a:ext cx="941388" cy="22225"/>
          </a:xfrm>
          <a:prstGeom prst="rect">
            <a:avLst/>
          </a:prstGeom>
          <a:solidFill>
            <a:srgbClr val="000000"/>
          </a:solidFill>
          <a:ln w="9525">
            <a:noFill/>
          </a:ln>
        </p:spPr>
        <p:txBody>
          <a:bodyPr/>
          <a:p>
            <a:endParaRPr lang="zh-CN" altLang="en-US" dirty="0">
              <a:latin typeface="Tahoma" panose="020B0604030504040204" pitchFamily="34" charset="0"/>
            </a:endParaRPr>
          </a:p>
        </p:txBody>
      </p:sp>
      <p:sp>
        <p:nvSpPr>
          <p:cNvPr id="43020" name="Rectangle 10"/>
          <p:cNvSpPr/>
          <p:nvPr/>
        </p:nvSpPr>
        <p:spPr>
          <a:xfrm>
            <a:off x="5089525" y="3227388"/>
            <a:ext cx="563563" cy="287337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p>
            <a:pPr defTabSz="865505"/>
            <a:r>
              <a:rPr lang="en-US" altLang="zh-CN" sz="17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Sales</a:t>
            </a:r>
            <a:endParaRPr lang="en-US" altLang="zh-CN" sz="1700" dirty="0">
              <a:latin typeface="Arial" panose="020B0604020202020204" pitchFamily="34" charset="0"/>
            </a:endParaRPr>
          </a:p>
        </p:txBody>
      </p:sp>
      <p:sp>
        <p:nvSpPr>
          <p:cNvPr id="43021" name="Rectangle 11"/>
          <p:cNvSpPr/>
          <p:nvPr/>
        </p:nvSpPr>
        <p:spPr>
          <a:xfrm>
            <a:off x="5089525" y="3443288"/>
            <a:ext cx="469900" cy="22225"/>
          </a:xfrm>
          <a:prstGeom prst="rect">
            <a:avLst/>
          </a:prstGeom>
          <a:solidFill>
            <a:srgbClr val="000000"/>
          </a:solidFill>
          <a:ln w="9525">
            <a:noFill/>
          </a:ln>
        </p:spPr>
        <p:txBody>
          <a:bodyPr/>
          <a:p>
            <a:endParaRPr lang="zh-CN" altLang="en-US" dirty="0">
              <a:latin typeface="Tahoma" panose="020B0604030504040204" pitchFamily="34" charset="0"/>
            </a:endParaRPr>
          </a:p>
        </p:txBody>
      </p:sp>
      <p:sp>
        <p:nvSpPr>
          <p:cNvPr id="43022" name="Rectangle 12"/>
          <p:cNvSpPr/>
          <p:nvPr/>
        </p:nvSpPr>
        <p:spPr>
          <a:xfrm>
            <a:off x="7021513" y="3227388"/>
            <a:ext cx="830262" cy="287337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p>
            <a:pPr defTabSz="865505"/>
            <a:r>
              <a:rPr lang="en-US" altLang="zh-CN" sz="17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Balance</a:t>
            </a:r>
            <a:endParaRPr lang="en-US" altLang="zh-CN" sz="1700" dirty="0">
              <a:latin typeface="Arial" panose="020B0604020202020204" pitchFamily="34" charset="0"/>
            </a:endParaRPr>
          </a:p>
        </p:txBody>
      </p:sp>
      <p:sp>
        <p:nvSpPr>
          <p:cNvPr id="43023" name="Rectangle 13"/>
          <p:cNvSpPr/>
          <p:nvPr/>
        </p:nvSpPr>
        <p:spPr>
          <a:xfrm>
            <a:off x="7021513" y="3443288"/>
            <a:ext cx="736600" cy="22225"/>
          </a:xfrm>
          <a:prstGeom prst="rect">
            <a:avLst/>
          </a:prstGeom>
          <a:solidFill>
            <a:srgbClr val="000000"/>
          </a:solidFill>
          <a:ln w="9525">
            <a:noFill/>
          </a:ln>
        </p:spPr>
        <p:txBody>
          <a:bodyPr/>
          <a:p>
            <a:endParaRPr lang="zh-CN" altLang="en-US" dirty="0">
              <a:latin typeface="Tahoma" panose="020B0604030504040204" pitchFamily="34" charset="0"/>
            </a:endParaRPr>
          </a:p>
        </p:txBody>
      </p:sp>
      <p:sp>
        <p:nvSpPr>
          <p:cNvPr id="43024" name="Rectangle 14"/>
          <p:cNvSpPr/>
          <p:nvPr/>
        </p:nvSpPr>
        <p:spPr>
          <a:xfrm>
            <a:off x="928688" y="3494088"/>
            <a:ext cx="1030287" cy="288925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p>
            <a:pPr defTabSz="865505"/>
            <a:r>
              <a:rPr lang="en-US" altLang="zh-CN" sz="17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January 1</a:t>
            </a:r>
            <a:endParaRPr lang="en-US" altLang="zh-CN" sz="1700" dirty="0">
              <a:latin typeface="Arial" panose="020B0604020202020204" pitchFamily="34" charset="0"/>
            </a:endParaRPr>
          </a:p>
        </p:txBody>
      </p:sp>
      <p:sp>
        <p:nvSpPr>
          <p:cNvPr id="43025" name="Rectangle 15"/>
          <p:cNvSpPr/>
          <p:nvPr/>
        </p:nvSpPr>
        <p:spPr>
          <a:xfrm>
            <a:off x="6397625" y="3494088"/>
            <a:ext cx="2076450" cy="288925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p>
            <a:pPr defTabSz="865505"/>
            <a:r>
              <a:rPr lang="en-US" altLang="zh-CN" sz="17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(100 @ $10)     $1,000</a:t>
            </a:r>
            <a:endParaRPr lang="en-US" altLang="zh-CN" sz="1700" dirty="0">
              <a:latin typeface="Arial" panose="020B0604020202020204" pitchFamily="34" charset="0"/>
            </a:endParaRPr>
          </a:p>
        </p:txBody>
      </p:sp>
      <p:sp>
        <p:nvSpPr>
          <p:cNvPr id="43026" name="Rectangle 16"/>
          <p:cNvSpPr/>
          <p:nvPr/>
        </p:nvSpPr>
        <p:spPr>
          <a:xfrm>
            <a:off x="928688" y="3810000"/>
            <a:ext cx="862012" cy="288925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p>
            <a:pPr defTabSz="865505"/>
            <a:r>
              <a:rPr lang="en-US" altLang="zh-CN" sz="17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April 15</a:t>
            </a:r>
            <a:endParaRPr lang="en-US" altLang="zh-CN" sz="1700" dirty="0">
              <a:latin typeface="Arial" panose="020B0604020202020204" pitchFamily="34" charset="0"/>
            </a:endParaRPr>
          </a:p>
        </p:txBody>
      </p:sp>
      <p:sp>
        <p:nvSpPr>
          <p:cNvPr id="43027" name="Rectangle 17"/>
          <p:cNvSpPr/>
          <p:nvPr/>
        </p:nvSpPr>
        <p:spPr>
          <a:xfrm>
            <a:off x="2373313" y="3810000"/>
            <a:ext cx="1912937" cy="288925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p>
            <a:pPr defTabSz="865505"/>
            <a:r>
              <a:rPr lang="en-US" altLang="zh-CN" sz="17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(200 @ $11)  $2,200</a:t>
            </a:r>
            <a:endParaRPr lang="en-US" altLang="zh-CN" sz="1700" dirty="0">
              <a:latin typeface="Arial" panose="020B0604020202020204" pitchFamily="34" charset="0"/>
            </a:endParaRPr>
          </a:p>
        </p:txBody>
      </p:sp>
      <p:sp>
        <p:nvSpPr>
          <p:cNvPr id="43028" name="Rectangle 18"/>
          <p:cNvSpPr/>
          <p:nvPr/>
        </p:nvSpPr>
        <p:spPr>
          <a:xfrm>
            <a:off x="6397625" y="3810000"/>
            <a:ext cx="1203325" cy="288925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p>
            <a:pPr defTabSz="865505"/>
            <a:r>
              <a:rPr lang="en-US" altLang="zh-CN" sz="17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(100 @ $10)</a:t>
            </a:r>
            <a:endParaRPr lang="en-US" altLang="zh-CN" sz="1700" dirty="0">
              <a:latin typeface="Arial" panose="020B0604020202020204" pitchFamily="34" charset="0"/>
            </a:endParaRPr>
          </a:p>
        </p:txBody>
      </p:sp>
      <p:sp>
        <p:nvSpPr>
          <p:cNvPr id="43029" name="Rectangle 19"/>
          <p:cNvSpPr/>
          <p:nvPr/>
        </p:nvSpPr>
        <p:spPr>
          <a:xfrm>
            <a:off x="6397625" y="4056063"/>
            <a:ext cx="2076450" cy="288925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p>
            <a:pPr defTabSz="865505"/>
            <a:r>
              <a:rPr lang="en-US" altLang="zh-CN" sz="17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(200 @ $11)     $3,200</a:t>
            </a:r>
            <a:endParaRPr lang="en-US" altLang="zh-CN" sz="1700" dirty="0">
              <a:latin typeface="Arial" panose="020B0604020202020204" pitchFamily="34" charset="0"/>
            </a:endParaRPr>
          </a:p>
        </p:txBody>
      </p:sp>
      <p:sp>
        <p:nvSpPr>
          <p:cNvPr id="43030" name="Rectangle 20"/>
          <p:cNvSpPr/>
          <p:nvPr/>
        </p:nvSpPr>
        <p:spPr>
          <a:xfrm>
            <a:off x="928688" y="4352925"/>
            <a:ext cx="1027112" cy="288925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p>
            <a:pPr defTabSz="865505"/>
            <a:r>
              <a:rPr lang="en-US" altLang="zh-CN" sz="17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August 24</a:t>
            </a:r>
            <a:endParaRPr lang="en-US" altLang="zh-CN" sz="1700" dirty="0">
              <a:latin typeface="Arial" panose="020B0604020202020204" pitchFamily="34" charset="0"/>
            </a:endParaRPr>
          </a:p>
        </p:txBody>
      </p:sp>
      <p:sp>
        <p:nvSpPr>
          <p:cNvPr id="43031" name="Rectangle 21"/>
          <p:cNvSpPr/>
          <p:nvPr/>
        </p:nvSpPr>
        <p:spPr>
          <a:xfrm>
            <a:off x="2373313" y="4352925"/>
            <a:ext cx="1912937" cy="288925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p>
            <a:pPr defTabSz="865505"/>
            <a:r>
              <a:rPr lang="en-US" altLang="zh-CN" sz="17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(300 @ $12)  $3,600</a:t>
            </a:r>
            <a:endParaRPr lang="en-US" altLang="zh-CN" sz="1700" dirty="0">
              <a:latin typeface="Arial" panose="020B0604020202020204" pitchFamily="34" charset="0"/>
            </a:endParaRPr>
          </a:p>
        </p:txBody>
      </p:sp>
      <p:sp>
        <p:nvSpPr>
          <p:cNvPr id="43032" name="Rectangle 22"/>
          <p:cNvSpPr/>
          <p:nvPr/>
        </p:nvSpPr>
        <p:spPr>
          <a:xfrm>
            <a:off x="6397625" y="4352925"/>
            <a:ext cx="1203325" cy="288925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p>
            <a:pPr defTabSz="865505"/>
            <a:r>
              <a:rPr lang="en-US" altLang="zh-CN" sz="17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(100 @ $10)</a:t>
            </a:r>
            <a:endParaRPr lang="en-US" altLang="zh-CN" sz="1700" dirty="0">
              <a:latin typeface="Arial" panose="020B0604020202020204" pitchFamily="34" charset="0"/>
            </a:endParaRPr>
          </a:p>
        </p:txBody>
      </p:sp>
      <p:sp>
        <p:nvSpPr>
          <p:cNvPr id="43033" name="Rectangle 23"/>
          <p:cNvSpPr/>
          <p:nvPr/>
        </p:nvSpPr>
        <p:spPr>
          <a:xfrm>
            <a:off x="6397625" y="4598988"/>
            <a:ext cx="1203325" cy="288925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p>
            <a:pPr defTabSz="865505"/>
            <a:r>
              <a:rPr lang="en-US" altLang="zh-CN" sz="17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(200 @ $11)</a:t>
            </a:r>
            <a:endParaRPr lang="en-US" altLang="zh-CN" sz="1700" dirty="0">
              <a:latin typeface="Arial" panose="020B0604020202020204" pitchFamily="34" charset="0"/>
            </a:endParaRPr>
          </a:p>
        </p:txBody>
      </p:sp>
      <p:sp>
        <p:nvSpPr>
          <p:cNvPr id="43034" name="Rectangle 24"/>
          <p:cNvSpPr/>
          <p:nvPr/>
        </p:nvSpPr>
        <p:spPr>
          <a:xfrm>
            <a:off x="6397625" y="4845050"/>
            <a:ext cx="2076450" cy="287338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p>
            <a:pPr defTabSz="865505"/>
            <a:r>
              <a:rPr lang="en-US" altLang="zh-CN" sz="17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(300 @ $12)     $6,800</a:t>
            </a:r>
            <a:endParaRPr lang="en-US" altLang="zh-CN" sz="1700" dirty="0">
              <a:latin typeface="Arial" panose="020B0604020202020204" pitchFamily="34" charset="0"/>
            </a:endParaRPr>
          </a:p>
        </p:txBody>
      </p:sp>
      <p:sp>
        <p:nvSpPr>
          <p:cNvPr id="43035" name="Rectangle 25"/>
          <p:cNvSpPr/>
          <p:nvPr/>
        </p:nvSpPr>
        <p:spPr>
          <a:xfrm>
            <a:off x="928688" y="5091113"/>
            <a:ext cx="1368425" cy="288925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p>
            <a:pPr defTabSz="865505"/>
            <a:r>
              <a:rPr lang="en-US" altLang="zh-CN" sz="17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September 10</a:t>
            </a:r>
            <a:endParaRPr lang="en-US" altLang="zh-CN" sz="1700" dirty="0">
              <a:latin typeface="Arial" panose="020B0604020202020204" pitchFamily="34" charset="0"/>
            </a:endParaRPr>
          </a:p>
        </p:txBody>
      </p:sp>
      <p:sp>
        <p:nvSpPr>
          <p:cNvPr id="43036" name="Rectangle 26"/>
          <p:cNvSpPr/>
          <p:nvPr/>
        </p:nvSpPr>
        <p:spPr>
          <a:xfrm>
            <a:off x="4384675" y="5091113"/>
            <a:ext cx="1203325" cy="288925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p>
            <a:pPr defTabSz="865505"/>
            <a:r>
              <a:rPr lang="en-US" altLang="zh-CN" sz="17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(100 @ $10)</a:t>
            </a:r>
            <a:endParaRPr lang="en-US" altLang="zh-CN" sz="1700" dirty="0">
              <a:latin typeface="Arial" panose="020B0604020202020204" pitchFamily="34" charset="0"/>
            </a:endParaRPr>
          </a:p>
        </p:txBody>
      </p:sp>
      <p:sp>
        <p:nvSpPr>
          <p:cNvPr id="43037" name="Rectangle 27"/>
          <p:cNvSpPr/>
          <p:nvPr/>
        </p:nvSpPr>
        <p:spPr>
          <a:xfrm>
            <a:off x="4384675" y="5337175"/>
            <a:ext cx="1912938" cy="288925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p>
            <a:pPr defTabSz="865505"/>
            <a:r>
              <a:rPr lang="en-US" altLang="zh-CN" sz="17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(200 @ $11)  $6,200</a:t>
            </a:r>
            <a:endParaRPr lang="en-US" altLang="zh-CN" sz="1700" dirty="0">
              <a:latin typeface="Arial" panose="020B0604020202020204" pitchFamily="34" charset="0"/>
            </a:endParaRPr>
          </a:p>
        </p:txBody>
      </p:sp>
      <p:sp>
        <p:nvSpPr>
          <p:cNvPr id="43038" name="Rectangle 28"/>
          <p:cNvSpPr/>
          <p:nvPr/>
        </p:nvSpPr>
        <p:spPr>
          <a:xfrm>
            <a:off x="4384675" y="5583238"/>
            <a:ext cx="1203325" cy="287337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p>
            <a:pPr defTabSz="865505"/>
            <a:r>
              <a:rPr lang="en-US" altLang="zh-CN" sz="17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(250 @ $12)</a:t>
            </a:r>
            <a:endParaRPr lang="en-US" altLang="zh-CN" sz="1700" dirty="0">
              <a:latin typeface="Arial" panose="020B0604020202020204" pitchFamily="34" charset="0"/>
            </a:endParaRPr>
          </a:p>
        </p:txBody>
      </p:sp>
      <p:sp>
        <p:nvSpPr>
          <p:cNvPr id="43039" name="Rectangle 29"/>
          <p:cNvSpPr/>
          <p:nvPr/>
        </p:nvSpPr>
        <p:spPr>
          <a:xfrm>
            <a:off x="6372225" y="5300663"/>
            <a:ext cx="1801813" cy="258762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p>
            <a:pPr defTabSz="865505"/>
            <a:r>
              <a:rPr lang="en-US" altLang="zh-CN" sz="17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(50 @ $12)       $600</a:t>
            </a:r>
            <a:endParaRPr lang="en-US" altLang="zh-CN" sz="1700" dirty="0">
              <a:latin typeface="Arial" panose="020B0604020202020204" pitchFamily="34" charset="0"/>
            </a:endParaRPr>
          </a:p>
        </p:txBody>
      </p:sp>
      <p:sp>
        <p:nvSpPr>
          <p:cNvPr id="43040" name="Rectangle 30"/>
          <p:cNvSpPr/>
          <p:nvPr/>
        </p:nvSpPr>
        <p:spPr>
          <a:xfrm>
            <a:off x="928688" y="6075363"/>
            <a:ext cx="1331912" cy="288925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p>
            <a:pPr defTabSz="865505"/>
            <a:r>
              <a:rPr lang="en-US" altLang="zh-CN" sz="17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November 27</a:t>
            </a:r>
            <a:endParaRPr lang="en-US" altLang="zh-CN" sz="1700" dirty="0">
              <a:latin typeface="Arial" panose="020B0604020202020204" pitchFamily="34" charset="0"/>
            </a:endParaRPr>
          </a:p>
        </p:txBody>
      </p:sp>
      <p:sp>
        <p:nvSpPr>
          <p:cNvPr id="43041" name="Rectangle 31"/>
          <p:cNvSpPr/>
          <p:nvPr/>
        </p:nvSpPr>
        <p:spPr>
          <a:xfrm>
            <a:off x="2373313" y="6075363"/>
            <a:ext cx="1912937" cy="288925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p>
            <a:pPr defTabSz="865505"/>
            <a:r>
              <a:rPr lang="en-US" altLang="zh-CN" sz="17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(400 @ $13)  $5,200</a:t>
            </a:r>
            <a:endParaRPr lang="en-US" altLang="zh-CN" sz="1700" dirty="0">
              <a:latin typeface="Arial" panose="020B0604020202020204" pitchFamily="34" charset="0"/>
            </a:endParaRPr>
          </a:p>
        </p:txBody>
      </p:sp>
      <p:sp>
        <p:nvSpPr>
          <p:cNvPr id="43042" name="Rectangle 32"/>
          <p:cNvSpPr/>
          <p:nvPr/>
        </p:nvSpPr>
        <p:spPr>
          <a:xfrm>
            <a:off x="6397625" y="6075363"/>
            <a:ext cx="1093788" cy="288925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p>
            <a:pPr defTabSz="865505"/>
            <a:r>
              <a:rPr lang="en-US" altLang="zh-CN" sz="17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(50 @ $12)</a:t>
            </a:r>
            <a:endParaRPr lang="en-US" altLang="zh-CN" sz="1700" dirty="0">
              <a:latin typeface="Arial" panose="020B0604020202020204" pitchFamily="34" charset="0"/>
            </a:endParaRPr>
          </a:p>
        </p:txBody>
      </p:sp>
      <p:sp>
        <p:nvSpPr>
          <p:cNvPr id="43043" name="Rectangle 33"/>
          <p:cNvSpPr/>
          <p:nvPr/>
        </p:nvSpPr>
        <p:spPr>
          <a:xfrm>
            <a:off x="6397625" y="6321425"/>
            <a:ext cx="2076450" cy="287338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p>
            <a:pPr defTabSz="865505"/>
            <a:r>
              <a:rPr lang="en-US" altLang="zh-CN" sz="17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(400 @ $13)     $5,800</a:t>
            </a:r>
            <a:endParaRPr lang="en-US" altLang="zh-CN" sz="1700" dirty="0">
              <a:latin typeface="Arial" panose="020B0604020202020204" pitchFamily="34" charset="0"/>
            </a:endParaRPr>
          </a:p>
        </p:txBody>
      </p:sp>
      <p:pic>
        <p:nvPicPr>
          <p:cNvPr id="43044" name="Picture 34"/>
          <p:cNvPicPr/>
          <p:nvPr/>
        </p:nvPicPr>
        <p:blipFill>
          <a:blip r:embed="rId1"/>
          <a:stretch>
            <a:fillRect/>
          </a:stretch>
        </p:blipFill>
        <p:spPr>
          <a:xfrm>
            <a:off x="7358063" y="3719513"/>
            <a:ext cx="481012" cy="711200"/>
          </a:xfrm>
          <a:prstGeom prst="rect">
            <a:avLst/>
          </a:prstGeom>
          <a:noFill/>
          <a:ln w="12700">
            <a:noFill/>
          </a:ln>
        </p:spPr>
      </p:pic>
      <p:pic>
        <p:nvPicPr>
          <p:cNvPr id="43045" name="Picture 35"/>
          <p:cNvPicPr/>
          <p:nvPr/>
        </p:nvPicPr>
        <p:blipFill>
          <a:blip r:embed="rId1"/>
          <a:stretch>
            <a:fillRect/>
          </a:stretch>
        </p:blipFill>
        <p:spPr>
          <a:xfrm>
            <a:off x="7372350" y="4384675"/>
            <a:ext cx="481013" cy="711200"/>
          </a:xfrm>
          <a:prstGeom prst="rect">
            <a:avLst/>
          </a:prstGeom>
          <a:noFill/>
          <a:ln w="12700">
            <a:noFill/>
          </a:ln>
        </p:spPr>
      </p:pic>
      <p:pic>
        <p:nvPicPr>
          <p:cNvPr id="43046" name="Picture 36"/>
          <p:cNvPicPr/>
          <p:nvPr/>
        </p:nvPicPr>
        <p:blipFill>
          <a:blip r:embed="rId1"/>
          <a:stretch>
            <a:fillRect/>
          </a:stretch>
        </p:blipFill>
        <p:spPr>
          <a:xfrm>
            <a:off x="7372350" y="6038850"/>
            <a:ext cx="481013" cy="712788"/>
          </a:xfrm>
          <a:prstGeom prst="rect">
            <a:avLst/>
          </a:prstGeom>
          <a:noFill/>
          <a:ln w="12700">
            <a:noFill/>
          </a:ln>
        </p:spPr>
      </p:pic>
      <p:pic>
        <p:nvPicPr>
          <p:cNvPr id="43047" name="Picture 37"/>
          <p:cNvPicPr/>
          <p:nvPr/>
        </p:nvPicPr>
        <p:blipFill>
          <a:blip r:embed="rId1"/>
          <a:stretch>
            <a:fillRect/>
          </a:stretch>
        </p:blipFill>
        <p:spPr>
          <a:xfrm>
            <a:off x="5259388" y="5157788"/>
            <a:ext cx="473075" cy="628650"/>
          </a:xfrm>
          <a:prstGeom prst="rect">
            <a:avLst/>
          </a:prstGeom>
          <a:noFill/>
          <a:ln w="12700">
            <a:noFill/>
          </a:ln>
        </p:spPr>
      </p:pic>
      <p:sp>
        <p:nvSpPr>
          <p:cNvPr id="43048" name="Rectangle 39"/>
          <p:cNvSpPr/>
          <p:nvPr/>
        </p:nvSpPr>
        <p:spPr>
          <a:xfrm>
            <a:off x="1042988" y="404813"/>
            <a:ext cx="7561262" cy="641350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p>
            <a:r>
              <a:rPr lang="en-US" altLang="zh-CN" sz="3600" dirty="0">
                <a:solidFill>
                  <a:schemeClr val="tx2"/>
                </a:solidFill>
                <a:latin typeface="Tahoma" panose="020B0604030504040204" pitchFamily="34" charset="0"/>
              </a:rPr>
              <a:t>PERPETUAL INVENTORY </a:t>
            </a:r>
            <a:r>
              <a:rPr lang="en-US" altLang="zh-CN" sz="3600" dirty="0">
                <a:solidFill>
                  <a:schemeClr val="tx2"/>
                </a:solidFill>
                <a:latin typeface="Arial" panose="020B0604020202020204" pitchFamily="34" charset="0"/>
              </a:rPr>
              <a:t>–</a:t>
            </a:r>
            <a:r>
              <a:rPr lang="en-US" altLang="zh-CN" sz="3600" dirty="0">
                <a:solidFill>
                  <a:schemeClr val="tx2"/>
                </a:solidFill>
                <a:latin typeface="Tahoma" panose="020B0604030504040204" pitchFamily="34" charset="0"/>
              </a:rPr>
              <a:t> FIFO</a:t>
            </a:r>
            <a:endParaRPr lang="zh-CN" altLang="en-US" sz="3600" dirty="0">
              <a:solidFill>
                <a:schemeClr val="tx2"/>
              </a:solidFill>
              <a:latin typeface="Tahoma" panose="020B0604030504040204" pitchFamily="34" charset="0"/>
            </a:endParaRPr>
          </a:p>
        </p:txBody>
      </p:sp>
      <p:sp>
        <p:nvSpPr>
          <p:cNvPr id="43049" name="Oval 40"/>
          <p:cNvSpPr/>
          <p:nvPr/>
        </p:nvSpPr>
        <p:spPr>
          <a:xfrm>
            <a:off x="4284663" y="4868863"/>
            <a:ext cx="1366837" cy="1223962"/>
          </a:xfrm>
          <a:prstGeom prst="ellipse">
            <a:avLst/>
          </a:prstGeom>
          <a:noFill/>
          <a:ln w="57150" cap="flat" cmpd="sng">
            <a:solidFill>
              <a:schemeClr val="hlink"/>
            </a:solidFill>
            <a:prstDash val="solid"/>
            <a:headEnd type="none" w="sm" len="sm"/>
            <a:tailEnd type="none" w="sm" len="sm"/>
          </a:ln>
        </p:spPr>
        <p:txBody>
          <a:bodyPr wrap="none" anchor="ctr" anchorCtr="0"/>
          <a:p>
            <a:endParaRPr lang="zh-CN" altLang="en-US" dirty="0">
              <a:latin typeface="Tahoma" panose="020B0604030504040204" pitchFamily="34" charset="0"/>
            </a:endParaRPr>
          </a:p>
        </p:txBody>
      </p:sp>
      <p:sp>
        <p:nvSpPr>
          <p:cNvPr id="43050" name="Line 41"/>
          <p:cNvSpPr/>
          <p:nvPr/>
        </p:nvSpPr>
        <p:spPr>
          <a:xfrm>
            <a:off x="1042988" y="4365625"/>
            <a:ext cx="7416800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43051" name="Line 42"/>
          <p:cNvSpPr/>
          <p:nvPr/>
        </p:nvSpPr>
        <p:spPr>
          <a:xfrm>
            <a:off x="900113" y="5084763"/>
            <a:ext cx="7559675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43052" name="Line 43"/>
          <p:cNvSpPr/>
          <p:nvPr/>
        </p:nvSpPr>
        <p:spPr>
          <a:xfrm>
            <a:off x="900113" y="6021388"/>
            <a:ext cx="7632700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43053" name="Line 44"/>
          <p:cNvSpPr/>
          <p:nvPr/>
        </p:nvSpPr>
        <p:spPr>
          <a:xfrm>
            <a:off x="971550" y="3789363"/>
            <a:ext cx="7488238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sm" len="sm"/>
            <a:tailEnd type="none" w="sm" len="sm"/>
          </a:ln>
        </p:spPr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196">
                                            <p:txEl>
                                              <p:charRg st="0" end="24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" dur="500"/>
                                        <p:tgtEl>
                                          <p:spTgt spid="520196">
                                            <p:txEl>
                                              <p:charRg st="0" end="24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0196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4034" name="页脚占位符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44035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44036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eaLnBrk="1" hangingPunct="1"/>
            <a:r>
              <a:rPr lang="en-US" altLang="zh-CN" dirty="0"/>
              <a:t>Last-in, First-out (LIFO)</a:t>
            </a:r>
            <a:endParaRPr lang="en-US" altLang="zh-CN" dirty="0"/>
          </a:p>
        </p:txBody>
      </p:sp>
      <p:sp>
        <p:nvSpPr>
          <p:cNvPr id="44037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>
              <a:lnSpc>
                <a:spcPct val="90000"/>
              </a:lnSpc>
              <a:buFont typeface="Symbol" panose="05050102010706020507" pitchFamily="18" charset="2"/>
              <a:buChar char="·"/>
            </a:pPr>
            <a:r>
              <a:rPr lang="en-US" altLang="zh-CN" dirty="0"/>
              <a:t>Assumes most recently purchased goods are sold first</a:t>
            </a:r>
            <a:endParaRPr lang="en-US" altLang="zh-CN" dirty="0"/>
          </a:p>
          <a:p>
            <a:pPr eaLnBrk="1" hangingPunct="1">
              <a:lnSpc>
                <a:spcPct val="90000"/>
              </a:lnSpc>
              <a:buFont typeface="Symbol" panose="05050102010706020507" pitchFamily="18" charset="2"/>
              <a:buChar char="·"/>
            </a:pPr>
            <a:r>
              <a:rPr lang="en-US" altLang="zh-CN" dirty="0"/>
              <a:t>Inventory based on costs of oldest purchases.</a:t>
            </a:r>
            <a:endParaRPr lang="en-US" altLang="zh-CN" dirty="0"/>
          </a:p>
          <a:p>
            <a:pPr lvl="1" eaLnBrk="1" hangingPunct="1">
              <a:lnSpc>
                <a:spcPct val="90000"/>
              </a:lnSpc>
              <a:buFont typeface="Symbol" panose="05050102010706020507" pitchFamily="18" charset="2"/>
              <a:buChar char="·"/>
            </a:pPr>
            <a:r>
              <a:rPr lang="en-US" altLang="zh-CN" dirty="0"/>
              <a:t>Cost of goods sold usually does not reflect physical flow.</a:t>
            </a:r>
            <a:endParaRPr lang="en-US" altLang="zh-CN" dirty="0"/>
          </a:p>
          <a:p>
            <a:pPr lvl="1" eaLnBrk="1" hangingPunct="1">
              <a:lnSpc>
                <a:spcPct val="90000"/>
              </a:lnSpc>
              <a:buFont typeface="Symbol" panose="05050102010706020507" pitchFamily="18" charset="2"/>
              <a:buChar char="·"/>
            </a:pPr>
            <a:r>
              <a:rPr lang="en-US" altLang="zh-CN" dirty="0"/>
              <a:t>Ending inventory may be costed at amounts of years ago.  </a:t>
            </a:r>
            <a:endParaRPr lang="en-US" altLang="zh-CN" dirty="0"/>
          </a:p>
          <a:p>
            <a:pPr lvl="2" eaLnBrk="1" hangingPunct="1">
              <a:lnSpc>
                <a:spcPct val="90000"/>
              </a:lnSpc>
              <a:buFont typeface="Symbol" panose="05050102010706020507" pitchFamily="18" charset="2"/>
              <a:buChar char="·"/>
            </a:pPr>
            <a:r>
              <a:rPr lang="en-US" altLang="zh-CN" dirty="0"/>
              <a:t>Inventory may be well below current costs.</a:t>
            </a:r>
            <a:endParaRPr lang="en-US" altLang="zh-CN" dirty="0"/>
          </a:p>
          <a:p>
            <a:pPr eaLnBrk="1" hangingPunct="1">
              <a:lnSpc>
                <a:spcPct val="90000"/>
              </a:lnSpc>
            </a:pPr>
            <a:endParaRPr lang="en-US" altLang="zh-CN" dirty="0"/>
          </a:p>
          <a:p>
            <a:pPr eaLnBrk="1" hangingPunct="1">
              <a:lnSpc>
                <a:spcPct val="90000"/>
              </a:lnSpc>
            </a:pPr>
            <a:endParaRPr lang="zh-CN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页脚占位符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8195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8196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eaLnBrk="1" hangingPunct="1"/>
            <a:r>
              <a:rPr lang="en-US" altLang="zh-CN" dirty="0"/>
              <a:t>Types of Companies</a:t>
            </a:r>
            <a:endParaRPr lang="en-US" altLang="zh-CN" dirty="0"/>
          </a:p>
        </p:txBody>
      </p:sp>
      <p:sp>
        <p:nvSpPr>
          <p:cNvPr id="322563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en-US" altLang="zh-CN" dirty="0"/>
              <a:t>Merchandising company</a:t>
            </a:r>
            <a:r>
              <a:rPr lang="zh-CN" altLang="en-US" dirty="0"/>
              <a:t>商品流通企业</a:t>
            </a:r>
            <a:endParaRPr lang="zh-CN" altLang="en-US" dirty="0"/>
          </a:p>
          <a:p>
            <a:pPr lvl="1" eaLnBrk="1" hangingPunct="1"/>
            <a:r>
              <a:rPr lang="en-US" altLang="zh-CN" dirty="0"/>
              <a:t>Sells goods in same form as acquired.</a:t>
            </a:r>
            <a:endParaRPr lang="en-US" altLang="zh-CN" dirty="0"/>
          </a:p>
          <a:p>
            <a:pPr eaLnBrk="1" hangingPunct="1"/>
            <a:r>
              <a:rPr lang="en-US" altLang="zh-CN" dirty="0"/>
              <a:t>Manufacturing company</a:t>
            </a:r>
            <a:r>
              <a:rPr lang="zh-CN" altLang="en-US" dirty="0"/>
              <a:t>产品制造企业</a:t>
            </a:r>
            <a:endParaRPr lang="zh-CN" altLang="en-US" dirty="0"/>
          </a:p>
          <a:p>
            <a:pPr lvl="1" eaLnBrk="1" hangingPunct="1"/>
            <a:r>
              <a:rPr lang="en-US" altLang="zh-CN" dirty="0"/>
              <a:t>Converts raw material into finished goods.</a:t>
            </a:r>
            <a:endParaRPr lang="en-US" altLang="zh-CN" dirty="0"/>
          </a:p>
          <a:p>
            <a:pPr eaLnBrk="1" hangingPunct="1"/>
            <a:r>
              <a:rPr lang="en-US" altLang="zh-CN" dirty="0"/>
              <a:t>Service company</a:t>
            </a:r>
            <a:r>
              <a:rPr lang="zh-CN" altLang="en-US" dirty="0"/>
              <a:t>服务企业</a:t>
            </a:r>
            <a:endParaRPr lang="zh-CN" altLang="en-US" dirty="0"/>
          </a:p>
          <a:p>
            <a:pPr lvl="1" eaLnBrk="1" hangingPunct="1"/>
            <a:r>
              <a:rPr lang="en-US" altLang="zh-CN" dirty="0"/>
              <a:t>Provides intangible services.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3">
                                            <p:txEl>
                                              <p:charRg st="0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2563">
                                            <p:txEl>
                                              <p:charRg st="0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2563">
                                            <p:txEl>
                                              <p:charRg st="0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3">
                                            <p:txEl>
                                              <p:charRg st="28" end="6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22563">
                                            <p:txEl>
                                              <p:charRg st="28" end="6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22563">
                                            <p:txEl>
                                              <p:charRg st="28" end="6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3">
                                            <p:txEl>
                                              <p:charRg st="66" end="9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22563">
                                            <p:txEl>
                                              <p:charRg st="66" end="9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22563">
                                            <p:txEl>
                                              <p:charRg st="66" end="9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3">
                                            <p:txEl>
                                              <p:charRg st="94" end="13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22563">
                                            <p:txEl>
                                              <p:charRg st="94" end="13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22563">
                                            <p:txEl>
                                              <p:charRg st="94" end="13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3">
                                            <p:txEl>
                                              <p:charRg st="137" end="15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22563">
                                            <p:txEl>
                                              <p:charRg st="137" end="15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22563">
                                            <p:txEl>
                                              <p:charRg st="137" end="15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3">
                                            <p:txEl>
                                              <p:charRg st="157" end="18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2563">
                                            <p:txEl>
                                              <p:charRg st="157" end="18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2563">
                                            <p:txEl>
                                              <p:charRg st="157" end="18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5058" name="页脚占位符 2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45059" name="灯片编号占位符 3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graphicFrame>
        <p:nvGraphicFramePr>
          <p:cNvPr id="45060" name="Object 2">
            <a:hlinkClick r:id="" action="ppaction://ole?verb="/>
          </p:cNvPr>
          <p:cNvGraphicFramePr/>
          <p:nvPr/>
        </p:nvGraphicFramePr>
        <p:xfrm>
          <a:off x="41275" y="-77787"/>
          <a:ext cx="9061450" cy="695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" r:id="rId1" imgW="10115550" imgH="8829675" progId="Excel.Sheet.8">
                  <p:embed/>
                </p:oleObj>
              </mc:Choice>
              <mc:Fallback>
                <p:oleObj name="" r:id="rId1" imgW="10115550" imgH="8829675" progId="Excel.Sheet.8">
                  <p:embed/>
                  <p:pic>
                    <p:nvPicPr>
                      <p:cNvPr id="0" name="图片 308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1275" y="-77787"/>
                        <a:ext cx="9061450" cy="6958012"/>
                      </a:xfrm>
                      <a:prstGeom prst="rect">
                        <a:avLst/>
                      </a:prstGeom>
                      <a:noFill/>
                      <a:ln w="12700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  <a:effectLst>
                        <a:outerShdw dist="107763" dir="2699999" algn="ctr" rotWithShape="0">
                          <a:schemeClr val="tx1"/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6082" name="页脚占位符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46083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46084" name="Rectangle 1026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eaLnBrk="1" hangingPunct="1"/>
            <a:r>
              <a:rPr lang="en-US" altLang="zh-CN" dirty="0"/>
              <a:t>Arguments for FIFO</a:t>
            </a:r>
            <a:endParaRPr lang="en-US" altLang="zh-CN" dirty="0"/>
          </a:p>
        </p:txBody>
      </p:sp>
      <p:sp>
        <p:nvSpPr>
          <p:cNvPr id="46085" name="Rectangle 1027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>
              <a:lnSpc>
                <a:spcPct val="90000"/>
              </a:lnSpc>
              <a:buFont typeface="Symbol" panose="05050102010706020507" pitchFamily="18" charset="2"/>
              <a:buChar char="·"/>
            </a:pPr>
            <a:r>
              <a:rPr lang="en-US" altLang="zh-CN" dirty="0"/>
              <a:t>Usually follows physical flow of goods.</a:t>
            </a:r>
            <a:endParaRPr lang="en-US" altLang="zh-CN" dirty="0"/>
          </a:p>
          <a:p>
            <a:pPr eaLnBrk="1" hangingPunct="1">
              <a:lnSpc>
                <a:spcPct val="90000"/>
              </a:lnSpc>
              <a:buFont typeface="Symbol" panose="05050102010706020507" pitchFamily="18" charset="2"/>
              <a:buChar char="·"/>
            </a:pPr>
            <a:r>
              <a:rPr lang="en-US" altLang="zh-CN" dirty="0"/>
              <a:t>If prices are based on oldest cost, results in best matching.</a:t>
            </a:r>
            <a:endParaRPr lang="en-US" altLang="zh-CN" dirty="0"/>
          </a:p>
          <a:p>
            <a:pPr eaLnBrk="1" hangingPunct="1">
              <a:lnSpc>
                <a:spcPct val="90000"/>
              </a:lnSpc>
              <a:buFont typeface="Symbol" panose="05050102010706020507" pitchFamily="18" charset="2"/>
              <a:buChar char="·"/>
            </a:pPr>
            <a:r>
              <a:rPr lang="en-US" altLang="zh-CN" dirty="0"/>
              <a:t>More accurate balance sheet valuation.</a:t>
            </a:r>
            <a:endParaRPr lang="en-US" altLang="zh-CN" dirty="0"/>
          </a:p>
          <a:p>
            <a:pPr eaLnBrk="1" hangingPunct="1">
              <a:lnSpc>
                <a:spcPct val="90000"/>
              </a:lnSpc>
              <a:buFont typeface="Symbol" panose="05050102010706020507" pitchFamily="18" charset="2"/>
              <a:buChar char="·"/>
            </a:pPr>
            <a:r>
              <a:rPr lang="en-US" altLang="zh-CN" dirty="0"/>
              <a:t>Results in highest income during periods of rising prices.</a:t>
            </a:r>
            <a:endParaRPr lang="en-US" altLang="zh-CN" dirty="0"/>
          </a:p>
          <a:p>
            <a:pPr eaLnBrk="1" hangingPunct="1">
              <a:lnSpc>
                <a:spcPct val="90000"/>
              </a:lnSpc>
              <a:buFont typeface="Symbol" panose="05050102010706020507" pitchFamily="18" charset="2"/>
              <a:buChar char="·"/>
            </a:pPr>
            <a:endParaRPr lang="en-US" altLang="zh-CN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n"/>
            </a:pPr>
            <a:endParaRPr lang="zh-CN" alt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7106" name="页脚占位符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47107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47108" name="Rectangle 3074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eaLnBrk="1" hangingPunct="1"/>
            <a:r>
              <a:rPr lang="en-US" altLang="zh-CN" dirty="0"/>
              <a:t>Arguments for LIFO</a:t>
            </a:r>
            <a:endParaRPr lang="en-US" altLang="zh-CN" dirty="0"/>
          </a:p>
        </p:txBody>
      </p:sp>
      <p:sp>
        <p:nvSpPr>
          <p:cNvPr id="47109" name="Rectangle 3075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>
              <a:buFont typeface="Symbol" panose="05050102010706020507" pitchFamily="18" charset="2"/>
              <a:buChar char="·"/>
            </a:pPr>
            <a:r>
              <a:rPr lang="en-US" altLang="zh-CN" dirty="0"/>
              <a:t>If prices are based on current costs, results in best matching of revenues and costs and therefore most useful income statement.</a:t>
            </a:r>
            <a:endParaRPr lang="en-US" altLang="zh-CN" dirty="0"/>
          </a:p>
          <a:p>
            <a:pPr eaLnBrk="1" hangingPunct="1">
              <a:buFont typeface="Symbol" panose="05050102010706020507" pitchFamily="18" charset="2"/>
              <a:buChar char="·"/>
            </a:pPr>
            <a:r>
              <a:rPr lang="en-US" altLang="zh-CN" dirty="0"/>
              <a:t>Closest to reflecting current or replacement costs of goods sold.</a:t>
            </a:r>
            <a:endParaRPr lang="en-US" altLang="zh-CN" dirty="0"/>
          </a:p>
          <a:p>
            <a:pPr lvl="1" eaLnBrk="1" hangingPunct="1">
              <a:buFont typeface="Symbol" panose="05050102010706020507" pitchFamily="18" charset="2"/>
              <a:buChar char="·"/>
            </a:pPr>
            <a:r>
              <a:rPr lang="en-US" altLang="zh-CN" dirty="0"/>
              <a:t>However, it is still historical costs and does differ from current costs.</a:t>
            </a:r>
            <a:endParaRPr lang="en-US" altLang="zh-CN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8130" name="页脚占位符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48131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48132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eaLnBrk="1" hangingPunct="1"/>
            <a:r>
              <a:rPr lang="en-US" altLang="zh-CN" dirty="0"/>
              <a:t>Arguments for LIFO</a:t>
            </a:r>
            <a:br>
              <a:rPr lang="en-US" altLang="zh-CN" dirty="0"/>
            </a:br>
            <a:r>
              <a:rPr lang="en-US" altLang="zh-CN" sz="3500" dirty="0"/>
              <a:t>(cont.)</a:t>
            </a:r>
            <a:endParaRPr lang="en-US" altLang="zh-CN" sz="3500" dirty="0"/>
          </a:p>
        </p:txBody>
      </p:sp>
      <p:sp>
        <p:nvSpPr>
          <p:cNvPr id="48133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>
              <a:buFont typeface="Symbol" panose="05050102010706020507" pitchFamily="18" charset="2"/>
              <a:buChar char="·"/>
            </a:pPr>
            <a:endParaRPr lang="zh-CN" altLang="en-US" dirty="0"/>
          </a:p>
          <a:p>
            <a:pPr eaLnBrk="1" hangingPunct="1">
              <a:buFont typeface="Symbol" panose="05050102010706020507" pitchFamily="18" charset="2"/>
              <a:buChar char="·"/>
            </a:pPr>
            <a:r>
              <a:rPr lang="en-US" altLang="zh-CN" dirty="0"/>
              <a:t>During periods of price increases:</a:t>
            </a:r>
            <a:endParaRPr lang="en-US" altLang="zh-CN" dirty="0"/>
          </a:p>
          <a:p>
            <a:pPr lvl="1" eaLnBrk="1" hangingPunct="1">
              <a:buFont typeface="Symbol" panose="05050102010706020507" pitchFamily="18" charset="2"/>
              <a:buChar char="·"/>
            </a:pPr>
            <a:r>
              <a:rPr lang="en-US" altLang="zh-CN" dirty="0"/>
              <a:t>Higher costs of goods sold.</a:t>
            </a:r>
            <a:endParaRPr lang="en-US" altLang="zh-CN" dirty="0"/>
          </a:p>
          <a:p>
            <a:pPr lvl="1" eaLnBrk="1" hangingPunct="1">
              <a:buFont typeface="Symbol" panose="05050102010706020507" pitchFamily="18" charset="2"/>
              <a:buChar char="·"/>
            </a:pPr>
            <a:r>
              <a:rPr lang="en-US" altLang="zh-CN" dirty="0"/>
              <a:t>Lower taxable income.</a:t>
            </a:r>
            <a:endParaRPr lang="en-US" altLang="zh-CN" dirty="0"/>
          </a:p>
          <a:p>
            <a:pPr lvl="1" eaLnBrk="1" hangingPunct="1">
              <a:buFont typeface="Symbol" panose="05050102010706020507" pitchFamily="18" charset="2"/>
              <a:buChar char="·"/>
            </a:pPr>
            <a:r>
              <a:rPr lang="en-US" altLang="zh-CN" dirty="0"/>
              <a:t>Lower income taxes.</a:t>
            </a:r>
            <a:endParaRPr lang="en-US" altLang="zh-CN" dirty="0"/>
          </a:p>
          <a:p>
            <a:pPr lvl="1" eaLnBrk="1" hangingPunct="1">
              <a:buFont typeface="Symbol" panose="05050102010706020507" pitchFamily="18" charset="2"/>
              <a:buChar char="·"/>
            </a:pPr>
            <a:r>
              <a:rPr lang="en-US" altLang="zh-CN" dirty="0"/>
              <a:t>Higher cash flows.</a:t>
            </a:r>
            <a:endParaRPr lang="en-US" altLang="zh-CN" dirty="0"/>
          </a:p>
          <a:p>
            <a:pPr lvl="2" eaLnBrk="1" hangingPunct="1">
              <a:buFont typeface="Symbol" panose="05050102010706020507" pitchFamily="18" charset="2"/>
              <a:buChar char="·"/>
            </a:pPr>
            <a:r>
              <a:rPr lang="en-US" altLang="zh-CN" dirty="0"/>
              <a:t>If LIFO for tax purposes than also financial reporting.</a:t>
            </a:r>
            <a:endParaRPr lang="en-US" altLang="zh-CN" dirty="0"/>
          </a:p>
          <a:p>
            <a:pPr eaLnBrk="1" hangingPunct="1">
              <a:buFont typeface="Wingdings" panose="05000000000000000000" pitchFamily="2" charset="2"/>
              <a:buChar char="n"/>
            </a:pPr>
            <a:endParaRPr lang="zh-CN" alt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9154" name="页脚占位符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49155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49156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eaLnBrk="1" hangingPunct="1"/>
            <a:r>
              <a:rPr lang="en-US" altLang="zh-CN" dirty="0"/>
              <a:t>Why Not More LIFO?</a:t>
            </a:r>
            <a:endParaRPr lang="en-US" altLang="zh-CN" dirty="0"/>
          </a:p>
        </p:txBody>
      </p:sp>
      <p:sp>
        <p:nvSpPr>
          <p:cNvPr id="49157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>
              <a:buFont typeface="Symbol" panose="05050102010706020507" pitchFamily="18" charset="2"/>
              <a:buChar char="·"/>
            </a:pPr>
            <a:endParaRPr lang="zh-CN" altLang="en-US" sz="2800" dirty="0"/>
          </a:p>
          <a:p>
            <a:pPr eaLnBrk="1" hangingPunct="1">
              <a:buFont typeface="Symbol" panose="05050102010706020507" pitchFamily="18" charset="2"/>
              <a:buChar char="·"/>
            </a:pPr>
            <a:r>
              <a:rPr lang="en-US" altLang="zh-CN" sz="2800" dirty="0"/>
              <a:t>IAS and most countries do not permit.  </a:t>
            </a:r>
            <a:endParaRPr lang="en-US" altLang="zh-CN" sz="2800" dirty="0"/>
          </a:p>
          <a:p>
            <a:pPr eaLnBrk="1" hangingPunct="1">
              <a:buFont typeface="Symbol" panose="05050102010706020507" pitchFamily="18" charset="2"/>
              <a:buNone/>
            </a:pPr>
            <a:endParaRPr lang="en-US" altLang="zh-CN" sz="2800" dirty="0"/>
          </a:p>
          <a:p>
            <a:pPr lvl="1" eaLnBrk="1" hangingPunct="1">
              <a:buFont typeface="Symbol" panose="05050102010706020507" pitchFamily="18" charset="2"/>
              <a:buChar char="·"/>
            </a:pPr>
            <a:r>
              <a:rPr lang="en-US" altLang="zh-CN" sz="2400" dirty="0"/>
              <a:t>Lower earnings reported to shareholders.</a:t>
            </a:r>
            <a:endParaRPr lang="en-US" altLang="zh-CN" sz="2400" dirty="0"/>
          </a:p>
          <a:p>
            <a:pPr eaLnBrk="1" hangingPunct="1">
              <a:buFont typeface="Wingdings" panose="05000000000000000000" pitchFamily="2" charset="2"/>
              <a:buChar char="n"/>
            </a:pPr>
            <a:endParaRPr lang="zh-CN" altLang="en-US" sz="2800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0178" name="页脚占位符 3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50179" name="灯片编号占位符 4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50180" name="Rectangle 2"/>
          <p:cNvSpPr>
            <a:spLocks noGrp="1"/>
          </p:cNvSpPr>
          <p:nvPr>
            <p:ph type="title"/>
          </p:nvPr>
        </p:nvSpPr>
        <p:spPr>
          <a:ln w="12700"/>
        </p:spPr>
        <p:txBody>
          <a:bodyPr vert="horz" wrap="square" lIns="90488" tIns="44450" rIns="90488" bIns="44450" anchor="b" anchorCtr="0"/>
          <a:p>
            <a:pPr eaLnBrk="1" hangingPunct="1"/>
            <a:r>
              <a:rPr lang="en-US" altLang="zh-CN" dirty="0"/>
              <a:t>The Principle of Consistency</a:t>
            </a:r>
            <a:endParaRPr lang="en-US" altLang="zh-CN" dirty="0"/>
          </a:p>
        </p:txBody>
      </p:sp>
      <p:graphicFrame>
        <p:nvGraphicFramePr>
          <p:cNvPr id="50181" name="Object 3">
            <a:hlinkClick r:id="" action="ppaction://ole?verb="/>
          </p:cNvPr>
          <p:cNvGraphicFramePr/>
          <p:nvPr/>
        </p:nvGraphicFramePr>
        <p:xfrm>
          <a:off x="5310188" y="2133600"/>
          <a:ext cx="3157537" cy="3830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" r:id="rId1" imgW="4575175" imgH="5547995" progId="MS_ClipArt_Gallery">
                  <p:embed/>
                </p:oleObj>
              </mc:Choice>
              <mc:Fallback>
                <p:oleObj name="" r:id="rId1" imgW="4575175" imgH="5547995" progId="MS_ClipArt_Gallery">
                  <p:embed/>
                  <p:pic>
                    <p:nvPicPr>
                      <p:cNvPr id="0" name="图片 308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310188" y="2133600"/>
                        <a:ext cx="3157537" cy="38306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82" name="Rectangle 4"/>
          <p:cNvSpPr/>
          <p:nvPr/>
        </p:nvSpPr>
        <p:spPr>
          <a:xfrm>
            <a:off x="153988" y="1754188"/>
            <a:ext cx="4949825" cy="4483100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>
            <a:spAutoFit/>
          </a:bodyPr>
          <a:p>
            <a:pPr algn="ctr" eaLnBrk="0" hangingPunct="0">
              <a:spcBef>
                <a:spcPct val="50000"/>
              </a:spcBef>
            </a:pPr>
            <a:r>
              <a:rPr lang="en-US" altLang="zh-CN" sz="3600" b="1" dirty="0">
                <a:latin typeface="Arial" panose="020B0604020202020204" pitchFamily="34" charset="0"/>
              </a:rPr>
              <a:t>Once a company has adopted a particular accounting method, it should </a:t>
            </a:r>
            <a:r>
              <a:rPr lang="en-US" altLang="zh-CN" sz="3600" b="1" dirty="0">
                <a:solidFill>
                  <a:srgbClr val="FC0128"/>
                </a:solidFill>
                <a:latin typeface="Arial" panose="020B0604020202020204" pitchFamily="34" charset="0"/>
              </a:rPr>
              <a:t>follow that method consistently</a:t>
            </a:r>
            <a:r>
              <a:rPr lang="en-US" altLang="zh-CN" sz="3600" b="1" dirty="0">
                <a:latin typeface="Arial" panose="020B0604020202020204" pitchFamily="34" charset="0"/>
              </a:rPr>
              <a:t>, rather than switch methods from one year to the next.</a:t>
            </a:r>
            <a:endParaRPr lang="en-US" altLang="zh-CN" sz="3600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zoom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02" name="页脚占位符 3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51203" name="灯片编号占位符 4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51204" name="Rectangle 2"/>
          <p:cNvSpPr>
            <a:spLocks noGrp="1"/>
          </p:cNvSpPr>
          <p:nvPr>
            <p:ph type="title"/>
          </p:nvPr>
        </p:nvSpPr>
        <p:spPr>
          <a:ln w="12700"/>
        </p:spPr>
        <p:txBody>
          <a:bodyPr vert="horz" wrap="square" lIns="90488" tIns="44450" rIns="90488" bIns="44450" anchor="b" anchorCtr="0"/>
          <a:p>
            <a:pPr eaLnBrk="1" hangingPunct="1"/>
            <a:r>
              <a:rPr lang="en-US" altLang="zh-CN" dirty="0"/>
              <a:t>LCM and Other Write-Downs of Inventory</a:t>
            </a:r>
            <a:endParaRPr lang="en-US" altLang="zh-CN" dirty="0"/>
          </a:p>
        </p:txBody>
      </p:sp>
      <p:sp>
        <p:nvSpPr>
          <p:cNvPr id="51205" name="Rectangle 3"/>
          <p:cNvSpPr/>
          <p:nvPr/>
        </p:nvSpPr>
        <p:spPr>
          <a:xfrm>
            <a:off x="5338763" y="1824038"/>
            <a:ext cx="3581400" cy="955675"/>
          </a:xfrm>
          <a:prstGeom prst="rect">
            <a:avLst/>
          </a:prstGeom>
          <a:solidFill>
            <a:srgbClr val="FFFFFF"/>
          </a:solidFill>
          <a:ln w="12700" cap="flat" cmpd="sng">
            <a:solidFill>
              <a:schemeClr val="tx2"/>
            </a:solidFill>
            <a:prstDash val="solid"/>
            <a:miter/>
            <a:headEnd type="none" w="med" len="med"/>
            <a:tailEnd type="none" w="med" len="med"/>
          </a:ln>
          <a:effectLst>
            <a:outerShdw dist="107763" dir="2699999" algn="ctr" rotWithShape="0">
              <a:schemeClr val="tx2"/>
            </a:outerShdw>
          </a:effectLst>
        </p:spPr>
        <p:txBody>
          <a:bodyPr lIns="90488" tIns="44450" rIns="90488" bIns="44450">
            <a:spAutoFit/>
          </a:bodyPr>
          <a:p>
            <a:pPr algn="ctr" eaLnBrk="0" hangingPunct="0">
              <a:spcBef>
                <a:spcPct val="50000"/>
              </a:spcBef>
            </a:pPr>
            <a:r>
              <a:rPr lang="en-US" altLang="zh-CN" sz="2800" b="1" dirty="0">
                <a:latin typeface="Arial" panose="020B0604020202020204" pitchFamily="34" charset="0"/>
              </a:rPr>
              <a:t>Reduces the value of the inventory.</a:t>
            </a:r>
            <a:endParaRPr lang="en-US" altLang="zh-CN" sz="2800" b="1" dirty="0">
              <a:latin typeface="Arial" panose="020B0604020202020204" pitchFamily="34" charset="0"/>
            </a:endParaRPr>
          </a:p>
        </p:txBody>
      </p:sp>
      <p:sp>
        <p:nvSpPr>
          <p:cNvPr id="51206" name="Line 4"/>
          <p:cNvSpPr/>
          <p:nvPr/>
        </p:nvSpPr>
        <p:spPr>
          <a:xfrm>
            <a:off x="3048000" y="2301875"/>
            <a:ext cx="2286000" cy="0"/>
          </a:xfrm>
          <a:prstGeom prst="line">
            <a:avLst/>
          </a:prstGeom>
          <a:ln w="50800" cap="flat" cmpd="sng">
            <a:solidFill>
              <a:schemeClr val="tx2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51207" name="Rectangle 5"/>
          <p:cNvSpPr/>
          <p:nvPr/>
        </p:nvSpPr>
        <p:spPr>
          <a:xfrm>
            <a:off x="223838" y="2038350"/>
            <a:ext cx="2828925" cy="528638"/>
          </a:xfrm>
          <a:prstGeom prst="rect">
            <a:avLst/>
          </a:prstGeom>
          <a:solidFill>
            <a:srgbClr val="FFFFFF"/>
          </a:solidFill>
          <a:ln w="12700" cap="flat" cmpd="sng">
            <a:solidFill>
              <a:schemeClr val="tx2"/>
            </a:solidFill>
            <a:prstDash val="solid"/>
            <a:miter/>
            <a:headEnd type="none" w="med" len="med"/>
            <a:tailEnd type="none" w="med" len="med"/>
          </a:ln>
          <a:effectLst>
            <a:outerShdw dist="107763" dir="2699999" algn="ctr" rotWithShape="0">
              <a:schemeClr val="tx2"/>
            </a:outerShdw>
          </a:effectLst>
        </p:spPr>
        <p:txBody>
          <a:bodyPr lIns="90488" tIns="44450" rIns="90488" bIns="44450">
            <a:spAutoFit/>
          </a:bodyPr>
          <a:p>
            <a:pPr algn="ctr" eaLnBrk="0" hangingPunct="0">
              <a:spcBef>
                <a:spcPct val="50000"/>
              </a:spcBef>
            </a:pPr>
            <a:r>
              <a:rPr lang="en-US" altLang="zh-CN" sz="2800" b="1" dirty="0">
                <a:latin typeface="Arial" panose="020B0604020202020204" pitchFamily="34" charset="0"/>
              </a:rPr>
              <a:t>Obsolescence</a:t>
            </a:r>
            <a:endParaRPr lang="en-US" altLang="zh-CN" sz="2800" b="1" dirty="0">
              <a:latin typeface="Arial" panose="020B0604020202020204" pitchFamily="34" charset="0"/>
            </a:endParaRPr>
          </a:p>
        </p:txBody>
      </p:sp>
      <p:sp>
        <p:nvSpPr>
          <p:cNvPr id="51208" name="Rectangle 6"/>
          <p:cNvSpPr/>
          <p:nvPr/>
        </p:nvSpPr>
        <p:spPr>
          <a:xfrm>
            <a:off x="5338763" y="3486150"/>
            <a:ext cx="3581400" cy="2236788"/>
          </a:xfrm>
          <a:prstGeom prst="rect">
            <a:avLst/>
          </a:prstGeom>
          <a:solidFill>
            <a:srgbClr val="FFFFFF"/>
          </a:solidFill>
          <a:ln w="12700" cap="flat" cmpd="sng">
            <a:solidFill>
              <a:srgbClr val="037C03"/>
            </a:solidFill>
            <a:prstDash val="solid"/>
            <a:miter/>
            <a:headEnd type="none" w="med" len="med"/>
            <a:tailEnd type="none" w="med" len="med"/>
          </a:ln>
          <a:effectLst>
            <a:outerShdw dist="107763" dir="2699999" algn="ctr" rotWithShape="0">
              <a:srgbClr val="037C03"/>
            </a:outerShdw>
          </a:effectLst>
        </p:spPr>
        <p:txBody>
          <a:bodyPr lIns="90488" tIns="44450" rIns="90488" bIns="44450">
            <a:spAutoFit/>
          </a:bodyPr>
          <a:p>
            <a:pPr algn="ctr" eaLnBrk="0" hangingPunct="0">
              <a:spcBef>
                <a:spcPct val="50000"/>
              </a:spcBef>
            </a:pPr>
            <a:r>
              <a:rPr lang="en-US" altLang="zh-CN" sz="2800" b="1" dirty="0">
                <a:solidFill>
                  <a:srgbClr val="037C03"/>
                </a:solidFill>
                <a:latin typeface="Arial" panose="020B0604020202020204" pitchFamily="34" charset="0"/>
              </a:rPr>
              <a:t>Adjust inventory value to the lower of </a:t>
            </a:r>
            <a:r>
              <a:rPr lang="en-US" altLang="zh-CN" sz="2800" b="1" dirty="0">
                <a:solidFill>
                  <a:srgbClr val="FC0128"/>
                </a:solidFill>
                <a:latin typeface="Arial" panose="020B0604020202020204" pitchFamily="34" charset="0"/>
              </a:rPr>
              <a:t>historical cost </a:t>
            </a:r>
            <a:r>
              <a:rPr lang="en-US" altLang="zh-CN" sz="2800" b="1" dirty="0">
                <a:solidFill>
                  <a:srgbClr val="037C03"/>
                </a:solidFill>
                <a:latin typeface="Arial" panose="020B0604020202020204" pitchFamily="34" charset="0"/>
              </a:rPr>
              <a:t>or </a:t>
            </a:r>
            <a:r>
              <a:rPr lang="en-US" altLang="zh-CN" sz="2800" b="1" dirty="0">
                <a:solidFill>
                  <a:srgbClr val="FC0128"/>
                </a:solidFill>
                <a:latin typeface="Arial" panose="020B0604020202020204" pitchFamily="34" charset="0"/>
              </a:rPr>
              <a:t>Net realizable value </a:t>
            </a:r>
            <a:r>
              <a:rPr lang="en-US" altLang="zh-CN" sz="2800" b="1" dirty="0">
                <a:solidFill>
                  <a:srgbClr val="037C03"/>
                </a:solidFill>
                <a:latin typeface="Arial" panose="020B0604020202020204" pitchFamily="34" charset="0"/>
              </a:rPr>
              <a:t>(market).</a:t>
            </a:r>
            <a:endParaRPr lang="en-US" altLang="zh-CN" sz="2800" b="1" dirty="0">
              <a:solidFill>
                <a:srgbClr val="037C03"/>
              </a:solidFill>
              <a:latin typeface="Arial" panose="020B0604020202020204" pitchFamily="34" charset="0"/>
            </a:endParaRPr>
          </a:p>
        </p:txBody>
      </p:sp>
      <p:sp>
        <p:nvSpPr>
          <p:cNvPr id="51209" name="Line 7"/>
          <p:cNvSpPr/>
          <p:nvPr/>
        </p:nvSpPr>
        <p:spPr>
          <a:xfrm>
            <a:off x="3048000" y="4206875"/>
            <a:ext cx="2286000" cy="0"/>
          </a:xfrm>
          <a:prstGeom prst="line">
            <a:avLst/>
          </a:prstGeom>
          <a:ln w="50800" cap="flat" cmpd="sng">
            <a:solidFill>
              <a:srgbClr val="037C03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51210" name="Rectangle 8"/>
          <p:cNvSpPr/>
          <p:nvPr/>
        </p:nvSpPr>
        <p:spPr>
          <a:xfrm>
            <a:off x="223838" y="3486150"/>
            <a:ext cx="2828925" cy="1382713"/>
          </a:xfrm>
          <a:prstGeom prst="rect">
            <a:avLst/>
          </a:prstGeom>
          <a:solidFill>
            <a:srgbClr val="FFFFFF"/>
          </a:solidFill>
          <a:ln w="12700" cap="flat" cmpd="sng">
            <a:solidFill>
              <a:srgbClr val="037C03"/>
            </a:solidFill>
            <a:prstDash val="solid"/>
            <a:miter/>
            <a:headEnd type="none" w="med" len="med"/>
            <a:tailEnd type="none" w="med" len="med"/>
          </a:ln>
          <a:effectLst>
            <a:outerShdw dist="107763" dir="2699999" algn="ctr" rotWithShape="0">
              <a:srgbClr val="037C03"/>
            </a:outerShdw>
          </a:effectLst>
        </p:spPr>
        <p:txBody>
          <a:bodyPr lIns="90488" tIns="44450" rIns="90488" bIns="44450">
            <a:spAutoFit/>
          </a:bodyPr>
          <a:p>
            <a:pPr algn="ctr" eaLnBrk="0" hangingPunct="0">
              <a:spcBef>
                <a:spcPct val="50000"/>
              </a:spcBef>
            </a:pPr>
            <a:r>
              <a:rPr lang="en-US" altLang="zh-CN" sz="2800" b="1" dirty="0">
                <a:solidFill>
                  <a:srgbClr val="037C03"/>
                </a:solidFill>
                <a:latin typeface="Arial" panose="020B0604020202020204" pitchFamily="34" charset="0"/>
              </a:rPr>
              <a:t>Lower of Cost or Market (LCM)</a:t>
            </a:r>
            <a:endParaRPr lang="en-US" altLang="zh-CN" sz="2800" b="1" dirty="0">
              <a:solidFill>
                <a:srgbClr val="037C03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blinds dir="vert"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2226" name="页脚占位符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52227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52228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eaLnBrk="1" hangingPunct="1"/>
            <a:r>
              <a:rPr lang="en-US" altLang="zh-CN" dirty="0"/>
              <a:t>Lower of Cost or Market (LCM)</a:t>
            </a:r>
            <a:endParaRPr lang="en-US" altLang="zh-CN" dirty="0"/>
          </a:p>
        </p:txBody>
      </p:sp>
      <p:sp>
        <p:nvSpPr>
          <p:cNvPr id="52229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>
              <a:lnSpc>
                <a:spcPct val="90000"/>
              </a:lnSpc>
              <a:buFont typeface="Symbol" panose="05050102010706020507" pitchFamily="18" charset="2"/>
              <a:buChar char="·"/>
            </a:pPr>
            <a:r>
              <a:rPr lang="en-US" altLang="zh-CN" dirty="0"/>
              <a:t>Market price may be below cost due to:</a:t>
            </a:r>
            <a:endParaRPr lang="en-US" altLang="zh-CN" dirty="0"/>
          </a:p>
          <a:p>
            <a:pPr lvl="1" eaLnBrk="1" hangingPunct="1">
              <a:lnSpc>
                <a:spcPct val="90000"/>
              </a:lnSpc>
              <a:buFont typeface="Symbol" panose="05050102010706020507" pitchFamily="18" charset="2"/>
              <a:buChar char="·"/>
            </a:pPr>
            <a:r>
              <a:rPr lang="en-US" altLang="zh-CN" dirty="0"/>
              <a:t>Physical deterioration.</a:t>
            </a:r>
            <a:endParaRPr lang="en-US" altLang="zh-CN" dirty="0"/>
          </a:p>
          <a:p>
            <a:pPr lvl="1" eaLnBrk="1" hangingPunct="1">
              <a:lnSpc>
                <a:spcPct val="90000"/>
              </a:lnSpc>
              <a:buFont typeface="Symbol" panose="05050102010706020507" pitchFamily="18" charset="2"/>
              <a:buChar char="·"/>
            </a:pPr>
            <a:r>
              <a:rPr lang="en-US" altLang="zh-CN" dirty="0"/>
              <a:t>Change in consumer tastes.</a:t>
            </a:r>
            <a:endParaRPr lang="en-US" altLang="zh-CN" dirty="0"/>
          </a:p>
          <a:p>
            <a:pPr lvl="1" eaLnBrk="1" hangingPunct="1">
              <a:lnSpc>
                <a:spcPct val="90000"/>
              </a:lnSpc>
              <a:buFont typeface="Symbol" panose="05050102010706020507" pitchFamily="18" charset="2"/>
              <a:buChar char="·"/>
            </a:pPr>
            <a:r>
              <a:rPr lang="en-US" altLang="zh-CN" dirty="0"/>
              <a:t>Technological obsolescence.</a:t>
            </a:r>
            <a:endParaRPr lang="en-US" altLang="zh-CN" dirty="0"/>
          </a:p>
          <a:p>
            <a:pPr eaLnBrk="1" hangingPunct="1">
              <a:lnSpc>
                <a:spcPct val="90000"/>
              </a:lnSpc>
              <a:buFont typeface="Symbol" panose="05050102010706020507" pitchFamily="18" charset="2"/>
              <a:buChar char="·"/>
            </a:pPr>
            <a:r>
              <a:rPr lang="en-US" altLang="zh-CN" dirty="0"/>
              <a:t>LCM is a reflection of conservatism concept.</a:t>
            </a:r>
            <a:endParaRPr lang="en-US" altLang="zh-CN" dirty="0"/>
          </a:p>
          <a:p>
            <a:pPr eaLnBrk="1" hangingPunct="1">
              <a:lnSpc>
                <a:spcPct val="90000"/>
              </a:lnSpc>
              <a:buFont typeface="Symbol" panose="05050102010706020507" pitchFamily="18" charset="2"/>
              <a:buChar char="·"/>
            </a:pPr>
            <a:r>
              <a:rPr lang="en-US" altLang="zh-CN" dirty="0"/>
              <a:t>Market is defined as net realizable value</a:t>
            </a:r>
            <a:endParaRPr lang="en-US" altLang="zh-CN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n"/>
            </a:pPr>
            <a:endParaRPr lang="zh-CN" altLang="en-US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3250" name="页脚占位符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53251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53252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eaLnBrk="1" hangingPunct="1"/>
            <a:r>
              <a:rPr lang="en-US" altLang="zh-CN" dirty="0"/>
              <a:t>Net realizable value (NRV)</a:t>
            </a:r>
            <a:br>
              <a:rPr lang="en-US" altLang="zh-CN" dirty="0"/>
            </a:br>
            <a:r>
              <a:rPr lang="zh-CN" altLang="en-US" dirty="0"/>
              <a:t>可变现净值</a:t>
            </a:r>
            <a:endParaRPr lang="zh-CN" altLang="en-US" dirty="0"/>
          </a:p>
        </p:txBody>
      </p:sp>
      <p:sp>
        <p:nvSpPr>
          <p:cNvPr id="53253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>
              <a:buFont typeface="Symbol" panose="05050102010706020507" pitchFamily="18" charset="2"/>
              <a:buNone/>
            </a:pPr>
            <a:endParaRPr lang="en-US" altLang="zh-CN" dirty="0"/>
          </a:p>
          <a:p>
            <a:pPr eaLnBrk="1" hangingPunct="1">
              <a:buFont typeface="Symbol" panose="05050102010706020507" pitchFamily="18" charset="2"/>
              <a:buNone/>
            </a:pPr>
            <a:r>
              <a:rPr lang="en-US" altLang="zh-CN" dirty="0"/>
              <a:t>NRV = estimated selling price - estimated costs of selling.</a:t>
            </a:r>
            <a:endParaRPr lang="en-US" altLang="zh-CN" dirty="0"/>
          </a:p>
          <a:p>
            <a:pPr lvl="2" eaLnBrk="1" hangingPunct="1">
              <a:buFont typeface="Symbol" panose="05050102010706020507" pitchFamily="18" charset="2"/>
              <a:buChar char="·"/>
            </a:pPr>
            <a:r>
              <a:rPr lang="en-US" altLang="zh-CN" dirty="0"/>
              <a:t>So inventory not above cash that will be received.</a:t>
            </a:r>
            <a:endParaRPr lang="en-US" altLang="zh-CN" dirty="0"/>
          </a:p>
          <a:p>
            <a:pPr eaLnBrk="1" hangingPunct="1">
              <a:buFont typeface="Symbol" panose="05050102010706020507" pitchFamily="18" charset="2"/>
              <a:buNone/>
            </a:pPr>
            <a:endParaRPr lang="en-US" altLang="zh-CN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4274" name="页脚占位符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54275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54276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eaLnBrk="1" hangingPunct="1"/>
            <a:r>
              <a:rPr lang="en-US" altLang="zh-CN" dirty="0"/>
              <a:t>Steps in Applying LCM</a:t>
            </a:r>
            <a:endParaRPr lang="en-US" altLang="zh-CN" dirty="0"/>
          </a:p>
        </p:txBody>
      </p:sp>
      <p:sp>
        <p:nvSpPr>
          <p:cNvPr id="54277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>
              <a:buFont typeface="Symbol" panose="05050102010706020507" pitchFamily="18" charset="2"/>
              <a:buChar char="·"/>
            </a:pPr>
            <a:endParaRPr lang="en-US" altLang="zh-CN" dirty="0"/>
          </a:p>
          <a:p>
            <a:pPr eaLnBrk="1" hangingPunct="1">
              <a:buFont typeface="Symbol" panose="05050102010706020507" pitchFamily="18" charset="2"/>
              <a:buChar char="·"/>
            </a:pPr>
            <a:r>
              <a:rPr lang="en-US" altLang="zh-CN" dirty="0"/>
              <a:t>Compute market, </a:t>
            </a:r>
            <a:endParaRPr lang="en-US" altLang="zh-CN" dirty="0"/>
          </a:p>
          <a:p>
            <a:pPr eaLnBrk="1" hangingPunct="1">
              <a:buFont typeface="Symbol" panose="05050102010706020507" pitchFamily="18" charset="2"/>
              <a:buChar char="·"/>
            </a:pPr>
            <a:endParaRPr lang="en-US" altLang="zh-CN" dirty="0"/>
          </a:p>
          <a:p>
            <a:pPr eaLnBrk="1" hangingPunct="1">
              <a:buFont typeface="Symbol" panose="05050102010706020507" pitchFamily="18" charset="2"/>
              <a:buChar char="·"/>
            </a:pPr>
            <a:r>
              <a:rPr lang="en-US" altLang="zh-CN" dirty="0"/>
              <a:t>Select lower of cost or market.</a:t>
            </a:r>
            <a:endParaRPr lang="en-US" altLang="zh-CN" dirty="0"/>
          </a:p>
          <a:p>
            <a:pPr eaLnBrk="1" hangingPunct="1">
              <a:buFont typeface="Symbol" panose="05050102010706020507" pitchFamily="18" charset="2"/>
              <a:buChar char="·"/>
            </a:pPr>
            <a:endParaRPr lang="en-US" altLang="zh-CN" dirty="0"/>
          </a:p>
          <a:p>
            <a:pPr eaLnBrk="1" hangingPunct="1">
              <a:buFont typeface="Symbol" panose="05050102010706020507" pitchFamily="18" charset="2"/>
              <a:buChar char="·"/>
            </a:pPr>
            <a:r>
              <a:rPr lang="en-US" altLang="zh-CN" i="1" dirty="0"/>
              <a:t>DR Cost of goods sold</a:t>
            </a:r>
            <a:endParaRPr lang="en-US" altLang="zh-CN" i="1" dirty="0"/>
          </a:p>
          <a:p>
            <a:pPr eaLnBrk="1" hangingPunct="1">
              <a:buFont typeface="Symbol" panose="05050102010706020507" pitchFamily="18" charset="2"/>
              <a:buChar char="·"/>
            </a:pPr>
            <a:r>
              <a:rPr lang="en-US" altLang="zh-CN" i="1" dirty="0"/>
              <a:t>CR Inventory</a:t>
            </a:r>
            <a:endParaRPr lang="en-US" altLang="zh-CN" i="1" dirty="0"/>
          </a:p>
          <a:p>
            <a:pPr eaLnBrk="1" hangingPunct="1">
              <a:buFont typeface="Wingdings" panose="05000000000000000000" pitchFamily="2" charset="2"/>
              <a:buChar char="n"/>
            </a:pPr>
            <a:endParaRPr lang="zh-CN" altLang="en-US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页脚占位符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9219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9220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eaLnBrk="1" hangingPunct="1"/>
            <a:r>
              <a:rPr lang="en-US" altLang="zh-CN" dirty="0"/>
              <a:t>Types of Companies/Inventories</a:t>
            </a:r>
            <a:endParaRPr lang="en-US" altLang="zh-CN" dirty="0"/>
          </a:p>
        </p:txBody>
      </p:sp>
      <p:sp>
        <p:nvSpPr>
          <p:cNvPr id="9221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en-US" altLang="zh-CN" dirty="0"/>
              <a:t>Merchandising</a:t>
            </a:r>
            <a:endParaRPr lang="en-US" altLang="zh-CN" dirty="0"/>
          </a:p>
          <a:p>
            <a:pPr lvl="1" eaLnBrk="1" hangingPunct="1"/>
            <a:r>
              <a:rPr lang="en-US" altLang="zh-CN" dirty="0"/>
              <a:t>Sells goods in same form in which they are acquired.</a:t>
            </a:r>
            <a:endParaRPr lang="en-US" altLang="zh-CN" dirty="0"/>
          </a:p>
          <a:p>
            <a:pPr lvl="1" eaLnBrk="1" hangingPunct="1">
              <a:buFont typeface="Symbol" panose="05050102010706020507" pitchFamily="18" charset="2"/>
              <a:buChar char="·"/>
            </a:pPr>
            <a:r>
              <a:rPr lang="en-US" altLang="zh-CN" dirty="0"/>
              <a:t>Inventory costs (and costs of goods sold) = acquisition costs.</a:t>
            </a:r>
            <a:endParaRPr lang="en-US" altLang="zh-CN" dirty="0"/>
          </a:p>
          <a:p>
            <a:pPr lvl="4" eaLnBrk="1" hangingPunct="1">
              <a:buFont typeface="Symbol" panose="05050102010706020507" pitchFamily="18" charset="2"/>
              <a:buChar char="·"/>
            </a:pPr>
            <a:endParaRPr lang="zh-CN" altLang="en-US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5298" name="页脚占位符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55299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graphicFrame>
        <p:nvGraphicFramePr>
          <p:cNvPr id="55300" name="Object 2">
            <a:hlinkClick r:id="" action="ppaction://ole?verb="/>
          </p:cNvPr>
          <p:cNvGraphicFramePr/>
          <p:nvPr/>
        </p:nvGraphicFramePr>
        <p:xfrm>
          <a:off x="541338" y="887413"/>
          <a:ext cx="8051800" cy="553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" r:id="rId1" imgW="8062595" imgH="5547995" progId="MS_ClipArt_Gallery">
                  <p:embed/>
                </p:oleObj>
              </mc:Choice>
              <mc:Fallback>
                <p:oleObj name="" r:id="rId1" imgW="8062595" imgH="5547995" progId="MS_ClipArt_Gallery">
                  <p:embed/>
                  <p:pic>
                    <p:nvPicPr>
                      <p:cNvPr id="0" name="图片 3090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41338" y="887413"/>
                        <a:ext cx="8051800" cy="55372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01" name="AutoShape 3"/>
          <p:cNvSpPr/>
          <p:nvPr/>
        </p:nvSpPr>
        <p:spPr>
          <a:xfrm>
            <a:off x="2673350" y="82550"/>
            <a:ext cx="3949700" cy="1766888"/>
          </a:xfrm>
          <a:prstGeom prst="wedgeRoundRectCallout">
            <a:avLst>
              <a:gd name="adj1" fmla="val -41671"/>
              <a:gd name="adj2" fmla="val 66667"/>
              <a:gd name="adj3" fmla="val 16667"/>
            </a:avLst>
          </a:prstGeom>
          <a:solidFill>
            <a:srgbClr val="FFFFFF"/>
          </a:solidFill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0488" tIns="44450" rIns="90488" bIns="44450" anchor="ctr" anchorCtr="0"/>
          <a:p>
            <a:pPr algn="ctr" eaLnBrk="0" hangingPunct="0"/>
            <a:r>
              <a:rPr lang="en-US" altLang="zh-CN" sz="3600" b="1" dirty="0">
                <a:latin typeface="Arial" panose="020B0604020202020204" pitchFamily="34" charset="0"/>
              </a:rPr>
              <a:t>Now, let</a:t>
            </a:r>
            <a:r>
              <a:rPr lang="en-US" altLang="zh-CN" sz="3600" b="1" dirty="0">
                <a:latin typeface="Times New Roman" panose="02020603050405020304" pitchFamily="18" charset="0"/>
              </a:rPr>
              <a:t>’</a:t>
            </a:r>
            <a:r>
              <a:rPr lang="en-US" altLang="zh-CN" sz="3600" b="1" dirty="0">
                <a:latin typeface="Arial" panose="020B0604020202020204" pitchFamily="34" charset="0"/>
              </a:rPr>
              <a:t>s talk about sales!</a:t>
            </a:r>
            <a:endParaRPr lang="en-US" altLang="zh-CN" sz="3600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6322" name="圆角矩形 10"/>
          <p:cNvSpPr/>
          <p:nvPr/>
        </p:nvSpPr>
        <p:spPr>
          <a:xfrm>
            <a:off x="250825" y="4859338"/>
            <a:ext cx="720725" cy="441325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12700" cap="flat" cmpd="sng">
            <a:solidFill>
              <a:schemeClr val="tx1"/>
            </a:solidFill>
            <a:prstDash val="solid"/>
            <a:headEnd type="none" w="sm" len="sm"/>
            <a:tailEnd type="none" w="sm" len="sm"/>
          </a:ln>
        </p:spPr>
        <p:txBody>
          <a:bodyPr/>
          <a:p>
            <a:endParaRPr lang="zh-CN" altLang="en-US" dirty="0">
              <a:latin typeface="Tahoma" panose="020B0604030504040204" pitchFamily="34" charset="0"/>
            </a:endParaRPr>
          </a:p>
        </p:txBody>
      </p:sp>
      <p:sp>
        <p:nvSpPr>
          <p:cNvPr id="56323" name="圆角矩形 2"/>
          <p:cNvSpPr/>
          <p:nvPr/>
        </p:nvSpPr>
        <p:spPr>
          <a:xfrm>
            <a:off x="1476375" y="3429000"/>
            <a:ext cx="4032250" cy="79216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cap="flat" cmpd="sng">
            <a:solidFill>
              <a:schemeClr val="tx1"/>
            </a:solidFill>
            <a:prstDash val="solid"/>
            <a:headEnd type="none" w="sm" len="sm"/>
            <a:tailEnd type="none" w="sm" len="sm"/>
          </a:ln>
        </p:spPr>
        <p:txBody>
          <a:bodyPr/>
          <a:p>
            <a:endParaRPr lang="zh-CN" altLang="en-US" dirty="0">
              <a:latin typeface="Tahoma" panose="020B0604030504040204" pitchFamily="34" charset="0"/>
            </a:endParaRPr>
          </a:p>
        </p:txBody>
      </p:sp>
      <p:sp>
        <p:nvSpPr>
          <p:cNvPr id="56324" name="页脚占位符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56325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56326" name="Rectangle 2"/>
          <p:cNvSpPr>
            <a:spLocks noGrp="1"/>
          </p:cNvSpPr>
          <p:nvPr>
            <p:ph type="title"/>
          </p:nvPr>
        </p:nvSpPr>
        <p:spPr>
          <a:ln w="12700"/>
        </p:spPr>
        <p:txBody>
          <a:bodyPr vert="horz" wrap="square" lIns="90488" tIns="44450" rIns="90488" bIns="44450" anchor="ctr" anchorCtr="0"/>
          <a:p>
            <a:pPr eaLnBrk="1" hangingPunct="1"/>
            <a:r>
              <a:rPr lang="en-US" altLang="zh-CN" dirty="0"/>
              <a:t>Transactions Relating to Sales</a:t>
            </a:r>
            <a:endParaRPr lang="en-US" altLang="zh-CN" dirty="0"/>
          </a:p>
        </p:txBody>
      </p:sp>
      <p:sp>
        <p:nvSpPr>
          <p:cNvPr id="56327" name="Rectangle 4"/>
          <p:cNvSpPr/>
          <p:nvPr/>
        </p:nvSpPr>
        <p:spPr>
          <a:xfrm>
            <a:off x="687388" y="5030788"/>
            <a:ext cx="8074025" cy="1550987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>
            <a:spAutoFit/>
          </a:bodyPr>
          <a:p>
            <a:pPr algn="ctr" eaLnBrk="0" hangingPunct="0">
              <a:spcBef>
                <a:spcPct val="50000"/>
              </a:spcBef>
            </a:pPr>
            <a:r>
              <a:rPr lang="en-US" altLang="zh-CN" sz="3200" b="1" dirty="0">
                <a:latin typeface="Arial" panose="020B0604020202020204" pitchFamily="34" charset="0"/>
              </a:rPr>
              <a:t>Credit terms and merchandise returns affect the amount of revenue earned by the </a:t>
            </a:r>
            <a:r>
              <a:rPr lang="en-US" altLang="zh-CN" sz="3200" b="1" dirty="0">
                <a:solidFill>
                  <a:srgbClr val="FC0128"/>
                </a:solidFill>
                <a:latin typeface="Arial" panose="020B0604020202020204" pitchFamily="34" charset="0"/>
              </a:rPr>
              <a:t>seller</a:t>
            </a:r>
            <a:r>
              <a:rPr lang="en-US" altLang="zh-CN" sz="3200" b="1" dirty="0">
                <a:latin typeface="Arial" panose="020B0604020202020204" pitchFamily="34" charset="0"/>
              </a:rPr>
              <a:t>.</a:t>
            </a:r>
            <a:endParaRPr lang="en-US" altLang="zh-CN" sz="3200" b="1" dirty="0">
              <a:latin typeface="Arial" panose="020B0604020202020204" pitchFamily="34" charset="0"/>
            </a:endParaRPr>
          </a:p>
        </p:txBody>
      </p:sp>
      <p:graphicFrame>
        <p:nvGraphicFramePr>
          <p:cNvPr id="56328" name="Object 3">
            <a:hlinkClick r:id="" action="ppaction://ole?verb="/>
          </p:cNvPr>
          <p:cNvGraphicFramePr/>
          <p:nvPr/>
        </p:nvGraphicFramePr>
        <p:xfrm>
          <a:off x="539750" y="1412875"/>
          <a:ext cx="8054975" cy="313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" r:id="rId1" imgW="3763645" imgH="1510665" progId="Excel.Sheet.8">
                  <p:embed/>
                </p:oleObj>
              </mc:Choice>
              <mc:Fallback>
                <p:oleObj name="" r:id="rId1" imgW="3763645" imgH="1510665" progId="Excel.Sheet.8">
                  <p:embed/>
                  <p:pic>
                    <p:nvPicPr>
                      <p:cNvPr id="0" name="图片 3089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39750" y="1412875"/>
                        <a:ext cx="8054975" cy="3132138"/>
                      </a:xfrm>
                      <a:prstGeom prst="rect">
                        <a:avLst/>
                      </a:prstGeom>
                      <a:noFill/>
                      <a:ln w="12700" cap="flat" cmpd="sng">
                        <a:solidFill>
                          <a:schemeClr val="accent2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  <a:effectLst>
                        <a:outerShdw dist="107763" dir="2699999" algn="ctr" rotWithShape="0">
                          <a:schemeClr val="accent2"/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6329" name="直接箭头连接符 6"/>
          <p:cNvCxnSpPr/>
          <p:nvPr/>
        </p:nvCxnSpPr>
        <p:spPr>
          <a:xfrm flipV="1">
            <a:off x="687388" y="4005263"/>
            <a:ext cx="1868487" cy="1025525"/>
          </a:xfrm>
          <a:prstGeom prst="straightConnector1">
            <a:avLst/>
          </a:prstGeom>
          <a:ln w="12700" cap="flat" cmpd="sng">
            <a:solidFill>
              <a:schemeClr val="tx1"/>
            </a:solidFill>
            <a:prstDash val="solid"/>
            <a:headEnd type="none" w="sm" len="sm"/>
            <a:tailEnd type="arrow" w="med" len="med"/>
          </a:ln>
        </p:spPr>
      </p:cxnSp>
      <p:sp>
        <p:nvSpPr>
          <p:cNvPr id="56330" name="TextBox 8"/>
          <p:cNvSpPr txBox="1"/>
          <p:nvPr/>
        </p:nvSpPr>
        <p:spPr>
          <a:xfrm>
            <a:off x="250825" y="4859338"/>
            <a:ext cx="720725" cy="369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dirty="0">
                <a:latin typeface="Tahoma" panose="020B0604030504040204" pitchFamily="34" charset="0"/>
              </a:rPr>
              <a:t>。。。</a:t>
            </a:r>
            <a:endParaRPr lang="zh-CN" altLang="en-US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7346" name="页脚占位符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57347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57348" name="Rectangle 2"/>
          <p:cNvSpPr>
            <a:spLocks noGrp="1"/>
          </p:cNvSpPr>
          <p:nvPr>
            <p:ph type="title"/>
          </p:nvPr>
        </p:nvSpPr>
        <p:spPr>
          <a:ln w="12700"/>
        </p:spPr>
        <p:txBody>
          <a:bodyPr vert="horz" wrap="square" lIns="90488" tIns="44450" rIns="90488" bIns="44450" anchor="ctr" anchorCtr="0"/>
          <a:p>
            <a:pPr eaLnBrk="1" hangingPunct="1"/>
            <a:r>
              <a:rPr lang="en-US" altLang="zh-CN" dirty="0"/>
              <a:t>Sales </a:t>
            </a:r>
            <a:endParaRPr lang="en-US" altLang="zh-CN" dirty="0"/>
          </a:p>
        </p:txBody>
      </p:sp>
      <p:sp>
        <p:nvSpPr>
          <p:cNvPr id="57349" name="Rectangle 3"/>
          <p:cNvSpPr>
            <a:spLocks noGrp="1"/>
          </p:cNvSpPr>
          <p:nvPr>
            <p:ph idx="1"/>
          </p:nvPr>
        </p:nvSpPr>
        <p:spPr>
          <a:xfrm>
            <a:off x="0" y="1844675"/>
            <a:ext cx="9067800" cy="1728788"/>
          </a:xfrm>
          <a:ln w="12700"/>
        </p:spPr>
        <p:txBody>
          <a:bodyPr vert="horz" wrap="square" lIns="90488" tIns="44450" rIns="90488" bIns="44450" anchor="t" anchorCtr="0"/>
          <a:p>
            <a:pPr algn="ctr" eaLnBrk="1" hangingPunct="1">
              <a:buNone/>
            </a:pPr>
            <a:r>
              <a:rPr lang="en-US" altLang="zh-CN" sz="2800" dirty="0"/>
              <a:t>On July 6 , Kid’s Clothes sold $4,000 of merchandise to Play Clothes on credit terms 2/10, n/30.  Kid’s Clothes originally paid $2,000 for the merchandise.</a:t>
            </a:r>
            <a:endParaRPr lang="en-US" altLang="zh-CN" sz="2800" dirty="0"/>
          </a:p>
          <a:p>
            <a:pPr algn="ctr" eaLnBrk="1" hangingPunct="1">
              <a:buNone/>
            </a:pPr>
            <a:r>
              <a:rPr lang="en-US" altLang="zh-CN" sz="2800" dirty="0">
                <a:solidFill>
                  <a:schemeClr val="tx2"/>
                </a:solidFill>
              </a:rPr>
              <a:t>Kid’s Clothes must make two entries.</a:t>
            </a:r>
            <a:endParaRPr lang="en-US" altLang="zh-CN" sz="2800" dirty="0">
              <a:solidFill>
                <a:schemeClr val="tx2"/>
              </a:solidFill>
            </a:endParaRPr>
          </a:p>
        </p:txBody>
      </p:sp>
      <p:graphicFrame>
        <p:nvGraphicFramePr>
          <p:cNvPr id="57350" name="Object 4">
            <a:hlinkClick r:id="" action="ppaction://ole?verb="/>
          </p:cNvPr>
          <p:cNvGraphicFramePr/>
          <p:nvPr/>
        </p:nvGraphicFramePr>
        <p:xfrm>
          <a:off x="204788" y="3789363"/>
          <a:ext cx="8942387" cy="2670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" r:id="rId1" imgW="5676900" imgH="2057400" progId="Excel.Sheet.8">
                  <p:embed/>
                </p:oleObj>
              </mc:Choice>
              <mc:Fallback>
                <p:oleObj name="" r:id="rId1" imgW="5676900" imgH="2057400" progId="Excel.Sheet.8">
                  <p:embed/>
                  <p:pic>
                    <p:nvPicPr>
                      <p:cNvPr id="0" name="图片 3091"/>
                      <p:cNvPicPr/>
                      <p:nvPr/>
                    </p:nvPicPr>
                    <p:blipFill>
                      <a:blip r:embed="rId2"/>
                      <a:srcRect b="13478"/>
                      <a:stretch>
                        <a:fillRect/>
                      </a:stretch>
                    </p:blipFill>
                    <p:spPr>
                      <a:xfrm>
                        <a:off x="204788" y="3789363"/>
                        <a:ext cx="8942387" cy="26701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1" name="Object 5">
            <a:hlinkClick r:id="" action="ppaction://ole?verb="/>
          </p:cNvPr>
          <p:cNvGraphicFramePr/>
          <p:nvPr/>
        </p:nvGraphicFramePr>
        <p:xfrm>
          <a:off x="69850" y="3795713"/>
          <a:ext cx="1073150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" r:id="rId3" imgW="6276340" imgH="5547995" progId="MS_ClipArt_Gallery">
                  <p:embed/>
                </p:oleObj>
              </mc:Choice>
              <mc:Fallback>
                <p:oleObj name="" r:id="rId3" imgW="6276340" imgH="5547995" progId="MS_ClipArt_Gallery">
                  <p:embed/>
                  <p:pic>
                    <p:nvPicPr>
                      <p:cNvPr id="0" name="图片 309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9850" y="3795713"/>
                        <a:ext cx="1073150" cy="9493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52" name="Rectangle 6"/>
          <p:cNvSpPr/>
          <p:nvPr/>
        </p:nvSpPr>
        <p:spPr>
          <a:xfrm>
            <a:off x="3492500" y="620713"/>
            <a:ext cx="5183188" cy="915987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p>
            <a:r>
              <a:rPr lang="en-US" altLang="zh-CN" b="1" i="1" dirty="0">
                <a:solidFill>
                  <a:schemeClr val="folHlink"/>
                </a:solidFill>
                <a:latin typeface="Tahoma" panose="020B0604030504040204" pitchFamily="34" charset="0"/>
              </a:rPr>
              <a:t>On July 6, Play Clothes purchased $4,000 of merchandise on credit with terms of </a:t>
            </a:r>
            <a:endParaRPr lang="en-US" altLang="zh-CN" b="1" i="1" dirty="0">
              <a:solidFill>
                <a:schemeClr val="folHlink"/>
              </a:solidFill>
              <a:latin typeface="Tahoma" panose="020B0604030504040204" pitchFamily="34" charset="0"/>
            </a:endParaRPr>
          </a:p>
          <a:p>
            <a:r>
              <a:rPr lang="en-US" altLang="zh-CN" b="1" i="1" dirty="0">
                <a:solidFill>
                  <a:schemeClr val="folHlink"/>
                </a:solidFill>
                <a:latin typeface="Tahoma" panose="020B0604030504040204" pitchFamily="34" charset="0"/>
              </a:rPr>
              <a:t>2/10, n/30 from Kid</a:t>
            </a:r>
            <a:r>
              <a:rPr lang="en-US" altLang="zh-CN" b="1" i="1" dirty="0">
                <a:solidFill>
                  <a:schemeClr val="folHlink"/>
                </a:solidFill>
                <a:latin typeface="Arial" panose="020B0604020202020204" pitchFamily="34" charset="0"/>
              </a:rPr>
              <a:t>’</a:t>
            </a:r>
            <a:r>
              <a:rPr lang="en-US" altLang="zh-CN" b="1" i="1" dirty="0">
                <a:solidFill>
                  <a:schemeClr val="folHlink"/>
                </a:solidFill>
                <a:latin typeface="Tahoma" panose="020B0604030504040204" pitchFamily="34" charset="0"/>
              </a:rPr>
              <a:t>s Clothes.</a:t>
            </a:r>
            <a:endParaRPr lang="zh-CN" altLang="en-US" b="1" i="1" dirty="0">
              <a:solidFill>
                <a:schemeClr val="folHlink"/>
              </a:solidFill>
              <a:latin typeface="Tahoma" panose="020B0604030504040204" pitchFamily="34" charset="0"/>
            </a:endParaRPr>
          </a:p>
        </p:txBody>
      </p:sp>
      <p:sp>
        <p:nvSpPr>
          <p:cNvPr id="2" name="圆角矩形 1"/>
          <p:cNvSpPr/>
          <p:nvPr/>
        </p:nvSpPr>
        <p:spPr bwMode="auto">
          <a:xfrm>
            <a:off x="2700338" y="5732463"/>
            <a:ext cx="3167063" cy="433388"/>
          </a:xfrm>
          <a:prstGeom prst="roundRect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  <a:t>Accounting Standard</a:t>
            </a:r>
            <a:r>
              <a:rPr kumimoji="0" lang="zh-CN" altLang="en-US" sz="1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  <a:t>。。。</a:t>
            </a:r>
            <a:endParaRPr kumimoji="0" lang="zh-CN" altLang="en-US" sz="18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8370" name="页脚占位符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58371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58372" name="Rectangle 2"/>
          <p:cNvSpPr>
            <a:spLocks noGrp="1"/>
          </p:cNvSpPr>
          <p:nvPr>
            <p:ph type="title"/>
          </p:nvPr>
        </p:nvSpPr>
        <p:spPr>
          <a:ln w="12700"/>
        </p:spPr>
        <p:txBody>
          <a:bodyPr vert="horz" wrap="square" lIns="90488" tIns="44450" rIns="90488" bIns="44450" anchor="ctr" anchorCtr="0"/>
          <a:p>
            <a:pPr eaLnBrk="1" hangingPunct="1"/>
            <a:r>
              <a:rPr lang="en-US" altLang="zh-CN" dirty="0"/>
              <a:t>Sales</a:t>
            </a:r>
            <a:endParaRPr lang="en-US" altLang="zh-CN" dirty="0"/>
          </a:p>
        </p:txBody>
      </p:sp>
      <p:sp>
        <p:nvSpPr>
          <p:cNvPr id="58373" name="Rectangle 3"/>
          <p:cNvSpPr>
            <a:spLocks noGrp="1"/>
          </p:cNvSpPr>
          <p:nvPr>
            <p:ph idx="1"/>
          </p:nvPr>
        </p:nvSpPr>
        <p:spPr>
          <a:xfrm>
            <a:off x="0" y="1916113"/>
            <a:ext cx="9067800" cy="1657350"/>
          </a:xfrm>
          <a:ln w="12700"/>
        </p:spPr>
        <p:txBody>
          <a:bodyPr vert="horz" wrap="square" lIns="90488" tIns="44450" rIns="90488" bIns="44450" anchor="t" anchorCtr="0"/>
          <a:p>
            <a:pPr algn="ctr" eaLnBrk="1" hangingPunct="1">
              <a:lnSpc>
                <a:spcPct val="80000"/>
              </a:lnSpc>
              <a:buNone/>
            </a:pPr>
            <a:r>
              <a:rPr lang="en-US" altLang="zh-CN" sz="2800" dirty="0"/>
              <a:t>On July 6 , Kid’s Clothes sold $4,000 of merchandise to Play Clothes on credit terms 2/10, n/30.  Kid’s Clothes originally paid $2,000 for the merchandise.</a:t>
            </a:r>
            <a:endParaRPr lang="en-US" altLang="zh-CN" sz="2800" dirty="0"/>
          </a:p>
          <a:p>
            <a:pPr algn="ctr" eaLnBrk="1" hangingPunct="1">
              <a:lnSpc>
                <a:spcPct val="80000"/>
              </a:lnSpc>
              <a:buNone/>
            </a:pPr>
            <a:r>
              <a:rPr lang="en-US" altLang="zh-CN" sz="2800" dirty="0">
                <a:solidFill>
                  <a:schemeClr val="tx2"/>
                </a:solidFill>
              </a:rPr>
              <a:t>Kid’s Clothes must make two entries.</a:t>
            </a:r>
            <a:endParaRPr lang="en-US" altLang="zh-CN" sz="2800" dirty="0">
              <a:solidFill>
                <a:schemeClr val="tx2"/>
              </a:solidFill>
            </a:endParaRPr>
          </a:p>
        </p:txBody>
      </p:sp>
      <p:graphicFrame>
        <p:nvGraphicFramePr>
          <p:cNvPr id="58374" name="Object 4">
            <a:hlinkClick r:id="" action="ppaction://ole?verb="/>
          </p:cNvPr>
          <p:cNvGraphicFramePr/>
          <p:nvPr/>
        </p:nvGraphicFramePr>
        <p:xfrm>
          <a:off x="204788" y="3789363"/>
          <a:ext cx="8942387" cy="2670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" r:id="rId1" imgW="5676900" imgH="2057400" progId="Excel.Sheet.8">
                  <p:embed/>
                </p:oleObj>
              </mc:Choice>
              <mc:Fallback>
                <p:oleObj name="" r:id="rId1" imgW="5676900" imgH="2057400" progId="Excel.Sheet.8">
                  <p:embed/>
                  <p:pic>
                    <p:nvPicPr>
                      <p:cNvPr id="0" name="图片 3094"/>
                      <p:cNvPicPr/>
                      <p:nvPr/>
                    </p:nvPicPr>
                    <p:blipFill>
                      <a:blip r:embed="rId2"/>
                      <a:srcRect b="13478"/>
                      <a:stretch>
                        <a:fillRect/>
                      </a:stretch>
                    </p:blipFill>
                    <p:spPr>
                      <a:xfrm>
                        <a:off x="204788" y="3789363"/>
                        <a:ext cx="8942387" cy="26701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5" name="Object 5">
            <a:hlinkClick r:id="" action="ppaction://ole?verb="/>
          </p:cNvPr>
          <p:cNvGraphicFramePr/>
          <p:nvPr/>
        </p:nvGraphicFramePr>
        <p:xfrm>
          <a:off x="69850" y="3795713"/>
          <a:ext cx="1073150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" r:id="rId3" imgW="6275070" imgH="5547995" progId="MS_ClipArt_Gallery">
                  <p:embed/>
                </p:oleObj>
              </mc:Choice>
              <mc:Fallback>
                <p:oleObj name="" r:id="rId3" imgW="6275070" imgH="5547995" progId="MS_ClipArt_Gallery">
                  <p:embed/>
                  <p:pic>
                    <p:nvPicPr>
                      <p:cNvPr id="0" name="图片 309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9850" y="3795713"/>
                        <a:ext cx="1073150" cy="9493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9394" name="页脚占位符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59395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59396" name="Rectangle 2"/>
          <p:cNvSpPr>
            <a:spLocks noGrp="1"/>
          </p:cNvSpPr>
          <p:nvPr>
            <p:ph type="title"/>
          </p:nvPr>
        </p:nvSpPr>
        <p:spPr>
          <a:ln w="12700"/>
        </p:spPr>
        <p:txBody>
          <a:bodyPr vert="horz" wrap="square" lIns="90488" tIns="44450" rIns="90488" bIns="44450" anchor="ctr" anchorCtr="0"/>
          <a:p>
            <a:pPr eaLnBrk="1" hangingPunct="1"/>
            <a:r>
              <a:rPr lang="en-US" altLang="zh-CN" dirty="0"/>
              <a:t>Sales Discounts without R&amp;A</a:t>
            </a:r>
            <a:endParaRPr lang="en-US" altLang="zh-CN" dirty="0"/>
          </a:p>
        </p:txBody>
      </p:sp>
      <p:sp>
        <p:nvSpPr>
          <p:cNvPr id="59397" name="Rectangle 3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1900238"/>
          </a:xfrm>
          <a:ln w="12700"/>
        </p:spPr>
        <p:txBody>
          <a:bodyPr vert="horz" wrap="square" lIns="90488" tIns="44450" rIns="90488" bIns="44450" anchor="t" anchorCtr="0"/>
          <a:p>
            <a:pPr algn="ctr" eaLnBrk="1" hangingPunct="1">
              <a:buNone/>
            </a:pPr>
            <a:r>
              <a:rPr lang="en-US" altLang="zh-CN" dirty="0"/>
              <a:t>On July 15, Kid’s Clothes receives the full amount due from Play Clothes.  </a:t>
            </a:r>
            <a:endParaRPr lang="en-US" altLang="zh-CN" dirty="0"/>
          </a:p>
          <a:p>
            <a:pPr algn="ctr" eaLnBrk="1" hangingPunct="1">
              <a:buNone/>
            </a:pPr>
            <a:r>
              <a:rPr lang="en-US" altLang="zh-CN" dirty="0">
                <a:solidFill>
                  <a:schemeClr val="tx2"/>
                </a:solidFill>
              </a:rPr>
              <a:t>Prepare the journal entry for Kid’s Clothes.</a:t>
            </a:r>
            <a:endParaRPr lang="en-US" altLang="zh-CN" dirty="0">
              <a:solidFill>
                <a:schemeClr val="tx2"/>
              </a:solidFill>
            </a:endParaRPr>
          </a:p>
        </p:txBody>
      </p:sp>
      <p:graphicFrame>
        <p:nvGraphicFramePr>
          <p:cNvPr id="59398" name="Object 4">
            <a:hlinkClick r:id="" action="ppaction://ole?verb="/>
          </p:cNvPr>
          <p:cNvGraphicFramePr/>
          <p:nvPr/>
        </p:nvGraphicFramePr>
        <p:xfrm>
          <a:off x="104775" y="3811588"/>
          <a:ext cx="8939213" cy="2670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" r:id="rId1" imgW="4248150" imgH="1533525" progId="Excel.Sheet.5">
                  <p:embed/>
                </p:oleObj>
              </mc:Choice>
              <mc:Fallback>
                <p:oleObj name="" r:id="rId1" imgW="4248150" imgH="1533525" progId="Excel.Sheet.5">
                  <p:embed/>
                  <p:pic>
                    <p:nvPicPr>
                      <p:cNvPr id="0" name="图片 3095"/>
                      <p:cNvPicPr/>
                      <p:nvPr/>
                    </p:nvPicPr>
                    <p:blipFill>
                      <a:blip r:embed="rId2"/>
                      <a:srcRect b="13478"/>
                      <a:stretch>
                        <a:fillRect/>
                      </a:stretch>
                    </p:blipFill>
                    <p:spPr>
                      <a:xfrm>
                        <a:off x="104775" y="3811588"/>
                        <a:ext cx="8939213" cy="26701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0418" name="页脚占位符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60419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60420" name="Rectangle 2"/>
          <p:cNvSpPr>
            <a:spLocks noGrp="1"/>
          </p:cNvSpPr>
          <p:nvPr>
            <p:ph type="title"/>
          </p:nvPr>
        </p:nvSpPr>
        <p:spPr>
          <a:ln w="12700"/>
        </p:spPr>
        <p:txBody>
          <a:bodyPr vert="horz" wrap="square" lIns="90488" tIns="44450" rIns="90488" bIns="44450" anchor="ctr" anchorCtr="0"/>
          <a:p>
            <a:pPr eaLnBrk="1" hangingPunct="1"/>
            <a:r>
              <a:rPr lang="en-US" altLang="zh-CN" dirty="0"/>
              <a:t>Sales Discounts without R&amp;A</a:t>
            </a:r>
            <a:endParaRPr lang="en-US" altLang="zh-CN" dirty="0"/>
          </a:p>
        </p:txBody>
      </p:sp>
      <p:graphicFrame>
        <p:nvGraphicFramePr>
          <p:cNvPr id="60421" name="Object 3">
            <a:hlinkClick r:id="" action="ppaction://ole?verb="/>
          </p:cNvPr>
          <p:cNvGraphicFramePr/>
          <p:nvPr/>
        </p:nvGraphicFramePr>
        <p:xfrm>
          <a:off x="104775" y="3811588"/>
          <a:ext cx="8942388" cy="2670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" r:id="rId1" imgW="3649345" imgH="1322705" progId="Excel.Sheet.8">
                  <p:embed/>
                </p:oleObj>
              </mc:Choice>
              <mc:Fallback>
                <p:oleObj name="" r:id="rId1" imgW="3649345" imgH="1322705" progId="Excel.Sheet.8">
                  <p:embed/>
                  <p:pic>
                    <p:nvPicPr>
                      <p:cNvPr id="0" name="图片 3096"/>
                      <p:cNvPicPr/>
                      <p:nvPr/>
                    </p:nvPicPr>
                    <p:blipFill>
                      <a:blip r:embed="rId2"/>
                      <a:srcRect b="13478"/>
                      <a:stretch>
                        <a:fillRect/>
                      </a:stretch>
                    </p:blipFill>
                    <p:spPr>
                      <a:xfrm>
                        <a:off x="104775" y="3811588"/>
                        <a:ext cx="8942388" cy="26701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22" name="Line 4"/>
          <p:cNvSpPr/>
          <p:nvPr/>
        </p:nvSpPr>
        <p:spPr>
          <a:xfrm flipH="1">
            <a:off x="7467600" y="4419600"/>
            <a:ext cx="1066800" cy="914400"/>
          </a:xfrm>
          <a:prstGeom prst="line">
            <a:avLst/>
          </a:prstGeom>
          <a:ln w="508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60423" name="Rectangle 5"/>
          <p:cNvSpPr/>
          <p:nvPr/>
        </p:nvSpPr>
        <p:spPr>
          <a:xfrm>
            <a:off x="5024438" y="3881438"/>
            <a:ext cx="3886200" cy="528637"/>
          </a:xfrm>
          <a:prstGeom prst="rect">
            <a:avLst/>
          </a:prstGeom>
          <a:solidFill>
            <a:srgbClr val="FFFFCC"/>
          </a:solidFill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  <a:effectLst>
            <a:outerShdw dist="107763" dir="2699999" algn="ctr" rotWithShape="0">
              <a:schemeClr val="tx1"/>
            </a:outerShdw>
          </a:effectLst>
        </p:spPr>
        <p:txBody>
          <a:bodyPr lIns="90488" tIns="44450" rIns="90488" bIns="44450">
            <a:spAutoFit/>
          </a:bodyPr>
          <a:p>
            <a:pPr algn="ctr" eaLnBrk="0" hangingPunct="0">
              <a:spcBef>
                <a:spcPct val="50000"/>
              </a:spcBef>
            </a:pPr>
            <a:r>
              <a:rPr lang="en-US" altLang="zh-CN" sz="2800" b="1" dirty="0">
                <a:solidFill>
                  <a:schemeClr val="tx2"/>
                </a:solidFill>
                <a:latin typeface="Arial" panose="020B0604020202020204" pitchFamily="34" charset="0"/>
              </a:rPr>
              <a:t>$4,000 </a:t>
            </a:r>
            <a:r>
              <a:rPr lang="en-US" altLang="zh-CN" sz="2800" b="1" dirty="0">
                <a:solidFill>
                  <a:schemeClr val="tx2"/>
                </a:solidFill>
                <a:latin typeface="Symbol" panose="05050102010706020507" pitchFamily="18" charset="2"/>
              </a:rPr>
              <a:t>´</a:t>
            </a:r>
            <a:r>
              <a:rPr lang="en-US" altLang="zh-CN" sz="2800" b="1" dirty="0">
                <a:solidFill>
                  <a:schemeClr val="tx2"/>
                </a:solidFill>
                <a:latin typeface="Arial" panose="020B0604020202020204" pitchFamily="34" charset="0"/>
              </a:rPr>
              <a:t> 98% = $3,920</a:t>
            </a:r>
            <a:endParaRPr lang="en-US" altLang="zh-CN" sz="2800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60424" name="Line 6"/>
          <p:cNvSpPr/>
          <p:nvPr/>
        </p:nvSpPr>
        <p:spPr>
          <a:xfrm>
            <a:off x="2438400" y="4114800"/>
            <a:ext cx="0" cy="1676400"/>
          </a:xfrm>
          <a:prstGeom prst="line">
            <a:avLst/>
          </a:prstGeom>
          <a:ln w="50800" cap="flat" cmpd="sng">
            <a:solidFill>
              <a:srgbClr val="AD69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60425" name="Rectangle 7"/>
          <p:cNvSpPr/>
          <p:nvPr/>
        </p:nvSpPr>
        <p:spPr>
          <a:xfrm>
            <a:off x="147638" y="3881438"/>
            <a:ext cx="3514725" cy="528637"/>
          </a:xfrm>
          <a:prstGeom prst="rect">
            <a:avLst/>
          </a:prstGeom>
          <a:solidFill>
            <a:srgbClr val="AD6900"/>
          </a:solidFill>
          <a:ln w="12700" cap="flat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  <a:effectLst>
            <a:outerShdw dist="107763" dir="2699999" algn="ctr" rotWithShape="0">
              <a:schemeClr val="hlink"/>
            </a:outerShdw>
          </a:effectLst>
        </p:spPr>
        <p:txBody>
          <a:bodyPr lIns="90488" tIns="44450" rIns="90488" bIns="44450">
            <a:spAutoFit/>
          </a:bodyPr>
          <a:p>
            <a:pPr algn="ctr" eaLnBrk="0" hangingPunct="0">
              <a:spcBef>
                <a:spcPct val="50000"/>
              </a:spcBef>
            </a:pPr>
            <a:r>
              <a:rPr lang="en-US" altLang="zh-CN" sz="2800" b="1" dirty="0">
                <a:solidFill>
                  <a:srgbClr val="FFFFFF"/>
                </a:solidFill>
                <a:latin typeface="Arial" panose="020B0604020202020204" pitchFamily="34" charset="0"/>
              </a:rPr>
              <a:t>Contra-revenue</a:t>
            </a:r>
            <a:endParaRPr lang="en-US" altLang="zh-CN" sz="2800" b="1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60426" name="Rectangle 8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724400"/>
          </a:xfrm>
          <a:ln w="12700"/>
        </p:spPr>
        <p:txBody>
          <a:bodyPr vert="horz" wrap="square" lIns="90488" tIns="44450" rIns="90488" bIns="44450" anchor="t" anchorCtr="0"/>
          <a:p>
            <a:pPr algn="ctr" eaLnBrk="1" hangingPunct="1">
              <a:buNone/>
            </a:pPr>
            <a:r>
              <a:rPr lang="en-US" altLang="zh-CN" dirty="0"/>
              <a:t>On July 15, Kid’s Clothes receives the full amount due from Play Clothes.  </a:t>
            </a:r>
            <a:endParaRPr lang="en-US" altLang="zh-CN" dirty="0"/>
          </a:p>
          <a:p>
            <a:pPr algn="ctr" eaLnBrk="1" hangingPunct="1">
              <a:buNone/>
            </a:pPr>
            <a:r>
              <a:rPr lang="en-US" altLang="zh-CN" dirty="0">
                <a:solidFill>
                  <a:schemeClr val="tx2"/>
                </a:solidFill>
              </a:rPr>
              <a:t>Prepare the journal entry for Kid’s Clothes.</a:t>
            </a:r>
            <a:endParaRPr lang="en-US" altLang="zh-CN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42" name="页脚占位符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61443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61444" name="Rectangle 2"/>
          <p:cNvSpPr>
            <a:spLocks noGrp="1"/>
          </p:cNvSpPr>
          <p:nvPr>
            <p:ph type="title"/>
          </p:nvPr>
        </p:nvSpPr>
        <p:spPr>
          <a:ln w="12700"/>
        </p:spPr>
        <p:txBody>
          <a:bodyPr vert="horz" wrap="square" lIns="90488" tIns="44450" rIns="90488" bIns="44450" anchor="ctr" anchorCtr="0"/>
          <a:p>
            <a:pPr eaLnBrk="1" hangingPunct="1"/>
            <a:r>
              <a:rPr lang="en-US" altLang="zh-CN" dirty="0"/>
              <a:t>Sales Discounts without R&amp;A</a:t>
            </a:r>
            <a:endParaRPr lang="en-US" altLang="zh-CN" dirty="0"/>
          </a:p>
        </p:txBody>
      </p:sp>
      <p:sp>
        <p:nvSpPr>
          <p:cNvPr id="61445" name="Rectangle 3"/>
          <p:cNvSpPr>
            <a:spLocks noGrp="1"/>
          </p:cNvSpPr>
          <p:nvPr>
            <p:ph idx="1"/>
          </p:nvPr>
        </p:nvSpPr>
        <p:spPr>
          <a:xfrm>
            <a:off x="76200" y="1676400"/>
            <a:ext cx="8991600" cy="4724400"/>
          </a:xfrm>
          <a:ln w="12700"/>
        </p:spPr>
        <p:txBody>
          <a:bodyPr vert="horz" wrap="square" lIns="90488" tIns="44450" rIns="90488" bIns="44450" anchor="t" anchorCtr="0"/>
          <a:p>
            <a:pPr algn="ctr" eaLnBrk="1" hangingPunct="1">
              <a:buNone/>
            </a:pPr>
            <a:r>
              <a:rPr lang="en-US" altLang="zh-CN" dirty="0"/>
              <a:t>Now, on July 20 Kid’s Clothes received the full amount due from Play Clothes.  </a:t>
            </a:r>
            <a:endParaRPr lang="en-US" altLang="zh-CN" dirty="0"/>
          </a:p>
          <a:p>
            <a:pPr algn="ctr" eaLnBrk="1" hangingPunct="1">
              <a:buNone/>
            </a:pPr>
            <a:r>
              <a:rPr lang="en-US" altLang="zh-CN" dirty="0">
                <a:solidFill>
                  <a:schemeClr val="tx2"/>
                </a:solidFill>
              </a:rPr>
              <a:t>Prepare the journal entry for Kid’s Clothes.</a:t>
            </a:r>
            <a:endParaRPr lang="en-US" altLang="zh-CN" dirty="0">
              <a:solidFill>
                <a:schemeClr val="tx2"/>
              </a:solidFill>
            </a:endParaRPr>
          </a:p>
        </p:txBody>
      </p:sp>
      <p:graphicFrame>
        <p:nvGraphicFramePr>
          <p:cNvPr id="61446" name="Object 4">
            <a:hlinkClick r:id="" action="ppaction://ole?verb="/>
          </p:cNvPr>
          <p:cNvGraphicFramePr/>
          <p:nvPr/>
        </p:nvGraphicFramePr>
        <p:xfrm>
          <a:off x="104775" y="3811588"/>
          <a:ext cx="8939213" cy="2670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" r:id="rId1" imgW="4248150" imgH="1533525" progId="Excel.Sheet.5">
                  <p:embed/>
                </p:oleObj>
              </mc:Choice>
              <mc:Fallback>
                <p:oleObj name="" r:id="rId1" imgW="4248150" imgH="1533525" progId="Excel.Sheet.5">
                  <p:embed/>
                  <p:pic>
                    <p:nvPicPr>
                      <p:cNvPr id="0" name="图片 3098"/>
                      <p:cNvPicPr/>
                      <p:nvPr/>
                    </p:nvPicPr>
                    <p:blipFill>
                      <a:blip r:embed="rId2"/>
                      <a:srcRect b="13478"/>
                      <a:stretch>
                        <a:fillRect/>
                      </a:stretch>
                    </p:blipFill>
                    <p:spPr>
                      <a:xfrm>
                        <a:off x="104775" y="3811588"/>
                        <a:ext cx="8939213" cy="26701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2466" name="页脚占位符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62467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62468" name="Rectangle 2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  <a:ln w="12700"/>
        </p:spPr>
        <p:txBody>
          <a:bodyPr vert="horz" wrap="square" lIns="90488" tIns="44450" rIns="90488" bIns="44450" anchor="ctr" anchorCtr="0"/>
          <a:p>
            <a:pPr eaLnBrk="1" hangingPunct="1"/>
            <a:r>
              <a:rPr lang="en-US" altLang="zh-CN" dirty="0"/>
              <a:t>Sales Discounts without R&amp;A</a:t>
            </a:r>
            <a:endParaRPr lang="en-US" altLang="zh-CN" dirty="0"/>
          </a:p>
        </p:txBody>
      </p:sp>
      <p:graphicFrame>
        <p:nvGraphicFramePr>
          <p:cNvPr id="62469" name="Object 3">
            <a:hlinkClick r:id="" action="ppaction://ole?verb="/>
          </p:cNvPr>
          <p:cNvGraphicFramePr/>
          <p:nvPr/>
        </p:nvGraphicFramePr>
        <p:xfrm>
          <a:off x="104775" y="3811588"/>
          <a:ext cx="8939213" cy="2670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" r:id="rId1" imgW="4248150" imgH="1533525" progId="Excel.Sheet.5">
                  <p:embed/>
                </p:oleObj>
              </mc:Choice>
              <mc:Fallback>
                <p:oleObj name="" r:id="rId1" imgW="4248150" imgH="1533525" progId="Excel.Sheet.5">
                  <p:embed/>
                  <p:pic>
                    <p:nvPicPr>
                      <p:cNvPr id="0" name="图片 3097"/>
                      <p:cNvPicPr/>
                      <p:nvPr/>
                    </p:nvPicPr>
                    <p:blipFill>
                      <a:blip r:embed="rId2"/>
                      <a:srcRect b="13478"/>
                      <a:stretch>
                        <a:fillRect/>
                      </a:stretch>
                    </p:blipFill>
                    <p:spPr>
                      <a:xfrm>
                        <a:off x="104775" y="3811588"/>
                        <a:ext cx="8939213" cy="26701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470" name="Rectangle 4"/>
          <p:cNvSpPr>
            <a:spLocks noGrp="1"/>
          </p:cNvSpPr>
          <p:nvPr>
            <p:ph idx="1"/>
          </p:nvPr>
        </p:nvSpPr>
        <p:spPr>
          <a:xfrm>
            <a:off x="76200" y="1676400"/>
            <a:ext cx="8991600" cy="4724400"/>
          </a:xfrm>
          <a:ln w="12700"/>
        </p:spPr>
        <p:txBody>
          <a:bodyPr vert="horz" wrap="square" lIns="90488" tIns="44450" rIns="90488" bIns="44450" anchor="t" anchorCtr="0"/>
          <a:p>
            <a:pPr algn="ctr" eaLnBrk="1" hangingPunct="1">
              <a:buNone/>
            </a:pPr>
            <a:r>
              <a:rPr lang="en-US" altLang="zh-CN" dirty="0"/>
              <a:t>Now, on July 20 Kid’s Clothes received the full amount due from Play Clothes.  </a:t>
            </a:r>
            <a:endParaRPr lang="en-US" altLang="zh-CN" dirty="0"/>
          </a:p>
          <a:p>
            <a:pPr algn="ctr" eaLnBrk="1" hangingPunct="1">
              <a:buNone/>
            </a:pPr>
            <a:r>
              <a:rPr lang="en-US" altLang="zh-CN" dirty="0">
                <a:solidFill>
                  <a:schemeClr val="tx2"/>
                </a:solidFill>
              </a:rPr>
              <a:t>Prepare the journal entry for Kid’s Clothes.</a:t>
            </a:r>
            <a:endParaRPr lang="en-US" altLang="zh-CN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3490" name="页脚占位符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63491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63492" name="Rectangle 2"/>
          <p:cNvSpPr>
            <a:spLocks noGrp="1"/>
          </p:cNvSpPr>
          <p:nvPr>
            <p:ph type="title"/>
          </p:nvPr>
        </p:nvSpPr>
        <p:spPr>
          <a:ln w="12700"/>
        </p:spPr>
        <p:txBody>
          <a:bodyPr vert="horz" wrap="square" lIns="90488" tIns="44450" rIns="90488" bIns="44450" anchor="ctr" anchorCtr="0"/>
          <a:p>
            <a:pPr eaLnBrk="1" hangingPunct="1"/>
            <a:r>
              <a:rPr lang="en-US" altLang="zh-CN" dirty="0"/>
              <a:t>Sales Returns and Allowances</a:t>
            </a:r>
            <a:br>
              <a:rPr lang="en-US" altLang="zh-CN" dirty="0"/>
            </a:br>
            <a:r>
              <a:rPr lang="zh-CN" altLang="en-US" dirty="0"/>
              <a:t>销售退回与折让</a:t>
            </a:r>
            <a:endParaRPr lang="zh-CN" altLang="en-US" dirty="0"/>
          </a:p>
        </p:txBody>
      </p:sp>
      <p:sp>
        <p:nvSpPr>
          <p:cNvPr id="63493" name="Rectangle 3"/>
          <p:cNvSpPr>
            <a:spLocks noGrp="1"/>
          </p:cNvSpPr>
          <p:nvPr>
            <p:ph idx="1"/>
          </p:nvPr>
        </p:nvSpPr>
        <p:spPr>
          <a:xfrm>
            <a:off x="76200" y="2060575"/>
            <a:ext cx="8991600" cy="1655763"/>
          </a:xfrm>
          <a:ln w="12700"/>
        </p:spPr>
        <p:txBody>
          <a:bodyPr vert="horz" wrap="square" lIns="90488" tIns="44450" rIns="90488" bIns="44450" anchor="t" anchorCtr="0"/>
          <a:p>
            <a:pPr algn="ctr" eaLnBrk="1" hangingPunct="1">
              <a:buNone/>
            </a:pPr>
            <a:r>
              <a:rPr lang="en-US" altLang="zh-CN" sz="2400" dirty="0"/>
              <a:t>On XX, Play Clothes returned X of unsatisfactory merchandise to Kid’s Clothes.  Kid’s Clothes cost for this merchandise was Y.</a:t>
            </a:r>
            <a:endParaRPr lang="en-US" altLang="zh-CN" sz="2400" dirty="0"/>
          </a:p>
          <a:p>
            <a:pPr algn="ctr" eaLnBrk="1" hangingPunct="1">
              <a:buNone/>
            </a:pPr>
            <a:r>
              <a:rPr lang="en-US" altLang="zh-CN" sz="2400" dirty="0">
                <a:solidFill>
                  <a:schemeClr val="tx2"/>
                </a:solidFill>
              </a:rPr>
              <a:t>Kid’s Clothes must make two entries.</a:t>
            </a:r>
            <a:endParaRPr lang="en-US" altLang="zh-CN" sz="2400" dirty="0">
              <a:solidFill>
                <a:schemeClr val="tx2"/>
              </a:solidFill>
            </a:endParaRPr>
          </a:p>
        </p:txBody>
      </p:sp>
      <p:graphicFrame>
        <p:nvGraphicFramePr>
          <p:cNvPr id="63494" name="Object 4">
            <a:hlinkClick r:id="" action="ppaction://ole?verb="/>
          </p:cNvPr>
          <p:cNvGraphicFramePr/>
          <p:nvPr/>
        </p:nvGraphicFramePr>
        <p:xfrm>
          <a:off x="204788" y="3789363"/>
          <a:ext cx="8942387" cy="2670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" r:id="rId1" imgW="5676900" imgH="2057400" progId="Excel.Sheet.8">
                  <p:embed/>
                </p:oleObj>
              </mc:Choice>
              <mc:Fallback>
                <p:oleObj name="" r:id="rId1" imgW="5676900" imgH="2057400" progId="Excel.Sheet.8">
                  <p:embed/>
                  <p:pic>
                    <p:nvPicPr>
                      <p:cNvPr id="0" name="图片 3099"/>
                      <p:cNvPicPr/>
                      <p:nvPr/>
                    </p:nvPicPr>
                    <p:blipFill>
                      <a:blip r:embed="rId2"/>
                      <a:srcRect b="13478"/>
                      <a:stretch>
                        <a:fillRect/>
                      </a:stretch>
                    </p:blipFill>
                    <p:spPr>
                      <a:xfrm>
                        <a:off x="204788" y="3789363"/>
                        <a:ext cx="8942387" cy="26701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5" name="Object 5">
            <a:hlinkClick r:id="" action="ppaction://ole?verb="/>
          </p:cNvPr>
          <p:cNvGraphicFramePr/>
          <p:nvPr/>
        </p:nvGraphicFramePr>
        <p:xfrm>
          <a:off x="69850" y="3795713"/>
          <a:ext cx="1073150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" r:id="rId3" imgW="6276340" imgH="5547995" progId="MS_ClipArt_Gallery">
                  <p:embed/>
                </p:oleObj>
              </mc:Choice>
              <mc:Fallback>
                <p:oleObj name="" r:id="rId3" imgW="6276340" imgH="5547995" progId="MS_ClipArt_Gallery">
                  <p:embed/>
                  <p:pic>
                    <p:nvPicPr>
                      <p:cNvPr id="0" name="图片 310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9850" y="3795713"/>
                        <a:ext cx="1073150" cy="9493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496" name="Line 6"/>
          <p:cNvSpPr/>
          <p:nvPr/>
        </p:nvSpPr>
        <p:spPr>
          <a:xfrm flipH="1">
            <a:off x="5257800" y="4343400"/>
            <a:ext cx="2133600" cy="1066800"/>
          </a:xfrm>
          <a:prstGeom prst="line">
            <a:avLst/>
          </a:prstGeom>
          <a:ln w="50800" cap="flat" cmpd="sng">
            <a:solidFill>
              <a:srgbClr val="AD69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63497" name="Rectangle 7"/>
          <p:cNvSpPr/>
          <p:nvPr/>
        </p:nvSpPr>
        <p:spPr>
          <a:xfrm>
            <a:off x="5557838" y="3805238"/>
            <a:ext cx="3514725" cy="528637"/>
          </a:xfrm>
          <a:prstGeom prst="rect">
            <a:avLst/>
          </a:prstGeom>
          <a:solidFill>
            <a:srgbClr val="FFFFCC"/>
          </a:solidFill>
          <a:ln w="12700" cap="flat" cmpd="sng">
            <a:solidFill>
              <a:srgbClr val="FFFFCC"/>
            </a:solidFill>
            <a:prstDash val="solid"/>
            <a:miter/>
            <a:headEnd type="none" w="med" len="med"/>
            <a:tailEnd type="none" w="med" len="med"/>
          </a:ln>
          <a:effectLst>
            <a:outerShdw dist="107763" dir="2699999" algn="ctr" rotWithShape="0">
              <a:schemeClr val="hlink"/>
            </a:outerShdw>
          </a:effectLst>
        </p:spPr>
        <p:txBody>
          <a:bodyPr lIns="90488" tIns="44450" rIns="90488" bIns="44450">
            <a:spAutoFit/>
          </a:bodyPr>
          <a:p>
            <a:pPr algn="ctr" eaLnBrk="0" hangingPunct="0">
              <a:spcBef>
                <a:spcPct val="50000"/>
              </a:spcBef>
            </a:pPr>
            <a:r>
              <a:rPr lang="en-US" altLang="zh-CN" sz="2800" b="1" dirty="0">
                <a:solidFill>
                  <a:schemeClr val="tx2"/>
                </a:solidFill>
                <a:latin typeface="Arial" panose="020B0604020202020204" pitchFamily="34" charset="0"/>
              </a:rPr>
              <a:t>Contra-revenue</a:t>
            </a:r>
            <a:endParaRPr lang="en-US" altLang="zh-CN" sz="2800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4514" name="页脚占位符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64515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64516" name="Rectangle 2"/>
          <p:cNvSpPr>
            <a:spLocks noGrp="1"/>
          </p:cNvSpPr>
          <p:nvPr>
            <p:ph type="title"/>
          </p:nvPr>
        </p:nvSpPr>
        <p:spPr>
          <a:ln w="12700"/>
        </p:spPr>
        <p:txBody>
          <a:bodyPr vert="horz" wrap="square" lIns="90488" tIns="44450" rIns="90488" bIns="44450" anchor="ctr" anchorCtr="0"/>
          <a:p>
            <a:pPr eaLnBrk="1" hangingPunct="1"/>
            <a:r>
              <a:rPr lang="en-US" altLang="zh-CN" dirty="0"/>
              <a:t>Sales Returns and Allowances</a:t>
            </a:r>
            <a:endParaRPr lang="en-US" altLang="zh-CN" dirty="0"/>
          </a:p>
        </p:txBody>
      </p:sp>
      <p:sp>
        <p:nvSpPr>
          <p:cNvPr id="64517" name="Rectangle 3"/>
          <p:cNvSpPr>
            <a:spLocks noGrp="1"/>
          </p:cNvSpPr>
          <p:nvPr>
            <p:ph idx="1"/>
          </p:nvPr>
        </p:nvSpPr>
        <p:spPr>
          <a:xfrm>
            <a:off x="76200" y="1989138"/>
            <a:ext cx="8991600" cy="1727200"/>
          </a:xfrm>
          <a:ln w="12700"/>
        </p:spPr>
        <p:txBody>
          <a:bodyPr vert="horz" wrap="square" lIns="90488" tIns="44450" rIns="90488" bIns="44450" anchor="t" anchorCtr="0"/>
          <a:p>
            <a:pPr algn="ctr" eaLnBrk="1" hangingPunct="1">
              <a:lnSpc>
                <a:spcPct val="90000"/>
              </a:lnSpc>
              <a:buNone/>
            </a:pPr>
            <a:r>
              <a:rPr lang="en-US" altLang="zh-CN" sz="2400" dirty="0"/>
              <a:t>On XX, Play Clothes returned X of unsatisfactory merchandise to Kid’s Clothes.  Kid’s Clothes cost for this merchandise was Y.</a:t>
            </a:r>
            <a:endParaRPr lang="en-US" altLang="zh-CN" sz="2400" dirty="0"/>
          </a:p>
          <a:p>
            <a:pPr algn="ctr" eaLnBrk="1" hangingPunct="1">
              <a:lnSpc>
                <a:spcPct val="90000"/>
              </a:lnSpc>
              <a:buNone/>
            </a:pPr>
            <a:r>
              <a:rPr lang="en-US" altLang="zh-CN" sz="2400" dirty="0">
                <a:solidFill>
                  <a:schemeClr val="tx2"/>
                </a:solidFill>
              </a:rPr>
              <a:t>Kid’s Clothes must make two entries.</a:t>
            </a:r>
            <a:endParaRPr lang="en-US" altLang="zh-CN" sz="2400" dirty="0">
              <a:solidFill>
                <a:schemeClr val="tx2"/>
              </a:solidFill>
            </a:endParaRPr>
          </a:p>
        </p:txBody>
      </p:sp>
      <p:graphicFrame>
        <p:nvGraphicFramePr>
          <p:cNvPr id="64518" name="Object 4">
            <a:hlinkClick r:id="" action="ppaction://ole?verb="/>
          </p:cNvPr>
          <p:cNvGraphicFramePr/>
          <p:nvPr/>
        </p:nvGraphicFramePr>
        <p:xfrm>
          <a:off x="204788" y="3789363"/>
          <a:ext cx="8942387" cy="2670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" r:id="rId1" imgW="5676900" imgH="2057400" progId="Excel.Sheet.8">
                  <p:embed/>
                </p:oleObj>
              </mc:Choice>
              <mc:Fallback>
                <p:oleObj name="" r:id="rId1" imgW="5676900" imgH="2057400" progId="Excel.Sheet.8">
                  <p:embed/>
                  <p:pic>
                    <p:nvPicPr>
                      <p:cNvPr id="0" name="图片 3102"/>
                      <p:cNvPicPr/>
                      <p:nvPr/>
                    </p:nvPicPr>
                    <p:blipFill>
                      <a:blip r:embed="rId2"/>
                      <a:srcRect b="13478"/>
                      <a:stretch>
                        <a:fillRect/>
                      </a:stretch>
                    </p:blipFill>
                    <p:spPr>
                      <a:xfrm>
                        <a:off x="204788" y="3789363"/>
                        <a:ext cx="8942387" cy="26701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9" name="Object 5">
            <a:hlinkClick r:id="" action="ppaction://ole?verb="/>
          </p:cNvPr>
          <p:cNvGraphicFramePr/>
          <p:nvPr/>
        </p:nvGraphicFramePr>
        <p:xfrm>
          <a:off x="69850" y="3795713"/>
          <a:ext cx="1073150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" r:id="rId3" imgW="6275070" imgH="5547995" progId="MS_ClipArt_Gallery">
                  <p:embed/>
                </p:oleObj>
              </mc:Choice>
              <mc:Fallback>
                <p:oleObj name="" r:id="rId3" imgW="6275070" imgH="5547995" progId="MS_ClipArt_Gallery">
                  <p:embed/>
                  <p:pic>
                    <p:nvPicPr>
                      <p:cNvPr id="0" name="图片 310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9850" y="3795713"/>
                        <a:ext cx="1073150" cy="9493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页脚占位符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10243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10244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eaLnBrk="1" hangingPunct="1"/>
            <a:r>
              <a:rPr lang="en-US" altLang="zh-CN" sz="4000" dirty="0"/>
              <a:t>Types of Companies/Inventories</a:t>
            </a:r>
            <a:br>
              <a:rPr lang="en-US" altLang="zh-CN" sz="4000" dirty="0"/>
            </a:br>
            <a:r>
              <a:rPr lang="en-US" altLang="zh-CN" sz="4000" dirty="0"/>
              <a:t>(Cont.)</a:t>
            </a:r>
            <a:endParaRPr lang="en-US" altLang="zh-CN" sz="4000" dirty="0"/>
          </a:p>
        </p:txBody>
      </p:sp>
      <p:sp>
        <p:nvSpPr>
          <p:cNvPr id="10245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>
              <a:buFont typeface="Symbol" panose="05050102010706020507" pitchFamily="18" charset="2"/>
              <a:buChar char="·"/>
            </a:pPr>
            <a:r>
              <a:rPr lang="en-US" altLang="zh-CN" dirty="0"/>
              <a:t>Manufacturing company converts raw materials and purchased parts into finished goods.</a:t>
            </a:r>
            <a:endParaRPr lang="en-US" altLang="zh-CN" dirty="0"/>
          </a:p>
          <a:p>
            <a:pPr lvl="1" eaLnBrk="1" hangingPunct="1">
              <a:buFont typeface="Symbol" panose="05050102010706020507" pitchFamily="18" charset="2"/>
              <a:buChar char="·"/>
            </a:pPr>
            <a:r>
              <a:rPr lang="en-US" altLang="zh-CN" dirty="0"/>
              <a:t>3 types of inventories;</a:t>
            </a:r>
            <a:endParaRPr lang="en-US" altLang="zh-CN" dirty="0"/>
          </a:p>
          <a:p>
            <a:pPr lvl="2" eaLnBrk="1" hangingPunct="1">
              <a:buFont typeface="Symbol" panose="05050102010706020507" pitchFamily="18" charset="2"/>
              <a:buChar char="·"/>
            </a:pPr>
            <a:r>
              <a:rPr lang="en-US" altLang="zh-CN" dirty="0"/>
              <a:t>Materials. </a:t>
            </a:r>
            <a:r>
              <a:rPr lang="zh-CN" altLang="en-US" dirty="0"/>
              <a:t>原材料</a:t>
            </a:r>
            <a:endParaRPr lang="zh-CN" altLang="en-US" dirty="0"/>
          </a:p>
          <a:p>
            <a:pPr lvl="2" eaLnBrk="1" hangingPunct="1">
              <a:buFont typeface="Symbol" panose="05050102010706020507" pitchFamily="18" charset="2"/>
              <a:buChar char="·"/>
            </a:pPr>
            <a:r>
              <a:rPr lang="en-US" altLang="zh-CN" dirty="0"/>
              <a:t>Work-in-process. </a:t>
            </a:r>
            <a:r>
              <a:rPr lang="zh-CN" altLang="en-US" dirty="0"/>
              <a:t>在产品</a:t>
            </a:r>
            <a:endParaRPr lang="zh-CN" altLang="en-US" dirty="0"/>
          </a:p>
          <a:p>
            <a:pPr lvl="2" eaLnBrk="1" hangingPunct="1">
              <a:buFont typeface="Symbol" panose="05050102010706020507" pitchFamily="18" charset="2"/>
              <a:buChar char="·"/>
            </a:pPr>
            <a:r>
              <a:rPr lang="en-US" altLang="zh-CN" dirty="0"/>
              <a:t>Finished goods.</a:t>
            </a:r>
            <a:r>
              <a:rPr lang="zh-CN" altLang="en-US" dirty="0"/>
              <a:t>产成品</a:t>
            </a:r>
            <a:endParaRPr lang="zh-CN" altLang="en-US" dirty="0"/>
          </a:p>
          <a:p>
            <a:pPr eaLnBrk="1" hangingPunct="1">
              <a:buFont typeface="Wingdings" panose="05000000000000000000" pitchFamily="2" charset="2"/>
              <a:buChar char="n"/>
            </a:pPr>
            <a:endParaRPr lang="zh-CN" altLang="en-US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5538" name="页脚占位符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65539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65540" name="Rectangle 2"/>
          <p:cNvSpPr>
            <a:spLocks noGrp="1"/>
          </p:cNvSpPr>
          <p:nvPr>
            <p:ph type="title"/>
          </p:nvPr>
        </p:nvSpPr>
        <p:spPr>
          <a:ln w="12700"/>
        </p:spPr>
        <p:txBody>
          <a:bodyPr vert="horz" wrap="square" lIns="90488" tIns="44450" rIns="90488" bIns="44450" anchor="ctr" anchorCtr="0"/>
          <a:p>
            <a:pPr eaLnBrk="1" hangingPunct="1"/>
            <a:r>
              <a:rPr lang="en-US" altLang="zh-CN" dirty="0"/>
              <a:t>Sales Discounts </a:t>
            </a:r>
            <a:r>
              <a:rPr lang="zh-CN" altLang="en-US" dirty="0"/>
              <a:t>销售折扣</a:t>
            </a:r>
            <a:br>
              <a:rPr lang="zh-CN" altLang="en-US" dirty="0"/>
            </a:br>
            <a:r>
              <a:rPr lang="en-US" altLang="zh-CN" dirty="0"/>
              <a:t>with sales R&amp;A</a:t>
            </a:r>
            <a:endParaRPr lang="en-US" altLang="zh-CN" dirty="0"/>
          </a:p>
        </p:txBody>
      </p:sp>
      <p:sp>
        <p:nvSpPr>
          <p:cNvPr id="65541" name="Rectangle 3"/>
          <p:cNvSpPr>
            <a:spLocks noGrp="1"/>
          </p:cNvSpPr>
          <p:nvPr>
            <p:ph idx="1"/>
          </p:nvPr>
        </p:nvSpPr>
        <p:spPr>
          <a:xfrm>
            <a:off x="304800" y="1989138"/>
            <a:ext cx="8458200" cy="1655762"/>
          </a:xfrm>
          <a:ln w="12700"/>
        </p:spPr>
        <p:txBody>
          <a:bodyPr vert="horz" wrap="square" lIns="90488" tIns="44450" rIns="90488" bIns="44450" anchor="t" anchorCtr="0"/>
          <a:p>
            <a:pPr algn="ctr" eaLnBrk="1" hangingPunct="1">
              <a:buNone/>
            </a:pPr>
            <a:r>
              <a:rPr lang="en-US" altLang="zh-CN" dirty="0">
                <a:solidFill>
                  <a:schemeClr val="tx2"/>
                </a:solidFill>
              </a:rPr>
              <a:t>Prepare the receipt journal entry for seller.</a:t>
            </a:r>
            <a:endParaRPr lang="en-US" altLang="zh-CN" dirty="0">
              <a:solidFill>
                <a:schemeClr val="tx2"/>
              </a:solidFill>
            </a:endParaRPr>
          </a:p>
          <a:p>
            <a:pPr algn="ctr" eaLnBrk="1" hangingPunct="1">
              <a:buNone/>
            </a:pPr>
            <a:r>
              <a:rPr lang="en-US" altLang="zh-CN" dirty="0">
                <a:solidFill>
                  <a:schemeClr val="tx2"/>
                </a:solidFill>
              </a:rPr>
              <a:t>After the return and within discount period.</a:t>
            </a:r>
            <a:endParaRPr lang="en-US" altLang="zh-CN" dirty="0">
              <a:solidFill>
                <a:schemeClr val="tx2"/>
              </a:solidFill>
            </a:endParaRPr>
          </a:p>
          <a:p>
            <a:pPr algn="ctr" eaLnBrk="1" hangingPunct="1">
              <a:buNone/>
            </a:pPr>
            <a:endParaRPr lang="en-US" altLang="zh-CN" dirty="0"/>
          </a:p>
        </p:txBody>
      </p:sp>
      <p:graphicFrame>
        <p:nvGraphicFramePr>
          <p:cNvPr id="65542" name="Object 4">
            <a:hlinkClick r:id="" action="ppaction://ole?verb="/>
          </p:cNvPr>
          <p:cNvGraphicFramePr/>
          <p:nvPr/>
        </p:nvGraphicFramePr>
        <p:xfrm>
          <a:off x="201613" y="3789363"/>
          <a:ext cx="8942387" cy="2670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" r:id="rId1" imgW="5676900" imgH="2057400" progId="Excel.Sheet.8">
                  <p:embed/>
                </p:oleObj>
              </mc:Choice>
              <mc:Fallback>
                <p:oleObj name="" r:id="rId1" imgW="5676900" imgH="2057400" progId="Excel.Sheet.8">
                  <p:embed/>
                  <p:pic>
                    <p:nvPicPr>
                      <p:cNvPr id="0" name="图片 3103"/>
                      <p:cNvPicPr/>
                      <p:nvPr/>
                    </p:nvPicPr>
                    <p:blipFill>
                      <a:blip r:embed="rId2"/>
                      <a:srcRect b="13478"/>
                      <a:stretch>
                        <a:fillRect/>
                      </a:stretch>
                    </p:blipFill>
                    <p:spPr>
                      <a:xfrm>
                        <a:off x="201613" y="3789363"/>
                        <a:ext cx="8942387" cy="26701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6562" name="页脚占位符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66563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66564" name="Rectangle 2"/>
          <p:cNvSpPr>
            <a:spLocks noGrp="1"/>
          </p:cNvSpPr>
          <p:nvPr>
            <p:ph type="title"/>
          </p:nvPr>
        </p:nvSpPr>
        <p:spPr>
          <a:ln w="12700"/>
        </p:spPr>
        <p:txBody>
          <a:bodyPr vert="horz" wrap="square" lIns="90488" tIns="44450" rIns="90488" bIns="44450" anchor="ctr" anchorCtr="0"/>
          <a:p>
            <a:pPr eaLnBrk="1" hangingPunct="1"/>
            <a:r>
              <a:rPr lang="en-US" altLang="zh-CN" dirty="0"/>
              <a:t>Delivery Expenses </a:t>
            </a:r>
            <a:r>
              <a:rPr lang="zh-CN" altLang="en-US" dirty="0"/>
              <a:t>运出运费</a:t>
            </a:r>
            <a:endParaRPr lang="zh-CN" altLang="en-US" dirty="0"/>
          </a:p>
        </p:txBody>
      </p:sp>
      <p:graphicFrame>
        <p:nvGraphicFramePr>
          <p:cNvPr id="66565" name="Object 3">
            <a:hlinkClick r:id="" action="ppaction://ole?verb="/>
          </p:cNvPr>
          <p:cNvGraphicFramePr/>
          <p:nvPr/>
        </p:nvGraphicFramePr>
        <p:xfrm>
          <a:off x="595313" y="3273425"/>
          <a:ext cx="7862887" cy="335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" r:id="rId1" imgW="7823835" imgH="3348990" progId="MS_ClipArt_Gallery">
                  <p:embed/>
                </p:oleObj>
              </mc:Choice>
              <mc:Fallback>
                <p:oleObj name="" r:id="rId1" imgW="7823835" imgH="3348990" progId="MS_ClipArt_Gallery">
                  <p:embed/>
                  <p:pic>
                    <p:nvPicPr>
                      <p:cNvPr id="0" name="图片 3087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95313" y="3273425"/>
                        <a:ext cx="7862887" cy="33575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566" name="Rectangle 4"/>
          <p:cNvSpPr/>
          <p:nvPr/>
        </p:nvSpPr>
        <p:spPr>
          <a:xfrm>
            <a:off x="300038" y="1595438"/>
            <a:ext cx="8467725" cy="1654175"/>
          </a:xfrm>
          <a:prstGeom prst="rect">
            <a:avLst/>
          </a:prstGeom>
          <a:solidFill>
            <a:srgbClr val="FFFFCC"/>
          </a:solidFill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  <a:effectLst>
            <a:outerShdw dist="107763" dir="2699999" algn="ctr" rotWithShape="0">
              <a:schemeClr val="tx1"/>
            </a:outerShdw>
          </a:effectLst>
        </p:spPr>
        <p:txBody>
          <a:bodyPr lIns="90488" tIns="44450" rIns="90488" bIns="44450">
            <a:spAutoFit/>
          </a:bodyPr>
          <a:p>
            <a:pPr algn="ctr" eaLnBrk="0" hangingPunct="0">
              <a:spcBef>
                <a:spcPct val="50000"/>
              </a:spcBef>
            </a:pPr>
            <a:r>
              <a:rPr lang="en-US" altLang="zh-CN" sz="3400" b="1" dirty="0">
                <a:latin typeface="Arial" panose="020B0604020202020204" pitchFamily="34" charset="0"/>
              </a:rPr>
              <a:t>Delivery costs incurred by sellers are debited to </a:t>
            </a:r>
            <a:r>
              <a:rPr lang="en-US" altLang="zh-CN" sz="3400" b="1" dirty="0">
                <a:solidFill>
                  <a:srgbClr val="FC0128"/>
                </a:solidFill>
                <a:latin typeface="Arial" panose="020B0604020202020204" pitchFamily="34" charset="0"/>
              </a:rPr>
              <a:t>Delivery Expense</a:t>
            </a:r>
            <a:r>
              <a:rPr lang="en-US" altLang="zh-CN" sz="3400" b="1" dirty="0">
                <a:latin typeface="Arial" panose="020B0604020202020204" pitchFamily="34" charset="0"/>
              </a:rPr>
              <a:t>, an operating expense.</a:t>
            </a:r>
            <a:endParaRPr lang="en-US" altLang="zh-CN" sz="3400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7586" name="页脚占位符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67587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67588" name="Rectangle 1028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eaLnBrk="1" hangingPunct="1"/>
            <a:r>
              <a:rPr lang="en-US" altLang="zh-CN" dirty="0"/>
              <a:t>Inventory estimation method</a:t>
            </a:r>
            <a:endParaRPr lang="en-US" altLang="zh-CN" dirty="0"/>
          </a:p>
        </p:txBody>
      </p:sp>
    </p:spTree>
  </p:cSld>
  <p:clrMapOvr>
    <a:masterClrMapping/>
  </p:clrMapOvr>
  <p:transition>
    <p:zoom/>
  </p:transition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8610" name="页脚占位符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68611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68612" name="Rectangle 2"/>
          <p:cNvSpPr>
            <a:spLocks noGrp="1"/>
          </p:cNvSpPr>
          <p:nvPr>
            <p:ph type="title"/>
          </p:nvPr>
        </p:nvSpPr>
        <p:spPr>
          <a:xfrm>
            <a:off x="468313" y="0"/>
            <a:ext cx="8229600" cy="1139825"/>
          </a:xfrm>
          <a:ln w="12700"/>
        </p:spPr>
        <p:txBody>
          <a:bodyPr vert="horz" wrap="square" lIns="90488" tIns="44450" rIns="90488" bIns="44450" anchor="ctr" anchorCtr="0"/>
          <a:p>
            <a:pPr eaLnBrk="1" hangingPunct="1"/>
            <a:r>
              <a:rPr lang="en-US" altLang="zh-CN" dirty="0"/>
              <a:t>The Gross Profit Method</a:t>
            </a:r>
            <a:r>
              <a:rPr lang="zh-CN" altLang="en-US" dirty="0"/>
              <a:t>毛利法</a:t>
            </a:r>
            <a:endParaRPr lang="zh-CN" altLang="en-US" dirty="0"/>
          </a:p>
        </p:txBody>
      </p:sp>
      <p:sp>
        <p:nvSpPr>
          <p:cNvPr id="68613" name="Rectangle 3"/>
          <p:cNvSpPr>
            <a:spLocks noGrp="1"/>
          </p:cNvSpPr>
          <p:nvPr>
            <p:ph idx="1"/>
          </p:nvPr>
        </p:nvSpPr>
        <p:spPr>
          <a:xfrm>
            <a:off x="3419475" y="1627188"/>
            <a:ext cx="5321300" cy="4681537"/>
          </a:xfrm>
          <a:solidFill>
            <a:srgbClr val="C0FEF9">
              <a:alpha val="100000"/>
            </a:srgbClr>
          </a:solidFill>
          <a:ln w="12700">
            <a:solidFill>
              <a:srgbClr val="414141">
                <a:alpha val="100000"/>
              </a:srgbClr>
            </a:solidFill>
            <a:miter lim="800000"/>
          </a:ln>
          <a:effectLst>
            <a:outerShdw dist="107763" dir="2699999" algn="ctr" rotWithShape="0">
              <a:srgbClr val="414141">
                <a:alpha val="100000"/>
              </a:srgbClr>
            </a:outerShdw>
          </a:effectLst>
        </p:spPr>
        <p:txBody>
          <a:bodyPr vert="horz" wrap="square" lIns="90488" tIns="44450" rIns="90488" bIns="44450" anchor="t" anchorCtr="0"/>
          <a:p>
            <a:pPr eaLnBrk="1" hangingPunct="1">
              <a:buFont typeface="Wingdings" panose="05000000000000000000" pitchFamily="2" charset="2"/>
              <a:buChar char="Œ"/>
            </a:pPr>
            <a:r>
              <a:rPr lang="en-US" altLang="zh-CN" sz="3000" dirty="0">
                <a:solidFill>
                  <a:srgbClr val="FF3300"/>
                </a:solidFill>
              </a:rPr>
              <a:t>Determine cost of goods available for sale.</a:t>
            </a:r>
            <a:endParaRPr lang="en-US" altLang="zh-CN" sz="3000" dirty="0">
              <a:solidFill>
                <a:srgbClr val="FF3300"/>
              </a:solidFill>
            </a:endParaRPr>
          </a:p>
          <a:p>
            <a:pPr eaLnBrk="1" hangingPunct="1">
              <a:buClr>
                <a:schemeClr val="tx2"/>
              </a:buClr>
              <a:buFont typeface="Wingdings" panose="05000000000000000000" pitchFamily="2" charset="2"/>
              <a:buChar char=""/>
            </a:pPr>
            <a:r>
              <a:rPr lang="en-US" altLang="zh-CN" sz="3000" dirty="0">
                <a:solidFill>
                  <a:srgbClr val="9966FF"/>
                </a:solidFill>
              </a:rPr>
              <a:t>Estimate cost of goods sold by multiplying the net sales by the cost ratio.</a:t>
            </a:r>
            <a:endParaRPr lang="en-US" altLang="zh-CN" sz="3000" dirty="0">
              <a:solidFill>
                <a:srgbClr val="9966FF"/>
              </a:solidFill>
            </a:endParaRPr>
          </a:p>
          <a:p>
            <a:pPr eaLnBrk="1" hangingPunct="1">
              <a:buClr>
                <a:srgbClr val="DC0081"/>
              </a:buClr>
              <a:buFont typeface="Wingdings" panose="05000000000000000000" pitchFamily="2" charset="2"/>
              <a:buChar char="Ž"/>
            </a:pPr>
            <a:r>
              <a:rPr lang="en-US" altLang="zh-CN" sz="3000" dirty="0">
                <a:solidFill>
                  <a:srgbClr val="DC0081"/>
                </a:solidFill>
              </a:rPr>
              <a:t>Deduct </a:t>
            </a:r>
            <a:r>
              <a:rPr lang="en-US" altLang="zh-CN" sz="3000" dirty="0"/>
              <a:t>cost of goods sold </a:t>
            </a:r>
            <a:r>
              <a:rPr lang="en-US" altLang="zh-CN" sz="3000" dirty="0">
                <a:solidFill>
                  <a:srgbClr val="DC0081"/>
                </a:solidFill>
              </a:rPr>
              <a:t>from</a:t>
            </a:r>
            <a:r>
              <a:rPr lang="en-US" altLang="zh-CN" sz="3000" dirty="0"/>
              <a:t> cost of goods available for sale </a:t>
            </a:r>
            <a:r>
              <a:rPr lang="en-US" altLang="zh-CN" sz="3000" dirty="0">
                <a:solidFill>
                  <a:srgbClr val="DC0081"/>
                </a:solidFill>
              </a:rPr>
              <a:t>to determine ending inventory.</a:t>
            </a:r>
            <a:endParaRPr lang="en-US" altLang="zh-CN" sz="3000" dirty="0">
              <a:solidFill>
                <a:srgbClr val="DC0081"/>
              </a:solidFill>
            </a:endParaRPr>
          </a:p>
        </p:txBody>
      </p:sp>
      <p:graphicFrame>
        <p:nvGraphicFramePr>
          <p:cNvPr id="68614" name="Object 4">
            <a:hlinkClick r:id="" action="ppaction://ole?verb="/>
          </p:cNvPr>
          <p:cNvGraphicFramePr/>
          <p:nvPr/>
        </p:nvGraphicFramePr>
        <p:xfrm>
          <a:off x="168275" y="2360613"/>
          <a:ext cx="3184525" cy="297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" r:id="rId1" imgW="1799590" imgH="1681480" progId="MS_ClipArt_Gallery.2">
                  <p:embed/>
                </p:oleObj>
              </mc:Choice>
              <mc:Fallback>
                <p:oleObj name="" r:id="rId1" imgW="1799590" imgH="1681480" progId="MS_ClipArt_Gallery.2">
                  <p:embed/>
                  <p:pic>
                    <p:nvPicPr>
                      <p:cNvPr id="0" name="图片 308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68275" y="2360613"/>
                        <a:ext cx="3184525" cy="29733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9634" name="页脚占位符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69635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69636" name="Rectangle 2"/>
          <p:cNvSpPr>
            <a:spLocks noGrp="1"/>
          </p:cNvSpPr>
          <p:nvPr>
            <p:ph type="title"/>
          </p:nvPr>
        </p:nvSpPr>
        <p:spPr>
          <a:ln w="12700"/>
        </p:spPr>
        <p:txBody>
          <a:bodyPr vert="horz" wrap="square" lIns="90488" tIns="44450" rIns="90488" bIns="44450" anchor="ctr" anchorCtr="0"/>
          <a:p>
            <a:pPr eaLnBrk="1" hangingPunct="1"/>
            <a:r>
              <a:rPr lang="en-US" altLang="zh-CN" dirty="0"/>
              <a:t>The Gross Profit Method </a:t>
            </a:r>
            <a:br>
              <a:rPr lang="en-US" altLang="zh-CN" dirty="0"/>
            </a:br>
            <a:r>
              <a:rPr lang="en-US" altLang="zh-CN" sz="4000" dirty="0"/>
              <a:t>Example</a:t>
            </a:r>
            <a:endParaRPr lang="en-US" altLang="zh-CN" sz="4000" dirty="0"/>
          </a:p>
        </p:txBody>
      </p:sp>
      <p:sp>
        <p:nvSpPr>
          <p:cNvPr id="69637" name="Rectangle 3"/>
          <p:cNvSpPr>
            <a:spLocks noGrp="1"/>
          </p:cNvSpPr>
          <p:nvPr>
            <p:ph idx="1"/>
          </p:nvPr>
        </p:nvSpPr>
        <p:spPr>
          <a:xfrm>
            <a:off x="1189038" y="2022475"/>
            <a:ext cx="7759700" cy="1914525"/>
          </a:xfrm>
          <a:solidFill>
            <a:srgbClr val="C8FEC8">
              <a:alpha val="100000"/>
            </a:srgbClr>
          </a:solidFill>
          <a:ln w="12700">
            <a:solidFill>
              <a:srgbClr val="414141">
                <a:alpha val="100000"/>
              </a:srgbClr>
            </a:solidFill>
            <a:miter lim="800000"/>
          </a:ln>
          <a:effectLst>
            <a:outerShdw dist="107763" dir="2699999" algn="ctr" rotWithShape="0">
              <a:srgbClr val="414141">
                <a:alpha val="100000"/>
              </a:srgbClr>
            </a:outerShdw>
          </a:effectLst>
        </p:spPr>
        <p:txBody>
          <a:bodyPr vert="horz" wrap="square" lIns="90488" tIns="44450" rIns="90488" bIns="44450" anchor="t" anchorCtr="0"/>
          <a:p>
            <a:pPr algn="ctr" eaLnBrk="1" hangingPunct="1">
              <a:lnSpc>
                <a:spcPct val="90000"/>
              </a:lnSpc>
              <a:buNone/>
            </a:pPr>
            <a:r>
              <a:rPr lang="en-US" altLang="zh-CN" sz="2800" dirty="0"/>
              <a:t>In March of 20xx, Chemico</a:t>
            </a:r>
            <a:r>
              <a:rPr lang="en-US" altLang="zh-CN" sz="2800" dirty="0">
                <a:latin typeface="Arial" panose="020B0604020202020204" pitchFamily="34" charset="0"/>
              </a:rPr>
              <a:t>’</a:t>
            </a:r>
            <a:r>
              <a:rPr lang="en-US" altLang="zh-CN" sz="2800" dirty="0"/>
              <a:t>s inventory was destroyed by fire.  Chemico</a:t>
            </a:r>
            <a:r>
              <a:rPr lang="en-US" altLang="zh-CN" sz="2800" dirty="0">
                <a:latin typeface="Arial" panose="020B0604020202020204" pitchFamily="34" charset="0"/>
              </a:rPr>
              <a:t>’</a:t>
            </a:r>
            <a:r>
              <a:rPr lang="en-US" altLang="zh-CN" sz="2800" dirty="0"/>
              <a:t>s normal gross profit ratio is 30% of net sales.  At the time of the fire, Chemico showed the following balances:</a:t>
            </a:r>
            <a:endParaRPr lang="en-US" altLang="zh-CN" sz="2800" dirty="0"/>
          </a:p>
        </p:txBody>
      </p:sp>
      <p:graphicFrame>
        <p:nvGraphicFramePr>
          <p:cNvPr id="69638" name="Object 4">
            <a:hlinkClick r:id="" action="ppaction://ole?verb="/>
          </p:cNvPr>
          <p:cNvGraphicFramePr/>
          <p:nvPr/>
        </p:nvGraphicFramePr>
        <p:xfrm>
          <a:off x="6772275" y="4343400"/>
          <a:ext cx="2152650" cy="210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" r:id="rId1" imgW="3544570" imgH="3469005" progId="MS_ClipArt_Gallery">
                  <p:embed/>
                </p:oleObj>
              </mc:Choice>
              <mc:Fallback>
                <p:oleObj name="" r:id="rId1" imgW="3544570" imgH="3469005" progId="MS_ClipArt_Gallery">
                  <p:embed/>
                  <p:pic>
                    <p:nvPicPr>
                      <p:cNvPr id="0" name="图片 310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6772275" y="4343400"/>
                        <a:ext cx="2152650" cy="21066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9" name="Object 5">
            <a:hlinkClick r:id="" action="ppaction://ole?verb="/>
          </p:cNvPr>
          <p:cNvGraphicFramePr/>
          <p:nvPr/>
        </p:nvGraphicFramePr>
        <p:xfrm>
          <a:off x="66675" y="4425950"/>
          <a:ext cx="6642100" cy="176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name="" r:id="rId3" imgW="2053590" imgH="561340" progId="Excel.Sheet.8">
                  <p:embed/>
                </p:oleObj>
              </mc:Choice>
              <mc:Fallback>
                <p:oleObj name="" r:id="rId3" imgW="2053590" imgH="561340" progId="Excel.Sheet.8">
                  <p:embed/>
                  <p:pic>
                    <p:nvPicPr>
                      <p:cNvPr id="0" name="图片 310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6675" y="4425950"/>
                        <a:ext cx="6642100" cy="1768475"/>
                      </a:xfrm>
                      <a:prstGeom prst="rect">
                        <a:avLst/>
                      </a:prstGeom>
                      <a:noFill/>
                      <a:ln w="12700" cap="flat" cmpd="sng">
                        <a:solidFill>
                          <a:schemeClr val="tx2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  <a:effectLst>
                        <a:outerShdw dist="107763" dir="2699999" algn="ctr" rotWithShape="0">
                          <a:schemeClr val="tx2"/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blinds dir="vert"/>
  </p:transition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0658" name="页脚占位符 3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70659" name="灯片编号占位符 4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graphicFrame>
        <p:nvGraphicFramePr>
          <p:cNvPr id="70660" name="Object 2">
            <a:hlinkClick r:id="" action="ppaction://ole?verb="/>
          </p:cNvPr>
          <p:cNvGraphicFramePr/>
          <p:nvPr/>
        </p:nvGraphicFramePr>
        <p:xfrm>
          <a:off x="387350" y="1511300"/>
          <a:ext cx="8445500" cy="4913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" r:id="rId1" imgW="3729990" imgH="1820545" progId="Excel.Sheet.8">
                  <p:embed/>
                </p:oleObj>
              </mc:Choice>
              <mc:Fallback>
                <p:oleObj name="" r:id="rId1" imgW="3729990" imgH="1820545" progId="Excel.Sheet.8">
                  <p:embed/>
                  <p:pic>
                    <p:nvPicPr>
                      <p:cNvPr id="0" name="图片 3106"/>
                      <p:cNvPicPr/>
                      <p:nvPr/>
                    </p:nvPicPr>
                    <p:blipFill>
                      <a:blip r:embed="rId2"/>
                      <a:srcRect l="3865" t="1231" r="16409" b="3391"/>
                      <a:stretch>
                        <a:fillRect/>
                      </a:stretch>
                    </p:blipFill>
                    <p:spPr>
                      <a:xfrm>
                        <a:off x="387350" y="1511300"/>
                        <a:ext cx="8445500" cy="4913313"/>
                      </a:xfrm>
                      <a:prstGeom prst="rect">
                        <a:avLst/>
                      </a:prstGeom>
                      <a:noFill/>
                      <a:ln w="12700" cap="flat" cmpd="sng">
                        <a:solidFill>
                          <a:srgbClr val="41414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  <a:effectLst>
                        <a:outerShdw dist="107763" dir="2699999" algn="ctr" rotWithShape="0">
                          <a:srgbClr val="414141"/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61" name="Rectangle 3"/>
          <p:cNvSpPr>
            <a:spLocks noGrp="1"/>
          </p:cNvSpPr>
          <p:nvPr>
            <p:ph type="title"/>
          </p:nvPr>
        </p:nvSpPr>
        <p:spPr>
          <a:ln w="12700"/>
        </p:spPr>
        <p:txBody>
          <a:bodyPr vert="horz" wrap="square" lIns="90488" tIns="44450" rIns="90488" bIns="44450" anchor="ctr" anchorCtr="0"/>
          <a:p>
            <a:pPr eaLnBrk="1" hangingPunct="1"/>
            <a:r>
              <a:rPr lang="en-US" altLang="zh-CN" dirty="0"/>
              <a:t>The Gross Profit Method </a:t>
            </a:r>
            <a:br>
              <a:rPr lang="en-US" altLang="zh-CN" dirty="0"/>
            </a:br>
            <a:r>
              <a:rPr lang="en-US" altLang="zh-CN" sz="4000" dirty="0"/>
              <a:t>Example</a:t>
            </a:r>
            <a:endParaRPr lang="en-US" altLang="zh-CN" sz="4000" dirty="0"/>
          </a:p>
        </p:txBody>
      </p:sp>
      <p:graphicFrame>
        <p:nvGraphicFramePr>
          <p:cNvPr id="70662" name="Object 4">
            <a:hlinkClick r:id="" action="ppaction://ole?verb="/>
          </p:cNvPr>
          <p:cNvGraphicFramePr/>
          <p:nvPr/>
        </p:nvGraphicFramePr>
        <p:xfrm>
          <a:off x="7097713" y="304800"/>
          <a:ext cx="1065212" cy="1039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" r:id="rId3" imgW="3544570" imgH="3469005" progId="MS_ClipArt_Gallery">
                  <p:embed/>
                </p:oleObj>
              </mc:Choice>
              <mc:Fallback>
                <p:oleObj name="" r:id="rId3" imgW="3544570" imgH="3469005" progId="MS_ClipArt_Gallery">
                  <p:embed/>
                  <p:pic>
                    <p:nvPicPr>
                      <p:cNvPr id="0" name="图片 310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097713" y="304800"/>
                        <a:ext cx="1065212" cy="10398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63" name="Rectangle 5"/>
          <p:cNvSpPr/>
          <p:nvPr/>
        </p:nvSpPr>
        <p:spPr>
          <a:xfrm>
            <a:off x="763588" y="4954588"/>
            <a:ext cx="3349625" cy="942975"/>
          </a:xfrm>
          <a:prstGeom prst="rect">
            <a:avLst/>
          </a:prstGeom>
          <a:solidFill>
            <a:srgbClr val="99FFFF"/>
          </a:solidFill>
          <a:ln w="12700">
            <a:noFill/>
          </a:ln>
        </p:spPr>
        <p:txBody>
          <a:bodyPr lIns="90488" tIns="44450" rIns="90488" bIns="44450">
            <a:spAutoFit/>
          </a:bodyPr>
          <a:p>
            <a:pPr algn="ctr" eaLnBrk="0" hangingPunct="0">
              <a:spcBef>
                <a:spcPct val="50000"/>
              </a:spcBef>
              <a:buSzPct val="100000"/>
              <a:buFont typeface="Monotype Sorts" pitchFamily="2" charset="2"/>
              <a:buChar char="·"/>
            </a:pPr>
            <a:r>
              <a:rPr lang="zh-CN" altLang="en-US" sz="2800" b="1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n-US" altLang="zh-CN" sz="2800" b="1" dirty="0">
                <a:solidFill>
                  <a:schemeClr val="tx2"/>
                </a:solidFill>
                <a:latin typeface="Arial" panose="020B0604020202020204" pitchFamily="34" charset="0"/>
              </a:rPr>
              <a:t>Estimate Cost of Goods Sold.</a:t>
            </a:r>
            <a:endParaRPr lang="en-US" altLang="zh-CN" sz="2800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70664" name="Rectangle 6"/>
          <p:cNvSpPr/>
          <p:nvPr/>
        </p:nvSpPr>
        <p:spPr>
          <a:xfrm>
            <a:off x="458788" y="3354388"/>
            <a:ext cx="835025" cy="515937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>
            <a:spAutoFit/>
          </a:bodyPr>
          <a:p>
            <a:pPr eaLnBrk="0" hangingPunct="0">
              <a:spcBef>
                <a:spcPct val="50000"/>
              </a:spcBef>
              <a:buSzPct val="100000"/>
              <a:buFont typeface="Wingdings" panose="05000000000000000000" pitchFamily="2" charset="2"/>
              <a:buChar char="Œ"/>
            </a:pPr>
            <a:r>
              <a:rPr lang="zh-CN" altLang="en-US" sz="2800" dirty="0">
                <a:latin typeface="Times New Roman" panose="02020603050405020304" pitchFamily="18" charset="0"/>
              </a:rPr>
              <a:t> </a:t>
            </a:r>
            <a:endParaRPr lang="zh-CN" altLang="en-US" sz="28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hecker dir="vert"/>
  </p:transition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682" name="页脚占位符 3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71683" name="灯片编号占位符 4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graphicFrame>
        <p:nvGraphicFramePr>
          <p:cNvPr id="71684" name="Object 2">
            <a:hlinkClick r:id="" action="ppaction://ole?verb="/>
          </p:cNvPr>
          <p:cNvGraphicFramePr/>
          <p:nvPr/>
        </p:nvGraphicFramePr>
        <p:xfrm>
          <a:off x="387350" y="1511300"/>
          <a:ext cx="8445500" cy="4913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" r:id="rId1" imgW="3729990" imgH="1820545" progId="Excel.Sheet.8">
                  <p:embed/>
                </p:oleObj>
              </mc:Choice>
              <mc:Fallback>
                <p:oleObj name="" r:id="rId1" imgW="3729990" imgH="1820545" progId="Excel.Sheet.8">
                  <p:embed/>
                  <p:pic>
                    <p:nvPicPr>
                      <p:cNvPr id="0" name="图片 3108"/>
                      <p:cNvPicPr/>
                      <p:nvPr/>
                    </p:nvPicPr>
                    <p:blipFill>
                      <a:blip r:embed="rId2"/>
                      <a:srcRect l="3865" t="1231" r="16409" b="3391"/>
                      <a:stretch>
                        <a:fillRect/>
                      </a:stretch>
                    </p:blipFill>
                    <p:spPr>
                      <a:xfrm>
                        <a:off x="387350" y="1511300"/>
                        <a:ext cx="8445500" cy="4913313"/>
                      </a:xfrm>
                      <a:prstGeom prst="rect">
                        <a:avLst/>
                      </a:prstGeom>
                      <a:noFill/>
                      <a:ln w="12700" cap="flat" cmpd="sng">
                        <a:solidFill>
                          <a:srgbClr val="41414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  <a:effectLst>
                        <a:outerShdw dist="107763" dir="2699999" algn="ctr" rotWithShape="0">
                          <a:srgbClr val="414141"/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85" name="Rectangle 3"/>
          <p:cNvSpPr>
            <a:spLocks noGrp="1"/>
          </p:cNvSpPr>
          <p:nvPr>
            <p:ph type="title"/>
          </p:nvPr>
        </p:nvSpPr>
        <p:spPr>
          <a:ln w="12700"/>
        </p:spPr>
        <p:txBody>
          <a:bodyPr vert="horz" wrap="square" lIns="90488" tIns="44450" rIns="90488" bIns="44450" anchor="ctr" anchorCtr="0"/>
          <a:p>
            <a:pPr eaLnBrk="1" hangingPunct="1"/>
            <a:r>
              <a:rPr lang="en-US" altLang="zh-CN" dirty="0"/>
              <a:t>The Gross Profit Method </a:t>
            </a:r>
            <a:br>
              <a:rPr lang="en-US" altLang="zh-CN" dirty="0"/>
            </a:br>
            <a:r>
              <a:rPr lang="en-US" altLang="zh-CN" dirty="0"/>
              <a:t>Example</a:t>
            </a:r>
            <a:endParaRPr lang="en-US" altLang="zh-CN" dirty="0"/>
          </a:p>
        </p:txBody>
      </p:sp>
      <p:sp>
        <p:nvSpPr>
          <p:cNvPr id="71686" name="Rectangle 4"/>
          <p:cNvSpPr/>
          <p:nvPr/>
        </p:nvSpPr>
        <p:spPr>
          <a:xfrm>
            <a:off x="681038" y="5481638"/>
            <a:ext cx="6181725" cy="831850"/>
          </a:xfrm>
          <a:prstGeom prst="rect">
            <a:avLst/>
          </a:prstGeom>
          <a:solidFill>
            <a:srgbClr val="C0FEF9"/>
          </a:solidFill>
          <a:ln w="12700" cap="flat" cmpd="sng">
            <a:solidFill>
              <a:srgbClr val="114FFB"/>
            </a:solidFill>
            <a:prstDash val="solid"/>
            <a:miter/>
            <a:headEnd type="none" w="med" len="med"/>
            <a:tailEnd type="none" w="med" len="med"/>
          </a:ln>
          <a:effectLst>
            <a:outerShdw dist="107763" dir="2699999" algn="ctr" rotWithShape="0">
              <a:srgbClr val="114FFB"/>
            </a:outerShdw>
          </a:effectLst>
        </p:spPr>
        <p:txBody>
          <a:bodyPr lIns="90488" tIns="44450" rIns="90488" bIns="44450">
            <a:spAutoFit/>
          </a:bodyPr>
          <a:p>
            <a:pPr algn="ctr" eaLnBrk="0" hangingPunct="0">
              <a:spcBef>
                <a:spcPct val="50000"/>
              </a:spcBef>
            </a:pPr>
            <a:r>
              <a:rPr lang="en-US" altLang="zh-CN" sz="2400" b="1" dirty="0">
                <a:solidFill>
                  <a:srgbClr val="114FFB"/>
                </a:solidFill>
                <a:latin typeface="Arial" panose="020B0604020202020204" pitchFamily="34" charset="0"/>
              </a:rPr>
              <a:t>Since gross margin = 30%, then the COGS ratio must be 70%.</a:t>
            </a:r>
            <a:endParaRPr lang="en-US" altLang="zh-CN" sz="2400" b="1" dirty="0">
              <a:solidFill>
                <a:srgbClr val="114FFB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71687" name="Object 5">
            <a:hlinkClick r:id="" action="ppaction://ole?verb="/>
          </p:cNvPr>
          <p:cNvGraphicFramePr/>
          <p:nvPr/>
        </p:nvGraphicFramePr>
        <p:xfrm>
          <a:off x="7097713" y="304800"/>
          <a:ext cx="1065212" cy="1039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name="" r:id="rId3" imgW="3544570" imgH="3469005" progId="MS_ClipArt_Gallery">
                  <p:embed/>
                </p:oleObj>
              </mc:Choice>
              <mc:Fallback>
                <p:oleObj name="" r:id="rId3" imgW="3544570" imgH="3469005" progId="MS_ClipArt_Gallery">
                  <p:embed/>
                  <p:pic>
                    <p:nvPicPr>
                      <p:cNvPr id="0" name="图片 3109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097713" y="304800"/>
                        <a:ext cx="1065212" cy="10398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88" name="Rectangle 6"/>
          <p:cNvSpPr/>
          <p:nvPr/>
        </p:nvSpPr>
        <p:spPr>
          <a:xfrm>
            <a:off x="458788" y="3354388"/>
            <a:ext cx="835025" cy="515937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>
            <a:spAutoFit/>
          </a:bodyPr>
          <a:p>
            <a:pPr eaLnBrk="0" hangingPunct="0">
              <a:spcBef>
                <a:spcPct val="50000"/>
              </a:spcBef>
              <a:buSzPct val="100000"/>
              <a:buFont typeface="Wingdings" panose="05000000000000000000" pitchFamily="2" charset="2"/>
              <a:buChar char="Œ"/>
            </a:pPr>
            <a:r>
              <a:rPr lang="zh-CN" altLang="en-US" sz="2800" dirty="0">
                <a:latin typeface="Times New Roman" panose="02020603050405020304" pitchFamily="18" charset="0"/>
              </a:rPr>
              <a:t> </a:t>
            </a:r>
            <a:endParaRPr lang="zh-CN" altLang="en-US" sz="28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ipe dir="r"/>
  </p:transition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2706" name="页脚占位符 3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72707" name="灯片编号占位符 4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graphicFrame>
        <p:nvGraphicFramePr>
          <p:cNvPr id="72708" name="Object 2">
            <a:hlinkClick r:id="" action="ppaction://ole?verb="/>
          </p:cNvPr>
          <p:cNvGraphicFramePr/>
          <p:nvPr/>
        </p:nvGraphicFramePr>
        <p:xfrm>
          <a:off x="395288" y="1484313"/>
          <a:ext cx="8445500" cy="4913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" name="" r:id="rId1" imgW="3729990" imgH="1820545" progId="Excel.Sheet.8">
                  <p:embed/>
                </p:oleObj>
              </mc:Choice>
              <mc:Fallback>
                <p:oleObj name="" r:id="rId1" imgW="3729990" imgH="1820545" progId="Excel.Sheet.8">
                  <p:embed/>
                  <p:pic>
                    <p:nvPicPr>
                      <p:cNvPr id="0" name="图片 3112"/>
                      <p:cNvPicPr/>
                      <p:nvPr/>
                    </p:nvPicPr>
                    <p:blipFill>
                      <a:blip r:embed="rId2"/>
                      <a:srcRect l="3865" t="1231" r="16409" b="3391"/>
                      <a:stretch>
                        <a:fillRect/>
                      </a:stretch>
                    </p:blipFill>
                    <p:spPr>
                      <a:xfrm>
                        <a:off x="395288" y="1484313"/>
                        <a:ext cx="8445500" cy="4913312"/>
                      </a:xfrm>
                      <a:prstGeom prst="rect">
                        <a:avLst/>
                      </a:prstGeom>
                      <a:noFill/>
                      <a:ln w="12700" cap="flat" cmpd="sng">
                        <a:solidFill>
                          <a:srgbClr val="41414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  <a:effectLst>
                        <a:outerShdw dist="107763" dir="2699999" algn="ctr" rotWithShape="0">
                          <a:srgbClr val="414141"/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709" name="Rectangle 3"/>
          <p:cNvSpPr>
            <a:spLocks noGrp="1"/>
          </p:cNvSpPr>
          <p:nvPr>
            <p:ph type="title"/>
          </p:nvPr>
        </p:nvSpPr>
        <p:spPr>
          <a:ln w="12700"/>
        </p:spPr>
        <p:txBody>
          <a:bodyPr vert="horz" wrap="square" lIns="90488" tIns="44450" rIns="90488" bIns="44450" anchor="ctr" anchorCtr="0"/>
          <a:p>
            <a:pPr eaLnBrk="1" hangingPunct="1"/>
            <a:r>
              <a:rPr lang="en-US" altLang="zh-CN" dirty="0"/>
              <a:t>The Gross Profit Method </a:t>
            </a:r>
            <a:br>
              <a:rPr lang="en-US" altLang="zh-CN" dirty="0"/>
            </a:br>
            <a:r>
              <a:rPr lang="en-US" altLang="zh-CN" dirty="0"/>
              <a:t>Example</a:t>
            </a:r>
            <a:endParaRPr lang="en-US" altLang="zh-CN" dirty="0"/>
          </a:p>
        </p:txBody>
      </p:sp>
      <p:sp>
        <p:nvSpPr>
          <p:cNvPr id="72710" name="Line 4"/>
          <p:cNvSpPr/>
          <p:nvPr/>
        </p:nvSpPr>
        <p:spPr>
          <a:xfrm flipV="1">
            <a:off x="6858000" y="4648200"/>
            <a:ext cx="685800" cy="457200"/>
          </a:xfrm>
          <a:prstGeom prst="line">
            <a:avLst/>
          </a:prstGeom>
          <a:ln w="25400" cap="flat" cmpd="sng">
            <a:solidFill>
              <a:schemeClr val="bg2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72711" name="Rectangle 5"/>
          <p:cNvSpPr/>
          <p:nvPr/>
        </p:nvSpPr>
        <p:spPr>
          <a:xfrm>
            <a:off x="7545388" y="4344988"/>
            <a:ext cx="1063625" cy="819150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>
            <a:spAutoFit/>
          </a:bodyPr>
          <a:p>
            <a:pPr eaLnBrk="0" hangingPunct="0">
              <a:spcBef>
                <a:spcPct val="50000"/>
              </a:spcBef>
            </a:pPr>
            <a:r>
              <a:rPr lang="zh-CN" altLang="en-US" sz="2400" b="1" dirty="0">
                <a:solidFill>
                  <a:srgbClr val="9A2F6F"/>
                </a:solidFill>
                <a:latin typeface="Arial" panose="020B0604020202020204" pitchFamily="34" charset="0"/>
              </a:rPr>
              <a:t>× 70%</a:t>
            </a:r>
            <a:endParaRPr lang="zh-CN" altLang="en-US" sz="2400" b="1" dirty="0">
              <a:solidFill>
                <a:srgbClr val="9A2F6F"/>
              </a:solidFill>
              <a:latin typeface="Arial" panose="020B0604020202020204" pitchFamily="34" charset="0"/>
            </a:endParaRPr>
          </a:p>
        </p:txBody>
      </p:sp>
      <p:sp>
        <p:nvSpPr>
          <p:cNvPr id="72712" name="Line 6"/>
          <p:cNvSpPr/>
          <p:nvPr/>
        </p:nvSpPr>
        <p:spPr>
          <a:xfrm>
            <a:off x="7924800" y="4724400"/>
            <a:ext cx="0" cy="533400"/>
          </a:xfrm>
          <a:prstGeom prst="line">
            <a:avLst/>
          </a:prstGeom>
          <a:ln w="25400" cap="flat" cmpd="sng">
            <a:solidFill>
              <a:schemeClr val="bg2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72713" name="Rectangle 7"/>
          <p:cNvSpPr/>
          <p:nvPr/>
        </p:nvSpPr>
        <p:spPr>
          <a:xfrm>
            <a:off x="458788" y="3354388"/>
            <a:ext cx="835025" cy="515937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>
            <a:spAutoFit/>
          </a:bodyPr>
          <a:p>
            <a:pPr eaLnBrk="0" hangingPunct="0">
              <a:spcBef>
                <a:spcPct val="50000"/>
              </a:spcBef>
              <a:buSzPct val="100000"/>
              <a:buFont typeface="Wingdings" panose="05000000000000000000" pitchFamily="2" charset="2"/>
              <a:buChar char="Œ"/>
            </a:pPr>
            <a:r>
              <a:rPr lang="zh-CN" altLang="en-US" sz="2800" dirty="0">
                <a:latin typeface="Times New Roman" panose="02020603050405020304" pitchFamily="18" charset="0"/>
              </a:rPr>
              <a:t> </a:t>
            </a:r>
            <a:endParaRPr lang="zh-CN" altLang="en-US" sz="2800" dirty="0">
              <a:latin typeface="Times New Roman" panose="02020603050405020304" pitchFamily="18" charset="0"/>
            </a:endParaRPr>
          </a:p>
        </p:txBody>
      </p:sp>
      <p:sp>
        <p:nvSpPr>
          <p:cNvPr id="72714" name="Rectangle 8"/>
          <p:cNvSpPr/>
          <p:nvPr/>
        </p:nvSpPr>
        <p:spPr>
          <a:xfrm>
            <a:off x="458788" y="5335588"/>
            <a:ext cx="835025" cy="515937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>
            <a:spAutoFit/>
          </a:bodyPr>
          <a:p>
            <a:pPr eaLnBrk="0" hangingPunct="0">
              <a:spcBef>
                <a:spcPct val="50000"/>
              </a:spcBef>
              <a:buSzPct val="100000"/>
              <a:buFont typeface="Wingdings" panose="05000000000000000000" pitchFamily="2" charset="2"/>
              <a:buChar char=""/>
            </a:pPr>
            <a:r>
              <a:rPr lang="zh-CN" altLang="en-US" sz="2800" dirty="0">
                <a:latin typeface="Times New Roman" panose="02020603050405020304" pitchFamily="18" charset="0"/>
              </a:rPr>
              <a:t> </a:t>
            </a:r>
            <a:endParaRPr lang="zh-CN" altLang="en-US" sz="2800" dirty="0">
              <a:latin typeface="Times New Roman" panose="02020603050405020304" pitchFamily="18" charset="0"/>
            </a:endParaRPr>
          </a:p>
        </p:txBody>
      </p:sp>
      <p:sp>
        <p:nvSpPr>
          <p:cNvPr id="72715" name="Rectangle 9"/>
          <p:cNvSpPr/>
          <p:nvPr/>
        </p:nvSpPr>
        <p:spPr>
          <a:xfrm>
            <a:off x="230188" y="5792788"/>
            <a:ext cx="835025" cy="515937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>
            <a:spAutoFit/>
          </a:bodyPr>
          <a:p>
            <a:pPr eaLnBrk="0" hangingPunct="0">
              <a:spcBef>
                <a:spcPct val="50000"/>
              </a:spcBef>
              <a:buSzPct val="100000"/>
              <a:buFont typeface="Wingdings" panose="05000000000000000000" pitchFamily="2" charset="2"/>
              <a:buChar char="Ž"/>
            </a:pPr>
            <a:r>
              <a:rPr lang="zh-CN" altLang="en-US" sz="2800" dirty="0">
                <a:latin typeface="Times New Roman" panose="02020603050405020304" pitchFamily="18" charset="0"/>
              </a:rPr>
              <a:t> </a:t>
            </a:r>
            <a:endParaRPr lang="zh-CN" altLang="en-US" sz="2800" dirty="0">
              <a:latin typeface="Times New Roman" panose="02020603050405020304" pitchFamily="18" charset="0"/>
            </a:endParaRPr>
          </a:p>
        </p:txBody>
      </p:sp>
      <p:graphicFrame>
        <p:nvGraphicFramePr>
          <p:cNvPr id="72716" name="Object 10">
            <a:hlinkClick r:id="" action="ppaction://ole?verb="/>
          </p:cNvPr>
          <p:cNvGraphicFramePr/>
          <p:nvPr/>
        </p:nvGraphicFramePr>
        <p:xfrm>
          <a:off x="7097713" y="304800"/>
          <a:ext cx="1065212" cy="1039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" name="" r:id="rId3" imgW="3544570" imgH="3469005" progId="MS_ClipArt_Gallery">
                  <p:embed/>
                </p:oleObj>
              </mc:Choice>
              <mc:Fallback>
                <p:oleObj name="" r:id="rId3" imgW="3544570" imgH="3469005" progId="MS_ClipArt_Gallery">
                  <p:embed/>
                  <p:pic>
                    <p:nvPicPr>
                      <p:cNvPr id="0" name="图片 311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097713" y="304800"/>
                        <a:ext cx="1065212" cy="10398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3730" name="页脚占位符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73731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73732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eaLnBrk="1" hangingPunct="1"/>
            <a:r>
              <a:rPr lang="en-US" altLang="zh-CN" dirty="0"/>
              <a:t>Inventory errors</a:t>
            </a:r>
            <a:endParaRPr lang="en-US" altLang="zh-CN" dirty="0"/>
          </a:p>
        </p:txBody>
      </p:sp>
      <p:sp>
        <p:nvSpPr>
          <p:cNvPr id="73733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en-US" altLang="zh-CN" dirty="0"/>
              <a:t>Errors in ending inventory of period 1 will affect period 2.</a:t>
            </a:r>
            <a:endParaRPr lang="en-US" altLang="zh-CN" dirty="0"/>
          </a:p>
          <a:p>
            <a:pPr eaLnBrk="1" hangingPunct="1"/>
            <a:r>
              <a:rPr lang="en-US" altLang="zh-CN" dirty="0"/>
              <a:t>Errors could be offset at the end of period 2.</a:t>
            </a:r>
            <a:endParaRPr lang="en-US" altLang="zh-CN" dirty="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4754" name="页脚占位符 2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74755" name="灯片编号占位符 3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74756" name="页脚占位符 4"/>
          <p:cNvSpPr txBox="1">
            <a:spLocks noGrp="1"/>
          </p:cNvSpPr>
          <p:nvPr/>
        </p:nvSpPr>
        <p:spPr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1400" dirty="0"/>
              <a:t>Ye Sun Accounting English</a:t>
            </a:r>
            <a:endParaRPr lang="en-US" altLang="zh-CN" sz="1400" dirty="0"/>
          </a:p>
        </p:txBody>
      </p:sp>
      <p:sp>
        <p:nvSpPr>
          <p:cNvPr id="74757" name="灯片编号占位符 5"/>
          <p:cNvSpPr txBox="1">
            <a:spLocks noGrp="1"/>
          </p:cNvSpPr>
          <p:nvPr/>
        </p:nvSpPr>
        <p:spPr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zh-CN" sz="1400" dirty="0"/>
            </a:fld>
            <a:endParaRPr lang="en-US" altLang="zh-CN" sz="1400" dirty="0"/>
          </a:p>
        </p:txBody>
      </p:sp>
      <p:graphicFrame>
        <p:nvGraphicFramePr>
          <p:cNvPr id="438272" name="Object 0">
            <a:hlinkClick r:id="" action="ppaction://ole?verb="/>
          </p:cNvPr>
          <p:cNvGraphicFramePr/>
          <p:nvPr/>
        </p:nvGraphicFramePr>
        <p:xfrm>
          <a:off x="5524500" y="3619500"/>
          <a:ext cx="3619500" cy="255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2" name="" r:id="rId1" imgW="3619500" imgH="2552700" progId="MS_ClipArt_Gallery.2">
                  <p:embed/>
                </p:oleObj>
              </mc:Choice>
              <mc:Fallback>
                <p:oleObj name="" r:id="rId1" imgW="3619500" imgH="2552700" progId="MS_ClipArt_Gallery.2">
                  <p:embed/>
                  <p:pic>
                    <p:nvPicPr>
                      <p:cNvPr id="0" name="图片 3111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524500" y="3619500"/>
                        <a:ext cx="3619500" cy="25527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759" name="Rectangle 3"/>
          <p:cNvSpPr>
            <a:spLocks noGrp="1"/>
          </p:cNvSpPr>
          <p:nvPr>
            <p:ph type="title" idx="4294967295"/>
          </p:nvPr>
        </p:nvSpPr>
        <p:spPr>
          <a:ln/>
        </p:spPr>
        <p:txBody>
          <a:bodyPr vert="horz" wrap="square" lIns="91440" tIns="45720" rIns="91440" bIns="45720" anchor="b" anchorCtr="0"/>
          <a:p>
            <a:pPr eaLnBrk="1" hangingPunct="1"/>
            <a:r>
              <a:rPr lang="en-US" altLang="zh-CN" dirty="0"/>
              <a:t>Income Statement Formats</a:t>
            </a:r>
            <a:endParaRPr lang="en-US" altLang="zh-CN" dirty="0"/>
          </a:p>
        </p:txBody>
      </p:sp>
      <p:sp>
        <p:nvSpPr>
          <p:cNvPr id="74760" name="Rectangle 4"/>
          <p:cNvSpPr>
            <a:spLocks noGrp="1"/>
          </p:cNvSpPr>
          <p:nvPr>
            <p:ph type="body" idx="4294967295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en-US" altLang="zh-CN" dirty="0"/>
              <a:t>There are two basic formats for the income statement:</a:t>
            </a:r>
            <a:endParaRPr lang="en-US" altLang="zh-CN" dirty="0"/>
          </a:p>
          <a:p>
            <a:pPr eaLnBrk="1" hangingPunct="1">
              <a:buFontTx/>
              <a:buChar char="1"/>
            </a:pPr>
            <a:r>
              <a:rPr lang="en-US" altLang="zh-CN" dirty="0"/>
              <a:t>Multi-step</a:t>
            </a:r>
            <a:endParaRPr lang="en-US" altLang="zh-CN" dirty="0"/>
          </a:p>
          <a:p>
            <a:pPr eaLnBrk="1" hangingPunct="1">
              <a:buFontTx/>
              <a:buChar char="2"/>
            </a:pPr>
            <a:r>
              <a:rPr lang="en-US" altLang="zh-CN" dirty="0"/>
              <a:t>Single-step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8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8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页脚占位符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11267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11268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eaLnBrk="1" hangingPunct="1"/>
            <a:r>
              <a:rPr lang="en-US" altLang="zh-CN" sz="4000" dirty="0"/>
              <a:t>Types of Companies/Inventories</a:t>
            </a:r>
            <a:br>
              <a:rPr lang="en-US" altLang="zh-CN" sz="4000" dirty="0"/>
            </a:br>
            <a:r>
              <a:rPr lang="en-US" altLang="zh-CN" sz="4000" dirty="0"/>
              <a:t>(Cont.)</a:t>
            </a:r>
            <a:endParaRPr lang="en-US" altLang="zh-CN" sz="4000" dirty="0"/>
          </a:p>
        </p:txBody>
      </p:sp>
      <p:sp>
        <p:nvSpPr>
          <p:cNvPr id="11269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>
              <a:buFont typeface="Symbol" panose="05050102010706020507" pitchFamily="18" charset="2"/>
              <a:buChar char="·"/>
            </a:pPr>
            <a:endParaRPr lang="zh-CN" altLang="en-US" dirty="0"/>
          </a:p>
          <a:p>
            <a:pPr eaLnBrk="1" hangingPunct="1">
              <a:buFont typeface="Symbol" panose="05050102010706020507" pitchFamily="18" charset="2"/>
              <a:buChar char="·"/>
            </a:pPr>
            <a:r>
              <a:rPr lang="en-US" altLang="zh-CN" dirty="0"/>
              <a:t>Service organizations (hotels, beauty parlors, plumbers)</a:t>
            </a:r>
            <a:endParaRPr lang="en-US" altLang="zh-CN" dirty="0"/>
          </a:p>
          <a:p>
            <a:pPr lvl="1" eaLnBrk="1" hangingPunct="1">
              <a:buFont typeface="Symbol" panose="05050102010706020507" pitchFamily="18" charset="2"/>
              <a:buChar char="·"/>
            </a:pPr>
            <a:r>
              <a:rPr lang="en-US" altLang="zh-CN" dirty="0"/>
              <a:t>May have materials inventories.</a:t>
            </a:r>
            <a:endParaRPr lang="en-US" altLang="zh-CN" dirty="0"/>
          </a:p>
          <a:p>
            <a:pPr eaLnBrk="1" hangingPunct="1">
              <a:buFont typeface="Wingdings" panose="05000000000000000000" pitchFamily="2" charset="2"/>
              <a:buChar char="n"/>
            </a:pPr>
            <a:endParaRPr lang="zh-CN" altLang="en-US" dirty="0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5778" name="页脚占位符 2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75779" name="灯片编号占位符 3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75781" name="灯片编号占位符 4"/>
          <p:cNvSpPr txBox="1">
            <a:spLocks noGrp="1"/>
          </p:cNvSpPr>
          <p:nvPr/>
        </p:nvSpPr>
        <p:spPr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zh-CN" sz="1400" dirty="0"/>
            </a:fld>
            <a:endParaRPr lang="en-US" altLang="zh-CN" sz="1400" dirty="0"/>
          </a:p>
        </p:txBody>
      </p:sp>
      <p:sp>
        <p:nvSpPr>
          <p:cNvPr id="75782" name="Rectangle 2"/>
          <p:cNvSpPr>
            <a:spLocks noGrp="1"/>
          </p:cNvSpPr>
          <p:nvPr>
            <p:ph type="title" idx="4294967295"/>
          </p:nvPr>
        </p:nvSpPr>
        <p:spPr>
          <a:ln/>
        </p:spPr>
        <p:txBody>
          <a:bodyPr vert="horz" wrap="square" lIns="91440" tIns="45720" rIns="91440" bIns="45720" anchor="b" anchorCtr="0"/>
          <a:p>
            <a:pPr eaLnBrk="1" hangingPunct="1"/>
            <a:r>
              <a:rPr lang="en-US" altLang="zh-CN" dirty="0"/>
              <a:t> Multi-Step Format</a:t>
            </a:r>
            <a:endParaRPr lang="en-US" altLang="zh-CN" dirty="0"/>
          </a:p>
        </p:txBody>
      </p:sp>
      <p:sp>
        <p:nvSpPr>
          <p:cNvPr id="238595" name="Text Box 3"/>
          <p:cNvSpPr txBox="1"/>
          <p:nvPr/>
        </p:nvSpPr>
        <p:spPr>
          <a:xfrm>
            <a:off x="1908175" y="1844675"/>
            <a:ext cx="5408613" cy="1331913"/>
          </a:xfrm>
          <a:prstGeom prst="rect">
            <a:avLst/>
          </a:prstGeom>
          <a:noFill/>
          <a:ln w="28575">
            <a:noFill/>
          </a:ln>
        </p:spPr>
        <p:txBody>
          <a:bodyPr wrap="none" lIns="90488" tIns="44450" rIns="90488" bIns="44450"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ctr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</a:rPr>
              <a:t>Sporting Store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marL="0" lvl="0" indent="0" algn="ctr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</a:rPr>
              <a:t>Income Statement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marL="0" lvl="0" indent="0" algn="ctr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</a:rPr>
              <a:t>Year Ended December 31, 20xx</a:t>
            </a:r>
            <a:endParaRPr lang="en-US" altLang="zh-CN" dirty="0">
              <a:latin typeface="Times New Roman" panose="02020603050405020304" pitchFamily="18" charset="0"/>
            </a:endParaRPr>
          </a:p>
        </p:txBody>
      </p:sp>
      <p:sp>
        <p:nvSpPr>
          <p:cNvPr id="238596" name="Text Box 4"/>
          <p:cNvSpPr txBox="1"/>
          <p:nvPr/>
        </p:nvSpPr>
        <p:spPr>
          <a:xfrm>
            <a:off x="571500" y="3200400"/>
            <a:ext cx="7981950" cy="3184525"/>
          </a:xfrm>
          <a:prstGeom prst="rect">
            <a:avLst/>
          </a:prstGeom>
          <a:noFill/>
          <a:ln w="28575" cap="flat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lIns="90488" tIns="44450" rIns="90488" bIns="44450"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defTabSz="45720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</a:rPr>
              <a:t>Sales revenue									$2,760,000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marL="0" lvl="0" indent="0" defTabSz="45720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</a:rPr>
              <a:t>Sales discounts								–     22,824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marL="0" lvl="0" indent="0" defTabSz="45720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</a:rPr>
              <a:t>Returns and allowances					</a:t>
            </a:r>
            <a:r>
              <a:rPr lang="en-US" altLang="zh-CN" u="sng" dirty="0">
                <a:latin typeface="Times New Roman" panose="02020603050405020304" pitchFamily="18" charset="0"/>
              </a:rPr>
              <a:t>–     32,605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marL="0" lvl="0" indent="0" defTabSz="45720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</a:rPr>
              <a:t>Net sales revenue							$2,704,571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marL="0" lvl="0" indent="0" defTabSz="45720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</a:rPr>
              <a:t>Cost of goods sold							</a:t>
            </a:r>
            <a:r>
              <a:rPr lang="en-US" altLang="zh-CN" u="sng" dirty="0">
                <a:latin typeface="Times New Roman" panose="02020603050405020304" pitchFamily="18" charset="0"/>
              </a:rPr>
              <a:t>–1,490,400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marL="0" lvl="0" indent="0" defTabSz="45720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zh-CN" dirty="0">
              <a:latin typeface="Times New Roman" panose="02020603050405020304" pitchFamily="18" charset="0"/>
            </a:endParaRPr>
          </a:p>
          <a:p>
            <a:pPr marL="0" lvl="0" indent="0" defTabSz="45720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</a:rPr>
              <a:t>Gross margin									$1,214,171</a:t>
            </a:r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38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38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8595" grpId="0"/>
      <p:bldP spid="238596" grpId="0" animBg="1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6802" name="页脚占位符 2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76803" name="灯片编号占位符 3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76805" name="灯片编号占位符 4"/>
          <p:cNvSpPr txBox="1">
            <a:spLocks noGrp="1"/>
          </p:cNvSpPr>
          <p:nvPr/>
        </p:nvSpPr>
        <p:spPr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zh-CN" sz="1400" dirty="0"/>
            </a:fld>
            <a:endParaRPr lang="en-US" altLang="zh-CN" sz="1400" dirty="0"/>
          </a:p>
        </p:txBody>
      </p:sp>
      <p:sp>
        <p:nvSpPr>
          <p:cNvPr id="76806" name="Rectangle 2"/>
          <p:cNvSpPr>
            <a:spLocks noGrp="1"/>
          </p:cNvSpPr>
          <p:nvPr>
            <p:ph type="title" idx="4294967295"/>
          </p:nvPr>
        </p:nvSpPr>
        <p:spPr>
          <a:ln/>
        </p:spPr>
        <p:txBody>
          <a:bodyPr vert="horz" wrap="square" lIns="91440" tIns="45720" rIns="91440" bIns="45720" anchor="b" anchorCtr="0"/>
          <a:p>
            <a:pPr eaLnBrk="1" hangingPunct="1"/>
            <a:r>
              <a:rPr lang="en-US" altLang="zh-CN" dirty="0"/>
              <a:t> Multi-Step Format</a:t>
            </a:r>
            <a:endParaRPr lang="en-US" altLang="zh-CN" dirty="0"/>
          </a:p>
        </p:txBody>
      </p:sp>
      <p:sp>
        <p:nvSpPr>
          <p:cNvPr id="76807" name="Text Box 3"/>
          <p:cNvSpPr txBox="1"/>
          <p:nvPr/>
        </p:nvSpPr>
        <p:spPr>
          <a:xfrm>
            <a:off x="581025" y="2133600"/>
            <a:ext cx="7981950" cy="4060825"/>
          </a:xfrm>
          <a:prstGeom prst="rect">
            <a:avLst/>
          </a:prstGeom>
          <a:noFill/>
          <a:ln w="28575" cap="flat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lIns="90488" tIns="44450" rIns="90488" bIns="44450"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defTabSz="45720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</a:rPr>
              <a:t>Gross margin									$1,214,171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marL="0" lvl="0" indent="0" defTabSz="45720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</a:rPr>
              <a:t>Operating expenses: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marL="0" lvl="0" indent="0" defTabSz="45720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</a:rPr>
              <a:t>Wage expense								–   166,285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marL="0" lvl="0" indent="0" defTabSz="45720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</a:rPr>
              <a:t>Rent expense									–   137,000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marL="0" lvl="0" indent="0" defTabSz="45720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</a:rPr>
              <a:t>Insurance expense							–     16,302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marL="0" lvl="0" indent="0" defTabSz="45720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</a:rPr>
              <a:t>Depreciation expense						–       9,781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marL="0" lvl="0" indent="0" defTabSz="45720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</a:rPr>
              <a:t>Supplies expense							</a:t>
            </a:r>
            <a:r>
              <a:rPr lang="en-US" altLang="zh-CN" u="sng" dirty="0">
                <a:latin typeface="Times New Roman" panose="02020603050405020304" pitchFamily="18" charset="0"/>
              </a:rPr>
              <a:t>–       8,151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marL="0" lvl="0" indent="0" defTabSz="45720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zh-CN" dirty="0">
              <a:latin typeface="Times New Roman" panose="02020603050405020304" pitchFamily="18" charset="0"/>
            </a:endParaRPr>
          </a:p>
          <a:p>
            <a:pPr marL="0" lvl="0" indent="0" defTabSz="45720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</a:rPr>
              <a:t>Operating income							$   876,652</a:t>
            </a:r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7826" name="页脚占位符 2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77827" name="灯片编号占位符 3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77829" name="灯片编号占位符 4"/>
          <p:cNvSpPr txBox="1">
            <a:spLocks noGrp="1"/>
          </p:cNvSpPr>
          <p:nvPr/>
        </p:nvSpPr>
        <p:spPr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zh-CN" sz="1400" dirty="0"/>
            </a:fld>
            <a:endParaRPr lang="en-US" altLang="zh-CN" sz="1400" dirty="0"/>
          </a:p>
        </p:txBody>
      </p:sp>
      <p:sp>
        <p:nvSpPr>
          <p:cNvPr id="77830" name="Rectangle 2"/>
          <p:cNvSpPr>
            <a:spLocks noGrp="1"/>
          </p:cNvSpPr>
          <p:nvPr>
            <p:ph type="title" idx="4294967295"/>
          </p:nvPr>
        </p:nvSpPr>
        <p:spPr>
          <a:ln/>
        </p:spPr>
        <p:txBody>
          <a:bodyPr vert="horz" wrap="square" lIns="91440" tIns="45720" rIns="91440" bIns="45720" anchor="b" anchorCtr="0"/>
          <a:p>
            <a:pPr eaLnBrk="1" hangingPunct="1"/>
            <a:r>
              <a:rPr lang="en-US" altLang="zh-CN" dirty="0"/>
              <a:t> Multi-Step Format</a:t>
            </a:r>
            <a:endParaRPr lang="en-US" altLang="zh-CN" dirty="0"/>
          </a:p>
        </p:txBody>
      </p:sp>
      <p:sp>
        <p:nvSpPr>
          <p:cNvPr id="77831" name="Text Box 3"/>
          <p:cNvSpPr txBox="1"/>
          <p:nvPr/>
        </p:nvSpPr>
        <p:spPr>
          <a:xfrm>
            <a:off x="266700" y="2667000"/>
            <a:ext cx="8591550" cy="2746375"/>
          </a:xfrm>
          <a:prstGeom prst="rect">
            <a:avLst/>
          </a:prstGeom>
          <a:noFill/>
          <a:ln w="28575" cap="flat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lIns="90488" tIns="44450" rIns="90488" bIns="44450"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defTabSz="45720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</a:rPr>
              <a:t>Operating income									$876,652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marL="0" lvl="0" indent="0" defTabSz="45720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</a:rPr>
              <a:t>Other income and expenses: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marL="0" lvl="0" indent="0" defTabSz="45720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</a:rPr>
              <a:t>Interest earned 									          7,348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marL="0" lvl="0" indent="0" defTabSz="45720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</a:rPr>
              <a:t>Interest expense										</a:t>
            </a:r>
            <a:r>
              <a:rPr lang="en-US" altLang="zh-CN" u="sng" dirty="0">
                <a:latin typeface="Times New Roman" panose="02020603050405020304" pitchFamily="18" charset="0"/>
              </a:rPr>
              <a:t>–    1,000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marL="0" lvl="0" indent="0" defTabSz="45720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zh-CN" dirty="0">
              <a:latin typeface="Times New Roman" panose="02020603050405020304" pitchFamily="18" charset="0"/>
            </a:endParaRPr>
          </a:p>
          <a:p>
            <a:pPr marL="0" lvl="0" indent="0" defTabSz="45720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</a:rPr>
              <a:t>Net income											$883,000</a:t>
            </a:r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8850" name="页脚占位符 2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78851" name="灯片编号占位符 3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78853" name="灯片编号占位符 4"/>
          <p:cNvSpPr txBox="1">
            <a:spLocks noGrp="1"/>
          </p:cNvSpPr>
          <p:nvPr/>
        </p:nvSpPr>
        <p:spPr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zh-CN" sz="1400" dirty="0"/>
            </a:fld>
            <a:endParaRPr lang="en-US" altLang="zh-CN" sz="1400" dirty="0"/>
          </a:p>
        </p:txBody>
      </p:sp>
      <p:sp>
        <p:nvSpPr>
          <p:cNvPr id="145410" name="Text Box 2"/>
          <p:cNvSpPr txBox="1"/>
          <p:nvPr/>
        </p:nvSpPr>
        <p:spPr>
          <a:xfrm>
            <a:off x="1163638" y="2514600"/>
            <a:ext cx="2741612" cy="1600200"/>
          </a:xfrm>
          <a:prstGeom prst="rect">
            <a:avLst/>
          </a:prstGeom>
          <a:noFill/>
          <a:ln w="12700" cap="flat" cmpd="sng">
            <a:solidFill>
              <a:schemeClr val="hlink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lIns="90488" tIns="44450" rIns="90488" bIns="44450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</a:rPr>
              <a:t>Book Inventory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marL="0" lv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</a:rPr>
              <a:t>Balance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marL="0" lv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</a:rPr>
              <a:t>$255,000</a:t>
            </a:r>
            <a:endParaRPr lang="en-US" altLang="zh-CN" dirty="0">
              <a:latin typeface="Times New Roman" panose="02020603050405020304" pitchFamily="18" charset="0"/>
            </a:endParaRPr>
          </a:p>
        </p:txBody>
      </p:sp>
      <p:sp>
        <p:nvSpPr>
          <p:cNvPr id="145411" name="Text Box 3"/>
          <p:cNvSpPr txBox="1"/>
          <p:nvPr/>
        </p:nvSpPr>
        <p:spPr>
          <a:xfrm>
            <a:off x="5278438" y="2514600"/>
            <a:ext cx="2741612" cy="1600200"/>
          </a:xfrm>
          <a:prstGeom prst="rect">
            <a:avLst/>
          </a:prstGeom>
          <a:noFill/>
          <a:ln w="12700" cap="flat" cmpd="sng">
            <a:solidFill>
              <a:schemeClr val="hlink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lIns="90488" tIns="44450" rIns="90488" bIns="44450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</a:rPr>
              <a:t>Physical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marL="0" lv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</a:rPr>
              <a:t>Count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marL="0" lv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</a:rPr>
              <a:t>$252,500 </a:t>
            </a:r>
            <a:endParaRPr lang="en-US" altLang="zh-CN" dirty="0">
              <a:latin typeface="Times New Roman" panose="02020603050405020304" pitchFamily="18" charset="0"/>
            </a:endParaRPr>
          </a:p>
        </p:txBody>
      </p:sp>
      <p:sp>
        <p:nvSpPr>
          <p:cNvPr id="145412" name="Text Box 4"/>
          <p:cNvSpPr txBox="1"/>
          <p:nvPr/>
        </p:nvSpPr>
        <p:spPr>
          <a:xfrm>
            <a:off x="2933700" y="4953000"/>
            <a:ext cx="3276600" cy="588963"/>
          </a:xfrm>
          <a:prstGeom prst="rect">
            <a:avLst/>
          </a:prstGeom>
          <a:noFill/>
          <a:ln w="12700" cap="flat" cmpd="sng">
            <a:solidFill>
              <a:schemeClr val="hlink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0488" tIns="44450" rIns="90488" bIns="44450"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</a:rPr>
              <a:t>$2,500 difference</a:t>
            </a:r>
            <a:endParaRPr lang="en-US" altLang="zh-CN" sz="2400" u="sng" dirty="0">
              <a:latin typeface="Times New Roman" panose="02020603050405020304" pitchFamily="18" charset="0"/>
            </a:endParaRPr>
          </a:p>
        </p:txBody>
      </p:sp>
      <p:sp>
        <p:nvSpPr>
          <p:cNvPr id="78857" name="Rectangle 5"/>
          <p:cNvSpPr>
            <a:spLocks noGrp="1"/>
          </p:cNvSpPr>
          <p:nvPr>
            <p:ph type="title" idx="4294967295"/>
          </p:nvPr>
        </p:nvSpPr>
        <p:spPr>
          <a:ln/>
        </p:spPr>
        <p:txBody>
          <a:bodyPr vert="horz" wrap="square" lIns="91440" tIns="45720" rIns="91440" bIns="45720" anchor="b" anchorCtr="0"/>
          <a:p>
            <a:pPr eaLnBrk="1" hangingPunct="1"/>
            <a:r>
              <a:rPr lang="en-US" altLang="zh-CN" dirty="0"/>
              <a:t>Adjustments to Inventory Example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5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145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45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0" grpId="0" animBg="1"/>
      <p:bldP spid="145411" grpId="0" animBg="1"/>
      <p:bldP spid="145412" grpId="0" animBg="1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9874" name="页脚占位符 2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79875" name="灯片编号占位符 3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79877" name="灯片编号占位符 5"/>
          <p:cNvSpPr txBox="1">
            <a:spLocks noGrp="1"/>
          </p:cNvSpPr>
          <p:nvPr/>
        </p:nvSpPr>
        <p:spPr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zh-CN" sz="1400" dirty="0"/>
            </a:fld>
            <a:endParaRPr lang="en-US" altLang="zh-CN" sz="1400" dirty="0"/>
          </a:p>
        </p:txBody>
      </p:sp>
      <p:sp>
        <p:nvSpPr>
          <p:cNvPr id="147458" name="Rectangle 2"/>
          <p:cNvSpPr/>
          <p:nvPr/>
        </p:nvSpPr>
        <p:spPr>
          <a:xfrm>
            <a:off x="1158875" y="3276600"/>
            <a:ext cx="6818313" cy="2051050"/>
          </a:xfrm>
          <a:prstGeom prst="rect">
            <a:avLst/>
          </a:prstGeom>
          <a:noFill/>
          <a:ln w="12700" cap="flat" cmpd="sng">
            <a:solidFill>
              <a:schemeClr val="tx2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lIns="90488" tIns="44450" rIns="90488" bIns="44450" anchor="ctr" anchorCtr="0"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defTabSz="51943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</a:rPr>
              <a:t>December 31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marL="0" lvl="0" indent="0" defTabSz="51943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</a:rPr>
              <a:t>Cost of Goods Sold          2,500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marL="0" lvl="0" indent="0" defTabSz="51943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</a:rPr>
              <a:t>	Inventory                            		2,500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marL="0" lvl="0" indent="0" defTabSz="51943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</a:rPr>
              <a:t>To adjust inventory to physical count</a:t>
            </a:r>
            <a:endParaRPr lang="en-US" altLang="zh-CN" dirty="0">
              <a:latin typeface="Times New Roman" panose="02020603050405020304" pitchFamily="18" charset="0"/>
            </a:endParaRPr>
          </a:p>
        </p:txBody>
      </p:sp>
      <p:sp>
        <p:nvSpPr>
          <p:cNvPr id="79879" name="Rectangle 3"/>
          <p:cNvSpPr>
            <a:spLocks noGrp="1"/>
          </p:cNvSpPr>
          <p:nvPr>
            <p:ph type="title" idx="4294967295"/>
          </p:nvPr>
        </p:nvSpPr>
        <p:spPr>
          <a:ln/>
        </p:spPr>
        <p:txBody>
          <a:bodyPr vert="horz" wrap="square" lIns="91440" tIns="45720" rIns="91440" bIns="45720" anchor="b" anchorCtr="0"/>
          <a:p>
            <a:pPr eaLnBrk="1" hangingPunct="1"/>
            <a:r>
              <a:rPr lang="en-US" altLang="zh-CN" dirty="0"/>
              <a:t>Adjustments to Inventory Example</a:t>
            </a:r>
            <a:endParaRPr lang="en-US" altLang="zh-CN" dirty="0"/>
          </a:p>
        </p:txBody>
      </p:sp>
      <p:sp>
        <p:nvSpPr>
          <p:cNvPr id="79880" name="Rectangle 4"/>
          <p:cNvSpPr>
            <a:spLocks noGrp="1"/>
          </p:cNvSpPr>
          <p:nvPr>
            <p:ph type="body" idx="4294967295"/>
          </p:nvPr>
        </p:nvSpPr>
        <p:spPr>
          <a:xfrm>
            <a:off x="1187450" y="1989138"/>
            <a:ext cx="7772400" cy="41148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en-US" altLang="zh-CN" dirty="0"/>
              <a:t>What is the journal entry?</a:t>
            </a:r>
            <a:endParaRPr lang="en-US" altLang="zh-CN" dirty="0"/>
          </a:p>
          <a:p>
            <a:pPr eaLnBrk="1" hangingPunct="1"/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7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58" grpId="0" animBg="1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0898" name="页脚占位符 2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80899" name="灯片编号占位符 3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80901" name="灯片编号占位符 4"/>
          <p:cNvSpPr txBox="1">
            <a:spLocks noGrp="1"/>
          </p:cNvSpPr>
          <p:nvPr/>
        </p:nvSpPr>
        <p:spPr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zh-CN" sz="1400" dirty="0"/>
            </a:fld>
            <a:endParaRPr lang="en-US" altLang="zh-CN" sz="1400" dirty="0"/>
          </a:p>
        </p:txBody>
      </p:sp>
      <p:sp>
        <p:nvSpPr>
          <p:cNvPr id="80902" name="Rectangle 2"/>
          <p:cNvSpPr/>
          <p:nvPr/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CN" altLang="en-US" sz="1800" dirty="0"/>
          </a:p>
        </p:txBody>
      </p:sp>
      <p:sp>
        <p:nvSpPr>
          <p:cNvPr id="80903" name="Rectangle 3"/>
          <p:cNvSpPr/>
          <p:nvPr/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CN" altLang="en-US" sz="1800" dirty="0"/>
          </a:p>
        </p:txBody>
      </p:sp>
      <p:sp>
        <p:nvSpPr>
          <p:cNvPr id="204804" name="Rectangle 4"/>
          <p:cNvSpPr>
            <a:spLocks noGrp="1"/>
          </p:cNvSpPr>
          <p:nvPr>
            <p:ph type="title" idx="4294967295"/>
          </p:nvPr>
        </p:nvSpPr>
        <p:spPr>
          <a:xfrm>
            <a:off x="685800" y="152400"/>
            <a:ext cx="7772400" cy="1143000"/>
          </a:xfrm>
          <a:ln/>
        </p:spPr>
        <p:txBody>
          <a:bodyPr vert="horz" wrap="square" lIns="90488" tIns="44450" rIns="90488" bIns="44450" anchor="ctr" anchorCtr="0"/>
          <a:p>
            <a:pPr eaLnBrk="1" hangingPunct="1"/>
            <a:r>
              <a:rPr lang="en-US" altLang="zh-CN" dirty="0"/>
              <a:t>Closing Entries in a Perpetual Inventory System</a:t>
            </a:r>
            <a:endParaRPr lang="en-US" altLang="zh-CN" dirty="0"/>
          </a:p>
        </p:txBody>
      </p:sp>
      <p:sp>
        <p:nvSpPr>
          <p:cNvPr id="80905" name="Rectangle 5"/>
          <p:cNvSpPr/>
          <p:nvPr/>
        </p:nvSpPr>
        <p:spPr>
          <a:xfrm>
            <a:off x="563563" y="1844675"/>
            <a:ext cx="4584700" cy="4176713"/>
          </a:xfrm>
          <a:prstGeom prst="rect">
            <a:avLst/>
          </a:prstGeom>
          <a:noFill/>
          <a:ln w="12700">
            <a:noFill/>
          </a:ln>
        </p:spPr>
        <p:txBody>
          <a:bodyPr lIns="90488" tIns="44450" rIns="90488" bIns="44450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342900" lvl="0" indent="-342900">
              <a:spcBef>
                <a:spcPct val="70000"/>
              </a:spcBef>
              <a:buClr>
                <a:schemeClr val="tx1"/>
              </a:buClr>
              <a:buSzPct val="125000"/>
              <a:buFont typeface="Wingdings" panose="05000000000000000000" pitchFamily="2" charset="2"/>
              <a:buChar char="Œ"/>
            </a:pPr>
            <a:r>
              <a:rPr lang="en-US" altLang="zh-CN" sz="2000" b="1" dirty="0">
                <a:latin typeface="Arial" panose="020B0604020202020204" pitchFamily="34" charset="0"/>
              </a:rPr>
              <a:t>Close temporary credit accounts “Revenue”  </a:t>
            </a:r>
            <a:r>
              <a:rPr lang="en-US" altLang="zh-CN" sz="2000" b="1" dirty="0">
                <a:solidFill>
                  <a:srgbClr val="CF0E30"/>
                </a:solidFill>
                <a:latin typeface="Arial" panose="020B0604020202020204" pitchFamily="34" charset="0"/>
              </a:rPr>
              <a:t>(including Sales) </a:t>
            </a:r>
            <a:r>
              <a:rPr lang="en-US" altLang="zh-CN" sz="2000" b="1" dirty="0">
                <a:latin typeface="Arial" panose="020B0604020202020204" pitchFamily="34" charset="0"/>
              </a:rPr>
              <a:t>to Income Summary.</a:t>
            </a:r>
            <a:endParaRPr lang="en-US" altLang="zh-CN" sz="2000" b="1" dirty="0">
              <a:latin typeface="Arial" panose="020B0604020202020204" pitchFamily="34" charset="0"/>
            </a:endParaRPr>
          </a:p>
          <a:p>
            <a:pPr marL="342900" lvl="0" indent="-342900">
              <a:spcBef>
                <a:spcPct val="70000"/>
              </a:spcBef>
              <a:buClr>
                <a:schemeClr val="tx1"/>
              </a:buClr>
              <a:buSzPct val="125000"/>
              <a:buFont typeface="Wingdings" panose="05000000000000000000" pitchFamily="2" charset="2"/>
              <a:buChar char=""/>
            </a:pPr>
            <a:r>
              <a:rPr lang="en-US" altLang="zh-CN" sz="2000" b="1" dirty="0">
                <a:latin typeface="Arial" panose="020B0604020202020204" pitchFamily="34" charset="0"/>
              </a:rPr>
              <a:t>Close temporary debit accounts “Expense” etc. </a:t>
            </a:r>
            <a:r>
              <a:rPr lang="en-US" altLang="zh-CN" sz="2000" b="1" dirty="0">
                <a:solidFill>
                  <a:srgbClr val="CF0E30"/>
                </a:solidFill>
                <a:latin typeface="Arial" panose="020B0604020202020204" pitchFamily="34" charset="0"/>
              </a:rPr>
              <a:t>(including Cost of Goods Sold, </a:t>
            </a:r>
            <a:r>
              <a:rPr lang="en-US" altLang="zh-CN" sz="2000" b="1" dirty="0">
                <a:solidFill>
                  <a:schemeClr val="tx2"/>
                </a:solidFill>
                <a:latin typeface="Arial" panose="020B0604020202020204" pitchFamily="34" charset="0"/>
              </a:rPr>
              <a:t>Sales Discounts, R&amp;A</a:t>
            </a:r>
            <a:r>
              <a:rPr lang="en-US" altLang="zh-CN" sz="2000" b="1" dirty="0">
                <a:solidFill>
                  <a:srgbClr val="CF0E30"/>
                </a:solidFill>
                <a:latin typeface="Arial" panose="020B0604020202020204" pitchFamily="34" charset="0"/>
              </a:rPr>
              <a:t>) </a:t>
            </a:r>
            <a:r>
              <a:rPr lang="en-US" altLang="zh-CN" sz="2000" b="1" dirty="0">
                <a:latin typeface="Arial" panose="020B0604020202020204" pitchFamily="34" charset="0"/>
              </a:rPr>
              <a:t>to Income Summary.</a:t>
            </a:r>
            <a:endParaRPr lang="en-US" altLang="zh-CN" sz="2000" b="1" dirty="0">
              <a:latin typeface="Arial" panose="020B0604020202020204" pitchFamily="34" charset="0"/>
            </a:endParaRPr>
          </a:p>
          <a:p>
            <a:pPr marL="342900" lvl="0" indent="-342900">
              <a:spcBef>
                <a:spcPct val="70000"/>
              </a:spcBef>
              <a:buClr>
                <a:schemeClr val="tx1"/>
              </a:buClr>
              <a:buSzPct val="125000"/>
              <a:buFont typeface="Wingdings" panose="05000000000000000000" pitchFamily="2" charset="2"/>
              <a:buChar char="Ž"/>
            </a:pPr>
            <a:r>
              <a:rPr lang="en-US" altLang="zh-CN" sz="2000" b="1" dirty="0">
                <a:latin typeface="Arial" panose="020B0604020202020204" pitchFamily="34" charset="0"/>
              </a:rPr>
              <a:t>Close Income Summary account to Owner</a:t>
            </a:r>
            <a:r>
              <a:rPr lang="en-US" altLang="zh-CN" sz="2000" b="1" dirty="0">
                <a:latin typeface="Times New Roman" panose="02020603050405020304" pitchFamily="18" charset="0"/>
              </a:rPr>
              <a:t>’</a:t>
            </a:r>
            <a:r>
              <a:rPr lang="en-US" altLang="zh-CN" sz="2000" b="1" dirty="0">
                <a:latin typeface="Arial" panose="020B0604020202020204" pitchFamily="34" charset="0"/>
              </a:rPr>
              <a:t>s equity.</a:t>
            </a:r>
            <a:endParaRPr lang="en-US" altLang="zh-CN" sz="2000" b="1" dirty="0">
              <a:latin typeface="Arial" panose="020B0604020202020204" pitchFamily="34" charset="0"/>
            </a:endParaRPr>
          </a:p>
          <a:p>
            <a:pPr marL="342900" lvl="0" indent="-342900">
              <a:spcBef>
                <a:spcPct val="70000"/>
              </a:spcBef>
              <a:buClr>
                <a:schemeClr val="tx1"/>
              </a:buClr>
              <a:buSzPct val="125000"/>
              <a:buFont typeface="Wingdings" panose="05000000000000000000" pitchFamily="2" charset="2"/>
              <a:buChar char=""/>
            </a:pPr>
            <a:r>
              <a:rPr lang="en-US" altLang="zh-CN" sz="2000" b="1" dirty="0">
                <a:latin typeface="Arial" panose="020B0604020202020204" pitchFamily="34" charset="0"/>
              </a:rPr>
              <a:t>Close Dividends/Withdrawals to Owner</a:t>
            </a:r>
            <a:r>
              <a:rPr lang="en-US" altLang="zh-CN" sz="2000" b="1" dirty="0">
                <a:latin typeface="Times New Roman" panose="02020603050405020304" pitchFamily="18" charset="0"/>
              </a:rPr>
              <a:t>’</a:t>
            </a:r>
            <a:r>
              <a:rPr lang="en-US" altLang="zh-CN" sz="2000" b="1" dirty="0">
                <a:latin typeface="Arial" panose="020B0604020202020204" pitchFamily="34" charset="0"/>
              </a:rPr>
              <a:t>s equity.</a:t>
            </a:r>
            <a:endParaRPr lang="en-US" altLang="zh-CN" sz="2000" b="1" dirty="0">
              <a:latin typeface="Arial" panose="020B0604020202020204" pitchFamily="34" charset="0"/>
            </a:endParaRPr>
          </a:p>
        </p:txBody>
      </p:sp>
      <p:grpSp>
        <p:nvGrpSpPr>
          <p:cNvPr id="80906" name="Group 6"/>
          <p:cNvGrpSpPr/>
          <p:nvPr/>
        </p:nvGrpSpPr>
        <p:grpSpPr>
          <a:xfrm>
            <a:off x="5254625" y="1631950"/>
            <a:ext cx="2909888" cy="1930400"/>
            <a:chOff x="3310" y="1028"/>
            <a:chExt cx="1833" cy="1216"/>
          </a:xfrm>
        </p:grpSpPr>
        <p:sp>
          <p:nvSpPr>
            <p:cNvPr id="80908" name="Freeform 7"/>
            <p:cNvSpPr/>
            <p:nvPr/>
          </p:nvSpPr>
          <p:spPr>
            <a:xfrm>
              <a:off x="3310" y="1028"/>
              <a:ext cx="1833" cy="1216"/>
            </a:xfrm>
            <a:custGeom>
              <a:avLst/>
              <a:gdLst>
                <a:gd name="txL" fmla="*/ 0 w 1833"/>
                <a:gd name="txT" fmla="*/ 0 h 1216"/>
                <a:gd name="txR" fmla="*/ 1833 w 1833"/>
                <a:gd name="txB" fmla="*/ 1216 h 1216"/>
              </a:gdLst>
              <a:ahLst/>
              <a:cxnLst>
                <a:cxn ang="0">
                  <a:pos x="122" y="0"/>
                </a:cxn>
                <a:cxn ang="0">
                  <a:pos x="102" y="5"/>
                </a:cxn>
                <a:cxn ang="0">
                  <a:pos x="79" y="15"/>
                </a:cxn>
                <a:cxn ang="0">
                  <a:pos x="59" y="27"/>
                </a:cxn>
                <a:cxn ang="0">
                  <a:pos x="43" y="42"/>
                </a:cxn>
                <a:cxn ang="0">
                  <a:pos x="28" y="60"/>
                </a:cxn>
                <a:cxn ang="0">
                  <a:pos x="15" y="80"/>
                </a:cxn>
                <a:cxn ang="0">
                  <a:pos x="6" y="102"/>
                </a:cxn>
                <a:cxn ang="0">
                  <a:pos x="0" y="125"/>
                </a:cxn>
                <a:cxn ang="0">
                  <a:pos x="0" y="844"/>
                </a:cxn>
                <a:cxn ang="0">
                  <a:pos x="7" y="873"/>
                </a:cxn>
                <a:cxn ang="0">
                  <a:pos x="17" y="913"/>
                </a:cxn>
                <a:cxn ang="0">
                  <a:pos x="30" y="951"/>
                </a:cxn>
                <a:cxn ang="0">
                  <a:pos x="48" y="986"/>
                </a:cxn>
                <a:cxn ang="0">
                  <a:pos x="67" y="1021"/>
                </a:cxn>
                <a:cxn ang="0">
                  <a:pos x="90" y="1054"/>
                </a:cxn>
                <a:cxn ang="0">
                  <a:pos x="117" y="1083"/>
                </a:cxn>
                <a:cxn ang="0">
                  <a:pos x="146" y="1113"/>
                </a:cxn>
                <a:cxn ang="0">
                  <a:pos x="177" y="1136"/>
                </a:cxn>
                <a:cxn ang="0">
                  <a:pos x="209" y="1158"/>
                </a:cxn>
                <a:cxn ang="0">
                  <a:pos x="245" y="1178"/>
                </a:cxn>
                <a:cxn ang="0">
                  <a:pos x="283" y="1193"/>
                </a:cxn>
                <a:cxn ang="0">
                  <a:pos x="319" y="1205"/>
                </a:cxn>
                <a:cxn ang="0">
                  <a:pos x="359" y="1215"/>
                </a:cxn>
                <a:cxn ang="0">
                  <a:pos x="338" y="1210"/>
                </a:cxn>
                <a:cxn ang="0">
                  <a:pos x="318" y="1201"/>
                </a:cxn>
                <a:cxn ang="0">
                  <a:pos x="299" y="1189"/>
                </a:cxn>
                <a:cxn ang="0">
                  <a:pos x="284" y="1175"/>
                </a:cxn>
                <a:cxn ang="0">
                  <a:pos x="272" y="1158"/>
                </a:cxn>
                <a:cxn ang="0">
                  <a:pos x="260" y="1140"/>
                </a:cxn>
                <a:cxn ang="0">
                  <a:pos x="253" y="1120"/>
                </a:cxn>
                <a:cxn ang="0">
                  <a:pos x="251" y="1098"/>
                </a:cxn>
                <a:cxn ang="0">
                  <a:pos x="251" y="1077"/>
                </a:cxn>
                <a:cxn ang="0">
                  <a:pos x="254" y="1055"/>
                </a:cxn>
                <a:cxn ang="0">
                  <a:pos x="262" y="1038"/>
                </a:cxn>
                <a:cxn ang="0">
                  <a:pos x="273" y="1017"/>
                </a:cxn>
                <a:cxn ang="0">
                  <a:pos x="288" y="1001"/>
                </a:cxn>
                <a:cxn ang="0">
                  <a:pos x="304" y="989"/>
                </a:cxn>
                <a:cxn ang="0">
                  <a:pos x="322" y="978"/>
                </a:cxn>
                <a:cxn ang="0">
                  <a:pos x="342" y="971"/>
                </a:cxn>
                <a:cxn ang="0">
                  <a:pos x="359" y="967"/>
                </a:cxn>
                <a:cxn ang="0">
                  <a:pos x="1712" y="967"/>
                </a:cxn>
                <a:cxn ang="0">
                  <a:pos x="1733" y="963"/>
                </a:cxn>
                <a:cxn ang="0">
                  <a:pos x="1754" y="953"/>
                </a:cxn>
                <a:cxn ang="0">
                  <a:pos x="1774" y="941"/>
                </a:cxn>
                <a:cxn ang="0">
                  <a:pos x="1791" y="925"/>
                </a:cxn>
                <a:cxn ang="0">
                  <a:pos x="1805" y="907"/>
                </a:cxn>
                <a:cxn ang="0">
                  <a:pos x="1819" y="888"/>
                </a:cxn>
                <a:cxn ang="0">
                  <a:pos x="1827" y="866"/>
                </a:cxn>
                <a:cxn ang="0">
                  <a:pos x="1832" y="844"/>
                </a:cxn>
                <a:cxn ang="0">
                  <a:pos x="1832" y="125"/>
                </a:cxn>
                <a:cxn ang="0">
                  <a:pos x="1827" y="102"/>
                </a:cxn>
                <a:cxn ang="0">
                  <a:pos x="1819" y="80"/>
                </a:cxn>
                <a:cxn ang="0">
                  <a:pos x="1806" y="61"/>
                </a:cxn>
                <a:cxn ang="0">
                  <a:pos x="1793" y="42"/>
                </a:cxn>
                <a:cxn ang="0">
                  <a:pos x="1774" y="27"/>
                </a:cxn>
                <a:cxn ang="0">
                  <a:pos x="1755" y="15"/>
                </a:cxn>
                <a:cxn ang="0">
                  <a:pos x="1733" y="5"/>
                </a:cxn>
                <a:cxn ang="0">
                  <a:pos x="1712" y="0"/>
                </a:cxn>
                <a:cxn ang="0">
                  <a:pos x="122" y="0"/>
                </a:cxn>
              </a:cxnLst>
              <a:rect l="txL" t="txT" r="txR" b="txB"/>
              <a:pathLst>
                <a:path w="1833" h="1216">
                  <a:moveTo>
                    <a:pt x="122" y="0"/>
                  </a:moveTo>
                  <a:lnTo>
                    <a:pt x="102" y="5"/>
                  </a:lnTo>
                  <a:lnTo>
                    <a:pt x="79" y="15"/>
                  </a:lnTo>
                  <a:lnTo>
                    <a:pt x="59" y="27"/>
                  </a:lnTo>
                  <a:lnTo>
                    <a:pt x="43" y="42"/>
                  </a:lnTo>
                  <a:lnTo>
                    <a:pt x="28" y="60"/>
                  </a:lnTo>
                  <a:lnTo>
                    <a:pt x="15" y="80"/>
                  </a:lnTo>
                  <a:lnTo>
                    <a:pt x="6" y="102"/>
                  </a:lnTo>
                  <a:lnTo>
                    <a:pt x="0" y="125"/>
                  </a:lnTo>
                  <a:lnTo>
                    <a:pt x="0" y="844"/>
                  </a:lnTo>
                  <a:lnTo>
                    <a:pt x="7" y="873"/>
                  </a:lnTo>
                  <a:lnTo>
                    <a:pt x="17" y="913"/>
                  </a:lnTo>
                  <a:lnTo>
                    <a:pt x="30" y="951"/>
                  </a:lnTo>
                  <a:lnTo>
                    <a:pt x="48" y="986"/>
                  </a:lnTo>
                  <a:lnTo>
                    <a:pt x="67" y="1021"/>
                  </a:lnTo>
                  <a:lnTo>
                    <a:pt x="90" y="1054"/>
                  </a:lnTo>
                  <a:lnTo>
                    <a:pt x="117" y="1083"/>
                  </a:lnTo>
                  <a:lnTo>
                    <a:pt x="146" y="1113"/>
                  </a:lnTo>
                  <a:lnTo>
                    <a:pt x="177" y="1136"/>
                  </a:lnTo>
                  <a:lnTo>
                    <a:pt x="209" y="1158"/>
                  </a:lnTo>
                  <a:lnTo>
                    <a:pt x="245" y="1178"/>
                  </a:lnTo>
                  <a:lnTo>
                    <a:pt x="283" y="1193"/>
                  </a:lnTo>
                  <a:lnTo>
                    <a:pt x="319" y="1205"/>
                  </a:lnTo>
                  <a:lnTo>
                    <a:pt x="359" y="1215"/>
                  </a:lnTo>
                  <a:lnTo>
                    <a:pt x="338" y="1210"/>
                  </a:lnTo>
                  <a:lnTo>
                    <a:pt x="318" y="1201"/>
                  </a:lnTo>
                  <a:lnTo>
                    <a:pt x="299" y="1189"/>
                  </a:lnTo>
                  <a:lnTo>
                    <a:pt x="284" y="1175"/>
                  </a:lnTo>
                  <a:lnTo>
                    <a:pt x="272" y="1158"/>
                  </a:lnTo>
                  <a:lnTo>
                    <a:pt x="260" y="1140"/>
                  </a:lnTo>
                  <a:lnTo>
                    <a:pt x="253" y="1120"/>
                  </a:lnTo>
                  <a:lnTo>
                    <a:pt x="251" y="1098"/>
                  </a:lnTo>
                  <a:lnTo>
                    <a:pt x="251" y="1077"/>
                  </a:lnTo>
                  <a:lnTo>
                    <a:pt x="254" y="1055"/>
                  </a:lnTo>
                  <a:lnTo>
                    <a:pt x="262" y="1038"/>
                  </a:lnTo>
                  <a:lnTo>
                    <a:pt x="273" y="1017"/>
                  </a:lnTo>
                  <a:lnTo>
                    <a:pt x="288" y="1001"/>
                  </a:lnTo>
                  <a:lnTo>
                    <a:pt x="304" y="989"/>
                  </a:lnTo>
                  <a:lnTo>
                    <a:pt x="322" y="978"/>
                  </a:lnTo>
                  <a:lnTo>
                    <a:pt x="342" y="971"/>
                  </a:lnTo>
                  <a:lnTo>
                    <a:pt x="359" y="967"/>
                  </a:lnTo>
                  <a:lnTo>
                    <a:pt x="1712" y="967"/>
                  </a:lnTo>
                  <a:lnTo>
                    <a:pt x="1733" y="963"/>
                  </a:lnTo>
                  <a:lnTo>
                    <a:pt x="1754" y="953"/>
                  </a:lnTo>
                  <a:lnTo>
                    <a:pt x="1774" y="941"/>
                  </a:lnTo>
                  <a:lnTo>
                    <a:pt x="1791" y="925"/>
                  </a:lnTo>
                  <a:lnTo>
                    <a:pt x="1805" y="907"/>
                  </a:lnTo>
                  <a:lnTo>
                    <a:pt x="1819" y="888"/>
                  </a:lnTo>
                  <a:lnTo>
                    <a:pt x="1827" y="866"/>
                  </a:lnTo>
                  <a:lnTo>
                    <a:pt x="1832" y="844"/>
                  </a:lnTo>
                  <a:lnTo>
                    <a:pt x="1832" y="125"/>
                  </a:lnTo>
                  <a:lnTo>
                    <a:pt x="1827" y="102"/>
                  </a:lnTo>
                  <a:lnTo>
                    <a:pt x="1819" y="80"/>
                  </a:lnTo>
                  <a:lnTo>
                    <a:pt x="1806" y="61"/>
                  </a:lnTo>
                  <a:lnTo>
                    <a:pt x="1793" y="42"/>
                  </a:lnTo>
                  <a:lnTo>
                    <a:pt x="1774" y="27"/>
                  </a:lnTo>
                  <a:lnTo>
                    <a:pt x="1755" y="15"/>
                  </a:lnTo>
                  <a:lnTo>
                    <a:pt x="1733" y="5"/>
                  </a:lnTo>
                  <a:lnTo>
                    <a:pt x="1712" y="0"/>
                  </a:lnTo>
                  <a:lnTo>
                    <a:pt x="122" y="0"/>
                  </a:lnTo>
                </a:path>
              </a:pathLst>
            </a:custGeom>
            <a:solidFill>
              <a:srgbClr val="FFFFFF">
                <a:alpha val="100000"/>
              </a:srgbClr>
            </a:solidFill>
            <a:ln w="12700" cap="rnd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0909" name="Rectangle 8"/>
            <p:cNvSpPr/>
            <p:nvPr/>
          </p:nvSpPr>
          <p:spPr>
            <a:xfrm>
              <a:off x="3339" y="1105"/>
              <a:ext cx="1774" cy="746"/>
            </a:xfrm>
            <a:prstGeom prst="rect">
              <a:avLst/>
            </a:prstGeom>
            <a:noFill/>
            <a:ln w="12700">
              <a:noFill/>
            </a:ln>
          </p:spPr>
          <p:txBody>
            <a:bodyPr lIns="90488" tIns="44450" rIns="90488" bIns="44450">
              <a:spAutoFit/>
            </a:bodyPr>
            <a:lstStyle>
              <a:lvl1pPr marL="342900" indent="-34290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+mn-lt"/>
                  <a:ea typeface="+mn-ea"/>
                </a:defRPr>
              </a:lvl2pPr>
              <a:lvl3pPr marL="1143000" indent="-22860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+mn-lt"/>
                  <a:ea typeface="+mn-ea"/>
                </a:defRPr>
              </a:lvl3pPr>
              <a:lvl4pPr marL="1600200" indent="-22860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+mn-lt"/>
                  <a:ea typeface="+mn-ea"/>
                </a:defRPr>
              </a:lvl4pPr>
              <a:lvl5pPr marL="2057400" indent="-22860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+mn-lt"/>
                  <a:ea typeface="+mn-ea"/>
                </a:defRPr>
              </a:lvl5pPr>
            </a:lstStyle>
            <a:p>
              <a:pPr marL="0" lvl="0" indent="0" algn="ctr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zh-CN" sz="2400" b="1" dirty="0">
                  <a:solidFill>
                    <a:srgbClr val="000000"/>
                  </a:solidFill>
                  <a:latin typeface="Arial" panose="020B0604020202020204" pitchFamily="34" charset="0"/>
                </a:rPr>
                <a:t>The closing entries are the same!</a:t>
              </a:r>
              <a:endParaRPr lang="en-US" altLang="zh-CN" sz="2400" b="1" dirty="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</p:grpSp>
      <p:graphicFrame>
        <p:nvGraphicFramePr>
          <p:cNvPr id="80907" name="Object 9">
            <a:hlinkClick r:id="" action="ppaction://ole?verb="/>
          </p:cNvPr>
          <p:cNvGraphicFramePr/>
          <p:nvPr/>
        </p:nvGraphicFramePr>
        <p:xfrm>
          <a:off x="5410200" y="2933700"/>
          <a:ext cx="2914650" cy="3538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4" name="" r:id="rId1" imgW="4575175" imgH="5547995" progId="MS_ClipArt_Gallery">
                  <p:embed/>
                </p:oleObj>
              </mc:Choice>
              <mc:Fallback>
                <p:oleObj name="" r:id="rId1" imgW="4575175" imgH="5547995" progId="MS_ClipArt_Gallery">
                  <p:embed/>
                  <p:pic>
                    <p:nvPicPr>
                      <p:cNvPr id="0" name="图片 3113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410200" y="2933700"/>
                        <a:ext cx="2914650" cy="35385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4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04" grpId="0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22" name="页脚占位符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81923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81924" name="Rectangle 2"/>
          <p:cNvSpPr>
            <a:spLocks noGrp="1"/>
          </p:cNvSpPr>
          <p:nvPr>
            <p:ph type="title"/>
          </p:nvPr>
        </p:nvSpPr>
        <p:spPr>
          <a:xfrm>
            <a:off x="1150938" y="549275"/>
            <a:ext cx="7793037" cy="1127125"/>
          </a:xfrm>
          <a:ln/>
        </p:spPr>
        <p:txBody>
          <a:bodyPr vert="horz" wrap="square" lIns="91440" tIns="45720" rIns="91440" bIns="45720" anchor="b" anchorCtr="0"/>
          <a:p>
            <a:pPr eaLnBrk="1" hangingPunct="1"/>
            <a:r>
              <a:rPr lang="en-US" altLang="zh-CN" sz="4000" dirty="0"/>
              <a:t>Analysis of Inventory </a:t>
            </a:r>
            <a:r>
              <a:rPr lang="zh-CN" altLang="en-US" sz="4000" dirty="0"/>
              <a:t>存货周转率</a:t>
            </a:r>
            <a:endParaRPr lang="zh-CN" altLang="en-US" sz="4000" dirty="0"/>
          </a:p>
        </p:txBody>
      </p:sp>
      <p:sp>
        <p:nvSpPr>
          <p:cNvPr id="365571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>
              <a:lnSpc>
                <a:spcPct val="90000"/>
              </a:lnSpc>
              <a:buFont typeface="Symbol" panose="05050102010706020507" pitchFamily="18" charset="2"/>
              <a:buChar char="·"/>
            </a:pPr>
            <a:r>
              <a:rPr lang="en-US" altLang="zh-CN" dirty="0"/>
              <a:t>Inventory turnover = Cost of goods sold / Inventory</a:t>
            </a:r>
            <a:endParaRPr lang="en-US" altLang="zh-CN" dirty="0"/>
          </a:p>
          <a:p>
            <a:pPr lvl="1" eaLnBrk="1" hangingPunct="1">
              <a:lnSpc>
                <a:spcPct val="90000"/>
              </a:lnSpc>
              <a:buFont typeface="Symbol" panose="05050102010706020507" pitchFamily="18" charset="2"/>
              <a:buChar char="·"/>
            </a:pPr>
            <a:r>
              <a:rPr lang="en-US" altLang="zh-CN" dirty="0"/>
              <a:t>Can use average or ending inventory.</a:t>
            </a:r>
            <a:endParaRPr lang="en-US" altLang="zh-CN" dirty="0"/>
          </a:p>
          <a:p>
            <a:pPr lvl="1" eaLnBrk="1" hangingPunct="1">
              <a:lnSpc>
                <a:spcPct val="90000"/>
              </a:lnSpc>
              <a:buFont typeface="Symbol" panose="05050102010706020507" pitchFamily="18" charset="2"/>
              <a:buChar char="·"/>
            </a:pPr>
            <a:r>
              <a:rPr lang="en-US" altLang="zh-CN" dirty="0"/>
              <a:t>Measures efficiency of asset usage.</a:t>
            </a:r>
            <a:endParaRPr lang="en-US" altLang="zh-CN" dirty="0"/>
          </a:p>
          <a:p>
            <a:pPr eaLnBrk="1" hangingPunct="1">
              <a:lnSpc>
                <a:spcPct val="90000"/>
              </a:lnSpc>
              <a:buFont typeface="Symbol" panose="05050102010706020507" pitchFamily="18" charset="2"/>
              <a:buChar char="·"/>
            </a:pPr>
            <a:r>
              <a:rPr lang="en-US" altLang="zh-CN" dirty="0"/>
              <a:t>Differs by industry. </a:t>
            </a:r>
            <a:endParaRPr lang="en-US" altLang="zh-CN" dirty="0"/>
          </a:p>
          <a:p>
            <a:pPr eaLnBrk="1" hangingPunct="1">
              <a:lnSpc>
                <a:spcPct val="90000"/>
              </a:lnSpc>
              <a:buFont typeface="Symbol" panose="05050102010706020507" pitchFamily="18" charset="2"/>
              <a:buChar char="·"/>
            </a:pPr>
            <a:r>
              <a:rPr lang="en-US" altLang="zh-CN" dirty="0"/>
              <a:t>Days</a:t>
            </a:r>
            <a:r>
              <a:rPr lang="en-US" altLang="zh-CN" dirty="0">
                <a:latin typeface="Arial" panose="020B0604020202020204" pitchFamily="34" charset="0"/>
              </a:rPr>
              <a:t>’</a:t>
            </a:r>
            <a:r>
              <a:rPr lang="en-US" altLang="zh-CN" dirty="0"/>
              <a:t> inventory = Inventory / (Cost of goods sold </a:t>
            </a:r>
            <a:r>
              <a:rPr lang="en-US" altLang="zh-CN" dirty="0">
                <a:sym typeface="Symbol" panose="05050102010706020507" pitchFamily="18" charset="2"/>
              </a:rPr>
              <a:t></a:t>
            </a:r>
            <a:r>
              <a:rPr lang="en-US" altLang="zh-CN" dirty="0"/>
              <a:t> 365)</a:t>
            </a:r>
            <a:endParaRPr lang="en-US" altLang="zh-CN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n"/>
            </a:pP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1">
                                            <p:txEl>
                                              <p:charRg st="0" end="5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65571">
                                            <p:txEl>
                                              <p:charRg st="0" end="5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1">
                                            <p:txEl>
                                              <p:charRg st="52" end="8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65571">
                                            <p:txEl>
                                              <p:charRg st="52" end="8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1">
                                            <p:txEl>
                                              <p:charRg st="89" end="1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65571">
                                            <p:txEl>
                                              <p:charRg st="89" end="1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1">
                                            <p:txEl>
                                              <p:charRg st="125" end="14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65571">
                                            <p:txEl>
                                              <p:charRg st="125" end="14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1">
                                            <p:txEl>
                                              <p:charRg st="147" end="20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65571">
                                            <p:txEl>
                                              <p:charRg st="147" end="20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2946" name="页脚占位符 3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82947" name="灯片编号占位符 4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82948" name="Rectangle 5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eaLnBrk="1" hangingPunct="1"/>
            <a:r>
              <a:rPr lang="en-US" altLang="zh-CN" dirty="0"/>
              <a:t>End of lesson 5</a:t>
            </a:r>
            <a:endParaRPr lang="en-US" altLang="zh-CN" dirty="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页脚占位符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12291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12292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eaLnBrk="1" hangingPunct="1"/>
            <a:r>
              <a:rPr lang="en-US" altLang="zh-CN" sz="4000" dirty="0"/>
              <a:t>Types of Companies/Inventories</a:t>
            </a:r>
            <a:br>
              <a:rPr lang="en-US" altLang="zh-CN" sz="4000" dirty="0"/>
            </a:br>
            <a:r>
              <a:rPr lang="en-US" altLang="zh-CN" sz="4000" dirty="0"/>
              <a:t>(Cont.)</a:t>
            </a:r>
            <a:endParaRPr lang="en-US" altLang="zh-CN" sz="4000" dirty="0"/>
          </a:p>
        </p:txBody>
      </p:sp>
      <p:sp>
        <p:nvSpPr>
          <p:cNvPr id="12293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>
              <a:buFont typeface="Symbol" panose="05050102010706020507" pitchFamily="18" charset="2"/>
              <a:buChar char="·"/>
            </a:pPr>
            <a:endParaRPr lang="zh-CN" altLang="en-US" dirty="0"/>
          </a:p>
          <a:p>
            <a:pPr eaLnBrk="1" hangingPunct="1">
              <a:buFont typeface="Symbol" panose="05050102010706020507" pitchFamily="18" charset="2"/>
              <a:buChar char="·"/>
            </a:pPr>
            <a:r>
              <a:rPr lang="en-US" altLang="zh-CN" dirty="0"/>
              <a:t>Professional service firms (accounting firms, legal firms)</a:t>
            </a:r>
            <a:endParaRPr lang="en-US" altLang="zh-CN" dirty="0"/>
          </a:p>
          <a:p>
            <a:pPr lvl="1" eaLnBrk="1" hangingPunct="1">
              <a:buFont typeface="Symbol" panose="05050102010706020507" pitchFamily="18" charset="2"/>
              <a:buChar char="·"/>
            </a:pPr>
            <a:r>
              <a:rPr lang="en-US" altLang="zh-CN" dirty="0"/>
              <a:t>Intangible inventory costs are costs incurred for client but not yet billed called jobs-in-progress or unbilled costs.</a:t>
            </a:r>
            <a:endParaRPr lang="en-US" altLang="zh-CN" dirty="0"/>
          </a:p>
          <a:p>
            <a:pPr eaLnBrk="1" hangingPunct="1">
              <a:buFont typeface="Wingdings" panose="05000000000000000000" pitchFamily="2" charset="2"/>
              <a:buChar char="n"/>
            </a:pPr>
            <a:endParaRPr lang="zh-CN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页脚占位符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r>
              <a:rPr lang="zh-CN" altLang="en-US" sz="1400" dirty="0"/>
              <a:t>YE SUN AccountingEnglish</a:t>
            </a:r>
            <a:endParaRPr lang="en-US" altLang="zh-CN" sz="1400" dirty="0"/>
          </a:p>
        </p:txBody>
      </p:sp>
      <p:sp>
        <p:nvSpPr>
          <p:cNvPr id="13315" name="灯片编号占位符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400" dirty="0"/>
            </a:fld>
            <a:endParaRPr lang="zh-CN" altLang="en-US" sz="1400" dirty="0"/>
          </a:p>
        </p:txBody>
      </p:sp>
      <p:sp>
        <p:nvSpPr>
          <p:cNvPr id="13316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eaLnBrk="1" hangingPunct="1"/>
            <a:r>
              <a:rPr lang="en-US" altLang="zh-CN" dirty="0"/>
              <a:t>Supplies</a:t>
            </a:r>
            <a:endParaRPr lang="en-US" altLang="zh-CN" dirty="0"/>
          </a:p>
        </p:txBody>
      </p:sp>
      <p:sp>
        <p:nvSpPr>
          <p:cNvPr id="331779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>
              <a:buFont typeface="Symbol" panose="05050102010706020507" pitchFamily="18" charset="2"/>
              <a:buChar char="·"/>
            </a:pPr>
            <a:r>
              <a:rPr lang="en-US" altLang="zh-CN" dirty="0"/>
              <a:t>Tangible items that will be consumed in the course of normal operations.</a:t>
            </a:r>
            <a:endParaRPr lang="en-US" altLang="zh-CN" dirty="0"/>
          </a:p>
          <a:p>
            <a:pPr lvl="1" eaLnBrk="1" hangingPunct="1">
              <a:buFont typeface="Symbol" panose="05050102010706020507" pitchFamily="18" charset="2"/>
              <a:buChar char="·"/>
            </a:pPr>
            <a:r>
              <a:rPr lang="en-US" altLang="zh-CN" dirty="0"/>
              <a:t>e.g., office supplies, lubricants, repair parts.</a:t>
            </a:r>
            <a:endParaRPr lang="en-US" altLang="zh-CN" dirty="0"/>
          </a:p>
          <a:p>
            <a:pPr eaLnBrk="1" hangingPunct="1">
              <a:buFont typeface="Symbol" panose="05050102010706020507" pitchFamily="18" charset="2"/>
              <a:buChar char="·"/>
            </a:pPr>
            <a:r>
              <a:rPr lang="en-US" altLang="zh-CN" dirty="0"/>
              <a:t>Not sold and not accounted for as part of cost of goods sold.</a:t>
            </a:r>
            <a:endParaRPr lang="en-US" altLang="zh-CN" dirty="0"/>
          </a:p>
          <a:p>
            <a:pPr eaLnBrk="1" hangingPunct="1">
              <a:buFont typeface="Wingdings" panose="05000000000000000000" pitchFamily="2" charset="2"/>
              <a:buChar char="n"/>
            </a:pP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79">
                                            <p:txEl>
                                              <p:charRg st="0" end="7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1779">
                                            <p:txEl>
                                              <p:charRg st="0" end="7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1779">
                                            <p:txEl>
                                              <p:charRg st="0" end="7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79">
                                            <p:txEl>
                                              <p:charRg st="73" end="1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31779">
                                            <p:txEl>
                                              <p:charRg st="73" end="12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1779">
                                            <p:txEl>
                                              <p:charRg st="73" end="12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79">
                                            <p:txEl>
                                              <p:charRg st="122" end="18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31779">
                                            <p:txEl>
                                              <p:charRg st="122" end="18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1779">
                                            <p:txEl>
                                              <p:charRg st="122" end="18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roposal">
  <a:themeElements>
    <a:clrScheme name="Proposal 8">
      <a:dk1>
        <a:srgbClr val="000000"/>
      </a:dk1>
      <a:lt1>
        <a:srgbClr val="FFFFFF"/>
      </a:lt1>
      <a:dk2>
        <a:srgbClr val="8C0039"/>
      </a:dk2>
      <a:lt2>
        <a:srgbClr val="660066"/>
      </a:lt2>
      <a:accent1>
        <a:srgbClr val="C58BF9"/>
      </a:accent1>
      <a:accent2>
        <a:srgbClr val="9966FF"/>
      </a:accent2>
      <a:accent3>
        <a:srgbClr val="FFFFFF"/>
      </a:accent3>
      <a:accent4>
        <a:srgbClr val="000000"/>
      </a:accent4>
      <a:accent5>
        <a:srgbClr val="DFC4FB"/>
      </a:accent5>
      <a:accent6>
        <a:srgbClr val="8A5CE7"/>
      </a:accent6>
      <a:hlink>
        <a:srgbClr val="E4005C"/>
      </a:hlink>
      <a:folHlink>
        <a:srgbClr val="C36C03"/>
      </a:folHlink>
    </a:clrScheme>
    <a:fontScheme name="Proposal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Proposal 1">
        <a:dk1>
          <a:srgbClr val="777777"/>
        </a:dk1>
        <a:lt1>
          <a:srgbClr val="FFFFFF"/>
        </a:lt1>
        <a:dk2>
          <a:srgbClr val="333333"/>
        </a:dk2>
        <a:lt2>
          <a:srgbClr val="FFF4C3"/>
        </a:lt2>
        <a:accent1>
          <a:srgbClr val="C892FA"/>
        </a:accent1>
        <a:accent2>
          <a:srgbClr val="9966FF"/>
        </a:accent2>
        <a:accent3>
          <a:srgbClr val="ADADAD"/>
        </a:accent3>
        <a:accent4>
          <a:srgbClr val="DADADA"/>
        </a:accent4>
        <a:accent5>
          <a:srgbClr val="E0C7FC"/>
        </a:accent5>
        <a:accent6>
          <a:srgbClr val="8A5CE7"/>
        </a:accent6>
        <a:hlink>
          <a:srgbClr val="E4005C"/>
        </a:hlink>
        <a:folHlink>
          <a:srgbClr val="DC7A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2">
        <a:dk1>
          <a:srgbClr val="1C1C1C"/>
        </a:dk1>
        <a:lt1>
          <a:srgbClr val="FFFFFF"/>
        </a:lt1>
        <a:dk2>
          <a:srgbClr val="5F5F5F"/>
        </a:dk2>
        <a:lt2>
          <a:srgbClr val="FFFFCC"/>
        </a:lt2>
        <a:accent1>
          <a:srgbClr val="4A5B64"/>
        </a:accent1>
        <a:accent2>
          <a:srgbClr val="AF9387"/>
        </a:accent2>
        <a:accent3>
          <a:srgbClr val="B6B6B6"/>
        </a:accent3>
        <a:accent4>
          <a:srgbClr val="DADADA"/>
        </a:accent4>
        <a:accent5>
          <a:srgbClr val="B1B5B8"/>
        </a:accent5>
        <a:accent6>
          <a:srgbClr val="9E857A"/>
        </a:accent6>
        <a:hlink>
          <a:srgbClr val="F3C43F"/>
        </a:hlink>
        <a:folHlink>
          <a:srgbClr val="66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3">
        <a:dk1>
          <a:srgbClr val="4D4D4D"/>
        </a:dk1>
        <a:lt1>
          <a:srgbClr val="FFFFFF"/>
        </a:lt1>
        <a:dk2>
          <a:srgbClr val="666699"/>
        </a:dk2>
        <a:lt2>
          <a:srgbClr val="FFFFCC"/>
        </a:lt2>
        <a:accent1>
          <a:srgbClr val="8D8DB3"/>
        </a:accent1>
        <a:accent2>
          <a:srgbClr val="7A25D7"/>
        </a:accent2>
        <a:accent3>
          <a:srgbClr val="B8B8CA"/>
        </a:accent3>
        <a:accent4>
          <a:srgbClr val="DADADA"/>
        </a:accent4>
        <a:accent5>
          <a:srgbClr val="C5C5D6"/>
        </a:accent5>
        <a:accent6>
          <a:srgbClr val="6E20C3"/>
        </a:accent6>
        <a:hlink>
          <a:srgbClr val="66CCFF"/>
        </a:hlink>
        <a:folHlink>
          <a:srgbClr val="33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4">
        <a:dk1>
          <a:srgbClr val="10187C"/>
        </a:dk1>
        <a:lt1>
          <a:srgbClr val="F8F8F8"/>
        </a:lt1>
        <a:dk2>
          <a:srgbClr val="538DC7"/>
        </a:dk2>
        <a:lt2>
          <a:srgbClr val="CCECFF"/>
        </a:lt2>
        <a:accent1>
          <a:srgbClr val="879EC7"/>
        </a:accent1>
        <a:accent2>
          <a:srgbClr val="461B8B"/>
        </a:accent2>
        <a:accent3>
          <a:srgbClr val="B3C5E0"/>
        </a:accent3>
        <a:accent4>
          <a:srgbClr val="D4D4D4"/>
        </a:accent4>
        <a:accent5>
          <a:srgbClr val="C3CCE0"/>
        </a:accent5>
        <a:accent6>
          <a:srgbClr val="3F177D"/>
        </a:accent6>
        <a:hlink>
          <a:srgbClr val="0000FF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5">
        <a:dk1>
          <a:srgbClr val="002F2E"/>
        </a:dk1>
        <a:lt1>
          <a:srgbClr val="FFFFFF"/>
        </a:lt1>
        <a:dk2>
          <a:srgbClr val="008080"/>
        </a:dk2>
        <a:lt2>
          <a:srgbClr val="FFFFCC"/>
        </a:lt2>
        <a:accent1>
          <a:srgbClr val="0E6A52"/>
        </a:accent1>
        <a:accent2>
          <a:srgbClr val="3553A7"/>
        </a:accent2>
        <a:accent3>
          <a:srgbClr val="AAC0C0"/>
        </a:accent3>
        <a:accent4>
          <a:srgbClr val="DADADA"/>
        </a:accent4>
        <a:accent5>
          <a:srgbClr val="AAB9B3"/>
        </a:accent5>
        <a:accent6>
          <a:srgbClr val="2F4A97"/>
        </a:accent6>
        <a:hlink>
          <a:srgbClr val="1ACE9F"/>
        </a:hlink>
        <a:folHlink>
          <a:srgbClr val="B5B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6">
        <a:dk1>
          <a:srgbClr val="000000"/>
        </a:dk1>
        <a:lt1>
          <a:srgbClr val="E3FFFF"/>
        </a:lt1>
        <a:dk2>
          <a:srgbClr val="4400A8"/>
        </a:dk2>
        <a:lt2>
          <a:srgbClr val="005452"/>
        </a:lt2>
        <a:accent1>
          <a:srgbClr val="92CAC9"/>
        </a:accent1>
        <a:accent2>
          <a:srgbClr val="009999"/>
        </a:accent2>
        <a:accent3>
          <a:srgbClr val="EFFFFF"/>
        </a:accent3>
        <a:accent4>
          <a:srgbClr val="000000"/>
        </a:accent4>
        <a:accent5>
          <a:srgbClr val="C7E1E1"/>
        </a:accent5>
        <a:accent6>
          <a:srgbClr val="008A8A"/>
        </a:accent6>
        <a:hlink>
          <a:srgbClr val="187C16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7">
        <a:dk1>
          <a:srgbClr val="000000"/>
        </a:dk1>
        <a:lt1>
          <a:srgbClr val="CCFF99"/>
        </a:lt1>
        <a:dk2>
          <a:srgbClr val="CC99FF"/>
        </a:dk2>
        <a:lt2>
          <a:srgbClr val="1B3600"/>
        </a:lt2>
        <a:accent1>
          <a:srgbClr val="009900"/>
        </a:accent1>
        <a:accent2>
          <a:srgbClr val="B7CA02"/>
        </a:accent2>
        <a:accent3>
          <a:srgbClr val="E2FFCA"/>
        </a:accent3>
        <a:accent4>
          <a:srgbClr val="000000"/>
        </a:accent4>
        <a:accent5>
          <a:srgbClr val="AACAAA"/>
        </a:accent5>
        <a:accent6>
          <a:srgbClr val="A6B702"/>
        </a:accent6>
        <a:hlink>
          <a:srgbClr val="FFCC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8">
        <a:dk1>
          <a:srgbClr val="000000"/>
        </a:dk1>
        <a:lt1>
          <a:srgbClr val="FFFFFF"/>
        </a:lt1>
        <a:dk2>
          <a:srgbClr val="8C0039"/>
        </a:dk2>
        <a:lt2>
          <a:srgbClr val="660066"/>
        </a:lt2>
        <a:accent1>
          <a:srgbClr val="C58BF9"/>
        </a:accent1>
        <a:accent2>
          <a:srgbClr val="9966FF"/>
        </a:accent2>
        <a:accent3>
          <a:srgbClr val="FFFFFF"/>
        </a:accent3>
        <a:accent4>
          <a:srgbClr val="000000"/>
        </a:accent4>
        <a:accent5>
          <a:srgbClr val="DFC4FB"/>
        </a:accent5>
        <a:accent6>
          <a:srgbClr val="8A5CE7"/>
        </a:accent6>
        <a:hlink>
          <a:srgbClr val="E4005C"/>
        </a:hlink>
        <a:folHlink>
          <a:srgbClr val="C36C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0</TotalTime>
  <Words>15659</Words>
  <Application>WPS 演示</Application>
  <PresentationFormat>全屏显示(4:3)</PresentationFormat>
  <Paragraphs>934</Paragraphs>
  <Slides>77</Slides>
  <Notes>33</Notes>
  <HiddenSlides>0</HiddenSlides>
  <MMClips>0</MMClips>
  <ScaleCrop>false</ScaleCrop>
  <HeadingPairs>
    <vt:vector size="8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2</vt:i4>
      </vt:variant>
      <vt:variant>
        <vt:lpstr>嵌入 OLE 服务器</vt:lpstr>
      </vt:variant>
      <vt:variant>
        <vt:i4>39</vt:i4>
      </vt:variant>
      <vt:variant>
        <vt:lpstr>幻灯片标题</vt:lpstr>
      </vt:variant>
      <vt:variant>
        <vt:i4>77</vt:i4>
      </vt:variant>
    </vt:vector>
  </HeadingPairs>
  <TitlesOfParts>
    <vt:vector size="129" baseType="lpstr">
      <vt:lpstr>Arial</vt:lpstr>
      <vt:lpstr>宋体</vt:lpstr>
      <vt:lpstr>Wingdings</vt:lpstr>
      <vt:lpstr>Tahoma</vt:lpstr>
      <vt:lpstr>Times New Roman</vt:lpstr>
      <vt:lpstr>Symbol</vt:lpstr>
      <vt:lpstr>Arial Black</vt:lpstr>
      <vt:lpstr>Monotype Sorts</vt:lpstr>
      <vt:lpstr>Wingdings</vt:lpstr>
      <vt:lpstr>微软雅黑</vt:lpstr>
      <vt:lpstr>Arial Unicode MS</vt:lpstr>
      <vt:lpstr>Blends</vt:lpstr>
      <vt:lpstr>Proposal</vt:lpstr>
      <vt:lpstr>Excel.Sheet.5</vt:lpstr>
      <vt:lpstr>MS_ClipArt_Gallery</vt:lpstr>
      <vt:lpstr>Excel.Sheet.8</vt:lpstr>
      <vt:lpstr>MS_ClipArt_Gallery</vt:lpstr>
      <vt:lpstr>MS_ClipArt_Gallery</vt:lpstr>
      <vt:lpstr>Excel.Sheet.8</vt:lpstr>
      <vt:lpstr>Excel.Sheet.8</vt:lpstr>
      <vt:lpstr>MS_ClipArt_Gallery</vt:lpstr>
      <vt:lpstr>Excel.Sheet.8</vt:lpstr>
      <vt:lpstr>MS_ClipArt_Gallery</vt:lpstr>
      <vt:lpstr>Excel.Sheet.5</vt:lpstr>
      <vt:lpstr>Excel.Sheet.5</vt:lpstr>
      <vt:lpstr>Excel.Sheet.8</vt:lpstr>
      <vt:lpstr>Excel.Sheet.5</vt:lpstr>
      <vt:lpstr>Excel.Sheet.5</vt:lpstr>
      <vt:lpstr>Excel.Sheet.8</vt:lpstr>
      <vt:lpstr>MS_ClipArt_Gallery</vt:lpstr>
      <vt:lpstr>Excel.Sheet.8</vt:lpstr>
      <vt:lpstr>MS_ClipArt_Gallery</vt:lpstr>
      <vt:lpstr>Excel.Sheet.8</vt:lpstr>
      <vt:lpstr>MS_ClipArt_Gallery</vt:lpstr>
      <vt:lpstr>MS_ClipArt_Gallery.2</vt:lpstr>
      <vt:lpstr>Excel.Sheet.5</vt:lpstr>
      <vt:lpstr>MS_ClipArt_Gallery</vt:lpstr>
      <vt:lpstr>Excel.Sheet.8</vt:lpstr>
      <vt:lpstr>Excel.Sheet.8</vt:lpstr>
      <vt:lpstr>MS_ClipArt_Gallery</vt:lpstr>
      <vt:lpstr>Excel.Sheet.8</vt:lpstr>
      <vt:lpstr>MS_ClipArt_Gallery</vt:lpstr>
      <vt:lpstr>Excel.Sheet.8</vt:lpstr>
      <vt:lpstr>MS_ClipArt_Gallery</vt:lpstr>
      <vt:lpstr>MS_ClipArt_Gallery.2</vt:lpstr>
      <vt:lpstr>MS_ClipArt_Gallery</vt:lpstr>
      <vt:lpstr>Excel.Sheet.8</vt:lpstr>
      <vt:lpstr>Excel.Sheet.5</vt:lpstr>
      <vt:lpstr>Excel.Sheet.5</vt:lpstr>
      <vt:lpstr>Excel.Sheet.8</vt:lpstr>
      <vt:lpstr>Excel.Sheet.8</vt:lpstr>
      <vt:lpstr>Excel.Sheet.8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CGA-Canada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</dc:title>
  <dc:creator>Education Department</dc:creator>
  <cp:lastModifiedBy>吴晓明</cp:lastModifiedBy>
  <cp:revision>105</cp:revision>
  <cp:lastPrinted>2000-04-03T18:16:41Z</cp:lastPrinted>
  <dcterms:created xsi:type="dcterms:W3CDTF">1998-05-04T15:40:11Z</dcterms:created>
  <dcterms:modified xsi:type="dcterms:W3CDTF">2022-03-27T04:35:43Z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7F9F46DF5ABE491C9C2EDD90CF68D868</vt:lpwstr>
  </property>
  <property fmtid="{D5CDD505-2E9C-101B-9397-08002B2CF9AE}" pid="3" name="KSOProductBuildVer">
    <vt:lpwstr>2052-11.1.0.11365</vt:lpwstr>
  </property>
</Properties>
</file>