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Lst>
  <p:notesMasterIdLst>
    <p:notesMasterId r:id="rId12"/>
  </p:notesMasterIdLst>
  <p:handoutMasterIdLst>
    <p:handoutMasterId r:id="rId60"/>
  </p:handoutMasterIdLst>
  <p:sldIdLst>
    <p:sldId id="307" r:id="rId6"/>
    <p:sldId id="364" r:id="rId7"/>
    <p:sldId id="506" r:id="rId8"/>
    <p:sldId id="356" r:id="rId9"/>
    <p:sldId id="369" r:id="rId10"/>
    <p:sldId id="507" r:id="rId11"/>
    <p:sldId id="370" r:id="rId13"/>
    <p:sldId id="508" r:id="rId14"/>
    <p:sldId id="509" r:id="rId15"/>
    <p:sldId id="510" r:id="rId16"/>
    <p:sldId id="511" r:id="rId17"/>
    <p:sldId id="512" r:id="rId18"/>
    <p:sldId id="513" r:id="rId19"/>
    <p:sldId id="514" r:id="rId20"/>
    <p:sldId id="515" r:id="rId21"/>
    <p:sldId id="516" r:id="rId22"/>
    <p:sldId id="419" r:id="rId23"/>
    <p:sldId id="454" r:id="rId24"/>
    <p:sldId id="455" r:id="rId25"/>
    <p:sldId id="456" r:id="rId26"/>
    <p:sldId id="457" r:id="rId27"/>
    <p:sldId id="458" r:id="rId28"/>
    <p:sldId id="459" r:id="rId29"/>
    <p:sldId id="460" r:id="rId30"/>
    <p:sldId id="461" r:id="rId31"/>
    <p:sldId id="462" r:id="rId32"/>
    <p:sldId id="463" r:id="rId33"/>
    <p:sldId id="464" r:id="rId34"/>
    <p:sldId id="465" r:id="rId35"/>
    <p:sldId id="466" r:id="rId36"/>
    <p:sldId id="470" r:id="rId37"/>
    <p:sldId id="471" r:id="rId38"/>
    <p:sldId id="472" r:id="rId39"/>
    <p:sldId id="453" r:id="rId40"/>
    <p:sldId id="505" r:id="rId41"/>
    <p:sldId id="517" r:id="rId42"/>
    <p:sldId id="473" r:id="rId43"/>
    <p:sldId id="479" r:id="rId44"/>
    <p:sldId id="481" r:id="rId45"/>
    <p:sldId id="482" r:id="rId46"/>
    <p:sldId id="483" r:id="rId47"/>
    <p:sldId id="484" r:id="rId48"/>
    <p:sldId id="485" r:id="rId49"/>
    <p:sldId id="487" r:id="rId50"/>
    <p:sldId id="488" r:id="rId51"/>
    <p:sldId id="489" r:id="rId52"/>
    <p:sldId id="490" r:id="rId53"/>
    <p:sldId id="491" r:id="rId54"/>
    <p:sldId id="495" r:id="rId55"/>
    <p:sldId id="518" r:id="rId56"/>
    <p:sldId id="556" r:id="rId57"/>
    <p:sldId id="504" r:id="rId58"/>
    <p:sldId id="503" r:id="rId59"/>
  </p:sldIdLst>
  <p:sldSz cx="9144000" cy="6858000" type="screen4x3"/>
  <p:notesSz cx="7099300" cy="1023493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0000"/>
    </p:penClr>
    <p:extLst>
      <p:ext uri="{2FDB2607-1784-4EEB-B798-7EB5836EED8A}">
        <p14:showMediaCtrls xmlns:p14="http://schemas.microsoft.com/office/powerpoint/2010/main" val="1"/>
      </p:ext>
    </p:extLst>
  </p:showPr>
  <p:clrMru>
    <a:srgbClr val="0000CC"/>
    <a:srgbClr val="1D00CC"/>
    <a:srgbClr val="003399"/>
    <a:srgbClr val="336699"/>
    <a:srgbClr val="66FF99"/>
    <a:srgbClr val="FFCCFF"/>
    <a:srgbClr val="FF99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howGuides="1">
      <p:cViewPr varScale="1">
        <p:scale>
          <a:sx n="71" d="100"/>
          <a:sy n="71" d="100"/>
        </p:scale>
        <p:origin x="-1356" y="-96"/>
      </p:cViewPr>
      <p:guideLst>
        <p:guide orient="horz" pos="4319"/>
        <p:guide pos="576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568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notesMaster" Target="notesMasters/notesMaster1.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9707" tIns="49854" rIns="99707" bIns="49854" numCol="1" anchor="t" anchorCtr="0" compatLnSpc="1"/>
          <a:lstStyle>
            <a:lvl1pPr defTabSz="990600" eaLnBrk="0" hangingPunct="0">
              <a:defRPr sz="1300">
                <a:latin typeface="Times New Roman" panose="02020603050405020304" pitchFamily="18" charset="0"/>
              </a:defRPr>
            </a:lvl1pPr>
          </a:lstStyle>
          <a:p>
            <a:pPr marL="0" marR="0" lvl="0" indent="0" algn="l" defTabSz="990600" rtl="0" eaLnBrk="0" fontAlgn="base" latinLnBrk="0" hangingPunct="0">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099" name="Rectangle 3"/>
          <p:cNvSpPr>
            <a:spLocks noGrp="1" noChangeArrowheads="1"/>
          </p:cNvSpPr>
          <p:nvPr>
            <p:ph type="dt" sz="quarter" idx="1"/>
          </p:nvPr>
        </p:nvSpPr>
        <p:spPr bwMode="auto">
          <a:xfrm>
            <a:off x="4022725" y="0"/>
            <a:ext cx="3076575" cy="511175"/>
          </a:xfrm>
          <a:prstGeom prst="rect">
            <a:avLst/>
          </a:prstGeom>
          <a:noFill/>
          <a:ln w="9525">
            <a:noFill/>
            <a:miter lim="800000"/>
          </a:ln>
          <a:effectLst/>
        </p:spPr>
        <p:txBody>
          <a:bodyPr vert="horz" wrap="square" lIns="99707" tIns="49854" rIns="99707" bIns="49854" numCol="1" anchor="t" anchorCtr="0" compatLnSpc="1"/>
          <a:lstStyle>
            <a:lvl1pPr algn="r" defTabSz="990600" eaLnBrk="0" hangingPunct="0">
              <a:defRPr sz="1300">
                <a:latin typeface="Times New Roman" panose="02020603050405020304" pitchFamily="18" charset="0"/>
              </a:defRPr>
            </a:lvl1pPr>
          </a:lstStyle>
          <a:p>
            <a:pPr marL="0" marR="0" lvl="0" indent="0" algn="r" defTabSz="990600" rtl="0" eaLnBrk="0" fontAlgn="base" latinLnBrk="0" hangingPunct="0">
              <a:lnSpc>
                <a:spcPct val="100000"/>
              </a:lnSpc>
              <a:spcBef>
                <a:spcPct val="0"/>
              </a:spcBef>
              <a:spcAft>
                <a:spcPct val="0"/>
              </a:spcAft>
              <a:buClrTx/>
              <a:buSzTx/>
              <a:buFontTx/>
              <a:buNone/>
              <a:defRPr/>
            </a:pPr>
            <a:fld id="{F26700B1-B7C5-44D8-AEE7-1BE62D489615}" type="datetime1">
              <a:rPr kumimoji="0" lang="zh-CN" altLang="en-US" sz="1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100" name="Rectangle 4"/>
          <p:cNvSpPr>
            <a:spLocks noGrp="1" noChangeArrowheads="1"/>
          </p:cNvSpPr>
          <p:nvPr>
            <p:ph type="ftr" sz="quarter" idx="2"/>
          </p:nvPr>
        </p:nvSpPr>
        <p:spPr bwMode="auto">
          <a:xfrm>
            <a:off x="541338" y="9723438"/>
            <a:ext cx="4570413" cy="511175"/>
          </a:xfrm>
          <a:prstGeom prst="rect">
            <a:avLst/>
          </a:prstGeom>
          <a:noFill/>
          <a:ln w="9525">
            <a:noFill/>
            <a:miter lim="800000"/>
          </a:ln>
          <a:effectLst/>
        </p:spPr>
        <p:txBody>
          <a:bodyPr vert="horz" wrap="square" lIns="99707" tIns="49854" rIns="99707" bIns="49854" numCol="1" anchor="b" anchorCtr="0" compatLnSpc="1"/>
          <a:lstStyle>
            <a:lvl1pPr defTabSz="990600" eaLnBrk="0" hangingPunct="0">
              <a:defRPr sz="1300">
                <a:latin typeface="Times New Roman" panose="02020603050405020304" pitchFamily="18" charset="0"/>
              </a:defRPr>
            </a:lvl1pPr>
          </a:lstStyle>
          <a:p>
            <a:pPr marL="0" marR="0" lvl="0" indent="0" algn="l" defTabSz="990600" rtl="0" eaLnBrk="0" fontAlgn="base" latinLnBrk="0" hangingPunct="0">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Financial Accounting 1 Lesson summary 1</a:t>
            </a:r>
            <a:endParaRPr kumimoji="0" lang="en-US" altLang="zh-CN" sz="1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101" name="Rectangle 5"/>
          <p:cNvSpPr>
            <a:spLocks noGrp="1" noChangeArrowheads="1"/>
          </p:cNvSpPr>
          <p:nvPr>
            <p:ph type="sldNum" sz="quarter" idx="3"/>
          </p:nvPr>
        </p:nvSpPr>
        <p:spPr bwMode="auto">
          <a:xfrm>
            <a:off x="5189538" y="9723438"/>
            <a:ext cx="1373188" cy="511175"/>
          </a:xfrm>
          <a:prstGeom prst="rect">
            <a:avLst/>
          </a:prstGeom>
          <a:noFill/>
          <a:ln w="9525">
            <a:noFill/>
            <a:miter lim="800000"/>
          </a:ln>
          <a:effectLst/>
        </p:spPr>
        <p:txBody>
          <a:bodyPr vert="horz" wrap="square" lIns="99707" tIns="49854" rIns="99707" bIns="49854" numCol="1" anchor="b" anchorCtr="0" compatLnSpc="1"/>
          <a:p>
            <a:pPr lvl="0" algn="r" defTabSz="990600">
              <a:buNone/>
            </a:pPr>
            <a:fld id="{9A0DB2DC-4C9A-4742-B13C-FB6460FD3503}" type="slidenum">
              <a:rPr lang="zh-CN" altLang="en-US" sz="1300" dirty="0">
                <a:latin typeface="Times New Roman" panose="02020603050405020304" pitchFamily="18" charset="0"/>
              </a:rPr>
            </a:fld>
            <a:endParaRPr lang="zh-CN" altLang="en-US" sz="1300"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9707" tIns="49854" rIns="99707" bIns="49854" numCol="1" anchor="t" anchorCtr="0" compatLnSpc="1"/>
          <a:lstStyle>
            <a:lvl1pPr defTabSz="990600" eaLnBrk="0" hangingPunct="0">
              <a:defRPr sz="1300">
                <a:latin typeface="Times New Roman" panose="02020603050405020304" pitchFamily="18" charset="0"/>
              </a:defRPr>
            </a:lvl1pPr>
          </a:lstStyle>
          <a:p>
            <a:pPr marL="0" marR="0" lvl="0" indent="0" algn="l" defTabSz="990600" rtl="0" eaLnBrk="0" fontAlgn="base" latinLnBrk="0" hangingPunct="0">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0419" name="Rectangle 3"/>
          <p:cNvSpPr>
            <a:spLocks noTextEdit="1"/>
          </p:cNvSpPr>
          <p:nvPr>
            <p:ph type="sldImg" idx="2"/>
          </p:nvPr>
        </p:nvSpPr>
        <p:spPr>
          <a:xfrm>
            <a:off x="995363" y="769938"/>
            <a:ext cx="5110162" cy="3832225"/>
          </a:xfrm>
          <a:prstGeom prst="rect">
            <a:avLst/>
          </a:prstGeom>
          <a:noFill/>
          <a:ln w="12700" cap="flat" cmpd="sng">
            <a:solidFill>
              <a:srgbClr val="000000"/>
            </a:solidFill>
            <a:prstDash val="solid"/>
            <a:miter/>
            <a:headEnd type="none" w="med" len="med"/>
            <a:tailEnd type="none" w="med" len="med"/>
          </a:ln>
        </p:spPr>
      </p:sp>
      <p:sp>
        <p:nvSpPr>
          <p:cNvPr id="2052" name="Rectangle 4"/>
          <p:cNvSpPr>
            <a:spLocks noGrp="1" noChangeArrowheads="1"/>
          </p:cNvSpPr>
          <p:nvPr>
            <p:ph type="body" sz="quarter" idx="3"/>
          </p:nvPr>
        </p:nvSpPr>
        <p:spPr bwMode="auto">
          <a:xfrm>
            <a:off x="947738" y="4862513"/>
            <a:ext cx="5203825" cy="4603750"/>
          </a:xfrm>
          <a:prstGeom prst="rect">
            <a:avLst/>
          </a:prstGeom>
          <a:noFill/>
          <a:ln w="9525">
            <a:noFill/>
            <a:miter lim="800000"/>
          </a:ln>
          <a:effectLst/>
        </p:spPr>
        <p:txBody>
          <a:bodyPr vert="horz" wrap="square" lIns="99707" tIns="49854" rIns="99707" bIns="49854"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Click to edit Master text styles</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Second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Third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Fourth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Fifth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3" name="Rectangle 5"/>
          <p:cNvSpPr>
            <a:spLocks noGrp="1" noChangeArrowheads="1"/>
          </p:cNvSpPr>
          <p:nvPr>
            <p:ph type="dt" idx="1"/>
          </p:nvPr>
        </p:nvSpPr>
        <p:spPr bwMode="auto">
          <a:xfrm>
            <a:off x="4022725" y="0"/>
            <a:ext cx="3076575" cy="511175"/>
          </a:xfrm>
          <a:prstGeom prst="rect">
            <a:avLst/>
          </a:prstGeom>
          <a:noFill/>
          <a:ln w="9525">
            <a:noFill/>
            <a:miter lim="800000"/>
          </a:ln>
          <a:effectLst/>
        </p:spPr>
        <p:txBody>
          <a:bodyPr vert="horz" wrap="square" lIns="99707" tIns="49854" rIns="99707" bIns="49854" numCol="1" anchor="t" anchorCtr="0" compatLnSpc="1"/>
          <a:lstStyle>
            <a:lvl1pPr algn="r" defTabSz="990600" eaLnBrk="0" hangingPunct="0">
              <a:defRPr sz="1300">
                <a:latin typeface="Times New Roman" panose="02020603050405020304" pitchFamily="18" charset="0"/>
              </a:defRPr>
            </a:lvl1pPr>
          </a:lstStyle>
          <a:p>
            <a:pPr marL="0" marR="0" lvl="0" indent="0" algn="r" defTabSz="990600" rtl="0" eaLnBrk="0" fontAlgn="base" latinLnBrk="0" hangingPunct="0">
              <a:lnSpc>
                <a:spcPct val="100000"/>
              </a:lnSpc>
              <a:spcBef>
                <a:spcPct val="0"/>
              </a:spcBef>
              <a:spcAft>
                <a:spcPct val="0"/>
              </a:spcAft>
              <a:buClrTx/>
              <a:buSzTx/>
              <a:buFontTx/>
              <a:buNone/>
              <a:defRPr/>
            </a:pPr>
            <a:fld id="{BB6B90DE-9801-46C8-9A34-1CB029FC30E7}" type="datetime1">
              <a:rPr kumimoji="0" lang="zh-CN" altLang="en-US" sz="1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0" lang="en-US" altLang="zh-CN" sz="1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ln>
          <a:effectLst/>
        </p:spPr>
        <p:txBody>
          <a:bodyPr vert="horz" wrap="square" lIns="99707" tIns="49854" rIns="99707" bIns="49854" numCol="1" anchor="b" anchorCtr="0" compatLnSpc="1"/>
          <a:lstStyle>
            <a:lvl1pPr defTabSz="990600" eaLnBrk="0" hangingPunct="0">
              <a:defRPr sz="1300">
                <a:latin typeface="Times New Roman" panose="02020603050405020304" pitchFamily="18" charset="0"/>
              </a:defRPr>
            </a:lvl1pPr>
          </a:lstStyle>
          <a:p>
            <a:pPr marL="0" marR="0" lvl="0" indent="0" algn="l" defTabSz="990600" rtl="0" eaLnBrk="0" fontAlgn="base" latinLnBrk="0" hangingPunct="0">
              <a:lnSpc>
                <a:spcPct val="100000"/>
              </a:lnSpc>
              <a:spcBef>
                <a:spcPct val="0"/>
              </a:spcBef>
              <a:spcAft>
                <a:spcPct val="0"/>
              </a:spcAft>
              <a:buClrTx/>
              <a:buSzTx/>
              <a:buFontTx/>
              <a:buNone/>
              <a:defRPr/>
            </a:pPr>
            <a:r>
              <a:rPr kumimoji="0" lang="zh-CN" altLang="en-US" sz="1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Financial Accounting 1 Lesson summary 1</a:t>
            </a:r>
            <a:endParaRPr kumimoji="0" lang="en-US" altLang="zh-CN" sz="1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ln>
          <a:effectLst/>
        </p:spPr>
        <p:txBody>
          <a:bodyPr vert="horz" wrap="square" lIns="99707" tIns="49854" rIns="99707" bIns="49854" numCol="1" anchor="b" anchorCtr="0" compatLnSpc="1"/>
          <a:p>
            <a:pPr lvl="0" algn="r" defTabSz="990600">
              <a:buNone/>
            </a:pPr>
            <a:fld id="{9A0DB2DC-4C9A-4742-B13C-FB6460FD3503}" type="slidenum">
              <a:rPr lang="zh-CN" altLang="en-US" sz="1300" dirty="0">
                <a:latin typeface="Times New Roman" panose="02020603050405020304" pitchFamily="18" charset="0"/>
              </a:rPr>
            </a:fld>
            <a:endParaRPr lang="zh-CN" altLang="en-US" sz="1300"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Slide Image Placeholder 1"/>
          <p:cNvSpPr>
            <a:spLocks noGrp="1" noRot="1" noChangeAspect="1" noTextEdit="1"/>
          </p:cNvSpPr>
          <p:nvPr>
            <p:ph type="sldImg"/>
          </p:nvPr>
        </p:nvSpPr>
        <p:spPr>
          <a:xfrm>
            <a:off x="992188" y="768350"/>
            <a:ext cx="5116512" cy="3836988"/>
          </a:xfrm>
          <a:ln/>
        </p:spPr>
      </p:sp>
      <p:sp>
        <p:nvSpPr>
          <p:cNvPr id="61443" name="Notes Placeholder 2"/>
          <p:cNvSpPr>
            <a:spLocks noGrp="1"/>
          </p:cNvSpPr>
          <p:nvPr>
            <p:ph type="body" idx="1"/>
          </p:nvPr>
        </p:nvSpPr>
        <p:spPr>
          <a:xfrm>
            <a:off x="946150" y="4862513"/>
            <a:ext cx="5207000" cy="4603750"/>
          </a:xfrm>
          <a:ln/>
        </p:spPr>
        <p:txBody>
          <a:bodyPr wrap="square" lIns="98700" tIns="49350" rIns="98700" bIns="49350" anchor="t" anchorCtr="0"/>
          <a:p>
            <a:pPr lvl="0"/>
            <a:r>
              <a:rPr lang="en-US" altLang="zh-CN" dirty="0"/>
              <a:t>Plant assets include land, buildings, equipment, and furniture. Often, plant assets are referred to as Property, Plant, and Equipment.  There are several types of plant assets.  Common account groupings include land and land improvements, buildings, machinery &amp; equipment, and furniture &amp; fixtures.</a:t>
            </a:r>
            <a:endParaRPr lang="en-US" altLang="zh-CN" dirty="0"/>
          </a:p>
        </p:txBody>
      </p:sp>
      <p:sp>
        <p:nvSpPr>
          <p:cNvPr id="61444" name="Slide Number Placeholder 1"/>
          <p:cNvSpPr txBox="1">
            <a:spLocks noGrp="1"/>
          </p:cNvSpPr>
          <p:nvPr/>
        </p:nvSpPr>
        <p:spPr>
          <a:xfrm>
            <a:off x="4022725" y="9721850"/>
            <a:ext cx="3076575" cy="512763"/>
          </a:xfrm>
          <a:prstGeom prst="rect">
            <a:avLst/>
          </a:prstGeom>
          <a:noFill/>
          <a:ln w="9525">
            <a:noFill/>
          </a:ln>
        </p:spPr>
        <p:txBody>
          <a:bodyPr lIns="98700" tIns="49350" rIns="98700" bIns="49350" anchor="b" anchorCtr="0"/>
          <a:p>
            <a:pPr lvl="0" algn="r" defTabSz="987425">
              <a:spcBef>
                <a:spcPct val="0"/>
              </a:spcBef>
            </a:pPr>
            <a:fld id="{9A0DB2DC-4C9A-4742-B13C-FB6460FD3503}" type="slidenum">
              <a:rPr lang="zh-CN" altLang="en-US" sz="1300" dirty="0">
                <a:latin typeface="Times New Roman" panose="02020603050405020304" pitchFamily="18" charset="0"/>
                <a:cs typeface="Arial" panose="020B0604020202020204" pitchFamily="34" charset="0"/>
              </a:rPr>
            </a:fld>
            <a:endParaRPr lang="zh-CN" altLang="en-US" sz="1300" dirty="0">
              <a:latin typeface="Times New Roman" panose="02020603050405020304" pitchFamily="18" charset="0"/>
              <a:ea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Slide Image Placeholder 1"/>
          <p:cNvSpPr>
            <a:spLocks noGrp="1" noRot="1" noChangeAspect="1" noTextEdit="1"/>
          </p:cNvSpPr>
          <p:nvPr>
            <p:ph type="sldImg"/>
          </p:nvPr>
        </p:nvSpPr>
        <p:spPr>
          <a:xfrm>
            <a:off x="992188" y="768350"/>
            <a:ext cx="5116512" cy="3836988"/>
          </a:xfrm>
          <a:ln/>
        </p:spPr>
      </p:sp>
      <p:sp>
        <p:nvSpPr>
          <p:cNvPr id="70659" name="Notes Placeholder 2"/>
          <p:cNvSpPr>
            <a:spLocks noGrp="1"/>
          </p:cNvSpPr>
          <p:nvPr>
            <p:ph type="body" idx="1"/>
          </p:nvPr>
        </p:nvSpPr>
        <p:spPr>
          <a:xfrm>
            <a:off x="946150" y="4862513"/>
            <a:ext cx="5207000" cy="4603750"/>
          </a:xfrm>
          <a:ln/>
        </p:spPr>
        <p:txBody>
          <a:bodyPr wrap="square" lIns="98700" tIns="49350" rIns="98700" bIns="49350" anchor="t" anchorCtr="0"/>
          <a:p>
            <a:pPr lvl="0"/>
            <a:r>
              <a:rPr lang="en-US" altLang="zh-CN" dirty="0"/>
              <a:t>A recent appraisal performed before the purchase indicates the individual land and building market (sales) value. Use this total to allocate the purchase price using the appraisal ratio. First, figure the ratio of each asset’s market value to the total for both assets combined.</a:t>
            </a:r>
            <a:endParaRPr lang="en-US" altLang="zh-CN" dirty="0"/>
          </a:p>
          <a:p>
            <a:pPr lvl="0"/>
            <a:endParaRPr lang="en-US" altLang="zh-CN" dirty="0"/>
          </a:p>
          <a:p>
            <a:pPr lvl="0"/>
            <a:r>
              <a:rPr lang="en-US" altLang="zh-CN" dirty="0"/>
              <a:t>The total appraised value is $120,000. The purchase price for the land and building is $100,000. The land makes up 25% of the total market value, and the building makes up 75% of the total market value. Land equals 25% times the $120,000 purchase price or $25,000. Building equals 75% times the $120,000 purchase price or $75,000. </a:t>
            </a:r>
            <a:endParaRPr lang="en-US" altLang="zh-CN" dirty="0"/>
          </a:p>
          <a:p>
            <a:pPr lvl="0"/>
            <a:endParaRPr lang="en-US" altLang="zh-CN" dirty="0"/>
          </a:p>
          <a:p>
            <a:pPr lvl="0"/>
            <a:r>
              <a:rPr lang="en-US" altLang="zh-CN" dirty="0"/>
              <a:t>The journal entry to record the purchase includes a debit to Land for $25,000, a debit to Building for $75,000 and a credit to cash for the total of $100,000.</a:t>
            </a:r>
            <a:endParaRPr lang="en-US" altLang="zh-CN" dirty="0"/>
          </a:p>
          <a:p>
            <a:pPr lvl="0"/>
            <a:endParaRPr lang="zh-CN" altLang="en-US" dirty="0"/>
          </a:p>
        </p:txBody>
      </p:sp>
      <p:sp>
        <p:nvSpPr>
          <p:cNvPr id="70660" name="Slide Number Placeholder 3"/>
          <p:cNvSpPr txBox="1">
            <a:spLocks noGrp="1"/>
          </p:cNvSpPr>
          <p:nvPr/>
        </p:nvSpPr>
        <p:spPr>
          <a:xfrm>
            <a:off x="4022725" y="9721850"/>
            <a:ext cx="3076575" cy="512763"/>
          </a:xfrm>
          <a:prstGeom prst="rect">
            <a:avLst/>
          </a:prstGeom>
          <a:noFill/>
          <a:ln w="9525">
            <a:noFill/>
          </a:ln>
        </p:spPr>
        <p:txBody>
          <a:bodyPr lIns="98700" tIns="49350" rIns="98700" bIns="49350" anchor="b" anchorCtr="0"/>
          <a:p>
            <a:pPr lvl="0" algn="r" defTabSz="987425">
              <a:spcBef>
                <a:spcPct val="0"/>
              </a:spcBef>
            </a:pPr>
            <a:fld id="{9A0DB2DC-4C9A-4742-B13C-FB6460FD3503}" type="slidenum">
              <a:rPr lang="zh-CN" altLang="en-US" sz="1300" dirty="0">
                <a:latin typeface="Times New Roman" panose="02020603050405020304" pitchFamily="18" charset="0"/>
                <a:cs typeface="Arial" panose="020B0604020202020204" pitchFamily="34" charset="0"/>
              </a:rPr>
            </a:fld>
            <a:endParaRPr lang="zh-CN" altLang="en-US" sz="1300" dirty="0">
              <a:latin typeface="Times New Roman" panose="02020603050405020304" pitchFamily="18" charset="0"/>
              <a:ea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Slide Image Placeholder 1"/>
          <p:cNvSpPr>
            <a:spLocks noGrp="1" noRot="1" noChangeAspect="1" noTextEdit="1"/>
          </p:cNvSpPr>
          <p:nvPr>
            <p:ph type="sldImg"/>
          </p:nvPr>
        </p:nvSpPr>
        <p:spPr>
          <a:xfrm>
            <a:off x="992188" y="768350"/>
            <a:ext cx="5116512" cy="3836988"/>
          </a:xfrm>
          <a:ln/>
        </p:spPr>
      </p:sp>
      <p:sp>
        <p:nvSpPr>
          <p:cNvPr id="71683" name="Notes Placeholder 2"/>
          <p:cNvSpPr>
            <a:spLocks noGrp="1"/>
          </p:cNvSpPr>
          <p:nvPr>
            <p:ph type="body" idx="1"/>
          </p:nvPr>
        </p:nvSpPr>
        <p:spPr>
          <a:xfrm>
            <a:off x="946150" y="4862513"/>
            <a:ext cx="5207000" cy="4603750"/>
          </a:xfrm>
          <a:ln/>
        </p:spPr>
        <p:txBody>
          <a:bodyPr wrap="square" lIns="98700" tIns="49350" rIns="98700" bIns="49350" anchor="t" anchorCtr="0"/>
          <a:p>
            <a:pPr lvl="0"/>
            <a:r>
              <a:rPr lang="en-US" altLang="zh-CN" dirty="0"/>
              <a:t>Short Exercise 9-8 provides an example on how to account for the sale of an asset at a gain or a loss.</a:t>
            </a:r>
            <a:endParaRPr lang="en-US" altLang="zh-CN" dirty="0"/>
          </a:p>
        </p:txBody>
      </p:sp>
      <p:sp>
        <p:nvSpPr>
          <p:cNvPr id="71684" name="Slide Number Placeholder 1"/>
          <p:cNvSpPr txBox="1">
            <a:spLocks noGrp="1"/>
          </p:cNvSpPr>
          <p:nvPr/>
        </p:nvSpPr>
        <p:spPr>
          <a:xfrm>
            <a:off x="4022725" y="9721850"/>
            <a:ext cx="3076575" cy="512763"/>
          </a:xfrm>
          <a:prstGeom prst="rect">
            <a:avLst/>
          </a:prstGeom>
          <a:noFill/>
          <a:ln w="9525">
            <a:noFill/>
          </a:ln>
        </p:spPr>
        <p:txBody>
          <a:bodyPr lIns="98700" tIns="49350" rIns="98700" bIns="49350" anchor="b" anchorCtr="0"/>
          <a:p>
            <a:pPr lvl="0" algn="r" defTabSz="987425">
              <a:spcBef>
                <a:spcPct val="0"/>
              </a:spcBef>
            </a:pPr>
            <a:fld id="{9A0DB2DC-4C9A-4742-B13C-FB6460FD3503}" type="slidenum">
              <a:rPr lang="zh-CN" altLang="en-US" sz="1300" dirty="0">
                <a:latin typeface="Times New Roman" panose="02020603050405020304" pitchFamily="18" charset="0"/>
                <a:cs typeface="Arial" panose="020B0604020202020204" pitchFamily="34" charset="0"/>
              </a:rPr>
            </a:fld>
            <a:endParaRPr lang="zh-CN" altLang="en-US" sz="1300" dirty="0">
              <a:latin typeface="Times New Roman" panose="02020603050405020304" pitchFamily="18" charset="0"/>
              <a:ea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6"/>
          <p:cNvSpPr txBox="1">
            <a:spLocks noGrp="1"/>
          </p:cNvSpPr>
          <p:nvPr>
            <p:ph type="ftr" sz="quarter"/>
          </p:nvPr>
        </p:nvSpPr>
        <p:spPr>
          <a:xfrm>
            <a:off x="0" y="9723438"/>
            <a:ext cx="3076575" cy="511175"/>
          </a:xfrm>
          <a:prstGeom prst="rect">
            <a:avLst/>
          </a:prstGeom>
          <a:noFill/>
          <a:ln w="9525">
            <a:noFill/>
          </a:ln>
        </p:spPr>
        <p:txBody>
          <a:bodyPr lIns="99707" tIns="49854" rIns="99707" bIns="49854" anchor="b" anchorCtr="0"/>
          <a:p>
            <a:pPr lvl="0" defTabSz="990600">
              <a:spcBef>
                <a:spcPct val="0"/>
              </a:spcBef>
            </a:pPr>
            <a:r>
              <a:rPr lang="zh-CN" altLang="en-US" sz="1300" dirty="0">
                <a:latin typeface="Times New Roman" panose="02020603050405020304" pitchFamily="18" charset="0"/>
              </a:rPr>
              <a:t>Financial Accounting 1 Lesson summary 1</a:t>
            </a:r>
            <a:endParaRPr lang="en-US" altLang="zh-CN" sz="1300" dirty="0">
              <a:latin typeface="Times New Roman" panose="02020603050405020304" pitchFamily="18" charset="0"/>
            </a:endParaRPr>
          </a:p>
        </p:txBody>
      </p:sp>
      <p:sp>
        <p:nvSpPr>
          <p:cNvPr id="72707" name="Rectangle 7"/>
          <p:cNvSpPr txBox="1">
            <a:spLocks noGrp="1"/>
          </p:cNvSpPr>
          <p:nvPr>
            <p:ph type="sldNum" sz="quarter"/>
          </p:nvPr>
        </p:nvSpPr>
        <p:spPr>
          <a:xfrm>
            <a:off x="4022725" y="9723438"/>
            <a:ext cx="3076575" cy="511175"/>
          </a:xfrm>
          <a:prstGeom prst="rect">
            <a:avLst/>
          </a:prstGeom>
          <a:noFill/>
          <a:ln w="9525">
            <a:noFill/>
          </a:ln>
        </p:spPr>
        <p:txBody>
          <a:bodyPr lIns="99707" tIns="49854" rIns="99707" bIns="49854" anchor="b" anchorCtr="0"/>
          <a:p>
            <a:pPr lvl="0" algn="r" defTabSz="990600">
              <a:spcBef>
                <a:spcPct val="0"/>
              </a:spcBef>
            </a:pPr>
            <a:fld id="{9A0DB2DC-4C9A-4742-B13C-FB6460FD3503}" type="slidenum">
              <a:rPr lang="zh-CN" altLang="en-US" sz="1300" dirty="0">
                <a:latin typeface="Times New Roman" panose="02020603050405020304" pitchFamily="18" charset="0"/>
              </a:rPr>
            </a:fld>
            <a:endParaRPr lang="zh-CN" altLang="en-US" sz="1300" dirty="0">
              <a:latin typeface="Times New Roman" panose="02020603050405020304" pitchFamily="18" charset="0"/>
            </a:endParaRPr>
          </a:p>
        </p:txBody>
      </p:sp>
      <p:sp>
        <p:nvSpPr>
          <p:cNvPr id="72708" name="Rectangle 2"/>
          <p:cNvSpPr>
            <a:spLocks noTextEdit="1"/>
          </p:cNvSpPr>
          <p:nvPr>
            <p:ph type="sldImg"/>
          </p:nvPr>
        </p:nvSpPr>
        <p:spPr>
          <a:xfrm>
            <a:off x="993775" y="769938"/>
            <a:ext cx="5111750" cy="3833812"/>
          </a:xfrm>
          <a:solidFill>
            <a:srgbClr val="FFFFFF">
              <a:alpha val="100000"/>
            </a:srgbClr>
          </a:solidFill>
          <a:ln/>
        </p:spPr>
      </p:sp>
      <p:sp>
        <p:nvSpPr>
          <p:cNvPr id="72709" name="Rectangle 3"/>
          <p:cNvSpPr/>
          <p:nvPr>
            <p:ph type="body" idx="1"/>
          </p:nvPr>
        </p:nvSpPr>
        <p:spPr>
          <a:ln/>
        </p:spPr>
        <p:txBody>
          <a:bodyPr wrap="square" lIns="99725" tIns="49863" rIns="99725" bIns="49863" anchor="t" anchorCtr="0"/>
          <a:p>
            <a:pPr lvl="0" eaLnBrk="1" hangingPunct="1"/>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6"/>
          <p:cNvSpPr txBox="1">
            <a:spLocks noGrp="1"/>
          </p:cNvSpPr>
          <p:nvPr>
            <p:ph type="ftr" sz="quarter"/>
          </p:nvPr>
        </p:nvSpPr>
        <p:spPr>
          <a:xfrm>
            <a:off x="0" y="9723438"/>
            <a:ext cx="3076575" cy="511175"/>
          </a:xfrm>
          <a:prstGeom prst="rect">
            <a:avLst/>
          </a:prstGeom>
          <a:noFill/>
          <a:ln w="9525">
            <a:noFill/>
          </a:ln>
        </p:spPr>
        <p:txBody>
          <a:bodyPr lIns="99707" tIns="49854" rIns="99707" bIns="49854" anchor="b" anchorCtr="0"/>
          <a:p>
            <a:pPr lvl="0" defTabSz="990600">
              <a:spcBef>
                <a:spcPct val="0"/>
              </a:spcBef>
            </a:pPr>
            <a:r>
              <a:rPr lang="zh-CN" altLang="en-US" sz="1300" dirty="0">
                <a:latin typeface="Times New Roman" panose="02020603050405020304" pitchFamily="18" charset="0"/>
              </a:rPr>
              <a:t>Financial Accounting 1 Lesson summary 1</a:t>
            </a:r>
            <a:endParaRPr lang="en-US" altLang="zh-CN" sz="1300" dirty="0">
              <a:latin typeface="Times New Roman" panose="02020603050405020304" pitchFamily="18" charset="0"/>
            </a:endParaRPr>
          </a:p>
        </p:txBody>
      </p:sp>
      <p:sp>
        <p:nvSpPr>
          <p:cNvPr id="73731" name="Rectangle 7"/>
          <p:cNvSpPr txBox="1">
            <a:spLocks noGrp="1"/>
          </p:cNvSpPr>
          <p:nvPr>
            <p:ph type="sldNum" sz="quarter"/>
          </p:nvPr>
        </p:nvSpPr>
        <p:spPr>
          <a:xfrm>
            <a:off x="4022725" y="9723438"/>
            <a:ext cx="3076575" cy="511175"/>
          </a:xfrm>
          <a:prstGeom prst="rect">
            <a:avLst/>
          </a:prstGeom>
          <a:noFill/>
          <a:ln w="9525">
            <a:noFill/>
          </a:ln>
        </p:spPr>
        <p:txBody>
          <a:bodyPr lIns="99707" tIns="49854" rIns="99707" bIns="49854" anchor="b" anchorCtr="0"/>
          <a:p>
            <a:pPr lvl="0" algn="r" defTabSz="990600">
              <a:spcBef>
                <a:spcPct val="0"/>
              </a:spcBef>
            </a:pPr>
            <a:fld id="{9A0DB2DC-4C9A-4742-B13C-FB6460FD3503}" type="slidenum">
              <a:rPr lang="zh-CN" altLang="en-US" sz="1300" dirty="0">
                <a:latin typeface="Times New Roman" panose="02020603050405020304" pitchFamily="18" charset="0"/>
              </a:rPr>
            </a:fld>
            <a:endParaRPr lang="zh-CN" altLang="en-US" sz="1300" dirty="0">
              <a:latin typeface="Times New Roman" panose="02020603050405020304" pitchFamily="18" charset="0"/>
            </a:endParaRPr>
          </a:p>
        </p:txBody>
      </p:sp>
      <p:sp>
        <p:nvSpPr>
          <p:cNvPr id="73732" name="Rectangle 2"/>
          <p:cNvSpPr>
            <a:spLocks noTextEdit="1"/>
          </p:cNvSpPr>
          <p:nvPr>
            <p:ph type="sldImg"/>
          </p:nvPr>
        </p:nvSpPr>
        <p:spPr>
          <a:xfrm>
            <a:off x="993775" y="769938"/>
            <a:ext cx="5111750" cy="3833812"/>
          </a:xfrm>
          <a:solidFill>
            <a:srgbClr val="FFFFFF">
              <a:alpha val="100000"/>
            </a:srgbClr>
          </a:solidFill>
          <a:ln/>
        </p:spPr>
      </p:sp>
      <p:sp>
        <p:nvSpPr>
          <p:cNvPr id="73733" name="Rectangle 3"/>
          <p:cNvSpPr/>
          <p:nvPr>
            <p:ph type="body" idx="1"/>
          </p:nvPr>
        </p:nvSpPr>
        <p:spPr>
          <a:ln/>
        </p:spPr>
        <p:txBody>
          <a:bodyPr wrap="square" lIns="99725" tIns="49863" rIns="99725" bIns="49863" anchor="t" anchorCtr="0"/>
          <a:p>
            <a:pPr lvl="0" eaLnBrk="1" hangingPunct="1"/>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6"/>
          <p:cNvSpPr txBox="1">
            <a:spLocks noGrp="1"/>
          </p:cNvSpPr>
          <p:nvPr>
            <p:ph type="ftr" sz="quarter"/>
          </p:nvPr>
        </p:nvSpPr>
        <p:spPr>
          <a:xfrm>
            <a:off x="0" y="9723438"/>
            <a:ext cx="3076575" cy="511175"/>
          </a:xfrm>
          <a:prstGeom prst="rect">
            <a:avLst/>
          </a:prstGeom>
          <a:noFill/>
          <a:ln w="9525">
            <a:noFill/>
          </a:ln>
        </p:spPr>
        <p:txBody>
          <a:bodyPr lIns="99707" tIns="49854" rIns="99707" bIns="49854" anchor="b" anchorCtr="0"/>
          <a:p>
            <a:pPr lvl="0" defTabSz="990600">
              <a:spcBef>
                <a:spcPct val="0"/>
              </a:spcBef>
            </a:pPr>
            <a:r>
              <a:rPr lang="zh-CN" altLang="en-US" sz="1300" dirty="0">
                <a:latin typeface="Times New Roman" panose="02020603050405020304" pitchFamily="18" charset="0"/>
              </a:rPr>
              <a:t>Financial Accounting 1 Lesson summary 1</a:t>
            </a:r>
            <a:endParaRPr lang="en-US" altLang="zh-CN" sz="1300" dirty="0">
              <a:latin typeface="Times New Roman" panose="02020603050405020304" pitchFamily="18" charset="0"/>
            </a:endParaRPr>
          </a:p>
        </p:txBody>
      </p:sp>
      <p:sp>
        <p:nvSpPr>
          <p:cNvPr id="74755" name="Rectangle 7"/>
          <p:cNvSpPr txBox="1">
            <a:spLocks noGrp="1"/>
          </p:cNvSpPr>
          <p:nvPr>
            <p:ph type="sldNum" sz="quarter"/>
          </p:nvPr>
        </p:nvSpPr>
        <p:spPr>
          <a:xfrm>
            <a:off x="4022725" y="9723438"/>
            <a:ext cx="3076575" cy="511175"/>
          </a:xfrm>
          <a:prstGeom prst="rect">
            <a:avLst/>
          </a:prstGeom>
          <a:noFill/>
          <a:ln w="9525">
            <a:noFill/>
          </a:ln>
        </p:spPr>
        <p:txBody>
          <a:bodyPr lIns="99707" tIns="49854" rIns="99707" bIns="49854" anchor="b" anchorCtr="0"/>
          <a:p>
            <a:pPr lvl="0" algn="r" defTabSz="990600">
              <a:spcBef>
                <a:spcPct val="0"/>
              </a:spcBef>
            </a:pPr>
            <a:fld id="{9A0DB2DC-4C9A-4742-B13C-FB6460FD3503}" type="slidenum">
              <a:rPr lang="zh-CN" altLang="en-US" sz="1300" dirty="0">
                <a:latin typeface="Times New Roman" panose="02020603050405020304" pitchFamily="18" charset="0"/>
              </a:rPr>
            </a:fld>
            <a:endParaRPr lang="zh-CN" altLang="en-US" sz="1300" dirty="0">
              <a:latin typeface="Times New Roman" panose="02020603050405020304" pitchFamily="18" charset="0"/>
            </a:endParaRPr>
          </a:p>
        </p:txBody>
      </p:sp>
      <p:sp>
        <p:nvSpPr>
          <p:cNvPr id="74756" name="Rectangle 2"/>
          <p:cNvSpPr>
            <a:spLocks noTextEdit="1"/>
          </p:cNvSpPr>
          <p:nvPr>
            <p:ph type="sldImg"/>
          </p:nvPr>
        </p:nvSpPr>
        <p:spPr>
          <a:xfrm>
            <a:off x="993775" y="769938"/>
            <a:ext cx="5111750" cy="3833812"/>
          </a:xfrm>
          <a:solidFill>
            <a:srgbClr val="FFFFFF">
              <a:alpha val="100000"/>
            </a:srgbClr>
          </a:solidFill>
          <a:ln/>
        </p:spPr>
      </p:sp>
      <p:sp>
        <p:nvSpPr>
          <p:cNvPr id="74757" name="Rectangle 3"/>
          <p:cNvSpPr/>
          <p:nvPr>
            <p:ph type="body" idx="1"/>
          </p:nvPr>
        </p:nvSpPr>
        <p:spPr>
          <a:ln/>
        </p:spPr>
        <p:txBody>
          <a:bodyPr wrap="square" lIns="99725" tIns="49863" rIns="99725" bIns="49863" anchor="t" anchorCtr="0"/>
          <a:p>
            <a:pPr lvl="0" eaLnBrk="1" hangingPunct="1"/>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6"/>
          <p:cNvSpPr txBox="1">
            <a:spLocks noGrp="1"/>
          </p:cNvSpPr>
          <p:nvPr>
            <p:ph type="ftr" sz="quarter"/>
          </p:nvPr>
        </p:nvSpPr>
        <p:spPr>
          <a:xfrm>
            <a:off x="0" y="9723438"/>
            <a:ext cx="3076575" cy="511175"/>
          </a:xfrm>
          <a:prstGeom prst="rect">
            <a:avLst/>
          </a:prstGeom>
          <a:noFill/>
          <a:ln w="9525">
            <a:noFill/>
          </a:ln>
        </p:spPr>
        <p:txBody>
          <a:bodyPr lIns="99707" tIns="49854" rIns="99707" bIns="49854" anchor="b" anchorCtr="0"/>
          <a:p>
            <a:pPr lvl="0" defTabSz="990600">
              <a:spcBef>
                <a:spcPct val="0"/>
              </a:spcBef>
            </a:pPr>
            <a:r>
              <a:rPr lang="zh-CN" altLang="en-US" sz="1300" dirty="0">
                <a:latin typeface="Times New Roman" panose="02020603050405020304" pitchFamily="18" charset="0"/>
              </a:rPr>
              <a:t>Financial Accounting 1 Lesson summary 1</a:t>
            </a:r>
            <a:endParaRPr lang="en-US" altLang="zh-CN" sz="1300" dirty="0">
              <a:latin typeface="Times New Roman" panose="02020603050405020304" pitchFamily="18" charset="0"/>
            </a:endParaRPr>
          </a:p>
        </p:txBody>
      </p:sp>
      <p:sp>
        <p:nvSpPr>
          <p:cNvPr id="75779" name="Rectangle 7"/>
          <p:cNvSpPr txBox="1">
            <a:spLocks noGrp="1"/>
          </p:cNvSpPr>
          <p:nvPr>
            <p:ph type="sldNum" sz="quarter"/>
          </p:nvPr>
        </p:nvSpPr>
        <p:spPr>
          <a:xfrm>
            <a:off x="4022725" y="9723438"/>
            <a:ext cx="3076575" cy="511175"/>
          </a:xfrm>
          <a:prstGeom prst="rect">
            <a:avLst/>
          </a:prstGeom>
          <a:noFill/>
          <a:ln w="9525">
            <a:noFill/>
          </a:ln>
        </p:spPr>
        <p:txBody>
          <a:bodyPr lIns="99707" tIns="49854" rIns="99707" bIns="49854" anchor="b" anchorCtr="0"/>
          <a:p>
            <a:pPr lvl="0" algn="r" defTabSz="990600">
              <a:spcBef>
                <a:spcPct val="0"/>
              </a:spcBef>
            </a:pPr>
            <a:fld id="{9A0DB2DC-4C9A-4742-B13C-FB6460FD3503}" type="slidenum">
              <a:rPr lang="zh-CN" altLang="en-US" sz="1300" dirty="0">
                <a:latin typeface="Times New Roman" panose="02020603050405020304" pitchFamily="18" charset="0"/>
              </a:rPr>
            </a:fld>
            <a:endParaRPr lang="zh-CN" altLang="en-US" sz="1300" dirty="0">
              <a:latin typeface="Times New Roman" panose="02020603050405020304" pitchFamily="18" charset="0"/>
            </a:endParaRPr>
          </a:p>
        </p:txBody>
      </p:sp>
      <p:sp>
        <p:nvSpPr>
          <p:cNvPr id="75780" name="Rectangle 2"/>
          <p:cNvSpPr>
            <a:spLocks noTextEdit="1"/>
          </p:cNvSpPr>
          <p:nvPr>
            <p:ph type="sldImg"/>
          </p:nvPr>
        </p:nvSpPr>
        <p:spPr>
          <a:xfrm>
            <a:off x="993775" y="769938"/>
            <a:ext cx="5111750" cy="3833812"/>
          </a:xfrm>
          <a:solidFill>
            <a:srgbClr val="FFFFFF">
              <a:alpha val="100000"/>
            </a:srgbClr>
          </a:solidFill>
          <a:ln/>
        </p:spPr>
      </p:sp>
      <p:sp>
        <p:nvSpPr>
          <p:cNvPr id="75781" name="Rectangle 3"/>
          <p:cNvSpPr/>
          <p:nvPr>
            <p:ph type="body" idx="1"/>
          </p:nvPr>
        </p:nvSpPr>
        <p:spPr>
          <a:ln/>
        </p:spPr>
        <p:txBody>
          <a:bodyPr wrap="square" lIns="99725" tIns="49863" rIns="99725" bIns="49863" anchor="t" anchorCtr="0"/>
          <a:p>
            <a:pPr lvl="0" eaLnBrk="1" hangingPunct="1"/>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6"/>
          <p:cNvSpPr txBox="1">
            <a:spLocks noGrp="1"/>
          </p:cNvSpPr>
          <p:nvPr>
            <p:ph type="ftr" sz="quarter"/>
          </p:nvPr>
        </p:nvSpPr>
        <p:spPr>
          <a:xfrm>
            <a:off x="0" y="9723438"/>
            <a:ext cx="3076575" cy="511175"/>
          </a:xfrm>
          <a:prstGeom prst="rect">
            <a:avLst/>
          </a:prstGeom>
          <a:noFill/>
          <a:ln w="9525">
            <a:noFill/>
          </a:ln>
        </p:spPr>
        <p:txBody>
          <a:bodyPr lIns="99707" tIns="49854" rIns="99707" bIns="49854" anchor="b" anchorCtr="0"/>
          <a:p>
            <a:pPr lvl="0" defTabSz="990600">
              <a:spcBef>
                <a:spcPct val="0"/>
              </a:spcBef>
            </a:pPr>
            <a:r>
              <a:rPr lang="zh-CN" altLang="en-US" sz="1300" dirty="0">
                <a:latin typeface="Times New Roman" panose="02020603050405020304" pitchFamily="18" charset="0"/>
              </a:rPr>
              <a:t>Financial Accounting 1 Lesson summary 1</a:t>
            </a:r>
            <a:endParaRPr lang="en-US" altLang="zh-CN" sz="1300" dirty="0">
              <a:latin typeface="Times New Roman" panose="02020603050405020304" pitchFamily="18" charset="0"/>
            </a:endParaRPr>
          </a:p>
        </p:txBody>
      </p:sp>
      <p:sp>
        <p:nvSpPr>
          <p:cNvPr id="76803" name="Rectangle 7"/>
          <p:cNvSpPr txBox="1">
            <a:spLocks noGrp="1"/>
          </p:cNvSpPr>
          <p:nvPr>
            <p:ph type="sldNum" sz="quarter"/>
          </p:nvPr>
        </p:nvSpPr>
        <p:spPr>
          <a:xfrm>
            <a:off x="4022725" y="9723438"/>
            <a:ext cx="3076575" cy="511175"/>
          </a:xfrm>
          <a:prstGeom prst="rect">
            <a:avLst/>
          </a:prstGeom>
          <a:noFill/>
          <a:ln w="9525">
            <a:noFill/>
          </a:ln>
        </p:spPr>
        <p:txBody>
          <a:bodyPr lIns="99707" tIns="49854" rIns="99707" bIns="49854" anchor="b" anchorCtr="0"/>
          <a:p>
            <a:pPr lvl="0" algn="r" defTabSz="990600">
              <a:spcBef>
                <a:spcPct val="0"/>
              </a:spcBef>
            </a:pPr>
            <a:fld id="{9A0DB2DC-4C9A-4742-B13C-FB6460FD3503}" type="slidenum">
              <a:rPr lang="zh-CN" altLang="en-US" sz="1300" dirty="0">
                <a:latin typeface="Times New Roman" panose="02020603050405020304" pitchFamily="18" charset="0"/>
              </a:rPr>
            </a:fld>
            <a:endParaRPr lang="zh-CN" altLang="en-US" sz="1300" dirty="0">
              <a:latin typeface="Times New Roman" panose="02020603050405020304" pitchFamily="18" charset="0"/>
            </a:endParaRPr>
          </a:p>
        </p:txBody>
      </p:sp>
      <p:sp>
        <p:nvSpPr>
          <p:cNvPr id="76804" name="Rectangle 2"/>
          <p:cNvSpPr>
            <a:spLocks noTextEdit="1"/>
          </p:cNvSpPr>
          <p:nvPr>
            <p:ph type="sldImg"/>
          </p:nvPr>
        </p:nvSpPr>
        <p:spPr>
          <a:xfrm>
            <a:off x="993775" y="769938"/>
            <a:ext cx="5111750" cy="3833812"/>
          </a:xfrm>
          <a:solidFill>
            <a:srgbClr val="FFFFFF">
              <a:alpha val="100000"/>
            </a:srgbClr>
          </a:solidFill>
          <a:ln/>
        </p:spPr>
      </p:sp>
      <p:sp>
        <p:nvSpPr>
          <p:cNvPr id="76805" name="Rectangle 3"/>
          <p:cNvSpPr/>
          <p:nvPr>
            <p:ph type="body" idx="1"/>
          </p:nvPr>
        </p:nvSpPr>
        <p:spPr>
          <a:ln/>
        </p:spPr>
        <p:txBody>
          <a:bodyPr wrap="square" lIns="99725" tIns="49863" rIns="99725" bIns="49863" anchor="t" anchorCtr="0"/>
          <a:p>
            <a:pPr lvl="0" eaLnBrk="1" hangingPunct="1"/>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6"/>
          <p:cNvSpPr txBox="1">
            <a:spLocks noGrp="1"/>
          </p:cNvSpPr>
          <p:nvPr>
            <p:ph type="ftr" sz="quarter"/>
          </p:nvPr>
        </p:nvSpPr>
        <p:spPr>
          <a:xfrm>
            <a:off x="0" y="9723438"/>
            <a:ext cx="3076575" cy="511175"/>
          </a:xfrm>
          <a:prstGeom prst="rect">
            <a:avLst/>
          </a:prstGeom>
          <a:noFill/>
          <a:ln w="9525">
            <a:noFill/>
          </a:ln>
        </p:spPr>
        <p:txBody>
          <a:bodyPr lIns="99707" tIns="49854" rIns="99707" bIns="49854" anchor="b" anchorCtr="0"/>
          <a:p>
            <a:pPr lvl="0" defTabSz="990600">
              <a:spcBef>
                <a:spcPct val="0"/>
              </a:spcBef>
            </a:pPr>
            <a:r>
              <a:rPr lang="zh-CN" altLang="en-US" sz="1300" dirty="0">
                <a:latin typeface="Times New Roman" panose="02020603050405020304" pitchFamily="18" charset="0"/>
              </a:rPr>
              <a:t>Financial Accounting 1 Lesson summary 1</a:t>
            </a:r>
            <a:endParaRPr lang="en-US" altLang="zh-CN" sz="1300" dirty="0">
              <a:latin typeface="Times New Roman" panose="02020603050405020304" pitchFamily="18" charset="0"/>
            </a:endParaRPr>
          </a:p>
        </p:txBody>
      </p:sp>
      <p:sp>
        <p:nvSpPr>
          <p:cNvPr id="77827" name="Rectangle 7"/>
          <p:cNvSpPr txBox="1">
            <a:spLocks noGrp="1"/>
          </p:cNvSpPr>
          <p:nvPr>
            <p:ph type="sldNum" sz="quarter"/>
          </p:nvPr>
        </p:nvSpPr>
        <p:spPr>
          <a:xfrm>
            <a:off x="4022725" y="9723438"/>
            <a:ext cx="3076575" cy="511175"/>
          </a:xfrm>
          <a:prstGeom prst="rect">
            <a:avLst/>
          </a:prstGeom>
          <a:noFill/>
          <a:ln w="9525">
            <a:noFill/>
          </a:ln>
        </p:spPr>
        <p:txBody>
          <a:bodyPr lIns="99707" tIns="49854" rIns="99707" bIns="49854" anchor="b" anchorCtr="0"/>
          <a:p>
            <a:pPr lvl="0" algn="r" defTabSz="990600">
              <a:spcBef>
                <a:spcPct val="0"/>
              </a:spcBef>
            </a:pPr>
            <a:fld id="{9A0DB2DC-4C9A-4742-B13C-FB6460FD3503}" type="slidenum">
              <a:rPr lang="zh-CN" altLang="en-US" sz="1300" dirty="0">
                <a:latin typeface="Times New Roman" panose="02020603050405020304" pitchFamily="18" charset="0"/>
              </a:rPr>
            </a:fld>
            <a:endParaRPr lang="zh-CN" altLang="en-US" sz="1300" dirty="0">
              <a:latin typeface="Times New Roman" panose="02020603050405020304" pitchFamily="18" charset="0"/>
            </a:endParaRPr>
          </a:p>
        </p:txBody>
      </p:sp>
      <p:sp>
        <p:nvSpPr>
          <p:cNvPr id="77828" name="Rectangle 2"/>
          <p:cNvSpPr>
            <a:spLocks noTextEdit="1"/>
          </p:cNvSpPr>
          <p:nvPr>
            <p:ph type="sldImg"/>
          </p:nvPr>
        </p:nvSpPr>
        <p:spPr>
          <a:xfrm>
            <a:off x="993775" y="769938"/>
            <a:ext cx="5111750" cy="3833812"/>
          </a:xfrm>
          <a:solidFill>
            <a:srgbClr val="FFFFFF">
              <a:alpha val="100000"/>
            </a:srgbClr>
          </a:solidFill>
          <a:ln/>
        </p:spPr>
      </p:sp>
      <p:sp>
        <p:nvSpPr>
          <p:cNvPr id="77829" name="Rectangle 3"/>
          <p:cNvSpPr/>
          <p:nvPr>
            <p:ph type="body" idx="1"/>
          </p:nvPr>
        </p:nvSpPr>
        <p:spPr>
          <a:ln/>
        </p:spPr>
        <p:txBody>
          <a:bodyPr wrap="square" lIns="99725" tIns="49863" rIns="99725" bIns="49863" anchor="t" anchorCtr="0"/>
          <a:p>
            <a:pPr lvl="0" eaLnBrk="1" hangingPunct="1"/>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6"/>
          <p:cNvSpPr txBox="1">
            <a:spLocks noGrp="1"/>
          </p:cNvSpPr>
          <p:nvPr>
            <p:ph type="ftr" sz="quarter"/>
          </p:nvPr>
        </p:nvSpPr>
        <p:spPr>
          <a:xfrm>
            <a:off x="0" y="9723438"/>
            <a:ext cx="3076575" cy="511175"/>
          </a:xfrm>
          <a:prstGeom prst="rect">
            <a:avLst/>
          </a:prstGeom>
          <a:noFill/>
          <a:ln w="9525">
            <a:noFill/>
          </a:ln>
        </p:spPr>
        <p:txBody>
          <a:bodyPr lIns="99707" tIns="49854" rIns="99707" bIns="49854" anchor="b" anchorCtr="0"/>
          <a:p>
            <a:pPr lvl="0" defTabSz="990600">
              <a:spcBef>
                <a:spcPct val="0"/>
              </a:spcBef>
            </a:pPr>
            <a:r>
              <a:rPr lang="zh-CN" altLang="en-US" sz="1300" dirty="0">
                <a:latin typeface="Times New Roman" panose="02020603050405020304" pitchFamily="18" charset="0"/>
              </a:rPr>
              <a:t>Financial Accounting 1 Lesson summary 1</a:t>
            </a:r>
            <a:endParaRPr lang="en-US" altLang="zh-CN" sz="1300" dirty="0">
              <a:latin typeface="Times New Roman" panose="02020603050405020304" pitchFamily="18" charset="0"/>
            </a:endParaRPr>
          </a:p>
        </p:txBody>
      </p:sp>
      <p:sp>
        <p:nvSpPr>
          <p:cNvPr id="78851" name="Rectangle 7"/>
          <p:cNvSpPr txBox="1">
            <a:spLocks noGrp="1"/>
          </p:cNvSpPr>
          <p:nvPr>
            <p:ph type="sldNum" sz="quarter"/>
          </p:nvPr>
        </p:nvSpPr>
        <p:spPr>
          <a:xfrm>
            <a:off x="4022725" y="9723438"/>
            <a:ext cx="3076575" cy="511175"/>
          </a:xfrm>
          <a:prstGeom prst="rect">
            <a:avLst/>
          </a:prstGeom>
          <a:noFill/>
          <a:ln w="9525">
            <a:noFill/>
          </a:ln>
        </p:spPr>
        <p:txBody>
          <a:bodyPr lIns="99707" tIns="49854" rIns="99707" bIns="49854" anchor="b" anchorCtr="0"/>
          <a:p>
            <a:pPr lvl="0" algn="r" defTabSz="990600">
              <a:spcBef>
                <a:spcPct val="0"/>
              </a:spcBef>
            </a:pPr>
            <a:fld id="{9A0DB2DC-4C9A-4742-B13C-FB6460FD3503}" type="slidenum">
              <a:rPr lang="zh-CN" altLang="en-US" sz="1300" dirty="0">
                <a:latin typeface="Times New Roman" panose="02020603050405020304" pitchFamily="18" charset="0"/>
              </a:rPr>
            </a:fld>
            <a:endParaRPr lang="zh-CN" altLang="en-US" sz="1300" dirty="0">
              <a:latin typeface="Times New Roman" panose="02020603050405020304" pitchFamily="18" charset="0"/>
            </a:endParaRPr>
          </a:p>
        </p:txBody>
      </p:sp>
      <p:sp>
        <p:nvSpPr>
          <p:cNvPr id="78852" name="Rectangle 2"/>
          <p:cNvSpPr>
            <a:spLocks noTextEdit="1"/>
          </p:cNvSpPr>
          <p:nvPr>
            <p:ph type="sldImg"/>
          </p:nvPr>
        </p:nvSpPr>
        <p:spPr>
          <a:xfrm>
            <a:off x="993775" y="769938"/>
            <a:ext cx="5111750" cy="3833812"/>
          </a:xfrm>
          <a:solidFill>
            <a:srgbClr val="FFFFFF">
              <a:alpha val="100000"/>
            </a:srgbClr>
          </a:solidFill>
          <a:ln/>
        </p:spPr>
      </p:sp>
      <p:sp>
        <p:nvSpPr>
          <p:cNvPr id="78853" name="Rectangle 3"/>
          <p:cNvSpPr/>
          <p:nvPr>
            <p:ph type="body" idx="1"/>
          </p:nvPr>
        </p:nvSpPr>
        <p:spPr>
          <a:ln/>
        </p:spPr>
        <p:txBody>
          <a:bodyPr wrap="square" lIns="99725" tIns="49863" rIns="99725" bIns="49863" anchor="t" anchorCtr="0"/>
          <a:p>
            <a:pPr lvl="0" eaLnBrk="1" hangingPunct="1"/>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6"/>
          <p:cNvSpPr txBox="1">
            <a:spLocks noGrp="1"/>
          </p:cNvSpPr>
          <p:nvPr>
            <p:ph type="ftr" sz="quarter"/>
          </p:nvPr>
        </p:nvSpPr>
        <p:spPr>
          <a:xfrm>
            <a:off x="0" y="9723438"/>
            <a:ext cx="3076575" cy="511175"/>
          </a:xfrm>
          <a:prstGeom prst="rect">
            <a:avLst/>
          </a:prstGeom>
          <a:noFill/>
          <a:ln w="9525">
            <a:noFill/>
          </a:ln>
        </p:spPr>
        <p:txBody>
          <a:bodyPr lIns="99707" tIns="49854" rIns="99707" bIns="49854" anchor="b" anchorCtr="0"/>
          <a:p>
            <a:pPr lvl="0" defTabSz="990600">
              <a:spcBef>
                <a:spcPct val="0"/>
              </a:spcBef>
            </a:pPr>
            <a:r>
              <a:rPr lang="zh-CN" altLang="en-US" sz="1300" dirty="0">
                <a:latin typeface="Times New Roman" panose="02020603050405020304" pitchFamily="18" charset="0"/>
              </a:rPr>
              <a:t>Financial Accounting 1 Lesson summary 1</a:t>
            </a:r>
            <a:endParaRPr lang="en-US" altLang="zh-CN" sz="1300" dirty="0">
              <a:latin typeface="Times New Roman" panose="02020603050405020304" pitchFamily="18" charset="0"/>
            </a:endParaRPr>
          </a:p>
        </p:txBody>
      </p:sp>
      <p:sp>
        <p:nvSpPr>
          <p:cNvPr id="79875" name="Rectangle 7"/>
          <p:cNvSpPr txBox="1">
            <a:spLocks noGrp="1"/>
          </p:cNvSpPr>
          <p:nvPr>
            <p:ph type="sldNum" sz="quarter"/>
          </p:nvPr>
        </p:nvSpPr>
        <p:spPr>
          <a:xfrm>
            <a:off x="4022725" y="9723438"/>
            <a:ext cx="3076575" cy="511175"/>
          </a:xfrm>
          <a:prstGeom prst="rect">
            <a:avLst/>
          </a:prstGeom>
          <a:noFill/>
          <a:ln w="9525">
            <a:noFill/>
          </a:ln>
        </p:spPr>
        <p:txBody>
          <a:bodyPr lIns="99707" tIns="49854" rIns="99707" bIns="49854" anchor="b" anchorCtr="0"/>
          <a:p>
            <a:pPr lvl="0" algn="r" defTabSz="990600">
              <a:spcBef>
                <a:spcPct val="0"/>
              </a:spcBef>
            </a:pPr>
            <a:fld id="{9A0DB2DC-4C9A-4742-B13C-FB6460FD3503}" type="slidenum">
              <a:rPr lang="zh-CN" altLang="en-US" sz="1300" dirty="0">
                <a:latin typeface="Times New Roman" panose="02020603050405020304" pitchFamily="18" charset="0"/>
              </a:rPr>
            </a:fld>
            <a:endParaRPr lang="zh-CN" altLang="en-US" sz="1300" dirty="0">
              <a:latin typeface="Times New Roman" panose="02020603050405020304" pitchFamily="18" charset="0"/>
            </a:endParaRPr>
          </a:p>
        </p:txBody>
      </p:sp>
      <p:sp>
        <p:nvSpPr>
          <p:cNvPr id="79876" name="Rectangle 2"/>
          <p:cNvSpPr>
            <a:spLocks noTextEdit="1"/>
          </p:cNvSpPr>
          <p:nvPr>
            <p:ph type="sldImg"/>
          </p:nvPr>
        </p:nvSpPr>
        <p:spPr>
          <a:xfrm>
            <a:off x="993775" y="769938"/>
            <a:ext cx="5111750" cy="3833812"/>
          </a:xfrm>
          <a:solidFill>
            <a:srgbClr val="FFFFFF">
              <a:alpha val="100000"/>
            </a:srgbClr>
          </a:solidFill>
          <a:ln/>
        </p:spPr>
      </p:sp>
      <p:sp>
        <p:nvSpPr>
          <p:cNvPr id="79877" name="Rectangle 3"/>
          <p:cNvSpPr/>
          <p:nvPr>
            <p:ph type="body" idx="1"/>
          </p:nvPr>
        </p:nvSpPr>
        <p:spPr>
          <a:ln/>
        </p:spPr>
        <p:txBody>
          <a:bodyPr wrap="square" lIns="99725" tIns="49863" rIns="99725" bIns="49863" anchor="t" anchorCtr="0"/>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a:spLocks noGrp="1" noRot="1" noChangeAspect="1" noTextEdit="1"/>
          </p:cNvSpPr>
          <p:nvPr>
            <p:ph type="sldImg"/>
          </p:nvPr>
        </p:nvSpPr>
        <p:spPr>
          <a:xfrm>
            <a:off x="992188" y="768350"/>
            <a:ext cx="5116512" cy="3836988"/>
          </a:xfrm>
          <a:ln/>
        </p:spPr>
      </p:sp>
      <p:sp>
        <p:nvSpPr>
          <p:cNvPr id="62467" name="Rectangle 3"/>
          <p:cNvSpPr>
            <a:spLocks noGrp="1"/>
          </p:cNvSpPr>
          <p:nvPr>
            <p:ph type="body" idx="1"/>
          </p:nvPr>
        </p:nvSpPr>
        <p:spPr>
          <a:xfrm>
            <a:off x="946150" y="4862513"/>
            <a:ext cx="5207000" cy="4603750"/>
          </a:xfrm>
          <a:ln/>
        </p:spPr>
        <p:txBody>
          <a:bodyPr wrap="square" lIns="98700" tIns="49350" rIns="98700" bIns="49350" anchor="t" anchorCtr="0"/>
          <a:p>
            <a:pPr lvl="0"/>
            <a:r>
              <a:rPr lang="en-US" altLang="zh-CN" dirty="0"/>
              <a:t>The cost of land is not depreciated.  It includes the following costs paid by the purchaser:</a:t>
            </a:r>
            <a:endParaRPr lang="en-US" altLang="zh-CN" dirty="0"/>
          </a:p>
          <a:p>
            <a:pPr lvl="1"/>
            <a:r>
              <a:rPr lang="en-US" altLang="zh-CN" dirty="0"/>
              <a:t>• Purchase price</a:t>
            </a:r>
            <a:endParaRPr lang="en-US" altLang="zh-CN" dirty="0"/>
          </a:p>
          <a:p>
            <a:pPr lvl="1"/>
            <a:r>
              <a:rPr lang="en-US" altLang="zh-CN" dirty="0"/>
              <a:t>• Brokerage commission</a:t>
            </a:r>
            <a:endParaRPr lang="en-US" altLang="zh-CN" dirty="0"/>
          </a:p>
          <a:p>
            <a:pPr lvl="1"/>
            <a:r>
              <a:rPr lang="en-US" altLang="zh-CN" dirty="0"/>
              <a:t>• Survey and legal fees</a:t>
            </a:r>
            <a:endParaRPr lang="en-US" altLang="zh-CN" dirty="0"/>
          </a:p>
          <a:p>
            <a:pPr lvl="1"/>
            <a:r>
              <a:rPr lang="en-US" altLang="zh-CN" dirty="0"/>
              <a:t>• Property taxes in arrears</a:t>
            </a:r>
            <a:endParaRPr lang="en-US" altLang="zh-CN" dirty="0"/>
          </a:p>
          <a:p>
            <a:pPr lvl="1"/>
            <a:r>
              <a:rPr lang="en-US" altLang="zh-CN" dirty="0"/>
              <a:t>• Taxes assessed to transfer the ownership (title) on the land</a:t>
            </a:r>
            <a:endParaRPr lang="en-US" altLang="zh-CN" dirty="0"/>
          </a:p>
          <a:p>
            <a:pPr lvl="1"/>
            <a:r>
              <a:rPr lang="en-US" altLang="zh-CN" dirty="0"/>
              <a:t>• Cost of clearing the land and removing unwanted buildings</a:t>
            </a:r>
            <a:endParaRPr lang="en-US" altLang="zh-CN" dirty="0"/>
          </a:p>
          <a:p>
            <a:pPr lvl="0"/>
            <a:endParaRPr lang="zh-CN" altLang="en-US" dirty="0"/>
          </a:p>
        </p:txBody>
      </p:sp>
      <p:sp>
        <p:nvSpPr>
          <p:cNvPr id="62468" name="Slide Number Placeholder 1"/>
          <p:cNvSpPr txBox="1">
            <a:spLocks noGrp="1"/>
          </p:cNvSpPr>
          <p:nvPr/>
        </p:nvSpPr>
        <p:spPr>
          <a:xfrm>
            <a:off x="4022725" y="9721850"/>
            <a:ext cx="3076575" cy="512763"/>
          </a:xfrm>
          <a:prstGeom prst="rect">
            <a:avLst/>
          </a:prstGeom>
          <a:noFill/>
          <a:ln w="9525">
            <a:noFill/>
          </a:ln>
        </p:spPr>
        <p:txBody>
          <a:bodyPr lIns="98700" tIns="49350" rIns="98700" bIns="49350" anchor="b" anchorCtr="0"/>
          <a:p>
            <a:pPr lvl="0" algn="r" defTabSz="987425">
              <a:spcBef>
                <a:spcPct val="0"/>
              </a:spcBef>
            </a:pPr>
            <a:fld id="{9A0DB2DC-4C9A-4742-B13C-FB6460FD3503}" type="slidenum">
              <a:rPr lang="zh-CN" altLang="en-US" sz="1300" dirty="0">
                <a:latin typeface="Times New Roman" panose="02020603050405020304" pitchFamily="18" charset="0"/>
                <a:cs typeface="Arial" panose="020B0604020202020204" pitchFamily="34" charset="0"/>
              </a:rPr>
            </a:fld>
            <a:endParaRPr lang="zh-CN" altLang="en-US" sz="1300" dirty="0">
              <a:latin typeface="Times New Roman" panose="02020603050405020304" pitchFamily="18" charset="0"/>
              <a:ea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6"/>
          <p:cNvSpPr txBox="1">
            <a:spLocks noGrp="1"/>
          </p:cNvSpPr>
          <p:nvPr>
            <p:ph type="ftr" sz="quarter"/>
          </p:nvPr>
        </p:nvSpPr>
        <p:spPr>
          <a:xfrm>
            <a:off x="0" y="9723438"/>
            <a:ext cx="3076575" cy="511175"/>
          </a:xfrm>
          <a:prstGeom prst="rect">
            <a:avLst/>
          </a:prstGeom>
          <a:noFill/>
          <a:ln w="9525">
            <a:noFill/>
          </a:ln>
        </p:spPr>
        <p:txBody>
          <a:bodyPr lIns="99707" tIns="49854" rIns="99707" bIns="49854" anchor="b" anchorCtr="0"/>
          <a:p>
            <a:pPr lvl="0" defTabSz="990600">
              <a:spcBef>
                <a:spcPct val="0"/>
              </a:spcBef>
            </a:pPr>
            <a:r>
              <a:rPr lang="zh-CN" altLang="en-US" sz="1300" dirty="0">
                <a:latin typeface="Times New Roman" panose="02020603050405020304" pitchFamily="18" charset="0"/>
              </a:rPr>
              <a:t>Financial Accounting 1 Lesson summary 1</a:t>
            </a:r>
            <a:endParaRPr lang="en-US" altLang="zh-CN" sz="1300" dirty="0">
              <a:latin typeface="Times New Roman" panose="02020603050405020304" pitchFamily="18" charset="0"/>
            </a:endParaRPr>
          </a:p>
        </p:txBody>
      </p:sp>
      <p:sp>
        <p:nvSpPr>
          <p:cNvPr id="80899" name="Rectangle 7"/>
          <p:cNvSpPr txBox="1">
            <a:spLocks noGrp="1"/>
          </p:cNvSpPr>
          <p:nvPr>
            <p:ph type="sldNum" sz="quarter"/>
          </p:nvPr>
        </p:nvSpPr>
        <p:spPr>
          <a:xfrm>
            <a:off x="4022725" y="9723438"/>
            <a:ext cx="3076575" cy="511175"/>
          </a:xfrm>
          <a:prstGeom prst="rect">
            <a:avLst/>
          </a:prstGeom>
          <a:noFill/>
          <a:ln w="9525">
            <a:noFill/>
          </a:ln>
        </p:spPr>
        <p:txBody>
          <a:bodyPr lIns="99707" tIns="49854" rIns="99707" bIns="49854" anchor="b" anchorCtr="0"/>
          <a:p>
            <a:pPr lvl="0" algn="r" defTabSz="990600">
              <a:spcBef>
                <a:spcPct val="0"/>
              </a:spcBef>
            </a:pPr>
            <a:fld id="{9A0DB2DC-4C9A-4742-B13C-FB6460FD3503}" type="slidenum">
              <a:rPr lang="zh-CN" altLang="en-US" sz="1300" dirty="0">
                <a:latin typeface="Times New Roman" panose="02020603050405020304" pitchFamily="18" charset="0"/>
              </a:rPr>
            </a:fld>
            <a:endParaRPr lang="zh-CN" altLang="en-US" sz="1300" dirty="0">
              <a:latin typeface="Times New Roman" panose="02020603050405020304" pitchFamily="18" charset="0"/>
            </a:endParaRPr>
          </a:p>
        </p:txBody>
      </p:sp>
      <p:sp>
        <p:nvSpPr>
          <p:cNvPr id="80900" name="Rectangle 2"/>
          <p:cNvSpPr>
            <a:spLocks noTextEdit="1"/>
          </p:cNvSpPr>
          <p:nvPr>
            <p:ph type="sldImg"/>
          </p:nvPr>
        </p:nvSpPr>
        <p:spPr>
          <a:xfrm>
            <a:off x="993775" y="769938"/>
            <a:ext cx="5111750" cy="3833812"/>
          </a:xfrm>
          <a:solidFill>
            <a:srgbClr val="FFFFFF">
              <a:alpha val="100000"/>
            </a:srgbClr>
          </a:solidFill>
          <a:ln/>
        </p:spPr>
      </p:sp>
      <p:sp>
        <p:nvSpPr>
          <p:cNvPr id="80901" name="Rectangle 3"/>
          <p:cNvSpPr/>
          <p:nvPr>
            <p:ph type="body" idx="1"/>
          </p:nvPr>
        </p:nvSpPr>
        <p:spPr>
          <a:ln/>
        </p:spPr>
        <p:txBody>
          <a:bodyPr wrap="square" lIns="99725" tIns="49863" rIns="99725" bIns="49863" anchor="t" anchorCtr="0"/>
          <a:p>
            <a:pPr lvl="0" eaLnBrk="1" hangingPunct="1"/>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6"/>
          <p:cNvSpPr txBox="1">
            <a:spLocks noGrp="1"/>
          </p:cNvSpPr>
          <p:nvPr>
            <p:ph type="ftr" sz="quarter"/>
          </p:nvPr>
        </p:nvSpPr>
        <p:spPr>
          <a:xfrm>
            <a:off x="0" y="9723438"/>
            <a:ext cx="3076575" cy="511175"/>
          </a:xfrm>
          <a:prstGeom prst="rect">
            <a:avLst/>
          </a:prstGeom>
          <a:noFill/>
          <a:ln w="9525">
            <a:noFill/>
          </a:ln>
        </p:spPr>
        <p:txBody>
          <a:bodyPr lIns="99707" tIns="49854" rIns="99707" bIns="49854" anchor="b" anchorCtr="0"/>
          <a:p>
            <a:pPr lvl="0" defTabSz="990600">
              <a:spcBef>
                <a:spcPct val="0"/>
              </a:spcBef>
            </a:pPr>
            <a:r>
              <a:rPr lang="zh-CN" altLang="en-US" sz="1300" dirty="0">
                <a:latin typeface="Times New Roman" panose="02020603050405020304" pitchFamily="18" charset="0"/>
              </a:rPr>
              <a:t>Financial Accounting 1 Lesson summary 1</a:t>
            </a:r>
            <a:endParaRPr lang="en-US" altLang="zh-CN" sz="1300" dirty="0">
              <a:latin typeface="Times New Roman" panose="02020603050405020304" pitchFamily="18" charset="0"/>
            </a:endParaRPr>
          </a:p>
        </p:txBody>
      </p:sp>
      <p:sp>
        <p:nvSpPr>
          <p:cNvPr id="81923" name="Rectangle 7"/>
          <p:cNvSpPr txBox="1">
            <a:spLocks noGrp="1"/>
          </p:cNvSpPr>
          <p:nvPr>
            <p:ph type="sldNum" sz="quarter"/>
          </p:nvPr>
        </p:nvSpPr>
        <p:spPr>
          <a:xfrm>
            <a:off x="4022725" y="9723438"/>
            <a:ext cx="3076575" cy="511175"/>
          </a:xfrm>
          <a:prstGeom prst="rect">
            <a:avLst/>
          </a:prstGeom>
          <a:noFill/>
          <a:ln w="9525">
            <a:noFill/>
          </a:ln>
        </p:spPr>
        <p:txBody>
          <a:bodyPr lIns="99707" tIns="49854" rIns="99707" bIns="49854" anchor="b" anchorCtr="0"/>
          <a:p>
            <a:pPr lvl="0" algn="r" defTabSz="990600">
              <a:spcBef>
                <a:spcPct val="0"/>
              </a:spcBef>
            </a:pPr>
            <a:fld id="{9A0DB2DC-4C9A-4742-B13C-FB6460FD3503}" type="slidenum">
              <a:rPr lang="zh-CN" altLang="en-US" sz="1300" dirty="0">
                <a:latin typeface="Times New Roman" panose="02020603050405020304" pitchFamily="18" charset="0"/>
              </a:rPr>
            </a:fld>
            <a:endParaRPr lang="zh-CN" altLang="en-US" sz="1300" dirty="0">
              <a:latin typeface="Times New Roman" panose="02020603050405020304" pitchFamily="18" charset="0"/>
            </a:endParaRPr>
          </a:p>
        </p:txBody>
      </p:sp>
      <p:sp>
        <p:nvSpPr>
          <p:cNvPr id="81924" name="Rectangle 2"/>
          <p:cNvSpPr>
            <a:spLocks noTextEdit="1"/>
          </p:cNvSpPr>
          <p:nvPr>
            <p:ph type="sldImg"/>
          </p:nvPr>
        </p:nvSpPr>
        <p:spPr>
          <a:xfrm>
            <a:off x="993775" y="769938"/>
            <a:ext cx="5111750" cy="3833812"/>
          </a:xfrm>
          <a:solidFill>
            <a:srgbClr val="FFFFFF">
              <a:alpha val="100000"/>
            </a:srgbClr>
          </a:solidFill>
          <a:ln/>
        </p:spPr>
      </p:sp>
      <p:sp>
        <p:nvSpPr>
          <p:cNvPr id="81925" name="Rectangle 3"/>
          <p:cNvSpPr/>
          <p:nvPr>
            <p:ph type="body" idx="1"/>
          </p:nvPr>
        </p:nvSpPr>
        <p:spPr>
          <a:ln/>
        </p:spPr>
        <p:txBody>
          <a:bodyPr wrap="square" lIns="99725" tIns="49863" rIns="99725" bIns="49863" anchor="t" anchorCtr="0"/>
          <a:p>
            <a:pPr lvl="0" eaLnBrk="1" hangingPunct="1"/>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6"/>
          <p:cNvSpPr txBox="1">
            <a:spLocks noGrp="1"/>
          </p:cNvSpPr>
          <p:nvPr>
            <p:ph type="ftr" sz="quarter"/>
          </p:nvPr>
        </p:nvSpPr>
        <p:spPr>
          <a:xfrm>
            <a:off x="0" y="9723438"/>
            <a:ext cx="3076575" cy="511175"/>
          </a:xfrm>
          <a:prstGeom prst="rect">
            <a:avLst/>
          </a:prstGeom>
          <a:noFill/>
          <a:ln w="9525">
            <a:noFill/>
          </a:ln>
        </p:spPr>
        <p:txBody>
          <a:bodyPr lIns="99707" tIns="49854" rIns="99707" bIns="49854" anchor="b" anchorCtr="0"/>
          <a:p>
            <a:pPr lvl="0" defTabSz="990600">
              <a:spcBef>
                <a:spcPct val="0"/>
              </a:spcBef>
            </a:pPr>
            <a:r>
              <a:rPr lang="zh-CN" altLang="en-US" sz="1300" dirty="0">
                <a:latin typeface="Times New Roman" panose="02020603050405020304" pitchFamily="18" charset="0"/>
              </a:rPr>
              <a:t>Financial Accounting 1 Lesson summary 1</a:t>
            </a:r>
            <a:endParaRPr lang="en-US" altLang="zh-CN" sz="1300" dirty="0">
              <a:latin typeface="Times New Roman" panose="02020603050405020304" pitchFamily="18" charset="0"/>
            </a:endParaRPr>
          </a:p>
        </p:txBody>
      </p:sp>
      <p:sp>
        <p:nvSpPr>
          <p:cNvPr id="82947" name="Rectangle 7"/>
          <p:cNvSpPr txBox="1">
            <a:spLocks noGrp="1"/>
          </p:cNvSpPr>
          <p:nvPr>
            <p:ph type="sldNum" sz="quarter"/>
          </p:nvPr>
        </p:nvSpPr>
        <p:spPr>
          <a:xfrm>
            <a:off x="4022725" y="9723438"/>
            <a:ext cx="3076575" cy="511175"/>
          </a:xfrm>
          <a:prstGeom prst="rect">
            <a:avLst/>
          </a:prstGeom>
          <a:noFill/>
          <a:ln w="9525">
            <a:noFill/>
          </a:ln>
        </p:spPr>
        <p:txBody>
          <a:bodyPr lIns="99707" tIns="49854" rIns="99707" bIns="49854" anchor="b" anchorCtr="0"/>
          <a:p>
            <a:pPr lvl="0" algn="r" defTabSz="990600">
              <a:spcBef>
                <a:spcPct val="0"/>
              </a:spcBef>
            </a:pPr>
            <a:fld id="{9A0DB2DC-4C9A-4742-B13C-FB6460FD3503}" type="slidenum">
              <a:rPr lang="zh-CN" altLang="en-US" sz="1300" dirty="0">
                <a:latin typeface="Times New Roman" panose="02020603050405020304" pitchFamily="18" charset="0"/>
              </a:rPr>
            </a:fld>
            <a:endParaRPr lang="zh-CN" altLang="en-US" sz="1300" dirty="0">
              <a:latin typeface="Times New Roman" panose="02020603050405020304" pitchFamily="18" charset="0"/>
            </a:endParaRPr>
          </a:p>
        </p:txBody>
      </p:sp>
      <p:sp>
        <p:nvSpPr>
          <p:cNvPr id="82948" name="Rectangle 2"/>
          <p:cNvSpPr>
            <a:spLocks noTextEdit="1"/>
          </p:cNvSpPr>
          <p:nvPr>
            <p:ph type="sldImg"/>
          </p:nvPr>
        </p:nvSpPr>
        <p:spPr>
          <a:xfrm>
            <a:off x="993775" y="769938"/>
            <a:ext cx="5111750" cy="3833812"/>
          </a:xfrm>
          <a:solidFill>
            <a:srgbClr val="FFFFFF">
              <a:alpha val="100000"/>
            </a:srgbClr>
          </a:solidFill>
          <a:ln/>
        </p:spPr>
      </p:sp>
      <p:sp>
        <p:nvSpPr>
          <p:cNvPr id="82949" name="Rectangle 3"/>
          <p:cNvSpPr/>
          <p:nvPr>
            <p:ph type="body" idx="1"/>
          </p:nvPr>
        </p:nvSpPr>
        <p:spPr>
          <a:ln/>
        </p:spPr>
        <p:txBody>
          <a:bodyPr wrap="square" lIns="99725" tIns="49863" rIns="99725" bIns="49863" anchor="t" anchorCtr="0"/>
          <a:p>
            <a:pPr lvl="0" eaLnBrk="1" hangingPunct="1"/>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6"/>
          <p:cNvSpPr txBox="1">
            <a:spLocks noGrp="1"/>
          </p:cNvSpPr>
          <p:nvPr>
            <p:ph type="ftr" sz="quarter"/>
          </p:nvPr>
        </p:nvSpPr>
        <p:spPr>
          <a:xfrm>
            <a:off x="0" y="9723438"/>
            <a:ext cx="3076575" cy="511175"/>
          </a:xfrm>
          <a:prstGeom prst="rect">
            <a:avLst/>
          </a:prstGeom>
          <a:noFill/>
          <a:ln w="9525">
            <a:noFill/>
          </a:ln>
        </p:spPr>
        <p:txBody>
          <a:bodyPr lIns="99707" tIns="49854" rIns="99707" bIns="49854" anchor="b" anchorCtr="0"/>
          <a:p>
            <a:pPr lvl="0" defTabSz="990600">
              <a:spcBef>
                <a:spcPct val="0"/>
              </a:spcBef>
            </a:pPr>
            <a:r>
              <a:rPr lang="zh-CN" altLang="en-US" sz="1300" dirty="0">
                <a:latin typeface="Times New Roman" panose="02020603050405020304" pitchFamily="18" charset="0"/>
              </a:rPr>
              <a:t>Financial Accounting 1 Lesson summary 1</a:t>
            </a:r>
            <a:endParaRPr lang="en-US" altLang="zh-CN" sz="1300" dirty="0">
              <a:latin typeface="Times New Roman" panose="02020603050405020304" pitchFamily="18" charset="0"/>
            </a:endParaRPr>
          </a:p>
        </p:txBody>
      </p:sp>
      <p:sp>
        <p:nvSpPr>
          <p:cNvPr id="83971" name="Rectangle 7"/>
          <p:cNvSpPr txBox="1">
            <a:spLocks noGrp="1"/>
          </p:cNvSpPr>
          <p:nvPr>
            <p:ph type="sldNum" sz="quarter"/>
          </p:nvPr>
        </p:nvSpPr>
        <p:spPr>
          <a:xfrm>
            <a:off x="4022725" y="9723438"/>
            <a:ext cx="3076575" cy="511175"/>
          </a:xfrm>
          <a:prstGeom prst="rect">
            <a:avLst/>
          </a:prstGeom>
          <a:noFill/>
          <a:ln w="9525">
            <a:noFill/>
          </a:ln>
        </p:spPr>
        <p:txBody>
          <a:bodyPr lIns="99707" tIns="49854" rIns="99707" bIns="49854" anchor="b" anchorCtr="0"/>
          <a:p>
            <a:pPr lvl="0" algn="r" defTabSz="990600">
              <a:spcBef>
                <a:spcPct val="0"/>
              </a:spcBef>
            </a:pPr>
            <a:fld id="{9A0DB2DC-4C9A-4742-B13C-FB6460FD3503}" type="slidenum">
              <a:rPr lang="zh-CN" altLang="en-US" sz="1300" dirty="0">
                <a:latin typeface="Times New Roman" panose="02020603050405020304" pitchFamily="18" charset="0"/>
              </a:rPr>
            </a:fld>
            <a:endParaRPr lang="zh-CN" altLang="en-US" sz="1300" dirty="0">
              <a:latin typeface="Times New Roman" panose="02020603050405020304" pitchFamily="18" charset="0"/>
            </a:endParaRPr>
          </a:p>
        </p:txBody>
      </p:sp>
      <p:sp>
        <p:nvSpPr>
          <p:cNvPr id="83972" name="Rectangle 2"/>
          <p:cNvSpPr>
            <a:spLocks noTextEdit="1"/>
          </p:cNvSpPr>
          <p:nvPr>
            <p:ph type="sldImg"/>
          </p:nvPr>
        </p:nvSpPr>
        <p:spPr>
          <a:xfrm>
            <a:off x="993775" y="769938"/>
            <a:ext cx="5111750" cy="3833812"/>
          </a:xfrm>
          <a:solidFill>
            <a:srgbClr val="FFFFFF">
              <a:alpha val="100000"/>
            </a:srgbClr>
          </a:solidFill>
          <a:ln/>
        </p:spPr>
      </p:sp>
      <p:sp>
        <p:nvSpPr>
          <p:cNvPr id="83973" name="Rectangle 3"/>
          <p:cNvSpPr/>
          <p:nvPr>
            <p:ph type="body" idx="1"/>
          </p:nvPr>
        </p:nvSpPr>
        <p:spPr>
          <a:ln/>
        </p:spPr>
        <p:txBody>
          <a:bodyPr wrap="square" lIns="99725" tIns="49863" rIns="99725" bIns="49863" anchor="t" anchorCtr="0"/>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Slide Image Placeholder 1"/>
          <p:cNvSpPr>
            <a:spLocks noGrp="1" noRot="1" noChangeAspect="1" noTextEdit="1"/>
          </p:cNvSpPr>
          <p:nvPr>
            <p:ph type="sldImg"/>
          </p:nvPr>
        </p:nvSpPr>
        <p:spPr>
          <a:xfrm>
            <a:off x="992188" y="768350"/>
            <a:ext cx="5116512" cy="3836988"/>
          </a:xfrm>
          <a:ln/>
        </p:spPr>
      </p:sp>
      <p:sp>
        <p:nvSpPr>
          <p:cNvPr id="63491" name="Notes Placeholder 2"/>
          <p:cNvSpPr>
            <a:spLocks noGrp="1"/>
          </p:cNvSpPr>
          <p:nvPr>
            <p:ph type="body" idx="1"/>
          </p:nvPr>
        </p:nvSpPr>
        <p:spPr>
          <a:xfrm>
            <a:off x="946150" y="4862513"/>
            <a:ext cx="5207000" cy="4603750"/>
          </a:xfrm>
          <a:ln/>
        </p:spPr>
        <p:txBody>
          <a:bodyPr wrap="square" lIns="98700" tIns="49350" rIns="98700" bIns="49350" anchor="t" anchorCtr="0"/>
          <a:p>
            <a:pPr lvl="0"/>
            <a:r>
              <a:rPr lang="en-US" altLang="zh-CN" dirty="0"/>
              <a:t>Suppose a company needs property and purchases land for $50,000 with a note payable for the same amount. It also pays cash as follows:</a:t>
            </a:r>
            <a:endParaRPr lang="en-US" altLang="zh-CN" dirty="0"/>
          </a:p>
          <a:p>
            <a:pPr lvl="0">
              <a:buChar char="•"/>
            </a:pPr>
            <a:r>
              <a:rPr lang="en-US" altLang="zh-CN" dirty="0"/>
              <a:t>$4,000 in property taxes in arrears.</a:t>
            </a:r>
            <a:endParaRPr lang="en-US" altLang="zh-CN" dirty="0"/>
          </a:p>
          <a:p>
            <a:pPr lvl="0">
              <a:buChar char="•"/>
            </a:pPr>
            <a:r>
              <a:rPr lang="en-US" altLang="zh-CN" dirty="0"/>
              <a:t>$2,000 in transfer taxes. </a:t>
            </a:r>
            <a:endParaRPr lang="en-US" altLang="zh-CN" dirty="0"/>
          </a:p>
          <a:p>
            <a:pPr lvl="0">
              <a:buChar char="•"/>
            </a:pPr>
            <a:r>
              <a:rPr lang="en-US" altLang="zh-CN" dirty="0"/>
              <a:t>$5,000 to remove an old building.</a:t>
            </a:r>
            <a:endParaRPr lang="en-US" altLang="zh-CN" dirty="0"/>
          </a:p>
          <a:p>
            <a:pPr lvl="0">
              <a:buChar char="•"/>
            </a:pPr>
            <a:r>
              <a:rPr lang="en-US" altLang="zh-CN" dirty="0"/>
              <a:t>$1,000 survey fee. </a:t>
            </a:r>
            <a:endParaRPr lang="en-US" altLang="zh-CN" dirty="0"/>
          </a:p>
          <a:p>
            <a:pPr lvl="0">
              <a:buChar char="•"/>
            </a:pPr>
            <a:endParaRPr lang="en-US" altLang="zh-CN" dirty="0"/>
          </a:p>
          <a:p>
            <a:pPr lvl="0"/>
            <a:r>
              <a:rPr lang="en-US" altLang="zh-CN" dirty="0"/>
              <a:t>What is the company’s cost of this land? $50,000 + $4,000 + $2,000 + $5,000 + $1,000 = $62.000.  The journal entry would include a debit to Land for $62,000; a credit to Notes payable for $50,000; and a credit to Cash for $12,000.  </a:t>
            </a:r>
            <a:endParaRPr lang="en-US" altLang="zh-CN" dirty="0"/>
          </a:p>
          <a:p>
            <a:pPr lvl="0"/>
            <a:endParaRPr lang="en-US" altLang="zh-CN" dirty="0"/>
          </a:p>
          <a:p>
            <a:pPr lvl="0"/>
            <a:r>
              <a:rPr lang="en-US" altLang="zh-CN" dirty="0"/>
              <a:t>This entry capitalized the Land. </a:t>
            </a:r>
            <a:r>
              <a:rPr lang="en-US" altLang="zh-CN" i="1" dirty="0"/>
              <a:t>Capitalized </a:t>
            </a:r>
            <a:r>
              <a:rPr lang="en-US" altLang="zh-CN" dirty="0"/>
              <a:t>means that an asset account was debited (increased) because the company acquired an asset.</a:t>
            </a:r>
            <a:endParaRPr lang="en-US" altLang="zh-CN" dirty="0"/>
          </a:p>
        </p:txBody>
      </p:sp>
      <p:sp>
        <p:nvSpPr>
          <p:cNvPr id="63492" name="Slide Number Placeholder 3"/>
          <p:cNvSpPr txBox="1">
            <a:spLocks noGrp="1"/>
          </p:cNvSpPr>
          <p:nvPr/>
        </p:nvSpPr>
        <p:spPr>
          <a:xfrm>
            <a:off x="4022725" y="9721850"/>
            <a:ext cx="3076575" cy="512763"/>
          </a:xfrm>
          <a:prstGeom prst="rect">
            <a:avLst/>
          </a:prstGeom>
          <a:noFill/>
          <a:ln w="9525">
            <a:noFill/>
          </a:ln>
        </p:spPr>
        <p:txBody>
          <a:bodyPr lIns="98700" tIns="49350" rIns="98700" bIns="49350" anchor="b" anchorCtr="0"/>
          <a:p>
            <a:pPr lvl="0" algn="r" defTabSz="987425">
              <a:spcBef>
                <a:spcPct val="0"/>
              </a:spcBef>
            </a:pPr>
            <a:fld id="{9A0DB2DC-4C9A-4742-B13C-FB6460FD3503}" type="slidenum">
              <a:rPr lang="zh-CN" altLang="en-US" sz="1300" dirty="0">
                <a:latin typeface="Times New Roman" panose="02020603050405020304" pitchFamily="18" charset="0"/>
                <a:cs typeface="Arial" panose="020B0604020202020204" pitchFamily="34" charset="0"/>
              </a:rPr>
            </a:fld>
            <a:endParaRPr lang="zh-CN" altLang="en-US" sz="1300" dirty="0">
              <a:latin typeface="Times New Roman" panose="02020603050405020304" pitchFamily="18" charset="0"/>
              <a:ea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Slide Image Placeholder 1"/>
          <p:cNvSpPr>
            <a:spLocks noGrp="1" noRot="1" noChangeAspect="1" noTextEdit="1"/>
          </p:cNvSpPr>
          <p:nvPr>
            <p:ph type="sldImg"/>
          </p:nvPr>
        </p:nvSpPr>
        <p:spPr>
          <a:xfrm>
            <a:off x="992188" y="768350"/>
            <a:ext cx="5116512" cy="3836988"/>
          </a:xfrm>
          <a:ln/>
        </p:spPr>
      </p:sp>
      <p:sp>
        <p:nvSpPr>
          <p:cNvPr id="64515" name="Notes Placeholder 2"/>
          <p:cNvSpPr>
            <a:spLocks noGrp="1"/>
          </p:cNvSpPr>
          <p:nvPr>
            <p:ph type="body" idx="1"/>
          </p:nvPr>
        </p:nvSpPr>
        <p:spPr>
          <a:xfrm>
            <a:off x="946150" y="4862513"/>
            <a:ext cx="5207000" cy="4603750"/>
          </a:xfrm>
          <a:ln/>
        </p:spPr>
        <p:txBody>
          <a:bodyPr wrap="square" lIns="98700" tIns="49350" rIns="98700" bIns="49350" anchor="t" anchorCtr="0"/>
          <a:p>
            <a:pPr lvl="0"/>
            <a:r>
              <a:rPr lang="en-US" altLang="zh-CN" dirty="0"/>
              <a:t>The cost of land does</a:t>
            </a:r>
            <a:r>
              <a:rPr lang="en-US" altLang="zh-CN" i="1" dirty="0"/>
              <a:t> not </a:t>
            </a:r>
            <a:r>
              <a:rPr lang="en-US" altLang="zh-CN" dirty="0"/>
              <a:t>include the following costs:</a:t>
            </a:r>
            <a:endParaRPr lang="en-US" altLang="zh-CN" dirty="0"/>
          </a:p>
          <a:p>
            <a:pPr lvl="1"/>
            <a:r>
              <a:rPr lang="en-US" altLang="zh-CN" dirty="0"/>
              <a:t>• Fencing</a:t>
            </a:r>
            <a:endParaRPr lang="en-US" altLang="zh-CN" dirty="0"/>
          </a:p>
          <a:p>
            <a:pPr lvl="1"/>
            <a:r>
              <a:rPr lang="en-US" altLang="zh-CN" dirty="0"/>
              <a:t>• Paving</a:t>
            </a:r>
            <a:endParaRPr lang="en-US" altLang="zh-CN" dirty="0"/>
          </a:p>
          <a:p>
            <a:pPr lvl="1"/>
            <a:r>
              <a:rPr lang="en-US" altLang="zh-CN" dirty="0"/>
              <a:t>• Sprinkler systems</a:t>
            </a:r>
            <a:endParaRPr lang="en-US" altLang="zh-CN" dirty="0"/>
          </a:p>
          <a:p>
            <a:pPr lvl="1"/>
            <a:r>
              <a:rPr lang="en-US" altLang="zh-CN" dirty="0"/>
              <a:t>• Lighting</a:t>
            </a:r>
            <a:endParaRPr lang="en-US" altLang="zh-CN" dirty="0"/>
          </a:p>
          <a:p>
            <a:pPr lvl="1"/>
            <a:r>
              <a:rPr lang="en-US" altLang="zh-CN" dirty="0"/>
              <a:t>• Signs</a:t>
            </a:r>
            <a:br>
              <a:rPr lang="en-US" altLang="zh-CN" dirty="0"/>
            </a:br>
            <a:endParaRPr lang="en-US" altLang="zh-CN" dirty="0"/>
          </a:p>
          <a:p>
            <a:pPr lvl="0"/>
            <a:r>
              <a:rPr lang="en-US" altLang="zh-CN" dirty="0"/>
              <a:t>These separate plant assets—called land improvements—are subject to depreciation.  Suppose a company then pays $20,000 for fences, paving, lighting, landscaping, and signs on August 15, 2013. The journal entry would include a debit to Land improvements for $20,000 and a credit to Cash for $20,000.</a:t>
            </a:r>
            <a:endParaRPr lang="en-US" altLang="zh-CN" dirty="0"/>
          </a:p>
        </p:txBody>
      </p:sp>
      <p:sp>
        <p:nvSpPr>
          <p:cNvPr id="64516" name="Slide Number Placeholder 1"/>
          <p:cNvSpPr txBox="1">
            <a:spLocks noGrp="1"/>
          </p:cNvSpPr>
          <p:nvPr/>
        </p:nvSpPr>
        <p:spPr>
          <a:xfrm>
            <a:off x="4022725" y="9721850"/>
            <a:ext cx="3076575" cy="512763"/>
          </a:xfrm>
          <a:prstGeom prst="rect">
            <a:avLst/>
          </a:prstGeom>
          <a:noFill/>
          <a:ln w="9525">
            <a:noFill/>
          </a:ln>
        </p:spPr>
        <p:txBody>
          <a:bodyPr lIns="98700" tIns="49350" rIns="98700" bIns="49350" anchor="b" anchorCtr="0"/>
          <a:p>
            <a:pPr lvl="0" algn="r" defTabSz="987425">
              <a:spcBef>
                <a:spcPct val="0"/>
              </a:spcBef>
            </a:pPr>
            <a:fld id="{9A0DB2DC-4C9A-4742-B13C-FB6460FD3503}" type="slidenum">
              <a:rPr lang="zh-CN" altLang="en-US" sz="1300" dirty="0">
                <a:latin typeface="Times New Roman" panose="02020603050405020304" pitchFamily="18" charset="0"/>
                <a:cs typeface="Arial" panose="020B0604020202020204" pitchFamily="34" charset="0"/>
              </a:rPr>
            </a:fld>
            <a:endParaRPr lang="zh-CN" altLang="en-US" sz="1300" dirty="0">
              <a:latin typeface="Times New Roman" panose="02020603050405020304" pitchFamily="18" charset="0"/>
              <a:ea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Slide Image Placeholder 1"/>
          <p:cNvSpPr>
            <a:spLocks noGrp="1" noRot="1" noChangeAspect="1" noTextEdit="1"/>
          </p:cNvSpPr>
          <p:nvPr>
            <p:ph type="sldImg"/>
          </p:nvPr>
        </p:nvSpPr>
        <p:spPr>
          <a:xfrm>
            <a:off x="992188" y="768350"/>
            <a:ext cx="5116512" cy="3836988"/>
          </a:xfrm>
          <a:ln/>
        </p:spPr>
      </p:sp>
      <p:sp>
        <p:nvSpPr>
          <p:cNvPr id="65539" name="Notes Placeholder 2"/>
          <p:cNvSpPr>
            <a:spLocks noGrp="1"/>
          </p:cNvSpPr>
          <p:nvPr>
            <p:ph type="body" idx="1"/>
          </p:nvPr>
        </p:nvSpPr>
        <p:spPr>
          <a:xfrm>
            <a:off x="946150" y="4862513"/>
            <a:ext cx="5207000" cy="4603750"/>
          </a:xfrm>
          <a:ln/>
        </p:spPr>
        <p:txBody>
          <a:bodyPr wrap="square" lIns="98700" tIns="49350" rIns="98700" bIns="49350" anchor="t" anchorCtr="0"/>
          <a:p>
            <a:pPr lvl="0"/>
            <a:r>
              <a:rPr lang="en-US" altLang="zh-CN" dirty="0"/>
              <a:t>Land and land improvements are two entirely separate assets. Recall that land is not depreciated. However, the cost of land improvements </a:t>
            </a:r>
            <a:r>
              <a:rPr lang="en-US" altLang="zh-CN" i="1" dirty="0"/>
              <a:t>is </a:t>
            </a:r>
            <a:r>
              <a:rPr lang="en-US" altLang="zh-CN" dirty="0"/>
              <a:t>depreciated over that asset’s useful life.</a:t>
            </a:r>
            <a:endParaRPr lang="en-US" altLang="zh-CN" dirty="0"/>
          </a:p>
        </p:txBody>
      </p:sp>
      <p:sp>
        <p:nvSpPr>
          <p:cNvPr id="65540" name="Slide Number Placeholder 3"/>
          <p:cNvSpPr txBox="1">
            <a:spLocks noGrp="1"/>
          </p:cNvSpPr>
          <p:nvPr/>
        </p:nvSpPr>
        <p:spPr>
          <a:xfrm>
            <a:off x="4022725" y="9721850"/>
            <a:ext cx="3076575" cy="512763"/>
          </a:xfrm>
          <a:prstGeom prst="rect">
            <a:avLst/>
          </a:prstGeom>
          <a:noFill/>
          <a:ln w="9525">
            <a:noFill/>
          </a:ln>
        </p:spPr>
        <p:txBody>
          <a:bodyPr lIns="98700" tIns="49350" rIns="98700" bIns="49350" anchor="b" anchorCtr="0"/>
          <a:p>
            <a:pPr lvl="0" algn="r" defTabSz="987425">
              <a:spcBef>
                <a:spcPct val="0"/>
              </a:spcBef>
            </a:pPr>
            <a:fld id="{9A0DB2DC-4C9A-4742-B13C-FB6460FD3503}" type="slidenum">
              <a:rPr lang="zh-CN" altLang="en-US" sz="1300" dirty="0">
                <a:latin typeface="Times New Roman" panose="02020603050405020304" pitchFamily="18" charset="0"/>
                <a:cs typeface="Arial" panose="020B0604020202020204" pitchFamily="34" charset="0"/>
              </a:rPr>
            </a:fld>
            <a:endParaRPr lang="zh-CN" altLang="en-US" sz="1300" dirty="0">
              <a:latin typeface="Times New Roman" panose="02020603050405020304" pitchFamily="18" charset="0"/>
              <a:ea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noRot="1" noChangeAspect="1" noTextEdit="1"/>
          </p:cNvSpPr>
          <p:nvPr>
            <p:ph type="sldImg"/>
          </p:nvPr>
        </p:nvSpPr>
        <p:spPr>
          <a:xfrm>
            <a:off x="992188" y="768350"/>
            <a:ext cx="5116512" cy="3836988"/>
          </a:xfrm>
          <a:ln/>
        </p:spPr>
      </p:sp>
      <p:sp>
        <p:nvSpPr>
          <p:cNvPr id="66563" name="Rectangle 3"/>
          <p:cNvSpPr>
            <a:spLocks noGrp="1"/>
          </p:cNvSpPr>
          <p:nvPr>
            <p:ph type="body" idx="1"/>
          </p:nvPr>
        </p:nvSpPr>
        <p:spPr>
          <a:xfrm>
            <a:off x="946150" y="4862513"/>
            <a:ext cx="5207000" cy="4603750"/>
          </a:xfrm>
          <a:ln/>
        </p:spPr>
        <p:txBody>
          <a:bodyPr wrap="square" lIns="98700" tIns="49350" rIns="98700" bIns="49350" anchor="t" anchorCtr="0"/>
          <a:p>
            <a:pPr lvl="0"/>
            <a:r>
              <a:rPr lang="en-US" altLang="zh-CN" dirty="0"/>
              <a:t>The cost of a building includes:</a:t>
            </a:r>
            <a:endParaRPr lang="en-US" altLang="zh-CN" dirty="0"/>
          </a:p>
          <a:p>
            <a:pPr lvl="1"/>
            <a:r>
              <a:rPr lang="en-US" altLang="zh-CN" dirty="0"/>
              <a:t>• architectural fees.</a:t>
            </a:r>
            <a:endParaRPr lang="en-US" altLang="zh-CN" dirty="0"/>
          </a:p>
          <a:p>
            <a:pPr lvl="1"/>
            <a:r>
              <a:rPr lang="en-US" altLang="zh-CN" dirty="0"/>
              <a:t>• building permits.</a:t>
            </a:r>
            <a:endParaRPr lang="en-US" altLang="zh-CN" dirty="0"/>
          </a:p>
          <a:p>
            <a:pPr lvl="1"/>
            <a:r>
              <a:rPr lang="en-US" altLang="zh-CN" dirty="0"/>
              <a:t>• contractor charges.</a:t>
            </a:r>
            <a:endParaRPr lang="en-US" altLang="zh-CN" dirty="0"/>
          </a:p>
          <a:p>
            <a:pPr lvl="1"/>
            <a:r>
              <a:rPr lang="en-US" altLang="zh-CN" dirty="0"/>
              <a:t>• payments for material, labor, and overhead.</a:t>
            </a:r>
            <a:br>
              <a:rPr lang="en-US" altLang="zh-CN" dirty="0"/>
            </a:br>
            <a:endParaRPr lang="en-US" altLang="zh-CN" dirty="0"/>
          </a:p>
          <a:p>
            <a:pPr lvl="0"/>
            <a:r>
              <a:rPr lang="en-US" altLang="zh-CN" dirty="0"/>
              <a:t>The time to complete a building can be months, even years. If the company constructs its own assets, the cost of the building may include the cost of interest on borrowed money. If it purchases an existing building, its cost includes the purchase price, plus the cost to repair and renovate the building for its intended use.</a:t>
            </a:r>
            <a:endParaRPr lang="en-US" altLang="zh-CN" dirty="0"/>
          </a:p>
        </p:txBody>
      </p:sp>
      <p:sp>
        <p:nvSpPr>
          <p:cNvPr id="66564" name="Slide Number Placeholder 1"/>
          <p:cNvSpPr txBox="1">
            <a:spLocks noGrp="1"/>
          </p:cNvSpPr>
          <p:nvPr/>
        </p:nvSpPr>
        <p:spPr>
          <a:xfrm>
            <a:off x="4022725" y="9721850"/>
            <a:ext cx="3076575" cy="512763"/>
          </a:xfrm>
          <a:prstGeom prst="rect">
            <a:avLst/>
          </a:prstGeom>
          <a:noFill/>
          <a:ln w="9525">
            <a:noFill/>
          </a:ln>
        </p:spPr>
        <p:txBody>
          <a:bodyPr lIns="98700" tIns="49350" rIns="98700" bIns="49350" anchor="b" anchorCtr="0"/>
          <a:p>
            <a:pPr lvl="0" algn="r" defTabSz="987425">
              <a:spcBef>
                <a:spcPct val="0"/>
              </a:spcBef>
            </a:pPr>
            <a:fld id="{9A0DB2DC-4C9A-4742-B13C-FB6460FD3503}" type="slidenum">
              <a:rPr lang="zh-CN" altLang="en-US" sz="1300" dirty="0">
                <a:latin typeface="Times New Roman" panose="02020603050405020304" pitchFamily="18" charset="0"/>
                <a:cs typeface="Arial" panose="020B0604020202020204" pitchFamily="34" charset="0"/>
              </a:rPr>
            </a:fld>
            <a:endParaRPr lang="zh-CN" altLang="en-US" sz="1300" dirty="0">
              <a:latin typeface="Times New Roman" panose="02020603050405020304" pitchFamily="18" charset="0"/>
              <a:ea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Grp="1" noRot="1" noChangeAspect="1" noTextEdit="1"/>
          </p:cNvSpPr>
          <p:nvPr>
            <p:ph type="sldImg"/>
          </p:nvPr>
        </p:nvSpPr>
        <p:spPr>
          <a:xfrm>
            <a:off x="992188" y="768350"/>
            <a:ext cx="5116512" cy="3836988"/>
          </a:xfrm>
          <a:ln/>
        </p:spPr>
      </p:sp>
      <p:sp>
        <p:nvSpPr>
          <p:cNvPr id="67587" name="Rectangle 3"/>
          <p:cNvSpPr>
            <a:spLocks noGrp="1"/>
          </p:cNvSpPr>
          <p:nvPr>
            <p:ph type="body" idx="1"/>
          </p:nvPr>
        </p:nvSpPr>
        <p:spPr>
          <a:xfrm>
            <a:off x="946150" y="4862513"/>
            <a:ext cx="5207000" cy="4603750"/>
          </a:xfrm>
          <a:ln/>
        </p:spPr>
        <p:txBody>
          <a:bodyPr wrap="square" lIns="98700" tIns="49350" rIns="98700" bIns="49350" anchor="t" anchorCtr="0"/>
          <a:p>
            <a:pPr lvl="0"/>
            <a:r>
              <a:rPr lang="en-US" altLang="zh-CN" dirty="0"/>
              <a:t>The cost of machinery and equipment includes its:</a:t>
            </a:r>
            <a:endParaRPr lang="en-US" altLang="zh-CN" dirty="0"/>
          </a:p>
          <a:p>
            <a:pPr lvl="1"/>
            <a:r>
              <a:rPr lang="en-US" altLang="zh-CN" dirty="0"/>
              <a:t>• purchase price (less any discounts).</a:t>
            </a:r>
            <a:endParaRPr lang="en-US" altLang="zh-CN" dirty="0"/>
          </a:p>
          <a:p>
            <a:pPr lvl="1"/>
            <a:r>
              <a:rPr lang="en-US" altLang="zh-CN" dirty="0"/>
              <a:t>• transportation charges.</a:t>
            </a:r>
            <a:endParaRPr lang="en-US" altLang="zh-CN" dirty="0"/>
          </a:p>
          <a:p>
            <a:pPr lvl="1"/>
            <a:r>
              <a:rPr lang="en-US" altLang="zh-CN" dirty="0"/>
              <a:t>• insurance while in transit.</a:t>
            </a:r>
            <a:endParaRPr lang="en-US" altLang="zh-CN" dirty="0"/>
          </a:p>
          <a:p>
            <a:pPr lvl="1"/>
            <a:r>
              <a:rPr lang="en-US" altLang="zh-CN" dirty="0"/>
              <a:t>• sales and other taxes.</a:t>
            </a:r>
            <a:endParaRPr lang="en-US" altLang="zh-CN" dirty="0"/>
          </a:p>
          <a:p>
            <a:pPr lvl="1"/>
            <a:r>
              <a:rPr lang="en-US" altLang="zh-CN" dirty="0"/>
              <a:t>• purchase commission.</a:t>
            </a:r>
            <a:endParaRPr lang="en-US" altLang="zh-CN" dirty="0"/>
          </a:p>
          <a:p>
            <a:pPr lvl="1"/>
            <a:r>
              <a:rPr lang="en-US" altLang="zh-CN" dirty="0"/>
              <a:t>• installation costs.</a:t>
            </a:r>
            <a:endParaRPr lang="en-US" altLang="zh-CN" dirty="0"/>
          </a:p>
          <a:p>
            <a:pPr lvl="1"/>
            <a:r>
              <a:rPr lang="en-US" altLang="zh-CN" dirty="0"/>
              <a:t>• cost of testing the asset before it is used.</a:t>
            </a:r>
            <a:endParaRPr lang="en-US" altLang="zh-CN" dirty="0"/>
          </a:p>
          <a:p>
            <a:pPr lvl="1"/>
            <a:endParaRPr lang="en-US" altLang="zh-CN" dirty="0"/>
          </a:p>
          <a:p>
            <a:pPr lvl="0"/>
            <a:r>
              <a:rPr lang="en-US" altLang="zh-CN" dirty="0"/>
              <a:t>After the asset is up and running, the company no longer debits insurance, taxes, and maintenance costs to the Equipment account.  From that point on, insurance, taxes, repairs, and maintenance costs are recorded as expenses. </a:t>
            </a:r>
            <a:endParaRPr lang="en-US" altLang="zh-CN" dirty="0"/>
          </a:p>
          <a:p>
            <a:pPr lvl="0"/>
            <a:endParaRPr lang="zh-CN" altLang="en-US" dirty="0"/>
          </a:p>
        </p:txBody>
      </p:sp>
      <p:sp>
        <p:nvSpPr>
          <p:cNvPr id="67588" name="Slide Number Placeholder 1"/>
          <p:cNvSpPr txBox="1">
            <a:spLocks noGrp="1"/>
          </p:cNvSpPr>
          <p:nvPr/>
        </p:nvSpPr>
        <p:spPr>
          <a:xfrm>
            <a:off x="4022725" y="9721850"/>
            <a:ext cx="3076575" cy="512763"/>
          </a:xfrm>
          <a:prstGeom prst="rect">
            <a:avLst/>
          </a:prstGeom>
          <a:noFill/>
          <a:ln w="9525">
            <a:noFill/>
          </a:ln>
        </p:spPr>
        <p:txBody>
          <a:bodyPr lIns="98700" tIns="49350" rIns="98700" bIns="49350" anchor="b" anchorCtr="0"/>
          <a:p>
            <a:pPr lvl="0" algn="r" defTabSz="987425">
              <a:spcBef>
                <a:spcPct val="0"/>
              </a:spcBef>
            </a:pPr>
            <a:fld id="{9A0DB2DC-4C9A-4742-B13C-FB6460FD3503}" type="slidenum">
              <a:rPr lang="zh-CN" altLang="en-US" sz="1300" dirty="0">
                <a:latin typeface="Times New Roman" panose="02020603050405020304" pitchFamily="18" charset="0"/>
                <a:cs typeface="Arial" panose="020B0604020202020204" pitchFamily="34" charset="0"/>
              </a:rPr>
            </a:fld>
            <a:endParaRPr lang="zh-CN" altLang="en-US" sz="1300" dirty="0">
              <a:latin typeface="Times New Roman" panose="02020603050405020304" pitchFamily="18" charset="0"/>
              <a:ea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Grp="1" noRot="1" noChangeAspect="1" noTextEdit="1"/>
          </p:cNvSpPr>
          <p:nvPr>
            <p:ph type="sldImg"/>
          </p:nvPr>
        </p:nvSpPr>
        <p:spPr>
          <a:xfrm>
            <a:off x="992188" y="768350"/>
            <a:ext cx="5116512" cy="3836988"/>
          </a:xfrm>
          <a:ln/>
        </p:spPr>
      </p:sp>
      <p:sp>
        <p:nvSpPr>
          <p:cNvPr id="68611" name="Rectangle 3"/>
          <p:cNvSpPr>
            <a:spLocks noGrp="1"/>
          </p:cNvSpPr>
          <p:nvPr>
            <p:ph type="body" idx="1"/>
          </p:nvPr>
        </p:nvSpPr>
        <p:spPr>
          <a:xfrm>
            <a:off x="946150" y="4862513"/>
            <a:ext cx="5207000" cy="4603750"/>
          </a:xfrm>
          <a:ln/>
        </p:spPr>
        <p:txBody>
          <a:bodyPr wrap="square" lIns="98700" tIns="49350" rIns="98700" bIns="49350" anchor="t" anchorCtr="0"/>
          <a:p>
            <a:pPr lvl="0"/>
            <a:r>
              <a:rPr lang="en-US" altLang="zh-CN" dirty="0"/>
              <a:t>Furniture and fixtures include desks, chairs, file cabinets, display racks, shelving, and so forth.  The cost of furniture and fixtures includes the basic cost of each asset (less any discounts), plus all other costs to ready the asset for its intended use.</a:t>
            </a:r>
            <a:endParaRPr lang="en-US" altLang="zh-CN" dirty="0"/>
          </a:p>
        </p:txBody>
      </p:sp>
      <p:sp>
        <p:nvSpPr>
          <p:cNvPr id="68612" name="Slide Number Placeholder 1"/>
          <p:cNvSpPr txBox="1">
            <a:spLocks noGrp="1"/>
          </p:cNvSpPr>
          <p:nvPr/>
        </p:nvSpPr>
        <p:spPr>
          <a:xfrm>
            <a:off x="4022725" y="9721850"/>
            <a:ext cx="3076575" cy="512763"/>
          </a:xfrm>
          <a:prstGeom prst="rect">
            <a:avLst/>
          </a:prstGeom>
          <a:noFill/>
          <a:ln w="9525">
            <a:noFill/>
          </a:ln>
        </p:spPr>
        <p:txBody>
          <a:bodyPr lIns="98700" tIns="49350" rIns="98700" bIns="49350" anchor="b" anchorCtr="0"/>
          <a:p>
            <a:pPr lvl="0" algn="r" defTabSz="987425">
              <a:spcBef>
                <a:spcPct val="0"/>
              </a:spcBef>
            </a:pPr>
            <a:fld id="{9A0DB2DC-4C9A-4742-B13C-FB6460FD3503}" type="slidenum">
              <a:rPr lang="zh-CN" altLang="en-US" sz="1300" dirty="0">
                <a:latin typeface="Times New Roman" panose="02020603050405020304" pitchFamily="18" charset="0"/>
                <a:cs typeface="Arial" panose="020B0604020202020204" pitchFamily="34" charset="0"/>
              </a:rPr>
            </a:fld>
            <a:endParaRPr lang="zh-CN" altLang="en-US" sz="1300" dirty="0">
              <a:latin typeface="Times New Roman" panose="02020603050405020304" pitchFamily="18" charset="0"/>
              <a:ea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noRot="1" noChangeAspect="1" noTextEdit="1"/>
          </p:cNvSpPr>
          <p:nvPr>
            <p:ph type="sldImg"/>
          </p:nvPr>
        </p:nvSpPr>
        <p:spPr>
          <a:xfrm>
            <a:off x="992188" y="768350"/>
            <a:ext cx="5116512" cy="3836988"/>
          </a:xfrm>
          <a:ln/>
        </p:spPr>
      </p:sp>
      <p:sp>
        <p:nvSpPr>
          <p:cNvPr id="69635" name="Rectangle 3"/>
          <p:cNvSpPr>
            <a:spLocks noGrp="1"/>
          </p:cNvSpPr>
          <p:nvPr>
            <p:ph type="body" idx="1"/>
          </p:nvPr>
        </p:nvSpPr>
        <p:spPr>
          <a:xfrm>
            <a:off x="946150" y="4862513"/>
            <a:ext cx="5207000" cy="4603750"/>
          </a:xfrm>
          <a:ln/>
        </p:spPr>
        <p:txBody>
          <a:bodyPr wrap="square" lIns="98700" tIns="49350" rIns="98700" bIns="49350" anchor="t" anchorCtr="0"/>
          <a:p>
            <a:pPr lvl="0"/>
            <a:r>
              <a:rPr lang="en-US" altLang="zh-CN" dirty="0"/>
              <a:t>A company may pay a single price for several assets as a group—a “basket purchase.” For accounting, the company must identify the cost of each asset. The total cost paid (100%) is divided among the assets according to their relative sales or market values. This is called the relative-sales value method.</a:t>
            </a:r>
            <a:endParaRPr lang="en-US" altLang="zh-CN" dirty="0"/>
          </a:p>
          <a:p>
            <a:pPr lvl="0"/>
            <a:endParaRPr lang="zh-CN" altLang="en-US" dirty="0"/>
          </a:p>
        </p:txBody>
      </p:sp>
      <p:sp>
        <p:nvSpPr>
          <p:cNvPr id="69636" name="Slide Number Placeholder 1"/>
          <p:cNvSpPr txBox="1">
            <a:spLocks noGrp="1"/>
          </p:cNvSpPr>
          <p:nvPr/>
        </p:nvSpPr>
        <p:spPr>
          <a:xfrm>
            <a:off x="4022725" y="9721850"/>
            <a:ext cx="3076575" cy="512763"/>
          </a:xfrm>
          <a:prstGeom prst="rect">
            <a:avLst/>
          </a:prstGeom>
          <a:noFill/>
          <a:ln w="9525">
            <a:noFill/>
          </a:ln>
        </p:spPr>
        <p:txBody>
          <a:bodyPr lIns="98700" tIns="49350" rIns="98700" bIns="49350" anchor="b" anchorCtr="0"/>
          <a:p>
            <a:pPr lvl="0" algn="r" defTabSz="987425">
              <a:spcBef>
                <a:spcPct val="0"/>
              </a:spcBef>
            </a:pPr>
            <a:fld id="{9A0DB2DC-4C9A-4742-B13C-FB6460FD3503}" type="slidenum">
              <a:rPr lang="zh-CN" altLang="en-US" sz="1300" dirty="0">
                <a:latin typeface="Times New Roman" panose="02020603050405020304" pitchFamily="18" charset="0"/>
                <a:cs typeface="Arial" panose="020B0604020202020204" pitchFamily="34" charset="0"/>
              </a:rPr>
            </a:fld>
            <a:endParaRPr lang="zh-CN" altLang="en-US" sz="1300" dirty="0">
              <a:latin typeface="Times New Roman" panose="02020603050405020304" pitchFamily="18" charset="0"/>
              <a:ea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5122" name="Group 2"/>
          <p:cNvGrpSpPr/>
          <p:nvPr/>
        </p:nvGrpSpPr>
        <p:grpSpPr>
          <a:xfrm>
            <a:off x="0" y="2438400"/>
            <a:ext cx="9009063" cy="1052513"/>
            <a:chOff x="0" y="1536"/>
            <a:chExt cx="5675" cy="663"/>
          </a:xfrm>
        </p:grpSpPr>
        <p:grpSp>
          <p:nvGrpSpPr>
            <p:cNvPr id="5128" name="Group 3"/>
            <p:cNvGrpSpPr/>
            <p:nvPr/>
          </p:nvGrpSpPr>
          <p:grpSpPr>
            <a:xfrm>
              <a:off x="185" y="1604"/>
              <a:ext cx="449" cy="299"/>
              <a:chOff x="720" y="336"/>
              <a:chExt cx="624" cy="432"/>
            </a:xfrm>
          </p:grpSpPr>
          <p:sp>
            <p:nvSpPr>
              <p:cNvPr id="2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2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grpSp>
          <p:nvGrpSpPr>
            <p:cNvPr id="5129" name="Group 6"/>
            <p:cNvGrpSpPr/>
            <p:nvPr/>
          </p:nvGrpSpPr>
          <p:grpSpPr>
            <a:xfrm>
              <a:off x="263" y="1870"/>
              <a:ext cx="466" cy="299"/>
              <a:chOff x="912" y="2640"/>
              <a:chExt cx="672" cy="432"/>
            </a:xfrm>
          </p:grpSpPr>
          <p:sp>
            <p:nvSpPr>
              <p:cNvPr id="2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2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1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367628"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endParaRPr lang="zh-CN" altLang="en-US"/>
          </a:p>
        </p:txBody>
      </p:sp>
      <p:sp>
        <p:nvSpPr>
          <p:cNvPr id="367629" name="Rectangle 13"/>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24" name="Rectangle 14"/>
          <p:cNvSpPr>
            <a:spLocks noGrp="1" noChangeArrowheads="1"/>
          </p:cNvSpPr>
          <p:nvPr>
            <p:ph type="dt" sz="half" idx="2"/>
          </p:nvPr>
        </p:nvSpPr>
        <p:spPr bwMode="auto">
          <a:xfrm>
            <a:off x="990600" y="6248400"/>
            <a:ext cx="1905000" cy="457200"/>
          </a:xfrm>
          <a:prstGeom prst="rect">
            <a:avLst/>
          </a:prstGeom>
          <a:ln>
            <a:miter lim="800000"/>
          </a:ln>
        </p:spPr>
        <p:txBody>
          <a:bodyPr vert="horz" wrap="square" lIns="91440" tIns="45720" rIns="91440" bIns="45720" numCol="1" anchor="b" anchorCtr="0" compatLnSpc="1"/>
          <a:lstStyle>
            <a:lvl1pPr>
              <a:defRPr>
                <a:solidFill>
                  <a:schemeClr val="bg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bg2"/>
              </a:solidFill>
              <a:effectLst/>
              <a:uLnTx/>
              <a:uFillTx/>
              <a:latin typeface="Tahoma" panose="020B0604030504040204" pitchFamily="34" charset="0"/>
              <a:ea typeface="宋体" panose="02010600030101010101" pitchFamily="2" charset="-122"/>
              <a:cs typeface="+mn-cs"/>
            </a:endParaRPr>
          </a:p>
        </p:txBody>
      </p:sp>
      <p:sp>
        <p:nvSpPr>
          <p:cNvPr id="25" name="Rectangle 15"/>
          <p:cNvSpPr>
            <a:spLocks noGrp="1" noChangeArrowheads="1"/>
          </p:cNvSpPr>
          <p:nvPr>
            <p:ph type="ftr" sz="quarter" idx="3"/>
          </p:nvPr>
        </p:nvSpPr>
        <p:spPr bwMode="auto">
          <a:xfrm>
            <a:off x="3429000" y="6248400"/>
            <a:ext cx="2895600" cy="457200"/>
          </a:xfrm>
          <a:prstGeom prst="rect">
            <a:avLst/>
          </a:prstGeom>
          <a:ln>
            <a:miter lim="800000"/>
          </a:ln>
        </p:spPr>
        <p:txBody>
          <a:bodyPr vert="horz" wrap="square" lIns="91440" tIns="45720" rIns="91440" bIns="45720" numCol="1" anchor="b" anchorCtr="0" compatLnSpc="1"/>
          <a:lstStyle>
            <a:lvl1pPr>
              <a:defRPr smtClean="0">
                <a:solidFill>
                  <a:schemeClr val="bg2"/>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bg2"/>
                </a:solidFill>
                <a:effectLst/>
                <a:uLnTx/>
                <a:uFillTx/>
                <a:latin typeface="Tahoma" panose="020B0604030504040204" pitchFamily="34" charset="0"/>
                <a:ea typeface="宋体" panose="02010600030101010101" pitchFamily="2" charset="-122"/>
                <a:cs typeface="+mn-cs"/>
              </a:rPr>
              <a:t>YE SUN AccountingEnglish</a:t>
            </a:r>
            <a:endParaRPr kumimoji="0" lang="en-US" altLang="zh-CN" sz="1400" b="0" i="0" u="none" strike="noStrike" kern="1200" cap="none" spc="0" normalizeH="0" baseline="0" noProof="0">
              <a:ln>
                <a:noFill/>
              </a:ln>
              <a:solidFill>
                <a:schemeClr val="bg2"/>
              </a:solidFill>
              <a:effectLst/>
              <a:uLnTx/>
              <a:uFillTx/>
              <a:latin typeface="Tahoma" panose="020B0604030504040204" pitchFamily="34" charset="0"/>
              <a:ea typeface="宋体" panose="02010600030101010101" pitchFamily="2" charset="-122"/>
              <a:cs typeface="+mn-cs"/>
            </a:endParaRPr>
          </a:p>
        </p:txBody>
      </p:sp>
      <p:sp>
        <p:nvSpPr>
          <p:cNvPr id="26" name="Rectangle 16"/>
          <p:cNvSpPr>
            <a:spLocks noGrp="1" noChangeArrowheads="1"/>
          </p:cNvSpPr>
          <p:nvPr>
            <p:ph type="sldNum" sz="quarter" idx="4"/>
          </p:nvPr>
        </p:nvSpPr>
        <p:spPr bwMode="auto">
          <a:xfrm>
            <a:off x="6858000" y="6248400"/>
            <a:ext cx="1905000" cy="457200"/>
          </a:xfrm>
          <a:prstGeom prst="rect">
            <a:avLst/>
          </a:prstGeom>
          <a:ln>
            <a:miter lim="800000"/>
          </a:ln>
        </p:spPr>
        <p:txBody>
          <a:bodyPr vert="horz" wrap="square" lIns="91440" tIns="45720" rIns="91440" bIns="45720" numCol="1" anchor="b" anchorCtr="0" compatLnSpc="1"/>
          <a:p>
            <a:pPr algn="r">
              <a:buNone/>
            </a:pPr>
            <a:fld id="{9A0DB2DC-4C9A-4742-B13C-FB6460FD3503}" type="slidenum">
              <a:rPr lang="zh-CN" altLang="en-US" dirty="0">
                <a:solidFill>
                  <a:schemeClr val="bg2"/>
                </a:solidFill>
              </a:rPr>
            </a:fld>
            <a:endParaRPr lang="zh-CN" altLang="en-US" dirty="0">
              <a:solidFill>
                <a:schemeClr val="bg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YE SUN AccountingEnglish</a:t>
            </a: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Tahoma" panose="020B0604030504040204" pitchFamily="34" charset="0"/>
              </a:rPr>
            </a:fld>
            <a:endParaRPr lang="zh-CN" altLang="en-US" dirty="0">
              <a:latin typeface="Tahom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YE SUN AccountingEnglish</a:t>
            </a: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Tahoma" panose="020B0604030504040204" pitchFamily="34" charset="0"/>
              </a:rPr>
            </a:fld>
            <a:endParaRPr lang="zh-CN" altLang="en-US" dirty="0">
              <a:latin typeface="Tahoma" panose="020B060403050404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6146" name="Picture 2" descr="titlemaster_med"/>
          <p:cNvPicPr>
            <a:picLocks noChangeAspect="1"/>
          </p:cNvPicPr>
          <p:nvPr/>
        </p:nvPicPr>
        <p:blipFill>
          <a:blip r:embed="rId2"/>
          <a:stretch>
            <a:fillRect/>
          </a:stretch>
        </p:blipFill>
        <p:spPr>
          <a:xfrm>
            <a:off x="0" y="0"/>
            <a:ext cx="9144000" cy="6862763"/>
          </a:xfrm>
          <a:prstGeom prst="rect">
            <a:avLst/>
          </a:prstGeom>
          <a:noFill/>
          <a:ln w="9525">
            <a:noFill/>
          </a:ln>
        </p:spPr>
      </p:pic>
      <p:sp>
        <p:nvSpPr>
          <p:cNvPr id="369670"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369671"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defRPr/>
            </a:lvl1pPr>
          </a:lstStyle>
          <a:p>
            <a:r>
              <a:rPr lang="zh-CN" altLang="en-US"/>
              <a:t>单击此处编辑母版标题样式</a:t>
            </a:r>
            <a:endParaRPr lang="zh-CN" altLang="en-US"/>
          </a:p>
        </p:txBody>
      </p:sp>
      <p:sp>
        <p:nvSpPr>
          <p:cNvPr id="11" name="Rectangle 3"/>
          <p:cNvSpPr>
            <a:spLocks noGrp="1" noChangeArrowheads="1"/>
          </p:cNvSpPr>
          <p:nvPr>
            <p:ph type="dt" sz="half" idx="2"/>
          </p:nvPr>
        </p:nvSpPr>
        <p:spPr bwMode="auto">
          <a:xfrm>
            <a:off x="304800" y="6248400"/>
            <a:ext cx="1905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p:txBody>
      </p:sp>
      <p:sp>
        <p:nvSpPr>
          <p:cNvPr id="12" name="Rectangle 4"/>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YE SUN AccountingEnglish</a:t>
            </a: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13" name="Rectangle 5"/>
          <p:cNvSpPr>
            <a:spLocks noGrp="1" noChangeArrowheads="1"/>
          </p:cNvSpPr>
          <p:nvPr>
            <p:ph type="sldNum" sz="quarter" idx="4"/>
          </p:nvPr>
        </p:nvSpPr>
        <p:spPr bwMode="auto">
          <a:xfrm>
            <a:off x="7010400" y="6248400"/>
            <a:ext cx="1905000" cy="457200"/>
          </a:xfrm>
          <a:prstGeom prst="rect">
            <a:avLst/>
          </a:prstGeom>
          <a:ln>
            <a:miter lim="800000"/>
          </a:ln>
        </p:spPr>
        <p:txBody>
          <a:bodyPr vert="horz" wrap="square" lIns="91440" tIns="45720" rIns="91440" bIns="45720" numCol="1" anchor="t" anchorCtr="0" compatLnSpc="1"/>
          <a:p>
            <a:pPr algn="r">
              <a:buNone/>
            </a:pPr>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transition spd="med">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YE SUN AccountingEnglish</a:t>
            </a: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ahoma" panose="020B0604030504040204" pitchFamily="34" charset="0"/>
            </a:endParaRPr>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YE SUN AccountingEnglish</a:t>
            </a: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ahoma" panose="020B0604030504040204" pitchFamily="34" charset="0"/>
            </a:endParaRPr>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YE SUN AccountingEnglish</a:t>
            </a: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ahoma" panose="020B0604030504040204" pitchFamily="34" charset="0"/>
            </a:endParaRPr>
          </a:p>
        </p:txBody>
      </p:sp>
    </p:spTree>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YE SUN AccountingEnglish</a:t>
            </a: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ahoma" panose="020B0604030504040204" pitchFamily="34" charset="0"/>
            </a:endParaRPr>
          </a:p>
        </p:txBody>
      </p:sp>
    </p:spTree>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YE SUN AccountingEnglish</a:t>
            </a: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ahoma" panose="020B0604030504040204" pitchFamily="34" charset="0"/>
            </a:endParaRPr>
          </a:p>
        </p:txBody>
      </p:sp>
    </p:spTree>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YE SUN AccountingEnglish</a:t>
            </a: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ahoma" panose="020B0604030504040204" pitchFamily="34" charset="0"/>
            </a:endParaRPr>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YE SUN AccountingEnglish</a:t>
            </a: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ahoma" panose="020B0604030504040204" pitchFamily="34" charset="0"/>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YE SUN AccountingEnglish</a:t>
            </a: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Tahoma" panose="020B0604030504040204" pitchFamily="34" charset="0"/>
              </a:rPr>
            </a:fld>
            <a:endParaRPr lang="zh-CN" altLang="en-US" dirty="0">
              <a:latin typeface="Tahoma" panose="020B060403050404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YE SUN AccountingEnglish</a:t>
            </a: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ahoma" panose="020B0604030504040204" pitchFamily="34" charset="0"/>
            </a:endParaRPr>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YE SUN AccountingEnglish</a:t>
            </a: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ahoma" panose="020B0604030504040204" pitchFamily="34" charset="0"/>
            </a:endParaRPr>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39000" y="228600"/>
            <a:ext cx="1600200" cy="5867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438400" y="228600"/>
            <a:ext cx="4648200" cy="5867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YE SUN AccountingEnglish</a:t>
            </a: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ahoma" panose="020B0604030504040204" pitchFamily="34" charset="0"/>
            </a:endParaRPr>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F80B2C5-1170-4FC5-8214-00EBB44A5E27}"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F80B2C5-1170-4FC5-8214-00EBB44A5E27}"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F80B2C5-1170-4FC5-8214-00EBB44A5E27}"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F80B2C5-1170-4FC5-8214-00EBB44A5E27}"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F80B2C5-1170-4FC5-8214-00EBB44A5E27}"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F80B2C5-1170-4FC5-8214-00EBB44A5E27}"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F80B2C5-1170-4FC5-8214-00EBB44A5E27}"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YE SUN AccountingEnglish</a:t>
            </a: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Tahoma" panose="020B0604030504040204" pitchFamily="34" charset="0"/>
              </a:rPr>
            </a:fld>
            <a:endParaRPr lang="zh-CN" altLang="en-US" dirty="0">
              <a:latin typeface="Tahoma" panose="020B060403050404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F80B2C5-1170-4FC5-8214-00EBB44A5E27}"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F80B2C5-1170-4FC5-8214-00EBB44A5E27}"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F80B2C5-1170-4FC5-8214-00EBB44A5E27}"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5F80B2C5-1170-4FC5-8214-00EBB44A5E27}"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F7A6E64-B7B8-42B2-BBFA-1DD0B50E0579}"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F7A6E64-B7B8-42B2-BBFA-1DD0B50E0579}"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F7A6E64-B7B8-42B2-BBFA-1DD0B50E0579}"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F7A6E64-B7B8-42B2-BBFA-1DD0B50E0579}"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F7A6E64-B7B8-42B2-BBFA-1DD0B50E0579}"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F7A6E64-B7B8-42B2-BBFA-1DD0B50E0579}"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YE SUN AccountingEnglish</a:t>
            </a: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Tahoma" panose="020B0604030504040204" pitchFamily="34" charset="0"/>
              </a:rPr>
            </a:fld>
            <a:endParaRPr lang="zh-CN" altLang="en-US" dirty="0">
              <a:latin typeface="Tahoma" panose="020B060403050404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F7A6E64-B7B8-42B2-BBFA-1DD0B50E0579}"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F7A6E64-B7B8-42B2-BBFA-1DD0B50E0579}"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F7A6E64-B7B8-42B2-BBFA-1DD0B50E0579}"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F7A6E64-B7B8-42B2-BBFA-1DD0B50E0579}"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4F7A6E64-B7B8-42B2-BBFA-1DD0B50E0579}"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YE SUN AccountingEnglish</a:t>
            </a: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Tahoma" panose="020B0604030504040204" pitchFamily="34" charset="0"/>
              </a:rPr>
            </a:fld>
            <a:endParaRPr lang="zh-CN" altLang="en-US" dirty="0">
              <a:latin typeface="Tahom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YE SUN AccountingEnglish</a:t>
            </a: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Tahoma" panose="020B0604030504040204" pitchFamily="34" charset="0"/>
              </a:rPr>
            </a:fld>
            <a:endParaRPr lang="zh-CN" altLang="en-US" dirty="0">
              <a:latin typeface="Tahom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YE SUN AccountingEnglish</a:t>
            </a: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Tahoma" panose="020B0604030504040204" pitchFamily="34" charset="0"/>
              </a:rPr>
            </a:fld>
            <a:endParaRPr lang="zh-CN" altLang="en-US" dirty="0">
              <a:latin typeface="Tahom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YE SUN AccountingEnglish</a:t>
            </a: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Tahoma" panose="020B0604030504040204" pitchFamily="34" charset="0"/>
              </a:rPr>
            </a:fld>
            <a:endParaRPr lang="zh-CN" altLang="en-US" dirty="0">
              <a:latin typeface="Tahom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YE SUN AccountingEnglish</a:t>
            </a: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Tahoma" panose="020B0604030504040204" pitchFamily="34" charset="0"/>
              </a:rPr>
            </a:fld>
            <a:endParaRPr lang="zh-CN" altLang="en-US" dirty="0">
              <a:latin typeface="Tahom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33" name="Rectangle 9"/>
          <p:cNvSpPr>
            <a:spLocks noGrp="1"/>
          </p:cNvSpPr>
          <p:nvPr>
            <p:ph type="title"/>
          </p:nvPr>
        </p:nvSpPr>
        <p:spPr>
          <a:xfrm>
            <a:off x="1150938" y="214313"/>
            <a:ext cx="7793037" cy="1462087"/>
          </a:xfrm>
          <a:prstGeom prst="rect">
            <a:avLst/>
          </a:prstGeom>
          <a:noFill/>
          <a:ln w="9525">
            <a:noFill/>
          </a:ln>
        </p:spPr>
        <p:txBody>
          <a:bodyPr anchor="b" anchorCtr="0"/>
          <a:p>
            <a:pPr lvl="0"/>
            <a:r>
              <a:rPr lang="zh-CN" altLang="en-US" dirty="0"/>
              <a:t>单击此处编辑母版标题样式</a:t>
            </a:r>
            <a:endParaRPr lang="zh-CN" altLang="en-US" dirty="0"/>
          </a:p>
        </p:txBody>
      </p:sp>
      <p:sp>
        <p:nvSpPr>
          <p:cNvPr id="1034" name="Rectangle 10"/>
          <p:cNvSpPr>
            <a:spLocks noGrp="1"/>
          </p:cNvSpPr>
          <p:nvPr>
            <p:ph type="body" idx="1"/>
          </p:nvPr>
        </p:nvSpPr>
        <p:spPr>
          <a:xfrm>
            <a:off x="1182688" y="2017713"/>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66603" name="Rectangle 11"/>
          <p:cNvSpPr>
            <a:spLocks noGrp="1" noChangeArrowheads="1"/>
          </p:cNvSpPr>
          <p:nvPr>
            <p:ph type="dt" sz="half" idx="2"/>
          </p:nvPr>
        </p:nvSpPr>
        <p:spPr bwMode="auto">
          <a:xfrm>
            <a:off x="1162050" y="6243638"/>
            <a:ext cx="1905000" cy="457200"/>
          </a:xfrm>
          <a:prstGeom prst="rect">
            <a:avLst/>
          </a:prstGeom>
          <a:noFill/>
          <a:ln w="9525">
            <a:noFill/>
            <a:miter lim="800000"/>
          </a:ln>
          <a:effectLst/>
        </p:spPr>
        <p:txBody>
          <a:bodyPr vert="horz" wrap="square" lIns="91440" tIns="45720" rIns="91440" bIns="45720" numCol="1" anchor="b"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366604" name="Rectangle 12"/>
          <p:cNvSpPr>
            <a:spLocks noGrp="1" noChangeArrowheads="1"/>
          </p:cNvSpPr>
          <p:nvPr>
            <p:ph type="ftr" sz="quarter" idx="3"/>
          </p:nvPr>
        </p:nvSpPr>
        <p:spPr bwMode="auto">
          <a:xfrm>
            <a:off x="3657600" y="6243638"/>
            <a:ext cx="2895600" cy="457200"/>
          </a:xfrm>
          <a:prstGeom prst="rect">
            <a:avLst/>
          </a:prstGeom>
          <a:noFill/>
          <a:ln w="9525">
            <a:noFill/>
            <a:miter lim="800000"/>
          </a:ln>
          <a:effectLst/>
        </p:spPr>
        <p:txBody>
          <a:bodyPr vert="horz" wrap="square" lIns="91440" tIns="45720" rIns="91440" bIns="45720" numCol="1" anchor="b" anchorCtr="0" compatLnSpc="1"/>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rPr>
              <a:t>YE SUN AccountingEnglish</a:t>
            </a:r>
            <a:endParaRPr kumimoji="0" lang="en-US" altLang="zh-CN" sz="1400" b="0" i="0" u="none" strike="noStrike" kern="1200" cap="none" spc="0" normalizeH="0" baseline="0" noProof="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366605" name="Rectangle 13"/>
          <p:cNvSpPr>
            <a:spLocks noGrp="1" noChangeArrowheads="1"/>
          </p:cNvSpPr>
          <p:nvPr>
            <p:ph type="sldNum" sz="quarter" idx="4"/>
          </p:nvPr>
        </p:nvSpPr>
        <p:spPr bwMode="auto">
          <a:xfrm>
            <a:off x="7042150" y="6243638"/>
            <a:ext cx="1905000" cy="457200"/>
          </a:xfrm>
          <a:prstGeom prst="rect">
            <a:avLst/>
          </a:prstGeom>
          <a:noFill/>
          <a:ln w="9525">
            <a:noFill/>
            <a:miter lim="800000"/>
          </a:ln>
          <a:effectLst/>
        </p:spPr>
        <p:txBody>
          <a:bodyPr vert="horz" wrap="square" lIns="91440" tIns="45720" rIns="91440" bIns="45720" numCol="1" anchor="b" anchorCtr="0" compatLnSpc="1"/>
          <a:lstStyle>
            <a:lvl1pPr algn="r">
              <a:defRPr sz="1400"/>
            </a:lvl1pPr>
          </a:lstStyle>
          <a:p>
            <a:pPr lvl="0" eaLnBrk="1" hangingPunct="1">
              <a:buNone/>
            </a:pPr>
            <a:fld id="{9A0DB2DC-4C9A-4742-B13C-FB6460FD3503}" type="slidenum">
              <a:rPr lang="zh-CN" altLang="en-US" dirty="0">
                <a:latin typeface="Tahoma" panose="020B0604030504040204" pitchFamily="34" charset="0"/>
              </a:rPr>
            </a:fld>
            <a:endParaRPr lang="zh-CN" altLang="en-US" dirty="0">
              <a:latin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2pPr>
      <a:lvl3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3pPr>
      <a:lvl4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4pPr>
      <a:lvl5pPr algn="l" rtl="0" eaLnBrk="0" fontAlgn="base" hangingPunct="0">
        <a:spcBef>
          <a:spcPct val="0"/>
        </a:spcBef>
        <a:spcAft>
          <a:spcPct val="0"/>
        </a:spcAft>
        <a:defRPr sz="4400">
          <a:solidFill>
            <a:schemeClr val="tx2"/>
          </a:solidFill>
          <a:latin typeface="Tahoma" panose="020B0604030504040204" pitchFamily="34" charset="0"/>
          <a:ea typeface="宋体" panose="02010600030101010101" pitchFamily="2" charset="-122"/>
        </a:defRPr>
      </a:lvl5pPr>
      <a:lvl6pPr marL="4572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6pPr>
      <a:lvl7pPr marL="9144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7pPr>
      <a:lvl8pPr marL="13716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8pPr>
      <a:lvl9pPr marL="1828800" algn="l" rtl="0" fontAlgn="base">
        <a:spcBef>
          <a:spcPct val="0"/>
        </a:spcBef>
        <a:spcAft>
          <a:spcPct val="0"/>
        </a:spcAft>
        <a:defRPr sz="4400">
          <a:solidFill>
            <a:schemeClr val="tx2"/>
          </a:solidFill>
          <a:latin typeface="Tahom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2050" name="Group 2"/>
          <p:cNvGrpSpPr/>
          <p:nvPr/>
        </p:nvGrpSpPr>
        <p:grpSpPr>
          <a:xfrm>
            <a:off x="0" y="0"/>
            <a:ext cx="2667000" cy="6858000"/>
            <a:chOff x="0" y="0"/>
            <a:chExt cx="1680" cy="4320"/>
          </a:xfrm>
        </p:grpSpPr>
        <p:sp>
          <p:nvSpPr>
            <p:cNvPr id="368643"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2057" name="Picture 4" descr="slidemaster_med3"/>
            <p:cNvPicPr>
              <a:picLocks noChangeAspect="1"/>
            </p:cNvPicPr>
            <p:nvPr/>
          </p:nvPicPr>
          <p:blipFill>
            <a:blip r:embed="rId12"/>
            <a:stretch>
              <a:fillRect/>
            </a:stretch>
          </p:blipFill>
          <p:spPr>
            <a:xfrm>
              <a:off x="0" y="0"/>
              <a:ext cx="1348" cy="4320"/>
            </a:xfrm>
            <a:prstGeom prst="rect">
              <a:avLst/>
            </a:prstGeom>
            <a:noFill/>
            <a:ln w="9525">
              <a:noFill/>
            </a:ln>
          </p:spPr>
        </p:pic>
      </p:grpSp>
      <p:sp>
        <p:nvSpPr>
          <p:cNvPr id="368645" name="Rectangle 5"/>
          <p:cNvSpPr>
            <a:spLocks noGrp="1" noChangeArrowheads="1"/>
          </p:cNvSpPr>
          <p:nvPr>
            <p:ph type="title"/>
          </p:nvPr>
        </p:nvSpPr>
        <p:spPr bwMode="auto">
          <a:xfrm>
            <a:off x="2438400" y="228600"/>
            <a:ext cx="6400800" cy="1219200"/>
          </a:xfrm>
          <a:prstGeom prst="rect">
            <a:avLst/>
          </a:prstGeom>
          <a:noFill/>
          <a:ln w="9525">
            <a:noFill/>
            <a:miter lim="800000"/>
          </a:ln>
          <a:effec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368646" name="Rectangle 6"/>
          <p:cNvSpPr>
            <a:spLocks noGrp="1" noChangeArrowheads="1"/>
          </p:cNvSpPr>
          <p:nvPr>
            <p:ph type="body" idx="1"/>
          </p:nvPr>
        </p:nvSpPr>
        <p:spPr bwMode="auto">
          <a:xfrm>
            <a:off x="2438400" y="1600200"/>
            <a:ext cx="6400800" cy="4495800"/>
          </a:xfrm>
          <a:prstGeom prst="rect">
            <a:avLst/>
          </a:prstGeom>
          <a:noFill/>
          <a:ln w="9525">
            <a:noFill/>
            <a:miter lim="800000"/>
          </a:ln>
          <a:effec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368647" name="Rectangle 7"/>
          <p:cNvSpPr>
            <a:spLocks noGrp="1" noChangeArrowheads="1"/>
          </p:cNvSpPr>
          <p:nvPr>
            <p:ph type="dt" sz="half" idx="2"/>
          </p:nvPr>
        </p:nvSpPr>
        <p:spPr bwMode="auto">
          <a:xfrm>
            <a:off x="152400" y="6248400"/>
            <a:ext cx="1901825" cy="457200"/>
          </a:xfrm>
          <a:prstGeom prst="rect">
            <a:avLst/>
          </a:prstGeom>
          <a:noFill/>
          <a:ln w="9525">
            <a:noFill/>
            <a:miter lim="800000"/>
          </a:ln>
          <a:effectLst/>
        </p:spPr>
        <p:txBody>
          <a:bodyPr vert="horz" wrap="square" lIns="91440" tIns="45720" rIns="91440" bIns="45720" numCol="1" anchor="t" anchorCtr="0" compatLnSpc="1"/>
          <a:lstStyle>
            <a:lvl1pPr>
              <a:defRPr sz="1000">
                <a:effectLst>
                  <a:outerShdw blurRad="38100" dist="38100" dir="2700000" algn="tl">
                    <a:srgbClr val="C0C0C0"/>
                  </a:outerShdw>
                </a:effectLst>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mn-lt"/>
              <a:ea typeface="宋体" panose="02010600030101010101" pitchFamily="2" charset="-122"/>
              <a:cs typeface="+mn-cs"/>
            </a:endParaRPr>
          </a:p>
        </p:txBody>
      </p:sp>
      <p:sp>
        <p:nvSpPr>
          <p:cNvPr id="368648" name="Rectangle 8"/>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sz="1000" smtClean="0">
                <a:effectLst>
                  <a:outerShdw blurRad="38100" dist="38100" dir="2700000" algn="tl">
                    <a:srgbClr val="C0C0C0"/>
                  </a:outerShdw>
                </a:effectLst>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YE SUN AccountingEnglish</a:t>
            </a:r>
            <a:endParaRPr kumimoji="0" lang="en-US" altLang="zh-CN" sz="1000" b="0"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368649" name="Rectangle 9"/>
          <p:cNvSpPr>
            <a:spLocks noGrp="1" noChangeArrowheads="1"/>
          </p:cNvSpPr>
          <p:nvPr>
            <p:ph type="sldNum" sz="quarter" idx="4"/>
          </p:nvPr>
        </p:nvSpPr>
        <p:spPr bwMode="auto">
          <a:xfrm>
            <a:off x="69342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000">
                <a:latin typeface="Arial" panose="020B0604020202020204" pitchFamily="34" charset="0"/>
              </a:defRPr>
            </a:lvl1pPr>
          </a:lstStyle>
          <a:p>
            <a:pPr lvl="0" eaLnBrk="1" hangingPunct="1">
              <a:buNone/>
            </a:pPr>
            <a:fld id="{9A0DB2DC-4C9A-4742-B13C-FB6460FD3503}" type="slidenum">
              <a:rPr lang="zh-CN" altLang="en-US" dirty="0">
                <a:effectLst>
                  <a:outerShdw blurRad="38100" dist="38100" dir="2700000">
                    <a:srgbClr val="C0C0C0"/>
                  </a:outerShdw>
                </a:effectLst>
              </a:rPr>
            </a:fld>
            <a:endParaRPr lang="zh-CN" altLang="en-US" dirty="0">
              <a:effectLst>
                <a:outerShdw blurRad="38100" dist="38100" dir="2700000">
                  <a:srgbClr val="C0C0C0"/>
                </a:outerShdw>
              </a:effectLst>
              <a:latin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iming>
    <p:tnLst>
      <p:par>
        <p:cTn id="1" dur="indefinite" restart="never" nodeType="tmRoot"/>
      </p:par>
    </p:tnLst>
  </p:timing>
  <p:hf sldNum="0" hdr="0" ftr="0" dt="0"/>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ea typeface="宋体" panose="02010600030101010101" pitchFamily="2" charset="-122"/>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ea typeface="宋体" panose="02010600030101010101" pitchFamily="2" charset="-122"/>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ea typeface="宋体" panose="02010600030101010101" pitchFamily="2" charset="-122"/>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ea typeface="宋体" panose="02010600030101010101" pitchFamily="2" charset="-122"/>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anose="05000000000000000000" pitchFamily="2" charset="2"/>
        <a:buChar char="l"/>
        <a:defRPr sz="2800">
          <a:solidFill>
            <a:schemeClr val="tx1"/>
          </a:solidFill>
          <a:effectLst>
            <a:outerShdw blurRad="38100" dist="38100" dir="2700000" algn="tl">
              <a:srgbClr val="C0C0C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ea typeface="+mn-ea"/>
        </a:defRPr>
      </a:lvl3pPr>
      <a:lvl4pPr marL="1600200" indent="-228600" algn="l" rtl="0" eaLnBrk="0" fontAlgn="base" hangingPunct="0">
        <a:spcBef>
          <a:spcPct val="20000"/>
        </a:spcBef>
        <a:spcAft>
          <a:spcPct val="0"/>
        </a:spcAft>
        <a:buClr>
          <a:schemeClr val="folHlink"/>
        </a:buClr>
        <a:buSzPct val="70000"/>
        <a:buFont typeface="Wingdings" panose="05000000000000000000" pitchFamily="2" charset="2"/>
        <a:buChar char="l"/>
        <a:defRPr sz="2000">
          <a:solidFill>
            <a:schemeClr val="tx1"/>
          </a:solidFill>
          <a:effectLst>
            <a:outerShdw blurRad="38100" dist="38100" dir="2700000" algn="tl">
              <a:srgbClr val="C0C0C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ea typeface="+mn-ea"/>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ea typeface="+mn-ea"/>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ea typeface="+mn-ea"/>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ea typeface="+mn-ea"/>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525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smtClean="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F80B2C5-1170-4FC5-8214-00EBB44A5E27}"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25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smtClean="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525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Rectangle 3"/>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62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smtClean="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F7A6E64-B7B8-42B2-BBFA-1DD0B50E0579}" type="datetimeFigureOut">
              <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fld>
            <a:endParaRPr kumimoji="0" lang="zh-CN" altLang="en-US"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28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smtClean="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282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buNone/>
            </a:pPr>
            <a:fld id="{9A0DB2DC-4C9A-4742-B13C-FB6460FD3503}" type="slidenum">
              <a:rPr lang="zh-CN" altLang="en-US" dirty="0"/>
            </a:fld>
            <a:endParaRPr lang="zh-CN" altLang="en-US" dirty="0">
              <a:latin typeface="Tahom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vmlDrawing" Target="../drawings/vmlDrawing2.v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image" Target="../media/image11.wmf"/><Relationship Id="rId3" Type="http://schemas.openxmlformats.org/officeDocument/2006/relationships/oleObject" Target="../embeddings/oleObject2.bin"/><Relationship Id="rId2" Type="http://schemas.openxmlformats.org/officeDocument/2006/relationships/image" Target="../media/image10.jpeg"/><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tags" Target="../tags/tag8.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10.xml"/><Relationship Id="rId2" Type="http://schemas.openxmlformats.org/officeDocument/2006/relationships/image" Target="../media/image14.jpeg"/><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12.xml"/><Relationship Id="rId2" Type="http://schemas.openxmlformats.org/officeDocument/2006/relationships/image" Target="../media/image15.jpeg"/><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tags" Target="../tags/tag14.xml"/><Relationship Id="rId2" Type="http://schemas.openxmlformats.org/officeDocument/2006/relationships/image" Target="../media/image16.jpeg"/><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vmlDrawing" Target="../drawings/vmlDrawing3.vml"/><Relationship Id="rId5" Type="http://schemas.openxmlformats.org/officeDocument/2006/relationships/slideLayout" Target="../slideLayouts/slideLayout7.xml"/><Relationship Id="rId4" Type="http://schemas.openxmlformats.org/officeDocument/2006/relationships/image" Target="../media/image18.wmf"/><Relationship Id="rId3" Type="http://schemas.openxmlformats.org/officeDocument/2006/relationships/oleObject" Target="../embeddings/oleObject3.bin"/><Relationship Id="rId2" Type="http://schemas.openxmlformats.org/officeDocument/2006/relationships/image" Target="../media/image17.png"/><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0.jpeg"/><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ags" Target="../tags/tag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22.png"/></Relationships>
</file>

<file path=ppt/slides/_rels/slide51.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40.xml"/><Relationship Id="rId3" Type="http://schemas.openxmlformats.org/officeDocument/2006/relationships/image" Target="../media/image23.wmf"/><Relationship Id="rId2" Type="http://schemas.openxmlformats.org/officeDocument/2006/relationships/oleObject" Target="../embeddings/oleObject4.bin"/><Relationship Id="rId1" Type="http://schemas.openxmlformats.org/officeDocument/2006/relationships/tags" Target="../tags/tag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tags" Target="../tags/tag2.xml"/><Relationship Id="rId5" Type="http://schemas.openxmlformats.org/officeDocument/2006/relationships/image" Target="../media/image6.wmf"/><Relationship Id="rId4" Type="http://schemas.openxmlformats.org/officeDocument/2006/relationships/image" Target="../media/image5.wmf"/><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4.xml"/><Relationship Id="rId2" Type="http://schemas.openxmlformats.org/officeDocument/2006/relationships/image" Target="../media/image7.jpeg"/><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页脚占位符 4"/>
          <p:cNvSpPr txBox="1">
            <a:spLocks noGrp="1"/>
          </p:cNvSpPr>
          <p:nvPr>
            <p:ph type="ftr" sz="quarter" idx="11"/>
          </p:nvPr>
        </p:nvSpPr>
        <p:spPr bwMode="auto">
          <a:ln/>
        </p:spPr>
        <p:txBody>
          <a:bodyPr vert="horz" wrap="square" lIns="91440" tIns="45720" rIns="91440" bIns="45720" numCol="1" anchor="t" anchorCtr="0" compatLnSpc="1"/>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rPr>
              <a:t>YE SUN AccountingEnglish</a:t>
            </a:r>
            <a:endParaRPr kumimoji="0" lang="en-US" altLang="zh-CN" sz="10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Arial" panose="020B0604020202020204" pitchFamily="34" charset="0"/>
              <a:ea typeface="宋体" panose="02010600030101010101" pitchFamily="2" charset="-122"/>
              <a:cs typeface="+mn-cs"/>
            </a:endParaRPr>
          </a:p>
        </p:txBody>
      </p:sp>
      <p:sp>
        <p:nvSpPr>
          <p:cNvPr id="5" name="灯片编号占位符 5"/>
          <p:cNvSpPr txBox="1">
            <a:spLocks noGrp="1"/>
          </p:cNvSpPr>
          <p:nvPr>
            <p:ph type="sldNum" sz="quarter" idx="12"/>
          </p:nvPr>
        </p:nvSpPr>
        <p:spPr bwMode="auto">
          <a:ln/>
        </p:spPr>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buNone/>
            </a:pPr>
            <a:fld id="{9A0DB2DC-4C9A-4742-B13C-FB6460FD3503}" type="slidenum">
              <a:rPr lang="zh-CN" altLang="en-US" sz="1000" dirty="0">
                <a:effectLst>
                  <a:outerShdw blurRad="38100" dist="38100" dir="2700000">
                    <a:srgbClr val="C0C0C0"/>
                  </a:outerShdw>
                </a:effectLst>
                <a:latin typeface="Arial" panose="020B0604020202020204" pitchFamily="34" charset="0"/>
              </a:rPr>
            </a:fld>
            <a:endParaRPr lang="zh-CN" altLang="en-US" sz="1000" dirty="0">
              <a:effectLst>
                <a:outerShdw blurRad="38100" dist="38100" dir="2700000">
                  <a:srgbClr val="C0C0C0"/>
                </a:outerShdw>
              </a:effectLst>
              <a:latin typeface="Arial" panose="020B0604020202020204" pitchFamily="34" charset="0"/>
            </a:endParaRPr>
          </a:p>
        </p:txBody>
      </p:sp>
      <p:sp>
        <p:nvSpPr>
          <p:cNvPr id="90114" name="Rectangle 2"/>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br>
              <a:rPr kumimoji="0" lang="en-US" altLang="zh-CN" sz="4800" b="0" i="0" u="none" strike="noStrike" kern="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br>
            <a:r>
              <a:rPr kumimoji="0" lang="en-US" altLang="zh-CN" sz="4800" b="0" i="0" u="none" strike="noStrike" kern="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t>Lesson 6</a:t>
            </a:r>
            <a:br>
              <a:rPr kumimoji="0" lang="en-US" altLang="zh-CN" sz="4800" b="0" i="0" u="none" strike="noStrike" kern="0" cap="none" spc="0" normalizeH="0" baseline="0" noProof="0" smtClean="0">
                <a:ln>
                  <a:noFill/>
                </a:ln>
                <a:solidFill>
                  <a:schemeClr val="tx2"/>
                </a:solidFill>
                <a:effectLst>
                  <a:outerShdw blurRad="38100" dist="38100" dir="2700000" algn="tl">
                    <a:srgbClr val="C0C0C0"/>
                  </a:outerShdw>
                </a:effectLst>
                <a:uLnTx/>
                <a:uFillTx/>
                <a:latin typeface="+mj-lt"/>
                <a:ea typeface="+mj-ea"/>
                <a:cs typeface="+mj-cs"/>
              </a:rPr>
            </a:br>
            <a:endParaRPr kumimoji="0" lang="en-US" altLang="zh-CN" sz="3600" b="0" i="0" u="none" strike="noStrike" kern="0" cap="none" spc="0" normalizeH="0" baseline="0" noProof="0" smtClean="0">
              <a:ln>
                <a:noFill/>
              </a:ln>
              <a:solidFill>
                <a:schemeClr val="bg2"/>
              </a:solidFill>
              <a:effectLst>
                <a:outerShdw blurRad="38100" dist="38100" dir="2700000" algn="tl">
                  <a:srgbClr val="C0C0C0"/>
                </a:outerShdw>
              </a:effectLst>
              <a:uLnTx/>
              <a:uFillTx/>
              <a:latin typeface="+mj-lt"/>
              <a:ea typeface="+mj-ea"/>
              <a:cs typeface="+mj-cs"/>
            </a:endParaRPr>
          </a:p>
        </p:txBody>
      </p:sp>
      <p:sp>
        <p:nvSpPr>
          <p:cNvPr id="90115"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44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Long-term Assets</a:t>
            </a:r>
            <a:endParaRPr kumimoji="0" lang="en-US" altLang="zh-CN" sz="44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44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32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custDataLst>
              <p:tags r:id="rId1"/>
            </p:custDataLst>
          </p:nvPr>
        </p:nvSpPr>
        <p:spPr bwMode="auto">
          <a:xfrm>
            <a:off x="387350" y="246063"/>
            <a:ext cx="8382000" cy="665162"/>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spAutoFit/>
          </a:bodyPr>
          <a:lstStyle/>
          <a:p>
            <a:pPr marL="0" marR="0" lvl="0" indent="0" algn="l" defTabSz="913130" rtl="0" eaLnBrk="1" fontAlgn="base" latinLnBrk="0" hangingPunct="1">
              <a:lnSpc>
                <a:spcPct val="90000"/>
              </a:lnSpc>
              <a:spcBef>
                <a:spcPct val="0"/>
              </a:spcBef>
              <a:spcAft>
                <a:spcPct val="0"/>
              </a:spcAft>
              <a:buClrTx/>
              <a:buSzTx/>
              <a:buFontTx/>
              <a:buNone/>
              <a:defRPr/>
            </a:pPr>
            <a:r>
              <a:rPr kumimoji="0" lang="en-US" sz="4800" b="0" i="0" u="none" strike="noStrike" kern="1200" cap="none" spc="-150" normalizeH="0" baseline="0" noProof="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Land Improvements</a:t>
            </a:r>
            <a:endParaRPr kumimoji="0" lang="en-US" sz="4800" b="0" i="0" u="none" strike="noStrike" kern="1200" cap="none" spc="-150" normalizeH="0" baseline="0" noProof="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6387" name="Content Placeholder 7"/>
          <p:cNvSpPr>
            <a:spLocks noGrp="1"/>
          </p:cNvSpPr>
          <p:nvPr>
            <p:ph idx="1"/>
          </p:nvPr>
        </p:nvSpPr>
        <p:spPr>
          <a:xfrm>
            <a:off x="304800" y="1143000"/>
            <a:ext cx="8382000" cy="3692525"/>
          </a:xfrm>
          <a:ln/>
        </p:spPr>
        <p:txBody>
          <a:bodyPr vert="horz" wrap="square" lIns="0" tIns="0" rIns="0" bIns="0" anchor="t" anchorCtr="0">
            <a:spAutoFit/>
          </a:bodyPr>
          <a:p>
            <a:pPr marL="396875" indent="-396875" defTabSz="913130" eaLnBrk="1" hangingPunct="1"/>
            <a:r>
              <a:rPr lang="en-US" altLang="zh-CN" dirty="0"/>
              <a:t>Subject to depreciation</a:t>
            </a:r>
            <a:endParaRPr lang="en-US" altLang="zh-CN" dirty="0"/>
          </a:p>
          <a:p>
            <a:pPr marL="396875" indent="-396875" defTabSz="913130" eaLnBrk="1" hangingPunct="1"/>
            <a:r>
              <a:rPr lang="en-US" altLang="zh-CN" dirty="0"/>
              <a:t>Examples:</a:t>
            </a:r>
            <a:endParaRPr lang="en-US" altLang="zh-CN" dirty="0"/>
          </a:p>
          <a:p>
            <a:pPr marL="914400" lvl="1" indent="-396875" defTabSz="913130" eaLnBrk="1" hangingPunct="1"/>
            <a:r>
              <a:rPr lang="en-US" altLang="zh-CN" dirty="0"/>
              <a:t>Fencing</a:t>
            </a:r>
            <a:endParaRPr lang="en-US" altLang="zh-CN" dirty="0"/>
          </a:p>
          <a:p>
            <a:pPr marL="914400" lvl="1" indent="-396875" defTabSz="913130" eaLnBrk="1" hangingPunct="1"/>
            <a:r>
              <a:rPr lang="en-US" altLang="zh-CN" dirty="0"/>
              <a:t>Paving</a:t>
            </a:r>
            <a:endParaRPr lang="en-US" altLang="zh-CN" dirty="0"/>
          </a:p>
          <a:p>
            <a:pPr marL="914400" lvl="1" indent="-396875" defTabSz="913130" eaLnBrk="1" hangingPunct="1"/>
            <a:r>
              <a:rPr lang="en-US" altLang="zh-CN" dirty="0"/>
              <a:t>Sprinkler systems</a:t>
            </a:r>
            <a:endParaRPr lang="en-US" altLang="zh-CN" dirty="0"/>
          </a:p>
          <a:p>
            <a:pPr marL="914400" lvl="1" indent="-396875" defTabSz="913130" eaLnBrk="1" hangingPunct="1"/>
            <a:r>
              <a:rPr lang="en-US" altLang="zh-CN" dirty="0"/>
              <a:t>Lighting</a:t>
            </a:r>
            <a:endParaRPr lang="en-US" altLang="zh-CN" dirty="0"/>
          </a:p>
          <a:p>
            <a:pPr marL="914400" lvl="1" indent="-396875" defTabSz="913130" eaLnBrk="1" hangingPunct="1"/>
            <a:r>
              <a:rPr lang="en-US" altLang="zh-CN" dirty="0"/>
              <a:t>Signs</a:t>
            </a:r>
            <a:endParaRPr lang="en-US" altLang="zh-CN" dirty="0"/>
          </a:p>
          <a:p>
            <a:pPr marL="914400" lvl="1" indent="-396875" defTabSz="913130" eaLnBrk="1" hangingPunct="1"/>
            <a:endParaRPr lang="zh-CN" altLang="en-US" dirty="0"/>
          </a:p>
        </p:txBody>
      </p:sp>
      <p:sp>
        <p:nvSpPr>
          <p:cNvPr id="16388" name="Slide Number Placeholder 1"/>
          <p:cNvSpPr txBox="1">
            <a:spLocks noGrp="1"/>
          </p:cNvSpPr>
          <p:nvPr/>
        </p:nvSpPr>
        <p:spPr>
          <a:xfrm>
            <a:off x="76200" y="6432550"/>
            <a:ext cx="1143000" cy="3651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r" eaLnBrk="1" hangingPunct="1">
              <a:spcBef>
                <a:spcPct val="0"/>
              </a:spcBef>
              <a:buClrTx/>
              <a:buSzTx/>
              <a:buFontTx/>
              <a:buNone/>
            </a:pPr>
            <a:endParaRPr lang="en-US" altLang="zh-CN" sz="1200" dirty="0">
              <a:solidFill>
                <a:srgbClr val="898989"/>
              </a:solidFill>
              <a:latin typeface="Calibri" panose="020F0502020204030204" pitchFamily="34" charset="0"/>
              <a:ea typeface="Arial" panose="020B0604020202020204" pitchFamily="34" charset="0"/>
            </a:endParaRPr>
          </a:p>
        </p:txBody>
      </p:sp>
      <p:pic>
        <p:nvPicPr>
          <p:cNvPr id="16389" name="Picture 8" descr="C:\Users\ROBIN-ONE\AppData\Local\Microsoft\Windows\Temporary Internet Files\Content.IE5\Z2KF5SZW\MP900255636[1].jpg"/>
          <p:cNvPicPr>
            <a:picLocks noChangeAspect="1"/>
          </p:cNvPicPr>
          <p:nvPr/>
        </p:nvPicPr>
        <p:blipFill>
          <a:blip r:embed="rId2"/>
          <a:stretch>
            <a:fillRect/>
          </a:stretch>
        </p:blipFill>
        <p:spPr>
          <a:xfrm>
            <a:off x="4114800" y="1863725"/>
            <a:ext cx="4303713" cy="2819400"/>
          </a:xfrm>
          <a:prstGeom prst="rect">
            <a:avLst/>
          </a:prstGeom>
          <a:noFill/>
          <a:ln w="9525">
            <a:noFill/>
          </a:ln>
        </p:spPr>
      </p:pic>
      <p:graphicFrame>
        <p:nvGraphicFramePr>
          <p:cNvPr id="2" name="对象 1"/>
          <p:cNvGraphicFramePr/>
          <p:nvPr/>
        </p:nvGraphicFramePr>
        <p:xfrm>
          <a:off x="285115" y="5361305"/>
          <a:ext cx="8573135" cy="870585"/>
        </p:xfrm>
        <a:graphic>
          <a:graphicData uri="http://schemas.openxmlformats.org/presentationml/2006/ole">
            <mc:AlternateContent xmlns:mc="http://schemas.openxmlformats.org/markup-compatibility/2006">
              <mc:Choice xmlns:v="urn:schemas-microsoft-com:vml" Requires="v">
                <p:oleObj spid="_x0000_s4" name="" r:id="rId3" imgW="8566150" imgH="869950" progId="Paint.Picture">
                  <p:embed/>
                </p:oleObj>
              </mc:Choice>
              <mc:Fallback>
                <p:oleObj name="" r:id="rId3" imgW="8566150" imgH="869950" progId="Paint.Picture">
                  <p:embed/>
                  <p:pic>
                    <p:nvPicPr>
                      <p:cNvPr id="0" name="图片 3"/>
                      <p:cNvPicPr/>
                      <p:nvPr/>
                    </p:nvPicPr>
                    <p:blipFill>
                      <a:blip r:embed="rId4"/>
                      <a:stretch>
                        <a:fillRect/>
                      </a:stretch>
                    </p:blipFill>
                    <p:spPr>
                      <a:xfrm>
                        <a:off x="285115" y="5361305"/>
                        <a:ext cx="8573135" cy="870585"/>
                      </a:xfrm>
                      <a:prstGeom prst="rect">
                        <a:avLst/>
                      </a:prstGeom>
                    </p:spPr>
                  </p:pic>
                </p:oleObj>
              </mc:Fallback>
            </mc:AlternateContent>
          </a:graphicData>
        </a:graphic>
      </p:graphicFrame>
    </p:spTree>
    <p:custDataLst>
      <p:tags r:id="rId5"/>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bwMode="auto">
          <a:xfrm>
            <a:off x="381000" y="230188"/>
            <a:ext cx="8382000" cy="665162"/>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spAutoFit/>
          </a:bodyPr>
          <a:lstStyle/>
          <a:p>
            <a:pPr marL="0" marR="0" lvl="0" indent="0" algn="l" defTabSz="913130" rtl="0" eaLnBrk="1" fontAlgn="base" latinLnBrk="0" hangingPunct="1">
              <a:lnSpc>
                <a:spcPct val="90000"/>
              </a:lnSpc>
              <a:spcBef>
                <a:spcPct val="0"/>
              </a:spcBef>
              <a:spcAft>
                <a:spcPct val="0"/>
              </a:spcAft>
              <a:buClrTx/>
              <a:buSzTx/>
              <a:buFontTx/>
              <a:buNone/>
              <a:defRPr/>
            </a:pPr>
            <a:r>
              <a:rPr kumimoji="0" lang="en-US" sz="4800" b="0" i="0" u="none" strike="noStrike" kern="1200" cap="none" spc="-150" normalizeH="0" baseline="0" noProof="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Land versus Land Improvements</a:t>
            </a:r>
            <a:endParaRPr kumimoji="0" lang="en-US" sz="4800" b="0" i="0" u="none" strike="noStrike" kern="1200" cap="none" spc="-150" normalizeH="0" baseline="0" noProof="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bwMode="auto">
          <a:xfrm>
            <a:off x="468313" y="2481263"/>
            <a:ext cx="3352800" cy="1524000"/>
          </a:xfrm>
          <a:prstGeom prst="roundRect">
            <a:avLst/>
          </a:prstGeom>
          <a:solidFill>
            <a:schemeClr val="tx2">
              <a:lumMod val="20000"/>
              <a:lumOff val="80000"/>
            </a:schemeClr>
          </a:solidFill>
          <a:ln>
            <a:solidFill>
              <a:schemeClr val="tx2">
                <a:lumMod val="20000"/>
                <a:lumOff val="8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Land</a:t>
            </a:r>
            <a:endParaRPr kumimoji="0" lang="en-US" sz="4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p:cNvSpPr/>
          <p:nvPr/>
        </p:nvSpPr>
        <p:spPr bwMode="auto">
          <a:xfrm>
            <a:off x="469900" y="4311650"/>
            <a:ext cx="3352800" cy="1524000"/>
          </a:xfrm>
          <a:prstGeom prst="roundRect">
            <a:avLst/>
          </a:prstGeom>
          <a:solidFill>
            <a:schemeClr val="accent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rPr>
              <a:t>Land Improvements</a:t>
            </a:r>
            <a:endParaRPr kumimoji="0" lang="en-US" sz="4000" b="0" i="0" u="none" strike="noStrike" kern="1200" cap="none" spc="0" normalizeH="0" baseline="0" noProof="0" dirty="0">
              <a:ln>
                <a:noFill/>
              </a:ln>
              <a:solidFill>
                <a:schemeClr val="tx2"/>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4376738" y="2814638"/>
            <a:ext cx="38862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en-US" altLang="zh-CN" sz="4000" dirty="0">
                <a:latin typeface="Times New Roman" panose="02020603050405020304" pitchFamily="18" charset="0"/>
                <a:cs typeface="Times New Roman" panose="02020603050405020304" pitchFamily="18" charset="0"/>
              </a:rPr>
              <a:t>Not Depreciated</a:t>
            </a:r>
            <a:endParaRPr lang="en-US" altLang="zh-CN" sz="4000" dirty="0">
              <a:latin typeface="Times New Roman" panose="02020603050405020304" pitchFamily="18" charset="0"/>
              <a:ea typeface="Times New Roman" panose="02020603050405020304" pitchFamily="18" charset="0"/>
            </a:endParaRPr>
          </a:p>
        </p:txBody>
      </p:sp>
      <p:sp>
        <p:nvSpPr>
          <p:cNvPr id="8" name="TextBox 7"/>
          <p:cNvSpPr txBox="1"/>
          <p:nvPr/>
        </p:nvSpPr>
        <p:spPr>
          <a:xfrm>
            <a:off x="4384675" y="4719638"/>
            <a:ext cx="38862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en-US" altLang="zh-CN" sz="4000" dirty="0">
                <a:latin typeface="Times New Roman" panose="02020603050405020304" pitchFamily="18" charset="0"/>
                <a:cs typeface="Times New Roman" panose="02020603050405020304" pitchFamily="18" charset="0"/>
              </a:rPr>
              <a:t>Depreciated</a:t>
            </a:r>
            <a:endParaRPr lang="en-US" altLang="zh-CN" sz="4000" dirty="0">
              <a:latin typeface="Times New Roman" panose="02020603050405020304" pitchFamily="18" charset="0"/>
              <a:ea typeface="Times New Roman" panose="02020603050405020304" pitchFamily="18" charset="0"/>
            </a:endParaRPr>
          </a:p>
        </p:txBody>
      </p:sp>
      <p:sp>
        <p:nvSpPr>
          <p:cNvPr id="17415" name="Rectangle 4"/>
          <p:cNvSpPr>
            <a:spLocks noGrp="1"/>
          </p:cNvSpPr>
          <p:nvPr>
            <p:ph idx="1"/>
          </p:nvPr>
        </p:nvSpPr>
        <p:spPr>
          <a:xfrm>
            <a:off x="727075" y="1295400"/>
            <a:ext cx="8382000" cy="609600"/>
          </a:xfrm>
          <a:ln/>
        </p:spPr>
        <p:txBody>
          <a:bodyPr vert="horz" wrap="square" lIns="0" tIns="0" rIns="0" bIns="0" anchor="t" anchorCtr="0">
            <a:spAutoFit/>
          </a:bodyPr>
          <a:p>
            <a:pPr marL="396875" indent="-396875" defTabSz="913130" eaLnBrk="1" hangingPunct="1"/>
            <a:r>
              <a:rPr lang="en-US" altLang="zh-CN" sz="4000" dirty="0"/>
              <a:t>Two entirely separate assets</a:t>
            </a:r>
            <a:endParaRPr lang="en-US" altLang="zh-CN"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60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70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80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4850" name="Rectangle 2"/>
          <p:cNvSpPr>
            <a:spLocks noGrp="1" noChangeArrowheads="1"/>
          </p:cNvSpPr>
          <p:nvPr>
            <p:ph type="title"/>
            <p:custDataLst>
              <p:tags r:id="rId1"/>
            </p:custDataLst>
          </p:nvPr>
        </p:nvSpPr>
        <p:spPr bwMode="auto">
          <a:xfrm>
            <a:off x="381000" y="230188"/>
            <a:ext cx="8382000" cy="665162"/>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spAutoFit/>
          </a:bodyPr>
          <a:lstStyle/>
          <a:p>
            <a:pPr marL="0" marR="0" lvl="0" indent="0" algn="l" defTabSz="913130" rtl="0" eaLnBrk="1" fontAlgn="auto" latinLnBrk="0" hangingPunct="1">
              <a:lnSpc>
                <a:spcPct val="90000"/>
              </a:lnSpc>
              <a:spcBef>
                <a:spcPct val="0"/>
              </a:spcBef>
              <a:spcAft>
                <a:spcPts val="0"/>
              </a:spcAft>
              <a:buClrTx/>
              <a:buSzTx/>
              <a:buFontTx/>
              <a:buNone/>
              <a:defRPr/>
            </a:pPr>
            <a:r>
              <a:rPr kumimoji="0" lang="en-US" sz="4800" b="0" i="0" u="none" strike="noStrike" kern="1200" cap="none" spc="-150" normalizeH="0" baseline="0" noProof="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Buildings</a:t>
            </a:r>
            <a:endParaRPr kumimoji="0" lang="en-US" sz="4800" b="0" i="0" u="none" strike="noStrike" kern="1200" cap="none" spc="-150" normalizeH="0" baseline="0" noProof="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8434" name="Rectangle 3"/>
          <p:cNvSpPr>
            <a:spLocks noGrp="1" noChangeArrowheads="1"/>
          </p:cNvSpPr>
          <p:nvPr>
            <p:ph sz="half" idx="1"/>
          </p:nvPr>
        </p:nvSpPr>
        <p:spPr>
          <a:xfrm>
            <a:off x="152400" y="1228725"/>
            <a:ext cx="4114800" cy="3713163"/>
          </a:xfrm>
        </p:spPr>
        <p:txBody>
          <a:bodyPr vert="horz" wrap="square" lIns="0" tIns="0" rIns="0" bIns="0" numCol="1" anchor="t" anchorCtr="0" compatLnSpc="1">
            <a:spAutoFit/>
          </a:bodyPr>
          <a:lstStyle/>
          <a:p>
            <a:pPr marL="339725" marR="0" lvl="0" indent="-339725" algn="l" defTabSz="91313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a:pPr>
            <a:r>
              <a:rPr kumimoji="0" lang="en-US" altLang="zh-CN" sz="2800" b="0" i="0" u="none" strike="noStrike" kern="0" cap="none" spc="0" normalizeH="0" baseline="0" noProof="0" smtClean="0">
                <a:ln>
                  <a:noFill/>
                </a:ln>
                <a:solidFill>
                  <a:schemeClr val="tx1"/>
                </a:solidFill>
                <a:effectLst/>
                <a:uLnTx/>
                <a:uFillTx/>
                <a:latin typeface="+mn-lt"/>
                <a:ea typeface="+mn-ea"/>
                <a:cs typeface="+mn-cs"/>
              </a:rPr>
              <a:t>Building </a:t>
            </a:r>
            <a:r>
              <a:rPr kumimoji="0" lang="en-US" altLang="zh-CN" sz="2800" b="0" i="0" u="sng"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Constructed</a:t>
            </a:r>
            <a:endParaRPr kumimoji="0" lang="en-US" altLang="zh-CN" sz="2800" b="0" i="0" u="sng"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endParaRPr>
          </a:p>
          <a:p>
            <a:pPr marL="673100" marR="0" lvl="1" indent="-323850" algn="l" defTabSz="91313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r>
              <a:rPr kumimoji="0" lang="en-US" altLang="zh-CN" sz="2400" b="0" i="0" u="none" strike="noStrike" kern="0" cap="none" spc="0" normalizeH="0" baseline="0" noProof="0" smtClean="0">
                <a:ln>
                  <a:noFill/>
                </a:ln>
                <a:solidFill>
                  <a:schemeClr val="tx1"/>
                </a:solidFill>
                <a:effectLst/>
                <a:uLnTx/>
                <a:uFillTx/>
                <a:latin typeface="+mn-lt"/>
                <a:ea typeface="+mn-ea"/>
              </a:rPr>
              <a:t>Architectural fees</a:t>
            </a:r>
            <a:endParaRPr kumimoji="0" lang="en-US" altLang="zh-CN" sz="2400" b="0" i="0" u="none" strike="noStrike" kern="0" cap="none" spc="0" normalizeH="0" baseline="0" noProof="0" smtClean="0">
              <a:ln>
                <a:noFill/>
              </a:ln>
              <a:solidFill>
                <a:schemeClr val="tx1"/>
              </a:solidFill>
              <a:effectLst/>
              <a:uLnTx/>
              <a:uFillTx/>
              <a:latin typeface="+mn-lt"/>
              <a:ea typeface="+mn-ea"/>
            </a:endParaRPr>
          </a:p>
          <a:p>
            <a:pPr marL="673100" marR="0" lvl="1" indent="-323850" algn="l" defTabSz="91313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r>
              <a:rPr kumimoji="0" lang="en-US" altLang="zh-CN" sz="2400" b="0" i="0" u="none" strike="noStrike" kern="0" cap="none" spc="0" normalizeH="0" baseline="0" noProof="0" smtClean="0">
                <a:ln>
                  <a:noFill/>
                </a:ln>
                <a:solidFill>
                  <a:schemeClr val="tx1"/>
                </a:solidFill>
                <a:effectLst/>
                <a:uLnTx/>
                <a:uFillTx/>
                <a:latin typeface="+mn-lt"/>
                <a:ea typeface="+mn-ea"/>
              </a:rPr>
              <a:t>Building permits</a:t>
            </a:r>
            <a:endParaRPr kumimoji="0" lang="en-US" altLang="zh-CN" sz="2400" b="0" i="0" u="none" strike="noStrike" kern="0" cap="none" spc="0" normalizeH="0" baseline="0" noProof="0" smtClean="0">
              <a:ln>
                <a:noFill/>
              </a:ln>
              <a:solidFill>
                <a:schemeClr val="tx1"/>
              </a:solidFill>
              <a:effectLst/>
              <a:uLnTx/>
              <a:uFillTx/>
              <a:latin typeface="+mn-lt"/>
              <a:ea typeface="+mn-ea"/>
            </a:endParaRPr>
          </a:p>
          <a:p>
            <a:pPr marL="673100" marR="0" lvl="1" indent="-323850" algn="l" defTabSz="91313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r>
              <a:rPr kumimoji="0" lang="en-US" altLang="zh-CN" sz="2400" b="0" i="0" u="none" strike="noStrike" kern="0" cap="none" spc="0" normalizeH="0" baseline="0" noProof="0" smtClean="0">
                <a:ln>
                  <a:noFill/>
                </a:ln>
                <a:solidFill>
                  <a:schemeClr val="tx1"/>
                </a:solidFill>
                <a:effectLst/>
                <a:uLnTx/>
                <a:uFillTx/>
                <a:latin typeface="+mn-lt"/>
                <a:ea typeface="+mn-ea"/>
              </a:rPr>
              <a:t>Contractor charges</a:t>
            </a:r>
            <a:endParaRPr kumimoji="0" lang="en-US" altLang="zh-CN" sz="2400" b="0" i="0" u="none" strike="noStrike" kern="0" cap="none" spc="0" normalizeH="0" baseline="0" noProof="0" smtClean="0">
              <a:ln>
                <a:noFill/>
              </a:ln>
              <a:solidFill>
                <a:schemeClr val="tx1"/>
              </a:solidFill>
              <a:effectLst/>
              <a:uLnTx/>
              <a:uFillTx/>
              <a:latin typeface="+mn-lt"/>
              <a:ea typeface="+mn-ea"/>
            </a:endParaRPr>
          </a:p>
          <a:p>
            <a:pPr marL="673100" marR="0" lvl="1" indent="-323850" algn="l" defTabSz="91313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r>
              <a:rPr kumimoji="0" lang="en-US" altLang="zh-CN" sz="2400" b="0" i="0" u="none" strike="noStrike" kern="0" cap="none" spc="0" normalizeH="0" baseline="0" noProof="0" smtClean="0">
                <a:ln>
                  <a:noFill/>
                </a:ln>
                <a:solidFill>
                  <a:schemeClr val="tx1"/>
                </a:solidFill>
                <a:effectLst/>
                <a:uLnTx/>
                <a:uFillTx/>
                <a:latin typeface="+mn-lt"/>
                <a:ea typeface="+mn-ea"/>
              </a:rPr>
              <a:t>Payments for material, labor, and overhead</a:t>
            </a:r>
            <a:endParaRPr kumimoji="0" lang="en-US" altLang="zh-CN" sz="2400" b="0" i="0" u="none" strike="noStrike" kern="0" cap="none" spc="0" normalizeH="0" baseline="0" noProof="0" smtClean="0">
              <a:ln>
                <a:noFill/>
              </a:ln>
              <a:solidFill>
                <a:schemeClr val="tx1"/>
              </a:solidFill>
              <a:effectLst/>
              <a:uLnTx/>
              <a:uFillTx/>
              <a:latin typeface="+mn-lt"/>
              <a:ea typeface="+mn-ea"/>
            </a:endParaRPr>
          </a:p>
          <a:p>
            <a:pPr marL="673100" marR="0" lvl="1" indent="-323850" algn="l" defTabSz="91313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r>
              <a:rPr kumimoji="0" lang="en-US" altLang="zh-CN" sz="2400" b="0" i="0" u="none" strike="noStrike" kern="0" cap="none" spc="0" normalizeH="0" baseline="0" noProof="0" smtClean="0">
                <a:ln>
                  <a:noFill/>
                </a:ln>
                <a:solidFill>
                  <a:schemeClr val="tx1"/>
                </a:solidFill>
                <a:effectLst/>
                <a:uLnTx/>
                <a:uFillTx/>
                <a:latin typeface="+mn-lt"/>
                <a:ea typeface="+mn-ea"/>
              </a:rPr>
              <a:t>Capitalized interest cost, if self-constructed</a:t>
            </a:r>
            <a:endParaRPr kumimoji="0" lang="en-US" altLang="zh-CN" sz="2400" b="0" i="0" u="none" strike="noStrike" kern="0" cap="none" spc="0" normalizeH="0" baseline="0" noProof="0" smtClean="0">
              <a:ln>
                <a:noFill/>
              </a:ln>
              <a:solidFill>
                <a:schemeClr val="tx1"/>
              </a:solidFill>
              <a:effectLst/>
              <a:uLnTx/>
              <a:uFillTx/>
              <a:latin typeface="+mn-lt"/>
              <a:ea typeface="+mn-ea"/>
            </a:endParaRPr>
          </a:p>
          <a:p>
            <a:pPr marL="673100" marR="0" lvl="1" indent="-323850" algn="l" defTabSz="913130" rtl="0" eaLnBrk="1" fontAlgn="base" latinLnBrk="0" hangingPunct="1">
              <a:lnSpc>
                <a:spcPct val="100000"/>
              </a:lnSpc>
              <a:spcBef>
                <a:spcPct val="20000"/>
              </a:spcBef>
              <a:spcAft>
                <a:spcPct val="0"/>
              </a:spcAft>
              <a:buClr>
                <a:schemeClr val="hlink"/>
              </a:buClr>
              <a:buSzPct val="55000"/>
              <a:buFont typeface="Verdana" panose="020B0604030504040204" pitchFamily="34" charset="0"/>
              <a:buNone/>
              <a:defRPr/>
            </a:pPr>
            <a:endParaRPr kumimoji="0" lang="zh-CN" altLang="en-US" sz="2000" b="0" i="0" u="none" strike="noStrike" kern="0" cap="none" spc="0" normalizeH="0" baseline="0" noProof="0" smtClean="0">
              <a:ln>
                <a:noFill/>
              </a:ln>
              <a:solidFill>
                <a:schemeClr val="tx1"/>
              </a:solidFill>
              <a:effectLst/>
              <a:uLnTx/>
              <a:uFillTx/>
              <a:latin typeface="+mn-lt"/>
              <a:ea typeface="+mn-ea"/>
            </a:endParaRPr>
          </a:p>
        </p:txBody>
      </p:sp>
      <p:sp>
        <p:nvSpPr>
          <p:cNvPr id="3" name="Content Placeholder 2"/>
          <p:cNvSpPr>
            <a:spLocks noGrp="1"/>
          </p:cNvSpPr>
          <p:nvPr>
            <p:ph sz="half" idx="1"/>
          </p:nvPr>
        </p:nvSpPr>
        <p:spPr>
          <a:xfrm>
            <a:off x="4514850" y="1250950"/>
            <a:ext cx="4114800" cy="2033588"/>
          </a:xfrm>
        </p:spPr>
        <p:txBody>
          <a:bodyPr vert="horz" wrap="square" lIns="0" tIns="0" rIns="0" bIns="0" numCol="1" anchor="t" anchorCtr="0" compatLnSpc="1">
            <a:spAutoFit/>
          </a:bodyPr>
          <a:lstStyle/>
          <a:p>
            <a:pPr marL="347980" marR="0" lvl="0" indent="-347980" algn="l" defTabSz="91313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a:pPr>
            <a:r>
              <a:rPr kumimoji="0" lang="en-US" altLang="zh-CN" sz="2800" b="0" i="0" u="none" strike="noStrike" kern="0" cap="none" spc="0" normalizeH="0" baseline="0" noProof="0" smtClean="0">
                <a:ln>
                  <a:noFill/>
                </a:ln>
                <a:solidFill>
                  <a:schemeClr val="tx1"/>
                </a:solidFill>
                <a:effectLst/>
                <a:uLnTx/>
                <a:uFillTx/>
                <a:latin typeface="+mn-lt"/>
                <a:ea typeface="+mn-ea"/>
                <a:cs typeface="+mn-cs"/>
              </a:rPr>
              <a:t>Building </a:t>
            </a:r>
            <a:r>
              <a:rPr kumimoji="0" lang="en-US" altLang="zh-CN" sz="2800" b="0" i="0" u="sng" strike="noStrike" kern="0" cap="none" spc="0" normalizeH="0" baseline="0" noProof="0" smtClean="0">
                <a:ln>
                  <a:noFill/>
                </a:ln>
                <a:solidFill>
                  <a:schemeClr val="tx1"/>
                </a:solidFill>
                <a:effectLst>
                  <a:outerShdw blurRad="38100" dist="38100" dir="2700000" algn="tl">
                    <a:srgbClr val="C0C0C0"/>
                  </a:outerShdw>
                </a:effectLst>
                <a:uLnTx/>
                <a:uFillTx/>
                <a:latin typeface="+mn-lt"/>
                <a:ea typeface="+mn-ea"/>
                <a:cs typeface="+mn-cs"/>
              </a:rPr>
              <a:t>Purchased</a:t>
            </a:r>
            <a:r>
              <a:rPr kumimoji="0" lang="en-US" altLang="zh-CN" sz="2800" b="0" i="0" u="none" strike="noStrike" kern="0" cap="none" spc="0" normalizeH="0" baseline="0" noProof="0" smtClean="0">
                <a:ln>
                  <a:noFill/>
                </a:ln>
                <a:solidFill>
                  <a:schemeClr val="tx1"/>
                </a:solidFill>
                <a:effectLst/>
                <a:uLnTx/>
                <a:uFillTx/>
                <a:latin typeface="+mn-lt"/>
                <a:ea typeface="+mn-ea"/>
                <a:cs typeface="+mn-cs"/>
              </a:rPr>
              <a:t> </a:t>
            </a:r>
            <a:endParaRPr kumimoji="0" lang="en-US" altLang="zh-CN" sz="2800" b="0" i="0" u="none" strike="noStrike" kern="0" cap="none" spc="0" normalizeH="0" baseline="0" noProof="0" smtClean="0">
              <a:ln>
                <a:noFill/>
              </a:ln>
              <a:solidFill>
                <a:schemeClr val="tx1"/>
              </a:solidFill>
              <a:effectLst/>
              <a:uLnTx/>
              <a:uFillTx/>
              <a:latin typeface="+mn-lt"/>
              <a:ea typeface="+mn-ea"/>
              <a:cs typeface="+mn-cs"/>
            </a:endParaRPr>
          </a:p>
          <a:p>
            <a:pPr marL="673100" marR="0" lvl="1" indent="-339725" algn="l" defTabSz="91313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r>
              <a:rPr kumimoji="0" lang="en-US" altLang="zh-CN" sz="2400" b="0" i="0" u="none" strike="noStrike" kern="0" cap="none" spc="0" normalizeH="0" baseline="0" noProof="0" smtClean="0">
                <a:ln>
                  <a:noFill/>
                </a:ln>
                <a:solidFill>
                  <a:schemeClr val="tx1"/>
                </a:solidFill>
                <a:effectLst/>
                <a:uLnTx/>
                <a:uFillTx/>
                <a:latin typeface="+mn-lt"/>
                <a:ea typeface="+mn-ea"/>
              </a:rPr>
              <a:t>Purchase price</a:t>
            </a:r>
            <a:endParaRPr kumimoji="0" lang="en-US" altLang="zh-CN" sz="2400" b="0" i="0" u="none" strike="noStrike" kern="0" cap="none" spc="0" normalizeH="0" baseline="0" noProof="0" smtClean="0">
              <a:ln>
                <a:noFill/>
              </a:ln>
              <a:solidFill>
                <a:schemeClr val="tx1"/>
              </a:solidFill>
              <a:effectLst/>
              <a:uLnTx/>
              <a:uFillTx/>
              <a:latin typeface="+mn-lt"/>
              <a:ea typeface="+mn-ea"/>
            </a:endParaRPr>
          </a:p>
          <a:p>
            <a:pPr marL="673100" marR="0" lvl="1" indent="-339725" algn="l" defTabSz="91313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r>
              <a:rPr kumimoji="0" lang="en-US" altLang="zh-CN" sz="2400" b="0" i="0" u="none" strike="noStrike" kern="0" cap="none" spc="0" normalizeH="0" baseline="0" noProof="0" smtClean="0">
                <a:ln>
                  <a:noFill/>
                </a:ln>
                <a:solidFill>
                  <a:schemeClr val="tx1"/>
                </a:solidFill>
                <a:effectLst/>
                <a:uLnTx/>
                <a:uFillTx/>
                <a:latin typeface="+mn-lt"/>
                <a:ea typeface="+mn-ea"/>
              </a:rPr>
              <a:t>Costs to renovate the building for use</a:t>
            </a:r>
            <a:endParaRPr kumimoji="0" lang="en-US" altLang="zh-CN" sz="2400" b="0" i="0" u="none" strike="noStrike" kern="0" cap="none" spc="0" normalizeH="0" baseline="0" noProof="0" smtClean="0">
              <a:ln>
                <a:noFill/>
              </a:ln>
              <a:solidFill>
                <a:schemeClr val="tx1"/>
              </a:solidFill>
              <a:effectLst/>
              <a:uLnTx/>
              <a:uFillTx/>
              <a:latin typeface="+mn-lt"/>
              <a:ea typeface="+mn-ea"/>
            </a:endParaRPr>
          </a:p>
          <a:p>
            <a:pPr marL="960755" marR="0" lvl="2" indent="-301625" algn="l" defTabSz="91313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a:pPr>
            <a:r>
              <a:rPr kumimoji="0" lang="en-US" altLang="zh-CN" sz="2000" b="0" i="0" u="none" strike="noStrike" kern="0" cap="none" spc="0" normalizeH="0" baseline="0" noProof="0" smtClean="0">
                <a:ln>
                  <a:noFill/>
                </a:ln>
                <a:solidFill>
                  <a:schemeClr val="tx1"/>
                </a:solidFill>
                <a:effectLst/>
                <a:uLnTx/>
                <a:uFillTx/>
                <a:latin typeface="+mn-lt"/>
                <a:ea typeface="+mn-ea"/>
              </a:rPr>
              <a:t>Similar to construction costs</a:t>
            </a:r>
            <a:endParaRPr kumimoji="0" lang="en-US" altLang="zh-CN" sz="2000" b="0" i="0" u="none" strike="noStrike" kern="0" cap="none" spc="0" normalizeH="0" baseline="0" noProof="0" smtClean="0">
              <a:ln>
                <a:noFill/>
              </a:ln>
              <a:solidFill>
                <a:schemeClr val="tx1"/>
              </a:solidFill>
              <a:effectLst/>
              <a:uLnTx/>
              <a:uFillTx/>
              <a:latin typeface="+mn-lt"/>
              <a:ea typeface="+mn-ea"/>
            </a:endParaRPr>
          </a:p>
        </p:txBody>
      </p:sp>
      <p:pic>
        <p:nvPicPr>
          <p:cNvPr id="18441" name="Picture 9" descr="C:\Users\ROBIN-ONE\AppData\Local\Microsoft\Windows\Temporary Internet Files\Content.IE5\JD4IT1X0\MP900444021[1].jpg"/>
          <p:cNvPicPr>
            <a:picLocks noChangeAspect="1"/>
          </p:cNvPicPr>
          <p:nvPr/>
        </p:nvPicPr>
        <p:blipFill>
          <a:blip r:embed="rId2"/>
          <a:stretch>
            <a:fillRect/>
          </a:stretch>
        </p:blipFill>
        <p:spPr>
          <a:xfrm>
            <a:off x="2116138" y="4652963"/>
            <a:ext cx="2743200" cy="1825625"/>
          </a:xfrm>
          <a:prstGeom prst="rect">
            <a:avLst/>
          </a:prstGeom>
          <a:noFill/>
          <a:ln w="9525">
            <a:noFill/>
          </a:ln>
        </p:spPr>
      </p:pic>
      <p:pic>
        <p:nvPicPr>
          <p:cNvPr id="18443" name="Picture 11" descr="C:\Users\ROBIN-ONE\AppData\Local\Microsoft\Windows\Temporary Internet Files\Content.IE5\Z2KF5SZW\MP910218809[1].jpg"/>
          <p:cNvPicPr>
            <a:picLocks noChangeAspect="1"/>
          </p:cNvPicPr>
          <p:nvPr/>
        </p:nvPicPr>
        <p:blipFill>
          <a:blip r:embed="rId3"/>
          <a:stretch>
            <a:fillRect/>
          </a:stretch>
        </p:blipFill>
        <p:spPr>
          <a:xfrm>
            <a:off x="6324600" y="3509963"/>
            <a:ext cx="1993900" cy="2987675"/>
          </a:xfrm>
          <a:prstGeom prst="rect">
            <a:avLst/>
          </a:prstGeom>
          <a:noFill/>
          <a:ln w="9525">
            <a:noFill/>
          </a:ln>
        </p:spPr>
      </p:pic>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xEl>
                                              <p:charRg st="21" end="40"/>
                                            </p:txEl>
                                          </p:spTgt>
                                        </p:tgtEl>
                                        <p:attrNameLst>
                                          <p:attrName>style.visibility</p:attrName>
                                        </p:attrNameLst>
                                      </p:cBhvr>
                                      <p:to>
                                        <p:strVal val="visible"/>
                                      </p:to>
                                    </p:set>
                                    <p:animEffect transition="in" filter="fade">
                                      <p:cBhvr>
                                        <p:cTn id="7" dur="2000"/>
                                        <p:tgtEl>
                                          <p:spTgt spid="18434">
                                            <p:txEl>
                                              <p:charRg st="21" end="4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4">
                                            <p:txEl>
                                              <p:charRg st="40" end="57"/>
                                            </p:txEl>
                                          </p:spTgt>
                                        </p:tgtEl>
                                        <p:attrNameLst>
                                          <p:attrName>style.visibility</p:attrName>
                                        </p:attrNameLst>
                                      </p:cBhvr>
                                      <p:to>
                                        <p:strVal val="visible"/>
                                      </p:to>
                                    </p:set>
                                    <p:animEffect transition="in" filter="fade">
                                      <p:cBhvr>
                                        <p:cTn id="10" dur="2000"/>
                                        <p:tgtEl>
                                          <p:spTgt spid="18434">
                                            <p:txEl>
                                              <p:charRg st="40" end="5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434">
                                            <p:txEl>
                                              <p:charRg st="57" end="76"/>
                                            </p:txEl>
                                          </p:spTgt>
                                        </p:tgtEl>
                                        <p:attrNameLst>
                                          <p:attrName>style.visibility</p:attrName>
                                        </p:attrNameLst>
                                      </p:cBhvr>
                                      <p:to>
                                        <p:strVal val="visible"/>
                                      </p:to>
                                    </p:set>
                                    <p:animEffect transition="in" filter="fade">
                                      <p:cBhvr>
                                        <p:cTn id="13" dur="2000"/>
                                        <p:tgtEl>
                                          <p:spTgt spid="18434">
                                            <p:txEl>
                                              <p:charRg st="57" end="7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434">
                                            <p:txEl>
                                              <p:charRg st="76" end="119"/>
                                            </p:txEl>
                                          </p:spTgt>
                                        </p:tgtEl>
                                        <p:attrNameLst>
                                          <p:attrName>style.visibility</p:attrName>
                                        </p:attrNameLst>
                                      </p:cBhvr>
                                      <p:to>
                                        <p:strVal val="visible"/>
                                      </p:to>
                                    </p:set>
                                    <p:animEffect transition="in" filter="fade">
                                      <p:cBhvr>
                                        <p:cTn id="16" dur="2000"/>
                                        <p:tgtEl>
                                          <p:spTgt spid="18434">
                                            <p:txEl>
                                              <p:charRg st="76" end="11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8434">
                                            <p:txEl>
                                              <p:charRg st="119" end="166"/>
                                            </p:txEl>
                                          </p:spTgt>
                                        </p:tgtEl>
                                        <p:attrNameLst>
                                          <p:attrName>style.visibility</p:attrName>
                                        </p:attrNameLst>
                                      </p:cBhvr>
                                      <p:to>
                                        <p:strVal val="visible"/>
                                      </p:to>
                                    </p:set>
                                    <p:animEffect transition="in" filter="fade">
                                      <p:cBhvr>
                                        <p:cTn id="19" dur="2000"/>
                                        <p:tgtEl>
                                          <p:spTgt spid="18434">
                                            <p:txEl>
                                              <p:charRg st="119" end="16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844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charRg st="20" end="35"/>
                                            </p:txEl>
                                          </p:spTgt>
                                        </p:tgtEl>
                                        <p:attrNameLst>
                                          <p:attrName>style.visibility</p:attrName>
                                        </p:attrNameLst>
                                      </p:cBhvr>
                                      <p:to>
                                        <p:strVal val="visible"/>
                                      </p:to>
                                    </p:set>
                                    <p:animEffect transition="in" filter="fade">
                                      <p:cBhvr>
                                        <p:cTn id="28" dur="2000"/>
                                        <p:tgtEl>
                                          <p:spTgt spid="3">
                                            <p:txEl>
                                              <p:charRg st="20" end="3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charRg st="35" end="74"/>
                                            </p:txEl>
                                          </p:spTgt>
                                        </p:tgtEl>
                                        <p:attrNameLst>
                                          <p:attrName>style.visibility</p:attrName>
                                        </p:attrNameLst>
                                      </p:cBhvr>
                                      <p:to>
                                        <p:strVal val="visible"/>
                                      </p:to>
                                    </p:set>
                                    <p:animEffect transition="in" filter="fade">
                                      <p:cBhvr>
                                        <p:cTn id="31" dur="2000"/>
                                        <p:tgtEl>
                                          <p:spTgt spid="3">
                                            <p:txEl>
                                              <p:charRg st="35" end="7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charRg st="74" end="104"/>
                                            </p:txEl>
                                          </p:spTgt>
                                        </p:tgtEl>
                                        <p:attrNameLst>
                                          <p:attrName>style.visibility</p:attrName>
                                        </p:attrNameLst>
                                      </p:cBhvr>
                                      <p:to>
                                        <p:strVal val="visible"/>
                                      </p:to>
                                    </p:set>
                                    <p:animEffect transition="in" filter="fade">
                                      <p:cBhvr>
                                        <p:cTn id="34" dur="2000"/>
                                        <p:tgtEl>
                                          <p:spTgt spid="3">
                                            <p:txEl>
                                              <p:charRg st="74" end="10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5874" name="Rectangle 2"/>
          <p:cNvSpPr>
            <a:spLocks noGrp="1" noChangeArrowheads="1"/>
          </p:cNvSpPr>
          <p:nvPr>
            <p:ph type="title"/>
            <p:custDataLst>
              <p:tags r:id="rId1"/>
            </p:custDataLst>
          </p:nvPr>
        </p:nvSpPr>
        <p:spPr bwMode="auto">
          <a:xfrm>
            <a:off x="381000" y="230188"/>
            <a:ext cx="8382000" cy="665162"/>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spAutoFit/>
          </a:bodyPr>
          <a:lstStyle/>
          <a:p>
            <a:pPr marL="0" marR="0" lvl="0" indent="0" algn="l" defTabSz="913130" rtl="0" eaLnBrk="1" fontAlgn="auto" latinLnBrk="0" hangingPunct="1">
              <a:lnSpc>
                <a:spcPct val="90000"/>
              </a:lnSpc>
              <a:spcBef>
                <a:spcPct val="0"/>
              </a:spcBef>
              <a:spcAft>
                <a:spcPts val="0"/>
              </a:spcAft>
              <a:buClrTx/>
              <a:buSzTx/>
              <a:buFontTx/>
              <a:buNone/>
              <a:defRPr/>
            </a:pPr>
            <a:r>
              <a:rPr kumimoji="0" lang="en-US" sz="4800" b="0" i="0" u="none" strike="noStrike" kern="1200" cap="none" spc="-150" normalizeH="0" baseline="0" noProof="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Machinery and Equipment</a:t>
            </a:r>
            <a:endParaRPr kumimoji="0" lang="en-US" sz="4800" b="0" i="0" u="none" strike="noStrike" kern="1200" cap="none" spc="-150" normalizeH="0" baseline="0" noProof="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9459" name="Rectangle 3"/>
          <p:cNvSpPr>
            <a:spLocks noGrp="1"/>
          </p:cNvSpPr>
          <p:nvPr>
            <p:ph idx="1"/>
          </p:nvPr>
        </p:nvSpPr>
        <p:spPr>
          <a:xfrm>
            <a:off x="304800" y="1143000"/>
            <a:ext cx="8382000" cy="4148138"/>
          </a:xfrm>
          <a:ln/>
        </p:spPr>
        <p:txBody>
          <a:bodyPr vert="horz" wrap="square" lIns="0" tIns="0" rIns="0" bIns="0" anchor="t" anchorCtr="0">
            <a:spAutoFit/>
          </a:bodyPr>
          <a:p>
            <a:pPr marL="396875" indent="-396875" defTabSz="913130" eaLnBrk="1" hangingPunct="1"/>
            <a:r>
              <a:rPr lang="en-US" altLang="zh-CN" dirty="0"/>
              <a:t>Cost includes:</a:t>
            </a:r>
            <a:endParaRPr lang="en-US" altLang="zh-CN" dirty="0"/>
          </a:p>
          <a:p>
            <a:pPr marL="914400" lvl="1" indent="-396875" defTabSz="913130" eaLnBrk="1" hangingPunct="1"/>
            <a:r>
              <a:rPr lang="en-US" altLang="zh-CN" dirty="0"/>
              <a:t>Purchase price (less any discounts)</a:t>
            </a:r>
            <a:endParaRPr lang="en-US" altLang="zh-CN" dirty="0"/>
          </a:p>
          <a:p>
            <a:pPr marL="914400" lvl="1" indent="-396875" defTabSz="913130" eaLnBrk="1" hangingPunct="1"/>
            <a:r>
              <a:rPr lang="en-US" altLang="zh-CN" dirty="0"/>
              <a:t>Transportation charges</a:t>
            </a:r>
            <a:endParaRPr lang="en-US" altLang="zh-CN" dirty="0"/>
          </a:p>
          <a:p>
            <a:pPr marL="914400" lvl="1" indent="-396875" defTabSz="913130" eaLnBrk="1" hangingPunct="1"/>
            <a:r>
              <a:rPr lang="en-US" altLang="zh-CN" dirty="0"/>
              <a:t>Insurance while in transit</a:t>
            </a:r>
            <a:endParaRPr lang="en-US" altLang="zh-CN" dirty="0"/>
          </a:p>
          <a:p>
            <a:pPr marL="914400" lvl="1" indent="-396875" defTabSz="913130" eaLnBrk="1" hangingPunct="1"/>
            <a:r>
              <a:rPr lang="en-US" altLang="zh-CN" dirty="0"/>
              <a:t>Sales tax and other taxes</a:t>
            </a:r>
            <a:endParaRPr lang="en-US" altLang="zh-CN" dirty="0"/>
          </a:p>
          <a:p>
            <a:pPr marL="914400" lvl="1" indent="-396875" defTabSz="913130" eaLnBrk="1" hangingPunct="1"/>
            <a:r>
              <a:rPr lang="en-US" altLang="zh-CN" dirty="0"/>
              <a:t>Purchase commission</a:t>
            </a:r>
            <a:endParaRPr lang="en-US" altLang="zh-CN" dirty="0"/>
          </a:p>
          <a:p>
            <a:pPr marL="914400" lvl="1" indent="-396875" defTabSz="913130" eaLnBrk="1" hangingPunct="1"/>
            <a:r>
              <a:rPr lang="en-US" altLang="zh-CN" dirty="0"/>
              <a:t>Installation costs</a:t>
            </a:r>
            <a:endParaRPr lang="en-US" altLang="zh-CN" dirty="0"/>
          </a:p>
          <a:p>
            <a:pPr marL="914400" lvl="1" indent="-396875" defTabSz="913130" eaLnBrk="1" hangingPunct="1"/>
            <a:r>
              <a:rPr lang="en-US" altLang="zh-CN" dirty="0"/>
              <a:t>The cost of testing before </a:t>
            </a:r>
            <a:br>
              <a:rPr lang="en-US" altLang="zh-CN" dirty="0"/>
            </a:br>
            <a:r>
              <a:rPr lang="en-US" altLang="zh-CN" dirty="0"/>
              <a:t>it is used</a:t>
            </a:r>
            <a:endParaRPr lang="en-US" altLang="zh-CN" dirty="0"/>
          </a:p>
        </p:txBody>
      </p:sp>
      <p:pic>
        <p:nvPicPr>
          <p:cNvPr id="19460" name="Picture 8" descr="C:\Users\ROBIN-ONE\AppData\Local\Microsoft\Windows\Temporary Internet Files\Content.IE5\Z2KF5SZW\MP900402690[1].jpg"/>
          <p:cNvPicPr>
            <a:picLocks noChangeAspect="1"/>
          </p:cNvPicPr>
          <p:nvPr/>
        </p:nvPicPr>
        <p:blipFill>
          <a:blip r:embed="rId2"/>
          <a:stretch>
            <a:fillRect/>
          </a:stretch>
        </p:blipFill>
        <p:spPr>
          <a:xfrm>
            <a:off x="5508625" y="3422650"/>
            <a:ext cx="3192463" cy="3155950"/>
          </a:xfrm>
          <a:prstGeom prst="rect">
            <a:avLst/>
          </a:prstGeom>
          <a:noFill/>
          <a:ln w="9525">
            <a:noFill/>
          </a:ln>
        </p:spPr>
      </p:pic>
    </p:spTree>
    <p:custDataLst>
      <p:tags r:id="rId3"/>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6898" name="Rectangle 2"/>
          <p:cNvSpPr>
            <a:spLocks noGrp="1" noChangeArrowheads="1"/>
          </p:cNvSpPr>
          <p:nvPr>
            <p:ph type="title"/>
            <p:custDataLst>
              <p:tags r:id="rId1"/>
            </p:custDataLst>
          </p:nvPr>
        </p:nvSpPr>
        <p:spPr bwMode="auto">
          <a:xfrm>
            <a:off x="381000" y="230188"/>
            <a:ext cx="8382000" cy="665162"/>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spAutoFit/>
          </a:bodyPr>
          <a:lstStyle/>
          <a:p>
            <a:pPr marL="0" marR="0" lvl="0" indent="0" algn="l" defTabSz="913130" rtl="0" eaLnBrk="1" fontAlgn="auto" latinLnBrk="0" hangingPunct="1">
              <a:lnSpc>
                <a:spcPct val="90000"/>
              </a:lnSpc>
              <a:spcBef>
                <a:spcPct val="0"/>
              </a:spcBef>
              <a:spcAft>
                <a:spcPts val="0"/>
              </a:spcAft>
              <a:buClrTx/>
              <a:buSzTx/>
              <a:buFontTx/>
              <a:buNone/>
              <a:defRPr/>
            </a:pPr>
            <a:r>
              <a:rPr kumimoji="0" lang="en-US" sz="4800" b="0" i="0" u="none" strike="noStrike" kern="1200" cap="none" spc="-150" normalizeH="0" baseline="0" noProof="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Furniture and Fixtures</a:t>
            </a:r>
            <a:endParaRPr kumimoji="0" lang="en-US" sz="4800" b="0" i="0" u="none" strike="noStrike" kern="1200" cap="none" spc="-150" normalizeH="0" baseline="0" noProof="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51203" name="Rectangle 3"/>
          <p:cNvSpPr>
            <a:spLocks noGrp="1"/>
          </p:cNvSpPr>
          <p:nvPr>
            <p:ph idx="1"/>
          </p:nvPr>
        </p:nvSpPr>
        <p:spPr>
          <a:xfrm>
            <a:off x="381000" y="1412875"/>
            <a:ext cx="8382000" cy="2211388"/>
          </a:xfrm>
          <a:ln/>
        </p:spPr>
        <p:txBody>
          <a:bodyPr vert="horz" wrap="square" lIns="0" tIns="0" rIns="0" bIns="0" anchor="t" anchorCtr="0">
            <a:spAutoFit/>
          </a:bodyPr>
          <a:p>
            <a:pPr marL="396875" indent="-396875" defTabSz="913130" eaLnBrk="1" hangingPunct="1"/>
            <a:r>
              <a:rPr lang="en-US" altLang="zh-CN" dirty="0"/>
              <a:t>Purchase price (less any discounts)</a:t>
            </a:r>
            <a:endParaRPr lang="en-US" altLang="zh-CN" dirty="0"/>
          </a:p>
          <a:p>
            <a:pPr marL="396875" indent="-396875" defTabSz="913130" eaLnBrk="1" hangingPunct="1"/>
            <a:r>
              <a:rPr lang="en-US" altLang="zh-CN" dirty="0"/>
              <a:t>Shipping charges</a:t>
            </a:r>
            <a:endParaRPr lang="en-US" altLang="zh-CN" dirty="0"/>
          </a:p>
          <a:p>
            <a:pPr marL="396875" indent="-396875" defTabSz="913130" eaLnBrk="1" hangingPunct="1"/>
            <a:r>
              <a:rPr lang="en-US" altLang="zh-CN" dirty="0"/>
              <a:t>Costs to assemble</a:t>
            </a:r>
            <a:endParaRPr lang="en-US" altLang="zh-CN" dirty="0"/>
          </a:p>
        </p:txBody>
      </p:sp>
      <p:pic>
        <p:nvPicPr>
          <p:cNvPr id="20490" name="Picture 10" descr="C:\Users\ROBIN-ONE\AppData\Local\Microsoft\Windows\Temporary Internet Files\Content.IE5\7D82V69M\MP900446969[1].jpg"/>
          <p:cNvPicPr>
            <a:picLocks noChangeAspect="1"/>
          </p:cNvPicPr>
          <p:nvPr/>
        </p:nvPicPr>
        <p:blipFill>
          <a:blip r:embed="rId2"/>
          <a:stretch>
            <a:fillRect/>
          </a:stretch>
        </p:blipFill>
        <p:spPr>
          <a:xfrm>
            <a:off x="2057400" y="3121025"/>
            <a:ext cx="5029200" cy="3355975"/>
          </a:xfrm>
          <a:prstGeom prst="rect">
            <a:avLst/>
          </a:prstGeom>
          <a:noFill/>
          <a:ln w="9525">
            <a:noFill/>
          </a:ln>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charRg st="0" end="3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charRg st="36" end="5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3">
                                            <p:txEl>
                                              <p:charRg st="53" end="71"/>
                                            </p:txEl>
                                          </p:spTgt>
                                        </p:tgtEl>
                                        <p:attrNameLst>
                                          <p:attrName>style.visibility</p:attrName>
                                        </p:attrNameLst>
                                      </p:cBhvr>
                                      <p:to>
                                        <p:strVal val="visible"/>
                                      </p:to>
                                    </p:set>
                                  </p:childTnLst>
                                </p:cTn>
                              </p:par>
                              <p:par>
                                <p:cTn id="11" presetID="12" presetClass="entr" presetSubtype="4" fill="hold" nodeType="withEffect">
                                  <p:stCondLst>
                                    <p:cond delay="0"/>
                                  </p:stCondLst>
                                  <p:childTnLst>
                                    <p:set>
                                      <p:cBhvr>
                                        <p:cTn id="12" dur="1" fill="hold">
                                          <p:stCondLst>
                                            <p:cond delay="0"/>
                                          </p:stCondLst>
                                        </p:cTn>
                                        <p:tgtEl>
                                          <p:spTgt spid="20490"/>
                                        </p:tgtEl>
                                        <p:attrNameLst>
                                          <p:attrName>style.visibility</p:attrName>
                                        </p:attrNameLst>
                                      </p:cBhvr>
                                      <p:to>
                                        <p:strVal val="visible"/>
                                      </p:to>
                                    </p:set>
                                    <p:anim calcmode="lin" valueType="num">
                                      <p:cBhvr additive="base">
                                        <p:cTn id="13" dur="2000"/>
                                        <p:tgtEl>
                                          <p:spTgt spid="20490"/>
                                        </p:tgtEl>
                                        <p:attrNameLst>
                                          <p:attrName>ppt_y</p:attrName>
                                        </p:attrNameLst>
                                      </p:cBhvr>
                                      <p:tavLst>
                                        <p:tav tm="0">
                                          <p:val>
                                            <p:strVal val="#ppt_y+#ppt_h*1.125000"/>
                                          </p:val>
                                        </p:tav>
                                        <p:tav tm="100000">
                                          <p:val>
                                            <p:strVal val="#ppt_y"/>
                                          </p:val>
                                        </p:tav>
                                      </p:tavLst>
                                    </p:anim>
                                    <p:animEffect transition="in" filter="wipe(up)">
                                      <p:cBhvr>
                                        <p:cTn id="14" dur="20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2" name="Rectangle 1026"/>
          <p:cNvSpPr>
            <a:spLocks noGrp="1" noChangeArrowheads="1"/>
          </p:cNvSpPr>
          <p:nvPr>
            <p:ph type="title"/>
            <p:custDataLst>
              <p:tags r:id="rId1"/>
            </p:custDataLst>
          </p:nvPr>
        </p:nvSpPr>
        <p:spPr bwMode="auto">
          <a:xfrm>
            <a:off x="381000" y="230188"/>
            <a:ext cx="8382000" cy="665162"/>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spAutoFit/>
          </a:bodyPr>
          <a:lstStyle/>
          <a:p>
            <a:pPr marL="0" marR="0" lvl="0" indent="0" algn="l" defTabSz="913130" rtl="0" eaLnBrk="1" fontAlgn="auto" latinLnBrk="0" hangingPunct="1">
              <a:lnSpc>
                <a:spcPct val="90000"/>
              </a:lnSpc>
              <a:spcBef>
                <a:spcPct val="0"/>
              </a:spcBef>
              <a:spcAft>
                <a:spcPts val="0"/>
              </a:spcAft>
              <a:buClrTx/>
              <a:buSzTx/>
              <a:buFontTx/>
              <a:buNone/>
              <a:defRPr/>
            </a:pPr>
            <a:r>
              <a:rPr kumimoji="0" lang="en-US" sz="4800" b="0" i="0" u="none" strike="noStrike" kern="1200" cap="none" spc="-150" normalizeH="0" baseline="0" noProof="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Lump Sum </a:t>
            </a:r>
            <a:r>
              <a:rPr kumimoji="0" lang="en-US" sz="4800" b="0" i="0" u="none" strike="noStrike" kern="1200" cap="none" spc="-150" normalizeH="0" baseline="0" noProof="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Purchase (Basket)</a:t>
            </a:r>
            <a:endParaRPr kumimoji="0" lang="en-US" sz="4800" b="0" i="0" u="none" strike="noStrike" kern="1200" cap="none" spc="-150" normalizeH="0" baseline="0" noProof="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21506" name="Rectangle 1027"/>
          <p:cNvSpPr>
            <a:spLocks noGrp="1"/>
          </p:cNvSpPr>
          <p:nvPr>
            <p:ph idx="1"/>
          </p:nvPr>
        </p:nvSpPr>
        <p:spPr>
          <a:xfrm>
            <a:off x="228600" y="1384300"/>
            <a:ext cx="8432800" cy="3557588"/>
          </a:xfrm>
          <a:ln/>
        </p:spPr>
        <p:txBody>
          <a:bodyPr vert="horz" wrap="square" lIns="0" tIns="0" rIns="0" bIns="0" anchor="t" anchorCtr="0">
            <a:spAutoFit/>
          </a:bodyPr>
          <a:p>
            <a:pPr marL="396875" indent="-396875" defTabSz="913130" eaLnBrk="1" hangingPunct="1"/>
            <a:r>
              <a:rPr lang="en-US" altLang="zh-CN" sz="2800" dirty="0"/>
              <a:t>Purchase a group of plant assets for a single price</a:t>
            </a:r>
            <a:endParaRPr lang="en-US" altLang="zh-CN" sz="2800" dirty="0"/>
          </a:p>
          <a:p>
            <a:pPr marL="914400" lvl="1" indent="-396875" defTabSz="913130" eaLnBrk="1" hangingPunct="1"/>
            <a:r>
              <a:rPr lang="en-US" altLang="zh-CN" sz="2400" dirty="0"/>
              <a:t>Also called </a:t>
            </a:r>
            <a:r>
              <a:rPr lang="en-US" altLang="zh-CN" sz="2400" i="1" dirty="0"/>
              <a:t>basket purchase</a:t>
            </a:r>
            <a:endParaRPr lang="en-US" altLang="zh-CN" sz="2400" i="1" dirty="0"/>
          </a:p>
          <a:p>
            <a:pPr marL="396875" indent="-396875" defTabSz="913130" eaLnBrk="1" hangingPunct="1"/>
            <a:r>
              <a:rPr lang="en-US" altLang="zh-CN" sz="2800" dirty="0"/>
              <a:t>Assign cost to individual assets based on </a:t>
            </a:r>
            <a:br>
              <a:rPr lang="en-US" altLang="zh-CN" sz="2800" dirty="0"/>
            </a:br>
            <a:r>
              <a:rPr lang="en-US" altLang="zh-CN" sz="2800" dirty="0"/>
              <a:t>relative sales values</a:t>
            </a:r>
            <a:endParaRPr lang="en-US" altLang="zh-CN" sz="2800" dirty="0"/>
          </a:p>
          <a:p>
            <a:pPr marL="914400" lvl="1" indent="-396875" defTabSz="913130" eaLnBrk="1" hangingPunct="1"/>
            <a:r>
              <a:rPr lang="en-US" altLang="zh-CN" sz="2400" dirty="0"/>
              <a:t>Land</a:t>
            </a:r>
            <a:endParaRPr lang="en-US" altLang="zh-CN" sz="2400" dirty="0"/>
          </a:p>
          <a:p>
            <a:pPr marL="914400" lvl="1" indent="-396875" defTabSz="913130" eaLnBrk="1" hangingPunct="1"/>
            <a:r>
              <a:rPr lang="en-US" altLang="zh-CN" sz="2400" dirty="0"/>
              <a:t>Land Improvements</a:t>
            </a:r>
            <a:endParaRPr lang="en-US" altLang="zh-CN" sz="2400" dirty="0"/>
          </a:p>
          <a:p>
            <a:pPr marL="914400" lvl="1" indent="-396875" defTabSz="913130" eaLnBrk="1" hangingPunct="1"/>
            <a:r>
              <a:rPr lang="en-US" altLang="zh-CN" sz="2400" dirty="0"/>
              <a:t>Building</a:t>
            </a:r>
            <a:endParaRPr lang="en-US" altLang="zh-CN" sz="2400" dirty="0"/>
          </a:p>
          <a:p>
            <a:pPr marL="914400" lvl="1" indent="-396875" defTabSz="913130" eaLnBrk="1" hangingPunct="1"/>
            <a:r>
              <a:rPr lang="en-US" altLang="zh-CN" sz="2400" dirty="0"/>
              <a:t>Equipment</a:t>
            </a:r>
            <a:endParaRPr lang="en-US" altLang="zh-CN" sz="2400" dirty="0"/>
          </a:p>
        </p:txBody>
      </p:sp>
      <p:pic>
        <p:nvPicPr>
          <p:cNvPr id="21513" name="Picture 9" descr="C:\Users\ROBIN-ONE\AppData\Local\Microsoft\Windows\Temporary Internet Files\Content.IE5\EVMIR5SS\MP900442910[1].jpg"/>
          <p:cNvPicPr>
            <a:picLocks noChangeAspect="1"/>
          </p:cNvPicPr>
          <p:nvPr/>
        </p:nvPicPr>
        <p:blipFill>
          <a:blip r:embed="rId2"/>
          <a:stretch>
            <a:fillRect/>
          </a:stretch>
        </p:blipFill>
        <p:spPr>
          <a:xfrm>
            <a:off x="5078095" y="3931285"/>
            <a:ext cx="3170238" cy="2419350"/>
          </a:xfrm>
          <a:prstGeom prst="rect">
            <a:avLst/>
          </a:prstGeom>
          <a:noFill/>
          <a:ln w="9525">
            <a:noFill/>
          </a:ln>
        </p:spPr>
      </p:pic>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xEl>
                                              <p:charRg st="80" end="145"/>
                                            </p:txEl>
                                          </p:spTgt>
                                        </p:tgtEl>
                                        <p:attrNameLst>
                                          <p:attrName>style.visibility</p:attrName>
                                        </p:attrNameLst>
                                      </p:cBhvr>
                                      <p:to>
                                        <p:strVal val="visible"/>
                                      </p:to>
                                    </p:set>
                                    <p:animEffect transition="in" filter="fade">
                                      <p:cBhvr>
                                        <p:cTn id="7" dur="2000"/>
                                        <p:tgtEl>
                                          <p:spTgt spid="21506">
                                            <p:txEl>
                                              <p:charRg st="80" end="14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506">
                                            <p:txEl>
                                              <p:charRg st="145" end="150"/>
                                            </p:txEl>
                                          </p:spTgt>
                                        </p:tgtEl>
                                        <p:attrNameLst>
                                          <p:attrName>style.visibility</p:attrName>
                                        </p:attrNameLst>
                                      </p:cBhvr>
                                      <p:to>
                                        <p:strVal val="visible"/>
                                      </p:to>
                                    </p:set>
                                    <p:animEffect transition="in" filter="fade">
                                      <p:cBhvr>
                                        <p:cTn id="10" dur="2000"/>
                                        <p:tgtEl>
                                          <p:spTgt spid="21506">
                                            <p:txEl>
                                              <p:charRg st="145" end="15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506">
                                            <p:txEl>
                                              <p:charRg st="150" end="168"/>
                                            </p:txEl>
                                          </p:spTgt>
                                        </p:tgtEl>
                                        <p:attrNameLst>
                                          <p:attrName>style.visibility</p:attrName>
                                        </p:attrNameLst>
                                      </p:cBhvr>
                                      <p:to>
                                        <p:strVal val="visible"/>
                                      </p:to>
                                    </p:set>
                                    <p:animEffect transition="in" filter="fade">
                                      <p:cBhvr>
                                        <p:cTn id="13" dur="2000"/>
                                        <p:tgtEl>
                                          <p:spTgt spid="21506">
                                            <p:txEl>
                                              <p:charRg st="150" end="16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506">
                                            <p:txEl>
                                              <p:charRg st="168" end="177"/>
                                            </p:txEl>
                                          </p:spTgt>
                                        </p:tgtEl>
                                        <p:attrNameLst>
                                          <p:attrName>style.visibility</p:attrName>
                                        </p:attrNameLst>
                                      </p:cBhvr>
                                      <p:to>
                                        <p:strVal val="visible"/>
                                      </p:to>
                                    </p:set>
                                    <p:animEffect transition="in" filter="fade">
                                      <p:cBhvr>
                                        <p:cTn id="16" dur="2000"/>
                                        <p:tgtEl>
                                          <p:spTgt spid="21506">
                                            <p:txEl>
                                              <p:charRg st="168" end="17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506">
                                            <p:txEl>
                                              <p:charRg st="177" end="187"/>
                                            </p:txEl>
                                          </p:spTgt>
                                        </p:tgtEl>
                                        <p:attrNameLst>
                                          <p:attrName>style.visibility</p:attrName>
                                        </p:attrNameLst>
                                      </p:cBhvr>
                                      <p:to>
                                        <p:strVal val="visible"/>
                                      </p:to>
                                    </p:set>
                                    <p:animEffect transition="in" filter="fade">
                                      <p:cBhvr>
                                        <p:cTn id="19" dur="2000"/>
                                        <p:tgtEl>
                                          <p:spTgt spid="21506">
                                            <p:txEl>
                                              <p:charRg st="177" end="18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513"/>
                                        </p:tgtEl>
                                        <p:attrNameLst>
                                          <p:attrName>style.visibility</p:attrName>
                                        </p:attrNameLst>
                                      </p:cBhvr>
                                      <p:to>
                                        <p:strVal val="visible"/>
                                      </p:to>
                                    </p:set>
                                    <p:animEffect transition="in" filter="fade">
                                      <p:cBhvr>
                                        <p:cTn id="22" dur="20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Rectangle 1026"/>
          <p:cNvSpPr>
            <a:spLocks noGrp="1" noChangeArrowheads="1"/>
          </p:cNvSpPr>
          <p:nvPr>
            <p:ph type="title"/>
            <p:custDataLst>
              <p:tags r:id="rId1"/>
            </p:custDataLst>
          </p:nvPr>
        </p:nvSpPr>
        <p:spPr bwMode="auto">
          <a:xfrm>
            <a:off x="381000" y="230188"/>
            <a:ext cx="8382000" cy="665162"/>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spAutoFit/>
          </a:bodyPr>
          <a:lstStyle/>
          <a:p>
            <a:pPr marL="0" marR="0" lvl="0" indent="0" algn="l" defTabSz="913130" rtl="0" eaLnBrk="1" fontAlgn="auto" latinLnBrk="0" hangingPunct="1">
              <a:lnSpc>
                <a:spcPct val="90000"/>
              </a:lnSpc>
              <a:spcBef>
                <a:spcPct val="0"/>
              </a:spcBef>
              <a:spcAft>
                <a:spcPts val="0"/>
              </a:spcAft>
              <a:buClrTx/>
              <a:buSzTx/>
              <a:buFontTx/>
              <a:buNone/>
              <a:defRPr/>
            </a:pPr>
            <a:r>
              <a:rPr kumimoji="0" lang="en-US" sz="4800" b="0" i="0" u="none" strike="noStrike" kern="1200" cap="none" spc="-150" normalizeH="0" baseline="0" noProof="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Lump Sum </a:t>
            </a:r>
            <a:r>
              <a:rPr kumimoji="0" lang="en-US" sz="4800" b="0" i="0" u="none" strike="noStrike" kern="1200" cap="none" spc="-150" normalizeH="0" baseline="0" noProof="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Purchase</a:t>
            </a:r>
            <a:endParaRPr kumimoji="0" lang="en-US" sz="4800" b="0" i="0" u="none" strike="noStrike" kern="1200" cap="none" spc="-150" normalizeH="0" baseline="0" noProof="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6" name="Rectangle 1027"/>
          <p:cNvSpPr>
            <a:spLocks noGrp="1"/>
          </p:cNvSpPr>
          <p:nvPr>
            <p:ph idx="1"/>
          </p:nvPr>
        </p:nvSpPr>
        <p:spPr>
          <a:xfrm>
            <a:off x="282575" y="1066800"/>
            <a:ext cx="8432800" cy="3930650"/>
          </a:xfrm>
          <a:ln/>
        </p:spPr>
        <p:txBody>
          <a:bodyPr vert="horz" wrap="square" lIns="0" tIns="0" rIns="0" bIns="0" anchor="t" anchorCtr="0">
            <a:spAutoFit/>
          </a:bodyPr>
          <a:p>
            <a:pPr marL="396875" indent="-396875" defTabSz="913130" eaLnBrk="1" hangingPunct="1"/>
            <a:r>
              <a:rPr lang="en-US" altLang="zh-CN" sz="2800" dirty="0"/>
              <a:t>Obtain a recent appraisal</a:t>
            </a:r>
            <a:endParaRPr lang="en-US" altLang="zh-CN" sz="2800" dirty="0"/>
          </a:p>
          <a:p>
            <a:pPr marL="396875" indent="-396875" defTabSz="913130" eaLnBrk="1" hangingPunct="1"/>
            <a:r>
              <a:rPr lang="en-US" altLang="zh-CN" sz="2800" dirty="0"/>
              <a:t>Compute the ratio of each asset’s market value to the total</a:t>
            </a:r>
            <a:endParaRPr lang="en-US" altLang="zh-CN" sz="2800" dirty="0"/>
          </a:p>
          <a:p>
            <a:pPr marL="396875" indent="-396875" defTabSz="913130" eaLnBrk="1" hangingPunct="1"/>
            <a:endParaRPr lang="en-US" altLang="zh-CN" sz="2800" dirty="0"/>
          </a:p>
          <a:p>
            <a:pPr marL="396875" indent="-396875" defTabSz="913130" eaLnBrk="1" hangingPunct="1"/>
            <a:endParaRPr lang="en-US" altLang="zh-CN" sz="2800" dirty="0"/>
          </a:p>
          <a:p>
            <a:pPr marL="396875" indent="-396875" defTabSz="913130" eaLnBrk="1" hangingPunct="1"/>
            <a:endParaRPr lang="en-US" altLang="zh-CN" sz="2800" dirty="0"/>
          </a:p>
          <a:p>
            <a:pPr marL="396875" indent="-396875" defTabSz="913130" eaLnBrk="1" hangingPunct="1"/>
            <a:endParaRPr lang="en-US" altLang="zh-CN" sz="2800" dirty="0"/>
          </a:p>
          <a:p>
            <a:pPr marL="396875" indent="-396875" defTabSz="913130" eaLnBrk="1" hangingPunct="1"/>
            <a:r>
              <a:rPr lang="en-US" altLang="zh-CN" sz="2800" dirty="0"/>
              <a:t>The journal entry to record the purchase: </a:t>
            </a:r>
            <a:endParaRPr lang="en-US" altLang="zh-CN" sz="2800" dirty="0"/>
          </a:p>
        </p:txBody>
      </p:sp>
      <p:pic>
        <p:nvPicPr>
          <p:cNvPr id="22532" name="Picture 6"/>
          <p:cNvPicPr>
            <a:picLocks noChangeAspect="1"/>
          </p:cNvPicPr>
          <p:nvPr/>
        </p:nvPicPr>
        <p:blipFill>
          <a:blip r:embed="rId2"/>
          <a:stretch>
            <a:fillRect/>
          </a:stretch>
        </p:blipFill>
        <p:spPr>
          <a:xfrm>
            <a:off x="427038" y="2444750"/>
            <a:ext cx="8081962" cy="2201863"/>
          </a:xfrm>
          <a:prstGeom prst="rect">
            <a:avLst/>
          </a:prstGeom>
          <a:noFill/>
          <a:ln w="9525">
            <a:noFill/>
          </a:ln>
        </p:spPr>
      </p:pic>
      <p:graphicFrame>
        <p:nvGraphicFramePr>
          <p:cNvPr id="2" name="对象 1"/>
          <p:cNvGraphicFramePr/>
          <p:nvPr/>
        </p:nvGraphicFramePr>
        <p:xfrm>
          <a:off x="282575" y="5301615"/>
          <a:ext cx="8560435" cy="921385"/>
        </p:xfrm>
        <a:graphic>
          <a:graphicData uri="http://schemas.openxmlformats.org/presentationml/2006/ole">
            <mc:AlternateContent xmlns:mc="http://schemas.openxmlformats.org/markup-compatibility/2006">
              <mc:Choice xmlns:v="urn:schemas-microsoft-com:vml" Requires="v">
                <p:oleObj spid="_x0000_s3" name="" r:id="rId3" imgW="8553450" imgH="920750" progId="Paint.Picture">
                  <p:embed/>
                </p:oleObj>
              </mc:Choice>
              <mc:Fallback>
                <p:oleObj name="" r:id="rId3" imgW="8553450" imgH="920750" progId="Paint.Picture">
                  <p:embed/>
                  <p:pic>
                    <p:nvPicPr>
                      <p:cNvPr id="0" name="图片 2"/>
                      <p:cNvPicPr/>
                      <p:nvPr/>
                    </p:nvPicPr>
                    <p:blipFill>
                      <a:blip r:embed="rId4"/>
                      <a:stretch>
                        <a:fillRect/>
                      </a:stretch>
                    </p:blipFill>
                    <p:spPr>
                      <a:xfrm>
                        <a:off x="282575" y="5301615"/>
                        <a:ext cx="8560435" cy="921385"/>
                      </a:xfrm>
                      <a:prstGeom prst="rect">
                        <a:avLst/>
                      </a:prstGeom>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charRg st="90" end="133"/>
                                            </p:txEl>
                                          </p:spTgt>
                                        </p:tgtEl>
                                        <p:attrNameLst>
                                          <p:attrName>style.visibility</p:attrName>
                                        </p:attrNameLst>
                                      </p:cBhvr>
                                      <p:to>
                                        <p:strVal val="visible"/>
                                      </p:to>
                                    </p:set>
                                    <p:animEffect transition="in" filter="fade">
                                      <p:cBhvr>
                                        <p:cTn id="7" dur="1000"/>
                                        <p:tgtEl>
                                          <p:spTgt spid="6">
                                            <p:txEl>
                                              <p:charRg st="90" end="13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23555"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23556" name="Rectangle 2"/>
          <p:cNvSpPr>
            <a:spLocks noGrp="1"/>
          </p:cNvSpPr>
          <p:nvPr>
            <p:ph type="title"/>
          </p:nvPr>
        </p:nvSpPr>
        <p:spPr>
          <a:solidFill>
            <a:schemeClr val="bg1">
              <a:alpha val="100000"/>
            </a:schemeClr>
          </a:solidFill>
          <a:ln/>
        </p:spPr>
        <p:txBody>
          <a:bodyPr vert="horz" wrap="square" lIns="91440" tIns="45720" rIns="91440" bIns="45720" anchor="b" anchorCtr="0"/>
          <a:p>
            <a:pPr eaLnBrk="1" hangingPunct="1"/>
            <a:r>
              <a:rPr lang="en-US" altLang="zh-CN" sz="4000" dirty="0">
                <a:solidFill>
                  <a:srgbClr val="0000CC"/>
                </a:solidFill>
              </a:rPr>
              <a:t>Costs subsequent to Acquisition</a:t>
            </a:r>
            <a:endParaRPr lang="en-US" altLang="zh-CN" sz="4000" dirty="0">
              <a:solidFill>
                <a:srgbClr val="0000CC"/>
              </a:solidFill>
            </a:endParaRPr>
          </a:p>
        </p:txBody>
      </p:sp>
      <p:sp>
        <p:nvSpPr>
          <p:cNvPr id="23557" name="Rectangle 3"/>
          <p:cNvSpPr>
            <a:spLocks noGrp="1"/>
          </p:cNvSpPr>
          <p:nvPr>
            <p:ph idx="1"/>
          </p:nvPr>
        </p:nvSpPr>
        <p:spPr>
          <a:xfrm>
            <a:off x="1182688" y="2017713"/>
            <a:ext cx="7772400" cy="4291012"/>
          </a:xfrm>
          <a:solidFill>
            <a:schemeClr val="bg1">
              <a:alpha val="100000"/>
            </a:schemeClr>
          </a:solidFill>
          <a:ln>
            <a:solidFill>
              <a:srgbClr val="A50021">
                <a:alpha val="100000"/>
              </a:srgbClr>
            </a:solidFill>
            <a:miter lim="800000"/>
          </a:ln>
        </p:spPr>
        <p:txBody>
          <a:bodyPr vert="horz" wrap="square" lIns="91440" tIns="45720" rIns="91440" bIns="45720" anchor="t" anchorCtr="0"/>
          <a:p>
            <a:pPr eaLnBrk="1" hangingPunct="1"/>
            <a:r>
              <a:rPr lang="en-US" altLang="zh-CN" sz="2400" dirty="0"/>
              <a:t>If cost incurred increase future benefits, capitalize costs</a:t>
            </a:r>
            <a:endParaRPr lang="en-US" altLang="zh-CN" sz="2400" dirty="0"/>
          </a:p>
          <a:p>
            <a:pPr eaLnBrk="1" hangingPunct="1"/>
            <a:r>
              <a:rPr lang="en-US" altLang="zh-CN" sz="2400" dirty="0"/>
              <a:t>If costs maintain a given level of services, expense costs</a:t>
            </a:r>
            <a:endParaRPr lang="en-US" altLang="zh-CN" sz="2400" dirty="0"/>
          </a:p>
          <a:p>
            <a:pPr eaLnBrk="1" hangingPunct="1"/>
            <a:r>
              <a:rPr lang="en-US" altLang="zh-CN" sz="2400" dirty="0"/>
              <a:t>Costs incurred after acquisition can be:</a:t>
            </a:r>
            <a:endParaRPr lang="en-US" altLang="zh-CN" sz="2400" dirty="0"/>
          </a:p>
          <a:p>
            <a:pPr eaLnBrk="1" hangingPunct="1">
              <a:buClr>
                <a:schemeClr val="accent2"/>
              </a:buClr>
              <a:buSzPct val="80000"/>
              <a:buFont typeface="Monotype Sorts" pitchFamily="2" charset="2"/>
              <a:buChar char="¶"/>
            </a:pPr>
            <a:r>
              <a:rPr lang="en-US" altLang="zh-CN" sz="2400" dirty="0"/>
              <a:t>  additions</a:t>
            </a:r>
            <a:endParaRPr lang="en-US" altLang="zh-CN" sz="2400" dirty="0"/>
          </a:p>
          <a:p>
            <a:pPr eaLnBrk="1" hangingPunct="1">
              <a:buClr>
                <a:schemeClr val="accent2"/>
              </a:buClr>
              <a:buSzPct val="80000"/>
              <a:buFont typeface="Monotype Sorts" pitchFamily="2" charset="2"/>
              <a:buChar char="·"/>
            </a:pPr>
            <a:r>
              <a:rPr lang="en-US" altLang="zh-CN" sz="2400" dirty="0"/>
              <a:t>  improvements and replacements</a:t>
            </a:r>
            <a:endParaRPr lang="en-US" altLang="zh-CN" sz="2400" dirty="0"/>
          </a:p>
          <a:p>
            <a:pPr eaLnBrk="1" hangingPunct="1">
              <a:buClr>
                <a:schemeClr val="accent2"/>
              </a:buClr>
              <a:buSzPct val="80000"/>
              <a:buFont typeface="Monotype Sorts" pitchFamily="2" charset="2"/>
              <a:buChar char="¸"/>
            </a:pPr>
            <a:r>
              <a:rPr lang="en-US" altLang="zh-CN" sz="2400" dirty="0"/>
              <a:t>  rearrangements and reinstallation </a:t>
            </a:r>
            <a:endParaRPr lang="en-US" altLang="zh-CN" sz="2400" dirty="0"/>
          </a:p>
          <a:p>
            <a:pPr eaLnBrk="1" hangingPunct="1">
              <a:buClr>
                <a:schemeClr val="accent2"/>
              </a:buClr>
              <a:buSzPct val="80000"/>
              <a:buFont typeface="Monotype Sorts" pitchFamily="2" charset="2"/>
              <a:buChar char="¹"/>
            </a:pPr>
            <a:r>
              <a:rPr lang="en-US" altLang="zh-CN" sz="2400" dirty="0"/>
              <a:t>  repairs</a:t>
            </a:r>
            <a:endParaRPr lang="en-US" altLang="zh-CN" sz="24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24579"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24580" name="Rectangle 2"/>
          <p:cNvSpPr>
            <a:spLocks noGrp="1"/>
          </p:cNvSpPr>
          <p:nvPr>
            <p:ph type="title"/>
          </p:nvPr>
        </p:nvSpPr>
        <p:spPr>
          <a:xfrm>
            <a:off x="1150938" y="269875"/>
            <a:ext cx="7793037" cy="1071563"/>
          </a:xfrm>
          <a:solidFill>
            <a:schemeClr val="bg1">
              <a:alpha val="100000"/>
            </a:schemeClr>
          </a:solidFill>
          <a:ln/>
        </p:spPr>
        <p:txBody>
          <a:bodyPr vert="horz" wrap="square" lIns="91440" tIns="45720" rIns="91440" bIns="45720" anchor="b" anchorCtr="0"/>
          <a:p>
            <a:pPr eaLnBrk="1" hangingPunct="1"/>
            <a:r>
              <a:rPr lang="en-US" altLang="zh-CN" dirty="0">
                <a:solidFill>
                  <a:schemeClr val="bg2"/>
                </a:solidFill>
              </a:rPr>
              <a:t>Depreciation – Concept</a:t>
            </a:r>
            <a:r>
              <a:rPr lang="zh-CN" altLang="en-US" dirty="0">
                <a:solidFill>
                  <a:schemeClr val="bg2"/>
                </a:solidFill>
              </a:rPr>
              <a:t>折旧</a:t>
            </a:r>
            <a:endParaRPr lang="zh-CN" altLang="en-US" dirty="0">
              <a:solidFill>
                <a:schemeClr val="bg2"/>
              </a:solidFill>
            </a:endParaRPr>
          </a:p>
        </p:txBody>
      </p:sp>
      <p:sp>
        <p:nvSpPr>
          <p:cNvPr id="24581" name="Rectangle 3"/>
          <p:cNvSpPr>
            <a:spLocks noGrp="1"/>
          </p:cNvSpPr>
          <p:nvPr>
            <p:ph idx="1"/>
          </p:nvPr>
        </p:nvSpPr>
        <p:spPr>
          <a:solidFill>
            <a:schemeClr val="bg1">
              <a:alpha val="100000"/>
            </a:schemeClr>
          </a:solidFill>
          <a:ln/>
        </p:spPr>
        <p:txBody>
          <a:bodyPr vert="horz" wrap="square" lIns="91440" tIns="45720" rIns="91440" bIns="45720" anchor="t" anchorCtr="0"/>
          <a:p>
            <a:pPr eaLnBrk="1" hangingPunct="1">
              <a:lnSpc>
                <a:spcPct val="90000"/>
              </a:lnSpc>
              <a:buClr>
                <a:schemeClr val="accent2"/>
              </a:buClr>
              <a:buFontTx/>
              <a:buChar char="*"/>
            </a:pPr>
            <a:r>
              <a:rPr lang="en-US" altLang="zh-CN" sz="2800" dirty="0"/>
              <a:t>Depreciation is a means of cost allocation.</a:t>
            </a:r>
            <a:endParaRPr lang="en-US" altLang="zh-CN" sz="2800" dirty="0"/>
          </a:p>
          <a:p>
            <a:pPr eaLnBrk="1" hangingPunct="1">
              <a:lnSpc>
                <a:spcPct val="90000"/>
              </a:lnSpc>
              <a:buClr>
                <a:schemeClr val="accent2"/>
              </a:buClr>
              <a:buFontTx/>
              <a:buChar char="*"/>
            </a:pPr>
            <a:r>
              <a:rPr lang="en-US" altLang="zh-CN" sz="2800" dirty="0"/>
              <a:t>It is not a method of valuation.</a:t>
            </a:r>
            <a:endParaRPr lang="en-US" altLang="zh-CN" sz="2800" dirty="0"/>
          </a:p>
          <a:p>
            <a:pPr eaLnBrk="1" hangingPunct="1">
              <a:lnSpc>
                <a:spcPct val="90000"/>
              </a:lnSpc>
              <a:buClr>
                <a:schemeClr val="accent2"/>
              </a:buClr>
              <a:buFontTx/>
              <a:buChar char="*"/>
            </a:pPr>
            <a:r>
              <a:rPr lang="en-US" altLang="zh-CN" sz="2800" dirty="0"/>
              <a:t>Depreciation involves:</a:t>
            </a:r>
            <a:endParaRPr lang="en-US" altLang="zh-CN" sz="2800" dirty="0"/>
          </a:p>
          <a:p>
            <a:pPr eaLnBrk="1" hangingPunct="1">
              <a:lnSpc>
                <a:spcPct val="90000"/>
              </a:lnSpc>
              <a:buClr>
                <a:schemeClr val="accent2"/>
              </a:buClr>
              <a:buFontTx/>
              <a:buChar char=" "/>
            </a:pPr>
            <a:r>
              <a:rPr lang="en-US" altLang="zh-CN" sz="2800" dirty="0"/>
              <a:t>   </a:t>
            </a:r>
            <a:r>
              <a:rPr lang="en-US" altLang="zh-CN" sz="2400" dirty="0"/>
              <a:t>allocating the cost of tangible assets to expense</a:t>
            </a:r>
            <a:endParaRPr lang="en-US" altLang="zh-CN" sz="2400" dirty="0"/>
          </a:p>
          <a:p>
            <a:pPr eaLnBrk="1" hangingPunct="1">
              <a:lnSpc>
                <a:spcPct val="90000"/>
              </a:lnSpc>
              <a:buClr>
                <a:schemeClr val="accent2"/>
              </a:buClr>
              <a:buFontTx/>
              <a:buChar char=" "/>
            </a:pPr>
            <a:r>
              <a:rPr lang="en-US" altLang="zh-CN" sz="2800" dirty="0"/>
              <a:t>   </a:t>
            </a:r>
            <a:r>
              <a:rPr lang="en-US" altLang="zh-CN" sz="2400" dirty="0"/>
              <a:t>in a systematic and rational manner</a:t>
            </a:r>
            <a:r>
              <a:rPr lang="en-US" altLang="zh-CN" sz="2800" dirty="0"/>
              <a:t> </a:t>
            </a:r>
            <a:endParaRPr lang="en-US" altLang="zh-CN" sz="2800" dirty="0"/>
          </a:p>
          <a:p>
            <a:pPr eaLnBrk="1" hangingPunct="1">
              <a:lnSpc>
                <a:spcPct val="90000"/>
              </a:lnSpc>
              <a:buClr>
                <a:schemeClr val="accent2"/>
              </a:buClr>
              <a:buFontTx/>
              <a:buChar char=" "/>
            </a:pPr>
            <a:r>
              <a:rPr lang="en-US" altLang="zh-CN" sz="2800" dirty="0"/>
              <a:t>   </a:t>
            </a:r>
            <a:r>
              <a:rPr lang="en-US" altLang="zh-CN" sz="2400" dirty="0"/>
              <a:t>to periods expected to benefit from use of assets</a:t>
            </a:r>
            <a:endParaRPr lang="en-US" altLang="zh-CN" sz="24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25603"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25604" name="Rectangle 2"/>
          <p:cNvSpPr>
            <a:spLocks noGrp="1"/>
          </p:cNvSpPr>
          <p:nvPr>
            <p:ph type="title"/>
          </p:nvPr>
        </p:nvSpPr>
        <p:spPr>
          <a:ln/>
        </p:spPr>
        <p:txBody>
          <a:bodyPr vert="horz" wrap="square" lIns="91440" tIns="45720" rIns="91440" bIns="45720" anchor="b" anchorCtr="0"/>
          <a:p>
            <a:pPr eaLnBrk="1" hangingPunct="1"/>
            <a:r>
              <a:rPr lang="en-US" altLang="zh-CN" dirty="0">
                <a:solidFill>
                  <a:schemeClr val="bg2"/>
                </a:solidFill>
              </a:rPr>
              <a:t>Factors in the Depreciation Process</a:t>
            </a:r>
            <a:endParaRPr lang="en-US" altLang="zh-CN" dirty="0">
              <a:solidFill>
                <a:schemeClr val="bg2"/>
              </a:solidFill>
            </a:endParaRPr>
          </a:p>
        </p:txBody>
      </p:sp>
      <p:sp>
        <p:nvSpPr>
          <p:cNvPr id="25605" name="Rectangle 3"/>
          <p:cNvSpPr>
            <a:spLocks noGrp="1"/>
          </p:cNvSpPr>
          <p:nvPr>
            <p:ph idx="1"/>
          </p:nvPr>
        </p:nvSpPr>
        <p:spPr>
          <a:solidFill>
            <a:schemeClr val="bg1">
              <a:alpha val="100000"/>
            </a:schemeClr>
          </a:solidFill>
          <a:ln/>
        </p:spPr>
        <p:txBody>
          <a:bodyPr vert="horz" wrap="square" lIns="91440" tIns="45720" rIns="91440" bIns="45720" anchor="t" anchorCtr="0"/>
          <a:p>
            <a:pPr eaLnBrk="1" hangingPunct="1">
              <a:buClr>
                <a:schemeClr val="accent2"/>
              </a:buClr>
              <a:buSzPct val="120000"/>
              <a:buFontTx/>
              <a:buChar char="*"/>
            </a:pPr>
            <a:r>
              <a:rPr lang="en-US" altLang="zh-CN" dirty="0"/>
              <a:t>Questions to be answered:</a:t>
            </a:r>
            <a:endParaRPr lang="en-US" altLang="zh-CN" dirty="0"/>
          </a:p>
          <a:p>
            <a:pPr eaLnBrk="1" hangingPunct="1">
              <a:buClr>
                <a:schemeClr val="accent2"/>
              </a:buClr>
              <a:buSzPct val="90000"/>
              <a:buFont typeface="Monotype Sorts" pitchFamily="2" charset="2"/>
              <a:buChar char="¶"/>
            </a:pPr>
            <a:r>
              <a:rPr lang="en-US" altLang="zh-CN" dirty="0"/>
              <a:t>  </a:t>
            </a:r>
            <a:r>
              <a:rPr lang="en-US" altLang="zh-CN" sz="2800" dirty="0"/>
              <a:t>What is the depreciable base of the asset?</a:t>
            </a:r>
            <a:endParaRPr lang="en-US" altLang="zh-CN" dirty="0"/>
          </a:p>
          <a:p>
            <a:pPr eaLnBrk="1" hangingPunct="1">
              <a:buClr>
                <a:schemeClr val="accent2"/>
              </a:buClr>
              <a:buSzPct val="90000"/>
              <a:buFont typeface="Monotype Sorts" pitchFamily="2" charset="2"/>
              <a:buChar char="·"/>
            </a:pPr>
            <a:r>
              <a:rPr lang="en-US" altLang="zh-CN" dirty="0"/>
              <a:t>  </a:t>
            </a:r>
            <a:r>
              <a:rPr lang="en-US" altLang="zh-CN" sz="2800" dirty="0"/>
              <a:t>What is the asset</a:t>
            </a:r>
            <a:r>
              <a:rPr lang="en-US" altLang="zh-CN" sz="2800" dirty="0">
                <a:latin typeface="Times New Roman" panose="02020603050405020304" pitchFamily="18" charset="0"/>
              </a:rPr>
              <a:t>’</a:t>
            </a:r>
            <a:r>
              <a:rPr lang="en-US" altLang="zh-CN" sz="2800" dirty="0"/>
              <a:t>s useful life?</a:t>
            </a:r>
            <a:endParaRPr lang="en-US" altLang="zh-CN" dirty="0"/>
          </a:p>
          <a:p>
            <a:pPr eaLnBrk="1" hangingPunct="1">
              <a:buClr>
                <a:schemeClr val="accent2"/>
              </a:buClr>
              <a:buSzPct val="90000"/>
              <a:buFont typeface="Monotype Sorts" pitchFamily="2" charset="2"/>
              <a:buChar char="¸"/>
            </a:pPr>
            <a:r>
              <a:rPr lang="en-US" altLang="zh-CN" dirty="0"/>
              <a:t>  </a:t>
            </a:r>
            <a:r>
              <a:rPr lang="en-US" altLang="zh-CN" sz="2800" dirty="0"/>
              <a:t>What method of cost apportionment is best for 	the asset in question?</a:t>
            </a:r>
            <a:endParaRPr lang="en-US" altLang="zh-CN"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8195"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8196" name="Rectangle 2"/>
          <p:cNvSpPr>
            <a:spLocks noGrp="1"/>
          </p:cNvSpPr>
          <p:nvPr>
            <p:ph type="title"/>
          </p:nvPr>
        </p:nvSpPr>
        <p:spPr>
          <a:ln/>
        </p:spPr>
        <p:txBody>
          <a:bodyPr vert="horz" wrap="square" lIns="91440" tIns="45720" rIns="91440" bIns="45720" anchor="b" anchorCtr="0"/>
          <a:p>
            <a:pPr eaLnBrk="1" hangingPunct="1"/>
            <a:r>
              <a:rPr lang="en-US" altLang="zh-CN" b="1" dirty="0">
                <a:solidFill>
                  <a:schemeClr val="bg2"/>
                </a:solidFill>
              </a:rPr>
              <a:t>Type of long-term assets</a:t>
            </a:r>
            <a:endParaRPr lang="zh-CN" altLang="en-US" b="1" dirty="0">
              <a:solidFill>
                <a:schemeClr val="bg2"/>
              </a:solidFill>
            </a:endParaRPr>
          </a:p>
        </p:txBody>
      </p:sp>
      <p:sp>
        <p:nvSpPr>
          <p:cNvPr id="8197" name="Rectangle 3"/>
          <p:cNvSpPr>
            <a:spLocks noGrp="1"/>
          </p:cNvSpPr>
          <p:nvPr>
            <p:ph idx="1"/>
          </p:nvPr>
        </p:nvSpPr>
        <p:spPr>
          <a:ln/>
        </p:spPr>
        <p:txBody>
          <a:bodyPr vert="horz" wrap="square" lIns="91440" tIns="45720" rIns="91440" bIns="45720" anchor="t" anchorCtr="0"/>
          <a:p>
            <a:pPr eaLnBrk="1" hangingPunct="1"/>
            <a:r>
              <a:rPr lang="en-US" altLang="zh-CN" sz="4000" dirty="0"/>
              <a:t>Investment </a:t>
            </a:r>
            <a:r>
              <a:rPr lang="zh-CN" altLang="en-US" sz="4000" dirty="0"/>
              <a:t>长期投资</a:t>
            </a:r>
            <a:endParaRPr lang="zh-CN" altLang="en-US" sz="4000" dirty="0"/>
          </a:p>
          <a:p>
            <a:pPr eaLnBrk="1" hangingPunct="1"/>
            <a:r>
              <a:rPr lang="en-US" altLang="zh-CN" sz="4000" dirty="0"/>
              <a:t>PP&amp;E </a:t>
            </a:r>
            <a:r>
              <a:rPr lang="zh-CN" altLang="en-US" sz="4000" dirty="0"/>
              <a:t>厂场设备</a:t>
            </a:r>
            <a:endParaRPr lang="zh-CN" altLang="en-US" sz="4000" dirty="0"/>
          </a:p>
          <a:p>
            <a:pPr eaLnBrk="1" hangingPunct="1"/>
            <a:r>
              <a:rPr lang="en-US" altLang="zh-CN" sz="4000" dirty="0"/>
              <a:t>Natural resources </a:t>
            </a:r>
            <a:r>
              <a:rPr lang="zh-CN" altLang="en-US" sz="4000" dirty="0"/>
              <a:t>自然资源</a:t>
            </a:r>
            <a:endParaRPr lang="zh-CN" altLang="en-US" sz="4000" dirty="0"/>
          </a:p>
          <a:p>
            <a:pPr eaLnBrk="1" hangingPunct="1"/>
            <a:r>
              <a:rPr lang="en-US" altLang="zh-CN" sz="4000" dirty="0"/>
              <a:t>Intangible assets </a:t>
            </a:r>
            <a:r>
              <a:rPr lang="zh-CN" altLang="en-US" sz="4000" dirty="0"/>
              <a:t>无形资产</a:t>
            </a:r>
            <a:endParaRPr lang="zh-CN" altLang="en-US" sz="4000" dirty="0"/>
          </a:p>
          <a:p>
            <a:pPr eaLnBrk="1" hangingPunct="1"/>
            <a:r>
              <a:rPr lang="en-US" altLang="zh-CN" sz="4000" dirty="0"/>
              <a:t>Other assets</a:t>
            </a:r>
            <a:endParaRPr lang="en-US" altLang="zh-CN" sz="4000" dirty="0"/>
          </a:p>
          <a:p>
            <a:pPr eaLnBrk="1" hangingPunct="1"/>
            <a:endParaRPr lang="en-US" altLang="zh-CN" sz="40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26627"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26628" name="Rectangle 2"/>
          <p:cNvSpPr>
            <a:spLocks noGrp="1"/>
          </p:cNvSpPr>
          <p:nvPr>
            <p:ph type="title"/>
          </p:nvPr>
        </p:nvSpPr>
        <p:spPr>
          <a:solidFill>
            <a:schemeClr val="bg1">
              <a:alpha val="100000"/>
            </a:schemeClr>
          </a:solidFill>
          <a:ln/>
        </p:spPr>
        <p:txBody>
          <a:bodyPr vert="horz" wrap="square" lIns="91440" tIns="45720" rIns="91440" bIns="45720" anchor="b" anchorCtr="0"/>
          <a:p>
            <a:pPr eaLnBrk="1" hangingPunct="1"/>
            <a:r>
              <a:rPr lang="en-US" altLang="zh-CN" dirty="0">
                <a:solidFill>
                  <a:schemeClr val="bg2"/>
                </a:solidFill>
              </a:rPr>
              <a:t>Depreciable Base</a:t>
            </a:r>
            <a:endParaRPr lang="en-US" altLang="zh-CN" dirty="0">
              <a:solidFill>
                <a:schemeClr val="bg2"/>
              </a:solidFill>
            </a:endParaRPr>
          </a:p>
        </p:txBody>
      </p:sp>
      <p:sp>
        <p:nvSpPr>
          <p:cNvPr id="26629" name="Rectangle 3"/>
          <p:cNvSpPr>
            <a:spLocks noGrp="1"/>
          </p:cNvSpPr>
          <p:nvPr>
            <p:ph idx="1"/>
          </p:nvPr>
        </p:nvSpPr>
        <p:spPr>
          <a:solidFill>
            <a:schemeClr val="bg1">
              <a:alpha val="100000"/>
            </a:schemeClr>
          </a:solidFill>
          <a:ln/>
        </p:spPr>
        <p:txBody>
          <a:bodyPr vert="horz" wrap="square" lIns="91440" tIns="45720" rIns="91440" bIns="45720" anchor="t" anchorCtr="0"/>
          <a:p>
            <a:pPr eaLnBrk="1" hangingPunct="1">
              <a:buClr>
                <a:schemeClr val="accent2"/>
              </a:buClr>
              <a:buSzPct val="90000"/>
              <a:buFont typeface="Monotype Sorts" pitchFamily="2" charset="2"/>
              <a:buChar char="v"/>
            </a:pPr>
            <a:r>
              <a:rPr lang="en-US" altLang="zh-CN" dirty="0"/>
              <a:t>Depreciable base is the amount subject to	depreciation.</a:t>
            </a:r>
            <a:endParaRPr lang="en-US" altLang="zh-CN" dirty="0"/>
          </a:p>
          <a:p>
            <a:pPr eaLnBrk="1" hangingPunct="1">
              <a:buClr>
                <a:schemeClr val="accent2"/>
              </a:buClr>
              <a:buSzPct val="90000"/>
              <a:buFont typeface="Monotype Sorts" pitchFamily="2" charset="2"/>
              <a:buChar char="v"/>
            </a:pPr>
            <a:r>
              <a:rPr lang="en-US" altLang="zh-CN" dirty="0"/>
              <a:t>It is determined as:</a:t>
            </a:r>
            <a:endParaRPr lang="en-US" altLang="zh-CN" dirty="0"/>
          </a:p>
          <a:p>
            <a:pPr eaLnBrk="1" hangingPunct="1">
              <a:buClr>
                <a:schemeClr val="tx1"/>
              </a:buClr>
              <a:buSzPct val="90000"/>
              <a:buFont typeface="Monotype Sorts" pitchFamily="2" charset="2"/>
              <a:buChar char="¶"/>
            </a:pPr>
            <a:r>
              <a:rPr lang="en-US" altLang="zh-CN" dirty="0"/>
              <a:t>  Original cost of the asset </a:t>
            </a:r>
            <a:r>
              <a:rPr lang="en-US" altLang="zh-CN" i="1" dirty="0"/>
              <a:t>less</a:t>
            </a:r>
            <a:endParaRPr lang="en-US" altLang="zh-CN" dirty="0"/>
          </a:p>
          <a:p>
            <a:pPr eaLnBrk="1" hangingPunct="1">
              <a:buClr>
                <a:schemeClr val="tx1"/>
              </a:buClr>
              <a:buSzPct val="90000"/>
              <a:buFont typeface="Monotype Sorts" pitchFamily="2" charset="2"/>
              <a:buChar char="·"/>
            </a:pPr>
            <a:r>
              <a:rPr lang="en-US" altLang="zh-CN" dirty="0"/>
              <a:t>  Estimated salvage or disposal value</a:t>
            </a:r>
            <a:endParaRPr lang="en-US" altLang="zh-CN"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27651"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27652" name="Rectangle 2"/>
          <p:cNvSpPr>
            <a:spLocks noGrp="1"/>
          </p:cNvSpPr>
          <p:nvPr>
            <p:ph type="title"/>
          </p:nvPr>
        </p:nvSpPr>
        <p:spPr>
          <a:solidFill>
            <a:schemeClr val="bg1">
              <a:alpha val="100000"/>
            </a:schemeClr>
          </a:solidFill>
          <a:ln/>
        </p:spPr>
        <p:txBody>
          <a:bodyPr vert="horz" wrap="square" lIns="91440" tIns="45720" rIns="91440" bIns="45720" anchor="b" anchorCtr="0"/>
          <a:p>
            <a:pPr eaLnBrk="1" hangingPunct="1"/>
            <a:r>
              <a:rPr lang="en-US" altLang="zh-CN" dirty="0">
                <a:solidFill>
                  <a:schemeClr val="bg2"/>
                </a:solidFill>
              </a:rPr>
              <a:t>Estimated Service Lives</a:t>
            </a:r>
            <a:endParaRPr lang="en-US" altLang="zh-CN" dirty="0">
              <a:solidFill>
                <a:schemeClr val="bg2"/>
              </a:solidFill>
            </a:endParaRPr>
          </a:p>
        </p:txBody>
      </p:sp>
      <p:sp>
        <p:nvSpPr>
          <p:cNvPr id="27653" name="Rectangle 3"/>
          <p:cNvSpPr>
            <a:spLocks noGrp="1"/>
          </p:cNvSpPr>
          <p:nvPr>
            <p:ph idx="1"/>
          </p:nvPr>
        </p:nvSpPr>
        <p:spPr>
          <a:xfrm>
            <a:off x="1182688" y="2017713"/>
            <a:ext cx="7772400" cy="4435475"/>
          </a:xfrm>
          <a:solidFill>
            <a:schemeClr val="bg1">
              <a:alpha val="100000"/>
            </a:schemeClr>
          </a:solidFill>
          <a:ln/>
        </p:spPr>
        <p:txBody>
          <a:bodyPr vert="horz" wrap="square" lIns="91440" tIns="45720" rIns="91440" bIns="45720" anchor="t" anchorCtr="0"/>
          <a:p>
            <a:pPr eaLnBrk="1" hangingPunct="1">
              <a:buClr>
                <a:schemeClr val="accent2"/>
              </a:buClr>
              <a:buSzPct val="120000"/>
              <a:buFontTx/>
              <a:buChar char="*"/>
            </a:pPr>
            <a:r>
              <a:rPr lang="en-US" altLang="zh-CN" sz="2800" dirty="0"/>
              <a:t>An asset</a:t>
            </a:r>
            <a:r>
              <a:rPr lang="en-US" altLang="zh-CN" sz="2800" dirty="0">
                <a:latin typeface="Times New Roman" panose="02020603050405020304" pitchFamily="18" charset="0"/>
              </a:rPr>
              <a:t>’</a:t>
            </a:r>
            <a:r>
              <a:rPr lang="en-US" altLang="zh-CN" sz="2800" dirty="0"/>
              <a:t>s service life and physical life are not the same.</a:t>
            </a:r>
            <a:endParaRPr lang="en-US" altLang="zh-CN" sz="2800" dirty="0"/>
          </a:p>
          <a:p>
            <a:pPr eaLnBrk="1" hangingPunct="1">
              <a:buClr>
                <a:schemeClr val="accent2"/>
              </a:buClr>
              <a:buSzPct val="120000"/>
              <a:buFontTx/>
              <a:buChar char="*"/>
            </a:pPr>
            <a:r>
              <a:rPr lang="en-US" altLang="zh-CN" sz="2800" dirty="0"/>
              <a:t>Assets are retired (from productive life) due to:</a:t>
            </a:r>
            <a:endParaRPr lang="en-US" altLang="zh-CN" sz="2800" dirty="0"/>
          </a:p>
          <a:p>
            <a:pPr lvl="1" eaLnBrk="1" hangingPunct="1">
              <a:buClr>
                <a:schemeClr val="accent2"/>
              </a:buClr>
              <a:buSzPct val="120000"/>
              <a:buFontTx/>
              <a:buChar char="*"/>
            </a:pPr>
            <a:r>
              <a:rPr lang="en-US" altLang="zh-CN" sz="2400" dirty="0"/>
              <a:t>physical factors (such as casualty), or</a:t>
            </a:r>
            <a:endParaRPr lang="en-US" altLang="zh-CN" sz="2400" dirty="0"/>
          </a:p>
          <a:p>
            <a:pPr lvl="1" eaLnBrk="1" hangingPunct="1">
              <a:buClr>
                <a:schemeClr val="accent2"/>
              </a:buClr>
              <a:buSzPct val="120000"/>
              <a:buFontTx/>
              <a:buChar char="*"/>
            </a:pPr>
            <a:r>
              <a:rPr lang="en-US" altLang="zh-CN" sz="2400" dirty="0"/>
              <a:t>economic factors (such as obsolescence)</a:t>
            </a:r>
            <a:endParaRPr lang="en-US" altLang="zh-CN" sz="2400" dirty="0"/>
          </a:p>
          <a:p>
            <a:pPr eaLnBrk="1" hangingPunct="1">
              <a:buClr>
                <a:schemeClr val="accent2"/>
              </a:buClr>
              <a:buSzPct val="120000"/>
              <a:buFontTx/>
              <a:buChar char="*"/>
            </a:pPr>
            <a:r>
              <a:rPr lang="en-US" altLang="zh-CN" sz="2800" dirty="0"/>
              <a:t>Economic factors in turn include</a:t>
            </a:r>
            <a:endParaRPr lang="en-US" altLang="zh-CN" sz="2800" dirty="0"/>
          </a:p>
          <a:p>
            <a:pPr lvl="1" eaLnBrk="1" hangingPunct="1">
              <a:buClr>
                <a:schemeClr val="accent2"/>
              </a:buClr>
              <a:buSzPct val="120000"/>
              <a:buFontTx/>
              <a:buChar char="*"/>
            </a:pPr>
            <a:r>
              <a:rPr lang="en-US" altLang="zh-CN" sz="2000" dirty="0"/>
              <a:t>Inadequacy (asset can not meet current demand)</a:t>
            </a:r>
            <a:endParaRPr lang="en-US" altLang="zh-CN" sz="2000" dirty="0"/>
          </a:p>
          <a:p>
            <a:pPr lvl="1" eaLnBrk="1" hangingPunct="1">
              <a:buClr>
                <a:schemeClr val="accent2"/>
              </a:buClr>
              <a:buSzPct val="120000"/>
              <a:buFontTx/>
              <a:buChar char="*"/>
            </a:pPr>
            <a:r>
              <a:rPr lang="en-US" altLang="zh-CN" sz="2000" dirty="0"/>
              <a:t>Super cession (by a better asset)</a:t>
            </a:r>
            <a:endParaRPr lang="en-US" altLang="zh-CN" sz="2000" dirty="0"/>
          </a:p>
          <a:p>
            <a:pPr lvl="1" eaLnBrk="1" hangingPunct="1">
              <a:buClr>
                <a:schemeClr val="accent2"/>
              </a:buClr>
              <a:buSzPct val="120000"/>
              <a:buFontTx/>
              <a:buChar char="*"/>
            </a:pPr>
            <a:r>
              <a:rPr lang="en-US" altLang="zh-CN" sz="2000" dirty="0"/>
              <a:t>Obsolescence (other factors) </a:t>
            </a:r>
            <a:endParaRPr lang="en-US" altLang="zh-CN" sz="20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28675"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28676" name="Rectangle 2"/>
          <p:cNvSpPr>
            <a:spLocks noGrp="1"/>
          </p:cNvSpPr>
          <p:nvPr>
            <p:ph type="title"/>
          </p:nvPr>
        </p:nvSpPr>
        <p:spPr>
          <a:xfrm>
            <a:off x="1150938" y="214313"/>
            <a:ext cx="7793037" cy="1266825"/>
          </a:xfrm>
          <a:solidFill>
            <a:schemeClr val="bg1">
              <a:alpha val="100000"/>
            </a:schemeClr>
          </a:solidFill>
          <a:ln/>
        </p:spPr>
        <p:txBody>
          <a:bodyPr vert="horz" wrap="square" lIns="91440" tIns="45720" rIns="91440" bIns="45720" anchor="b" anchorCtr="0"/>
          <a:p>
            <a:pPr eaLnBrk="1" hangingPunct="1"/>
            <a:r>
              <a:rPr lang="en-US" altLang="zh-CN" dirty="0">
                <a:solidFill>
                  <a:schemeClr val="bg2"/>
                </a:solidFill>
              </a:rPr>
              <a:t>Depreciation Methods</a:t>
            </a:r>
            <a:endParaRPr lang="en-US" altLang="zh-CN" dirty="0">
              <a:solidFill>
                <a:schemeClr val="bg2"/>
              </a:solidFill>
            </a:endParaRPr>
          </a:p>
        </p:txBody>
      </p:sp>
      <p:sp>
        <p:nvSpPr>
          <p:cNvPr id="28677" name="Rectangle 3"/>
          <p:cNvSpPr>
            <a:spLocks noGrp="1"/>
          </p:cNvSpPr>
          <p:nvPr>
            <p:ph idx="1"/>
          </p:nvPr>
        </p:nvSpPr>
        <p:spPr>
          <a:solidFill>
            <a:schemeClr val="bg1">
              <a:alpha val="100000"/>
            </a:schemeClr>
          </a:solidFill>
          <a:ln/>
        </p:spPr>
        <p:txBody>
          <a:bodyPr vert="horz" wrap="square" lIns="91440" tIns="45720" rIns="91440" bIns="45720" anchor="t" anchorCtr="0"/>
          <a:p>
            <a:pPr eaLnBrk="1" hangingPunct="1">
              <a:buClr>
                <a:schemeClr val="accent2"/>
              </a:buClr>
              <a:buFont typeface="Monotype Sorts" pitchFamily="2" charset="2"/>
              <a:buChar char="w"/>
            </a:pPr>
            <a:r>
              <a:rPr lang="en-US" altLang="zh-CN" sz="3600" dirty="0"/>
              <a:t>Depreciation methods can be classified as follows:</a:t>
            </a:r>
            <a:endParaRPr lang="en-US" altLang="zh-CN" sz="3600" dirty="0"/>
          </a:p>
          <a:p>
            <a:pPr lvl="1" eaLnBrk="1" hangingPunct="1">
              <a:buClr>
                <a:schemeClr val="accent2"/>
              </a:buClr>
              <a:buFont typeface="Monotype Sorts" pitchFamily="2" charset="2"/>
              <a:buChar char="w"/>
            </a:pPr>
            <a:r>
              <a:rPr lang="en-US" altLang="zh-CN" dirty="0"/>
              <a:t>Financial accounting Depreciation methods</a:t>
            </a:r>
            <a:endParaRPr lang="en-US" altLang="zh-CN" dirty="0"/>
          </a:p>
          <a:p>
            <a:pPr eaLnBrk="1" hangingPunct="1">
              <a:buClr>
                <a:schemeClr val="accent2"/>
              </a:buClr>
              <a:buFont typeface="Monotype Sorts" pitchFamily="2" charset="2"/>
              <a:buChar char="w"/>
            </a:pPr>
            <a:r>
              <a:rPr lang="en-US" altLang="zh-CN" sz="3600" dirty="0"/>
              <a:t>Financial accounting methods are:</a:t>
            </a:r>
            <a:endParaRPr lang="en-US" altLang="zh-CN" sz="3600" dirty="0"/>
          </a:p>
          <a:p>
            <a:pPr lvl="1" eaLnBrk="1" hangingPunct="1">
              <a:buClr>
                <a:schemeClr val="accent2"/>
              </a:buClr>
              <a:buFont typeface="Monotype Sorts" pitchFamily="2" charset="2"/>
              <a:buChar char="w"/>
            </a:pPr>
            <a:r>
              <a:rPr lang="en-US" altLang="zh-CN" dirty="0"/>
              <a:t>straight-line  </a:t>
            </a:r>
            <a:endParaRPr lang="en-US" altLang="zh-CN" dirty="0"/>
          </a:p>
          <a:p>
            <a:pPr lvl="1" eaLnBrk="1" hangingPunct="1">
              <a:buClr>
                <a:schemeClr val="accent2"/>
              </a:buClr>
              <a:buFont typeface="Monotype Sorts" pitchFamily="2" charset="2"/>
              <a:buChar char="w"/>
            </a:pPr>
            <a:r>
              <a:rPr lang="en-US" altLang="zh-CN" dirty="0"/>
              <a:t>accelerated methods, or</a:t>
            </a:r>
            <a:endParaRPr lang="en-US" altLang="zh-CN" dirty="0"/>
          </a:p>
          <a:p>
            <a:pPr eaLnBrk="1" hangingPunct="1">
              <a:buClr>
                <a:schemeClr val="accent2"/>
              </a:buClr>
              <a:buSzPct val="80000"/>
              <a:buFont typeface="Monotype Sorts" pitchFamily="2" charset="2"/>
              <a:buNone/>
            </a:pPr>
            <a:endParaRPr lang="en-US" altLang="zh-CN"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页脚占位符 3"/>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29699" name="灯片编号占位符 4"/>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29700" name="Rectangle 2"/>
          <p:cNvSpPr>
            <a:spLocks noGrp="1"/>
          </p:cNvSpPr>
          <p:nvPr>
            <p:ph type="title"/>
          </p:nvPr>
        </p:nvSpPr>
        <p:spPr>
          <a:xfrm>
            <a:off x="1428750" y="288925"/>
            <a:ext cx="7105650" cy="941388"/>
          </a:xfrm>
          <a:solidFill>
            <a:schemeClr val="bg1">
              <a:alpha val="100000"/>
            </a:schemeClr>
          </a:solidFill>
          <a:ln/>
        </p:spPr>
        <p:txBody>
          <a:bodyPr vert="horz" wrap="square" lIns="91440" tIns="45720" rIns="91440" bIns="45720" anchor="b" anchorCtr="0"/>
          <a:p>
            <a:pPr eaLnBrk="1" hangingPunct="1"/>
            <a:r>
              <a:rPr lang="en-US" altLang="zh-CN" dirty="0">
                <a:solidFill>
                  <a:schemeClr val="bg2"/>
                </a:solidFill>
              </a:rPr>
              <a:t>Depreciation Methods: Overview</a:t>
            </a:r>
            <a:endParaRPr lang="en-US" altLang="zh-CN" dirty="0">
              <a:solidFill>
                <a:schemeClr val="bg2"/>
              </a:solidFill>
            </a:endParaRPr>
          </a:p>
        </p:txBody>
      </p:sp>
      <p:sp>
        <p:nvSpPr>
          <p:cNvPr id="268291" name="AutoShape 3"/>
          <p:cNvSpPr/>
          <p:nvPr/>
        </p:nvSpPr>
        <p:spPr>
          <a:xfrm>
            <a:off x="3352800" y="1371600"/>
            <a:ext cx="2514600" cy="838200"/>
          </a:xfrm>
          <a:prstGeom prst="roundRect">
            <a:avLst>
              <a:gd name="adj" fmla="val 16667"/>
            </a:avLst>
          </a:prstGeom>
          <a:solidFill>
            <a:srgbClr val="FFFFFF"/>
          </a:solidFill>
          <a:ln w="9525" cap="flat" cmpd="sng">
            <a:solidFill>
              <a:schemeClr val="tx1"/>
            </a:solidFill>
            <a:prstDash val="solid"/>
            <a:headEnd type="none" w="med" len="med"/>
            <a:tailEnd type="none" w="med" len="med"/>
          </a:ln>
          <a:effectLst>
            <a:outerShdw dist="107763" dir="18900000" algn="ctr" rotWithShape="0">
              <a:schemeClr val="bg2"/>
            </a:outerShdw>
          </a:effectLst>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800" dirty="0">
                <a:latin typeface="Times New Roman" panose="02020603050405020304" pitchFamily="18" charset="0"/>
              </a:rPr>
              <a:t>Depreciation</a:t>
            </a:r>
            <a:endParaRPr lang="en-US" altLang="zh-CN" sz="2800" dirty="0">
              <a:latin typeface="Times New Roman" panose="02020603050405020304" pitchFamily="18" charset="0"/>
            </a:endParaRPr>
          </a:p>
          <a:p>
            <a:pPr marL="0" lvl="0" indent="0" algn="ctr">
              <a:spcBef>
                <a:spcPct val="0"/>
              </a:spcBef>
              <a:buClrTx/>
              <a:buSzTx/>
              <a:buFontTx/>
              <a:buNone/>
            </a:pPr>
            <a:r>
              <a:rPr lang="en-US" altLang="zh-CN" sz="2800" dirty="0">
                <a:latin typeface="Times New Roman" panose="02020603050405020304" pitchFamily="18" charset="0"/>
              </a:rPr>
              <a:t>Methods</a:t>
            </a:r>
            <a:endParaRPr lang="en-US" altLang="zh-CN" sz="2800" dirty="0">
              <a:latin typeface="Times New Roman" panose="02020603050405020304" pitchFamily="18" charset="0"/>
            </a:endParaRPr>
          </a:p>
        </p:txBody>
      </p:sp>
      <p:grpSp>
        <p:nvGrpSpPr>
          <p:cNvPr id="2" name="Group 12"/>
          <p:cNvGrpSpPr/>
          <p:nvPr/>
        </p:nvGrpSpPr>
        <p:grpSpPr>
          <a:xfrm>
            <a:off x="152400" y="3810000"/>
            <a:ext cx="1600200" cy="1371600"/>
            <a:chOff x="96" y="2496"/>
            <a:chExt cx="1008" cy="864"/>
          </a:xfrm>
        </p:grpSpPr>
        <p:sp>
          <p:nvSpPr>
            <p:cNvPr id="29725" name="Line 13"/>
            <p:cNvSpPr/>
            <p:nvPr/>
          </p:nvSpPr>
          <p:spPr>
            <a:xfrm>
              <a:off x="480" y="2496"/>
              <a:ext cx="0" cy="288"/>
            </a:xfrm>
            <a:prstGeom prst="line">
              <a:avLst/>
            </a:prstGeom>
            <a:ln w="9525" cap="flat" cmpd="sng">
              <a:solidFill>
                <a:schemeClr val="tx1"/>
              </a:solidFill>
              <a:prstDash val="solid"/>
              <a:headEnd type="none" w="med" len="med"/>
              <a:tailEnd type="none" w="med" len="med"/>
            </a:ln>
          </p:spPr>
        </p:sp>
        <p:sp>
          <p:nvSpPr>
            <p:cNvPr id="29726" name="Rectangle 14"/>
            <p:cNvSpPr/>
            <p:nvPr/>
          </p:nvSpPr>
          <p:spPr>
            <a:xfrm>
              <a:off x="96" y="2784"/>
              <a:ext cx="1008" cy="576"/>
            </a:xfrm>
            <a:prstGeom prst="rect">
              <a:avLst/>
            </a:prstGeom>
            <a:gradFill rotWithShape="0">
              <a:gsLst>
                <a:gs pos="0">
                  <a:schemeClr val="accent1"/>
                </a:gs>
                <a:gs pos="100000">
                  <a:schemeClr val="bg1"/>
                </a:gs>
              </a:gsLst>
              <a:lin ang="2700000" scaled="1"/>
              <a:tileRect/>
            </a:gra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800" b="1" dirty="0">
                  <a:latin typeface="Times New Roman" panose="02020603050405020304" pitchFamily="18" charset="0"/>
                </a:rPr>
                <a:t>Activity</a:t>
              </a:r>
              <a:endParaRPr lang="en-US" altLang="zh-CN" sz="2800" b="1" dirty="0">
                <a:latin typeface="Times New Roman" panose="02020603050405020304" pitchFamily="18" charset="0"/>
              </a:endParaRPr>
            </a:p>
            <a:p>
              <a:pPr marL="0" lvl="0" indent="0" algn="ctr">
                <a:spcBef>
                  <a:spcPct val="0"/>
                </a:spcBef>
                <a:buClrTx/>
                <a:buSzTx/>
                <a:buFontTx/>
                <a:buNone/>
              </a:pPr>
              <a:r>
                <a:rPr lang="en-US" altLang="zh-CN" sz="2800" b="1" dirty="0">
                  <a:latin typeface="Times New Roman" panose="02020603050405020304" pitchFamily="18" charset="0"/>
                </a:rPr>
                <a:t>method</a:t>
              </a:r>
              <a:endParaRPr lang="en-US" altLang="zh-CN" sz="2800" b="1" dirty="0">
                <a:latin typeface="Times New Roman" panose="02020603050405020304" pitchFamily="18" charset="0"/>
              </a:endParaRPr>
            </a:p>
          </p:txBody>
        </p:sp>
      </p:grpSp>
      <p:grpSp>
        <p:nvGrpSpPr>
          <p:cNvPr id="3" name="Group 25"/>
          <p:cNvGrpSpPr/>
          <p:nvPr/>
        </p:nvGrpSpPr>
        <p:grpSpPr>
          <a:xfrm>
            <a:off x="1066800" y="5181600"/>
            <a:ext cx="3962400" cy="990600"/>
            <a:chOff x="768" y="3360"/>
            <a:chExt cx="2400" cy="624"/>
          </a:xfrm>
        </p:grpSpPr>
        <p:sp>
          <p:nvSpPr>
            <p:cNvPr id="29722" name="Rectangle 26" descr="Blue tissue paper"/>
            <p:cNvSpPr/>
            <p:nvPr/>
          </p:nvSpPr>
          <p:spPr>
            <a:xfrm>
              <a:off x="768" y="3504"/>
              <a:ext cx="2208" cy="480"/>
            </a:xfrm>
            <a:prstGeom prst="rect">
              <a:avLst/>
            </a:prstGeom>
            <a:blipFill rotWithShape="0">
              <a:blip r:embed="rId1"/>
            </a:blip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400" b="1" dirty="0">
                  <a:latin typeface="Times New Roman" panose="02020603050405020304" pitchFamily="18" charset="0"/>
                </a:rPr>
                <a:t>1. </a:t>
              </a:r>
              <a:r>
                <a:rPr lang="en-US" altLang="zh-CN" sz="2400" b="1" dirty="0">
                  <a:latin typeface="Times New Roman" panose="02020603050405020304" pitchFamily="18" charset="0"/>
                </a:rPr>
                <a:t>Declining Balance</a:t>
              </a:r>
              <a:endParaRPr lang="en-US" altLang="zh-CN" sz="2400" b="1" dirty="0">
                <a:latin typeface="Times New Roman" panose="02020603050405020304" pitchFamily="18" charset="0"/>
              </a:endParaRPr>
            </a:p>
            <a:p>
              <a:pPr marL="0" lvl="0" indent="0">
                <a:spcBef>
                  <a:spcPct val="0"/>
                </a:spcBef>
                <a:buClrTx/>
                <a:buSzTx/>
                <a:buFontTx/>
                <a:buNone/>
              </a:pPr>
              <a:r>
                <a:rPr lang="en-US" altLang="zh-CN" sz="2400" b="1" dirty="0">
                  <a:latin typeface="Times New Roman" panose="02020603050405020304" pitchFamily="18" charset="0"/>
                </a:rPr>
                <a:t>2. Sum-of-the-years’ digits</a:t>
              </a:r>
              <a:endParaRPr lang="en-US" altLang="zh-CN" sz="2400" b="1" dirty="0">
                <a:latin typeface="Times New Roman" panose="02020603050405020304" pitchFamily="18" charset="0"/>
              </a:endParaRPr>
            </a:p>
          </p:txBody>
        </p:sp>
        <p:sp>
          <p:nvSpPr>
            <p:cNvPr id="29723" name="Line 27" descr="Blue tissue paper"/>
            <p:cNvSpPr/>
            <p:nvPr/>
          </p:nvSpPr>
          <p:spPr>
            <a:xfrm>
              <a:off x="3168" y="3360"/>
              <a:ext cx="0" cy="240"/>
            </a:xfrm>
            <a:prstGeom prst="line">
              <a:avLst/>
            </a:prstGeom>
            <a:ln w="9525" cap="flat" cmpd="sng">
              <a:solidFill>
                <a:schemeClr val="tx1"/>
              </a:solidFill>
              <a:prstDash val="solid"/>
              <a:headEnd type="none" w="med" len="med"/>
              <a:tailEnd type="none" w="med" len="med"/>
            </a:ln>
          </p:spPr>
        </p:sp>
        <p:sp>
          <p:nvSpPr>
            <p:cNvPr id="29724" name="Line 28" descr="Blue tissue paper"/>
            <p:cNvSpPr/>
            <p:nvPr/>
          </p:nvSpPr>
          <p:spPr>
            <a:xfrm flipH="1">
              <a:off x="2976" y="3600"/>
              <a:ext cx="192" cy="0"/>
            </a:xfrm>
            <a:prstGeom prst="line">
              <a:avLst/>
            </a:prstGeom>
            <a:ln w="9525" cap="flat" cmpd="sng">
              <a:solidFill>
                <a:schemeClr val="tx1"/>
              </a:solidFill>
              <a:prstDash val="solid"/>
              <a:headEnd type="none" w="med" len="med"/>
              <a:tailEnd type="triangle" w="med" len="med"/>
            </a:ln>
          </p:spPr>
        </p:sp>
      </p:grpSp>
      <p:grpSp>
        <p:nvGrpSpPr>
          <p:cNvPr id="29704" name="Group 36"/>
          <p:cNvGrpSpPr/>
          <p:nvPr/>
        </p:nvGrpSpPr>
        <p:grpSpPr>
          <a:xfrm>
            <a:off x="755650" y="2209800"/>
            <a:ext cx="7931150" cy="3306763"/>
            <a:chOff x="476" y="1392"/>
            <a:chExt cx="4996" cy="2083"/>
          </a:xfrm>
        </p:grpSpPr>
        <p:grpSp>
          <p:nvGrpSpPr>
            <p:cNvPr id="29706" name="Group 4"/>
            <p:cNvGrpSpPr/>
            <p:nvPr/>
          </p:nvGrpSpPr>
          <p:grpSpPr>
            <a:xfrm>
              <a:off x="1104" y="1392"/>
              <a:ext cx="4368" cy="864"/>
              <a:chOff x="1104" y="1488"/>
              <a:chExt cx="4368" cy="864"/>
            </a:xfrm>
          </p:grpSpPr>
          <p:sp>
            <p:nvSpPr>
              <p:cNvPr id="29716" name="Line 5"/>
              <p:cNvSpPr/>
              <p:nvPr/>
            </p:nvSpPr>
            <p:spPr>
              <a:xfrm>
                <a:off x="2928" y="1488"/>
                <a:ext cx="0" cy="144"/>
              </a:xfrm>
              <a:prstGeom prst="line">
                <a:avLst/>
              </a:prstGeom>
              <a:ln w="9525" cap="flat" cmpd="sng">
                <a:solidFill>
                  <a:schemeClr val="tx1"/>
                </a:solidFill>
                <a:prstDash val="solid"/>
                <a:headEnd type="none" w="med" len="med"/>
                <a:tailEnd type="none" w="med" len="med"/>
              </a:ln>
            </p:spPr>
          </p:sp>
          <p:sp>
            <p:nvSpPr>
              <p:cNvPr id="29717" name="Line 6"/>
              <p:cNvSpPr/>
              <p:nvPr/>
            </p:nvSpPr>
            <p:spPr>
              <a:xfrm flipV="1">
                <a:off x="1680" y="1632"/>
                <a:ext cx="3264" cy="0"/>
              </a:xfrm>
              <a:prstGeom prst="line">
                <a:avLst/>
              </a:prstGeom>
              <a:ln w="9525" cap="flat" cmpd="sng">
                <a:solidFill>
                  <a:schemeClr val="tx1"/>
                </a:solidFill>
                <a:prstDash val="solid"/>
                <a:headEnd type="none" w="med" len="med"/>
                <a:tailEnd type="none" w="med" len="med"/>
              </a:ln>
            </p:spPr>
          </p:sp>
          <p:sp>
            <p:nvSpPr>
              <p:cNvPr id="29718" name="Line 7"/>
              <p:cNvSpPr/>
              <p:nvPr/>
            </p:nvSpPr>
            <p:spPr>
              <a:xfrm>
                <a:off x="4944" y="1632"/>
                <a:ext cx="0" cy="144"/>
              </a:xfrm>
              <a:prstGeom prst="line">
                <a:avLst/>
              </a:prstGeom>
              <a:ln w="9525" cap="flat" cmpd="sng">
                <a:solidFill>
                  <a:schemeClr val="tx1"/>
                </a:solidFill>
                <a:prstDash val="solid"/>
                <a:headEnd type="none" w="med" len="med"/>
                <a:tailEnd type="none" w="med" len="med"/>
              </a:ln>
            </p:spPr>
          </p:sp>
          <p:sp>
            <p:nvSpPr>
              <p:cNvPr id="29719" name="Line 8"/>
              <p:cNvSpPr/>
              <p:nvPr/>
            </p:nvSpPr>
            <p:spPr>
              <a:xfrm>
                <a:off x="1680" y="1632"/>
                <a:ext cx="0" cy="144"/>
              </a:xfrm>
              <a:prstGeom prst="line">
                <a:avLst/>
              </a:prstGeom>
              <a:ln w="9525" cap="flat" cmpd="sng">
                <a:solidFill>
                  <a:schemeClr val="tx1"/>
                </a:solidFill>
                <a:prstDash val="solid"/>
                <a:headEnd type="none" w="med" len="med"/>
                <a:tailEnd type="none" w="med" len="med"/>
              </a:ln>
            </p:spPr>
          </p:sp>
          <p:sp>
            <p:nvSpPr>
              <p:cNvPr id="29720" name="Rectangle 9"/>
              <p:cNvSpPr/>
              <p:nvPr/>
            </p:nvSpPr>
            <p:spPr>
              <a:xfrm>
                <a:off x="1104" y="1776"/>
                <a:ext cx="1872" cy="576"/>
              </a:xfrm>
              <a:prstGeom prst="rect">
                <a:avLst/>
              </a:prstGeom>
              <a:solidFill>
                <a:srgbClr val="CCFFFF"/>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400" b="1" dirty="0">
                    <a:latin typeface="Times New Roman" panose="02020603050405020304" pitchFamily="18" charset="0"/>
                  </a:rPr>
                  <a:t>Financial Accounting</a:t>
                </a:r>
                <a:endParaRPr lang="en-US" altLang="zh-CN" sz="2400" b="1" dirty="0">
                  <a:latin typeface="Times New Roman" panose="02020603050405020304" pitchFamily="18" charset="0"/>
                </a:endParaRPr>
              </a:p>
              <a:p>
                <a:pPr marL="0" lvl="0" indent="0" algn="ctr">
                  <a:spcBef>
                    <a:spcPct val="0"/>
                  </a:spcBef>
                  <a:buClrTx/>
                  <a:buSzTx/>
                  <a:buFontTx/>
                  <a:buNone/>
                </a:pPr>
                <a:r>
                  <a:rPr lang="en-US" altLang="zh-CN" sz="2400" b="1" dirty="0">
                    <a:latin typeface="Times New Roman" panose="02020603050405020304" pitchFamily="18" charset="0"/>
                  </a:rPr>
                  <a:t>Depreciation Methods</a:t>
                </a:r>
                <a:endParaRPr lang="en-US" altLang="zh-CN" sz="2400" b="1" dirty="0">
                  <a:latin typeface="Times New Roman" panose="02020603050405020304" pitchFamily="18" charset="0"/>
                </a:endParaRPr>
              </a:p>
            </p:txBody>
          </p:sp>
          <p:sp>
            <p:nvSpPr>
              <p:cNvPr id="29721" name="Rectangle 10"/>
              <p:cNvSpPr/>
              <p:nvPr/>
            </p:nvSpPr>
            <p:spPr>
              <a:xfrm>
                <a:off x="4080" y="1776"/>
                <a:ext cx="1392" cy="576"/>
              </a:xfrm>
              <a:prstGeom prst="rect">
                <a:avLst/>
              </a:prstGeom>
              <a:solidFill>
                <a:srgbClr val="0000FF"/>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800" b="1" dirty="0">
                    <a:solidFill>
                      <a:srgbClr val="FFFF00"/>
                    </a:solidFill>
                    <a:latin typeface="Times New Roman" panose="02020603050405020304" pitchFamily="18" charset="0"/>
                  </a:rPr>
                  <a:t>Tax</a:t>
                </a:r>
                <a:endParaRPr lang="en-US" altLang="zh-CN" sz="2800" b="1" dirty="0">
                  <a:solidFill>
                    <a:srgbClr val="FFFF00"/>
                  </a:solidFill>
                  <a:latin typeface="Times New Roman" panose="02020603050405020304" pitchFamily="18" charset="0"/>
                </a:endParaRPr>
              </a:p>
              <a:p>
                <a:pPr marL="0" lvl="0" indent="0" algn="ctr">
                  <a:spcBef>
                    <a:spcPct val="0"/>
                  </a:spcBef>
                  <a:buClrTx/>
                  <a:buSzTx/>
                  <a:buFontTx/>
                  <a:buNone/>
                </a:pPr>
                <a:r>
                  <a:rPr lang="en-US" altLang="zh-CN" sz="2800" b="1" dirty="0">
                    <a:solidFill>
                      <a:srgbClr val="FFFF00"/>
                    </a:solidFill>
                    <a:latin typeface="Times New Roman" panose="02020603050405020304" pitchFamily="18" charset="0"/>
                  </a:rPr>
                  <a:t>Depreciation</a:t>
                </a:r>
                <a:endParaRPr lang="en-US" altLang="zh-CN" sz="2800" b="1" dirty="0">
                  <a:solidFill>
                    <a:srgbClr val="FFFF00"/>
                  </a:solidFill>
                  <a:latin typeface="Times New Roman" panose="02020603050405020304" pitchFamily="18" charset="0"/>
                </a:endParaRPr>
              </a:p>
            </p:txBody>
          </p:sp>
        </p:grpSp>
        <p:sp>
          <p:nvSpPr>
            <p:cNvPr id="29707" name="Line 11"/>
            <p:cNvSpPr/>
            <p:nvPr/>
          </p:nvSpPr>
          <p:spPr>
            <a:xfrm>
              <a:off x="476" y="2387"/>
              <a:ext cx="3600" cy="0"/>
            </a:xfrm>
            <a:prstGeom prst="line">
              <a:avLst/>
            </a:prstGeom>
            <a:ln w="3175" cap="flat" cmpd="sng">
              <a:solidFill>
                <a:schemeClr val="tx1"/>
              </a:solidFill>
              <a:prstDash val="solid"/>
              <a:headEnd type="none" w="med" len="med"/>
              <a:tailEnd type="none" w="med" len="med"/>
            </a:ln>
          </p:spPr>
        </p:sp>
        <p:grpSp>
          <p:nvGrpSpPr>
            <p:cNvPr id="29708" name="Group 15"/>
            <p:cNvGrpSpPr/>
            <p:nvPr/>
          </p:nvGrpSpPr>
          <p:grpSpPr>
            <a:xfrm>
              <a:off x="1200" y="2256"/>
              <a:ext cx="1056" cy="1008"/>
              <a:chOff x="1200" y="2352"/>
              <a:chExt cx="1056" cy="1008"/>
            </a:xfrm>
          </p:grpSpPr>
          <p:sp>
            <p:nvSpPr>
              <p:cNvPr id="29713" name="Line 16" descr="Newsprint"/>
              <p:cNvSpPr/>
              <p:nvPr/>
            </p:nvSpPr>
            <p:spPr>
              <a:xfrm>
                <a:off x="1680" y="2352"/>
                <a:ext cx="0" cy="144"/>
              </a:xfrm>
              <a:prstGeom prst="line">
                <a:avLst/>
              </a:prstGeom>
              <a:ln w="9525" cap="flat" cmpd="sng">
                <a:solidFill>
                  <a:schemeClr val="tx1"/>
                </a:solidFill>
                <a:prstDash val="solid"/>
                <a:headEnd type="none" w="med" len="med"/>
                <a:tailEnd type="none" w="med" len="med"/>
              </a:ln>
            </p:spPr>
          </p:sp>
          <p:sp>
            <p:nvSpPr>
              <p:cNvPr id="29714" name="Line 17" descr="Newsprint"/>
              <p:cNvSpPr/>
              <p:nvPr/>
            </p:nvSpPr>
            <p:spPr>
              <a:xfrm>
                <a:off x="1680" y="2496"/>
                <a:ext cx="0" cy="288"/>
              </a:xfrm>
              <a:prstGeom prst="line">
                <a:avLst/>
              </a:prstGeom>
              <a:ln w="9525" cap="flat" cmpd="sng">
                <a:solidFill>
                  <a:schemeClr val="tx1"/>
                </a:solidFill>
                <a:prstDash val="solid"/>
                <a:headEnd type="none" w="med" len="med"/>
                <a:tailEnd type="none" w="med" len="med"/>
              </a:ln>
            </p:spPr>
          </p:sp>
          <p:sp>
            <p:nvSpPr>
              <p:cNvPr id="29715" name="Rectangle 18" descr="Newsprint"/>
              <p:cNvSpPr/>
              <p:nvPr/>
            </p:nvSpPr>
            <p:spPr>
              <a:xfrm>
                <a:off x="1200" y="2784"/>
                <a:ext cx="1056" cy="576"/>
              </a:xfrm>
              <a:prstGeom prst="rect">
                <a:avLst/>
              </a:prstGeom>
              <a:blipFill rotWithShape="0">
                <a:blip r:embed="rId2"/>
              </a:blip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400" b="1" dirty="0">
                    <a:latin typeface="Times New Roman" panose="02020603050405020304" pitchFamily="18" charset="0"/>
                  </a:rPr>
                  <a:t>Straight-line</a:t>
                </a:r>
                <a:endParaRPr lang="en-US" altLang="zh-CN" sz="2400" b="1" dirty="0">
                  <a:latin typeface="Times New Roman" panose="02020603050405020304" pitchFamily="18" charset="0"/>
                </a:endParaRPr>
              </a:p>
              <a:p>
                <a:pPr marL="0" lvl="0" indent="0" algn="ctr">
                  <a:spcBef>
                    <a:spcPct val="0"/>
                  </a:spcBef>
                  <a:buClrTx/>
                  <a:buSzTx/>
                  <a:buFontTx/>
                  <a:buNone/>
                </a:pPr>
                <a:r>
                  <a:rPr lang="en-US" altLang="zh-CN" sz="2400" b="1" dirty="0">
                    <a:latin typeface="Times New Roman" panose="02020603050405020304" pitchFamily="18" charset="0"/>
                  </a:rPr>
                  <a:t>method</a:t>
                </a:r>
                <a:endParaRPr lang="en-US" altLang="zh-CN" sz="2400" b="1" dirty="0">
                  <a:latin typeface="Times New Roman" panose="02020603050405020304" pitchFamily="18" charset="0"/>
                </a:endParaRPr>
              </a:p>
            </p:txBody>
          </p:sp>
        </p:grpSp>
        <p:grpSp>
          <p:nvGrpSpPr>
            <p:cNvPr id="29709" name="Group 19"/>
            <p:cNvGrpSpPr/>
            <p:nvPr/>
          </p:nvGrpSpPr>
          <p:grpSpPr>
            <a:xfrm>
              <a:off x="2448" y="2400"/>
              <a:ext cx="1008" cy="864"/>
              <a:chOff x="2448" y="2496"/>
              <a:chExt cx="1008" cy="864"/>
            </a:xfrm>
          </p:grpSpPr>
          <p:sp>
            <p:nvSpPr>
              <p:cNvPr id="29711" name="Line 20"/>
              <p:cNvSpPr/>
              <p:nvPr/>
            </p:nvSpPr>
            <p:spPr>
              <a:xfrm>
                <a:off x="2928" y="2496"/>
                <a:ext cx="0" cy="288"/>
              </a:xfrm>
              <a:prstGeom prst="line">
                <a:avLst/>
              </a:prstGeom>
              <a:ln w="9525" cap="flat" cmpd="sng">
                <a:solidFill>
                  <a:schemeClr val="tx1"/>
                </a:solidFill>
                <a:prstDash val="solid"/>
                <a:headEnd type="none" w="med" len="med"/>
                <a:tailEnd type="none" w="med" len="med"/>
              </a:ln>
            </p:spPr>
          </p:sp>
          <p:sp>
            <p:nvSpPr>
              <p:cNvPr id="29712" name="Rectangle 21" descr="Blue tissue paper"/>
              <p:cNvSpPr/>
              <p:nvPr/>
            </p:nvSpPr>
            <p:spPr>
              <a:xfrm>
                <a:off x="2448" y="2784"/>
                <a:ext cx="1008" cy="576"/>
              </a:xfrm>
              <a:prstGeom prst="rect">
                <a:avLst/>
              </a:prstGeom>
              <a:blipFill rotWithShape="0">
                <a:blip r:embed="rId1"/>
              </a:blip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400" b="1" dirty="0">
                    <a:solidFill>
                      <a:srgbClr val="A50021"/>
                    </a:solidFill>
                    <a:latin typeface="Times New Roman" panose="02020603050405020304" pitchFamily="18" charset="0"/>
                  </a:rPr>
                  <a:t>Accelerated</a:t>
                </a:r>
                <a:endParaRPr lang="en-US" altLang="zh-CN" sz="2400" b="1" dirty="0">
                  <a:solidFill>
                    <a:srgbClr val="A50021"/>
                  </a:solidFill>
                  <a:latin typeface="Times New Roman" panose="02020603050405020304" pitchFamily="18" charset="0"/>
                </a:endParaRPr>
              </a:p>
              <a:p>
                <a:pPr marL="0" lvl="0" indent="0" algn="ctr">
                  <a:spcBef>
                    <a:spcPct val="0"/>
                  </a:spcBef>
                  <a:buClrTx/>
                  <a:buSzTx/>
                  <a:buFontTx/>
                  <a:buNone/>
                </a:pPr>
                <a:r>
                  <a:rPr lang="en-US" altLang="zh-CN" sz="2400" b="1" dirty="0">
                    <a:solidFill>
                      <a:srgbClr val="A50021"/>
                    </a:solidFill>
                    <a:latin typeface="Times New Roman" panose="02020603050405020304" pitchFamily="18" charset="0"/>
                  </a:rPr>
                  <a:t>methods</a:t>
                </a:r>
                <a:endParaRPr lang="en-US" altLang="zh-CN" sz="2400" b="1" dirty="0">
                  <a:solidFill>
                    <a:srgbClr val="A50021"/>
                  </a:solidFill>
                  <a:latin typeface="Times New Roman" panose="02020603050405020304" pitchFamily="18" charset="0"/>
                </a:endParaRPr>
              </a:p>
            </p:txBody>
          </p:sp>
        </p:grpSp>
        <p:sp>
          <p:nvSpPr>
            <p:cNvPr id="29710" name="Line 34"/>
            <p:cNvSpPr/>
            <p:nvPr/>
          </p:nvSpPr>
          <p:spPr>
            <a:xfrm>
              <a:off x="4105" y="2251"/>
              <a:ext cx="0" cy="1224"/>
            </a:xfrm>
            <a:prstGeom prst="line">
              <a:avLst/>
            </a:prstGeom>
            <a:ln w="12700" cap="flat" cmpd="sng">
              <a:solidFill>
                <a:schemeClr val="tx1"/>
              </a:solidFill>
              <a:prstDash val="solid"/>
              <a:headEnd type="none" w="sm" len="sm"/>
              <a:tailEnd type="none" w="sm" len="sm"/>
            </a:ln>
          </p:spPr>
        </p:sp>
      </p:grpSp>
      <p:sp>
        <p:nvSpPr>
          <p:cNvPr id="29705" name="Line 35"/>
          <p:cNvSpPr/>
          <p:nvPr/>
        </p:nvSpPr>
        <p:spPr>
          <a:xfrm flipH="1">
            <a:off x="5724525" y="5516563"/>
            <a:ext cx="792163" cy="0"/>
          </a:xfrm>
          <a:prstGeom prst="line">
            <a:avLst/>
          </a:prstGeom>
          <a:ln w="12700" cap="flat" cmpd="sng">
            <a:solidFill>
              <a:schemeClr val="tx1"/>
            </a:solidFill>
            <a:prstDash val="solid"/>
            <a:headEnd type="none" w="sm" len="sm"/>
            <a:tailEnd type="triangle" w="sm" len="sm"/>
          </a:ln>
        </p:spPr>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8291"/>
                                        </p:tgtEl>
                                        <p:attrNameLst>
                                          <p:attrName>style.visibility</p:attrName>
                                        </p:attrNameLst>
                                      </p:cBhvr>
                                      <p:to>
                                        <p:strVal val="visible"/>
                                      </p:to>
                                    </p:set>
                                    <p:animEffect transition="in" filter="wipe(left)">
                                      <p:cBhvr>
                                        <p:cTn id="7" dur="500"/>
                                        <p:tgtEl>
                                          <p:spTgt spid="26829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ppt_h/2"/>
                                          </p:val>
                                        </p:tav>
                                        <p:tav tm="100000">
                                          <p:val>
                                            <p:strVal val="#ppt_y"/>
                                          </p:val>
                                        </p:tav>
                                      </p:tavLst>
                                    </p:anim>
                                    <p:anim calcmode="lin" valueType="num">
                                      <p:cBhvr>
                                        <p:cTn id="14" dur="500" fill="hold"/>
                                        <p:tgtEl>
                                          <p:spTgt spid="2"/>
                                        </p:tgtEl>
                                        <p:attrNameLst>
                                          <p:attrName>ppt_w</p:attrName>
                                        </p:attrNameLst>
                                      </p:cBhvr>
                                      <p:tavLst>
                                        <p:tav tm="0">
                                          <p:val>
                                            <p:strVal val="#ppt_w"/>
                                          </p:val>
                                        </p:tav>
                                        <p:tav tm="100000">
                                          <p:val>
                                            <p:strVal val="#ppt_w"/>
                                          </p:val>
                                        </p:tav>
                                      </p:tavLst>
                                    </p:anim>
                                    <p:anim calcmode="lin" valueType="num">
                                      <p:cBhvr>
                                        <p:cTn id="15" dur="500" fill="hold"/>
                                        <p:tgtEl>
                                          <p:spTgt spid="2"/>
                                        </p:tgtEl>
                                        <p:attrNameLst>
                                          <p:attrName>ppt_h</p:attrName>
                                        </p:attrNameLst>
                                      </p:cBhvr>
                                      <p:tavLst>
                                        <p:tav tm="0">
                                          <p:val>
                                            <p:fltVal val="0.00000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trips(down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30723"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30724" name="Rectangle 2"/>
          <p:cNvSpPr>
            <a:spLocks noGrp="1"/>
          </p:cNvSpPr>
          <p:nvPr>
            <p:ph type="title"/>
          </p:nvPr>
        </p:nvSpPr>
        <p:spPr>
          <a:solidFill>
            <a:schemeClr val="bg1">
              <a:alpha val="100000"/>
            </a:schemeClr>
          </a:solidFill>
          <a:ln/>
        </p:spPr>
        <p:txBody>
          <a:bodyPr vert="horz" wrap="square" lIns="91440" tIns="45720" rIns="91440" bIns="45720" anchor="b" anchorCtr="0"/>
          <a:p>
            <a:pPr eaLnBrk="1" hangingPunct="1"/>
            <a:r>
              <a:rPr lang="en-US" altLang="zh-CN" dirty="0">
                <a:solidFill>
                  <a:schemeClr val="bg2"/>
                </a:solidFill>
              </a:rPr>
              <a:t>Depreciation Methods: Example</a:t>
            </a:r>
            <a:endParaRPr lang="en-US" altLang="zh-CN" dirty="0">
              <a:solidFill>
                <a:schemeClr val="bg2"/>
              </a:solidFill>
            </a:endParaRPr>
          </a:p>
        </p:txBody>
      </p:sp>
      <p:sp>
        <p:nvSpPr>
          <p:cNvPr id="30725" name="Rectangle 3"/>
          <p:cNvSpPr>
            <a:spLocks noGrp="1"/>
          </p:cNvSpPr>
          <p:nvPr>
            <p:ph idx="1"/>
          </p:nvPr>
        </p:nvSpPr>
        <p:spPr>
          <a:solidFill>
            <a:schemeClr val="bg1">
              <a:alpha val="100000"/>
            </a:schemeClr>
          </a:solidFill>
          <a:ln/>
        </p:spPr>
        <p:txBody>
          <a:bodyPr vert="horz" wrap="square" lIns="91440" tIns="45720" rIns="91440" bIns="45720" anchor="t" anchorCtr="0"/>
          <a:p>
            <a:pPr eaLnBrk="1" hangingPunct="1">
              <a:buClr>
                <a:schemeClr val="tx1"/>
              </a:buClr>
              <a:buSzPct val="90000"/>
              <a:buFont typeface="Monotype Sorts" pitchFamily="2" charset="2"/>
              <a:buChar char="t"/>
            </a:pPr>
            <a:r>
              <a:rPr lang="en-US" altLang="zh-CN" sz="2800" dirty="0"/>
              <a:t>Amber corporation buys a truck on January 1, 20x1.  Information relating to the truck is as follows:</a:t>
            </a:r>
            <a:endParaRPr lang="en-US" altLang="zh-CN" sz="2800" dirty="0"/>
          </a:p>
          <a:p>
            <a:pPr eaLnBrk="1" hangingPunct="1">
              <a:buClr>
                <a:schemeClr val="tx1"/>
              </a:buClr>
              <a:buSzPct val="80000"/>
              <a:buFont typeface="Monotype Sorts" pitchFamily="2" charset="2"/>
              <a:buChar char="w"/>
            </a:pPr>
            <a:r>
              <a:rPr lang="en-US" altLang="zh-CN" sz="2800" dirty="0"/>
              <a:t>  </a:t>
            </a:r>
            <a:r>
              <a:rPr lang="en-US" altLang="zh-CN" sz="2400" dirty="0"/>
              <a:t>Cost, $34,000</a:t>
            </a:r>
            <a:endParaRPr lang="en-US" altLang="zh-CN" sz="2800" dirty="0"/>
          </a:p>
          <a:p>
            <a:pPr eaLnBrk="1" hangingPunct="1">
              <a:buClr>
                <a:schemeClr val="tx1"/>
              </a:buClr>
              <a:buSzPct val="80000"/>
              <a:buFont typeface="Monotype Sorts" pitchFamily="2" charset="2"/>
              <a:buChar char="w"/>
            </a:pPr>
            <a:r>
              <a:rPr lang="en-US" altLang="zh-CN" sz="2800" dirty="0"/>
              <a:t>  </a:t>
            </a:r>
            <a:r>
              <a:rPr lang="en-US" altLang="zh-CN" sz="2400" dirty="0"/>
              <a:t>Estimated service life, 5 years (or 60,000 miles)</a:t>
            </a:r>
            <a:endParaRPr lang="en-US" altLang="zh-CN" sz="2400" dirty="0"/>
          </a:p>
          <a:p>
            <a:pPr eaLnBrk="1" hangingPunct="1">
              <a:buClr>
                <a:schemeClr val="tx1"/>
              </a:buClr>
              <a:buSzPct val="80000"/>
              <a:buFont typeface="Monotype Sorts" pitchFamily="2" charset="2"/>
              <a:buChar char="w"/>
            </a:pPr>
            <a:r>
              <a:rPr lang="en-US" altLang="zh-CN" sz="2800" dirty="0"/>
              <a:t>  </a:t>
            </a:r>
            <a:r>
              <a:rPr lang="en-US" altLang="zh-CN" sz="2400" dirty="0"/>
              <a:t>Salvage value end of five years or use, $4,000</a:t>
            </a:r>
            <a:endParaRPr lang="en-US" altLang="zh-CN" sz="2400" dirty="0"/>
          </a:p>
          <a:p>
            <a:pPr eaLnBrk="1" hangingPunct="1">
              <a:buClr>
                <a:schemeClr val="tx1"/>
              </a:buClr>
              <a:buSzPct val="80000"/>
              <a:buFont typeface="Monotype Sorts" pitchFamily="2" charset="2"/>
              <a:buChar char="w"/>
            </a:pPr>
            <a:r>
              <a:rPr lang="en-US" altLang="zh-CN" sz="2800" dirty="0"/>
              <a:t>  </a:t>
            </a:r>
            <a:r>
              <a:rPr lang="en-US" altLang="zh-CN" sz="2400" u="sng" dirty="0"/>
              <a:t>Actual miles driven</a:t>
            </a:r>
            <a:r>
              <a:rPr lang="en-US" altLang="zh-CN" sz="2400" dirty="0"/>
              <a:t>:</a:t>
            </a:r>
            <a:endParaRPr lang="en-US" altLang="zh-CN" sz="2800" dirty="0"/>
          </a:p>
          <a:p>
            <a:pPr eaLnBrk="1" hangingPunct="1">
              <a:buClr>
                <a:schemeClr val="tx1"/>
              </a:buClr>
              <a:buSzPct val="80000"/>
              <a:buFont typeface="Monotype Sorts" pitchFamily="2" charset="2"/>
              <a:buChar char="w"/>
            </a:pPr>
            <a:r>
              <a:rPr lang="en-US" altLang="zh-CN" sz="2800" dirty="0"/>
              <a:t>      </a:t>
            </a:r>
            <a:r>
              <a:rPr lang="en-US" altLang="zh-CN" sz="2400" dirty="0"/>
              <a:t>20,000 miles (in 20x1);   15,000 miles (in 20x2)</a:t>
            </a:r>
            <a:r>
              <a:rPr lang="en-US" altLang="zh-CN" sz="2800" dirty="0"/>
              <a:t>    </a:t>
            </a:r>
            <a:endParaRPr lang="en-US" altLang="zh-CN" sz="2800"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页脚占位符 3"/>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31747" name="灯片编号占位符 4"/>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31748" name="Rectangle 2"/>
          <p:cNvSpPr>
            <a:spLocks noGrp="1"/>
          </p:cNvSpPr>
          <p:nvPr>
            <p:ph type="title"/>
          </p:nvPr>
        </p:nvSpPr>
        <p:spPr>
          <a:xfrm>
            <a:off x="1150938" y="214313"/>
            <a:ext cx="7793037" cy="974725"/>
          </a:xfrm>
          <a:solidFill>
            <a:schemeClr val="bg1">
              <a:alpha val="100000"/>
            </a:schemeClr>
          </a:solidFill>
          <a:ln/>
        </p:spPr>
        <p:txBody>
          <a:bodyPr vert="horz" wrap="square" lIns="91440" tIns="45720" rIns="91440" bIns="45720" anchor="b" anchorCtr="0"/>
          <a:p>
            <a:pPr eaLnBrk="1" hangingPunct="1"/>
            <a:r>
              <a:rPr lang="en-US" altLang="zh-CN" dirty="0">
                <a:solidFill>
                  <a:schemeClr val="bg2"/>
                </a:solidFill>
              </a:rPr>
              <a:t>Straight-line method</a:t>
            </a:r>
            <a:endParaRPr lang="en-US" altLang="zh-CN" dirty="0">
              <a:solidFill>
                <a:schemeClr val="bg2"/>
              </a:solidFill>
            </a:endParaRPr>
          </a:p>
        </p:txBody>
      </p:sp>
      <p:sp>
        <p:nvSpPr>
          <p:cNvPr id="31749" name="Rectangle 3"/>
          <p:cNvSpPr/>
          <p:nvPr/>
        </p:nvSpPr>
        <p:spPr>
          <a:xfrm>
            <a:off x="533400" y="1447800"/>
            <a:ext cx="8001000" cy="44958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1800" dirty="0"/>
          </a:p>
        </p:txBody>
      </p:sp>
      <p:sp>
        <p:nvSpPr>
          <p:cNvPr id="270340" name="Rectangle 4"/>
          <p:cNvSpPr/>
          <p:nvPr/>
        </p:nvSpPr>
        <p:spPr>
          <a:xfrm>
            <a:off x="838200" y="1676400"/>
            <a:ext cx="7315200" cy="685800"/>
          </a:xfrm>
          <a:prstGeom prst="rect">
            <a:avLst/>
          </a:prstGeom>
          <a:solidFill>
            <a:srgbClr val="CCFFFF"/>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400" b="1" dirty="0">
                <a:latin typeface="Times New Roman" panose="02020603050405020304" pitchFamily="18" charset="0"/>
              </a:rPr>
              <a:t>1. </a:t>
            </a:r>
            <a:r>
              <a:rPr lang="en-US" altLang="zh-CN" sz="2400" b="1" dirty="0">
                <a:latin typeface="Times New Roman" panose="02020603050405020304" pitchFamily="18" charset="0"/>
              </a:rPr>
              <a:t>Depreciable base = $34,000 less $4,000 = $30,000    </a:t>
            </a:r>
            <a:endParaRPr lang="en-US" altLang="zh-CN" sz="2400" b="1" dirty="0">
              <a:latin typeface="Times New Roman" panose="02020603050405020304" pitchFamily="18" charset="0"/>
            </a:endParaRPr>
          </a:p>
        </p:txBody>
      </p:sp>
      <p:sp>
        <p:nvSpPr>
          <p:cNvPr id="270341" name="Rectangle 5"/>
          <p:cNvSpPr/>
          <p:nvPr/>
        </p:nvSpPr>
        <p:spPr>
          <a:xfrm>
            <a:off x="838200" y="2590800"/>
            <a:ext cx="7315200" cy="685800"/>
          </a:xfrm>
          <a:prstGeom prst="rect">
            <a:avLst/>
          </a:prstGeom>
          <a:solidFill>
            <a:schemeClr val="bg1"/>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400" b="1" dirty="0">
                <a:latin typeface="Times New Roman" panose="02020603050405020304" pitchFamily="18" charset="0"/>
              </a:rPr>
              <a:t>2. </a:t>
            </a:r>
            <a:r>
              <a:rPr lang="en-US" altLang="zh-CN" sz="2400" b="1" dirty="0">
                <a:latin typeface="Times New Roman" panose="02020603050405020304" pitchFamily="18" charset="0"/>
              </a:rPr>
              <a:t>Annual depreciation = $30,000 / 5 years = $6,000   </a:t>
            </a:r>
            <a:endParaRPr lang="en-US" altLang="zh-CN" sz="2400" b="1" dirty="0">
              <a:latin typeface="Times New Roman" panose="02020603050405020304" pitchFamily="18" charset="0"/>
            </a:endParaRPr>
          </a:p>
        </p:txBody>
      </p:sp>
      <p:sp>
        <p:nvSpPr>
          <p:cNvPr id="270342" name="Rectangle 6"/>
          <p:cNvSpPr/>
          <p:nvPr/>
        </p:nvSpPr>
        <p:spPr>
          <a:xfrm>
            <a:off x="838200" y="3505200"/>
            <a:ext cx="7315200" cy="2209800"/>
          </a:xfrm>
          <a:prstGeom prst="rect">
            <a:avLst/>
          </a:prstGeom>
          <a:noFill/>
          <a:ln w="9525" cap="flat" cmpd="sng">
            <a:solidFill>
              <a:srgbClr val="FF6600"/>
            </a:solidFill>
            <a:prstDash val="lgDash"/>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400" dirty="0">
                <a:solidFill>
                  <a:srgbClr val="990000"/>
                </a:solidFill>
                <a:latin typeface="Times New Roman" panose="02020603050405020304" pitchFamily="18" charset="0"/>
              </a:rPr>
              <a:t>	  3. </a:t>
            </a:r>
            <a:r>
              <a:rPr lang="en-US" altLang="zh-CN" sz="2400" u="sng" dirty="0">
                <a:solidFill>
                  <a:srgbClr val="990000"/>
                </a:solidFill>
                <a:latin typeface="Times New Roman" panose="02020603050405020304" pitchFamily="18" charset="0"/>
              </a:rPr>
              <a:t>Depreciation Schedule</a:t>
            </a:r>
            <a:r>
              <a:rPr lang="en-US" altLang="zh-CN" sz="2400" dirty="0">
                <a:solidFill>
                  <a:srgbClr val="990000"/>
                </a:solidFill>
                <a:latin typeface="Times New Roman" panose="02020603050405020304" pitchFamily="18" charset="0"/>
              </a:rPr>
              <a:t>: </a:t>
            </a:r>
            <a:r>
              <a:rPr lang="en-US" altLang="zh-CN" sz="2400" u="sng" dirty="0">
                <a:solidFill>
                  <a:srgbClr val="990000"/>
                </a:solidFill>
                <a:latin typeface="Times New Roman" panose="02020603050405020304" pitchFamily="18" charset="0"/>
              </a:rPr>
              <a:t>(years 1 and 2)</a:t>
            </a: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u="sng" dirty="0">
                <a:solidFill>
                  <a:srgbClr val="990000"/>
                </a:solidFill>
                <a:latin typeface="Times New Roman" panose="02020603050405020304" pitchFamily="18" charset="0"/>
              </a:rPr>
              <a:t>Year</a:t>
            </a:r>
            <a:r>
              <a:rPr lang="en-US" altLang="zh-CN" sz="2400" dirty="0">
                <a:solidFill>
                  <a:srgbClr val="990000"/>
                </a:solidFill>
                <a:latin typeface="Times New Roman" panose="02020603050405020304" pitchFamily="18" charset="0"/>
              </a:rPr>
              <a:t>	Book	</a:t>
            </a:r>
            <a:r>
              <a:rPr lang="en-US" altLang="zh-CN" sz="2400" u="sng" dirty="0">
                <a:solidFill>
                  <a:srgbClr val="990000"/>
                </a:solidFill>
                <a:latin typeface="Times New Roman" panose="02020603050405020304" pitchFamily="18" charset="0"/>
              </a:rPr>
              <a:t>Depreciation</a:t>
            </a:r>
            <a:r>
              <a:rPr lang="en-US" altLang="zh-CN" sz="2400" dirty="0">
                <a:solidFill>
                  <a:srgbClr val="990000"/>
                </a:solidFill>
                <a:latin typeface="Times New Roman" panose="02020603050405020304" pitchFamily="18" charset="0"/>
              </a:rPr>
              <a:t>	Accumulated	Book value</a:t>
            </a: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dirty="0">
                <a:solidFill>
                  <a:srgbClr val="990000"/>
                </a:solidFill>
                <a:latin typeface="Times New Roman" panose="02020603050405020304" pitchFamily="18" charset="0"/>
              </a:rPr>
              <a:t>	(beg)			</a:t>
            </a:r>
            <a:r>
              <a:rPr lang="en-US" altLang="zh-CN" sz="2400" u="sng" dirty="0">
                <a:solidFill>
                  <a:srgbClr val="990000"/>
                </a:solidFill>
                <a:latin typeface="Times New Roman" panose="02020603050405020304" pitchFamily="18" charset="0"/>
              </a:rPr>
              <a:t>Depreciation</a:t>
            </a:r>
            <a:r>
              <a:rPr lang="en-US" altLang="zh-CN" sz="2400" dirty="0">
                <a:solidFill>
                  <a:srgbClr val="990000"/>
                </a:solidFill>
                <a:latin typeface="Times New Roman" panose="02020603050405020304" pitchFamily="18" charset="0"/>
              </a:rPr>
              <a:t>   </a:t>
            </a:r>
            <a:r>
              <a:rPr lang="en-US" altLang="zh-CN" sz="2400" u="sng" dirty="0">
                <a:solidFill>
                  <a:srgbClr val="990000"/>
                </a:solidFill>
                <a:latin typeface="Times New Roman" panose="02020603050405020304" pitchFamily="18" charset="0"/>
              </a:rPr>
              <a:t>end of year</a:t>
            </a: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dirty="0">
                <a:solidFill>
                  <a:srgbClr val="990000"/>
                </a:solidFill>
                <a:latin typeface="Times New Roman" panose="02020603050405020304" pitchFamily="18" charset="0"/>
              </a:rPr>
              <a:t>1	$34,000  $6,000	$6,000		$28,000</a:t>
            </a: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dirty="0">
                <a:solidFill>
                  <a:srgbClr val="990000"/>
                </a:solidFill>
                <a:latin typeface="Times New Roman" panose="02020603050405020304" pitchFamily="18" charset="0"/>
              </a:rPr>
              <a:t>2	$28,000  $6,000	$12,000	$22,000</a:t>
            </a:r>
            <a:endParaRPr lang="en-US" altLang="zh-CN" sz="2400" dirty="0">
              <a:solidFill>
                <a:srgbClr val="99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0340"/>
                                        </p:tgtEl>
                                        <p:attrNameLst>
                                          <p:attrName>style.visibility</p:attrName>
                                        </p:attrNameLst>
                                      </p:cBhvr>
                                      <p:to>
                                        <p:strVal val="visible"/>
                                      </p:to>
                                    </p:set>
                                    <p:animEffect transition="in" filter="wipe(left)">
                                      <p:cBhvr>
                                        <p:cTn id="7" dur="500"/>
                                        <p:tgtEl>
                                          <p:spTgt spid="2703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0341"/>
                                        </p:tgtEl>
                                        <p:attrNameLst>
                                          <p:attrName>style.visibility</p:attrName>
                                        </p:attrNameLst>
                                      </p:cBhvr>
                                      <p:to>
                                        <p:strVal val="visible"/>
                                      </p:to>
                                    </p:set>
                                    <p:animEffect transition="in" filter="wipe(left)">
                                      <p:cBhvr>
                                        <p:cTn id="12" dur="500"/>
                                        <p:tgtEl>
                                          <p:spTgt spid="2703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0342"/>
                                        </p:tgtEl>
                                        <p:attrNameLst>
                                          <p:attrName>style.visibility</p:attrName>
                                        </p:attrNameLst>
                                      </p:cBhvr>
                                      <p:to>
                                        <p:strVal val="visible"/>
                                      </p:to>
                                    </p:set>
                                    <p:animEffect transition="in" filter="wipe(left)">
                                      <p:cBhvr>
                                        <p:cTn id="17" dur="500"/>
                                        <p:tgtEl>
                                          <p:spTgt spid="270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animBg="1"/>
      <p:bldP spid="270341" grpId="0" animBg="1"/>
      <p:bldP spid="2703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页脚占位符 3"/>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32771" name="灯片编号占位符 4"/>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32772" name="Rectangle 2"/>
          <p:cNvSpPr>
            <a:spLocks noGrp="1"/>
          </p:cNvSpPr>
          <p:nvPr>
            <p:ph type="title"/>
          </p:nvPr>
        </p:nvSpPr>
        <p:spPr>
          <a:xfrm>
            <a:off x="1150938" y="214313"/>
            <a:ext cx="7793037" cy="974725"/>
          </a:xfrm>
          <a:solidFill>
            <a:schemeClr val="bg1">
              <a:alpha val="100000"/>
            </a:schemeClr>
          </a:solidFill>
          <a:ln/>
        </p:spPr>
        <p:txBody>
          <a:bodyPr vert="horz" wrap="square" lIns="91440" tIns="45720" rIns="91440" bIns="45720" anchor="b" anchorCtr="0"/>
          <a:p>
            <a:pPr eaLnBrk="1" hangingPunct="1"/>
            <a:r>
              <a:rPr lang="en-US" altLang="zh-CN" sz="4000" dirty="0">
                <a:solidFill>
                  <a:schemeClr val="bg2"/>
                </a:solidFill>
              </a:rPr>
              <a:t>Activity method (unit = mile)</a:t>
            </a:r>
            <a:br>
              <a:rPr lang="en-US" altLang="zh-CN" sz="4000" dirty="0">
                <a:solidFill>
                  <a:schemeClr val="bg2"/>
                </a:solidFill>
              </a:rPr>
            </a:br>
            <a:r>
              <a:rPr lang="zh-CN" altLang="en-US" sz="4000" dirty="0">
                <a:solidFill>
                  <a:schemeClr val="bg2"/>
                </a:solidFill>
              </a:rPr>
              <a:t>作业量法</a:t>
            </a:r>
            <a:endParaRPr lang="zh-CN" altLang="en-US" sz="4000" dirty="0">
              <a:solidFill>
                <a:schemeClr val="bg2"/>
              </a:solidFill>
            </a:endParaRPr>
          </a:p>
        </p:txBody>
      </p:sp>
      <p:sp>
        <p:nvSpPr>
          <p:cNvPr id="32773" name="Rectangle 3"/>
          <p:cNvSpPr/>
          <p:nvPr/>
        </p:nvSpPr>
        <p:spPr>
          <a:xfrm>
            <a:off x="533400" y="1524000"/>
            <a:ext cx="8001000" cy="47244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1800" dirty="0"/>
          </a:p>
        </p:txBody>
      </p:sp>
      <p:sp>
        <p:nvSpPr>
          <p:cNvPr id="271364" name="Rectangle 4"/>
          <p:cNvSpPr/>
          <p:nvPr/>
        </p:nvSpPr>
        <p:spPr>
          <a:xfrm>
            <a:off x="838200" y="1752600"/>
            <a:ext cx="7315200" cy="533400"/>
          </a:xfrm>
          <a:prstGeom prst="rect">
            <a:avLst/>
          </a:prstGeom>
          <a:solidFill>
            <a:srgbClr val="CCFFFF"/>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400" b="1" dirty="0">
                <a:latin typeface="Times New Roman" panose="02020603050405020304" pitchFamily="18" charset="0"/>
              </a:rPr>
              <a:t>1. </a:t>
            </a:r>
            <a:r>
              <a:rPr lang="en-US" altLang="zh-CN" sz="2400" b="1" dirty="0">
                <a:latin typeface="Times New Roman" panose="02020603050405020304" pitchFamily="18" charset="0"/>
              </a:rPr>
              <a:t>Depreciable base = $34,000 less $4,000 = $30,000    </a:t>
            </a:r>
            <a:endParaRPr lang="en-US" altLang="zh-CN" sz="2400" b="1" dirty="0">
              <a:latin typeface="Times New Roman" panose="02020603050405020304" pitchFamily="18" charset="0"/>
            </a:endParaRPr>
          </a:p>
        </p:txBody>
      </p:sp>
      <p:sp>
        <p:nvSpPr>
          <p:cNvPr id="271365" name="Rectangle 5" descr="Parchment"/>
          <p:cNvSpPr/>
          <p:nvPr/>
        </p:nvSpPr>
        <p:spPr>
          <a:xfrm>
            <a:off x="838200" y="2438400"/>
            <a:ext cx="7315200" cy="457200"/>
          </a:xfrm>
          <a:prstGeom prst="rect">
            <a:avLst/>
          </a:prstGeom>
          <a:blipFill rotWithShape="0">
            <a:blip r:embed="rId1"/>
          </a:blip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400" b="1" dirty="0">
                <a:latin typeface="Times New Roman" panose="02020603050405020304" pitchFamily="18" charset="0"/>
              </a:rPr>
              <a:t>2. </a:t>
            </a:r>
            <a:r>
              <a:rPr lang="en-US" altLang="zh-CN" sz="2400" b="1" dirty="0">
                <a:latin typeface="Times New Roman" panose="02020603050405020304" pitchFamily="18" charset="0"/>
              </a:rPr>
              <a:t>Depreciation per mile = $30,000 / 60,000  = $0.50   </a:t>
            </a:r>
            <a:endParaRPr lang="en-US" altLang="zh-CN" sz="2400" b="1" dirty="0">
              <a:latin typeface="Times New Roman" panose="02020603050405020304" pitchFamily="18" charset="0"/>
            </a:endParaRPr>
          </a:p>
        </p:txBody>
      </p:sp>
      <p:sp>
        <p:nvSpPr>
          <p:cNvPr id="271366" name="Rectangle 6"/>
          <p:cNvSpPr/>
          <p:nvPr/>
        </p:nvSpPr>
        <p:spPr>
          <a:xfrm>
            <a:off x="838200" y="4038600"/>
            <a:ext cx="7315200" cy="2057400"/>
          </a:xfrm>
          <a:prstGeom prst="rect">
            <a:avLst/>
          </a:prstGeom>
          <a:noFill/>
          <a:ln w="9525" cap="flat" cmpd="sng">
            <a:solidFill>
              <a:srgbClr val="FF6600"/>
            </a:solidFill>
            <a:prstDash val="lgDash"/>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400" dirty="0">
                <a:solidFill>
                  <a:srgbClr val="990000"/>
                </a:solidFill>
                <a:latin typeface="Times New Roman" panose="02020603050405020304" pitchFamily="18" charset="0"/>
              </a:rPr>
              <a:t>	 4. </a:t>
            </a:r>
            <a:r>
              <a:rPr lang="en-US" altLang="zh-CN" sz="2400" u="sng" dirty="0">
                <a:solidFill>
                  <a:srgbClr val="990000"/>
                </a:solidFill>
                <a:latin typeface="Times New Roman" panose="02020603050405020304" pitchFamily="18" charset="0"/>
              </a:rPr>
              <a:t>Depreciation Schedule</a:t>
            </a:r>
            <a:r>
              <a:rPr lang="en-US" altLang="zh-CN" sz="2400" dirty="0">
                <a:solidFill>
                  <a:srgbClr val="990000"/>
                </a:solidFill>
                <a:latin typeface="Times New Roman" panose="02020603050405020304" pitchFamily="18" charset="0"/>
              </a:rPr>
              <a:t>: (</a:t>
            </a:r>
            <a:r>
              <a:rPr lang="en-US" altLang="zh-CN" sz="2400" u="sng" dirty="0">
                <a:solidFill>
                  <a:srgbClr val="990000"/>
                </a:solidFill>
                <a:latin typeface="Times New Roman" panose="02020603050405020304" pitchFamily="18" charset="0"/>
              </a:rPr>
              <a:t>years 1 and 2</a:t>
            </a:r>
            <a:r>
              <a:rPr lang="en-US" altLang="zh-CN" sz="2400" dirty="0">
                <a:solidFill>
                  <a:srgbClr val="990000"/>
                </a:solidFill>
                <a:latin typeface="Times New Roman" panose="02020603050405020304" pitchFamily="18" charset="0"/>
              </a:rPr>
              <a:t>)</a:t>
            </a: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u="sng" dirty="0">
                <a:solidFill>
                  <a:srgbClr val="990000"/>
                </a:solidFill>
                <a:latin typeface="Times New Roman" panose="02020603050405020304" pitchFamily="18" charset="0"/>
              </a:rPr>
              <a:t>Year</a:t>
            </a:r>
            <a:r>
              <a:rPr lang="en-US" altLang="zh-CN" sz="2400" dirty="0">
                <a:solidFill>
                  <a:srgbClr val="990000"/>
                </a:solidFill>
                <a:latin typeface="Times New Roman" panose="02020603050405020304" pitchFamily="18" charset="0"/>
              </a:rPr>
              <a:t>	Book	</a:t>
            </a:r>
            <a:r>
              <a:rPr lang="en-US" altLang="zh-CN" sz="2400" u="sng" dirty="0">
                <a:solidFill>
                  <a:srgbClr val="990000"/>
                </a:solidFill>
                <a:latin typeface="Times New Roman" panose="02020603050405020304" pitchFamily="18" charset="0"/>
              </a:rPr>
              <a:t>Depreciation</a:t>
            </a:r>
            <a:r>
              <a:rPr lang="en-US" altLang="zh-CN" sz="2400" dirty="0">
                <a:solidFill>
                  <a:srgbClr val="990000"/>
                </a:solidFill>
                <a:latin typeface="Times New Roman" panose="02020603050405020304" pitchFamily="18" charset="0"/>
              </a:rPr>
              <a:t>	Accumulated	Book value</a:t>
            </a: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dirty="0">
                <a:solidFill>
                  <a:srgbClr val="990000"/>
                </a:solidFill>
                <a:latin typeface="Times New Roman" panose="02020603050405020304" pitchFamily="18" charset="0"/>
              </a:rPr>
              <a:t>	</a:t>
            </a:r>
            <a:r>
              <a:rPr lang="en-US" altLang="zh-CN" sz="2400" u="sng" dirty="0">
                <a:solidFill>
                  <a:srgbClr val="990000"/>
                </a:solidFill>
                <a:latin typeface="Times New Roman" panose="02020603050405020304" pitchFamily="18" charset="0"/>
              </a:rPr>
              <a:t>(beg)</a:t>
            </a:r>
            <a:r>
              <a:rPr lang="en-US" altLang="zh-CN" sz="2400" dirty="0">
                <a:solidFill>
                  <a:srgbClr val="990000"/>
                </a:solidFill>
                <a:latin typeface="Times New Roman" panose="02020603050405020304" pitchFamily="18" charset="0"/>
              </a:rPr>
              <a:t>			</a:t>
            </a:r>
            <a:r>
              <a:rPr lang="en-US" altLang="zh-CN" sz="2400" u="sng" dirty="0">
                <a:solidFill>
                  <a:srgbClr val="990000"/>
                </a:solidFill>
                <a:latin typeface="Times New Roman" panose="02020603050405020304" pitchFamily="18" charset="0"/>
              </a:rPr>
              <a:t>Depreciation</a:t>
            </a:r>
            <a:r>
              <a:rPr lang="en-US" altLang="zh-CN" sz="2400" dirty="0">
                <a:solidFill>
                  <a:srgbClr val="990000"/>
                </a:solidFill>
                <a:latin typeface="Times New Roman" panose="02020603050405020304" pitchFamily="18" charset="0"/>
              </a:rPr>
              <a:t>   </a:t>
            </a:r>
            <a:r>
              <a:rPr lang="en-US" altLang="zh-CN" sz="2400" u="sng" dirty="0">
                <a:solidFill>
                  <a:srgbClr val="990000"/>
                </a:solidFill>
                <a:latin typeface="Times New Roman" panose="02020603050405020304" pitchFamily="18" charset="0"/>
              </a:rPr>
              <a:t>end of year</a:t>
            </a: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dirty="0">
                <a:solidFill>
                  <a:srgbClr val="990000"/>
                </a:solidFill>
                <a:latin typeface="Times New Roman" panose="02020603050405020304" pitchFamily="18" charset="0"/>
              </a:rPr>
              <a:t>1	$34,000  $10,000	$10,000	$24,000</a:t>
            </a: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dirty="0">
                <a:solidFill>
                  <a:srgbClr val="990000"/>
                </a:solidFill>
                <a:latin typeface="Times New Roman" panose="02020603050405020304" pitchFamily="18" charset="0"/>
              </a:rPr>
              <a:t>2	$24,000  $  7,500	$17,500	$16,500</a:t>
            </a:r>
            <a:endParaRPr lang="en-US" altLang="zh-CN" sz="2400" dirty="0">
              <a:solidFill>
                <a:srgbClr val="990000"/>
              </a:solidFill>
              <a:latin typeface="Times New Roman" panose="02020603050405020304" pitchFamily="18" charset="0"/>
            </a:endParaRPr>
          </a:p>
        </p:txBody>
      </p:sp>
      <p:sp>
        <p:nvSpPr>
          <p:cNvPr id="271367" name="Rectangle 7"/>
          <p:cNvSpPr/>
          <p:nvPr/>
        </p:nvSpPr>
        <p:spPr>
          <a:xfrm>
            <a:off x="838200" y="3124200"/>
            <a:ext cx="7315200" cy="609600"/>
          </a:xfrm>
          <a:prstGeom prst="rect">
            <a:avLst/>
          </a:prstGeom>
          <a:solidFill>
            <a:srgbClr val="FFCCFF"/>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400" b="1" dirty="0">
                <a:latin typeface="Times New Roman" panose="02020603050405020304" pitchFamily="18" charset="0"/>
              </a:rPr>
              <a:t>3. </a:t>
            </a:r>
            <a:r>
              <a:rPr lang="en-US" altLang="zh-CN" sz="2400" b="1" dirty="0">
                <a:latin typeface="Times New Roman" panose="02020603050405020304" pitchFamily="18" charset="0"/>
              </a:rPr>
              <a:t>Depreciation (20x1) = $0.50 * 20,000 miles = $10,000  </a:t>
            </a:r>
            <a:endParaRPr lang="en-US" altLang="zh-CN" sz="2400" b="1"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1364"/>
                                        </p:tgtEl>
                                        <p:attrNameLst>
                                          <p:attrName>style.visibility</p:attrName>
                                        </p:attrNameLst>
                                      </p:cBhvr>
                                      <p:to>
                                        <p:strVal val="visible"/>
                                      </p:to>
                                    </p:set>
                                    <p:animEffect transition="in" filter="wipe(left)">
                                      <p:cBhvr>
                                        <p:cTn id="7" dur="500"/>
                                        <p:tgtEl>
                                          <p:spTgt spid="2713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1365"/>
                                        </p:tgtEl>
                                        <p:attrNameLst>
                                          <p:attrName>style.visibility</p:attrName>
                                        </p:attrNameLst>
                                      </p:cBhvr>
                                      <p:to>
                                        <p:strVal val="visible"/>
                                      </p:to>
                                    </p:set>
                                    <p:animEffect transition="in" filter="wipe(left)">
                                      <p:cBhvr>
                                        <p:cTn id="12" dur="500"/>
                                        <p:tgtEl>
                                          <p:spTgt spid="2713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1367"/>
                                        </p:tgtEl>
                                        <p:attrNameLst>
                                          <p:attrName>style.visibility</p:attrName>
                                        </p:attrNameLst>
                                      </p:cBhvr>
                                      <p:to>
                                        <p:strVal val="visible"/>
                                      </p:to>
                                    </p:set>
                                    <p:animEffect transition="in" filter="wipe(left)">
                                      <p:cBhvr>
                                        <p:cTn id="17" dur="500"/>
                                        <p:tgtEl>
                                          <p:spTgt spid="2713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1366"/>
                                        </p:tgtEl>
                                        <p:attrNameLst>
                                          <p:attrName>style.visibility</p:attrName>
                                        </p:attrNameLst>
                                      </p:cBhvr>
                                      <p:to>
                                        <p:strVal val="visible"/>
                                      </p:to>
                                    </p:set>
                                    <p:animEffect transition="in" filter="wipe(left)">
                                      <p:cBhvr>
                                        <p:cTn id="22" dur="500"/>
                                        <p:tgtEl>
                                          <p:spTgt spid="271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animBg="1"/>
      <p:bldP spid="271365" grpId="0" animBg="1"/>
      <p:bldP spid="271366" grpId="0" animBg="1"/>
      <p:bldP spid="2713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页脚占位符 3"/>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33795" name="灯片编号占位符 4"/>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33796" name="Rectangle 2"/>
          <p:cNvSpPr>
            <a:spLocks noGrp="1"/>
          </p:cNvSpPr>
          <p:nvPr>
            <p:ph type="title"/>
          </p:nvPr>
        </p:nvSpPr>
        <p:spPr>
          <a:xfrm>
            <a:off x="1042988" y="260350"/>
            <a:ext cx="7793037" cy="974725"/>
          </a:xfrm>
          <a:solidFill>
            <a:schemeClr val="bg1">
              <a:alpha val="100000"/>
            </a:schemeClr>
          </a:solidFill>
          <a:ln/>
        </p:spPr>
        <p:txBody>
          <a:bodyPr vert="horz" wrap="square" lIns="91440" tIns="45720" rIns="91440" bIns="45720" anchor="b" anchorCtr="0"/>
          <a:p>
            <a:pPr eaLnBrk="1" hangingPunct="1"/>
            <a:r>
              <a:rPr lang="en-US" altLang="zh-CN" sz="4000" dirty="0">
                <a:solidFill>
                  <a:schemeClr val="bg2"/>
                </a:solidFill>
              </a:rPr>
              <a:t>Sum-of-the-years</a:t>
            </a:r>
            <a:r>
              <a:rPr lang="en-US" altLang="zh-CN" sz="4000" dirty="0">
                <a:solidFill>
                  <a:schemeClr val="bg2"/>
                </a:solidFill>
                <a:latin typeface="Times New Roman" panose="02020603050405020304" pitchFamily="18" charset="0"/>
              </a:rPr>
              <a:t>’</a:t>
            </a:r>
            <a:r>
              <a:rPr lang="en-US" altLang="zh-CN" sz="4000" dirty="0">
                <a:solidFill>
                  <a:schemeClr val="bg2"/>
                </a:solidFill>
              </a:rPr>
              <a:t>-digits (SYD) method</a:t>
            </a:r>
            <a:r>
              <a:rPr lang="zh-CN" altLang="en-US" sz="4000" dirty="0">
                <a:solidFill>
                  <a:schemeClr val="bg2"/>
                </a:solidFill>
              </a:rPr>
              <a:t>年数总和法</a:t>
            </a:r>
            <a:endParaRPr lang="zh-CN" altLang="en-US" sz="4000" dirty="0">
              <a:solidFill>
                <a:schemeClr val="bg2"/>
              </a:solidFill>
            </a:endParaRPr>
          </a:p>
        </p:txBody>
      </p:sp>
      <p:sp>
        <p:nvSpPr>
          <p:cNvPr id="272388" name="Rectangle 4"/>
          <p:cNvSpPr/>
          <p:nvPr/>
        </p:nvSpPr>
        <p:spPr>
          <a:xfrm>
            <a:off x="838200" y="1752600"/>
            <a:ext cx="7315200" cy="533400"/>
          </a:xfrm>
          <a:prstGeom prst="rect">
            <a:avLst/>
          </a:prstGeom>
          <a:solidFill>
            <a:srgbClr val="CCFFFF"/>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400" b="1" dirty="0">
                <a:latin typeface="Times New Roman" panose="02020603050405020304" pitchFamily="18" charset="0"/>
              </a:rPr>
              <a:t>1. </a:t>
            </a:r>
            <a:r>
              <a:rPr lang="en-US" altLang="zh-CN" sz="2400" b="1" dirty="0">
                <a:latin typeface="Times New Roman" panose="02020603050405020304" pitchFamily="18" charset="0"/>
              </a:rPr>
              <a:t>Depreciable base = $34,000 less $4,000 = $30,000    </a:t>
            </a:r>
            <a:endParaRPr lang="en-US" altLang="zh-CN" sz="2400" b="1" dirty="0">
              <a:latin typeface="Times New Roman" panose="02020603050405020304" pitchFamily="18" charset="0"/>
            </a:endParaRPr>
          </a:p>
        </p:txBody>
      </p:sp>
      <p:sp>
        <p:nvSpPr>
          <p:cNvPr id="272389" name="Rectangle 5"/>
          <p:cNvSpPr/>
          <p:nvPr/>
        </p:nvSpPr>
        <p:spPr>
          <a:xfrm>
            <a:off x="838200" y="2438400"/>
            <a:ext cx="7315200" cy="457200"/>
          </a:xfrm>
          <a:prstGeom prst="rect">
            <a:avLst/>
          </a:prstGeom>
          <a:solidFill>
            <a:srgbClr val="66FF99"/>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400" b="1" dirty="0">
                <a:latin typeface="Times New Roman" panose="02020603050405020304" pitchFamily="18" charset="0"/>
              </a:rPr>
              <a:t>2. </a:t>
            </a:r>
            <a:r>
              <a:rPr lang="en-US" altLang="zh-CN" sz="2400" b="1" dirty="0">
                <a:latin typeface="Times New Roman" panose="02020603050405020304" pitchFamily="18" charset="0"/>
              </a:rPr>
              <a:t>SYD fraction = (1+2+3+4+5) = 15    </a:t>
            </a:r>
            <a:endParaRPr lang="en-US" altLang="zh-CN" sz="2400" b="1" dirty="0">
              <a:latin typeface="Times New Roman" panose="02020603050405020304" pitchFamily="18" charset="0"/>
            </a:endParaRPr>
          </a:p>
        </p:txBody>
      </p:sp>
      <p:sp>
        <p:nvSpPr>
          <p:cNvPr id="272390" name="Rectangle 6"/>
          <p:cNvSpPr/>
          <p:nvPr/>
        </p:nvSpPr>
        <p:spPr>
          <a:xfrm>
            <a:off x="838200" y="3124200"/>
            <a:ext cx="7315200" cy="1981200"/>
          </a:xfrm>
          <a:prstGeom prst="rect">
            <a:avLst/>
          </a:prstGeom>
          <a:solidFill>
            <a:srgbClr val="FFCCFF"/>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400" b="1" dirty="0">
                <a:latin typeface="Times New Roman" panose="02020603050405020304" pitchFamily="18" charset="0"/>
              </a:rPr>
              <a:t>3. </a:t>
            </a:r>
            <a:r>
              <a:rPr lang="en-US" altLang="zh-CN" sz="2400" b="1" dirty="0">
                <a:latin typeface="Times New Roman" panose="02020603050405020304" pitchFamily="18" charset="0"/>
              </a:rPr>
              <a:t>Depreciation (20x1) = $30,000 * (5/15) = $10,000 </a:t>
            </a:r>
            <a:endParaRPr lang="en-US" altLang="zh-CN" sz="2400" b="1" dirty="0">
              <a:latin typeface="Times New Roman" panose="02020603050405020304" pitchFamily="18" charset="0"/>
            </a:endParaRPr>
          </a:p>
          <a:p>
            <a:pPr marL="0" lvl="0" indent="0">
              <a:spcBef>
                <a:spcPct val="0"/>
              </a:spcBef>
              <a:buClrTx/>
              <a:buSzTx/>
              <a:buFontTx/>
              <a:buNone/>
            </a:pPr>
            <a:r>
              <a:rPr lang="en-US" altLang="zh-CN" sz="2400" b="1" dirty="0">
                <a:latin typeface="Times New Roman" panose="02020603050405020304" pitchFamily="18" charset="0"/>
              </a:rPr>
              <a:t>    Depreciation (20x2) = $30,000 * (4/15) = $  8,000</a:t>
            </a:r>
            <a:endParaRPr lang="en-US" altLang="zh-CN" sz="2400" b="1" dirty="0">
              <a:latin typeface="Times New Roman" panose="02020603050405020304" pitchFamily="18" charset="0"/>
            </a:endParaRPr>
          </a:p>
          <a:p>
            <a:pPr marL="0" lvl="0" indent="0">
              <a:spcBef>
                <a:spcPct val="0"/>
              </a:spcBef>
              <a:buClrTx/>
              <a:buSzTx/>
              <a:buFontTx/>
              <a:buNone/>
            </a:pPr>
            <a:r>
              <a:rPr lang="en-US" altLang="zh-CN" sz="2400" b="1" dirty="0">
                <a:latin typeface="Times New Roman" panose="02020603050405020304" pitchFamily="18" charset="0"/>
              </a:rPr>
              <a:t>    Depreciation (20x3) = $30,000 * (3/15) = $  6,000</a:t>
            </a:r>
            <a:endParaRPr lang="en-US" altLang="zh-CN" sz="2400" b="1" dirty="0">
              <a:latin typeface="Times New Roman" panose="02020603050405020304" pitchFamily="18" charset="0"/>
            </a:endParaRPr>
          </a:p>
          <a:p>
            <a:pPr marL="0" lvl="0" indent="0">
              <a:spcBef>
                <a:spcPct val="0"/>
              </a:spcBef>
              <a:buClrTx/>
              <a:buSzTx/>
              <a:buFontTx/>
              <a:buNone/>
            </a:pPr>
            <a:r>
              <a:rPr lang="en-US" altLang="zh-CN" sz="2400" b="1" dirty="0">
                <a:latin typeface="Times New Roman" panose="02020603050405020304" pitchFamily="18" charset="0"/>
              </a:rPr>
              <a:t>    Depreciation (20x4) = $30,000 * (2/15) = $  4,000</a:t>
            </a:r>
            <a:endParaRPr lang="en-US" altLang="zh-CN" sz="2400" b="1" dirty="0">
              <a:latin typeface="Times New Roman" panose="02020603050405020304" pitchFamily="18" charset="0"/>
            </a:endParaRPr>
          </a:p>
          <a:p>
            <a:pPr marL="0" lvl="0" indent="0">
              <a:spcBef>
                <a:spcPct val="0"/>
              </a:spcBef>
              <a:buClrTx/>
              <a:buSzTx/>
              <a:buFontTx/>
              <a:buNone/>
            </a:pPr>
            <a:r>
              <a:rPr lang="en-US" altLang="zh-CN" sz="2400" b="1" dirty="0">
                <a:latin typeface="Times New Roman" panose="02020603050405020304" pitchFamily="18" charset="0"/>
              </a:rPr>
              <a:t>    Depreciation (20x5) = $30,000 * (1/15) = $  2,000</a:t>
            </a:r>
            <a:endParaRPr lang="en-US" altLang="zh-CN" sz="2400" b="1" dirty="0">
              <a:latin typeface="Times New Roman" panose="02020603050405020304" pitchFamily="18" charset="0"/>
            </a:endParaRPr>
          </a:p>
        </p:txBody>
      </p:sp>
      <p:grpSp>
        <p:nvGrpSpPr>
          <p:cNvPr id="2" name="Group 7"/>
          <p:cNvGrpSpPr/>
          <p:nvPr/>
        </p:nvGrpSpPr>
        <p:grpSpPr>
          <a:xfrm>
            <a:off x="3657600" y="5105400"/>
            <a:ext cx="2971800" cy="1066800"/>
            <a:chOff x="2304" y="3216"/>
            <a:chExt cx="1872" cy="672"/>
          </a:xfrm>
        </p:grpSpPr>
        <p:sp>
          <p:nvSpPr>
            <p:cNvPr id="33801" name="AutoShape 8" descr="Denim"/>
            <p:cNvSpPr/>
            <p:nvPr/>
          </p:nvSpPr>
          <p:spPr>
            <a:xfrm>
              <a:off x="3504" y="3216"/>
              <a:ext cx="288" cy="288"/>
            </a:xfrm>
            <a:prstGeom prst="downArrow">
              <a:avLst>
                <a:gd name="adj1" fmla="val 50000"/>
                <a:gd name="adj2" fmla="val 25000"/>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1800" dirty="0"/>
            </a:p>
          </p:txBody>
        </p:sp>
        <p:sp>
          <p:nvSpPr>
            <p:cNvPr id="33802" name="Rectangle 9" descr="Purple mesh"/>
            <p:cNvSpPr/>
            <p:nvPr/>
          </p:nvSpPr>
          <p:spPr>
            <a:xfrm>
              <a:off x="2304" y="3504"/>
              <a:ext cx="1872" cy="384"/>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400" b="1" dirty="0">
                  <a:solidFill>
                    <a:srgbClr val="990000"/>
                  </a:solidFill>
                  <a:latin typeface="Times New Roman" panose="02020603050405020304" pitchFamily="18" charset="0"/>
                </a:rPr>
                <a:t>Decreasing Fractions</a:t>
              </a:r>
              <a:endParaRPr lang="en-US" altLang="zh-CN" sz="2400" b="1" dirty="0">
                <a:solidFill>
                  <a:srgbClr val="990000"/>
                </a:solidFill>
                <a:latin typeface="Times New Roman" panose="02020603050405020304" pitchFamily="18"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2388"/>
                                        </p:tgtEl>
                                        <p:attrNameLst>
                                          <p:attrName>style.visibility</p:attrName>
                                        </p:attrNameLst>
                                      </p:cBhvr>
                                      <p:to>
                                        <p:strVal val="visible"/>
                                      </p:to>
                                    </p:set>
                                    <p:animEffect transition="in" filter="wipe(left)">
                                      <p:cBhvr>
                                        <p:cTn id="7" dur="500"/>
                                        <p:tgtEl>
                                          <p:spTgt spid="2723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2389"/>
                                        </p:tgtEl>
                                        <p:attrNameLst>
                                          <p:attrName>style.visibility</p:attrName>
                                        </p:attrNameLst>
                                      </p:cBhvr>
                                      <p:to>
                                        <p:strVal val="visible"/>
                                      </p:to>
                                    </p:set>
                                    <p:animEffect transition="in" filter="wipe(left)">
                                      <p:cBhvr>
                                        <p:cTn id="12" dur="500"/>
                                        <p:tgtEl>
                                          <p:spTgt spid="2723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2390"/>
                                        </p:tgtEl>
                                        <p:attrNameLst>
                                          <p:attrName>style.visibility</p:attrName>
                                        </p:attrNameLst>
                                      </p:cBhvr>
                                      <p:to>
                                        <p:strVal val="visible"/>
                                      </p:to>
                                    </p:set>
                                    <p:animEffect transition="in" filter="wipe(left)">
                                      <p:cBhvr>
                                        <p:cTn id="17" dur="500"/>
                                        <p:tgtEl>
                                          <p:spTgt spid="2723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8" grpId="0" animBg="1"/>
      <p:bldP spid="272389" grpId="0" animBg="1"/>
      <p:bldP spid="27239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页脚占位符 3"/>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34819" name="灯片编号占位符 4"/>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34820" name="Rectangle 2"/>
          <p:cNvSpPr>
            <a:spLocks noGrp="1"/>
          </p:cNvSpPr>
          <p:nvPr>
            <p:ph type="title"/>
          </p:nvPr>
        </p:nvSpPr>
        <p:spPr>
          <a:xfrm>
            <a:off x="1150938" y="214313"/>
            <a:ext cx="7793037" cy="974725"/>
          </a:xfrm>
          <a:solidFill>
            <a:schemeClr val="bg1">
              <a:alpha val="100000"/>
            </a:schemeClr>
          </a:solidFill>
          <a:ln/>
        </p:spPr>
        <p:txBody>
          <a:bodyPr vert="horz" wrap="square" lIns="91440" tIns="45720" rIns="91440" bIns="45720" anchor="b" anchorCtr="0"/>
          <a:p>
            <a:pPr eaLnBrk="1" hangingPunct="1"/>
            <a:r>
              <a:rPr lang="en-US" altLang="zh-CN" sz="4000" dirty="0">
                <a:solidFill>
                  <a:schemeClr val="bg2"/>
                </a:solidFill>
              </a:rPr>
              <a:t>Sum-of-the-years</a:t>
            </a:r>
            <a:r>
              <a:rPr lang="en-US" altLang="zh-CN" sz="4000" dirty="0">
                <a:solidFill>
                  <a:schemeClr val="bg2"/>
                </a:solidFill>
                <a:latin typeface="Times New Roman" panose="02020603050405020304" pitchFamily="18" charset="0"/>
              </a:rPr>
              <a:t>’</a:t>
            </a:r>
            <a:r>
              <a:rPr lang="en-US" altLang="zh-CN" sz="4000" dirty="0">
                <a:solidFill>
                  <a:schemeClr val="bg2"/>
                </a:solidFill>
              </a:rPr>
              <a:t>-digits (SYD) method</a:t>
            </a:r>
            <a:endParaRPr lang="en-US" altLang="zh-CN" sz="4000" dirty="0">
              <a:solidFill>
                <a:schemeClr val="bg2"/>
              </a:solidFill>
            </a:endParaRPr>
          </a:p>
        </p:txBody>
      </p:sp>
      <p:sp>
        <p:nvSpPr>
          <p:cNvPr id="34821" name="Rectangle 3"/>
          <p:cNvSpPr/>
          <p:nvPr/>
        </p:nvSpPr>
        <p:spPr>
          <a:xfrm>
            <a:off x="533400" y="1524000"/>
            <a:ext cx="8001000" cy="45720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1800" dirty="0"/>
          </a:p>
        </p:txBody>
      </p:sp>
      <p:sp>
        <p:nvSpPr>
          <p:cNvPr id="273412" name="Rectangle 4"/>
          <p:cNvSpPr/>
          <p:nvPr/>
        </p:nvSpPr>
        <p:spPr>
          <a:xfrm>
            <a:off x="914400" y="1905000"/>
            <a:ext cx="7315200" cy="3886200"/>
          </a:xfrm>
          <a:prstGeom prst="rect">
            <a:avLst/>
          </a:prstGeom>
          <a:noFill/>
          <a:ln w="9525" cap="flat" cmpd="sng">
            <a:solidFill>
              <a:srgbClr val="FF6600"/>
            </a:solidFill>
            <a:prstDash val="lgDash"/>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400" dirty="0">
                <a:solidFill>
                  <a:srgbClr val="990000"/>
                </a:solidFill>
                <a:latin typeface="Times New Roman" panose="02020603050405020304" pitchFamily="18" charset="0"/>
              </a:rPr>
              <a:t>                       </a:t>
            </a:r>
            <a:r>
              <a:rPr lang="zh-CN" altLang="en-US" sz="2400" u="sng" dirty="0">
                <a:solidFill>
                  <a:srgbClr val="990000"/>
                </a:solidFill>
                <a:latin typeface="Times New Roman" panose="02020603050405020304" pitchFamily="18" charset="0"/>
              </a:rPr>
              <a:t>4. </a:t>
            </a:r>
            <a:r>
              <a:rPr lang="en-US" altLang="zh-CN" sz="2400" u="sng" dirty="0">
                <a:solidFill>
                  <a:srgbClr val="990000"/>
                </a:solidFill>
                <a:latin typeface="Times New Roman" panose="02020603050405020304" pitchFamily="18" charset="0"/>
              </a:rPr>
              <a:t>Depreciation Schedule</a:t>
            </a:r>
            <a:r>
              <a:rPr lang="en-US" altLang="zh-CN" sz="2400" dirty="0">
                <a:solidFill>
                  <a:srgbClr val="990000"/>
                </a:solidFill>
                <a:latin typeface="Times New Roman" panose="02020603050405020304" pitchFamily="18" charset="0"/>
              </a:rPr>
              <a:t> </a:t>
            </a:r>
            <a:endParaRPr lang="en-US" altLang="zh-CN" sz="2400" u="sng" dirty="0">
              <a:solidFill>
                <a:srgbClr val="990000"/>
              </a:solidFill>
              <a:latin typeface="Times New Roman" panose="02020603050405020304" pitchFamily="18" charset="0"/>
            </a:endParaRPr>
          </a:p>
          <a:p>
            <a:pPr marL="0" lvl="0" indent="0">
              <a:spcBef>
                <a:spcPct val="0"/>
              </a:spcBef>
              <a:buClrTx/>
              <a:buSzTx/>
              <a:buFontTx/>
              <a:buNone/>
            </a:pP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u="sng" dirty="0">
                <a:solidFill>
                  <a:srgbClr val="990000"/>
                </a:solidFill>
                <a:latin typeface="Times New Roman" panose="02020603050405020304" pitchFamily="18" charset="0"/>
              </a:rPr>
              <a:t>Year</a:t>
            </a:r>
            <a:r>
              <a:rPr lang="en-US" altLang="zh-CN" sz="2400" dirty="0">
                <a:solidFill>
                  <a:srgbClr val="990000"/>
                </a:solidFill>
                <a:latin typeface="Times New Roman" panose="02020603050405020304" pitchFamily="18" charset="0"/>
              </a:rPr>
              <a:t>	Book	</a:t>
            </a:r>
            <a:r>
              <a:rPr lang="en-US" altLang="zh-CN" sz="2400" u="sng" dirty="0">
                <a:solidFill>
                  <a:srgbClr val="990000"/>
                </a:solidFill>
                <a:latin typeface="Times New Roman" panose="02020603050405020304" pitchFamily="18" charset="0"/>
              </a:rPr>
              <a:t>Depreciation</a:t>
            </a:r>
            <a:r>
              <a:rPr lang="en-US" altLang="zh-CN" sz="2400" dirty="0">
                <a:solidFill>
                  <a:srgbClr val="990000"/>
                </a:solidFill>
                <a:latin typeface="Times New Roman" panose="02020603050405020304" pitchFamily="18" charset="0"/>
              </a:rPr>
              <a:t>	Accumulated	Book value</a:t>
            </a: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dirty="0">
                <a:solidFill>
                  <a:srgbClr val="990000"/>
                </a:solidFill>
                <a:latin typeface="Times New Roman" panose="02020603050405020304" pitchFamily="18" charset="0"/>
              </a:rPr>
              <a:t>	</a:t>
            </a:r>
            <a:r>
              <a:rPr lang="en-US" altLang="zh-CN" sz="2400" u="sng" dirty="0">
                <a:solidFill>
                  <a:srgbClr val="990000"/>
                </a:solidFill>
                <a:latin typeface="Times New Roman" panose="02020603050405020304" pitchFamily="18" charset="0"/>
              </a:rPr>
              <a:t>(beg)</a:t>
            </a:r>
            <a:r>
              <a:rPr lang="en-US" altLang="zh-CN" sz="2400" dirty="0">
                <a:solidFill>
                  <a:srgbClr val="990000"/>
                </a:solidFill>
                <a:latin typeface="Times New Roman" panose="02020603050405020304" pitchFamily="18" charset="0"/>
              </a:rPr>
              <a:t>			</a:t>
            </a:r>
            <a:r>
              <a:rPr lang="en-US" altLang="zh-CN" sz="2400" u="sng" dirty="0">
                <a:solidFill>
                  <a:srgbClr val="990000"/>
                </a:solidFill>
                <a:latin typeface="Times New Roman" panose="02020603050405020304" pitchFamily="18" charset="0"/>
              </a:rPr>
              <a:t>Depreciation</a:t>
            </a:r>
            <a:r>
              <a:rPr lang="en-US" altLang="zh-CN" sz="2400" dirty="0">
                <a:solidFill>
                  <a:srgbClr val="990000"/>
                </a:solidFill>
                <a:latin typeface="Times New Roman" panose="02020603050405020304" pitchFamily="18" charset="0"/>
              </a:rPr>
              <a:t>   </a:t>
            </a:r>
            <a:r>
              <a:rPr lang="en-US" altLang="zh-CN" sz="2400" u="sng" dirty="0">
                <a:solidFill>
                  <a:srgbClr val="990000"/>
                </a:solidFill>
                <a:latin typeface="Times New Roman" panose="02020603050405020304" pitchFamily="18" charset="0"/>
              </a:rPr>
              <a:t>end of year</a:t>
            </a:r>
            <a:endParaRPr lang="en-US" altLang="zh-CN" sz="2400" u="sng" dirty="0">
              <a:solidFill>
                <a:srgbClr val="990000"/>
              </a:solidFill>
              <a:latin typeface="Times New Roman" panose="02020603050405020304" pitchFamily="18" charset="0"/>
            </a:endParaRPr>
          </a:p>
          <a:p>
            <a:pPr marL="0" lvl="0" indent="0">
              <a:spcBef>
                <a:spcPct val="0"/>
              </a:spcBef>
              <a:buClrTx/>
              <a:buSzTx/>
              <a:buFontTx/>
              <a:buNone/>
            </a:pP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dirty="0">
                <a:solidFill>
                  <a:srgbClr val="990000"/>
                </a:solidFill>
                <a:latin typeface="Times New Roman" panose="02020603050405020304" pitchFamily="18" charset="0"/>
              </a:rPr>
              <a:t>1	$34,000    $10,000	$10,000	$24,000</a:t>
            </a: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dirty="0">
                <a:solidFill>
                  <a:srgbClr val="990000"/>
                </a:solidFill>
                <a:latin typeface="Times New Roman" panose="02020603050405020304" pitchFamily="18" charset="0"/>
              </a:rPr>
              <a:t>2	$24,000    $  8,000	$18,000	$16,000</a:t>
            </a: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dirty="0">
                <a:solidFill>
                  <a:srgbClr val="990000"/>
                </a:solidFill>
                <a:latin typeface="Times New Roman" panose="02020603050405020304" pitchFamily="18" charset="0"/>
              </a:rPr>
              <a:t>3	$16,000    $  6,000	$ 24,000	$10,000</a:t>
            </a: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dirty="0">
                <a:solidFill>
                  <a:srgbClr val="990000"/>
                </a:solidFill>
                <a:latin typeface="Times New Roman" panose="02020603050405020304" pitchFamily="18" charset="0"/>
              </a:rPr>
              <a:t>4	$10,000    $  4,000	$ 28,000	$  6,000</a:t>
            </a: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dirty="0">
                <a:solidFill>
                  <a:srgbClr val="990000"/>
                </a:solidFill>
                <a:latin typeface="Times New Roman" panose="02020603050405020304" pitchFamily="18" charset="0"/>
              </a:rPr>
              <a:t>5	$  6,000    $  2,000	$ 30,000	$  4,000</a:t>
            </a:r>
            <a:endParaRPr lang="en-US" altLang="zh-CN" sz="2400" dirty="0">
              <a:solidFill>
                <a:srgbClr val="99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3412"/>
                                        </p:tgtEl>
                                        <p:attrNameLst>
                                          <p:attrName>style.visibility</p:attrName>
                                        </p:attrNameLst>
                                      </p:cBhvr>
                                      <p:to>
                                        <p:strVal val="visible"/>
                                      </p:to>
                                    </p:set>
                                    <p:animEffect transition="in" filter="wipe(left)">
                                      <p:cBhvr>
                                        <p:cTn id="7" dur="500"/>
                                        <p:tgtEl>
                                          <p:spTgt spid="27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页脚占位符 3"/>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35843" name="灯片编号占位符 4"/>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35844" name="Rectangle 2"/>
          <p:cNvSpPr>
            <a:spLocks noGrp="1"/>
          </p:cNvSpPr>
          <p:nvPr>
            <p:ph type="title"/>
          </p:nvPr>
        </p:nvSpPr>
        <p:spPr>
          <a:xfrm>
            <a:off x="1150938" y="214313"/>
            <a:ext cx="7793037" cy="974725"/>
          </a:xfrm>
          <a:solidFill>
            <a:schemeClr val="bg1">
              <a:alpha val="100000"/>
            </a:schemeClr>
          </a:solidFill>
          <a:ln/>
        </p:spPr>
        <p:txBody>
          <a:bodyPr vert="horz" wrap="square" lIns="91440" tIns="45720" rIns="91440" bIns="45720" anchor="b" anchorCtr="0"/>
          <a:p>
            <a:pPr eaLnBrk="1" hangingPunct="1"/>
            <a:r>
              <a:rPr lang="en-US" altLang="zh-CN" sz="4000" dirty="0">
                <a:solidFill>
                  <a:schemeClr val="bg2"/>
                </a:solidFill>
              </a:rPr>
              <a:t>Double Declining balance method</a:t>
            </a:r>
            <a:br>
              <a:rPr lang="en-US" altLang="zh-CN" sz="4000" dirty="0">
                <a:solidFill>
                  <a:schemeClr val="bg2"/>
                </a:solidFill>
              </a:rPr>
            </a:br>
            <a:r>
              <a:rPr lang="zh-CN" altLang="en-US" sz="4000" dirty="0">
                <a:solidFill>
                  <a:schemeClr val="bg2"/>
                </a:solidFill>
              </a:rPr>
              <a:t>双倍余额递减法</a:t>
            </a:r>
            <a:endParaRPr lang="zh-CN" altLang="en-US" sz="4000" dirty="0">
              <a:solidFill>
                <a:schemeClr val="bg2"/>
              </a:solidFill>
            </a:endParaRPr>
          </a:p>
        </p:txBody>
      </p:sp>
      <p:sp>
        <p:nvSpPr>
          <p:cNvPr id="35845" name="Rectangle 3"/>
          <p:cNvSpPr/>
          <p:nvPr/>
        </p:nvSpPr>
        <p:spPr>
          <a:xfrm>
            <a:off x="533400" y="1524000"/>
            <a:ext cx="8001000" cy="46482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1800" dirty="0"/>
          </a:p>
        </p:txBody>
      </p:sp>
      <p:sp>
        <p:nvSpPr>
          <p:cNvPr id="274436" name="Rectangle 4"/>
          <p:cNvSpPr/>
          <p:nvPr/>
        </p:nvSpPr>
        <p:spPr>
          <a:xfrm>
            <a:off x="838200" y="2057400"/>
            <a:ext cx="7315200" cy="457200"/>
          </a:xfrm>
          <a:prstGeom prst="rect">
            <a:avLst/>
          </a:prstGeom>
          <a:solidFill>
            <a:srgbClr val="FFFF99"/>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400" b="1" dirty="0">
                <a:latin typeface="Times New Roman" panose="02020603050405020304" pitchFamily="18" charset="0"/>
              </a:rPr>
              <a:t>1. </a:t>
            </a:r>
            <a:r>
              <a:rPr lang="en-US" altLang="zh-CN" sz="2400" b="1" dirty="0">
                <a:latin typeface="Times New Roman" panose="02020603050405020304" pitchFamily="18" charset="0"/>
              </a:rPr>
              <a:t>Rate of depreciation = 2 * (1/5) = 0.40   </a:t>
            </a:r>
            <a:endParaRPr lang="en-US" altLang="zh-CN" sz="2400" b="1" dirty="0">
              <a:latin typeface="Times New Roman" panose="02020603050405020304" pitchFamily="18" charset="0"/>
            </a:endParaRPr>
          </a:p>
        </p:txBody>
      </p:sp>
      <p:sp>
        <p:nvSpPr>
          <p:cNvPr id="274437" name="Rectangle 5"/>
          <p:cNvSpPr/>
          <p:nvPr/>
        </p:nvSpPr>
        <p:spPr>
          <a:xfrm>
            <a:off x="838200" y="2819400"/>
            <a:ext cx="7315200" cy="1981200"/>
          </a:xfrm>
          <a:prstGeom prst="rect">
            <a:avLst/>
          </a:prstGeom>
          <a:solidFill>
            <a:srgbClr val="FFCCFF"/>
          </a:solidFill>
          <a:ln w="9525" cap="flat" cmpd="sng">
            <a:solidFill>
              <a:schemeClr val="tx1"/>
            </a:solidFill>
            <a:prstDash val="solid"/>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400" b="1" dirty="0">
                <a:latin typeface="Times New Roman" panose="02020603050405020304" pitchFamily="18" charset="0"/>
              </a:rPr>
              <a:t>2. </a:t>
            </a:r>
            <a:r>
              <a:rPr lang="en-US" altLang="zh-CN" sz="2400" b="1" dirty="0">
                <a:latin typeface="Times New Roman" panose="02020603050405020304" pitchFamily="18" charset="0"/>
              </a:rPr>
              <a:t>Depreciation (20x1) = $34,000 * 0.40   = $ 13,600 </a:t>
            </a:r>
            <a:endParaRPr lang="en-US" altLang="zh-CN" sz="2400" b="1" dirty="0">
              <a:latin typeface="Times New Roman" panose="02020603050405020304" pitchFamily="18" charset="0"/>
            </a:endParaRPr>
          </a:p>
          <a:p>
            <a:pPr marL="0" lvl="0" indent="0">
              <a:spcBef>
                <a:spcPct val="0"/>
              </a:spcBef>
              <a:buClrTx/>
              <a:buSzTx/>
              <a:buFontTx/>
              <a:buNone/>
            </a:pPr>
            <a:r>
              <a:rPr lang="en-US" altLang="zh-CN" sz="2400" b="1" dirty="0">
                <a:latin typeface="Times New Roman" panose="02020603050405020304" pitchFamily="18" charset="0"/>
              </a:rPr>
              <a:t>    Depreciation (20x2) = $20,400 * 0.40   = $   8,160</a:t>
            </a:r>
            <a:endParaRPr lang="en-US" altLang="zh-CN" sz="2400" b="1" dirty="0">
              <a:latin typeface="Times New Roman" panose="02020603050405020304" pitchFamily="18" charset="0"/>
            </a:endParaRPr>
          </a:p>
          <a:p>
            <a:pPr marL="0" lvl="0" indent="0">
              <a:spcBef>
                <a:spcPct val="0"/>
              </a:spcBef>
              <a:buClrTx/>
              <a:buSzTx/>
              <a:buFontTx/>
              <a:buNone/>
            </a:pPr>
            <a:r>
              <a:rPr lang="en-US" altLang="zh-CN" sz="2400" b="1" dirty="0">
                <a:latin typeface="Times New Roman" panose="02020603050405020304" pitchFamily="18" charset="0"/>
              </a:rPr>
              <a:t>    Depreciation (20x3) = $12,240 * 0.40   = $   4,896</a:t>
            </a:r>
            <a:endParaRPr lang="en-US" altLang="zh-CN" sz="2400" b="1" dirty="0">
              <a:latin typeface="Times New Roman" panose="02020603050405020304" pitchFamily="18" charset="0"/>
            </a:endParaRPr>
          </a:p>
          <a:p>
            <a:pPr marL="0" lvl="0" indent="0">
              <a:spcBef>
                <a:spcPct val="0"/>
              </a:spcBef>
              <a:buClrTx/>
              <a:buSzTx/>
              <a:buFontTx/>
              <a:buNone/>
            </a:pPr>
            <a:r>
              <a:rPr lang="en-US" altLang="zh-CN" sz="2400" b="1" dirty="0">
                <a:latin typeface="Times New Roman" panose="02020603050405020304" pitchFamily="18" charset="0"/>
              </a:rPr>
              <a:t>    Depreciation (20x4) = $ 3,344 /2   = $   1,672</a:t>
            </a:r>
            <a:endParaRPr lang="en-US" altLang="zh-CN" sz="2400" b="1" dirty="0">
              <a:latin typeface="Times New Roman" panose="02020603050405020304" pitchFamily="18" charset="0"/>
            </a:endParaRPr>
          </a:p>
          <a:p>
            <a:pPr marL="0" lvl="0" indent="0">
              <a:spcBef>
                <a:spcPct val="0"/>
              </a:spcBef>
              <a:buClrTx/>
              <a:buSzTx/>
              <a:buFontTx/>
              <a:buNone/>
            </a:pPr>
            <a:r>
              <a:rPr lang="en-US" altLang="zh-CN" sz="2400" b="1" dirty="0">
                <a:latin typeface="Times New Roman" panose="02020603050405020304" pitchFamily="18" charset="0"/>
              </a:rPr>
              <a:t>    Depreciation (20x5) =  $ 3,344 /2   = $   1,672</a:t>
            </a:r>
            <a:endParaRPr lang="en-US" altLang="zh-CN" sz="2400" b="1" dirty="0">
              <a:latin typeface="Times New Roman" panose="02020603050405020304" pitchFamily="18" charset="0"/>
            </a:endParaRPr>
          </a:p>
        </p:txBody>
      </p:sp>
      <p:sp>
        <p:nvSpPr>
          <p:cNvPr id="274438" name="Rectangle 6"/>
          <p:cNvSpPr/>
          <p:nvPr/>
        </p:nvSpPr>
        <p:spPr>
          <a:xfrm>
            <a:off x="2971800" y="4953000"/>
            <a:ext cx="5181600" cy="685800"/>
          </a:xfrm>
          <a:prstGeom prst="rect">
            <a:avLst/>
          </a:prstGeom>
          <a:solidFill>
            <a:srgbClr val="FFCC99"/>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en-US" altLang="zh-CN" sz="2400" b="1" dirty="0">
                <a:solidFill>
                  <a:schemeClr val="tx2"/>
                </a:solidFill>
                <a:latin typeface="Times New Roman" panose="02020603050405020304" pitchFamily="18" charset="0"/>
              </a:rPr>
              <a:t>Total depreciation taken   = $ 30,000</a:t>
            </a:r>
            <a:endParaRPr lang="en-US" altLang="zh-CN" sz="2400" b="1" dirty="0">
              <a:solidFill>
                <a:schemeClr val="tx2"/>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gtEl>
                                        <p:attrNameLst>
                                          <p:attrName>style.visibility</p:attrName>
                                        </p:attrNameLst>
                                      </p:cBhvr>
                                      <p:to>
                                        <p:strVal val="visible"/>
                                      </p:to>
                                    </p:set>
                                    <p:animEffect transition="in" filter="wipe(left)">
                                      <p:cBhvr>
                                        <p:cTn id="7" dur="500"/>
                                        <p:tgtEl>
                                          <p:spTgt spid="2744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4437"/>
                                        </p:tgtEl>
                                        <p:attrNameLst>
                                          <p:attrName>style.visibility</p:attrName>
                                        </p:attrNameLst>
                                      </p:cBhvr>
                                      <p:to>
                                        <p:strVal val="visible"/>
                                      </p:to>
                                    </p:set>
                                    <p:animEffect transition="in" filter="wipe(left)">
                                      <p:cBhvr>
                                        <p:cTn id="12" dur="500"/>
                                        <p:tgtEl>
                                          <p:spTgt spid="2744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4438"/>
                                        </p:tgtEl>
                                        <p:attrNameLst>
                                          <p:attrName>style.visibility</p:attrName>
                                        </p:attrNameLst>
                                      </p:cBhvr>
                                      <p:to>
                                        <p:strVal val="visible"/>
                                      </p:to>
                                    </p:set>
                                    <p:animEffect transition="in" filter="wipe(left)">
                                      <p:cBhvr>
                                        <p:cTn id="17" dur="500"/>
                                        <p:tgtEl>
                                          <p:spTgt spid="274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animBg="1"/>
      <p:bldP spid="274437" grpId="0" animBg="1"/>
      <p:bldP spid="2744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ln/>
        </p:spPr>
        <p:txBody>
          <a:bodyPr vert="horz" wrap="square" lIns="91440" tIns="45720" rIns="91440" bIns="45720" anchor="b" anchorCtr="0"/>
          <a:p>
            <a:r>
              <a:rPr lang="en-US" altLang="zh-CN" dirty="0">
                <a:solidFill>
                  <a:schemeClr val="bg2"/>
                </a:solidFill>
              </a:rPr>
              <a:t>Investments</a:t>
            </a:r>
            <a:endParaRPr lang="zh-CN" altLang="en-US" dirty="0">
              <a:solidFill>
                <a:schemeClr val="bg2"/>
              </a:solidFill>
            </a:endParaRPr>
          </a:p>
        </p:txBody>
      </p:sp>
      <p:sp>
        <p:nvSpPr>
          <p:cNvPr id="9219" name="Rectangle 3"/>
          <p:cNvSpPr>
            <a:spLocks noGrp="1"/>
          </p:cNvSpPr>
          <p:nvPr>
            <p:ph idx="1"/>
          </p:nvPr>
        </p:nvSpPr>
        <p:spPr>
          <a:ln/>
        </p:spPr>
        <p:txBody>
          <a:bodyPr vert="horz" wrap="square" lIns="91440" tIns="45720" rIns="91440" bIns="45720" anchor="t" anchorCtr="0"/>
          <a:p>
            <a:r>
              <a:rPr lang="en-US" altLang="zh-CN" dirty="0"/>
              <a:t>Debt securities </a:t>
            </a:r>
            <a:r>
              <a:rPr lang="zh-CN" altLang="en-US" dirty="0"/>
              <a:t>债权</a:t>
            </a:r>
            <a:endParaRPr lang="zh-CN" altLang="en-US" dirty="0"/>
          </a:p>
          <a:p>
            <a:r>
              <a:rPr lang="en-US" altLang="zh-CN" dirty="0"/>
              <a:t>Equity securities </a:t>
            </a:r>
            <a:r>
              <a:rPr lang="zh-CN" altLang="en-US" dirty="0"/>
              <a:t>权益</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页脚占位符 3"/>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36867" name="灯片编号占位符 4"/>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36868" name="Rectangle 2"/>
          <p:cNvSpPr>
            <a:spLocks noGrp="1"/>
          </p:cNvSpPr>
          <p:nvPr>
            <p:ph type="title"/>
          </p:nvPr>
        </p:nvSpPr>
        <p:spPr>
          <a:xfrm>
            <a:off x="1150938" y="214313"/>
            <a:ext cx="7793037" cy="974725"/>
          </a:xfrm>
          <a:solidFill>
            <a:schemeClr val="bg1">
              <a:alpha val="100000"/>
            </a:schemeClr>
          </a:solidFill>
          <a:ln/>
        </p:spPr>
        <p:txBody>
          <a:bodyPr vert="horz" wrap="square" lIns="91440" tIns="45720" rIns="91440" bIns="45720" anchor="b" anchorCtr="0"/>
          <a:p>
            <a:pPr eaLnBrk="1" hangingPunct="1"/>
            <a:r>
              <a:rPr lang="en-US" altLang="zh-CN" sz="4000" dirty="0">
                <a:solidFill>
                  <a:schemeClr val="bg2"/>
                </a:solidFill>
              </a:rPr>
              <a:t>Double declining balance method</a:t>
            </a:r>
            <a:endParaRPr lang="en-US" altLang="zh-CN" sz="4000" dirty="0">
              <a:solidFill>
                <a:schemeClr val="bg2"/>
              </a:solidFill>
            </a:endParaRPr>
          </a:p>
        </p:txBody>
      </p:sp>
      <p:sp>
        <p:nvSpPr>
          <p:cNvPr id="36869" name="Rectangle 3"/>
          <p:cNvSpPr/>
          <p:nvPr/>
        </p:nvSpPr>
        <p:spPr>
          <a:xfrm>
            <a:off x="533400" y="1524000"/>
            <a:ext cx="8001000" cy="45720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1800" dirty="0"/>
          </a:p>
        </p:txBody>
      </p:sp>
      <p:sp>
        <p:nvSpPr>
          <p:cNvPr id="275460" name="Rectangle 4"/>
          <p:cNvSpPr/>
          <p:nvPr/>
        </p:nvSpPr>
        <p:spPr>
          <a:xfrm>
            <a:off x="914400" y="1905000"/>
            <a:ext cx="7315200" cy="3886200"/>
          </a:xfrm>
          <a:prstGeom prst="rect">
            <a:avLst/>
          </a:prstGeom>
          <a:noFill/>
          <a:ln w="9525" cap="flat" cmpd="sng">
            <a:solidFill>
              <a:srgbClr val="FF6600"/>
            </a:solidFill>
            <a:prstDash val="lgDash"/>
            <a:miter/>
            <a:headEnd type="none" w="med" len="med"/>
            <a:tailEnd type="none" w="med" len="med"/>
          </a:ln>
        </p:spPr>
        <p:txBody>
          <a:bodyPr wrap="none"/>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400" dirty="0">
                <a:solidFill>
                  <a:srgbClr val="990000"/>
                </a:solidFill>
                <a:latin typeface="Times New Roman" panose="02020603050405020304" pitchFamily="18" charset="0"/>
              </a:rPr>
              <a:t>                       3. </a:t>
            </a:r>
            <a:r>
              <a:rPr lang="en-US" altLang="zh-CN" sz="2400" u="sng" dirty="0">
                <a:solidFill>
                  <a:srgbClr val="990000"/>
                </a:solidFill>
                <a:latin typeface="Times New Roman" panose="02020603050405020304" pitchFamily="18" charset="0"/>
              </a:rPr>
              <a:t>Depreciation Schedule</a:t>
            </a:r>
            <a:r>
              <a:rPr lang="en-US" altLang="zh-CN" sz="2400" dirty="0">
                <a:solidFill>
                  <a:srgbClr val="990000"/>
                </a:solidFill>
                <a:latin typeface="Times New Roman" panose="02020603050405020304" pitchFamily="18" charset="0"/>
              </a:rPr>
              <a:t> </a:t>
            </a:r>
            <a:endParaRPr lang="en-US" altLang="zh-CN" sz="2400" u="sng" dirty="0">
              <a:solidFill>
                <a:srgbClr val="990000"/>
              </a:solidFill>
              <a:latin typeface="Times New Roman" panose="02020603050405020304" pitchFamily="18" charset="0"/>
            </a:endParaRPr>
          </a:p>
          <a:p>
            <a:pPr marL="0" lvl="0" indent="0">
              <a:spcBef>
                <a:spcPct val="0"/>
              </a:spcBef>
              <a:buClrTx/>
              <a:buSzTx/>
              <a:buFontTx/>
              <a:buNone/>
            </a:pP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u="sng" dirty="0">
                <a:solidFill>
                  <a:srgbClr val="990000"/>
                </a:solidFill>
                <a:latin typeface="Times New Roman" panose="02020603050405020304" pitchFamily="18" charset="0"/>
              </a:rPr>
              <a:t>Year</a:t>
            </a:r>
            <a:r>
              <a:rPr lang="en-US" altLang="zh-CN" sz="2400" dirty="0">
                <a:solidFill>
                  <a:srgbClr val="990000"/>
                </a:solidFill>
                <a:latin typeface="Times New Roman" panose="02020603050405020304" pitchFamily="18" charset="0"/>
              </a:rPr>
              <a:t>	Book	</a:t>
            </a:r>
            <a:r>
              <a:rPr lang="en-US" altLang="zh-CN" sz="2400" u="sng" dirty="0">
                <a:solidFill>
                  <a:srgbClr val="990000"/>
                </a:solidFill>
                <a:latin typeface="Times New Roman" panose="02020603050405020304" pitchFamily="18" charset="0"/>
              </a:rPr>
              <a:t>Depreciation</a:t>
            </a:r>
            <a:r>
              <a:rPr lang="en-US" altLang="zh-CN" sz="2400" dirty="0">
                <a:solidFill>
                  <a:srgbClr val="990000"/>
                </a:solidFill>
                <a:latin typeface="Times New Roman" panose="02020603050405020304" pitchFamily="18" charset="0"/>
              </a:rPr>
              <a:t>	Accumulated	Book value</a:t>
            </a: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dirty="0">
                <a:solidFill>
                  <a:srgbClr val="990000"/>
                </a:solidFill>
                <a:latin typeface="Times New Roman" panose="02020603050405020304" pitchFamily="18" charset="0"/>
              </a:rPr>
              <a:t>	</a:t>
            </a:r>
            <a:r>
              <a:rPr lang="en-US" altLang="zh-CN" sz="2400" u="sng" dirty="0">
                <a:solidFill>
                  <a:srgbClr val="990000"/>
                </a:solidFill>
                <a:latin typeface="Times New Roman" panose="02020603050405020304" pitchFamily="18" charset="0"/>
              </a:rPr>
              <a:t>(beg)</a:t>
            </a:r>
            <a:r>
              <a:rPr lang="en-US" altLang="zh-CN" sz="2400" dirty="0">
                <a:solidFill>
                  <a:srgbClr val="990000"/>
                </a:solidFill>
                <a:latin typeface="Times New Roman" panose="02020603050405020304" pitchFamily="18" charset="0"/>
              </a:rPr>
              <a:t>			</a:t>
            </a:r>
            <a:r>
              <a:rPr lang="en-US" altLang="zh-CN" sz="2400" u="sng" dirty="0">
                <a:solidFill>
                  <a:srgbClr val="990000"/>
                </a:solidFill>
                <a:latin typeface="Times New Roman" panose="02020603050405020304" pitchFamily="18" charset="0"/>
              </a:rPr>
              <a:t>Depreciation</a:t>
            </a:r>
            <a:r>
              <a:rPr lang="en-US" altLang="zh-CN" sz="2400" dirty="0">
                <a:solidFill>
                  <a:srgbClr val="990000"/>
                </a:solidFill>
                <a:latin typeface="Times New Roman" panose="02020603050405020304" pitchFamily="18" charset="0"/>
              </a:rPr>
              <a:t>   </a:t>
            </a:r>
            <a:r>
              <a:rPr lang="en-US" altLang="zh-CN" sz="2400" u="sng" dirty="0">
                <a:solidFill>
                  <a:srgbClr val="990000"/>
                </a:solidFill>
                <a:latin typeface="Times New Roman" panose="02020603050405020304" pitchFamily="18" charset="0"/>
              </a:rPr>
              <a:t>end of year</a:t>
            </a:r>
            <a:endParaRPr lang="en-US" altLang="zh-CN" sz="2400" u="sng" dirty="0">
              <a:solidFill>
                <a:srgbClr val="990000"/>
              </a:solidFill>
              <a:latin typeface="Times New Roman" panose="02020603050405020304" pitchFamily="18" charset="0"/>
            </a:endParaRPr>
          </a:p>
          <a:p>
            <a:pPr marL="0" lvl="0" indent="0">
              <a:spcBef>
                <a:spcPct val="0"/>
              </a:spcBef>
              <a:buClrTx/>
              <a:buSzTx/>
              <a:buFontTx/>
              <a:buNone/>
            </a:pP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dirty="0">
                <a:solidFill>
                  <a:srgbClr val="990000"/>
                </a:solidFill>
                <a:latin typeface="Times New Roman" panose="02020603050405020304" pitchFamily="18" charset="0"/>
              </a:rPr>
              <a:t>1	$34,000    $13,600	$13,600	$20,400</a:t>
            </a: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dirty="0">
                <a:solidFill>
                  <a:srgbClr val="990000"/>
                </a:solidFill>
                <a:latin typeface="Times New Roman" panose="02020603050405020304" pitchFamily="18" charset="0"/>
              </a:rPr>
              <a:t>2	$20,400    $  8,160	$21,760	$12,240</a:t>
            </a: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dirty="0">
                <a:solidFill>
                  <a:srgbClr val="990000"/>
                </a:solidFill>
                <a:latin typeface="Times New Roman" panose="02020603050405020304" pitchFamily="18" charset="0"/>
              </a:rPr>
              <a:t>3	$12,240    $  4,896	$ 26,656	$  7,344</a:t>
            </a: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dirty="0">
                <a:solidFill>
                  <a:srgbClr val="990000"/>
                </a:solidFill>
                <a:latin typeface="Times New Roman" panose="02020603050405020304" pitchFamily="18" charset="0"/>
              </a:rPr>
              <a:t>4	$  7,344    $  1,672	$ 28,328	$  5,672</a:t>
            </a:r>
            <a:endParaRPr lang="en-US" altLang="zh-CN" sz="2400" dirty="0">
              <a:solidFill>
                <a:srgbClr val="990000"/>
              </a:solidFill>
              <a:latin typeface="Times New Roman" panose="02020603050405020304" pitchFamily="18" charset="0"/>
            </a:endParaRPr>
          </a:p>
          <a:p>
            <a:pPr marL="0" lvl="0" indent="0">
              <a:spcBef>
                <a:spcPct val="0"/>
              </a:spcBef>
              <a:buClrTx/>
              <a:buSzTx/>
              <a:buFontTx/>
              <a:buNone/>
            </a:pPr>
            <a:r>
              <a:rPr lang="en-US" altLang="zh-CN" sz="2400" dirty="0">
                <a:solidFill>
                  <a:srgbClr val="990000"/>
                </a:solidFill>
                <a:latin typeface="Times New Roman" panose="02020603050405020304" pitchFamily="18" charset="0"/>
              </a:rPr>
              <a:t>5	$  5,672    $ 1,672	$ 30,000	$  4,000</a:t>
            </a:r>
            <a:endParaRPr lang="en-US" altLang="zh-CN" sz="2400" dirty="0">
              <a:solidFill>
                <a:srgbClr val="99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5460"/>
                                        </p:tgtEl>
                                        <p:attrNameLst>
                                          <p:attrName>style.visibility</p:attrName>
                                        </p:attrNameLst>
                                      </p:cBhvr>
                                      <p:to>
                                        <p:strVal val="visible"/>
                                      </p:to>
                                    </p:set>
                                    <p:animEffect transition="in" filter="wipe(left)">
                                      <p:cBhvr>
                                        <p:cTn id="7" dur="500"/>
                                        <p:tgtEl>
                                          <p:spTgt spid="275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37891"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37892" name="Rectangle 2"/>
          <p:cNvSpPr>
            <a:spLocks noGrp="1"/>
          </p:cNvSpPr>
          <p:nvPr>
            <p:ph type="title"/>
          </p:nvPr>
        </p:nvSpPr>
        <p:spPr>
          <a:solidFill>
            <a:schemeClr val="bg1">
              <a:alpha val="100000"/>
            </a:schemeClr>
          </a:solidFill>
          <a:ln/>
        </p:spPr>
        <p:txBody>
          <a:bodyPr vert="horz" wrap="square" lIns="91440" tIns="45720" rIns="91440" bIns="45720" anchor="b" anchorCtr="0"/>
          <a:p>
            <a:pPr eaLnBrk="1" hangingPunct="1"/>
            <a:r>
              <a:rPr lang="en-US" altLang="zh-CN" sz="4000" dirty="0">
                <a:solidFill>
                  <a:schemeClr val="bg2"/>
                </a:solidFill>
              </a:rPr>
              <a:t>Revision of Depreciation Estimates</a:t>
            </a:r>
            <a:endParaRPr lang="en-US" altLang="zh-CN" sz="4000" dirty="0">
              <a:solidFill>
                <a:schemeClr val="bg2"/>
              </a:solidFill>
            </a:endParaRPr>
          </a:p>
        </p:txBody>
      </p:sp>
      <p:sp>
        <p:nvSpPr>
          <p:cNvPr id="37893" name="Rectangle 3"/>
          <p:cNvSpPr>
            <a:spLocks noGrp="1"/>
          </p:cNvSpPr>
          <p:nvPr>
            <p:ph idx="1"/>
          </p:nvPr>
        </p:nvSpPr>
        <p:spPr>
          <a:xfrm>
            <a:off x="468313" y="2060575"/>
            <a:ext cx="7745412" cy="4248150"/>
          </a:xfrm>
          <a:solidFill>
            <a:schemeClr val="bg1">
              <a:alpha val="100000"/>
            </a:schemeClr>
          </a:solidFill>
          <a:ln>
            <a:solidFill>
              <a:srgbClr val="FF6600">
                <a:alpha val="100000"/>
              </a:srgbClr>
            </a:solidFill>
            <a:prstDash val="sysDot"/>
            <a:miter lim="800000"/>
          </a:ln>
        </p:spPr>
        <p:txBody>
          <a:bodyPr vert="horz" wrap="square" lIns="91440" tIns="45720" rIns="91440" bIns="45720" anchor="t" anchorCtr="0"/>
          <a:p>
            <a:pPr eaLnBrk="1" hangingPunct="1">
              <a:lnSpc>
                <a:spcPct val="90000"/>
              </a:lnSpc>
              <a:buClr>
                <a:srgbClr val="CC0066"/>
              </a:buClr>
              <a:buFont typeface="Monotype Sorts" pitchFamily="2" charset="2"/>
              <a:buChar char="v"/>
            </a:pPr>
            <a:r>
              <a:rPr lang="en-US" altLang="zh-CN" sz="2800" dirty="0"/>
              <a:t>Determination of depreciation involves	 initial estimates (life, salvage value.)</a:t>
            </a:r>
            <a:endParaRPr lang="en-US" altLang="zh-CN" sz="2800" dirty="0"/>
          </a:p>
          <a:p>
            <a:pPr eaLnBrk="1" hangingPunct="1">
              <a:lnSpc>
                <a:spcPct val="90000"/>
              </a:lnSpc>
              <a:buClr>
                <a:srgbClr val="CC0066"/>
              </a:buClr>
              <a:buFont typeface="Monotype Sorts" pitchFamily="2" charset="2"/>
              <a:buChar char="v"/>
            </a:pPr>
            <a:r>
              <a:rPr lang="en-US" altLang="zh-CN" sz="2800" dirty="0"/>
              <a:t>When these estimates are revised, we re-	compute depreciation.</a:t>
            </a:r>
            <a:endParaRPr lang="en-US" altLang="zh-CN" sz="2800" dirty="0"/>
          </a:p>
          <a:p>
            <a:pPr eaLnBrk="1" hangingPunct="1">
              <a:lnSpc>
                <a:spcPct val="90000"/>
              </a:lnSpc>
              <a:buClr>
                <a:srgbClr val="CC0066"/>
              </a:buClr>
              <a:buFont typeface="Monotype Sorts" pitchFamily="2" charset="2"/>
              <a:buChar char="v"/>
            </a:pPr>
            <a:r>
              <a:rPr lang="en-US" altLang="zh-CN" sz="2800" dirty="0"/>
              <a:t>These revised depreciation expenses apply prospectively to the remaining life of 	asset</a:t>
            </a:r>
            <a:endParaRPr lang="en-US" altLang="zh-CN" sz="2800" dirty="0"/>
          </a:p>
          <a:p>
            <a:pPr eaLnBrk="1" hangingPunct="1">
              <a:lnSpc>
                <a:spcPct val="90000"/>
              </a:lnSpc>
              <a:buClr>
                <a:srgbClr val="CC0066"/>
              </a:buClr>
              <a:buFont typeface="Monotype Sorts" pitchFamily="2" charset="2"/>
              <a:buChar char="v"/>
            </a:pPr>
            <a:r>
              <a:rPr lang="en-US" altLang="zh-CN" sz="2800" dirty="0"/>
              <a:t>These changes do not affect prior periods.  </a:t>
            </a:r>
            <a:endParaRPr lang="en-US" altLang="zh-CN" sz="2800"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38915"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38916" name="Rectangle 2"/>
          <p:cNvSpPr>
            <a:spLocks noGrp="1"/>
          </p:cNvSpPr>
          <p:nvPr>
            <p:ph type="title"/>
          </p:nvPr>
        </p:nvSpPr>
        <p:spPr>
          <a:xfrm>
            <a:off x="1150938" y="574675"/>
            <a:ext cx="7993062" cy="766763"/>
          </a:xfrm>
          <a:ln/>
        </p:spPr>
        <p:txBody>
          <a:bodyPr vert="horz" wrap="square" lIns="91440" tIns="45720" rIns="91440" bIns="45720" anchor="b" anchorCtr="0"/>
          <a:p>
            <a:pPr eaLnBrk="1" hangingPunct="1"/>
            <a:r>
              <a:rPr lang="en-US" altLang="zh-CN" sz="3200" dirty="0">
                <a:solidFill>
                  <a:schemeClr val="bg2"/>
                </a:solidFill>
              </a:rPr>
              <a:t>Revision of Depreciation Estimates: Example</a:t>
            </a:r>
            <a:endParaRPr lang="en-US" altLang="zh-CN" sz="3200" dirty="0">
              <a:solidFill>
                <a:schemeClr val="bg2"/>
              </a:solidFill>
            </a:endParaRPr>
          </a:p>
        </p:txBody>
      </p:sp>
      <p:sp>
        <p:nvSpPr>
          <p:cNvPr id="38917" name="Rectangle 3"/>
          <p:cNvSpPr>
            <a:spLocks noGrp="1"/>
          </p:cNvSpPr>
          <p:nvPr>
            <p:ph idx="1"/>
          </p:nvPr>
        </p:nvSpPr>
        <p:spPr>
          <a:xfrm>
            <a:off x="684213" y="1916113"/>
            <a:ext cx="7772400" cy="4465637"/>
          </a:xfrm>
          <a:solidFill>
            <a:schemeClr val="bg1">
              <a:alpha val="100000"/>
            </a:schemeClr>
          </a:solidFill>
          <a:ln>
            <a:solidFill>
              <a:srgbClr val="808000">
                <a:alpha val="100000"/>
              </a:srgbClr>
            </a:solidFill>
            <a:miter lim="800000"/>
          </a:ln>
        </p:spPr>
        <p:txBody>
          <a:bodyPr vert="horz" wrap="square" lIns="91440" tIns="45720" rIns="91440" bIns="45720" anchor="t" anchorCtr="0"/>
          <a:p>
            <a:pPr eaLnBrk="1" hangingPunct="1">
              <a:lnSpc>
                <a:spcPct val="90000"/>
              </a:lnSpc>
              <a:buClr>
                <a:schemeClr val="accent2"/>
              </a:buClr>
              <a:buFont typeface="Monotype Sorts" pitchFamily="2" charset="2"/>
              <a:buChar char="u"/>
            </a:pPr>
            <a:r>
              <a:rPr lang="en-US" altLang="zh-CN" sz="2800" dirty="0"/>
              <a:t>Amber corporation buys a depreciable asset on January 1, 2021 for $95,000. </a:t>
            </a:r>
            <a:endParaRPr lang="en-US" altLang="zh-CN" sz="2800" dirty="0"/>
          </a:p>
          <a:p>
            <a:pPr lvl="1" eaLnBrk="1" hangingPunct="1">
              <a:lnSpc>
                <a:spcPct val="90000"/>
              </a:lnSpc>
              <a:buClr>
                <a:schemeClr val="accent2"/>
              </a:buClr>
              <a:buFont typeface="Monotype Sorts" pitchFamily="2" charset="2"/>
              <a:buChar char="u"/>
            </a:pPr>
            <a:r>
              <a:rPr lang="en-US" altLang="zh-CN" sz="2000" dirty="0"/>
              <a:t>Estimated life was 20 years.</a:t>
            </a:r>
            <a:endParaRPr lang="en-US" altLang="zh-CN" sz="2000" dirty="0"/>
          </a:p>
          <a:p>
            <a:pPr lvl="1" eaLnBrk="1" hangingPunct="1">
              <a:lnSpc>
                <a:spcPct val="90000"/>
              </a:lnSpc>
              <a:buClr>
                <a:schemeClr val="accent2"/>
              </a:buClr>
              <a:buFont typeface="Monotype Sorts" pitchFamily="2" charset="2"/>
              <a:buChar char="u"/>
            </a:pPr>
            <a:r>
              <a:rPr lang="en-US" altLang="zh-CN" sz="2000" dirty="0"/>
              <a:t>Estimated salvage value was $5,000.</a:t>
            </a:r>
            <a:endParaRPr lang="en-US" altLang="zh-CN" sz="2400" dirty="0"/>
          </a:p>
          <a:p>
            <a:pPr eaLnBrk="1" hangingPunct="1">
              <a:lnSpc>
                <a:spcPct val="90000"/>
              </a:lnSpc>
              <a:buClr>
                <a:schemeClr val="accent2"/>
              </a:buClr>
              <a:buFont typeface="Monotype Sorts" pitchFamily="2" charset="2"/>
              <a:buChar char="u"/>
            </a:pPr>
            <a:r>
              <a:rPr lang="en-US" altLang="zh-CN" sz="2800" dirty="0"/>
              <a:t>On January 1, 2027, estimates were revised as follows: </a:t>
            </a:r>
            <a:endParaRPr lang="en-US" altLang="zh-CN" sz="2800" dirty="0"/>
          </a:p>
          <a:p>
            <a:pPr lvl="1" eaLnBrk="1" hangingPunct="1">
              <a:lnSpc>
                <a:spcPct val="90000"/>
              </a:lnSpc>
              <a:buClr>
                <a:schemeClr val="accent2"/>
              </a:buClr>
              <a:buFont typeface="Monotype Sorts" pitchFamily="2" charset="2"/>
              <a:buChar char="u"/>
            </a:pPr>
            <a:r>
              <a:rPr lang="en-US" altLang="zh-CN" sz="2000" i="1" dirty="0"/>
              <a:t>salvage value, $2,000</a:t>
            </a:r>
            <a:endParaRPr lang="en-US" altLang="zh-CN" sz="2000" i="1" dirty="0"/>
          </a:p>
          <a:p>
            <a:pPr lvl="1" eaLnBrk="1" hangingPunct="1">
              <a:lnSpc>
                <a:spcPct val="90000"/>
              </a:lnSpc>
              <a:buClr>
                <a:schemeClr val="accent2"/>
              </a:buClr>
              <a:buFont typeface="Monotype Sorts" pitchFamily="2" charset="2"/>
              <a:buChar char="u"/>
            </a:pPr>
            <a:r>
              <a:rPr lang="en-US" altLang="zh-CN" sz="2000" dirty="0"/>
              <a:t>estimated life : 24 years (years 2021 through 2044)</a:t>
            </a:r>
            <a:endParaRPr lang="en-US" altLang="zh-CN" sz="2000" dirty="0"/>
          </a:p>
          <a:p>
            <a:pPr eaLnBrk="1" hangingPunct="1">
              <a:lnSpc>
                <a:spcPct val="90000"/>
              </a:lnSpc>
              <a:buClr>
                <a:srgbClr val="0000CC"/>
              </a:buClr>
              <a:buFont typeface="Monotype Sorts" pitchFamily="2" charset="2"/>
              <a:buChar char="è"/>
            </a:pPr>
            <a:r>
              <a:rPr lang="en-US" altLang="zh-CN" sz="2800" dirty="0"/>
              <a:t>Determine depreciation for 2027</a:t>
            </a:r>
            <a:endParaRPr lang="en-US" altLang="zh-CN" sz="2800" dirty="0"/>
          </a:p>
          <a:p>
            <a:pPr lvl="1" eaLnBrk="1" hangingPunct="1">
              <a:lnSpc>
                <a:spcPct val="90000"/>
              </a:lnSpc>
              <a:buClr>
                <a:srgbClr val="0000CC"/>
              </a:buClr>
              <a:buFont typeface="Monotype Sorts" pitchFamily="2" charset="2"/>
              <a:buChar char="è"/>
            </a:pPr>
            <a:r>
              <a:rPr lang="en-US" altLang="zh-CN" sz="2000" dirty="0"/>
              <a:t>based on straight line method of depreciation.</a:t>
            </a:r>
            <a:endParaRPr lang="en-US" altLang="zh-CN" sz="20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39939"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39940" name="Rectangle 2"/>
          <p:cNvSpPr>
            <a:spLocks noGrp="1"/>
          </p:cNvSpPr>
          <p:nvPr>
            <p:ph type="title"/>
          </p:nvPr>
        </p:nvSpPr>
        <p:spPr>
          <a:xfrm>
            <a:off x="1116013" y="261938"/>
            <a:ext cx="7793037" cy="863600"/>
          </a:xfrm>
          <a:ln/>
        </p:spPr>
        <p:txBody>
          <a:bodyPr vert="horz" wrap="square" lIns="91440" tIns="45720" rIns="91440" bIns="45720" anchor="b" anchorCtr="0"/>
          <a:p>
            <a:pPr eaLnBrk="1" hangingPunct="1"/>
            <a:r>
              <a:rPr lang="en-US" altLang="zh-CN" sz="3200" dirty="0">
                <a:solidFill>
                  <a:schemeClr val="bg2"/>
                </a:solidFill>
              </a:rPr>
              <a:t>Revision of Depreciation Estimates: Example</a:t>
            </a:r>
            <a:endParaRPr lang="en-US" altLang="zh-CN" sz="3200" dirty="0">
              <a:solidFill>
                <a:schemeClr val="bg2"/>
              </a:solidFill>
            </a:endParaRPr>
          </a:p>
        </p:txBody>
      </p:sp>
      <p:sp>
        <p:nvSpPr>
          <p:cNvPr id="39941" name="Rectangle 3"/>
          <p:cNvSpPr>
            <a:spLocks noGrp="1"/>
          </p:cNvSpPr>
          <p:nvPr>
            <p:ph idx="1"/>
          </p:nvPr>
        </p:nvSpPr>
        <p:spPr>
          <a:xfrm>
            <a:off x="755650" y="1700213"/>
            <a:ext cx="7772400" cy="4681537"/>
          </a:xfrm>
          <a:solidFill>
            <a:schemeClr val="bg1">
              <a:alpha val="100000"/>
            </a:schemeClr>
          </a:solidFill>
          <a:ln>
            <a:solidFill>
              <a:srgbClr val="FF6600">
                <a:alpha val="100000"/>
              </a:srgbClr>
            </a:solidFill>
            <a:miter lim="800000"/>
          </a:ln>
        </p:spPr>
        <p:txBody>
          <a:bodyPr vert="horz" wrap="square" lIns="91440" tIns="45720" rIns="91440" bIns="45720" anchor="t" anchorCtr="0"/>
          <a:p>
            <a:pPr eaLnBrk="1" hangingPunct="1">
              <a:buClr>
                <a:schemeClr val="accent2"/>
              </a:buClr>
              <a:buSzPct val="90000"/>
              <a:buFont typeface="Monotype Sorts" pitchFamily="2" charset="2"/>
              <a:buChar char="t"/>
            </a:pPr>
            <a:r>
              <a:rPr lang="en-US" altLang="zh-CN" sz="3600" dirty="0"/>
              <a:t>Accumulated depreciation to date of 	revision of estimates:</a:t>
            </a:r>
            <a:endParaRPr lang="en-US" altLang="zh-CN" sz="3600" dirty="0"/>
          </a:p>
          <a:p>
            <a:pPr lvl="2" eaLnBrk="1" hangingPunct="1">
              <a:buClr>
                <a:schemeClr val="accent2"/>
              </a:buClr>
              <a:buSzPct val="90000"/>
              <a:buFont typeface="Monotype Sorts" pitchFamily="2" charset="2"/>
              <a:buChar char="t"/>
            </a:pPr>
            <a:r>
              <a:rPr lang="en-US" altLang="zh-CN" dirty="0"/>
              <a:t>($95,000 - $5,000) / 20 years = $4,500 dep</a:t>
            </a:r>
            <a:endParaRPr lang="en-US" altLang="zh-CN" dirty="0"/>
          </a:p>
          <a:p>
            <a:pPr lvl="2" eaLnBrk="1" hangingPunct="1">
              <a:buClr>
                <a:schemeClr val="accent2"/>
              </a:buClr>
              <a:buSzPct val="90000"/>
              <a:buFont typeface="Monotype Sorts" pitchFamily="2" charset="2"/>
              <a:buChar char="t"/>
            </a:pPr>
            <a:r>
              <a:rPr lang="en-US" altLang="zh-CN" dirty="0"/>
              <a:t>$4,500 * 6 years = $27,000 accumulated depr.</a:t>
            </a:r>
            <a:endParaRPr lang="en-US" altLang="zh-CN" dirty="0"/>
          </a:p>
          <a:p>
            <a:pPr eaLnBrk="1" hangingPunct="1">
              <a:buClr>
                <a:schemeClr val="accent2"/>
              </a:buClr>
              <a:buSzPct val="90000"/>
              <a:buFont typeface="Monotype Sorts" pitchFamily="2" charset="2"/>
              <a:buChar char="t"/>
            </a:pPr>
            <a:r>
              <a:rPr lang="en-US" altLang="zh-CN" sz="3600" dirty="0"/>
              <a:t>Amount to be depreciated</a:t>
            </a:r>
            <a:r>
              <a:rPr lang="en-US" altLang="zh-CN" dirty="0"/>
              <a:t> (years 2027 through 2044 = 18 years)</a:t>
            </a:r>
            <a:endParaRPr lang="en-US" altLang="zh-CN" dirty="0"/>
          </a:p>
          <a:p>
            <a:pPr lvl="1" eaLnBrk="1" hangingPunct="1">
              <a:buClr>
                <a:schemeClr val="accent2"/>
              </a:buClr>
              <a:buSzPct val="90000"/>
              <a:buFont typeface="Monotype Sorts" pitchFamily="2" charset="2"/>
              <a:buChar char="t"/>
            </a:pPr>
            <a:r>
              <a:rPr lang="en-US" altLang="zh-CN" dirty="0"/>
              <a:t>($95,000 - $27,000 - $2,000) / 18 years </a:t>
            </a:r>
            <a:endParaRPr lang="en-US" altLang="zh-CN" dirty="0"/>
          </a:p>
          <a:p>
            <a:pPr lvl="1" eaLnBrk="1" hangingPunct="1">
              <a:buClr>
                <a:schemeClr val="accent2"/>
              </a:buClr>
              <a:buSzPct val="90000"/>
              <a:buFont typeface="Monotype Sorts" pitchFamily="2" charset="2"/>
              <a:buChar char="t"/>
            </a:pPr>
            <a:r>
              <a:rPr lang="en-US" altLang="zh-CN" dirty="0"/>
              <a:t> = $3,667 (rounded) annual depreciation</a:t>
            </a:r>
            <a:endParaRPr lang="en-US" altLang="zh-CN"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40963"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40964" name="Rectangle 2"/>
          <p:cNvSpPr>
            <a:spLocks noGrp="1"/>
          </p:cNvSpPr>
          <p:nvPr>
            <p:ph type="title"/>
          </p:nvPr>
        </p:nvSpPr>
        <p:spPr>
          <a:ln/>
        </p:spPr>
        <p:txBody>
          <a:bodyPr vert="horz" wrap="square" lIns="91440" tIns="45720" rIns="91440" bIns="45720" anchor="b" anchorCtr="0"/>
          <a:p>
            <a:pPr eaLnBrk="1" hangingPunct="1"/>
            <a:r>
              <a:rPr lang="en-US" altLang="zh-CN" dirty="0">
                <a:solidFill>
                  <a:schemeClr val="bg2"/>
                </a:solidFill>
              </a:rPr>
              <a:t>Dispositions of PP&amp;E </a:t>
            </a:r>
            <a:r>
              <a:rPr lang="zh-CN" altLang="en-US" dirty="0">
                <a:solidFill>
                  <a:schemeClr val="bg2"/>
                </a:solidFill>
              </a:rPr>
              <a:t>处置</a:t>
            </a:r>
            <a:endParaRPr lang="zh-CN" altLang="en-US" dirty="0">
              <a:solidFill>
                <a:schemeClr val="bg2"/>
              </a:solidFill>
            </a:endParaRPr>
          </a:p>
        </p:txBody>
      </p:sp>
      <p:sp>
        <p:nvSpPr>
          <p:cNvPr id="40965" name="Rectangle 3"/>
          <p:cNvSpPr>
            <a:spLocks noGrp="1"/>
          </p:cNvSpPr>
          <p:nvPr>
            <p:ph idx="1"/>
          </p:nvPr>
        </p:nvSpPr>
        <p:spPr>
          <a:solidFill>
            <a:schemeClr val="bg1">
              <a:alpha val="100000"/>
            </a:schemeClr>
          </a:solidFill>
          <a:ln/>
        </p:spPr>
        <p:txBody>
          <a:bodyPr vert="horz" wrap="square" lIns="91440" tIns="45720" rIns="91440" bIns="45720" anchor="t" anchorCtr="0"/>
          <a:p>
            <a:pPr eaLnBrk="1" hangingPunct="1"/>
            <a:r>
              <a:rPr lang="en-US" altLang="zh-CN" sz="2800" dirty="0"/>
              <a:t>Plant assets may be:</a:t>
            </a:r>
            <a:endParaRPr lang="en-US" altLang="zh-CN" sz="2800" dirty="0"/>
          </a:p>
          <a:p>
            <a:pPr lvl="1" eaLnBrk="1" hangingPunct="1"/>
            <a:r>
              <a:rPr lang="en-US" altLang="zh-CN" sz="2400" dirty="0"/>
              <a:t>retired voluntarily, or</a:t>
            </a:r>
            <a:endParaRPr lang="en-US" altLang="zh-CN" sz="2400" dirty="0"/>
          </a:p>
          <a:p>
            <a:pPr lvl="1" eaLnBrk="1" hangingPunct="1"/>
            <a:r>
              <a:rPr lang="en-US" altLang="zh-CN" sz="2400" dirty="0"/>
              <a:t>disposed of by sale, exchange, involuntary		conversion</a:t>
            </a:r>
            <a:endParaRPr lang="en-US" altLang="zh-CN" sz="2400" dirty="0"/>
          </a:p>
          <a:p>
            <a:pPr eaLnBrk="1" hangingPunct="1"/>
            <a:r>
              <a:rPr lang="en-US" altLang="zh-CN" sz="2800" dirty="0"/>
              <a:t>Depreciation is recorded up to the date of disposal before determining gain or loss</a:t>
            </a:r>
            <a:endParaRPr lang="en-US" altLang="zh-CN" sz="2800" dirty="0"/>
          </a:p>
          <a:p>
            <a:pPr eaLnBrk="1" hangingPunct="1"/>
            <a:r>
              <a:rPr lang="en-US" altLang="zh-CN" sz="2800" dirty="0"/>
              <a:t>Gains or losses from involuntary conversion are often reported as gain or loss.</a:t>
            </a:r>
            <a:endParaRPr lang="en-US" altLang="zh-CN" sz="2800"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页脚占位符 4"/>
          <p:cNvSpPr txBox="1">
            <a:spLocks noGrp="1"/>
          </p:cNvSpPr>
          <p:nvPr/>
        </p:nvSpPr>
        <p:spPr>
          <a:xfrm>
            <a:off x="3657600" y="6243638"/>
            <a:ext cx="2895600" cy="457200"/>
          </a:xfrm>
          <a:prstGeom prst="rect">
            <a:avLst/>
          </a:prstGeom>
          <a:noFill/>
          <a:ln w="9525">
            <a:noFill/>
          </a:ln>
        </p:spPr>
        <p:txBody>
          <a:bodyPr anchor="b"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en-US" altLang="zh-CN" sz="1400" dirty="0"/>
              <a:t>YE SUN AccountingEnglish</a:t>
            </a:r>
            <a:endParaRPr lang="en-US" altLang="zh-CN" sz="1400" dirty="0"/>
          </a:p>
        </p:txBody>
      </p:sp>
      <p:sp>
        <p:nvSpPr>
          <p:cNvPr id="41987" name="灯片编号占位符 5"/>
          <p:cNvSpPr txBox="1">
            <a:spLocks noGrp="1"/>
          </p:cNvSpPr>
          <p:nvPr/>
        </p:nvSpPr>
        <p:spPr>
          <a:xfrm>
            <a:off x="7042150" y="6243638"/>
            <a:ext cx="1905000" cy="457200"/>
          </a:xfrm>
          <a:prstGeom prst="rect">
            <a:avLst/>
          </a:prstGeom>
          <a:noFill/>
          <a:ln w="9525">
            <a:noFill/>
          </a:ln>
        </p:spPr>
        <p:txBody>
          <a:bodyPr anchor="b"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41988" name="Rectangle 2"/>
          <p:cNvSpPr>
            <a:spLocks noGrp="1"/>
          </p:cNvSpPr>
          <p:nvPr>
            <p:ph type="title"/>
          </p:nvPr>
        </p:nvSpPr>
        <p:spPr>
          <a:ln/>
        </p:spPr>
        <p:txBody>
          <a:bodyPr vert="horz" wrap="square" lIns="91440" tIns="45720" rIns="91440" bIns="45720" anchor="b" anchorCtr="0"/>
          <a:p>
            <a:pPr eaLnBrk="1" hangingPunct="1"/>
            <a:r>
              <a:rPr lang="en-US" altLang="zh-CN" dirty="0">
                <a:solidFill>
                  <a:schemeClr val="bg2"/>
                </a:solidFill>
              </a:rPr>
              <a:t>Dispositions of PP&amp;E</a:t>
            </a:r>
            <a:endParaRPr lang="en-US" altLang="zh-CN" dirty="0">
              <a:solidFill>
                <a:schemeClr val="bg2"/>
              </a:solidFill>
            </a:endParaRPr>
          </a:p>
        </p:txBody>
      </p:sp>
      <p:sp>
        <p:nvSpPr>
          <p:cNvPr id="41989" name="Rectangle 3"/>
          <p:cNvSpPr>
            <a:spLocks noGrp="1"/>
          </p:cNvSpPr>
          <p:nvPr>
            <p:ph type="body"/>
          </p:nvPr>
        </p:nvSpPr>
        <p:spPr>
          <a:solidFill>
            <a:schemeClr val="bg1">
              <a:alpha val="100000"/>
            </a:schemeClr>
          </a:solidFill>
          <a:ln/>
        </p:spPr>
        <p:txBody>
          <a:bodyPr vert="horz" wrap="square" lIns="91440" tIns="45720" rIns="91440" bIns="45720" anchor="t" anchorCtr="0"/>
          <a:p>
            <a:pPr eaLnBrk="1" hangingPunct="1">
              <a:lnSpc>
                <a:spcPct val="90000"/>
              </a:lnSpc>
            </a:pPr>
            <a:r>
              <a:rPr lang="en-US" altLang="zh-CN" dirty="0"/>
              <a:t>Entry will be</a:t>
            </a:r>
            <a:endParaRPr lang="en-US" altLang="zh-CN" dirty="0"/>
          </a:p>
          <a:p>
            <a:pPr lvl="1" eaLnBrk="1" hangingPunct="1">
              <a:lnSpc>
                <a:spcPct val="90000"/>
              </a:lnSpc>
            </a:pPr>
            <a:r>
              <a:rPr lang="en-US" altLang="zh-CN" dirty="0"/>
              <a:t>DR accu depr</a:t>
            </a:r>
            <a:endParaRPr lang="en-US" altLang="zh-CN" dirty="0"/>
          </a:p>
          <a:p>
            <a:pPr lvl="1" eaLnBrk="1" hangingPunct="1">
              <a:lnSpc>
                <a:spcPct val="90000"/>
              </a:lnSpc>
            </a:pPr>
            <a:r>
              <a:rPr lang="en-US" altLang="zh-CN" i="1" dirty="0">
                <a:solidFill>
                  <a:schemeClr val="folHlink"/>
                </a:solidFill>
              </a:rPr>
              <a:t>Dr  cash</a:t>
            </a:r>
            <a:endParaRPr lang="en-US" altLang="zh-CN" i="1" dirty="0">
              <a:solidFill>
                <a:schemeClr val="folHlink"/>
              </a:solidFill>
            </a:endParaRPr>
          </a:p>
          <a:p>
            <a:pPr lvl="1" eaLnBrk="1" hangingPunct="1">
              <a:lnSpc>
                <a:spcPct val="90000"/>
              </a:lnSpc>
            </a:pPr>
            <a:r>
              <a:rPr lang="en-US" altLang="zh-CN" i="1" dirty="0">
                <a:solidFill>
                  <a:schemeClr val="folHlink"/>
                </a:solidFill>
              </a:rPr>
              <a:t>Dr loss</a:t>
            </a:r>
            <a:endParaRPr lang="en-US" altLang="zh-CN" i="1" dirty="0">
              <a:solidFill>
                <a:schemeClr val="folHlink"/>
              </a:solidFill>
            </a:endParaRPr>
          </a:p>
          <a:p>
            <a:pPr lvl="1" eaLnBrk="1" hangingPunct="1">
              <a:lnSpc>
                <a:spcPct val="90000"/>
              </a:lnSpc>
            </a:pPr>
            <a:endParaRPr lang="en-US" altLang="zh-CN" i="1" dirty="0">
              <a:solidFill>
                <a:schemeClr val="folHlink"/>
              </a:solidFill>
            </a:endParaRPr>
          </a:p>
          <a:p>
            <a:pPr lvl="1" eaLnBrk="1" hangingPunct="1">
              <a:lnSpc>
                <a:spcPct val="90000"/>
              </a:lnSpc>
            </a:pPr>
            <a:r>
              <a:rPr lang="en-US" altLang="zh-CN" dirty="0"/>
              <a:t>CR asset</a:t>
            </a:r>
            <a:endParaRPr lang="en-US" altLang="zh-CN" dirty="0"/>
          </a:p>
          <a:p>
            <a:pPr lvl="1" eaLnBrk="1" hangingPunct="1">
              <a:lnSpc>
                <a:spcPct val="90000"/>
              </a:lnSpc>
            </a:pPr>
            <a:r>
              <a:rPr lang="en-US" altLang="zh-CN" i="1" dirty="0">
                <a:solidFill>
                  <a:schemeClr val="folHlink"/>
                </a:solidFill>
              </a:rPr>
              <a:t>Or Cr cash</a:t>
            </a:r>
            <a:r>
              <a:rPr lang="en-US" altLang="zh-CN" dirty="0">
                <a:solidFill>
                  <a:schemeClr val="folHlink"/>
                </a:solidFill>
              </a:rPr>
              <a:t> </a:t>
            </a:r>
            <a:endParaRPr lang="en-US" altLang="zh-CN" dirty="0">
              <a:solidFill>
                <a:schemeClr val="folHlink"/>
              </a:solidFill>
            </a:endParaRPr>
          </a:p>
          <a:p>
            <a:pPr lvl="1" eaLnBrk="1" hangingPunct="1">
              <a:lnSpc>
                <a:spcPct val="90000"/>
              </a:lnSpc>
            </a:pPr>
            <a:r>
              <a:rPr lang="en-US" altLang="zh-CN" i="1" dirty="0">
                <a:solidFill>
                  <a:schemeClr val="folHlink"/>
                </a:solidFill>
              </a:rPr>
              <a:t>Or Cr gain</a:t>
            </a:r>
            <a:r>
              <a:rPr lang="en-US" altLang="zh-CN" i="1" dirty="0"/>
              <a:t> </a:t>
            </a:r>
            <a:endParaRPr lang="en-US" altLang="zh-CN" i="1"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ext Placeholder 3"/>
          <p:cNvSpPr>
            <a:spLocks noGrp="1"/>
          </p:cNvSpPr>
          <p:nvPr>
            <p:ph type="body" sz="quarter"/>
          </p:nvPr>
        </p:nvSpPr>
        <p:spPr>
          <a:xfrm>
            <a:off x="228600" y="549275"/>
            <a:ext cx="8382000" cy="2744470"/>
          </a:xfrm>
          <a:ln/>
        </p:spPr>
        <p:txBody>
          <a:bodyPr vert="horz" wrap="square" lIns="0" tIns="0" rIns="0" bIns="0" anchor="t" anchorCtr="0">
            <a:spAutoFit/>
          </a:bodyPr>
          <a:lstStyle>
            <a:lvl1pPr lvl="0">
              <a:buClrTx/>
              <a:buSzTx/>
              <a:buFontTx/>
              <a:defRPr sz="2400"/>
            </a:lvl1pPr>
            <a:lvl2pPr lvl="1">
              <a:buClrTx/>
              <a:buSzTx/>
              <a:buFontTx/>
              <a:defRPr sz="2000"/>
            </a:lvl2pPr>
            <a:lvl3pPr lvl="2">
              <a:buClrTx/>
              <a:buSzTx/>
              <a:buFontTx/>
              <a:defRPr sz="1800"/>
            </a:lvl3pPr>
            <a:lvl4pPr lvl="3">
              <a:buClrTx/>
              <a:buSzTx/>
              <a:buFontTx/>
              <a:defRPr sz="1600"/>
            </a:lvl4pPr>
            <a:lvl5pPr lvl="4">
              <a:buClrTx/>
              <a:buSzTx/>
              <a:buFontTx/>
              <a:defRPr sz="1600"/>
            </a:lvl5pPr>
          </a:lstStyle>
          <a:p>
            <a:pPr marL="0" lvl="0" indent="0" defTabSz="913130" eaLnBrk="1" hangingPunct="1">
              <a:buNone/>
            </a:pPr>
            <a:r>
              <a:rPr lang="en-US" altLang="zh-CN" sz="2000" dirty="0"/>
              <a:t>Global Positioning Net purchased equipment on January 1, 20x2, for $36,000. Global Positioning Net expected the equipment to last for four years and to have a residual value of $4,000. Suppose Global Positioning Net sold the equipment for $26,000 on December 31, 20x3, after using the equipment for two full years. Assume depreciation for 20x3 has been recorded.</a:t>
            </a:r>
            <a:endParaRPr lang="en-US" altLang="zh-CN" sz="2000" dirty="0"/>
          </a:p>
          <a:p>
            <a:pPr marL="0" lvl="0" indent="0" defTabSz="913130" eaLnBrk="1" hangingPunct="1">
              <a:buNone/>
            </a:pPr>
            <a:endParaRPr lang="en-US" altLang="zh-CN" sz="1200" dirty="0"/>
          </a:p>
          <a:p>
            <a:pPr marL="0" lvl="0" indent="0" defTabSz="913130" eaLnBrk="1" hangingPunct="1">
              <a:buFont typeface="Calibri" panose="020F0502020204030204" pitchFamily="34" charset="0"/>
              <a:buNone/>
            </a:pPr>
            <a:r>
              <a:rPr lang="en-US" altLang="zh-CN" sz="2000" dirty="0"/>
              <a:t>Journalize the sale of the equipment, assuming straight-line depreciation was used.</a:t>
            </a:r>
            <a:endParaRPr lang="en-US" altLang="zh-CN" sz="2000" dirty="0"/>
          </a:p>
        </p:txBody>
      </p:sp>
      <p:sp>
        <p:nvSpPr>
          <p:cNvPr id="43011" name="Slide Number Placeholder 1"/>
          <p:cNvSpPr txBox="1">
            <a:spLocks noGrp="1"/>
          </p:cNvSpPr>
          <p:nvPr/>
        </p:nvSpPr>
        <p:spPr>
          <a:xfrm>
            <a:off x="76200" y="6432550"/>
            <a:ext cx="1143000" cy="365125"/>
          </a:xfrm>
          <a:prstGeom prst="rect">
            <a:avLst/>
          </a:prstGeom>
          <a:no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r" eaLnBrk="1" hangingPunct="1">
              <a:spcBef>
                <a:spcPct val="0"/>
              </a:spcBef>
              <a:buNone/>
            </a:pPr>
            <a:fld id="{9A0DB2DC-4C9A-4742-B13C-FB6460FD3503}" type="slidenum">
              <a:rPr lang="zh-CN" altLang="en-US" sz="1200" dirty="0">
                <a:solidFill>
                  <a:srgbClr val="898989"/>
                </a:solidFill>
                <a:latin typeface="Calibri" panose="020F0502020204030204" pitchFamily="34" charset="0"/>
                <a:cs typeface="Arial" panose="020B0604020202020204" pitchFamily="34" charset="0"/>
              </a:rPr>
            </a:fld>
            <a:endParaRPr lang="zh-CN" altLang="en-US" sz="1200" dirty="0">
              <a:solidFill>
                <a:srgbClr val="898989"/>
              </a:solidFill>
              <a:latin typeface="Calibri" panose="020F0502020204030204" pitchFamily="34" charset="0"/>
              <a:ea typeface="Arial" panose="020B0604020202020204" pitchFamily="34" charset="0"/>
              <a:cs typeface="Arial" panose="020B0604020202020204" pitchFamily="34" charset="0"/>
            </a:endParaRPr>
          </a:p>
        </p:txBody>
      </p:sp>
      <p:graphicFrame>
        <p:nvGraphicFramePr>
          <p:cNvPr id="144423" name="Group 39"/>
          <p:cNvGraphicFramePr>
            <a:graphicFrameLocks noGrp="1"/>
          </p:cNvGraphicFramePr>
          <p:nvPr/>
        </p:nvGraphicFramePr>
        <p:xfrm>
          <a:off x="228600" y="3810000"/>
          <a:ext cx="8458200" cy="2774950"/>
        </p:xfrm>
        <a:graphic>
          <a:graphicData uri="http://schemas.openxmlformats.org/drawingml/2006/table">
            <a:tbl>
              <a:tblPr/>
              <a:tblGrid>
                <a:gridCol w="960438"/>
                <a:gridCol w="4830762"/>
                <a:gridCol w="1295400"/>
                <a:gridCol w="1371600"/>
              </a:tblGrid>
              <a:tr h="334963">
                <a:tc gridSpan="4">
                  <a:txBody>
                    <a:bodyPr/>
                    <a:lstStyle>
                      <a:lvl1pPr defTabSz="913130">
                        <a:spcBef>
                          <a:spcPct val="20000"/>
                        </a:spcBef>
                        <a:defRPr sz="2800">
                          <a:solidFill>
                            <a:schemeClr val="tx1"/>
                          </a:solidFill>
                          <a:latin typeface="Arial" panose="020B0604020202020204" pitchFamily="34" charset="0"/>
                          <a:ea typeface="宋体" panose="02010600030101010101" pitchFamily="2" charset="-122"/>
                        </a:defRPr>
                      </a:lvl1pPr>
                      <a:lvl2pPr defTabSz="913130">
                        <a:spcBef>
                          <a:spcPct val="20000"/>
                        </a:spcBef>
                        <a:defRPr sz="2400">
                          <a:solidFill>
                            <a:schemeClr val="tx1"/>
                          </a:solidFill>
                          <a:latin typeface="Arial" panose="020B0604020202020204" pitchFamily="34" charset="0"/>
                          <a:ea typeface="宋体" panose="02010600030101010101" pitchFamily="2" charset="-122"/>
                        </a:defRPr>
                      </a:lvl2pPr>
                      <a:lvl3pPr defTabSz="913130">
                        <a:spcBef>
                          <a:spcPct val="20000"/>
                        </a:spcBef>
                        <a:defRPr sz="2000">
                          <a:solidFill>
                            <a:schemeClr val="tx1"/>
                          </a:solidFill>
                          <a:latin typeface="Arial" panose="020B0604020202020204" pitchFamily="34" charset="0"/>
                          <a:ea typeface="宋体" panose="02010600030101010101" pitchFamily="2" charset="-122"/>
                        </a:defRPr>
                      </a:lvl3pPr>
                      <a:lvl4pPr defTabSz="913130">
                        <a:spcBef>
                          <a:spcPct val="20000"/>
                        </a:spcBef>
                        <a:defRPr>
                          <a:solidFill>
                            <a:schemeClr val="tx1"/>
                          </a:solidFill>
                          <a:latin typeface="Arial" panose="020B0604020202020204" pitchFamily="34" charset="0"/>
                          <a:ea typeface="宋体" panose="02010600030101010101" pitchFamily="2" charset="-122"/>
                        </a:defRPr>
                      </a:lvl4pPr>
                      <a:lvl5pPr defTabSz="913130">
                        <a:spcBef>
                          <a:spcPct val="20000"/>
                        </a:spcBef>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Journal Entry</a:t>
                      </a:r>
                      <a:endPar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35286" marR="17643"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r>
              <a:tr h="427038">
                <a:tc>
                  <a:txBody>
                    <a:bodyPr/>
                    <a:lstStyle>
                      <a:lvl1pPr defTabSz="913130">
                        <a:spcBef>
                          <a:spcPct val="20000"/>
                        </a:spcBef>
                        <a:defRPr sz="2800">
                          <a:solidFill>
                            <a:schemeClr val="tx1"/>
                          </a:solidFill>
                          <a:latin typeface="Arial" panose="020B0604020202020204" pitchFamily="34" charset="0"/>
                          <a:ea typeface="宋体" panose="02010600030101010101" pitchFamily="2" charset="-122"/>
                        </a:defRPr>
                      </a:lvl1pPr>
                      <a:lvl2pPr defTabSz="913130">
                        <a:spcBef>
                          <a:spcPct val="20000"/>
                        </a:spcBef>
                        <a:defRPr sz="2400">
                          <a:solidFill>
                            <a:schemeClr val="tx1"/>
                          </a:solidFill>
                          <a:latin typeface="Arial" panose="020B0604020202020204" pitchFamily="34" charset="0"/>
                          <a:ea typeface="宋体" panose="02010600030101010101" pitchFamily="2" charset="-122"/>
                        </a:defRPr>
                      </a:lvl2pPr>
                      <a:lvl3pPr defTabSz="913130">
                        <a:spcBef>
                          <a:spcPct val="20000"/>
                        </a:spcBef>
                        <a:defRPr sz="2000">
                          <a:solidFill>
                            <a:schemeClr val="tx1"/>
                          </a:solidFill>
                          <a:latin typeface="Arial" panose="020B0604020202020204" pitchFamily="34" charset="0"/>
                          <a:ea typeface="宋体" panose="02010600030101010101" pitchFamily="2" charset="-122"/>
                        </a:defRPr>
                      </a:lvl3pPr>
                      <a:lvl4pPr defTabSz="913130">
                        <a:spcBef>
                          <a:spcPct val="20000"/>
                        </a:spcBef>
                        <a:defRPr>
                          <a:solidFill>
                            <a:schemeClr val="tx1"/>
                          </a:solidFill>
                          <a:latin typeface="Arial" panose="020B0604020202020204" pitchFamily="34" charset="0"/>
                          <a:ea typeface="宋体" panose="02010600030101010101" pitchFamily="2" charset="-122"/>
                        </a:defRPr>
                      </a:lvl4pPr>
                      <a:lvl5pPr defTabSz="913130">
                        <a:spcBef>
                          <a:spcPct val="20000"/>
                        </a:spcBef>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DATE</a:t>
                      </a:r>
                      <a:endPar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8517" marR="8517"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defTabSz="913130">
                        <a:spcBef>
                          <a:spcPct val="20000"/>
                        </a:spcBef>
                        <a:defRPr sz="2800">
                          <a:solidFill>
                            <a:schemeClr val="tx1"/>
                          </a:solidFill>
                          <a:latin typeface="Arial" panose="020B0604020202020204" pitchFamily="34" charset="0"/>
                          <a:ea typeface="宋体" panose="02010600030101010101" pitchFamily="2" charset="-122"/>
                        </a:defRPr>
                      </a:lvl1pPr>
                      <a:lvl2pPr defTabSz="913130">
                        <a:spcBef>
                          <a:spcPct val="20000"/>
                        </a:spcBef>
                        <a:defRPr sz="2400">
                          <a:solidFill>
                            <a:schemeClr val="tx1"/>
                          </a:solidFill>
                          <a:latin typeface="Arial" panose="020B0604020202020204" pitchFamily="34" charset="0"/>
                          <a:ea typeface="宋体" panose="02010600030101010101" pitchFamily="2" charset="-122"/>
                        </a:defRPr>
                      </a:lvl2pPr>
                      <a:lvl3pPr defTabSz="913130">
                        <a:spcBef>
                          <a:spcPct val="20000"/>
                        </a:spcBef>
                        <a:defRPr sz="2000">
                          <a:solidFill>
                            <a:schemeClr val="tx1"/>
                          </a:solidFill>
                          <a:latin typeface="Arial" panose="020B0604020202020204" pitchFamily="34" charset="0"/>
                          <a:ea typeface="宋体" panose="02010600030101010101" pitchFamily="2" charset="-122"/>
                        </a:defRPr>
                      </a:lvl3pPr>
                      <a:lvl4pPr defTabSz="913130">
                        <a:spcBef>
                          <a:spcPct val="20000"/>
                        </a:spcBef>
                        <a:defRPr>
                          <a:solidFill>
                            <a:schemeClr val="tx1"/>
                          </a:solidFill>
                          <a:latin typeface="Arial" panose="020B0604020202020204" pitchFamily="34" charset="0"/>
                          <a:ea typeface="宋体" panose="02010600030101010101" pitchFamily="2" charset="-122"/>
                        </a:defRPr>
                      </a:lvl4pPr>
                      <a:lvl5pPr defTabSz="913130">
                        <a:spcBef>
                          <a:spcPct val="20000"/>
                        </a:spcBef>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ACCOUNTS AND EXPLANATIONS</a:t>
                      </a:r>
                      <a:endPar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8517" marR="8517"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defTabSz="913130">
                        <a:spcBef>
                          <a:spcPct val="20000"/>
                        </a:spcBef>
                        <a:defRPr sz="2800">
                          <a:solidFill>
                            <a:schemeClr val="tx1"/>
                          </a:solidFill>
                          <a:latin typeface="Arial" panose="020B0604020202020204" pitchFamily="34" charset="0"/>
                          <a:ea typeface="宋体" panose="02010600030101010101" pitchFamily="2" charset="-122"/>
                        </a:defRPr>
                      </a:lvl1pPr>
                      <a:lvl2pPr defTabSz="913130">
                        <a:spcBef>
                          <a:spcPct val="20000"/>
                        </a:spcBef>
                        <a:defRPr sz="2400">
                          <a:solidFill>
                            <a:schemeClr val="tx1"/>
                          </a:solidFill>
                          <a:latin typeface="Arial" panose="020B0604020202020204" pitchFamily="34" charset="0"/>
                          <a:ea typeface="宋体" panose="02010600030101010101" pitchFamily="2" charset="-122"/>
                        </a:defRPr>
                      </a:lvl2pPr>
                      <a:lvl3pPr defTabSz="913130">
                        <a:spcBef>
                          <a:spcPct val="20000"/>
                        </a:spcBef>
                        <a:defRPr sz="2000">
                          <a:solidFill>
                            <a:schemeClr val="tx1"/>
                          </a:solidFill>
                          <a:latin typeface="Arial" panose="020B0604020202020204" pitchFamily="34" charset="0"/>
                          <a:ea typeface="宋体" panose="02010600030101010101" pitchFamily="2" charset="-122"/>
                        </a:defRPr>
                      </a:lvl3pPr>
                      <a:lvl4pPr defTabSz="913130">
                        <a:spcBef>
                          <a:spcPct val="20000"/>
                        </a:spcBef>
                        <a:defRPr>
                          <a:solidFill>
                            <a:schemeClr val="tx1"/>
                          </a:solidFill>
                          <a:latin typeface="Arial" panose="020B0604020202020204" pitchFamily="34" charset="0"/>
                          <a:ea typeface="宋体" panose="02010600030101010101" pitchFamily="2" charset="-122"/>
                        </a:defRPr>
                      </a:lvl4pPr>
                      <a:lvl5pPr defTabSz="913130">
                        <a:spcBef>
                          <a:spcPct val="20000"/>
                        </a:spcBef>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DEBIT</a:t>
                      </a:r>
                      <a:endPar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8517" marR="8517"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lvl1pPr defTabSz="913130">
                        <a:spcBef>
                          <a:spcPct val="20000"/>
                        </a:spcBef>
                        <a:defRPr sz="2800">
                          <a:solidFill>
                            <a:schemeClr val="tx1"/>
                          </a:solidFill>
                          <a:latin typeface="Arial" panose="020B0604020202020204" pitchFamily="34" charset="0"/>
                          <a:ea typeface="宋体" panose="02010600030101010101" pitchFamily="2" charset="-122"/>
                        </a:defRPr>
                      </a:lvl1pPr>
                      <a:lvl2pPr defTabSz="913130">
                        <a:spcBef>
                          <a:spcPct val="20000"/>
                        </a:spcBef>
                        <a:defRPr sz="2400">
                          <a:solidFill>
                            <a:schemeClr val="tx1"/>
                          </a:solidFill>
                          <a:latin typeface="Arial" panose="020B0604020202020204" pitchFamily="34" charset="0"/>
                          <a:ea typeface="宋体" panose="02010600030101010101" pitchFamily="2" charset="-122"/>
                        </a:defRPr>
                      </a:lvl2pPr>
                      <a:lvl3pPr defTabSz="913130">
                        <a:spcBef>
                          <a:spcPct val="20000"/>
                        </a:spcBef>
                        <a:defRPr sz="2000">
                          <a:solidFill>
                            <a:schemeClr val="tx1"/>
                          </a:solidFill>
                          <a:latin typeface="Arial" panose="020B0604020202020204" pitchFamily="34" charset="0"/>
                          <a:ea typeface="宋体" panose="02010600030101010101" pitchFamily="2" charset="-122"/>
                        </a:defRPr>
                      </a:lvl3pPr>
                      <a:lvl4pPr defTabSz="913130">
                        <a:spcBef>
                          <a:spcPct val="20000"/>
                        </a:spcBef>
                        <a:defRPr>
                          <a:solidFill>
                            <a:schemeClr val="tx1"/>
                          </a:solidFill>
                          <a:latin typeface="Arial" panose="020B0604020202020204" pitchFamily="34" charset="0"/>
                          <a:ea typeface="宋体" panose="02010600030101010101" pitchFamily="2" charset="-122"/>
                        </a:defRPr>
                      </a:lvl4pPr>
                      <a:lvl5pPr defTabSz="913130">
                        <a:spcBef>
                          <a:spcPct val="20000"/>
                        </a:spcBef>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CREDIT</a:t>
                      </a:r>
                      <a:endPar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8517" marR="8517" marT="0" marB="0" anchor="b"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503237">
                <a:tc>
                  <a:txBody>
                    <a:bodyPr/>
                    <a:lstStyle>
                      <a:lvl1pPr defTabSz="913130">
                        <a:spcBef>
                          <a:spcPct val="20000"/>
                        </a:spcBef>
                        <a:defRPr sz="2800">
                          <a:solidFill>
                            <a:schemeClr val="tx1"/>
                          </a:solidFill>
                          <a:latin typeface="Arial" panose="020B0604020202020204" pitchFamily="34" charset="0"/>
                          <a:ea typeface="宋体" panose="02010600030101010101" pitchFamily="2" charset="-122"/>
                        </a:defRPr>
                      </a:lvl1pPr>
                      <a:lvl2pPr defTabSz="913130">
                        <a:spcBef>
                          <a:spcPct val="20000"/>
                        </a:spcBef>
                        <a:defRPr sz="2400">
                          <a:solidFill>
                            <a:schemeClr val="tx1"/>
                          </a:solidFill>
                          <a:latin typeface="Arial" panose="020B0604020202020204" pitchFamily="34" charset="0"/>
                          <a:ea typeface="宋体" panose="02010600030101010101" pitchFamily="2" charset="-122"/>
                        </a:defRPr>
                      </a:lvl2pPr>
                      <a:lvl3pPr defTabSz="913130">
                        <a:spcBef>
                          <a:spcPct val="20000"/>
                        </a:spcBef>
                        <a:defRPr sz="2000">
                          <a:solidFill>
                            <a:schemeClr val="tx1"/>
                          </a:solidFill>
                          <a:latin typeface="Arial" panose="020B0604020202020204" pitchFamily="34" charset="0"/>
                          <a:ea typeface="宋体" panose="02010600030101010101" pitchFamily="2" charset="-122"/>
                        </a:defRPr>
                      </a:lvl3pPr>
                      <a:lvl4pPr defTabSz="913130">
                        <a:spcBef>
                          <a:spcPct val="20000"/>
                        </a:spcBef>
                        <a:defRPr>
                          <a:solidFill>
                            <a:schemeClr val="tx1"/>
                          </a:solidFill>
                          <a:latin typeface="Arial" panose="020B0604020202020204" pitchFamily="34" charset="0"/>
                          <a:ea typeface="宋体" panose="02010600030101010101" pitchFamily="2" charset="-122"/>
                        </a:defRPr>
                      </a:lvl4pPr>
                      <a:lvl5pPr defTabSz="913130">
                        <a:spcBef>
                          <a:spcPct val="20000"/>
                        </a:spcBef>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313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Dec 31</a:t>
                      </a:r>
                      <a:endPar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35286" marR="17643"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3130">
                        <a:spcBef>
                          <a:spcPct val="20000"/>
                        </a:spcBef>
                        <a:tabLst>
                          <a:tab pos="4572000" algn="l"/>
                        </a:tabLst>
                        <a:defRPr sz="2800">
                          <a:solidFill>
                            <a:schemeClr val="tx1"/>
                          </a:solidFill>
                          <a:latin typeface="Arial" panose="020B0604020202020204" pitchFamily="34" charset="0"/>
                          <a:ea typeface="宋体" panose="02010600030101010101" pitchFamily="2" charset="-122"/>
                        </a:defRPr>
                      </a:lvl1pPr>
                      <a:lvl2pPr defTabSz="913130">
                        <a:spcBef>
                          <a:spcPct val="20000"/>
                        </a:spcBef>
                        <a:tabLst>
                          <a:tab pos="4572000" algn="l"/>
                        </a:tabLst>
                        <a:defRPr sz="2400">
                          <a:solidFill>
                            <a:schemeClr val="tx1"/>
                          </a:solidFill>
                          <a:latin typeface="Arial" panose="020B0604020202020204" pitchFamily="34" charset="0"/>
                          <a:ea typeface="宋体" panose="02010600030101010101" pitchFamily="2" charset="-122"/>
                        </a:defRPr>
                      </a:lvl2pPr>
                      <a:lvl3pPr defTabSz="913130">
                        <a:spcBef>
                          <a:spcPct val="20000"/>
                        </a:spcBef>
                        <a:tabLst>
                          <a:tab pos="4572000" algn="l"/>
                        </a:tabLst>
                        <a:defRPr sz="2000">
                          <a:solidFill>
                            <a:schemeClr val="tx1"/>
                          </a:solidFill>
                          <a:latin typeface="Arial" panose="020B0604020202020204" pitchFamily="34" charset="0"/>
                          <a:ea typeface="宋体" panose="02010600030101010101" pitchFamily="2" charset="-122"/>
                        </a:defRPr>
                      </a:lvl3pPr>
                      <a:lvl4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4pPr>
                      <a:lvl5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9pPr>
                    </a:lstStyle>
                    <a:p>
                      <a:pPr marL="0" marR="0" lvl="0" indent="0" algn="l" defTabSz="913130" rtl="0" eaLnBrk="1" fontAlgn="base" latinLnBrk="0" hangingPunct="1">
                        <a:lnSpc>
                          <a:spcPct val="150000"/>
                        </a:lnSpc>
                        <a:spcBef>
                          <a:spcPct val="0"/>
                        </a:spcBef>
                        <a:spcAft>
                          <a:spcPct val="0"/>
                        </a:spcAft>
                        <a:buClrTx/>
                        <a:buSzTx/>
                        <a:buFontTx/>
                        <a:buNone/>
                        <a:tabLst>
                          <a:tab pos="4572000" algn="l"/>
                        </a:tabLst>
                      </a:pPr>
                      <a:r>
                        <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Cash</a:t>
                      </a:r>
                      <a:endPar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35286" marR="17643"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3130">
                        <a:spcBef>
                          <a:spcPct val="20000"/>
                        </a:spcBef>
                        <a:tabLst>
                          <a:tab pos="4572000" algn="l"/>
                        </a:tabLst>
                        <a:defRPr sz="2800">
                          <a:solidFill>
                            <a:schemeClr val="tx1"/>
                          </a:solidFill>
                          <a:latin typeface="Arial" panose="020B0604020202020204" pitchFamily="34" charset="0"/>
                          <a:ea typeface="宋体" panose="02010600030101010101" pitchFamily="2" charset="-122"/>
                        </a:defRPr>
                      </a:lvl1pPr>
                      <a:lvl2pPr defTabSz="913130">
                        <a:spcBef>
                          <a:spcPct val="20000"/>
                        </a:spcBef>
                        <a:tabLst>
                          <a:tab pos="4572000" algn="l"/>
                        </a:tabLst>
                        <a:defRPr sz="2400">
                          <a:solidFill>
                            <a:schemeClr val="tx1"/>
                          </a:solidFill>
                          <a:latin typeface="Arial" panose="020B0604020202020204" pitchFamily="34" charset="0"/>
                          <a:ea typeface="宋体" panose="02010600030101010101" pitchFamily="2" charset="-122"/>
                        </a:defRPr>
                      </a:lvl2pPr>
                      <a:lvl3pPr defTabSz="913130">
                        <a:spcBef>
                          <a:spcPct val="20000"/>
                        </a:spcBef>
                        <a:tabLst>
                          <a:tab pos="4572000" algn="l"/>
                        </a:tabLst>
                        <a:defRPr sz="2000">
                          <a:solidFill>
                            <a:schemeClr val="tx1"/>
                          </a:solidFill>
                          <a:latin typeface="Arial" panose="020B0604020202020204" pitchFamily="34" charset="0"/>
                          <a:ea typeface="宋体" panose="02010600030101010101" pitchFamily="2" charset="-122"/>
                        </a:defRPr>
                      </a:lvl3pPr>
                      <a:lvl4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4pPr>
                      <a:lvl5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9pPr>
                    </a:lstStyle>
                    <a:p>
                      <a:pPr marL="0" marR="0" lvl="0" indent="0" algn="r" defTabSz="913130" rtl="0" eaLnBrk="1" fontAlgn="base" latinLnBrk="0" hangingPunct="1">
                        <a:lnSpc>
                          <a:spcPct val="150000"/>
                        </a:lnSpc>
                        <a:spcBef>
                          <a:spcPct val="0"/>
                        </a:spcBef>
                        <a:spcAft>
                          <a:spcPct val="0"/>
                        </a:spcAft>
                        <a:buClrTx/>
                        <a:buSzTx/>
                        <a:buFontTx/>
                        <a:buNone/>
                        <a:tabLst>
                          <a:tab pos="4572000" algn="l"/>
                        </a:tabLst>
                      </a:pPr>
                      <a:r>
                        <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26,000</a:t>
                      </a:r>
                      <a:endPar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35286" marR="69964"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3130">
                        <a:spcBef>
                          <a:spcPct val="20000"/>
                        </a:spcBef>
                        <a:tabLst>
                          <a:tab pos="4572000" algn="l"/>
                        </a:tabLst>
                        <a:defRPr sz="2800">
                          <a:solidFill>
                            <a:schemeClr val="tx1"/>
                          </a:solidFill>
                          <a:latin typeface="Arial" panose="020B0604020202020204" pitchFamily="34" charset="0"/>
                          <a:ea typeface="宋体" panose="02010600030101010101" pitchFamily="2" charset="-122"/>
                        </a:defRPr>
                      </a:lvl1pPr>
                      <a:lvl2pPr defTabSz="913130">
                        <a:spcBef>
                          <a:spcPct val="20000"/>
                        </a:spcBef>
                        <a:tabLst>
                          <a:tab pos="4572000" algn="l"/>
                        </a:tabLst>
                        <a:defRPr sz="2400">
                          <a:solidFill>
                            <a:schemeClr val="tx1"/>
                          </a:solidFill>
                          <a:latin typeface="Arial" panose="020B0604020202020204" pitchFamily="34" charset="0"/>
                          <a:ea typeface="宋体" panose="02010600030101010101" pitchFamily="2" charset="-122"/>
                        </a:defRPr>
                      </a:lvl2pPr>
                      <a:lvl3pPr defTabSz="913130">
                        <a:spcBef>
                          <a:spcPct val="20000"/>
                        </a:spcBef>
                        <a:tabLst>
                          <a:tab pos="4572000" algn="l"/>
                        </a:tabLst>
                        <a:defRPr sz="2000">
                          <a:solidFill>
                            <a:schemeClr val="tx1"/>
                          </a:solidFill>
                          <a:latin typeface="Arial" panose="020B0604020202020204" pitchFamily="34" charset="0"/>
                          <a:ea typeface="宋体" panose="02010600030101010101" pitchFamily="2" charset="-122"/>
                        </a:defRPr>
                      </a:lvl3pPr>
                      <a:lvl4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4pPr>
                      <a:lvl5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9pPr>
                    </a:lstStyle>
                    <a:p>
                      <a:pPr marL="0" marR="0" lvl="0" indent="0" algn="r" defTabSz="913130" rtl="0" eaLnBrk="1" fontAlgn="base" latinLnBrk="0" hangingPunct="1">
                        <a:lnSpc>
                          <a:spcPct val="150000"/>
                        </a:lnSpc>
                        <a:spcBef>
                          <a:spcPct val="0"/>
                        </a:spcBef>
                        <a:spcAft>
                          <a:spcPct val="0"/>
                        </a:spcAft>
                        <a:buClrTx/>
                        <a:buSzTx/>
                        <a:buFontTx/>
                        <a:buNone/>
                        <a:tabLst>
                          <a:tab pos="4572000" algn="l"/>
                        </a:tabLst>
                      </a:pPr>
                      <a:endParaRPr kumimoji="0"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35286" marR="69964"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7">
                <a:tc>
                  <a:txBody>
                    <a:bodyPr/>
                    <a:lstStyle>
                      <a:lvl1pPr defTabSz="913130">
                        <a:spcBef>
                          <a:spcPct val="20000"/>
                        </a:spcBef>
                        <a:defRPr sz="2800">
                          <a:solidFill>
                            <a:schemeClr val="tx1"/>
                          </a:solidFill>
                          <a:latin typeface="Arial" panose="020B0604020202020204" pitchFamily="34" charset="0"/>
                          <a:ea typeface="宋体" panose="02010600030101010101" pitchFamily="2" charset="-122"/>
                        </a:defRPr>
                      </a:lvl1pPr>
                      <a:lvl2pPr defTabSz="913130">
                        <a:spcBef>
                          <a:spcPct val="20000"/>
                        </a:spcBef>
                        <a:defRPr sz="2400">
                          <a:solidFill>
                            <a:schemeClr val="tx1"/>
                          </a:solidFill>
                          <a:latin typeface="Arial" panose="020B0604020202020204" pitchFamily="34" charset="0"/>
                          <a:ea typeface="宋体" panose="02010600030101010101" pitchFamily="2" charset="-122"/>
                        </a:defRPr>
                      </a:lvl2pPr>
                      <a:lvl3pPr defTabSz="913130">
                        <a:spcBef>
                          <a:spcPct val="20000"/>
                        </a:spcBef>
                        <a:defRPr sz="2000">
                          <a:solidFill>
                            <a:schemeClr val="tx1"/>
                          </a:solidFill>
                          <a:latin typeface="Arial" panose="020B0604020202020204" pitchFamily="34" charset="0"/>
                          <a:ea typeface="宋体" panose="02010600030101010101" pitchFamily="2" charset="-122"/>
                        </a:defRPr>
                      </a:lvl3pPr>
                      <a:lvl4pPr defTabSz="913130">
                        <a:spcBef>
                          <a:spcPct val="20000"/>
                        </a:spcBef>
                        <a:defRPr>
                          <a:solidFill>
                            <a:schemeClr val="tx1"/>
                          </a:solidFill>
                          <a:latin typeface="Arial" panose="020B0604020202020204" pitchFamily="34" charset="0"/>
                          <a:ea typeface="宋体" panose="02010600030101010101" pitchFamily="2" charset="-122"/>
                        </a:defRPr>
                      </a:lvl4pPr>
                      <a:lvl5pPr defTabSz="913130">
                        <a:spcBef>
                          <a:spcPct val="20000"/>
                        </a:spcBef>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313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35286" marR="17643"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3130">
                        <a:spcBef>
                          <a:spcPct val="20000"/>
                        </a:spcBef>
                        <a:tabLst>
                          <a:tab pos="4572000" algn="l"/>
                        </a:tabLst>
                        <a:defRPr sz="2800">
                          <a:solidFill>
                            <a:schemeClr val="tx1"/>
                          </a:solidFill>
                          <a:latin typeface="Arial" panose="020B0604020202020204" pitchFamily="34" charset="0"/>
                          <a:ea typeface="宋体" panose="02010600030101010101" pitchFamily="2" charset="-122"/>
                        </a:defRPr>
                      </a:lvl1pPr>
                      <a:lvl2pPr defTabSz="913130">
                        <a:spcBef>
                          <a:spcPct val="20000"/>
                        </a:spcBef>
                        <a:tabLst>
                          <a:tab pos="4572000" algn="l"/>
                        </a:tabLst>
                        <a:defRPr sz="2400">
                          <a:solidFill>
                            <a:schemeClr val="tx1"/>
                          </a:solidFill>
                          <a:latin typeface="Arial" panose="020B0604020202020204" pitchFamily="34" charset="0"/>
                          <a:ea typeface="宋体" panose="02010600030101010101" pitchFamily="2" charset="-122"/>
                        </a:defRPr>
                      </a:lvl2pPr>
                      <a:lvl3pPr defTabSz="913130">
                        <a:spcBef>
                          <a:spcPct val="20000"/>
                        </a:spcBef>
                        <a:tabLst>
                          <a:tab pos="4572000" algn="l"/>
                        </a:tabLst>
                        <a:defRPr sz="2000">
                          <a:solidFill>
                            <a:schemeClr val="tx1"/>
                          </a:solidFill>
                          <a:latin typeface="Arial" panose="020B0604020202020204" pitchFamily="34" charset="0"/>
                          <a:ea typeface="宋体" panose="02010600030101010101" pitchFamily="2" charset="-122"/>
                        </a:defRPr>
                      </a:lvl3pPr>
                      <a:lvl4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4pPr>
                      <a:lvl5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9pPr>
                    </a:lstStyle>
                    <a:p>
                      <a:pPr marL="0" marR="0" lvl="0" indent="0" algn="l" defTabSz="913130" rtl="0" eaLnBrk="1" fontAlgn="base" latinLnBrk="0" hangingPunct="1">
                        <a:lnSpc>
                          <a:spcPct val="150000"/>
                        </a:lnSpc>
                        <a:spcBef>
                          <a:spcPct val="0"/>
                        </a:spcBef>
                        <a:spcAft>
                          <a:spcPct val="0"/>
                        </a:spcAft>
                        <a:buClrTx/>
                        <a:buSzTx/>
                        <a:buFontTx/>
                        <a:buNone/>
                        <a:tabLst>
                          <a:tab pos="4572000" algn="l"/>
                        </a:tabLst>
                      </a:pPr>
                      <a:r>
                        <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Accumulated depreciation</a:t>
                      </a:r>
                      <a:endPar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35286" marR="17643"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3130">
                        <a:spcBef>
                          <a:spcPct val="20000"/>
                        </a:spcBef>
                        <a:tabLst>
                          <a:tab pos="4572000" algn="l"/>
                        </a:tabLst>
                        <a:defRPr sz="2800">
                          <a:solidFill>
                            <a:schemeClr val="tx1"/>
                          </a:solidFill>
                          <a:latin typeface="Arial" panose="020B0604020202020204" pitchFamily="34" charset="0"/>
                          <a:ea typeface="宋体" panose="02010600030101010101" pitchFamily="2" charset="-122"/>
                        </a:defRPr>
                      </a:lvl1pPr>
                      <a:lvl2pPr defTabSz="913130">
                        <a:spcBef>
                          <a:spcPct val="20000"/>
                        </a:spcBef>
                        <a:tabLst>
                          <a:tab pos="4572000" algn="l"/>
                        </a:tabLst>
                        <a:defRPr sz="2400">
                          <a:solidFill>
                            <a:schemeClr val="tx1"/>
                          </a:solidFill>
                          <a:latin typeface="Arial" panose="020B0604020202020204" pitchFamily="34" charset="0"/>
                          <a:ea typeface="宋体" panose="02010600030101010101" pitchFamily="2" charset="-122"/>
                        </a:defRPr>
                      </a:lvl2pPr>
                      <a:lvl3pPr defTabSz="913130">
                        <a:spcBef>
                          <a:spcPct val="20000"/>
                        </a:spcBef>
                        <a:tabLst>
                          <a:tab pos="4572000" algn="l"/>
                        </a:tabLst>
                        <a:defRPr sz="2000">
                          <a:solidFill>
                            <a:schemeClr val="tx1"/>
                          </a:solidFill>
                          <a:latin typeface="Arial" panose="020B0604020202020204" pitchFamily="34" charset="0"/>
                          <a:ea typeface="宋体" panose="02010600030101010101" pitchFamily="2" charset="-122"/>
                        </a:defRPr>
                      </a:lvl3pPr>
                      <a:lvl4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4pPr>
                      <a:lvl5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9pPr>
                    </a:lstStyle>
                    <a:p>
                      <a:pPr marL="0" marR="0" lvl="0" indent="0" algn="r" defTabSz="913130" rtl="0" eaLnBrk="1" fontAlgn="base" latinLnBrk="0" hangingPunct="1">
                        <a:lnSpc>
                          <a:spcPct val="150000"/>
                        </a:lnSpc>
                        <a:spcBef>
                          <a:spcPct val="0"/>
                        </a:spcBef>
                        <a:spcAft>
                          <a:spcPct val="0"/>
                        </a:spcAft>
                        <a:buClrTx/>
                        <a:buSzTx/>
                        <a:buFontTx/>
                        <a:buNone/>
                        <a:tabLst>
                          <a:tab pos="4572000" algn="l"/>
                        </a:tabLst>
                      </a:pPr>
                      <a:r>
                        <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16,000</a:t>
                      </a:r>
                      <a:endPar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35286" marR="69964"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3130">
                        <a:spcBef>
                          <a:spcPct val="20000"/>
                        </a:spcBef>
                        <a:tabLst>
                          <a:tab pos="4572000" algn="l"/>
                        </a:tabLst>
                        <a:defRPr sz="2800">
                          <a:solidFill>
                            <a:schemeClr val="tx1"/>
                          </a:solidFill>
                          <a:latin typeface="Arial" panose="020B0604020202020204" pitchFamily="34" charset="0"/>
                          <a:ea typeface="宋体" panose="02010600030101010101" pitchFamily="2" charset="-122"/>
                        </a:defRPr>
                      </a:lvl1pPr>
                      <a:lvl2pPr defTabSz="913130">
                        <a:spcBef>
                          <a:spcPct val="20000"/>
                        </a:spcBef>
                        <a:tabLst>
                          <a:tab pos="4572000" algn="l"/>
                        </a:tabLst>
                        <a:defRPr sz="2400">
                          <a:solidFill>
                            <a:schemeClr val="tx1"/>
                          </a:solidFill>
                          <a:latin typeface="Arial" panose="020B0604020202020204" pitchFamily="34" charset="0"/>
                          <a:ea typeface="宋体" panose="02010600030101010101" pitchFamily="2" charset="-122"/>
                        </a:defRPr>
                      </a:lvl2pPr>
                      <a:lvl3pPr defTabSz="913130">
                        <a:spcBef>
                          <a:spcPct val="20000"/>
                        </a:spcBef>
                        <a:tabLst>
                          <a:tab pos="4572000" algn="l"/>
                        </a:tabLst>
                        <a:defRPr sz="2000">
                          <a:solidFill>
                            <a:schemeClr val="tx1"/>
                          </a:solidFill>
                          <a:latin typeface="Arial" panose="020B0604020202020204" pitchFamily="34" charset="0"/>
                          <a:ea typeface="宋体" panose="02010600030101010101" pitchFamily="2" charset="-122"/>
                        </a:defRPr>
                      </a:lvl3pPr>
                      <a:lvl4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4pPr>
                      <a:lvl5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9pPr>
                    </a:lstStyle>
                    <a:p>
                      <a:pPr marL="0" marR="0" lvl="0" indent="0" algn="r" defTabSz="913130" rtl="0" eaLnBrk="1" fontAlgn="base" latinLnBrk="0" hangingPunct="1">
                        <a:lnSpc>
                          <a:spcPct val="150000"/>
                        </a:lnSpc>
                        <a:spcBef>
                          <a:spcPct val="0"/>
                        </a:spcBef>
                        <a:spcAft>
                          <a:spcPct val="0"/>
                        </a:spcAft>
                        <a:buClrTx/>
                        <a:buSzTx/>
                        <a:buFontTx/>
                        <a:buNone/>
                        <a:tabLst>
                          <a:tab pos="4572000" algn="l"/>
                        </a:tabLst>
                      </a:pPr>
                      <a:endParaRPr kumimoji="0"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35286" marR="69964"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7">
                <a:tc>
                  <a:txBody>
                    <a:bodyPr/>
                    <a:lstStyle>
                      <a:lvl1pPr defTabSz="913130">
                        <a:spcBef>
                          <a:spcPct val="20000"/>
                        </a:spcBef>
                        <a:defRPr sz="2800">
                          <a:solidFill>
                            <a:schemeClr val="tx1"/>
                          </a:solidFill>
                          <a:latin typeface="Arial" panose="020B0604020202020204" pitchFamily="34" charset="0"/>
                          <a:ea typeface="宋体" panose="02010600030101010101" pitchFamily="2" charset="-122"/>
                        </a:defRPr>
                      </a:lvl1pPr>
                      <a:lvl2pPr defTabSz="913130">
                        <a:spcBef>
                          <a:spcPct val="20000"/>
                        </a:spcBef>
                        <a:defRPr sz="2400">
                          <a:solidFill>
                            <a:schemeClr val="tx1"/>
                          </a:solidFill>
                          <a:latin typeface="Arial" panose="020B0604020202020204" pitchFamily="34" charset="0"/>
                          <a:ea typeface="宋体" panose="02010600030101010101" pitchFamily="2" charset="-122"/>
                        </a:defRPr>
                      </a:lvl2pPr>
                      <a:lvl3pPr defTabSz="913130">
                        <a:spcBef>
                          <a:spcPct val="20000"/>
                        </a:spcBef>
                        <a:defRPr sz="2000">
                          <a:solidFill>
                            <a:schemeClr val="tx1"/>
                          </a:solidFill>
                          <a:latin typeface="Arial" panose="020B0604020202020204" pitchFamily="34" charset="0"/>
                          <a:ea typeface="宋体" panose="02010600030101010101" pitchFamily="2" charset="-122"/>
                        </a:defRPr>
                      </a:lvl3pPr>
                      <a:lvl4pPr defTabSz="913130">
                        <a:spcBef>
                          <a:spcPct val="20000"/>
                        </a:spcBef>
                        <a:defRPr>
                          <a:solidFill>
                            <a:schemeClr val="tx1"/>
                          </a:solidFill>
                          <a:latin typeface="Arial" panose="020B0604020202020204" pitchFamily="34" charset="0"/>
                          <a:ea typeface="宋体" panose="02010600030101010101" pitchFamily="2" charset="-122"/>
                        </a:defRPr>
                      </a:lvl4pPr>
                      <a:lvl5pPr defTabSz="913130">
                        <a:spcBef>
                          <a:spcPct val="20000"/>
                        </a:spcBef>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313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35286" marR="17643"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3130">
                        <a:spcBef>
                          <a:spcPct val="20000"/>
                        </a:spcBef>
                        <a:tabLst>
                          <a:tab pos="4572000" algn="l"/>
                        </a:tabLst>
                        <a:defRPr sz="2800">
                          <a:solidFill>
                            <a:schemeClr val="tx1"/>
                          </a:solidFill>
                          <a:latin typeface="Arial" panose="020B0604020202020204" pitchFamily="34" charset="0"/>
                          <a:ea typeface="宋体" panose="02010600030101010101" pitchFamily="2" charset="-122"/>
                        </a:defRPr>
                      </a:lvl1pPr>
                      <a:lvl2pPr defTabSz="913130">
                        <a:spcBef>
                          <a:spcPct val="20000"/>
                        </a:spcBef>
                        <a:tabLst>
                          <a:tab pos="4572000" algn="l"/>
                        </a:tabLst>
                        <a:defRPr sz="2400">
                          <a:solidFill>
                            <a:schemeClr val="tx1"/>
                          </a:solidFill>
                          <a:latin typeface="Arial" panose="020B0604020202020204" pitchFamily="34" charset="0"/>
                          <a:ea typeface="宋体" panose="02010600030101010101" pitchFamily="2" charset="-122"/>
                        </a:defRPr>
                      </a:lvl2pPr>
                      <a:lvl3pPr marL="913130" defTabSz="913130">
                        <a:spcBef>
                          <a:spcPct val="20000"/>
                        </a:spcBef>
                        <a:tabLst>
                          <a:tab pos="4572000" algn="l"/>
                        </a:tabLst>
                        <a:defRPr sz="2000">
                          <a:solidFill>
                            <a:schemeClr val="tx1"/>
                          </a:solidFill>
                          <a:latin typeface="Arial" panose="020B0604020202020204" pitchFamily="34" charset="0"/>
                          <a:ea typeface="宋体" panose="02010600030101010101" pitchFamily="2" charset="-122"/>
                        </a:defRPr>
                      </a:lvl3pPr>
                      <a:lvl4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4pPr>
                      <a:lvl5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9pPr>
                    </a:lstStyle>
                    <a:p>
                      <a:pPr marL="913130" marR="0" lvl="2" indent="0" algn="l" defTabSz="913130" rtl="0" eaLnBrk="1" fontAlgn="base" latinLnBrk="0" hangingPunct="1">
                        <a:lnSpc>
                          <a:spcPct val="150000"/>
                        </a:lnSpc>
                        <a:spcBef>
                          <a:spcPct val="0"/>
                        </a:spcBef>
                        <a:spcAft>
                          <a:spcPct val="0"/>
                        </a:spcAft>
                        <a:buClrTx/>
                        <a:buSzTx/>
                        <a:buFontTx/>
                        <a:buNone/>
                        <a:tabLst>
                          <a:tab pos="4572000" algn="l"/>
                        </a:tabLst>
                      </a:pPr>
                      <a:r>
                        <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Equipment</a:t>
                      </a:r>
                      <a:endPar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35286" marR="17643"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3130">
                        <a:spcBef>
                          <a:spcPct val="20000"/>
                        </a:spcBef>
                        <a:tabLst>
                          <a:tab pos="4572000" algn="l"/>
                        </a:tabLst>
                        <a:defRPr sz="2800">
                          <a:solidFill>
                            <a:schemeClr val="tx1"/>
                          </a:solidFill>
                          <a:latin typeface="Arial" panose="020B0604020202020204" pitchFamily="34" charset="0"/>
                          <a:ea typeface="宋体" panose="02010600030101010101" pitchFamily="2" charset="-122"/>
                        </a:defRPr>
                      </a:lvl1pPr>
                      <a:lvl2pPr defTabSz="913130">
                        <a:spcBef>
                          <a:spcPct val="20000"/>
                        </a:spcBef>
                        <a:tabLst>
                          <a:tab pos="4572000" algn="l"/>
                        </a:tabLst>
                        <a:defRPr sz="2400">
                          <a:solidFill>
                            <a:schemeClr val="tx1"/>
                          </a:solidFill>
                          <a:latin typeface="Arial" panose="020B0604020202020204" pitchFamily="34" charset="0"/>
                          <a:ea typeface="宋体" panose="02010600030101010101" pitchFamily="2" charset="-122"/>
                        </a:defRPr>
                      </a:lvl2pPr>
                      <a:lvl3pPr defTabSz="913130">
                        <a:spcBef>
                          <a:spcPct val="20000"/>
                        </a:spcBef>
                        <a:tabLst>
                          <a:tab pos="4572000" algn="l"/>
                        </a:tabLst>
                        <a:defRPr sz="2000">
                          <a:solidFill>
                            <a:schemeClr val="tx1"/>
                          </a:solidFill>
                          <a:latin typeface="Arial" panose="020B0604020202020204" pitchFamily="34" charset="0"/>
                          <a:ea typeface="宋体" panose="02010600030101010101" pitchFamily="2" charset="-122"/>
                        </a:defRPr>
                      </a:lvl3pPr>
                      <a:lvl4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4pPr>
                      <a:lvl5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9pPr>
                    </a:lstStyle>
                    <a:p>
                      <a:pPr marL="0" marR="0" lvl="0" indent="0" algn="r" defTabSz="913130" rtl="0" eaLnBrk="1" fontAlgn="base" latinLnBrk="0" hangingPunct="1">
                        <a:lnSpc>
                          <a:spcPct val="150000"/>
                        </a:lnSpc>
                        <a:spcBef>
                          <a:spcPct val="0"/>
                        </a:spcBef>
                        <a:spcAft>
                          <a:spcPct val="0"/>
                        </a:spcAft>
                        <a:buClrTx/>
                        <a:buSzTx/>
                        <a:buFontTx/>
                        <a:buNone/>
                        <a:tabLst>
                          <a:tab pos="4572000" algn="l"/>
                        </a:tabLst>
                      </a:pPr>
                      <a:endParaRPr kumimoji="0"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35286" marR="69964"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3130">
                        <a:spcBef>
                          <a:spcPct val="20000"/>
                        </a:spcBef>
                        <a:tabLst>
                          <a:tab pos="4572000" algn="l"/>
                        </a:tabLst>
                        <a:defRPr sz="2800">
                          <a:solidFill>
                            <a:schemeClr val="tx1"/>
                          </a:solidFill>
                          <a:latin typeface="Arial" panose="020B0604020202020204" pitchFamily="34" charset="0"/>
                          <a:ea typeface="宋体" panose="02010600030101010101" pitchFamily="2" charset="-122"/>
                        </a:defRPr>
                      </a:lvl1pPr>
                      <a:lvl2pPr defTabSz="913130">
                        <a:spcBef>
                          <a:spcPct val="20000"/>
                        </a:spcBef>
                        <a:tabLst>
                          <a:tab pos="4572000" algn="l"/>
                        </a:tabLst>
                        <a:defRPr sz="2400">
                          <a:solidFill>
                            <a:schemeClr val="tx1"/>
                          </a:solidFill>
                          <a:latin typeface="Arial" panose="020B0604020202020204" pitchFamily="34" charset="0"/>
                          <a:ea typeface="宋体" panose="02010600030101010101" pitchFamily="2" charset="-122"/>
                        </a:defRPr>
                      </a:lvl2pPr>
                      <a:lvl3pPr defTabSz="913130">
                        <a:spcBef>
                          <a:spcPct val="20000"/>
                        </a:spcBef>
                        <a:tabLst>
                          <a:tab pos="4572000" algn="l"/>
                        </a:tabLst>
                        <a:defRPr sz="2000">
                          <a:solidFill>
                            <a:schemeClr val="tx1"/>
                          </a:solidFill>
                          <a:latin typeface="Arial" panose="020B0604020202020204" pitchFamily="34" charset="0"/>
                          <a:ea typeface="宋体" panose="02010600030101010101" pitchFamily="2" charset="-122"/>
                        </a:defRPr>
                      </a:lvl3pPr>
                      <a:lvl4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4pPr>
                      <a:lvl5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9pPr>
                    </a:lstStyle>
                    <a:p>
                      <a:pPr marL="0" marR="0" lvl="0" indent="0" algn="r" defTabSz="913130" rtl="0" eaLnBrk="1" fontAlgn="base" latinLnBrk="0" hangingPunct="1">
                        <a:lnSpc>
                          <a:spcPct val="150000"/>
                        </a:lnSpc>
                        <a:spcBef>
                          <a:spcPct val="0"/>
                        </a:spcBef>
                        <a:spcAft>
                          <a:spcPct val="0"/>
                        </a:spcAft>
                        <a:buClrTx/>
                        <a:buSzTx/>
                        <a:buFontTx/>
                        <a:buNone/>
                        <a:tabLst>
                          <a:tab pos="4572000" algn="l"/>
                        </a:tabLst>
                      </a:pPr>
                      <a:r>
                        <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36,000</a:t>
                      </a:r>
                      <a:endPar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35286" marR="69964"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7">
                <a:tc>
                  <a:txBody>
                    <a:bodyPr/>
                    <a:lstStyle>
                      <a:lvl1pPr defTabSz="913130">
                        <a:spcBef>
                          <a:spcPct val="20000"/>
                        </a:spcBef>
                        <a:defRPr sz="2800">
                          <a:solidFill>
                            <a:schemeClr val="tx1"/>
                          </a:solidFill>
                          <a:latin typeface="Arial" panose="020B0604020202020204" pitchFamily="34" charset="0"/>
                          <a:ea typeface="宋体" panose="02010600030101010101" pitchFamily="2" charset="-122"/>
                        </a:defRPr>
                      </a:lvl1pPr>
                      <a:lvl2pPr defTabSz="913130">
                        <a:spcBef>
                          <a:spcPct val="20000"/>
                        </a:spcBef>
                        <a:defRPr sz="2400">
                          <a:solidFill>
                            <a:schemeClr val="tx1"/>
                          </a:solidFill>
                          <a:latin typeface="Arial" panose="020B0604020202020204" pitchFamily="34" charset="0"/>
                          <a:ea typeface="宋体" panose="02010600030101010101" pitchFamily="2" charset="-122"/>
                        </a:defRPr>
                      </a:lvl2pPr>
                      <a:lvl3pPr defTabSz="913130">
                        <a:spcBef>
                          <a:spcPct val="20000"/>
                        </a:spcBef>
                        <a:defRPr sz="2000">
                          <a:solidFill>
                            <a:schemeClr val="tx1"/>
                          </a:solidFill>
                          <a:latin typeface="Arial" panose="020B0604020202020204" pitchFamily="34" charset="0"/>
                          <a:ea typeface="宋体" panose="02010600030101010101" pitchFamily="2" charset="-122"/>
                        </a:defRPr>
                      </a:lvl3pPr>
                      <a:lvl4pPr defTabSz="913130">
                        <a:spcBef>
                          <a:spcPct val="20000"/>
                        </a:spcBef>
                        <a:defRPr>
                          <a:solidFill>
                            <a:schemeClr val="tx1"/>
                          </a:solidFill>
                          <a:latin typeface="Arial" panose="020B0604020202020204" pitchFamily="34" charset="0"/>
                          <a:ea typeface="宋体" panose="02010600030101010101" pitchFamily="2" charset="-122"/>
                        </a:defRPr>
                      </a:lvl4pPr>
                      <a:lvl5pPr defTabSz="913130">
                        <a:spcBef>
                          <a:spcPct val="20000"/>
                        </a:spcBef>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313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35286" marR="17643" marT="0" marB="0" anchor="ctr"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3130">
                        <a:spcBef>
                          <a:spcPct val="20000"/>
                        </a:spcBef>
                        <a:tabLst>
                          <a:tab pos="4572000" algn="l"/>
                        </a:tabLst>
                        <a:defRPr sz="2800">
                          <a:solidFill>
                            <a:schemeClr val="tx1"/>
                          </a:solidFill>
                          <a:latin typeface="Arial" panose="020B0604020202020204" pitchFamily="34" charset="0"/>
                          <a:ea typeface="宋体" panose="02010600030101010101" pitchFamily="2" charset="-122"/>
                        </a:defRPr>
                      </a:lvl1pPr>
                      <a:lvl2pPr defTabSz="913130">
                        <a:spcBef>
                          <a:spcPct val="20000"/>
                        </a:spcBef>
                        <a:tabLst>
                          <a:tab pos="4572000" algn="l"/>
                        </a:tabLst>
                        <a:defRPr sz="2400">
                          <a:solidFill>
                            <a:schemeClr val="tx1"/>
                          </a:solidFill>
                          <a:latin typeface="Arial" panose="020B0604020202020204" pitchFamily="34" charset="0"/>
                          <a:ea typeface="宋体" panose="02010600030101010101" pitchFamily="2" charset="-122"/>
                        </a:defRPr>
                      </a:lvl2pPr>
                      <a:lvl3pPr marL="913130" defTabSz="913130">
                        <a:spcBef>
                          <a:spcPct val="20000"/>
                        </a:spcBef>
                        <a:tabLst>
                          <a:tab pos="4572000" algn="l"/>
                        </a:tabLst>
                        <a:defRPr sz="2000">
                          <a:solidFill>
                            <a:schemeClr val="tx1"/>
                          </a:solidFill>
                          <a:latin typeface="Arial" panose="020B0604020202020204" pitchFamily="34" charset="0"/>
                          <a:ea typeface="宋体" panose="02010600030101010101" pitchFamily="2" charset="-122"/>
                        </a:defRPr>
                      </a:lvl3pPr>
                      <a:lvl4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4pPr>
                      <a:lvl5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9pPr>
                    </a:lstStyle>
                    <a:p>
                      <a:pPr marL="913130" marR="0" lvl="2" indent="0" algn="l" defTabSz="913130" rtl="0" eaLnBrk="1" fontAlgn="base" latinLnBrk="0" hangingPunct="1">
                        <a:lnSpc>
                          <a:spcPct val="150000"/>
                        </a:lnSpc>
                        <a:spcBef>
                          <a:spcPct val="0"/>
                        </a:spcBef>
                        <a:spcAft>
                          <a:spcPct val="0"/>
                        </a:spcAft>
                        <a:buClrTx/>
                        <a:buSzTx/>
                        <a:buFontTx/>
                        <a:buNone/>
                        <a:tabLst>
                          <a:tab pos="4572000" algn="l"/>
                        </a:tabLst>
                      </a:pPr>
                      <a:r>
                        <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Gain on sale of asset</a:t>
                      </a:r>
                      <a:endPar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35286" marR="17643"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3130">
                        <a:spcBef>
                          <a:spcPct val="20000"/>
                        </a:spcBef>
                        <a:tabLst>
                          <a:tab pos="4572000" algn="l"/>
                        </a:tabLst>
                        <a:defRPr sz="2800">
                          <a:solidFill>
                            <a:schemeClr val="tx1"/>
                          </a:solidFill>
                          <a:latin typeface="Arial" panose="020B0604020202020204" pitchFamily="34" charset="0"/>
                          <a:ea typeface="宋体" panose="02010600030101010101" pitchFamily="2" charset="-122"/>
                        </a:defRPr>
                      </a:lvl1pPr>
                      <a:lvl2pPr defTabSz="913130">
                        <a:spcBef>
                          <a:spcPct val="20000"/>
                        </a:spcBef>
                        <a:tabLst>
                          <a:tab pos="4572000" algn="l"/>
                        </a:tabLst>
                        <a:defRPr sz="2400">
                          <a:solidFill>
                            <a:schemeClr val="tx1"/>
                          </a:solidFill>
                          <a:latin typeface="Arial" panose="020B0604020202020204" pitchFamily="34" charset="0"/>
                          <a:ea typeface="宋体" panose="02010600030101010101" pitchFamily="2" charset="-122"/>
                        </a:defRPr>
                      </a:lvl2pPr>
                      <a:lvl3pPr defTabSz="913130">
                        <a:spcBef>
                          <a:spcPct val="20000"/>
                        </a:spcBef>
                        <a:tabLst>
                          <a:tab pos="4572000" algn="l"/>
                        </a:tabLst>
                        <a:defRPr sz="2000">
                          <a:solidFill>
                            <a:schemeClr val="tx1"/>
                          </a:solidFill>
                          <a:latin typeface="Arial" panose="020B0604020202020204" pitchFamily="34" charset="0"/>
                          <a:ea typeface="宋体" panose="02010600030101010101" pitchFamily="2" charset="-122"/>
                        </a:defRPr>
                      </a:lvl3pPr>
                      <a:lvl4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4pPr>
                      <a:lvl5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9pPr>
                    </a:lstStyle>
                    <a:p>
                      <a:pPr marL="0" marR="0" lvl="0" indent="0" algn="r" defTabSz="913130" rtl="0" eaLnBrk="1" fontAlgn="base" latinLnBrk="0" hangingPunct="1">
                        <a:lnSpc>
                          <a:spcPct val="150000"/>
                        </a:lnSpc>
                        <a:spcBef>
                          <a:spcPct val="0"/>
                        </a:spcBef>
                        <a:spcAft>
                          <a:spcPct val="0"/>
                        </a:spcAft>
                        <a:buClrTx/>
                        <a:buSzTx/>
                        <a:buFontTx/>
                        <a:buNone/>
                        <a:tabLst>
                          <a:tab pos="4572000" algn="l"/>
                        </a:tabLst>
                      </a:pPr>
                      <a:endParaRPr kumimoji="0" lang="zh-CN" altLang="en-US"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35286" marR="69964"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3130">
                        <a:spcBef>
                          <a:spcPct val="20000"/>
                        </a:spcBef>
                        <a:tabLst>
                          <a:tab pos="4572000" algn="l"/>
                        </a:tabLst>
                        <a:defRPr sz="2800">
                          <a:solidFill>
                            <a:schemeClr val="tx1"/>
                          </a:solidFill>
                          <a:latin typeface="Arial" panose="020B0604020202020204" pitchFamily="34" charset="0"/>
                          <a:ea typeface="宋体" panose="02010600030101010101" pitchFamily="2" charset="-122"/>
                        </a:defRPr>
                      </a:lvl1pPr>
                      <a:lvl2pPr defTabSz="913130">
                        <a:spcBef>
                          <a:spcPct val="20000"/>
                        </a:spcBef>
                        <a:tabLst>
                          <a:tab pos="4572000" algn="l"/>
                        </a:tabLst>
                        <a:defRPr sz="2400">
                          <a:solidFill>
                            <a:schemeClr val="tx1"/>
                          </a:solidFill>
                          <a:latin typeface="Arial" panose="020B0604020202020204" pitchFamily="34" charset="0"/>
                          <a:ea typeface="宋体" panose="02010600030101010101" pitchFamily="2" charset="-122"/>
                        </a:defRPr>
                      </a:lvl2pPr>
                      <a:lvl3pPr defTabSz="913130">
                        <a:spcBef>
                          <a:spcPct val="20000"/>
                        </a:spcBef>
                        <a:tabLst>
                          <a:tab pos="4572000" algn="l"/>
                        </a:tabLst>
                        <a:defRPr sz="2000">
                          <a:solidFill>
                            <a:schemeClr val="tx1"/>
                          </a:solidFill>
                          <a:latin typeface="Arial" panose="020B0604020202020204" pitchFamily="34" charset="0"/>
                          <a:ea typeface="宋体" panose="02010600030101010101" pitchFamily="2" charset="-122"/>
                        </a:defRPr>
                      </a:lvl3pPr>
                      <a:lvl4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4pPr>
                      <a:lvl5pPr defTabSz="913130">
                        <a:spcBef>
                          <a:spcPct val="20000"/>
                        </a:spcBef>
                        <a:tabLst>
                          <a:tab pos="4572000" algn="l"/>
                        </a:tabLst>
                        <a:defRPr>
                          <a:solidFill>
                            <a:schemeClr val="tx1"/>
                          </a:solidFill>
                          <a:latin typeface="Arial" panose="020B0604020202020204" pitchFamily="34" charset="0"/>
                          <a:ea typeface="宋体" panose="02010600030101010101" pitchFamily="2" charset="-122"/>
                        </a:defRPr>
                      </a:lvl5pPr>
                      <a:lvl6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6pPr>
                      <a:lvl7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7pPr>
                      <a:lvl8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8pPr>
                      <a:lvl9pPr defTabSz="913130" fontAlgn="base">
                        <a:spcBef>
                          <a:spcPct val="20000"/>
                        </a:spcBef>
                        <a:spcAft>
                          <a:spcPct val="0"/>
                        </a:spcAft>
                        <a:tabLst>
                          <a:tab pos="4572000" algn="l"/>
                        </a:tabLst>
                        <a:defRPr>
                          <a:solidFill>
                            <a:schemeClr val="tx1"/>
                          </a:solidFill>
                          <a:latin typeface="Arial" panose="020B0604020202020204" pitchFamily="34" charset="0"/>
                          <a:ea typeface="宋体" panose="02010600030101010101" pitchFamily="2" charset="-122"/>
                        </a:defRPr>
                      </a:lvl9pPr>
                    </a:lstStyle>
                    <a:p>
                      <a:pPr marL="0" marR="0" lvl="0" indent="0" algn="r" defTabSz="913130" rtl="0" eaLnBrk="1" fontAlgn="base" latinLnBrk="0" hangingPunct="1">
                        <a:lnSpc>
                          <a:spcPct val="150000"/>
                        </a:lnSpc>
                        <a:spcBef>
                          <a:spcPct val="0"/>
                        </a:spcBef>
                        <a:spcAft>
                          <a:spcPct val="0"/>
                        </a:spcAft>
                        <a:buClrTx/>
                        <a:buSzTx/>
                        <a:buFontTx/>
                        <a:buNone/>
                        <a:tabLst>
                          <a:tab pos="4572000" algn="l"/>
                        </a:tabLst>
                      </a:pPr>
                      <a:r>
                        <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rPr>
                        <a:t>6,000</a:t>
                      </a:r>
                      <a:endParaRPr kumimoji="0" lang="en-US" altLang="zh-CN" sz="16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endParaRPr>
                    </a:p>
                  </a:txBody>
                  <a:tcPr marL="35286" marR="69964"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423"/>
                                        </p:tgtEl>
                                        <p:attrNameLst>
                                          <p:attrName>style.visibility</p:attrName>
                                        </p:attrNameLst>
                                      </p:cBhvr>
                                      <p:to>
                                        <p:strVal val="visible"/>
                                      </p:to>
                                    </p:set>
                                    <p:animEffect transition="in" filter="fade">
                                      <p:cBhvr>
                                        <p:cTn id="7" dur="2000"/>
                                        <p:tgtEl>
                                          <p:spTgt spid="144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44035"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44036" name="Rectangle 2"/>
          <p:cNvSpPr>
            <a:spLocks noGrp="1"/>
          </p:cNvSpPr>
          <p:nvPr>
            <p:ph type="title"/>
          </p:nvPr>
        </p:nvSpPr>
        <p:spPr>
          <a:xfrm>
            <a:off x="1150938" y="214313"/>
            <a:ext cx="7793037" cy="1266825"/>
          </a:xfrm>
          <a:solidFill>
            <a:schemeClr val="bg1">
              <a:alpha val="100000"/>
            </a:schemeClr>
          </a:solidFill>
          <a:ln/>
        </p:spPr>
        <p:txBody>
          <a:bodyPr vert="horz" wrap="square" lIns="91440" tIns="45720" rIns="91440" bIns="45720" anchor="b" anchorCtr="0"/>
          <a:p>
            <a:pPr eaLnBrk="1" hangingPunct="1"/>
            <a:r>
              <a:rPr lang="en-US" altLang="zh-CN" sz="4000" b="1" dirty="0">
                <a:solidFill>
                  <a:schemeClr val="bg2"/>
                </a:solidFill>
              </a:rPr>
              <a:t>Depletion: Terminology</a:t>
            </a:r>
            <a:r>
              <a:rPr lang="zh-CN" altLang="en-US" sz="4000" b="1" dirty="0">
                <a:solidFill>
                  <a:schemeClr val="bg2"/>
                </a:solidFill>
              </a:rPr>
              <a:t>折耗</a:t>
            </a:r>
            <a:endParaRPr lang="zh-CN" altLang="en-US" sz="4000" b="1" dirty="0">
              <a:solidFill>
                <a:schemeClr val="bg2"/>
              </a:solidFill>
            </a:endParaRPr>
          </a:p>
        </p:txBody>
      </p:sp>
      <p:sp>
        <p:nvSpPr>
          <p:cNvPr id="44037" name="Rectangle 3"/>
          <p:cNvSpPr>
            <a:spLocks noGrp="1"/>
          </p:cNvSpPr>
          <p:nvPr>
            <p:ph idx="1"/>
          </p:nvPr>
        </p:nvSpPr>
        <p:spPr>
          <a:solidFill>
            <a:schemeClr val="bg1">
              <a:alpha val="100000"/>
            </a:schemeClr>
          </a:solidFill>
          <a:ln>
            <a:solidFill>
              <a:schemeClr val="tx2">
                <a:alpha val="100000"/>
              </a:schemeClr>
            </a:solidFill>
            <a:miter lim="800000"/>
          </a:ln>
        </p:spPr>
        <p:txBody>
          <a:bodyPr vert="horz" wrap="square" lIns="91440" tIns="45720" rIns="91440" bIns="45720" anchor="t" anchorCtr="0"/>
          <a:p>
            <a:pPr eaLnBrk="1" hangingPunct="1">
              <a:buClr>
                <a:srgbClr val="3366FF"/>
              </a:buClr>
              <a:buSzPct val="90000"/>
              <a:buFont typeface="Monotype Sorts" pitchFamily="2" charset="2"/>
              <a:buChar char="w"/>
            </a:pPr>
            <a:r>
              <a:rPr lang="en-US" altLang="zh-CN" dirty="0"/>
              <a:t>Depletion refers to the cost basis write-off of natural resources - </a:t>
            </a:r>
            <a:r>
              <a:rPr lang="en-US" altLang="zh-CN" sz="2400" i="1" dirty="0"/>
              <a:t>activity method</a:t>
            </a:r>
            <a:endParaRPr lang="en-US" altLang="zh-CN" sz="2400" i="1" dirty="0"/>
          </a:p>
          <a:p>
            <a:pPr eaLnBrk="1" hangingPunct="1">
              <a:buClr>
                <a:srgbClr val="3366FF"/>
              </a:buClr>
              <a:buSzPct val="90000"/>
              <a:buFont typeface="Monotype Sorts" pitchFamily="2" charset="2"/>
              <a:buChar char="w"/>
            </a:pPr>
            <a:r>
              <a:rPr lang="en-US" altLang="zh-CN" dirty="0"/>
              <a:t>Natural resources are characterized by:</a:t>
            </a:r>
            <a:endParaRPr lang="en-US" altLang="zh-CN" dirty="0"/>
          </a:p>
          <a:p>
            <a:pPr eaLnBrk="1" hangingPunct="1">
              <a:buClr>
                <a:srgbClr val="3366FF"/>
              </a:buClr>
              <a:buSzPct val="90000"/>
              <a:buFont typeface="Monotype Sorts" pitchFamily="2" charset="2"/>
              <a:buChar char="¶"/>
            </a:pPr>
            <a:r>
              <a:rPr lang="en-US" altLang="zh-CN" dirty="0"/>
              <a:t>  </a:t>
            </a:r>
            <a:r>
              <a:rPr lang="en-US" altLang="zh-CN" sz="2800" dirty="0"/>
              <a:t>complete removal of the asset, and</a:t>
            </a:r>
            <a:endParaRPr lang="en-US" altLang="zh-CN" sz="2800" dirty="0"/>
          </a:p>
          <a:p>
            <a:pPr eaLnBrk="1" hangingPunct="1">
              <a:buClr>
                <a:srgbClr val="3366FF"/>
              </a:buClr>
              <a:buSzPct val="90000"/>
              <a:buFont typeface="Monotype Sorts" pitchFamily="2" charset="2"/>
              <a:buChar char="·"/>
            </a:pPr>
            <a:r>
              <a:rPr lang="en-US" altLang="zh-CN" sz="2800" dirty="0"/>
              <a:t>  replacement of the asset only by an act of nature  </a:t>
            </a:r>
            <a:endParaRPr lang="en-US" altLang="zh-CN" sz="2800"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45059"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45060" name="Rectangle 2"/>
          <p:cNvSpPr>
            <a:spLocks noGrp="1"/>
          </p:cNvSpPr>
          <p:nvPr>
            <p:ph idx="1"/>
          </p:nvPr>
        </p:nvSpPr>
        <p:spPr>
          <a:xfrm>
            <a:off x="1668463" y="2374900"/>
            <a:ext cx="7078662" cy="3459163"/>
          </a:xfrm>
          <a:ln/>
        </p:spPr>
        <p:txBody>
          <a:bodyPr vert="horz" wrap="square" lIns="92075" tIns="46038" rIns="92075" bIns="46038" anchor="t" anchorCtr="0"/>
          <a:p>
            <a:pPr eaLnBrk="1" hangingPunct="1">
              <a:buClr>
                <a:schemeClr val="tx2"/>
              </a:buClr>
              <a:buSzPct val="90000"/>
            </a:pPr>
            <a:r>
              <a:rPr lang="en-US" altLang="zh-CN" dirty="0"/>
              <a:t>They lack physical existence</a:t>
            </a:r>
            <a:endParaRPr lang="en-US" altLang="zh-CN" dirty="0"/>
          </a:p>
          <a:p>
            <a:pPr eaLnBrk="1" hangingPunct="1">
              <a:buClr>
                <a:schemeClr val="tx2"/>
              </a:buClr>
              <a:buSzPct val="90000"/>
            </a:pPr>
            <a:r>
              <a:rPr lang="en-US" altLang="zh-CN" dirty="0"/>
              <a:t>They represent entity</a:t>
            </a:r>
            <a:r>
              <a:rPr lang="en-US" altLang="zh-CN" dirty="0">
                <a:latin typeface="Arial" panose="020B0604020202020204" pitchFamily="34" charset="0"/>
              </a:rPr>
              <a:t>’</a:t>
            </a:r>
            <a:r>
              <a:rPr lang="en-US" altLang="zh-CN" dirty="0"/>
              <a:t>s rights and privileges</a:t>
            </a:r>
            <a:endParaRPr lang="en-US" altLang="zh-CN" dirty="0"/>
          </a:p>
          <a:p>
            <a:pPr eaLnBrk="1" hangingPunct="1">
              <a:buClr>
                <a:schemeClr val="tx2"/>
              </a:buClr>
              <a:buSzPct val="90000"/>
            </a:pPr>
            <a:r>
              <a:rPr lang="en-US" altLang="zh-CN" dirty="0"/>
              <a:t>They are not financial instruments</a:t>
            </a:r>
            <a:endParaRPr lang="en-US" altLang="zh-CN" dirty="0"/>
          </a:p>
          <a:p>
            <a:pPr eaLnBrk="1" hangingPunct="1">
              <a:buClr>
                <a:schemeClr val="tx2"/>
              </a:buClr>
              <a:buSzPct val="90000"/>
            </a:pPr>
            <a:r>
              <a:rPr lang="en-US" altLang="zh-CN" dirty="0"/>
              <a:t>They are long term in nature</a:t>
            </a:r>
            <a:endParaRPr lang="en-US" altLang="zh-CN" dirty="0"/>
          </a:p>
        </p:txBody>
      </p:sp>
      <p:sp>
        <p:nvSpPr>
          <p:cNvPr id="45061" name="Rectangle 3"/>
          <p:cNvSpPr/>
          <p:nvPr/>
        </p:nvSpPr>
        <p:spPr>
          <a:xfrm>
            <a:off x="755650" y="333375"/>
            <a:ext cx="7780338" cy="1304925"/>
          </a:xfrm>
          <a:prstGeom prst="rect">
            <a:avLst/>
          </a:prstGeom>
          <a:noFill/>
          <a:ln w="50800">
            <a:noFill/>
          </a:ln>
        </p:spPr>
        <p:txBody>
          <a:bodyPr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en-US" altLang="zh-CN" sz="4000" b="1" dirty="0">
                <a:solidFill>
                  <a:schemeClr val="bg2"/>
                </a:solidFill>
              </a:rPr>
              <a:t>Intangibles: Characteristics</a:t>
            </a:r>
            <a:endParaRPr lang="en-US" altLang="zh-CN" sz="4000" b="1" dirty="0">
              <a:solidFill>
                <a:schemeClr val="bg2"/>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46083"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46084" name="Rectangle 2"/>
          <p:cNvSpPr>
            <a:spLocks noGrp="1"/>
          </p:cNvSpPr>
          <p:nvPr>
            <p:ph idx="1"/>
          </p:nvPr>
        </p:nvSpPr>
        <p:spPr>
          <a:xfrm>
            <a:off x="1736725" y="2316163"/>
            <a:ext cx="7078663" cy="3697287"/>
          </a:xfrm>
          <a:ln/>
        </p:spPr>
        <p:txBody>
          <a:bodyPr vert="horz" wrap="square" lIns="92075" tIns="46038" rIns="92075" bIns="46038" anchor="t" anchorCtr="0"/>
          <a:p>
            <a:pPr marL="0" indent="0" eaLnBrk="1" hangingPunct="1">
              <a:buNone/>
            </a:pPr>
            <a:r>
              <a:rPr lang="en-US" altLang="zh-CN" sz="2400" dirty="0"/>
              <a:t>Intangibles are either grouped or separately identified based on the following factors:</a:t>
            </a:r>
            <a:endParaRPr lang="en-US" altLang="zh-CN" sz="2400" dirty="0"/>
          </a:p>
          <a:p>
            <a:pPr marL="408305" lvl="1" indent="-227330" eaLnBrk="1" hangingPunct="1"/>
            <a:r>
              <a:rPr lang="en-US" altLang="zh-CN" sz="2400" dirty="0"/>
              <a:t>Are the </a:t>
            </a:r>
            <a:r>
              <a:rPr lang="en-US" altLang="zh-CN" sz="3200" dirty="0">
                <a:solidFill>
                  <a:schemeClr val="bg2"/>
                </a:solidFill>
              </a:rPr>
              <a:t>assets developed internally, or acquired</a:t>
            </a:r>
            <a:r>
              <a:rPr lang="en-US" altLang="zh-CN" sz="2400" dirty="0"/>
              <a:t> singly or in groups?</a:t>
            </a:r>
            <a:endParaRPr lang="en-US" altLang="zh-CN" sz="2400" dirty="0"/>
          </a:p>
          <a:p>
            <a:pPr marL="408305" lvl="1" indent="-227330" eaLnBrk="1" hangingPunct="1"/>
            <a:r>
              <a:rPr lang="en-US" altLang="zh-CN" sz="2400" dirty="0"/>
              <a:t>Is the expected benefit from the asset limited or indefinite?</a:t>
            </a:r>
            <a:endParaRPr lang="en-US" altLang="zh-CN" sz="2400" dirty="0"/>
          </a:p>
          <a:p>
            <a:pPr marL="408305" lvl="1" indent="-227330" eaLnBrk="1" hangingPunct="1"/>
            <a:r>
              <a:rPr lang="en-US" altLang="zh-CN" sz="2400" dirty="0"/>
              <a:t>Are the rights transferable or are they a substantial part of the business?   </a:t>
            </a:r>
            <a:endParaRPr lang="en-US" altLang="zh-CN" sz="2400" dirty="0"/>
          </a:p>
        </p:txBody>
      </p:sp>
      <p:sp>
        <p:nvSpPr>
          <p:cNvPr id="46085" name="Rectangle 3"/>
          <p:cNvSpPr/>
          <p:nvPr/>
        </p:nvSpPr>
        <p:spPr>
          <a:xfrm>
            <a:off x="833438" y="149225"/>
            <a:ext cx="7780337" cy="1304925"/>
          </a:xfrm>
          <a:prstGeom prst="rect">
            <a:avLst/>
          </a:prstGeom>
          <a:noFill/>
          <a:ln w="50800">
            <a:noFill/>
          </a:ln>
        </p:spPr>
        <p:txBody>
          <a:bodyPr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en-US" altLang="zh-CN" sz="4000" dirty="0">
                <a:solidFill>
                  <a:schemeClr val="bg2"/>
                </a:solidFill>
              </a:rPr>
              <a:t>Classification of Intangibles</a:t>
            </a:r>
            <a:endParaRPr lang="en-US" altLang="zh-CN" sz="4000" dirty="0">
              <a:solidFill>
                <a:schemeClr val="bg2"/>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页脚占位符 3"/>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10243" name="灯片编号占位符 4"/>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10244" name="Rectangle 2"/>
          <p:cNvSpPr>
            <a:spLocks noGrp="1"/>
          </p:cNvSpPr>
          <p:nvPr>
            <p:ph type="title"/>
          </p:nvPr>
        </p:nvSpPr>
        <p:spPr>
          <a:xfrm>
            <a:off x="762000" y="533400"/>
            <a:ext cx="7772400" cy="914400"/>
          </a:xfrm>
          <a:solidFill>
            <a:schemeClr val="bg1">
              <a:alpha val="100000"/>
            </a:schemeClr>
          </a:solidFill>
          <a:ln/>
        </p:spPr>
        <p:txBody>
          <a:bodyPr vert="horz" wrap="square" lIns="91440" tIns="45720" rIns="91440" bIns="45720" anchor="b" anchorCtr="0"/>
          <a:p>
            <a:pPr eaLnBrk="1" hangingPunct="1"/>
            <a:r>
              <a:rPr lang="en-US" altLang="zh-CN" sz="3200" dirty="0">
                <a:solidFill>
                  <a:schemeClr val="bg2"/>
                </a:solidFill>
              </a:rPr>
              <a:t>Investments in Equity Interests: Control</a:t>
            </a:r>
            <a:endParaRPr lang="en-US" altLang="zh-CN" sz="3200" dirty="0">
              <a:solidFill>
                <a:schemeClr val="bg2"/>
              </a:solidFill>
            </a:endParaRPr>
          </a:p>
        </p:txBody>
      </p:sp>
      <p:sp>
        <p:nvSpPr>
          <p:cNvPr id="10245" name="Rectangle 4"/>
          <p:cNvSpPr/>
          <p:nvPr/>
        </p:nvSpPr>
        <p:spPr>
          <a:xfrm>
            <a:off x="1371600" y="2286000"/>
            <a:ext cx="6324600" cy="457200"/>
          </a:xfrm>
          <a:prstGeom prst="rect">
            <a:avLst/>
          </a:prstGeom>
          <a:solidFill>
            <a:schemeClr val="bg1"/>
          </a:solidFill>
          <a:ln w="12700" cap="flat" cmpd="sng">
            <a:solidFill>
              <a:schemeClr val="tx1"/>
            </a:solidFill>
            <a:prstDash val="solid"/>
            <a:miter/>
            <a:headEnd type="none" w="sm" len="sm"/>
            <a:tailEnd type="none" w="sm" len="sm"/>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zh-CN" altLang="en-US" sz="2400" dirty="0">
                <a:latin typeface="Times New Roman" panose="02020603050405020304" pitchFamily="18" charset="0"/>
              </a:rPr>
              <a:t>0%	</a:t>
            </a:r>
            <a:r>
              <a:rPr lang="zh-CN" altLang="en-US" sz="2400" b="1" dirty="0">
                <a:latin typeface="Times New Roman" panose="02020603050405020304" pitchFamily="18" charset="0"/>
              </a:rPr>
              <a:t>20%</a:t>
            </a:r>
            <a:r>
              <a:rPr lang="zh-CN" altLang="en-US" sz="2400" dirty="0">
                <a:latin typeface="Times New Roman" panose="02020603050405020304" pitchFamily="18" charset="0"/>
              </a:rPr>
              <a:t>		</a:t>
            </a:r>
            <a:r>
              <a:rPr lang="zh-CN" altLang="en-US" sz="2400" b="1" dirty="0">
                <a:latin typeface="Times New Roman" panose="02020603050405020304" pitchFamily="18" charset="0"/>
              </a:rPr>
              <a:t>50%	</a:t>
            </a:r>
            <a:r>
              <a:rPr lang="zh-CN" altLang="en-US" sz="2400" dirty="0">
                <a:latin typeface="Times New Roman" panose="02020603050405020304" pitchFamily="18" charset="0"/>
              </a:rPr>
              <a:t>		100%</a:t>
            </a:r>
            <a:endParaRPr lang="zh-CN" altLang="en-US" sz="2400" dirty="0">
              <a:latin typeface="Times New Roman" panose="02020603050405020304" pitchFamily="18" charset="0"/>
            </a:endParaRPr>
          </a:p>
        </p:txBody>
      </p:sp>
      <p:sp>
        <p:nvSpPr>
          <p:cNvPr id="10246" name="Rectangle 5"/>
          <p:cNvSpPr/>
          <p:nvPr/>
        </p:nvSpPr>
        <p:spPr>
          <a:xfrm>
            <a:off x="2590800" y="1905000"/>
            <a:ext cx="3886200" cy="304800"/>
          </a:xfrm>
          <a:prstGeom prst="rect">
            <a:avLst/>
          </a:prstGeom>
          <a:solidFill>
            <a:schemeClr val="bg1"/>
          </a:solidFill>
          <a:ln w="12700" cap="flat" cmpd="sng">
            <a:solidFill>
              <a:schemeClr val="bg1"/>
            </a:solidFill>
            <a:prstDash val="solid"/>
            <a:miter/>
            <a:headEnd type="none" w="sm" len="sm"/>
            <a:tailEnd type="none" w="sm" len="sm"/>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400" b="1" dirty="0">
                <a:latin typeface="Times New Roman" panose="02020603050405020304" pitchFamily="18" charset="0"/>
              </a:rPr>
              <a:t>Ownership Percentage</a:t>
            </a:r>
            <a:endParaRPr lang="en-US" altLang="zh-CN" sz="2400" dirty="0">
              <a:latin typeface="Times New Roman" panose="02020603050405020304" pitchFamily="18" charset="0"/>
            </a:endParaRPr>
          </a:p>
        </p:txBody>
      </p:sp>
      <p:sp>
        <p:nvSpPr>
          <p:cNvPr id="10247" name="Rectangle 6"/>
          <p:cNvSpPr/>
          <p:nvPr/>
        </p:nvSpPr>
        <p:spPr>
          <a:xfrm>
            <a:off x="1371600" y="3810000"/>
            <a:ext cx="6324600" cy="838200"/>
          </a:xfrm>
          <a:prstGeom prst="rect">
            <a:avLst/>
          </a:prstGeom>
          <a:solidFill>
            <a:schemeClr val="bg1"/>
          </a:solidFill>
          <a:ln w="12700" cap="flat" cmpd="sng">
            <a:solidFill>
              <a:schemeClr val="tx1"/>
            </a:solidFill>
            <a:prstDash val="solid"/>
            <a:miter/>
            <a:headEnd type="none" w="sm" len="sm"/>
            <a:tailEnd type="none" w="sm" len="sm"/>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spcBef>
                <a:spcPct val="0"/>
              </a:spcBef>
              <a:buClrTx/>
              <a:buSzTx/>
              <a:buFontTx/>
              <a:buNone/>
            </a:pPr>
            <a:r>
              <a:rPr lang="en-US" altLang="zh-CN" sz="2400" dirty="0">
                <a:latin typeface="Times New Roman" panose="02020603050405020304" pitchFamily="18" charset="0"/>
              </a:rPr>
              <a:t>Little	     Significant		</a:t>
            </a:r>
            <a:r>
              <a:rPr lang="en-US" altLang="zh-CN" sz="2400" b="1" dirty="0">
                <a:latin typeface="Times New Roman" panose="02020603050405020304" pitchFamily="18" charset="0"/>
              </a:rPr>
              <a:t>CONTROL</a:t>
            </a:r>
            <a:r>
              <a:rPr lang="en-US" altLang="zh-CN" sz="2400" dirty="0">
                <a:latin typeface="Times New Roman" panose="02020603050405020304" pitchFamily="18" charset="0"/>
              </a:rPr>
              <a:t>	</a:t>
            </a:r>
            <a:endParaRPr lang="en-US" altLang="zh-CN" sz="2400" dirty="0">
              <a:latin typeface="Times New Roman" panose="02020603050405020304" pitchFamily="18" charset="0"/>
            </a:endParaRPr>
          </a:p>
          <a:p>
            <a:pPr marL="0" lvl="0" indent="0">
              <a:spcBef>
                <a:spcPct val="0"/>
              </a:spcBef>
              <a:buClrTx/>
              <a:buSzTx/>
              <a:buFontTx/>
              <a:buNone/>
            </a:pPr>
            <a:r>
              <a:rPr lang="en-US" altLang="zh-CN" sz="2400" dirty="0">
                <a:latin typeface="Times New Roman" panose="02020603050405020304" pitchFamily="18" charset="0"/>
              </a:rPr>
              <a:t>or none</a:t>
            </a:r>
            <a:endParaRPr lang="en-US" altLang="zh-CN" sz="2400" dirty="0">
              <a:latin typeface="Times New Roman" panose="02020603050405020304" pitchFamily="18" charset="0"/>
            </a:endParaRPr>
          </a:p>
        </p:txBody>
      </p:sp>
      <p:sp>
        <p:nvSpPr>
          <p:cNvPr id="10248" name="Rectangle 7"/>
          <p:cNvSpPr/>
          <p:nvPr/>
        </p:nvSpPr>
        <p:spPr>
          <a:xfrm>
            <a:off x="2514600" y="4724400"/>
            <a:ext cx="3886200" cy="304800"/>
          </a:xfrm>
          <a:prstGeom prst="rect">
            <a:avLst/>
          </a:prstGeom>
          <a:solidFill>
            <a:schemeClr val="bg1"/>
          </a:solidFill>
          <a:ln w="12700" cap="flat" cmpd="sng">
            <a:solidFill>
              <a:schemeClr val="bg1"/>
            </a:solidFill>
            <a:prstDash val="solid"/>
            <a:miter/>
            <a:headEnd type="none" w="sm" len="sm"/>
            <a:tailEnd type="none" w="sm" len="sm"/>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400" b="1" dirty="0">
                <a:latin typeface="Times New Roman" panose="02020603050405020304" pitchFamily="18" charset="0"/>
              </a:rPr>
              <a:t>Level of Influence</a:t>
            </a:r>
            <a:endParaRPr lang="en-US" altLang="zh-CN" sz="2400" dirty="0">
              <a:latin typeface="Times New Roman" panose="02020603050405020304" pitchFamily="18" charset="0"/>
            </a:endParaRPr>
          </a:p>
        </p:txBody>
      </p:sp>
      <p:sp>
        <p:nvSpPr>
          <p:cNvPr id="10249" name="Line 8"/>
          <p:cNvSpPr/>
          <p:nvPr/>
        </p:nvSpPr>
        <p:spPr>
          <a:xfrm>
            <a:off x="2590800" y="2743200"/>
            <a:ext cx="0" cy="1066800"/>
          </a:xfrm>
          <a:prstGeom prst="line">
            <a:avLst/>
          </a:prstGeom>
          <a:ln w="12700" cap="flat" cmpd="sng">
            <a:solidFill>
              <a:schemeClr val="tx1"/>
            </a:solidFill>
            <a:prstDash val="solid"/>
            <a:headEnd type="none" w="sm" len="sm"/>
            <a:tailEnd type="none" w="sm" len="sm"/>
          </a:ln>
        </p:spPr>
      </p:sp>
      <p:sp>
        <p:nvSpPr>
          <p:cNvPr id="10250" name="Line 9"/>
          <p:cNvSpPr/>
          <p:nvPr/>
        </p:nvSpPr>
        <p:spPr>
          <a:xfrm>
            <a:off x="4343400" y="2743200"/>
            <a:ext cx="0" cy="1066800"/>
          </a:xfrm>
          <a:prstGeom prst="line">
            <a:avLst/>
          </a:prstGeom>
          <a:ln w="12700" cap="flat" cmpd="sng">
            <a:solidFill>
              <a:schemeClr val="tx1"/>
            </a:solidFill>
            <a:prstDash val="solid"/>
            <a:headEnd type="none" w="sm" len="sm"/>
            <a:tailEnd type="none" w="sm" len="sm"/>
          </a:ln>
        </p:spPr>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页脚占位符 3"/>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47107" name="灯片编号占位符 4"/>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47108" name="Rectangle 2"/>
          <p:cNvSpPr/>
          <p:nvPr/>
        </p:nvSpPr>
        <p:spPr>
          <a:xfrm>
            <a:off x="685800" y="1524000"/>
            <a:ext cx="8382000" cy="4800600"/>
          </a:xfrm>
          <a:prstGeom prst="rect">
            <a:avLst/>
          </a:prstGeom>
          <a:noFill/>
          <a:ln w="9525">
            <a:noFill/>
          </a:ln>
        </p:spPr>
        <p:txBody>
          <a:bodyPr wrap="none"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endParaRPr lang="zh-CN" altLang="en-US" sz="1800" dirty="0"/>
          </a:p>
        </p:txBody>
      </p:sp>
      <p:sp>
        <p:nvSpPr>
          <p:cNvPr id="47109" name="Rectangle 3"/>
          <p:cNvSpPr/>
          <p:nvPr/>
        </p:nvSpPr>
        <p:spPr>
          <a:xfrm>
            <a:off x="3352800" y="1524000"/>
            <a:ext cx="2590800" cy="685800"/>
          </a:xfrm>
          <a:prstGeom prst="rect">
            <a:avLst/>
          </a:prstGeom>
          <a:noFill/>
          <a:ln w="25400" cap="flat" cmpd="sng">
            <a:solidFill>
              <a:schemeClr val="tx2"/>
            </a:solidFill>
            <a:prstDash val="solid"/>
            <a:miter/>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b="1" dirty="0">
                <a:latin typeface="Trebuchet MS" panose="020B0603020202020204" pitchFamily="34" charset="0"/>
              </a:rPr>
              <a:t>Intangibles</a:t>
            </a:r>
            <a:endParaRPr lang="en-US" altLang="zh-CN" b="1" dirty="0">
              <a:latin typeface="Trebuchet MS" panose="020B0603020202020204" pitchFamily="34" charset="0"/>
            </a:endParaRPr>
          </a:p>
        </p:txBody>
      </p:sp>
      <p:grpSp>
        <p:nvGrpSpPr>
          <p:cNvPr id="2" name="Group 4"/>
          <p:cNvGrpSpPr/>
          <p:nvPr/>
        </p:nvGrpSpPr>
        <p:grpSpPr>
          <a:xfrm>
            <a:off x="1371600" y="2209800"/>
            <a:ext cx="6553200" cy="1371600"/>
            <a:chOff x="864" y="1392"/>
            <a:chExt cx="4128" cy="864"/>
          </a:xfrm>
        </p:grpSpPr>
        <p:sp>
          <p:nvSpPr>
            <p:cNvPr id="47136" name="Line 5"/>
            <p:cNvSpPr/>
            <p:nvPr/>
          </p:nvSpPr>
          <p:spPr>
            <a:xfrm>
              <a:off x="1488" y="1536"/>
              <a:ext cx="2880" cy="0"/>
            </a:xfrm>
            <a:prstGeom prst="line">
              <a:avLst/>
            </a:prstGeom>
            <a:ln w="25400" cap="flat" cmpd="sng">
              <a:solidFill>
                <a:schemeClr val="tx2"/>
              </a:solidFill>
              <a:prstDash val="solid"/>
              <a:headEnd type="none" w="sm" len="sm"/>
              <a:tailEnd type="none" w="sm" len="sm"/>
            </a:ln>
          </p:spPr>
        </p:sp>
        <p:sp>
          <p:nvSpPr>
            <p:cNvPr id="47137" name="Line 6"/>
            <p:cNvSpPr/>
            <p:nvPr/>
          </p:nvSpPr>
          <p:spPr>
            <a:xfrm>
              <a:off x="2928" y="1392"/>
              <a:ext cx="0" cy="144"/>
            </a:xfrm>
            <a:prstGeom prst="line">
              <a:avLst/>
            </a:prstGeom>
            <a:ln w="25400" cap="flat" cmpd="sng">
              <a:solidFill>
                <a:schemeClr val="tx2"/>
              </a:solidFill>
              <a:prstDash val="solid"/>
              <a:headEnd type="none" w="sm" len="sm"/>
              <a:tailEnd type="none" w="sm" len="sm"/>
            </a:ln>
          </p:spPr>
        </p:sp>
        <p:sp>
          <p:nvSpPr>
            <p:cNvPr id="47138" name="Line 7"/>
            <p:cNvSpPr/>
            <p:nvPr/>
          </p:nvSpPr>
          <p:spPr>
            <a:xfrm>
              <a:off x="1488" y="1536"/>
              <a:ext cx="0" cy="240"/>
            </a:xfrm>
            <a:prstGeom prst="line">
              <a:avLst/>
            </a:prstGeom>
            <a:ln w="25400" cap="flat" cmpd="sng">
              <a:solidFill>
                <a:schemeClr val="tx2"/>
              </a:solidFill>
              <a:prstDash val="solid"/>
              <a:headEnd type="none" w="sm" len="sm"/>
              <a:tailEnd type="none" w="sm" len="sm"/>
            </a:ln>
          </p:spPr>
        </p:sp>
        <p:sp>
          <p:nvSpPr>
            <p:cNvPr id="47139" name="Line 8"/>
            <p:cNvSpPr/>
            <p:nvPr/>
          </p:nvSpPr>
          <p:spPr>
            <a:xfrm>
              <a:off x="4368" y="1536"/>
              <a:ext cx="0" cy="240"/>
            </a:xfrm>
            <a:prstGeom prst="line">
              <a:avLst/>
            </a:prstGeom>
            <a:ln w="25400" cap="flat" cmpd="sng">
              <a:solidFill>
                <a:schemeClr val="tx2"/>
              </a:solidFill>
              <a:prstDash val="solid"/>
              <a:headEnd type="none" w="sm" len="sm"/>
              <a:tailEnd type="none" w="sm" len="sm"/>
            </a:ln>
          </p:spPr>
        </p:sp>
        <p:sp>
          <p:nvSpPr>
            <p:cNvPr id="47140" name="Rectangle 9"/>
            <p:cNvSpPr/>
            <p:nvPr/>
          </p:nvSpPr>
          <p:spPr>
            <a:xfrm>
              <a:off x="864" y="1776"/>
              <a:ext cx="1296" cy="480"/>
            </a:xfrm>
            <a:prstGeom prst="rect">
              <a:avLst/>
            </a:prstGeom>
            <a:noFill/>
            <a:ln w="25400" cap="flat" cmpd="sng">
              <a:solidFill>
                <a:schemeClr val="tx2"/>
              </a:solidFill>
              <a:prstDash val="solid"/>
              <a:miter/>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800" b="1" dirty="0">
                  <a:latin typeface="Trebuchet MS" panose="020B0603020202020204" pitchFamily="34" charset="0"/>
                </a:rPr>
                <a:t>Purchased</a:t>
              </a:r>
              <a:endParaRPr lang="en-US" altLang="zh-CN" sz="2800" b="1" dirty="0">
                <a:latin typeface="Trebuchet MS" panose="020B0603020202020204" pitchFamily="34" charset="0"/>
              </a:endParaRPr>
            </a:p>
          </p:txBody>
        </p:sp>
        <p:sp>
          <p:nvSpPr>
            <p:cNvPr id="47141" name="Rectangle 10"/>
            <p:cNvSpPr/>
            <p:nvPr/>
          </p:nvSpPr>
          <p:spPr>
            <a:xfrm>
              <a:off x="3696" y="1776"/>
              <a:ext cx="1296" cy="480"/>
            </a:xfrm>
            <a:prstGeom prst="rect">
              <a:avLst/>
            </a:prstGeom>
            <a:noFill/>
            <a:ln w="25400" cap="flat" cmpd="sng">
              <a:solidFill>
                <a:schemeClr val="tx2"/>
              </a:solidFill>
              <a:prstDash val="solid"/>
              <a:miter/>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800" b="1" dirty="0">
                  <a:latin typeface="Trebuchet MS" panose="020B0603020202020204" pitchFamily="34" charset="0"/>
                </a:rPr>
                <a:t>Internally-</a:t>
              </a:r>
              <a:endParaRPr lang="en-US" altLang="zh-CN" sz="2800" b="1" dirty="0">
                <a:latin typeface="Trebuchet MS" panose="020B0603020202020204" pitchFamily="34" charset="0"/>
              </a:endParaRPr>
            </a:p>
            <a:p>
              <a:pPr marL="0" lvl="0" indent="0" algn="ctr">
                <a:spcBef>
                  <a:spcPct val="0"/>
                </a:spcBef>
                <a:buClrTx/>
                <a:buSzTx/>
                <a:buFontTx/>
                <a:buNone/>
              </a:pPr>
              <a:r>
                <a:rPr lang="en-US" altLang="zh-CN" sz="2800" b="1" dirty="0">
                  <a:latin typeface="Trebuchet MS" panose="020B0603020202020204" pitchFamily="34" charset="0"/>
                </a:rPr>
                <a:t>Created</a:t>
              </a:r>
              <a:endParaRPr lang="en-US" altLang="zh-CN" sz="2800" b="1" dirty="0">
                <a:latin typeface="Trebuchet MS" panose="020B0603020202020204" pitchFamily="34" charset="0"/>
              </a:endParaRPr>
            </a:p>
          </p:txBody>
        </p:sp>
      </p:grpSp>
      <p:grpSp>
        <p:nvGrpSpPr>
          <p:cNvPr id="3" name="Group 11"/>
          <p:cNvGrpSpPr/>
          <p:nvPr/>
        </p:nvGrpSpPr>
        <p:grpSpPr>
          <a:xfrm>
            <a:off x="468313" y="3573463"/>
            <a:ext cx="4191000" cy="1371600"/>
            <a:chOff x="384" y="2304"/>
            <a:chExt cx="2640" cy="864"/>
          </a:xfrm>
        </p:grpSpPr>
        <p:sp>
          <p:nvSpPr>
            <p:cNvPr id="47130" name="Line 12"/>
            <p:cNvSpPr/>
            <p:nvPr/>
          </p:nvSpPr>
          <p:spPr>
            <a:xfrm>
              <a:off x="937" y="2544"/>
              <a:ext cx="1657" cy="0"/>
            </a:xfrm>
            <a:prstGeom prst="line">
              <a:avLst/>
            </a:prstGeom>
            <a:ln w="25400" cap="flat" cmpd="sng">
              <a:solidFill>
                <a:schemeClr val="tx2"/>
              </a:solidFill>
              <a:prstDash val="solid"/>
              <a:headEnd type="none" w="sm" len="sm"/>
              <a:tailEnd type="none" w="sm" len="sm"/>
            </a:ln>
          </p:spPr>
        </p:sp>
        <p:sp>
          <p:nvSpPr>
            <p:cNvPr id="47131" name="Line 13"/>
            <p:cNvSpPr/>
            <p:nvPr/>
          </p:nvSpPr>
          <p:spPr>
            <a:xfrm>
              <a:off x="1735" y="2304"/>
              <a:ext cx="0" cy="240"/>
            </a:xfrm>
            <a:prstGeom prst="line">
              <a:avLst/>
            </a:prstGeom>
            <a:ln w="25400" cap="flat" cmpd="sng">
              <a:solidFill>
                <a:schemeClr val="tx2"/>
              </a:solidFill>
              <a:prstDash val="solid"/>
              <a:headEnd type="none" w="sm" len="sm"/>
              <a:tailEnd type="none" w="sm" len="sm"/>
            </a:ln>
          </p:spPr>
        </p:sp>
        <p:sp>
          <p:nvSpPr>
            <p:cNvPr id="47132" name="Line 14"/>
            <p:cNvSpPr/>
            <p:nvPr/>
          </p:nvSpPr>
          <p:spPr>
            <a:xfrm>
              <a:off x="937" y="2544"/>
              <a:ext cx="0" cy="144"/>
            </a:xfrm>
            <a:prstGeom prst="line">
              <a:avLst/>
            </a:prstGeom>
            <a:ln w="25400" cap="flat" cmpd="sng">
              <a:solidFill>
                <a:schemeClr val="tx2"/>
              </a:solidFill>
              <a:prstDash val="solid"/>
              <a:headEnd type="none" w="sm" len="sm"/>
              <a:tailEnd type="none" w="sm" len="sm"/>
            </a:ln>
          </p:spPr>
        </p:sp>
        <p:sp>
          <p:nvSpPr>
            <p:cNvPr id="47133" name="Line 15"/>
            <p:cNvSpPr/>
            <p:nvPr/>
          </p:nvSpPr>
          <p:spPr>
            <a:xfrm>
              <a:off x="2594" y="2544"/>
              <a:ext cx="0" cy="144"/>
            </a:xfrm>
            <a:prstGeom prst="line">
              <a:avLst/>
            </a:prstGeom>
            <a:ln w="25400" cap="flat" cmpd="sng">
              <a:solidFill>
                <a:schemeClr val="tx2"/>
              </a:solidFill>
              <a:prstDash val="solid"/>
              <a:headEnd type="none" w="sm" len="sm"/>
              <a:tailEnd type="none" w="sm" len="sm"/>
            </a:ln>
          </p:spPr>
        </p:sp>
        <p:sp>
          <p:nvSpPr>
            <p:cNvPr id="47134" name="Rectangle 16"/>
            <p:cNvSpPr/>
            <p:nvPr/>
          </p:nvSpPr>
          <p:spPr>
            <a:xfrm>
              <a:off x="384" y="2688"/>
              <a:ext cx="1167" cy="480"/>
            </a:xfrm>
            <a:prstGeom prst="rect">
              <a:avLst/>
            </a:prstGeom>
            <a:noFill/>
            <a:ln w="25400" cap="flat" cmpd="sng">
              <a:solidFill>
                <a:schemeClr val="tx2"/>
              </a:solidFill>
              <a:prstDash val="solid"/>
              <a:miter/>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400" b="1" dirty="0">
                  <a:latin typeface="Trebuchet MS" panose="020B0603020202020204" pitchFamily="34" charset="0"/>
                </a:rPr>
                <a:t>Specifically</a:t>
              </a:r>
              <a:endParaRPr lang="en-US" altLang="zh-CN" sz="2400" b="1" dirty="0">
                <a:latin typeface="Trebuchet MS" panose="020B0603020202020204" pitchFamily="34" charset="0"/>
              </a:endParaRPr>
            </a:p>
            <a:p>
              <a:pPr marL="0" lvl="0" indent="0" algn="ctr">
                <a:spcBef>
                  <a:spcPct val="0"/>
                </a:spcBef>
                <a:buClrTx/>
                <a:buSzTx/>
                <a:buFontTx/>
                <a:buNone/>
              </a:pPr>
              <a:r>
                <a:rPr lang="en-US" altLang="zh-CN" sz="2400" b="1" dirty="0">
                  <a:latin typeface="Trebuchet MS" panose="020B0603020202020204" pitchFamily="34" charset="0"/>
                </a:rPr>
                <a:t>Identifiable</a:t>
              </a:r>
              <a:endParaRPr lang="en-US" altLang="zh-CN" sz="2400" b="1" dirty="0">
                <a:latin typeface="Trebuchet MS" panose="020B0603020202020204" pitchFamily="34" charset="0"/>
              </a:endParaRPr>
            </a:p>
          </p:txBody>
        </p:sp>
        <p:sp>
          <p:nvSpPr>
            <p:cNvPr id="47135" name="Rectangle 17"/>
            <p:cNvSpPr/>
            <p:nvPr/>
          </p:nvSpPr>
          <p:spPr>
            <a:xfrm>
              <a:off x="1857" y="2688"/>
              <a:ext cx="1167" cy="480"/>
            </a:xfrm>
            <a:prstGeom prst="rect">
              <a:avLst/>
            </a:prstGeom>
            <a:noFill/>
            <a:ln w="25400" cap="flat" cmpd="sng">
              <a:solidFill>
                <a:schemeClr val="tx2"/>
              </a:solidFill>
              <a:prstDash val="solid"/>
              <a:miter/>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400" b="1" dirty="0">
                  <a:latin typeface="Trebuchet MS" panose="020B0603020202020204" pitchFamily="34" charset="0"/>
                </a:rPr>
                <a:t>Goodwill-</a:t>
              </a:r>
              <a:endParaRPr lang="en-US" altLang="zh-CN" sz="2400" b="1" dirty="0">
                <a:latin typeface="Trebuchet MS" panose="020B0603020202020204" pitchFamily="34" charset="0"/>
              </a:endParaRPr>
            </a:p>
            <a:p>
              <a:pPr marL="0" lvl="0" indent="0" algn="ctr">
                <a:spcBef>
                  <a:spcPct val="0"/>
                </a:spcBef>
                <a:buClrTx/>
                <a:buSzTx/>
                <a:buFontTx/>
                <a:buNone/>
              </a:pPr>
              <a:r>
                <a:rPr lang="en-US" altLang="zh-CN" sz="2400" b="1" dirty="0">
                  <a:latin typeface="Trebuchet MS" panose="020B0603020202020204" pitchFamily="34" charset="0"/>
                </a:rPr>
                <a:t>type assets</a:t>
              </a:r>
              <a:endParaRPr lang="en-US" altLang="zh-CN" sz="2400" b="1" dirty="0">
                <a:latin typeface="Trebuchet MS" panose="020B0603020202020204" pitchFamily="34" charset="0"/>
              </a:endParaRPr>
            </a:p>
          </p:txBody>
        </p:sp>
      </p:grpSp>
      <p:grpSp>
        <p:nvGrpSpPr>
          <p:cNvPr id="4" name="Group 18"/>
          <p:cNvGrpSpPr/>
          <p:nvPr/>
        </p:nvGrpSpPr>
        <p:grpSpPr>
          <a:xfrm>
            <a:off x="5105400" y="3581400"/>
            <a:ext cx="3962400" cy="1371600"/>
            <a:chOff x="3216" y="2256"/>
            <a:chExt cx="2496" cy="864"/>
          </a:xfrm>
        </p:grpSpPr>
        <p:sp>
          <p:nvSpPr>
            <p:cNvPr id="47124" name="Line 19"/>
            <p:cNvSpPr/>
            <p:nvPr/>
          </p:nvSpPr>
          <p:spPr>
            <a:xfrm>
              <a:off x="3738" y="2496"/>
              <a:ext cx="1568" cy="0"/>
            </a:xfrm>
            <a:prstGeom prst="line">
              <a:avLst/>
            </a:prstGeom>
            <a:ln w="25400" cap="flat" cmpd="sng">
              <a:solidFill>
                <a:schemeClr val="tx2"/>
              </a:solidFill>
              <a:prstDash val="solid"/>
              <a:headEnd type="none" w="sm" len="sm"/>
              <a:tailEnd type="none" w="sm" len="sm"/>
            </a:ln>
          </p:spPr>
        </p:sp>
        <p:sp>
          <p:nvSpPr>
            <p:cNvPr id="47125" name="Line 20"/>
            <p:cNvSpPr/>
            <p:nvPr/>
          </p:nvSpPr>
          <p:spPr>
            <a:xfrm>
              <a:off x="4493" y="2256"/>
              <a:ext cx="0" cy="240"/>
            </a:xfrm>
            <a:prstGeom prst="line">
              <a:avLst/>
            </a:prstGeom>
            <a:ln w="25400" cap="flat" cmpd="sng">
              <a:solidFill>
                <a:schemeClr val="tx2"/>
              </a:solidFill>
              <a:prstDash val="solid"/>
              <a:headEnd type="none" w="sm" len="sm"/>
              <a:tailEnd type="none" w="sm" len="sm"/>
            </a:ln>
          </p:spPr>
        </p:sp>
        <p:sp>
          <p:nvSpPr>
            <p:cNvPr id="47126" name="Line 21"/>
            <p:cNvSpPr/>
            <p:nvPr/>
          </p:nvSpPr>
          <p:spPr>
            <a:xfrm>
              <a:off x="3738" y="2496"/>
              <a:ext cx="0" cy="144"/>
            </a:xfrm>
            <a:prstGeom prst="line">
              <a:avLst/>
            </a:prstGeom>
            <a:ln w="25400" cap="flat" cmpd="sng">
              <a:solidFill>
                <a:schemeClr val="tx2"/>
              </a:solidFill>
              <a:prstDash val="solid"/>
              <a:headEnd type="none" w="sm" len="sm"/>
              <a:tailEnd type="none" w="sm" len="sm"/>
            </a:ln>
          </p:spPr>
        </p:sp>
        <p:sp>
          <p:nvSpPr>
            <p:cNvPr id="47127" name="Line 22"/>
            <p:cNvSpPr/>
            <p:nvPr/>
          </p:nvSpPr>
          <p:spPr>
            <a:xfrm>
              <a:off x="5306" y="2496"/>
              <a:ext cx="0" cy="144"/>
            </a:xfrm>
            <a:prstGeom prst="line">
              <a:avLst/>
            </a:prstGeom>
            <a:ln w="25400" cap="flat" cmpd="sng">
              <a:solidFill>
                <a:schemeClr val="tx2"/>
              </a:solidFill>
              <a:prstDash val="solid"/>
              <a:headEnd type="none" w="sm" len="sm"/>
              <a:tailEnd type="none" w="sm" len="sm"/>
            </a:ln>
          </p:spPr>
        </p:sp>
        <p:sp>
          <p:nvSpPr>
            <p:cNvPr id="47128" name="Rectangle 23"/>
            <p:cNvSpPr/>
            <p:nvPr/>
          </p:nvSpPr>
          <p:spPr>
            <a:xfrm>
              <a:off x="3216" y="2640"/>
              <a:ext cx="1103" cy="480"/>
            </a:xfrm>
            <a:prstGeom prst="rect">
              <a:avLst/>
            </a:prstGeom>
            <a:noFill/>
            <a:ln w="25400" cap="flat" cmpd="sng">
              <a:solidFill>
                <a:schemeClr val="tx2"/>
              </a:solidFill>
              <a:prstDash val="solid"/>
              <a:miter/>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400" b="1" dirty="0">
                  <a:latin typeface="Trebuchet MS" panose="020B0603020202020204" pitchFamily="34" charset="0"/>
                </a:rPr>
                <a:t>Specifically</a:t>
              </a:r>
              <a:endParaRPr lang="en-US" altLang="zh-CN" sz="2400" b="1" dirty="0">
                <a:latin typeface="Trebuchet MS" panose="020B0603020202020204" pitchFamily="34" charset="0"/>
              </a:endParaRPr>
            </a:p>
            <a:p>
              <a:pPr marL="0" lvl="0" indent="0" algn="ctr">
                <a:spcBef>
                  <a:spcPct val="0"/>
                </a:spcBef>
                <a:buClrTx/>
                <a:buSzTx/>
                <a:buFontTx/>
                <a:buNone/>
              </a:pPr>
              <a:r>
                <a:rPr lang="en-US" altLang="zh-CN" sz="2400" b="1" dirty="0">
                  <a:latin typeface="Trebuchet MS" panose="020B0603020202020204" pitchFamily="34" charset="0"/>
                </a:rPr>
                <a:t>Identifiable</a:t>
              </a:r>
              <a:endParaRPr lang="en-US" altLang="zh-CN" sz="2400" b="1" dirty="0">
                <a:latin typeface="Trebuchet MS" panose="020B0603020202020204" pitchFamily="34" charset="0"/>
              </a:endParaRPr>
            </a:p>
          </p:txBody>
        </p:sp>
        <p:sp>
          <p:nvSpPr>
            <p:cNvPr id="47129" name="Rectangle 24"/>
            <p:cNvSpPr/>
            <p:nvPr/>
          </p:nvSpPr>
          <p:spPr>
            <a:xfrm>
              <a:off x="4609" y="2640"/>
              <a:ext cx="1103" cy="480"/>
            </a:xfrm>
            <a:prstGeom prst="rect">
              <a:avLst/>
            </a:prstGeom>
            <a:noFill/>
            <a:ln w="25400" cap="flat" cmpd="sng">
              <a:solidFill>
                <a:schemeClr val="tx2"/>
              </a:solidFill>
              <a:prstDash val="solid"/>
              <a:miter/>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400" b="1" dirty="0">
                  <a:latin typeface="Trebuchet MS" panose="020B0603020202020204" pitchFamily="34" charset="0"/>
                </a:rPr>
                <a:t>Goodwill-</a:t>
              </a:r>
              <a:endParaRPr lang="en-US" altLang="zh-CN" sz="2400" b="1" dirty="0">
                <a:latin typeface="Trebuchet MS" panose="020B0603020202020204" pitchFamily="34" charset="0"/>
              </a:endParaRPr>
            </a:p>
            <a:p>
              <a:pPr marL="0" lvl="0" indent="0" algn="ctr">
                <a:spcBef>
                  <a:spcPct val="0"/>
                </a:spcBef>
                <a:buClrTx/>
                <a:buSzTx/>
                <a:buFontTx/>
                <a:buNone/>
              </a:pPr>
              <a:r>
                <a:rPr lang="en-US" altLang="zh-CN" sz="2400" b="1" dirty="0">
                  <a:latin typeface="Trebuchet MS" panose="020B0603020202020204" pitchFamily="34" charset="0"/>
                </a:rPr>
                <a:t>type assets</a:t>
              </a:r>
              <a:endParaRPr lang="en-US" altLang="zh-CN" sz="2400" b="1" dirty="0">
                <a:latin typeface="Trebuchet MS" panose="020B0603020202020204" pitchFamily="34" charset="0"/>
              </a:endParaRPr>
            </a:p>
          </p:txBody>
        </p:sp>
      </p:grpSp>
      <p:grpSp>
        <p:nvGrpSpPr>
          <p:cNvPr id="5" name="Group 25"/>
          <p:cNvGrpSpPr/>
          <p:nvPr/>
        </p:nvGrpSpPr>
        <p:grpSpPr>
          <a:xfrm>
            <a:off x="611188" y="4941888"/>
            <a:ext cx="3962400" cy="838200"/>
            <a:chOff x="480" y="3168"/>
            <a:chExt cx="2496" cy="528"/>
          </a:xfrm>
        </p:grpSpPr>
        <p:sp>
          <p:nvSpPr>
            <p:cNvPr id="47120" name="Line 26"/>
            <p:cNvSpPr/>
            <p:nvPr/>
          </p:nvSpPr>
          <p:spPr>
            <a:xfrm>
              <a:off x="1002" y="3168"/>
              <a:ext cx="0" cy="240"/>
            </a:xfrm>
            <a:prstGeom prst="line">
              <a:avLst/>
            </a:prstGeom>
            <a:ln w="25400" cap="flat" cmpd="sng">
              <a:solidFill>
                <a:schemeClr val="tx2"/>
              </a:solidFill>
              <a:prstDash val="solid"/>
              <a:headEnd type="none" w="sm" len="sm"/>
              <a:tailEnd type="none" w="sm" len="sm"/>
            </a:ln>
          </p:spPr>
        </p:sp>
        <p:sp>
          <p:nvSpPr>
            <p:cNvPr id="47121" name="Line 27"/>
            <p:cNvSpPr/>
            <p:nvPr/>
          </p:nvSpPr>
          <p:spPr>
            <a:xfrm>
              <a:off x="2454" y="3168"/>
              <a:ext cx="0" cy="240"/>
            </a:xfrm>
            <a:prstGeom prst="line">
              <a:avLst/>
            </a:prstGeom>
            <a:ln w="25400" cap="flat" cmpd="sng">
              <a:solidFill>
                <a:schemeClr val="tx2"/>
              </a:solidFill>
              <a:prstDash val="solid"/>
              <a:headEnd type="none" w="sm" len="sm"/>
              <a:tailEnd type="none" w="sm" len="sm"/>
            </a:ln>
          </p:spPr>
        </p:sp>
        <p:sp>
          <p:nvSpPr>
            <p:cNvPr id="47122" name="Rectangle 28"/>
            <p:cNvSpPr/>
            <p:nvPr/>
          </p:nvSpPr>
          <p:spPr>
            <a:xfrm>
              <a:off x="480" y="3408"/>
              <a:ext cx="1045" cy="288"/>
            </a:xfrm>
            <a:prstGeom prst="rect">
              <a:avLst/>
            </a:prstGeom>
            <a:noFill/>
            <a:ln w="25400" cap="flat" cmpd="sng">
              <a:solidFill>
                <a:schemeClr val="tx2"/>
              </a:solidFill>
              <a:prstDash val="solid"/>
              <a:miter/>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400" b="1" dirty="0">
                  <a:latin typeface="Trebuchet MS" panose="020B0603020202020204" pitchFamily="34" charset="0"/>
                </a:rPr>
                <a:t>Capitalize</a:t>
              </a:r>
              <a:endParaRPr lang="en-US" altLang="zh-CN" sz="2400" b="1" dirty="0">
                <a:latin typeface="Trebuchet MS" panose="020B0603020202020204" pitchFamily="34" charset="0"/>
              </a:endParaRPr>
            </a:p>
          </p:txBody>
        </p:sp>
        <p:sp>
          <p:nvSpPr>
            <p:cNvPr id="47123" name="Rectangle 29"/>
            <p:cNvSpPr/>
            <p:nvPr/>
          </p:nvSpPr>
          <p:spPr>
            <a:xfrm>
              <a:off x="1931" y="3408"/>
              <a:ext cx="1045" cy="288"/>
            </a:xfrm>
            <a:prstGeom prst="rect">
              <a:avLst/>
            </a:prstGeom>
            <a:noFill/>
            <a:ln w="25400" cap="flat" cmpd="sng">
              <a:solidFill>
                <a:schemeClr val="tx2"/>
              </a:solidFill>
              <a:prstDash val="solid"/>
              <a:miter/>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400" b="1" dirty="0">
                  <a:latin typeface="Trebuchet MS" panose="020B0603020202020204" pitchFamily="34" charset="0"/>
                </a:rPr>
                <a:t>Capitalize</a:t>
              </a:r>
              <a:endParaRPr lang="en-US" altLang="zh-CN" sz="2400" b="1" dirty="0">
                <a:latin typeface="Trebuchet MS" panose="020B0603020202020204" pitchFamily="34" charset="0"/>
              </a:endParaRPr>
            </a:p>
          </p:txBody>
        </p:sp>
      </p:grpSp>
      <p:grpSp>
        <p:nvGrpSpPr>
          <p:cNvPr id="6" name="Group 30"/>
          <p:cNvGrpSpPr/>
          <p:nvPr/>
        </p:nvGrpSpPr>
        <p:grpSpPr>
          <a:xfrm>
            <a:off x="4953000" y="4953000"/>
            <a:ext cx="4114800" cy="1752600"/>
            <a:chOff x="3120" y="3120"/>
            <a:chExt cx="2592" cy="1104"/>
          </a:xfrm>
        </p:grpSpPr>
        <p:sp>
          <p:nvSpPr>
            <p:cNvPr id="47116" name="Line 31"/>
            <p:cNvSpPr/>
            <p:nvPr/>
          </p:nvSpPr>
          <p:spPr>
            <a:xfrm>
              <a:off x="3663" y="3120"/>
              <a:ext cx="0" cy="221"/>
            </a:xfrm>
            <a:prstGeom prst="line">
              <a:avLst/>
            </a:prstGeom>
            <a:ln w="25400" cap="flat" cmpd="sng">
              <a:solidFill>
                <a:schemeClr val="tx2"/>
              </a:solidFill>
              <a:prstDash val="solid"/>
              <a:headEnd type="none" w="sm" len="sm"/>
              <a:tailEnd type="none" w="sm" len="sm"/>
            </a:ln>
          </p:spPr>
        </p:sp>
        <p:sp>
          <p:nvSpPr>
            <p:cNvPr id="47117" name="Rectangle 32"/>
            <p:cNvSpPr/>
            <p:nvPr/>
          </p:nvSpPr>
          <p:spPr>
            <a:xfrm>
              <a:off x="3120" y="3341"/>
              <a:ext cx="1085" cy="883"/>
            </a:xfrm>
            <a:prstGeom prst="rect">
              <a:avLst/>
            </a:prstGeom>
            <a:noFill/>
            <a:ln w="25400" cap="flat" cmpd="sng">
              <a:solidFill>
                <a:schemeClr val="tx2"/>
              </a:solidFill>
              <a:prstDash val="solid"/>
              <a:miter/>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400" b="1" dirty="0">
                  <a:latin typeface="Trebuchet MS" panose="020B0603020202020204" pitchFamily="34" charset="0"/>
                </a:rPr>
                <a:t>Expense,</a:t>
              </a:r>
              <a:endParaRPr lang="en-US" altLang="zh-CN" sz="2400" b="1" dirty="0">
                <a:latin typeface="Trebuchet MS" panose="020B0603020202020204" pitchFamily="34" charset="0"/>
              </a:endParaRPr>
            </a:p>
            <a:p>
              <a:pPr marL="0" lvl="0" indent="0" algn="ctr">
                <a:spcBef>
                  <a:spcPct val="0"/>
                </a:spcBef>
                <a:buClrTx/>
                <a:buSzTx/>
                <a:buFontTx/>
                <a:buNone/>
              </a:pPr>
              <a:r>
                <a:rPr lang="en-US" altLang="zh-CN" sz="2400" b="1" dirty="0">
                  <a:latin typeface="Trebuchet MS" panose="020B0603020202020204" pitchFamily="34" charset="0"/>
                </a:rPr>
                <a:t>except </a:t>
              </a:r>
              <a:endParaRPr lang="en-US" altLang="zh-CN" sz="2400" b="1" dirty="0">
                <a:latin typeface="Trebuchet MS" panose="020B0603020202020204" pitchFamily="34" charset="0"/>
              </a:endParaRPr>
            </a:p>
            <a:p>
              <a:pPr marL="0" lvl="0" indent="0" algn="ctr">
                <a:spcBef>
                  <a:spcPct val="0"/>
                </a:spcBef>
                <a:buClrTx/>
                <a:buSzTx/>
                <a:buFontTx/>
                <a:buNone/>
              </a:pPr>
              <a:r>
                <a:rPr lang="en-US" altLang="zh-CN" sz="2400" b="1" dirty="0">
                  <a:latin typeface="Trebuchet MS" panose="020B0603020202020204" pitchFamily="34" charset="0"/>
                </a:rPr>
                <a:t>direct</a:t>
              </a:r>
              <a:endParaRPr lang="en-US" altLang="zh-CN" sz="2400" b="1" dirty="0">
                <a:latin typeface="Trebuchet MS" panose="020B0603020202020204" pitchFamily="34" charset="0"/>
              </a:endParaRPr>
            </a:p>
            <a:p>
              <a:pPr marL="0" lvl="0" indent="0" algn="ctr">
                <a:spcBef>
                  <a:spcPct val="0"/>
                </a:spcBef>
                <a:buClrTx/>
                <a:buSzTx/>
                <a:buFontTx/>
                <a:buNone/>
              </a:pPr>
              <a:r>
                <a:rPr lang="en-US" altLang="zh-CN" sz="2400" b="1" dirty="0">
                  <a:latin typeface="Trebuchet MS" panose="020B0603020202020204" pitchFamily="34" charset="0"/>
                </a:rPr>
                <a:t>costs </a:t>
              </a:r>
              <a:endParaRPr lang="en-US" altLang="zh-CN" sz="2400" b="1" dirty="0">
                <a:latin typeface="Trebuchet MS" panose="020B0603020202020204" pitchFamily="34" charset="0"/>
              </a:endParaRPr>
            </a:p>
          </p:txBody>
        </p:sp>
        <p:sp>
          <p:nvSpPr>
            <p:cNvPr id="47118" name="Rectangle 33"/>
            <p:cNvSpPr/>
            <p:nvPr/>
          </p:nvSpPr>
          <p:spPr>
            <a:xfrm>
              <a:off x="4627" y="3341"/>
              <a:ext cx="1085" cy="809"/>
            </a:xfrm>
            <a:prstGeom prst="rect">
              <a:avLst/>
            </a:prstGeom>
            <a:noFill/>
            <a:ln w="25400" cap="flat" cmpd="sng">
              <a:solidFill>
                <a:schemeClr val="tx2"/>
              </a:solidFill>
              <a:prstDash val="solid"/>
              <a:miter/>
              <a:headEnd type="none" w="med" len="med"/>
              <a:tailEnd type="none" w="med" len="med"/>
            </a:ln>
          </p:spPr>
          <p:txBody>
            <a:bodyPr wrap="none"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a:spcBef>
                  <a:spcPct val="0"/>
                </a:spcBef>
                <a:buClrTx/>
                <a:buSzTx/>
                <a:buFontTx/>
                <a:buNone/>
              </a:pPr>
              <a:r>
                <a:rPr lang="en-US" altLang="zh-CN" sz="2400" b="1" dirty="0">
                  <a:latin typeface="Trebuchet MS" panose="020B0603020202020204" pitchFamily="34" charset="0"/>
                </a:rPr>
                <a:t>Expense</a:t>
              </a:r>
              <a:endParaRPr lang="en-US" altLang="zh-CN" sz="2400" b="1" dirty="0">
                <a:latin typeface="Trebuchet MS" panose="020B0603020202020204" pitchFamily="34" charset="0"/>
              </a:endParaRPr>
            </a:p>
          </p:txBody>
        </p:sp>
        <p:sp>
          <p:nvSpPr>
            <p:cNvPr id="47119" name="Line 34"/>
            <p:cNvSpPr/>
            <p:nvPr/>
          </p:nvSpPr>
          <p:spPr>
            <a:xfrm>
              <a:off x="5169" y="3120"/>
              <a:ext cx="0" cy="221"/>
            </a:xfrm>
            <a:prstGeom prst="line">
              <a:avLst/>
            </a:prstGeom>
            <a:ln w="25400" cap="flat" cmpd="sng">
              <a:solidFill>
                <a:schemeClr val="tx2"/>
              </a:solidFill>
              <a:prstDash val="solid"/>
              <a:headEnd type="none" w="sm" len="sm"/>
              <a:tailEnd type="none" w="sm" len="sm"/>
            </a:ln>
          </p:spPr>
        </p:sp>
      </p:grpSp>
      <p:sp>
        <p:nvSpPr>
          <p:cNvPr id="47115" name="Rectangle 35"/>
          <p:cNvSpPr/>
          <p:nvPr/>
        </p:nvSpPr>
        <p:spPr>
          <a:xfrm>
            <a:off x="831850" y="149225"/>
            <a:ext cx="7780338" cy="1304925"/>
          </a:xfrm>
          <a:prstGeom prst="rect">
            <a:avLst/>
          </a:prstGeom>
          <a:noFill/>
          <a:ln w="50800">
            <a:noFill/>
          </a:ln>
        </p:spPr>
        <p:txBody>
          <a:bodyPr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en-US" altLang="zh-CN" sz="4000" dirty="0">
                <a:solidFill>
                  <a:schemeClr val="bg2"/>
                </a:solidFill>
              </a:rPr>
              <a:t>Valuation of Intangible Assets</a:t>
            </a:r>
            <a:endParaRPr lang="en-US" altLang="zh-CN" sz="4000" dirty="0">
              <a:solidFill>
                <a:schemeClr val="bg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Righ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Righ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48131"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48132" name="Rectangle 2"/>
          <p:cNvSpPr>
            <a:spLocks noGrp="1"/>
          </p:cNvSpPr>
          <p:nvPr>
            <p:ph idx="1"/>
          </p:nvPr>
        </p:nvSpPr>
        <p:spPr>
          <a:xfrm>
            <a:off x="1668463" y="2316163"/>
            <a:ext cx="7146925" cy="3443287"/>
          </a:xfrm>
          <a:ln/>
        </p:spPr>
        <p:txBody>
          <a:bodyPr vert="horz" wrap="square" lIns="92075" tIns="46038" rIns="92075" bIns="46038" anchor="t" anchorCtr="0"/>
          <a:p>
            <a:pPr eaLnBrk="1" hangingPunct="1">
              <a:spcBef>
                <a:spcPct val="25000"/>
              </a:spcBef>
              <a:spcAft>
                <a:spcPct val="25000"/>
              </a:spcAft>
            </a:pPr>
            <a:r>
              <a:rPr lang="en-US" altLang="zh-CN" sz="2800" dirty="0"/>
              <a:t>Intangibles are written off over their useful lives, where the assets have determinable useful lives.</a:t>
            </a:r>
            <a:endParaRPr lang="en-US" altLang="zh-CN" sz="2800" dirty="0"/>
          </a:p>
          <a:p>
            <a:pPr eaLnBrk="1" hangingPunct="1">
              <a:spcBef>
                <a:spcPct val="25000"/>
              </a:spcBef>
              <a:spcAft>
                <a:spcPct val="25000"/>
              </a:spcAft>
            </a:pPr>
            <a:r>
              <a:rPr lang="en-US" altLang="zh-CN" sz="2800" dirty="0"/>
              <a:t>Where the intangibles have indefinite useful lives, they are not amortized.</a:t>
            </a:r>
            <a:endParaRPr lang="en-US" altLang="zh-CN" sz="2800" dirty="0"/>
          </a:p>
          <a:p>
            <a:pPr eaLnBrk="1" hangingPunct="1">
              <a:spcBef>
                <a:spcPct val="25000"/>
              </a:spcBef>
              <a:spcAft>
                <a:spcPct val="25000"/>
              </a:spcAft>
            </a:pPr>
            <a:r>
              <a:rPr lang="en-US" altLang="zh-CN" sz="2800" dirty="0"/>
              <a:t>Acquired intangibles should not be written off at acquisition.</a:t>
            </a:r>
            <a:endParaRPr lang="en-US" altLang="zh-CN" sz="2800" dirty="0"/>
          </a:p>
        </p:txBody>
      </p:sp>
      <p:sp>
        <p:nvSpPr>
          <p:cNvPr id="48133" name="Rectangle 3"/>
          <p:cNvSpPr/>
          <p:nvPr/>
        </p:nvSpPr>
        <p:spPr>
          <a:xfrm>
            <a:off x="833438" y="149225"/>
            <a:ext cx="7780337" cy="1304925"/>
          </a:xfrm>
          <a:prstGeom prst="rect">
            <a:avLst/>
          </a:prstGeom>
          <a:noFill/>
          <a:ln w="50800">
            <a:noFill/>
          </a:ln>
        </p:spPr>
        <p:txBody>
          <a:bodyPr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en-US" altLang="zh-CN" sz="4000" dirty="0">
                <a:solidFill>
                  <a:schemeClr val="bg2"/>
                </a:solidFill>
              </a:rPr>
              <a:t>Amortization of Intangible Assets</a:t>
            </a:r>
            <a:endParaRPr lang="en-US" altLang="zh-CN" sz="4000" dirty="0">
              <a:solidFill>
                <a:schemeClr val="bg2"/>
              </a:solidFill>
            </a:endParaRPr>
          </a:p>
          <a:p>
            <a:pPr marL="0" lvl="0" indent="0" eaLnBrk="1" hangingPunct="1">
              <a:spcBef>
                <a:spcPct val="0"/>
              </a:spcBef>
              <a:buClrTx/>
              <a:buSzTx/>
              <a:buFontTx/>
              <a:buNone/>
            </a:pPr>
            <a:r>
              <a:rPr lang="zh-CN" altLang="en-US" sz="4000" dirty="0">
                <a:solidFill>
                  <a:schemeClr val="bg2"/>
                </a:solidFill>
              </a:rPr>
              <a:t>无形资产摊销</a:t>
            </a:r>
            <a:endParaRPr lang="zh-CN" altLang="en-US" sz="4000" dirty="0">
              <a:solidFill>
                <a:schemeClr val="bg2"/>
              </a:solidFill>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49155"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49156" name="Rectangle 2"/>
          <p:cNvSpPr>
            <a:spLocks noGrp="1"/>
          </p:cNvSpPr>
          <p:nvPr>
            <p:ph idx="1"/>
          </p:nvPr>
        </p:nvSpPr>
        <p:spPr>
          <a:xfrm>
            <a:off x="1589088" y="2109788"/>
            <a:ext cx="7286625" cy="3840162"/>
          </a:xfrm>
          <a:ln/>
        </p:spPr>
        <p:txBody>
          <a:bodyPr vert="horz" wrap="square" lIns="92075" tIns="46038" rIns="92075" bIns="46038" anchor="t" anchorCtr="0"/>
          <a:p>
            <a:pPr eaLnBrk="1" hangingPunct="1"/>
            <a:r>
              <a:rPr lang="en-US" altLang="zh-CN" sz="2400" dirty="0"/>
              <a:t>Marketing-related (i.e., trademark, trade name).</a:t>
            </a:r>
            <a:endParaRPr lang="en-US" altLang="zh-CN" sz="2400" dirty="0"/>
          </a:p>
          <a:p>
            <a:pPr eaLnBrk="1" hangingPunct="1"/>
            <a:r>
              <a:rPr lang="en-US" altLang="zh-CN" sz="2400" dirty="0"/>
              <a:t>Customer-related (i.e., customer lists, customer relationships).</a:t>
            </a:r>
            <a:endParaRPr lang="en-US" altLang="zh-CN" sz="2400" dirty="0"/>
          </a:p>
          <a:p>
            <a:pPr eaLnBrk="1" hangingPunct="1"/>
            <a:r>
              <a:rPr lang="en-US" altLang="zh-CN" sz="2400" dirty="0"/>
              <a:t>Artistic-related (i.e., copyrights).</a:t>
            </a:r>
            <a:endParaRPr lang="en-US" altLang="zh-CN" sz="2400" dirty="0"/>
          </a:p>
          <a:p>
            <a:pPr eaLnBrk="1" hangingPunct="1"/>
            <a:r>
              <a:rPr lang="en-US" altLang="zh-CN" sz="2400" dirty="0"/>
              <a:t>Contract-related (i.e., franchise, licenses or permits).</a:t>
            </a:r>
            <a:endParaRPr lang="en-US" altLang="zh-CN" sz="2400" dirty="0"/>
          </a:p>
          <a:p>
            <a:pPr eaLnBrk="1" hangingPunct="1"/>
            <a:r>
              <a:rPr lang="en-US" altLang="zh-CN" sz="2400" dirty="0"/>
              <a:t>Goodwill.</a:t>
            </a:r>
            <a:endParaRPr lang="en-US" altLang="zh-CN" sz="2400" dirty="0"/>
          </a:p>
          <a:p>
            <a:pPr eaLnBrk="1" hangingPunct="1"/>
            <a:r>
              <a:rPr lang="en-US" altLang="zh-CN" sz="2400" dirty="0"/>
              <a:t>Technology-related (i.e., product patent, process patent).</a:t>
            </a:r>
            <a:endParaRPr lang="en-US" altLang="zh-CN" sz="2400" dirty="0"/>
          </a:p>
        </p:txBody>
      </p:sp>
      <p:sp>
        <p:nvSpPr>
          <p:cNvPr id="49157" name="Rectangle 3"/>
          <p:cNvSpPr/>
          <p:nvPr/>
        </p:nvSpPr>
        <p:spPr>
          <a:xfrm>
            <a:off x="833438" y="149225"/>
            <a:ext cx="7780337" cy="1304925"/>
          </a:xfrm>
          <a:prstGeom prst="rect">
            <a:avLst/>
          </a:prstGeom>
          <a:noFill/>
          <a:ln w="50800">
            <a:noFill/>
          </a:ln>
        </p:spPr>
        <p:txBody>
          <a:bodyPr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en-US" altLang="zh-CN" sz="4000" dirty="0">
                <a:solidFill>
                  <a:schemeClr val="bg2"/>
                </a:solidFill>
              </a:rPr>
              <a:t>Specific Intangibles: Types</a:t>
            </a:r>
            <a:endParaRPr lang="en-US" altLang="zh-CN" sz="4000" dirty="0">
              <a:solidFill>
                <a:schemeClr val="bg2"/>
              </a:solidFill>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50179"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50180" name="Rectangle 2"/>
          <p:cNvSpPr>
            <a:spLocks noGrp="1"/>
          </p:cNvSpPr>
          <p:nvPr>
            <p:ph idx="1"/>
          </p:nvPr>
        </p:nvSpPr>
        <p:spPr>
          <a:xfrm>
            <a:off x="1668463" y="2316163"/>
            <a:ext cx="7008812" cy="3757612"/>
          </a:xfrm>
          <a:ln/>
        </p:spPr>
        <p:txBody>
          <a:bodyPr vert="horz" wrap="square" lIns="92075" tIns="46038" rIns="92075" bIns="46038" anchor="t" anchorCtr="0"/>
          <a:p>
            <a:pPr eaLnBrk="1" hangingPunct="1">
              <a:spcBef>
                <a:spcPct val="25000"/>
              </a:spcBef>
              <a:spcAft>
                <a:spcPct val="25000"/>
              </a:spcAft>
            </a:pPr>
            <a:r>
              <a:rPr lang="en-US" altLang="zh-CN" sz="2000" dirty="0"/>
              <a:t>Trademarks and trade names are renewable indefinitely by the original user in periods of 10 years each.</a:t>
            </a:r>
            <a:endParaRPr lang="en-US" altLang="zh-CN" sz="2000" dirty="0"/>
          </a:p>
          <a:p>
            <a:pPr eaLnBrk="1" hangingPunct="1">
              <a:spcBef>
                <a:spcPct val="25000"/>
              </a:spcBef>
              <a:spcAft>
                <a:spcPct val="25000"/>
              </a:spcAft>
            </a:pPr>
            <a:r>
              <a:rPr lang="en-US" altLang="zh-CN" sz="2000" dirty="0"/>
              <a:t>Costs of acquired trademarks or trade names are capitalized.</a:t>
            </a:r>
            <a:endParaRPr lang="en-US" altLang="zh-CN" sz="2000" dirty="0"/>
          </a:p>
          <a:p>
            <a:pPr eaLnBrk="1" hangingPunct="1">
              <a:spcBef>
                <a:spcPct val="25000"/>
              </a:spcBef>
              <a:spcAft>
                <a:spcPct val="25000"/>
              </a:spcAft>
            </a:pPr>
            <a:r>
              <a:rPr lang="en-US" altLang="zh-CN" sz="2000" dirty="0"/>
              <a:t>If trademarks or trade names are developed by the a business, all direct costs are capitalized*.</a:t>
            </a:r>
            <a:endParaRPr lang="en-US" altLang="zh-CN" sz="2000" dirty="0"/>
          </a:p>
          <a:p>
            <a:pPr eaLnBrk="1" hangingPunct="1">
              <a:spcBef>
                <a:spcPct val="25000"/>
              </a:spcBef>
              <a:spcAft>
                <a:spcPct val="25000"/>
              </a:spcAft>
            </a:pPr>
            <a:r>
              <a:rPr lang="en-US" altLang="zh-CN" sz="2000" dirty="0">
                <a:solidFill>
                  <a:srgbClr val="FF0000"/>
                </a:solidFill>
              </a:rPr>
              <a:t>*R&amp;D cost</a:t>
            </a:r>
            <a:endParaRPr lang="en-US" altLang="zh-CN" sz="2000" dirty="0">
              <a:solidFill>
                <a:srgbClr val="FF0000"/>
              </a:solidFill>
            </a:endParaRPr>
          </a:p>
          <a:p>
            <a:pPr lvl="1" eaLnBrk="1" hangingPunct="1">
              <a:spcBef>
                <a:spcPct val="25000"/>
              </a:spcBef>
              <a:spcAft>
                <a:spcPct val="25000"/>
              </a:spcAft>
            </a:pPr>
            <a:r>
              <a:rPr lang="en-US" altLang="zh-CN" sz="1800" dirty="0">
                <a:solidFill>
                  <a:srgbClr val="FF0000"/>
                </a:solidFill>
              </a:rPr>
              <a:t>Research cost – expensed </a:t>
            </a:r>
            <a:endParaRPr lang="en-US" altLang="zh-CN" sz="1800" dirty="0">
              <a:solidFill>
                <a:srgbClr val="FF0000"/>
              </a:solidFill>
            </a:endParaRPr>
          </a:p>
          <a:p>
            <a:pPr lvl="1" eaLnBrk="1" hangingPunct="1">
              <a:spcBef>
                <a:spcPct val="25000"/>
              </a:spcBef>
              <a:spcAft>
                <a:spcPct val="25000"/>
              </a:spcAft>
            </a:pPr>
            <a:r>
              <a:rPr lang="en-US" altLang="zh-CN" sz="1800" dirty="0">
                <a:solidFill>
                  <a:srgbClr val="FF0000"/>
                </a:solidFill>
              </a:rPr>
              <a:t>Development cost – capitalized conditionally </a:t>
            </a:r>
            <a:endParaRPr lang="en-US" altLang="zh-CN" sz="1800" dirty="0">
              <a:solidFill>
                <a:srgbClr val="FF0000"/>
              </a:solidFill>
            </a:endParaRPr>
          </a:p>
          <a:p>
            <a:pPr eaLnBrk="1" hangingPunct="1">
              <a:spcBef>
                <a:spcPct val="25000"/>
              </a:spcBef>
              <a:spcAft>
                <a:spcPct val="25000"/>
              </a:spcAft>
            </a:pPr>
            <a:endParaRPr lang="en-US" altLang="zh-CN" sz="2000" dirty="0"/>
          </a:p>
        </p:txBody>
      </p:sp>
      <p:sp>
        <p:nvSpPr>
          <p:cNvPr id="50181" name="Rectangle 3"/>
          <p:cNvSpPr/>
          <p:nvPr/>
        </p:nvSpPr>
        <p:spPr>
          <a:xfrm>
            <a:off x="833438" y="149225"/>
            <a:ext cx="7780337" cy="1304925"/>
          </a:xfrm>
          <a:prstGeom prst="rect">
            <a:avLst/>
          </a:prstGeom>
          <a:noFill/>
          <a:ln w="50800">
            <a:noFill/>
          </a:ln>
        </p:spPr>
        <p:txBody>
          <a:bodyPr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ctr" eaLnBrk="1" hangingPunct="1">
              <a:spcBef>
                <a:spcPct val="0"/>
              </a:spcBef>
              <a:buClrTx/>
              <a:buSzTx/>
              <a:buFontTx/>
              <a:buNone/>
            </a:pPr>
            <a:r>
              <a:rPr lang="en-US" altLang="zh-CN" sz="4000" dirty="0">
                <a:solidFill>
                  <a:schemeClr val="bg2"/>
                </a:solidFill>
              </a:rPr>
              <a:t>Marketing-Related Intangibles: Trademarks and Trade Names</a:t>
            </a:r>
            <a:endParaRPr lang="en-US" altLang="zh-CN" sz="4000" dirty="0">
              <a:solidFill>
                <a:schemeClr val="bg2"/>
              </a:solidFill>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51203"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51204" name="Rectangle 2"/>
          <p:cNvSpPr>
            <a:spLocks noGrp="1"/>
          </p:cNvSpPr>
          <p:nvPr>
            <p:ph idx="1"/>
          </p:nvPr>
        </p:nvSpPr>
        <p:spPr>
          <a:xfrm>
            <a:off x="900113" y="1989138"/>
            <a:ext cx="7772400" cy="4608512"/>
          </a:xfrm>
          <a:ln/>
        </p:spPr>
        <p:txBody>
          <a:bodyPr vert="horz" wrap="square" lIns="92075" tIns="46038" rIns="92075" bIns="46038" anchor="t" anchorCtr="0"/>
          <a:p>
            <a:pPr eaLnBrk="1" hangingPunct="1">
              <a:buClr>
                <a:schemeClr val="tx2"/>
              </a:buClr>
            </a:pPr>
            <a:r>
              <a:rPr lang="en-US" altLang="zh-CN" sz="2800" dirty="0"/>
              <a:t>Copyrights are granted for life of the creator plus 50 years.</a:t>
            </a:r>
            <a:endParaRPr lang="en-US" altLang="zh-CN" sz="2800" dirty="0"/>
          </a:p>
          <a:p>
            <a:pPr eaLnBrk="1" hangingPunct="1"/>
            <a:r>
              <a:rPr lang="en-US" altLang="zh-CN" sz="2800" dirty="0"/>
              <a:t>Copyrights can be sold or assigned, but cannot be renewed.</a:t>
            </a:r>
            <a:endParaRPr lang="en-US" altLang="zh-CN" sz="2800" dirty="0"/>
          </a:p>
          <a:p>
            <a:pPr eaLnBrk="1" hangingPunct="1"/>
            <a:r>
              <a:rPr lang="en-US" altLang="zh-CN" sz="2800" dirty="0"/>
              <a:t>Copyrights are amortized over their useful life.</a:t>
            </a:r>
            <a:endParaRPr lang="en-US" altLang="zh-CN" sz="2800" dirty="0"/>
          </a:p>
          <a:p>
            <a:pPr eaLnBrk="1" hangingPunct="1"/>
            <a:r>
              <a:rPr lang="en-US" altLang="zh-CN" sz="2800" dirty="0"/>
              <a:t>Costs of acquiring copyrights are capitalized.</a:t>
            </a:r>
            <a:endParaRPr lang="en-US" altLang="zh-CN" sz="2800" dirty="0"/>
          </a:p>
        </p:txBody>
      </p:sp>
      <p:sp>
        <p:nvSpPr>
          <p:cNvPr id="51205" name="Rectangle 3"/>
          <p:cNvSpPr/>
          <p:nvPr/>
        </p:nvSpPr>
        <p:spPr>
          <a:xfrm>
            <a:off x="833438" y="149225"/>
            <a:ext cx="7780337" cy="1304925"/>
          </a:xfrm>
          <a:prstGeom prst="rect">
            <a:avLst/>
          </a:prstGeom>
          <a:noFill/>
          <a:ln w="50800">
            <a:noFill/>
          </a:ln>
        </p:spPr>
        <p:txBody>
          <a:bodyPr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en-US" altLang="zh-CN" sz="4000" dirty="0">
                <a:solidFill>
                  <a:schemeClr val="bg2"/>
                </a:solidFill>
              </a:rPr>
              <a:t>Artistic-Related Intangibles: Copyrights</a:t>
            </a:r>
            <a:endParaRPr lang="en-US" altLang="zh-CN" sz="4000" dirty="0">
              <a:solidFill>
                <a:schemeClr val="bg2"/>
              </a:solidFil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52227"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52228" name="Rectangle 2"/>
          <p:cNvSpPr>
            <a:spLocks noGrp="1"/>
          </p:cNvSpPr>
          <p:nvPr>
            <p:ph idx="1"/>
          </p:nvPr>
        </p:nvSpPr>
        <p:spPr>
          <a:xfrm>
            <a:off x="1668463" y="1844675"/>
            <a:ext cx="7078662" cy="3816350"/>
          </a:xfrm>
          <a:ln/>
        </p:spPr>
        <p:txBody>
          <a:bodyPr vert="horz" wrap="square" lIns="92075" tIns="46038" rIns="92075" bIns="46038" anchor="t" anchorCtr="0"/>
          <a:p>
            <a:pPr eaLnBrk="1" hangingPunct="1">
              <a:lnSpc>
                <a:spcPct val="90000"/>
              </a:lnSpc>
              <a:spcBef>
                <a:spcPct val="40000"/>
              </a:spcBef>
              <a:spcAft>
                <a:spcPct val="40000"/>
              </a:spcAft>
            </a:pPr>
            <a:r>
              <a:rPr lang="en-US" altLang="zh-CN" sz="2400" dirty="0"/>
              <a:t>A franchise is a contractual agreement under which:</a:t>
            </a:r>
            <a:endParaRPr lang="en-US" altLang="zh-CN" sz="2400" dirty="0"/>
          </a:p>
          <a:p>
            <a:pPr lvl="1" eaLnBrk="1" hangingPunct="1">
              <a:lnSpc>
                <a:spcPct val="90000"/>
              </a:lnSpc>
              <a:spcBef>
                <a:spcPct val="25000"/>
              </a:spcBef>
              <a:spcAft>
                <a:spcPct val="25000"/>
              </a:spcAft>
            </a:pPr>
            <a:r>
              <a:rPr lang="en-US" altLang="zh-CN" sz="2400" dirty="0"/>
              <a:t>The franchisor grants the franchisee:</a:t>
            </a:r>
            <a:endParaRPr lang="en-US" altLang="zh-CN" sz="2400" dirty="0"/>
          </a:p>
          <a:p>
            <a:pPr lvl="2" eaLnBrk="1" hangingPunct="1">
              <a:lnSpc>
                <a:spcPct val="90000"/>
              </a:lnSpc>
              <a:spcBef>
                <a:spcPct val="25000"/>
              </a:spcBef>
              <a:spcAft>
                <a:spcPct val="25000"/>
              </a:spcAft>
            </a:pPr>
            <a:r>
              <a:rPr lang="en-US" altLang="zh-CN" dirty="0"/>
              <a:t>the right to sell certain products or services,</a:t>
            </a:r>
            <a:endParaRPr lang="en-US" altLang="zh-CN" dirty="0"/>
          </a:p>
          <a:p>
            <a:pPr lvl="2" eaLnBrk="1" hangingPunct="1">
              <a:lnSpc>
                <a:spcPct val="90000"/>
              </a:lnSpc>
              <a:spcBef>
                <a:spcPct val="25000"/>
              </a:spcBef>
              <a:spcAft>
                <a:spcPct val="25000"/>
              </a:spcAft>
            </a:pPr>
            <a:r>
              <a:rPr lang="en-US" altLang="zh-CN" dirty="0"/>
              <a:t>the right to use certain trademarks or trade names, or</a:t>
            </a:r>
            <a:endParaRPr lang="en-US" altLang="zh-CN" dirty="0"/>
          </a:p>
          <a:p>
            <a:pPr lvl="2" eaLnBrk="1" hangingPunct="1">
              <a:lnSpc>
                <a:spcPct val="90000"/>
              </a:lnSpc>
              <a:spcBef>
                <a:spcPct val="25000"/>
              </a:spcBef>
              <a:spcAft>
                <a:spcPct val="25000"/>
              </a:spcAft>
            </a:pPr>
            <a:r>
              <a:rPr lang="en-US" altLang="zh-CN" dirty="0"/>
              <a:t>the right to perform certain functions, within a certain geographical area.</a:t>
            </a:r>
            <a:endParaRPr lang="en-US" altLang="zh-CN" dirty="0"/>
          </a:p>
        </p:txBody>
      </p:sp>
      <p:sp>
        <p:nvSpPr>
          <p:cNvPr id="52229" name="Rectangle 3"/>
          <p:cNvSpPr/>
          <p:nvPr/>
        </p:nvSpPr>
        <p:spPr>
          <a:xfrm>
            <a:off x="833438" y="149225"/>
            <a:ext cx="7780337" cy="1304925"/>
          </a:xfrm>
          <a:prstGeom prst="rect">
            <a:avLst/>
          </a:prstGeom>
          <a:noFill/>
          <a:ln w="50800">
            <a:noFill/>
          </a:ln>
        </p:spPr>
        <p:txBody>
          <a:bodyPr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en-US" altLang="zh-CN" sz="4000" dirty="0">
                <a:solidFill>
                  <a:schemeClr val="bg2"/>
                </a:solidFill>
              </a:rPr>
              <a:t>Contract-Related Intangibles: Franchises and Licenses</a:t>
            </a:r>
            <a:endParaRPr lang="en-US" altLang="zh-CN" sz="4000" dirty="0">
              <a:solidFill>
                <a:schemeClr val="bg2"/>
              </a:solidFill>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53251"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53252" name="Rectangle 2"/>
          <p:cNvSpPr>
            <a:spLocks noGrp="1"/>
          </p:cNvSpPr>
          <p:nvPr>
            <p:ph idx="1"/>
          </p:nvPr>
        </p:nvSpPr>
        <p:spPr>
          <a:xfrm>
            <a:off x="971550" y="1989138"/>
            <a:ext cx="7494588" cy="4103687"/>
          </a:xfrm>
          <a:ln/>
        </p:spPr>
        <p:txBody>
          <a:bodyPr vert="horz" wrap="square" lIns="92075" tIns="46038" rIns="92075" bIns="46038" anchor="t" anchorCtr="0"/>
          <a:p>
            <a:pPr eaLnBrk="1" hangingPunct="1">
              <a:spcBef>
                <a:spcPct val="25000"/>
              </a:spcBef>
              <a:spcAft>
                <a:spcPct val="25000"/>
              </a:spcAft>
            </a:pPr>
            <a:r>
              <a:rPr lang="en-US" altLang="zh-CN" sz="2800" dirty="0"/>
              <a:t>A franchise may be for a limited time, for an indefinite time period, or perpetual.</a:t>
            </a:r>
            <a:endParaRPr lang="en-US" altLang="zh-CN" sz="2800" dirty="0"/>
          </a:p>
          <a:p>
            <a:pPr eaLnBrk="1" hangingPunct="1">
              <a:spcBef>
                <a:spcPct val="25000"/>
              </a:spcBef>
              <a:spcAft>
                <a:spcPct val="25000"/>
              </a:spcAft>
            </a:pPr>
            <a:r>
              <a:rPr lang="en-US" altLang="zh-CN" sz="2800" dirty="0"/>
              <a:t>The cost of a franchise (for a limited time) is amortized over the franchise term.</a:t>
            </a:r>
            <a:endParaRPr lang="en-US" altLang="zh-CN" sz="2800" dirty="0"/>
          </a:p>
          <a:p>
            <a:pPr eaLnBrk="1" hangingPunct="1">
              <a:spcBef>
                <a:spcPct val="25000"/>
              </a:spcBef>
              <a:spcAft>
                <a:spcPct val="25000"/>
              </a:spcAft>
            </a:pPr>
            <a:r>
              <a:rPr lang="en-US" altLang="zh-CN" sz="2800" dirty="0"/>
              <a:t>A franchise (for an unlimited time) is carried at cost and not amortized.</a:t>
            </a:r>
            <a:endParaRPr lang="en-US" altLang="zh-CN" sz="2800" dirty="0"/>
          </a:p>
          <a:p>
            <a:pPr eaLnBrk="1" hangingPunct="1">
              <a:spcBef>
                <a:spcPct val="25000"/>
              </a:spcBef>
              <a:spcAft>
                <a:spcPct val="25000"/>
              </a:spcAft>
            </a:pPr>
            <a:r>
              <a:rPr lang="en-US" altLang="zh-CN" sz="2800" dirty="0"/>
              <a:t>Annual payments for a franchise are expensed.</a:t>
            </a:r>
            <a:endParaRPr lang="en-US" altLang="zh-CN" sz="2800" dirty="0"/>
          </a:p>
        </p:txBody>
      </p:sp>
      <p:sp>
        <p:nvSpPr>
          <p:cNvPr id="53253" name="Rectangle 3"/>
          <p:cNvSpPr/>
          <p:nvPr/>
        </p:nvSpPr>
        <p:spPr>
          <a:xfrm>
            <a:off x="833438" y="149225"/>
            <a:ext cx="7780337" cy="1304925"/>
          </a:xfrm>
          <a:prstGeom prst="rect">
            <a:avLst/>
          </a:prstGeom>
          <a:noFill/>
          <a:ln w="50800">
            <a:noFill/>
          </a:ln>
        </p:spPr>
        <p:txBody>
          <a:bodyPr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en-US" altLang="zh-CN" sz="4000" dirty="0">
                <a:solidFill>
                  <a:schemeClr val="bg2"/>
                </a:solidFill>
              </a:rPr>
              <a:t>Franchises and Licenses</a:t>
            </a:r>
            <a:endParaRPr lang="en-US" altLang="zh-CN" sz="4000" dirty="0">
              <a:solidFill>
                <a:schemeClr val="bg2"/>
              </a:solidFil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54275"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54276" name="Rectangle 2"/>
          <p:cNvSpPr>
            <a:spLocks noGrp="1"/>
          </p:cNvSpPr>
          <p:nvPr>
            <p:ph idx="1"/>
          </p:nvPr>
        </p:nvSpPr>
        <p:spPr>
          <a:xfrm>
            <a:off x="1668463" y="2060575"/>
            <a:ext cx="7078662" cy="4013200"/>
          </a:xfrm>
          <a:ln/>
        </p:spPr>
        <p:txBody>
          <a:bodyPr vert="horz" wrap="square" lIns="92075" tIns="46038" rIns="92075" bIns="46038" anchor="t" anchorCtr="0"/>
          <a:p>
            <a:pPr eaLnBrk="1" hangingPunct="1">
              <a:lnSpc>
                <a:spcPct val="90000"/>
              </a:lnSpc>
            </a:pPr>
            <a:r>
              <a:rPr lang="en-US" altLang="zh-CN" sz="2800" dirty="0"/>
              <a:t>A patent gives an exclusive right to the holder for 20 years.</a:t>
            </a:r>
            <a:endParaRPr lang="en-US" altLang="zh-CN" sz="2800" dirty="0"/>
          </a:p>
          <a:p>
            <a:pPr eaLnBrk="1" hangingPunct="1">
              <a:lnSpc>
                <a:spcPct val="90000"/>
              </a:lnSpc>
            </a:pPr>
            <a:r>
              <a:rPr lang="en-US" altLang="zh-CN" sz="2800" dirty="0"/>
              <a:t>Costs of purchasing patents are capitalized.</a:t>
            </a:r>
            <a:endParaRPr lang="en-US" altLang="zh-CN" sz="2800" dirty="0"/>
          </a:p>
          <a:p>
            <a:pPr eaLnBrk="1" hangingPunct="1">
              <a:lnSpc>
                <a:spcPct val="90000"/>
              </a:lnSpc>
            </a:pPr>
            <a:r>
              <a:rPr lang="en-US" altLang="zh-CN" sz="2800" dirty="0"/>
              <a:t>Patents are amortized over the shorter of the legal life (20 years) or their useful lives.</a:t>
            </a:r>
            <a:endParaRPr lang="en-US" altLang="zh-CN" sz="2800" dirty="0"/>
          </a:p>
          <a:p>
            <a:pPr eaLnBrk="1" hangingPunct="1">
              <a:lnSpc>
                <a:spcPct val="90000"/>
              </a:lnSpc>
            </a:pPr>
            <a:r>
              <a:rPr lang="en-US" altLang="zh-CN" sz="2800" dirty="0"/>
              <a:t>Legal fees incurred to successfully defend patents are capitalized.</a:t>
            </a:r>
            <a:endParaRPr lang="en-US" altLang="zh-CN" sz="2800" dirty="0"/>
          </a:p>
        </p:txBody>
      </p:sp>
      <p:sp>
        <p:nvSpPr>
          <p:cNvPr id="54277" name="Rectangle 3"/>
          <p:cNvSpPr/>
          <p:nvPr/>
        </p:nvSpPr>
        <p:spPr>
          <a:xfrm>
            <a:off x="833438" y="149225"/>
            <a:ext cx="7780337" cy="1762125"/>
          </a:xfrm>
          <a:prstGeom prst="rect">
            <a:avLst/>
          </a:prstGeom>
          <a:noFill/>
          <a:ln w="50800">
            <a:noFill/>
          </a:ln>
        </p:spPr>
        <p:txBody>
          <a:bodyPr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en-US" altLang="zh-CN" sz="4000" dirty="0">
                <a:solidFill>
                  <a:schemeClr val="bg2"/>
                </a:solidFill>
              </a:rPr>
              <a:t>Technology-Related Intangibles: Patents (Product Patents and Process Patents)</a:t>
            </a:r>
            <a:endParaRPr lang="en-US" altLang="zh-CN" sz="4000" dirty="0">
              <a:solidFill>
                <a:schemeClr val="bg2"/>
              </a:solidFill>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55299"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55300" name="Rectangle 2"/>
          <p:cNvSpPr>
            <a:spLocks noGrp="1"/>
          </p:cNvSpPr>
          <p:nvPr>
            <p:ph idx="1"/>
          </p:nvPr>
        </p:nvSpPr>
        <p:spPr>
          <a:xfrm>
            <a:off x="1668463" y="2316163"/>
            <a:ext cx="7078662" cy="3921125"/>
          </a:xfrm>
          <a:ln/>
        </p:spPr>
        <p:txBody>
          <a:bodyPr vert="horz" wrap="square" lIns="92075" tIns="46038" rIns="92075" bIns="46038" anchor="t" anchorCtr="0"/>
          <a:p>
            <a:pPr eaLnBrk="1" hangingPunct="1">
              <a:spcBef>
                <a:spcPct val="25000"/>
              </a:spcBef>
              <a:spcAft>
                <a:spcPct val="25000"/>
              </a:spcAft>
              <a:buClr>
                <a:schemeClr val="tx2"/>
              </a:buClr>
            </a:pPr>
            <a:r>
              <a:rPr lang="en-US" altLang="zh-CN" sz="2400" dirty="0"/>
              <a:t>Goodwill is the most intangible of all assets.</a:t>
            </a:r>
            <a:endParaRPr lang="en-US" altLang="zh-CN" sz="2400" dirty="0"/>
          </a:p>
          <a:p>
            <a:pPr eaLnBrk="1" hangingPunct="1">
              <a:spcBef>
                <a:spcPct val="25000"/>
              </a:spcBef>
              <a:spcAft>
                <a:spcPct val="25000"/>
              </a:spcAft>
            </a:pPr>
            <a:r>
              <a:rPr lang="en-US" altLang="zh-CN" sz="2400" dirty="0"/>
              <a:t>Goodwill can be sold only with the business.</a:t>
            </a:r>
            <a:endParaRPr lang="en-US" altLang="zh-CN" sz="2400" dirty="0"/>
          </a:p>
          <a:p>
            <a:pPr eaLnBrk="1" hangingPunct="1">
              <a:spcBef>
                <a:spcPct val="25000"/>
              </a:spcBef>
              <a:spcAft>
                <a:spcPct val="25000"/>
              </a:spcAft>
            </a:pPr>
            <a:r>
              <a:rPr lang="en-US" altLang="zh-CN" sz="2400" dirty="0"/>
              <a:t>Goodwill is the excess of:</a:t>
            </a:r>
            <a:endParaRPr lang="en-US" altLang="zh-CN" sz="2400" dirty="0"/>
          </a:p>
          <a:p>
            <a:pPr lvl="1" eaLnBrk="1" hangingPunct="1">
              <a:spcBef>
                <a:spcPct val="25000"/>
              </a:spcBef>
              <a:spcAft>
                <a:spcPct val="25000"/>
              </a:spcAft>
            </a:pPr>
            <a:r>
              <a:rPr lang="en-US" altLang="zh-CN" sz="2400" dirty="0"/>
              <a:t>the cost (purchase price) over</a:t>
            </a:r>
            <a:endParaRPr lang="en-US" altLang="zh-CN" sz="2400" dirty="0"/>
          </a:p>
          <a:p>
            <a:pPr lvl="1" eaLnBrk="1" hangingPunct="1">
              <a:spcBef>
                <a:spcPct val="25000"/>
              </a:spcBef>
              <a:spcAft>
                <a:spcPct val="25000"/>
              </a:spcAft>
            </a:pPr>
            <a:r>
              <a:rPr lang="en-US" altLang="zh-CN" sz="2400" dirty="0"/>
              <a:t>the amounts (price) assigned to tangible and intangible net assets.</a:t>
            </a:r>
            <a:endParaRPr lang="en-US" altLang="zh-CN" sz="2400" dirty="0"/>
          </a:p>
          <a:p>
            <a:pPr eaLnBrk="1" hangingPunct="1">
              <a:spcBef>
                <a:spcPct val="25000"/>
              </a:spcBef>
              <a:spcAft>
                <a:spcPct val="25000"/>
              </a:spcAft>
            </a:pPr>
            <a:r>
              <a:rPr lang="en-US" altLang="zh-CN" sz="2400" dirty="0"/>
              <a:t>Goodwill has an indefinite life and should not be amortized.</a:t>
            </a:r>
            <a:endParaRPr lang="en-US" altLang="zh-CN" sz="2400" dirty="0"/>
          </a:p>
        </p:txBody>
      </p:sp>
      <p:sp>
        <p:nvSpPr>
          <p:cNvPr id="55301" name="Rectangle 3"/>
          <p:cNvSpPr/>
          <p:nvPr/>
        </p:nvSpPr>
        <p:spPr>
          <a:xfrm>
            <a:off x="833438" y="149225"/>
            <a:ext cx="7780337" cy="1304925"/>
          </a:xfrm>
          <a:prstGeom prst="rect">
            <a:avLst/>
          </a:prstGeom>
          <a:noFill/>
          <a:ln w="50800">
            <a:noFill/>
          </a:ln>
        </p:spPr>
        <p:txBody>
          <a:bodyPr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en-US" altLang="zh-CN" sz="4000" dirty="0">
                <a:solidFill>
                  <a:schemeClr val="bg2"/>
                </a:solidFill>
              </a:rPr>
              <a:t>Goodwill</a:t>
            </a:r>
            <a:r>
              <a:rPr lang="zh-CN" altLang="en-US" sz="4000" dirty="0">
                <a:solidFill>
                  <a:schemeClr val="bg2"/>
                </a:solidFill>
              </a:rPr>
              <a:t>商誉</a:t>
            </a:r>
            <a:endParaRPr lang="zh-CN" altLang="en-US" sz="4000" dirty="0">
              <a:solidFill>
                <a:schemeClr val="bg2"/>
              </a:solidFill>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56323"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56324" name="Rectangle 2"/>
          <p:cNvSpPr>
            <a:spLocks noGrp="1"/>
          </p:cNvSpPr>
          <p:nvPr>
            <p:ph idx="1"/>
          </p:nvPr>
        </p:nvSpPr>
        <p:spPr>
          <a:xfrm>
            <a:off x="900113" y="2060575"/>
            <a:ext cx="7777162" cy="3889375"/>
          </a:xfrm>
          <a:ln/>
        </p:spPr>
        <p:txBody>
          <a:bodyPr vert="horz" wrap="square" lIns="92075" tIns="46038" rIns="92075" bIns="46038" anchor="t" anchorCtr="0"/>
          <a:p>
            <a:pPr marL="0" indent="0" eaLnBrk="1" hangingPunct="1">
              <a:buNone/>
            </a:pPr>
            <a:r>
              <a:rPr lang="en-US" altLang="zh-CN" dirty="0"/>
              <a:t>An impairment occurs when:</a:t>
            </a:r>
            <a:endParaRPr lang="en-US" altLang="zh-CN" dirty="0"/>
          </a:p>
          <a:p>
            <a:pPr lvl="1" eaLnBrk="1" hangingPunct="1"/>
            <a:r>
              <a:rPr lang="en-US" altLang="zh-CN" sz="3200" dirty="0"/>
              <a:t>the carrying amount of an asset is not recoverable, and</a:t>
            </a:r>
            <a:endParaRPr lang="en-US" altLang="zh-CN" sz="3200" dirty="0"/>
          </a:p>
          <a:p>
            <a:pPr lvl="1" eaLnBrk="1" hangingPunct="1"/>
            <a:r>
              <a:rPr lang="en-US" altLang="zh-CN" sz="3200" dirty="0"/>
              <a:t>a write-off of the impaired amount is needed </a:t>
            </a:r>
            <a:endParaRPr lang="en-US" altLang="zh-CN" sz="3200" dirty="0"/>
          </a:p>
          <a:p>
            <a:pPr marL="0" indent="0" eaLnBrk="1" hangingPunct="1">
              <a:buNone/>
            </a:pPr>
            <a:r>
              <a:rPr lang="en-US" altLang="zh-CN" dirty="0"/>
              <a:t>To determine the amount of impairment, a recoverability test is used.</a:t>
            </a:r>
            <a:endParaRPr lang="en-US" altLang="zh-CN" dirty="0"/>
          </a:p>
        </p:txBody>
      </p:sp>
      <p:sp>
        <p:nvSpPr>
          <p:cNvPr id="56325" name="Rectangle 3"/>
          <p:cNvSpPr/>
          <p:nvPr/>
        </p:nvSpPr>
        <p:spPr>
          <a:xfrm>
            <a:off x="833438" y="149225"/>
            <a:ext cx="7780337" cy="1304925"/>
          </a:xfrm>
          <a:prstGeom prst="rect">
            <a:avLst/>
          </a:prstGeom>
          <a:noFill/>
          <a:ln w="50800">
            <a:noFill/>
          </a:ln>
        </p:spPr>
        <p:txBody>
          <a:bodyPr lIns="92075" tIns="46038" rIns="92075" bIns="46038"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en-US" altLang="zh-CN" sz="4000" dirty="0">
                <a:solidFill>
                  <a:schemeClr val="bg2"/>
                </a:solidFill>
              </a:rPr>
              <a:t>Intangibles: Impairments</a:t>
            </a:r>
            <a:r>
              <a:rPr lang="zh-CN" altLang="en-US" sz="4000" dirty="0">
                <a:solidFill>
                  <a:schemeClr val="bg2"/>
                </a:solidFill>
              </a:rPr>
              <a:t>减值</a:t>
            </a:r>
            <a:endParaRPr lang="zh-CN" altLang="en-US" sz="4000" dirty="0">
              <a:solidFill>
                <a:schemeClr val="bg2"/>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11267"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11268" name="Rectangle 2"/>
          <p:cNvSpPr>
            <a:spLocks noGrp="1"/>
          </p:cNvSpPr>
          <p:nvPr>
            <p:ph type="title"/>
          </p:nvPr>
        </p:nvSpPr>
        <p:spPr>
          <a:xfrm>
            <a:off x="1150938" y="214313"/>
            <a:ext cx="7793037" cy="1169987"/>
          </a:xfrm>
          <a:solidFill>
            <a:schemeClr val="bg1">
              <a:alpha val="100000"/>
            </a:schemeClr>
          </a:solidFill>
          <a:ln/>
        </p:spPr>
        <p:txBody>
          <a:bodyPr vert="horz" wrap="square" lIns="91440" tIns="45720" rIns="91440" bIns="45720" anchor="b" anchorCtr="0"/>
          <a:p>
            <a:pPr eaLnBrk="1" hangingPunct="1"/>
            <a:r>
              <a:rPr lang="en-US" altLang="zh-CN" sz="3200" b="1" dirty="0">
                <a:solidFill>
                  <a:schemeClr val="bg2"/>
                </a:solidFill>
              </a:rPr>
              <a:t>Property, Plant, and Equipment (PP&amp;E)</a:t>
            </a:r>
            <a:endParaRPr lang="en-US" altLang="zh-CN" sz="3200" b="1" dirty="0">
              <a:solidFill>
                <a:schemeClr val="bg2"/>
              </a:solidFill>
            </a:endParaRPr>
          </a:p>
        </p:txBody>
      </p:sp>
      <p:sp>
        <p:nvSpPr>
          <p:cNvPr id="11269" name="Rectangle 3"/>
          <p:cNvSpPr>
            <a:spLocks noGrp="1"/>
          </p:cNvSpPr>
          <p:nvPr>
            <p:ph idx="1"/>
          </p:nvPr>
        </p:nvSpPr>
        <p:spPr>
          <a:solidFill>
            <a:schemeClr val="bg1">
              <a:alpha val="100000"/>
            </a:schemeClr>
          </a:solidFill>
          <a:ln/>
        </p:spPr>
        <p:txBody>
          <a:bodyPr vert="horz" wrap="square" lIns="91440" tIns="45720" rIns="91440" bIns="45720" anchor="t" anchorCtr="0"/>
          <a:p>
            <a:pPr eaLnBrk="1" hangingPunct="1">
              <a:buClr>
                <a:schemeClr val="tx1"/>
              </a:buClr>
              <a:buFontTx/>
              <a:buChar char="*"/>
            </a:pPr>
            <a:r>
              <a:rPr lang="en-US" altLang="zh-CN" sz="2800" dirty="0"/>
              <a:t>PP&amp;E include:</a:t>
            </a:r>
            <a:endParaRPr lang="en-US" altLang="zh-CN" sz="2800" dirty="0"/>
          </a:p>
          <a:p>
            <a:pPr eaLnBrk="1" hangingPunct="1">
              <a:buClr>
                <a:schemeClr val="tx1"/>
              </a:buClr>
              <a:buSzPct val="80000"/>
              <a:buFont typeface="Monotype Sorts" pitchFamily="2" charset="2"/>
              <a:buChar char="¶"/>
            </a:pPr>
            <a:r>
              <a:rPr lang="en-US" altLang="zh-CN" sz="2800" dirty="0"/>
              <a:t>      land, building, structures and equipment</a:t>
            </a:r>
            <a:endParaRPr lang="en-US" altLang="zh-CN" sz="2800" dirty="0"/>
          </a:p>
          <a:p>
            <a:pPr eaLnBrk="1" hangingPunct="1">
              <a:buClr>
                <a:schemeClr val="tx1"/>
              </a:buClr>
              <a:buSzPct val="80000"/>
              <a:buFont typeface="Monotype Sorts" pitchFamily="2" charset="2"/>
              <a:buChar char="·"/>
            </a:pPr>
            <a:r>
              <a:rPr lang="en-US" altLang="zh-CN" sz="2800" dirty="0"/>
              <a:t>      machinery, furniture and tools</a:t>
            </a:r>
            <a:endParaRPr lang="en-US" altLang="zh-CN" sz="2800" dirty="0"/>
          </a:p>
          <a:p>
            <a:pPr eaLnBrk="1" hangingPunct="1">
              <a:buClr>
                <a:schemeClr val="tx1"/>
              </a:buClr>
              <a:buSzPct val="80000"/>
              <a:buFontTx/>
              <a:buChar char="*"/>
            </a:pPr>
            <a:r>
              <a:rPr lang="en-US" altLang="zh-CN" sz="2800" dirty="0"/>
              <a:t> They are not held for resale</a:t>
            </a:r>
            <a:endParaRPr lang="en-US" altLang="zh-CN" sz="2800" dirty="0"/>
          </a:p>
          <a:p>
            <a:pPr eaLnBrk="1" hangingPunct="1">
              <a:buClr>
                <a:schemeClr val="tx1"/>
              </a:buClr>
              <a:buSzPct val="80000"/>
              <a:buFontTx/>
              <a:buChar char="*"/>
            </a:pPr>
            <a:r>
              <a:rPr lang="en-US" altLang="zh-CN" sz="2800" dirty="0"/>
              <a:t> They are long term and are subject to depreciation (except land)</a:t>
            </a:r>
            <a:endParaRPr lang="en-US" altLang="zh-CN" sz="2800" dirty="0"/>
          </a:p>
          <a:p>
            <a:pPr eaLnBrk="1" hangingPunct="1">
              <a:buClr>
                <a:schemeClr val="tx1"/>
              </a:buClr>
              <a:buSzPct val="80000"/>
              <a:buFontTx/>
              <a:buChar char="*"/>
            </a:pPr>
            <a:r>
              <a:rPr lang="en-US" altLang="zh-CN" sz="2800" dirty="0"/>
              <a:t> They are tangible</a:t>
            </a:r>
            <a:endParaRPr lang="en-US" altLang="zh-CN" sz="2800"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7346" name="Picture 4" descr="Gross_domestic_expenditure_on_R&amp;D_in_the_Triad_and_China,_2002–12_(%_of_GDP)_YB14"/>
          <p:cNvPicPr>
            <a:picLocks noChangeAspect="1"/>
          </p:cNvPicPr>
          <p:nvPr/>
        </p:nvPicPr>
        <p:blipFill>
          <a:blip r:embed="rId1"/>
          <a:stretch>
            <a:fillRect/>
          </a:stretch>
        </p:blipFill>
        <p:spPr>
          <a:xfrm>
            <a:off x="71438" y="2060575"/>
            <a:ext cx="8964612" cy="4256088"/>
          </a:xfrm>
          <a:prstGeom prst="rect">
            <a:avLst/>
          </a:prstGeom>
          <a:noFill/>
          <a:ln w="9525">
            <a:noFill/>
          </a:ln>
        </p:spPr>
      </p:pic>
      <p:sp>
        <p:nvSpPr>
          <p:cNvPr id="57347" name="Rectangle 5"/>
          <p:cNvSpPr/>
          <p:nvPr/>
        </p:nvSpPr>
        <p:spPr>
          <a:xfrm>
            <a:off x="875983" y="479266"/>
            <a:ext cx="7436485" cy="1122680"/>
          </a:xfrm>
          <a:prstGeom prst="rect">
            <a:avLst/>
          </a:prstGeom>
          <a:noFill/>
          <a:ln w="12700">
            <a:noFill/>
          </a:ln>
        </p:spPr>
        <p:txBody>
          <a:bodyPr wrap="none" lIns="0" tIns="0" rIns="0" bIns="15870"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1800" b="1" dirty="0">
                <a:latin typeface="Tahoma" panose="020B0604030504040204" pitchFamily="34" charset="0"/>
              </a:rPr>
              <a:t>File: Gross domestic expenditure on R&amp;D in the Triad and China, </a:t>
            </a:r>
            <a:endParaRPr lang="en-US" altLang="zh-CN" sz="1800" b="1" dirty="0">
              <a:latin typeface="Tahoma" panose="020B0604030504040204" pitchFamily="34" charset="0"/>
            </a:endParaRPr>
          </a:p>
          <a:p>
            <a:pPr marL="0" lvl="0" indent="0" algn="ctr">
              <a:spcBef>
                <a:spcPct val="0"/>
              </a:spcBef>
              <a:buNone/>
            </a:pPr>
            <a:r>
              <a:rPr lang="en-US" altLang="zh-CN" sz="1800" b="1" dirty="0">
                <a:latin typeface="Tahoma" panose="020B0604030504040204" pitchFamily="34" charset="0"/>
              </a:rPr>
              <a:t>2002–12 (% of GDP) </a:t>
            </a:r>
            <a:endParaRPr lang="en-US" altLang="zh-CN" sz="1800" b="1" dirty="0">
              <a:latin typeface="Tahoma" panose="020B0604030504040204" pitchFamily="34" charset="0"/>
            </a:endParaRPr>
          </a:p>
          <a:p>
            <a:pPr marL="0" lvl="0" indent="0" algn="ctr">
              <a:spcBef>
                <a:spcPct val="0"/>
              </a:spcBef>
              <a:buNone/>
            </a:pPr>
            <a:r>
              <a:rPr lang="en-US" altLang="zh-CN" sz="1800" b="1" dirty="0">
                <a:solidFill>
                  <a:schemeClr val="accent6">
                    <a:lumMod val="60000"/>
                    <a:lumOff val="40000"/>
                  </a:schemeClr>
                </a:solidFill>
                <a:latin typeface="Tahoma" panose="020B0604030504040204" pitchFamily="34" charset="0"/>
              </a:rPr>
              <a:t>https://stats.oecd.org/</a:t>
            </a:r>
            <a:endParaRPr lang="en-US" altLang="zh-CN" sz="1800" b="1" dirty="0">
              <a:solidFill>
                <a:schemeClr val="accent6">
                  <a:lumMod val="60000"/>
                  <a:lumOff val="40000"/>
                </a:schemeClr>
              </a:solidFill>
              <a:latin typeface="Tahoma" panose="020B0604030504040204" pitchFamily="34" charset="0"/>
            </a:endParaRPr>
          </a:p>
          <a:p>
            <a:pPr marL="0" lvl="0" indent="0" algn="ctr">
              <a:spcBef>
                <a:spcPct val="0"/>
              </a:spcBef>
              <a:buNone/>
            </a:pPr>
            <a:endParaRPr lang="en-US" altLang="zh-CN" sz="1800" b="1" dirty="0">
              <a:solidFill>
                <a:schemeClr val="accent6">
                  <a:lumMod val="60000"/>
                  <a:lumOff val="40000"/>
                </a:schemeClr>
              </a:solidFill>
              <a:latin typeface="Tahoma" panose="020B060403050404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对象 1"/>
          <p:cNvGraphicFramePr/>
          <p:nvPr>
            <p:custDataLst>
              <p:tags r:id="rId1"/>
            </p:custDataLst>
          </p:nvPr>
        </p:nvGraphicFramePr>
        <p:xfrm>
          <a:off x="3011805" y="5715"/>
          <a:ext cx="4919345" cy="6769735"/>
        </p:xfrm>
        <a:graphic>
          <a:graphicData uri="http://schemas.openxmlformats.org/presentationml/2006/ole">
            <mc:AlternateContent xmlns:mc="http://schemas.openxmlformats.org/markup-compatibility/2006">
              <mc:Choice xmlns:v="urn:schemas-microsoft-com:vml" Requires="v">
                <p:oleObj spid="_x0000_s3" name="" r:id="rId2" imgW="6838950" imgH="9759950" progId="Paint.Picture">
                  <p:embed/>
                </p:oleObj>
              </mc:Choice>
              <mc:Fallback>
                <p:oleObj name="" r:id="rId2" imgW="6838950" imgH="9759950" progId="Paint.Picture">
                  <p:embed/>
                  <p:pic>
                    <p:nvPicPr>
                      <p:cNvPr id="0" name="图片 2"/>
                      <p:cNvPicPr/>
                      <p:nvPr/>
                    </p:nvPicPr>
                    <p:blipFill>
                      <a:blip r:embed="rId3"/>
                      <a:stretch>
                        <a:fillRect/>
                      </a:stretch>
                    </p:blipFill>
                    <p:spPr>
                      <a:xfrm>
                        <a:off x="3011805" y="5715"/>
                        <a:ext cx="4919345" cy="6769735"/>
                      </a:xfrm>
                      <a:prstGeom prst="rect">
                        <a:avLst/>
                      </a:prstGeom>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标题 1"/>
          <p:cNvSpPr>
            <a:spLocks noGrp="1"/>
          </p:cNvSpPr>
          <p:nvPr>
            <p:ph type="title"/>
          </p:nvPr>
        </p:nvSpPr>
        <p:spPr>
          <a:ln/>
        </p:spPr>
        <p:txBody>
          <a:bodyPr vert="horz" wrap="square" lIns="91440" tIns="45720" rIns="91440" bIns="45720" anchor="b" anchorCtr="0"/>
          <a:p>
            <a:pPr eaLnBrk="1" hangingPunct="1"/>
            <a:r>
              <a:rPr lang="en-US" altLang="zh-CN" sz="3200" b="1" dirty="0">
                <a:solidFill>
                  <a:schemeClr val="tx1"/>
                </a:solidFill>
              </a:rPr>
              <a:t>Return on total assets &amp; asset turnover</a:t>
            </a:r>
            <a:endParaRPr lang="zh-CN" altLang="en-US" sz="3200" b="1" dirty="0">
              <a:solidFill>
                <a:schemeClr val="tx1"/>
              </a:solidFill>
            </a:endParaRPr>
          </a:p>
        </p:txBody>
      </p:sp>
      <p:sp>
        <p:nvSpPr>
          <p:cNvPr id="58371" name="内容占位符 2"/>
          <p:cNvSpPr>
            <a:spLocks noGrp="1"/>
          </p:cNvSpPr>
          <p:nvPr>
            <p:ph idx="1"/>
          </p:nvPr>
        </p:nvSpPr>
        <p:spPr>
          <a:xfrm>
            <a:off x="428625" y="2017713"/>
            <a:ext cx="8526463" cy="4114800"/>
          </a:xfrm>
          <a:ln/>
        </p:spPr>
        <p:txBody>
          <a:bodyPr vert="horz" wrap="square" lIns="91440" tIns="45720" rIns="91440" bIns="45720" anchor="t" anchorCtr="0"/>
          <a:p>
            <a:pPr eaLnBrk="1" hangingPunct="1"/>
            <a:r>
              <a:rPr lang="en-US" altLang="zh-CN" dirty="0"/>
              <a:t>Return on assets=(net income + interest) </a:t>
            </a:r>
            <a:endParaRPr lang="en-US" altLang="zh-CN" dirty="0"/>
          </a:p>
          <a:p>
            <a:pPr eaLnBrk="1" hangingPunct="1">
              <a:buNone/>
            </a:pPr>
            <a:r>
              <a:rPr lang="en-US" altLang="zh-CN" dirty="0"/>
              <a:t>                             / average total assets</a:t>
            </a:r>
            <a:endParaRPr lang="en-US" altLang="zh-CN" dirty="0"/>
          </a:p>
          <a:p>
            <a:pPr eaLnBrk="1" hangingPunct="1"/>
            <a:endParaRPr lang="en-US" altLang="zh-CN" dirty="0"/>
          </a:p>
          <a:p>
            <a:pPr eaLnBrk="1" hangingPunct="1"/>
            <a:r>
              <a:rPr lang="en-US" altLang="zh-CN" dirty="0"/>
              <a:t>Asset turnover = net sales </a:t>
            </a:r>
            <a:endParaRPr lang="en-US" altLang="zh-CN" dirty="0"/>
          </a:p>
          <a:p>
            <a:pPr eaLnBrk="1" hangingPunct="1">
              <a:buNone/>
            </a:pPr>
            <a:r>
              <a:rPr lang="en-US" altLang="zh-CN" dirty="0"/>
              <a:t>                           / average total assets</a:t>
            </a:r>
            <a:endParaRPr lang="zh-CN" altLang="en-US" dirty="0"/>
          </a:p>
        </p:txBody>
      </p:sp>
      <p:sp>
        <p:nvSpPr>
          <p:cNvPr id="58372" name="页脚占位符 3"/>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58373" name="灯片编号占位符 4"/>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59395"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59396" name="Rectangle 2"/>
          <p:cNvSpPr>
            <a:spLocks noGrp="1"/>
          </p:cNvSpPr>
          <p:nvPr>
            <p:ph type="title"/>
          </p:nvPr>
        </p:nvSpPr>
        <p:spPr>
          <a:ln/>
        </p:spPr>
        <p:txBody>
          <a:bodyPr vert="horz" wrap="square" lIns="91440" tIns="45720" rIns="91440" bIns="45720" anchor="b" anchorCtr="0"/>
          <a:p>
            <a:pPr eaLnBrk="1" hangingPunct="1"/>
            <a:r>
              <a:rPr lang="en-US" altLang="zh-CN" dirty="0"/>
              <a:t>End of lesson 6</a:t>
            </a:r>
            <a:endParaRPr lang="en-US" altLang="zh-C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itle 2"/>
          <p:cNvSpPr>
            <a:spLocks noGrp="1"/>
          </p:cNvSpPr>
          <p:nvPr>
            <p:ph type="title"/>
            <p:custDataLst>
              <p:tags r:id="rId1"/>
            </p:custDataLst>
          </p:nvPr>
        </p:nvSpPr>
        <p:spPr bwMode="auto">
          <a:xfrm>
            <a:off x="387350" y="273051"/>
            <a:ext cx="8382000" cy="665161"/>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spAutoFit/>
          </a:bodyPr>
          <a:lstStyle/>
          <a:p>
            <a:pPr marL="0" marR="0" lvl="0" indent="0" algn="l" defTabSz="913130" rtl="0" eaLnBrk="1" fontAlgn="base" latinLnBrk="0" hangingPunct="1">
              <a:lnSpc>
                <a:spcPct val="90000"/>
              </a:lnSpc>
              <a:spcBef>
                <a:spcPct val="0"/>
              </a:spcBef>
              <a:spcAft>
                <a:spcPct val="0"/>
              </a:spcAft>
              <a:buClrTx/>
              <a:buSzTx/>
              <a:buFontTx/>
              <a:buNone/>
              <a:defRPr/>
            </a:pPr>
            <a:r>
              <a:rPr kumimoji="0" lang="en-US" sz="4800" b="0" i="0" u="none" strike="noStrike" kern="1200" cap="none" spc="-150" normalizeH="0" baseline="0" noProof="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Types of Plant Assets</a:t>
            </a:r>
            <a:endParaRPr kumimoji="0" lang="en-US" sz="4800" b="0" i="0" u="none" strike="noStrike" kern="1200" cap="none" spc="-150" normalizeH="0" baseline="0" noProof="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2291" name="Slide Number Placeholder 1"/>
          <p:cNvSpPr txBox="1">
            <a:spLocks noGrp="1"/>
          </p:cNvSpPr>
          <p:nvPr/>
        </p:nvSpPr>
        <p:spPr>
          <a:xfrm>
            <a:off x="76200" y="6432550"/>
            <a:ext cx="1143000" cy="3651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r" eaLnBrk="1" hangingPunct="1">
              <a:spcBef>
                <a:spcPct val="0"/>
              </a:spcBef>
              <a:buClrTx/>
              <a:buSzTx/>
              <a:buFontTx/>
              <a:buNone/>
            </a:pPr>
            <a:fld id="{9A0DB2DC-4C9A-4742-B13C-FB6460FD3503}" type="slidenum">
              <a:rPr lang="zh-CN" altLang="en-US" sz="1200" dirty="0">
                <a:solidFill>
                  <a:srgbClr val="898989"/>
                </a:solidFill>
                <a:latin typeface="Calibri" panose="020F0502020204030204" pitchFamily="34" charset="0"/>
                <a:cs typeface="Arial" panose="020B0604020202020204" pitchFamily="34" charset="0"/>
              </a:rPr>
            </a:fld>
            <a:endParaRPr lang="zh-CN" altLang="en-US" sz="1200" dirty="0">
              <a:solidFill>
                <a:srgbClr val="898989"/>
              </a:solidFill>
              <a:latin typeface="Calibri" panose="020F0502020204030204" pitchFamily="34" charset="0"/>
              <a:ea typeface="Arial" panose="020B0604020202020204" pitchFamily="34" charset="0"/>
              <a:cs typeface="Arial" panose="020B0604020202020204" pitchFamily="34" charset="0"/>
            </a:endParaRPr>
          </a:p>
        </p:txBody>
      </p:sp>
      <p:pic>
        <p:nvPicPr>
          <p:cNvPr id="15367" name="Picture 7" descr="C:\Users\ROBIN-ONE\AppData\Local\Microsoft\Windows\Temporary Internet Files\Content.IE5\7D82V69M\MC900237242[1].wmf"/>
          <p:cNvPicPr>
            <a:picLocks noChangeAspect="1"/>
          </p:cNvPicPr>
          <p:nvPr/>
        </p:nvPicPr>
        <p:blipFill>
          <a:blip r:embed="rId2"/>
          <a:stretch>
            <a:fillRect/>
          </a:stretch>
        </p:blipFill>
        <p:spPr>
          <a:xfrm>
            <a:off x="304800" y="3971925"/>
            <a:ext cx="1693863" cy="1685925"/>
          </a:xfrm>
          <a:prstGeom prst="rect">
            <a:avLst/>
          </a:prstGeom>
          <a:noFill/>
          <a:ln w="9525">
            <a:noFill/>
          </a:ln>
        </p:spPr>
      </p:pic>
      <p:pic>
        <p:nvPicPr>
          <p:cNvPr id="15370" name="Picture 10" descr="C:\Users\ROBIN-ONE\AppData\Local\Microsoft\Windows\Temporary Internet Files\Content.IE5\5HVO6BXM\MC900233824[1].wmf"/>
          <p:cNvPicPr>
            <a:picLocks noChangeAspect="1"/>
          </p:cNvPicPr>
          <p:nvPr/>
        </p:nvPicPr>
        <p:blipFill>
          <a:blip r:embed="rId3"/>
          <a:stretch>
            <a:fillRect/>
          </a:stretch>
        </p:blipFill>
        <p:spPr>
          <a:xfrm>
            <a:off x="2481263" y="3938588"/>
            <a:ext cx="1755775" cy="1752600"/>
          </a:xfrm>
          <a:prstGeom prst="rect">
            <a:avLst/>
          </a:prstGeom>
          <a:noFill/>
          <a:ln w="9525">
            <a:noFill/>
          </a:ln>
        </p:spPr>
      </p:pic>
      <p:pic>
        <p:nvPicPr>
          <p:cNvPr id="15371" name="Picture 11" descr="C:\Users\ROBIN-ONE\AppData\Local\Microsoft\Windows\Temporary Internet Files\Content.IE5\DY87JOAM\MC900233613[1].wmf"/>
          <p:cNvPicPr>
            <a:picLocks noChangeAspect="1"/>
          </p:cNvPicPr>
          <p:nvPr/>
        </p:nvPicPr>
        <p:blipFill>
          <a:blip r:embed="rId4"/>
          <a:stretch>
            <a:fillRect/>
          </a:stretch>
        </p:blipFill>
        <p:spPr>
          <a:xfrm>
            <a:off x="4616450" y="4097338"/>
            <a:ext cx="1628775" cy="1593850"/>
          </a:xfrm>
          <a:prstGeom prst="rect">
            <a:avLst/>
          </a:prstGeom>
          <a:noFill/>
          <a:ln w="9525">
            <a:noFill/>
          </a:ln>
        </p:spPr>
      </p:pic>
      <p:pic>
        <p:nvPicPr>
          <p:cNvPr id="15373" name="Picture 13" descr="C:\Users\ROBIN-ONE\AppData\Local\Microsoft\Windows\Temporary Internet Files\Content.IE5\Z2KF5SZW\MC900016611[1].wmf"/>
          <p:cNvPicPr>
            <a:picLocks noChangeAspect="1"/>
          </p:cNvPicPr>
          <p:nvPr/>
        </p:nvPicPr>
        <p:blipFill>
          <a:blip r:embed="rId5"/>
          <a:stretch>
            <a:fillRect/>
          </a:stretch>
        </p:blipFill>
        <p:spPr>
          <a:xfrm>
            <a:off x="6781800" y="4148138"/>
            <a:ext cx="1524000" cy="1543050"/>
          </a:xfrm>
          <a:prstGeom prst="rect">
            <a:avLst/>
          </a:prstGeom>
          <a:noFill/>
          <a:ln w="9525">
            <a:noFill/>
          </a:ln>
        </p:spPr>
      </p:pic>
      <p:sp>
        <p:nvSpPr>
          <p:cNvPr id="4" name="Content Placeholder 3"/>
          <p:cNvSpPr>
            <a:spLocks noGrp="1"/>
          </p:cNvSpPr>
          <p:nvPr>
            <p:ph idx="1"/>
          </p:nvPr>
        </p:nvSpPr>
        <p:spPr>
          <a:xfrm>
            <a:off x="1182688" y="2017713"/>
            <a:ext cx="7772400" cy="1965325"/>
          </a:xfrm>
          <a:ln/>
        </p:spPr>
        <p:txBody>
          <a:bodyPr vert="horz" wrap="square" lIns="0" tIns="0" rIns="0" bIns="0" anchor="t" anchorCtr="0">
            <a:spAutoFit/>
          </a:bodyPr>
          <a:p>
            <a:pPr marL="396875" indent="-396875" defTabSz="913130" eaLnBrk="1" hangingPunct="1"/>
            <a:r>
              <a:rPr lang="en-US" altLang="zh-CN" sz="2800" dirty="0"/>
              <a:t>Land and land improvements </a:t>
            </a:r>
            <a:endParaRPr lang="en-US" altLang="zh-CN" sz="2800" dirty="0"/>
          </a:p>
          <a:p>
            <a:pPr marL="396875" indent="-396875" defTabSz="913130" eaLnBrk="1" hangingPunct="1"/>
            <a:r>
              <a:rPr lang="en-US" altLang="zh-CN" sz="2800" dirty="0"/>
              <a:t>Buildings</a:t>
            </a:r>
            <a:endParaRPr lang="en-US" altLang="zh-CN" sz="2800" dirty="0"/>
          </a:p>
          <a:p>
            <a:pPr marL="396875" indent="-396875" defTabSz="913130" eaLnBrk="1" hangingPunct="1"/>
            <a:r>
              <a:rPr lang="en-US" altLang="zh-CN" sz="2800" dirty="0"/>
              <a:t>Machinery and equipment</a:t>
            </a:r>
            <a:endParaRPr lang="en-US" altLang="zh-CN" sz="2800" dirty="0"/>
          </a:p>
          <a:p>
            <a:pPr marL="396875" indent="-396875" defTabSz="913130" eaLnBrk="1" hangingPunct="1"/>
            <a:r>
              <a:rPr lang="en-US" altLang="zh-CN" sz="2800" dirty="0"/>
              <a:t>Furniture and fixtures</a:t>
            </a:r>
            <a:endParaRPr lang="en-US" altLang="zh-CN" sz="2800" dirty="0"/>
          </a:p>
        </p:txBody>
      </p:sp>
    </p:spTree>
    <p:custDataLst>
      <p:tags r:id="rId6"/>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charRg st="0" end="2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100"/>
                                  </p:stCondLst>
                                  <p:childTnLst>
                                    <p:set>
                                      <p:cBhvr>
                                        <p:cTn id="12" dur="1" fill="hold">
                                          <p:stCondLst>
                                            <p:cond delay="0"/>
                                          </p:stCondLst>
                                        </p:cTn>
                                        <p:tgtEl>
                                          <p:spTgt spid="4">
                                            <p:txEl>
                                              <p:charRg st="28" end="38"/>
                                            </p:txEl>
                                          </p:spTgt>
                                        </p:tgtEl>
                                        <p:attrNameLst>
                                          <p:attrName>style.visibility</p:attrName>
                                        </p:attrNameLst>
                                      </p:cBhvr>
                                      <p:to>
                                        <p:strVal val="visible"/>
                                      </p:to>
                                    </p:set>
                                  </p:childTnLst>
                                </p:cTn>
                              </p:par>
                              <p:par>
                                <p:cTn id="13" presetID="1" presetClass="entr" presetSubtype="0" fill="hold" nodeType="withEffect">
                                  <p:stCondLst>
                                    <p:cond delay="200"/>
                                  </p:stCondLst>
                                  <p:childTnLst>
                                    <p:set>
                                      <p:cBhvr>
                                        <p:cTn id="14" dur="1" fill="hold">
                                          <p:stCondLst>
                                            <p:cond delay="0"/>
                                          </p:stCondLst>
                                        </p:cTn>
                                        <p:tgtEl>
                                          <p:spTgt spid="153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300"/>
                                  </p:stCondLst>
                                  <p:childTnLst>
                                    <p:set>
                                      <p:cBhvr>
                                        <p:cTn id="18" dur="1" fill="hold">
                                          <p:stCondLst>
                                            <p:cond delay="0"/>
                                          </p:stCondLst>
                                        </p:cTn>
                                        <p:tgtEl>
                                          <p:spTgt spid="4">
                                            <p:txEl>
                                              <p:charRg st="38" end="62"/>
                                            </p:txEl>
                                          </p:spTgt>
                                        </p:tgtEl>
                                        <p:attrNameLst>
                                          <p:attrName>style.visibility</p:attrName>
                                        </p:attrNameLst>
                                      </p:cBhvr>
                                      <p:to>
                                        <p:strVal val="visible"/>
                                      </p:to>
                                    </p:set>
                                  </p:childTnLst>
                                </p:cTn>
                              </p:par>
                              <p:par>
                                <p:cTn id="19" presetID="1" presetClass="entr" presetSubtype="0" fill="hold" nodeType="withEffect">
                                  <p:stCondLst>
                                    <p:cond delay="300"/>
                                  </p:stCondLst>
                                  <p:childTnLst>
                                    <p:set>
                                      <p:cBhvr>
                                        <p:cTn id="20" dur="1" fill="hold">
                                          <p:stCondLst>
                                            <p:cond delay="0"/>
                                          </p:stCondLst>
                                        </p:cTn>
                                        <p:tgtEl>
                                          <p:spTgt spid="153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400"/>
                                  </p:stCondLst>
                                  <p:childTnLst>
                                    <p:set>
                                      <p:cBhvr>
                                        <p:cTn id="24" dur="1" fill="hold">
                                          <p:stCondLst>
                                            <p:cond delay="0"/>
                                          </p:stCondLst>
                                        </p:cTn>
                                        <p:tgtEl>
                                          <p:spTgt spid="4">
                                            <p:txEl>
                                              <p:charRg st="62" end="85"/>
                                            </p:txEl>
                                          </p:spTgt>
                                        </p:tgtEl>
                                        <p:attrNameLst>
                                          <p:attrName>style.visibility</p:attrName>
                                        </p:attrNameLst>
                                      </p:cBhvr>
                                      <p:to>
                                        <p:strVal val="visible"/>
                                      </p:to>
                                    </p:set>
                                  </p:childTnLst>
                                </p:cTn>
                              </p:par>
                              <p:par>
                                <p:cTn id="25" presetID="1" presetClass="entr" presetSubtype="0" fill="hold" nodeType="withEffect">
                                  <p:stCondLst>
                                    <p:cond delay="400"/>
                                  </p:stCondLst>
                                  <p:childTnLst>
                                    <p:set>
                                      <p:cBhvr>
                                        <p:cTn id="26" dur="1" fill="hold">
                                          <p:stCondLst>
                                            <p:cond delay="0"/>
                                          </p:stCondLst>
                                        </p:cTn>
                                        <p:tgtEl>
                                          <p:spTgt spid="15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页脚占位符 4"/>
          <p:cNvSpPr txBox="1">
            <a:spLocks noGrp="1"/>
          </p:cNvSpPr>
          <p:nvPr>
            <p:ph type="ftr" sz="quarter" idx="11"/>
          </p:nvPr>
        </p:nvSpPr>
        <p:spPr>
          <a:ln/>
        </p:spPr>
        <p:txBody>
          <a:bodyPr anchor="b" anchorCtr="0"/>
          <a:p>
            <a:pPr marL="0" indent="0" algn="ctr" eaLnBrk="1" hangingPunct="1">
              <a:spcBef>
                <a:spcPct val="0"/>
              </a:spcBef>
              <a:buClrTx/>
              <a:buSzTx/>
              <a:buFontTx/>
              <a:buNone/>
            </a:pPr>
            <a:r>
              <a:rPr lang="en-US" altLang="zh-CN" sz="1400" dirty="0"/>
              <a:t>YE SUN AccountingEnglish</a:t>
            </a:r>
            <a:endParaRPr lang="en-US" altLang="zh-CN" sz="1400" dirty="0"/>
          </a:p>
        </p:txBody>
      </p:sp>
      <p:sp>
        <p:nvSpPr>
          <p:cNvPr id="13315" name="灯片编号占位符 5"/>
          <p:cNvSpPr txBox="1">
            <a:spLocks noGrp="1"/>
          </p:cNvSpPr>
          <p:nvPr>
            <p:ph type="sldNum" sz="quarter" idx="12"/>
          </p:nvPr>
        </p:nvSpPr>
        <p:spPr>
          <a:ln/>
        </p:spPr>
        <p:txBody>
          <a:bodyPr anchor="b" anchorCtr="0"/>
          <a:p>
            <a:pPr marL="0" indent="0" algn="r" eaLnBrk="1" hangingPunct="1">
              <a:spcBef>
                <a:spcPct val="0"/>
              </a:spcBef>
              <a:buClrTx/>
              <a:buSzTx/>
              <a:buFontTx/>
              <a:buNone/>
            </a:pPr>
            <a:fld id="{9A0DB2DC-4C9A-4742-B13C-FB6460FD3503}" type="slidenum">
              <a:rPr lang="zh-CN" altLang="en-US" sz="1400" dirty="0"/>
            </a:fld>
            <a:endParaRPr lang="zh-CN" altLang="en-US" sz="1400" dirty="0"/>
          </a:p>
        </p:txBody>
      </p:sp>
      <p:sp>
        <p:nvSpPr>
          <p:cNvPr id="13316" name="Rectangle 2"/>
          <p:cNvSpPr>
            <a:spLocks noGrp="1"/>
          </p:cNvSpPr>
          <p:nvPr>
            <p:ph type="title"/>
          </p:nvPr>
        </p:nvSpPr>
        <p:spPr>
          <a:ln/>
        </p:spPr>
        <p:txBody>
          <a:bodyPr vert="horz" wrap="square" lIns="91440" tIns="45720" rIns="91440" bIns="45720" anchor="b" anchorCtr="0"/>
          <a:p>
            <a:pPr eaLnBrk="1" hangingPunct="1"/>
            <a:r>
              <a:rPr lang="en-US" altLang="zh-CN" dirty="0">
                <a:solidFill>
                  <a:srgbClr val="0000CC"/>
                </a:solidFill>
              </a:rPr>
              <a:t>Acquisition Cost </a:t>
            </a:r>
            <a:r>
              <a:rPr lang="zh-CN" altLang="en-US" dirty="0">
                <a:solidFill>
                  <a:srgbClr val="0000CC"/>
                </a:solidFill>
              </a:rPr>
              <a:t>取得成本</a:t>
            </a:r>
            <a:endParaRPr lang="zh-CN" altLang="en-US" dirty="0">
              <a:solidFill>
                <a:srgbClr val="0000CC"/>
              </a:solidFill>
            </a:endParaRPr>
          </a:p>
        </p:txBody>
      </p:sp>
      <p:sp>
        <p:nvSpPr>
          <p:cNvPr id="13317" name="Rectangle 3"/>
          <p:cNvSpPr>
            <a:spLocks noGrp="1"/>
          </p:cNvSpPr>
          <p:nvPr>
            <p:ph idx="1"/>
          </p:nvPr>
        </p:nvSpPr>
        <p:spPr>
          <a:solidFill>
            <a:schemeClr val="bg1">
              <a:alpha val="100000"/>
            </a:schemeClr>
          </a:solidFill>
          <a:ln/>
        </p:spPr>
        <p:txBody>
          <a:bodyPr vert="horz" wrap="square" lIns="91440" tIns="45720" rIns="91440" bIns="45720" anchor="t" anchorCtr="0"/>
          <a:p>
            <a:pPr eaLnBrk="1" hangingPunct="1">
              <a:lnSpc>
                <a:spcPct val="90000"/>
              </a:lnSpc>
            </a:pPr>
            <a:r>
              <a:rPr lang="en-US" altLang="zh-CN" sz="2400" dirty="0"/>
              <a:t>Historical cost is the basis for determining cost</a:t>
            </a:r>
            <a:endParaRPr lang="en-US" altLang="zh-CN" sz="2400" dirty="0"/>
          </a:p>
          <a:p>
            <a:pPr eaLnBrk="1" hangingPunct="1">
              <a:lnSpc>
                <a:spcPct val="90000"/>
              </a:lnSpc>
            </a:pPr>
            <a:r>
              <a:rPr lang="en-US" altLang="zh-CN" sz="2400" dirty="0"/>
              <a:t>Historical cost includes:</a:t>
            </a:r>
            <a:endParaRPr lang="en-US" altLang="zh-CN" sz="2400" dirty="0"/>
          </a:p>
          <a:p>
            <a:pPr lvl="1" eaLnBrk="1" hangingPunct="1">
              <a:lnSpc>
                <a:spcPct val="90000"/>
              </a:lnSpc>
            </a:pPr>
            <a:r>
              <a:rPr lang="en-US" altLang="zh-CN" sz="2000" dirty="0"/>
              <a:t>the asset</a:t>
            </a:r>
            <a:r>
              <a:rPr lang="en-US" altLang="zh-CN" sz="2000" dirty="0">
                <a:latin typeface="Times New Roman" panose="02020603050405020304" pitchFamily="18" charset="0"/>
              </a:rPr>
              <a:t>’</a:t>
            </a:r>
            <a:r>
              <a:rPr lang="en-US" altLang="zh-CN" sz="2000" dirty="0"/>
              <a:t>s cash or cash equivalent price, and</a:t>
            </a:r>
            <a:endParaRPr lang="en-US" altLang="zh-CN" sz="2000" dirty="0"/>
          </a:p>
          <a:p>
            <a:pPr lvl="1" eaLnBrk="1" hangingPunct="1">
              <a:lnSpc>
                <a:spcPct val="90000"/>
              </a:lnSpc>
            </a:pPr>
            <a:r>
              <a:rPr lang="en-US" altLang="zh-CN" sz="2000" dirty="0"/>
              <a:t>the cost of readying the asset for use</a:t>
            </a:r>
            <a:endParaRPr lang="en-US" altLang="zh-CN" sz="2000" dirty="0"/>
          </a:p>
          <a:p>
            <a:pPr eaLnBrk="1" hangingPunct="1">
              <a:lnSpc>
                <a:spcPct val="90000"/>
              </a:lnSpc>
            </a:pPr>
            <a:r>
              <a:rPr lang="en-US" altLang="zh-CN" sz="2400" dirty="0"/>
              <a:t> Costs incurred after acquisition are:</a:t>
            </a:r>
            <a:endParaRPr lang="en-US" altLang="zh-CN" sz="2400" dirty="0"/>
          </a:p>
          <a:p>
            <a:pPr lvl="1" eaLnBrk="1" hangingPunct="1">
              <a:lnSpc>
                <a:spcPct val="90000"/>
              </a:lnSpc>
            </a:pPr>
            <a:r>
              <a:rPr lang="en-US" altLang="zh-CN" sz="2000" dirty="0"/>
              <a:t>added to asset</a:t>
            </a:r>
            <a:r>
              <a:rPr lang="en-US" altLang="zh-CN" sz="2000" dirty="0">
                <a:latin typeface="Times New Roman" panose="02020603050405020304" pitchFamily="18" charset="0"/>
              </a:rPr>
              <a:t>’</a:t>
            </a:r>
            <a:r>
              <a:rPr lang="en-US" altLang="zh-CN" sz="2000" dirty="0"/>
              <a:t>s cost, if they provide future service potential, or</a:t>
            </a:r>
            <a:endParaRPr lang="en-US" altLang="zh-CN" sz="2000" dirty="0"/>
          </a:p>
          <a:p>
            <a:pPr lvl="1" eaLnBrk="1" hangingPunct="1">
              <a:lnSpc>
                <a:spcPct val="90000"/>
              </a:lnSpc>
            </a:pPr>
            <a:r>
              <a:rPr lang="en-US" altLang="zh-CN" sz="2000" dirty="0"/>
              <a:t>expensed, if they do not add to service potential</a:t>
            </a:r>
            <a:endParaRPr lang="en-US" altLang="zh-CN" sz="2000" dirty="0"/>
          </a:p>
          <a:p>
            <a:pPr eaLnBrk="1" hangingPunct="1">
              <a:lnSpc>
                <a:spcPct val="90000"/>
              </a:lnSpc>
            </a:pPr>
            <a:r>
              <a:rPr lang="en-US" altLang="zh-CN" sz="2400" dirty="0"/>
              <a:t>Land-land improvement-building</a:t>
            </a:r>
            <a:endParaRPr lang="en-US" altLang="zh-CN" sz="2400" dirty="0"/>
          </a:p>
          <a:p>
            <a:pPr eaLnBrk="1" hangingPunct="1">
              <a:lnSpc>
                <a:spcPct val="90000"/>
              </a:lnSpc>
            </a:pPr>
            <a:r>
              <a:rPr lang="en-US" altLang="zh-CN" sz="2400" dirty="0"/>
              <a:t>Lump-sum purchase</a:t>
            </a:r>
            <a:endParaRPr lang="en-US" altLang="zh-CN" sz="2400" dirty="0"/>
          </a:p>
          <a:p>
            <a:pPr eaLnBrk="1" hangingPunct="1">
              <a:lnSpc>
                <a:spcPct val="90000"/>
              </a:lnSpc>
              <a:buClr>
                <a:schemeClr val="tx2"/>
              </a:buClr>
              <a:buSzPct val="80000"/>
              <a:buFont typeface="Monotype Sorts" pitchFamily="2" charset="2"/>
              <a:buNone/>
            </a:pPr>
            <a:endParaRPr lang="en-US" altLang="zh-CN" sz="24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1778" name="Rectangle 2"/>
          <p:cNvSpPr>
            <a:spLocks noGrp="1" noChangeArrowheads="1"/>
          </p:cNvSpPr>
          <p:nvPr>
            <p:ph type="title"/>
            <p:custDataLst>
              <p:tags r:id="rId1"/>
            </p:custDataLst>
          </p:nvPr>
        </p:nvSpPr>
        <p:spPr bwMode="auto">
          <a:xfrm>
            <a:off x="387350" y="320676"/>
            <a:ext cx="8382000" cy="665161"/>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spAutoFit/>
          </a:bodyPr>
          <a:lstStyle/>
          <a:p>
            <a:pPr marL="0" marR="0" lvl="0" indent="0" algn="l" defTabSz="913130" rtl="0" eaLnBrk="1" fontAlgn="auto" latinLnBrk="0" hangingPunct="1">
              <a:lnSpc>
                <a:spcPct val="90000"/>
              </a:lnSpc>
              <a:spcBef>
                <a:spcPct val="0"/>
              </a:spcBef>
              <a:spcAft>
                <a:spcPts val="0"/>
              </a:spcAft>
              <a:buClrTx/>
              <a:buSzTx/>
              <a:buFontTx/>
              <a:buNone/>
              <a:defRPr/>
            </a:pPr>
            <a:r>
              <a:rPr kumimoji="0" lang="en-US" sz="4800" b="0" i="0" u="none" strike="noStrike" kern="1200" cap="none" spc="-150" normalizeH="0" baseline="0" noProof="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Land</a:t>
            </a:r>
            <a:endParaRPr kumimoji="0" lang="en-US" sz="4800" b="0" i="0" u="none" strike="noStrike" kern="1200" cap="none" spc="-150" normalizeH="0" baseline="0" noProof="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4339" name="Rectangle 4"/>
          <p:cNvSpPr>
            <a:spLocks noGrp="1"/>
          </p:cNvSpPr>
          <p:nvPr>
            <p:ph idx="1"/>
          </p:nvPr>
        </p:nvSpPr>
        <p:spPr>
          <a:xfrm>
            <a:off x="381000" y="2084388"/>
            <a:ext cx="8382000" cy="4081462"/>
          </a:xfrm>
          <a:ln/>
        </p:spPr>
        <p:txBody>
          <a:bodyPr vert="horz" wrap="square" lIns="0" tIns="0" rIns="0" bIns="0" anchor="t" anchorCtr="0">
            <a:spAutoFit/>
          </a:bodyPr>
          <a:p>
            <a:pPr marL="396875" indent="-396875" defTabSz="913130" eaLnBrk="1" hangingPunct="1"/>
            <a:r>
              <a:rPr lang="en-US" altLang="zh-CN" sz="2800" dirty="0"/>
              <a:t>NOT depreciated</a:t>
            </a:r>
            <a:endParaRPr lang="en-US" altLang="zh-CN" sz="2800" dirty="0"/>
          </a:p>
          <a:p>
            <a:pPr marL="396875" indent="-396875" defTabSz="913130" eaLnBrk="1" hangingPunct="1"/>
            <a:r>
              <a:rPr lang="en-US" altLang="zh-CN" sz="2800" dirty="0"/>
              <a:t>Costs included in land:</a:t>
            </a:r>
            <a:endParaRPr lang="en-US" altLang="zh-CN" sz="2800" dirty="0"/>
          </a:p>
          <a:p>
            <a:pPr marL="914400" lvl="1" indent="-396875" defTabSz="913130" eaLnBrk="1" hangingPunct="1"/>
            <a:r>
              <a:rPr lang="en-US" altLang="zh-CN" sz="2400" dirty="0"/>
              <a:t>Purchase price</a:t>
            </a:r>
            <a:endParaRPr lang="en-US" altLang="zh-CN" sz="2400" dirty="0"/>
          </a:p>
          <a:p>
            <a:pPr marL="914400" lvl="1" indent="-396875" defTabSz="913130" eaLnBrk="1" hangingPunct="1"/>
            <a:r>
              <a:rPr lang="en-US" altLang="zh-CN" sz="2400" dirty="0"/>
              <a:t>Brokerage fees</a:t>
            </a:r>
            <a:endParaRPr lang="en-US" altLang="zh-CN" sz="2400" dirty="0"/>
          </a:p>
          <a:p>
            <a:pPr marL="914400" lvl="1" indent="-396875" defTabSz="913130" eaLnBrk="1" hangingPunct="1"/>
            <a:r>
              <a:rPr lang="en-US" altLang="zh-CN" sz="2400" dirty="0"/>
              <a:t>Survey and legal fees</a:t>
            </a:r>
            <a:endParaRPr lang="en-US" altLang="zh-CN" sz="2400" dirty="0"/>
          </a:p>
          <a:p>
            <a:pPr marL="914400" lvl="1" indent="-396875" defTabSz="913130" eaLnBrk="1" hangingPunct="1"/>
            <a:r>
              <a:rPr lang="en-US" altLang="zh-CN" sz="2400" dirty="0"/>
              <a:t>Property taxes </a:t>
            </a:r>
            <a:endParaRPr lang="en-US" altLang="zh-CN" sz="2400" dirty="0"/>
          </a:p>
          <a:p>
            <a:pPr marL="914400" lvl="1" indent="-396875" defTabSz="913130" eaLnBrk="1" hangingPunct="1"/>
            <a:r>
              <a:rPr lang="en-US" altLang="zh-CN" sz="2400" dirty="0"/>
              <a:t>Title transfer</a:t>
            </a:r>
            <a:endParaRPr lang="en-US" altLang="zh-CN" sz="2400" dirty="0"/>
          </a:p>
          <a:p>
            <a:pPr marL="914400" lvl="1" indent="-396875" defTabSz="913130" eaLnBrk="1" hangingPunct="1"/>
            <a:r>
              <a:rPr lang="en-US" altLang="zh-CN" sz="2400" dirty="0"/>
              <a:t>Costs of clearing and removing unwanted buildings</a:t>
            </a:r>
            <a:endParaRPr lang="en-US" altLang="zh-CN" sz="2400" dirty="0"/>
          </a:p>
          <a:p>
            <a:pPr marL="396875" indent="-396875" defTabSz="913130" eaLnBrk="1" hangingPunct="1">
              <a:buFont typeface="Wingdings 3" panose="05040102010807070707" pitchFamily="18" charset="2"/>
              <a:buNone/>
            </a:pPr>
            <a:endParaRPr lang="zh-CN" altLang="en-US" sz="2800" dirty="0"/>
          </a:p>
        </p:txBody>
      </p:sp>
      <p:sp>
        <p:nvSpPr>
          <p:cNvPr id="14340" name="Slide Number Placeholder 1"/>
          <p:cNvSpPr txBox="1">
            <a:spLocks noGrp="1"/>
          </p:cNvSpPr>
          <p:nvPr/>
        </p:nvSpPr>
        <p:spPr>
          <a:xfrm>
            <a:off x="76200" y="6432550"/>
            <a:ext cx="1143000" cy="3651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algn="r" eaLnBrk="1" hangingPunct="1">
              <a:spcBef>
                <a:spcPct val="0"/>
              </a:spcBef>
              <a:buClrTx/>
              <a:buSzTx/>
              <a:buFontTx/>
              <a:buNone/>
            </a:pPr>
            <a:fld id="{9A0DB2DC-4C9A-4742-B13C-FB6460FD3503}" type="slidenum">
              <a:rPr lang="zh-CN" altLang="en-US" sz="1200" dirty="0">
                <a:solidFill>
                  <a:srgbClr val="898989"/>
                </a:solidFill>
                <a:latin typeface="Calibri" panose="020F0502020204030204" pitchFamily="34" charset="0"/>
                <a:cs typeface="Arial" panose="020B0604020202020204" pitchFamily="34" charset="0"/>
              </a:rPr>
            </a:fld>
            <a:endParaRPr lang="zh-CN" altLang="en-US" sz="1200" dirty="0">
              <a:solidFill>
                <a:srgbClr val="898989"/>
              </a:solidFill>
              <a:latin typeface="Calibri" panose="020F0502020204030204" pitchFamily="34" charset="0"/>
              <a:ea typeface="Arial" panose="020B0604020202020204" pitchFamily="34" charset="0"/>
              <a:cs typeface="Arial" panose="020B0604020202020204" pitchFamily="34" charset="0"/>
            </a:endParaRPr>
          </a:p>
        </p:txBody>
      </p:sp>
      <p:pic>
        <p:nvPicPr>
          <p:cNvPr id="14341" name="Picture 9" descr="C:\Users\ROBIN-ONE\AppData\Local\Microsoft\Windows\Temporary Internet Files\Content.IE5\7D82V69M\MP900443965[1].jpg"/>
          <p:cNvPicPr>
            <a:picLocks noChangeAspect="1"/>
          </p:cNvPicPr>
          <p:nvPr/>
        </p:nvPicPr>
        <p:blipFill>
          <a:blip r:embed="rId2"/>
          <a:stretch>
            <a:fillRect/>
          </a:stretch>
        </p:blipFill>
        <p:spPr>
          <a:xfrm>
            <a:off x="5111750" y="908050"/>
            <a:ext cx="3924300" cy="2611438"/>
          </a:xfrm>
          <a:prstGeom prst="rect">
            <a:avLst/>
          </a:prstGeom>
          <a:noFill/>
          <a:ln w="9525">
            <a:noFill/>
          </a:ln>
        </p:spPr>
      </p:pic>
    </p:spTree>
    <p:custDataLst>
      <p:tags r:id="rId3"/>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bwMode="auto">
          <a:xfrm>
            <a:off x="381000" y="230188"/>
            <a:ext cx="8382000" cy="665162"/>
          </a:xfrm>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spAutoFit/>
          </a:bodyPr>
          <a:lstStyle/>
          <a:p>
            <a:pPr marL="0" marR="0" lvl="0" indent="0" algn="l" defTabSz="913130" rtl="0" eaLnBrk="1" fontAlgn="base" latinLnBrk="0" hangingPunct="1">
              <a:lnSpc>
                <a:spcPct val="90000"/>
              </a:lnSpc>
              <a:spcBef>
                <a:spcPct val="0"/>
              </a:spcBef>
              <a:spcAft>
                <a:spcPct val="0"/>
              </a:spcAft>
              <a:buClrTx/>
              <a:buSzTx/>
              <a:buFontTx/>
              <a:buNone/>
              <a:defRPr/>
            </a:pPr>
            <a:r>
              <a:rPr kumimoji="0" lang="en-US" sz="4800" b="0" i="0" u="none" strike="noStrike" kern="1200" cap="none" spc="-150" normalizeH="0" baseline="0" noProof="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Measuring Cost of Land</a:t>
            </a:r>
            <a:endParaRPr kumimoji="0" lang="en-US" sz="4800" b="0" i="0" u="none" strike="noStrike" kern="1200" cap="none" spc="-150" normalizeH="0" baseline="0" noProof="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15363" name="Content Placeholder 4"/>
          <p:cNvPicPr>
            <a:picLocks noGrp="1" noChangeAspect="1"/>
          </p:cNvPicPr>
          <p:nvPr>
            <p:ph idx="1"/>
          </p:nvPr>
        </p:nvPicPr>
        <p:blipFill>
          <a:blip r:embed="rId1"/>
          <a:srcRect/>
          <a:stretch>
            <a:fillRect/>
          </a:stretch>
        </p:blipFill>
        <p:spPr>
          <a:xfrm>
            <a:off x="381000" y="1066800"/>
            <a:ext cx="7715250" cy="3921125"/>
          </a:xfrm>
          <a:ln/>
        </p:spPr>
      </p:pic>
      <p:graphicFrame>
        <p:nvGraphicFramePr>
          <p:cNvPr id="3" name="对象 2"/>
          <p:cNvGraphicFramePr/>
          <p:nvPr/>
        </p:nvGraphicFramePr>
        <p:xfrm>
          <a:off x="412750" y="5355590"/>
          <a:ext cx="8318500" cy="1169670"/>
        </p:xfrm>
        <a:graphic>
          <a:graphicData uri="http://schemas.openxmlformats.org/presentationml/2006/ole">
            <mc:AlternateContent xmlns:mc="http://schemas.openxmlformats.org/markup-compatibility/2006">
              <mc:Choice xmlns:v="urn:schemas-microsoft-com:vml" Requires="v">
                <p:oleObj spid="_x0000_s4" name="" r:id="rId2" imgW="8312150" imgH="1168400" progId="Paint.Picture">
                  <p:embed/>
                </p:oleObj>
              </mc:Choice>
              <mc:Fallback>
                <p:oleObj name="" r:id="rId2" imgW="8312150" imgH="1168400" progId="Paint.Picture">
                  <p:embed/>
                  <p:pic>
                    <p:nvPicPr>
                      <p:cNvPr id="0" name="图片 3"/>
                      <p:cNvPicPr/>
                      <p:nvPr/>
                    </p:nvPicPr>
                    <p:blipFill>
                      <a:blip r:embed="rId3"/>
                      <a:stretch>
                        <a:fillRect/>
                      </a:stretch>
                    </p:blipFill>
                    <p:spPr>
                      <a:xfrm>
                        <a:off x="412750" y="5355590"/>
                        <a:ext cx="8318500" cy="1169670"/>
                      </a:xfrm>
                      <a:prstGeom prst="rect">
                        <a:avLst/>
                      </a:prstGeom>
                    </p:spPr>
                  </p:pic>
                </p:oleObj>
              </mc:Fallback>
            </mc:AlternateContent>
          </a:graphicData>
        </a:graphic>
      </p:graphicFrame>
      <p:sp>
        <p:nvSpPr>
          <p:cNvPr id="7" name="TextBox 6"/>
          <p:cNvSpPr txBox="1"/>
          <p:nvPr/>
        </p:nvSpPr>
        <p:spPr>
          <a:xfrm>
            <a:off x="3799840" y="5038725"/>
            <a:ext cx="2524760" cy="706755"/>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mn-lt"/>
                <a:ea typeface="+mn-ea"/>
              </a:defRPr>
            </a:lvl5pPr>
          </a:lstStyle>
          <a:p>
            <a:pPr marL="0" lvl="0" indent="0" eaLnBrk="1" hangingPunct="1">
              <a:spcBef>
                <a:spcPct val="0"/>
              </a:spcBef>
              <a:buClrTx/>
              <a:buSzTx/>
              <a:buFontTx/>
              <a:buNone/>
            </a:pPr>
            <a:r>
              <a:rPr lang="en-US" altLang="zh-CN" sz="4000" dirty="0">
                <a:latin typeface="Times New Roman" panose="02020603050405020304" pitchFamily="18" charset="0"/>
                <a:cs typeface="Times New Roman" panose="02020603050405020304" pitchFamily="18" charset="0"/>
              </a:rPr>
              <a:t>Capitalized</a:t>
            </a:r>
            <a:endParaRPr lang="en-US" altLang="zh-CN" sz="4000" dirty="0">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tags/tag1.xml><?xml version="1.0" encoding="utf-8"?>
<p:tagLst xmlns:p="http://schemas.openxmlformats.org/presentationml/2006/main">
  <p:tag name="PRESENTER_SHAPEINFO" val="&lt;ThreeDShapeInfo&gt;&lt;uuid val=&quot;{5FD73BB2-1733-4F24-9F75-E718D6C28CFA}&quot;/&gt;&lt;filename val=&quot;C:\Prentice Hall\Ashley Accounting\ACCTG 8e\Ch09\Ch09_8e Package\data\asimages\{5FD73BB2-1733-4F24-9F75-E718D6C28CFA}.png&quot;/&gt;&lt;hasEffects val=&quot;1&quot;/&gt;&lt;left val=&quot;15.12&quot;/&gt;&lt;top val=&quot;21.12&quot;/&gt;&lt;width val=&quot;670.8&quot;/&gt;&lt;height val=&quot;92.64&quot;/&gt;&lt;/ThreeDShapeInfo&gt;"/>
</p:tagLst>
</file>

<file path=ppt/tags/tag10.xml><?xml version="1.0" encoding="utf-8"?>
<p:tagLst xmlns:p="http://schemas.openxmlformats.org/presentationml/2006/main">
  <p:tag name="PPSNARRATION" val="10,1876522212,C:\Prentice Hall\Ashley Accounting\ACCTG 8e\Ch09\Final PPT\hho8e_ch09_inst\Media.ppcx"/>
</p:tagLst>
</file>

<file path=ppt/tags/tag11.xml><?xml version="1.0" encoding="utf-8"?>
<p:tagLst xmlns:p="http://schemas.openxmlformats.org/presentationml/2006/main">
  <p:tag name="PRESENTER_SHAPEINFO" val="&lt;ThreeDShapeInfo&gt;&lt;uuid val=&quot;{5806F76A-7AF5-4241-BFA5-2D2B00F99916}&quot;/&gt;&lt;filename val=&quot;C:\Prentice Hall\Ashley Accounting\ACCTG 8e\Ch09\Ch09_8e Package\data\asimages\{5806F76A-7AF5-4241-BFA5-2D2B00F99916}.png&quot;/&gt;&lt;hasEffects val=&quot;1&quot;/&gt;&lt;left val=&quot;15.12&quot;/&gt;&lt;top val=&quot;21.12&quot;/&gt;&lt;width val=&quot;670.8&quot;/&gt;&lt;height val=&quot;92.64&quot;/&gt;&lt;/ThreeDShapeInfo&gt;"/>
</p:tagLst>
</file>

<file path=ppt/tags/tag12.xml><?xml version="1.0" encoding="utf-8"?>
<p:tagLst xmlns:p="http://schemas.openxmlformats.org/presentationml/2006/main">
  <p:tag name="PPSNARRATION" val="11,1876522212,C:\Prentice Hall\Ashley Accounting\ACCTG 8e\Ch09\Final PPT\hho8e_ch09_inst\Media.ppcx"/>
</p:tagLst>
</file>

<file path=ppt/tags/tag13.xml><?xml version="1.0" encoding="utf-8"?>
<p:tagLst xmlns:p="http://schemas.openxmlformats.org/presentationml/2006/main">
  <p:tag name="PRESENTER_SHAPEINFO" val="&lt;ThreeDShapeInfo&gt;&lt;uuid val=&quot;{A110CF4D-C7E5-4673-8BBD-E609638E1B77}&quot;/&gt;&lt;filename val=&quot;C:\Prentice Hall\Ashley Accounting\ACCTG 8e\Ch09\Ch09_8e Package\data\asimages\{A110CF4D-C7E5-4673-8BBD-E609638E1B77}.png&quot;/&gt;&lt;hasEffects val=&quot;1&quot;/&gt;&lt;left val=&quot;15.12&quot;/&gt;&lt;top val=&quot;21.12&quot;/&gt;&lt;width val=&quot;670.8&quot;/&gt;&lt;height val=&quot;92.64&quot;/&gt;&lt;/ThreeDShapeInfo&gt;"/>
</p:tagLst>
</file>

<file path=ppt/tags/tag14.xml><?xml version="1.0" encoding="utf-8"?>
<p:tagLst xmlns:p="http://schemas.openxmlformats.org/presentationml/2006/main">
  <p:tag name="PPSNARRATION" val="12,1876522212,C:\Prentice Hall\Ashley Accounting\ACCTG 8e\Ch09\Final PPT\hho8e_ch09_inst\Media.ppcx"/>
</p:tagLst>
</file>

<file path=ppt/tags/tag15.xml><?xml version="1.0" encoding="utf-8"?>
<p:tagLst xmlns:p="http://schemas.openxmlformats.org/presentationml/2006/main">
  <p:tag name="PRESENTER_SHAPEINFO" val="&lt;ThreeDShapeInfo&gt;&lt;uuid val=&quot;{A110CF4D-C7E5-4673-8BBD-E609638E1B77}&quot;/&gt;&lt;filename val=&quot;C:\Prentice Hall\Ashley Accounting\ACCTG 8e\Ch09\Ch09_8e Package\data\asimages\{A110CF4D-C7E5-4673-8BBD-E609638E1B77}.png&quot;/&gt;&lt;hasEffects val=&quot;1&quot;/&gt;&lt;left val=&quot;15.12&quot;/&gt;&lt;top val=&quot;21.12&quot;/&gt;&lt;width val=&quot;670.8&quot;/&gt;&lt;height val=&quot;92.64&quot;/&gt;&lt;/ThreeDShapeInfo&gt;"/>
</p:tagLst>
</file>

<file path=ppt/tags/tag16.xml><?xml version="1.0" encoding="utf-8"?>
<p:tagLst xmlns:p="http://schemas.openxmlformats.org/presentationml/2006/main">
  <p:tag name="PPSNARRATION" val="39,1876522212,C:\Prentice Hall\Ashley Accounting\ACCTG 8e\Ch09\Final PPT\hho8e_ch09_inst\Media.ppcx"/>
</p:tagLst>
</file>

<file path=ppt/tags/tag17.xml><?xml version="1.0" encoding="utf-8"?>
<p:tagLst xmlns:p="http://schemas.openxmlformats.org/presentationml/2006/main">
  <p:tag name="KSO_WM_UNIT_PLACING_PICTURE_USER_VIEWPORT" val="{&quot;height&quot;:15382,&quot;width&quot;:10778}"/>
</p:tagLst>
</file>

<file path=ppt/tags/tag2.xml><?xml version="1.0" encoding="utf-8"?>
<p:tagLst xmlns:p="http://schemas.openxmlformats.org/presentationml/2006/main">
  <p:tag name="PPSNARRATION" val="6,1876522212,C:\Prentice Hall\Ashley Accounting\ACCTG 8e\Ch09\Final PPT\hho8e_ch09_inst\Media.ppcx"/>
</p:tagLst>
</file>

<file path=ppt/tags/tag3.xml><?xml version="1.0" encoding="utf-8"?>
<p:tagLst xmlns:p="http://schemas.openxmlformats.org/presentationml/2006/main">
  <p:tag name="PRESENTER_SHAPEINFO" val="&lt;ThreeDShapeInfo&gt;&lt;uuid val=&quot;{AFC10B1D-E2E2-49FB-9712-881C2095BD4B}&quot;/&gt;&lt;filename val=&quot;C:\Prentice Hall\Ashley Accounting\ACCTG 8e\Ch09\Ch09_8e Package\data\asimages\{AFC10B1D-E2E2-49FB-9712-881C2095BD4B}.png&quot;/&gt;&lt;hasEffects val=&quot;1&quot;/&gt;&lt;left val=&quot;15.12&quot;/&gt;&lt;top val=&quot;21.12&quot;/&gt;&lt;width val=&quot;670.8&quot;/&gt;&lt;height val=&quot;92.64&quot;/&gt;&lt;/ThreeDShapeInfo&gt;"/>
</p:tagLst>
</file>

<file path=ppt/tags/tag4.xml><?xml version="1.0" encoding="utf-8"?>
<p:tagLst xmlns:p="http://schemas.openxmlformats.org/presentationml/2006/main">
  <p:tag name="PPSNARRATION" val="7,1876522212,C:\Prentice Hall\Ashley Accounting\ACCTG 8e\Ch09\Final PPT\hho8e_ch09_inst\Media.ppcx"/>
</p:tagLst>
</file>

<file path=ppt/tags/tag5.xml><?xml version="1.0" encoding="utf-8"?>
<p:tagLst xmlns:p="http://schemas.openxmlformats.org/presentationml/2006/main">
  <p:tag name="PRESENTER_SHAPEINFO" val="&lt;ThreeDShapeInfo&gt;&lt;uuid val=&quot;{6615F69E-7AE1-4FFB-A3E0-CA8D08E82A4D}&quot;/&gt;&lt;filename val=&quot;C:\Prentice Hall\Ashley Accounting\ACCTG 8e\Ch09\Ch09_8e Package\data\asimages\{6615F69E-7AE1-4FFB-A3E0-CA8D08E82A4D}.png&quot;/&gt;&lt;hasEffects val=&quot;1&quot;/&gt;&lt;left val=&quot;15.12&quot;/&gt;&lt;top val=&quot;21.12&quot;/&gt;&lt;width val=&quot;670.8&quot;/&gt;&lt;height val=&quot;92.64&quot;/&gt;&lt;/ThreeDShapeInfo&gt;"/>
</p:tagLst>
</file>

<file path=ppt/tags/tag6.xml><?xml version="1.0" encoding="utf-8"?>
<p:tagLst xmlns:p="http://schemas.openxmlformats.org/presentationml/2006/main">
  <p:tag name="PPSNARRATION" val="8,1876522212,C:\Prentice Hall\Ashley Accounting\ACCTG 8e\Ch09\Final PPT\hho8e_ch09_inst\Media.ppcx"/>
</p:tagLst>
</file>

<file path=ppt/tags/tag7.xml><?xml version="1.0" encoding="utf-8"?>
<p:tagLst xmlns:p="http://schemas.openxmlformats.org/presentationml/2006/main">
  <p:tag name="PRESENTER_SHAPEINFO" val="&lt;ThreeDShapeInfo&gt;&lt;uuid val=&quot;{79E61037-3F5B-444E-897B-0952E23FA6EA}&quot;/&gt;&lt;filename val=&quot;C:\Prentice Hall\Ashley Accounting\ACCTG 8e\Ch09\Ch09_8e Package\data\asimages\{79E61037-3F5B-444E-897B-0952E23FA6EA}.png&quot;/&gt;&lt;hasEffects val=&quot;1&quot;/&gt;&lt;left val=&quot;15.12&quot;/&gt;&lt;top val=&quot;21.12&quot;/&gt;&lt;width val=&quot;670.8&quot;/&gt;&lt;height val=&quot;92.64&quot;/&gt;&lt;/ThreeDShapeInfo&gt;"/>
</p:tagLst>
</file>

<file path=ppt/tags/tag8.xml><?xml version="1.0" encoding="utf-8"?>
<p:tagLst xmlns:p="http://schemas.openxmlformats.org/presentationml/2006/main">
  <p:tag name="PPSNARRATION" val="9,1876522212,C:\Prentice Hall\Ashley Accounting\ACCTG 8e\Ch09\Final PPT\hho8e_ch09_inst\Media.ppcx"/>
</p:tagLst>
</file>

<file path=ppt/tags/tag9.xml><?xml version="1.0" encoding="utf-8"?>
<p:tagLst xmlns:p="http://schemas.openxmlformats.org/presentationml/2006/main">
  <p:tag name="PRESENTER_SHAPEINFO" val="&lt;ThreeDShapeInfo&gt;&lt;uuid val=&quot;{C52F26D5-B9F9-4B5C-81A7-2926AD69CFDF}&quot;/&gt;&lt;filename val=&quot;C:\Prentice Hall\Ashley Accounting\ACCTG 8e\Ch09\Ch09_8e Package\data\asimages\{C52F26D5-B9F9-4B5C-81A7-2926AD69CFDF}.png&quot;/&gt;&lt;hasEffects val=&quot;1&quot;/&gt;&lt;left val=&quot;15.12&quot;/&gt;&lt;top val=&quot;21.12&quot;/&gt;&lt;width val=&quot;670.8&quot;/&gt;&lt;height val=&quot;92.64&quot;/&gt;&lt;/ThreeDShapeInfo&gt;"/>
</p:tagLst>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
      <a:clrScheme name="Proposal 9">
        <a:dk1>
          <a:srgbClr val="000000"/>
        </a:dk1>
        <a:lt1>
          <a:srgbClr val="FFFFFF"/>
        </a:lt1>
        <a:dk2>
          <a:srgbClr val="080808"/>
        </a:dk2>
        <a:lt2>
          <a:srgbClr val="1C1C1C"/>
        </a:lt2>
        <a:accent1>
          <a:srgbClr val="FFFFFF"/>
        </a:accent1>
        <a:accent2>
          <a:srgbClr val="99FF33"/>
        </a:accent2>
        <a:accent3>
          <a:srgbClr val="FFFFFF"/>
        </a:accent3>
        <a:accent4>
          <a:srgbClr val="000000"/>
        </a:accent4>
        <a:accent5>
          <a:srgbClr val="FFFFFF"/>
        </a:accent5>
        <a:accent6>
          <a:srgbClr val="8AE72D"/>
        </a:accent6>
        <a:hlink>
          <a:srgbClr val="FFFFCC"/>
        </a:hlink>
        <a:folHlink>
          <a:srgbClr val="FFFF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Template>
  <TotalTime>0</TotalTime>
  <Words>13494</Words>
  <Application>WPS 演示</Application>
  <PresentationFormat>全屏显示(4:3)</PresentationFormat>
  <Paragraphs>699</Paragraphs>
  <Slides>53</Slides>
  <Notes>23</Notes>
  <HiddenSlides>0</HiddenSlides>
  <MMClips>0</MMClips>
  <ScaleCrop>false</ScaleCrop>
  <HeadingPairs>
    <vt:vector size="8" baseType="variant">
      <vt:variant>
        <vt:lpstr>已用的字体</vt:lpstr>
      </vt:variant>
      <vt:variant>
        <vt:i4>13</vt:i4>
      </vt:variant>
      <vt:variant>
        <vt:lpstr>主题</vt:lpstr>
      </vt:variant>
      <vt:variant>
        <vt:i4>4</vt:i4>
      </vt:variant>
      <vt:variant>
        <vt:lpstr>嵌入 OLE 服务器</vt:lpstr>
      </vt:variant>
      <vt:variant>
        <vt:i4>4</vt:i4>
      </vt:variant>
      <vt:variant>
        <vt:lpstr>幻灯片标题</vt:lpstr>
      </vt:variant>
      <vt:variant>
        <vt:i4>53</vt:i4>
      </vt:variant>
    </vt:vector>
  </HeadingPairs>
  <TitlesOfParts>
    <vt:vector size="74" baseType="lpstr">
      <vt:lpstr>Arial</vt:lpstr>
      <vt:lpstr>宋体</vt:lpstr>
      <vt:lpstr>Wingdings</vt:lpstr>
      <vt:lpstr>Tahoma</vt:lpstr>
      <vt:lpstr>Times New Roman</vt:lpstr>
      <vt:lpstr>Monotype Sorts</vt:lpstr>
      <vt:lpstr>Wingdings</vt:lpstr>
      <vt:lpstr>Calibri</vt:lpstr>
      <vt:lpstr>Wingdings 3</vt:lpstr>
      <vt:lpstr>Verdana</vt:lpstr>
      <vt:lpstr>Trebuchet MS</vt:lpstr>
      <vt:lpstr>微软雅黑</vt:lpstr>
      <vt:lpstr>Arial Unicode MS</vt:lpstr>
      <vt:lpstr>Blends</vt:lpstr>
      <vt:lpstr>Proposal</vt:lpstr>
      <vt:lpstr>默认设计模板</vt:lpstr>
      <vt:lpstr>1_默认设计模板</vt:lpstr>
      <vt:lpstr>Paint.Picture</vt:lpstr>
      <vt:lpstr>Paint.Picture</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CGA-Canada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dc:title>
  <dc:creator>Education Department</dc:creator>
  <cp:lastModifiedBy>吴晓明</cp:lastModifiedBy>
  <cp:revision>121</cp:revision>
  <cp:lastPrinted>2000-04-03T18:16:41Z</cp:lastPrinted>
  <dcterms:created xsi:type="dcterms:W3CDTF">1998-05-04T15:40:11Z</dcterms:created>
  <dcterms:modified xsi:type="dcterms:W3CDTF">2022-04-11T03:10:55Z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B81CC2710F7E45969ABACA4AC211B2CB</vt:lpwstr>
  </property>
  <property fmtid="{D5CDD505-2E9C-101B-9397-08002B2CF9AE}" pid="3" name="KSOProductBuildVer">
    <vt:lpwstr>2052-11.1.0.11365</vt:lpwstr>
  </property>
</Properties>
</file>