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wmf" ContentType="image/x-wmf"/>
  <Default Extension="emf" ContentType="image/x-e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3"/>
  </p:sldMasterIdLst>
  <p:notesMasterIdLst>
    <p:notesMasterId r:id="rId10"/>
  </p:notesMasterIdLst>
  <p:handoutMasterIdLst>
    <p:handoutMasterId r:id="rId63"/>
  </p:handoutMasterIdLst>
  <p:sldIdLst>
    <p:sldId id="641" r:id="rId4"/>
    <p:sldId id="537" r:id="rId5"/>
    <p:sldId id="538" r:id="rId6"/>
    <p:sldId id="544" r:id="rId7"/>
    <p:sldId id="545" r:id="rId8"/>
    <p:sldId id="546" r:id="rId9"/>
    <p:sldId id="547" r:id="rId11"/>
    <p:sldId id="548" r:id="rId12"/>
    <p:sldId id="550" r:id="rId13"/>
    <p:sldId id="551" r:id="rId14"/>
    <p:sldId id="552" r:id="rId15"/>
    <p:sldId id="553" r:id="rId16"/>
    <p:sldId id="644" r:id="rId17"/>
    <p:sldId id="555" r:id="rId18"/>
    <p:sldId id="604" r:id="rId19"/>
    <p:sldId id="605" r:id="rId20"/>
    <p:sldId id="645" r:id="rId21"/>
    <p:sldId id="647" r:id="rId22"/>
    <p:sldId id="611" r:id="rId23"/>
    <p:sldId id="612" r:id="rId24"/>
    <p:sldId id="613" r:id="rId25"/>
    <p:sldId id="614" r:id="rId26"/>
    <p:sldId id="596" r:id="rId27"/>
    <p:sldId id="597" r:id="rId28"/>
    <p:sldId id="598" r:id="rId29"/>
    <p:sldId id="599" r:id="rId30"/>
    <p:sldId id="600" r:id="rId31"/>
    <p:sldId id="601" r:id="rId32"/>
    <p:sldId id="602" r:id="rId33"/>
    <p:sldId id="642" r:id="rId34"/>
    <p:sldId id="563" r:id="rId35"/>
    <p:sldId id="564" r:id="rId36"/>
    <p:sldId id="565" r:id="rId37"/>
    <p:sldId id="566" r:id="rId38"/>
    <p:sldId id="625" r:id="rId39"/>
    <p:sldId id="626" r:id="rId40"/>
    <p:sldId id="627" r:id="rId41"/>
    <p:sldId id="628" r:id="rId42"/>
    <p:sldId id="629" r:id="rId43"/>
    <p:sldId id="630" r:id="rId44"/>
    <p:sldId id="631" r:id="rId45"/>
    <p:sldId id="632" r:id="rId46"/>
    <p:sldId id="633" r:id="rId47"/>
    <p:sldId id="634" r:id="rId48"/>
    <p:sldId id="635" r:id="rId49"/>
    <p:sldId id="636" r:id="rId50"/>
    <p:sldId id="637" r:id="rId51"/>
    <p:sldId id="638" r:id="rId52"/>
    <p:sldId id="639" r:id="rId53"/>
    <p:sldId id="640" r:id="rId54"/>
    <p:sldId id="571" r:id="rId55"/>
    <p:sldId id="616" r:id="rId56"/>
    <p:sldId id="646" r:id="rId57"/>
    <p:sldId id="622" r:id="rId58"/>
    <p:sldId id="623" r:id="rId59"/>
    <p:sldId id="624" r:id="rId60"/>
    <p:sldId id="643" r:id="rId61"/>
    <p:sldId id="593" r:id="rId62"/>
  </p:sldIdLst>
  <p:sldSz cx="9144000" cy="6858000" type="screen4x3"/>
  <p:notesSz cx="7099300" cy="10234930"/>
  <p:defaultTextStyle>
    <a:defPPr>
      <a:defRPr lang="en-US"/>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000000"/>
    </p:penClr>
    <p:extLst>
      <p:ext uri="{2FDB2607-1784-4EEB-B798-7EB5836EED8A}">
        <p14:showMediaCtrls xmlns:p14="http://schemas.microsoft.com/office/powerpoint/2010/main" val="1"/>
      </p:ext>
    </p:extLst>
  </p:showPr>
  <p:clrMru>
    <a:srgbClr val="003399"/>
    <a:srgbClr val="336699"/>
    <a:srgbClr val="008080"/>
    <a:srgbClr val="009999"/>
    <a:srgbClr val="CCFFFF"/>
    <a:srgbClr val="CCFF99"/>
    <a:srgbClr val="FFFFCC"/>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2866"/>
    <p:restoredTop sz="94660"/>
  </p:normalViewPr>
  <p:slideViewPr>
    <p:cSldViewPr showGuides="1">
      <p:cViewPr>
        <p:scale>
          <a:sx n="75" d="100"/>
          <a:sy n="75" d="100"/>
        </p:scale>
        <p:origin x="-1344" y="-72"/>
      </p:cViewPr>
      <p:guideLst>
        <p:guide orient="horz" pos="4282"/>
        <p:guide pos="5759"/>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6" Type="http://schemas.openxmlformats.org/officeDocument/2006/relationships/tableStyles" Target="tableStyles.xml"/><Relationship Id="rId65" Type="http://schemas.openxmlformats.org/officeDocument/2006/relationships/viewProps" Target="viewProps.xml"/><Relationship Id="rId64" Type="http://schemas.openxmlformats.org/officeDocument/2006/relationships/presProps" Target="presProps.xml"/><Relationship Id="rId63" Type="http://schemas.openxmlformats.org/officeDocument/2006/relationships/handoutMaster" Target="handoutMasters/handoutMaster1.xml"/><Relationship Id="rId62" Type="http://schemas.openxmlformats.org/officeDocument/2006/relationships/slide" Target="slides/slide58.xml"/><Relationship Id="rId61" Type="http://schemas.openxmlformats.org/officeDocument/2006/relationships/slide" Target="slides/slide57.xml"/><Relationship Id="rId60" Type="http://schemas.openxmlformats.org/officeDocument/2006/relationships/slide" Target="slides/slide56.xml"/><Relationship Id="rId6" Type="http://schemas.openxmlformats.org/officeDocument/2006/relationships/slide" Target="slides/slide3.xml"/><Relationship Id="rId59" Type="http://schemas.openxmlformats.org/officeDocument/2006/relationships/slide" Target="slides/slide55.xml"/><Relationship Id="rId58" Type="http://schemas.openxmlformats.org/officeDocument/2006/relationships/slide" Target="slides/slide54.xml"/><Relationship Id="rId57" Type="http://schemas.openxmlformats.org/officeDocument/2006/relationships/slide" Target="slides/slide53.xml"/><Relationship Id="rId56" Type="http://schemas.openxmlformats.org/officeDocument/2006/relationships/slide" Target="slides/slide52.xml"/><Relationship Id="rId55" Type="http://schemas.openxmlformats.org/officeDocument/2006/relationships/slide" Target="slides/slide51.xml"/><Relationship Id="rId54" Type="http://schemas.openxmlformats.org/officeDocument/2006/relationships/slide" Target="slides/slide50.xml"/><Relationship Id="rId53" Type="http://schemas.openxmlformats.org/officeDocument/2006/relationships/slide" Target="slides/slide49.xml"/><Relationship Id="rId52" Type="http://schemas.openxmlformats.org/officeDocument/2006/relationships/slide" Target="slides/slide48.xml"/><Relationship Id="rId51" Type="http://schemas.openxmlformats.org/officeDocument/2006/relationships/slide" Target="slides/slide47.xml"/><Relationship Id="rId50" Type="http://schemas.openxmlformats.org/officeDocument/2006/relationships/slide" Target="slides/slide46.xml"/><Relationship Id="rId5" Type="http://schemas.openxmlformats.org/officeDocument/2006/relationships/slide" Target="slides/slide2.xml"/><Relationship Id="rId49" Type="http://schemas.openxmlformats.org/officeDocument/2006/relationships/slide" Target="slides/slide45.xml"/><Relationship Id="rId48" Type="http://schemas.openxmlformats.org/officeDocument/2006/relationships/slide" Target="slides/slide44.xml"/><Relationship Id="rId47" Type="http://schemas.openxmlformats.org/officeDocument/2006/relationships/slide" Target="slides/slide43.xml"/><Relationship Id="rId46" Type="http://schemas.openxmlformats.org/officeDocument/2006/relationships/slide" Target="slides/slide42.xml"/><Relationship Id="rId45" Type="http://schemas.openxmlformats.org/officeDocument/2006/relationships/slide" Target="slides/slide41.xml"/><Relationship Id="rId44" Type="http://schemas.openxmlformats.org/officeDocument/2006/relationships/slide" Target="slides/slide40.xml"/><Relationship Id="rId43" Type="http://schemas.openxmlformats.org/officeDocument/2006/relationships/slide" Target="slides/slide39.xml"/><Relationship Id="rId42" Type="http://schemas.openxmlformats.org/officeDocument/2006/relationships/slide" Target="slides/slide38.xml"/><Relationship Id="rId41" Type="http://schemas.openxmlformats.org/officeDocument/2006/relationships/slide" Target="slides/slide37.xml"/><Relationship Id="rId40" Type="http://schemas.openxmlformats.org/officeDocument/2006/relationships/slide" Target="slides/slide36.xml"/><Relationship Id="rId4" Type="http://schemas.openxmlformats.org/officeDocument/2006/relationships/slide" Target="slides/slide1.xml"/><Relationship Id="rId39" Type="http://schemas.openxmlformats.org/officeDocument/2006/relationships/slide" Target="slides/slide35.xml"/><Relationship Id="rId38" Type="http://schemas.openxmlformats.org/officeDocument/2006/relationships/slide" Target="slides/slide34.xml"/><Relationship Id="rId37" Type="http://schemas.openxmlformats.org/officeDocument/2006/relationships/slide" Target="slides/slide33.xml"/><Relationship Id="rId36" Type="http://schemas.openxmlformats.org/officeDocument/2006/relationships/slide" Target="slides/slide32.xml"/><Relationship Id="rId35" Type="http://schemas.openxmlformats.org/officeDocument/2006/relationships/slide" Target="slides/slide31.xml"/><Relationship Id="rId34" Type="http://schemas.openxmlformats.org/officeDocument/2006/relationships/slide" Target="slides/slide30.xml"/><Relationship Id="rId33" Type="http://schemas.openxmlformats.org/officeDocument/2006/relationships/slide" Target="slides/slide29.xml"/><Relationship Id="rId32" Type="http://schemas.openxmlformats.org/officeDocument/2006/relationships/slide" Target="slides/slide28.xml"/><Relationship Id="rId31" Type="http://schemas.openxmlformats.org/officeDocument/2006/relationships/slide" Target="slides/slide27.xml"/><Relationship Id="rId30" Type="http://schemas.openxmlformats.org/officeDocument/2006/relationships/slide" Target="slides/slide26.xml"/><Relationship Id="rId3" Type="http://schemas.openxmlformats.org/officeDocument/2006/relationships/slideMaster" Target="slideMasters/slideMaster2.xml"/><Relationship Id="rId29" Type="http://schemas.openxmlformats.org/officeDocument/2006/relationships/slide" Target="slides/slide25.xml"/><Relationship Id="rId28" Type="http://schemas.openxmlformats.org/officeDocument/2006/relationships/slide" Target="slides/slide24.xml"/><Relationship Id="rId27" Type="http://schemas.openxmlformats.org/officeDocument/2006/relationships/slide" Target="slides/slide23.xml"/><Relationship Id="rId26" Type="http://schemas.openxmlformats.org/officeDocument/2006/relationships/slide" Target="slides/slide22.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notesMaster" Target="notesMasters/notesMaster1.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12.vml.rels><?xml version="1.0" encoding="UTF-8" standalone="yes"?>
<Relationships xmlns="http://schemas.openxmlformats.org/package/2006/relationships"><Relationship Id="rId4" Type="http://schemas.openxmlformats.org/officeDocument/2006/relationships/image" Target="../media/image22.wmf"/><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image" Target="../media/image19.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31.e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3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8.vml.rels><?xml version="1.0" encoding="UTF-8" standalone="yes"?>
<Relationships xmlns="http://schemas.openxmlformats.org/package/2006/relationships"><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image" Target="../media/image11.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4098" name="Rectangle 2"/>
          <p:cNvSpPr>
            <a:spLocks noGrp="1" noChangeArrowheads="1"/>
          </p:cNvSpPr>
          <p:nvPr>
            <p:ph type="hdr" sz="quarter"/>
          </p:nvPr>
        </p:nvSpPr>
        <p:spPr bwMode="auto">
          <a:xfrm>
            <a:off x="0" y="0"/>
            <a:ext cx="3076575" cy="511175"/>
          </a:xfrm>
          <a:prstGeom prst="rect">
            <a:avLst/>
          </a:prstGeom>
          <a:noFill/>
          <a:ln w="9525">
            <a:noFill/>
            <a:miter lim="800000"/>
          </a:ln>
          <a:effectLst/>
        </p:spPr>
        <p:txBody>
          <a:bodyPr vert="horz" wrap="square" lIns="99707" tIns="49854" rIns="99707" bIns="49854" numCol="1" anchor="t" anchorCtr="0" compatLnSpc="1"/>
          <a:lstStyle>
            <a:lvl1pPr defTabSz="990600" eaLnBrk="0" hangingPunct="0">
              <a:defRPr sz="1300" smtClean="0">
                <a:latin typeface="Times New Roman" panose="02020603050405020304" pitchFamily="18" charset="0"/>
              </a:defRPr>
            </a:lvl1pPr>
          </a:lstStyle>
          <a:p>
            <a:pPr marL="0" marR="0" lvl="0" indent="0" algn="l" defTabSz="990600" rtl="0" eaLnBrk="0" fontAlgn="base" latinLnBrk="0" hangingPunct="0">
              <a:lnSpc>
                <a:spcPct val="100000"/>
              </a:lnSpc>
              <a:spcBef>
                <a:spcPct val="0"/>
              </a:spcBef>
              <a:spcAft>
                <a:spcPct val="0"/>
              </a:spcAft>
              <a:buClrTx/>
              <a:buSzTx/>
              <a:buFontTx/>
              <a:buNone/>
              <a:defRPr/>
            </a:pPr>
            <a:endParaRPr kumimoji="0" lang="zh-CN" altLang="en-US"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4099" name="Rectangle 3"/>
          <p:cNvSpPr>
            <a:spLocks noGrp="1" noChangeArrowheads="1"/>
          </p:cNvSpPr>
          <p:nvPr>
            <p:ph type="dt" sz="quarter" idx="1"/>
          </p:nvPr>
        </p:nvSpPr>
        <p:spPr bwMode="auto">
          <a:xfrm>
            <a:off x="4022725" y="0"/>
            <a:ext cx="3076575" cy="511175"/>
          </a:xfrm>
          <a:prstGeom prst="rect">
            <a:avLst/>
          </a:prstGeom>
          <a:noFill/>
          <a:ln w="9525">
            <a:noFill/>
            <a:miter lim="800000"/>
          </a:ln>
          <a:effectLst/>
        </p:spPr>
        <p:txBody>
          <a:bodyPr vert="horz" wrap="square" lIns="99707" tIns="49854" rIns="99707" bIns="49854" numCol="1" anchor="t" anchorCtr="0" compatLnSpc="1"/>
          <a:lstStyle>
            <a:lvl1pPr algn="r" defTabSz="990600" eaLnBrk="0" hangingPunct="0">
              <a:defRPr sz="1300" smtClean="0">
                <a:latin typeface="Times New Roman" panose="02020603050405020304" pitchFamily="18" charset="0"/>
              </a:defRPr>
            </a:lvl1pPr>
          </a:lstStyle>
          <a:p>
            <a:pPr marL="0" marR="0" lvl="0" indent="0" algn="r" defTabSz="990600" rtl="0" eaLnBrk="0" fontAlgn="base" latinLnBrk="0" hangingPunct="0">
              <a:lnSpc>
                <a:spcPct val="100000"/>
              </a:lnSpc>
              <a:spcBef>
                <a:spcPct val="0"/>
              </a:spcBef>
              <a:spcAft>
                <a:spcPct val="0"/>
              </a:spcAft>
              <a:buClrTx/>
              <a:buSzTx/>
              <a:buFontTx/>
              <a:buNone/>
              <a:defRPr/>
            </a:pPr>
            <a:fld id="{9E0FAD03-468B-441B-8B52-C837D542D5F6}" type="datetime1">
              <a:rPr kumimoji="0" lang="zh-CN" altLang="en-US"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fld>
            <a:endParaRPr kumimoji="0" lang="en-US" altLang="zh-CN"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4102" name="Rectangle 6"/>
          <p:cNvSpPr>
            <a:spLocks noGrp="1" noChangeArrowheads="1"/>
          </p:cNvSpPr>
          <p:nvPr>
            <p:ph type="ftr" sz="quarter" idx="2"/>
          </p:nvPr>
        </p:nvSpPr>
        <p:spPr bwMode="auto">
          <a:xfrm>
            <a:off x="541338" y="9723438"/>
            <a:ext cx="4570413" cy="511175"/>
          </a:xfrm>
          <a:prstGeom prst="rect">
            <a:avLst/>
          </a:prstGeom>
          <a:noFill/>
          <a:ln w="9525">
            <a:noFill/>
            <a:miter lim="800000"/>
          </a:ln>
          <a:effectLst/>
        </p:spPr>
        <p:txBody>
          <a:bodyPr vert="horz" wrap="square" lIns="99707" tIns="49854" rIns="99707" bIns="49854" numCol="1" anchor="b" anchorCtr="0" compatLnSpc="1"/>
          <a:lstStyle>
            <a:lvl1pPr defTabSz="990600" eaLnBrk="0" hangingPunct="0">
              <a:defRPr sz="1300" smtClean="0">
                <a:latin typeface="Times New Roman" panose="02020603050405020304" pitchFamily="18" charset="0"/>
              </a:defRPr>
            </a:lvl1pPr>
          </a:lstStyle>
          <a:p>
            <a:pPr marL="0" marR="0" lvl="0" indent="0" algn="l" defTabSz="990600" rtl="0" eaLnBrk="0" fontAlgn="base" latinLnBrk="0" hangingPunct="0">
              <a:lnSpc>
                <a:spcPct val="100000"/>
              </a:lnSpc>
              <a:spcBef>
                <a:spcPct val="0"/>
              </a:spcBef>
              <a:spcAft>
                <a:spcPct val="0"/>
              </a:spcAft>
              <a:buClrTx/>
              <a:buSzTx/>
              <a:buFontTx/>
              <a:buNone/>
              <a:defRPr/>
            </a:pPr>
            <a:r>
              <a:rPr kumimoji="0" lang="zh-CN" altLang="en-US"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Financial Accounting 1   Lesson summary 6</a:t>
            </a:r>
            <a:endParaRPr kumimoji="0" lang="en-US" altLang="zh-CN"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4103" name="Rectangle 7"/>
          <p:cNvSpPr>
            <a:spLocks noGrp="1" noChangeArrowheads="1"/>
          </p:cNvSpPr>
          <p:nvPr>
            <p:ph type="sldNum" sz="quarter" idx="3"/>
          </p:nvPr>
        </p:nvSpPr>
        <p:spPr bwMode="auto">
          <a:xfrm>
            <a:off x="5189538" y="9723438"/>
            <a:ext cx="1373188" cy="511175"/>
          </a:xfrm>
          <a:prstGeom prst="rect">
            <a:avLst/>
          </a:prstGeom>
          <a:noFill/>
          <a:ln w="9525">
            <a:noFill/>
            <a:miter lim="800000"/>
          </a:ln>
          <a:effectLst/>
        </p:spPr>
        <p:txBody>
          <a:bodyPr vert="horz" wrap="square" lIns="99707" tIns="49854" rIns="99707" bIns="49854" numCol="1" anchor="b" anchorCtr="0" compatLnSpc="1"/>
          <a:p>
            <a:pPr lvl="0" algn="r" defTabSz="990600">
              <a:buNone/>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050" name="Rectangle 2"/>
          <p:cNvSpPr>
            <a:spLocks noGrp="1" noChangeArrowheads="1"/>
          </p:cNvSpPr>
          <p:nvPr>
            <p:ph type="hdr" sz="quarter"/>
          </p:nvPr>
        </p:nvSpPr>
        <p:spPr bwMode="auto">
          <a:xfrm>
            <a:off x="0" y="0"/>
            <a:ext cx="3076575" cy="511175"/>
          </a:xfrm>
          <a:prstGeom prst="rect">
            <a:avLst/>
          </a:prstGeom>
          <a:noFill/>
          <a:ln w="9525">
            <a:noFill/>
            <a:miter lim="800000"/>
          </a:ln>
          <a:effectLst/>
        </p:spPr>
        <p:txBody>
          <a:bodyPr vert="horz" wrap="square" lIns="99707" tIns="49854" rIns="99707" bIns="49854" numCol="1" anchor="t" anchorCtr="0" compatLnSpc="1"/>
          <a:lstStyle>
            <a:lvl1pPr defTabSz="990600" eaLnBrk="0" hangingPunct="0">
              <a:defRPr sz="1300" smtClean="0">
                <a:latin typeface="Times New Roman" panose="02020603050405020304" pitchFamily="18" charset="0"/>
              </a:defRPr>
            </a:lvl1pPr>
          </a:lstStyle>
          <a:p>
            <a:pPr marL="0" marR="0" lvl="0" indent="0" algn="l" defTabSz="990600" rtl="0" eaLnBrk="0" fontAlgn="base" latinLnBrk="0" hangingPunct="0">
              <a:lnSpc>
                <a:spcPct val="100000"/>
              </a:lnSpc>
              <a:spcBef>
                <a:spcPct val="0"/>
              </a:spcBef>
              <a:spcAft>
                <a:spcPct val="0"/>
              </a:spcAft>
              <a:buClrTx/>
              <a:buSzTx/>
              <a:buFontTx/>
              <a:buNone/>
              <a:defRPr/>
            </a:pPr>
            <a:endParaRPr kumimoji="0" lang="zh-CN" altLang="en-US"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64515" name="Rectangle 3"/>
          <p:cNvSpPr>
            <a:spLocks noTextEdit="1"/>
          </p:cNvSpPr>
          <p:nvPr>
            <p:ph type="sldImg" idx="2"/>
          </p:nvPr>
        </p:nvSpPr>
        <p:spPr>
          <a:xfrm>
            <a:off x="995363" y="769938"/>
            <a:ext cx="5110162" cy="3832225"/>
          </a:xfrm>
          <a:prstGeom prst="rect">
            <a:avLst/>
          </a:prstGeom>
          <a:noFill/>
          <a:ln w="12700" cap="flat" cmpd="sng">
            <a:solidFill>
              <a:srgbClr val="000000"/>
            </a:solidFill>
            <a:prstDash val="solid"/>
            <a:miter/>
            <a:headEnd type="none" w="med" len="med"/>
            <a:tailEnd type="none" w="med" len="med"/>
          </a:ln>
        </p:spPr>
      </p:sp>
      <p:sp>
        <p:nvSpPr>
          <p:cNvPr id="2052" name="Rectangle 4"/>
          <p:cNvSpPr>
            <a:spLocks noGrp="1" noChangeArrowheads="1"/>
          </p:cNvSpPr>
          <p:nvPr>
            <p:ph type="body" sz="quarter" idx="3"/>
          </p:nvPr>
        </p:nvSpPr>
        <p:spPr bwMode="auto">
          <a:xfrm>
            <a:off x="947738" y="4862513"/>
            <a:ext cx="5203825" cy="4603750"/>
          </a:xfrm>
          <a:prstGeom prst="rect">
            <a:avLst/>
          </a:prstGeom>
          <a:noFill/>
          <a:ln w="9525">
            <a:noFill/>
            <a:miter lim="800000"/>
          </a:ln>
          <a:effectLst/>
        </p:spPr>
        <p:txBody>
          <a:bodyPr vert="horz" wrap="square" lIns="99707" tIns="49854" rIns="99707" bIns="49854"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Click to edit Master text styles</a:t>
            </a:r>
            <a:endPar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Second level</a:t>
            </a:r>
            <a:endPar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Third level</a:t>
            </a:r>
            <a:endPar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Fourth level</a:t>
            </a:r>
            <a:endPar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Fifth level</a:t>
            </a:r>
            <a:endPar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2053" name="Rectangle 5"/>
          <p:cNvSpPr>
            <a:spLocks noGrp="1" noChangeArrowheads="1"/>
          </p:cNvSpPr>
          <p:nvPr>
            <p:ph type="dt" idx="1"/>
          </p:nvPr>
        </p:nvSpPr>
        <p:spPr bwMode="auto">
          <a:xfrm>
            <a:off x="4022725" y="0"/>
            <a:ext cx="3076575" cy="511175"/>
          </a:xfrm>
          <a:prstGeom prst="rect">
            <a:avLst/>
          </a:prstGeom>
          <a:noFill/>
          <a:ln w="9525">
            <a:noFill/>
            <a:miter lim="800000"/>
          </a:ln>
          <a:effectLst/>
        </p:spPr>
        <p:txBody>
          <a:bodyPr vert="horz" wrap="square" lIns="99707" tIns="49854" rIns="99707" bIns="49854" numCol="1" anchor="t" anchorCtr="0" compatLnSpc="1"/>
          <a:lstStyle>
            <a:lvl1pPr algn="r" defTabSz="990600" eaLnBrk="0" hangingPunct="0">
              <a:defRPr sz="1300" smtClean="0">
                <a:latin typeface="Times New Roman" panose="02020603050405020304" pitchFamily="18" charset="0"/>
              </a:defRPr>
            </a:lvl1pPr>
          </a:lstStyle>
          <a:p>
            <a:pPr marL="0" marR="0" lvl="0" indent="0" algn="r" defTabSz="990600" rtl="0" eaLnBrk="0" fontAlgn="base" latinLnBrk="0" hangingPunct="0">
              <a:lnSpc>
                <a:spcPct val="100000"/>
              </a:lnSpc>
              <a:spcBef>
                <a:spcPct val="0"/>
              </a:spcBef>
              <a:spcAft>
                <a:spcPct val="0"/>
              </a:spcAft>
              <a:buClrTx/>
              <a:buSzTx/>
              <a:buFontTx/>
              <a:buNone/>
              <a:defRPr/>
            </a:pPr>
            <a:fld id="{80D3D56A-81CD-48FB-8C5D-6F3354779A89}" type="datetime1">
              <a:rPr kumimoji="0" lang="zh-CN" altLang="en-US"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fld>
            <a:endParaRPr kumimoji="0" lang="en-US" altLang="zh-CN"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2054" name="Rectangle 6"/>
          <p:cNvSpPr>
            <a:spLocks noGrp="1" noChangeArrowheads="1"/>
          </p:cNvSpPr>
          <p:nvPr>
            <p:ph type="ftr" sz="quarter" idx="4"/>
          </p:nvPr>
        </p:nvSpPr>
        <p:spPr bwMode="auto">
          <a:xfrm>
            <a:off x="0" y="9723438"/>
            <a:ext cx="3076575" cy="511175"/>
          </a:xfrm>
          <a:prstGeom prst="rect">
            <a:avLst/>
          </a:prstGeom>
          <a:noFill/>
          <a:ln w="9525">
            <a:noFill/>
            <a:miter lim="800000"/>
          </a:ln>
          <a:effectLst/>
        </p:spPr>
        <p:txBody>
          <a:bodyPr vert="horz" wrap="square" lIns="99707" tIns="49854" rIns="99707" bIns="49854" numCol="1" anchor="b" anchorCtr="0" compatLnSpc="1"/>
          <a:lstStyle>
            <a:lvl1pPr defTabSz="990600" eaLnBrk="0" hangingPunct="0">
              <a:defRPr sz="1300" smtClean="0">
                <a:latin typeface="Times New Roman" panose="02020603050405020304" pitchFamily="18" charset="0"/>
              </a:defRPr>
            </a:lvl1pPr>
          </a:lstStyle>
          <a:p>
            <a:pPr marL="0" marR="0" lvl="0" indent="0" algn="l" defTabSz="990600" rtl="0" eaLnBrk="0" fontAlgn="base" latinLnBrk="0" hangingPunct="0">
              <a:lnSpc>
                <a:spcPct val="100000"/>
              </a:lnSpc>
              <a:spcBef>
                <a:spcPct val="0"/>
              </a:spcBef>
              <a:spcAft>
                <a:spcPct val="0"/>
              </a:spcAft>
              <a:buClrTx/>
              <a:buSzTx/>
              <a:buFontTx/>
              <a:buNone/>
              <a:defRPr/>
            </a:pPr>
            <a:r>
              <a:rPr kumimoji="0" lang="zh-CN" altLang="en-US"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Financial Accounting 1   Lesson summary 6</a:t>
            </a:r>
            <a:endParaRPr kumimoji="0" lang="en-US" altLang="zh-CN"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2055" name="Rectangle 7"/>
          <p:cNvSpPr>
            <a:spLocks noGrp="1" noChangeArrowheads="1"/>
          </p:cNvSpPr>
          <p:nvPr>
            <p:ph type="sldNum" sz="quarter" idx="5"/>
          </p:nvPr>
        </p:nvSpPr>
        <p:spPr bwMode="auto">
          <a:xfrm>
            <a:off x="4022725" y="9723438"/>
            <a:ext cx="3076575" cy="511175"/>
          </a:xfrm>
          <a:prstGeom prst="rect">
            <a:avLst/>
          </a:prstGeom>
          <a:noFill/>
          <a:ln w="9525">
            <a:noFill/>
            <a:miter lim="800000"/>
          </a:ln>
          <a:effectLst/>
        </p:spPr>
        <p:txBody>
          <a:bodyPr vert="horz" wrap="square" lIns="99707" tIns="49854" rIns="99707" bIns="49854" numCol="1" anchor="b" anchorCtr="0" compatLnSpc="1"/>
          <a:p>
            <a:pPr lvl="0" algn="r" defTabSz="990600">
              <a:buNone/>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5538"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Financial Accounting 1   Lesson summary 6</a:t>
            </a:r>
            <a:endParaRPr lang="en-US" altLang="zh-CN" sz="1300" dirty="0">
              <a:latin typeface="Times New Roman" panose="02020603050405020304" pitchFamily="18" charset="0"/>
            </a:endParaRPr>
          </a:p>
        </p:txBody>
      </p:sp>
      <p:sp>
        <p:nvSpPr>
          <p:cNvPr id="65539"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65540"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5541"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2</a:t>
            </a:r>
            <a:endParaRPr lang="zh-CN" altLang="en-US" sz="1100" i="1" dirty="0">
              <a:latin typeface="Times New Roman" panose="02020603050405020304" pitchFamily="18" charset="0"/>
            </a:endParaRPr>
          </a:p>
        </p:txBody>
      </p:sp>
      <p:sp>
        <p:nvSpPr>
          <p:cNvPr id="65542"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5543"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5544" name="Rectangle 6"/>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5545" name="Rectangle 7"/>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2</a:t>
            </a:r>
            <a:endParaRPr lang="zh-CN" altLang="en-US" sz="1100" i="1" dirty="0">
              <a:latin typeface="Times New Roman" panose="02020603050405020304" pitchFamily="18" charset="0"/>
            </a:endParaRPr>
          </a:p>
        </p:txBody>
      </p:sp>
      <p:sp>
        <p:nvSpPr>
          <p:cNvPr id="65546" name="Rectangle 8"/>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5547" name="Rectangle 9"/>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5548" name="Rectangle 10"/>
          <p:cNvSpPr>
            <a:spLocks noTextEdit="1"/>
          </p:cNvSpPr>
          <p:nvPr>
            <p:ph type="sldImg"/>
          </p:nvPr>
        </p:nvSpPr>
        <p:spPr>
          <a:xfrm>
            <a:off x="1001713" y="774700"/>
            <a:ext cx="5099050" cy="3824288"/>
          </a:xfrm>
          <a:ln>
            <a:solidFill>
              <a:schemeClr val="tx1">
                <a:alpha val="100000"/>
              </a:schemeClr>
            </a:solidFill>
          </a:ln>
        </p:spPr>
      </p:sp>
      <p:sp>
        <p:nvSpPr>
          <p:cNvPr id="65549" name="Rectangle 11"/>
          <p:cNvSpPr/>
          <p:nvPr>
            <p:ph type="body" idx="1"/>
          </p:nvPr>
        </p:nvSpPr>
        <p:spPr>
          <a:ln w="12700"/>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4754"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Financial Accounting 1   Lesson summary 6</a:t>
            </a:r>
            <a:endParaRPr lang="en-US" altLang="zh-CN" sz="1300" dirty="0">
              <a:latin typeface="Times New Roman" panose="02020603050405020304" pitchFamily="18" charset="0"/>
            </a:endParaRPr>
          </a:p>
        </p:txBody>
      </p:sp>
      <p:sp>
        <p:nvSpPr>
          <p:cNvPr id="74755"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74756" name="Rectangle 2"/>
          <p:cNvSpPr>
            <a:spLocks noTextEdit="1"/>
          </p:cNvSpPr>
          <p:nvPr>
            <p:ph type="sldImg"/>
          </p:nvPr>
        </p:nvSpPr>
        <p:spPr>
          <a:xfrm>
            <a:off x="990600" y="768350"/>
            <a:ext cx="5118100" cy="3838575"/>
          </a:xfrm>
          <a:solidFill>
            <a:srgbClr val="FFFFFF">
              <a:alpha val="100000"/>
            </a:srgbClr>
          </a:solidFill>
          <a:ln/>
        </p:spPr>
      </p:sp>
      <p:sp>
        <p:nvSpPr>
          <p:cNvPr id="74757" name="Rectangle 3"/>
          <p:cNvSpPr/>
          <p:nvPr>
            <p:ph type="body" idx="1"/>
          </p:nvPr>
        </p:nvSpPr>
        <p:spPr>
          <a:solidFill>
            <a:srgbClr val="FFFFFF">
              <a:alpha val="100000"/>
            </a:srgbClr>
          </a:solidFill>
          <a:ln>
            <a:solidFill>
              <a:srgbClr val="000000">
                <a:alpha val="100000"/>
              </a:srgbClr>
            </a:solidFill>
            <a:miter/>
          </a:ln>
        </p:spPr>
        <p:txBody>
          <a:bodyPr wrap="square" lIns="99037" tIns="49519" rIns="99037" bIns="49519" anchor="t" anchorCtr="0"/>
          <a:p>
            <a:pPr lvl="0" eaLnBrk="1" hangingPunct="1"/>
            <a:endParaRPr lang="en-US"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5778"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Financial Accounting 1   Lesson summary 6</a:t>
            </a:r>
            <a:endParaRPr lang="en-US" altLang="zh-CN" sz="1300" dirty="0">
              <a:latin typeface="Times New Roman" panose="02020603050405020304" pitchFamily="18" charset="0"/>
            </a:endParaRPr>
          </a:p>
        </p:txBody>
      </p:sp>
      <p:sp>
        <p:nvSpPr>
          <p:cNvPr id="75779"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75780" name="Rectangle 2"/>
          <p:cNvSpPr>
            <a:spLocks noTextEdit="1"/>
          </p:cNvSpPr>
          <p:nvPr>
            <p:ph type="sldImg"/>
          </p:nvPr>
        </p:nvSpPr>
        <p:spPr>
          <a:xfrm>
            <a:off x="990600" y="768350"/>
            <a:ext cx="5118100" cy="3838575"/>
          </a:xfrm>
          <a:solidFill>
            <a:srgbClr val="FFFFFF">
              <a:alpha val="100000"/>
            </a:srgbClr>
          </a:solidFill>
          <a:ln/>
        </p:spPr>
      </p:sp>
      <p:sp>
        <p:nvSpPr>
          <p:cNvPr id="75781" name="Rectangle 3"/>
          <p:cNvSpPr/>
          <p:nvPr>
            <p:ph type="body" idx="1"/>
          </p:nvPr>
        </p:nvSpPr>
        <p:spPr>
          <a:solidFill>
            <a:srgbClr val="FFFFFF">
              <a:alpha val="100000"/>
            </a:srgbClr>
          </a:solidFill>
          <a:ln>
            <a:solidFill>
              <a:srgbClr val="000000">
                <a:alpha val="100000"/>
              </a:srgbClr>
            </a:solidFill>
            <a:miter/>
          </a:ln>
        </p:spPr>
        <p:txBody>
          <a:bodyPr wrap="square" lIns="99037" tIns="49519" rIns="99037" bIns="49519" anchor="t" anchorCtr="0"/>
          <a:p>
            <a:pPr lvl="0" eaLnBrk="1" hangingPunct="1"/>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6562"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Financial Accounting 1   Lesson summary 6</a:t>
            </a:r>
            <a:endParaRPr lang="en-US" altLang="zh-CN" sz="1300" dirty="0">
              <a:latin typeface="Times New Roman" panose="02020603050405020304" pitchFamily="18" charset="0"/>
            </a:endParaRPr>
          </a:p>
        </p:txBody>
      </p:sp>
      <p:sp>
        <p:nvSpPr>
          <p:cNvPr id="66563"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66564"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6565"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2</a:t>
            </a:r>
            <a:endParaRPr lang="zh-CN" altLang="en-US" sz="1100" i="1" dirty="0">
              <a:latin typeface="Times New Roman" panose="02020603050405020304" pitchFamily="18" charset="0"/>
            </a:endParaRPr>
          </a:p>
        </p:txBody>
      </p:sp>
      <p:sp>
        <p:nvSpPr>
          <p:cNvPr id="66566"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6567"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6568" name="Rectangle 6"/>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6569" name="Rectangle 7"/>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2</a:t>
            </a:r>
            <a:endParaRPr lang="zh-CN" altLang="en-US" sz="1100" i="1" dirty="0">
              <a:latin typeface="Times New Roman" panose="02020603050405020304" pitchFamily="18" charset="0"/>
            </a:endParaRPr>
          </a:p>
        </p:txBody>
      </p:sp>
      <p:sp>
        <p:nvSpPr>
          <p:cNvPr id="66570" name="Rectangle 8"/>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6571" name="Rectangle 9"/>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6572" name="Rectangle 10"/>
          <p:cNvSpPr>
            <a:spLocks noTextEdit="1"/>
          </p:cNvSpPr>
          <p:nvPr>
            <p:ph type="sldImg"/>
          </p:nvPr>
        </p:nvSpPr>
        <p:spPr>
          <a:xfrm>
            <a:off x="1001713" y="774700"/>
            <a:ext cx="5099050" cy="3824288"/>
          </a:xfrm>
          <a:ln>
            <a:solidFill>
              <a:schemeClr val="tx1">
                <a:alpha val="100000"/>
              </a:schemeClr>
            </a:solidFill>
          </a:ln>
        </p:spPr>
      </p:sp>
      <p:sp>
        <p:nvSpPr>
          <p:cNvPr id="66573" name="Rectangle 11"/>
          <p:cNvSpPr/>
          <p:nvPr>
            <p:ph type="body" idx="1"/>
          </p:nvPr>
        </p:nvSpPr>
        <p:spPr>
          <a:ln w="12700"/>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7586"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Financial Accounting 1   Lesson summary 6</a:t>
            </a:r>
            <a:endParaRPr lang="en-US" altLang="zh-CN" sz="1300" dirty="0">
              <a:latin typeface="Times New Roman" panose="02020603050405020304" pitchFamily="18" charset="0"/>
            </a:endParaRPr>
          </a:p>
        </p:txBody>
      </p:sp>
      <p:sp>
        <p:nvSpPr>
          <p:cNvPr id="67587"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67588"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7589"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2</a:t>
            </a:r>
            <a:endParaRPr lang="zh-CN" altLang="en-US" sz="1100" i="1" dirty="0">
              <a:latin typeface="Times New Roman" panose="02020603050405020304" pitchFamily="18" charset="0"/>
            </a:endParaRPr>
          </a:p>
        </p:txBody>
      </p:sp>
      <p:sp>
        <p:nvSpPr>
          <p:cNvPr id="67590"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7591"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7592" name="Rectangle 6"/>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7593" name="Rectangle 7"/>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2</a:t>
            </a:r>
            <a:endParaRPr lang="zh-CN" altLang="en-US" sz="1100" i="1" dirty="0">
              <a:latin typeface="Times New Roman" panose="02020603050405020304" pitchFamily="18" charset="0"/>
            </a:endParaRPr>
          </a:p>
        </p:txBody>
      </p:sp>
      <p:sp>
        <p:nvSpPr>
          <p:cNvPr id="67594" name="Rectangle 8"/>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7595" name="Rectangle 9"/>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7596" name="Rectangle 10"/>
          <p:cNvSpPr>
            <a:spLocks noTextEdit="1"/>
          </p:cNvSpPr>
          <p:nvPr>
            <p:ph type="sldImg"/>
          </p:nvPr>
        </p:nvSpPr>
        <p:spPr>
          <a:xfrm>
            <a:off x="1001713" y="774700"/>
            <a:ext cx="5099050" cy="3824288"/>
          </a:xfrm>
          <a:ln>
            <a:solidFill>
              <a:schemeClr val="tx1">
                <a:alpha val="100000"/>
              </a:schemeClr>
            </a:solidFill>
          </a:ln>
        </p:spPr>
      </p:sp>
      <p:sp>
        <p:nvSpPr>
          <p:cNvPr id="67597" name="Rectangle 11"/>
          <p:cNvSpPr/>
          <p:nvPr>
            <p:ph type="body" idx="1"/>
          </p:nvPr>
        </p:nvSpPr>
        <p:spPr>
          <a:ln w="12700"/>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8610"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Financial Accounting 1   Lesson summary 6</a:t>
            </a:r>
            <a:endParaRPr lang="en-US" altLang="zh-CN" sz="1300" dirty="0">
              <a:latin typeface="Times New Roman" panose="02020603050405020304" pitchFamily="18" charset="0"/>
            </a:endParaRPr>
          </a:p>
        </p:txBody>
      </p:sp>
      <p:sp>
        <p:nvSpPr>
          <p:cNvPr id="68611"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68612"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8613"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2</a:t>
            </a:r>
            <a:endParaRPr lang="zh-CN" altLang="en-US" sz="1100" i="1" dirty="0">
              <a:latin typeface="Times New Roman" panose="02020603050405020304" pitchFamily="18" charset="0"/>
            </a:endParaRPr>
          </a:p>
        </p:txBody>
      </p:sp>
      <p:sp>
        <p:nvSpPr>
          <p:cNvPr id="68614"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8615"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8616" name="Rectangle 6"/>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8617" name="Rectangle 7"/>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2</a:t>
            </a:r>
            <a:endParaRPr lang="zh-CN" altLang="en-US" sz="1100" i="1" dirty="0">
              <a:latin typeface="Times New Roman" panose="02020603050405020304" pitchFamily="18" charset="0"/>
            </a:endParaRPr>
          </a:p>
        </p:txBody>
      </p:sp>
      <p:sp>
        <p:nvSpPr>
          <p:cNvPr id="68618" name="Rectangle 8"/>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8619" name="Rectangle 9"/>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8620" name="Rectangle 10"/>
          <p:cNvSpPr>
            <a:spLocks noTextEdit="1"/>
          </p:cNvSpPr>
          <p:nvPr>
            <p:ph type="sldImg"/>
          </p:nvPr>
        </p:nvSpPr>
        <p:spPr>
          <a:xfrm>
            <a:off x="1001713" y="774700"/>
            <a:ext cx="5099050" cy="3824288"/>
          </a:xfrm>
          <a:ln>
            <a:solidFill>
              <a:schemeClr val="tx1">
                <a:alpha val="100000"/>
              </a:schemeClr>
            </a:solidFill>
          </a:ln>
        </p:spPr>
      </p:sp>
      <p:sp>
        <p:nvSpPr>
          <p:cNvPr id="68621" name="Rectangle 11"/>
          <p:cNvSpPr/>
          <p:nvPr>
            <p:ph type="body" idx="1"/>
          </p:nvPr>
        </p:nvSpPr>
        <p:spPr>
          <a:ln w="12700"/>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9634"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Financial Accounting 1   Lesson summary 6</a:t>
            </a:r>
            <a:endParaRPr lang="en-US" altLang="zh-CN" sz="1300" dirty="0">
              <a:latin typeface="Times New Roman" panose="02020603050405020304" pitchFamily="18" charset="0"/>
            </a:endParaRPr>
          </a:p>
        </p:txBody>
      </p:sp>
      <p:sp>
        <p:nvSpPr>
          <p:cNvPr id="69635"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69636"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9637"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2</a:t>
            </a:r>
            <a:endParaRPr lang="zh-CN" altLang="en-US" sz="1100" i="1" dirty="0">
              <a:latin typeface="Times New Roman" panose="02020603050405020304" pitchFamily="18" charset="0"/>
            </a:endParaRPr>
          </a:p>
        </p:txBody>
      </p:sp>
      <p:sp>
        <p:nvSpPr>
          <p:cNvPr id="69638"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9639"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9640" name="Rectangle 6"/>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9641" name="Rectangle 7"/>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2</a:t>
            </a:r>
            <a:endParaRPr lang="zh-CN" altLang="en-US" sz="1100" i="1" dirty="0">
              <a:latin typeface="Times New Roman" panose="02020603050405020304" pitchFamily="18" charset="0"/>
            </a:endParaRPr>
          </a:p>
        </p:txBody>
      </p:sp>
      <p:sp>
        <p:nvSpPr>
          <p:cNvPr id="69642" name="Rectangle 8"/>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9643" name="Rectangle 9"/>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69644" name="Rectangle 10"/>
          <p:cNvSpPr>
            <a:spLocks noTextEdit="1"/>
          </p:cNvSpPr>
          <p:nvPr>
            <p:ph type="sldImg"/>
          </p:nvPr>
        </p:nvSpPr>
        <p:spPr>
          <a:xfrm>
            <a:off x="1001713" y="774700"/>
            <a:ext cx="5099050" cy="3824288"/>
          </a:xfrm>
          <a:ln>
            <a:solidFill>
              <a:schemeClr val="tx1">
                <a:alpha val="100000"/>
              </a:schemeClr>
            </a:solidFill>
          </a:ln>
        </p:spPr>
      </p:sp>
      <p:sp>
        <p:nvSpPr>
          <p:cNvPr id="69645" name="Rectangle 11"/>
          <p:cNvSpPr/>
          <p:nvPr>
            <p:ph type="body" idx="1"/>
          </p:nvPr>
        </p:nvSpPr>
        <p:spPr>
          <a:ln w="12700"/>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0658"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Financial Accounting 1   Lesson summary 6</a:t>
            </a:r>
            <a:endParaRPr lang="en-US" altLang="zh-CN" sz="1300" dirty="0">
              <a:latin typeface="Times New Roman" panose="02020603050405020304" pitchFamily="18" charset="0"/>
            </a:endParaRPr>
          </a:p>
        </p:txBody>
      </p:sp>
      <p:sp>
        <p:nvSpPr>
          <p:cNvPr id="70659"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70660" name="Rectangle 2"/>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70661" name="Rectangle 3"/>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5</a:t>
            </a:r>
            <a:endParaRPr lang="zh-CN" altLang="en-US" sz="1100" i="1" dirty="0">
              <a:latin typeface="Times New Roman" panose="02020603050405020304" pitchFamily="18" charset="0"/>
            </a:endParaRPr>
          </a:p>
        </p:txBody>
      </p:sp>
      <p:sp>
        <p:nvSpPr>
          <p:cNvPr id="70662" name="Rectangle 4"/>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70663" name="Rectangle 5"/>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70664" name="Rectangle 6"/>
          <p:cNvSpPr/>
          <p:nvPr/>
        </p:nvSpPr>
        <p:spPr>
          <a:xfrm>
            <a:off x="4022725"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70665" name="Rectangle 7"/>
          <p:cNvSpPr/>
          <p:nvPr/>
        </p:nvSpPr>
        <p:spPr>
          <a:xfrm>
            <a:off x="4022725" y="9723438"/>
            <a:ext cx="3076575" cy="511175"/>
          </a:xfrm>
          <a:prstGeom prst="rect">
            <a:avLst/>
          </a:prstGeom>
          <a:noFill/>
          <a:ln w="12700">
            <a:noFill/>
          </a:ln>
        </p:spPr>
        <p:txBody>
          <a:bodyPr lIns="20633" tIns="0" rIns="20633" bIns="0" anchor="b" anchorCtr="0"/>
          <a:p>
            <a:pPr lvl="0" algn="r" defTabSz="990600">
              <a:spcBef>
                <a:spcPct val="0"/>
              </a:spcBef>
            </a:pPr>
            <a:r>
              <a:rPr lang="zh-CN" altLang="en-US" sz="1100" i="1" dirty="0">
                <a:latin typeface="Times New Roman" panose="02020603050405020304" pitchFamily="18" charset="0"/>
              </a:rPr>
              <a:t>73</a:t>
            </a:r>
            <a:endParaRPr lang="zh-CN" altLang="en-US" sz="1100" i="1" dirty="0">
              <a:latin typeface="Times New Roman" panose="02020603050405020304" pitchFamily="18" charset="0"/>
            </a:endParaRPr>
          </a:p>
        </p:txBody>
      </p:sp>
      <p:sp>
        <p:nvSpPr>
          <p:cNvPr id="70666" name="Rectangle 8"/>
          <p:cNvSpPr/>
          <p:nvPr/>
        </p:nvSpPr>
        <p:spPr>
          <a:xfrm>
            <a:off x="0" y="9723438"/>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70667" name="Rectangle 9"/>
          <p:cNvSpPr/>
          <p:nvPr/>
        </p:nvSpPr>
        <p:spPr>
          <a:xfrm>
            <a:off x="0" y="0"/>
            <a:ext cx="3076575" cy="511175"/>
          </a:xfrm>
          <a:prstGeom prst="rect">
            <a:avLst/>
          </a:prstGeom>
          <a:noFill/>
          <a:ln w="12700">
            <a:noFill/>
          </a:ln>
        </p:spPr>
        <p:txBody>
          <a:bodyPr wrap="none" anchor="ctr" anchorCtr="0"/>
          <a:p>
            <a:pPr lvl="0" eaLnBrk="1" hangingPunct="1">
              <a:spcBef>
                <a:spcPct val="0"/>
              </a:spcBef>
            </a:pPr>
            <a:endParaRPr lang="zh-CN" altLang="en-US" sz="1800" dirty="0">
              <a:latin typeface="Tahoma" panose="020B0604030504040204" pitchFamily="34" charset="0"/>
            </a:endParaRPr>
          </a:p>
        </p:txBody>
      </p:sp>
      <p:sp>
        <p:nvSpPr>
          <p:cNvPr id="70668" name="Rectangle 10"/>
          <p:cNvSpPr>
            <a:spLocks noTextEdit="1"/>
          </p:cNvSpPr>
          <p:nvPr>
            <p:ph type="sldImg"/>
          </p:nvPr>
        </p:nvSpPr>
        <p:spPr>
          <a:xfrm>
            <a:off x="1001713" y="774700"/>
            <a:ext cx="5099050" cy="3824288"/>
          </a:xfrm>
          <a:ln>
            <a:solidFill>
              <a:schemeClr val="tx1">
                <a:alpha val="100000"/>
              </a:schemeClr>
            </a:solidFill>
          </a:ln>
        </p:spPr>
      </p:sp>
      <p:sp>
        <p:nvSpPr>
          <p:cNvPr id="70669" name="Rectangle 11"/>
          <p:cNvSpPr/>
          <p:nvPr>
            <p:ph type="body" idx="1"/>
          </p:nvPr>
        </p:nvSpPr>
        <p:spPr>
          <a:ln w="12700"/>
        </p:spPr>
        <p:txBody>
          <a:bodyPr wrap="square" lIns="98006" tIns="48143" rIns="98006" bIns="48143" anchor="t" anchorCtr="0"/>
          <a:p>
            <a:pPr lvl="0" eaLnBrk="1" hangingPunct="1"/>
            <a:endParaRPr lang="zh-CN"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1682" name="Rectangle 7"/>
          <p:cNvSpPr txBox="1">
            <a:spLocks noGrp="1"/>
          </p:cNvSpPr>
          <p:nvPr/>
        </p:nvSpPr>
        <p:spPr>
          <a:xfrm>
            <a:off x="4021138" y="9721850"/>
            <a:ext cx="3076575" cy="511175"/>
          </a:xfrm>
          <a:prstGeom prst="rect">
            <a:avLst/>
          </a:prstGeom>
          <a:noFill/>
          <a:ln w="9525">
            <a:noFill/>
          </a:ln>
        </p:spPr>
        <p:txBody>
          <a:bodyPr lIns="99048" tIns="49524" rIns="99048" bIns="49524"/>
          <a:p>
            <a:pPr lvl="0" defTabSz="990600" eaLnBrk="1" hangingPunct="1">
              <a:spcBef>
                <a:spcPct val="0"/>
              </a:spcBef>
            </a:pPr>
            <a:fld id="{9A0DB2DC-4C9A-4742-B13C-FB6460FD3503}" type="slidenum">
              <a:rPr lang="zh-CN" altLang="en-US" sz="1900" dirty="0">
                <a:cs typeface="Arial" panose="020B0604020202020204" pitchFamily="34" charset="0"/>
              </a:rPr>
            </a:fld>
            <a:endParaRPr lang="zh-CN" altLang="en-US" sz="1900" dirty="0">
              <a:ea typeface="Arial" panose="020B0604020202020204" pitchFamily="34" charset="0"/>
              <a:cs typeface="Arial" panose="020B0604020202020204" pitchFamily="34" charset="0"/>
            </a:endParaRPr>
          </a:p>
        </p:txBody>
      </p:sp>
      <p:sp>
        <p:nvSpPr>
          <p:cNvPr id="71683" name="Rectangle 2"/>
          <p:cNvSpPr>
            <a:spLocks noGrp="1" noRot="1" noChangeAspect="1" noTextEdit="1"/>
          </p:cNvSpPr>
          <p:nvPr>
            <p:ph type="sldImg"/>
          </p:nvPr>
        </p:nvSpPr>
        <p:spPr>
          <a:xfrm>
            <a:off x="1000125" y="774700"/>
            <a:ext cx="5099050" cy="3824288"/>
          </a:xfrm>
          <a:ln/>
        </p:spPr>
      </p:sp>
      <p:sp>
        <p:nvSpPr>
          <p:cNvPr id="71684" name="Rectangle 3"/>
          <p:cNvSpPr>
            <a:spLocks noGrp="1"/>
          </p:cNvSpPr>
          <p:nvPr>
            <p:ph type="body" idx="1"/>
          </p:nvPr>
        </p:nvSpPr>
        <p:spPr>
          <a:xfrm>
            <a:off x="946150" y="4860925"/>
            <a:ext cx="5207000" cy="4605338"/>
          </a:xfrm>
          <a:ln/>
        </p:spPr>
        <p:txBody>
          <a:bodyPr wrap="square" lIns="98017" tIns="48148" rIns="98017" bIns="48148" anchor="t" anchorCtr="0"/>
          <a:p>
            <a:pPr lvl="0"/>
            <a:r>
              <a:rPr lang="en-US" altLang="zh-CN" dirty="0"/>
              <a:t>Many companies guarantee their products against defects under warranty agreements. The matching principle says to record the Warranty expense in the same period that the company records the revenue related to that warranty. The expense, therefore, is incurred when the company makes a sale, not when the company pays the warranty claims. At the time of the sale, the company does not know the exact amount of warranty expense, but can estimate it. The liability balance represents warranty claims expected to pay in the future based on its estimates.</a:t>
            </a:r>
            <a:endParaRPr lang="en-US" altLang="zh-CN"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2706"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Financial Accounting 1   Lesson summary 6</a:t>
            </a:r>
            <a:endParaRPr lang="en-US" altLang="zh-CN" sz="1300" dirty="0">
              <a:latin typeface="Times New Roman" panose="02020603050405020304" pitchFamily="18" charset="0"/>
            </a:endParaRPr>
          </a:p>
        </p:txBody>
      </p:sp>
      <p:sp>
        <p:nvSpPr>
          <p:cNvPr id="72707"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72708" name="Rectangle 2"/>
          <p:cNvSpPr>
            <a:spLocks noTextEdit="1"/>
          </p:cNvSpPr>
          <p:nvPr>
            <p:ph type="sldImg"/>
          </p:nvPr>
        </p:nvSpPr>
        <p:spPr>
          <a:xfrm>
            <a:off x="990600" y="768350"/>
            <a:ext cx="5118100" cy="3838575"/>
          </a:xfrm>
          <a:solidFill>
            <a:srgbClr val="FFFFFF">
              <a:alpha val="100000"/>
            </a:srgbClr>
          </a:solidFill>
          <a:ln/>
        </p:spPr>
      </p:sp>
      <p:sp>
        <p:nvSpPr>
          <p:cNvPr id="72709" name="Rectangle 3"/>
          <p:cNvSpPr/>
          <p:nvPr>
            <p:ph type="body" idx="1"/>
          </p:nvPr>
        </p:nvSpPr>
        <p:spPr>
          <a:solidFill>
            <a:srgbClr val="FFFFFF">
              <a:alpha val="100000"/>
            </a:srgbClr>
          </a:solidFill>
          <a:ln>
            <a:solidFill>
              <a:srgbClr val="000000">
                <a:alpha val="100000"/>
              </a:srgbClr>
            </a:solidFill>
            <a:miter/>
          </a:ln>
        </p:spPr>
        <p:txBody>
          <a:bodyPr wrap="square" lIns="99037" tIns="49519" rIns="99037" bIns="49519" anchor="t" anchorCtr="0"/>
          <a:p>
            <a:pPr lvl="0" eaLnBrk="1" hangingPunct="1"/>
            <a:endParaRPr lang="en-US"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3730"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Financial Accounting 1   Lesson summary 6</a:t>
            </a:r>
            <a:endParaRPr lang="en-US" altLang="zh-CN" sz="1300" dirty="0">
              <a:latin typeface="Times New Roman" panose="02020603050405020304" pitchFamily="18" charset="0"/>
            </a:endParaRPr>
          </a:p>
        </p:txBody>
      </p:sp>
      <p:sp>
        <p:nvSpPr>
          <p:cNvPr id="73731"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73732" name="Rectangle 2"/>
          <p:cNvSpPr>
            <a:spLocks noTextEdit="1"/>
          </p:cNvSpPr>
          <p:nvPr>
            <p:ph type="sldImg"/>
          </p:nvPr>
        </p:nvSpPr>
        <p:spPr>
          <a:xfrm>
            <a:off x="990600" y="768350"/>
            <a:ext cx="5118100" cy="3838575"/>
          </a:xfrm>
          <a:solidFill>
            <a:srgbClr val="FFFFFF">
              <a:alpha val="100000"/>
            </a:srgbClr>
          </a:solidFill>
          <a:ln/>
        </p:spPr>
      </p:sp>
      <p:sp>
        <p:nvSpPr>
          <p:cNvPr id="73733" name="Rectangle 3"/>
          <p:cNvSpPr/>
          <p:nvPr>
            <p:ph type="body" idx="1"/>
          </p:nvPr>
        </p:nvSpPr>
        <p:spPr>
          <a:solidFill>
            <a:srgbClr val="FFFFFF">
              <a:alpha val="100000"/>
            </a:srgbClr>
          </a:solidFill>
          <a:ln>
            <a:solidFill>
              <a:srgbClr val="000000">
                <a:alpha val="100000"/>
              </a:srgbClr>
            </a:solidFill>
            <a:miter/>
          </a:ln>
        </p:spPr>
        <p:txBody>
          <a:bodyPr wrap="square" lIns="99037" tIns="49519" rIns="99037" bIns="49519" anchor="t" anchorCtr="0"/>
          <a:p>
            <a:pPr lvl="0" eaLnBrk="1" hangingPunct="1"/>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Pr>
        <a:solidFill>
          <a:schemeClr val="bg1"/>
        </a:solidFill>
        <a:effectLst/>
      </p:bgPr>
    </p:bg>
    <p:spTree>
      <p:nvGrpSpPr>
        <p:cNvPr id="1" name=""/>
        <p:cNvGrpSpPr/>
        <p:nvPr/>
      </p:nvGrpSpPr>
      <p:grpSpPr>
        <a:xfrm>
          <a:off x="0" y="0"/>
          <a:ext cx="0" cy="0"/>
          <a:chOff x="0" y="0"/>
          <a:chExt cx="0" cy="0"/>
        </a:xfrm>
      </p:grpSpPr>
      <p:grpSp>
        <p:nvGrpSpPr>
          <p:cNvPr id="3074" name="Group 2"/>
          <p:cNvGrpSpPr/>
          <p:nvPr/>
        </p:nvGrpSpPr>
        <p:grpSpPr>
          <a:xfrm>
            <a:off x="0" y="2438400"/>
            <a:ext cx="9009063" cy="1052513"/>
            <a:chOff x="0" y="1536"/>
            <a:chExt cx="5675" cy="663"/>
          </a:xfrm>
        </p:grpSpPr>
        <p:grpSp>
          <p:nvGrpSpPr>
            <p:cNvPr id="3080" name="Group 3"/>
            <p:cNvGrpSpPr/>
            <p:nvPr/>
          </p:nvGrpSpPr>
          <p:grpSpPr>
            <a:xfrm>
              <a:off x="185" y="1604"/>
              <a:ext cx="449" cy="299"/>
              <a:chOff x="720" y="336"/>
              <a:chExt cx="624" cy="432"/>
            </a:xfrm>
          </p:grpSpPr>
          <p:sp>
            <p:nvSpPr>
              <p:cNvPr id="3087" name="Rectangle 4"/>
              <p:cNvSpPr/>
              <p:nvPr/>
            </p:nvSpPr>
            <p:spPr>
              <a:xfrm>
                <a:off x="720" y="336"/>
                <a:ext cx="384" cy="432"/>
              </a:xfrm>
              <a:prstGeom prst="rect">
                <a:avLst/>
              </a:prstGeom>
              <a:solidFill>
                <a:schemeClr val="folHlink"/>
              </a:solidFill>
              <a:ln w="9525">
                <a:noFill/>
              </a:ln>
            </p:spPr>
            <p:txBody>
              <a:bodyPr wrap="none" anchor="ctr" anchorCtr="0"/>
              <a:p>
                <a:pPr lvl="0" eaLnBrk="1" hangingPunct="1">
                  <a:buNone/>
                </a:pPr>
                <a:endParaRPr lang="zh-CN" altLang="en-US" dirty="0">
                  <a:latin typeface="Tahoma" panose="020B0604030504040204" pitchFamily="34" charset="0"/>
                </a:endParaRPr>
              </a:p>
            </p:txBody>
          </p:sp>
          <p:sp>
            <p:nvSpPr>
              <p:cNvPr id="3088" name="Rectangle 5"/>
              <p:cNvSpPr/>
              <p:nvPr/>
            </p:nvSpPr>
            <p:spPr>
              <a:xfrm>
                <a:off x="1056" y="336"/>
                <a:ext cx="288" cy="432"/>
              </a:xfrm>
              <a:prstGeom prst="rect">
                <a:avLst/>
              </a:prstGeom>
              <a:gradFill rotWithShape="0">
                <a:gsLst>
                  <a:gs pos="0">
                    <a:schemeClr val="folHlink"/>
                  </a:gs>
                  <a:gs pos="100000">
                    <a:schemeClr val="bg1"/>
                  </a:gs>
                </a:gsLst>
                <a:lin ang="0" scaled="1"/>
                <a:tileRect/>
              </a:gradFill>
              <a:ln w="9525">
                <a:noFill/>
              </a:ln>
            </p:spPr>
            <p:txBody>
              <a:bodyPr wrap="none" anchor="ctr" anchorCtr="0"/>
              <a:p>
                <a:pPr lvl="0" eaLnBrk="1" hangingPunct="1">
                  <a:buNone/>
                </a:pPr>
                <a:endParaRPr lang="zh-CN" altLang="en-US" dirty="0">
                  <a:latin typeface="Tahoma" panose="020B0604030504040204" pitchFamily="34" charset="0"/>
                </a:endParaRPr>
              </a:p>
            </p:txBody>
          </p:sp>
        </p:grpSp>
        <p:grpSp>
          <p:nvGrpSpPr>
            <p:cNvPr id="3081" name="Group 6"/>
            <p:cNvGrpSpPr/>
            <p:nvPr/>
          </p:nvGrpSpPr>
          <p:grpSpPr>
            <a:xfrm>
              <a:off x="263" y="1870"/>
              <a:ext cx="466" cy="299"/>
              <a:chOff x="912" y="2640"/>
              <a:chExt cx="672" cy="432"/>
            </a:xfrm>
          </p:grpSpPr>
          <p:sp>
            <p:nvSpPr>
              <p:cNvPr id="3085" name="Rectangle 7"/>
              <p:cNvSpPr/>
              <p:nvPr/>
            </p:nvSpPr>
            <p:spPr>
              <a:xfrm>
                <a:off x="912" y="2640"/>
                <a:ext cx="384" cy="432"/>
              </a:xfrm>
              <a:prstGeom prst="rect">
                <a:avLst/>
              </a:prstGeom>
              <a:solidFill>
                <a:schemeClr val="accent2"/>
              </a:solidFill>
              <a:ln w="9525">
                <a:noFill/>
              </a:ln>
            </p:spPr>
            <p:txBody>
              <a:bodyPr wrap="none" anchor="ctr" anchorCtr="0"/>
              <a:p>
                <a:pPr lvl="0" eaLnBrk="1" hangingPunct="1">
                  <a:buNone/>
                </a:pPr>
                <a:endParaRPr lang="zh-CN" altLang="en-US" dirty="0">
                  <a:latin typeface="Tahoma" panose="020B0604030504040204" pitchFamily="34" charset="0"/>
                </a:endParaRPr>
              </a:p>
            </p:txBody>
          </p:sp>
          <p:sp>
            <p:nvSpPr>
              <p:cNvPr id="3086" name="Rectangle 8"/>
              <p:cNvSpPr/>
              <p:nvPr/>
            </p:nvSpPr>
            <p:spPr>
              <a:xfrm>
                <a:off x="1248" y="2640"/>
                <a:ext cx="336" cy="432"/>
              </a:xfrm>
              <a:prstGeom prst="rect">
                <a:avLst/>
              </a:prstGeom>
              <a:gradFill rotWithShape="0">
                <a:gsLst>
                  <a:gs pos="0">
                    <a:schemeClr val="accent2"/>
                  </a:gs>
                  <a:gs pos="100000">
                    <a:schemeClr val="bg1"/>
                  </a:gs>
                </a:gsLst>
                <a:lin ang="0" scaled="1"/>
                <a:tileRect/>
              </a:gradFill>
              <a:ln w="9525">
                <a:noFill/>
              </a:ln>
            </p:spPr>
            <p:txBody>
              <a:bodyPr wrap="none" anchor="ctr" anchorCtr="0"/>
              <a:p>
                <a:pPr lvl="0" eaLnBrk="1" hangingPunct="1">
                  <a:buNone/>
                </a:pPr>
                <a:endParaRPr lang="zh-CN" altLang="en-US" dirty="0">
                  <a:latin typeface="Tahoma" panose="020B0604030504040204" pitchFamily="34" charset="0"/>
                </a:endParaRPr>
              </a:p>
            </p:txBody>
          </p:sp>
        </p:grpSp>
        <p:sp>
          <p:nvSpPr>
            <p:cNvPr id="3082" name="Rectangle 9"/>
            <p:cNvSpPr/>
            <p:nvPr/>
          </p:nvSpPr>
          <p:spPr>
            <a:xfrm>
              <a:off x="0" y="1824"/>
              <a:ext cx="353" cy="266"/>
            </a:xfrm>
            <a:prstGeom prst="rect">
              <a:avLst/>
            </a:prstGeom>
            <a:gradFill rotWithShape="0">
              <a:gsLst>
                <a:gs pos="0">
                  <a:schemeClr val="bg1"/>
                </a:gs>
                <a:gs pos="100000">
                  <a:schemeClr val="hlink"/>
                </a:gs>
              </a:gsLst>
              <a:lin ang="18900000" scaled="1"/>
              <a:tileRect/>
            </a:gradFill>
            <a:ln w="9525">
              <a:noFill/>
            </a:ln>
          </p:spPr>
          <p:txBody>
            <a:bodyPr wrap="none" anchor="ctr" anchorCtr="0"/>
            <a:p>
              <a:pPr lvl="0" eaLnBrk="1" hangingPunct="1">
                <a:buNone/>
              </a:pPr>
              <a:endParaRPr lang="zh-CN" altLang="en-US" dirty="0">
                <a:latin typeface="Tahoma" panose="020B0604030504040204" pitchFamily="34" charset="0"/>
              </a:endParaRPr>
            </a:p>
          </p:txBody>
        </p:sp>
        <p:sp>
          <p:nvSpPr>
            <p:cNvPr id="3083" name="Rectangle 10"/>
            <p:cNvSpPr/>
            <p:nvPr/>
          </p:nvSpPr>
          <p:spPr>
            <a:xfrm>
              <a:off x="400" y="1536"/>
              <a:ext cx="20" cy="663"/>
            </a:xfrm>
            <a:prstGeom prst="rect">
              <a:avLst/>
            </a:prstGeom>
            <a:solidFill>
              <a:schemeClr val="bg2"/>
            </a:solidFill>
            <a:ln w="9525">
              <a:noFill/>
            </a:ln>
          </p:spPr>
          <p:txBody>
            <a:bodyPr wrap="none" anchor="ctr" anchorCtr="0"/>
            <a:p>
              <a:pPr lvl="0" eaLnBrk="1" hangingPunct="1">
                <a:buNone/>
              </a:pPr>
              <a:endParaRPr lang="zh-CN" altLang="en-US" dirty="0">
                <a:latin typeface="Tahoma" panose="020B0604030504040204" pitchFamily="34" charset="0"/>
              </a:endParaRPr>
            </a:p>
          </p:txBody>
        </p:sp>
        <p:sp>
          <p:nvSpPr>
            <p:cNvPr id="3084" name="Rectangle 11"/>
            <p:cNvSpPr/>
            <p:nvPr/>
          </p:nvSpPr>
          <p:spPr>
            <a:xfrm flipV="1">
              <a:off x="199" y="2054"/>
              <a:ext cx="5476" cy="35"/>
            </a:xfrm>
            <a:prstGeom prst="rect">
              <a:avLst/>
            </a:prstGeom>
            <a:gradFill rotWithShape="0">
              <a:gsLst>
                <a:gs pos="0">
                  <a:schemeClr val="bg2"/>
                </a:gs>
                <a:gs pos="100000">
                  <a:schemeClr val="bg1"/>
                </a:gs>
              </a:gsLst>
              <a:lin ang="0" scaled="1"/>
              <a:tileRect/>
            </a:gradFill>
            <a:ln w="9525">
              <a:noFill/>
            </a:ln>
          </p:spPr>
          <p:txBody>
            <a:bodyPr wrap="none" anchor="ctr" anchorCtr="0"/>
            <a:p>
              <a:pPr lvl="0" eaLnBrk="1" hangingPunct="1">
                <a:buNone/>
              </a:pPr>
              <a:endParaRPr lang="zh-CN" altLang="en-US" dirty="0">
                <a:latin typeface="Tahoma" panose="020B0604030504040204" pitchFamily="34" charset="0"/>
              </a:endParaRPr>
            </a:p>
          </p:txBody>
        </p:sp>
      </p:grpSp>
      <p:sp>
        <p:nvSpPr>
          <p:cNvPr id="561164" name="Rectangle 12"/>
          <p:cNvSpPr>
            <a:spLocks noGrp="1" noChangeArrowheads="1"/>
          </p:cNvSpPr>
          <p:nvPr>
            <p:ph type="ctrTitle"/>
          </p:nvPr>
        </p:nvSpPr>
        <p:spPr>
          <a:xfrm>
            <a:off x="990600" y="1676400"/>
            <a:ext cx="7772400" cy="1462088"/>
          </a:xfrm>
        </p:spPr>
        <p:txBody>
          <a:bodyPr/>
          <a:lstStyle>
            <a:lvl1pPr>
              <a:defRPr/>
            </a:lvl1pPr>
          </a:lstStyle>
          <a:p>
            <a:r>
              <a:rPr lang="zh-CN" altLang="en-US"/>
              <a:t>单击此处编辑母版标题样式</a:t>
            </a:r>
            <a:endParaRPr lang="zh-CN" altLang="en-US"/>
          </a:p>
        </p:txBody>
      </p:sp>
      <p:sp>
        <p:nvSpPr>
          <p:cNvPr id="561165" name="Rectangle 13"/>
          <p:cNvSpPr>
            <a:spLocks noGrp="1" noChangeArrowheads="1"/>
          </p:cNvSpPr>
          <p:nvPr>
            <p:ph type="subTitle" idx="1"/>
          </p:nvPr>
        </p:nvSpPr>
        <p:spPr>
          <a:xfrm>
            <a:off x="1371600" y="3886200"/>
            <a:ext cx="6400800" cy="1752600"/>
          </a:xfrm>
        </p:spPr>
        <p:txBody>
          <a:bodyPr/>
          <a:lstStyle>
            <a:lvl1pPr marL="0" indent="0" algn="ctr">
              <a:buFont typeface="Wingdings" panose="05000000000000000000" pitchFamily="2" charset="2"/>
              <a:buNone/>
              <a:defRPr/>
            </a:lvl1pPr>
          </a:lstStyle>
          <a:p>
            <a:r>
              <a:rPr lang="zh-CN" altLang="en-US"/>
              <a:t>单击此处编辑母版副标题样式</a:t>
            </a:r>
            <a:endParaRPr lang="zh-CN" altLang="en-US"/>
          </a:p>
        </p:txBody>
      </p:sp>
      <p:sp>
        <p:nvSpPr>
          <p:cNvPr id="24" name="Rectangle 14"/>
          <p:cNvSpPr>
            <a:spLocks noGrp="1" noChangeArrowheads="1"/>
          </p:cNvSpPr>
          <p:nvPr>
            <p:ph type="dt" sz="half" idx="2"/>
          </p:nvPr>
        </p:nvSpPr>
        <p:spPr bwMode="auto">
          <a:xfrm>
            <a:off x="990600" y="6248400"/>
            <a:ext cx="1905000" cy="457200"/>
          </a:xfrm>
          <a:prstGeom prst="rect">
            <a:avLst/>
          </a:prstGeom>
          <a:ln>
            <a:miter lim="800000"/>
          </a:ln>
        </p:spPr>
        <p:txBody>
          <a:bodyPr vert="horz" wrap="square" lIns="91440" tIns="45720" rIns="91440" bIns="45720" numCol="1" anchor="b" anchorCtr="0" compatLnSpc="1"/>
          <a:lstStyle>
            <a:lvl1pPr>
              <a:defRPr smtClean="0">
                <a:solidFill>
                  <a:schemeClr val="bg2"/>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bg2"/>
              </a:solidFill>
              <a:effectLst/>
              <a:uLnTx/>
              <a:uFillTx/>
              <a:latin typeface="Tahoma" panose="020B0604030504040204" pitchFamily="34" charset="0"/>
              <a:ea typeface="宋体" panose="02010600030101010101" pitchFamily="2" charset="-122"/>
              <a:cs typeface="+mn-cs"/>
            </a:endParaRPr>
          </a:p>
        </p:txBody>
      </p:sp>
      <p:sp>
        <p:nvSpPr>
          <p:cNvPr id="25" name="Rectangle 15"/>
          <p:cNvSpPr>
            <a:spLocks noGrp="1" noChangeArrowheads="1"/>
          </p:cNvSpPr>
          <p:nvPr>
            <p:ph type="ftr" sz="quarter" idx="3"/>
          </p:nvPr>
        </p:nvSpPr>
        <p:spPr bwMode="auto">
          <a:xfrm>
            <a:off x="3429000" y="6248400"/>
            <a:ext cx="2895600" cy="457200"/>
          </a:xfrm>
          <a:prstGeom prst="rect">
            <a:avLst/>
          </a:prstGeom>
          <a:ln>
            <a:miter lim="800000"/>
          </a:ln>
        </p:spPr>
        <p:txBody>
          <a:bodyPr vert="horz" wrap="square" lIns="91440" tIns="45720" rIns="91440" bIns="45720" numCol="1" anchor="b" anchorCtr="0" compatLnSpc="1"/>
          <a:lstStyle>
            <a:lvl1pPr>
              <a:defRPr>
                <a:solidFill>
                  <a:schemeClr val="bg2"/>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bg2"/>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bg2"/>
              </a:solidFill>
              <a:effectLst/>
              <a:uLnTx/>
              <a:uFillTx/>
              <a:latin typeface="Tahoma" panose="020B0604030504040204" pitchFamily="34" charset="0"/>
              <a:ea typeface="宋体" panose="02010600030101010101" pitchFamily="2" charset="-122"/>
              <a:cs typeface="+mn-cs"/>
            </a:endParaRPr>
          </a:p>
        </p:txBody>
      </p:sp>
      <p:sp>
        <p:nvSpPr>
          <p:cNvPr id="26" name="Rectangle 16"/>
          <p:cNvSpPr>
            <a:spLocks noGrp="1" noChangeArrowheads="1"/>
          </p:cNvSpPr>
          <p:nvPr>
            <p:ph type="sldNum" sz="quarter" idx="4"/>
          </p:nvPr>
        </p:nvSpPr>
        <p:spPr bwMode="auto">
          <a:xfrm>
            <a:off x="6858000" y="6248400"/>
            <a:ext cx="1905000" cy="457200"/>
          </a:xfrm>
          <a:prstGeom prst="rect">
            <a:avLst/>
          </a:prstGeom>
          <a:ln>
            <a:miter lim="800000"/>
          </a:ln>
        </p:spPr>
        <p:txBody>
          <a:bodyPr vert="horz" wrap="square" lIns="91440" tIns="45720" rIns="91440" bIns="45720" numCol="1" anchor="b" anchorCtr="0" compatLnSpc="1"/>
          <a:p>
            <a:pPr algn="r">
              <a:buNone/>
            </a:pPr>
            <a:fld id="{9A0DB2DC-4C9A-4742-B13C-FB6460FD3503}" type="slidenum">
              <a:rPr lang="zh-CN" altLang="en-US" dirty="0">
                <a:solidFill>
                  <a:schemeClr val="bg2"/>
                </a:solidFill>
              </a:rPr>
            </a:fld>
            <a:endParaRPr lang="zh-CN" altLang="en-US" dirty="0">
              <a:solidFill>
                <a:schemeClr val="bg2"/>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004050" y="214313"/>
            <a:ext cx="1951038" cy="59182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1150938" y="214313"/>
            <a:ext cx="5700712" cy="5918200"/>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标题，文本与剪贴画">
    <p:spTree>
      <p:nvGrpSpPr>
        <p:cNvPr id="1" name=""/>
        <p:cNvGrpSpPr/>
        <p:nvPr/>
      </p:nvGrpSpPr>
      <p:grpSpPr>
        <a:xfrm>
          <a:off x="0" y="0"/>
          <a:ext cx="0" cy="0"/>
          <a:chOff x="0" y="0"/>
          <a:chExt cx="0" cy="0"/>
        </a:xfrm>
      </p:grpSpPr>
      <p:sp>
        <p:nvSpPr>
          <p:cNvPr id="2" name="标题 1"/>
          <p:cNvSpPr>
            <a:spLocks noGrp="1"/>
          </p:cNvSpPr>
          <p:nvPr>
            <p:ph type="title"/>
          </p:nvPr>
        </p:nvSpPr>
        <p:spPr>
          <a:xfrm>
            <a:off x="1150938" y="214313"/>
            <a:ext cx="7793037" cy="1462087"/>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1182688" y="2017713"/>
            <a:ext cx="3810000" cy="41148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剪贴画占位符 3"/>
          <p:cNvSpPr>
            <a:spLocks noGrp="1"/>
          </p:cNvSpPr>
          <p:nvPr>
            <p:ph type="clipArt" sz="half" idx="2"/>
          </p:nvPr>
        </p:nvSpPr>
        <p:spPr>
          <a:xfrm>
            <a:off x="5145088" y="2017713"/>
            <a:ext cx="3810000" cy="4114800"/>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Char char="n"/>
              <a:defRPr/>
            </a:pPr>
            <a:endParaRPr kumimoji="0"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标题，剪贴画与文本">
    <p:spTree>
      <p:nvGrpSpPr>
        <p:cNvPr id="1" name=""/>
        <p:cNvGrpSpPr/>
        <p:nvPr/>
      </p:nvGrpSpPr>
      <p:grpSpPr>
        <a:xfrm>
          <a:off x="0" y="0"/>
          <a:ext cx="0" cy="0"/>
          <a:chOff x="0" y="0"/>
          <a:chExt cx="0" cy="0"/>
        </a:xfrm>
      </p:grpSpPr>
      <p:sp>
        <p:nvSpPr>
          <p:cNvPr id="2" name="标题 1"/>
          <p:cNvSpPr>
            <a:spLocks noGrp="1"/>
          </p:cNvSpPr>
          <p:nvPr>
            <p:ph type="title"/>
          </p:nvPr>
        </p:nvSpPr>
        <p:spPr>
          <a:xfrm>
            <a:off x="1150938" y="214313"/>
            <a:ext cx="7793037" cy="1462087"/>
          </a:xfrm>
        </p:spPr>
        <p:txBody>
          <a:bodyPr/>
          <a:lstStyle/>
          <a:p>
            <a:r>
              <a:rPr lang="zh-CN" altLang="en-US" smtClean="0"/>
              <a:t>单击此处编辑母版标题样式</a:t>
            </a:r>
            <a:endParaRPr lang="zh-CN" altLang="en-US"/>
          </a:p>
        </p:txBody>
      </p:sp>
      <p:sp>
        <p:nvSpPr>
          <p:cNvPr id="3" name="剪贴画占位符 2"/>
          <p:cNvSpPr>
            <a:spLocks noGrp="1"/>
          </p:cNvSpPr>
          <p:nvPr>
            <p:ph type="clipArt" sz="half" idx="1"/>
          </p:nvPr>
        </p:nvSpPr>
        <p:spPr>
          <a:xfrm>
            <a:off x="1182688" y="2017713"/>
            <a:ext cx="3810000" cy="4114800"/>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Char char="n"/>
              <a:defRPr/>
            </a:pPr>
            <a:endParaRPr kumimoji="0"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5145088" y="2017713"/>
            <a:ext cx="3810000" cy="41148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Pr>
        <a:solidFill>
          <a:schemeClr val="bg1"/>
        </a:solidFill>
        <a:effectLst/>
      </p:bgPr>
    </p:bg>
    <p:spTree>
      <p:nvGrpSpPr>
        <p:cNvPr id="1" name=""/>
        <p:cNvGrpSpPr/>
        <p:nvPr/>
      </p:nvGrpSpPr>
      <p:grpSpPr>
        <a:xfrm>
          <a:off x="0" y="0"/>
          <a:ext cx="0" cy="0"/>
          <a:chOff x="0" y="0"/>
          <a:chExt cx="0" cy="0"/>
        </a:xfrm>
      </p:grpSpPr>
      <p:pic>
        <p:nvPicPr>
          <p:cNvPr id="4098" name="Picture 2" descr="titlemaster_med"/>
          <p:cNvPicPr>
            <a:picLocks noChangeAspect="1"/>
          </p:cNvPicPr>
          <p:nvPr/>
        </p:nvPicPr>
        <p:blipFill>
          <a:blip r:embed="rId2"/>
          <a:stretch>
            <a:fillRect/>
          </a:stretch>
        </p:blipFill>
        <p:spPr>
          <a:xfrm>
            <a:off x="0" y="0"/>
            <a:ext cx="9144000" cy="6862763"/>
          </a:xfrm>
          <a:prstGeom prst="rect">
            <a:avLst/>
          </a:prstGeom>
          <a:noFill/>
          <a:ln w="9525">
            <a:noFill/>
          </a:ln>
        </p:spPr>
      </p:pic>
      <p:sp>
        <p:nvSpPr>
          <p:cNvPr id="563206" name="Rectangle 6"/>
          <p:cNvSpPr>
            <a:spLocks noGrp="1" noChangeArrowheads="1"/>
          </p:cNvSpPr>
          <p:nvPr>
            <p:ph type="subTitle" sz="quarter" idx="1"/>
          </p:nvPr>
        </p:nvSpPr>
        <p:spPr>
          <a:xfrm>
            <a:off x="2362200" y="3429000"/>
            <a:ext cx="6400800" cy="1447800"/>
          </a:xfrm>
          <a:solidFill>
            <a:schemeClr val="bg1">
              <a:alpha val="50000"/>
            </a:schemeClr>
          </a:solidFill>
          <a:ln w="76200">
            <a:solidFill>
              <a:schemeClr val="tx1"/>
            </a:solidFill>
          </a:ln>
        </p:spPr>
        <p:txBody>
          <a:bodyPr anchor="ctr"/>
          <a:lstStyle>
            <a:lvl1pPr marL="0" indent="0" algn="ctr">
              <a:buFont typeface="Wingdings" panose="05000000000000000000" pitchFamily="2" charset="2"/>
              <a:buNone/>
              <a:defRPr/>
            </a:lvl1pPr>
          </a:lstStyle>
          <a:p>
            <a:r>
              <a:rPr lang="zh-CN" altLang="en-US"/>
              <a:t>单击此处编辑母版副标题样式</a:t>
            </a:r>
            <a:endParaRPr lang="zh-CN" altLang="en-US"/>
          </a:p>
        </p:txBody>
      </p:sp>
      <p:sp>
        <p:nvSpPr>
          <p:cNvPr id="563207" name="Rectangle 7"/>
          <p:cNvSpPr>
            <a:spLocks noGrp="1" noChangeArrowheads="1"/>
          </p:cNvSpPr>
          <p:nvPr>
            <p:ph type="ctrTitle" sz="quarter"/>
          </p:nvPr>
        </p:nvSpPr>
        <p:spPr>
          <a:xfrm>
            <a:off x="838200" y="1371600"/>
            <a:ext cx="7620000" cy="2057400"/>
          </a:xfrm>
          <a:solidFill>
            <a:schemeClr val="bg1">
              <a:alpha val="50000"/>
            </a:schemeClr>
          </a:solidFill>
          <a:ln w="76200">
            <a:solidFill>
              <a:schemeClr val="tx1"/>
            </a:solidFill>
          </a:ln>
        </p:spPr>
        <p:txBody>
          <a:bodyPr/>
          <a:lstStyle>
            <a:lvl1pPr algn="ctr">
              <a:defRPr sz="5400">
                <a:solidFill>
                  <a:schemeClr val="tx1"/>
                </a:solidFill>
              </a:defRPr>
            </a:lvl1pPr>
          </a:lstStyle>
          <a:p>
            <a:r>
              <a:rPr lang="zh-CN" altLang="en-US"/>
              <a:t>单击此处编辑母版标题样式</a:t>
            </a:r>
            <a:endParaRPr lang="zh-CN" altLang="en-US"/>
          </a:p>
        </p:txBody>
      </p:sp>
      <p:sp>
        <p:nvSpPr>
          <p:cNvPr id="11" name="Rectangle 3"/>
          <p:cNvSpPr>
            <a:spLocks noGrp="1" noChangeArrowheads="1"/>
          </p:cNvSpPr>
          <p:nvPr>
            <p:ph type="dt" sz="half" idx="2"/>
          </p:nvPr>
        </p:nvSpPr>
        <p:spPr bwMode="auto">
          <a:xfrm>
            <a:off x="304800" y="6248400"/>
            <a:ext cx="1905000" cy="457200"/>
          </a:xfrm>
          <a:prstGeom prst="rect">
            <a:avLst/>
          </a:prstGeom>
          <a:ln>
            <a:miter lim="800000"/>
          </a:ln>
        </p:spPr>
        <p:txBody>
          <a:bodyPr vert="horz" wrap="square" lIns="91440" tIns="45720" rIns="91440" bIns="45720" numCol="1" anchor="t" anchorCtr="0" compatLnSpc="1"/>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12" name="Rectangle 4"/>
          <p:cNvSpPr>
            <a:spLocks noGrp="1" noChangeArrowheads="1"/>
          </p:cNvSpPr>
          <p:nvPr>
            <p:ph type="ftr" sz="quarter" idx="3"/>
          </p:nvPr>
        </p:nvSpPr>
        <p:spPr bwMode="auto">
          <a:xfrm>
            <a:off x="3124200" y="6248400"/>
            <a:ext cx="2895600" cy="457200"/>
          </a:xfrm>
          <a:prstGeom prst="rect">
            <a:avLst/>
          </a:prstGeom>
          <a:ln>
            <a:miter lim="800000"/>
          </a:ln>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13" name="Rectangle 5"/>
          <p:cNvSpPr>
            <a:spLocks noGrp="1" noChangeArrowheads="1"/>
          </p:cNvSpPr>
          <p:nvPr>
            <p:ph type="sldNum" sz="quarter" idx="4"/>
          </p:nvPr>
        </p:nvSpPr>
        <p:spPr bwMode="auto">
          <a:xfrm>
            <a:off x="7010400" y="6248400"/>
            <a:ext cx="1905000" cy="457200"/>
          </a:xfrm>
          <a:prstGeom prst="rect">
            <a:avLst/>
          </a:prstGeom>
          <a:ln>
            <a:miter lim="800000"/>
          </a:ln>
        </p:spPr>
        <p:txBody>
          <a:bodyPr vert="horz" wrap="square" lIns="91440" tIns="45720" rIns="91440" bIns="45720" numCol="1" anchor="t" anchorCtr="0" compatLnSpc="1"/>
          <a:p>
            <a:pPr algn="r">
              <a:buNone/>
            </a:pPr>
            <a:fld id="{9A0DB2DC-4C9A-4742-B13C-FB6460FD3503}" type="slidenum">
              <a:rPr lang="zh-CN" altLang="en-US" dirty="0">
                <a:effectLst>
                  <a:outerShdw blurRad="38100" dist="38100" dir="2700000">
                    <a:srgbClr val="C0C0C0"/>
                  </a:outerShdw>
                </a:effectLst>
                <a:latin typeface="Arial" panose="020B0604020202020204" pitchFamily="34" charset="0"/>
              </a:rPr>
            </a:fld>
            <a:endParaRPr lang="zh-CN" altLang="en-US" dirty="0">
              <a:effectLst>
                <a:outerShdw blurRad="38100" dist="38100" dir="2700000">
                  <a:srgbClr val="C0C0C0"/>
                </a:outerShdw>
              </a:effectLst>
              <a:latin typeface="Arial" panose="020B0604020202020204" pitchFamily="34" charset="0"/>
            </a:endParaRPr>
          </a:p>
        </p:txBody>
      </p:sp>
    </p:spTree>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24384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57150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anose="05000000000000000000" pitchFamily="2" charset="2"/>
              <a:buNone/>
              <a:defRPr/>
            </a:pPr>
            <a:endParaRPr kumimoji="0" lang="zh-CN" altLang="en-US" sz="3200" b="0" i="0" u="none" strike="noStrike" kern="0" cap="none" spc="0" normalizeH="0" baseline="0" noProof="0" smtClean="0">
              <a:ln>
                <a:noFill/>
              </a:ln>
              <a:solidFill>
                <a:schemeClr val="tx1"/>
              </a:solidFill>
              <a:effectLst>
                <a:outerShdw blurRad="38100" dist="38100" dir="2700000" algn="tl">
                  <a:srgbClr val="C0C0C0"/>
                </a:outerShdw>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spd="slow"/>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239000" y="228600"/>
            <a:ext cx="1600200" cy="58674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2438400" y="228600"/>
            <a:ext cx="4648200" cy="5867400"/>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defRPr/>
            </a:pPr>
            <a:endParaRPr kumimoji="0"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2.xml"/><Relationship Id="rId8" Type="http://schemas.openxmlformats.org/officeDocument/2006/relationships/slideLayout" Target="../slideLayouts/slideLayout21.xml"/><Relationship Id="rId7" Type="http://schemas.openxmlformats.org/officeDocument/2006/relationships/slideLayout" Target="../slideLayouts/slideLayout20.xml"/><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 Id="rId3" Type="http://schemas.openxmlformats.org/officeDocument/2006/relationships/slideLayout" Target="../slideLayouts/slideLayout16.xml"/><Relationship Id="rId2" Type="http://schemas.openxmlformats.org/officeDocument/2006/relationships/slideLayout" Target="../slideLayouts/slideLayout15.xml"/><Relationship Id="rId13" Type="http://schemas.openxmlformats.org/officeDocument/2006/relationships/theme" Target="../theme/theme2.xml"/><Relationship Id="rId12" Type="http://schemas.openxmlformats.org/officeDocument/2006/relationships/image" Target="../media/image2.jpeg"/><Relationship Id="rId11" Type="http://schemas.openxmlformats.org/officeDocument/2006/relationships/slideLayout" Target="../slideLayouts/slideLayout24.xml"/><Relationship Id="rId10" Type="http://schemas.openxmlformats.org/officeDocument/2006/relationships/slideLayout" Target="../slideLayouts/slideLayout23.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p:nvPr/>
        </p:nvSpPr>
        <p:spPr>
          <a:xfrm>
            <a:off x="417513" y="1098550"/>
            <a:ext cx="438150" cy="474663"/>
          </a:xfrm>
          <a:prstGeom prst="rect">
            <a:avLst/>
          </a:prstGeom>
          <a:solidFill>
            <a:schemeClr val="accent2"/>
          </a:solidFill>
          <a:ln w="9525">
            <a:noFill/>
          </a:ln>
        </p:spPr>
        <p:txBody>
          <a:bodyPr wrap="none" anchor="ctr" anchorCtr="0"/>
          <a:p>
            <a:pPr lvl="0" algn="ctr" eaLnBrk="1" hangingPunct="1">
              <a:buNone/>
            </a:pPr>
            <a:endParaRPr lang="zh-CN" altLang="en-US" sz="2400" dirty="0">
              <a:latin typeface="Tahoma" panose="020B0604030504040204" pitchFamily="34" charset="0"/>
            </a:endParaRPr>
          </a:p>
        </p:txBody>
      </p:sp>
      <p:sp>
        <p:nvSpPr>
          <p:cNvPr id="1027" name="Rectangle 3"/>
          <p:cNvSpPr/>
          <p:nvPr/>
        </p:nvSpPr>
        <p:spPr>
          <a:xfrm>
            <a:off x="800100" y="1098550"/>
            <a:ext cx="328613" cy="474663"/>
          </a:xfrm>
          <a:prstGeom prst="rect">
            <a:avLst/>
          </a:prstGeom>
          <a:gradFill rotWithShape="0">
            <a:gsLst>
              <a:gs pos="0">
                <a:schemeClr val="accent2"/>
              </a:gs>
              <a:gs pos="100000">
                <a:schemeClr val="bg1"/>
              </a:gs>
            </a:gsLst>
            <a:lin ang="0" scaled="1"/>
            <a:tileRect/>
          </a:gradFill>
          <a:ln w="9525">
            <a:noFill/>
          </a:ln>
        </p:spPr>
        <p:txBody>
          <a:bodyPr wrap="none" anchor="ctr" anchorCtr="0"/>
          <a:p>
            <a:pPr lvl="0" algn="ctr" eaLnBrk="1" hangingPunct="1">
              <a:buNone/>
            </a:pPr>
            <a:endParaRPr lang="zh-CN" altLang="en-US" sz="2400" dirty="0">
              <a:latin typeface="Tahoma" panose="020B0604030504040204" pitchFamily="34" charset="0"/>
            </a:endParaRPr>
          </a:p>
        </p:txBody>
      </p:sp>
      <p:sp>
        <p:nvSpPr>
          <p:cNvPr id="1028" name="Rectangle 4"/>
          <p:cNvSpPr/>
          <p:nvPr/>
        </p:nvSpPr>
        <p:spPr>
          <a:xfrm>
            <a:off x="541338" y="1520825"/>
            <a:ext cx="422275" cy="474663"/>
          </a:xfrm>
          <a:prstGeom prst="rect">
            <a:avLst/>
          </a:prstGeom>
          <a:solidFill>
            <a:schemeClr val="folHlink"/>
          </a:solidFill>
          <a:ln w="9525">
            <a:noFill/>
          </a:ln>
        </p:spPr>
        <p:txBody>
          <a:bodyPr wrap="none" anchor="ctr" anchorCtr="0"/>
          <a:p>
            <a:pPr lvl="0" algn="ctr" eaLnBrk="1" hangingPunct="1">
              <a:buNone/>
            </a:pPr>
            <a:endParaRPr lang="zh-CN" altLang="en-US" sz="2400" dirty="0">
              <a:latin typeface="Tahoma" panose="020B0604030504040204" pitchFamily="34" charset="0"/>
            </a:endParaRPr>
          </a:p>
        </p:txBody>
      </p:sp>
      <p:sp>
        <p:nvSpPr>
          <p:cNvPr id="1029" name="Rectangle 5"/>
          <p:cNvSpPr/>
          <p:nvPr/>
        </p:nvSpPr>
        <p:spPr>
          <a:xfrm>
            <a:off x="911225" y="1520825"/>
            <a:ext cx="368300" cy="474663"/>
          </a:xfrm>
          <a:prstGeom prst="rect">
            <a:avLst/>
          </a:prstGeom>
          <a:gradFill rotWithShape="0">
            <a:gsLst>
              <a:gs pos="0">
                <a:schemeClr val="folHlink"/>
              </a:gs>
              <a:gs pos="100000">
                <a:schemeClr val="bg1"/>
              </a:gs>
            </a:gsLst>
            <a:lin ang="0" scaled="1"/>
            <a:tileRect/>
          </a:gradFill>
          <a:ln w="9525">
            <a:noFill/>
          </a:ln>
        </p:spPr>
        <p:txBody>
          <a:bodyPr wrap="none" anchor="ctr" anchorCtr="0"/>
          <a:p>
            <a:pPr lvl="0" algn="ctr" eaLnBrk="1" hangingPunct="1">
              <a:buNone/>
            </a:pPr>
            <a:endParaRPr lang="zh-CN" altLang="en-US" sz="2400" dirty="0">
              <a:latin typeface="Tahoma" panose="020B0604030504040204" pitchFamily="34" charset="0"/>
            </a:endParaRPr>
          </a:p>
        </p:txBody>
      </p:sp>
      <p:sp>
        <p:nvSpPr>
          <p:cNvPr id="1030" name="Rectangle 6"/>
          <p:cNvSpPr/>
          <p:nvPr/>
        </p:nvSpPr>
        <p:spPr>
          <a:xfrm>
            <a:off x="127000" y="1447800"/>
            <a:ext cx="560388" cy="422275"/>
          </a:xfrm>
          <a:prstGeom prst="rect">
            <a:avLst/>
          </a:prstGeom>
          <a:gradFill rotWithShape="0">
            <a:gsLst>
              <a:gs pos="0">
                <a:schemeClr val="bg1"/>
              </a:gs>
              <a:gs pos="100000">
                <a:schemeClr val="hlink"/>
              </a:gs>
            </a:gsLst>
            <a:lin ang="18900000" scaled="1"/>
            <a:tileRect/>
          </a:gradFill>
          <a:ln w="9525">
            <a:noFill/>
          </a:ln>
        </p:spPr>
        <p:txBody>
          <a:bodyPr wrap="none" anchor="ctr" anchorCtr="0"/>
          <a:p>
            <a:pPr lvl="0" algn="ctr" eaLnBrk="1" hangingPunct="1">
              <a:buNone/>
            </a:pPr>
            <a:endParaRPr lang="zh-CN" altLang="en-US" sz="2400" dirty="0">
              <a:latin typeface="Tahoma" panose="020B0604030504040204" pitchFamily="34" charset="0"/>
            </a:endParaRPr>
          </a:p>
        </p:txBody>
      </p:sp>
      <p:sp>
        <p:nvSpPr>
          <p:cNvPr id="1031" name="Rectangle 7"/>
          <p:cNvSpPr/>
          <p:nvPr/>
        </p:nvSpPr>
        <p:spPr>
          <a:xfrm>
            <a:off x="762000" y="990600"/>
            <a:ext cx="31750" cy="1052513"/>
          </a:xfrm>
          <a:prstGeom prst="rect">
            <a:avLst/>
          </a:prstGeom>
          <a:solidFill>
            <a:schemeClr val="bg2"/>
          </a:solidFill>
          <a:ln w="9525">
            <a:noFill/>
          </a:ln>
        </p:spPr>
        <p:txBody>
          <a:bodyPr wrap="none" anchor="ctr" anchorCtr="0"/>
          <a:p>
            <a:pPr lvl="0" algn="ctr" eaLnBrk="1" hangingPunct="1">
              <a:buNone/>
            </a:pPr>
            <a:endParaRPr lang="zh-CN" altLang="en-US" sz="2400" dirty="0">
              <a:latin typeface="Tahoma" panose="020B0604030504040204" pitchFamily="34" charset="0"/>
            </a:endParaRPr>
          </a:p>
        </p:txBody>
      </p:sp>
      <p:sp>
        <p:nvSpPr>
          <p:cNvPr id="1032" name="Rectangle 8"/>
          <p:cNvSpPr/>
          <p:nvPr/>
        </p:nvSpPr>
        <p:spPr>
          <a:xfrm>
            <a:off x="442913" y="1781175"/>
            <a:ext cx="8226425" cy="31750"/>
          </a:xfrm>
          <a:prstGeom prst="rect">
            <a:avLst/>
          </a:prstGeom>
          <a:gradFill rotWithShape="0">
            <a:gsLst>
              <a:gs pos="0">
                <a:schemeClr val="bg2"/>
              </a:gs>
              <a:gs pos="100000">
                <a:schemeClr val="bg1"/>
              </a:gs>
            </a:gsLst>
            <a:lin ang="0" scaled="1"/>
            <a:tileRect/>
          </a:gradFill>
          <a:ln w="9525">
            <a:noFill/>
          </a:ln>
        </p:spPr>
        <p:txBody>
          <a:bodyPr wrap="none" anchor="ctr" anchorCtr="0"/>
          <a:p>
            <a:pPr lvl="0" algn="ctr" eaLnBrk="1" hangingPunct="1">
              <a:buNone/>
            </a:pPr>
            <a:endParaRPr lang="zh-CN" altLang="en-US" sz="2400" dirty="0">
              <a:latin typeface="Tahoma" panose="020B0604030504040204" pitchFamily="34" charset="0"/>
            </a:endParaRPr>
          </a:p>
        </p:txBody>
      </p:sp>
      <p:sp>
        <p:nvSpPr>
          <p:cNvPr id="1033" name="Rectangle 9"/>
          <p:cNvSpPr>
            <a:spLocks noGrp="1"/>
          </p:cNvSpPr>
          <p:nvPr>
            <p:ph type="title"/>
          </p:nvPr>
        </p:nvSpPr>
        <p:spPr>
          <a:xfrm>
            <a:off x="1150938" y="214313"/>
            <a:ext cx="7793037" cy="1462087"/>
          </a:xfrm>
          <a:prstGeom prst="rect">
            <a:avLst/>
          </a:prstGeom>
          <a:noFill/>
          <a:ln w="9525">
            <a:noFill/>
          </a:ln>
        </p:spPr>
        <p:txBody>
          <a:bodyPr anchor="b" anchorCtr="0"/>
          <a:p>
            <a:pPr lvl="0"/>
            <a:r>
              <a:rPr lang="zh-CN" altLang="en-US" dirty="0"/>
              <a:t>单击此处编辑母版标题样式</a:t>
            </a:r>
            <a:endParaRPr lang="zh-CN" altLang="en-US" dirty="0"/>
          </a:p>
        </p:txBody>
      </p:sp>
      <p:sp>
        <p:nvSpPr>
          <p:cNvPr id="1034" name="Rectangle 10"/>
          <p:cNvSpPr>
            <a:spLocks noGrp="1"/>
          </p:cNvSpPr>
          <p:nvPr>
            <p:ph type="body" idx="1"/>
          </p:nvPr>
        </p:nvSpPr>
        <p:spPr>
          <a:xfrm>
            <a:off x="1182688" y="2017713"/>
            <a:ext cx="7772400" cy="4114800"/>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60139" name="Rectangle 11"/>
          <p:cNvSpPr>
            <a:spLocks noGrp="1" noChangeArrowheads="1"/>
          </p:cNvSpPr>
          <p:nvPr>
            <p:ph type="dt" sz="half" idx="2"/>
          </p:nvPr>
        </p:nvSpPr>
        <p:spPr bwMode="auto">
          <a:xfrm>
            <a:off x="1162050" y="6243638"/>
            <a:ext cx="1905000" cy="457200"/>
          </a:xfrm>
          <a:prstGeom prst="rect">
            <a:avLst/>
          </a:prstGeom>
          <a:noFill/>
          <a:ln w="9525">
            <a:noFill/>
            <a:miter lim="800000"/>
          </a:ln>
          <a:effectLst/>
        </p:spPr>
        <p:txBody>
          <a:bodyPr vert="horz" wrap="square" lIns="91440" tIns="45720" rIns="91440" bIns="45720" numCol="1" anchor="b" anchorCtr="0" compatLnSpc="1"/>
          <a:lstStyle>
            <a:lvl1pPr>
              <a:defRPr sz="1400" smtClean="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60140" name="Rectangle 12"/>
          <p:cNvSpPr>
            <a:spLocks noGrp="1" noChangeArrowheads="1"/>
          </p:cNvSpPr>
          <p:nvPr>
            <p:ph type="ftr" sz="quarter" idx="3"/>
          </p:nvPr>
        </p:nvSpPr>
        <p:spPr bwMode="auto">
          <a:xfrm>
            <a:off x="3657600" y="6243638"/>
            <a:ext cx="2895600" cy="457200"/>
          </a:xfrm>
          <a:prstGeom prst="rect">
            <a:avLst/>
          </a:prstGeom>
          <a:noFill/>
          <a:ln w="9525">
            <a:noFill/>
            <a:miter lim="800000"/>
          </a:ln>
          <a:effectLst/>
        </p:spPr>
        <p:txBody>
          <a:bodyPr vert="horz" wrap="square" lIns="91440" tIns="45720" rIns="91440" bIns="45720" numCol="1" anchor="b" anchorCtr="0" compatLnSpc="1"/>
          <a:lstStyle>
            <a:lvl1pPr algn="ctr">
              <a:defRPr sz="1400"/>
            </a:lvl1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60141" name="Rectangle 13"/>
          <p:cNvSpPr>
            <a:spLocks noGrp="1" noChangeArrowheads="1"/>
          </p:cNvSpPr>
          <p:nvPr>
            <p:ph type="sldNum" sz="quarter" idx="4"/>
          </p:nvPr>
        </p:nvSpPr>
        <p:spPr bwMode="auto">
          <a:xfrm>
            <a:off x="7042150" y="6243638"/>
            <a:ext cx="1905000" cy="457200"/>
          </a:xfrm>
          <a:prstGeom prst="rect">
            <a:avLst/>
          </a:prstGeom>
          <a:noFill/>
          <a:ln w="9525">
            <a:noFill/>
            <a:miter lim="800000"/>
          </a:ln>
          <a:effectLst/>
        </p:spPr>
        <p:txBody>
          <a:bodyPr vert="horz" wrap="square" lIns="91440" tIns="45720" rIns="91440" bIns="45720" numCol="1" anchor="b" anchorCtr="0" compatLnSpc="1"/>
          <a:lstStyle>
            <a:lvl1pPr algn="r">
              <a:defRPr sz="1400"/>
            </a:lvl1pPr>
          </a:lstStyle>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anose="020B0604030504040204" pitchFamily="34" charset="0"/>
          <a:ea typeface="宋体" panose="02010600030101010101" pitchFamily="2" charset="-122"/>
        </a:defRPr>
      </a:lvl2pPr>
      <a:lvl3pPr algn="l" rtl="0" eaLnBrk="0" fontAlgn="base" hangingPunct="0">
        <a:spcBef>
          <a:spcPct val="0"/>
        </a:spcBef>
        <a:spcAft>
          <a:spcPct val="0"/>
        </a:spcAft>
        <a:defRPr sz="4400">
          <a:solidFill>
            <a:schemeClr val="tx2"/>
          </a:solidFill>
          <a:latin typeface="Tahoma" panose="020B0604030504040204" pitchFamily="34" charset="0"/>
          <a:ea typeface="宋体" panose="02010600030101010101" pitchFamily="2" charset="-122"/>
        </a:defRPr>
      </a:lvl3pPr>
      <a:lvl4pPr algn="l" rtl="0" eaLnBrk="0" fontAlgn="base" hangingPunct="0">
        <a:spcBef>
          <a:spcPct val="0"/>
        </a:spcBef>
        <a:spcAft>
          <a:spcPct val="0"/>
        </a:spcAft>
        <a:defRPr sz="4400">
          <a:solidFill>
            <a:schemeClr val="tx2"/>
          </a:solidFill>
          <a:latin typeface="Tahoma" panose="020B0604030504040204" pitchFamily="34" charset="0"/>
          <a:ea typeface="宋体" panose="02010600030101010101" pitchFamily="2" charset="-122"/>
        </a:defRPr>
      </a:lvl4pPr>
      <a:lvl5pPr algn="l" rtl="0" eaLnBrk="0" fontAlgn="base" hangingPunct="0">
        <a:spcBef>
          <a:spcPct val="0"/>
        </a:spcBef>
        <a:spcAft>
          <a:spcPct val="0"/>
        </a:spcAft>
        <a:defRPr sz="4400">
          <a:solidFill>
            <a:schemeClr val="tx2"/>
          </a:solidFill>
          <a:latin typeface="Tahoma" panose="020B0604030504040204" pitchFamily="34" charset="0"/>
          <a:ea typeface="宋体" panose="02010600030101010101" pitchFamily="2" charset="-122"/>
        </a:defRPr>
      </a:lvl5pPr>
      <a:lvl6pPr marL="457200" algn="l" rtl="0" fontAlgn="base">
        <a:spcBef>
          <a:spcPct val="0"/>
        </a:spcBef>
        <a:spcAft>
          <a:spcPct val="0"/>
        </a:spcAft>
        <a:defRPr sz="4400">
          <a:solidFill>
            <a:schemeClr val="tx2"/>
          </a:solidFill>
          <a:latin typeface="Tahoma" panose="020B0604030504040204" pitchFamily="34" charset="0"/>
          <a:ea typeface="宋体" panose="02010600030101010101" pitchFamily="2" charset="-122"/>
        </a:defRPr>
      </a:lvl6pPr>
      <a:lvl7pPr marL="914400" algn="l" rtl="0" fontAlgn="base">
        <a:spcBef>
          <a:spcPct val="0"/>
        </a:spcBef>
        <a:spcAft>
          <a:spcPct val="0"/>
        </a:spcAft>
        <a:defRPr sz="4400">
          <a:solidFill>
            <a:schemeClr val="tx2"/>
          </a:solidFill>
          <a:latin typeface="Tahoma" panose="020B0604030504040204" pitchFamily="34" charset="0"/>
          <a:ea typeface="宋体" panose="02010600030101010101" pitchFamily="2" charset="-122"/>
        </a:defRPr>
      </a:lvl7pPr>
      <a:lvl8pPr marL="1371600" algn="l" rtl="0" fontAlgn="base">
        <a:spcBef>
          <a:spcPct val="0"/>
        </a:spcBef>
        <a:spcAft>
          <a:spcPct val="0"/>
        </a:spcAft>
        <a:defRPr sz="4400">
          <a:solidFill>
            <a:schemeClr val="tx2"/>
          </a:solidFill>
          <a:latin typeface="Tahoma" panose="020B0604030504040204" pitchFamily="34" charset="0"/>
          <a:ea typeface="宋体" panose="02010600030101010101" pitchFamily="2" charset="-122"/>
        </a:defRPr>
      </a:lvl8pPr>
      <a:lvl9pPr marL="1828800" algn="l" rtl="0" fontAlgn="base">
        <a:spcBef>
          <a:spcPct val="0"/>
        </a:spcBef>
        <a:spcAft>
          <a:spcPct val="0"/>
        </a:spcAft>
        <a:defRPr sz="4400">
          <a:solidFill>
            <a:schemeClr val="tx2"/>
          </a:solidFill>
          <a:latin typeface="Tahoma" panose="020B060403050404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vl6pPr marL="2514600" indent="-228600" algn="l" rtl="0" fontAlgn="base">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6pPr>
      <a:lvl7pPr marL="2971800" indent="-228600" algn="l" rtl="0" fontAlgn="base">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7pPr>
      <a:lvl8pPr marL="3429000" indent="-228600" algn="l" rtl="0" fontAlgn="base">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8pPr>
      <a:lvl9pPr marL="3886200" indent="-228600" algn="l" rtl="0" fontAlgn="base">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grpSp>
        <p:nvGrpSpPr>
          <p:cNvPr id="2050" name="Group 2"/>
          <p:cNvGrpSpPr/>
          <p:nvPr/>
        </p:nvGrpSpPr>
        <p:grpSpPr>
          <a:xfrm>
            <a:off x="0" y="0"/>
            <a:ext cx="2667000" cy="6858000"/>
            <a:chOff x="0" y="0"/>
            <a:chExt cx="1680" cy="4320"/>
          </a:xfrm>
        </p:grpSpPr>
        <p:sp>
          <p:nvSpPr>
            <p:cNvPr id="562179" name="Rectangle 3"/>
            <p:cNvSpPr>
              <a:spLocks noChangeArrowheads="1"/>
            </p:cNvSpPr>
            <p:nvPr/>
          </p:nvSpPr>
          <p:spPr bwMode="hidden">
            <a:xfrm>
              <a:off x="1248" y="0"/>
              <a:ext cx="432" cy="4320"/>
            </a:xfrm>
            <a:prstGeom prst="rect">
              <a:avLst/>
            </a:prstGeom>
            <a:gradFill rotWithShape="0">
              <a:gsLst>
                <a:gs pos="0">
                  <a:schemeClr val="bg1">
                    <a:gamma/>
                    <a:shade val="45490"/>
                    <a:invGamma/>
                  </a:schemeClr>
                </a:gs>
                <a:gs pos="100000">
                  <a:schemeClr val="bg1"/>
                </a:gs>
              </a:gsLst>
              <a:lin ang="0" scaled="1"/>
            </a:gradFill>
            <a:ln w="9525">
              <a:no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pic>
          <p:nvPicPr>
            <p:cNvPr id="2057" name="Picture 4" descr="slidemaster_med3"/>
            <p:cNvPicPr>
              <a:picLocks noChangeAspect="1"/>
            </p:cNvPicPr>
            <p:nvPr/>
          </p:nvPicPr>
          <p:blipFill>
            <a:blip r:embed="rId12"/>
            <a:stretch>
              <a:fillRect/>
            </a:stretch>
          </p:blipFill>
          <p:spPr>
            <a:xfrm>
              <a:off x="0" y="0"/>
              <a:ext cx="1348" cy="4320"/>
            </a:xfrm>
            <a:prstGeom prst="rect">
              <a:avLst/>
            </a:prstGeom>
            <a:noFill/>
            <a:ln w="9525">
              <a:noFill/>
            </a:ln>
          </p:spPr>
        </p:pic>
      </p:grpSp>
      <p:sp>
        <p:nvSpPr>
          <p:cNvPr id="562181" name="Rectangle 5"/>
          <p:cNvSpPr>
            <a:spLocks noGrp="1" noChangeArrowheads="1"/>
          </p:cNvSpPr>
          <p:nvPr>
            <p:ph type="title"/>
          </p:nvPr>
        </p:nvSpPr>
        <p:spPr bwMode="auto">
          <a:xfrm>
            <a:off x="2438400" y="228600"/>
            <a:ext cx="6400800" cy="1219200"/>
          </a:xfrm>
          <a:prstGeom prst="rect">
            <a:avLst/>
          </a:prstGeom>
          <a:noFill/>
          <a:ln w="9525">
            <a:noFill/>
            <a:miter lim="800000"/>
          </a:ln>
          <a:effectLst/>
        </p:spPr>
        <p:txBody>
          <a:bodyPr vert="horz" wrap="square" lIns="91440" tIns="45720" rIns="91440" bIns="45720" numCol="1" anchor="ctr" anchorCtr="0" compatLnSpc="1"/>
          <a:lstStyle/>
          <a:p>
            <a:pPr lvl="0"/>
            <a:r>
              <a:rPr lang="zh-CN" altLang="en-US" smtClean="0"/>
              <a:t>单击此处编辑母版标题样式</a:t>
            </a:r>
            <a:endParaRPr lang="zh-CN" altLang="en-US" smtClean="0"/>
          </a:p>
        </p:txBody>
      </p:sp>
      <p:sp>
        <p:nvSpPr>
          <p:cNvPr id="562182" name="Rectangle 6"/>
          <p:cNvSpPr>
            <a:spLocks noGrp="1" noChangeArrowheads="1"/>
          </p:cNvSpPr>
          <p:nvPr>
            <p:ph type="body" idx="1"/>
          </p:nvPr>
        </p:nvSpPr>
        <p:spPr bwMode="auto">
          <a:xfrm>
            <a:off x="2438400" y="1600200"/>
            <a:ext cx="6400800" cy="4495800"/>
          </a:xfrm>
          <a:prstGeom prst="rect">
            <a:avLst/>
          </a:prstGeom>
          <a:noFill/>
          <a:ln w="9525">
            <a:noFill/>
            <a:miter lim="800000"/>
          </a:ln>
          <a:effectLst/>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562183" name="Rectangle 7"/>
          <p:cNvSpPr>
            <a:spLocks noGrp="1" noChangeArrowheads="1"/>
          </p:cNvSpPr>
          <p:nvPr>
            <p:ph type="dt" sz="half" idx="2"/>
          </p:nvPr>
        </p:nvSpPr>
        <p:spPr bwMode="auto">
          <a:xfrm>
            <a:off x="152400" y="6248400"/>
            <a:ext cx="1901825" cy="457200"/>
          </a:xfrm>
          <a:prstGeom prst="rect">
            <a:avLst/>
          </a:prstGeom>
          <a:noFill/>
          <a:ln w="9525">
            <a:noFill/>
            <a:miter lim="800000"/>
          </a:ln>
          <a:effectLst/>
        </p:spPr>
        <p:txBody>
          <a:bodyPr vert="horz" wrap="square" lIns="91440" tIns="45720" rIns="91440" bIns="45720" numCol="1" anchor="t" anchorCtr="0" compatLnSpc="1"/>
          <a:lstStyle>
            <a:lvl1pPr>
              <a:defRPr sz="1000" smtClean="0">
                <a:effectLst>
                  <a:outerShdw blurRad="38100" dist="38100" dir="2700000" algn="tl">
                    <a:srgbClr val="C0C0C0"/>
                  </a:outerShdw>
                </a:effectLst>
                <a:latin typeface="+mn-lt"/>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562184" name="Rectangle 8"/>
          <p:cNvSpPr>
            <a:spLocks noGrp="1" noChangeArrowheads="1"/>
          </p:cNvSpPr>
          <p:nvPr>
            <p:ph type="ftr" sz="quarter" idx="3"/>
          </p:nvPr>
        </p:nvSpPr>
        <p:spPr bwMode="auto">
          <a:xfrm>
            <a:off x="3124200" y="6248400"/>
            <a:ext cx="2895600" cy="457200"/>
          </a:xfrm>
          <a:prstGeom prst="rect">
            <a:avLst/>
          </a:prstGeom>
          <a:noFill/>
          <a:ln w="9525">
            <a:noFill/>
            <a:miter lim="800000"/>
          </a:ln>
          <a:effectLst/>
        </p:spPr>
        <p:txBody>
          <a:bodyPr vert="horz" wrap="square" lIns="91440" tIns="45720" rIns="91440" bIns="45720" numCol="1" anchor="t" anchorCtr="0" compatLnSpc="1"/>
          <a:lstStyle>
            <a:lvl1pPr algn="ctr">
              <a:defRPr sz="1000">
                <a:effectLst>
                  <a:outerShdw blurRad="38100" dist="38100" dir="2700000" algn="tl">
                    <a:srgbClr val="C0C0C0"/>
                  </a:outerShdw>
                </a:effectLst>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562185" name="Rectangle 9"/>
          <p:cNvSpPr>
            <a:spLocks noGrp="1" noChangeArrowheads="1"/>
          </p:cNvSpPr>
          <p:nvPr>
            <p:ph type="sldNum" sz="quarter" idx="4"/>
          </p:nvPr>
        </p:nvSpPr>
        <p:spPr bwMode="auto">
          <a:xfrm>
            <a:off x="6934200" y="6248400"/>
            <a:ext cx="1905000" cy="457200"/>
          </a:xfrm>
          <a:prstGeom prst="rect">
            <a:avLst/>
          </a:prstGeom>
          <a:noFill/>
          <a:ln w="9525">
            <a:noFill/>
            <a:miter lim="800000"/>
          </a:ln>
          <a:effectLst/>
        </p:spPr>
        <p:txBody>
          <a:bodyPr vert="horz" wrap="square" lIns="91440" tIns="45720" rIns="91440" bIns="45720" numCol="1" anchor="t" anchorCtr="0" compatLnSpc="1"/>
          <a:lstStyle>
            <a:lvl1pPr algn="r">
              <a:defRPr sz="1000">
                <a:latin typeface="Arial" panose="020B0604020202020204" pitchFamily="34" charset="0"/>
              </a:defRPr>
            </a:lvl1pPr>
          </a:lstStyle>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ransition spd="slow"/>
  <p:hf sldNum="0" hdr="0" ftr="0" dt="0"/>
  <p:txStyles>
    <p:titleStyle>
      <a:lvl1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2pPr>
      <a:lvl3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3pPr>
      <a:lvl4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4pPr>
      <a:lvl5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5pPr>
      <a:lvl6pPr marL="457200" algn="l" rtl="0" fontAlgn="base">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6pPr>
      <a:lvl7pPr marL="914400" algn="l" rtl="0" fontAlgn="base">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7pPr>
      <a:lvl8pPr marL="1371600" algn="l" rtl="0" fontAlgn="base">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8pPr>
      <a:lvl9pPr marL="1828800" algn="l" rtl="0" fontAlgn="base">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anose="05000000000000000000" pitchFamily="2" charset="2"/>
        <a:buChar char="l"/>
        <a:defRPr sz="2800">
          <a:solidFill>
            <a:schemeClr val="tx1"/>
          </a:solidFill>
          <a:effectLst>
            <a:outerShdw blurRad="38100" dist="38100" dir="2700000" algn="tl">
              <a:srgbClr val="C0C0C0"/>
            </a:outerShdw>
          </a:effectLst>
          <a:latin typeface="+mn-lt"/>
          <a:ea typeface="+mn-ea"/>
        </a:defRPr>
      </a:lvl2pPr>
      <a:lvl3pPr marL="1143000" indent="-228600" algn="l" rtl="0" eaLnBrk="0" fontAlgn="base" hangingPunct="0">
        <a:spcBef>
          <a:spcPct val="20000"/>
        </a:spcBef>
        <a:spcAft>
          <a:spcPct val="0"/>
        </a:spcAft>
        <a:buClr>
          <a:schemeClr val="hlink"/>
        </a:buClr>
        <a:buSzPct val="70000"/>
        <a:buFont typeface="Wingdings" panose="05000000000000000000" pitchFamily="2" charset="2"/>
        <a:buChar char="n"/>
        <a:defRPr sz="2400">
          <a:solidFill>
            <a:schemeClr val="tx1"/>
          </a:solidFill>
          <a:effectLst>
            <a:outerShdw blurRad="38100" dist="38100" dir="2700000" algn="tl">
              <a:srgbClr val="C0C0C0"/>
            </a:outerShdw>
          </a:effectLst>
          <a:latin typeface="+mn-lt"/>
          <a:ea typeface="+mn-ea"/>
        </a:defRPr>
      </a:lvl3pPr>
      <a:lvl4pPr marL="1600200" indent="-228600" algn="l" rtl="0" eaLnBrk="0" fontAlgn="base" hangingPunct="0">
        <a:spcBef>
          <a:spcPct val="20000"/>
        </a:spcBef>
        <a:spcAft>
          <a:spcPct val="0"/>
        </a:spcAft>
        <a:buClr>
          <a:schemeClr val="folHlink"/>
        </a:buClr>
        <a:buSzPct val="70000"/>
        <a:buFont typeface="Wingdings" panose="05000000000000000000" pitchFamily="2" charset="2"/>
        <a:buChar char="l"/>
        <a:defRPr sz="2000">
          <a:solidFill>
            <a:schemeClr val="tx1"/>
          </a:solidFill>
          <a:effectLst>
            <a:outerShdw blurRad="38100" dist="38100" dir="2700000" algn="tl">
              <a:srgbClr val="C0C0C0"/>
            </a:outerShdw>
          </a:effectLst>
          <a:latin typeface="+mn-lt"/>
          <a:ea typeface="+mn-ea"/>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C0C0C0"/>
            </a:outerShdw>
          </a:effectLst>
          <a:latin typeface="+mn-lt"/>
          <a:ea typeface="+mn-ea"/>
        </a:defRPr>
      </a:lvl5pPr>
      <a:lvl6pPr marL="25146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C0C0C0"/>
            </a:outerShdw>
          </a:effectLst>
          <a:latin typeface="+mn-lt"/>
          <a:ea typeface="+mn-ea"/>
        </a:defRPr>
      </a:lvl6pPr>
      <a:lvl7pPr marL="29718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C0C0C0"/>
            </a:outerShdw>
          </a:effectLst>
          <a:latin typeface="+mn-lt"/>
          <a:ea typeface="+mn-ea"/>
        </a:defRPr>
      </a:lvl7pPr>
      <a:lvl8pPr marL="34290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C0C0C0"/>
            </a:outerShdw>
          </a:effectLst>
          <a:latin typeface="+mn-lt"/>
          <a:ea typeface="+mn-ea"/>
        </a:defRPr>
      </a:lvl8pPr>
      <a:lvl9pPr marL="38862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C0C0C0"/>
            </a:outerShdw>
          </a:effectLst>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vmlDrawing" Target="../drawings/vmlDrawing6.vml"/><Relationship Id="rId3" Type="http://schemas.openxmlformats.org/officeDocument/2006/relationships/slideLayout" Target="../slideLayouts/slideLayout6.xml"/><Relationship Id="rId2" Type="http://schemas.openxmlformats.org/officeDocument/2006/relationships/image" Target="../media/image9.wmf"/><Relationship Id="rId1" Type="http://schemas.openxmlformats.org/officeDocument/2006/relationships/oleObject" Target="../embeddings/oleObject9.bin"/></Relationships>
</file>

<file path=ppt/slides/_rels/slide11.xml.rels><?xml version="1.0" encoding="UTF-8" standalone="yes"?>
<Relationships xmlns="http://schemas.openxmlformats.org/package/2006/relationships"><Relationship Id="rId5" Type="http://schemas.openxmlformats.org/officeDocument/2006/relationships/notesSlide" Target="../notesSlides/notesSlide4.xml"/><Relationship Id="rId4" Type="http://schemas.openxmlformats.org/officeDocument/2006/relationships/vmlDrawing" Target="../drawings/vmlDrawing7.vml"/><Relationship Id="rId3" Type="http://schemas.openxmlformats.org/officeDocument/2006/relationships/slideLayout" Target="../slideLayouts/slideLayout12.xml"/><Relationship Id="rId2" Type="http://schemas.openxmlformats.org/officeDocument/2006/relationships/image" Target="../media/image10.wmf"/><Relationship Id="rId1" Type="http://schemas.openxmlformats.org/officeDocument/2006/relationships/oleObject" Target="../embeddings/oleObject10.bin"/></Relationships>
</file>

<file path=ppt/slides/_rels/slide12.xml.rels><?xml version="1.0" encoding="UTF-8" standalone="yes"?>
<Relationships xmlns="http://schemas.openxmlformats.org/package/2006/relationships"><Relationship Id="rId9" Type="http://schemas.openxmlformats.org/officeDocument/2006/relationships/image" Target="../media/image14.wmf"/><Relationship Id="rId8" Type="http://schemas.openxmlformats.org/officeDocument/2006/relationships/oleObject" Target="../embeddings/oleObject15.bin"/><Relationship Id="rId7" Type="http://schemas.openxmlformats.org/officeDocument/2006/relationships/image" Target="../media/image13.emf"/><Relationship Id="rId6" Type="http://schemas.openxmlformats.org/officeDocument/2006/relationships/oleObject" Target="../embeddings/oleObject14.bin"/><Relationship Id="rId5" Type="http://schemas.openxmlformats.org/officeDocument/2006/relationships/image" Target="../media/image12.emf"/><Relationship Id="rId4" Type="http://schemas.openxmlformats.org/officeDocument/2006/relationships/oleObject" Target="../embeddings/oleObject13.bin"/><Relationship Id="rId3" Type="http://schemas.openxmlformats.org/officeDocument/2006/relationships/oleObject" Target="../embeddings/oleObject12.bin"/><Relationship Id="rId2" Type="http://schemas.openxmlformats.org/officeDocument/2006/relationships/image" Target="../media/image11.wmf"/><Relationship Id="rId16" Type="http://schemas.openxmlformats.org/officeDocument/2006/relationships/notesSlide" Target="../notesSlides/notesSlide5.xml"/><Relationship Id="rId15" Type="http://schemas.openxmlformats.org/officeDocument/2006/relationships/vmlDrawing" Target="../drawings/vmlDrawing8.vml"/><Relationship Id="rId14" Type="http://schemas.openxmlformats.org/officeDocument/2006/relationships/slideLayout" Target="../slideLayouts/slideLayout6.xml"/><Relationship Id="rId13" Type="http://schemas.openxmlformats.org/officeDocument/2006/relationships/image" Target="../media/image16.wmf"/><Relationship Id="rId12" Type="http://schemas.openxmlformats.org/officeDocument/2006/relationships/oleObject" Target="../embeddings/oleObject17.bin"/><Relationship Id="rId11" Type="http://schemas.openxmlformats.org/officeDocument/2006/relationships/image" Target="../media/image15.wmf"/><Relationship Id="rId10" Type="http://schemas.openxmlformats.org/officeDocument/2006/relationships/oleObject" Target="../embeddings/oleObject16.bin"/><Relationship Id="rId1" Type="http://schemas.openxmlformats.org/officeDocument/2006/relationships/oleObject" Target="../embeddings/oleObject11.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5" Type="http://schemas.openxmlformats.org/officeDocument/2006/relationships/notesSlide" Target="../notesSlides/notesSlide6.xml"/><Relationship Id="rId4" Type="http://schemas.openxmlformats.org/officeDocument/2006/relationships/vmlDrawing" Target="../drawings/vmlDrawing9.vml"/><Relationship Id="rId3" Type="http://schemas.openxmlformats.org/officeDocument/2006/relationships/slideLayout" Target="../slideLayouts/slideLayout13.xml"/><Relationship Id="rId2" Type="http://schemas.openxmlformats.org/officeDocument/2006/relationships/image" Target="../media/image11.wmf"/><Relationship Id="rId1" Type="http://schemas.openxmlformats.org/officeDocument/2006/relationships/oleObject" Target="../embeddings/oleObject18.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7" Type="http://schemas.openxmlformats.org/officeDocument/2006/relationships/notesSlide" Target="../notesSlides/notesSlide7.xml"/><Relationship Id="rId6" Type="http://schemas.openxmlformats.org/officeDocument/2006/relationships/vmlDrawing" Target="../drawings/vmlDrawing10.vml"/><Relationship Id="rId5" Type="http://schemas.openxmlformats.org/officeDocument/2006/relationships/slideLayout" Target="../slideLayouts/slideLayout7.xml"/><Relationship Id="rId4" Type="http://schemas.openxmlformats.org/officeDocument/2006/relationships/tags" Target="../tags/tag1.xml"/><Relationship Id="rId3" Type="http://schemas.openxmlformats.org/officeDocument/2006/relationships/image" Target="../media/image18.wmf"/><Relationship Id="rId2" Type="http://schemas.openxmlformats.org/officeDocument/2006/relationships/oleObject" Target="../embeddings/oleObject19.bin"/><Relationship Id="rId1" Type="http://schemas.openxmlformats.org/officeDocument/2006/relationships/image" Target="../media/image17.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2.xml"/><Relationship Id="rId2" Type="http://schemas.openxmlformats.org/officeDocument/2006/relationships/image" Target="../media/image3.wmf"/><Relationship Id="rId1"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4" Type="http://schemas.openxmlformats.org/officeDocument/2006/relationships/vmlDrawing" Target="../drawings/vmlDrawing11.vml"/><Relationship Id="rId3" Type="http://schemas.openxmlformats.org/officeDocument/2006/relationships/slideLayout" Target="../slideLayouts/slideLayout2.xml"/><Relationship Id="rId2" Type="http://schemas.openxmlformats.org/officeDocument/2006/relationships/image" Target="../media/image19.wmf"/><Relationship Id="rId1" Type="http://schemas.openxmlformats.org/officeDocument/2006/relationships/oleObject" Target="../embeddings/oleObject20.bin"/></Relationships>
</file>

<file path=ppt/slides/_rels/slide24.xml.rels><?xml version="1.0" encoding="UTF-8" standalone="yes"?>
<Relationships xmlns="http://schemas.openxmlformats.org/package/2006/relationships"><Relationship Id="rId9" Type="http://schemas.openxmlformats.org/officeDocument/2006/relationships/oleObject" Target="../embeddings/oleObject25.bin"/><Relationship Id="rId8" Type="http://schemas.openxmlformats.org/officeDocument/2006/relationships/image" Target="../media/image22.wmf"/><Relationship Id="rId7" Type="http://schemas.openxmlformats.org/officeDocument/2006/relationships/oleObject" Target="../embeddings/oleObject24.bin"/><Relationship Id="rId6" Type="http://schemas.openxmlformats.org/officeDocument/2006/relationships/image" Target="../media/image21.emf"/><Relationship Id="rId5" Type="http://schemas.openxmlformats.org/officeDocument/2006/relationships/oleObject" Target="../embeddings/oleObject23.bin"/><Relationship Id="rId4" Type="http://schemas.openxmlformats.org/officeDocument/2006/relationships/image" Target="../media/image20.emf"/><Relationship Id="rId3" Type="http://schemas.openxmlformats.org/officeDocument/2006/relationships/oleObject" Target="../embeddings/oleObject22.bin"/><Relationship Id="rId2" Type="http://schemas.openxmlformats.org/officeDocument/2006/relationships/image" Target="../media/image19.wmf"/><Relationship Id="rId11" Type="http://schemas.openxmlformats.org/officeDocument/2006/relationships/vmlDrawing" Target="../drawings/vmlDrawing12.vml"/><Relationship Id="rId10" Type="http://schemas.openxmlformats.org/officeDocument/2006/relationships/slideLayout" Target="../slideLayouts/slideLayout2.xml"/><Relationship Id="rId1" Type="http://schemas.openxmlformats.org/officeDocument/2006/relationships/oleObject" Target="../embeddings/oleObject21.bin"/></Relationships>
</file>

<file path=ppt/slides/_rels/slide25.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oleObject" Target="../embeddings/oleObject32.bin"/><Relationship Id="rId7" Type="http://schemas.openxmlformats.org/officeDocument/2006/relationships/oleObject" Target="../embeddings/oleObject31.bin"/><Relationship Id="rId6" Type="http://schemas.openxmlformats.org/officeDocument/2006/relationships/oleObject" Target="../embeddings/oleObject30.bin"/><Relationship Id="rId5" Type="http://schemas.openxmlformats.org/officeDocument/2006/relationships/oleObject" Target="../embeddings/oleObject29.bin"/><Relationship Id="rId4" Type="http://schemas.openxmlformats.org/officeDocument/2006/relationships/oleObject" Target="../embeddings/oleObject28.bin"/><Relationship Id="rId3" Type="http://schemas.openxmlformats.org/officeDocument/2006/relationships/oleObject" Target="../embeddings/oleObject27.bin"/><Relationship Id="rId2" Type="http://schemas.openxmlformats.org/officeDocument/2006/relationships/image" Target="../media/image23.wmf"/><Relationship Id="rId10" Type="http://schemas.openxmlformats.org/officeDocument/2006/relationships/vmlDrawing" Target="../drawings/vmlDrawing13.vml"/><Relationship Id="rId1" Type="http://schemas.openxmlformats.org/officeDocument/2006/relationships/oleObject" Target="../embeddings/oleObject26.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9" Type="http://schemas.openxmlformats.org/officeDocument/2006/relationships/vmlDrawing" Target="../drawings/vmlDrawing14.vml"/><Relationship Id="rId8" Type="http://schemas.openxmlformats.org/officeDocument/2006/relationships/slideLayout" Target="../slideLayouts/slideLayout2.xml"/><Relationship Id="rId7" Type="http://schemas.openxmlformats.org/officeDocument/2006/relationships/oleObject" Target="../embeddings/oleObject38.bin"/><Relationship Id="rId6" Type="http://schemas.openxmlformats.org/officeDocument/2006/relationships/oleObject" Target="../embeddings/oleObject37.bin"/><Relationship Id="rId5" Type="http://schemas.openxmlformats.org/officeDocument/2006/relationships/oleObject" Target="../embeddings/oleObject36.bin"/><Relationship Id="rId4" Type="http://schemas.openxmlformats.org/officeDocument/2006/relationships/oleObject" Target="../embeddings/oleObject35.bin"/><Relationship Id="rId3" Type="http://schemas.openxmlformats.org/officeDocument/2006/relationships/oleObject" Target="../embeddings/oleObject34.bin"/><Relationship Id="rId2" Type="http://schemas.openxmlformats.org/officeDocument/2006/relationships/image" Target="../media/image23.wmf"/><Relationship Id="rId1" Type="http://schemas.openxmlformats.org/officeDocument/2006/relationships/oleObject" Target="../embeddings/oleObject33.bin"/></Relationships>
</file>

<file path=ppt/slides/_rels/slide28.xml.rels><?xml version="1.0" encoding="UTF-8" standalone="yes"?>
<Relationships xmlns="http://schemas.openxmlformats.org/package/2006/relationships"><Relationship Id="rId4" Type="http://schemas.openxmlformats.org/officeDocument/2006/relationships/vmlDrawing" Target="../drawings/vmlDrawing15.vml"/><Relationship Id="rId3" Type="http://schemas.openxmlformats.org/officeDocument/2006/relationships/slideLayout" Target="../slideLayouts/slideLayout2.xml"/><Relationship Id="rId2" Type="http://schemas.openxmlformats.org/officeDocument/2006/relationships/image" Target="../media/image24.wmf"/><Relationship Id="rId1" Type="http://schemas.openxmlformats.org/officeDocument/2006/relationships/oleObject" Target="../embeddings/oleObject39.bin"/></Relationships>
</file>

<file path=ppt/slides/_rels/slide29.xml.rels><?xml version="1.0" encoding="UTF-8" standalone="yes"?>
<Relationships xmlns="http://schemas.openxmlformats.org/package/2006/relationships"><Relationship Id="rId4" Type="http://schemas.openxmlformats.org/officeDocument/2006/relationships/vmlDrawing" Target="../drawings/vmlDrawing16.vml"/><Relationship Id="rId3" Type="http://schemas.openxmlformats.org/officeDocument/2006/relationships/slideLayout" Target="../slideLayouts/slideLayout2.xml"/><Relationship Id="rId2" Type="http://schemas.openxmlformats.org/officeDocument/2006/relationships/image" Target="../media/image25.wmf"/><Relationship Id="rId1" Type="http://schemas.openxmlformats.org/officeDocument/2006/relationships/oleObject" Target="../embeddings/oleObject40.bin"/></Relationships>
</file>

<file path=ppt/slides/_rels/slide3.xml.rels><?xml version="1.0" encoding="UTF-8" standalone="yes"?>
<Relationships xmlns="http://schemas.openxmlformats.org/package/2006/relationships"><Relationship Id="rId8" Type="http://schemas.openxmlformats.org/officeDocument/2006/relationships/vmlDrawing" Target="../drawings/vmlDrawing2.vml"/><Relationship Id="rId7"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oleObject" Target="../embeddings/oleObject4.bin"/><Relationship Id="rId4" Type="http://schemas.openxmlformats.org/officeDocument/2006/relationships/image" Target="../media/image5.wmf"/><Relationship Id="rId3" Type="http://schemas.openxmlformats.org/officeDocument/2006/relationships/oleObject" Target="../embeddings/oleObject3.bin"/><Relationship Id="rId2" Type="http://schemas.openxmlformats.org/officeDocument/2006/relationships/image" Target="../media/image4.wmf"/><Relationship Id="rId1" Type="http://schemas.openxmlformats.org/officeDocument/2006/relationships/oleObject" Target="../embeddings/oleObject2.bin"/></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5" Type="http://schemas.openxmlformats.org/officeDocument/2006/relationships/vmlDrawing" Target="../drawings/vmlDrawing17.vml"/><Relationship Id="rId4" Type="http://schemas.openxmlformats.org/officeDocument/2006/relationships/slideLayout" Target="../slideLayouts/slideLayout2.xml"/><Relationship Id="rId3" Type="http://schemas.openxmlformats.org/officeDocument/2006/relationships/themeOverride" Target="../theme/themeOverride1.xml"/><Relationship Id="rId2" Type="http://schemas.openxmlformats.org/officeDocument/2006/relationships/image" Target="../media/image26.wmf"/><Relationship Id="rId1" Type="http://schemas.openxmlformats.org/officeDocument/2006/relationships/oleObject" Target="../embeddings/oleObject41.bin"/></Relationships>
</file>

<file path=ppt/slides/_rels/slide32.xml.rels><?xml version="1.0" encoding="UTF-8" standalone="yes"?>
<Relationships xmlns="http://schemas.openxmlformats.org/package/2006/relationships"><Relationship Id="rId4" Type="http://schemas.openxmlformats.org/officeDocument/2006/relationships/vmlDrawing" Target="../drawings/vmlDrawing18.vml"/><Relationship Id="rId3" Type="http://schemas.openxmlformats.org/officeDocument/2006/relationships/slideLayout" Target="../slideLayouts/slideLayout2.xml"/><Relationship Id="rId2" Type="http://schemas.openxmlformats.org/officeDocument/2006/relationships/image" Target="../media/image26.wmf"/><Relationship Id="rId1" Type="http://schemas.openxmlformats.org/officeDocument/2006/relationships/oleObject" Target="../embeddings/oleObject42.bin"/></Relationships>
</file>

<file path=ppt/slides/_rels/slide33.xml.rels><?xml version="1.0" encoding="UTF-8" standalone="yes"?>
<Relationships xmlns="http://schemas.openxmlformats.org/package/2006/relationships"><Relationship Id="rId4" Type="http://schemas.openxmlformats.org/officeDocument/2006/relationships/vmlDrawing" Target="../drawings/vmlDrawing19.vml"/><Relationship Id="rId3" Type="http://schemas.openxmlformats.org/officeDocument/2006/relationships/slideLayout" Target="../slideLayouts/slideLayout2.xml"/><Relationship Id="rId2" Type="http://schemas.openxmlformats.org/officeDocument/2006/relationships/image" Target="../media/image26.wmf"/><Relationship Id="rId1" Type="http://schemas.openxmlformats.org/officeDocument/2006/relationships/oleObject" Target="../embeddings/oleObject43.bin"/></Relationships>
</file>

<file path=ppt/slides/_rels/slide34.xml.rels><?xml version="1.0" encoding="UTF-8" standalone="yes"?>
<Relationships xmlns="http://schemas.openxmlformats.org/package/2006/relationships"><Relationship Id="rId4" Type="http://schemas.openxmlformats.org/officeDocument/2006/relationships/vmlDrawing" Target="../drawings/vmlDrawing20.vml"/><Relationship Id="rId3" Type="http://schemas.openxmlformats.org/officeDocument/2006/relationships/slideLayout" Target="../slideLayouts/slideLayout6.xml"/><Relationship Id="rId2" Type="http://schemas.openxmlformats.org/officeDocument/2006/relationships/image" Target="../media/image27.wmf"/><Relationship Id="rId1" Type="http://schemas.openxmlformats.org/officeDocument/2006/relationships/oleObject" Target="../embeddings/oleObject44.bin"/></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4" Type="http://schemas.openxmlformats.org/officeDocument/2006/relationships/vmlDrawing" Target="../drawings/vmlDrawing21.vml"/><Relationship Id="rId3" Type="http://schemas.openxmlformats.org/officeDocument/2006/relationships/slideLayout" Target="../slideLayouts/slideLayout2.xml"/><Relationship Id="rId2" Type="http://schemas.openxmlformats.org/officeDocument/2006/relationships/image" Target="../media/image28.wmf"/><Relationship Id="rId1" Type="http://schemas.openxmlformats.org/officeDocument/2006/relationships/oleObject" Target="../embeddings/oleObject45.bin"/></Relationships>
</file>

<file path=ppt/slides/_rels/slide52.xml.rels><?xml version="1.0" encoding="UTF-8" standalone="yes"?>
<Relationships xmlns="http://schemas.openxmlformats.org/package/2006/relationships"><Relationship Id="rId4" Type="http://schemas.openxmlformats.org/officeDocument/2006/relationships/vmlDrawing" Target="../drawings/vmlDrawing22.vml"/><Relationship Id="rId3" Type="http://schemas.openxmlformats.org/officeDocument/2006/relationships/slideLayout" Target="../slideLayouts/slideLayout2.xml"/><Relationship Id="rId2" Type="http://schemas.openxmlformats.org/officeDocument/2006/relationships/image" Target="../media/image29.wmf"/><Relationship Id="rId1" Type="http://schemas.openxmlformats.org/officeDocument/2006/relationships/oleObject" Target="../embeddings/oleObject46.bin"/></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4" Type="http://schemas.openxmlformats.org/officeDocument/2006/relationships/vmlDrawing" Target="../drawings/vmlDrawing23.vml"/><Relationship Id="rId3" Type="http://schemas.openxmlformats.org/officeDocument/2006/relationships/slideLayout" Target="../slideLayouts/slideLayout6.xml"/><Relationship Id="rId2" Type="http://schemas.openxmlformats.org/officeDocument/2006/relationships/image" Target="../media/image30.wmf"/><Relationship Id="rId1" Type="http://schemas.openxmlformats.org/officeDocument/2006/relationships/oleObject" Target="../embeddings/oleObject47.bin"/></Relationships>
</file>

<file path=ppt/slides/_rels/slide55.xml.rels><?xml version="1.0" encoding="UTF-8" standalone="yes"?>
<Relationships xmlns="http://schemas.openxmlformats.org/package/2006/relationships"><Relationship Id="rId4" Type="http://schemas.openxmlformats.org/officeDocument/2006/relationships/vmlDrawing" Target="../drawings/vmlDrawing24.vml"/><Relationship Id="rId3" Type="http://schemas.openxmlformats.org/officeDocument/2006/relationships/slideLayout" Target="../slideLayouts/slideLayout6.xml"/><Relationship Id="rId2" Type="http://schemas.openxmlformats.org/officeDocument/2006/relationships/image" Target="../media/image31.emf"/><Relationship Id="rId1" Type="http://schemas.openxmlformats.org/officeDocument/2006/relationships/oleObject" Target="../embeddings/oleObject48.bin"/></Relationships>
</file>

<file path=ppt/slides/_rels/slide56.xml.rels><?xml version="1.0" encoding="UTF-8" standalone="yes"?>
<Relationships xmlns="http://schemas.openxmlformats.org/package/2006/relationships"><Relationship Id="rId4" Type="http://schemas.openxmlformats.org/officeDocument/2006/relationships/vmlDrawing" Target="../drawings/vmlDrawing25.vml"/><Relationship Id="rId3" Type="http://schemas.openxmlformats.org/officeDocument/2006/relationships/slideLayout" Target="../slideLayouts/slideLayout6.xml"/><Relationship Id="rId2" Type="http://schemas.openxmlformats.org/officeDocument/2006/relationships/image" Target="../media/image32.emf"/><Relationship Id="rId1" Type="http://schemas.openxmlformats.org/officeDocument/2006/relationships/oleObject" Target="../embeddings/oleObject49.bin"/></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vmlDrawing" Target="../drawings/vmlDrawing3.vml"/><Relationship Id="rId3" Type="http://schemas.openxmlformats.org/officeDocument/2006/relationships/slideLayout" Target="../slideLayouts/slideLayout6.xml"/><Relationship Id="rId2" Type="http://schemas.openxmlformats.org/officeDocument/2006/relationships/image" Target="../media/image6.wmf"/><Relationship Id="rId1" Type="http://schemas.openxmlformats.org/officeDocument/2006/relationships/oleObject" Target="../embeddings/oleObject6.bin"/></Relationships>
</file>

<file path=ppt/slides/_rels/slide8.xml.rels><?xml version="1.0" encoding="UTF-8" standalone="yes"?>
<Relationships xmlns="http://schemas.openxmlformats.org/package/2006/relationships"><Relationship Id="rId4" Type="http://schemas.openxmlformats.org/officeDocument/2006/relationships/vmlDrawing" Target="../drawings/vmlDrawing4.vml"/><Relationship Id="rId3" Type="http://schemas.openxmlformats.org/officeDocument/2006/relationships/slideLayout" Target="../slideLayouts/slideLayout2.xml"/><Relationship Id="rId2" Type="http://schemas.openxmlformats.org/officeDocument/2006/relationships/image" Target="../media/image7.wmf"/><Relationship Id="rId1" Type="http://schemas.openxmlformats.org/officeDocument/2006/relationships/oleObject" Target="../embeddings/oleObject7.bin"/></Relationships>
</file>

<file path=ppt/slides/_rels/slide9.xml.rels><?xml version="1.0" encoding="UTF-8" standalone="yes"?>
<Relationships xmlns="http://schemas.openxmlformats.org/package/2006/relationships"><Relationship Id="rId4" Type="http://schemas.openxmlformats.org/officeDocument/2006/relationships/vmlDrawing" Target="../drawings/vmlDrawing5.vml"/><Relationship Id="rId3" Type="http://schemas.openxmlformats.org/officeDocument/2006/relationships/slideLayout" Target="../slideLayouts/slideLayout6.xml"/><Relationship Id="rId2" Type="http://schemas.openxmlformats.org/officeDocument/2006/relationships/image" Target="../media/image8.wmf"/><Relationship Id="rId1" Type="http://schemas.openxmlformats.org/officeDocument/2006/relationships/oleObject" Target="../embeddings/oleObject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页脚占位符 4"/>
          <p:cNvSpPr txBox="1">
            <a:spLocks noGrp="1"/>
          </p:cNvSpPr>
          <p:nvPr>
            <p:ph type="ftr" sz="quarter" idx="11"/>
          </p:nvPr>
        </p:nvSpPr>
        <p:spPr bwMode="auto">
          <a:ln/>
        </p:spPr>
        <p:txBody>
          <a:bodyPr vert="horz" wrap="square" lIns="91440" tIns="45720" rIns="91440" bIns="45720" numCol="1" anchor="t" anchorCtr="0" compatLnSpc="1"/>
          <a:lstStyle>
            <a:lvl1pPr eaLnBrk="0" hangingPunct="0">
              <a:defRPr>
                <a:solidFill>
                  <a:schemeClr val="tx1"/>
                </a:solidFill>
                <a:latin typeface="Tahoma" panose="020B0604030504040204" pitchFamily="34" charset="0"/>
                <a:ea typeface="宋体" panose="02010600030101010101" pitchFamily="2" charset="-122"/>
              </a:defRPr>
            </a:lvl1pPr>
            <a:lvl2pPr marL="742950" indent="-285750" eaLnBrk="0" hangingPunct="0">
              <a:defRPr>
                <a:solidFill>
                  <a:schemeClr val="tx1"/>
                </a:solidFill>
                <a:latin typeface="Tahoma" panose="020B0604030504040204" pitchFamily="34" charset="0"/>
                <a:ea typeface="宋体" panose="02010600030101010101" pitchFamily="2" charset="-122"/>
              </a:defRPr>
            </a:lvl2pPr>
            <a:lvl3pPr marL="1143000" indent="-228600" eaLnBrk="0" hangingPunct="0">
              <a:defRPr>
                <a:solidFill>
                  <a:schemeClr val="tx1"/>
                </a:solidFill>
                <a:latin typeface="Tahoma" panose="020B0604030504040204" pitchFamily="34" charset="0"/>
                <a:ea typeface="宋体" panose="02010600030101010101" pitchFamily="2" charset="-122"/>
              </a:defRPr>
            </a:lvl3pPr>
            <a:lvl4pPr marL="1600200" indent="-228600" eaLnBrk="0" hangingPunct="0">
              <a:defRPr>
                <a:solidFill>
                  <a:schemeClr val="tx1"/>
                </a:solidFill>
                <a:latin typeface="Tahoma" panose="020B0604030504040204" pitchFamily="34" charset="0"/>
                <a:ea typeface="宋体" panose="02010600030101010101" pitchFamily="2" charset="-122"/>
              </a:defRPr>
            </a:lvl4pPr>
            <a:lvl5pPr marL="2057400" indent="-228600" eaLnBrk="0" hangingPunct="0">
              <a:defRPr>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5" name="灯片编号占位符 5"/>
          <p:cNvSpPr txBox="1">
            <a:spLocks noGrp="1"/>
          </p:cNvSpPr>
          <p:nvPr>
            <p:ph type="sldNum" sz="quarter" idx="12"/>
          </p:nvPr>
        </p:nvSpPr>
        <p:spPr bwMode="auto">
          <a:ln/>
        </p:spPr>
        <p:txBody>
          <a:bodyPr vert="horz" wrap="square" lIns="91440" tIns="45720" rIns="91440" bIns="45720" numCol="1" anchor="t"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ahoma" panose="020B0604030504040204" pitchFamily="34" charset="0"/>
                <a:ea typeface="宋体" panose="02010600030101010101" pitchFamily="2" charset="-122"/>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5pPr>
          </a:lstStyle>
          <a:p>
            <a:pPr lvl="0" algn="r" eaLnBrk="1" hangingPunct="1">
              <a:buNone/>
            </a:pPr>
            <a:fld id="{9A0DB2DC-4C9A-4742-B13C-FB6460FD3503}" type="slidenum">
              <a:rPr lang="zh-CN" altLang="en-US" sz="1000" dirty="0">
                <a:effectLst>
                  <a:outerShdw blurRad="38100" dist="38100" dir="2700000">
                    <a:srgbClr val="C0C0C0"/>
                  </a:outerShdw>
                </a:effectLst>
                <a:latin typeface="Arial" panose="020B0604020202020204" pitchFamily="34" charset="0"/>
              </a:rPr>
            </a:fld>
            <a:endParaRPr lang="zh-CN" altLang="en-US" sz="1000" dirty="0">
              <a:effectLst>
                <a:outerShdw blurRad="38100" dist="38100" dir="2700000">
                  <a:srgbClr val="C0C0C0"/>
                </a:outerShdw>
              </a:effectLst>
              <a:latin typeface="Arial" panose="020B0604020202020204" pitchFamily="34" charset="0"/>
            </a:endParaRPr>
          </a:p>
        </p:txBody>
      </p:sp>
      <p:sp>
        <p:nvSpPr>
          <p:cNvPr id="557058" name="Rectangle 2"/>
          <p:cNvSpPr>
            <a:spLocks noGrp="1" noChangeArrowheads="1"/>
          </p:cNvSpPr>
          <p:nvPr>
            <p:ph type="title"/>
          </p:nvPr>
        </p:nvSpPr>
        <p:spPr/>
        <p:txBody>
          <a:bodyPr vert="horz" wrap="square" lIns="91440" tIns="45720" rIns="91440" bIns="45720" numCol="1" anchor="ctr"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4800" b="0" i="0" u="none" strike="noStrike" kern="0" cap="none" spc="0" normalizeH="0" baseline="0" noProof="0" smtClean="0">
                <a:ln>
                  <a:noFill/>
                </a:ln>
                <a:solidFill>
                  <a:srgbClr val="990033"/>
                </a:solidFill>
                <a:effectLst>
                  <a:outerShdw blurRad="38100" dist="38100" dir="2700000" algn="tl">
                    <a:srgbClr val="C0C0C0"/>
                  </a:outerShdw>
                </a:effectLst>
                <a:uLnTx/>
                <a:uFillTx/>
                <a:latin typeface="+mj-lt"/>
                <a:ea typeface="+mj-ea"/>
                <a:cs typeface="+mj-cs"/>
              </a:rPr>
              <a:t>Lesson 7</a:t>
            </a:r>
            <a:endParaRPr kumimoji="0" lang="en-US" altLang="zh-CN" sz="4800" b="0" i="0" u="none" strike="noStrike" kern="0" cap="none" spc="0" normalizeH="0" baseline="0" noProof="0" smtClean="0">
              <a:ln>
                <a:noFill/>
              </a:ln>
              <a:solidFill>
                <a:srgbClr val="990033"/>
              </a:solidFill>
              <a:effectLst>
                <a:outerShdw blurRad="38100" dist="38100" dir="2700000" algn="tl">
                  <a:srgbClr val="C0C0C0"/>
                </a:outerShdw>
              </a:effectLst>
              <a:uLnTx/>
              <a:uFillTx/>
              <a:latin typeface="+mj-lt"/>
              <a:ea typeface="+mj-ea"/>
              <a:cs typeface="+mj-cs"/>
            </a:endParaRPr>
          </a:p>
        </p:txBody>
      </p:sp>
      <p:sp>
        <p:nvSpPr>
          <p:cNvPr id="557059" name="Rectangle 3"/>
          <p:cNvSpPr>
            <a:spLocks noGrp="1" noChangeArrowheads="1"/>
          </p:cNvSpPr>
          <p:nvPr>
            <p:ph idx="1"/>
          </p:nvPr>
        </p:nvSpPr>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defRPr/>
            </a:pPr>
            <a:r>
              <a:rPr kumimoji="0" lang="en-US" altLang="zh-CN" sz="4000" b="0" i="0" u="none" strike="noStrike" kern="0" cap="none" spc="0" normalizeH="0" baseline="0" noProof="0" dirty="0" smtClean="0">
                <a:ln>
                  <a:noFill/>
                </a:ln>
                <a:solidFill>
                  <a:schemeClr val="tx1"/>
                </a:solidFill>
                <a:effectLst>
                  <a:outerShdw blurRad="38100" dist="38100" dir="2700000" algn="tl">
                    <a:srgbClr val="C0C0C0"/>
                  </a:outerShdw>
                </a:effectLst>
                <a:uLnTx/>
                <a:uFillTx/>
                <a:latin typeface="+mn-lt"/>
                <a:ea typeface="+mn-ea"/>
                <a:cs typeface="+mn-cs"/>
              </a:rPr>
              <a:t>Current and Long-term Liabilities</a:t>
            </a:r>
            <a:endParaRPr kumimoji="0" lang="en-US" altLang="zh-CN" sz="4000" b="0" i="0" u="none" strike="noStrike" kern="0" cap="none" spc="0" normalizeH="0" baseline="0" noProof="0" dirty="0" smtClean="0">
              <a:ln>
                <a:noFill/>
              </a:ln>
              <a:solidFill>
                <a:schemeClr val="tx1"/>
              </a:solidFill>
              <a:effectLst>
                <a:outerShdw blurRad="38100" dist="38100" dir="2700000" algn="tl">
                  <a:srgbClr val="C0C0C0"/>
                </a:outerShdw>
              </a:effectLst>
              <a:uLnTx/>
              <a:uFillTx/>
              <a:latin typeface="+mn-lt"/>
              <a:ea typeface="+mn-ea"/>
              <a:cs typeface="+mn-cs"/>
            </a:endParaRP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14339"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14340" name="Rectangle 3"/>
          <p:cNvSpPr/>
          <p:nvPr/>
        </p:nvSpPr>
        <p:spPr>
          <a:xfrm>
            <a:off x="153988" y="1601788"/>
            <a:ext cx="8683625" cy="155098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b="1" dirty="0">
                <a:solidFill>
                  <a:schemeClr val="tx2"/>
                </a:solidFill>
                <a:latin typeface="Arial" panose="020B0604020202020204" pitchFamily="34" charset="0"/>
              </a:rPr>
              <a:t>On December 31, Porter Company would record interest payable with the following entry:</a:t>
            </a:r>
            <a:endParaRPr lang="en-US" altLang="zh-CN" b="1" dirty="0">
              <a:solidFill>
                <a:schemeClr val="tx2"/>
              </a:solidFill>
              <a:latin typeface="Arial" panose="020B0604020202020204" pitchFamily="34" charset="0"/>
            </a:endParaRPr>
          </a:p>
        </p:txBody>
      </p:sp>
      <p:sp>
        <p:nvSpPr>
          <p:cNvPr id="14341" name="Rectangle 4"/>
          <p:cNvSpPr/>
          <p:nvPr/>
        </p:nvSpPr>
        <p:spPr>
          <a:xfrm>
            <a:off x="681038" y="5710238"/>
            <a:ext cx="6410325" cy="676275"/>
          </a:xfrm>
          <a:prstGeom prst="rect">
            <a:avLst/>
          </a:prstGeom>
          <a:solidFill>
            <a:srgbClr val="FFC5CF"/>
          </a:solidFill>
          <a:ln w="38100" cap="flat" cmpd="dbl">
            <a:solidFill>
              <a:schemeClr val="hlink"/>
            </a:solidFill>
            <a:prstDash val="solid"/>
            <a:miter/>
            <a:headEnd type="none" w="med" len="med"/>
            <a:tailEnd type="none" w="med" len="med"/>
          </a:ln>
          <a:effectLst>
            <a:outerShdw dist="107763" dir="2699999" algn="ctr" rotWithShape="0">
              <a:schemeClr val="bg2"/>
            </a:outerShdw>
          </a:effectLst>
        </p:spPr>
        <p:txBody>
          <a:bodyPr lIns="90488" tIns="44450" rIns="90488" bIns="44450">
            <a:spAutoFit/>
          </a:bodyPr>
          <a:p>
            <a:pPr algn="ctr" eaLnBrk="0" hangingPunct="0">
              <a:spcBef>
                <a:spcPct val="50000"/>
              </a:spcBef>
              <a:buNone/>
            </a:pPr>
            <a:r>
              <a:rPr lang="zh-CN" altLang="en-US" sz="3600" b="1" dirty="0">
                <a:solidFill>
                  <a:schemeClr val="tx2"/>
                </a:solidFill>
                <a:latin typeface="Arial" panose="020B0604020202020204" pitchFamily="34" charset="0"/>
              </a:rPr>
              <a:t>$10,000</a:t>
            </a:r>
            <a:r>
              <a:rPr lang="zh-CN" altLang="en-US" sz="3600" b="1" dirty="0">
                <a:solidFill>
                  <a:schemeClr val="tx2"/>
                </a:solidFill>
                <a:latin typeface="Symbol" panose="05050102010706020507" pitchFamily="18" charset="2"/>
              </a:rPr>
              <a:t> ´ </a:t>
            </a:r>
            <a:r>
              <a:rPr lang="zh-CN" altLang="en-US" sz="3600" b="1" dirty="0">
                <a:solidFill>
                  <a:schemeClr val="tx2"/>
                </a:solidFill>
                <a:latin typeface="Arial" panose="020B0604020202020204" pitchFamily="34" charset="0"/>
              </a:rPr>
              <a:t>12% </a:t>
            </a:r>
            <a:r>
              <a:rPr lang="zh-CN" altLang="en-US" sz="3600" b="1" dirty="0">
                <a:solidFill>
                  <a:schemeClr val="tx2"/>
                </a:solidFill>
                <a:latin typeface="Symbol" panose="05050102010706020507" pitchFamily="18" charset="2"/>
              </a:rPr>
              <a:t>´ </a:t>
            </a:r>
            <a:r>
              <a:rPr lang="zh-CN" altLang="en-US" sz="3600" b="1" baseline="30000" dirty="0">
                <a:solidFill>
                  <a:schemeClr val="tx2"/>
                </a:solidFill>
                <a:latin typeface="Arial" panose="020B0604020202020204" pitchFamily="34" charset="0"/>
              </a:rPr>
              <a:t>2</a:t>
            </a:r>
            <a:r>
              <a:rPr lang="zh-CN" altLang="en-US" sz="3600" b="1" dirty="0">
                <a:solidFill>
                  <a:schemeClr val="tx2"/>
                </a:solidFill>
                <a:latin typeface="Arial" panose="020B0604020202020204" pitchFamily="34" charset="0"/>
              </a:rPr>
              <a:t>/</a:t>
            </a:r>
            <a:r>
              <a:rPr lang="zh-CN" altLang="en-US" sz="3600" b="1" baseline="-25000" dirty="0">
                <a:solidFill>
                  <a:schemeClr val="tx2"/>
                </a:solidFill>
                <a:latin typeface="Arial" panose="020B0604020202020204" pitchFamily="34" charset="0"/>
              </a:rPr>
              <a:t>12</a:t>
            </a:r>
            <a:r>
              <a:rPr lang="zh-CN" altLang="en-US" sz="3600" b="1" dirty="0">
                <a:solidFill>
                  <a:schemeClr val="tx2"/>
                </a:solidFill>
                <a:latin typeface="Arial" panose="020B0604020202020204" pitchFamily="34" charset="0"/>
              </a:rPr>
              <a:t> = $200</a:t>
            </a:r>
            <a:endParaRPr lang="zh-CN" altLang="en-US" sz="3600" b="1" dirty="0">
              <a:solidFill>
                <a:schemeClr val="tx2"/>
              </a:solidFill>
              <a:latin typeface="Arial" panose="020B0604020202020204" pitchFamily="34" charset="0"/>
            </a:endParaRPr>
          </a:p>
        </p:txBody>
      </p:sp>
      <p:graphicFrame>
        <p:nvGraphicFramePr>
          <p:cNvPr id="14342" name="Object 5">
            <a:hlinkClick r:id="" action="ppaction://ole?verb="/>
          </p:cNvPr>
          <p:cNvGraphicFramePr/>
          <p:nvPr/>
        </p:nvGraphicFramePr>
        <p:xfrm>
          <a:off x="109538" y="3198813"/>
          <a:ext cx="8818562" cy="2058987"/>
        </p:xfrm>
        <a:graphic>
          <a:graphicData uri="http://schemas.openxmlformats.org/presentationml/2006/ole">
            <mc:AlternateContent xmlns:mc="http://schemas.openxmlformats.org/markup-compatibility/2006">
              <mc:Choice xmlns:v="urn:schemas-microsoft-com:vml" Requires="v">
                <p:oleObj spid="_x0000_s3082" name="" r:id="rId1" imgW="5172075" imgH="1504950" progId="Excel.Sheet.8">
                  <p:embed/>
                </p:oleObj>
              </mc:Choice>
              <mc:Fallback>
                <p:oleObj name="" r:id="rId1" imgW="5172075" imgH="1504950" progId="Excel.Sheet.8">
                  <p:embed/>
                  <p:pic>
                    <p:nvPicPr>
                      <p:cNvPr id="0" name="图片 3081"/>
                      <p:cNvPicPr/>
                      <p:nvPr/>
                    </p:nvPicPr>
                    <p:blipFill>
                      <a:blip r:embed="rId2"/>
                      <a:srcRect l="1440" t="11636" r="24403" b="21576"/>
                      <a:stretch>
                        <a:fillRect/>
                      </a:stretch>
                    </p:blipFill>
                    <p:spPr>
                      <a:xfrm>
                        <a:off x="109538" y="3198813"/>
                        <a:ext cx="8818562" cy="2058987"/>
                      </a:xfrm>
                      <a:prstGeom prst="rect">
                        <a:avLst/>
                      </a:prstGeom>
                      <a:noFill/>
                      <a:ln w="38100">
                        <a:noFill/>
                        <a:miter/>
                      </a:ln>
                    </p:spPr>
                  </p:pic>
                </p:oleObj>
              </mc:Fallback>
            </mc:AlternateContent>
          </a:graphicData>
        </a:graphic>
      </p:graphicFrame>
      <p:grpSp>
        <p:nvGrpSpPr>
          <p:cNvPr id="14343" name="Group 6"/>
          <p:cNvGrpSpPr/>
          <p:nvPr/>
        </p:nvGrpSpPr>
        <p:grpSpPr>
          <a:xfrm>
            <a:off x="6858000" y="4572000"/>
            <a:ext cx="1982788" cy="1482725"/>
            <a:chOff x="4320" y="2880"/>
            <a:chExt cx="1249" cy="934"/>
          </a:xfrm>
        </p:grpSpPr>
        <p:sp>
          <p:nvSpPr>
            <p:cNvPr id="14344" name="Freeform 7"/>
            <p:cNvSpPr/>
            <p:nvPr/>
          </p:nvSpPr>
          <p:spPr>
            <a:xfrm>
              <a:off x="4753" y="3064"/>
              <a:ext cx="260" cy="124"/>
            </a:xfrm>
            <a:custGeom>
              <a:avLst/>
              <a:gdLst>
                <a:gd name="txL" fmla="*/ 0 w 260"/>
                <a:gd name="txT" fmla="*/ 0 h 124"/>
                <a:gd name="txR" fmla="*/ 260 w 260"/>
                <a:gd name="txB" fmla="*/ 124 h 124"/>
              </a:gdLst>
              <a:ahLst/>
              <a:cxnLst>
                <a:cxn ang="0">
                  <a:pos x="0" y="72"/>
                </a:cxn>
                <a:cxn ang="0">
                  <a:pos x="0" y="0"/>
                </a:cxn>
                <a:cxn ang="0">
                  <a:pos x="259" y="55"/>
                </a:cxn>
                <a:cxn ang="0">
                  <a:pos x="254" y="88"/>
                </a:cxn>
                <a:cxn ang="0">
                  <a:pos x="236" y="123"/>
                </a:cxn>
                <a:cxn ang="0">
                  <a:pos x="0" y="72"/>
                </a:cxn>
              </a:cxnLst>
              <a:rect l="txL" t="txT" r="txR" b="txB"/>
              <a:pathLst>
                <a:path w="260" h="124">
                  <a:moveTo>
                    <a:pt x="0" y="72"/>
                  </a:moveTo>
                  <a:lnTo>
                    <a:pt x="0" y="0"/>
                  </a:lnTo>
                  <a:lnTo>
                    <a:pt x="259" y="55"/>
                  </a:lnTo>
                  <a:lnTo>
                    <a:pt x="254" y="88"/>
                  </a:lnTo>
                  <a:lnTo>
                    <a:pt x="236" y="123"/>
                  </a:lnTo>
                  <a:lnTo>
                    <a:pt x="0" y="72"/>
                  </a:lnTo>
                </a:path>
              </a:pathLst>
            </a:custGeom>
            <a:solidFill>
              <a:srgbClr val="008000">
                <a:alpha val="100000"/>
              </a:srgbClr>
            </a:solidFill>
            <a:ln w="12700">
              <a:noFill/>
            </a:ln>
          </p:spPr>
          <p:txBody>
            <a:bodyPr/>
            <a:p>
              <a:endParaRPr lang="zh-CN" altLang="en-US"/>
            </a:p>
          </p:txBody>
        </p:sp>
        <p:sp>
          <p:nvSpPr>
            <p:cNvPr id="14345" name="Freeform 8"/>
            <p:cNvSpPr/>
            <p:nvPr/>
          </p:nvSpPr>
          <p:spPr>
            <a:xfrm>
              <a:off x="5319" y="3179"/>
              <a:ext cx="250" cy="118"/>
            </a:xfrm>
            <a:custGeom>
              <a:avLst/>
              <a:gdLst>
                <a:gd name="txL" fmla="*/ 0 w 250"/>
                <a:gd name="txT" fmla="*/ 0 h 118"/>
                <a:gd name="txR" fmla="*/ 250 w 250"/>
                <a:gd name="txB" fmla="*/ 118 h 118"/>
              </a:gdLst>
              <a:ahLst/>
              <a:cxnLst>
                <a:cxn ang="0">
                  <a:pos x="249" y="117"/>
                </a:cxn>
                <a:cxn ang="0">
                  <a:pos x="247" y="50"/>
                </a:cxn>
                <a:cxn ang="0">
                  <a:pos x="0" y="0"/>
                </a:cxn>
                <a:cxn ang="0">
                  <a:pos x="0" y="82"/>
                </a:cxn>
                <a:cxn ang="0">
                  <a:pos x="249" y="117"/>
                </a:cxn>
              </a:cxnLst>
              <a:rect l="txL" t="txT" r="txR" b="txB"/>
              <a:pathLst>
                <a:path w="250" h="118">
                  <a:moveTo>
                    <a:pt x="249" y="117"/>
                  </a:moveTo>
                  <a:lnTo>
                    <a:pt x="247" y="50"/>
                  </a:lnTo>
                  <a:lnTo>
                    <a:pt x="0" y="0"/>
                  </a:lnTo>
                  <a:lnTo>
                    <a:pt x="0" y="82"/>
                  </a:lnTo>
                  <a:lnTo>
                    <a:pt x="249" y="117"/>
                  </a:lnTo>
                </a:path>
              </a:pathLst>
            </a:custGeom>
            <a:solidFill>
              <a:srgbClr val="008000">
                <a:alpha val="100000"/>
              </a:srgbClr>
            </a:solidFill>
            <a:ln w="12700">
              <a:noFill/>
            </a:ln>
          </p:spPr>
          <p:txBody>
            <a:bodyPr/>
            <a:p>
              <a:endParaRPr lang="zh-CN" altLang="en-US"/>
            </a:p>
          </p:txBody>
        </p:sp>
        <p:grpSp>
          <p:nvGrpSpPr>
            <p:cNvPr id="14346" name="Group 9"/>
            <p:cNvGrpSpPr/>
            <p:nvPr/>
          </p:nvGrpSpPr>
          <p:grpSpPr>
            <a:xfrm>
              <a:off x="4320" y="2880"/>
              <a:ext cx="1249" cy="934"/>
              <a:chOff x="4320" y="2880"/>
              <a:chExt cx="1249" cy="934"/>
            </a:xfrm>
          </p:grpSpPr>
          <p:sp>
            <p:nvSpPr>
              <p:cNvPr id="14347" name="Freeform 10"/>
              <p:cNvSpPr/>
              <p:nvPr/>
            </p:nvSpPr>
            <p:spPr>
              <a:xfrm>
                <a:off x="4320" y="2969"/>
                <a:ext cx="1249" cy="845"/>
              </a:xfrm>
              <a:custGeom>
                <a:avLst/>
                <a:gdLst>
                  <a:gd name="txL" fmla="*/ 0 w 1249"/>
                  <a:gd name="txT" fmla="*/ 0 h 845"/>
                  <a:gd name="txR" fmla="*/ 1249 w 1249"/>
                  <a:gd name="txB" fmla="*/ 845 h 845"/>
                </a:gdLst>
                <a:ahLst/>
                <a:cxnLst>
                  <a:cxn ang="0">
                    <a:pos x="69" y="844"/>
                  </a:cxn>
                  <a:cxn ang="0">
                    <a:pos x="145" y="844"/>
                  </a:cxn>
                  <a:cxn ang="0">
                    <a:pos x="222" y="837"/>
                  </a:cxn>
                  <a:cxn ang="0">
                    <a:pos x="294" y="824"/>
                  </a:cxn>
                  <a:cxn ang="0">
                    <a:pos x="378" y="799"/>
                  </a:cxn>
                  <a:cxn ang="0">
                    <a:pos x="458" y="764"/>
                  </a:cxn>
                  <a:cxn ang="0">
                    <a:pos x="542" y="719"/>
                  </a:cxn>
                  <a:cxn ang="0">
                    <a:pos x="617" y="669"/>
                  </a:cxn>
                  <a:cxn ang="0">
                    <a:pos x="687" y="622"/>
                  </a:cxn>
                  <a:cxn ang="0">
                    <a:pos x="760" y="567"/>
                  </a:cxn>
                  <a:cxn ang="0">
                    <a:pos x="829" y="504"/>
                  </a:cxn>
                  <a:cxn ang="0">
                    <a:pos x="894" y="432"/>
                  </a:cxn>
                  <a:cxn ang="0">
                    <a:pos x="948" y="362"/>
                  </a:cxn>
                  <a:cxn ang="0">
                    <a:pos x="985" y="295"/>
                  </a:cxn>
                  <a:cxn ang="0">
                    <a:pos x="1207" y="317"/>
                  </a:cxn>
                  <a:cxn ang="0">
                    <a:pos x="1136" y="275"/>
                  </a:cxn>
                  <a:cxn ang="0">
                    <a:pos x="1082" y="232"/>
                  </a:cxn>
                  <a:cxn ang="0">
                    <a:pos x="1038" y="192"/>
                  </a:cxn>
                  <a:cxn ang="0">
                    <a:pos x="993" y="147"/>
                  </a:cxn>
                  <a:cxn ang="0">
                    <a:pos x="939" y="90"/>
                  </a:cxn>
                  <a:cxn ang="0">
                    <a:pos x="894" y="27"/>
                  </a:cxn>
                  <a:cxn ang="0">
                    <a:pos x="853" y="10"/>
                  </a:cxn>
                  <a:cxn ang="0">
                    <a:pos x="812" y="37"/>
                  </a:cxn>
                  <a:cxn ang="0">
                    <a:pos x="760" y="67"/>
                  </a:cxn>
                  <a:cxn ang="0">
                    <a:pos x="712" y="87"/>
                  </a:cxn>
                  <a:cxn ang="0">
                    <a:pos x="658" y="107"/>
                  </a:cxn>
                  <a:cxn ang="0">
                    <a:pos x="602" y="127"/>
                  </a:cxn>
                  <a:cxn ang="0">
                    <a:pos x="548" y="142"/>
                  </a:cxn>
                  <a:cxn ang="0">
                    <a:pos x="495" y="157"/>
                  </a:cxn>
                  <a:cxn ang="0">
                    <a:pos x="427" y="175"/>
                  </a:cxn>
                  <a:cxn ang="0">
                    <a:pos x="682" y="287"/>
                  </a:cxn>
                  <a:cxn ang="0">
                    <a:pos x="620" y="392"/>
                  </a:cxn>
                  <a:cxn ang="0">
                    <a:pos x="576" y="454"/>
                  </a:cxn>
                  <a:cxn ang="0">
                    <a:pos x="510" y="537"/>
                  </a:cxn>
                  <a:cxn ang="0">
                    <a:pos x="430" y="609"/>
                  </a:cxn>
                  <a:cxn ang="0">
                    <a:pos x="356" y="664"/>
                  </a:cxn>
                  <a:cxn ang="0">
                    <a:pos x="302" y="699"/>
                  </a:cxn>
                  <a:cxn ang="0">
                    <a:pos x="224" y="729"/>
                  </a:cxn>
                  <a:cxn ang="0">
                    <a:pos x="127" y="759"/>
                  </a:cxn>
                  <a:cxn ang="0">
                    <a:pos x="0" y="772"/>
                  </a:cxn>
                </a:cxnLst>
                <a:rect l="txL" t="txT" r="txR" b="txB"/>
                <a:pathLst>
                  <a:path w="1249" h="845">
                    <a:moveTo>
                      <a:pt x="0" y="837"/>
                    </a:moveTo>
                    <a:lnTo>
                      <a:pt x="69" y="844"/>
                    </a:lnTo>
                    <a:lnTo>
                      <a:pt x="104" y="844"/>
                    </a:lnTo>
                    <a:lnTo>
                      <a:pt x="145" y="844"/>
                    </a:lnTo>
                    <a:lnTo>
                      <a:pt x="184" y="842"/>
                    </a:lnTo>
                    <a:lnTo>
                      <a:pt x="222" y="837"/>
                    </a:lnTo>
                    <a:lnTo>
                      <a:pt x="261" y="832"/>
                    </a:lnTo>
                    <a:lnTo>
                      <a:pt x="294" y="824"/>
                    </a:lnTo>
                    <a:lnTo>
                      <a:pt x="332" y="814"/>
                    </a:lnTo>
                    <a:lnTo>
                      <a:pt x="378" y="799"/>
                    </a:lnTo>
                    <a:lnTo>
                      <a:pt x="419" y="779"/>
                    </a:lnTo>
                    <a:lnTo>
                      <a:pt x="458" y="764"/>
                    </a:lnTo>
                    <a:lnTo>
                      <a:pt x="501" y="742"/>
                    </a:lnTo>
                    <a:lnTo>
                      <a:pt x="542" y="719"/>
                    </a:lnTo>
                    <a:lnTo>
                      <a:pt x="583" y="694"/>
                    </a:lnTo>
                    <a:lnTo>
                      <a:pt x="617" y="669"/>
                    </a:lnTo>
                    <a:lnTo>
                      <a:pt x="656" y="644"/>
                    </a:lnTo>
                    <a:lnTo>
                      <a:pt x="687" y="622"/>
                    </a:lnTo>
                    <a:lnTo>
                      <a:pt x="725" y="594"/>
                    </a:lnTo>
                    <a:lnTo>
                      <a:pt x="760" y="567"/>
                    </a:lnTo>
                    <a:lnTo>
                      <a:pt x="797" y="532"/>
                    </a:lnTo>
                    <a:lnTo>
                      <a:pt x="829" y="504"/>
                    </a:lnTo>
                    <a:lnTo>
                      <a:pt x="862" y="467"/>
                    </a:lnTo>
                    <a:lnTo>
                      <a:pt x="894" y="432"/>
                    </a:lnTo>
                    <a:lnTo>
                      <a:pt x="924" y="400"/>
                    </a:lnTo>
                    <a:lnTo>
                      <a:pt x="948" y="362"/>
                    </a:lnTo>
                    <a:lnTo>
                      <a:pt x="969" y="330"/>
                    </a:lnTo>
                    <a:lnTo>
                      <a:pt x="985" y="295"/>
                    </a:lnTo>
                    <a:lnTo>
                      <a:pt x="1248" y="342"/>
                    </a:lnTo>
                    <a:lnTo>
                      <a:pt x="1207" y="317"/>
                    </a:lnTo>
                    <a:lnTo>
                      <a:pt x="1175" y="295"/>
                    </a:lnTo>
                    <a:lnTo>
                      <a:pt x="1136" y="275"/>
                    </a:lnTo>
                    <a:lnTo>
                      <a:pt x="1108" y="252"/>
                    </a:lnTo>
                    <a:lnTo>
                      <a:pt x="1082" y="232"/>
                    </a:lnTo>
                    <a:lnTo>
                      <a:pt x="1060" y="215"/>
                    </a:lnTo>
                    <a:lnTo>
                      <a:pt x="1038" y="192"/>
                    </a:lnTo>
                    <a:lnTo>
                      <a:pt x="1017" y="172"/>
                    </a:lnTo>
                    <a:lnTo>
                      <a:pt x="993" y="147"/>
                    </a:lnTo>
                    <a:lnTo>
                      <a:pt x="967" y="120"/>
                    </a:lnTo>
                    <a:lnTo>
                      <a:pt x="939" y="90"/>
                    </a:lnTo>
                    <a:lnTo>
                      <a:pt x="918" y="60"/>
                    </a:lnTo>
                    <a:lnTo>
                      <a:pt x="894" y="27"/>
                    </a:lnTo>
                    <a:lnTo>
                      <a:pt x="874" y="0"/>
                    </a:lnTo>
                    <a:lnTo>
                      <a:pt x="853" y="10"/>
                    </a:lnTo>
                    <a:lnTo>
                      <a:pt x="833" y="25"/>
                    </a:lnTo>
                    <a:lnTo>
                      <a:pt x="812" y="37"/>
                    </a:lnTo>
                    <a:lnTo>
                      <a:pt x="786" y="52"/>
                    </a:lnTo>
                    <a:lnTo>
                      <a:pt x="760" y="67"/>
                    </a:lnTo>
                    <a:lnTo>
                      <a:pt x="736" y="77"/>
                    </a:lnTo>
                    <a:lnTo>
                      <a:pt x="712" y="87"/>
                    </a:lnTo>
                    <a:lnTo>
                      <a:pt x="685" y="100"/>
                    </a:lnTo>
                    <a:lnTo>
                      <a:pt x="658" y="107"/>
                    </a:lnTo>
                    <a:lnTo>
                      <a:pt x="628" y="120"/>
                    </a:lnTo>
                    <a:lnTo>
                      <a:pt x="602" y="127"/>
                    </a:lnTo>
                    <a:lnTo>
                      <a:pt x="576" y="137"/>
                    </a:lnTo>
                    <a:lnTo>
                      <a:pt x="548" y="142"/>
                    </a:lnTo>
                    <a:lnTo>
                      <a:pt x="522" y="152"/>
                    </a:lnTo>
                    <a:lnTo>
                      <a:pt x="495" y="157"/>
                    </a:lnTo>
                    <a:lnTo>
                      <a:pt x="466" y="167"/>
                    </a:lnTo>
                    <a:lnTo>
                      <a:pt x="427" y="175"/>
                    </a:lnTo>
                    <a:lnTo>
                      <a:pt x="699" y="237"/>
                    </a:lnTo>
                    <a:lnTo>
                      <a:pt x="682" y="287"/>
                    </a:lnTo>
                    <a:lnTo>
                      <a:pt x="661" y="322"/>
                    </a:lnTo>
                    <a:lnTo>
                      <a:pt x="620" y="392"/>
                    </a:lnTo>
                    <a:lnTo>
                      <a:pt x="598" y="424"/>
                    </a:lnTo>
                    <a:lnTo>
                      <a:pt x="576" y="454"/>
                    </a:lnTo>
                    <a:lnTo>
                      <a:pt x="544" y="494"/>
                    </a:lnTo>
                    <a:lnTo>
                      <a:pt x="510" y="537"/>
                    </a:lnTo>
                    <a:lnTo>
                      <a:pt x="475" y="567"/>
                    </a:lnTo>
                    <a:lnTo>
                      <a:pt x="430" y="609"/>
                    </a:lnTo>
                    <a:lnTo>
                      <a:pt x="391" y="637"/>
                    </a:lnTo>
                    <a:lnTo>
                      <a:pt x="356" y="664"/>
                    </a:lnTo>
                    <a:lnTo>
                      <a:pt x="322" y="684"/>
                    </a:lnTo>
                    <a:lnTo>
                      <a:pt x="302" y="699"/>
                    </a:lnTo>
                    <a:lnTo>
                      <a:pt x="261" y="714"/>
                    </a:lnTo>
                    <a:lnTo>
                      <a:pt x="224" y="729"/>
                    </a:lnTo>
                    <a:lnTo>
                      <a:pt x="184" y="747"/>
                    </a:lnTo>
                    <a:lnTo>
                      <a:pt x="127" y="759"/>
                    </a:lnTo>
                    <a:lnTo>
                      <a:pt x="84" y="769"/>
                    </a:lnTo>
                    <a:lnTo>
                      <a:pt x="0" y="772"/>
                    </a:lnTo>
                    <a:lnTo>
                      <a:pt x="0" y="837"/>
                    </a:lnTo>
                  </a:path>
                </a:pathLst>
              </a:custGeom>
              <a:solidFill>
                <a:srgbClr val="008000">
                  <a:alpha val="100000"/>
                </a:srgbClr>
              </a:solidFill>
              <a:ln w="12700">
                <a:noFill/>
              </a:ln>
            </p:spPr>
            <p:txBody>
              <a:bodyPr/>
              <a:p>
                <a:endParaRPr lang="zh-CN" altLang="en-US"/>
              </a:p>
            </p:txBody>
          </p:sp>
          <p:sp>
            <p:nvSpPr>
              <p:cNvPr id="14348" name="Freeform 11"/>
              <p:cNvSpPr/>
              <p:nvPr/>
            </p:nvSpPr>
            <p:spPr>
              <a:xfrm>
                <a:off x="4320" y="2880"/>
                <a:ext cx="1249" cy="870"/>
              </a:xfrm>
              <a:custGeom>
                <a:avLst/>
                <a:gdLst>
                  <a:gd name="txL" fmla="*/ 0 w 1249"/>
                  <a:gd name="txT" fmla="*/ 0 h 870"/>
                  <a:gd name="txR" fmla="*/ 1249 w 1249"/>
                  <a:gd name="txB" fmla="*/ 870 h 870"/>
                </a:gdLst>
                <a:ahLst/>
                <a:cxnLst>
                  <a:cxn ang="0">
                    <a:pos x="69" y="869"/>
                  </a:cxn>
                  <a:cxn ang="0">
                    <a:pos x="143" y="869"/>
                  </a:cxn>
                  <a:cxn ang="0">
                    <a:pos x="222" y="864"/>
                  </a:cxn>
                  <a:cxn ang="0">
                    <a:pos x="294" y="849"/>
                  </a:cxn>
                  <a:cxn ang="0">
                    <a:pos x="376" y="822"/>
                  </a:cxn>
                  <a:cxn ang="0">
                    <a:pos x="456" y="787"/>
                  </a:cxn>
                  <a:cxn ang="0">
                    <a:pos x="540" y="739"/>
                  </a:cxn>
                  <a:cxn ang="0">
                    <a:pos x="617" y="689"/>
                  </a:cxn>
                  <a:cxn ang="0">
                    <a:pos x="687" y="639"/>
                  </a:cxn>
                  <a:cxn ang="0">
                    <a:pos x="760" y="582"/>
                  </a:cxn>
                  <a:cxn ang="0">
                    <a:pos x="829" y="519"/>
                  </a:cxn>
                  <a:cxn ang="0">
                    <a:pos x="894" y="447"/>
                  </a:cxn>
                  <a:cxn ang="0">
                    <a:pos x="948" y="372"/>
                  </a:cxn>
                  <a:cxn ang="0">
                    <a:pos x="983" y="305"/>
                  </a:cxn>
                  <a:cxn ang="0">
                    <a:pos x="1207" y="327"/>
                  </a:cxn>
                  <a:cxn ang="0">
                    <a:pos x="1136" y="282"/>
                  </a:cxn>
                  <a:cxn ang="0">
                    <a:pos x="1082" y="240"/>
                  </a:cxn>
                  <a:cxn ang="0">
                    <a:pos x="1038" y="200"/>
                  </a:cxn>
                  <a:cxn ang="0">
                    <a:pos x="993" y="152"/>
                  </a:cxn>
                  <a:cxn ang="0">
                    <a:pos x="939" y="92"/>
                  </a:cxn>
                  <a:cxn ang="0">
                    <a:pos x="892" y="30"/>
                  </a:cxn>
                  <a:cxn ang="0">
                    <a:pos x="853" y="12"/>
                  </a:cxn>
                  <a:cxn ang="0">
                    <a:pos x="810" y="40"/>
                  </a:cxn>
                  <a:cxn ang="0">
                    <a:pos x="758" y="72"/>
                  </a:cxn>
                  <a:cxn ang="0">
                    <a:pos x="712" y="92"/>
                  </a:cxn>
                  <a:cxn ang="0">
                    <a:pos x="658" y="112"/>
                  </a:cxn>
                  <a:cxn ang="0">
                    <a:pos x="600" y="132"/>
                  </a:cxn>
                  <a:cxn ang="0">
                    <a:pos x="548" y="147"/>
                  </a:cxn>
                  <a:cxn ang="0">
                    <a:pos x="495" y="165"/>
                  </a:cxn>
                  <a:cxn ang="0">
                    <a:pos x="427" y="180"/>
                  </a:cxn>
                  <a:cxn ang="0">
                    <a:pos x="680" y="295"/>
                  </a:cxn>
                  <a:cxn ang="0">
                    <a:pos x="620" y="402"/>
                  </a:cxn>
                  <a:cxn ang="0">
                    <a:pos x="576" y="469"/>
                  </a:cxn>
                  <a:cxn ang="0">
                    <a:pos x="509" y="554"/>
                  </a:cxn>
                  <a:cxn ang="0">
                    <a:pos x="453" y="622"/>
                  </a:cxn>
                  <a:cxn ang="0">
                    <a:pos x="406" y="669"/>
                  </a:cxn>
                  <a:cxn ang="0">
                    <a:pos x="350" y="722"/>
                  </a:cxn>
                  <a:cxn ang="0">
                    <a:pos x="291" y="762"/>
                  </a:cxn>
                  <a:cxn ang="0">
                    <a:pos x="222" y="797"/>
                  </a:cxn>
                  <a:cxn ang="0">
                    <a:pos x="147" y="822"/>
                  </a:cxn>
                  <a:cxn ang="0">
                    <a:pos x="65" y="847"/>
                  </a:cxn>
                </a:cxnLst>
                <a:rect l="txL" t="txT" r="txR" b="txB"/>
                <a:pathLst>
                  <a:path w="1249" h="870">
                    <a:moveTo>
                      <a:pt x="0" y="864"/>
                    </a:moveTo>
                    <a:lnTo>
                      <a:pt x="69" y="869"/>
                    </a:lnTo>
                    <a:lnTo>
                      <a:pt x="102" y="869"/>
                    </a:lnTo>
                    <a:lnTo>
                      <a:pt x="143" y="869"/>
                    </a:lnTo>
                    <a:lnTo>
                      <a:pt x="183" y="867"/>
                    </a:lnTo>
                    <a:lnTo>
                      <a:pt x="222" y="864"/>
                    </a:lnTo>
                    <a:lnTo>
                      <a:pt x="259" y="857"/>
                    </a:lnTo>
                    <a:lnTo>
                      <a:pt x="294" y="849"/>
                    </a:lnTo>
                    <a:lnTo>
                      <a:pt x="332" y="839"/>
                    </a:lnTo>
                    <a:lnTo>
                      <a:pt x="376" y="822"/>
                    </a:lnTo>
                    <a:lnTo>
                      <a:pt x="417" y="804"/>
                    </a:lnTo>
                    <a:lnTo>
                      <a:pt x="456" y="787"/>
                    </a:lnTo>
                    <a:lnTo>
                      <a:pt x="499" y="767"/>
                    </a:lnTo>
                    <a:lnTo>
                      <a:pt x="540" y="739"/>
                    </a:lnTo>
                    <a:lnTo>
                      <a:pt x="581" y="714"/>
                    </a:lnTo>
                    <a:lnTo>
                      <a:pt x="617" y="689"/>
                    </a:lnTo>
                    <a:lnTo>
                      <a:pt x="656" y="664"/>
                    </a:lnTo>
                    <a:lnTo>
                      <a:pt x="687" y="639"/>
                    </a:lnTo>
                    <a:lnTo>
                      <a:pt x="723" y="612"/>
                    </a:lnTo>
                    <a:lnTo>
                      <a:pt x="760" y="582"/>
                    </a:lnTo>
                    <a:lnTo>
                      <a:pt x="797" y="547"/>
                    </a:lnTo>
                    <a:lnTo>
                      <a:pt x="829" y="519"/>
                    </a:lnTo>
                    <a:lnTo>
                      <a:pt x="862" y="479"/>
                    </a:lnTo>
                    <a:lnTo>
                      <a:pt x="894" y="447"/>
                    </a:lnTo>
                    <a:lnTo>
                      <a:pt x="924" y="410"/>
                    </a:lnTo>
                    <a:lnTo>
                      <a:pt x="948" y="372"/>
                    </a:lnTo>
                    <a:lnTo>
                      <a:pt x="969" y="340"/>
                    </a:lnTo>
                    <a:lnTo>
                      <a:pt x="983" y="305"/>
                    </a:lnTo>
                    <a:lnTo>
                      <a:pt x="1248" y="352"/>
                    </a:lnTo>
                    <a:lnTo>
                      <a:pt x="1207" y="327"/>
                    </a:lnTo>
                    <a:lnTo>
                      <a:pt x="1175" y="305"/>
                    </a:lnTo>
                    <a:lnTo>
                      <a:pt x="1136" y="282"/>
                    </a:lnTo>
                    <a:lnTo>
                      <a:pt x="1106" y="260"/>
                    </a:lnTo>
                    <a:lnTo>
                      <a:pt x="1082" y="240"/>
                    </a:lnTo>
                    <a:lnTo>
                      <a:pt x="1060" y="222"/>
                    </a:lnTo>
                    <a:lnTo>
                      <a:pt x="1038" y="200"/>
                    </a:lnTo>
                    <a:lnTo>
                      <a:pt x="1015" y="177"/>
                    </a:lnTo>
                    <a:lnTo>
                      <a:pt x="993" y="152"/>
                    </a:lnTo>
                    <a:lnTo>
                      <a:pt x="967" y="122"/>
                    </a:lnTo>
                    <a:lnTo>
                      <a:pt x="939" y="92"/>
                    </a:lnTo>
                    <a:lnTo>
                      <a:pt x="916" y="62"/>
                    </a:lnTo>
                    <a:lnTo>
                      <a:pt x="892" y="30"/>
                    </a:lnTo>
                    <a:lnTo>
                      <a:pt x="874" y="0"/>
                    </a:lnTo>
                    <a:lnTo>
                      <a:pt x="853" y="12"/>
                    </a:lnTo>
                    <a:lnTo>
                      <a:pt x="833" y="27"/>
                    </a:lnTo>
                    <a:lnTo>
                      <a:pt x="810" y="40"/>
                    </a:lnTo>
                    <a:lnTo>
                      <a:pt x="784" y="55"/>
                    </a:lnTo>
                    <a:lnTo>
                      <a:pt x="758" y="72"/>
                    </a:lnTo>
                    <a:lnTo>
                      <a:pt x="734" y="82"/>
                    </a:lnTo>
                    <a:lnTo>
                      <a:pt x="712" y="92"/>
                    </a:lnTo>
                    <a:lnTo>
                      <a:pt x="684" y="102"/>
                    </a:lnTo>
                    <a:lnTo>
                      <a:pt x="658" y="112"/>
                    </a:lnTo>
                    <a:lnTo>
                      <a:pt x="628" y="122"/>
                    </a:lnTo>
                    <a:lnTo>
                      <a:pt x="600" y="132"/>
                    </a:lnTo>
                    <a:lnTo>
                      <a:pt x="576" y="142"/>
                    </a:lnTo>
                    <a:lnTo>
                      <a:pt x="548" y="147"/>
                    </a:lnTo>
                    <a:lnTo>
                      <a:pt x="520" y="157"/>
                    </a:lnTo>
                    <a:lnTo>
                      <a:pt x="495" y="165"/>
                    </a:lnTo>
                    <a:lnTo>
                      <a:pt x="466" y="172"/>
                    </a:lnTo>
                    <a:lnTo>
                      <a:pt x="427" y="180"/>
                    </a:lnTo>
                    <a:lnTo>
                      <a:pt x="699" y="245"/>
                    </a:lnTo>
                    <a:lnTo>
                      <a:pt x="680" y="295"/>
                    </a:lnTo>
                    <a:lnTo>
                      <a:pt x="659" y="332"/>
                    </a:lnTo>
                    <a:lnTo>
                      <a:pt x="620" y="402"/>
                    </a:lnTo>
                    <a:lnTo>
                      <a:pt x="598" y="437"/>
                    </a:lnTo>
                    <a:lnTo>
                      <a:pt x="576" y="469"/>
                    </a:lnTo>
                    <a:lnTo>
                      <a:pt x="535" y="522"/>
                    </a:lnTo>
                    <a:lnTo>
                      <a:pt x="509" y="554"/>
                    </a:lnTo>
                    <a:lnTo>
                      <a:pt x="479" y="592"/>
                    </a:lnTo>
                    <a:lnTo>
                      <a:pt x="453" y="622"/>
                    </a:lnTo>
                    <a:lnTo>
                      <a:pt x="428" y="647"/>
                    </a:lnTo>
                    <a:lnTo>
                      <a:pt x="406" y="669"/>
                    </a:lnTo>
                    <a:lnTo>
                      <a:pt x="380" y="697"/>
                    </a:lnTo>
                    <a:lnTo>
                      <a:pt x="350" y="722"/>
                    </a:lnTo>
                    <a:lnTo>
                      <a:pt x="320" y="739"/>
                    </a:lnTo>
                    <a:lnTo>
                      <a:pt x="291" y="762"/>
                    </a:lnTo>
                    <a:lnTo>
                      <a:pt x="255" y="782"/>
                    </a:lnTo>
                    <a:lnTo>
                      <a:pt x="222" y="797"/>
                    </a:lnTo>
                    <a:lnTo>
                      <a:pt x="183" y="809"/>
                    </a:lnTo>
                    <a:lnTo>
                      <a:pt x="147" y="822"/>
                    </a:lnTo>
                    <a:lnTo>
                      <a:pt x="108" y="834"/>
                    </a:lnTo>
                    <a:lnTo>
                      <a:pt x="65" y="847"/>
                    </a:lnTo>
                    <a:lnTo>
                      <a:pt x="0" y="864"/>
                    </a:lnTo>
                  </a:path>
                </a:pathLst>
              </a:custGeom>
              <a:solidFill>
                <a:srgbClr val="00FF00">
                  <a:alpha val="100000"/>
                </a:srgbClr>
              </a:solidFill>
              <a:ln w="12700">
                <a:noFill/>
              </a:ln>
            </p:spPr>
            <p:txBody>
              <a:bodyPr/>
              <a:p>
                <a:endParaRPr lang="zh-CN" altLang="en-US"/>
              </a:p>
            </p:txBody>
          </p:sp>
        </p:grpSp>
      </p:gr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页脚占位符 5"/>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15363" name="灯片编号占位符 6"/>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graphicFrame>
        <p:nvGraphicFramePr>
          <p:cNvPr id="15364" name="Object 3">
            <a:hlinkClick r:id="" action="ppaction://ole?verb="/>
          </p:cNvPr>
          <p:cNvGraphicFramePr/>
          <p:nvPr>
            <p:ph type="clipArt" sz="half" idx="2"/>
          </p:nvPr>
        </p:nvGraphicFramePr>
        <p:xfrm>
          <a:off x="5138738" y="2589213"/>
          <a:ext cx="3808412" cy="2963862"/>
        </p:xfrm>
        <a:graphic>
          <a:graphicData uri="http://schemas.openxmlformats.org/presentationml/2006/ole">
            <mc:AlternateContent xmlns:mc="http://schemas.openxmlformats.org/markup-compatibility/2006">
              <mc:Choice xmlns:v="urn:schemas-microsoft-com:vml" Requires="v">
                <p:oleObj spid="_x0000_s3077" name="" r:id="rId1" imgW="7316470" imgH="6010910" progId="MS_ClipArt_Gallery">
                  <p:embed/>
                </p:oleObj>
              </mc:Choice>
              <mc:Fallback>
                <p:oleObj name="" r:id="rId1" imgW="7316470" imgH="6010910" progId="MS_ClipArt_Gallery">
                  <p:embed/>
                  <p:pic>
                    <p:nvPicPr>
                      <p:cNvPr id="0" name="图片 3076"/>
                      <p:cNvPicPr/>
                      <p:nvPr/>
                    </p:nvPicPr>
                    <p:blipFill>
                      <a:blip r:embed="rId2"/>
                      <a:srcRect/>
                      <a:stretch>
                        <a:fillRect/>
                      </a:stretch>
                    </p:blipFill>
                    <p:spPr>
                      <a:xfrm>
                        <a:off x="5138738" y="2589213"/>
                        <a:ext cx="3808412" cy="2963862"/>
                      </a:xfrm>
                      <a:prstGeom prst="rect">
                        <a:avLst/>
                      </a:prstGeom>
                      <a:noFill/>
                      <a:ln w="38100">
                        <a:miter/>
                      </a:ln>
                    </p:spPr>
                  </p:pic>
                </p:oleObj>
              </mc:Fallback>
            </mc:AlternateContent>
          </a:graphicData>
        </a:graphic>
      </p:graphicFrame>
      <p:sp>
        <p:nvSpPr>
          <p:cNvPr id="15365" name="Rectangle 4"/>
          <p:cNvSpPr>
            <a:spLocks noGrp="1"/>
          </p:cNvSpPr>
          <p:nvPr>
            <p:ph type="body" sz="half" idx="1"/>
          </p:nvPr>
        </p:nvSpPr>
        <p:spPr>
          <a:xfrm>
            <a:off x="1182688" y="2017713"/>
            <a:ext cx="3816350" cy="4114800"/>
          </a:xfrm>
          <a:ln/>
        </p:spPr>
        <p:txBody>
          <a:bodyPr vert="horz" wrap="square" lIns="90488" tIns="44450" rIns="90488" bIns="44450" anchor="t" anchorCtr="0"/>
          <a:p>
            <a:pPr algn="ctr" eaLnBrk="1" hangingPunct="1">
              <a:buClr>
                <a:schemeClr val="folHlink"/>
              </a:buClr>
              <a:buSzPct val="60000"/>
              <a:buFont typeface="Wingdings" panose="05000000000000000000" pitchFamily="2" charset="2"/>
              <a:buNone/>
            </a:pPr>
            <a:r>
              <a:rPr lang="zh-CN" altLang="en-US" b="1" dirty="0"/>
              <a:t> </a:t>
            </a:r>
            <a:r>
              <a:rPr lang="en-US" altLang="zh-CN" dirty="0"/>
              <a:t>Payroll Liabilities:</a:t>
            </a:r>
            <a:endParaRPr lang="zh-CN" altLang="en-US" b="1" dirty="0"/>
          </a:p>
          <a:p>
            <a:pPr algn="ctr" eaLnBrk="1" hangingPunct="1">
              <a:buClr>
                <a:schemeClr val="folHlink"/>
              </a:buClr>
              <a:buSzPct val="60000"/>
              <a:buFont typeface="Wingdings" panose="05000000000000000000" pitchFamily="2" charset="2"/>
              <a:buNone/>
            </a:pPr>
            <a:r>
              <a:rPr lang="zh-CN" altLang="en-US" b="1" dirty="0"/>
              <a:t> </a:t>
            </a:r>
            <a:r>
              <a:rPr lang="en-US" altLang="zh-CN" b="1" dirty="0"/>
              <a:t>Employers incur several expenses and liabilities from having employees.</a:t>
            </a:r>
            <a:endParaRPr lang="en-US" altLang="zh-CN" b="1" dirty="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6386" name="Object 3">
            <a:hlinkClick r:id="" action="ppaction://ole?verb="/>
          </p:cNvPr>
          <p:cNvGraphicFramePr/>
          <p:nvPr/>
        </p:nvGraphicFramePr>
        <p:xfrm>
          <a:off x="1885950" y="3929063"/>
          <a:ext cx="1462088" cy="1731962"/>
        </p:xfrm>
        <a:graphic>
          <a:graphicData uri="http://schemas.openxmlformats.org/presentationml/2006/ole">
            <mc:AlternateContent xmlns:mc="http://schemas.openxmlformats.org/markup-compatibility/2006">
              <mc:Choice xmlns:v="urn:schemas-microsoft-com:vml" Requires="v">
                <p:oleObj spid="_x0000_s3076" name="" r:id="rId1" imgW="2593340" imgH="3062605" progId="MS_ClipArt_Gallery.2">
                  <p:embed/>
                </p:oleObj>
              </mc:Choice>
              <mc:Fallback>
                <p:oleObj name="" r:id="rId1" imgW="2593340" imgH="3062605" progId="MS_ClipArt_Gallery.2">
                  <p:embed/>
                  <p:pic>
                    <p:nvPicPr>
                      <p:cNvPr id="0" name="图片 3075"/>
                      <p:cNvPicPr/>
                      <p:nvPr/>
                    </p:nvPicPr>
                    <p:blipFill>
                      <a:blip r:embed="rId2"/>
                      <a:stretch>
                        <a:fillRect/>
                      </a:stretch>
                    </p:blipFill>
                    <p:spPr>
                      <a:xfrm>
                        <a:off x="1885950" y="3929063"/>
                        <a:ext cx="1462088" cy="1731962"/>
                      </a:xfrm>
                      <a:prstGeom prst="rect">
                        <a:avLst/>
                      </a:prstGeom>
                      <a:noFill/>
                      <a:ln w="38100">
                        <a:noFill/>
                        <a:miter/>
                      </a:ln>
                    </p:spPr>
                  </p:pic>
                </p:oleObj>
              </mc:Fallback>
            </mc:AlternateContent>
          </a:graphicData>
        </a:graphic>
      </p:graphicFrame>
      <p:sp>
        <p:nvSpPr>
          <p:cNvPr id="16387"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16388"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graphicFrame>
        <p:nvGraphicFramePr>
          <p:cNvPr id="16389" name="Object 3">
            <a:hlinkClick r:id="" action="ppaction://ole?verb="/>
          </p:cNvPr>
          <p:cNvGraphicFramePr/>
          <p:nvPr/>
        </p:nvGraphicFramePr>
        <p:xfrm>
          <a:off x="395288" y="3933825"/>
          <a:ext cx="1462087" cy="1731963"/>
        </p:xfrm>
        <a:graphic>
          <a:graphicData uri="http://schemas.openxmlformats.org/presentationml/2006/ole">
            <mc:AlternateContent xmlns:mc="http://schemas.openxmlformats.org/markup-compatibility/2006">
              <mc:Choice xmlns:v="urn:schemas-microsoft-com:vml" Requires="v">
                <p:oleObj spid="_x0000_s3080" name="" r:id="rId3" imgW="2593340" imgH="3062605" progId="MS_ClipArt_Gallery.2">
                  <p:embed/>
                </p:oleObj>
              </mc:Choice>
              <mc:Fallback>
                <p:oleObj name="" r:id="rId3" imgW="2593340" imgH="3062605" progId="MS_ClipArt_Gallery.2">
                  <p:embed/>
                  <p:pic>
                    <p:nvPicPr>
                      <p:cNvPr id="0" name="图片 3079"/>
                      <p:cNvPicPr/>
                      <p:nvPr/>
                    </p:nvPicPr>
                    <p:blipFill>
                      <a:blip r:embed="rId2"/>
                      <a:stretch>
                        <a:fillRect/>
                      </a:stretch>
                    </p:blipFill>
                    <p:spPr>
                      <a:xfrm>
                        <a:off x="395288" y="3933825"/>
                        <a:ext cx="1462087" cy="1731963"/>
                      </a:xfrm>
                      <a:prstGeom prst="rect">
                        <a:avLst/>
                      </a:prstGeom>
                      <a:noFill/>
                      <a:ln w="38100">
                        <a:noFill/>
                        <a:miter/>
                      </a:ln>
                    </p:spPr>
                  </p:pic>
                </p:oleObj>
              </mc:Fallback>
            </mc:AlternateContent>
          </a:graphicData>
        </a:graphic>
      </p:graphicFrame>
      <p:graphicFrame>
        <p:nvGraphicFramePr>
          <p:cNvPr id="16390" name="Object 4">
            <a:hlinkClick r:id="" action="ppaction://ole?verb="/>
          </p:cNvPr>
          <p:cNvGraphicFramePr/>
          <p:nvPr/>
        </p:nvGraphicFramePr>
        <p:xfrm>
          <a:off x="5591175" y="4440238"/>
          <a:ext cx="1468438" cy="1033462"/>
        </p:xfrm>
        <a:graphic>
          <a:graphicData uri="http://schemas.openxmlformats.org/presentationml/2006/ole">
            <mc:AlternateContent xmlns:mc="http://schemas.openxmlformats.org/markup-compatibility/2006">
              <mc:Choice xmlns:v="urn:schemas-microsoft-com:vml" Requires="v">
                <p:oleObj spid="_x0000_s3082" name="" r:id="rId4" imgW="4914900" imgH="3453765" progId="MS_ClipArt_Gallery.2">
                  <p:embed/>
                </p:oleObj>
              </mc:Choice>
              <mc:Fallback>
                <p:oleObj name="" r:id="rId4" imgW="4914900" imgH="3453765" progId="MS_ClipArt_Gallery.2">
                  <p:embed/>
                  <p:pic>
                    <p:nvPicPr>
                      <p:cNvPr id="0" name="图片 3081"/>
                      <p:cNvPicPr/>
                      <p:nvPr/>
                    </p:nvPicPr>
                    <p:blipFill>
                      <a:blip r:embed="rId5">
                        <a:clrChange>
                          <a:clrFrom>
                            <a:srgbClr val="000000"/>
                          </a:clrFrom>
                          <a:clrTo>
                            <a:srgbClr val="000000"/>
                          </a:clrTo>
                        </a:clrChange>
                      </a:blip>
                      <a:stretch>
                        <a:fillRect/>
                      </a:stretch>
                    </p:blipFill>
                    <p:spPr>
                      <a:xfrm>
                        <a:off x="5591175" y="4440238"/>
                        <a:ext cx="1468438" cy="1033462"/>
                      </a:xfrm>
                      <a:prstGeom prst="rect">
                        <a:avLst/>
                      </a:prstGeom>
                      <a:noFill/>
                      <a:ln w="38100">
                        <a:noFill/>
                        <a:miter/>
                      </a:ln>
                    </p:spPr>
                  </p:pic>
                </p:oleObj>
              </mc:Fallback>
            </mc:AlternateContent>
          </a:graphicData>
        </a:graphic>
      </p:graphicFrame>
      <p:graphicFrame>
        <p:nvGraphicFramePr>
          <p:cNvPr id="16391" name="Object 5">
            <a:hlinkClick r:id="" action="ppaction://ole?verb="/>
          </p:cNvPr>
          <p:cNvGraphicFramePr/>
          <p:nvPr/>
        </p:nvGraphicFramePr>
        <p:xfrm>
          <a:off x="3810000" y="3886200"/>
          <a:ext cx="1346200" cy="1987550"/>
        </p:xfrm>
        <a:graphic>
          <a:graphicData uri="http://schemas.openxmlformats.org/presentationml/2006/ole">
            <mc:AlternateContent xmlns:mc="http://schemas.openxmlformats.org/markup-compatibility/2006">
              <mc:Choice xmlns:v="urn:schemas-microsoft-com:vml" Requires="v">
                <p:oleObj spid="_x0000_s3079" name="" r:id="rId6" imgW="3225165" imgH="4751705" progId="MS_ClipArt_Gallery.2">
                  <p:embed/>
                </p:oleObj>
              </mc:Choice>
              <mc:Fallback>
                <p:oleObj name="" r:id="rId6" imgW="3225165" imgH="4751705" progId="MS_ClipArt_Gallery.2">
                  <p:embed/>
                  <p:pic>
                    <p:nvPicPr>
                      <p:cNvPr id="0" name="图片 3078"/>
                      <p:cNvPicPr/>
                      <p:nvPr/>
                    </p:nvPicPr>
                    <p:blipFill>
                      <a:blip r:embed="rId7">
                        <a:clrChange>
                          <a:clrFrom>
                            <a:srgbClr val="00EAFF"/>
                          </a:clrFrom>
                          <a:clrTo>
                            <a:srgbClr val="FFFFFF"/>
                          </a:clrTo>
                        </a:clrChange>
                      </a:blip>
                      <a:stretch>
                        <a:fillRect/>
                      </a:stretch>
                    </p:blipFill>
                    <p:spPr>
                      <a:xfrm>
                        <a:off x="3810000" y="3886200"/>
                        <a:ext cx="1346200" cy="1987550"/>
                      </a:xfrm>
                      <a:prstGeom prst="rect">
                        <a:avLst/>
                      </a:prstGeom>
                      <a:noFill/>
                      <a:ln w="38100">
                        <a:noFill/>
                        <a:miter/>
                      </a:ln>
                    </p:spPr>
                  </p:pic>
                </p:oleObj>
              </mc:Fallback>
            </mc:AlternateContent>
          </a:graphicData>
        </a:graphic>
      </p:graphicFrame>
      <p:graphicFrame>
        <p:nvGraphicFramePr>
          <p:cNvPr id="16392" name="Object 6">
            <a:hlinkClick r:id="" action="ppaction://ole?verb="/>
          </p:cNvPr>
          <p:cNvGraphicFramePr/>
          <p:nvPr/>
        </p:nvGraphicFramePr>
        <p:xfrm>
          <a:off x="7491413" y="1752600"/>
          <a:ext cx="1022350" cy="814388"/>
        </p:xfrm>
        <a:graphic>
          <a:graphicData uri="http://schemas.openxmlformats.org/presentationml/2006/ole">
            <mc:AlternateContent xmlns:mc="http://schemas.openxmlformats.org/markup-compatibility/2006">
              <mc:Choice xmlns:v="urn:schemas-microsoft-com:vml" Requires="v">
                <p:oleObj spid="_x0000_s3078" name="" r:id="rId8" imgW="3453130" imgH="2767330" progId="MS_ClipArt_Gallery.2">
                  <p:embed/>
                </p:oleObj>
              </mc:Choice>
              <mc:Fallback>
                <p:oleObj name="" r:id="rId8" imgW="3453130" imgH="2767330" progId="MS_ClipArt_Gallery.2">
                  <p:embed/>
                  <p:pic>
                    <p:nvPicPr>
                      <p:cNvPr id="0" name="图片 3077"/>
                      <p:cNvPicPr/>
                      <p:nvPr/>
                    </p:nvPicPr>
                    <p:blipFill>
                      <a:blip r:embed="rId9"/>
                      <a:stretch>
                        <a:fillRect/>
                      </a:stretch>
                    </p:blipFill>
                    <p:spPr>
                      <a:xfrm>
                        <a:off x="7491413" y="1752600"/>
                        <a:ext cx="1022350" cy="814388"/>
                      </a:xfrm>
                      <a:prstGeom prst="rect">
                        <a:avLst/>
                      </a:prstGeom>
                      <a:noFill/>
                      <a:ln w="38100">
                        <a:noFill/>
                        <a:miter/>
                      </a:ln>
                    </p:spPr>
                  </p:pic>
                </p:oleObj>
              </mc:Fallback>
            </mc:AlternateContent>
          </a:graphicData>
        </a:graphic>
      </p:graphicFrame>
      <p:graphicFrame>
        <p:nvGraphicFramePr>
          <p:cNvPr id="16393" name="Object 7">
            <a:hlinkClick r:id="" action="ppaction://ole?verb="/>
          </p:cNvPr>
          <p:cNvGraphicFramePr/>
          <p:nvPr/>
        </p:nvGraphicFramePr>
        <p:xfrm>
          <a:off x="7543800" y="4421188"/>
          <a:ext cx="1066800" cy="1071562"/>
        </p:xfrm>
        <a:graphic>
          <a:graphicData uri="http://schemas.openxmlformats.org/presentationml/2006/ole">
            <mc:AlternateContent xmlns:mc="http://schemas.openxmlformats.org/markup-compatibility/2006">
              <mc:Choice xmlns:v="urn:schemas-microsoft-com:vml" Requires="v">
                <p:oleObj spid="_x0000_s3081" name="" r:id="rId10" imgW="3096260" imgH="3106420" progId="MS_ClipArt_Gallery.2">
                  <p:embed/>
                </p:oleObj>
              </mc:Choice>
              <mc:Fallback>
                <p:oleObj name="" r:id="rId10" imgW="3096260" imgH="3106420" progId="MS_ClipArt_Gallery.2">
                  <p:embed/>
                  <p:pic>
                    <p:nvPicPr>
                      <p:cNvPr id="0" name="图片 3080"/>
                      <p:cNvPicPr/>
                      <p:nvPr/>
                    </p:nvPicPr>
                    <p:blipFill>
                      <a:blip r:embed="rId11"/>
                      <a:stretch>
                        <a:fillRect/>
                      </a:stretch>
                    </p:blipFill>
                    <p:spPr>
                      <a:xfrm>
                        <a:off x="7543800" y="4421188"/>
                        <a:ext cx="1066800" cy="1071562"/>
                      </a:xfrm>
                      <a:prstGeom prst="rect">
                        <a:avLst/>
                      </a:prstGeom>
                      <a:noFill/>
                      <a:ln w="38100">
                        <a:noFill/>
                        <a:miter/>
                      </a:ln>
                    </p:spPr>
                  </p:pic>
                </p:oleObj>
              </mc:Fallback>
            </mc:AlternateContent>
          </a:graphicData>
        </a:graphic>
      </p:graphicFrame>
      <p:sp>
        <p:nvSpPr>
          <p:cNvPr id="16394" name="Rectangle 8"/>
          <p:cNvSpPr/>
          <p:nvPr/>
        </p:nvSpPr>
        <p:spPr>
          <a:xfrm>
            <a:off x="77788" y="5876925"/>
            <a:ext cx="1597025" cy="1003300"/>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000" b="1" dirty="0">
                <a:solidFill>
                  <a:schemeClr val="bg2"/>
                </a:solidFill>
                <a:latin typeface="Arial" panose="020B0604020202020204" pitchFamily="34" charset="0"/>
              </a:rPr>
              <a:t>Personal in come Taxes</a:t>
            </a:r>
            <a:endParaRPr lang="en-US" altLang="zh-CN" sz="2000" b="1" dirty="0">
              <a:solidFill>
                <a:schemeClr val="bg2"/>
              </a:solidFill>
              <a:latin typeface="Arial" panose="020B0604020202020204" pitchFamily="34" charset="0"/>
            </a:endParaRPr>
          </a:p>
        </p:txBody>
      </p:sp>
      <p:sp>
        <p:nvSpPr>
          <p:cNvPr id="16395" name="Rectangle 10"/>
          <p:cNvSpPr/>
          <p:nvPr/>
        </p:nvSpPr>
        <p:spPr>
          <a:xfrm>
            <a:off x="3554413" y="5868988"/>
            <a:ext cx="1597025" cy="698500"/>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000" b="1" dirty="0">
                <a:solidFill>
                  <a:schemeClr val="bg2"/>
                </a:solidFill>
                <a:latin typeface="Arial" panose="020B0604020202020204" pitchFamily="34" charset="0"/>
              </a:rPr>
              <a:t>Housing fund</a:t>
            </a:r>
            <a:endParaRPr lang="en-US" altLang="zh-CN" sz="2000" b="1" dirty="0">
              <a:solidFill>
                <a:schemeClr val="bg2"/>
              </a:solidFill>
              <a:latin typeface="Arial" panose="020B0604020202020204" pitchFamily="34" charset="0"/>
            </a:endParaRPr>
          </a:p>
        </p:txBody>
      </p:sp>
      <p:sp>
        <p:nvSpPr>
          <p:cNvPr id="16396" name="Rectangle 11"/>
          <p:cNvSpPr/>
          <p:nvPr/>
        </p:nvSpPr>
        <p:spPr>
          <a:xfrm>
            <a:off x="5181600" y="5638800"/>
            <a:ext cx="2132013" cy="850900"/>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000" b="1" dirty="0">
                <a:solidFill>
                  <a:schemeClr val="bg2"/>
                </a:solidFill>
                <a:latin typeface="Arial" panose="020B0604020202020204" pitchFamily="34" charset="0"/>
              </a:rPr>
              <a:t>Unemployment</a:t>
            </a:r>
            <a:endParaRPr lang="en-US" altLang="zh-CN" sz="2000" b="1" dirty="0">
              <a:solidFill>
                <a:schemeClr val="bg2"/>
              </a:solidFill>
              <a:latin typeface="Arial" panose="020B0604020202020204" pitchFamily="34" charset="0"/>
            </a:endParaRPr>
          </a:p>
          <a:p>
            <a:pPr marL="0" lvl="0" indent="0" algn="ctr">
              <a:spcBef>
                <a:spcPct val="50000"/>
              </a:spcBef>
              <a:buClrTx/>
              <a:buSzTx/>
              <a:buFontTx/>
              <a:buNone/>
            </a:pPr>
            <a:r>
              <a:rPr lang="en-US" altLang="zh-CN" sz="2000" b="1" dirty="0">
                <a:solidFill>
                  <a:schemeClr val="bg2"/>
                </a:solidFill>
                <a:latin typeface="Arial" panose="020B0604020202020204" pitchFamily="34" charset="0"/>
              </a:rPr>
              <a:t>Insurance,etc.</a:t>
            </a:r>
            <a:endParaRPr lang="en-US" altLang="zh-CN" sz="2000" b="1" dirty="0">
              <a:solidFill>
                <a:schemeClr val="bg2"/>
              </a:solidFill>
              <a:latin typeface="Arial" panose="020B0604020202020204" pitchFamily="34" charset="0"/>
            </a:endParaRPr>
          </a:p>
        </p:txBody>
      </p:sp>
      <p:sp>
        <p:nvSpPr>
          <p:cNvPr id="16397" name="Rectangle 12"/>
          <p:cNvSpPr/>
          <p:nvPr/>
        </p:nvSpPr>
        <p:spPr>
          <a:xfrm>
            <a:off x="7278688" y="5716588"/>
            <a:ext cx="1597025" cy="698500"/>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000" b="1" dirty="0">
                <a:solidFill>
                  <a:schemeClr val="bg2"/>
                </a:solidFill>
                <a:latin typeface="Arial" panose="020B0604020202020204" pitchFamily="34" charset="0"/>
              </a:rPr>
              <a:t>Voluntary Deductions</a:t>
            </a:r>
            <a:endParaRPr lang="en-US" altLang="zh-CN" sz="2000" b="1" dirty="0">
              <a:solidFill>
                <a:schemeClr val="bg2"/>
              </a:solidFill>
              <a:latin typeface="Arial" panose="020B0604020202020204" pitchFamily="34" charset="0"/>
            </a:endParaRPr>
          </a:p>
        </p:txBody>
      </p:sp>
      <p:sp>
        <p:nvSpPr>
          <p:cNvPr id="16398" name="Rectangle 13"/>
          <p:cNvSpPr/>
          <p:nvPr/>
        </p:nvSpPr>
        <p:spPr>
          <a:xfrm>
            <a:off x="7392988" y="2592388"/>
            <a:ext cx="1597025" cy="393700"/>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000" b="1" dirty="0">
                <a:solidFill>
                  <a:srgbClr val="037C03"/>
                </a:solidFill>
                <a:latin typeface="Arial" panose="020B0604020202020204" pitchFamily="34" charset="0"/>
              </a:rPr>
              <a:t>Net Pay</a:t>
            </a:r>
            <a:endParaRPr lang="en-US" altLang="zh-CN" sz="2000" b="1" dirty="0">
              <a:solidFill>
                <a:srgbClr val="037C03"/>
              </a:solidFill>
              <a:latin typeface="Arial" panose="020B0604020202020204" pitchFamily="34" charset="0"/>
            </a:endParaRPr>
          </a:p>
        </p:txBody>
      </p:sp>
      <p:sp>
        <p:nvSpPr>
          <p:cNvPr id="16399" name="Rectangle 14"/>
          <p:cNvSpPr/>
          <p:nvPr/>
        </p:nvSpPr>
        <p:spPr>
          <a:xfrm>
            <a:off x="3125788" y="1449388"/>
            <a:ext cx="23590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chemeClr val="bg2"/>
                </a:solidFill>
                <a:latin typeface="Arial" panose="020B0604020202020204" pitchFamily="34" charset="0"/>
              </a:rPr>
              <a:t>Gross Pay</a:t>
            </a:r>
            <a:endParaRPr lang="en-US" altLang="zh-CN" sz="2800" b="1" dirty="0">
              <a:solidFill>
                <a:schemeClr val="bg2"/>
              </a:solidFill>
              <a:latin typeface="Arial" panose="020B0604020202020204" pitchFamily="34" charset="0"/>
            </a:endParaRPr>
          </a:p>
        </p:txBody>
      </p:sp>
      <p:sp>
        <p:nvSpPr>
          <p:cNvPr id="16400" name="Line 15"/>
          <p:cNvSpPr/>
          <p:nvPr/>
        </p:nvSpPr>
        <p:spPr>
          <a:xfrm>
            <a:off x="5334000" y="2362200"/>
            <a:ext cx="1981200" cy="0"/>
          </a:xfrm>
          <a:prstGeom prst="line">
            <a:avLst/>
          </a:prstGeom>
          <a:ln w="76200" cap="flat" cmpd="sng">
            <a:solidFill>
              <a:srgbClr val="037C03"/>
            </a:solidFill>
            <a:prstDash val="solid"/>
            <a:headEnd type="none" w="med" len="med"/>
            <a:tailEnd type="triangle" w="med" len="med"/>
          </a:ln>
        </p:spPr>
      </p:sp>
      <p:sp>
        <p:nvSpPr>
          <p:cNvPr id="16401" name="Line 16"/>
          <p:cNvSpPr/>
          <p:nvPr/>
        </p:nvSpPr>
        <p:spPr>
          <a:xfrm>
            <a:off x="4343400" y="2819400"/>
            <a:ext cx="0" cy="457200"/>
          </a:xfrm>
          <a:prstGeom prst="line">
            <a:avLst/>
          </a:prstGeom>
          <a:ln w="76200" cap="flat" cmpd="sng">
            <a:solidFill>
              <a:schemeClr val="bg2"/>
            </a:solidFill>
            <a:prstDash val="solid"/>
            <a:headEnd type="none" w="med" len="med"/>
            <a:tailEnd type="none" w="med" len="med"/>
          </a:ln>
        </p:spPr>
      </p:sp>
      <p:sp>
        <p:nvSpPr>
          <p:cNvPr id="16402" name="Line 17"/>
          <p:cNvSpPr/>
          <p:nvPr/>
        </p:nvSpPr>
        <p:spPr>
          <a:xfrm>
            <a:off x="1066800" y="3276600"/>
            <a:ext cx="7010400" cy="0"/>
          </a:xfrm>
          <a:prstGeom prst="line">
            <a:avLst/>
          </a:prstGeom>
          <a:ln w="76200" cap="flat" cmpd="sng">
            <a:solidFill>
              <a:schemeClr val="bg2"/>
            </a:solidFill>
            <a:prstDash val="solid"/>
            <a:headEnd type="none" w="med" len="med"/>
            <a:tailEnd type="none" w="med" len="med"/>
          </a:ln>
        </p:spPr>
      </p:sp>
      <p:graphicFrame>
        <p:nvGraphicFramePr>
          <p:cNvPr id="16403" name="Object 18">
            <a:hlinkClick r:id="" action="ppaction://ole?verb="/>
          </p:cNvPr>
          <p:cNvGraphicFramePr/>
          <p:nvPr/>
        </p:nvGraphicFramePr>
        <p:xfrm>
          <a:off x="3182938" y="1922463"/>
          <a:ext cx="2303462" cy="985837"/>
        </p:xfrm>
        <a:graphic>
          <a:graphicData uri="http://schemas.openxmlformats.org/presentationml/2006/ole">
            <mc:AlternateContent xmlns:mc="http://schemas.openxmlformats.org/markup-compatibility/2006">
              <mc:Choice xmlns:v="urn:schemas-microsoft-com:vml" Requires="v">
                <p:oleObj spid="_x0000_s3083" name="" r:id="rId12" imgW="6134100" imgH="2635250" progId="MS_ClipArt_Gallery.2">
                  <p:embed/>
                </p:oleObj>
              </mc:Choice>
              <mc:Fallback>
                <p:oleObj name="" r:id="rId12" imgW="6134100" imgH="2635250" progId="MS_ClipArt_Gallery.2">
                  <p:embed/>
                  <p:pic>
                    <p:nvPicPr>
                      <p:cNvPr id="0" name="图片 3082"/>
                      <p:cNvPicPr/>
                      <p:nvPr/>
                    </p:nvPicPr>
                    <p:blipFill>
                      <a:blip r:embed="rId13"/>
                      <a:stretch>
                        <a:fillRect/>
                      </a:stretch>
                    </p:blipFill>
                    <p:spPr>
                      <a:xfrm>
                        <a:off x="3182938" y="1922463"/>
                        <a:ext cx="2303462" cy="985837"/>
                      </a:xfrm>
                      <a:prstGeom prst="rect">
                        <a:avLst/>
                      </a:prstGeom>
                      <a:noFill/>
                      <a:ln w="38100">
                        <a:noFill/>
                        <a:miter/>
                      </a:ln>
                    </p:spPr>
                  </p:pic>
                </p:oleObj>
              </mc:Fallback>
            </mc:AlternateContent>
          </a:graphicData>
        </a:graphic>
      </p:graphicFrame>
      <p:sp>
        <p:nvSpPr>
          <p:cNvPr id="16404" name="Line 19"/>
          <p:cNvSpPr/>
          <p:nvPr/>
        </p:nvSpPr>
        <p:spPr>
          <a:xfrm flipH="1">
            <a:off x="1060450" y="3214688"/>
            <a:ext cx="6350" cy="946150"/>
          </a:xfrm>
          <a:prstGeom prst="line">
            <a:avLst/>
          </a:prstGeom>
          <a:ln w="76200" cap="flat" cmpd="sng">
            <a:solidFill>
              <a:schemeClr val="bg2"/>
            </a:solidFill>
            <a:prstDash val="solid"/>
            <a:headEnd type="none" w="med" len="med"/>
            <a:tailEnd type="triangle" w="med" len="med"/>
          </a:ln>
        </p:spPr>
      </p:sp>
      <p:sp>
        <p:nvSpPr>
          <p:cNvPr id="16405" name="Line 21"/>
          <p:cNvSpPr/>
          <p:nvPr/>
        </p:nvSpPr>
        <p:spPr>
          <a:xfrm>
            <a:off x="4343400" y="3276600"/>
            <a:ext cx="0" cy="838200"/>
          </a:xfrm>
          <a:prstGeom prst="line">
            <a:avLst/>
          </a:prstGeom>
          <a:ln w="76200" cap="flat" cmpd="sng">
            <a:solidFill>
              <a:schemeClr val="bg2"/>
            </a:solidFill>
            <a:prstDash val="solid"/>
            <a:headEnd type="none" w="med" len="med"/>
            <a:tailEnd type="triangle" w="med" len="med"/>
          </a:ln>
        </p:spPr>
      </p:sp>
      <p:sp>
        <p:nvSpPr>
          <p:cNvPr id="16406" name="Line 22"/>
          <p:cNvSpPr/>
          <p:nvPr/>
        </p:nvSpPr>
        <p:spPr>
          <a:xfrm>
            <a:off x="6300788" y="3284538"/>
            <a:ext cx="0" cy="914400"/>
          </a:xfrm>
          <a:prstGeom prst="line">
            <a:avLst/>
          </a:prstGeom>
          <a:ln w="76200" cap="flat" cmpd="sng">
            <a:solidFill>
              <a:schemeClr val="bg2"/>
            </a:solidFill>
            <a:prstDash val="solid"/>
            <a:headEnd type="none" w="med" len="med"/>
            <a:tailEnd type="triangle" w="med" len="med"/>
          </a:ln>
        </p:spPr>
      </p:sp>
      <p:sp>
        <p:nvSpPr>
          <p:cNvPr id="16407" name="Line 23"/>
          <p:cNvSpPr/>
          <p:nvPr/>
        </p:nvSpPr>
        <p:spPr>
          <a:xfrm>
            <a:off x="8077200" y="3214688"/>
            <a:ext cx="0" cy="952500"/>
          </a:xfrm>
          <a:prstGeom prst="line">
            <a:avLst/>
          </a:prstGeom>
          <a:ln w="76200" cap="flat" cmpd="sng">
            <a:solidFill>
              <a:schemeClr val="bg2"/>
            </a:solidFill>
            <a:prstDash val="solid"/>
            <a:headEnd type="none" w="med" len="med"/>
            <a:tailEnd type="triangle" w="med" len="med"/>
          </a:ln>
        </p:spPr>
      </p:sp>
      <p:sp>
        <p:nvSpPr>
          <p:cNvPr id="16408" name="Line 22"/>
          <p:cNvSpPr/>
          <p:nvPr/>
        </p:nvSpPr>
        <p:spPr>
          <a:xfrm>
            <a:off x="2627313" y="3284538"/>
            <a:ext cx="0" cy="914400"/>
          </a:xfrm>
          <a:prstGeom prst="line">
            <a:avLst/>
          </a:prstGeom>
          <a:ln w="76200" cap="flat" cmpd="sng">
            <a:solidFill>
              <a:schemeClr val="bg2"/>
            </a:solidFill>
            <a:prstDash val="solid"/>
            <a:headEnd type="none" w="med" len="med"/>
            <a:tailEnd type="triangle" w="med" len="med"/>
          </a:ln>
        </p:spPr>
      </p:sp>
      <p:sp>
        <p:nvSpPr>
          <p:cNvPr id="16409" name="Rectangle 10"/>
          <p:cNvSpPr/>
          <p:nvPr/>
        </p:nvSpPr>
        <p:spPr>
          <a:xfrm>
            <a:off x="1908175" y="5516563"/>
            <a:ext cx="1597025" cy="1308100"/>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000" b="1" dirty="0">
                <a:solidFill>
                  <a:schemeClr val="bg2"/>
                </a:solidFill>
                <a:latin typeface="Arial" panose="020B0604020202020204" pitchFamily="34" charset="0"/>
              </a:rPr>
              <a:t>Social </a:t>
            </a:r>
            <a:endParaRPr lang="en-US" altLang="zh-CN" sz="2000" b="1" dirty="0">
              <a:solidFill>
                <a:schemeClr val="bg2"/>
              </a:solidFill>
              <a:latin typeface="Arial" panose="020B0604020202020204" pitchFamily="34" charset="0"/>
            </a:endParaRPr>
          </a:p>
          <a:p>
            <a:pPr marL="0" lvl="0" indent="0" algn="ctr">
              <a:spcBef>
                <a:spcPct val="50000"/>
              </a:spcBef>
              <a:buClrTx/>
              <a:buSzTx/>
              <a:buFontTx/>
              <a:buNone/>
            </a:pPr>
            <a:r>
              <a:rPr lang="en-US" altLang="zh-CN" sz="2000" b="1" dirty="0">
                <a:solidFill>
                  <a:schemeClr val="bg2"/>
                </a:solidFill>
                <a:latin typeface="Arial" panose="020B0604020202020204" pitchFamily="34" charset="0"/>
              </a:rPr>
              <a:t>Security </a:t>
            </a:r>
            <a:endParaRPr lang="en-US" altLang="zh-CN" sz="2000" b="1" dirty="0">
              <a:solidFill>
                <a:schemeClr val="bg2"/>
              </a:solidFill>
              <a:latin typeface="Arial" panose="020B0604020202020204" pitchFamily="34" charset="0"/>
            </a:endParaRPr>
          </a:p>
          <a:p>
            <a:pPr marL="0" lvl="0" indent="0" algn="ctr">
              <a:spcBef>
                <a:spcPct val="50000"/>
              </a:spcBef>
              <a:buClrTx/>
              <a:buSzTx/>
              <a:buFontTx/>
              <a:buNone/>
            </a:pPr>
            <a:r>
              <a:rPr lang="en-US" altLang="zh-CN" sz="2000" b="1" dirty="0">
                <a:solidFill>
                  <a:schemeClr val="bg2"/>
                </a:solidFill>
                <a:latin typeface="Arial" panose="020B0604020202020204" pitchFamily="34" charset="0"/>
              </a:rPr>
              <a:t>Tax </a:t>
            </a:r>
            <a:endParaRPr lang="en-US" altLang="zh-CN" sz="2000" b="1" dirty="0">
              <a:solidFill>
                <a:schemeClr val="bg2"/>
              </a:solidFill>
              <a:latin typeface="Arial" panose="020B0604020202020204" pitchFamily="34" charset="0"/>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Rectangle 2"/>
          <p:cNvSpPr>
            <a:spLocks noGrp="1"/>
          </p:cNvSpPr>
          <p:nvPr>
            <p:ph type="title"/>
          </p:nvPr>
        </p:nvSpPr>
        <p:spPr>
          <a:ln/>
        </p:spPr>
        <p:txBody>
          <a:bodyPr vert="horz" wrap="square" lIns="91440" tIns="45720" rIns="91440" bIns="45720" anchor="b" anchorCtr="0"/>
          <a:p>
            <a:endParaRPr lang="zh-CN" altLang="en-US" dirty="0"/>
          </a:p>
        </p:txBody>
      </p:sp>
      <p:sp>
        <p:nvSpPr>
          <p:cNvPr id="17411" name="Rectangle 3"/>
          <p:cNvSpPr>
            <a:spLocks noGrp="1"/>
          </p:cNvSpPr>
          <p:nvPr>
            <p:ph idx="1"/>
          </p:nvPr>
        </p:nvSpPr>
        <p:spPr>
          <a:xfrm>
            <a:off x="684213" y="2017713"/>
            <a:ext cx="8270875" cy="4114800"/>
          </a:xfrm>
          <a:ln/>
        </p:spPr>
        <p:txBody>
          <a:bodyPr vert="horz" wrap="square" lIns="91440" tIns="45720" rIns="91440" bIns="45720" anchor="t" anchorCtr="0"/>
          <a:p>
            <a:r>
              <a:rPr lang="en-US" altLang="zh-CN" dirty="0"/>
              <a:t>DR salary expense  </a:t>
            </a:r>
            <a:r>
              <a:rPr lang="en-US" altLang="zh-CN" i="1" dirty="0"/>
              <a:t>gross</a:t>
            </a:r>
            <a:r>
              <a:rPr lang="zh-CN" altLang="en-US" i="1" dirty="0"/>
              <a:t>应发工资</a:t>
            </a:r>
            <a:endParaRPr lang="zh-CN" altLang="en-US" i="1" dirty="0"/>
          </a:p>
          <a:p>
            <a:r>
              <a:rPr lang="en-US" altLang="zh-CN" dirty="0"/>
              <a:t>CR salary payable              </a:t>
            </a:r>
            <a:r>
              <a:rPr lang="en-US" altLang="zh-CN" i="1" dirty="0"/>
              <a:t>net  </a:t>
            </a:r>
            <a:r>
              <a:rPr lang="zh-CN" altLang="en-US" i="1" dirty="0"/>
              <a:t>实发</a:t>
            </a:r>
            <a:endParaRPr lang="zh-CN" altLang="en-US" i="1" dirty="0"/>
          </a:p>
          <a:p>
            <a:r>
              <a:rPr lang="en-US" altLang="zh-CN" dirty="0"/>
              <a:t>CR deductions payable       </a:t>
            </a:r>
            <a:r>
              <a:rPr lang="en-US" altLang="zh-CN" i="1" dirty="0"/>
              <a:t>deduction </a:t>
            </a:r>
            <a:r>
              <a:rPr lang="zh-CN" altLang="en-US" i="1" dirty="0"/>
              <a:t>扣款</a:t>
            </a:r>
            <a:endParaRPr lang="zh-CN" altLang="en-US" i="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18435"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18436" name="AutoShape 2"/>
          <p:cNvSpPr/>
          <p:nvPr/>
        </p:nvSpPr>
        <p:spPr>
          <a:xfrm>
            <a:off x="3130550" y="4502150"/>
            <a:ext cx="2349500" cy="1587500"/>
          </a:xfrm>
          <a:prstGeom prst="parallelogram">
            <a:avLst>
              <a:gd name="adj" fmla="val 36992"/>
            </a:avLst>
          </a:prstGeom>
          <a:solidFill>
            <a:srgbClr val="FFFFFF"/>
          </a:solidFill>
          <a:ln w="12700" cap="flat" cmpd="sng">
            <a:solidFill>
              <a:schemeClr val="tx1"/>
            </a:solidFill>
            <a:prstDash val="solid"/>
            <a:miter/>
            <a:headEnd type="none" w="med" len="med"/>
            <a:tailEnd type="none" w="med" len="med"/>
          </a:ln>
          <a:effectLst>
            <a:outerShdw dist="107763" dir="2699999" algn="ctr" rotWithShape="0">
              <a:srgbClr val="000000"/>
            </a:outerShdw>
          </a:effectLst>
        </p:spPr>
        <p:txBody>
          <a:bodyPr wrap="none" anchor="ctr" anchorCtr="0"/>
          <a:p>
            <a:pPr>
              <a:buNone/>
            </a:pPr>
            <a:endParaRPr lang="zh-CN" altLang="en-US" dirty="0">
              <a:latin typeface="Tahoma" panose="020B0604030504040204" pitchFamily="34" charset="0"/>
            </a:endParaRPr>
          </a:p>
        </p:txBody>
      </p:sp>
      <p:sp>
        <p:nvSpPr>
          <p:cNvPr id="18437" name="AutoShape 3"/>
          <p:cNvSpPr/>
          <p:nvPr/>
        </p:nvSpPr>
        <p:spPr>
          <a:xfrm>
            <a:off x="82550" y="4502150"/>
            <a:ext cx="2349500" cy="1587500"/>
          </a:xfrm>
          <a:prstGeom prst="parallelogram">
            <a:avLst>
              <a:gd name="adj" fmla="val 36992"/>
            </a:avLst>
          </a:prstGeom>
          <a:solidFill>
            <a:srgbClr val="FFFFFF"/>
          </a:solidFill>
          <a:ln w="12700" cap="flat" cmpd="sng">
            <a:solidFill>
              <a:schemeClr val="tx1"/>
            </a:solidFill>
            <a:prstDash val="solid"/>
            <a:miter/>
            <a:headEnd type="none" w="med" len="med"/>
            <a:tailEnd type="none" w="med" len="med"/>
          </a:ln>
          <a:effectLst>
            <a:outerShdw dist="107763" dir="2699999" algn="ctr" rotWithShape="0">
              <a:srgbClr val="000000"/>
            </a:outerShdw>
          </a:effectLst>
        </p:spPr>
        <p:txBody>
          <a:bodyPr wrap="none" anchor="ctr" anchorCtr="0"/>
          <a:p>
            <a:pPr>
              <a:buNone/>
            </a:pPr>
            <a:endParaRPr lang="zh-CN" altLang="en-US" dirty="0">
              <a:latin typeface="Tahoma" panose="020B0604030504040204" pitchFamily="34" charset="0"/>
            </a:endParaRPr>
          </a:p>
        </p:txBody>
      </p:sp>
      <p:sp>
        <p:nvSpPr>
          <p:cNvPr id="18438" name="AutoShape 4"/>
          <p:cNvSpPr/>
          <p:nvPr/>
        </p:nvSpPr>
        <p:spPr>
          <a:xfrm>
            <a:off x="6178550" y="4502150"/>
            <a:ext cx="2349500" cy="1587500"/>
          </a:xfrm>
          <a:prstGeom prst="parallelogram">
            <a:avLst>
              <a:gd name="adj" fmla="val 36992"/>
            </a:avLst>
          </a:prstGeom>
          <a:solidFill>
            <a:srgbClr val="FFFFFF"/>
          </a:solidFill>
          <a:ln w="12700" cap="flat" cmpd="sng">
            <a:solidFill>
              <a:schemeClr val="tx1"/>
            </a:solidFill>
            <a:prstDash val="solid"/>
            <a:miter/>
            <a:headEnd type="none" w="med" len="med"/>
            <a:tailEnd type="none" w="med" len="med"/>
          </a:ln>
          <a:effectLst>
            <a:outerShdw dist="107763" dir="2699999" algn="ctr" rotWithShape="0">
              <a:srgbClr val="000000"/>
            </a:outerShdw>
          </a:effectLst>
        </p:spPr>
        <p:txBody>
          <a:bodyPr wrap="none" anchor="ctr" anchorCtr="0"/>
          <a:p>
            <a:pPr>
              <a:buNone/>
            </a:pPr>
            <a:endParaRPr lang="zh-CN" altLang="en-US" dirty="0">
              <a:latin typeface="Tahoma" panose="020B0604030504040204" pitchFamily="34" charset="0"/>
            </a:endParaRPr>
          </a:p>
        </p:txBody>
      </p:sp>
      <p:sp>
        <p:nvSpPr>
          <p:cNvPr id="18439" name="Rectangle 5"/>
          <p:cNvSpPr/>
          <p:nvPr/>
        </p:nvSpPr>
        <p:spPr>
          <a:xfrm>
            <a:off x="6554788" y="4725988"/>
            <a:ext cx="1597025" cy="109378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200" b="1" dirty="0">
                <a:latin typeface="Arial" panose="020B0604020202020204" pitchFamily="34" charset="0"/>
              </a:rPr>
              <a:t>Earned revenue is recorded.</a:t>
            </a:r>
            <a:endParaRPr lang="en-US" altLang="zh-CN" sz="2200" b="1" dirty="0">
              <a:latin typeface="Arial" panose="020B0604020202020204" pitchFamily="34" charset="0"/>
            </a:endParaRPr>
          </a:p>
        </p:txBody>
      </p:sp>
      <p:sp>
        <p:nvSpPr>
          <p:cNvPr id="18440" name="Line 6"/>
          <p:cNvSpPr/>
          <p:nvPr/>
        </p:nvSpPr>
        <p:spPr>
          <a:xfrm>
            <a:off x="2133600" y="5334000"/>
            <a:ext cx="1143000" cy="0"/>
          </a:xfrm>
          <a:prstGeom prst="line">
            <a:avLst/>
          </a:prstGeom>
          <a:ln w="127000" cap="flat" cmpd="sng">
            <a:solidFill>
              <a:schemeClr val="tx1"/>
            </a:solidFill>
            <a:prstDash val="solid"/>
            <a:headEnd type="none" w="med" len="med"/>
            <a:tailEnd type="triangle" w="med" len="med"/>
          </a:ln>
        </p:spPr>
      </p:sp>
      <p:sp>
        <p:nvSpPr>
          <p:cNvPr id="18441" name="Line 7"/>
          <p:cNvSpPr/>
          <p:nvPr/>
        </p:nvSpPr>
        <p:spPr>
          <a:xfrm>
            <a:off x="5181600" y="5334000"/>
            <a:ext cx="1143000" cy="0"/>
          </a:xfrm>
          <a:prstGeom prst="line">
            <a:avLst/>
          </a:prstGeom>
          <a:ln w="127000" cap="flat" cmpd="sng">
            <a:solidFill>
              <a:schemeClr val="tx1"/>
            </a:solidFill>
            <a:prstDash val="solid"/>
            <a:headEnd type="none" w="med" len="med"/>
            <a:tailEnd type="triangle" w="med" len="med"/>
          </a:ln>
        </p:spPr>
      </p:sp>
      <p:sp>
        <p:nvSpPr>
          <p:cNvPr id="18442" name="Rectangle 8"/>
          <p:cNvSpPr/>
          <p:nvPr/>
        </p:nvSpPr>
        <p:spPr>
          <a:xfrm>
            <a:off x="3500438" y="3286125"/>
            <a:ext cx="2816225" cy="1093788"/>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200" b="1" dirty="0">
                <a:solidFill>
                  <a:srgbClr val="B50069"/>
                </a:solidFill>
                <a:latin typeface="Arial" panose="020B0604020202020204" pitchFamily="34" charset="0"/>
              </a:rPr>
              <a:t>As the earnings process is completed . . .</a:t>
            </a:r>
            <a:endParaRPr lang="en-US" altLang="zh-CN" sz="2200" b="1" dirty="0">
              <a:solidFill>
                <a:srgbClr val="B50069"/>
              </a:solidFill>
              <a:latin typeface="Arial" panose="020B0604020202020204" pitchFamily="34" charset="0"/>
            </a:endParaRPr>
          </a:p>
        </p:txBody>
      </p:sp>
      <p:sp>
        <p:nvSpPr>
          <p:cNvPr id="18443" name="Line 9"/>
          <p:cNvSpPr/>
          <p:nvPr/>
        </p:nvSpPr>
        <p:spPr>
          <a:xfrm>
            <a:off x="5867400" y="4343400"/>
            <a:ext cx="0" cy="685800"/>
          </a:xfrm>
          <a:prstGeom prst="line">
            <a:avLst/>
          </a:prstGeom>
          <a:ln w="50800" cap="flat" cmpd="sng">
            <a:solidFill>
              <a:schemeClr val="tx2"/>
            </a:solidFill>
            <a:prstDash val="sysDot"/>
            <a:headEnd type="none" w="med" len="med"/>
            <a:tailEnd type="triangle" w="med" len="med"/>
          </a:ln>
        </p:spPr>
      </p:sp>
      <p:sp>
        <p:nvSpPr>
          <p:cNvPr id="18444" name="Rectangle 10"/>
          <p:cNvSpPr/>
          <p:nvPr/>
        </p:nvSpPr>
        <p:spPr>
          <a:xfrm>
            <a:off x="3506788" y="4741863"/>
            <a:ext cx="1597025" cy="109378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200" b="1" dirty="0">
                <a:latin typeface="Arial" panose="020B0604020202020204" pitchFamily="34" charset="0"/>
              </a:rPr>
              <a:t>Deferred revenue is recorded.</a:t>
            </a:r>
            <a:endParaRPr lang="en-US" altLang="zh-CN" sz="2200" b="1" dirty="0">
              <a:latin typeface="Arial" panose="020B0604020202020204" pitchFamily="34" charset="0"/>
            </a:endParaRPr>
          </a:p>
        </p:txBody>
      </p:sp>
      <p:sp>
        <p:nvSpPr>
          <p:cNvPr id="18445" name="Rectangle 11"/>
          <p:cNvSpPr/>
          <p:nvPr/>
        </p:nvSpPr>
        <p:spPr>
          <a:xfrm>
            <a:off x="458788" y="4573588"/>
            <a:ext cx="1520825" cy="1428750"/>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200" b="1" dirty="0">
                <a:latin typeface="Arial" panose="020B0604020202020204" pitchFamily="34" charset="0"/>
              </a:rPr>
              <a:t>Cash is received in advance.</a:t>
            </a:r>
            <a:endParaRPr lang="en-US" altLang="zh-CN" sz="2200" b="1" dirty="0">
              <a:latin typeface="Arial" panose="020B0604020202020204" pitchFamily="34" charset="0"/>
            </a:endParaRPr>
          </a:p>
        </p:txBody>
      </p:sp>
      <p:sp>
        <p:nvSpPr>
          <p:cNvPr id="18446" name="Rectangle 13"/>
          <p:cNvSpPr/>
          <p:nvPr/>
        </p:nvSpPr>
        <p:spPr>
          <a:xfrm>
            <a:off x="692150" y="1644650"/>
            <a:ext cx="7912100" cy="1549400"/>
          </a:xfrm>
          <a:prstGeom prst="rect">
            <a:avLst/>
          </a:prstGeom>
          <a:solidFill>
            <a:srgbClr val="C8FEC8"/>
          </a:solidFill>
          <a:ln w="12700" cap="flat" cmpd="sng">
            <a:solidFill>
              <a:schemeClr val="bg2"/>
            </a:solidFill>
            <a:prstDash val="solid"/>
            <a:miter/>
            <a:headEnd type="none" w="med" len="med"/>
            <a:tailEnd type="none" w="med" len="med"/>
          </a:ln>
          <a:effectLst>
            <a:outerShdw dist="107763" dir="2699999" algn="ctr" rotWithShape="0">
              <a:schemeClr val="bg2"/>
            </a:outerShdw>
          </a:effectLst>
        </p:spPr>
        <p:txBody>
          <a:bodyPr lIns="90488" tIns="44450" rIns="90488" bIns="44450"/>
          <a:p>
            <a:pPr marL="342900" indent="-342900" algn="ctr" eaLnBrk="0" hangingPunct="0">
              <a:spcBef>
                <a:spcPct val="20000"/>
              </a:spcBef>
              <a:buNone/>
            </a:pPr>
            <a:r>
              <a:rPr lang="en-US" altLang="zh-CN" sz="3200" b="1" dirty="0">
                <a:solidFill>
                  <a:srgbClr val="500093"/>
                </a:solidFill>
                <a:latin typeface="Arial" panose="020B0604020202020204" pitchFamily="34" charset="0"/>
              </a:rPr>
              <a:t>Cash is sometimes collected from the customer before the revenue is actually earned. - Unearned</a:t>
            </a:r>
            <a:endParaRPr lang="en-US" altLang="zh-CN" sz="3200" b="1" dirty="0">
              <a:solidFill>
                <a:srgbClr val="500093"/>
              </a:solidFill>
              <a:latin typeface="Arial" panose="020B0604020202020204" pitchFamily="34" charset="0"/>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页脚占位符 5"/>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19459" name="灯片编号占位符 6"/>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19460" name="Rectangle 3"/>
          <p:cNvSpPr/>
          <p:nvPr/>
        </p:nvSpPr>
        <p:spPr>
          <a:xfrm>
            <a:off x="685800" y="6248400"/>
            <a:ext cx="1905000" cy="457200"/>
          </a:xfrm>
          <a:prstGeom prst="rect">
            <a:avLst/>
          </a:prstGeom>
          <a:noFill/>
          <a:ln w="12700">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19461" name="Rectangle 4"/>
          <p:cNvSpPr/>
          <p:nvPr/>
        </p:nvSpPr>
        <p:spPr>
          <a:xfrm>
            <a:off x="3124200" y="6248400"/>
            <a:ext cx="2895600" cy="457200"/>
          </a:xfrm>
          <a:prstGeom prst="rect">
            <a:avLst/>
          </a:prstGeom>
          <a:noFill/>
          <a:ln w="12700">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graphicFrame>
        <p:nvGraphicFramePr>
          <p:cNvPr id="19462" name="Object 5">
            <a:hlinkClick r:id="" action="ppaction://ole?verb="/>
          </p:cNvPr>
          <p:cNvGraphicFramePr/>
          <p:nvPr>
            <p:ph type="clipArt" sz="half" idx="1"/>
          </p:nvPr>
        </p:nvGraphicFramePr>
        <p:xfrm>
          <a:off x="1257300" y="2022475"/>
          <a:ext cx="3667125" cy="4105275"/>
        </p:xfrm>
        <a:graphic>
          <a:graphicData uri="http://schemas.openxmlformats.org/presentationml/2006/ole">
            <mc:AlternateContent xmlns:mc="http://schemas.openxmlformats.org/markup-compatibility/2006">
              <mc:Choice xmlns:v="urn:schemas-microsoft-com:vml" Requires="v">
                <p:oleObj spid="_x0000_s3084" name="" r:id="rId1" imgW="2593340" imgH="3062605" progId="MS_ClipArt_Gallery.2">
                  <p:embed/>
                </p:oleObj>
              </mc:Choice>
              <mc:Fallback>
                <p:oleObj name="" r:id="rId1" imgW="2593340" imgH="3062605" progId="MS_ClipArt_Gallery.2">
                  <p:embed/>
                  <p:pic>
                    <p:nvPicPr>
                      <p:cNvPr id="0" name="图片 3083"/>
                      <p:cNvPicPr/>
                      <p:nvPr/>
                    </p:nvPicPr>
                    <p:blipFill>
                      <a:blip r:embed="rId2"/>
                      <a:srcRect/>
                      <a:stretch>
                        <a:fillRect/>
                      </a:stretch>
                    </p:blipFill>
                    <p:spPr>
                      <a:xfrm>
                        <a:off x="1257300" y="2022475"/>
                        <a:ext cx="3667125" cy="4105275"/>
                      </a:xfrm>
                      <a:prstGeom prst="rect">
                        <a:avLst/>
                      </a:prstGeom>
                      <a:noFill/>
                      <a:ln w="38100">
                        <a:miter/>
                      </a:ln>
                    </p:spPr>
                  </p:pic>
                </p:oleObj>
              </mc:Fallback>
            </mc:AlternateContent>
          </a:graphicData>
        </a:graphic>
      </p:graphicFrame>
      <p:sp>
        <p:nvSpPr>
          <p:cNvPr id="19463" name="Rectangle 6"/>
          <p:cNvSpPr>
            <a:spLocks noGrp="1"/>
          </p:cNvSpPr>
          <p:nvPr>
            <p:ph type="body" sz="half" idx="2"/>
          </p:nvPr>
        </p:nvSpPr>
        <p:spPr>
          <a:xfrm>
            <a:off x="5138738" y="2814638"/>
            <a:ext cx="3816350" cy="1657350"/>
          </a:xfrm>
          <a:ln/>
        </p:spPr>
        <p:txBody>
          <a:bodyPr vert="horz" wrap="square" lIns="90488" tIns="44450" rIns="90488" bIns="44450" anchor="t" anchorCtr="0"/>
          <a:p>
            <a:pPr algn="ctr" eaLnBrk="1" hangingPunct="1">
              <a:lnSpc>
                <a:spcPct val="90000"/>
              </a:lnSpc>
              <a:buClr>
                <a:schemeClr val="folHlink"/>
              </a:buClr>
              <a:buSzPct val="60000"/>
              <a:buFont typeface="Wingdings" panose="05000000000000000000" pitchFamily="2" charset="2"/>
              <a:buNone/>
            </a:pPr>
            <a:r>
              <a:rPr lang="zh-CN" altLang="en-US" sz="3600" b="1" dirty="0"/>
              <a:t>  </a:t>
            </a:r>
            <a:r>
              <a:rPr lang="en-US" altLang="zh-CN" sz="3600" b="1" dirty="0"/>
              <a:t>Corporations pay income taxes following tax law.</a:t>
            </a:r>
            <a:endParaRPr lang="en-US" altLang="zh-CN" sz="3600" b="1" dirty="0"/>
          </a:p>
          <a:p>
            <a:pPr algn="ctr" eaLnBrk="1" hangingPunct="1">
              <a:lnSpc>
                <a:spcPct val="90000"/>
              </a:lnSpc>
              <a:buClr>
                <a:schemeClr val="folHlink"/>
              </a:buClr>
              <a:buSzPct val="60000"/>
              <a:buFont typeface="Wingdings" panose="05000000000000000000" pitchFamily="2" charset="2"/>
              <a:buNone/>
            </a:pPr>
            <a:endParaRPr lang="zh-CN" altLang="en-US" sz="3600" b="1"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20483"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20484" name="Rectangle 2"/>
          <p:cNvSpPr/>
          <p:nvPr/>
        </p:nvSpPr>
        <p:spPr>
          <a:xfrm>
            <a:off x="604838" y="5024438"/>
            <a:ext cx="7858125" cy="1427162"/>
          </a:xfrm>
          <a:prstGeom prst="rect">
            <a:avLst/>
          </a:prstGeom>
          <a:solidFill>
            <a:srgbClr val="C0FEF9"/>
          </a:solidFill>
          <a:ln w="57150" cap="flat" cmpd="thinThick">
            <a:solidFill>
              <a:schemeClr val="bg2"/>
            </a:solidFill>
            <a:prstDash val="solid"/>
            <a:miter/>
            <a:headEnd type="none" w="med" len="med"/>
            <a:tailEnd type="none" w="med" len="med"/>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latin typeface="Arial" panose="020B0604020202020204" pitchFamily="34" charset="0"/>
              </a:rPr>
              <a:t>The difference between tax expense and tax payable is recorded in an account called</a:t>
            </a:r>
            <a:r>
              <a:rPr lang="en-US" altLang="zh-CN" sz="2800" b="1" dirty="0">
                <a:solidFill>
                  <a:schemeClr val="bg2"/>
                </a:solidFill>
                <a:latin typeface="Arial" panose="020B0604020202020204" pitchFamily="34" charset="0"/>
              </a:rPr>
              <a:t> </a:t>
            </a:r>
            <a:r>
              <a:rPr lang="en-US" altLang="zh-CN" sz="2800" b="1" dirty="0">
                <a:solidFill>
                  <a:srgbClr val="037C03"/>
                </a:solidFill>
                <a:latin typeface="Arial" panose="020B0604020202020204" pitchFamily="34" charset="0"/>
              </a:rPr>
              <a:t>deferred taxes</a:t>
            </a:r>
            <a:r>
              <a:rPr lang="en-US" altLang="zh-CN" sz="2800" b="1" dirty="0">
                <a:solidFill>
                  <a:schemeClr val="bg2"/>
                </a:solidFill>
                <a:latin typeface="Arial" panose="020B0604020202020204" pitchFamily="34" charset="0"/>
              </a:rPr>
              <a:t>.</a:t>
            </a:r>
            <a:endParaRPr lang="en-US" altLang="zh-CN" sz="2800" b="1" dirty="0">
              <a:solidFill>
                <a:schemeClr val="bg2"/>
              </a:solidFill>
              <a:latin typeface="Arial" panose="020B0604020202020204" pitchFamily="34" charset="0"/>
            </a:endParaRPr>
          </a:p>
        </p:txBody>
      </p:sp>
      <p:sp>
        <p:nvSpPr>
          <p:cNvPr id="20485" name="Line 3"/>
          <p:cNvSpPr/>
          <p:nvPr/>
        </p:nvSpPr>
        <p:spPr>
          <a:xfrm>
            <a:off x="6991350" y="3124200"/>
            <a:ext cx="0" cy="685800"/>
          </a:xfrm>
          <a:prstGeom prst="line">
            <a:avLst/>
          </a:prstGeom>
          <a:ln w="50800" cap="flat" cmpd="sng">
            <a:solidFill>
              <a:schemeClr val="tx1"/>
            </a:solidFill>
            <a:prstDash val="solid"/>
            <a:headEnd type="none" w="med" len="med"/>
            <a:tailEnd type="triangle" w="med" len="med"/>
          </a:ln>
        </p:spPr>
      </p:sp>
      <p:sp>
        <p:nvSpPr>
          <p:cNvPr id="20486" name="Rectangle 4"/>
          <p:cNvSpPr/>
          <p:nvPr/>
        </p:nvSpPr>
        <p:spPr>
          <a:xfrm>
            <a:off x="5233988" y="1519238"/>
            <a:ext cx="3448050" cy="1196975"/>
          </a:xfrm>
          <a:prstGeom prst="rect">
            <a:avLst/>
          </a:prstGeom>
          <a:solidFill>
            <a:schemeClr val="bg1"/>
          </a:solidFill>
          <a:ln w="12700" cap="flat" cmpd="sng">
            <a:solidFill>
              <a:srgbClr val="500093"/>
            </a:solidFill>
            <a:prstDash val="solid"/>
            <a:miter/>
            <a:headEnd type="none" w="med" len="med"/>
            <a:tailEnd type="none" w="med" len="med"/>
          </a:ln>
          <a:effectLst>
            <a:outerShdw dist="107763" dir="2699999" algn="ctr" rotWithShape="0">
              <a:schemeClr val="bg2"/>
            </a:outerShdw>
          </a:effectLst>
        </p:spPr>
        <p:txBody>
          <a:bodyPr lIns="90488" tIns="44450" rIns="90488" bIns="44450">
            <a:spAutoFit/>
          </a:bodyPr>
          <a:p>
            <a:pPr algn="ctr" eaLnBrk="0" hangingPunct="0">
              <a:spcBef>
                <a:spcPct val="50000"/>
              </a:spcBef>
              <a:buNone/>
            </a:pPr>
            <a:r>
              <a:rPr lang="en-US" altLang="zh-CN" sz="2400" b="1" dirty="0">
                <a:solidFill>
                  <a:srgbClr val="800080"/>
                </a:solidFill>
                <a:latin typeface="Arial" panose="020B0604020202020204" pitchFamily="34" charset="0"/>
              </a:rPr>
              <a:t>The tax law is the set of rules for preparing tax returns.</a:t>
            </a:r>
            <a:endParaRPr lang="en-US" altLang="zh-CN" sz="2400" b="1" dirty="0">
              <a:solidFill>
                <a:srgbClr val="800080"/>
              </a:solidFill>
              <a:latin typeface="Arial" panose="020B0604020202020204" pitchFamily="34" charset="0"/>
            </a:endParaRPr>
          </a:p>
        </p:txBody>
      </p:sp>
      <p:sp>
        <p:nvSpPr>
          <p:cNvPr id="20487" name="Rectangle 5"/>
          <p:cNvSpPr/>
          <p:nvPr/>
        </p:nvSpPr>
        <p:spPr>
          <a:xfrm>
            <a:off x="652463" y="3957638"/>
            <a:ext cx="3257550" cy="831850"/>
          </a:xfrm>
          <a:prstGeom prst="rect">
            <a:avLst/>
          </a:prstGeom>
          <a:solidFill>
            <a:srgbClr val="FCFEB9"/>
          </a:solidFill>
          <a:ln w="12700" cap="flat" cmpd="sng">
            <a:solidFill>
              <a:schemeClr val="bg2"/>
            </a:solidFill>
            <a:prstDash val="solid"/>
            <a:miter/>
            <a:headEnd type="none" w="med" len="med"/>
            <a:tailEnd type="none" w="med" len="med"/>
          </a:ln>
          <a:effectLst>
            <a:outerShdw dist="107763" dir="2699999" algn="ctr" rotWithShape="0">
              <a:schemeClr val="bg2"/>
            </a:outerShdw>
          </a:effectLst>
        </p:spPr>
        <p:txBody>
          <a:bodyPr lIns="90488" tIns="44450" rIns="90488" bIns="44450">
            <a:spAutoFit/>
          </a:bodyPr>
          <a:p>
            <a:pPr algn="ctr" eaLnBrk="0" hangingPunct="0">
              <a:spcBef>
                <a:spcPct val="50000"/>
              </a:spcBef>
              <a:buNone/>
            </a:pPr>
            <a:r>
              <a:rPr lang="en-US" altLang="zh-CN" sz="2400" b="1" dirty="0">
                <a:solidFill>
                  <a:srgbClr val="B50069"/>
                </a:solidFill>
                <a:latin typeface="Arial" panose="020B0604020202020204" pitchFamily="34" charset="0"/>
              </a:rPr>
              <a:t>Financial statement income tax expense.</a:t>
            </a:r>
            <a:endParaRPr lang="en-US" altLang="zh-CN" sz="2400" b="1" dirty="0">
              <a:solidFill>
                <a:srgbClr val="B50069"/>
              </a:solidFill>
              <a:latin typeface="Arial" panose="020B0604020202020204" pitchFamily="34" charset="0"/>
            </a:endParaRPr>
          </a:p>
        </p:txBody>
      </p:sp>
      <p:sp>
        <p:nvSpPr>
          <p:cNvPr id="20488" name="Rectangle 6"/>
          <p:cNvSpPr/>
          <p:nvPr/>
        </p:nvSpPr>
        <p:spPr>
          <a:xfrm>
            <a:off x="5462588" y="3957638"/>
            <a:ext cx="3057525" cy="831850"/>
          </a:xfrm>
          <a:prstGeom prst="rect">
            <a:avLst/>
          </a:prstGeom>
          <a:solidFill>
            <a:srgbClr val="FCFEB9"/>
          </a:solidFill>
          <a:ln w="12700" cap="flat" cmpd="sng">
            <a:solidFill>
              <a:schemeClr val="bg2"/>
            </a:solidFill>
            <a:prstDash val="solid"/>
            <a:miter/>
            <a:headEnd type="none" w="med" len="med"/>
            <a:tailEnd type="none" w="med" len="med"/>
          </a:ln>
          <a:effectLst>
            <a:outerShdw dist="107763" dir="2699999" algn="ctr" rotWithShape="0">
              <a:schemeClr val="bg2"/>
            </a:outerShdw>
          </a:effectLst>
        </p:spPr>
        <p:txBody>
          <a:bodyPr lIns="90488" tIns="44450" rIns="90488" bIns="44450">
            <a:spAutoFit/>
          </a:bodyPr>
          <a:p>
            <a:pPr algn="ctr" eaLnBrk="0" hangingPunct="0">
              <a:spcBef>
                <a:spcPct val="50000"/>
              </a:spcBef>
              <a:buNone/>
            </a:pPr>
            <a:r>
              <a:rPr lang="en-US" altLang="zh-CN" sz="2400" b="1" dirty="0">
                <a:solidFill>
                  <a:srgbClr val="B50069"/>
                </a:solidFill>
                <a:latin typeface="Arial" panose="020B0604020202020204" pitchFamily="34" charset="0"/>
              </a:rPr>
              <a:t>income taxes payable.</a:t>
            </a:r>
            <a:endParaRPr lang="en-US" altLang="zh-CN" sz="2400" b="1" dirty="0">
              <a:solidFill>
                <a:srgbClr val="B50069"/>
              </a:solidFill>
              <a:latin typeface="Arial" panose="020B0604020202020204" pitchFamily="34" charset="0"/>
            </a:endParaRPr>
          </a:p>
        </p:txBody>
      </p:sp>
      <p:sp>
        <p:nvSpPr>
          <p:cNvPr id="20489" name="Line 7"/>
          <p:cNvSpPr/>
          <p:nvPr/>
        </p:nvSpPr>
        <p:spPr>
          <a:xfrm>
            <a:off x="2381250" y="2895600"/>
            <a:ext cx="0" cy="914400"/>
          </a:xfrm>
          <a:prstGeom prst="line">
            <a:avLst/>
          </a:prstGeom>
          <a:ln w="50800" cap="flat" cmpd="sng">
            <a:solidFill>
              <a:schemeClr val="tx1"/>
            </a:solidFill>
            <a:prstDash val="solid"/>
            <a:headEnd type="none" w="med" len="med"/>
            <a:tailEnd type="triangle" w="med" len="med"/>
          </a:ln>
        </p:spPr>
      </p:sp>
      <p:sp>
        <p:nvSpPr>
          <p:cNvPr id="20490" name="Rectangle 8"/>
          <p:cNvSpPr/>
          <p:nvPr/>
        </p:nvSpPr>
        <p:spPr>
          <a:xfrm>
            <a:off x="700088" y="1701800"/>
            <a:ext cx="3333750" cy="1196975"/>
          </a:xfrm>
          <a:prstGeom prst="rect">
            <a:avLst/>
          </a:prstGeom>
          <a:solidFill>
            <a:schemeClr val="bg1"/>
          </a:solidFill>
          <a:ln w="12700" cap="flat" cmpd="sng">
            <a:solidFill>
              <a:srgbClr val="500093"/>
            </a:solidFill>
            <a:prstDash val="solid"/>
            <a:miter/>
            <a:headEnd type="none" w="med" len="med"/>
            <a:tailEnd type="none" w="med" len="med"/>
          </a:ln>
          <a:effectLst>
            <a:outerShdw dist="107763" dir="2699999" algn="ctr" rotWithShape="0">
              <a:schemeClr val="bg2"/>
            </a:outerShdw>
          </a:effectLst>
        </p:spPr>
        <p:txBody>
          <a:bodyPr lIns="90488" tIns="44450" rIns="90488" bIns="44450">
            <a:spAutoFit/>
          </a:bodyPr>
          <a:p>
            <a:pPr algn="ctr" eaLnBrk="0" hangingPunct="0">
              <a:spcBef>
                <a:spcPct val="50000"/>
              </a:spcBef>
              <a:buNone/>
            </a:pPr>
            <a:r>
              <a:rPr lang="en-US" altLang="zh-CN" sz="2400" b="1" dirty="0">
                <a:solidFill>
                  <a:srgbClr val="800080"/>
                </a:solidFill>
                <a:latin typeface="Arial" panose="020B0604020202020204" pitchFamily="34" charset="0"/>
              </a:rPr>
              <a:t>GAAP is the set of rules for preparing financial statements.</a:t>
            </a:r>
            <a:endParaRPr lang="en-US" altLang="zh-CN" sz="2400" b="1" dirty="0">
              <a:solidFill>
                <a:srgbClr val="800080"/>
              </a:solidFill>
              <a:latin typeface="Arial" panose="020B0604020202020204" pitchFamily="34" charset="0"/>
            </a:endParaRPr>
          </a:p>
        </p:txBody>
      </p:sp>
      <p:sp>
        <p:nvSpPr>
          <p:cNvPr id="20491" name="Rectangle 9"/>
          <p:cNvSpPr/>
          <p:nvPr/>
        </p:nvSpPr>
        <p:spPr>
          <a:xfrm>
            <a:off x="153988" y="3354388"/>
            <a:ext cx="2054225" cy="423862"/>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200" b="1" dirty="0">
                <a:solidFill>
                  <a:srgbClr val="B50069"/>
                </a:solidFill>
                <a:latin typeface="Arial" panose="020B0604020202020204" pitchFamily="34" charset="0"/>
              </a:rPr>
              <a:t>Results in . . .</a:t>
            </a:r>
            <a:endParaRPr lang="en-US" altLang="zh-CN" sz="2200" b="1" dirty="0">
              <a:solidFill>
                <a:srgbClr val="B50069"/>
              </a:solidFill>
              <a:latin typeface="Arial" panose="020B0604020202020204" pitchFamily="34" charset="0"/>
            </a:endParaRPr>
          </a:p>
        </p:txBody>
      </p:sp>
      <p:sp>
        <p:nvSpPr>
          <p:cNvPr id="20492" name="Rectangle 10"/>
          <p:cNvSpPr/>
          <p:nvPr/>
        </p:nvSpPr>
        <p:spPr>
          <a:xfrm>
            <a:off x="7011988" y="3354388"/>
            <a:ext cx="2054225" cy="423862"/>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200" b="1" dirty="0">
                <a:solidFill>
                  <a:srgbClr val="B50069"/>
                </a:solidFill>
                <a:latin typeface="Arial" panose="020B0604020202020204" pitchFamily="34" charset="0"/>
              </a:rPr>
              <a:t>Results in . . .</a:t>
            </a:r>
            <a:endParaRPr lang="en-US" altLang="zh-CN" sz="2200" b="1" dirty="0">
              <a:solidFill>
                <a:srgbClr val="B50069"/>
              </a:solidFill>
              <a:latin typeface="Arial" panose="020B0604020202020204" pitchFamily="34" charset="0"/>
            </a:endParaRPr>
          </a:p>
        </p:txBody>
      </p:sp>
      <p:grpSp>
        <p:nvGrpSpPr>
          <p:cNvPr id="20493" name="Group 11"/>
          <p:cNvGrpSpPr/>
          <p:nvPr/>
        </p:nvGrpSpPr>
        <p:grpSpPr>
          <a:xfrm>
            <a:off x="4419600" y="3962400"/>
            <a:ext cx="457200" cy="609600"/>
            <a:chOff x="2784" y="2496"/>
            <a:chExt cx="288" cy="384"/>
          </a:xfrm>
        </p:grpSpPr>
        <p:sp>
          <p:nvSpPr>
            <p:cNvPr id="20496" name="Line 12"/>
            <p:cNvSpPr/>
            <p:nvPr/>
          </p:nvSpPr>
          <p:spPr>
            <a:xfrm flipH="1">
              <a:off x="2832" y="2496"/>
              <a:ext cx="192" cy="384"/>
            </a:xfrm>
            <a:prstGeom prst="line">
              <a:avLst/>
            </a:prstGeom>
            <a:ln w="50800" cap="flat" cmpd="sng">
              <a:solidFill>
                <a:srgbClr val="B50069"/>
              </a:solidFill>
              <a:prstDash val="solid"/>
              <a:headEnd type="none" w="med" len="med"/>
              <a:tailEnd type="none" w="med" len="med"/>
            </a:ln>
          </p:spPr>
        </p:sp>
        <p:sp>
          <p:nvSpPr>
            <p:cNvPr id="20497" name="Line 13"/>
            <p:cNvSpPr/>
            <p:nvPr/>
          </p:nvSpPr>
          <p:spPr>
            <a:xfrm>
              <a:off x="2784" y="2640"/>
              <a:ext cx="288" cy="0"/>
            </a:xfrm>
            <a:prstGeom prst="line">
              <a:avLst/>
            </a:prstGeom>
            <a:ln w="50800" cap="flat" cmpd="sng">
              <a:solidFill>
                <a:srgbClr val="B50069"/>
              </a:solidFill>
              <a:prstDash val="solid"/>
              <a:headEnd type="none" w="med" len="med"/>
              <a:tailEnd type="none" w="med" len="med"/>
            </a:ln>
          </p:spPr>
        </p:sp>
        <p:sp>
          <p:nvSpPr>
            <p:cNvPr id="20498" name="Line 14"/>
            <p:cNvSpPr/>
            <p:nvPr/>
          </p:nvSpPr>
          <p:spPr>
            <a:xfrm>
              <a:off x="2784" y="2736"/>
              <a:ext cx="288" cy="0"/>
            </a:xfrm>
            <a:prstGeom prst="line">
              <a:avLst/>
            </a:prstGeom>
            <a:ln w="50800" cap="flat" cmpd="sng">
              <a:solidFill>
                <a:srgbClr val="B50069"/>
              </a:solidFill>
              <a:prstDash val="solid"/>
              <a:headEnd type="none" w="med" len="med"/>
              <a:tailEnd type="none" w="med" len="med"/>
            </a:ln>
          </p:spPr>
        </p:sp>
      </p:grpSp>
      <p:sp>
        <p:nvSpPr>
          <p:cNvPr id="20494" name="Rectangle 15"/>
          <p:cNvSpPr/>
          <p:nvPr/>
        </p:nvSpPr>
        <p:spPr>
          <a:xfrm>
            <a:off x="3887788" y="3354388"/>
            <a:ext cx="1749425" cy="423862"/>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200" b="1" dirty="0">
                <a:solidFill>
                  <a:srgbClr val="B50069"/>
                </a:solidFill>
                <a:latin typeface="Arial" panose="020B0604020202020204" pitchFamily="34" charset="0"/>
              </a:rPr>
              <a:t>Usually. . . </a:t>
            </a:r>
            <a:endParaRPr lang="en-US" altLang="zh-CN" sz="2200" b="1" dirty="0">
              <a:solidFill>
                <a:srgbClr val="B50069"/>
              </a:solidFill>
              <a:latin typeface="Arial" panose="020B0604020202020204" pitchFamily="34" charset="0"/>
            </a:endParaRPr>
          </a:p>
        </p:txBody>
      </p:sp>
      <p:sp>
        <p:nvSpPr>
          <p:cNvPr id="20495" name="Rectangle 16"/>
          <p:cNvSpPr>
            <a:spLocks noGrp="1"/>
          </p:cNvSpPr>
          <p:nvPr>
            <p:ph type="title"/>
          </p:nvPr>
        </p:nvSpPr>
        <p:spPr>
          <a:ln/>
        </p:spPr>
        <p:txBody>
          <a:bodyPr vert="horz" wrap="square" lIns="90488" tIns="44450" rIns="90488" bIns="44450" anchor="ctr" anchorCtr="0"/>
          <a:p>
            <a:pPr eaLnBrk="1" hangingPunct="1"/>
            <a:r>
              <a:rPr lang="en-US" altLang="zh-CN" dirty="0">
                <a:solidFill>
                  <a:schemeClr val="tx1"/>
                </a:solidFill>
              </a:rPr>
              <a:t>Deferred Income Taxes</a:t>
            </a:r>
            <a:r>
              <a:rPr lang="zh-CN" altLang="en-US" sz="3600" dirty="0">
                <a:solidFill>
                  <a:schemeClr val="tx1"/>
                </a:solidFill>
              </a:rPr>
              <a:t>递延税款</a:t>
            </a:r>
            <a:endParaRPr lang="zh-CN" altLang="en-US" sz="3600" dirty="0">
              <a:solidFill>
                <a:schemeClr val="tx1"/>
              </a:solidFill>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Rectangle 2"/>
          <p:cNvSpPr>
            <a:spLocks noGrp="1"/>
          </p:cNvSpPr>
          <p:nvPr>
            <p:ph type="title"/>
          </p:nvPr>
        </p:nvSpPr>
        <p:spPr>
          <a:xfrm>
            <a:off x="971550" y="214313"/>
            <a:ext cx="7972425" cy="1462087"/>
          </a:xfrm>
          <a:ln/>
        </p:spPr>
        <p:txBody>
          <a:bodyPr vert="horz" wrap="square" lIns="91440" tIns="45720" rIns="91440" bIns="45720" anchor="b" anchorCtr="0"/>
          <a:p>
            <a:r>
              <a:rPr lang="en-US" altLang="zh-CN" dirty="0"/>
              <a:t>Warranty obligation </a:t>
            </a:r>
            <a:r>
              <a:rPr lang="zh-CN" altLang="en-US" sz="2400" dirty="0"/>
              <a:t>产品质量担保负债</a:t>
            </a:r>
            <a:r>
              <a:rPr lang="zh-CN" altLang="en-US" dirty="0"/>
              <a:t> </a:t>
            </a:r>
            <a:endParaRPr lang="zh-CN" altLang="en-US" dirty="0"/>
          </a:p>
        </p:txBody>
      </p:sp>
      <p:sp>
        <p:nvSpPr>
          <p:cNvPr id="21507" name="Rectangle 3"/>
          <p:cNvSpPr>
            <a:spLocks noGrp="1"/>
          </p:cNvSpPr>
          <p:nvPr>
            <p:ph idx="1"/>
          </p:nvPr>
        </p:nvSpPr>
        <p:spPr>
          <a:ln/>
        </p:spPr>
        <p:txBody>
          <a:bodyPr vert="horz" wrap="square" lIns="91440" tIns="45720" rIns="91440" bIns="45720" anchor="t" anchorCtr="0"/>
          <a:p>
            <a:r>
              <a:rPr lang="en-US" altLang="zh-CN" dirty="0"/>
              <a:t>DR warranty expense</a:t>
            </a:r>
            <a:endParaRPr lang="en-US" altLang="zh-CN" dirty="0"/>
          </a:p>
          <a:p>
            <a:r>
              <a:rPr lang="en-US" altLang="zh-CN" dirty="0"/>
              <a:t>CR warranty payable</a:t>
            </a:r>
            <a:endParaRPr lang="en-US" altLang="zh-CN" dirty="0"/>
          </a:p>
          <a:p>
            <a:r>
              <a:rPr lang="en-US" altLang="zh-CN" dirty="0"/>
              <a:t>The amount should be </a:t>
            </a:r>
            <a:r>
              <a:rPr lang="en-US" altLang="zh-CN" u="sng" dirty="0"/>
              <a:t>estimated</a:t>
            </a:r>
            <a:endParaRPr lang="en-US" altLang="zh-CN" u="sng"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7" name="Rectangle 3"/>
          <p:cNvSpPr>
            <a:spLocks noGrp="1"/>
          </p:cNvSpPr>
          <p:nvPr>
            <p:ph type="body" sz="quarter"/>
          </p:nvPr>
        </p:nvSpPr>
        <p:spPr>
          <a:xfrm>
            <a:off x="369888" y="908050"/>
            <a:ext cx="8382000" cy="5233988"/>
          </a:xfrm>
          <a:ln/>
        </p:spPr>
        <p:txBody>
          <a:bodyPr vert="horz" wrap="square" lIns="0" tIns="0" rIns="0" bIns="0" anchor="t" anchorCtr="0">
            <a:spAutoFit/>
          </a:bodyPr>
          <a:lstStyle>
            <a:lvl1pPr lvl="0">
              <a:buClr>
                <a:schemeClr val="folHlink"/>
              </a:buClr>
              <a:buSzPct val="60000"/>
              <a:buFont typeface="Wingdings" panose="05000000000000000000" pitchFamily="2" charset="2"/>
              <a:defRPr sz="2400"/>
            </a:lvl1pPr>
            <a:lvl2pPr lvl="1">
              <a:buClr>
                <a:schemeClr val="hlink"/>
              </a:buClr>
              <a:buSzPct val="55000"/>
              <a:buFont typeface="Wingdings" panose="05000000000000000000" pitchFamily="2" charset="2"/>
              <a:defRPr sz="2000"/>
            </a:lvl2pPr>
            <a:lvl3pPr lvl="2">
              <a:buClr>
                <a:schemeClr val="folHlink"/>
              </a:buClr>
              <a:buSzPct val="50000"/>
              <a:buFont typeface="Wingdings" panose="05000000000000000000" pitchFamily="2" charset="2"/>
              <a:defRPr sz="1800"/>
            </a:lvl3pPr>
            <a:lvl4pPr lvl="3">
              <a:buClr>
                <a:schemeClr val="accent2"/>
              </a:buClr>
              <a:buSzPct val="55000"/>
              <a:buFont typeface="Wingdings" panose="05000000000000000000" pitchFamily="2" charset="2"/>
              <a:defRPr sz="1600"/>
            </a:lvl4pPr>
            <a:lvl5pPr lvl="4">
              <a:buClr>
                <a:schemeClr val="accent1"/>
              </a:buClr>
              <a:buSzPct val="50000"/>
              <a:buFont typeface="Wingdings" panose="05000000000000000000" pitchFamily="2" charset="2"/>
              <a:defRPr sz="1600"/>
            </a:lvl5pPr>
          </a:lstStyle>
          <a:p>
            <a:pPr marL="396875" lvl="0" indent="-396875" defTabSz="913130" eaLnBrk="1" hangingPunct="1"/>
            <a:r>
              <a:rPr lang="en-US" altLang="zh-CN" sz="3200" dirty="0"/>
              <a:t>Warranty Payable</a:t>
            </a:r>
            <a:endParaRPr lang="en-US" altLang="zh-CN" sz="2200" dirty="0"/>
          </a:p>
          <a:p>
            <a:pPr marL="914400" lvl="1" indent="-396875" defTabSz="913130" eaLnBrk="1" hangingPunct="1"/>
            <a:r>
              <a:rPr lang="en-US" altLang="zh-CN" sz="2400" dirty="0"/>
              <a:t>Guarantee that products are free of defects</a:t>
            </a:r>
            <a:endParaRPr lang="en-US" altLang="zh-CN" sz="2400" dirty="0"/>
          </a:p>
          <a:p>
            <a:pPr marL="914400" lvl="1" indent="-396875" defTabSz="913130" eaLnBrk="1" hangingPunct="1"/>
            <a:r>
              <a:rPr lang="en-US" altLang="zh-CN" sz="2400" dirty="0"/>
              <a:t>Recorded in the same period as sales</a:t>
            </a:r>
            <a:endParaRPr lang="en-US" altLang="zh-CN" sz="2400" dirty="0"/>
          </a:p>
          <a:p>
            <a:pPr marL="914400" lvl="1" indent="-396875" defTabSz="913130" eaLnBrk="1" hangingPunct="1"/>
            <a:r>
              <a:rPr lang="en-US" altLang="zh-CN" sz="2400" dirty="0"/>
              <a:t>As sales are incurred and inventory updated, also record estimated warranty expense</a:t>
            </a:r>
            <a:endParaRPr lang="en-US" altLang="zh-CN" sz="2400" dirty="0"/>
          </a:p>
          <a:p>
            <a:pPr marL="914400" lvl="1" indent="-396875" defTabSz="913130" eaLnBrk="1" hangingPunct="1"/>
            <a:endParaRPr lang="en-US" altLang="zh-CN" sz="2400" dirty="0"/>
          </a:p>
          <a:p>
            <a:pPr marL="914400" lvl="1" indent="-396875" defTabSz="913130" eaLnBrk="1" hangingPunct="1"/>
            <a:endParaRPr lang="en-US" altLang="zh-CN" sz="2400" dirty="0"/>
          </a:p>
          <a:p>
            <a:pPr marL="914400" lvl="1" indent="-396875" defTabSz="913130" eaLnBrk="1" hangingPunct="1"/>
            <a:r>
              <a:rPr lang="en-US" altLang="zh-CN" sz="2400" dirty="0"/>
              <a:t>Remove payable as warranty claims honored</a:t>
            </a:r>
            <a:endParaRPr lang="en-US" altLang="zh-CN" sz="2400" dirty="0"/>
          </a:p>
          <a:p>
            <a:pPr marL="914400" lvl="1" indent="-396875" defTabSz="913130" eaLnBrk="1" hangingPunct="1"/>
            <a:endParaRPr lang="en-US" altLang="zh-CN" sz="2400" dirty="0"/>
          </a:p>
          <a:p>
            <a:pPr marL="914400" lvl="1" indent="-396875" defTabSz="913130" eaLnBrk="1" hangingPunct="1"/>
            <a:endParaRPr lang="en-US" altLang="zh-CN" sz="2400" dirty="0"/>
          </a:p>
          <a:p>
            <a:pPr marL="914400" lvl="1" indent="-396875" defTabSz="913130" eaLnBrk="1" hangingPunct="1"/>
            <a:endParaRPr lang="en-US" altLang="zh-CN" sz="2400" dirty="0"/>
          </a:p>
          <a:p>
            <a:pPr marL="914400" lvl="1" indent="-396875" defTabSz="913130" eaLnBrk="1" hangingPunct="1"/>
            <a:r>
              <a:rPr lang="en-US" altLang="zh-CN" sz="2400" dirty="0"/>
              <a:t>Liability balance equals expected future claims</a:t>
            </a:r>
            <a:endParaRPr lang="en-US" altLang="zh-CN" sz="2400" dirty="0"/>
          </a:p>
        </p:txBody>
      </p:sp>
      <p:sp>
        <p:nvSpPr>
          <p:cNvPr id="22531" name="Slide Number Placeholder 2"/>
          <p:cNvSpPr txBox="1">
            <a:spLocks noGrp="1"/>
          </p:cNvSpPr>
          <p:nvPr/>
        </p:nvSpPr>
        <p:spPr>
          <a:xfrm>
            <a:off x="76200" y="6432550"/>
            <a:ext cx="1143000" cy="365125"/>
          </a:xfrm>
          <a:prstGeom prst="rect">
            <a:avLst/>
          </a:prstGeom>
          <a:noFill/>
          <a:ln w="9525">
            <a:noFill/>
          </a:ln>
        </p:spPr>
        <p:txBody>
          <a:bodyPr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r" eaLnBrk="1" hangingPunct="1">
              <a:spcBef>
                <a:spcPct val="0"/>
              </a:spcBef>
              <a:buClrTx/>
              <a:buSzTx/>
              <a:buFontTx/>
              <a:buNone/>
            </a:pPr>
            <a:fld id="{9A0DB2DC-4C9A-4742-B13C-FB6460FD3503}" type="slidenum">
              <a:rPr lang="zh-CN" altLang="en-US" sz="1200" dirty="0">
                <a:solidFill>
                  <a:srgbClr val="898989"/>
                </a:solidFill>
                <a:latin typeface="Calibri" panose="020F0502020204030204" pitchFamily="34" charset="0"/>
                <a:cs typeface="Arial" panose="020B0604020202020204" pitchFamily="34" charset="0"/>
              </a:rPr>
            </a:fld>
            <a:endParaRPr lang="zh-CN" altLang="en-US" sz="1200" dirty="0">
              <a:solidFill>
                <a:srgbClr val="898989"/>
              </a:solidFill>
              <a:latin typeface="Calibri" panose="020F0502020204030204" pitchFamily="34" charset="0"/>
              <a:ea typeface="Arial" panose="020B0604020202020204" pitchFamily="34" charset="0"/>
              <a:cs typeface="Arial" panose="020B0604020202020204" pitchFamily="34" charset="0"/>
            </a:endParaRPr>
          </a:p>
        </p:txBody>
      </p:sp>
      <p:pic>
        <p:nvPicPr>
          <p:cNvPr id="22532" name="Picture 3"/>
          <p:cNvPicPr>
            <a:picLocks noChangeAspect="1"/>
          </p:cNvPicPr>
          <p:nvPr/>
        </p:nvPicPr>
        <p:blipFill>
          <a:blip r:embed="rId1"/>
          <a:stretch>
            <a:fillRect/>
          </a:stretch>
        </p:blipFill>
        <p:spPr>
          <a:xfrm>
            <a:off x="250825" y="3141663"/>
            <a:ext cx="8407400" cy="854075"/>
          </a:xfrm>
          <a:prstGeom prst="rect">
            <a:avLst/>
          </a:prstGeom>
          <a:noFill/>
          <a:ln w="9525">
            <a:noFill/>
          </a:ln>
        </p:spPr>
      </p:pic>
      <p:graphicFrame>
        <p:nvGraphicFramePr>
          <p:cNvPr id="2" name="对象 1"/>
          <p:cNvGraphicFramePr/>
          <p:nvPr/>
        </p:nvGraphicFramePr>
        <p:xfrm>
          <a:off x="250825" y="4725670"/>
          <a:ext cx="8407400" cy="876935"/>
        </p:xfrm>
        <a:graphic>
          <a:graphicData uri="http://schemas.openxmlformats.org/presentationml/2006/ole">
            <mc:AlternateContent xmlns:mc="http://schemas.openxmlformats.org/markup-compatibility/2006">
              <mc:Choice xmlns:v="urn:schemas-microsoft-com:vml" Requires="v">
                <p:oleObj spid="_x0000_s3" name="" r:id="rId2" imgW="8401050" imgH="876300" progId="Paint.Picture">
                  <p:embed/>
                </p:oleObj>
              </mc:Choice>
              <mc:Fallback>
                <p:oleObj name="" r:id="rId2" imgW="8401050" imgH="876300" progId="Paint.Picture">
                  <p:embed/>
                  <p:pic>
                    <p:nvPicPr>
                      <p:cNvPr id="0" name="图片 2"/>
                      <p:cNvPicPr/>
                      <p:nvPr/>
                    </p:nvPicPr>
                    <p:blipFill>
                      <a:blip r:embed="rId3"/>
                      <a:stretch>
                        <a:fillRect/>
                      </a:stretch>
                    </p:blipFill>
                    <p:spPr>
                      <a:xfrm>
                        <a:off x="250825" y="4725670"/>
                        <a:ext cx="8407400" cy="876935"/>
                      </a:xfrm>
                      <a:prstGeom prst="rect">
                        <a:avLst/>
                      </a:prstGeom>
                    </p:spPr>
                  </p:pic>
                </p:oleObj>
              </mc:Fallback>
            </mc:AlternateContent>
          </a:graphicData>
        </a:graphic>
      </p:graphicFrame>
    </p:spTree>
    <p:custDataLst>
      <p:tags r:id="rId4"/>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1747">
                                            <p:txEl>
                                              <p:charRg st="184" end="226"/>
                                            </p:txEl>
                                          </p:spTgt>
                                        </p:tgtEl>
                                        <p:attrNameLst>
                                          <p:attrName>style.visibility</p:attrName>
                                        </p:attrNameLst>
                                      </p:cBhvr>
                                      <p:to>
                                        <p:strVal val="visible"/>
                                      </p:to>
                                    </p:set>
                                    <p:animEffect transition="in" filter="fade">
                                      <p:cBhvr>
                                        <p:cTn id="7" dur="500"/>
                                        <p:tgtEl>
                                          <p:spTgt spid="31747">
                                            <p:txEl>
                                              <p:charRg st="184" end="22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1747">
                                            <p:txEl>
                                              <p:charRg st="229" end="277"/>
                                            </p:txEl>
                                          </p:spTgt>
                                        </p:tgtEl>
                                        <p:attrNameLst>
                                          <p:attrName>style.visibility</p:attrName>
                                        </p:attrNameLst>
                                      </p:cBhvr>
                                      <p:to>
                                        <p:strVal val="visible"/>
                                      </p:to>
                                    </p:set>
                                    <p:animEffect transition="in" filter="fade">
                                      <p:cBhvr>
                                        <p:cTn id="10" dur="500"/>
                                        <p:tgtEl>
                                          <p:spTgt spid="31747">
                                            <p:txEl>
                                              <p:charRg st="229" end="27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23555"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23556" name="Rectangle 2"/>
          <p:cNvSpPr>
            <a:spLocks noGrp="1"/>
          </p:cNvSpPr>
          <p:nvPr>
            <p:ph idx="1"/>
          </p:nvPr>
        </p:nvSpPr>
        <p:spPr>
          <a:xfrm>
            <a:off x="838200" y="1752600"/>
            <a:ext cx="7620000" cy="4495800"/>
          </a:xfrm>
          <a:ln/>
        </p:spPr>
        <p:txBody>
          <a:bodyPr vert="horz" wrap="square" lIns="91440" tIns="45720" rIns="91440" bIns="45720" anchor="t" anchorCtr="0"/>
          <a:p>
            <a:pPr eaLnBrk="1" hangingPunct="1">
              <a:buClr>
                <a:srgbClr val="CC0000"/>
              </a:buClr>
              <a:buSzPct val="90000"/>
              <a:buFont typeface="Trebuchet MS" panose="020B0603020202020204" pitchFamily="34" charset="0"/>
              <a:buNone/>
            </a:pPr>
            <a:r>
              <a:rPr lang="en-US" altLang="en-US" dirty="0"/>
              <a:t>   An existing condition, situation, or set of circumstances involving uncertainty as to possible asset (</a:t>
            </a:r>
            <a:r>
              <a:rPr lang="en-US" altLang="en-US" dirty="0">
                <a:solidFill>
                  <a:srgbClr val="FF3300"/>
                </a:solidFill>
              </a:rPr>
              <a:t>contingent asset</a:t>
            </a:r>
            <a:r>
              <a:rPr lang="en-US" altLang="en-US" dirty="0"/>
              <a:t>) or liability (</a:t>
            </a:r>
            <a:r>
              <a:rPr lang="en-US" altLang="en-US" dirty="0">
                <a:solidFill>
                  <a:srgbClr val="FF3300"/>
                </a:solidFill>
              </a:rPr>
              <a:t>contingent liability</a:t>
            </a:r>
            <a:r>
              <a:rPr lang="en-US" altLang="en-US" dirty="0"/>
              <a:t>) that will ultimately be resolved when one or more future events occur or when such event or events fail to occur.</a:t>
            </a:r>
            <a:endParaRPr lang="en-US" altLang="en-US" dirty="0"/>
          </a:p>
        </p:txBody>
      </p:sp>
      <p:sp>
        <p:nvSpPr>
          <p:cNvPr id="23557" name="Rectangle 3"/>
          <p:cNvSpPr/>
          <p:nvPr/>
        </p:nvSpPr>
        <p:spPr>
          <a:xfrm>
            <a:off x="611188" y="336550"/>
            <a:ext cx="7996237" cy="1292225"/>
          </a:xfrm>
          <a:prstGeom prst="rect">
            <a:avLst/>
          </a:prstGeom>
          <a:noFill/>
          <a:ln w="12700">
            <a:noFill/>
          </a:ln>
        </p:spPr>
        <p:txBody>
          <a:bodyPr lIns="90488" tIns="44450" rIns="90488" bIns="44450"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r>
              <a:rPr lang="en-US" altLang="en-US" sz="4400" b="1" dirty="0"/>
              <a:t>Contingency: Defined</a:t>
            </a:r>
            <a:r>
              <a:rPr lang="en-US" altLang="zh-CN" sz="4400" b="1" dirty="0"/>
              <a:t> </a:t>
            </a:r>
            <a:r>
              <a:rPr lang="en-US" altLang="zh-CN" sz="2800" b="1" dirty="0"/>
              <a:t>或有</a:t>
            </a:r>
            <a:r>
              <a:rPr lang="zh-CN" altLang="en-US" sz="2800" b="1" dirty="0"/>
              <a:t>事项</a:t>
            </a:r>
            <a:endParaRPr lang="en-US" altLang="en-US" sz="2800" b="1"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6147"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6148" name="Rectangle 2"/>
          <p:cNvSpPr>
            <a:spLocks noGrp="1"/>
          </p:cNvSpPr>
          <p:nvPr>
            <p:ph type="title"/>
          </p:nvPr>
        </p:nvSpPr>
        <p:spPr>
          <a:xfrm>
            <a:off x="1155700" y="214313"/>
            <a:ext cx="7793038" cy="1462087"/>
          </a:xfrm>
          <a:ln/>
        </p:spPr>
        <p:txBody>
          <a:bodyPr vert="horz" wrap="square" lIns="90488" tIns="44450" rIns="90488" bIns="44450" anchor="ctr" anchorCtr="0"/>
          <a:p>
            <a:pPr eaLnBrk="1" hangingPunct="1"/>
            <a:r>
              <a:rPr lang="en-US" altLang="zh-CN" b="1" dirty="0">
                <a:solidFill>
                  <a:schemeClr val="tx1"/>
                </a:solidFill>
              </a:rPr>
              <a:t>The Nature of Liabilities</a:t>
            </a:r>
            <a:endParaRPr lang="en-US" altLang="zh-CN" b="1" dirty="0">
              <a:solidFill>
                <a:schemeClr val="tx1"/>
              </a:solidFill>
            </a:endParaRPr>
          </a:p>
        </p:txBody>
      </p:sp>
      <p:grpSp>
        <p:nvGrpSpPr>
          <p:cNvPr id="6149" name="Group 3"/>
          <p:cNvGrpSpPr/>
          <p:nvPr/>
        </p:nvGrpSpPr>
        <p:grpSpPr>
          <a:xfrm>
            <a:off x="3657600" y="5013325"/>
            <a:ext cx="1701800" cy="1374775"/>
            <a:chOff x="2304" y="3358"/>
            <a:chExt cx="1072" cy="866"/>
          </a:xfrm>
        </p:grpSpPr>
        <p:graphicFrame>
          <p:nvGraphicFramePr>
            <p:cNvPr id="6160" name="Object 4">
              <a:hlinkClick r:id="" action="ppaction://ole?verb="/>
            </p:cNvPr>
            <p:cNvGraphicFramePr/>
            <p:nvPr/>
          </p:nvGraphicFramePr>
          <p:xfrm>
            <a:off x="2304" y="3371"/>
            <a:ext cx="1072" cy="853"/>
          </p:xfrm>
          <a:graphic>
            <a:graphicData uri="http://schemas.openxmlformats.org/presentationml/2006/ole">
              <mc:AlternateContent xmlns:mc="http://schemas.openxmlformats.org/markup-compatibility/2006">
                <mc:Choice xmlns:v="urn:schemas-microsoft-com:vml" Requires="v">
                  <p:oleObj spid="_x0000_s3080" name="" r:id="rId1" imgW="7143750" imgH="6010910" progId="MS_ClipArt_Gallery.2">
                    <p:embed/>
                  </p:oleObj>
                </mc:Choice>
                <mc:Fallback>
                  <p:oleObj name="" r:id="rId1" imgW="7143750" imgH="6010910" progId="MS_ClipArt_Gallery.2">
                    <p:embed/>
                    <p:pic>
                      <p:nvPicPr>
                        <p:cNvPr id="0" name="图片 3079"/>
                        <p:cNvPicPr/>
                        <p:nvPr/>
                      </p:nvPicPr>
                      <p:blipFill>
                        <a:blip r:embed="rId2"/>
                        <a:srcRect t="26843"/>
                        <a:stretch>
                          <a:fillRect/>
                        </a:stretch>
                      </p:blipFill>
                      <p:spPr>
                        <a:xfrm>
                          <a:off x="2304" y="3371"/>
                          <a:ext cx="1072" cy="853"/>
                        </a:xfrm>
                        <a:prstGeom prst="rect">
                          <a:avLst/>
                        </a:prstGeom>
                        <a:noFill/>
                        <a:ln w="38100">
                          <a:noFill/>
                          <a:miter/>
                        </a:ln>
                      </p:spPr>
                    </p:pic>
                  </p:oleObj>
                </mc:Fallback>
              </mc:AlternateContent>
            </a:graphicData>
          </a:graphic>
        </p:graphicFrame>
        <p:sp>
          <p:nvSpPr>
            <p:cNvPr id="6161" name="Rectangle 5"/>
            <p:cNvSpPr/>
            <p:nvPr/>
          </p:nvSpPr>
          <p:spPr>
            <a:xfrm>
              <a:off x="2557" y="3358"/>
              <a:ext cx="622" cy="26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200" b="1" dirty="0">
                  <a:solidFill>
                    <a:schemeClr val="bg2"/>
                  </a:solidFill>
                  <a:latin typeface="Arial" panose="020B0604020202020204" pitchFamily="34" charset="0"/>
                </a:rPr>
                <a:t>I.O.U.</a:t>
              </a:r>
              <a:endParaRPr lang="en-US" altLang="zh-CN" sz="2200" b="1" dirty="0">
                <a:solidFill>
                  <a:schemeClr val="bg2"/>
                </a:solidFill>
                <a:latin typeface="Arial" panose="020B0604020202020204" pitchFamily="34" charset="0"/>
              </a:endParaRPr>
            </a:p>
          </p:txBody>
        </p:sp>
      </p:grpSp>
      <p:sp>
        <p:nvSpPr>
          <p:cNvPr id="6150" name="Rectangle 6"/>
          <p:cNvSpPr/>
          <p:nvPr/>
        </p:nvSpPr>
        <p:spPr>
          <a:xfrm>
            <a:off x="800100" y="1671638"/>
            <a:ext cx="7553325" cy="1563687"/>
          </a:xfrm>
          <a:prstGeom prst="rect">
            <a:avLst/>
          </a:prstGeom>
          <a:solidFill>
            <a:srgbClr val="FDE3BA"/>
          </a:solidFill>
          <a:ln w="12700" cap="flat" cmpd="sng">
            <a:solidFill>
              <a:schemeClr val="bg2"/>
            </a:solidFill>
            <a:prstDash val="solid"/>
            <a:miter/>
            <a:headEnd type="none" w="med" len="med"/>
            <a:tailEnd type="none" w="med" len="med"/>
          </a:ln>
          <a:effectLst>
            <a:outerShdw dist="107763" dir="2699999" algn="ctr" rotWithShape="0">
              <a:schemeClr val="bg2"/>
            </a:outerShdw>
          </a:effectLst>
        </p:spPr>
        <p:txBody>
          <a:bodyPr lIns="90488" tIns="44450" rIns="90488" bIns="44450">
            <a:spAutoFit/>
          </a:bodyPr>
          <a:p>
            <a:pPr algn="ctr" eaLnBrk="0" hangingPunct="0">
              <a:spcBef>
                <a:spcPct val="20000"/>
              </a:spcBef>
              <a:buNone/>
            </a:pPr>
            <a:r>
              <a:rPr lang="en-US" altLang="zh-CN" sz="3200" b="1" dirty="0">
                <a:solidFill>
                  <a:schemeClr val="tx2"/>
                </a:solidFill>
                <a:latin typeface="Arial" panose="020B0604020202020204" pitchFamily="34" charset="0"/>
              </a:rPr>
              <a:t>Defined as debts or obligations arising from past transactions or events.</a:t>
            </a:r>
            <a:endParaRPr lang="en-US" altLang="zh-CN" sz="3200" b="1" dirty="0">
              <a:solidFill>
                <a:schemeClr val="tx2"/>
              </a:solidFill>
              <a:latin typeface="Arial" panose="020B0604020202020204" pitchFamily="34" charset="0"/>
            </a:endParaRPr>
          </a:p>
        </p:txBody>
      </p:sp>
      <p:grpSp>
        <p:nvGrpSpPr>
          <p:cNvPr id="6151" name="Group 7"/>
          <p:cNvGrpSpPr/>
          <p:nvPr/>
        </p:nvGrpSpPr>
        <p:grpSpPr>
          <a:xfrm>
            <a:off x="766763" y="3886200"/>
            <a:ext cx="7620000" cy="609600"/>
            <a:chOff x="483" y="2448"/>
            <a:chExt cx="4800" cy="384"/>
          </a:xfrm>
        </p:grpSpPr>
        <p:sp>
          <p:nvSpPr>
            <p:cNvPr id="6157" name="Line 8"/>
            <p:cNvSpPr/>
            <p:nvPr/>
          </p:nvSpPr>
          <p:spPr>
            <a:xfrm>
              <a:off x="483" y="2640"/>
              <a:ext cx="4800" cy="0"/>
            </a:xfrm>
            <a:prstGeom prst="line">
              <a:avLst/>
            </a:prstGeom>
            <a:ln w="50800" cap="flat" cmpd="sng">
              <a:solidFill>
                <a:schemeClr val="tx1"/>
              </a:solidFill>
              <a:prstDash val="solid"/>
              <a:headEnd type="none" w="med" len="med"/>
              <a:tailEnd type="triangle" w="med" len="med"/>
            </a:ln>
          </p:spPr>
        </p:sp>
        <p:sp>
          <p:nvSpPr>
            <p:cNvPr id="6158" name="Line 9"/>
            <p:cNvSpPr/>
            <p:nvPr/>
          </p:nvSpPr>
          <p:spPr>
            <a:xfrm>
              <a:off x="483" y="2448"/>
              <a:ext cx="0" cy="384"/>
            </a:xfrm>
            <a:prstGeom prst="line">
              <a:avLst/>
            </a:prstGeom>
            <a:ln w="50800" cap="flat" cmpd="sng">
              <a:solidFill>
                <a:schemeClr val="tx1"/>
              </a:solidFill>
              <a:prstDash val="solid"/>
              <a:headEnd type="none" w="med" len="med"/>
              <a:tailEnd type="none" w="med" len="med"/>
            </a:ln>
          </p:spPr>
        </p:sp>
        <p:sp>
          <p:nvSpPr>
            <p:cNvPr id="6159" name="Line 10"/>
            <p:cNvSpPr/>
            <p:nvPr/>
          </p:nvSpPr>
          <p:spPr>
            <a:xfrm>
              <a:off x="2787" y="2448"/>
              <a:ext cx="0" cy="384"/>
            </a:xfrm>
            <a:prstGeom prst="line">
              <a:avLst/>
            </a:prstGeom>
            <a:ln w="50800" cap="flat" cmpd="sng">
              <a:solidFill>
                <a:schemeClr val="tx1"/>
              </a:solidFill>
              <a:prstDash val="solid"/>
              <a:headEnd type="none" w="med" len="med"/>
              <a:tailEnd type="none" w="med" len="med"/>
            </a:ln>
          </p:spPr>
        </p:sp>
      </p:grpSp>
      <p:sp>
        <p:nvSpPr>
          <p:cNvPr id="6152" name="Rectangle 11"/>
          <p:cNvSpPr/>
          <p:nvPr/>
        </p:nvSpPr>
        <p:spPr>
          <a:xfrm>
            <a:off x="915988" y="3621088"/>
            <a:ext cx="3425825" cy="423862"/>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200" b="1" dirty="0">
                <a:solidFill>
                  <a:schemeClr val="tx2"/>
                </a:solidFill>
                <a:latin typeface="Arial" panose="020B0604020202020204" pitchFamily="34" charset="0"/>
              </a:rPr>
              <a:t>Maturity = 1 year or less</a:t>
            </a:r>
            <a:endParaRPr lang="en-US" altLang="zh-CN" sz="2200" b="1" dirty="0">
              <a:solidFill>
                <a:schemeClr val="tx2"/>
              </a:solidFill>
              <a:latin typeface="Arial" panose="020B0604020202020204" pitchFamily="34" charset="0"/>
            </a:endParaRPr>
          </a:p>
        </p:txBody>
      </p:sp>
      <p:sp>
        <p:nvSpPr>
          <p:cNvPr id="6153" name="Rectangle 12"/>
          <p:cNvSpPr/>
          <p:nvPr/>
        </p:nvSpPr>
        <p:spPr>
          <a:xfrm>
            <a:off x="4573588" y="3621088"/>
            <a:ext cx="3425825" cy="423862"/>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200" b="1" dirty="0">
                <a:solidFill>
                  <a:schemeClr val="tx2"/>
                </a:solidFill>
                <a:latin typeface="Arial" panose="020B0604020202020204" pitchFamily="34" charset="0"/>
              </a:rPr>
              <a:t>Maturity &gt; 1 year</a:t>
            </a:r>
            <a:endParaRPr lang="en-US" altLang="zh-CN" sz="2200" b="1" dirty="0">
              <a:solidFill>
                <a:schemeClr val="tx2"/>
              </a:solidFill>
              <a:latin typeface="Arial" panose="020B0604020202020204" pitchFamily="34" charset="0"/>
            </a:endParaRPr>
          </a:p>
        </p:txBody>
      </p:sp>
      <p:grpSp>
        <p:nvGrpSpPr>
          <p:cNvPr id="6154" name="Group 13"/>
          <p:cNvGrpSpPr/>
          <p:nvPr/>
        </p:nvGrpSpPr>
        <p:grpSpPr>
          <a:xfrm>
            <a:off x="1068388" y="4383088"/>
            <a:ext cx="6854825" cy="942975"/>
            <a:chOff x="673" y="2761"/>
            <a:chExt cx="4318" cy="594"/>
          </a:xfrm>
        </p:grpSpPr>
        <p:sp>
          <p:nvSpPr>
            <p:cNvPr id="6155" name="Rectangle 14"/>
            <p:cNvSpPr/>
            <p:nvPr/>
          </p:nvSpPr>
          <p:spPr>
            <a:xfrm>
              <a:off x="673" y="2761"/>
              <a:ext cx="1966" cy="594"/>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rgbClr val="037C03"/>
                  </a:solidFill>
                  <a:latin typeface="Arial" panose="020B0604020202020204" pitchFamily="34" charset="0"/>
                </a:rPr>
                <a:t>Current Liabilities</a:t>
              </a:r>
              <a:endParaRPr lang="en-US" altLang="zh-CN" sz="2800" b="1" dirty="0">
                <a:solidFill>
                  <a:srgbClr val="037C03"/>
                </a:solidFill>
                <a:latin typeface="Arial" panose="020B0604020202020204" pitchFamily="34" charset="0"/>
              </a:endParaRPr>
            </a:p>
          </p:txBody>
        </p:sp>
        <p:sp>
          <p:nvSpPr>
            <p:cNvPr id="6156" name="Rectangle 15"/>
            <p:cNvSpPr/>
            <p:nvPr/>
          </p:nvSpPr>
          <p:spPr>
            <a:xfrm>
              <a:off x="2929" y="2761"/>
              <a:ext cx="2062" cy="594"/>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solidFill>
                    <a:srgbClr val="037C03"/>
                  </a:solidFill>
                  <a:latin typeface="Arial" panose="020B0604020202020204" pitchFamily="34" charset="0"/>
                </a:rPr>
                <a:t>Noncurrent Liabilities</a:t>
              </a:r>
              <a:endParaRPr lang="en-US" altLang="zh-CN" sz="2800" b="1" dirty="0">
                <a:solidFill>
                  <a:srgbClr val="037C03"/>
                </a:solidFill>
                <a:latin typeface="Arial" panose="020B0604020202020204" pitchFamily="34" charset="0"/>
              </a:endParaRPr>
            </a:p>
          </p:txBody>
        </p:sp>
      </p:gr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24579"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24580" name="Rectangle 2"/>
          <p:cNvSpPr>
            <a:spLocks noGrp="1"/>
          </p:cNvSpPr>
          <p:nvPr>
            <p:ph idx="1"/>
          </p:nvPr>
        </p:nvSpPr>
        <p:spPr>
          <a:xfrm>
            <a:off x="838200" y="1752600"/>
            <a:ext cx="8305800" cy="4419600"/>
          </a:xfrm>
          <a:ln/>
        </p:spPr>
        <p:txBody>
          <a:bodyPr vert="horz" wrap="square" lIns="91440" tIns="45720" rIns="91440" bIns="45720" anchor="t" anchorCtr="0"/>
          <a:p>
            <a:pPr eaLnBrk="1" hangingPunct="1">
              <a:lnSpc>
                <a:spcPct val="90000"/>
              </a:lnSpc>
              <a:buClr>
                <a:srgbClr val="CC0000"/>
              </a:buClr>
              <a:buSzPct val="90000"/>
              <a:buNone/>
            </a:pPr>
            <a:r>
              <a:rPr lang="en-US" altLang="en-US" dirty="0">
                <a:solidFill>
                  <a:srgbClr val="A50021"/>
                </a:solidFill>
              </a:rPr>
              <a:t>	</a:t>
            </a:r>
            <a:r>
              <a:rPr lang="en-US" altLang="en-US" dirty="0">
                <a:solidFill>
                  <a:srgbClr val="FF3300"/>
                </a:solidFill>
              </a:rPr>
              <a:t>Contingent assets</a:t>
            </a:r>
            <a:r>
              <a:rPr lang="en-US" altLang="en-US" dirty="0"/>
              <a:t> are claims or rights to receive assets, which may become valid eventually.</a:t>
            </a:r>
            <a:endParaRPr lang="en-US" altLang="en-US" sz="3600" dirty="0"/>
          </a:p>
          <a:p>
            <a:pPr eaLnBrk="1" hangingPunct="1">
              <a:lnSpc>
                <a:spcPct val="90000"/>
              </a:lnSpc>
              <a:buClr>
                <a:srgbClr val="CC0000"/>
              </a:buClr>
              <a:buSzPct val="90000"/>
              <a:buNone/>
            </a:pPr>
            <a:r>
              <a:rPr lang="en-US" altLang="en-US" b="1" dirty="0">
                <a:solidFill>
                  <a:schemeClr val="tx2"/>
                </a:solidFill>
              </a:rPr>
              <a:t>Examples are:</a:t>
            </a:r>
            <a:endParaRPr lang="en-US" altLang="en-US" sz="3600" dirty="0">
              <a:solidFill>
                <a:schemeClr val="tx2"/>
              </a:solidFill>
            </a:endParaRPr>
          </a:p>
          <a:p>
            <a:pPr eaLnBrk="1" hangingPunct="1">
              <a:lnSpc>
                <a:spcPct val="90000"/>
              </a:lnSpc>
              <a:buSzPct val="90000"/>
            </a:pPr>
            <a:r>
              <a:rPr lang="en-US" altLang="en-US" dirty="0"/>
              <a:t>Pending litigation whose probable     outcome is favorable</a:t>
            </a:r>
            <a:endParaRPr lang="en-US" altLang="en-US" dirty="0"/>
          </a:p>
          <a:p>
            <a:pPr eaLnBrk="1" hangingPunct="1">
              <a:lnSpc>
                <a:spcPct val="90000"/>
              </a:lnSpc>
              <a:buSzPct val="90000"/>
            </a:pPr>
            <a:r>
              <a:rPr lang="en-US" altLang="en-US" dirty="0"/>
              <a:t>Possible tax refunds in tax disputes</a:t>
            </a:r>
            <a:endParaRPr lang="en-US" altLang="en-US" dirty="0"/>
          </a:p>
          <a:p>
            <a:pPr eaLnBrk="1" hangingPunct="1">
              <a:lnSpc>
                <a:spcPct val="90000"/>
              </a:lnSpc>
              <a:buClr>
                <a:srgbClr val="CC0000"/>
              </a:buClr>
              <a:buSzPct val="90000"/>
              <a:buNone/>
            </a:pPr>
            <a:r>
              <a:rPr lang="en-US" altLang="en-US" b="1" dirty="0"/>
              <a:t>Contingent assets are </a:t>
            </a:r>
            <a:r>
              <a:rPr lang="en-US" altLang="en-US" b="1" u="sng" dirty="0"/>
              <a:t>not</a:t>
            </a:r>
            <a:r>
              <a:rPr lang="en-US" altLang="en-US" b="1" dirty="0"/>
              <a:t> accrued!</a:t>
            </a:r>
            <a:endParaRPr lang="en-US" altLang="en-US" sz="3600" dirty="0"/>
          </a:p>
        </p:txBody>
      </p:sp>
      <p:sp>
        <p:nvSpPr>
          <p:cNvPr id="24581" name="Rectangle 3"/>
          <p:cNvSpPr/>
          <p:nvPr/>
        </p:nvSpPr>
        <p:spPr>
          <a:xfrm>
            <a:off x="839788" y="307975"/>
            <a:ext cx="7767637" cy="1292225"/>
          </a:xfrm>
          <a:prstGeom prst="rect">
            <a:avLst/>
          </a:prstGeom>
          <a:noFill/>
          <a:ln w="12700">
            <a:noFill/>
          </a:ln>
        </p:spPr>
        <p:txBody>
          <a:bodyPr lIns="90488" tIns="44450" rIns="90488" bIns="44450"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r>
              <a:rPr lang="en-US" altLang="en-US" sz="4400" dirty="0"/>
              <a:t>Contingent assets</a:t>
            </a:r>
            <a:endParaRPr lang="en-US" altLang="en-US" sz="4400" dirty="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25603"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25604" name="Rectangle 2"/>
          <p:cNvSpPr>
            <a:spLocks noGrp="1"/>
          </p:cNvSpPr>
          <p:nvPr>
            <p:ph idx="1"/>
          </p:nvPr>
        </p:nvSpPr>
        <p:spPr>
          <a:xfrm>
            <a:off x="914400" y="1752600"/>
            <a:ext cx="7772400" cy="4419600"/>
          </a:xfrm>
          <a:ln/>
        </p:spPr>
        <p:txBody>
          <a:bodyPr vert="horz" wrap="square" lIns="91440" tIns="45720" rIns="91440" bIns="45720" anchor="t" anchorCtr="0"/>
          <a:p>
            <a:pPr marL="533400" indent="-533400" eaLnBrk="1" hangingPunct="1">
              <a:buClr>
                <a:srgbClr val="CC0000"/>
              </a:buClr>
              <a:buSzPct val="90000"/>
              <a:buNone/>
            </a:pPr>
            <a:r>
              <a:rPr lang="en-US" altLang="en-US" dirty="0">
                <a:solidFill>
                  <a:srgbClr val="A50021"/>
                </a:solidFill>
              </a:rPr>
              <a:t>	</a:t>
            </a:r>
            <a:r>
              <a:rPr lang="en-US" altLang="en-US" dirty="0">
                <a:solidFill>
                  <a:srgbClr val="FF3300"/>
                </a:solidFill>
              </a:rPr>
              <a:t>Contingent liability</a:t>
            </a:r>
            <a:r>
              <a:rPr lang="en-US" altLang="en-US" dirty="0">
                <a:solidFill>
                  <a:schemeClr val="tx2"/>
                </a:solidFill>
              </a:rPr>
              <a:t> involve situations of possible loss that are dependent on some future event(s).</a:t>
            </a:r>
            <a:endParaRPr lang="en-US" altLang="en-US" dirty="0">
              <a:solidFill>
                <a:schemeClr val="tx2"/>
              </a:solidFill>
            </a:endParaRPr>
          </a:p>
          <a:p>
            <a:pPr marL="533400" indent="-533400" eaLnBrk="1" hangingPunct="1">
              <a:buClr>
                <a:srgbClr val="CC0000"/>
              </a:buClr>
              <a:buSzPct val="90000"/>
              <a:buNone/>
            </a:pPr>
            <a:r>
              <a:rPr lang="en-US" altLang="en-US" dirty="0">
                <a:solidFill>
                  <a:schemeClr val="tx2"/>
                </a:solidFill>
              </a:rPr>
              <a:t>	The likelihood of occurrence of the event may be:</a:t>
            </a:r>
            <a:endParaRPr lang="en-US" altLang="en-US" dirty="0">
              <a:solidFill>
                <a:schemeClr val="tx2"/>
              </a:solidFill>
            </a:endParaRPr>
          </a:p>
          <a:p>
            <a:pPr marL="533400" indent="-533400" eaLnBrk="1" hangingPunct="1">
              <a:buClr>
                <a:schemeClr val="tx2"/>
              </a:buClr>
              <a:buSzPct val="90000"/>
              <a:buFontTx/>
              <a:buAutoNum type="arabicPeriod"/>
            </a:pPr>
            <a:r>
              <a:rPr lang="en-US" altLang="en-US" sz="2800" dirty="0">
                <a:solidFill>
                  <a:srgbClr val="FF0000"/>
                </a:solidFill>
              </a:rPr>
              <a:t>   </a:t>
            </a:r>
            <a:r>
              <a:rPr lang="en-US" altLang="en-US" sz="2800" dirty="0">
                <a:solidFill>
                  <a:srgbClr val="FF3300"/>
                </a:solidFill>
              </a:rPr>
              <a:t>Remote</a:t>
            </a:r>
            <a:r>
              <a:rPr lang="en-US" altLang="en-US" sz="2800" dirty="0">
                <a:solidFill>
                  <a:schemeClr val="tx2"/>
                </a:solidFill>
              </a:rPr>
              <a:t> (slight)</a:t>
            </a:r>
            <a:endParaRPr lang="en-US" altLang="en-US" sz="2800" dirty="0">
              <a:solidFill>
                <a:schemeClr val="tx2"/>
              </a:solidFill>
            </a:endParaRPr>
          </a:p>
          <a:p>
            <a:pPr marL="533400" indent="-533400" eaLnBrk="1" hangingPunct="1">
              <a:buClr>
                <a:schemeClr val="tx2"/>
              </a:buClr>
              <a:buSzPct val="90000"/>
              <a:buFontTx/>
              <a:buAutoNum type="arabicPeriod"/>
            </a:pPr>
            <a:r>
              <a:rPr lang="en-US" altLang="en-US" sz="2800" dirty="0">
                <a:solidFill>
                  <a:srgbClr val="FF0000"/>
                </a:solidFill>
              </a:rPr>
              <a:t>   </a:t>
            </a:r>
            <a:r>
              <a:rPr lang="en-US" altLang="en-US" sz="2800" dirty="0">
                <a:solidFill>
                  <a:srgbClr val="FF3300"/>
                </a:solidFill>
              </a:rPr>
              <a:t>Reasonably possible</a:t>
            </a:r>
            <a:r>
              <a:rPr lang="en-US" altLang="en-US" sz="2800" dirty="0">
                <a:solidFill>
                  <a:schemeClr val="tx2"/>
                </a:solidFill>
              </a:rPr>
              <a:t> (more than remote 		but less than likely)</a:t>
            </a:r>
            <a:endParaRPr lang="en-US" altLang="en-US" sz="2800" dirty="0">
              <a:solidFill>
                <a:schemeClr val="tx2"/>
              </a:solidFill>
            </a:endParaRPr>
          </a:p>
          <a:p>
            <a:pPr marL="533400" indent="-533400" eaLnBrk="1" hangingPunct="1">
              <a:buClr>
                <a:schemeClr val="tx2"/>
              </a:buClr>
              <a:buSzPct val="90000"/>
              <a:buFontTx/>
              <a:buAutoNum type="arabicPeriod"/>
            </a:pPr>
            <a:r>
              <a:rPr lang="en-US" altLang="en-US" sz="2800" dirty="0">
                <a:solidFill>
                  <a:srgbClr val="FF3300"/>
                </a:solidFill>
              </a:rPr>
              <a:t>   Probable</a:t>
            </a:r>
            <a:r>
              <a:rPr lang="en-US" altLang="en-US" sz="2800" dirty="0">
                <a:solidFill>
                  <a:schemeClr val="tx2"/>
                </a:solidFill>
              </a:rPr>
              <a:t> (likely) </a:t>
            </a:r>
            <a:endParaRPr lang="en-US" altLang="en-US" sz="2800" dirty="0">
              <a:solidFill>
                <a:schemeClr val="tx2"/>
              </a:solidFill>
            </a:endParaRPr>
          </a:p>
        </p:txBody>
      </p:sp>
      <p:sp>
        <p:nvSpPr>
          <p:cNvPr id="25605" name="Rectangle 3"/>
          <p:cNvSpPr/>
          <p:nvPr/>
        </p:nvSpPr>
        <p:spPr>
          <a:xfrm>
            <a:off x="839788" y="307975"/>
            <a:ext cx="7767637" cy="1292225"/>
          </a:xfrm>
          <a:prstGeom prst="rect">
            <a:avLst/>
          </a:prstGeom>
          <a:noFill/>
          <a:ln w="12700">
            <a:noFill/>
          </a:ln>
        </p:spPr>
        <p:txBody>
          <a:bodyPr lIns="90488" tIns="44450" rIns="90488" bIns="44450"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r>
              <a:rPr lang="en-US" altLang="en-US" sz="4400" dirty="0"/>
              <a:t>Contingent liability : General</a:t>
            </a:r>
            <a:endParaRPr lang="en-US" altLang="en-US" sz="4400"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26627"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26628" name="Rectangle 2"/>
          <p:cNvSpPr>
            <a:spLocks noGrp="1"/>
          </p:cNvSpPr>
          <p:nvPr>
            <p:ph idx="1"/>
          </p:nvPr>
        </p:nvSpPr>
        <p:spPr>
          <a:xfrm>
            <a:off x="914400" y="1905000"/>
            <a:ext cx="7772400" cy="4419600"/>
          </a:xfrm>
          <a:ln/>
        </p:spPr>
        <p:txBody>
          <a:bodyPr vert="horz" wrap="square" lIns="91440" tIns="45720" rIns="91440" bIns="45720" anchor="t" anchorCtr="0"/>
          <a:p>
            <a:pPr marL="609600" indent="-609600" eaLnBrk="1" hangingPunct="1">
              <a:buClr>
                <a:srgbClr val="CC0000"/>
              </a:buClr>
              <a:buSzPct val="90000"/>
              <a:buNone/>
            </a:pPr>
            <a:r>
              <a:rPr lang="en-US" altLang="en-US" dirty="0"/>
              <a:t>	Estimated losses from </a:t>
            </a:r>
            <a:r>
              <a:rPr lang="en-US" altLang="en-US" dirty="0">
                <a:solidFill>
                  <a:srgbClr val="FF3300"/>
                </a:solidFill>
              </a:rPr>
              <a:t>contingent liability </a:t>
            </a:r>
            <a:r>
              <a:rPr lang="en-US" altLang="en-US" dirty="0"/>
              <a:t> are accrued as liabilities if:</a:t>
            </a:r>
            <a:endParaRPr lang="en-US" altLang="en-US" dirty="0"/>
          </a:p>
          <a:p>
            <a:pPr marL="609600" indent="-609600" eaLnBrk="1" hangingPunct="1">
              <a:buSzPct val="90000"/>
              <a:buFontTx/>
              <a:buAutoNum type="arabicPeriod"/>
            </a:pPr>
            <a:r>
              <a:rPr lang="en-US" altLang="zh-CN" sz="2800" dirty="0">
                <a:solidFill>
                  <a:schemeClr val="hlink"/>
                </a:solidFill>
              </a:rPr>
              <a:t>Present obligation</a:t>
            </a:r>
            <a:endParaRPr lang="en-US" altLang="zh-CN" sz="2800" dirty="0"/>
          </a:p>
          <a:p>
            <a:pPr marL="609600" indent="-609600" eaLnBrk="1" hangingPunct="1">
              <a:buSzPct val="90000"/>
              <a:buFontTx/>
              <a:buAutoNum type="arabicPeriod"/>
            </a:pPr>
            <a:r>
              <a:rPr lang="en-US" altLang="zh-CN" sz="2800" dirty="0"/>
              <a:t>Probable </a:t>
            </a:r>
            <a:r>
              <a:rPr lang="en-US" altLang="zh-CN" sz="2800" dirty="0">
                <a:solidFill>
                  <a:schemeClr val="hlink"/>
                </a:solidFill>
              </a:rPr>
              <a:t>outflows</a:t>
            </a:r>
            <a:r>
              <a:rPr lang="en-US" altLang="zh-CN" sz="2800" dirty="0"/>
              <a:t> of economic benefits </a:t>
            </a:r>
            <a:endParaRPr lang="en-US" altLang="en-US" sz="2800" dirty="0">
              <a:solidFill>
                <a:srgbClr val="A50021"/>
              </a:solidFill>
            </a:endParaRPr>
          </a:p>
          <a:p>
            <a:pPr marL="609600" indent="-609600" eaLnBrk="1" hangingPunct="1">
              <a:buSzPct val="90000"/>
              <a:buFontTx/>
              <a:buAutoNum type="arabicPeriod"/>
            </a:pPr>
            <a:r>
              <a:rPr lang="en-US" altLang="en-US" sz="2800" dirty="0"/>
              <a:t>The amount of </a:t>
            </a:r>
            <a:r>
              <a:rPr lang="en-US" altLang="zh-CN" sz="2800" dirty="0"/>
              <a:t>obligation</a:t>
            </a:r>
            <a:r>
              <a:rPr lang="en-US" altLang="en-US" sz="2800" dirty="0"/>
              <a:t> can be </a:t>
            </a:r>
            <a:r>
              <a:rPr lang="en-US" altLang="en-US" sz="2800" dirty="0">
                <a:solidFill>
                  <a:srgbClr val="FF3300"/>
                </a:solidFill>
              </a:rPr>
              <a:t>reasonably </a:t>
            </a:r>
            <a:r>
              <a:rPr lang="en-US" altLang="zh-CN" sz="2800" dirty="0">
                <a:solidFill>
                  <a:srgbClr val="FF3300"/>
                </a:solidFill>
              </a:rPr>
              <a:t>measured</a:t>
            </a:r>
            <a:r>
              <a:rPr lang="en-US" altLang="en-US" sz="2800" dirty="0"/>
              <a:t>.</a:t>
            </a:r>
            <a:r>
              <a:rPr lang="en-US" altLang="zh-CN" sz="2800" dirty="0"/>
              <a:t> </a:t>
            </a:r>
            <a:r>
              <a:rPr lang="en-US" altLang="en-US" dirty="0"/>
              <a:t>	</a:t>
            </a:r>
            <a:endParaRPr lang="en-US" altLang="zh-CN" dirty="0"/>
          </a:p>
          <a:p>
            <a:pPr marL="609600" indent="-609600" eaLnBrk="1" hangingPunct="1">
              <a:buSzPct val="90000"/>
              <a:buFontTx/>
              <a:buNone/>
            </a:pPr>
            <a:r>
              <a:rPr lang="en-US" altLang="en-US" i="1" dirty="0"/>
              <a:t>The interpretation of these terms is often based on lawyers</a:t>
            </a:r>
            <a:r>
              <a:rPr lang="en-US" altLang="en-US" i="1" dirty="0">
                <a:latin typeface="Arial" panose="020B0604020202020204" pitchFamily="34" charset="0"/>
              </a:rPr>
              <a:t>’</a:t>
            </a:r>
            <a:r>
              <a:rPr lang="en-US" altLang="en-US" i="1" dirty="0"/>
              <a:t> opinions.      </a:t>
            </a:r>
            <a:endParaRPr lang="en-US" altLang="en-US" i="1" dirty="0"/>
          </a:p>
        </p:txBody>
      </p:sp>
      <p:sp>
        <p:nvSpPr>
          <p:cNvPr id="26629" name="Rectangle 3"/>
          <p:cNvSpPr/>
          <p:nvPr/>
        </p:nvSpPr>
        <p:spPr>
          <a:xfrm>
            <a:off x="839788" y="336550"/>
            <a:ext cx="7767637" cy="1292225"/>
          </a:xfrm>
          <a:prstGeom prst="rect">
            <a:avLst/>
          </a:prstGeom>
          <a:noFill/>
          <a:ln w="12700">
            <a:noFill/>
          </a:ln>
        </p:spPr>
        <p:txBody>
          <a:bodyPr lIns="90488" tIns="44450" rIns="90488" bIns="44450"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r>
              <a:rPr lang="en-US" altLang="en-US" sz="4400" dirty="0"/>
              <a:t>Contingent liability: Accrual</a:t>
            </a:r>
            <a:endParaRPr lang="en-US" altLang="en-US" sz="4400"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27651"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27652" name="Rectangle 2"/>
          <p:cNvSpPr>
            <a:spLocks noGrp="1"/>
          </p:cNvSpPr>
          <p:nvPr>
            <p:ph type="title"/>
          </p:nvPr>
        </p:nvSpPr>
        <p:spPr>
          <a:xfrm>
            <a:off x="1150938" y="238125"/>
            <a:ext cx="7793037" cy="1462088"/>
          </a:xfrm>
          <a:ln/>
        </p:spPr>
        <p:txBody>
          <a:bodyPr vert="horz" wrap="square" lIns="90488" tIns="44450" rIns="90488" bIns="44450" anchor="ctr" anchorCtr="0"/>
          <a:p>
            <a:pPr eaLnBrk="1" hangingPunct="1"/>
            <a:r>
              <a:rPr lang="en-US" altLang="zh-CN" sz="4000" b="1" dirty="0">
                <a:solidFill>
                  <a:schemeClr val="tx1"/>
                </a:solidFill>
              </a:rPr>
              <a:t>The Concept of Present Value</a:t>
            </a:r>
            <a:br>
              <a:rPr lang="en-US" altLang="zh-CN" sz="4000" b="1" dirty="0">
                <a:solidFill>
                  <a:schemeClr val="tx1"/>
                </a:solidFill>
              </a:rPr>
            </a:br>
            <a:r>
              <a:rPr lang="zh-CN" altLang="en-US" sz="4000" b="1" dirty="0">
                <a:solidFill>
                  <a:schemeClr val="tx1"/>
                </a:solidFill>
              </a:rPr>
              <a:t>现值</a:t>
            </a:r>
            <a:endParaRPr lang="zh-CN" altLang="en-US" sz="4000" b="1" dirty="0">
              <a:solidFill>
                <a:schemeClr val="tx1"/>
              </a:solidFill>
            </a:endParaRPr>
          </a:p>
        </p:txBody>
      </p:sp>
      <p:graphicFrame>
        <p:nvGraphicFramePr>
          <p:cNvPr id="27653" name="Object 3">
            <a:hlinkClick r:id="" action="ppaction://ole?verb="/>
          </p:cNvPr>
          <p:cNvGraphicFramePr/>
          <p:nvPr/>
        </p:nvGraphicFramePr>
        <p:xfrm>
          <a:off x="400050" y="1895475"/>
          <a:ext cx="1716088" cy="1544638"/>
        </p:xfrm>
        <a:graphic>
          <a:graphicData uri="http://schemas.openxmlformats.org/presentationml/2006/ole">
            <mc:AlternateContent xmlns:mc="http://schemas.openxmlformats.org/markup-compatibility/2006">
              <mc:Choice xmlns:v="urn:schemas-microsoft-com:vml" Requires="v">
                <p:oleObj spid="_x0000_s3094" name="" r:id="rId1" imgW="2285365" imgH="2061210" progId="MS_ClipArt_Gallery.2">
                  <p:embed/>
                </p:oleObj>
              </mc:Choice>
              <mc:Fallback>
                <p:oleObj name="" r:id="rId1" imgW="2285365" imgH="2061210" progId="MS_ClipArt_Gallery.2">
                  <p:embed/>
                  <p:pic>
                    <p:nvPicPr>
                      <p:cNvPr id="0" name="图片 3093"/>
                      <p:cNvPicPr/>
                      <p:nvPr/>
                    </p:nvPicPr>
                    <p:blipFill>
                      <a:blip r:embed="rId2"/>
                      <a:stretch>
                        <a:fillRect/>
                      </a:stretch>
                    </p:blipFill>
                    <p:spPr>
                      <a:xfrm>
                        <a:off x="400050" y="1895475"/>
                        <a:ext cx="1716088" cy="1544638"/>
                      </a:xfrm>
                      <a:prstGeom prst="rect">
                        <a:avLst/>
                      </a:prstGeom>
                      <a:noFill/>
                      <a:ln w="38100">
                        <a:noFill/>
                        <a:miter/>
                      </a:ln>
                    </p:spPr>
                  </p:pic>
                </p:oleObj>
              </mc:Fallback>
            </mc:AlternateContent>
          </a:graphicData>
        </a:graphic>
      </p:graphicFrame>
      <p:sp>
        <p:nvSpPr>
          <p:cNvPr id="27654" name="Rectangle 4"/>
          <p:cNvSpPr/>
          <p:nvPr/>
        </p:nvSpPr>
        <p:spPr>
          <a:xfrm>
            <a:off x="230188" y="3811588"/>
            <a:ext cx="2054225" cy="109378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zh-CN" altLang="en-US" sz="2200" b="1" dirty="0">
                <a:latin typeface="Arial" panose="020B0604020202020204" pitchFamily="34" charset="0"/>
              </a:rPr>
              <a:t>$1,000 </a:t>
            </a:r>
            <a:r>
              <a:rPr lang="en-US" altLang="zh-CN" sz="2200" b="1" dirty="0">
                <a:latin typeface="Arial" panose="020B0604020202020204" pitchFamily="34" charset="0"/>
              </a:rPr>
              <a:t>invested today at 10%.</a:t>
            </a:r>
            <a:endParaRPr lang="en-US" altLang="zh-CN" sz="2200" b="1" dirty="0">
              <a:latin typeface="Arial" panose="020B0604020202020204" pitchFamily="34" charset="0"/>
            </a:endParaRPr>
          </a:p>
        </p:txBody>
      </p:sp>
      <p:sp>
        <p:nvSpPr>
          <p:cNvPr id="27655" name="Rectangle 5"/>
          <p:cNvSpPr/>
          <p:nvPr/>
        </p:nvSpPr>
        <p:spPr>
          <a:xfrm>
            <a:off x="681038" y="5100638"/>
            <a:ext cx="7781925" cy="1200150"/>
          </a:xfrm>
          <a:prstGeom prst="rect">
            <a:avLst/>
          </a:prstGeom>
          <a:solidFill>
            <a:srgbClr val="C8FEC8"/>
          </a:solidFill>
          <a:ln w="12700" cap="flat" cmpd="sng">
            <a:solidFill>
              <a:schemeClr val="bg2"/>
            </a:solidFill>
            <a:prstDash val="solid"/>
            <a:miter/>
            <a:headEnd type="none" w="med" len="med"/>
            <a:tailEnd type="none" w="med" len="med"/>
          </a:ln>
          <a:effectLst>
            <a:outerShdw dist="107763" dir="2699999" algn="ctr" rotWithShape="0">
              <a:schemeClr val="bg2"/>
            </a:outerShdw>
          </a:effectLst>
        </p:spPr>
        <p:txBody>
          <a:bodyPr lIns="90488" tIns="44450" rIns="90488" bIns="44450">
            <a:spAutoFit/>
          </a:bodyPr>
          <a:p>
            <a:pPr algn="ctr" eaLnBrk="0" hangingPunct="0">
              <a:spcBef>
                <a:spcPct val="50000"/>
              </a:spcBef>
              <a:buNone/>
            </a:pPr>
            <a:r>
              <a:rPr lang="en-US" altLang="zh-CN" sz="3600" b="1" dirty="0">
                <a:latin typeface="Arial" panose="020B0604020202020204" pitchFamily="34" charset="0"/>
              </a:rPr>
              <a:t>Money can grow over time, because it can earn interest.</a:t>
            </a:r>
            <a:endParaRPr lang="en-US" altLang="zh-CN" sz="3600" b="1" dirty="0">
              <a:latin typeface="Arial" panose="020B0604020202020204" pitchFamily="34" charset="0"/>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28675"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28676" name="Rectangle 2"/>
          <p:cNvSpPr/>
          <p:nvPr/>
        </p:nvSpPr>
        <p:spPr>
          <a:xfrm>
            <a:off x="230188" y="3811588"/>
            <a:ext cx="2054225" cy="109378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zh-CN" altLang="en-US" sz="2200" b="1" dirty="0">
                <a:latin typeface="Arial" panose="020B0604020202020204" pitchFamily="34" charset="0"/>
              </a:rPr>
              <a:t>$1,000 </a:t>
            </a:r>
            <a:r>
              <a:rPr lang="en-US" altLang="zh-CN" sz="2200" b="1" dirty="0">
                <a:latin typeface="Arial" panose="020B0604020202020204" pitchFamily="34" charset="0"/>
              </a:rPr>
              <a:t>invested today at 10%.</a:t>
            </a:r>
            <a:endParaRPr lang="en-US" altLang="zh-CN" sz="2200" b="1" dirty="0">
              <a:latin typeface="Arial" panose="020B0604020202020204" pitchFamily="34" charset="0"/>
            </a:endParaRPr>
          </a:p>
        </p:txBody>
      </p:sp>
      <p:sp>
        <p:nvSpPr>
          <p:cNvPr id="28677" name="Rectangle 3"/>
          <p:cNvSpPr/>
          <p:nvPr/>
        </p:nvSpPr>
        <p:spPr>
          <a:xfrm>
            <a:off x="3201988" y="3811588"/>
            <a:ext cx="2054225" cy="109378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200" b="1" dirty="0">
                <a:latin typeface="Arial" panose="020B0604020202020204" pitchFamily="34" charset="0"/>
              </a:rPr>
              <a:t>In 5 years it will be worth $1,610.51.</a:t>
            </a:r>
            <a:endParaRPr lang="en-US" altLang="zh-CN" sz="2200" b="1" dirty="0">
              <a:latin typeface="Arial" panose="020B0604020202020204" pitchFamily="34" charset="0"/>
            </a:endParaRPr>
          </a:p>
        </p:txBody>
      </p:sp>
      <p:sp>
        <p:nvSpPr>
          <p:cNvPr id="28678" name="Rectangle 4"/>
          <p:cNvSpPr/>
          <p:nvPr/>
        </p:nvSpPr>
        <p:spPr>
          <a:xfrm>
            <a:off x="6535738" y="3811588"/>
            <a:ext cx="2054225" cy="109378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200" b="1" dirty="0">
                <a:latin typeface="Arial" panose="020B0604020202020204" pitchFamily="34" charset="0"/>
              </a:rPr>
              <a:t>In 25 years it will be worth $10,834.71!</a:t>
            </a:r>
            <a:endParaRPr lang="en-US" altLang="zh-CN" sz="2200" b="1" dirty="0">
              <a:latin typeface="Arial" panose="020B0604020202020204" pitchFamily="34" charset="0"/>
            </a:endParaRPr>
          </a:p>
        </p:txBody>
      </p:sp>
      <p:sp>
        <p:nvSpPr>
          <p:cNvPr id="28679" name="Rectangle 5"/>
          <p:cNvSpPr/>
          <p:nvPr/>
        </p:nvSpPr>
        <p:spPr>
          <a:xfrm>
            <a:off x="223838" y="5138738"/>
            <a:ext cx="2066925" cy="955675"/>
          </a:xfrm>
          <a:prstGeom prst="rect">
            <a:avLst/>
          </a:prstGeom>
          <a:solidFill>
            <a:srgbClr val="FDE3BA"/>
          </a:solidFill>
          <a:ln w="12700" cap="flat" cmpd="sng">
            <a:solidFill>
              <a:schemeClr val="bg2"/>
            </a:solidFill>
            <a:prstDash val="solid"/>
            <a:miter/>
            <a:headEnd type="none" w="med" len="med"/>
            <a:tailEnd type="none" w="med" len="med"/>
          </a:ln>
          <a:effectLst>
            <a:outerShdw dist="107763" dir="2699999" algn="ctr" rotWithShape="0">
              <a:schemeClr val="bg2"/>
            </a:outerShdw>
          </a:effectLst>
        </p:spPr>
        <p:txBody>
          <a:bodyPr lIns="90488" tIns="44450" rIns="90488" bIns="44450">
            <a:spAutoFit/>
          </a:bodyPr>
          <a:p>
            <a:pPr algn="ctr" eaLnBrk="0" hangingPunct="0">
              <a:spcBef>
                <a:spcPct val="50000"/>
              </a:spcBef>
              <a:buNone/>
            </a:pPr>
            <a:r>
              <a:rPr lang="en-US" altLang="zh-CN" sz="2800" b="1" dirty="0">
                <a:solidFill>
                  <a:srgbClr val="D93192"/>
                </a:solidFill>
                <a:latin typeface="Arial" panose="020B0604020202020204" pitchFamily="34" charset="0"/>
              </a:rPr>
              <a:t>Present Value</a:t>
            </a:r>
            <a:endParaRPr lang="en-US" altLang="zh-CN" sz="2800" b="1" dirty="0">
              <a:solidFill>
                <a:srgbClr val="D93192"/>
              </a:solidFill>
              <a:latin typeface="Arial" panose="020B0604020202020204" pitchFamily="34" charset="0"/>
            </a:endParaRPr>
          </a:p>
        </p:txBody>
      </p:sp>
      <p:sp>
        <p:nvSpPr>
          <p:cNvPr id="28680" name="Rectangle 6"/>
          <p:cNvSpPr/>
          <p:nvPr/>
        </p:nvSpPr>
        <p:spPr>
          <a:xfrm>
            <a:off x="6472238" y="5138738"/>
            <a:ext cx="2066925" cy="955675"/>
          </a:xfrm>
          <a:prstGeom prst="rect">
            <a:avLst/>
          </a:prstGeom>
          <a:solidFill>
            <a:schemeClr val="bg1"/>
          </a:solidFill>
          <a:ln w="12700" cap="flat" cmpd="sng">
            <a:solidFill>
              <a:srgbClr val="000000"/>
            </a:solidFill>
            <a:prstDash val="solid"/>
            <a:miter/>
            <a:headEnd type="none" w="med" len="med"/>
            <a:tailEnd type="none" w="med" len="med"/>
          </a:ln>
        </p:spPr>
        <p:txBody>
          <a:bodyPr lIns="90488" tIns="44450" rIns="90488" bIns="44450"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eaLnBrk="1" hangingPunct="1">
              <a:spcBef>
                <a:spcPct val="0"/>
              </a:spcBef>
              <a:buClrTx/>
              <a:buSzTx/>
              <a:buFontTx/>
              <a:buNone/>
            </a:pPr>
            <a:r>
              <a:rPr lang="en-US" altLang="zh-CN" dirty="0">
                <a:solidFill>
                  <a:srgbClr val="800080"/>
                </a:solidFill>
                <a:latin typeface="Arial" panose="020B0604020202020204" pitchFamily="34" charset="0"/>
              </a:rPr>
              <a:t>Future Value</a:t>
            </a:r>
            <a:endParaRPr lang="en-US" altLang="zh-CN" dirty="0">
              <a:solidFill>
                <a:srgbClr val="800080"/>
              </a:solidFill>
              <a:latin typeface="Arial" panose="020B0604020202020204" pitchFamily="34" charset="0"/>
            </a:endParaRPr>
          </a:p>
        </p:txBody>
      </p:sp>
      <p:sp>
        <p:nvSpPr>
          <p:cNvPr id="28681" name="Line 7"/>
          <p:cNvSpPr/>
          <p:nvPr/>
        </p:nvSpPr>
        <p:spPr>
          <a:xfrm>
            <a:off x="2362200" y="5638800"/>
            <a:ext cx="3962400" cy="0"/>
          </a:xfrm>
          <a:prstGeom prst="line">
            <a:avLst/>
          </a:prstGeom>
          <a:ln w="50800" cap="flat" cmpd="sng">
            <a:solidFill>
              <a:schemeClr val="tx2"/>
            </a:solidFill>
            <a:prstDash val="solid"/>
            <a:headEnd type="none" w="med" len="med"/>
            <a:tailEnd type="triangle" w="med" len="med"/>
          </a:ln>
          <a:effectLst>
            <a:outerShdw dist="107763" dir="2699999" algn="ctr" rotWithShape="0">
              <a:schemeClr val="bg2"/>
            </a:outerShdw>
          </a:effectLst>
        </p:spPr>
      </p:sp>
      <p:sp>
        <p:nvSpPr>
          <p:cNvPr id="28682" name="Rectangle 8"/>
          <p:cNvSpPr>
            <a:spLocks noGrp="1"/>
          </p:cNvSpPr>
          <p:nvPr>
            <p:ph type="title"/>
          </p:nvPr>
        </p:nvSpPr>
        <p:spPr>
          <a:ln/>
        </p:spPr>
        <p:txBody>
          <a:bodyPr vert="horz" wrap="square" lIns="90488" tIns="44450" rIns="90488" bIns="44450" anchor="ctr" anchorCtr="0"/>
          <a:p>
            <a:pPr eaLnBrk="1" hangingPunct="1"/>
            <a:r>
              <a:rPr lang="en-US" altLang="zh-CN" dirty="0">
                <a:solidFill>
                  <a:schemeClr val="tx1"/>
                </a:solidFill>
              </a:rPr>
              <a:t>The Concept of Present Value</a:t>
            </a:r>
            <a:endParaRPr lang="en-US" altLang="zh-CN" dirty="0">
              <a:solidFill>
                <a:schemeClr val="tx1"/>
              </a:solidFill>
            </a:endParaRPr>
          </a:p>
        </p:txBody>
      </p:sp>
      <p:graphicFrame>
        <p:nvGraphicFramePr>
          <p:cNvPr id="28683" name="Object 9">
            <a:hlinkClick r:id="" action="ppaction://ole?verb="/>
          </p:cNvPr>
          <p:cNvGraphicFramePr/>
          <p:nvPr/>
        </p:nvGraphicFramePr>
        <p:xfrm>
          <a:off x="400050" y="1895475"/>
          <a:ext cx="1716088" cy="1544638"/>
        </p:xfrm>
        <a:graphic>
          <a:graphicData uri="http://schemas.openxmlformats.org/presentationml/2006/ole">
            <mc:AlternateContent xmlns:mc="http://schemas.openxmlformats.org/markup-compatibility/2006">
              <mc:Choice xmlns:v="urn:schemas-microsoft-com:vml" Requires="v">
                <p:oleObj spid="_x0000_s3090" name="" r:id="rId1" imgW="2285365" imgH="2061210" progId="MS_ClipArt_Gallery.2">
                  <p:embed/>
                </p:oleObj>
              </mc:Choice>
              <mc:Fallback>
                <p:oleObj name="" r:id="rId1" imgW="2285365" imgH="2061210" progId="MS_ClipArt_Gallery.2">
                  <p:embed/>
                  <p:pic>
                    <p:nvPicPr>
                      <p:cNvPr id="0" name="图片 3089"/>
                      <p:cNvPicPr/>
                      <p:nvPr/>
                    </p:nvPicPr>
                    <p:blipFill>
                      <a:blip r:embed="rId2"/>
                      <a:stretch>
                        <a:fillRect/>
                      </a:stretch>
                    </p:blipFill>
                    <p:spPr>
                      <a:xfrm>
                        <a:off x="400050" y="1895475"/>
                        <a:ext cx="1716088" cy="1544638"/>
                      </a:xfrm>
                      <a:prstGeom prst="rect">
                        <a:avLst/>
                      </a:prstGeom>
                      <a:noFill/>
                      <a:ln w="38100">
                        <a:noFill/>
                        <a:miter/>
                      </a:ln>
                    </p:spPr>
                  </p:pic>
                </p:oleObj>
              </mc:Fallback>
            </mc:AlternateContent>
          </a:graphicData>
        </a:graphic>
      </p:graphicFrame>
      <p:graphicFrame>
        <p:nvGraphicFramePr>
          <p:cNvPr id="28684" name="Object 10">
            <a:hlinkClick r:id="" action="ppaction://ole?verb="/>
          </p:cNvPr>
          <p:cNvGraphicFramePr/>
          <p:nvPr/>
        </p:nvGraphicFramePr>
        <p:xfrm>
          <a:off x="7239000" y="1808163"/>
          <a:ext cx="1716088" cy="1544637"/>
        </p:xfrm>
        <a:graphic>
          <a:graphicData uri="http://schemas.openxmlformats.org/presentationml/2006/ole">
            <mc:AlternateContent xmlns:mc="http://schemas.openxmlformats.org/markup-compatibility/2006">
              <mc:Choice xmlns:v="urn:schemas-microsoft-com:vml" Requires="v">
                <p:oleObj spid="_x0000_s3086" name="" r:id="rId3" imgW="1959610" imgH="1763395" progId="MS_ClipArt_Gallery.2">
                  <p:embed/>
                </p:oleObj>
              </mc:Choice>
              <mc:Fallback>
                <p:oleObj name="" r:id="rId3" imgW="1959610" imgH="1763395" progId="MS_ClipArt_Gallery.2">
                  <p:embed/>
                  <p:pic>
                    <p:nvPicPr>
                      <p:cNvPr id="0" name="图片 3085"/>
                      <p:cNvPicPr/>
                      <p:nvPr/>
                    </p:nvPicPr>
                    <p:blipFill>
                      <a:blip r:embed="rId4">
                        <a:clrChange>
                          <a:clrFrom>
                            <a:srgbClr val="00C0E0"/>
                          </a:clrFrom>
                          <a:clrTo>
                            <a:srgbClr val="1C1C1C"/>
                          </a:clrTo>
                        </a:clrChange>
                        <a:clrChange>
                          <a:clrFrom>
                            <a:srgbClr val="00FFFF"/>
                          </a:clrFrom>
                          <a:clrTo>
                            <a:srgbClr val="AD6D78"/>
                          </a:clrTo>
                        </a:clrChange>
                        <a:clrChange>
                          <a:clrFrom>
                            <a:srgbClr val="C0C0C0"/>
                          </a:clrFrom>
                          <a:clrTo>
                            <a:srgbClr val="FFFFFF"/>
                          </a:clrTo>
                        </a:clrChange>
                      </a:blip>
                      <a:stretch>
                        <a:fillRect/>
                      </a:stretch>
                    </p:blipFill>
                    <p:spPr>
                      <a:xfrm>
                        <a:off x="7239000" y="1808163"/>
                        <a:ext cx="1716088" cy="1544637"/>
                      </a:xfrm>
                      <a:prstGeom prst="rect">
                        <a:avLst/>
                      </a:prstGeom>
                      <a:noFill/>
                      <a:ln w="38100">
                        <a:noFill/>
                        <a:miter/>
                      </a:ln>
                    </p:spPr>
                  </p:pic>
                </p:oleObj>
              </mc:Fallback>
            </mc:AlternateContent>
          </a:graphicData>
        </a:graphic>
      </p:graphicFrame>
      <p:sp>
        <p:nvSpPr>
          <p:cNvPr id="28685" name="Line 11"/>
          <p:cNvSpPr/>
          <p:nvPr/>
        </p:nvSpPr>
        <p:spPr>
          <a:xfrm>
            <a:off x="2133600" y="2819400"/>
            <a:ext cx="990600" cy="0"/>
          </a:xfrm>
          <a:prstGeom prst="line">
            <a:avLst/>
          </a:prstGeom>
          <a:ln w="50800" cap="flat" cmpd="sng">
            <a:solidFill>
              <a:schemeClr val="tx2"/>
            </a:solidFill>
            <a:prstDash val="solid"/>
            <a:headEnd type="none" w="med" len="med"/>
            <a:tailEnd type="triangle" w="med" len="med"/>
          </a:ln>
          <a:effectLst>
            <a:outerShdw dist="107763" dir="2699999" algn="ctr" rotWithShape="0">
              <a:schemeClr val="bg2"/>
            </a:outerShdw>
          </a:effectLst>
        </p:spPr>
      </p:sp>
      <p:sp>
        <p:nvSpPr>
          <p:cNvPr id="28686" name="Line 12"/>
          <p:cNvSpPr/>
          <p:nvPr/>
        </p:nvSpPr>
        <p:spPr>
          <a:xfrm>
            <a:off x="5105400" y="2819400"/>
            <a:ext cx="990600" cy="0"/>
          </a:xfrm>
          <a:prstGeom prst="line">
            <a:avLst/>
          </a:prstGeom>
          <a:ln w="50800" cap="flat" cmpd="sng">
            <a:solidFill>
              <a:schemeClr val="tx2"/>
            </a:solidFill>
            <a:prstDash val="solid"/>
            <a:headEnd type="none" w="med" len="med"/>
            <a:tailEnd type="triangle" w="med" len="med"/>
          </a:ln>
          <a:effectLst>
            <a:outerShdw dist="107763" dir="2699999" algn="ctr" rotWithShape="0">
              <a:schemeClr val="bg2"/>
            </a:outerShdw>
          </a:effectLst>
        </p:spPr>
      </p:sp>
      <p:graphicFrame>
        <p:nvGraphicFramePr>
          <p:cNvPr id="28687" name="Object 13">
            <a:hlinkClick r:id="" action="ppaction://ole?verb="/>
          </p:cNvPr>
          <p:cNvGraphicFramePr/>
          <p:nvPr/>
        </p:nvGraphicFramePr>
        <p:xfrm>
          <a:off x="3486150" y="1835150"/>
          <a:ext cx="1716088" cy="1544638"/>
        </p:xfrm>
        <a:graphic>
          <a:graphicData uri="http://schemas.openxmlformats.org/presentationml/2006/ole">
            <mc:AlternateContent xmlns:mc="http://schemas.openxmlformats.org/markup-compatibility/2006">
              <mc:Choice xmlns:v="urn:schemas-microsoft-com:vml" Requires="v">
                <p:oleObj spid="_x0000_s3089" name="" r:id="rId5" imgW="1959610" imgH="1763395" progId="MS_ClipArt_Gallery.2">
                  <p:embed/>
                </p:oleObj>
              </mc:Choice>
              <mc:Fallback>
                <p:oleObj name="" r:id="rId5" imgW="1959610" imgH="1763395" progId="MS_ClipArt_Gallery.2">
                  <p:embed/>
                  <p:pic>
                    <p:nvPicPr>
                      <p:cNvPr id="0" name="图片 3088"/>
                      <p:cNvPicPr/>
                      <p:nvPr/>
                    </p:nvPicPr>
                    <p:blipFill>
                      <a:blip r:embed="rId6">
                        <a:clrChange>
                          <a:clrFrom>
                            <a:srgbClr val="C0C0C0"/>
                          </a:clrFrom>
                          <a:clrTo>
                            <a:srgbClr val="91F9F9"/>
                          </a:clrTo>
                        </a:clrChange>
                      </a:blip>
                      <a:stretch>
                        <a:fillRect/>
                      </a:stretch>
                    </p:blipFill>
                    <p:spPr>
                      <a:xfrm>
                        <a:off x="3486150" y="1835150"/>
                        <a:ext cx="1716088" cy="1544638"/>
                      </a:xfrm>
                      <a:prstGeom prst="rect">
                        <a:avLst/>
                      </a:prstGeom>
                      <a:noFill/>
                      <a:ln w="38100">
                        <a:noFill/>
                        <a:miter/>
                      </a:ln>
                    </p:spPr>
                  </p:pic>
                </p:oleObj>
              </mc:Fallback>
            </mc:AlternateContent>
          </a:graphicData>
        </a:graphic>
      </p:graphicFrame>
      <p:graphicFrame>
        <p:nvGraphicFramePr>
          <p:cNvPr id="28688" name="Object 14">
            <a:hlinkClick r:id="" action="ppaction://ole?verb="/>
          </p:cNvPr>
          <p:cNvGraphicFramePr/>
          <p:nvPr/>
        </p:nvGraphicFramePr>
        <p:xfrm>
          <a:off x="3352800" y="1600200"/>
          <a:ext cx="1050925" cy="1752600"/>
        </p:xfrm>
        <a:graphic>
          <a:graphicData uri="http://schemas.openxmlformats.org/presentationml/2006/ole">
            <mc:AlternateContent xmlns:mc="http://schemas.openxmlformats.org/markup-compatibility/2006">
              <mc:Choice xmlns:v="urn:schemas-microsoft-com:vml" Requires="v">
                <p:oleObj spid="_x0000_s3088" name="" r:id="rId7" imgW="2287905" imgH="2025650" progId="MS_ClipArt_Gallery.2">
                  <p:embed/>
                </p:oleObj>
              </mc:Choice>
              <mc:Fallback>
                <p:oleObj name="" r:id="rId7" imgW="2287905" imgH="2025650" progId="MS_ClipArt_Gallery.2">
                  <p:embed/>
                  <p:pic>
                    <p:nvPicPr>
                      <p:cNvPr id="0" name="图片 3087"/>
                      <p:cNvPicPr/>
                      <p:nvPr/>
                    </p:nvPicPr>
                    <p:blipFill>
                      <a:blip r:embed="rId8"/>
                      <a:stretch>
                        <a:fillRect/>
                      </a:stretch>
                    </p:blipFill>
                    <p:spPr>
                      <a:xfrm>
                        <a:off x="3352800" y="1600200"/>
                        <a:ext cx="1050925" cy="1752600"/>
                      </a:xfrm>
                      <a:prstGeom prst="rect">
                        <a:avLst/>
                      </a:prstGeom>
                      <a:noFill/>
                      <a:ln w="38100">
                        <a:noFill/>
                        <a:miter/>
                      </a:ln>
                    </p:spPr>
                  </p:pic>
                </p:oleObj>
              </mc:Fallback>
            </mc:AlternateContent>
          </a:graphicData>
        </a:graphic>
      </p:graphicFrame>
      <p:graphicFrame>
        <p:nvGraphicFramePr>
          <p:cNvPr id="28689" name="Object 15">
            <a:hlinkClick r:id="" action="ppaction://ole?verb="/>
          </p:cNvPr>
          <p:cNvGraphicFramePr/>
          <p:nvPr/>
        </p:nvGraphicFramePr>
        <p:xfrm>
          <a:off x="6248400" y="1447800"/>
          <a:ext cx="2057400" cy="2057400"/>
        </p:xfrm>
        <a:graphic>
          <a:graphicData uri="http://schemas.openxmlformats.org/presentationml/2006/ole">
            <mc:AlternateContent xmlns:mc="http://schemas.openxmlformats.org/markup-compatibility/2006">
              <mc:Choice xmlns:v="urn:schemas-microsoft-com:vml" Requires="v">
                <p:oleObj spid="_x0000_s3087" name="" r:id="rId9" imgW="2287905" imgH="2025650" progId="MS_ClipArt_Gallery.2">
                  <p:embed/>
                </p:oleObj>
              </mc:Choice>
              <mc:Fallback>
                <p:oleObj name="" r:id="rId9" imgW="2287905" imgH="2025650" progId="MS_ClipArt_Gallery.2">
                  <p:embed/>
                  <p:pic>
                    <p:nvPicPr>
                      <p:cNvPr id="0" name="图片 3086"/>
                      <p:cNvPicPr/>
                      <p:nvPr/>
                    </p:nvPicPr>
                    <p:blipFill>
                      <a:blip r:embed="rId8"/>
                      <a:stretch>
                        <a:fillRect/>
                      </a:stretch>
                    </p:blipFill>
                    <p:spPr>
                      <a:xfrm>
                        <a:off x="6248400" y="1447800"/>
                        <a:ext cx="2057400" cy="2057400"/>
                      </a:xfrm>
                      <a:prstGeom prst="rect">
                        <a:avLst/>
                      </a:prstGeom>
                      <a:noFill/>
                      <a:ln w="38100">
                        <a:noFill/>
                        <a:miter/>
                      </a:ln>
                    </p:spPr>
                  </p:pic>
                </p:oleObj>
              </mc:Fallback>
            </mc:AlternateContent>
          </a:graphicData>
        </a:graphic>
      </p:graphicFrame>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8"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29699"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29700" name="Rectangle 2"/>
          <p:cNvSpPr>
            <a:spLocks noGrp="1"/>
          </p:cNvSpPr>
          <p:nvPr>
            <p:ph idx="1"/>
          </p:nvPr>
        </p:nvSpPr>
        <p:spPr>
          <a:xfrm>
            <a:off x="1189038" y="2022475"/>
            <a:ext cx="7759700" cy="1052513"/>
          </a:xfrm>
          <a:solidFill>
            <a:srgbClr val="FFFFFF">
              <a:alpha val="100000"/>
            </a:srgbClr>
          </a:solidFill>
          <a:ln w="12700">
            <a:solidFill>
              <a:schemeClr val="bg2">
                <a:alpha val="100000"/>
              </a:schemeClr>
            </a:solidFill>
            <a:miter/>
          </a:ln>
          <a:effectLst>
            <a:outerShdw dist="107763" dir="2699999" algn="ctr" rotWithShape="0">
              <a:schemeClr val="bg2">
                <a:alpha val="100000"/>
              </a:schemeClr>
            </a:outerShdw>
          </a:effectLst>
        </p:spPr>
        <p:txBody>
          <a:bodyPr vert="horz" wrap="square" lIns="90488" tIns="44450" rIns="90488" bIns="44450" anchor="t" anchorCtr="0"/>
          <a:p>
            <a:pPr algn="ctr" eaLnBrk="1" hangingPunct="1">
              <a:buNone/>
            </a:pPr>
            <a:r>
              <a:rPr lang="en-US" altLang="zh-CN" b="1" dirty="0"/>
              <a:t>How much is a future amount worth today?</a:t>
            </a:r>
            <a:endParaRPr lang="en-US" altLang="zh-CN" b="1" dirty="0"/>
          </a:p>
          <a:p>
            <a:pPr algn="ctr" eaLnBrk="1" hangingPunct="1">
              <a:buNone/>
            </a:pPr>
            <a:endParaRPr lang="zh-CN" altLang="en-US" b="1" dirty="0"/>
          </a:p>
        </p:txBody>
      </p:sp>
      <p:sp>
        <p:nvSpPr>
          <p:cNvPr id="29701" name="Line 3"/>
          <p:cNvSpPr/>
          <p:nvPr/>
        </p:nvSpPr>
        <p:spPr>
          <a:xfrm>
            <a:off x="1143000" y="4343400"/>
            <a:ext cx="6858000" cy="0"/>
          </a:xfrm>
          <a:prstGeom prst="line">
            <a:avLst/>
          </a:prstGeom>
          <a:ln w="50800" cap="flat" cmpd="sng">
            <a:solidFill>
              <a:schemeClr val="tx2"/>
            </a:solidFill>
            <a:prstDash val="solid"/>
            <a:headEnd type="triangle" w="med" len="med"/>
            <a:tailEnd type="none" w="med" len="med"/>
          </a:ln>
        </p:spPr>
      </p:sp>
      <p:sp>
        <p:nvSpPr>
          <p:cNvPr id="29702" name="Line 4"/>
          <p:cNvSpPr/>
          <p:nvPr/>
        </p:nvSpPr>
        <p:spPr>
          <a:xfrm>
            <a:off x="1143000" y="4038600"/>
            <a:ext cx="0" cy="609600"/>
          </a:xfrm>
          <a:prstGeom prst="line">
            <a:avLst/>
          </a:prstGeom>
          <a:ln w="50800" cap="flat" cmpd="sng">
            <a:solidFill>
              <a:schemeClr val="tx2"/>
            </a:solidFill>
            <a:prstDash val="solid"/>
            <a:headEnd type="none" w="med" len="med"/>
            <a:tailEnd type="none" w="med" len="med"/>
          </a:ln>
        </p:spPr>
      </p:sp>
      <p:sp>
        <p:nvSpPr>
          <p:cNvPr id="29703" name="Line 5"/>
          <p:cNvSpPr/>
          <p:nvPr/>
        </p:nvSpPr>
        <p:spPr>
          <a:xfrm>
            <a:off x="3467100" y="4038600"/>
            <a:ext cx="0" cy="609600"/>
          </a:xfrm>
          <a:prstGeom prst="line">
            <a:avLst/>
          </a:prstGeom>
          <a:ln w="50800" cap="flat" cmpd="sng">
            <a:solidFill>
              <a:schemeClr val="tx2"/>
            </a:solidFill>
            <a:prstDash val="solid"/>
            <a:headEnd type="none" w="med" len="med"/>
            <a:tailEnd type="none" w="med" len="med"/>
          </a:ln>
        </p:spPr>
      </p:sp>
      <p:sp>
        <p:nvSpPr>
          <p:cNvPr id="29704" name="Line 6"/>
          <p:cNvSpPr/>
          <p:nvPr/>
        </p:nvSpPr>
        <p:spPr>
          <a:xfrm>
            <a:off x="5676900" y="4038600"/>
            <a:ext cx="0" cy="609600"/>
          </a:xfrm>
          <a:prstGeom prst="line">
            <a:avLst/>
          </a:prstGeom>
          <a:ln w="50800" cap="flat" cmpd="sng">
            <a:solidFill>
              <a:schemeClr val="tx2"/>
            </a:solidFill>
            <a:prstDash val="solid"/>
            <a:headEnd type="none" w="med" len="med"/>
            <a:tailEnd type="none" w="med" len="med"/>
          </a:ln>
        </p:spPr>
      </p:sp>
      <p:sp>
        <p:nvSpPr>
          <p:cNvPr id="29705" name="Line 7"/>
          <p:cNvSpPr/>
          <p:nvPr/>
        </p:nvSpPr>
        <p:spPr>
          <a:xfrm>
            <a:off x="8039100" y="4038600"/>
            <a:ext cx="0" cy="609600"/>
          </a:xfrm>
          <a:prstGeom prst="line">
            <a:avLst/>
          </a:prstGeom>
          <a:ln w="50800" cap="flat" cmpd="sng">
            <a:solidFill>
              <a:schemeClr val="tx2"/>
            </a:solidFill>
            <a:prstDash val="solid"/>
            <a:headEnd type="none" w="med" len="med"/>
            <a:tailEnd type="none" w="med" len="med"/>
          </a:ln>
        </p:spPr>
      </p:sp>
      <p:sp>
        <p:nvSpPr>
          <p:cNvPr id="29706" name="Rectangle 8"/>
          <p:cNvSpPr/>
          <p:nvPr/>
        </p:nvSpPr>
        <p:spPr>
          <a:xfrm>
            <a:off x="534988" y="4649788"/>
            <a:ext cx="1216025" cy="423862"/>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200" b="1" dirty="0">
                <a:solidFill>
                  <a:srgbClr val="9234DB"/>
                </a:solidFill>
                <a:latin typeface="Arial" panose="020B0604020202020204" pitchFamily="34" charset="0"/>
              </a:rPr>
              <a:t>Today</a:t>
            </a:r>
            <a:endParaRPr lang="en-US" altLang="zh-CN" sz="2200" b="1" dirty="0">
              <a:solidFill>
                <a:srgbClr val="9234DB"/>
              </a:solidFill>
              <a:latin typeface="Arial" panose="020B0604020202020204" pitchFamily="34" charset="0"/>
            </a:endParaRPr>
          </a:p>
        </p:txBody>
      </p:sp>
      <p:sp>
        <p:nvSpPr>
          <p:cNvPr id="29707" name="Rectangle 9"/>
          <p:cNvSpPr/>
          <p:nvPr/>
        </p:nvSpPr>
        <p:spPr>
          <a:xfrm>
            <a:off x="534988" y="3278188"/>
            <a:ext cx="1216025" cy="75882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200" b="1" dirty="0">
                <a:solidFill>
                  <a:srgbClr val="9234DB"/>
                </a:solidFill>
                <a:latin typeface="Arial" panose="020B0604020202020204" pitchFamily="34" charset="0"/>
              </a:rPr>
              <a:t>Present Value</a:t>
            </a:r>
            <a:endParaRPr lang="en-US" altLang="zh-CN" sz="2200" b="1" dirty="0">
              <a:solidFill>
                <a:srgbClr val="9234DB"/>
              </a:solidFill>
              <a:latin typeface="Arial" panose="020B0604020202020204" pitchFamily="34" charset="0"/>
            </a:endParaRPr>
          </a:p>
        </p:txBody>
      </p:sp>
      <p:sp>
        <p:nvSpPr>
          <p:cNvPr id="29708" name="Rectangle 10"/>
          <p:cNvSpPr/>
          <p:nvPr/>
        </p:nvSpPr>
        <p:spPr>
          <a:xfrm>
            <a:off x="7431088" y="3278188"/>
            <a:ext cx="1216025" cy="75882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200" b="1" dirty="0">
                <a:solidFill>
                  <a:srgbClr val="9234DB"/>
                </a:solidFill>
                <a:latin typeface="Arial" panose="020B0604020202020204" pitchFamily="34" charset="0"/>
              </a:rPr>
              <a:t>FutureValue</a:t>
            </a:r>
            <a:endParaRPr lang="en-US" altLang="zh-CN" sz="2200" b="1" dirty="0">
              <a:solidFill>
                <a:srgbClr val="9234DB"/>
              </a:solidFill>
              <a:latin typeface="Arial" panose="020B0604020202020204" pitchFamily="34" charset="0"/>
            </a:endParaRPr>
          </a:p>
        </p:txBody>
      </p:sp>
      <p:sp>
        <p:nvSpPr>
          <p:cNvPr id="29709" name="Line 11"/>
          <p:cNvSpPr/>
          <p:nvPr/>
        </p:nvSpPr>
        <p:spPr>
          <a:xfrm>
            <a:off x="1905000" y="3810000"/>
            <a:ext cx="5410200" cy="0"/>
          </a:xfrm>
          <a:prstGeom prst="line">
            <a:avLst/>
          </a:prstGeom>
          <a:ln w="50800" cap="flat" cmpd="sng">
            <a:solidFill>
              <a:srgbClr val="9234DB"/>
            </a:solidFill>
            <a:prstDash val="dash"/>
            <a:headEnd type="triangle" w="med" len="med"/>
            <a:tailEnd type="none" w="med" len="med"/>
          </a:ln>
        </p:spPr>
      </p:sp>
      <p:sp>
        <p:nvSpPr>
          <p:cNvPr id="29710" name="Rectangle 12"/>
          <p:cNvSpPr/>
          <p:nvPr/>
        </p:nvSpPr>
        <p:spPr>
          <a:xfrm>
            <a:off x="2439988" y="3354388"/>
            <a:ext cx="4340225" cy="423862"/>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200" b="1" dirty="0">
                <a:solidFill>
                  <a:srgbClr val="9234DB"/>
                </a:solidFill>
                <a:latin typeface="Arial" panose="020B0604020202020204" pitchFamily="34" charset="0"/>
              </a:rPr>
              <a:t>Interest compounding periods</a:t>
            </a:r>
            <a:endParaRPr lang="en-US" altLang="zh-CN" sz="2200" b="1" dirty="0">
              <a:solidFill>
                <a:srgbClr val="9234DB"/>
              </a:solidFill>
              <a:latin typeface="Arial" panose="020B0604020202020204" pitchFamily="34" charset="0"/>
            </a:endParaRPr>
          </a:p>
        </p:txBody>
      </p:sp>
      <p:graphicFrame>
        <p:nvGraphicFramePr>
          <p:cNvPr id="29711" name="Object 13">
            <a:hlinkClick r:id="" action="ppaction://ole?verb="/>
          </p:cNvPr>
          <p:cNvGraphicFramePr/>
          <p:nvPr/>
        </p:nvGraphicFramePr>
        <p:xfrm>
          <a:off x="685800" y="5257800"/>
          <a:ext cx="1171575" cy="501650"/>
        </p:xfrm>
        <a:graphic>
          <a:graphicData uri="http://schemas.openxmlformats.org/presentationml/2006/ole">
            <mc:AlternateContent xmlns:mc="http://schemas.openxmlformats.org/markup-compatibility/2006">
              <mc:Choice xmlns:v="urn:schemas-microsoft-com:vml" Requires="v">
                <p:oleObj spid="_x0000_s3091" name="" r:id="rId1" imgW="2285365" imgH="983615" progId="MS_ClipArt_Gallery.2">
                  <p:embed/>
                </p:oleObj>
              </mc:Choice>
              <mc:Fallback>
                <p:oleObj name="" r:id="rId1" imgW="2285365" imgH="983615" progId="MS_ClipArt_Gallery.2">
                  <p:embed/>
                  <p:pic>
                    <p:nvPicPr>
                      <p:cNvPr id="0" name="图片 3090"/>
                      <p:cNvPicPr/>
                      <p:nvPr/>
                    </p:nvPicPr>
                    <p:blipFill>
                      <a:blip r:embed="rId2"/>
                      <a:stretch>
                        <a:fillRect/>
                      </a:stretch>
                    </p:blipFill>
                    <p:spPr>
                      <a:xfrm>
                        <a:off x="685800" y="5257800"/>
                        <a:ext cx="1171575" cy="501650"/>
                      </a:xfrm>
                      <a:prstGeom prst="rect">
                        <a:avLst/>
                      </a:prstGeom>
                      <a:noFill/>
                      <a:ln w="38100">
                        <a:noFill/>
                        <a:miter/>
                      </a:ln>
                    </p:spPr>
                  </p:pic>
                </p:oleObj>
              </mc:Fallback>
            </mc:AlternateContent>
          </a:graphicData>
        </a:graphic>
      </p:graphicFrame>
      <p:grpSp>
        <p:nvGrpSpPr>
          <p:cNvPr id="29712" name="Group 14"/>
          <p:cNvGrpSpPr/>
          <p:nvPr/>
        </p:nvGrpSpPr>
        <p:grpSpPr>
          <a:xfrm>
            <a:off x="2971800" y="4876800"/>
            <a:ext cx="1171575" cy="882650"/>
            <a:chOff x="1872" y="3072"/>
            <a:chExt cx="738" cy="556"/>
          </a:xfrm>
        </p:grpSpPr>
        <p:graphicFrame>
          <p:nvGraphicFramePr>
            <p:cNvPr id="29720" name="Object 15">
              <a:hlinkClick r:id="" action="ppaction://ole?verb="/>
            </p:cNvPr>
            <p:cNvGraphicFramePr/>
            <p:nvPr/>
          </p:nvGraphicFramePr>
          <p:xfrm>
            <a:off x="1872" y="3312"/>
            <a:ext cx="738" cy="316"/>
          </p:xfrm>
          <a:graphic>
            <a:graphicData uri="http://schemas.openxmlformats.org/presentationml/2006/ole">
              <mc:AlternateContent xmlns:mc="http://schemas.openxmlformats.org/markup-compatibility/2006">
                <mc:Choice xmlns:v="urn:schemas-microsoft-com:vml" Requires="v">
                  <p:oleObj spid="_x0000_s3093" name="" r:id="rId3" imgW="2285365" imgH="983615" progId="MS_ClipArt_Gallery.2">
                    <p:embed/>
                  </p:oleObj>
                </mc:Choice>
                <mc:Fallback>
                  <p:oleObj name="" r:id="rId3" imgW="2285365" imgH="983615" progId="MS_ClipArt_Gallery.2">
                    <p:embed/>
                    <p:pic>
                      <p:nvPicPr>
                        <p:cNvPr id="0" name="图片 3092"/>
                        <p:cNvPicPr/>
                        <p:nvPr/>
                      </p:nvPicPr>
                      <p:blipFill>
                        <a:blip r:embed="rId2"/>
                        <a:stretch>
                          <a:fillRect/>
                        </a:stretch>
                      </p:blipFill>
                      <p:spPr>
                        <a:xfrm>
                          <a:off x="1872" y="3312"/>
                          <a:ext cx="738" cy="316"/>
                        </a:xfrm>
                        <a:prstGeom prst="rect">
                          <a:avLst/>
                        </a:prstGeom>
                        <a:noFill/>
                        <a:ln w="38100">
                          <a:noFill/>
                          <a:miter/>
                        </a:ln>
                      </p:spPr>
                    </p:pic>
                  </p:oleObj>
                </mc:Fallback>
              </mc:AlternateContent>
            </a:graphicData>
          </a:graphic>
        </p:graphicFrame>
        <p:graphicFrame>
          <p:nvGraphicFramePr>
            <p:cNvPr id="29721" name="Object 16">
              <a:hlinkClick r:id="" action="ppaction://ole?verb="/>
            </p:cNvPr>
            <p:cNvGraphicFramePr/>
            <p:nvPr/>
          </p:nvGraphicFramePr>
          <p:xfrm>
            <a:off x="2016" y="3072"/>
            <a:ext cx="201" cy="316"/>
          </p:xfrm>
          <a:graphic>
            <a:graphicData uri="http://schemas.openxmlformats.org/presentationml/2006/ole">
              <mc:AlternateContent xmlns:mc="http://schemas.openxmlformats.org/markup-compatibility/2006">
                <mc:Choice xmlns:v="urn:schemas-microsoft-com:vml" Requires="v">
                  <p:oleObj spid="_x0000_s3092" name="" r:id="rId4" imgW="2285365" imgH="983615" progId="MS_ClipArt_Gallery.2">
                    <p:embed/>
                  </p:oleObj>
                </mc:Choice>
                <mc:Fallback>
                  <p:oleObj name="" r:id="rId4" imgW="2285365" imgH="983615" progId="MS_ClipArt_Gallery.2">
                    <p:embed/>
                    <p:pic>
                      <p:nvPicPr>
                        <p:cNvPr id="0" name="图片 3091"/>
                        <p:cNvPicPr/>
                        <p:nvPr/>
                      </p:nvPicPr>
                      <p:blipFill>
                        <a:blip r:embed="rId2"/>
                        <a:srcRect r="72766"/>
                        <a:stretch>
                          <a:fillRect/>
                        </a:stretch>
                      </p:blipFill>
                      <p:spPr>
                        <a:xfrm>
                          <a:off x="2016" y="3072"/>
                          <a:ext cx="201" cy="316"/>
                        </a:xfrm>
                        <a:prstGeom prst="rect">
                          <a:avLst/>
                        </a:prstGeom>
                        <a:noFill/>
                        <a:ln w="38100">
                          <a:noFill/>
                          <a:miter/>
                        </a:ln>
                      </p:spPr>
                    </p:pic>
                  </p:oleObj>
                </mc:Fallback>
              </mc:AlternateContent>
            </a:graphicData>
          </a:graphic>
        </p:graphicFrame>
      </p:grpSp>
      <p:grpSp>
        <p:nvGrpSpPr>
          <p:cNvPr id="29713" name="Group 17"/>
          <p:cNvGrpSpPr/>
          <p:nvPr/>
        </p:nvGrpSpPr>
        <p:grpSpPr>
          <a:xfrm>
            <a:off x="5181600" y="4800600"/>
            <a:ext cx="1247775" cy="958850"/>
            <a:chOff x="3264" y="3024"/>
            <a:chExt cx="786" cy="604"/>
          </a:xfrm>
        </p:grpSpPr>
        <p:graphicFrame>
          <p:nvGraphicFramePr>
            <p:cNvPr id="29718" name="Object 18">
              <a:hlinkClick r:id="" action="ppaction://ole?verb="/>
            </p:cNvPr>
            <p:cNvGraphicFramePr/>
            <p:nvPr/>
          </p:nvGraphicFramePr>
          <p:xfrm>
            <a:off x="3312" y="3312"/>
            <a:ext cx="738" cy="316"/>
          </p:xfrm>
          <a:graphic>
            <a:graphicData uri="http://schemas.openxmlformats.org/presentationml/2006/ole">
              <mc:AlternateContent xmlns:mc="http://schemas.openxmlformats.org/markup-compatibility/2006">
                <mc:Choice xmlns:v="urn:schemas-microsoft-com:vml" Requires="v">
                  <p:oleObj spid="_x0000_s3085" name="" r:id="rId5" imgW="2285365" imgH="983615" progId="MS_ClipArt_Gallery.2">
                    <p:embed/>
                  </p:oleObj>
                </mc:Choice>
                <mc:Fallback>
                  <p:oleObj name="" r:id="rId5" imgW="2285365" imgH="983615" progId="MS_ClipArt_Gallery.2">
                    <p:embed/>
                    <p:pic>
                      <p:nvPicPr>
                        <p:cNvPr id="0" name="图片 3084"/>
                        <p:cNvPicPr/>
                        <p:nvPr/>
                      </p:nvPicPr>
                      <p:blipFill>
                        <a:blip r:embed="rId2"/>
                        <a:stretch>
                          <a:fillRect/>
                        </a:stretch>
                      </p:blipFill>
                      <p:spPr>
                        <a:xfrm>
                          <a:off x="3312" y="3312"/>
                          <a:ext cx="738" cy="316"/>
                        </a:xfrm>
                        <a:prstGeom prst="rect">
                          <a:avLst/>
                        </a:prstGeom>
                        <a:noFill/>
                        <a:ln w="38100">
                          <a:noFill/>
                          <a:miter/>
                        </a:ln>
                      </p:spPr>
                    </p:pic>
                  </p:oleObj>
                </mc:Fallback>
              </mc:AlternateContent>
            </a:graphicData>
          </a:graphic>
        </p:graphicFrame>
        <p:graphicFrame>
          <p:nvGraphicFramePr>
            <p:cNvPr id="29719" name="Object 19">
              <a:hlinkClick r:id="" action="ppaction://ole?verb="/>
            </p:cNvPr>
            <p:cNvGraphicFramePr/>
            <p:nvPr/>
          </p:nvGraphicFramePr>
          <p:xfrm>
            <a:off x="3264" y="3024"/>
            <a:ext cx="369" cy="316"/>
          </p:xfrm>
          <a:graphic>
            <a:graphicData uri="http://schemas.openxmlformats.org/presentationml/2006/ole">
              <mc:AlternateContent xmlns:mc="http://schemas.openxmlformats.org/markup-compatibility/2006">
                <mc:Choice xmlns:v="urn:schemas-microsoft-com:vml" Requires="v">
                  <p:oleObj spid="_x0000_s3095" name="" r:id="rId6" imgW="2285365" imgH="983615" progId="MS_ClipArt_Gallery.2">
                    <p:embed/>
                  </p:oleObj>
                </mc:Choice>
                <mc:Fallback>
                  <p:oleObj name="" r:id="rId6" imgW="2285365" imgH="983615" progId="MS_ClipArt_Gallery.2">
                    <p:embed/>
                    <p:pic>
                      <p:nvPicPr>
                        <p:cNvPr id="0" name="图片 3094"/>
                        <p:cNvPicPr/>
                        <p:nvPr/>
                      </p:nvPicPr>
                      <p:blipFill>
                        <a:blip r:embed="rId2"/>
                        <a:srcRect r="50000"/>
                        <a:stretch>
                          <a:fillRect/>
                        </a:stretch>
                      </p:blipFill>
                      <p:spPr>
                        <a:xfrm>
                          <a:off x="3264" y="3024"/>
                          <a:ext cx="369" cy="316"/>
                        </a:xfrm>
                        <a:prstGeom prst="rect">
                          <a:avLst/>
                        </a:prstGeom>
                        <a:noFill/>
                        <a:ln w="38100">
                          <a:noFill/>
                          <a:miter/>
                        </a:ln>
                      </p:spPr>
                    </p:pic>
                  </p:oleObj>
                </mc:Fallback>
              </mc:AlternateContent>
            </a:graphicData>
          </a:graphic>
        </p:graphicFrame>
      </p:grpSp>
      <p:grpSp>
        <p:nvGrpSpPr>
          <p:cNvPr id="29714" name="Group 20"/>
          <p:cNvGrpSpPr/>
          <p:nvPr/>
        </p:nvGrpSpPr>
        <p:grpSpPr>
          <a:xfrm>
            <a:off x="7467600" y="4800600"/>
            <a:ext cx="1247775" cy="958850"/>
            <a:chOff x="4704" y="3024"/>
            <a:chExt cx="786" cy="604"/>
          </a:xfrm>
        </p:grpSpPr>
        <p:graphicFrame>
          <p:nvGraphicFramePr>
            <p:cNvPr id="29716" name="Object 21">
              <a:hlinkClick r:id="" action="ppaction://ole?verb="/>
            </p:cNvPr>
            <p:cNvGraphicFramePr/>
            <p:nvPr/>
          </p:nvGraphicFramePr>
          <p:xfrm>
            <a:off x="4752" y="3312"/>
            <a:ext cx="738" cy="316"/>
          </p:xfrm>
          <a:graphic>
            <a:graphicData uri="http://schemas.openxmlformats.org/presentationml/2006/ole">
              <mc:AlternateContent xmlns:mc="http://schemas.openxmlformats.org/markup-compatibility/2006">
                <mc:Choice xmlns:v="urn:schemas-microsoft-com:vml" Requires="v">
                  <p:oleObj spid="_x0000_s3096" name="" r:id="rId7" imgW="2285365" imgH="983615" progId="MS_ClipArt_Gallery.2">
                    <p:embed/>
                  </p:oleObj>
                </mc:Choice>
                <mc:Fallback>
                  <p:oleObj name="" r:id="rId7" imgW="2285365" imgH="983615" progId="MS_ClipArt_Gallery.2">
                    <p:embed/>
                    <p:pic>
                      <p:nvPicPr>
                        <p:cNvPr id="0" name="图片 3095"/>
                        <p:cNvPicPr/>
                        <p:nvPr/>
                      </p:nvPicPr>
                      <p:blipFill>
                        <a:blip r:embed="rId2"/>
                        <a:stretch>
                          <a:fillRect/>
                        </a:stretch>
                      </p:blipFill>
                      <p:spPr>
                        <a:xfrm>
                          <a:off x="4752" y="3312"/>
                          <a:ext cx="738" cy="316"/>
                        </a:xfrm>
                        <a:prstGeom prst="rect">
                          <a:avLst/>
                        </a:prstGeom>
                        <a:noFill/>
                        <a:ln w="38100">
                          <a:noFill/>
                          <a:miter/>
                        </a:ln>
                      </p:spPr>
                    </p:pic>
                  </p:oleObj>
                </mc:Fallback>
              </mc:AlternateContent>
            </a:graphicData>
          </a:graphic>
        </p:graphicFrame>
        <p:graphicFrame>
          <p:nvGraphicFramePr>
            <p:cNvPr id="29717" name="Object 22">
              <a:hlinkClick r:id="" action="ppaction://ole?verb="/>
            </p:cNvPr>
            <p:cNvGraphicFramePr/>
            <p:nvPr/>
          </p:nvGraphicFramePr>
          <p:xfrm>
            <a:off x="4704" y="3024"/>
            <a:ext cx="447" cy="316"/>
          </p:xfrm>
          <a:graphic>
            <a:graphicData uri="http://schemas.openxmlformats.org/presentationml/2006/ole">
              <mc:AlternateContent xmlns:mc="http://schemas.openxmlformats.org/markup-compatibility/2006">
                <mc:Choice xmlns:v="urn:schemas-microsoft-com:vml" Requires="v">
                  <p:oleObj spid="_x0000_s3097" name="" r:id="rId8" imgW="2285365" imgH="983615" progId="MS_ClipArt_Gallery.2">
                    <p:embed/>
                  </p:oleObj>
                </mc:Choice>
                <mc:Fallback>
                  <p:oleObj name="" r:id="rId8" imgW="2285365" imgH="983615" progId="MS_ClipArt_Gallery.2">
                    <p:embed/>
                    <p:pic>
                      <p:nvPicPr>
                        <p:cNvPr id="0" name="图片 3096"/>
                        <p:cNvPicPr/>
                        <p:nvPr/>
                      </p:nvPicPr>
                      <p:blipFill>
                        <a:blip r:embed="rId2"/>
                        <a:srcRect r="39432"/>
                        <a:stretch>
                          <a:fillRect/>
                        </a:stretch>
                      </p:blipFill>
                      <p:spPr>
                        <a:xfrm>
                          <a:off x="4704" y="3024"/>
                          <a:ext cx="447" cy="316"/>
                        </a:xfrm>
                        <a:prstGeom prst="rect">
                          <a:avLst/>
                        </a:prstGeom>
                        <a:noFill/>
                        <a:ln w="38100">
                          <a:noFill/>
                          <a:miter/>
                        </a:ln>
                      </p:spPr>
                    </p:pic>
                  </p:oleObj>
                </mc:Fallback>
              </mc:AlternateContent>
            </a:graphicData>
          </a:graphic>
        </p:graphicFrame>
      </p:grpSp>
      <p:sp>
        <p:nvSpPr>
          <p:cNvPr id="29715" name="Rectangle 23"/>
          <p:cNvSpPr>
            <a:spLocks noGrp="1"/>
          </p:cNvSpPr>
          <p:nvPr>
            <p:ph type="title"/>
          </p:nvPr>
        </p:nvSpPr>
        <p:spPr>
          <a:ln/>
        </p:spPr>
        <p:txBody>
          <a:bodyPr vert="horz" wrap="square" lIns="90488" tIns="44450" rIns="90488" bIns="44450" anchor="ctr" anchorCtr="0"/>
          <a:p>
            <a:pPr eaLnBrk="1" hangingPunct="1"/>
            <a:r>
              <a:rPr lang="en-US" altLang="zh-CN" dirty="0">
                <a:solidFill>
                  <a:schemeClr val="tx1"/>
                </a:solidFill>
              </a:rPr>
              <a:t>The Concept of Present Value</a:t>
            </a:r>
            <a:endParaRPr lang="en-US" altLang="zh-CN" dirty="0">
              <a:solidFill>
                <a:schemeClr val="tx1"/>
              </a:solidFill>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2"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30723"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30724" name="Rectangle 2"/>
          <p:cNvSpPr>
            <a:spLocks noGrp="1"/>
          </p:cNvSpPr>
          <p:nvPr>
            <p:ph idx="1"/>
          </p:nvPr>
        </p:nvSpPr>
        <p:spPr>
          <a:xfrm>
            <a:off x="1189038" y="2022475"/>
            <a:ext cx="7759700" cy="4105275"/>
          </a:xfrm>
          <a:solidFill>
            <a:srgbClr val="FFFFFF">
              <a:alpha val="100000"/>
            </a:srgbClr>
          </a:solidFill>
          <a:ln w="12700">
            <a:solidFill>
              <a:schemeClr val="bg2">
                <a:alpha val="100000"/>
              </a:schemeClr>
            </a:solidFill>
            <a:miter/>
          </a:ln>
          <a:effectLst>
            <a:outerShdw dist="107763" dir="2699999" algn="ctr" rotWithShape="0">
              <a:schemeClr val="bg2">
                <a:alpha val="100000"/>
              </a:schemeClr>
            </a:outerShdw>
          </a:effectLst>
        </p:spPr>
        <p:txBody>
          <a:bodyPr vert="horz" wrap="square" lIns="90488" tIns="44450" rIns="90488" bIns="44450" anchor="t" anchorCtr="0"/>
          <a:p>
            <a:pPr algn="ctr" eaLnBrk="1" hangingPunct="1">
              <a:lnSpc>
                <a:spcPct val="90000"/>
              </a:lnSpc>
              <a:buNone/>
            </a:pPr>
            <a:r>
              <a:rPr lang="en-US" altLang="zh-CN" b="1" dirty="0"/>
              <a:t>How much is a future amount worth today?</a:t>
            </a:r>
            <a:endParaRPr lang="en-US" altLang="zh-CN" b="1" dirty="0"/>
          </a:p>
          <a:p>
            <a:pPr algn="ctr" eaLnBrk="1" hangingPunct="1">
              <a:lnSpc>
                <a:spcPct val="90000"/>
              </a:lnSpc>
              <a:buNone/>
            </a:pPr>
            <a:r>
              <a:rPr lang="en-US" altLang="zh-CN" b="1" dirty="0">
                <a:solidFill>
                  <a:schemeClr val="hlink"/>
                </a:solidFill>
              </a:rPr>
              <a:t>Three pieces of information must be known to solve a present value problem:</a:t>
            </a:r>
            <a:endParaRPr lang="en-US" altLang="zh-CN" b="1" dirty="0"/>
          </a:p>
          <a:p>
            <a:pPr lvl="1" eaLnBrk="1" hangingPunct="1">
              <a:lnSpc>
                <a:spcPct val="90000"/>
              </a:lnSpc>
              <a:buFont typeface="Monotype Sorts" pitchFamily="2" charset="2"/>
              <a:buChar char="Ê"/>
            </a:pPr>
            <a:r>
              <a:rPr lang="en-US" altLang="zh-CN" b="1" dirty="0"/>
              <a:t>The </a:t>
            </a:r>
            <a:r>
              <a:rPr lang="en-US" altLang="zh-CN" b="1" u="sng" dirty="0">
                <a:solidFill>
                  <a:srgbClr val="FC0128"/>
                </a:solidFill>
              </a:rPr>
              <a:t>future</a:t>
            </a:r>
            <a:r>
              <a:rPr lang="en-US" altLang="zh-CN" b="1" dirty="0"/>
              <a:t> amount.</a:t>
            </a:r>
            <a:endParaRPr lang="en-US" altLang="zh-CN" b="1" dirty="0"/>
          </a:p>
          <a:p>
            <a:pPr lvl="1" eaLnBrk="1" hangingPunct="1">
              <a:lnSpc>
                <a:spcPct val="90000"/>
              </a:lnSpc>
              <a:buFont typeface="Monotype Sorts" pitchFamily="2" charset="2"/>
              <a:buChar char="Ë"/>
            </a:pPr>
            <a:r>
              <a:rPr lang="en-US" altLang="zh-CN" b="1" dirty="0"/>
              <a:t>The interest rate (i).</a:t>
            </a:r>
            <a:endParaRPr lang="en-US" altLang="zh-CN" b="1" dirty="0"/>
          </a:p>
          <a:p>
            <a:pPr lvl="1" eaLnBrk="1" hangingPunct="1">
              <a:lnSpc>
                <a:spcPct val="90000"/>
              </a:lnSpc>
              <a:buFont typeface="Monotype Sorts" pitchFamily="2" charset="2"/>
              <a:buChar char="Ì"/>
            </a:pPr>
            <a:r>
              <a:rPr lang="en-US" altLang="zh-CN" b="1" dirty="0"/>
              <a:t>The number of periods (n) the amount will be invested.</a:t>
            </a:r>
            <a:endParaRPr lang="en-US" altLang="zh-CN" b="1" dirty="0"/>
          </a:p>
        </p:txBody>
      </p:sp>
      <p:sp>
        <p:nvSpPr>
          <p:cNvPr id="30725" name="Rectangle 3"/>
          <p:cNvSpPr>
            <a:spLocks noGrp="1"/>
          </p:cNvSpPr>
          <p:nvPr>
            <p:ph type="title"/>
          </p:nvPr>
        </p:nvSpPr>
        <p:spPr>
          <a:xfrm>
            <a:off x="1150938" y="188913"/>
            <a:ext cx="7793037" cy="1462087"/>
          </a:xfrm>
          <a:ln/>
        </p:spPr>
        <p:txBody>
          <a:bodyPr vert="horz" wrap="square" lIns="90488" tIns="44450" rIns="90488" bIns="44450" anchor="ctr" anchorCtr="0"/>
          <a:p>
            <a:pPr eaLnBrk="1" hangingPunct="1"/>
            <a:r>
              <a:rPr lang="en-US" altLang="zh-CN" dirty="0">
                <a:solidFill>
                  <a:schemeClr val="tx1"/>
                </a:solidFill>
              </a:rPr>
              <a:t>The Concept of Present Value</a:t>
            </a:r>
            <a:endParaRPr lang="en-US" altLang="zh-CN" dirty="0">
              <a:solidFill>
                <a:schemeClr val="tx1"/>
              </a:solidFill>
            </a:endParaRP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31747"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31748" name="Rectangle 2"/>
          <p:cNvSpPr/>
          <p:nvPr/>
        </p:nvSpPr>
        <p:spPr>
          <a:xfrm>
            <a:off x="534988" y="1677988"/>
            <a:ext cx="7921625" cy="106362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b="1" dirty="0">
                <a:latin typeface="Arial" panose="020B0604020202020204" pitchFamily="34" charset="0"/>
              </a:rPr>
              <a:t>Two types of cash flows are involved with bonds:</a:t>
            </a:r>
            <a:endParaRPr lang="en-US" altLang="zh-CN" b="1" dirty="0">
              <a:latin typeface="Arial" panose="020B0604020202020204" pitchFamily="34" charset="0"/>
            </a:endParaRPr>
          </a:p>
        </p:txBody>
      </p:sp>
      <p:sp>
        <p:nvSpPr>
          <p:cNvPr id="31749" name="Line 3"/>
          <p:cNvSpPr/>
          <p:nvPr/>
        </p:nvSpPr>
        <p:spPr>
          <a:xfrm>
            <a:off x="1447800" y="4648200"/>
            <a:ext cx="6858000" cy="0"/>
          </a:xfrm>
          <a:prstGeom prst="line">
            <a:avLst/>
          </a:prstGeom>
          <a:ln w="50800" cap="flat" cmpd="sng">
            <a:solidFill>
              <a:schemeClr val="tx2"/>
            </a:solidFill>
            <a:prstDash val="solid"/>
            <a:headEnd type="none" w="med" len="med"/>
            <a:tailEnd type="triangle" w="med" len="med"/>
          </a:ln>
        </p:spPr>
      </p:sp>
      <p:sp>
        <p:nvSpPr>
          <p:cNvPr id="31750" name="Line 4"/>
          <p:cNvSpPr/>
          <p:nvPr/>
        </p:nvSpPr>
        <p:spPr>
          <a:xfrm>
            <a:off x="1447800" y="4343400"/>
            <a:ext cx="0" cy="609600"/>
          </a:xfrm>
          <a:prstGeom prst="line">
            <a:avLst/>
          </a:prstGeom>
          <a:ln w="50800" cap="flat" cmpd="sng">
            <a:solidFill>
              <a:schemeClr val="tx2"/>
            </a:solidFill>
            <a:prstDash val="solid"/>
            <a:headEnd type="none" w="med" len="med"/>
            <a:tailEnd type="none" w="med" len="med"/>
          </a:ln>
        </p:spPr>
      </p:sp>
      <p:sp>
        <p:nvSpPr>
          <p:cNvPr id="31751" name="Line 5"/>
          <p:cNvSpPr/>
          <p:nvPr/>
        </p:nvSpPr>
        <p:spPr>
          <a:xfrm>
            <a:off x="3771900" y="4343400"/>
            <a:ext cx="0" cy="609600"/>
          </a:xfrm>
          <a:prstGeom prst="line">
            <a:avLst/>
          </a:prstGeom>
          <a:ln w="50800" cap="flat" cmpd="sng">
            <a:solidFill>
              <a:schemeClr val="tx2"/>
            </a:solidFill>
            <a:prstDash val="solid"/>
            <a:headEnd type="none" w="med" len="med"/>
            <a:tailEnd type="none" w="med" len="med"/>
          </a:ln>
        </p:spPr>
      </p:sp>
      <p:sp>
        <p:nvSpPr>
          <p:cNvPr id="31752" name="Line 6"/>
          <p:cNvSpPr/>
          <p:nvPr/>
        </p:nvSpPr>
        <p:spPr>
          <a:xfrm>
            <a:off x="5981700" y="4343400"/>
            <a:ext cx="0" cy="609600"/>
          </a:xfrm>
          <a:prstGeom prst="line">
            <a:avLst/>
          </a:prstGeom>
          <a:ln w="50800" cap="flat" cmpd="sng">
            <a:solidFill>
              <a:schemeClr val="tx2"/>
            </a:solidFill>
            <a:prstDash val="solid"/>
            <a:headEnd type="none" w="med" len="med"/>
            <a:tailEnd type="none" w="med" len="med"/>
          </a:ln>
        </p:spPr>
      </p:sp>
      <p:sp>
        <p:nvSpPr>
          <p:cNvPr id="31753" name="Line 7"/>
          <p:cNvSpPr/>
          <p:nvPr/>
        </p:nvSpPr>
        <p:spPr>
          <a:xfrm>
            <a:off x="8343900" y="4343400"/>
            <a:ext cx="0" cy="609600"/>
          </a:xfrm>
          <a:prstGeom prst="line">
            <a:avLst/>
          </a:prstGeom>
          <a:ln w="50800" cap="flat" cmpd="sng">
            <a:solidFill>
              <a:schemeClr val="tx2"/>
            </a:solidFill>
            <a:prstDash val="solid"/>
            <a:headEnd type="none" w="med" len="med"/>
            <a:tailEnd type="none" w="med" len="med"/>
          </a:ln>
        </p:spPr>
      </p:sp>
      <p:sp>
        <p:nvSpPr>
          <p:cNvPr id="31754" name="Rectangle 8"/>
          <p:cNvSpPr/>
          <p:nvPr/>
        </p:nvSpPr>
        <p:spPr>
          <a:xfrm>
            <a:off x="839788" y="4954588"/>
            <a:ext cx="1216025" cy="423862"/>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200" b="1" dirty="0">
                <a:solidFill>
                  <a:srgbClr val="9234DB"/>
                </a:solidFill>
                <a:latin typeface="Arial" panose="020B0604020202020204" pitchFamily="34" charset="0"/>
              </a:rPr>
              <a:t>Today</a:t>
            </a:r>
            <a:endParaRPr lang="en-US" altLang="zh-CN" sz="2200" b="1" dirty="0">
              <a:solidFill>
                <a:srgbClr val="9234DB"/>
              </a:solidFill>
              <a:latin typeface="Arial" panose="020B0604020202020204" pitchFamily="34" charset="0"/>
            </a:endParaRPr>
          </a:p>
        </p:txBody>
      </p:sp>
      <p:grpSp>
        <p:nvGrpSpPr>
          <p:cNvPr id="31755" name="Group 9"/>
          <p:cNvGrpSpPr/>
          <p:nvPr/>
        </p:nvGrpSpPr>
        <p:grpSpPr>
          <a:xfrm>
            <a:off x="7467600" y="5486400"/>
            <a:ext cx="1552575" cy="806450"/>
            <a:chOff x="4704" y="3456"/>
            <a:chExt cx="978" cy="508"/>
          </a:xfrm>
        </p:grpSpPr>
        <p:graphicFrame>
          <p:nvGraphicFramePr>
            <p:cNvPr id="31763" name="Object 10">
              <a:hlinkClick r:id="" action="ppaction://ole?verb="/>
            </p:cNvPr>
            <p:cNvGraphicFramePr/>
            <p:nvPr/>
          </p:nvGraphicFramePr>
          <p:xfrm>
            <a:off x="4704" y="3456"/>
            <a:ext cx="738" cy="316"/>
          </p:xfrm>
          <a:graphic>
            <a:graphicData uri="http://schemas.openxmlformats.org/presentationml/2006/ole">
              <mc:AlternateContent xmlns:mc="http://schemas.openxmlformats.org/markup-compatibility/2006">
                <mc:Choice xmlns:v="urn:schemas-microsoft-com:vml" Requires="v">
                  <p:oleObj spid="_x0000_s3098" name="" r:id="rId1" imgW="2285365" imgH="983615" progId="MS_ClipArt_Gallery.2">
                    <p:embed/>
                  </p:oleObj>
                </mc:Choice>
                <mc:Fallback>
                  <p:oleObj name="" r:id="rId1" imgW="2285365" imgH="983615" progId="MS_ClipArt_Gallery.2">
                    <p:embed/>
                    <p:pic>
                      <p:nvPicPr>
                        <p:cNvPr id="0" name="图片 3097"/>
                        <p:cNvPicPr/>
                        <p:nvPr/>
                      </p:nvPicPr>
                      <p:blipFill>
                        <a:blip r:embed="rId2"/>
                        <a:stretch>
                          <a:fillRect/>
                        </a:stretch>
                      </p:blipFill>
                      <p:spPr>
                        <a:xfrm>
                          <a:off x="4704" y="3456"/>
                          <a:ext cx="738" cy="316"/>
                        </a:xfrm>
                        <a:prstGeom prst="rect">
                          <a:avLst/>
                        </a:prstGeom>
                        <a:noFill/>
                        <a:ln w="38100">
                          <a:noFill/>
                          <a:miter/>
                        </a:ln>
                      </p:spPr>
                    </p:pic>
                  </p:oleObj>
                </mc:Fallback>
              </mc:AlternateContent>
            </a:graphicData>
          </a:graphic>
        </p:graphicFrame>
        <p:graphicFrame>
          <p:nvGraphicFramePr>
            <p:cNvPr id="31764" name="Object 11">
              <a:hlinkClick r:id="" action="ppaction://ole?verb="/>
            </p:cNvPr>
            <p:cNvGraphicFramePr/>
            <p:nvPr/>
          </p:nvGraphicFramePr>
          <p:xfrm>
            <a:off x="4848" y="3552"/>
            <a:ext cx="738" cy="316"/>
          </p:xfrm>
          <a:graphic>
            <a:graphicData uri="http://schemas.openxmlformats.org/presentationml/2006/ole">
              <mc:AlternateContent xmlns:mc="http://schemas.openxmlformats.org/markup-compatibility/2006">
                <mc:Choice xmlns:v="urn:schemas-microsoft-com:vml" Requires="v">
                  <p:oleObj spid="_x0000_s3099" name="" r:id="rId3" imgW="2285365" imgH="983615" progId="MS_ClipArt_Gallery.2">
                    <p:embed/>
                  </p:oleObj>
                </mc:Choice>
                <mc:Fallback>
                  <p:oleObj name="" r:id="rId3" imgW="2285365" imgH="983615" progId="MS_ClipArt_Gallery.2">
                    <p:embed/>
                    <p:pic>
                      <p:nvPicPr>
                        <p:cNvPr id="0" name="图片 3098"/>
                        <p:cNvPicPr/>
                        <p:nvPr/>
                      </p:nvPicPr>
                      <p:blipFill>
                        <a:blip r:embed="rId2"/>
                        <a:stretch>
                          <a:fillRect/>
                        </a:stretch>
                      </p:blipFill>
                      <p:spPr>
                        <a:xfrm>
                          <a:off x="4848" y="3552"/>
                          <a:ext cx="738" cy="316"/>
                        </a:xfrm>
                        <a:prstGeom prst="rect">
                          <a:avLst/>
                        </a:prstGeom>
                        <a:noFill/>
                        <a:ln w="38100">
                          <a:noFill/>
                          <a:miter/>
                        </a:ln>
                      </p:spPr>
                    </p:pic>
                  </p:oleObj>
                </mc:Fallback>
              </mc:AlternateContent>
            </a:graphicData>
          </a:graphic>
        </p:graphicFrame>
        <p:graphicFrame>
          <p:nvGraphicFramePr>
            <p:cNvPr id="31765" name="Object 12">
              <a:hlinkClick r:id="" action="ppaction://ole?verb="/>
            </p:cNvPr>
            <p:cNvGraphicFramePr/>
            <p:nvPr/>
          </p:nvGraphicFramePr>
          <p:xfrm>
            <a:off x="4944" y="3648"/>
            <a:ext cx="738" cy="316"/>
          </p:xfrm>
          <a:graphic>
            <a:graphicData uri="http://schemas.openxmlformats.org/presentationml/2006/ole">
              <mc:AlternateContent xmlns:mc="http://schemas.openxmlformats.org/markup-compatibility/2006">
                <mc:Choice xmlns:v="urn:schemas-microsoft-com:vml" Requires="v">
                  <p:oleObj spid="_x0000_s3100" name="" r:id="rId4" imgW="2285365" imgH="983615" progId="MS_ClipArt_Gallery.2">
                    <p:embed/>
                  </p:oleObj>
                </mc:Choice>
                <mc:Fallback>
                  <p:oleObj name="" r:id="rId4" imgW="2285365" imgH="983615" progId="MS_ClipArt_Gallery.2">
                    <p:embed/>
                    <p:pic>
                      <p:nvPicPr>
                        <p:cNvPr id="0" name="图片 3099"/>
                        <p:cNvPicPr/>
                        <p:nvPr/>
                      </p:nvPicPr>
                      <p:blipFill>
                        <a:blip r:embed="rId2"/>
                        <a:stretch>
                          <a:fillRect/>
                        </a:stretch>
                      </p:blipFill>
                      <p:spPr>
                        <a:xfrm>
                          <a:off x="4944" y="3648"/>
                          <a:ext cx="738" cy="316"/>
                        </a:xfrm>
                        <a:prstGeom prst="rect">
                          <a:avLst/>
                        </a:prstGeom>
                        <a:noFill/>
                        <a:ln w="38100">
                          <a:noFill/>
                          <a:miter/>
                        </a:ln>
                      </p:spPr>
                    </p:pic>
                  </p:oleObj>
                </mc:Fallback>
              </mc:AlternateContent>
            </a:graphicData>
          </a:graphic>
        </p:graphicFrame>
      </p:grpSp>
      <p:sp>
        <p:nvSpPr>
          <p:cNvPr id="31756" name="Rectangle 13"/>
          <p:cNvSpPr/>
          <p:nvPr/>
        </p:nvSpPr>
        <p:spPr>
          <a:xfrm>
            <a:off x="3506788" y="5487988"/>
            <a:ext cx="3959225" cy="9429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r">
              <a:spcBef>
                <a:spcPct val="50000"/>
              </a:spcBef>
              <a:buClrTx/>
              <a:buSzPct val="100000"/>
              <a:buFont typeface="Wingdings" panose="05000000000000000000" pitchFamily="2" charset="2"/>
              <a:buChar char=""/>
            </a:pPr>
            <a:r>
              <a:rPr lang="en-US" altLang="zh-CN" sz="2800" b="1" dirty="0">
                <a:latin typeface="Arial" panose="020B0604020202020204" pitchFamily="34" charset="0"/>
              </a:rPr>
              <a:t>Principal  payment at maturity.</a:t>
            </a:r>
            <a:endParaRPr lang="en-US" altLang="zh-CN" sz="2800" b="1" dirty="0">
              <a:latin typeface="Arial" panose="020B0604020202020204" pitchFamily="34" charset="0"/>
            </a:endParaRPr>
          </a:p>
        </p:txBody>
      </p:sp>
      <p:graphicFrame>
        <p:nvGraphicFramePr>
          <p:cNvPr id="31757" name="Object 14">
            <a:hlinkClick r:id="" action="ppaction://ole?verb="/>
          </p:cNvPr>
          <p:cNvGraphicFramePr/>
          <p:nvPr/>
        </p:nvGraphicFramePr>
        <p:xfrm>
          <a:off x="838200" y="3695700"/>
          <a:ext cx="1171575" cy="501650"/>
        </p:xfrm>
        <a:graphic>
          <a:graphicData uri="http://schemas.openxmlformats.org/presentationml/2006/ole">
            <mc:AlternateContent xmlns:mc="http://schemas.openxmlformats.org/markup-compatibility/2006">
              <mc:Choice xmlns:v="urn:schemas-microsoft-com:vml" Requires="v">
                <p:oleObj spid="_x0000_s3101" name="" r:id="rId5" imgW="2285365" imgH="983615" progId="MS_ClipArt_Gallery.2">
                  <p:embed/>
                </p:oleObj>
              </mc:Choice>
              <mc:Fallback>
                <p:oleObj name="" r:id="rId5" imgW="2285365" imgH="983615" progId="MS_ClipArt_Gallery.2">
                  <p:embed/>
                  <p:pic>
                    <p:nvPicPr>
                      <p:cNvPr id="0" name="图片 3100"/>
                      <p:cNvPicPr/>
                      <p:nvPr/>
                    </p:nvPicPr>
                    <p:blipFill>
                      <a:blip r:embed="rId2"/>
                      <a:stretch>
                        <a:fillRect/>
                      </a:stretch>
                    </p:blipFill>
                    <p:spPr>
                      <a:xfrm>
                        <a:off x="838200" y="3695700"/>
                        <a:ext cx="1171575" cy="501650"/>
                      </a:xfrm>
                      <a:prstGeom prst="rect">
                        <a:avLst/>
                      </a:prstGeom>
                      <a:noFill/>
                      <a:ln w="38100">
                        <a:noFill/>
                        <a:miter/>
                      </a:ln>
                    </p:spPr>
                  </p:pic>
                </p:oleObj>
              </mc:Fallback>
            </mc:AlternateContent>
          </a:graphicData>
        </a:graphic>
      </p:graphicFrame>
      <p:graphicFrame>
        <p:nvGraphicFramePr>
          <p:cNvPr id="31758" name="Object 15">
            <a:hlinkClick r:id="" action="ppaction://ole?verb="/>
          </p:cNvPr>
          <p:cNvGraphicFramePr/>
          <p:nvPr/>
        </p:nvGraphicFramePr>
        <p:xfrm>
          <a:off x="3200400" y="3695700"/>
          <a:ext cx="1171575" cy="501650"/>
        </p:xfrm>
        <a:graphic>
          <a:graphicData uri="http://schemas.openxmlformats.org/presentationml/2006/ole">
            <mc:AlternateContent xmlns:mc="http://schemas.openxmlformats.org/markup-compatibility/2006">
              <mc:Choice xmlns:v="urn:schemas-microsoft-com:vml" Requires="v">
                <p:oleObj spid="_x0000_s3102" name="" r:id="rId6" imgW="2285365" imgH="983615" progId="MS_ClipArt_Gallery.2">
                  <p:embed/>
                </p:oleObj>
              </mc:Choice>
              <mc:Fallback>
                <p:oleObj name="" r:id="rId6" imgW="2285365" imgH="983615" progId="MS_ClipArt_Gallery.2">
                  <p:embed/>
                  <p:pic>
                    <p:nvPicPr>
                      <p:cNvPr id="0" name="图片 3101"/>
                      <p:cNvPicPr/>
                      <p:nvPr/>
                    </p:nvPicPr>
                    <p:blipFill>
                      <a:blip r:embed="rId2"/>
                      <a:stretch>
                        <a:fillRect/>
                      </a:stretch>
                    </p:blipFill>
                    <p:spPr>
                      <a:xfrm>
                        <a:off x="3200400" y="3695700"/>
                        <a:ext cx="1171575" cy="501650"/>
                      </a:xfrm>
                      <a:prstGeom prst="rect">
                        <a:avLst/>
                      </a:prstGeom>
                      <a:noFill/>
                      <a:ln w="38100">
                        <a:noFill/>
                        <a:miter/>
                      </a:ln>
                    </p:spPr>
                  </p:pic>
                </p:oleObj>
              </mc:Fallback>
            </mc:AlternateContent>
          </a:graphicData>
        </a:graphic>
      </p:graphicFrame>
      <p:graphicFrame>
        <p:nvGraphicFramePr>
          <p:cNvPr id="31759" name="Object 16">
            <a:hlinkClick r:id="" action="ppaction://ole?verb="/>
          </p:cNvPr>
          <p:cNvGraphicFramePr/>
          <p:nvPr/>
        </p:nvGraphicFramePr>
        <p:xfrm>
          <a:off x="5334000" y="3695700"/>
          <a:ext cx="1171575" cy="501650"/>
        </p:xfrm>
        <a:graphic>
          <a:graphicData uri="http://schemas.openxmlformats.org/presentationml/2006/ole">
            <mc:AlternateContent xmlns:mc="http://schemas.openxmlformats.org/markup-compatibility/2006">
              <mc:Choice xmlns:v="urn:schemas-microsoft-com:vml" Requires="v">
                <p:oleObj spid="_x0000_s3103" name="" r:id="rId7" imgW="2285365" imgH="983615" progId="MS_ClipArt_Gallery.2">
                  <p:embed/>
                </p:oleObj>
              </mc:Choice>
              <mc:Fallback>
                <p:oleObj name="" r:id="rId7" imgW="2285365" imgH="983615" progId="MS_ClipArt_Gallery.2">
                  <p:embed/>
                  <p:pic>
                    <p:nvPicPr>
                      <p:cNvPr id="0" name="图片 3102"/>
                      <p:cNvPicPr/>
                      <p:nvPr/>
                    </p:nvPicPr>
                    <p:blipFill>
                      <a:blip r:embed="rId2"/>
                      <a:stretch>
                        <a:fillRect/>
                      </a:stretch>
                    </p:blipFill>
                    <p:spPr>
                      <a:xfrm>
                        <a:off x="5334000" y="3695700"/>
                        <a:ext cx="1171575" cy="501650"/>
                      </a:xfrm>
                      <a:prstGeom prst="rect">
                        <a:avLst/>
                      </a:prstGeom>
                      <a:noFill/>
                      <a:ln w="38100">
                        <a:noFill/>
                        <a:miter/>
                      </a:ln>
                    </p:spPr>
                  </p:pic>
                </p:oleObj>
              </mc:Fallback>
            </mc:AlternateContent>
          </a:graphicData>
        </a:graphic>
      </p:graphicFrame>
      <p:sp>
        <p:nvSpPr>
          <p:cNvPr id="31760" name="Rectangle 17"/>
          <p:cNvSpPr/>
          <p:nvPr/>
        </p:nvSpPr>
        <p:spPr>
          <a:xfrm>
            <a:off x="323850" y="2973388"/>
            <a:ext cx="8820150"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spcBef>
                <a:spcPct val="50000"/>
              </a:spcBef>
              <a:buClrTx/>
              <a:buSzPct val="100000"/>
              <a:buFont typeface="Wingdings" panose="05000000000000000000" pitchFamily="2" charset="2"/>
              <a:buChar char="Œ"/>
            </a:pPr>
            <a:r>
              <a:rPr lang="en-US" altLang="zh-CN" sz="2800" b="1" dirty="0">
                <a:solidFill>
                  <a:srgbClr val="037C03"/>
                </a:solidFill>
                <a:latin typeface="Arial" panose="020B0604020202020204" pitchFamily="34" charset="0"/>
              </a:rPr>
              <a:t>Periodic interest payments called </a:t>
            </a:r>
            <a:r>
              <a:rPr lang="en-US" altLang="zh-CN" sz="2800" b="1" dirty="0">
                <a:solidFill>
                  <a:srgbClr val="B50069"/>
                </a:solidFill>
                <a:latin typeface="Arial" panose="020B0604020202020204" pitchFamily="34" charset="0"/>
              </a:rPr>
              <a:t>annuities</a:t>
            </a:r>
            <a:r>
              <a:rPr lang="en-US" altLang="zh-CN" sz="2800" b="1" dirty="0">
                <a:latin typeface="Arial" panose="020B0604020202020204" pitchFamily="34" charset="0"/>
              </a:rPr>
              <a:t>.</a:t>
            </a:r>
            <a:r>
              <a:rPr lang="zh-CN" altLang="en-US" sz="2400" b="1" dirty="0">
                <a:latin typeface="Arial" panose="020B0604020202020204" pitchFamily="34" charset="0"/>
              </a:rPr>
              <a:t>年金</a:t>
            </a:r>
            <a:endParaRPr lang="zh-CN" altLang="en-US" sz="2400" b="1" dirty="0">
              <a:latin typeface="Arial" panose="020B0604020202020204" pitchFamily="34" charset="0"/>
            </a:endParaRPr>
          </a:p>
        </p:txBody>
      </p:sp>
      <p:sp>
        <p:nvSpPr>
          <p:cNvPr id="31761" name="Rectangle 18"/>
          <p:cNvSpPr/>
          <p:nvPr/>
        </p:nvSpPr>
        <p:spPr>
          <a:xfrm>
            <a:off x="7545388" y="4954588"/>
            <a:ext cx="1368425" cy="423862"/>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200" b="1" dirty="0">
                <a:solidFill>
                  <a:srgbClr val="9234DB"/>
                </a:solidFill>
                <a:latin typeface="Arial" panose="020B0604020202020204" pitchFamily="34" charset="0"/>
              </a:rPr>
              <a:t>Maturity</a:t>
            </a:r>
            <a:endParaRPr lang="en-US" altLang="zh-CN" sz="2200" b="1" dirty="0">
              <a:solidFill>
                <a:srgbClr val="9234DB"/>
              </a:solidFill>
              <a:latin typeface="Arial" panose="020B0604020202020204" pitchFamily="34" charset="0"/>
            </a:endParaRPr>
          </a:p>
        </p:txBody>
      </p:sp>
      <p:sp>
        <p:nvSpPr>
          <p:cNvPr id="31762" name="Rectangle 19"/>
          <p:cNvSpPr>
            <a:spLocks noGrp="1"/>
          </p:cNvSpPr>
          <p:nvPr>
            <p:ph type="title"/>
          </p:nvPr>
        </p:nvSpPr>
        <p:spPr>
          <a:ln/>
        </p:spPr>
        <p:txBody>
          <a:bodyPr vert="horz" wrap="square" lIns="90488" tIns="44450" rIns="90488" bIns="44450" anchor="ctr" anchorCtr="0"/>
          <a:p>
            <a:pPr eaLnBrk="1" hangingPunct="1"/>
            <a:r>
              <a:rPr lang="en-US" altLang="zh-CN" dirty="0">
                <a:solidFill>
                  <a:schemeClr val="tx1"/>
                </a:solidFill>
              </a:rPr>
              <a:t>The Concept of Present Value</a:t>
            </a:r>
            <a:endParaRPr lang="en-US" altLang="zh-CN" dirty="0">
              <a:solidFill>
                <a:schemeClr val="tx1"/>
              </a:solidFill>
            </a:endParaRP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32771"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32772" name="Rectangle 2"/>
          <p:cNvSpPr>
            <a:spLocks noGrp="1"/>
          </p:cNvSpPr>
          <p:nvPr>
            <p:ph type="title"/>
          </p:nvPr>
        </p:nvSpPr>
        <p:spPr>
          <a:ln/>
        </p:spPr>
        <p:txBody>
          <a:bodyPr vert="horz" wrap="square" lIns="90488" tIns="44450" rIns="90488" bIns="44450" anchor="ctr" anchorCtr="0"/>
          <a:p>
            <a:pPr eaLnBrk="1" hangingPunct="1"/>
            <a:r>
              <a:rPr lang="en-US" altLang="zh-CN" dirty="0">
                <a:solidFill>
                  <a:schemeClr val="tx1"/>
                </a:solidFill>
              </a:rPr>
              <a:t>The Present Value Concept and Bond Prices</a:t>
            </a:r>
            <a:endParaRPr lang="en-US" altLang="zh-CN" dirty="0">
              <a:solidFill>
                <a:schemeClr val="tx1"/>
              </a:solidFill>
            </a:endParaRPr>
          </a:p>
        </p:txBody>
      </p:sp>
      <p:graphicFrame>
        <p:nvGraphicFramePr>
          <p:cNvPr id="32773" name="Object 3">
            <a:hlinkClick r:id="" action="ppaction://ole?verb="/>
          </p:cNvPr>
          <p:cNvGraphicFramePr/>
          <p:nvPr/>
        </p:nvGraphicFramePr>
        <p:xfrm>
          <a:off x="222250" y="3517900"/>
          <a:ext cx="8529638" cy="1517650"/>
        </p:xfrm>
        <a:graphic>
          <a:graphicData uri="http://schemas.openxmlformats.org/presentationml/2006/ole">
            <mc:AlternateContent xmlns:mc="http://schemas.openxmlformats.org/markup-compatibility/2006">
              <mc:Choice xmlns:v="urn:schemas-microsoft-com:vml" Requires="v">
                <p:oleObj spid="_x0000_s3105" name="" r:id="rId1" imgW="4362450" imgH="962025" progId="Excel.Sheet.8">
                  <p:embed/>
                </p:oleObj>
              </mc:Choice>
              <mc:Fallback>
                <p:oleObj name="" r:id="rId1" imgW="4362450" imgH="962025" progId="Excel.Sheet.8">
                  <p:embed/>
                  <p:pic>
                    <p:nvPicPr>
                      <p:cNvPr id="0" name="图片 3104"/>
                      <p:cNvPicPr/>
                      <p:nvPr/>
                    </p:nvPicPr>
                    <p:blipFill>
                      <a:blip r:embed="rId2"/>
                      <a:srcRect l="3432" t="10258" r="1505" b="4462"/>
                      <a:stretch>
                        <a:fillRect/>
                      </a:stretch>
                    </p:blipFill>
                    <p:spPr>
                      <a:xfrm>
                        <a:off x="222250" y="3517900"/>
                        <a:ext cx="8529638" cy="1517650"/>
                      </a:xfrm>
                      <a:prstGeom prst="rect">
                        <a:avLst/>
                      </a:prstGeom>
                      <a:noFill/>
                      <a:ln w="25400" cap="flat" cmpd="sng">
                        <a:solidFill>
                          <a:srgbClr val="000000"/>
                        </a:solidFill>
                        <a:prstDash val="solid"/>
                        <a:miter/>
                        <a:headEnd type="none" w="med" len="med"/>
                        <a:tailEnd type="none" w="med" len="med"/>
                      </a:ln>
                      <a:effectLst>
                        <a:outerShdw dist="107763" dir="2699999" algn="ctr" rotWithShape="0">
                          <a:srgbClr val="000000"/>
                        </a:outerShdw>
                      </a:effectLst>
                    </p:spPr>
                  </p:pic>
                </p:oleObj>
              </mc:Fallback>
            </mc:AlternateContent>
          </a:graphicData>
        </a:graphic>
      </p:graphicFrame>
      <p:sp>
        <p:nvSpPr>
          <p:cNvPr id="32774" name="Rectangle 4"/>
          <p:cNvSpPr>
            <a:spLocks noGrp="1"/>
          </p:cNvSpPr>
          <p:nvPr>
            <p:ph idx="1"/>
          </p:nvPr>
        </p:nvSpPr>
        <p:spPr>
          <a:ln/>
        </p:spPr>
        <p:txBody>
          <a:bodyPr vert="horz" wrap="square" lIns="90488" tIns="44450" rIns="90488" bIns="44450" anchor="t" anchorCtr="0"/>
          <a:p>
            <a:pPr algn="ctr" eaLnBrk="1" hangingPunct="1">
              <a:lnSpc>
                <a:spcPct val="90000"/>
              </a:lnSpc>
              <a:buNone/>
            </a:pPr>
            <a:r>
              <a:rPr lang="zh-CN" altLang="en-US" b="1" dirty="0"/>
              <a:t>  </a:t>
            </a:r>
            <a:r>
              <a:rPr lang="en-US" altLang="zh-CN" b="1" dirty="0"/>
              <a:t>The selling price of the bond is determined by the market based on the time value of money.</a:t>
            </a:r>
            <a:endParaRPr lang="en-US" altLang="zh-CN" b="1" dirty="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4"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33795"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33796" name="Rectangle 2"/>
          <p:cNvSpPr>
            <a:spLocks noGrp="1"/>
          </p:cNvSpPr>
          <p:nvPr>
            <p:ph type="title"/>
          </p:nvPr>
        </p:nvSpPr>
        <p:spPr>
          <a:xfrm>
            <a:off x="1150938" y="188913"/>
            <a:ext cx="7793037" cy="1462087"/>
          </a:xfrm>
          <a:ln/>
        </p:spPr>
        <p:txBody>
          <a:bodyPr vert="horz" wrap="square" lIns="90488" tIns="44450" rIns="90488" bIns="44450" anchor="ctr" anchorCtr="0"/>
          <a:p>
            <a:pPr eaLnBrk="1" hangingPunct="1"/>
            <a:r>
              <a:rPr lang="en-US" altLang="zh-CN" dirty="0">
                <a:solidFill>
                  <a:schemeClr val="tx1"/>
                </a:solidFill>
              </a:rPr>
              <a:t>The Present Value Concept and Bond Prices</a:t>
            </a:r>
            <a:endParaRPr lang="en-US" altLang="zh-CN" dirty="0">
              <a:solidFill>
                <a:schemeClr val="tx1"/>
              </a:solidFill>
            </a:endParaRPr>
          </a:p>
        </p:txBody>
      </p:sp>
      <p:sp>
        <p:nvSpPr>
          <p:cNvPr id="33797" name="Rectangle 3"/>
          <p:cNvSpPr>
            <a:spLocks noGrp="1"/>
          </p:cNvSpPr>
          <p:nvPr>
            <p:ph idx="1"/>
          </p:nvPr>
        </p:nvSpPr>
        <p:spPr>
          <a:xfrm>
            <a:off x="1182688" y="2017713"/>
            <a:ext cx="7772400" cy="1123950"/>
          </a:xfrm>
          <a:ln/>
        </p:spPr>
        <p:txBody>
          <a:bodyPr vert="horz" wrap="square" lIns="90488" tIns="44450" rIns="90488" bIns="44450" anchor="t" anchorCtr="0"/>
          <a:p>
            <a:pPr algn="ctr" eaLnBrk="1" hangingPunct="1">
              <a:lnSpc>
                <a:spcPct val="90000"/>
              </a:lnSpc>
              <a:buNone/>
            </a:pPr>
            <a:r>
              <a:rPr lang="zh-CN" altLang="en-US" sz="2800" b="1" dirty="0"/>
              <a:t>  </a:t>
            </a:r>
            <a:r>
              <a:rPr lang="en-US" altLang="zh-CN" sz="2800" b="1" dirty="0"/>
              <a:t>The selling price of the bond is determined by the market based on the time value of money.</a:t>
            </a:r>
            <a:endParaRPr lang="en-US" altLang="zh-CN" sz="2800" b="1" dirty="0"/>
          </a:p>
        </p:txBody>
      </p:sp>
      <p:graphicFrame>
        <p:nvGraphicFramePr>
          <p:cNvPr id="33798" name="Object 4">
            <a:hlinkClick r:id="" action="ppaction://ole?verb="/>
          </p:cNvPr>
          <p:cNvGraphicFramePr/>
          <p:nvPr/>
        </p:nvGraphicFramePr>
        <p:xfrm>
          <a:off x="222250" y="3175000"/>
          <a:ext cx="8680450" cy="3236913"/>
        </p:xfrm>
        <a:graphic>
          <a:graphicData uri="http://schemas.openxmlformats.org/presentationml/2006/ole">
            <mc:AlternateContent xmlns:mc="http://schemas.openxmlformats.org/markup-compatibility/2006">
              <mc:Choice xmlns:v="urn:schemas-microsoft-com:vml" Requires="v">
                <p:oleObj spid="_x0000_s3104" name="" r:id="rId1" imgW="5505450" imgH="2219325" progId="Excel.Sheet.8">
                  <p:embed/>
                </p:oleObj>
              </mc:Choice>
              <mc:Fallback>
                <p:oleObj name="" r:id="rId1" imgW="5505450" imgH="2219325" progId="Excel.Sheet.8">
                  <p:embed/>
                  <p:pic>
                    <p:nvPicPr>
                      <p:cNvPr id="0" name="图片 3103"/>
                      <p:cNvPicPr/>
                      <p:nvPr/>
                    </p:nvPicPr>
                    <p:blipFill>
                      <a:blip r:embed="rId2"/>
                      <a:srcRect l="3017" t="1750" r="3241" b="1752"/>
                      <a:stretch>
                        <a:fillRect/>
                      </a:stretch>
                    </p:blipFill>
                    <p:spPr>
                      <a:xfrm>
                        <a:off x="222250" y="3175000"/>
                        <a:ext cx="8680450" cy="3236913"/>
                      </a:xfrm>
                      <a:prstGeom prst="rect">
                        <a:avLst/>
                      </a:prstGeom>
                      <a:noFill/>
                      <a:ln w="25400" cap="flat" cmpd="sng">
                        <a:solidFill>
                          <a:srgbClr val="000000"/>
                        </a:solidFill>
                        <a:prstDash val="solid"/>
                        <a:miter/>
                        <a:headEnd type="none" w="med" len="med"/>
                        <a:tailEnd type="none" w="med" len="med"/>
                      </a:ln>
                      <a:effectLst>
                        <a:outerShdw dist="107763" dir="2699999" algn="ctr" rotWithShape="0">
                          <a:srgbClr val="000000"/>
                        </a:outerShdw>
                      </a:effectLst>
                    </p:spPr>
                  </p:pic>
                </p:oleObj>
              </mc:Fallback>
            </mc:AlternateContent>
          </a:graphicData>
        </a:graphic>
      </p:graphicFrame>
      <p:sp>
        <p:nvSpPr>
          <p:cNvPr id="33799" name="Rectangle 5"/>
          <p:cNvSpPr/>
          <p:nvPr/>
        </p:nvSpPr>
        <p:spPr>
          <a:xfrm>
            <a:off x="1144588" y="4268788"/>
            <a:ext cx="7588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zh-CN" altLang="en-US" sz="2800" b="1" dirty="0">
                <a:solidFill>
                  <a:srgbClr val="000000"/>
                </a:solidFill>
                <a:latin typeface="Arial" panose="020B0604020202020204" pitchFamily="34" charset="0"/>
              </a:rPr>
              <a:t>=</a:t>
            </a:r>
            <a:endParaRPr lang="zh-CN" altLang="en-US" sz="2800" b="1" dirty="0">
              <a:solidFill>
                <a:srgbClr val="000000"/>
              </a:solidFill>
              <a:latin typeface="Arial" panose="020B0604020202020204" pitchFamily="34" charset="0"/>
            </a:endParaRPr>
          </a:p>
        </p:txBody>
      </p:sp>
      <p:sp>
        <p:nvSpPr>
          <p:cNvPr id="33800" name="Rectangle 6"/>
          <p:cNvSpPr/>
          <p:nvPr/>
        </p:nvSpPr>
        <p:spPr>
          <a:xfrm>
            <a:off x="1144588" y="5754688"/>
            <a:ext cx="7588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zh-CN" altLang="en-US" sz="2800" b="1" dirty="0">
                <a:solidFill>
                  <a:srgbClr val="000000"/>
                </a:solidFill>
                <a:latin typeface="Arial" panose="020B0604020202020204" pitchFamily="34" charset="0"/>
              </a:rPr>
              <a:t>&gt;</a:t>
            </a:r>
            <a:endParaRPr lang="zh-CN" altLang="en-US" sz="2800" b="1" dirty="0">
              <a:solidFill>
                <a:srgbClr val="000000"/>
              </a:solidFill>
              <a:latin typeface="Arial" panose="020B0604020202020204" pitchFamily="34" charset="0"/>
            </a:endParaRPr>
          </a:p>
        </p:txBody>
      </p:sp>
      <p:sp>
        <p:nvSpPr>
          <p:cNvPr id="33801" name="Rectangle 7"/>
          <p:cNvSpPr/>
          <p:nvPr/>
        </p:nvSpPr>
        <p:spPr>
          <a:xfrm>
            <a:off x="1144588" y="4992688"/>
            <a:ext cx="7588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zh-CN" altLang="en-US" sz="2800" b="1" dirty="0">
                <a:solidFill>
                  <a:srgbClr val="000000"/>
                </a:solidFill>
                <a:latin typeface="Arial" panose="020B0604020202020204" pitchFamily="34" charset="0"/>
              </a:rPr>
              <a:t>&lt;</a:t>
            </a:r>
            <a:endParaRPr lang="zh-CN" altLang="en-US" sz="2800" b="1" dirty="0">
              <a:solidFill>
                <a:srgbClr val="000000"/>
              </a:solidFill>
              <a:latin typeface="Arial" panose="020B0604020202020204" pitchFamily="34" charset="0"/>
            </a:endParaRPr>
          </a:p>
        </p:txBody>
      </p:sp>
      <p:sp>
        <p:nvSpPr>
          <p:cNvPr id="33802" name="Rectangle 8"/>
          <p:cNvSpPr/>
          <p:nvPr/>
        </p:nvSpPr>
        <p:spPr>
          <a:xfrm>
            <a:off x="3163888" y="5754688"/>
            <a:ext cx="7588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zh-CN" altLang="en-US" sz="2800" b="1" dirty="0">
                <a:solidFill>
                  <a:srgbClr val="000000"/>
                </a:solidFill>
                <a:latin typeface="Arial" panose="020B0604020202020204" pitchFamily="34" charset="0"/>
              </a:rPr>
              <a:t>&gt;</a:t>
            </a:r>
            <a:endParaRPr lang="zh-CN" altLang="en-US" sz="2800" b="1" dirty="0">
              <a:solidFill>
                <a:srgbClr val="000000"/>
              </a:solidFill>
              <a:latin typeface="Arial" panose="020B0604020202020204" pitchFamily="34" charset="0"/>
            </a:endParaRPr>
          </a:p>
        </p:txBody>
      </p:sp>
      <p:sp>
        <p:nvSpPr>
          <p:cNvPr id="33803" name="Rectangle 9"/>
          <p:cNvSpPr/>
          <p:nvPr/>
        </p:nvSpPr>
        <p:spPr>
          <a:xfrm>
            <a:off x="3163888" y="4992688"/>
            <a:ext cx="7588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zh-CN" altLang="en-US" sz="2800" b="1" dirty="0">
                <a:solidFill>
                  <a:srgbClr val="000000"/>
                </a:solidFill>
                <a:latin typeface="Arial" panose="020B0604020202020204" pitchFamily="34" charset="0"/>
              </a:rPr>
              <a:t>&lt;</a:t>
            </a:r>
            <a:endParaRPr lang="zh-CN" altLang="en-US" sz="2800" b="1" dirty="0">
              <a:solidFill>
                <a:srgbClr val="000000"/>
              </a:solidFill>
              <a:latin typeface="Arial" panose="020B0604020202020204" pitchFamily="34" charset="0"/>
            </a:endParaRPr>
          </a:p>
        </p:txBody>
      </p:sp>
      <p:sp>
        <p:nvSpPr>
          <p:cNvPr id="33804" name="Rectangle 10"/>
          <p:cNvSpPr/>
          <p:nvPr/>
        </p:nvSpPr>
        <p:spPr>
          <a:xfrm>
            <a:off x="3163888" y="4268788"/>
            <a:ext cx="7588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zh-CN" altLang="en-US" sz="2800" b="1" dirty="0">
                <a:solidFill>
                  <a:srgbClr val="000000"/>
                </a:solidFill>
                <a:latin typeface="Arial" panose="020B0604020202020204" pitchFamily="34" charset="0"/>
              </a:rPr>
              <a:t>=</a:t>
            </a:r>
            <a:endParaRPr lang="zh-CN" altLang="en-US" sz="2800" b="1" dirty="0">
              <a:solidFill>
                <a:srgbClr val="000000"/>
              </a:solidFill>
              <a:latin typeface="Arial" panose="020B0604020202020204" pitchFamily="34" charset="0"/>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7171"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7172" name="Rectangle 2"/>
          <p:cNvSpPr>
            <a:spLocks noGrp="1"/>
          </p:cNvSpPr>
          <p:nvPr>
            <p:ph type="title"/>
          </p:nvPr>
        </p:nvSpPr>
        <p:spPr>
          <a:xfrm>
            <a:off x="468313" y="333375"/>
            <a:ext cx="8675687" cy="1143000"/>
          </a:xfrm>
          <a:ln/>
        </p:spPr>
        <p:txBody>
          <a:bodyPr vert="horz" wrap="square" lIns="90488" tIns="44450" rIns="90488" bIns="44450" anchor="ctr" anchorCtr="0"/>
          <a:p>
            <a:pPr eaLnBrk="1" hangingPunct="1"/>
            <a:r>
              <a:rPr lang="en-US" altLang="zh-CN" sz="4000" dirty="0">
                <a:solidFill>
                  <a:schemeClr val="tx1"/>
                </a:solidFill>
              </a:rPr>
              <a:t>Distinction Between Debt and Equity</a:t>
            </a:r>
            <a:endParaRPr lang="en-US" altLang="zh-CN" sz="4000" dirty="0">
              <a:solidFill>
                <a:schemeClr val="tx1"/>
              </a:solidFill>
            </a:endParaRPr>
          </a:p>
        </p:txBody>
      </p:sp>
      <p:sp>
        <p:nvSpPr>
          <p:cNvPr id="7173" name="Rectangle 3"/>
          <p:cNvSpPr>
            <a:spLocks noGrp="1"/>
          </p:cNvSpPr>
          <p:nvPr>
            <p:ph idx="1"/>
          </p:nvPr>
        </p:nvSpPr>
        <p:spPr>
          <a:xfrm>
            <a:off x="1182688" y="2017713"/>
            <a:ext cx="7772400" cy="1181100"/>
          </a:xfrm>
          <a:ln/>
        </p:spPr>
        <p:txBody>
          <a:bodyPr vert="horz" wrap="square" lIns="90488" tIns="44450" rIns="90488" bIns="44450" anchor="t" anchorCtr="0"/>
          <a:p>
            <a:pPr algn="ctr" eaLnBrk="1" hangingPunct="1">
              <a:buNone/>
            </a:pPr>
            <a:r>
              <a:rPr lang="en-US" altLang="zh-CN" sz="2800" b="1" dirty="0">
                <a:latin typeface="Arial" panose="020B0604020202020204" pitchFamily="34" charset="0"/>
              </a:rPr>
              <a:t>The acquisition of assets is financed from two sources:</a:t>
            </a:r>
            <a:endParaRPr lang="en-US" altLang="zh-CN" sz="2800" b="1" dirty="0">
              <a:latin typeface="Arial" panose="020B0604020202020204" pitchFamily="34" charset="0"/>
            </a:endParaRPr>
          </a:p>
        </p:txBody>
      </p:sp>
      <p:grpSp>
        <p:nvGrpSpPr>
          <p:cNvPr id="7174" name="Group 4"/>
          <p:cNvGrpSpPr/>
          <p:nvPr/>
        </p:nvGrpSpPr>
        <p:grpSpPr>
          <a:xfrm>
            <a:off x="763588" y="3284538"/>
            <a:ext cx="3730625" cy="3221037"/>
            <a:chOff x="481" y="2232"/>
            <a:chExt cx="2350" cy="2029"/>
          </a:xfrm>
        </p:grpSpPr>
        <p:graphicFrame>
          <p:nvGraphicFramePr>
            <p:cNvPr id="7181" name="Object 5">
              <a:hlinkClick r:id="" action="ppaction://ole?verb="/>
            </p:cNvPr>
            <p:cNvGraphicFramePr/>
            <p:nvPr/>
          </p:nvGraphicFramePr>
          <p:xfrm>
            <a:off x="1136" y="2232"/>
            <a:ext cx="1041" cy="1092"/>
          </p:xfrm>
          <a:graphic>
            <a:graphicData uri="http://schemas.openxmlformats.org/presentationml/2006/ole">
              <mc:AlternateContent xmlns:mc="http://schemas.openxmlformats.org/markup-compatibility/2006">
                <mc:Choice xmlns:v="urn:schemas-microsoft-com:vml" Requires="v">
                  <p:oleObj spid="_x0000_s3079" name="" r:id="rId1" imgW="3307715" imgH="3469005" progId="MS_ClipArt_Gallery.2">
                    <p:embed/>
                  </p:oleObj>
                </mc:Choice>
                <mc:Fallback>
                  <p:oleObj name="" r:id="rId1" imgW="3307715" imgH="3469005" progId="MS_ClipArt_Gallery.2">
                    <p:embed/>
                    <p:pic>
                      <p:nvPicPr>
                        <p:cNvPr id="0" name="图片 3078"/>
                        <p:cNvPicPr/>
                        <p:nvPr/>
                      </p:nvPicPr>
                      <p:blipFill>
                        <a:blip r:embed="rId2"/>
                        <a:stretch>
                          <a:fillRect/>
                        </a:stretch>
                      </p:blipFill>
                      <p:spPr>
                        <a:xfrm>
                          <a:off x="1136" y="2232"/>
                          <a:ext cx="1041" cy="1092"/>
                        </a:xfrm>
                        <a:prstGeom prst="rect">
                          <a:avLst/>
                        </a:prstGeom>
                        <a:noFill/>
                        <a:ln w="38100">
                          <a:noFill/>
                          <a:miter/>
                        </a:ln>
                      </p:spPr>
                    </p:pic>
                  </p:oleObj>
                </mc:Fallback>
              </mc:AlternateContent>
            </a:graphicData>
          </a:graphic>
        </p:graphicFrame>
        <p:sp>
          <p:nvSpPr>
            <p:cNvPr id="7182" name="Rectangle 6"/>
            <p:cNvSpPr/>
            <p:nvPr/>
          </p:nvSpPr>
          <p:spPr>
            <a:xfrm>
              <a:off x="481" y="3361"/>
              <a:ext cx="2350" cy="900"/>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200" b="1" dirty="0">
                  <a:latin typeface="Arial" panose="020B0604020202020204" pitchFamily="34" charset="0"/>
                </a:rPr>
                <a:t>Funds from creditors, with a definite due date, and sometimes bearing interest.</a:t>
              </a:r>
              <a:endParaRPr lang="en-US" altLang="zh-CN" sz="2200" b="1" dirty="0">
                <a:latin typeface="Arial" panose="020B0604020202020204" pitchFamily="34" charset="0"/>
              </a:endParaRPr>
            </a:p>
          </p:txBody>
        </p:sp>
      </p:grpSp>
      <p:graphicFrame>
        <p:nvGraphicFramePr>
          <p:cNvPr id="7175" name="Object 7">
            <a:hlinkClick r:id="" action="ppaction://ole?verb="/>
          </p:cNvPr>
          <p:cNvGraphicFramePr/>
          <p:nvPr/>
        </p:nvGraphicFramePr>
        <p:xfrm>
          <a:off x="6173788" y="4025900"/>
          <a:ext cx="1446212" cy="941388"/>
        </p:xfrm>
        <a:graphic>
          <a:graphicData uri="http://schemas.openxmlformats.org/presentationml/2006/ole">
            <mc:AlternateContent xmlns:mc="http://schemas.openxmlformats.org/markup-compatibility/2006">
              <mc:Choice xmlns:v="urn:schemas-microsoft-com:vml" Requires="v">
                <p:oleObj spid="_x0000_s3076" name="" r:id="rId3" imgW="3656965" imgH="2289810" progId="MS_ClipArt_Gallery.2">
                  <p:embed/>
                </p:oleObj>
              </mc:Choice>
              <mc:Fallback>
                <p:oleObj name="" r:id="rId3" imgW="3656965" imgH="2289810" progId="MS_ClipArt_Gallery.2">
                  <p:embed/>
                  <p:pic>
                    <p:nvPicPr>
                      <p:cNvPr id="0" name="图片 3075"/>
                      <p:cNvPicPr/>
                      <p:nvPr/>
                    </p:nvPicPr>
                    <p:blipFill>
                      <a:blip r:embed="rId4"/>
                      <a:stretch>
                        <a:fillRect/>
                      </a:stretch>
                    </p:blipFill>
                    <p:spPr>
                      <a:xfrm>
                        <a:off x="6173788" y="4025900"/>
                        <a:ext cx="1446212" cy="941388"/>
                      </a:xfrm>
                      <a:prstGeom prst="rect">
                        <a:avLst/>
                      </a:prstGeom>
                      <a:noFill/>
                      <a:ln w="38100">
                        <a:noFill/>
                        <a:miter/>
                      </a:ln>
                    </p:spPr>
                  </p:pic>
                </p:oleObj>
              </mc:Fallback>
            </mc:AlternateContent>
          </a:graphicData>
        </a:graphic>
      </p:graphicFrame>
      <p:graphicFrame>
        <p:nvGraphicFramePr>
          <p:cNvPr id="7176" name="Object 8">
            <a:hlinkClick r:id="" action="ppaction://ole?verb="/>
          </p:cNvPr>
          <p:cNvGraphicFramePr/>
          <p:nvPr/>
        </p:nvGraphicFramePr>
        <p:xfrm>
          <a:off x="5549900" y="3917950"/>
          <a:ext cx="1423988" cy="1169988"/>
        </p:xfrm>
        <a:graphic>
          <a:graphicData uri="http://schemas.openxmlformats.org/presentationml/2006/ole">
            <mc:AlternateContent xmlns:mc="http://schemas.openxmlformats.org/markup-compatibility/2006">
              <mc:Choice xmlns:v="urn:schemas-microsoft-com:vml" Requires="v">
                <p:oleObj spid="_x0000_s3078" name="" r:id="rId5" imgW="3656965" imgH="2289810" progId="MS_ClipArt_Gallery.2">
                  <p:embed/>
                </p:oleObj>
              </mc:Choice>
              <mc:Fallback>
                <p:oleObj name="" r:id="rId5" imgW="3656965" imgH="2289810" progId="MS_ClipArt_Gallery.2">
                  <p:embed/>
                  <p:pic>
                    <p:nvPicPr>
                      <p:cNvPr id="0" name="图片 3077"/>
                      <p:cNvPicPr/>
                      <p:nvPr/>
                    </p:nvPicPr>
                    <p:blipFill>
                      <a:blip r:embed="rId4"/>
                      <a:srcRect r="21039"/>
                      <a:stretch>
                        <a:fillRect/>
                      </a:stretch>
                    </p:blipFill>
                    <p:spPr>
                      <a:xfrm>
                        <a:off x="5549900" y="3917950"/>
                        <a:ext cx="1423988" cy="1169988"/>
                      </a:xfrm>
                      <a:prstGeom prst="rect">
                        <a:avLst/>
                      </a:prstGeom>
                      <a:noFill/>
                      <a:ln w="38100">
                        <a:noFill/>
                        <a:miter/>
                      </a:ln>
                    </p:spPr>
                  </p:pic>
                </p:oleObj>
              </mc:Fallback>
            </mc:AlternateContent>
          </a:graphicData>
        </a:graphic>
      </p:graphicFrame>
      <p:graphicFrame>
        <p:nvGraphicFramePr>
          <p:cNvPr id="7177" name="Object 9">
            <a:hlinkClick r:id="" action="ppaction://ole?verb="/>
          </p:cNvPr>
          <p:cNvGraphicFramePr/>
          <p:nvPr/>
        </p:nvGraphicFramePr>
        <p:xfrm>
          <a:off x="6142038" y="4038600"/>
          <a:ext cx="1336675" cy="1169988"/>
        </p:xfrm>
        <a:graphic>
          <a:graphicData uri="http://schemas.openxmlformats.org/presentationml/2006/ole">
            <mc:AlternateContent xmlns:mc="http://schemas.openxmlformats.org/markup-compatibility/2006">
              <mc:Choice xmlns:v="urn:schemas-microsoft-com:vml" Requires="v">
                <p:oleObj spid="_x0000_s3077" name="" r:id="rId6" imgW="3656965" imgH="2289810" progId="MS_ClipArt_Gallery.2">
                  <p:embed/>
                </p:oleObj>
              </mc:Choice>
              <mc:Fallback>
                <p:oleObj name="" r:id="rId6" imgW="3656965" imgH="2289810" progId="MS_ClipArt_Gallery.2">
                  <p:embed/>
                  <p:pic>
                    <p:nvPicPr>
                      <p:cNvPr id="0" name="图片 3076"/>
                      <p:cNvPicPr/>
                      <p:nvPr/>
                    </p:nvPicPr>
                    <p:blipFill>
                      <a:blip r:embed="rId4"/>
                      <a:srcRect r="25815"/>
                      <a:stretch>
                        <a:fillRect/>
                      </a:stretch>
                    </p:blipFill>
                    <p:spPr>
                      <a:xfrm>
                        <a:off x="6142038" y="4038600"/>
                        <a:ext cx="1336675" cy="1169988"/>
                      </a:xfrm>
                      <a:prstGeom prst="rect">
                        <a:avLst/>
                      </a:prstGeom>
                      <a:noFill/>
                      <a:ln w="38100">
                        <a:noFill/>
                        <a:miter/>
                      </a:ln>
                    </p:spPr>
                  </p:pic>
                </p:oleObj>
              </mc:Fallback>
            </mc:AlternateContent>
          </a:graphicData>
        </a:graphic>
      </p:graphicFrame>
      <p:sp>
        <p:nvSpPr>
          <p:cNvPr id="7178" name="Rectangle 10"/>
          <p:cNvSpPr/>
          <p:nvPr/>
        </p:nvSpPr>
        <p:spPr>
          <a:xfrm>
            <a:off x="5576888" y="5335588"/>
            <a:ext cx="2054225" cy="75882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200" b="1" dirty="0">
                <a:latin typeface="Arial" panose="020B0604020202020204" pitchFamily="34" charset="0"/>
              </a:rPr>
              <a:t>Funds from owners</a:t>
            </a:r>
            <a:endParaRPr lang="en-US" altLang="zh-CN" sz="2200" b="1" dirty="0">
              <a:latin typeface="Arial" panose="020B0604020202020204" pitchFamily="34" charset="0"/>
            </a:endParaRPr>
          </a:p>
        </p:txBody>
      </p:sp>
      <p:sp>
        <p:nvSpPr>
          <p:cNvPr id="7179" name="Rectangle 11"/>
          <p:cNvSpPr/>
          <p:nvPr/>
        </p:nvSpPr>
        <p:spPr>
          <a:xfrm>
            <a:off x="1835150" y="2984500"/>
            <a:ext cx="1739900" cy="444500"/>
          </a:xfrm>
          <a:prstGeom prst="rect">
            <a:avLst/>
          </a:prstGeom>
          <a:solidFill>
            <a:srgbClr val="C8FEC8"/>
          </a:solidFill>
          <a:ln w="12700" cap="flat" cmpd="sng">
            <a:solidFill>
              <a:schemeClr val="tx1"/>
            </a:solidFill>
            <a:prstDash val="solid"/>
            <a:miter/>
            <a:headEnd type="none" w="med" len="med"/>
            <a:tailEnd type="none" w="med" len="med"/>
          </a:ln>
          <a:effectLst>
            <a:outerShdw dist="107763" dir="2699999" algn="ctr" rotWithShape="0">
              <a:schemeClr val="bg2"/>
            </a:outerShdw>
          </a:effectLst>
        </p:spPr>
        <p:txBody>
          <a:bodyPr wrap="none" lIns="90488" tIns="44450" rIns="90488" bIns="44450" anchor="ctr" anchorCtr="0"/>
          <a:p>
            <a:pPr algn="ctr" eaLnBrk="0" hangingPunct="0">
              <a:buNone/>
            </a:pPr>
            <a:r>
              <a:rPr lang="en-US" altLang="zh-CN" sz="2400" b="1" dirty="0">
                <a:latin typeface="Arial" panose="020B0604020202020204" pitchFamily="34" charset="0"/>
              </a:rPr>
              <a:t>DEBT</a:t>
            </a:r>
            <a:endParaRPr lang="en-US" altLang="zh-CN" sz="2400" b="1" dirty="0">
              <a:latin typeface="Arial" panose="020B0604020202020204" pitchFamily="34" charset="0"/>
            </a:endParaRPr>
          </a:p>
        </p:txBody>
      </p:sp>
      <p:sp>
        <p:nvSpPr>
          <p:cNvPr id="7180" name="Rectangle 12"/>
          <p:cNvSpPr/>
          <p:nvPr/>
        </p:nvSpPr>
        <p:spPr>
          <a:xfrm>
            <a:off x="5645150" y="3055938"/>
            <a:ext cx="1739900" cy="444500"/>
          </a:xfrm>
          <a:prstGeom prst="rect">
            <a:avLst/>
          </a:prstGeom>
          <a:solidFill>
            <a:srgbClr val="C8FEC8"/>
          </a:solidFill>
          <a:ln w="12700" cap="flat" cmpd="sng">
            <a:solidFill>
              <a:schemeClr val="tx1"/>
            </a:solidFill>
            <a:prstDash val="solid"/>
            <a:miter/>
            <a:headEnd type="none" w="med" len="med"/>
            <a:tailEnd type="none" w="med" len="med"/>
          </a:ln>
          <a:effectLst>
            <a:outerShdw dist="107763" dir="2699999" algn="ctr" rotWithShape="0">
              <a:schemeClr val="bg2"/>
            </a:outerShdw>
          </a:effectLst>
        </p:spPr>
        <p:txBody>
          <a:bodyPr wrap="none" lIns="90488" tIns="44450" rIns="90488" bIns="44450" anchor="ctr" anchorCtr="0"/>
          <a:p>
            <a:pPr algn="ctr" eaLnBrk="0" hangingPunct="0">
              <a:buNone/>
            </a:pPr>
            <a:r>
              <a:rPr lang="en-US" altLang="zh-CN" sz="2400" b="1" dirty="0">
                <a:latin typeface="Arial" panose="020B0604020202020204" pitchFamily="34" charset="0"/>
              </a:rPr>
              <a:t>EQUITY</a:t>
            </a:r>
            <a:endParaRPr lang="en-US" altLang="zh-CN" sz="2400" b="1" dirty="0">
              <a:latin typeface="Arial" panose="020B0604020202020204" pitchFamily="34" charset="0"/>
            </a:endParaRP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8" name="标题 1"/>
          <p:cNvSpPr>
            <a:spLocks noGrp="1"/>
          </p:cNvSpPr>
          <p:nvPr>
            <p:ph type="title"/>
          </p:nvPr>
        </p:nvSpPr>
        <p:spPr>
          <a:ln/>
        </p:spPr>
        <p:txBody>
          <a:bodyPr vert="horz" wrap="square" lIns="91440" tIns="45720" rIns="91440" bIns="45720" anchor="b" anchorCtr="0"/>
          <a:p>
            <a:pPr eaLnBrk="1" hangingPunct="1"/>
            <a:r>
              <a:rPr lang="en-US" altLang="zh-CN" b="1" dirty="0">
                <a:solidFill>
                  <a:schemeClr val="tx1"/>
                </a:solidFill>
              </a:rPr>
              <a:t>Non-current liabilities</a:t>
            </a:r>
            <a:endParaRPr lang="zh-CN" altLang="en-US" b="1" dirty="0">
              <a:solidFill>
                <a:schemeClr val="tx1"/>
              </a:solidFill>
            </a:endParaRPr>
          </a:p>
        </p:txBody>
      </p:sp>
      <p:sp>
        <p:nvSpPr>
          <p:cNvPr id="34819"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34820"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5842" name="Rectangle 2"/>
          <p:cNvSpPr>
            <a:spLocks noGrp="1"/>
          </p:cNvSpPr>
          <p:nvPr>
            <p:ph type="title"/>
          </p:nvPr>
        </p:nvSpPr>
        <p:spPr>
          <a:xfrm>
            <a:off x="1150938" y="252413"/>
            <a:ext cx="7793037" cy="1462087"/>
          </a:xfrm>
          <a:ln/>
        </p:spPr>
        <p:txBody>
          <a:bodyPr vert="horz" wrap="square" lIns="90488" tIns="44450" rIns="90488" bIns="44450" anchor="ctr" anchorCtr="0"/>
          <a:p>
            <a:pPr eaLnBrk="1" hangingPunct="1"/>
            <a:r>
              <a:rPr lang="en-US" altLang="zh-CN" dirty="0">
                <a:solidFill>
                  <a:schemeClr val="tx1"/>
                </a:solidFill>
              </a:rPr>
              <a:t>Bonds Payable </a:t>
            </a:r>
            <a:r>
              <a:rPr lang="zh-CN" altLang="en-US" dirty="0">
                <a:solidFill>
                  <a:schemeClr val="tx1"/>
                </a:solidFill>
              </a:rPr>
              <a:t>应付公司债券</a:t>
            </a:r>
            <a:endParaRPr lang="zh-CN" altLang="en-US" b="1" dirty="0">
              <a:solidFill>
                <a:schemeClr val="tx1"/>
              </a:solidFill>
            </a:endParaRPr>
          </a:p>
        </p:txBody>
      </p:sp>
      <p:sp>
        <p:nvSpPr>
          <p:cNvPr id="35843" name="Rectangle 3"/>
          <p:cNvSpPr>
            <a:spLocks noGrp="1"/>
          </p:cNvSpPr>
          <p:nvPr>
            <p:ph idx="1"/>
          </p:nvPr>
        </p:nvSpPr>
        <p:spPr>
          <a:xfrm>
            <a:off x="1189038" y="2022475"/>
            <a:ext cx="5029200" cy="4105275"/>
          </a:xfrm>
          <a:solidFill>
            <a:srgbClr val="FFFFFF">
              <a:alpha val="100000"/>
            </a:srgbClr>
          </a:solidFill>
          <a:ln w="12700">
            <a:solidFill>
              <a:schemeClr val="bg2">
                <a:alpha val="100000"/>
              </a:schemeClr>
            </a:solidFill>
            <a:miter/>
          </a:ln>
          <a:effectLst>
            <a:outerShdw dist="107763" dir="2699999" algn="ctr" rotWithShape="0">
              <a:schemeClr val="bg2">
                <a:alpha val="100000"/>
              </a:schemeClr>
            </a:outerShdw>
          </a:effectLst>
        </p:spPr>
        <p:txBody>
          <a:bodyPr vert="horz" wrap="square" lIns="90488" tIns="44450" rIns="90488" bIns="44450" anchor="t" anchorCtr="0"/>
          <a:p>
            <a:pPr eaLnBrk="1" hangingPunct="1">
              <a:lnSpc>
                <a:spcPct val="90000"/>
              </a:lnSpc>
              <a:buSzPct val="90000"/>
              <a:buFont typeface="Monotype Sorts" pitchFamily="2" charset="2"/>
              <a:buChar char="l"/>
            </a:pPr>
            <a:r>
              <a:rPr lang="en-US" altLang="zh-CN" sz="2400" b="1" dirty="0"/>
              <a:t>Bonds usually involve the borrowing of a large sum of money, called </a:t>
            </a:r>
            <a:r>
              <a:rPr lang="en-US" altLang="zh-CN" sz="2400" b="1" dirty="0">
                <a:solidFill>
                  <a:srgbClr val="037C03"/>
                </a:solidFill>
              </a:rPr>
              <a:t>principal</a:t>
            </a:r>
            <a:r>
              <a:rPr lang="en-US" altLang="zh-CN" sz="2400" b="1" dirty="0"/>
              <a:t>.</a:t>
            </a:r>
            <a:endParaRPr lang="en-US" altLang="zh-CN" sz="2400" b="1" dirty="0"/>
          </a:p>
          <a:p>
            <a:pPr eaLnBrk="1" hangingPunct="1">
              <a:lnSpc>
                <a:spcPct val="90000"/>
              </a:lnSpc>
              <a:buSzPct val="90000"/>
              <a:buFont typeface="Monotype Sorts" pitchFamily="2" charset="2"/>
              <a:buChar char="l"/>
            </a:pPr>
            <a:r>
              <a:rPr lang="en-US" altLang="zh-CN" sz="2400" b="1" dirty="0"/>
              <a:t>The principal is usually paid back as a </a:t>
            </a:r>
            <a:r>
              <a:rPr lang="en-US" altLang="zh-CN" sz="2400" b="1" dirty="0">
                <a:solidFill>
                  <a:srgbClr val="037C03"/>
                </a:solidFill>
              </a:rPr>
              <a:t>lump sum </a:t>
            </a:r>
            <a:r>
              <a:rPr lang="en-US" altLang="zh-CN" sz="2400" b="1" dirty="0"/>
              <a:t>at the end of the bond period.</a:t>
            </a:r>
            <a:endParaRPr lang="en-US" altLang="zh-CN" sz="2400" b="1" dirty="0"/>
          </a:p>
          <a:p>
            <a:pPr eaLnBrk="1" hangingPunct="1">
              <a:lnSpc>
                <a:spcPct val="90000"/>
              </a:lnSpc>
              <a:buSzPct val="90000"/>
              <a:buFont typeface="Monotype Sorts" pitchFamily="2" charset="2"/>
              <a:buChar char="l"/>
            </a:pPr>
            <a:r>
              <a:rPr lang="en-US" altLang="zh-CN" sz="2400" b="1" dirty="0"/>
              <a:t>Individual bonds are often denominated with a </a:t>
            </a:r>
            <a:r>
              <a:rPr lang="en-US" altLang="zh-CN" sz="2400" b="1" dirty="0">
                <a:solidFill>
                  <a:srgbClr val="037C03"/>
                </a:solidFill>
              </a:rPr>
              <a:t>par value</a:t>
            </a:r>
            <a:r>
              <a:rPr lang="en-US" altLang="zh-CN" sz="2400" b="1" dirty="0"/>
              <a:t>, or </a:t>
            </a:r>
            <a:r>
              <a:rPr lang="en-US" altLang="zh-CN" sz="2400" b="1" dirty="0">
                <a:solidFill>
                  <a:srgbClr val="037C03"/>
                </a:solidFill>
              </a:rPr>
              <a:t>face value</a:t>
            </a:r>
            <a:r>
              <a:rPr lang="en-US" altLang="zh-CN" sz="2400" b="1" dirty="0"/>
              <a:t>, of $1,000.</a:t>
            </a:r>
            <a:endParaRPr lang="en-US" altLang="zh-CN" sz="2400" b="1" dirty="0"/>
          </a:p>
        </p:txBody>
      </p:sp>
      <p:sp>
        <p:nvSpPr>
          <p:cNvPr id="35844"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35845"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graphicFrame>
        <p:nvGraphicFramePr>
          <p:cNvPr id="35846" name="Object 4">
            <a:hlinkClick r:id="" action="ppaction://ole?verb="/>
          </p:cNvPr>
          <p:cNvGraphicFramePr/>
          <p:nvPr/>
        </p:nvGraphicFramePr>
        <p:xfrm>
          <a:off x="6981825" y="1863725"/>
          <a:ext cx="1781175" cy="4294188"/>
        </p:xfrm>
        <a:graphic>
          <a:graphicData uri="http://schemas.openxmlformats.org/presentationml/2006/ole">
            <mc:AlternateContent xmlns:mc="http://schemas.openxmlformats.org/markup-compatibility/2006">
              <mc:Choice xmlns:v="urn:schemas-microsoft-com:vml" Requires="v">
                <p:oleObj spid="_x0000_s3107" name="" r:id="rId1" imgW="1431925" imgH="3437255" progId="MS_ClipArt_Gallery.2">
                  <p:embed/>
                </p:oleObj>
              </mc:Choice>
              <mc:Fallback>
                <p:oleObj name="" r:id="rId1" imgW="1431925" imgH="3437255" progId="MS_ClipArt_Gallery.2">
                  <p:embed/>
                  <p:pic>
                    <p:nvPicPr>
                      <p:cNvPr id="0" name="图片 3106"/>
                      <p:cNvPicPr/>
                      <p:nvPr/>
                    </p:nvPicPr>
                    <p:blipFill>
                      <a:blip r:embed="rId2"/>
                      <a:stretch>
                        <a:fillRect/>
                      </a:stretch>
                    </p:blipFill>
                    <p:spPr>
                      <a:xfrm>
                        <a:off x="6981825" y="1863725"/>
                        <a:ext cx="1781175" cy="4294188"/>
                      </a:xfrm>
                      <a:prstGeom prst="rect">
                        <a:avLst/>
                      </a:prstGeom>
                      <a:noFill/>
                      <a:ln w="38100">
                        <a:noFill/>
                        <a:miter/>
                      </a:ln>
                    </p:spPr>
                  </p:pic>
                </p:oleObj>
              </mc:Fallback>
            </mc:AlternateContent>
          </a:graphicData>
        </a:graphic>
      </p:graphicFrame>
    </p:spTree>
  </p:cSld>
  <p:clrMapOvr>
    <a:overrideClrMapping bg1="lt1" tx1="dk1" bg2="lt2" tx2="dk2" accent1="accent1" accent2="accent2" accent3="accent3" accent4="accent4" accent5="accent5" accent6="accent6" hlink="hlink" folHlink="folHlink"/>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6"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36867"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graphicFrame>
        <p:nvGraphicFramePr>
          <p:cNvPr id="36868" name="Object 2">
            <a:hlinkClick r:id="" action="ppaction://ole?verb="/>
          </p:cNvPr>
          <p:cNvGraphicFramePr/>
          <p:nvPr/>
        </p:nvGraphicFramePr>
        <p:xfrm>
          <a:off x="6981825" y="1863725"/>
          <a:ext cx="1781175" cy="4294188"/>
        </p:xfrm>
        <a:graphic>
          <a:graphicData uri="http://schemas.openxmlformats.org/presentationml/2006/ole">
            <mc:AlternateContent xmlns:mc="http://schemas.openxmlformats.org/markup-compatibility/2006">
              <mc:Choice xmlns:v="urn:schemas-microsoft-com:vml" Requires="v">
                <p:oleObj spid="_x0000_s3106" name="" r:id="rId1" imgW="1431925" imgH="3437255" progId="MS_ClipArt_Gallery.2">
                  <p:embed/>
                </p:oleObj>
              </mc:Choice>
              <mc:Fallback>
                <p:oleObj name="" r:id="rId1" imgW="1431925" imgH="3437255" progId="MS_ClipArt_Gallery.2">
                  <p:embed/>
                  <p:pic>
                    <p:nvPicPr>
                      <p:cNvPr id="0" name="图片 3105"/>
                      <p:cNvPicPr/>
                      <p:nvPr/>
                    </p:nvPicPr>
                    <p:blipFill>
                      <a:blip r:embed="rId2"/>
                      <a:stretch>
                        <a:fillRect/>
                      </a:stretch>
                    </p:blipFill>
                    <p:spPr>
                      <a:xfrm>
                        <a:off x="6981825" y="1863725"/>
                        <a:ext cx="1781175" cy="4294188"/>
                      </a:xfrm>
                      <a:prstGeom prst="rect">
                        <a:avLst/>
                      </a:prstGeom>
                      <a:noFill/>
                      <a:ln w="38100">
                        <a:noFill/>
                        <a:miter/>
                      </a:ln>
                    </p:spPr>
                  </p:pic>
                </p:oleObj>
              </mc:Fallback>
            </mc:AlternateContent>
          </a:graphicData>
        </a:graphic>
      </p:graphicFrame>
      <p:sp>
        <p:nvSpPr>
          <p:cNvPr id="36869" name="Rectangle 3"/>
          <p:cNvSpPr>
            <a:spLocks noGrp="1"/>
          </p:cNvSpPr>
          <p:nvPr>
            <p:ph type="title"/>
          </p:nvPr>
        </p:nvSpPr>
        <p:spPr>
          <a:ln/>
        </p:spPr>
        <p:txBody>
          <a:bodyPr vert="horz" wrap="square" lIns="90488" tIns="44450" rIns="90488" bIns="44450" anchor="ctr" anchorCtr="0"/>
          <a:p>
            <a:pPr eaLnBrk="1" hangingPunct="1"/>
            <a:r>
              <a:rPr lang="en-US" altLang="zh-CN" dirty="0">
                <a:solidFill>
                  <a:schemeClr val="tx1"/>
                </a:solidFill>
              </a:rPr>
              <a:t>Bonds Payable</a:t>
            </a:r>
            <a:endParaRPr lang="en-US" altLang="zh-CN" dirty="0">
              <a:solidFill>
                <a:schemeClr val="tx1"/>
              </a:solidFill>
            </a:endParaRPr>
          </a:p>
        </p:txBody>
      </p:sp>
      <p:sp>
        <p:nvSpPr>
          <p:cNvPr id="36870" name="Rectangle 4"/>
          <p:cNvSpPr>
            <a:spLocks noGrp="1"/>
          </p:cNvSpPr>
          <p:nvPr>
            <p:ph idx="1"/>
          </p:nvPr>
        </p:nvSpPr>
        <p:spPr>
          <a:xfrm>
            <a:off x="1182688" y="2017713"/>
            <a:ext cx="5741987" cy="2787650"/>
          </a:xfrm>
          <a:ln/>
        </p:spPr>
        <p:txBody>
          <a:bodyPr vert="horz" wrap="square" lIns="90488" tIns="44450" rIns="90488" bIns="44450" anchor="t" anchorCtr="0"/>
          <a:p>
            <a:pPr eaLnBrk="1" hangingPunct="1"/>
            <a:r>
              <a:rPr lang="en-US" altLang="zh-CN" sz="2800" b="1" dirty="0"/>
              <a:t>Bonds usually carry a stated rate of interest, also called a </a:t>
            </a:r>
            <a:r>
              <a:rPr lang="en-US" altLang="zh-CN" sz="2800" b="1" i="1" dirty="0">
                <a:solidFill>
                  <a:srgbClr val="037C03"/>
                </a:solidFill>
              </a:rPr>
              <a:t>contract rate</a:t>
            </a:r>
            <a:r>
              <a:rPr lang="en-US" altLang="zh-CN" sz="2800" b="1" dirty="0"/>
              <a:t>.</a:t>
            </a:r>
            <a:endParaRPr lang="en-US" altLang="zh-CN" sz="2800" b="1" dirty="0"/>
          </a:p>
          <a:p>
            <a:pPr eaLnBrk="1" hangingPunct="1"/>
            <a:r>
              <a:rPr lang="en-US" altLang="zh-CN" sz="2800" b="1" dirty="0"/>
              <a:t>Interest is normally paid semiannually.</a:t>
            </a:r>
            <a:endParaRPr lang="en-US" altLang="zh-CN" sz="2800" b="1" dirty="0"/>
          </a:p>
          <a:p>
            <a:pPr eaLnBrk="1" hangingPunct="1"/>
            <a:r>
              <a:rPr lang="en-US" altLang="zh-CN" sz="2800" b="1" dirty="0"/>
              <a:t>Interest is computed as:</a:t>
            </a:r>
            <a:endParaRPr lang="en-US" altLang="zh-CN" sz="2800" b="1" dirty="0"/>
          </a:p>
        </p:txBody>
      </p:sp>
      <p:sp>
        <p:nvSpPr>
          <p:cNvPr id="432133" name="Rectangle 5"/>
          <p:cNvSpPr>
            <a:spLocks noChangeArrowheads="1"/>
          </p:cNvSpPr>
          <p:nvPr/>
        </p:nvSpPr>
        <p:spPr bwMode="auto">
          <a:xfrm>
            <a:off x="71438" y="5253038"/>
            <a:ext cx="8848725" cy="1076325"/>
          </a:xfrm>
          <a:prstGeom prst="rect">
            <a:avLst/>
          </a:prstGeom>
          <a:solidFill>
            <a:srgbClr val="FFFFFF"/>
          </a:solidFill>
          <a:ln w="12700">
            <a:solidFill>
              <a:schemeClr val="bg2"/>
            </a:solidFill>
            <a:miter lim="800000"/>
          </a:ln>
          <a:effectLst>
            <a:outerShdw dist="107763" dir="2700000" algn="ctr" rotWithShape="0">
              <a:schemeClr val="bg2"/>
            </a:outerShdw>
          </a:effectLst>
        </p:spPr>
        <p:txBody>
          <a:bodyPr lIns="90488" tIns="44450" rIns="90488" bIns="44450">
            <a:spAutoFit/>
          </a:bodyPr>
          <a:lstStyle/>
          <a:p>
            <a:pPr marL="0" marR="0" lvl="0" indent="0" algn="ctr" defTabSz="914400" rtl="0" eaLnBrk="0" fontAlgn="base" latinLnBrk="0" hangingPunct="0">
              <a:lnSpc>
                <a:spcPct val="100000"/>
              </a:lnSpc>
              <a:spcBef>
                <a:spcPct val="50000"/>
              </a:spcBef>
              <a:spcAft>
                <a:spcPct val="0"/>
              </a:spcAft>
              <a:buClrTx/>
              <a:buSzTx/>
              <a:buFontTx/>
              <a:buNone/>
              <a:defRPr/>
            </a:pPr>
            <a:r>
              <a:rPr kumimoji="1" lang="en-US" altLang="zh-CN" sz="3200" b="1" i="0" u="none" strike="noStrike" kern="1200" cap="none" spc="0" normalizeH="0" baseline="0" noProof="0">
                <a:ln>
                  <a:noFill/>
                </a:ln>
                <a:solidFill>
                  <a:schemeClr val="tx2"/>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Interest  =  Principal  ×  Stated Rate  ×  Time </a:t>
            </a:r>
            <a:endParaRPr kumimoji="1" lang="en-US" altLang="zh-CN" sz="3200" b="1" i="0" u="none" strike="noStrike" kern="1200" cap="none" spc="0" normalizeH="0" baseline="0" noProof="0">
              <a:ln>
                <a:noFill/>
              </a:ln>
              <a:solidFill>
                <a:schemeClr val="tx2"/>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90"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37891"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graphicFrame>
        <p:nvGraphicFramePr>
          <p:cNvPr id="37892" name="Object 2">
            <a:hlinkClick r:id="" action="ppaction://ole?verb="/>
          </p:cNvPr>
          <p:cNvGraphicFramePr/>
          <p:nvPr/>
        </p:nvGraphicFramePr>
        <p:xfrm>
          <a:off x="6981825" y="1863725"/>
          <a:ext cx="1781175" cy="4294188"/>
        </p:xfrm>
        <a:graphic>
          <a:graphicData uri="http://schemas.openxmlformats.org/presentationml/2006/ole">
            <mc:AlternateContent xmlns:mc="http://schemas.openxmlformats.org/markup-compatibility/2006">
              <mc:Choice xmlns:v="urn:schemas-microsoft-com:vml" Requires="v">
                <p:oleObj spid="_x0000_s3108" name="" r:id="rId1" imgW="1431925" imgH="3437255" progId="MS_ClipArt_Gallery.2">
                  <p:embed/>
                </p:oleObj>
              </mc:Choice>
              <mc:Fallback>
                <p:oleObj name="" r:id="rId1" imgW="1431925" imgH="3437255" progId="MS_ClipArt_Gallery.2">
                  <p:embed/>
                  <p:pic>
                    <p:nvPicPr>
                      <p:cNvPr id="0" name="图片 3107"/>
                      <p:cNvPicPr/>
                      <p:nvPr/>
                    </p:nvPicPr>
                    <p:blipFill>
                      <a:blip r:embed="rId2"/>
                      <a:stretch>
                        <a:fillRect/>
                      </a:stretch>
                    </p:blipFill>
                    <p:spPr>
                      <a:xfrm>
                        <a:off x="6981825" y="1863725"/>
                        <a:ext cx="1781175" cy="4294188"/>
                      </a:xfrm>
                      <a:prstGeom prst="rect">
                        <a:avLst/>
                      </a:prstGeom>
                      <a:noFill/>
                      <a:ln w="38100">
                        <a:noFill/>
                        <a:miter/>
                      </a:ln>
                    </p:spPr>
                  </p:pic>
                </p:oleObj>
              </mc:Fallback>
            </mc:AlternateContent>
          </a:graphicData>
        </a:graphic>
      </p:graphicFrame>
      <p:sp>
        <p:nvSpPr>
          <p:cNvPr id="37893" name="Rectangle 3"/>
          <p:cNvSpPr>
            <a:spLocks noGrp="1"/>
          </p:cNvSpPr>
          <p:nvPr>
            <p:ph type="title"/>
          </p:nvPr>
        </p:nvSpPr>
        <p:spPr>
          <a:ln/>
        </p:spPr>
        <p:txBody>
          <a:bodyPr vert="horz" wrap="square" lIns="90488" tIns="44450" rIns="90488" bIns="44450" anchor="ctr" anchorCtr="0"/>
          <a:p>
            <a:pPr eaLnBrk="1" hangingPunct="1"/>
            <a:r>
              <a:rPr lang="en-US" altLang="zh-CN" dirty="0">
                <a:solidFill>
                  <a:schemeClr val="tx1"/>
                </a:solidFill>
              </a:rPr>
              <a:t>Bonds Payable</a:t>
            </a:r>
            <a:endParaRPr lang="en-US" altLang="zh-CN" dirty="0">
              <a:solidFill>
                <a:schemeClr val="tx1"/>
              </a:solidFill>
            </a:endParaRPr>
          </a:p>
        </p:txBody>
      </p:sp>
      <p:sp>
        <p:nvSpPr>
          <p:cNvPr id="37894" name="Rectangle 4"/>
          <p:cNvSpPr>
            <a:spLocks noGrp="1"/>
          </p:cNvSpPr>
          <p:nvPr>
            <p:ph idx="1"/>
          </p:nvPr>
        </p:nvSpPr>
        <p:spPr>
          <a:xfrm>
            <a:off x="1189038" y="2060575"/>
            <a:ext cx="5729287" cy="4105275"/>
          </a:xfrm>
          <a:solidFill>
            <a:srgbClr val="C8FEC8">
              <a:alpha val="100000"/>
            </a:srgbClr>
          </a:solidFill>
          <a:ln w="12700">
            <a:solidFill>
              <a:schemeClr val="bg2">
                <a:alpha val="100000"/>
              </a:schemeClr>
            </a:solidFill>
            <a:miter/>
          </a:ln>
          <a:effectLst>
            <a:outerShdw dist="107763" dir="2699999" algn="ctr" rotWithShape="0">
              <a:schemeClr val="bg2">
                <a:alpha val="100000"/>
              </a:schemeClr>
            </a:outerShdw>
          </a:effectLst>
        </p:spPr>
        <p:txBody>
          <a:bodyPr vert="horz" wrap="square" lIns="90488" tIns="44450" rIns="90488" bIns="44450" anchor="t" anchorCtr="0"/>
          <a:p>
            <a:pPr eaLnBrk="1" hangingPunct="1">
              <a:lnSpc>
                <a:spcPct val="90000"/>
              </a:lnSpc>
            </a:pPr>
            <a:r>
              <a:rPr lang="en-US" altLang="zh-CN" sz="2400" b="1" dirty="0"/>
              <a:t>Bonds are issued through an intermediary called an </a:t>
            </a:r>
            <a:r>
              <a:rPr lang="en-US" altLang="zh-CN" sz="2400" b="1" i="1" dirty="0">
                <a:solidFill>
                  <a:schemeClr val="hlink"/>
                </a:solidFill>
              </a:rPr>
              <a:t>underwriter</a:t>
            </a:r>
            <a:r>
              <a:rPr lang="en-US" altLang="zh-CN" sz="2400" b="1" dirty="0"/>
              <a:t>.</a:t>
            </a:r>
            <a:endParaRPr lang="en-US" altLang="zh-CN" sz="2400" b="1" dirty="0"/>
          </a:p>
          <a:p>
            <a:pPr eaLnBrk="1" hangingPunct="1">
              <a:lnSpc>
                <a:spcPct val="90000"/>
              </a:lnSpc>
            </a:pPr>
            <a:r>
              <a:rPr lang="en-US" altLang="zh-CN" sz="2400" b="1" dirty="0"/>
              <a:t>Bonds can be sold on organized securities exchanges.</a:t>
            </a:r>
            <a:endParaRPr lang="en-US" altLang="zh-CN" sz="2400" b="1" dirty="0"/>
          </a:p>
          <a:p>
            <a:pPr eaLnBrk="1" hangingPunct="1">
              <a:lnSpc>
                <a:spcPct val="90000"/>
              </a:lnSpc>
            </a:pPr>
            <a:r>
              <a:rPr lang="en-US" altLang="zh-CN" sz="2400" b="1" dirty="0"/>
              <a:t>Bond prices are usually quoted as a percentage of the face amount.</a:t>
            </a:r>
            <a:endParaRPr lang="en-US" altLang="zh-CN" sz="2400" b="1" dirty="0"/>
          </a:p>
          <a:p>
            <a:pPr lvl="1" eaLnBrk="1" hangingPunct="1">
              <a:lnSpc>
                <a:spcPct val="90000"/>
              </a:lnSpc>
            </a:pPr>
            <a:r>
              <a:rPr lang="en-US" altLang="zh-CN" sz="2400" dirty="0">
                <a:solidFill>
                  <a:schemeClr val="tx2"/>
                </a:solidFill>
              </a:rPr>
              <a:t>For example, a $1,000 bond priced at 102 would sell for $1,020.</a:t>
            </a:r>
            <a:endParaRPr lang="en-US" altLang="zh-CN" sz="2400" dirty="0">
              <a:solidFill>
                <a:schemeClr val="tx2"/>
              </a:solidFill>
            </a:endParaRP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4"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38915"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graphicFrame>
        <p:nvGraphicFramePr>
          <p:cNvPr id="38916" name="Object 2">
            <a:hlinkClick r:id="" action="ppaction://ole?verb="/>
          </p:cNvPr>
          <p:cNvGraphicFramePr/>
          <p:nvPr/>
        </p:nvGraphicFramePr>
        <p:xfrm>
          <a:off x="3870325" y="2895600"/>
          <a:ext cx="2155825" cy="2276475"/>
        </p:xfrm>
        <a:graphic>
          <a:graphicData uri="http://schemas.openxmlformats.org/presentationml/2006/ole">
            <mc:AlternateContent xmlns:mc="http://schemas.openxmlformats.org/markup-compatibility/2006">
              <mc:Choice xmlns:v="urn:schemas-microsoft-com:vml" Requires="v">
                <p:oleObj spid="_x0000_s3109" name="" r:id="rId1" imgW="2164080" imgH="2284730" progId="MS_ClipArt_Gallery.2">
                  <p:embed/>
                </p:oleObj>
              </mc:Choice>
              <mc:Fallback>
                <p:oleObj name="" r:id="rId1" imgW="2164080" imgH="2284730" progId="MS_ClipArt_Gallery.2">
                  <p:embed/>
                  <p:pic>
                    <p:nvPicPr>
                      <p:cNvPr id="0" name="图片 3108"/>
                      <p:cNvPicPr/>
                      <p:nvPr/>
                    </p:nvPicPr>
                    <p:blipFill>
                      <a:blip r:embed="rId2"/>
                      <a:stretch>
                        <a:fillRect/>
                      </a:stretch>
                    </p:blipFill>
                    <p:spPr>
                      <a:xfrm>
                        <a:off x="3870325" y="2895600"/>
                        <a:ext cx="2155825" cy="2276475"/>
                      </a:xfrm>
                      <a:prstGeom prst="rect">
                        <a:avLst/>
                      </a:prstGeom>
                      <a:noFill/>
                      <a:ln w="38100">
                        <a:noFill/>
                        <a:miter/>
                      </a:ln>
                    </p:spPr>
                  </p:pic>
                </p:oleObj>
              </mc:Fallback>
            </mc:AlternateContent>
          </a:graphicData>
        </a:graphic>
      </p:graphicFrame>
      <p:sp>
        <p:nvSpPr>
          <p:cNvPr id="38917" name="Rectangle 3"/>
          <p:cNvSpPr>
            <a:spLocks noGrp="1"/>
          </p:cNvSpPr>
          <p:nvPr>
            <p:ph type="title"/>
          </p:nvPr>
        </p:nvSpPr>
        <p:spPr>
          <a:ln/>
        </p:spPr>
        <p:txBody>
          <a:bodyPr vert="horz" wrap="square" lIns="90488" tIns="44450" rIns="90488" bIns="44450" anchor="ctr" anchorCtr="0"/>
          <a:p>
            <a:pPr eaLnBrk="1" hangingPunct="1"/>
            <a:r>
              <a:rPr lang="en-US" altLang="zh-CN" dirty="0">
                <a:solidFill>
                  <a:schemeClr val="tx1"/>
                </a:solidFill>
              </a:rPr>
              <a:t>Types of Bonds</a:t>
            </a:r>
            <a:endParaRPr lang="en-US" altLang="zh-CN" dirty="0">
              <a:solidFill>
                <a:schemeClr val="tx1"/>
              </a:solidFill>
            </a:endParaRPr>
          </a:p>
        </p:txBody>
      </p:sp>
      <p:sp>
        <p:nvSpPr>
          <p:cNvPr id="38918" name="Oval 4"/>
          <p:cNvSpPr/>
          <p:nvPr/>
        </p:nvSpPr>
        <p:spPr>
          <a:xfrm>
            <a:off x="762000" y="2133600"/>
            <a:ext cx="2806700" cy="1587500"/>
          </a:xfrm>
          <a:prstGeom prst="ellipse">
            <a:avLst/>
          </a:prstGeom>
          <a:solidFill>
            <a:schemeClr val="bg1"/>
          </a:solidFill>
          <a:ln w="12700" cap="flat" cmpd="sng">
            <a:solidFill>
              <a:schemeClr val="tx1"/>
            </a:solidFill>
            <a:prstDash val="solid"/>
            <a:headEnd type="none" w="med" len="med"/>
            <a:tailEnd type="none" w="med" len="med"/>
          </a:ln>
          <a:effectLst>
            <a:outerShdw dist="107763" dir="2699999" algn="ctr" rotWithShape="0">
              <a:schemeClr val="bg2"/>
            </a:outerShdw>
          </a:effectLst>
        </p:spPr>
        <p:txBody>
          <a:bodyPr lIns="90488" tIns="44450" rIns="90488" bIns="44450"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en-US" altLang="zh-CN" sz="2400" b="1" dirty="0">
                <a:solidFill>
                  <a:srgbClr val="800080"/>
                </a:solidFill>
                <a:latin typeface="Arial" panose="020B0604020202020204" pitchFamily="34" charset="0"/>
              </a:rPr>
              <a:t>Mortgage Bonds</a:t>
            </a:r>
            <a:endParaRPr lang="en-US" altLang="zh-CN" sz="2400" b="1" dirty="0">
              <a:solidFill>
                <a:srgbClr val="800080"/>
              </a:solidFill>
              <a:latin typeface="Arial" panose="020B0604020202020204" pitchFamily="34" charset="0"/>
            </a:endParaRPr>
          </a:p>
          <a:p>
            <a:pPr marL="0" lvl="0" indent="0" algn="ctr">
              <a:spcBef>
                <a:spcPct val="0"/>
              </a:spcBef>
              <a:buClrTx/>
              <a:buSzTx/>
              <a:buFontTx/>
              <a:buNone/>
            </a:pPr>
            <a:r>
              <a:rPr lang="zh-CN" altLang="en-US" sz="2400" b="1" dirty="0">
                <a:solidFill>
                  <a:srgbClr val="800080"/>
                </a:solidFill>
                <a:latin typeface="Arial" panose="020B0604020202020204" pitchFamily="34" charset="0"/>
              </a:rPr>
              <a:t>抵押</a:t>
            </a:r>
            <a:endParaRPr lang="zh-CN" altLang="en-US" sz="2400" b="1" dirty="0">
              <a:solidFill>
                <a:srgbClr val="800080"/>
              </a:solidFill>
              <a:latin typeface="Arial" panose="020B0604020202020204" pitchFamily="34" charset="0"/>
            </a:endParaRPr>
          </a:p>
        </p:txBody>
      </p:sp>
      <p:sp>
        <p:nvSpPr>
          <p:cNvPr id="38919" name="Oval 5"/>
          <p:cNvSpPr/>
          <p:nvPr/>
        </p:nvSpPr>
        <p:spPr>
          <a:xfrm>
            <a:off x="914400" y="4419600"/>
            <a:ext cx="2806700" cy="1587500"/>
          </a:xfrm>
          <a:prstGeom prst="ellipse">
            <a:avLst/>
          </a:prstGeom>
          <a:solidFill>
            <a:schemeClr val="bg1"/>
          </a:solidFill>
          <a:ln w="12700" cap="flat" cmpd="sng">
            <a:solidFill>
              <a:schemeClr val="tx1"/>
            </a:solidFill>
            <a:prstDash val="solid"/>
            <a:headEnd type="none" w="med" len="med"/>
            <a:tailEnd type="none" w="med" len="med"/>
          </a:ln>
          <a:effectLst>
            <a:outerShdw dist="107763" dir="2699999" algn="ctr" rotWithShape="0">
              <a:schemeClr val="bg2"/>
            </a:outerShdw>
          </a:effectLst>
        </p:spPr>
        <p:txBody>
          <a:bodyPr lIns="90488" tIns="44450" rIns="90488" bIns="44450"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en-US" altLang="zh-CN" sz="2400" b="1" dirty="0">
                <a:solidFill>
                  <a:srgbClr val="800080"/>
                </a:solidFill>
                <a:latin typeface="Arial" panose="020B0604020202020204" pitchFamily="34" charset="0"/>
              </a:rPr>
              <a:t>Convertible Bonds</a:t>
            </a:r>
            <a:endParaRPr lang="en-US" altLang="zh-CN" sz="2400" b="1" dirty="0">
              <a:solidFill>
                <a:srgbClr val="800080"/>
              </a:solidFill>
              <a:latin typeface="Arial" panose="020B0604020202020204" pitchFamily="34" charset="0"/>
            </a:endParaRPr>
          </a:p>
          <a:p>
            <a:pPr marL="0" lvl="0" indent="0" algn="ctr">
              <a:spcBef>
                <a:spcPct val="0"/>
              </a:spcBef>
              <a:buClrTx/>
              <a:buSzTx/>
              <a:buFontTx/>
              <a:buNone/>
            </a:pPr>
            <a:r>
              <a:rPr lang="zh-CN" altLang="en-US" sz="2400" b="1" dirty="0">
                <a:solidFill>
                  <a:srgbClr val="800080"/>
                </a:solidFill>
                <a:latin typeface="Arial" panose="020B0604020202020204" pitchFamily="34" charset="0"/>
              </a:rPr>
              <a:t>可转换</a:t>
            </a:r>
            <a:endParaRPr lang="zh-CN" altLang="en-US" sz="2400" b="1" dirty="0">
              <a:solidFill>
                <a:srgbClr val="800080"/>
              </a:solidFill>
              <a:latin typeface="Arial" panose="020B0604020202020204" pitchFamily="34" charset="0"/>
            </a:endParaRPr>
          </a:p>
        </p:txBody>
      </p:sp>
      <p:sp>
        <p:nvSpPr>
          <p:cNvPr id="38920" name="Oval 6"/>
          <p:cNvSpPr/>
          <p:nvPr/>
        </p:nvSpPr>
        <p:spPr>
          <a:xfrm>
            <a:off x="5721350" y="4425950"/>
            <a:ext cx="2806700" cy="1587500"/>
          </a:xfrm>
          <a:prstGeom prst="ellipse">
            <a:avLst/>
          </a:prstGeom>
          <a:solidFill>
            <a:schemeClr val="bg1"/>
          </a:solidFill>
          <a:ln w="12700" cap="flat" cmpd="sng">
            <a:solidFill>
              <a:schemeClr val="tx1"/>
            </a:solidFill>
            <a:prstDash val="solid"/>
            <a:headEnd type="none" w="med" len="med"/>
            <a:tailEnd type="none" w="med" len="med"/>
          </a:ln>
          <a:effectLst>
            <a:outerShdw dist="107763" dir="2699999" algn="ctr" rotWithShape="0">
              <a:schemeClr val="bg2"/>
            </a:outerShdw>
          </a:effectLst>
        </p:spPr>
        <p:txBody>
          <a:bodyPr lIns="90488" tIns="44450" rIns="90488" bIns="44450" anchor="ctr" anchorCtr="0"/>
          <a:p>
            <a:pPr algn="ctr" eaLnBrk="0" hangingPunct="0">
              <a:buNone/>
            </a:pPr>
            <a:r>
              <a:rPr lang="en-US" altLang="zh-CN" sz="2400" b="1" dirty="0">
                <a:solidFill>
                  <a:srgbClr val="800080"/>
                </a:solidFill>
                <a:latin typeface="Arial" panose="020B0604020202020204" pitchFamily="34" charset="0"/>
              </a:rPr>
              <a:t>Junk Bonds</a:t>
            </a:r>
            <a:endParaRPr lang="en-US" altLang="zh-CN" sz="2400" b="1" dirty="0">
              <a:solidFill>
                <a:srgbClr val="800080"/>
              </a:solidFill>
              <a:latin typeface="Arial" panose="020B0604020202020204" pitchFamily="34" charset="0"/>
            </a:endParaRPr>
          </a:p>
        </p:txBody>
      </p:sp>
      <p:sp>
        <p:nvSpPr>
          <p:cNvPr id="38921" name="Oval 7"/>
          <p:cNvSpPr/>
          <p:nvPr/>
        </p:nvSpPr>
        <p:spPr>
          <a:xfrm>
            <a:off x="5721350" y="1987550"/>
            <a:ext cx="2806700" cy="1587500"/>
          </a:xfrm>
          <a:prstGeom prst="ellipse">
            <a:avLst/>
          </a:prstGeom>
          <a:solidFill>
            <a:schemeClr val="bg1"/>
          </a:solidFill>
          <a:ln w="12700" cap="flat" cmpd="sng">
            <a:solidFill>
              <a:schemeClr val="tx1"/>
            </a:solidFill>
            <a:prstDash val="solid"/>
            <a:headEnd type="none" w="med" len="med"/>
            <a:tailEnd type="none" w="med" len="med"/>
          </a:ln>
          <a:effectLst>
            <a:outerShdw dist="107763" dir="2699999" algn="ctr" rotWithShape="0">
              <a:schemeClr val="bg2"/>
            </a:outerShdw>
          </a:effectLst>
        </p:spPr>
        <p:txBody>
          <a:bodyPr lIns="90488" tIns="44450" rIns="90488" bIns="44450"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en-US" altLang="zh-CN" sz="2400" b="1" dirty="0">
                <a:solidFill>
                  <a:srgbClr val="800080"/>
                </a:solidFill>
                <a:latin typeface="Arial" panose="020B0604020202020204" pitchFamily="34" charset="0"/>
              </a:rPr>
              <a:t>Debenture Bonds</a:t>
            </a:r>
            <a:endParaRPr lang="en-US" altLang="zh-CN" sz="2400" b="1" dirty="0">
              <a:solidFill>
                <a:srgbClr val="800080"/>
              </a:solidFill>
              <a:latin typeface="Arial" panose="020B0604020202020204" pitchFamily="34" charset="0"/>
            </a:endParaRPr>
          </a:p>
          <a:p>
            <a:pPr marL="0" lvl="0" indent="0" algn="ctr">
              <a:spcBef>
                <a:spcPct val="0"/>
              </a:spcBef>
              <a:buClrTx/>
              <a:buSzTx/>
              <a:buFontTx/>
              <a:buNone/>
            </a:pPr>
            <a:r>
              <a:rPr lang="zh-CN" altLang="en-US" sz="2400" b="1" dirty="0">
                <a:solidFill>
                  <a:srgbClr val="800080"/>
                </a:solidFill>
                <a:latin typeface="Arial" panose="020B0604020202020204" pitchFamily="34" charset="0"/>
              </a:rPr>
              <a:t>无抵押</a:t>
            </a:r>
            <a:r>
              <a:rPr lang="en-US" altLang="zh-CN" sz="2400" b="1" dirty="0">
                <a:solidFill>
                  <a:srgbClr val="800080"/>
                </a:solidFill>
                <a:latin typeface="Arial" panose="020B0604020202020204" pitchFamily="34" charset="0"/>
              </a:rPr>
              <a:t>/</a:t>
            </a:r>
            <a:r>
              <a:rPr lang="zh-CN" altLang="en-US" sz="2400" b="1" dirty="0">
                <a:solidFill>
                  <a:srgbClr val="800080"/>
                </a:solidFill>
                <a:latin typeface="Arial" panose="020B0604020202020204" pitchFamily="34" charset="0"/>
              </a:rPr>
              <a:t>信用</a:t>
            </a:r>
            <a:endParaRPr lang="zh-CN" altLang="en-US" sz="2400" b="1" dirty="0">
              <a:solidFill>
                <a:srgbClr val="800080"/>
              </a:solidFill>
              <a:latin typeface="Arial" panose="020B0604020202020204" pitchFamily="34" charset="0"/>
            </a:endParaRP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8"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39939"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39940" name="Rectangle 2"/>
          <p:cNvSpPr>
            <a:spLocks noGrp="1"/>
          </p:cNvSpPr>
          <p:nvPr>
            <p:ph type="title"/>
          </p:nvPr>
        </p:nvSpPr>
        <p:spPr>
          <a:ln/>
        </p:spPr>
        <p:txBody>
          <a:bodyPr vert="horz" wrap="square" lIns="90488" tIns="44450" rIns="90488" bIns="44450" anchor="ctr" anchorCtr="0"/>
          <a:p>
            <a:pPr eaLnBrk="1" hangingPunct="1"/>
            <a:r>
              <a:rPr lang="en-US" altLang="zh-CN" dirty="0">
                <a:solidFill>
                  <a:schemeClr val="tx1"/>
                </a:solidFill>
              </a:rPr>
              <a:t>Bonds entries</a:t>
            </a:r>
            <a:endParaRPr lang="en-US" altLang="zh-CN" dirty="0">
              <a:solidFill>
                <a:schemeClr val="tx1"/>
              </a:solidFill>
            </a:endParaRPr>
          </a:p>
        </p:txBody>
      </p:sp>
      <p:sp>
        <p:nvSpPr>
          <p:cNvPr id="39941" name="Rectangle 3"/>
          <p:cNvSpPr>
            <a:spLocks noGrp="1"/>
          </p:cNvSpPr>
          <p:nvPr>
            <p:ph idx="1"/>
          </p:nvPr>
        </p:nvSpPr>
        <p:spPr>
          <a:xfrm>
            <a:off x="0" y="1989138"/>
            <a:ext cx="9144000" cy="4114800"/>
          </a:xfrm>
          <a:ln/>
        </p:spPr>
        <p:txBody>
          <a:bodyPr vert="horz" wrap="square" lIns="91440" tIns="45720" rIns="91440" bIns="45720" anchor="t" anchorCtr="0"/>
          <a:p>
            <a:pPr eaLnBrk="1" hangingPunct="1">
              <a:buNone/>
            </a:pPr>
            <a:r>
              <a:rPr lang="en-US" altLang="zh-CN" sz="2800" dirty="0"/>
              <a:t>Cash 		 </a:t>
            </a:r>
            <a:r>
              <a:rPr lang="en-US" altLang="zh-CN" sz="2800" i="1" dirty="0">
                <a:solidFill>
                  <a:schemeClr val="folHlink"/>
                </a:solidFill>
              </a:rPr>
              <a:t>proceeds</a:t>
            </a:r>
            <a:endParaRPr lang="en-US" altLang="zh-CN" sz="2800" i="1" dirty="0">
              <a:solidFill>
                <a:schemeClr val="folHlink"/>
              </a:solidFill>
            </a:endParaRPr>
          </a:p>
          <a:p>
            <a:pPr eaLnBrk="1" hangingPunct="1">
              <a:buNone/>
            </a:pPr>
            <a:r>
              <a:rPr lang="en-US" altLang="zh-CN" sz="2800" dirty="0"/>
              <a:t>Discount on BP   </a:t>
            </a:r>
            <a:r>
              <a:rPr lang="en-US" altLang="zh-CN" sz="2800" i="1" dirty="0">
                <a:solidFill>
                  <a:schemeClr val="folHlink"/>
                </a:solidFill>
              </a:rPr>
              <a:t>face – proceeds </a:t>
            </a:r>
            <a:r>
              <a:rPr lang="zh-CN" altLang="en-US" sz="2800" i="1" dirty="0">
                <a:solidFill>
                  <a:schemeClr val="folHlink"/>
                </a:solidFill>
              </a:rPr>
              <a:t>折价</a:t>
            </a:r>
            <a:endParaRPr lang="zh-CN" altLang="en-US" sz="2800" i="1" dirty="0">
              <a:solidFill>
                <a:schemeClr val="folHlink"/>
              </a:solidFill>
            </a:endParaRPr>
          </a:p>
          <a:p>
            <a:pPr eaLnBrk="1" hangingPunct="1">
              <a:buNone/>
            </a:pPr>
            <a:r>
              <a:rPr lang="en-US" altLang="zh-CN" sz="2800" dirty="0"/>
              <a:t>	Bonds payable		      </a:t>
            </a:r>
            <a:r>
              <a:rPr lang="en-US" altLang="zh-CN" sz="2800" i="1" dirty="0">
                <a:solidFill>
                  <a:schemeClr val="folHlink"/>
                </a:solidFill>
              </a:rPr>
              <a:t>face</a:t>
            </a:r>
            <a:endParaRPr lang="en-US" altLang="zh-CN" sz="2800" i="1" dirty="0">
              <a:solidFill>
                <a:schemeClr val="folHlink"/>
              </a:solidFill>
            </a:endParaRPr>
          </a:p>
          <a:p>
            <a:pPr eaLnBrk="1" hangingPunct="1">
              <a:buNone/>
            </a:pPr>
            <a:endParaRPr lang="en-US" altLang="zh-CN" sz="2800" i="1" dirty="0">
              <a:solidFill>
                <a:schemeClr val="accent2"/>
              </a:solidFill>
            </a:endParaRPr>
          </a:p>
          <a:p>
            <a:pPr eaLnBrk="1" hangingPunct="1">
              <a:buNone/>
            </a:pPr>
            <a:r>
              <a:rPr lang="en-US" altLang="zh-CN" sz="2800" dirty="0"/>
              <a:t>Cash 		</a:t>
            </a:r>
            <a:r>
              <a:rPr lang="en-US" altLang="zh-CN" sz="2800" i="1" dirty="0">
                <a:solidFill>
                  <a:schemeClr val="folHlink"/>
                </a:solidFill>
              </a:rPr>
              <a:t>proceeds</a:t>
            </a:r>
            <a:endParaRPr lang="en-US" altLang="zh-CN" sz="2800" i="1" dirty="0">
              <a:solidFill>
                <a:schemeClr val="folHlink"/>
              </a:solidFill>
            </a:endParaRPr>
          </a:p>
          <a:p>
            <a:pPr eaLnBrk="1" hangingPunct="1">
              <a:buNone/>
            </a:pPr>
            <a:r>
              <a:rPr lang="en-US" altLang="zh-CN" sz="2800" dirty="0"/>
              <a:t>	Bonds payable		     </a:t>
            </a:r>
            <a:r>
              <a:rPr lang="en-US" altLang="zh-CN" sz="2800" dirty="0">
                <a:solidFill>
                  <a:schemeClr val="accent2"/>
                </a:solidFill>
              </a:rPr>
              <a:t> </a:t>
            </a:r>
            <a:r>
              <a:rPr lang="en-US" altLang="zh-CN" sz="2800" i="1" dirty="0">
                <a:solidFill>
                  <a:schemeClr val="folHlink"/>
                </a:solidFill>
              </a:rPr>
              <a:t>face</a:t>
            </a:r>
            <a:endParaRPr lang="en-US" altLang="zh-CN" sz="2800" i="1" dirty="0">
              <a:solidFill>
                <a:schemeClr val="folHlink"/>
              </a:solidFill>
            </a:endParaRPr>
          </a:p>
          <a:p>
            <a:pPr eaLnBrk="1" hangingPunct="1">
              <a:buNone/>
            </a:pPr>
            <a:r>
              <a:rPr lang="en-US" altLang="zh-CN" sz="2800" dirty="0"/>
              <a:t>	Premium on bonds payable </a:t>
            </a:r>
            <a:r>
              <a:rPr lang="en-US" altLang="zh-CN" sz="2800" i="1" dirty="0">
                <a:solidFill>
                  <a:schemeClr val="folHlink"/>
                </a:solidFill>
              </a:rPr>
              <a:t>proceeds </a:t>
            </a:r>
            <a:r>
              <a:rPr lang="en-US" altLang="zh-CN" sz="2800" i="1" dirty="0">
                <a:solidFill>
                  <a:schemeClr val="folHlink"/>
                </a:solidFill>
                <a:latin typeface="Arial" panose="020B0604020202020204" pitchFamily="34" charset="0"/>
              </a:rPr>
              <a:t>–</a:t>
            </a:r>
            <a:r>
              <a:rPr lang="en-US" altLang="zh-CN" sz="2800" i="1" dirty="0">
                <a:solidFill>
                  <a:schemeClr val="folHlink"/>
                </a:solidFill>
              </a:rPr>
              <a:t> face </a:t>
            </a:r>
            <a:r>
              <a:rPr lang="zh-CN" altLang="en-US" sz="2800" i="1" dirty="0">
                <a:solidFill>
                  <a:schemeClr val="folHlink"/>
                </a:solidFill>
              </a:rPr>
              <a:t>溢价</a:t>
            </a:r>
            <a:endParaRPr lang="zh-CN" altLang="en-US" sz="2800" i="1" dirty="0">
              <a:solidFill>
                <a:schemeClr val="folHlink"/>
              </a:solidFill>
            </a:endParaRPr>
          </a:p>
          <a:p>
            <a:pPr eaLnBrk="1" hangingPunct="1">
              <a:buNone/>
            </a:pPr>
            <a:endParaRPr lang="zh-CN" altLang="en-US" sz="28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2"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40963"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40964" name="Rectangle 2"/>
          <p:cNvSpPr>
            <a:spLocks noGrp="1"/>
          </p:cNvSpPr>
          <p:nvPr>
            <p:ph type="title"/>
          </p:nvPr>
        </p:nvSpPr>
        <p:spPr>
          <a:ln/>
        </p:spPr>
        <p:txBody>
          <a:bodyPr vert="horz" wrap="square" lIns="91440" tIns="45720" rIns="91440" bIns="45720" anchor="b" anchorCtr="0"/>
          <a:p>
            <a:pPr eaLnBrk="1" hangingPunct="1"/>
            <a:r>
              <a:rPr lang="en-US" altLang="zh-CN" dirty="0"/>
              <a:t>Straight-Line Amortization</a:t>
            </a:r>
            <a:br>
              <a:rPr lang="en-US" altLang="zh-CN" dirty="0"/>
            </a:br>
            <a:r>
              <a:rPr lang="en-US" altLang="zh-CN" dirty="0"/>
              <a:t>of Bond Discount</a:t>
            </a:r>
            <a:endParaRPr lang="en-US" altLang="zh-CN" dirty="0"/>
          </a:p>
        </p:txBody>
      </p:sp>
      <p:sp>
        <p:nvSpPr>
          <p:cNvPr id="538627" name="Rectangle 3"/>
          <p:cNvSpPr>
            <a:spLocks noGrp="1"/>
          </p:cNvSpPr>
          <p:nvPr>
            <p:ph idx="1"/>
          </p:nvPr>
        </p:nvSpPr>
        <p:spPr>
          <a:ln/>
        </p:spPr>
        <p:txBody>
          <a:bodyPr vert="horz" wrap="square" lIns="91440" tIns="45720" rIns="91440" bIns="45720" anchor="t" anchorCtr="0"/>
          <a:p>
            <a:pPr eaLnBrk="1" hangingPunct="1"/>
            <a:r>
              <a:rPr lang="en-US" altLang="zh-CN" dirty="0"/>
              <a:t>This method amortizes the bond discount  by dividing it into equal amounts for each interest period.</a:t>
            </a:r>
            <a:endParaRPr lang="en-US" altLang="zh-CN" dirty="0"/>
          </a:p>
          <a:p>
            <a:pPr eaLnBrk="1" hangingPunct="1"/>
            <a:r>
              <a:rPr lang="en-US" altLang="zh-CN" dirty="0"/>
              <a:t>Granite Corp. would amortize the $7,500 discount over 20 periods with interest paid at $50,000.</a:t>
            </a:r>
            <a:endParaRPr lang="en-US" altLang="zh-CN" dirty="0"/>
          </a:p>
          <a:p>
            <a:pPr eaLnBrk="1" hangingPunct="1"/>
            <a:r>
              <a:rPr lang="en-US" altLang="zh-CN" dirty="0"/>
              <a:t>$7,500 ÷ 20 = $375 per period</a:t>
            </a:r>
            <a:endParaRPr lang="en-US" altLang="zh-CN"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38627">
                                            <p:txEl>
                                              <p:charRg st="0" end="101"/>
                                            </p:txEl>
                                          </p:spTgt>
                                        </p:tgtEl>
                                        <p:attrNameLst>
                                          <p:attrName>style.visibility</p:attrName>
                                        </p:attrNameLst>
                                      </p:cBhvr>
                                      <p:to>
                                        <p:strVal val="visible"/>
                                      </p:to>
                                    </p:set>
                                    <p:animEffect transition="in" filter="wipe(left)">
                                      <p:cBhvr>
                                        <p:cTn id="7" dur="500"/>
                                        <p:tgtEl>
                                          <p:spTgt spid="538627">
                                            <p:txEl>
                                              <p:charRg st="0" end="10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38627">
                                            <p:txEl>
                                              <p:charRg st="101" end="197"/>
                                            </p:txEl>
                                          </p:spTgt>
                                        </p:tgtEl>
                                        <p:attrNameLst>
                                          <p:attrName>style.visibility</p:attrName>
                                        </p:attrNameLst>
                                      </p:cBhvr>
                                      <p:to>
                                        <p:strVal val="visible"/>
                                      </p:to>
                                    </p:set>
                                    <p:animEffect transition="in" filter="wipe(left)">
                                      <p:cBhvr>
                                        <p:cTn id="12" dur="500"/>
                                        <p:tgtEl>
                                          <p:spTgt spid="538627">
                                            <p:txEl>
                                              <p:charRg st="101" end="197"/>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38627">
                                            <p:txEl>
                                              <p:charRg st="197" end="227"/>
                                            </p:txEl>
                                          </p:spTgt>
                                        </p:tgtEl>
                                        <p:attrNameLst>
                                          <p:attrName>style.visibility</p:attrName>
                                        </p:attrNameLst>
                                      </p:cBhvr>
                                      <p:to>
                                        <p:strVal val="visible"/>
                                      </p:to>
                                    </p:set>
                                    <p:animEffect transition="in" filter="wipe(left)">
                                      <p:cBhvr>
                                        <p:cTn id="17" dur="500"/>
                                        <p:tgtEl>
                                          <p:spTgt spid="538627">
                                            <p:txEl>
                                              <p:charRg st="197" end="22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8627"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6"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41987"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41988" name="Rectangle 2"/>
          <p:cNvSpPr/>
          <p:nvPr/>
        </p:nvSpPr>
        <p:spPr>
          <a:xfrm>
            <a:off x="533400" y="2362200"/>
            <a:ext cx="8067675" cy="3028950"/>
          </a:xfrm>
          <a:prstGeom prst="rect">
            <a:avLst/>
          </a:prstGeom>
          <a:solidFill>
            <a:schemeClr val="bg1"/>
          </a:solidFill>
          <a:ln w="12700" cap="flat" cmpd="sng">
            <a:solidFill>
              <a:srgbClr val="00FFCC"/>
            </a:solidFill>
            <a:prstDash val="solid"/>
            <a:miter/>
            <a:headEnd type="none" w="med" len="med"/>
            <a:tailEnd type="none" w="med" len="med"/>
          </a:ln>
          <a:effectLst>
            <a:outerShdw dist="107763" dir="13499999" algn="ctr" rotWithShape="0">
              <a:srgbClr val="00FFCC"/>
            </a:outerShdw>
          </a:effectLst>
        </p:spPr>
        <p:txBody>
          <a:bodyPr wrap="none">
            <a:spAutoFit/>
          </a:bodyPr>
          <a:p>
            <a:pPr defTabSz="457200" eaLnBrk="0" hangingPunct="0">
              <a:buNone/>
            </a:pPr>
            <a:r>
              <a:rPr lang="en-US" altLang="zh-CN" sz="3200" dirty="0">
                <a:latin typeface="Times New Roman" panose="02020603050405020304" pitchFamily="18" charset="0"/>
              </a:rPr>
              <a:t>July 1</a:t>
            </a:r>
            <a:endParaRPr lang="en-US" altLang="zh-CN" sz="3200" dirty="0">
              <a:latin typeface="Times New Roman" panose="02020603050405020304" pitchFamily="18" charset="0"/>
            </a:endParaRPr>
          </a:p>
          <a:p>
            <a:pPr defTabSz="457200" eaLnBrk="0" hangingPunct="0">
              <a:buNone/>
            </a:pPr>
            <a:r>
              <a:rPr lang="en-US" altLang="zh-CN" sz="3200" dirty="0">
                <a:latin typeface="Times New Roman" panose="02020603050405020304" pitchFamily="18" charset="0"/>
              </a:rPr>
              <a:t>Interest Expense					50,375</a:t>
            </a:r>
            <a:endParaRPr lang="en-US" altLang="zh-CN" sz="3200" dirty="0">
              <a:latin typeface="Times New Roman" panose="02020603050405020304" pitchFamily="18" charset="0"/>
            </a:endParaRPr>
          </a:p>
          <a:p>
            <a:pPr defTabSz="457200" eaLnBrk="0" hangingPunct="0">
              <a:buNone/>
            </a:pPr>
            <a:r>
              <a:rPr lang="en-US" altLang="zh-CN" sz="3200" dirty="0">
                <a:latin typeface="Times New Roman" panose="02020603050405020304" pitchFamily="18" charset="0"/>
              </a:rPr>
              <a:t>	Cash												50,000</a:t>
            </a:r>
            <a:endParaRPr lang="en-US" altLang="zh-CN" sz="3200" dirty="0">
              <a:latin typeface="Times New Roman" panose="02020603050405020304" pitchFamily="18" charset="0"/>
            </a:endParaRPr>
          </a:p>
          <a:p>
            <a:pPr defTabSz="457200" eaLnBrk="0" hangingPunct="0">
              <a:buNone/>
            </a:pPr>
            <a:r>
              <a:rPr lang="en-US" altLang="zh-CN" sz="3200" dirty="0">
                <a:latin typeface="Times New Roman" panose="02020603050405020304" pitchFamily="18" charset="0"/>
              </a:rPr>
              <a:t>	Discount on Bonds Payable				     375</a:t>
            </a:r>
            <a:endParaRPr lang="en-US" altLang="zh-CN" sz="3200" dirty="0">
              <a:latin typeface="Times New Roman" panose="02020603050405020304" pitchFamily="18" charset="0"/>
            </a:endParaRPr>
          </a:p>
          <a:p>
            <a:pPr defTabSz="457200" eaLnBrk="0" hangingPunct="0">
              <a:buNone/>
            </a:pPr>
            <a:r>
              <a:rPr lang="en-US" altLang="zh-CN" sz="3200" dirty="0">
                <a:latin typeface="Times New Roman" panose="02020603050405020304" pitchFamily="18" charset="0"/>
              </a:rPr>
              <a:t>Paid semiannual interest and amortized discount</a:t>
            </a:r>
            <a:endParaRPr lang="en-US" altLang="zh-CN" sz="3200" dirty="0">
              <a:latin typeface="Times New Roman" panose="02020603050405020304" pitchFamily="18" charset="0"/>
            </a:endParaRPr>
          </a:p>
          <a:p>
            <a:pPr defTabSz="457200" eaLnBrk="0" hangingPunct="0">
              <a:buNone/>
            </a:pPr>
            <a:r>
              <a:rPr lang="en-US" altLang="zh-CN" sz="3200" dirty="0">
                <a:latin typeface="Times New Roman" panose="02020603050405020304" pitchFamily="18" charset="0"/>
              </a:rPr>
              <a:t>on bonds payable</a:t>
            </a:r>
            <a:endParaRPr lang="en-US" altLang="zh-CN" sz="3200" dirty="0">
              <a:latin typeface="Times New Roman" panose="02020603050405020304" pitchFamily="18" charset="0"/>
            </a:endParaRPr>
          </a:p>
        </p:txBody>
      </p:sp>
      <p:sp>
        <p:nvSpPr>
          <p:cNvPr id="41989" name="Rectangle 3"/>
          <p:cNvSpPr>
            <a:spLocks noGrp="1"/>
          </p:cNvSpPr>
          <p:nvPr>
            <p:ph type="title"/>
          </p:nvPr>
        </p:nvSpPr>
        <p:spPr>
          <a:ln/>
        </p:spPr>
        <p:txBody>
          <a:bodyPr vert="horz" wrap="square" lIns="91440" tIns="45720" rIns="91440" bIns="45720" anchor="b" anchorCtr="0"/>
          <a:p>
            <a:pPr eaLnBrk="1" hangingPunct="1"/>
            <a:r>
              <a:rPr lang="en-US" altLang="zh-CN" dirty="0"/>
              <a:t>Straight-Line Amortization</a:t>
            </a:r>
            <a:br>
              <a:rPr lang="en-US" altLang="zh-CN" dirty="0"/>
            </a:br>
            <a:r>
              <a:rPr lang="en-US" altLang="zh-CN" dirty="0"/>
              <a:t>of Bond Discount</a:t>
            </a:r>
            <a:endParaRPr lang="en-US" altLang="zh-CN" dirty="0"/>
          </a:p>
        </p:txBody>
      </p:sp>
    </p:spTree>
  </p:cSld>
  <p:clrMapOvr>
    <a:masterClrMapping/>
  </p:clrMapOvr>
  <p:transition>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10"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43011"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40674" name="Rectangle 2"/>
          <p:cNvSpPr/>
          <p:nvPr/>
        </p:nvSpPr>
        <p:spPr>
          <a:xfrm>
            <a:off x="360363" y="2103438"/>
            <a:ext cx="8410575" cy="1096962"/>
          </a:xfrm>
          <a:prstGeom prst="rect">
            <a:avLst/>
          </a:prstGeom>
          <a:solidFill>
            <a:schemeClr val="bg1"/>
          </a:solidFill>
          <a:ln w="12700" cap="flat" cmpd="sng">
            <a:solidFill>
              <a:srgbClr val="00FFCC"/>
            </a:solidFill>
            <a:prstDash val="solid"/>
            <a:miter/>
            <a:headEnd type="none" w="med" len="med"/>
            <a:tailEnd type="none" w="med" len="med"/>
          </a:ln>
          <a:effectLst>
            <a:outerShdw dist="107763" dir="13499999" algn="ctr" rotWithShape="0">
              <a:srgbClr val="00FFCC"/>
            </a:outerShdw>
          </a:effectLst>
        </p:spPr>
        <p:txBody>
          <a:bodyPr wrap="none"/>
          <a:p>
            <a:pPr algn="ctr" eaLnBrk="0" hangingPunct="0">
              <a:buNone/>
            </a:pPr>
            <a:r>
              <a:rPr lang="en-US" altLang="zh-CN" sz="3200" dirty="0">
                <a:latin typeface="Times New Roman" panose="02020603050405020304" pitchFamily="18" charset="0"/>
              </a:rPr>
              <a:t>Granite Corp. sold a 10%, 10-year (20 periods),</a:t>
            </a:r>
            <a:endParaRPr lang="en-US" altLang="zh-CN" sz="3200" dirty="0">
              <a:latin typeface="Times New Roman" panose="02020603050405020304" pitchFamily="18" charset="0"/>
            </a:endParaRPr>
          </a:p>
          <a:p>
            <a:pPr algn="ctr" eaLnBrk="0" hangingPunct="0">
              <a:buNone/>
            </a:pPr>
            <a:r>
              <a:rPr lang="en-US" altLang="zh-CN" sz="3200" dirty="0">
                <a:latin typeface="Times New Roman" panose="02020603050405020304" pitchFamily="18" charset="0"/>
              </a:rPr>
              <a:t>$1,000,000 bond issue at a price of 101 on Jan. 1.</a:t>
            </a:r>
            <a:endParaRPr lang="en-US" altLang="zh-CN" sz="3200" dirty="0">
              <a:latin typeface="Times New Roman" panose="02020603050405020304" pitchFamily="18" charset="0"/>
            </a:endParaRPr>
          </a:p>
        </p:txBody>
      </p:sp>
      <p:sp>
        <p:nvSpPr>
          <p:cNvPr id="540675" name="Rectangle 3"/>
          <p:cNvSpPr/>
          <p:nvPr/>
        </p:nvSpPr>
        <p:spPr>
          <a:xfrm>
            <a:off x="361950" y="3581400"/>
            <a:ext cx="8410575" cy="2054225"/>
          </a:xfrm>
          <a:prstGeom prst="rect">
            <a:avLst/>
          </a:prstGeom>
          <a:solidFill>
            <a:schemeClr val="bg1"/>
          </a:solidFill>
          <a:ln w="12700" cap="flat" cmpd="sng">
            <a:solidFill>
              <a:srgbClr val="00FFCC"/>
            </a:solidFill>
            <a:prstDash val="solid"/>
            <a:miter/>
            <a:headEnd type="none" w="med" len="med"/>
            <a:tailEnd type="none" w="med" len="med"/>
          </a:ln>
          <a:effectLst>
            <a:outerShdw dist="107763" dir="13499999" algn="ctr" rotWithShape="0">
              <a:srgbClr val="00FFCC"/>
            </a:outerShdw>
          </a:effectLst>
        </p:spPr>
        <p:txBody>
          <a:bodyPr wrap="none"/>
          <a:p>
            <a:pPr defTabSz="457200" eaLnBrk="0" hangingPunct="0">
              <a:buNone/>
            </a:pPr>
            <a:r>
              <a:rPr lang="en-US" altLang="zh-CN" sz="3200" dirty="0">
                <a:latin typeface="Times New Roman" panose="02020603050405020304" pitchFamily="18" charset="0"/>
              </a:rPr>
              <a:t>Cash								1,010,000</a:t>
            </a:r>
            <a:endParaRPr lang="en-US" altLang="zh-CN" sz="3200" dirty="0">
              <a:latin typeface="Times New Roman" panose="02020603050405020304" pitchFamily="18" charset="0"/>
            </a:endParaRPr>
          </a:p>
          <a:p>
            <a:pPr defTabSz="457200" eaLnBrk="0" hangingPunct="0">
              <a:buNone/>
            </a:pPr>
            <a:r>
              <a:rPr lang="en-US" altLang="zh-CN" sz="3200" dirty="0">
                <a:latin typeface="Times New Roman" panose="02020603050405020304" pitchFamily="18" charset="0"/>
              </a:rPr>
              <a:t>	Bonds Payable								1,000,000</a:t>
            </a:r>
            <a:endParaRPr lang="en-US" altLang="zh-CN" sz="3200" dirty="0">
              <a:latin typeface="Times New Roman" panose="02020603050405020304" pitchFamily="18" charset="0"/>
            </a:endParaRPr>
          </a:p>
          <a:p>
            <a:pPr defTabSz="457200" eaLnBrk="0" hangingPunct="0">
              <a:buNone/>
            </a:pPr>
            <a:r>
              <a:rPr lang="en-US" altLang="zh-CN" sz="3200" dirty="0">
                <a:latin typeface="Times New Roman" panose="02020603050405020304" pitchFamily="18" charset="0"/>
              </a:rPr>
              <a:t>	Premium on Bonds Payable				     10,000</a:t>
            </a:r>
            <a:endParaRPr lang="en-US" altLang="zh-CN" sz="3200" dirty="0">
              <a:latin typeface="Times New Roman" panose="02020603050405020304" pitchFamily="18" charset="0"/>
            </a:endParaRPr>
          </a:p>
          <a:p>
            <a:pPr defTabSz="457200" eaLnBrk="0" hangingPunct="0">
              <a:buNone/>
            </a:pPr>
            <a:r>
              <a:rPr lang="en-US" altLang="zh-CN" sz="3200" dirty="0">
                <a:latin typeface="Times New Roman" panose="02020603050405020304" pitchFamily="18" charset="0"/>
              </a:rPr>
              <a:t>Issued bonds payable at a premium</a:t>
            </a:r>
            <a:endParaRPr lang="en-US" altLang="zh-CN" sz="3200" dirty="0">
              <a:latin typeface="Times New Roman" panose="02020603050405020304" pitchFamily="18" charset="0"/>
            </a:endParaRPr>
          </a:p>
        </p:txBody>
      </p:sp>
      <p:sp>
        <p:nvSpPr>
          <p:cNvPr id="43014" name="Rectangle 4"/>
          <p:cNvSpPr>
            <a:spLocks noGrp="1"/>
          </p:cNvSpPr>
          <p:nvPr>
            <p:ph type="title"/>
          </p:nvPr>
        </p:nvSpPr>
        <p:spPr>
          <a:ln/>
        </p:spPr>
        <p:txBody>
          <a:bodyPr vert="horz" wrap="square" lIns="91440" tIns="45720" rIns="91440" bIns="45720" anchor="b" anchorCtr="0"/>
          <a:p>
            <a:pPr eaLnBrk="1" hangingPunct="1"/>
            <a:r>
              <a:rPr lang="en-US" altLang="zh-CN" dirty="0"/>
              <a:t>Issuing Bonds Payable</a:t>
            </a:r>
            <a:br>
              <a:rPr lang="en-US" altLang="zh-CN" dirty="0"/>
            </a:br>
            <a:r>
              <a:rPr lang="en-US" altLang="zh-CN" dirty="0"/>
              <a:t>at a Premium</a:t>
            </a:r>
            <a:endParaRPr lang="en-US" altLang="zh-CN"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grpId="0" nodeType="clickEffect">
                                  <p:stCondLst>
                                    <p:cond delay="0"/>
                                  </p:stCondLst>
                                  <p:childTnLst>
                                    <p:set>
                                      <p:cBhvr>
                                        <p:cTn id="6" dur="1" fill="hold">
                                          <p:stCondLst>
                                            <p:cond delay="0"/>
                                          </p:stCondLst>
                                        </p:cTn>
                                        <p:tgtEl>
                                          <p:spTgt spid="540674"/>
                                        </p:tgtEl>
                                        <p:attrNameLst>
                                          <p:attrName>style.visibility</p:attrName>
                                        </p:attrNameLst>
                                      </p:cBhvr>
                                      <p:to>
                                        <p:strVal val="visible"/>
                                      </p:to>
                                    </p:set>
                                    <p:animEffect transition="in" filter="blinds(vertical)">
                                      <p:cBhvr>
                                        <p:cTn id="7" dur="500"/>
                                        <p:tgtEl>
                                          <p:spTgt spid="54067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540675"/>
                                        </p:tgtEl>
                                        <p:attrNameLst>
                                          <p:attrName>style.visibility</p:attrName>
                                        </p:attrNameLst>
                                      </p:cBhvr>
                                      <p:to>
                                        <p:strVal val="visible"/>
                                      </p:to>
                                    </p:set>
                                    <p:animEffect transition="in" filter="blinds(vertical)">
                                      <p:cBhvr>
                                        <p:cTn id="12" dur="500"/>
                                        <p:tgtEl>
                                          <p:spTgt spid="5406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0674" grpId="0" animBg="1"/>
      <p:bldP spid="540675"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4"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44035"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44036" name="Rectangle 2"/>
          <p:cNvSpPr>
            <a:spLocks noGrp="1"/>
          </p:cNvSpPr>
          <p:nvPr>
            <p:ph type="title"/>
          </p:nvPr>
        </p:nvSpPr>
        <p:spPr>
          <a:ln/>
        </p:spPr>
        <p:txBody>
          <a:bodyPr vert="horz" wrap="square" lIns="91440" tIns="45720" rIns="91440" bIns="45720" anchor="b" anchorCtr="0"/>
          <a:p>
            <a:pPr eaLnBrk="1" hangingPunct="1"/>
            <a:r>
              <a:rPr lang="en-US" altLang="zh-CN" dirty="0"/>
              <a:t>Issuing Bonds Payable</a:t>
            </a:r>
            <a:br>
              <a:rPr lang="en-US" altLang="zh-CN" dirty="0"/>
            </a:br>
            <a:r>
              <a:rPr lang="en-US" altLang="zh-CN" dirty="0"/>
              <a:t>at a Premium</a:t>
            </a:r>
            <a:endParaRPr lang="en-US" altLang="zh-CN" dirty="0"/>
          </a:p>
        </p:txBody>
      </p:sp>
      <p:sp>
        <p:nvSpPr>
          <p:cNvPr id="44037" name="Text Box 3"/>
          <p:cNvSpPr txBox="1"/>
          <p:nvPr/>
        </p:nvSpPr>
        <p:spPr>
          <a:xfrm>
            <a:off x="800100" y="2057400"/>
            <a:ext cx="7542213" cy="1096963"/>
          </a:xfrm>
          <a:prstGeom prst="rect">
            <a:avLst/>
          </a:prstGeom>
          <a:solidFill>
            <a:schemeClr val="bg1"/>
          </a:solidFill>
          <a:ln w="12700" cap="flat" cmpd="sng">
            <a:solidFill>
              <a:schemeClr val="tx2"/>
            </a:solidFill>
            <a:prstDash val="solid"/>
            <a:miter/>
            <a:headEnd type="none" w="med" len="med"/>
            <a:tailEnd type="none" w="med" len="med"/>
          </a:ln>
          <a:effectLst>
            <a:outerShdw dist="107763" dir="13499999" algn="ctr" rotWithShape="0">
              <a:schemeClr val="tx2"/>
            </a:outerShdw>
          </a:effectLst>
        </p:spPr>
        <p:txBody>
          <a:bodyPr wrap="none" lIns="90488" tIns="44450" rIns="90488" bIns="44450"/>
          <a:p>
            <a:pPr algn="ctr" eaLnBrk="0" hangingPunct="0">
              <a:buNone/>
            </a:pPr>
            <a:r>
              <a:rPr lang="en-US" altLang="zh-CN" sz="3200" dirty="0">
                <a:latin typeface="Times New Roman" panose="02020603050405020304" pitchFamily="18" charset="0"/>
              </a:rPr>
              <a:t>Granite Balance Sheet</a:t>
            </a:r>
            <a:endParaRPr lang="en-US" altLang="zh-CN" sz="3200" dirty="0">
              <a:latin typeface="Times New Roman" panose="02020603050405020304" pitchFamily="18" charset="0"/>
            </a:endParaRPr>
          </a:p>
          <a:p>
            <a:pPr algn="ctr" eaLnBrk="0" hangingPunct="0">
              <a:buNone/>
            </a:pPr>
            <a:r>
              <a:rPr lang="en-US" altLang="zh-CN" sz="3200" dirty="0">
                <a:latin typeface="Times New Roman" panose="02020603050405020304" pitchFamily="18" charset="0"/>
              </a:rPr>
              <a:t>(immediately after issuance of the bonds)</a:t>
            </a:r>
            <a:endParaRPr lang="en-US" altLang="zh-CN" sz="3200" dirty="0">
              <a:latin typeface="Times New Roman" panose="02020603050405020304" pitchFamily="18" charset="0"/>
            </a:endParaRPr>
          </a:p>
        </p:txBody>
      </p:sp>
      <p:sp>
        <p:nvSpPr>
          <p:cNvPr id="541700" name="Rectangle 4"/>
          <p:cNvSpPr/>
          <p:nvPr/>
        </p:nvSpPr>
        <p:spPr>
          <a:xfrm>
            <a:off x="801688" y="3581400"/>
            <a:ext cx="7542212" cy="2057400"/>
          </a:xfrm>
          <a:prstGeom prst="rect">
            <a:avLst/>
          </a:prstGeom>
          <a:solidFill>
            <a:schemeClr val="bg1"/>
          </a:solidFill>
          <a:ln w="12700" cap="flat" cmpd="sng">
            <a:solidFill>
              <a:srgbClr val="00FFCC"/>
            </a:solidFill>
            <a:prstDash val="solid"/>
            <a:miter/>
            <a:headEnd type="none" w="med" len="med"/>
            <a:tailEnd type="none" w="med" len="med"/>
          </a:ln>
          <a:effectLst>
            <a:outerShdw dist="107763" dir="13499999" algn="ctr" rotWithShape="0">
              <a:srgbClr val="00FFCC"/>
            </a:outerShdw>
          </a:effectLst>
        </p:spPr>
        <p:txBody>
          <a:bodyPr wrap="none" lIns="90488" tIns="44450" rIns="90488" bIns="44450"/>
          <a:p>
            <a:pPr defTabSz="457200" eaLnBrk="0" hangingPunct="0">
              <a:buNone/>
            </a:pPr>
            <a:r>
              <a:rPr lang="en-US" altLang="zh-CN" sz="3200" dirty="0">
                <a:latin typeface="Times New Roman" panose="02020603050405020304" pitchFamily="18" charset="0"/>
              </a:rPr>
              <a:t>Long-term liabilities:</a:t>
            </a:r>
            <a:endParaRPr lang="en-US" altLang="zh-CN" sz="3200" dirty="0">
              <a:latin typeface="Times New Roman" panose="02020603050405020304" pitchFamily="18" charset="0"/>
            </a:endParaRPr>
          </a:p>
          <a:p>
            <a:pPr defTabSz="457200" eaLnBrk="0" hangingPunct="0">
              <a:buNone/>
            </a:pPr>
            <a:r>
              <a:rPr lang="en-US" altLang="zh-CN" sz="3200" dirty="0">
                <a:latin typeface="Times New Roman" panose="02020603050405020304" pitchFamily="18" charset="0"/>
              </a:rPr>
              <a:t>Bonds payable, 10%, due 20xx	$1,000,000</a:t>
            </a:r>
            <a:endParaRPr lang="en-US" altLang="zh-CN" sz="3200" dirty="0">
              <a:latin typeface="Times New Roman" panose="02020603050405020304" pitchFamily="18" charset="0"/>
            </a:endParaRPr>
          </a:p>
          <a:p>
            <a:pPr defTabSz="457200" eaLnBrk="0" hangingPunct="0">
              <a:buNone/>
            </a:pPr>
            <a:r>
              <a:rPr lang="en-US" altLang="zh-CN" sz="3200" dirty="0">
                <a:latin typeface="Times New Roman" panose="02020603050405020304" pitchFamily="18" charset="0"/>
              </a:rPr>
              <a:t>Premium of bonds payable			</a:t>
            </a:r>
            <a:r>
              <a:rPr lang="en-US" altLang="zh-CN" sz="3200" u="sng" dirty="0">
                <a:latin typeface="Times New Roman" panose="02020603050405020304" pitchFamily="18" charset="0"/>
              </a:rPr>
              <a:t>       10,000</a:t>
            </a:r>
            <a:endParaRPr lang="en-US" altLang="zh-CN" sz="3200" u="sng" dirty="0">
              <a:latin typeface="Times New Roman" panose="02020603050405020304" pitchFamily="18" charset="0"/>
            </a:endParaRPr>
          </a:p>
          <a:p>
            <a:pPr defTabSz="457200" eaLnBrk="0" hangingPunct="0">
              <a:buNone/>
            </a:pPr>
            <a:r>
              <a:rPr lang="en-US" altLang="zh-CN" sz="3200" dirty="0">
                <a:latin typeface="Times New Roman" panose="02020603050405020304" pitchFamily="18" charset="0"/>
              </a:rPr>
              <a:t>												$1,010,000</a:t>
            </a:r>
            <a:endParaRPr lang="en-US" altLang="zh-CN" sz="3200" dirty="0">
              <a:latin typeface="Times New Roman" panose="02020603050405020304" pitchFamily="18"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grpId="0" nodeType="clickEffect">
                                  <p:stCondLst>
                                    <p:cond delay="0"/>
                                  </p:stCondLst>
                                  <p:childTnLst>
                                    <p:set>
                                      <p:cBhvr>
                                        <p:cTn id="6" dur="1" fill="hold">
                                          <p:stCondLst>
                                            <p:cond delay="0"/>
                                          </p:stCondLst>
                                        </p:cTn>
                                        <p:tgtEl>
                                          <p:spTgt spid="541700"/>
                                        </p:tgtEl>
                                        <p:attrNameLst>
                                          <p:attrName>style.visibility</p:attrName>
                                        </p:attrNameLst>
                                      </p:cBhvr>
                                      <p:to>
                                        <p:strVal val="visible"/>
                                      </p:to>
                                    </p:set>
                                    <p:animEffect transition="in" filter="blinds(vertical)">
                                      <p:cBhvr>
                                        <p:cTn id="7" dur="500"/>
                                        <p:tgtEl>
                                          <p:spTgt spid="5417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170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8195"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8196" name="Rectangle 2"/>
          <p:cNvSpPr>
            <a:spLocks noGrp="1"/>
          </p:cNvSpPr>
          <p:nvPr>
            <p:ph type="title"/>
          </p:nvPr>
        </p:nvSpPr>
        <p:spPr>
          <a:xfrm>
            <a:off x="838200" y="457200"/>
            <a:ext cx="7010400" cy="1143000"/>
          </a:xfrm>
          <a:ln/>
        </p:spPr>
        <p:txBody>
          <a:bodyPr vert="horz" wrap="square" lIns="90488" tIns="44450" rIns="90488" bIns="44450" anchor="ctr" anchorCtr="0"/>
          <a:p>
            <a:pPr eaLnBrk="1" hangingPunct="1"/>
            <a:r>
              <a:rPr lang="en-US" altLang="zh-CN" sz="4000" b="1" dirty="0">
                <a:solidFill>
                  <a:schemeClr val="tx1"/>
                </a:solidFill>
              </a:rPr>
              <a:t>Current liabilities</a:t>
            </a:r>
            <a:endParaRPr lang="en-US" altLang="zh-CN" sz="4000" b="1" dirty="0">
              <a:solidFill>
                <a:schemeClr val="tx1"/>
              </a:solidFill>
            </a:endParaRPr>
          </a:p>
        </p:txBody>
      </p:sp>
      <p:sp>
        <p:nvSpPr>
          <p:cNvPr id="8197" name="Rectangle 3"/>
          <p:cNvSpPr/>
          <p:nvPr/>
        </p:nvSpPr>
        <p:spPr>
          <a:xfrm>
            <a:off x="692150" y="1758950"/>
            <a:ext cx="7912100" cy="1358900"/>
          </a:xfrm>
          <a:prstGeom prst="rect">
            <a:avLst/>
          </a:prstGeom>
          <a:solidFill>
            <a:srgbClr val="FFFFFF"/>
          </a:solidFill>
          <a:ln w="12700" cap="flat" cmpd="sng">
            <a:solidFill>
              <a:schemeClr val="tx1"/>
            </a:solidFill>
            <a:prstDash val="solid"/>
            <a:miter/>
            <a:headEnd type="none" w="med" len="med"/>
            <a:tailEnd type="none" w="med" len="med"/>
          </a:ln>
          <a:effectLst>
            <a:outerShdw dist="107763" dir="2699999" algn="ctr" rotWithShape="0">
              <a:schemeClr val="bg2"/>
            </a:outerShdw>
          </a:effectLst>
        </p:spPr>
        <p:txBody>
          <a:bodyPr lIns="90488" tIns="44450" rIns="90488" bIns="44450" anchor="ctr" anchorCtr="0"/>
          <a:p>
            <a:pPr eaLnBrk="0" hangingPunct="0">
              <a:spcBef>
                <a:spcPct val="50000"/>
              </a:spcBef>
              <a:buNone/>
            </a:pPr>
            <a:r>
              <a:rPr lang="en-US" altLang="zh-CN" sz="2400" b="1" dirty="0">
                <a:latin typeface="Arial" panose="020B0604020202020204" pitchFamily="34" charset="0"/>
              </a:rPr>
              <a:t>Accounts payable:</a:t>
            </a:r>
            <a:endParaRPr lang="en-US" altLang="zh-CN" sz="2400" b="1" dirty="0">
              <a:latin typeface="Arial" panose="020B0604020202020204" pitchFamily="34" charset="0"/>
            </a:endParaRPr>
          </a:p>
          <a:p>
            <a:pPr algn="ctr" eaLnBrk="0" hangingPunct="0">
              <a:spcBef>
                <a:spcPct val="50000"/>
              </a:spcBef>
              <a:buNone/>
            </a:pPr>
            <a:r>
              <a:rPr lang="en-US" altLang="zh-CN" sz="2400" b="1" dirty="0">
                <a:latin typeface="Arial" panose="020B0604020202020204" pitchFamily="34" charset="0"/>
              </a:rPr>
              <a:t>Short-term obligations to suppliers for purchases of merchandise and to others for goods and services.</a:t>
            </a:r>
            <a:endParaRPr lang="en-US" altLang="zh-CN" sz="2400" b="1" dirty="0">
              <a:latin typeface="Arial" panose="020B0604020202020204" pitchFamily="34" charset="0"/>
            </a:endParaRPr>
          </a:p>
        </p:txBody>
      </p:sp>
      <p:sp>
        <p:nvSpPr>
          <p:cNvPr id="8198" name="Oval 4"/>
          <p:cNvSpPr/>
          <p:nvPr/>
        </p:nvSpPr>
        <p:spPr>
          <a:xfrm>
            <a:off x="463550" y="3816350"/>
            <a:ext cx="2654300" cy="1358900"/>
          </a:xfrm>
          <a:prstGeom prst="ellipse">
            <a:avLst/>
          </a:prstGeom>
          <a:solidFill>
            <a:srgbClr val="C8FEC8"/>
          </a:solidFill>
          <a:ln w="12700" cap="flat" cmpd="sng">
            <a:solidFill>
              <a:schemeClr val="tx1"/>
            </a:solidFill>
            <a:prstDash val="solid"/>
            <a:headEnd type="none" w="med" len="med"/>
            <a:tailEnd type="none" w="med" len="med"/>
          </a:ln>
          <a:effectLst>
            <a:outerShdw dist="107763" dir="2699999" algn="ctr" rotWithShape="0">
              <a:schemeClr val="bg2"/>
            </a:outerShdw>
          </a:effectLst>
        </p:spPr>
        <p:txBody>
          <a:bodyPr lIns="90488" tIns="44450" rIns="90488" bIns="44450" anchor="ctr" anchorCtr="0"/>
          <a:p>
            <a:pPr algn="ctr" eaLnBrk="0" hangingPunct="0">
              <a:buNone/>
            </a:pPr>
            <a:r>
              <a:rPr lang="en-US" altLang="zh-CN" sz="2000" b="1" dirty="0">
                <a:latin typeface="Arial" panose="020B0604020202020204" pitchFamily="34" charset="0"/>
              </a:rPr>
              <a:t>Merchandise Inventory invoices</a:t>
            </a:r>
            <a:endParaRPr lang="en-US" altLang="zh-CN" sz="2000" b="1" dirty="0">
              <a:latin typeface="Arial" panose="020B0604020202020204" pitchFamily="34" charset="0"/>
            </a:endParaRPr>
          </a:p>
        </p:txBody>
      </p:sp>
      <p:sp>
        <p:nvSpPr>
          <p:cNvPr id="8199" name="Oval 5"/>
          <p:cNvSpPr/>
          <p:nvPr/>
        </p:nvSpPr>
        <p:spPr>
          <a:xfrm>
            <a:off x="2444750" y="5111750"/>
            <a:ext cx="2654300" cy="1358900"/>
          </a:xfrm>
          <a:prstGeom prst="ellipse">
            <a:avLst/>
          </a:prstGeom>
          <a:solidFill>
            <a:srgbClr val="C8FEC8"/>
          </a:solidFill>
          <a:ln w="12700" cap="flat" cmpd="sng">
            <a:solidFill>
              <a:schemeClr val="tx1"/>
            </a:solidFill>
            <a:prstDash val="solid"/>
            <a:headEnd type="none" w="med" len="med"/>
            <a:tailEnd type="none" w="med" len="med"/>
          </a:ln>
          <a:effectLst>
            <a:outerShdw dist="107763" dir="2699999" algn="ctr" rotWithShape="0">
              <a:schemeClr val="bg2"/>
            </a:outerShdw>
          </a:effectLst>
        </p:spPr>
        <p:txBody>
          <a:bodyPr lIns="90488" tIns="44450" rIns="90488" bIns="44450" anchor="ctr" anchorCtr="0"/>
          <a:p>
            <a:pPr algn="ctr" eaLnBrk="0" hangingPunct="0">
              <a:buNone/>
            </a:pPr>
            <a:r>
              <a:rPr lang="en-US" altLang="zh-CN" sz="2000" b="1" dirty="0">
                <a:latin typeface="Arial" panose="020B0604020202020204" pitchFamily="34" charset="0"/>
              </a:rPr>
              <a:t>Shipping charges</a:t>
            </a:r>
            <a:endParaRPr lang="en-US" altLang="zh-CN" sz="2000" b="1" dirty="0">
              <a:latin typeface="Arial" panose="020B0604020202020204" pitchFamily="34" charset="0"/>
            </a:endParaRPr>
          </a:p>
        </p:txBody>
      </p:sp>
      <p:sp>
        <p:nvSpPr>
          <p:cNvPr id="8200" name="Oval 6"/>
          <p:cNvSpPr/>
          <p:nvPr/>
        </p:nvSpPr>
        <p:spPr>
          <a:xfrm>
            <a:off x="6254750" y="4730750"/>
            <a:ext cx="2654300" cy="1358900"/>
          </a:xfrm>
          <a:prstGeom prst="ellipse">
            <a:avLst/>
          </a:prstGeom>
          <a:solidFill>
            <a:srgbClr val="C8FEC8"/>
          </a:solidFill>
          <a:ln w="12700" cap="flat" cmpd="sng">
            <a:solidFill>
              <a:schemeClr val="tx1"/>
            </a:solidFill>
            <a:prstDash val="solid"/>
            <a:headEnd type="none" w="med" len="med"/>
            <a:tailEnd type="none" w="med" len="med"/>
          </a:ln>
          <a:effectLst>
            <a:outerShdw dist="107763" dir="2699999" algn="ctr" rotWithShape="0">
              <a:schemeClr val="bg2"/>
            </a:outerShdw>
          </a:effectLst>
        </p:spPr>
        <p:txBody>
          <a:bodyPr lIns="90488" tIns="44450" rIns="90488" bIns="44450" anchor="ctr" anchorCtr="0"/>
          <a:p>
            <a:pPr algn="ctr" eaLnBrk="0" hangingPunct="0">
              <a:buNone/>
            </a:pPr>
            <a:r>
              <a:rPr lang="en-US" altLang="zh-CN" sz="2000" b="1" dirty="0">
                <a:latin typeface="Arial" panose="020B0604020202020204" pitchFamily="34" charset="0"/>
              </a:rPr>
              <a:t>Utility and phone bills</a:t>
            </a:r>
            <a:endParaRPr lang="en-US" altLang="zh-CN" sz="2000" b="1" dirty="0">
              <a:latin typeface="Arial" panose="020B0604020202020204" pitchFamily="34" charset="0"/>
            </a:endParaRPr>
          </a:p>
        </p:txBody>
      </p:sp>
      <p:sp>
        <p:nvSpPr>
          <p:cNvPr id="8201" name="Oval 7"/>
          <p:cNvSpPr/>
          <p:nvPr/>
        </p:nvSpPr>
        <p:spPr>
          <a:xfrm>
            <a:off x="4502150" y="3435350"/>
            <a:ext cx="2654300" cy="1358900"/>
          </a:xfrm>
          <a:prstGeom prst="ellipse">
            <a:avLst/>
          </a:prstGeom>
          <a:solidFill>
            <a:srgbClr val="C8FEC8"/>
          </a:solidFill>
          <a:ln w="12700" cap="flat" cmpd="sng">
            <a:solidFill>
              <a:schemeClr val="tx1"/>
            </a:solidFill>
            <a:prstDash val="solid"/>
            <a:headEnd type="none" w="med" len="med"/>
            <a:tailEnd type="none" w="med" len="med"/>
          </a:ln>
          <a:effectLst>
            <a:outerShdw dist="107763" dir="2699999" algn="ctr" rotWithShape="0">
              <a:schemeClr val="bg2"/>
            </a:outerShdw>
          </a:effectLst>
        </p:spPr>
        <p:txBody>
          <a:bodyPr lIns="90488" tIns="44450" rIns="90488" bIns="44450" anchor="ctr" anchorCtr="0"/>
          <a:p>
            <a:pPr algn="ctr" eaLnBrk="0" hangingPunct="0">
              <a:buNone/>
            </a:pPr>
            <a:r>
              <a:rPr lang="en-US" altLang="zh-CN" sz="2000" b="1" dirty="0">
                <a:latin typeface="Arial" panose="020B0604020202020204" pitchFamily="34" charset="0"/>
              </a:rPr>
              <a:t>Office supplies invoices</a:t>
            </a:r>
            <a:endParaRPr lang="en-US" altLang="zh-CN" sz="2000" b="1" dirty="0">
              <a:latin typeface="Arial" panose="020B0604020202020204" pitchFamily="34" charset="0"/>
            </a:endParaRP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8"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45059"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42722" name="Rectangle 2"/>
          <p:cNvSpPr/>
          <p:nvPr/>
        </p:nvSpPr>
        <p:spPr>
          <a:xfrm>
            <a:off x="704850" y="2286000"/>
            <a:ext cx="7715250" cy="3028950"/>
          </a:xfrm>
          <a:prstGeom prst="rect">
            <a:avLst/>
          </a:prstGeom>
          <a:solidFill>
            <a:schemeClr val="bg1"/>
          </a:solidFill>
          <a:ln w="12700" cap="flat" cmpd="sng">
            <a:solidFill>
              <a:srgbClr val="00FFCC"/>
            </a:solidFill>
            <a:prstDash val="solid"/>
            <a:miter/>
            <a:headEnd type="none" w="med" len="med"/>
            <a:tailEnd type="none" w="med" len="med"/>
          </a:ln>
          <a:effectLst>
            <a:outerShdw dist="107763" dir="13499999" algn="ctr" rotWithShape="0">
              <a:srgbClr val="00FFCC"/>
            </a:outerShdw>
          </a:effectLst>
        </p:spPr>
        <p:txBody>
          <a:bodyPr wrap="none">
            <a:spAutoFit/>
          </a:bodyPr>
          <a:p>
            <a:pPr defTabSz="457200" eaLnBrk="0" hangingPunct="0">
              <a:buNone/>
            </a:pPr>
            <a:r>
              <a:rPr lang="en-US" altLang="zh-CN" sz="3200" dirty="0">
                <a:latin typeface="Times New Roman" panose="02020603050405020304" pitchFamily="18" charset="0"/>
              </a:rPr>
              <a:t>July 1</a:t>
            </a:r>
            <a:endParaRPr lang="en-US" altLang="zh-CN" sz="3200" dirty="0">
              <a:latin typeface="Times New Roman" panose="02020603050405020304" pitchFamily="18" charset="0"/>
            </a:endParaRPr>
          </a:p>
          <a:p>
            <a:pPr defTabSz="457200" eaLnBrk="0" hangingPunct="0">
              <a:buNone/>
            </a:pPr>
            <a:r>
              <a:rPr lang="en-US" altLang="zh-CN" sz="3200" dirty="0">
                <a:latin typeface="Times New Roman" panose="02020603050405020304" pitchFamily="18" charset="0"/>
              </a:rPr>
              <a:t>Interest Expense						49,500</a:t>
            </a:r>
            <a:endParaRPr lang="en-US" altLang="zh-CN" sz="3200" dirty="0">
              <a:latin typeface="Times New Roman" panose="02020603050405020304" pitchFamily="18" charset="0"/>
            </a:endParaRPr>
          </a:p>
          <a:p>
            <a:pPr defTabSz="457200" eaLnBrk="0" hangingPunct="0">
              <a:buNone/>
            </a:pPr>
            <a:r>
              <a:rPr lang="en-US" altLang="zh-CN" sz="3200" dirty="0">
                <a:latin typeface="Times New Roman" panose="02020603050405020304" pitchFamily="18" charset="0"/>
              </a:rPr>
              <a:t>Premium on Bonds Payable		     500</a:t>
            </a:r>
            <a:endParaRPr lang="en-US" altLang="zh-CN" sz="3200" dirty="0">
              <a:latin typeface="Times New Roman" panose="02020603050405020304" pitchFamily="18" charset="0"/>
            </a:endParaRPr>
          </a:p>
          <a:p>
            <a:pPr defTabSz="457200" eaLnBrk="0" hangingPunct="0">
              <a:buNone/>
            </a:pPr>
            <a:r>
              <a:rPr lang="en-US" altLang="zh-CN" sz="3200" dirty="0">
                <a:latin typeface="Times New Roman" panose="02020603050405020304" pitchFamily="18" charset="0"/>
              </a:rPr>
              <a:t>	Cash												50,000</a:t>
            </a:r>
            <a:endParaRPr lang="en-US" altLang="zh-CN" sz="3200" dirty="0">
              <a:latin typeface="Times New Roman" panose="02020603050405020304" pitchFamily="18" charset="0"/>
            </a:endParaRPr>
          </a:p>
          <a:p>
            <a:pPr defTabSz="457200" eaLnBrk="0" hangingPunct="0">
              <a:buNone/>
            </a:pPr>
            <a:r>
              <a:rPr lang="en-US" altLang="zh-CN" sz="3200" dirty="0">
                <a:latin typeface="Times New Roman" panose="02020603050405020304" pitchFamily="18" charset="0"/>
              </a:rPr>
              <a:t>Paid semiannual interest and amortized</a:t>
            </a:r>
            <a:endParaRPr lang="en-US" altLang="zh-CN" sz="3200" dirty="0">
              <a:latin typeface="Times New Roman" panose="02020603050405020304" pitchFamily="18" charset="0"/>
            </a:endParaRPr>
          </a:p>
          <a:p>
            <a:pPr defTabSz="457200" eaLnBrk="0" hangingPunct="0">
              <a:buNone/>
            </a:pPr>
            <a:r>
              <a:rPr lang="en-US" altLang="zh-CN" sz="3200" dirty="0">
                <a:latin typeface="Times New Roman" panose="02020603050405020304" pitchFamily="18" charset="0"/>
              </a:rPr>
              <a:t>premium on bonds payable</a:t>
            </a:r>
            <a:endParaRPr lang="en-US" altLang="zh-CN" sz="3200" dirty="0">
              <a:latin typeface="Times New Roman" panose="02020603050405020304" pitchFamily="18" charset="0"/>
            </a:endParaRPr>
          </a:p>
        </p:txBody>
      </p:sp>
      <p:sp>
        <p:nvSpPr>
          <p:cNvPr id="45061" name="Rectangle 3"/>
          <p:cNvSpPr>
            <a:spLocks noGrp="1"/>
          </p:cNvSpPr>
          <p:nvPr>
            <p:ph type="title"/>
          </p:nvPr>
        </p:nvSpPr>
        <p:spPr>
          <a:ln/>
        </p:spPr>
        <p:txBody>
          <a:bodyPr vert="horz" wrap="square" lIns="91440" tIns="45720" rIns="91440" bIns="45720" anchor="b" anchorCtr="0"/>
          <a:p>
            <a:pPr eaLnBrk="1" hangingPunct="1"/>
            <a:r>
              <a:rPr lang="en-US" altLang="zh-CN" dirty="0"/>
              <a:t>Straight-Line Amortization</a:t>
            </a:r>
            <a:br>
              <a:rPr lang="en-US" altLang="zh-CN" dirty="0"/>
            </a:br>
            <a:r>
              <a:rPr lang="en-US" altLang="zh-CN" dirty="0"/>
              <a:t>of Bond Premium</a:t>
            </a:r>
            <a:endParaRPr lang="en-US" altLang="zh-CN"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grpId="0" nodeType="clickEffect">
                                  <p:stCondLst>
                                    <p:cond delay="0"/>
                                  </p:stCondLst>
                                  <p:childTnLst>
                                    <p:set>
                                      <p:cBhvr>
                                        <p:cTn id="6" dur="1" fill="hold">
                                          <p:stCondLst>
                                            <p:cond delay="0"/>
                                          </p:stCondLst>
                                        </p:cTn>
                                        <p:tgtEl>
                                          <p:spTgt spid="542722"/>
                                        </p:tgtEl>
                                        <p:attrNameLst>
                                          <p:attrName>style.visibility</p:attrName>
                                        </p:attrNameLst>
                                      </p:cBhvr>
                                      <p:to>
                                        <p:strVal val="visible"/>
                                      </p:to>
                                    </p:set>
                                    <p:animEffect transition="in" filter="blinds(vertical)">
                                      <p:cBhvr>
                                        <p:cTn id="7" dur="500"/>
                                        <p:tgtEl>
                                          <p:spTgt spid="542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22"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2"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46083"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43746" name="Text Box 2"/>
          <p:cNvSpPr txBox="1"/>
          <p:nvPr/>
        </p:nvSpPr>
        <p:spPr>
          <a:xfrm>
            <a:off x="1331913" y="2133600"/>
            <a:ext cx="6381750" cy="588963"/>
          </a:xfrm>
          <a:prstGeom prst="rect">
            <a:avLst/>
          </a:prstGeom>
          <a:solidFill>
            <a:schemeClr val="bg1"/>
          </a:solidFill>
          <a:ln w="12700" cap="flat" cmpd="sng">
            <a:solidFill>
              <a:schemeClr val="tx2"/>
            </a:solidFill>
            <a:prstDash val="solid"/>
            <a:miter/>
            <a:headEnd type="none" w="med" len="med"/>
            <a:tailEnd type="none" w="med" len="med"/>
          </a:ln>
          <a:effectLst>
            <a:outerShdw dist="107763" dir="13499999" algn="ctr" rotWithShape="0">
              <a:schemeClr val="tx2"/>
            </a:outerShdw>
          </a:effectLst>
        </p:spPr>
        <p:txBody>
          <a:bodyPr wrap="none" lIns="90488" tIns="44450" rIns="90488" bIns="44450">
            <a:spAutoFit/>
          </a:bodyPr>
          <a:p>
            <a:pPr algn="ctr" eaLnBrk="0" hangingPunct="0">
              <a:buNone/>
            </a:pPr>
            <a:r>
              <a:rPr lang="en-US" altLang="zh-CN" sz="3200" dirty="0">
                <a:latin typeface="Times New Roman" panose="02020603050405020304" pitchFamily="18" charset="0"/>
              </a:rPr>
              <a:t>Granite Balance Sheet (December 31)</a:t>
            </a:r>
            <a:endParaRPr lang="en-US" altLang="zh-CN" sz="3200" dirty="0">
              <a:latin typeface="Times New Roman" panose="02020603050405020304" pitchFamily="18" charset="0"/>
            </a:endParaRPr>
          </a:p>
        </p:txBody>
      </p:sp>
      <p:sp>
        <p:nvSpPr>
          <p:cNvPr id="543747" name="Rectangle 3"/>
          <p:cNvSpPr/>
          <p:nvPr/>
        </p:nvSpPr>
        <p:spPr>
          <a:xfrm>
            <a:off x="815975" y="3200400"/>
            <a:ext cx="7537450" cy="2051050"/>
          </a:xfrm>
          <a:prstGeom prst="rect">
            <a:avLst/>
          </a:prstGeom>
          <a:solidFill>
            <a:schemeClr val="bg1"/>
          </a:solidFill>
          <a:ln w="12700" cap="flat" cmpd="sng">
            <a:solidFill>
              <a:srgbClr val="00FFCC"/>
            </a:solidFill>
            <a:prstDash val="solid"/>
            <a:miter/>
            <a:headEnd type="none" w="med" len="med"/>
            <a:tailEnd type="none" w="med" len="med"/>
          </a:ln>
          <a:effectLst>
            <a:outerShdw dist="107763" dir="13499999" algn="ctr" rotWithShape="0">
              <a:srgbClr val="00FFCC"/>
            </a:outerShdw>
          </a:effectLst>
        </p:spPr>
        <p:txBody>
          <a:bodyPr wrap="none"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defTabSz="457200">
              <a:spcBef>
                <a:spcPct val="0"/>
              </a:spcBef>
              <a:buClrTx/>
              <a:buSzTx/>
              <a:buFontTx/>
              <a:buNone/>
            </a:pPr>
            <a:r>
              <a:rPr lang="en-US" altLang="zh-CN" dirty="0">
                <a:latin typeface="Times New Roman" panose="02020603050405020304" pitchFamily="18" charset="0"/>
              </a:rPr>
              <a:t>Long-term liabilities:</a:t>
            </a:r>
            <a:endParaRPr lang="en-US" altLang="zh-CN" dirty="0">
              <a:latin typeface="Times New Roman" panose="02020603050405020304" pitchFamily="18" charset="0"/>
            </a:endParaRPr>
          </a:p>
          <a:p>
            <a:pPr marL="0" lvl="0" indent="0" defTabSz="457200">
              <a:spcBef>
                <a:spcPct val="0"/>
              </a:spcBef>
              <a:buClrTx/>
              <a:buSzTx/>
              <a:buFontTx/>
              <a:buNone/>
            </a:pPr>
            <a:r>
              <a:rPr lang="en-US" altLang="zh-CN" dirty="0">
                <a:latin typeface="Times New Roman" panose="02020603050405020304" pitchFamily="18" charset="0"/>
              </a:rPr>
              <a:t>Bonds payable, 10%, due 20xx	$1,000,000</a:t>
            </a:r>
            <a:endParaRPr lang="en-US" altLang="zh-CN" dirty="0">
              <a:latin typeface="Times New Roman" panose="02020603050405020304" pitchFamily="18" charset="0"/>
            </a:endParaRPr>
          </a:p>
          <a:p>
            <a:pPr marL="0" lvl="0" indent="0" defTabSz="457200">
              <a:spcBef>
                <a:spcPct val="0"/>
              </a:spcBef>
              <a:buClrTx/>
              <a:buSzTx/>
              <a:buFontTx/>
              <a:buNone/>
            </a:pPr>
            <a:r>
              <a:rPr lang="en-US" altLang="zh-CN" dirty="0">
                <a:latin typeface="Times New Roman" panose="02020603050405020304" pitchFamily="18" charset="0"/>
              </a:rPr>
              <a:t>Premium on bonds payable			</a:t>
            </a:r>
            <a:r>
              <a:rPr lang="en-US" altLang="zh-CN" b="1" dirty="0">
                <a:solidFill>
                  <a:schemeClr val="hlink"/>
                </a:solidFill>
                <a:latin typeface="Times New Roman" panose="02020603050405020304" pitchFamily="18" charset="0"/>
              </a:rPr>
              <a:t>+</a:t>
            </a:r>
            <a:r>
              <a:rPr lang="en-US" altLang="zh-CN" u="sng" dirty="0">
                <a:latin typeface="Times New Roman" panose="02020603050405020304" pitchFamily="18" charset="0"/>
              </a:rPr>
              <a:t>       9,000</a:t>
            </a:r>
            <a:endParaRPr lang="en-US" altLang="zh-CN" u="sng" dirty="0">
              <a:latin typeface="Times New Roman" panose="02020603050405020304" pitchFamily="18" charset="0"/>
            </a:endParaRPr>
          </a:p>
          <a:p>
            <a:pPr marL="0" lvl="0" indent="0" defTabSz="457200">
              <a:spcBef>
                <a:spcPct val="0"/>
              </a:spcBef>
              <a:buClrTx/>
              <a:buSzTx/>
              <a:buFontTx/>
              <a:buNone/>
            </a:pPr>
            <a:r>
              <a:rPr lang="en-US" altLang="zh-CN" dirty="0">
                <a:latin typeface="Times New Roman" panose="02020603050405020304" pitchFamily="18" charset="0"/>
              </a:rPr>
              <a:t>												$1,009,000</a:t>
            </a:r>
            <a:endParaRPr lang="en-US" altLang="zh-CN" dirty="0">
              <a:latin typeface="Times New Roman" panose="02020603050405020304" pitchFamily="18" charset="0"/>
            </a:endParaRPr>
          </a:p>
        </p:txBody>
      </p:sp>
      <p:sp>
        <p:nvSpPr>
          <p:cNvPr id="46086" name="Rectangle 4"/>
          <p:cNvSpPr>
            <a:spLocks noGrp="1"/>
          </p:cNvSpPr>
          <p:nvPr>
            <p:ph type="title"/>
          </p:nvPr>
        </p:nvSpPr>
        <p:spPr>
          <a:ln/>
        </p:spPr>
        <p:txBody>
          <a:bodyPr vert="horz" wrap="square" lIns="91440" tIns="45720" rIns="91440" bIns="45720" anchor="b" anchorCtr="0"/>
          <a:p>
            <a:pPr eaLnBrk="1" hangingPunct="1"/>
            <a:r>
              <a:rPr lang="en-US" altLang="zh-CN" dirty="0"/>
              <a:t>Reporting Bonds Payable</a:t>
            </a:r>
            <a:endParaRPr lang="en-US" altLang="zh-CN"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543746"/>
                                        </p:tgtEl>
                                        <p:attrNameLst>
                                          <p:attrName>style.visibility</p:attrName>
                                        </p:attrNameLst>
                                      </p:cBhvr>
                                      <p:to>
                                        <p:strVal val="visible"/>
                                      </p:to>
                                    </p:set>
                                    <p:animEffect transition="in" filter="wipe(up)">
                                      <p:cBhvr>
                                        <p:cTn id="7" dur="500"/>
                                        <p:tgtEl>
                                          <p:spTgt spid="543746"/>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543747"/>
                                        </p:tgtEl>
                                        <p:attrNameLst>
                                          <p:attrName>style.visibility</p:attrName>
                                        </p:attrNameLst>
                                      </p:cBhvr>
                                      <p:to>
                                        <p:strVal val="visible"/>
                                      </p:to>
                                    </p:set>
                                    <p:animEffect transition="in" filter="wipe(up)">
                                      <p:cBhvr>
                                        <p:cTn id="11" dur="500"/>
                                        <p:tgtEl>
                                          <p:spTgt spid="543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3746" grpId="0" animBg="1"/>
      <p:bldP spid="543747"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6"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47107"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47108" name="Rectangle 2"/>
          <p:cNvSpPr>
            <a:spLocks noGrp="1"/>
          </p:cNvSpPr>
          <p:nvPr>
            <p:ph type="title"/>
          </p:nvPr>
        </p:nvSpPr>
        <p:spPr>
          <a:ln/>
        </p:spPr>
        <p:txBody>
          <a:bodyPr vert="horz" wrap="square" lIns="91440" tIns="45720" rIns="91440" bIns="45720" anchor="b" anchorCtr="0"/>
          <a:p>
            <a:pPr eaLnBrk="1" hangingPunct="1"/>
            <a:r>
              <a:rPr lang="en-US" altLang="zh-CN" dirty="0"/>
              <a:t>Adjusting Entries for Interest Expense</a:t>
            </a:r>
            <a:endParaRPr lang="en-US" altLang="zh-CN" dirty="0"/>
          </a:p>
        </p:txBody>
      </p:sp>
      <p:sp>
        <p:nvSpPr>
          <p:cNvPr id="544771" name="Rectangle 3"/>
          <p:cNvSpPr>
            <a:spLocks noGrp="1"/>
          </p:cNvSpPr>
          <p:nvPr>
            <p:ph idx="1"/>
          </p:nvPr>
        </p:nvSpPr>
        <p:spPr>
          <a:xfrm>
            <a:off x="685800" y="1981200"/>
            <a:ext cx="8458200" cy="4114800"/>
          </a:xfrm>
          <a:ln/>
        </p:spPr>
        <p:txBody>
          <a:bodyPr vert="horz" wrap="square" lIns="91440" tIns="45720" rIns="91440" bIns="45720" anchor="t" anchorCtr="0"/>
          <a:p>
            <a:pPr eaLnBrk="1" hangingPunct="1"/>
            <a:r>
              <a:rPr lang="en-US" altLang="zh-CN" dirty="0"/>
              <a:t>San Antonio Corporation issued $150,000        of its 8%, 10-year bonds at a $3,000 discount  on October 1, 20x2.</a:t>
            </a:r>
            <a:endParaRPr lang="en-US" altLang="zh-CN" dirty="0"/>
          </a:p>
          <a:p>
            <a:pPr eaLnBrk="1" hangingPunct="1"/>
            <a:r>
              <a:rPr lang="en-US" altLang="zh-CN" dirty="0"/>
              <a:t>The interest payments occur on March 31 and September 30 each year.</a:t>
            </a:r>
            <a:endParaRPr lang="en-US" altLang="zh-CN" dirty="0"/>
          </a:p>
          <a:p>
            <a:pPr eaLnBrk="1" hangingPunct="1"/>
            <a:r>
              <a:rPr lang="en-US" altLang="zh-CN" dirty="0"/>
              <a:t>San Antonio closes its books on December 31.</a:t>
            </a:r>
            <a:endParaRPr lang="en-US" altLang="zh-CN" dirty="0"/>
          </a:p>
          <a:p>
            <a:pPr eaLnBrk="1" hangingPunct="1"/>
            <a:r>
              <a:rPr lang="en-US" altLang="zh-CN" dirty="0"/>
              <a:t>What accounts are involved?</a:t>
            </a:r>
            <a:endParaRPr lang="en-US" altLang="zh-CN"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44771">
                                            <p:txEl>
                                              <p:charRg st="0" end="114"/>
                                            </p:txEl>
                                          </p:spTgt>
                                        </p:tgtEl>
                                        <p:attrNameLst>
                                          <p:attrName>style.visibility</p:attrName>
                                        </p:attrNameLst>
                                      </p:cBhvr>
                                      <p:to>
                                        <p:strVal val="visible"/>
                                      </p:to>
                                    </p:set>
                                    <p:animEffect transition="in" filter="wipe(left)">
                                      <p:cBhvr>
                                        <p:cTn id="7" dur="500"/>
                                        <p:tgtEl>
                                          <p:spTgt spid="544771">
                                            <p:txEl>
                                              <p:charRg st="0" end="114"/>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44771">
                                            <p:txEl>
                                              <p:charRg st="114" end="182"/>
                                            </p:txEl>
                                          </p:spTgt>
                                        </p:tgtEl>
                                        <p:attrNameLst>
                                          <p:attrName>style.visibility</p:attrName>
                                        </p:attrNameLst>
                                      </p:cBhvr>
                                      <p:to>
                                        <p:strVal val="visible"/>
                                      </p:to>
                                    </p:set>
                                    <p:animEffect transition="in" filter="wipe(left)">
                                      <p:cBhvr>
                                        <p:cTn id="12" dur="500"/>
                                        <p:tgtEl>
                                          <p:spTgt spid="544771">
                                            <p:txEl>
                                              <p:charRg st="114" end="18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44771">
                                            <p:txEl>
                                              <p:charRg st="182" end="227"/>
                                            </p:txEl>
                                          </p:spTgt>
                                        </p:tgtEl>
                                        <p:attrNameLst>
                                          <p:attrName>style.visibility</p:attrName>
                                        </p:attrNameLst>
                                      </p:cBhvr>
                                      <p:to>
                                        <p:strVal val="visible"/>
                                      </p:to>
                                    </p:set>
                                    <p:animEffect transition="in" filter="wipe(left)">
                                      <p:cBhvr>
                                        <p:cTn id="17" dur="500"/>
                                        <p:tgtEl>
                                          <p:spTgt spid="544771">
                                            <p:txEl>
                                              <p:charRg st="182" end="22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44771">
                                            <p:txEl>
                                              <p:charRg st="227" end="255"/>
                                            </p:txEl>
                                          </p:spTgt>
                                        </p:tgtEl>
                                        <p:attrNameLst>
                                          <p:attrName>style.visibility</p:attrName>
                                        </p:attrNameLst>
                                      </p:cBhvr>
                                      <p:to>
                                        <p:strVal val="visible"/>
                                      </p:to>
                                    </p:set>
                                    <p:animEffect transition="in" filter="wipe(left)">
                                      <p:cBhvr>
                                        <p:cTn id="22" dur="500"/>
                                        <p:tgtEl>
                                          <p:spTgt spid="544771">
                                            <p:txEl>
                                              <p:charRg st="227" end="25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4771"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30"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48131"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48132" name="Rectangle 2"/>
          <p:cNvSpPr>
            <a:spLocks noGrp="1"/>
          </p:cNvSpPr>
          <p:nvPr>
            <p:ph type="title"/>
          </p:nvPr>
        </p:nvSpPr>
        <p:spPr>
          <a:ln/>
        </p:spPr>
        <p:txBody>
          <a:bodyPr vert="horz" wrap="square" lIns="91440" tIns="45720" rIns="91440" bIns="45720" anchor="b" anchorCtr="0"/>
          <a:p>
            <a:pPr eaLnBrk="1" hangingPunct="1"/>
            <a:r>
              <a:rPr lang="en-US" altLang="zh-CN" dirty="0"/>
              <a:t>Adjusting Entries for Interest Expense</a:t>
            </a:r>
            <a:endParaRPr lang="en-US" altLang="zh-CN" dirty="0"/>
          </a:p>
        </p:txBody>
      </p:sp>
      <p:sp>
        <p:nvSpPr>
          <p:cNvPr id="545795" name="Rectangle 3"/>
          <p:cNvSpPr>
            <a:spLocks noGrp="1"/>
          </p:cNvSpPr>
          <p:nvPr>
            <p:ph idx="1"/>
          </p:nvPr>
        </p:nvSpPr>
        <p:spPr>
          <a:xfrm>
            <a:off x="1398588" y="2363788"/>
            <a:ext cx="7556500" cy="3741737"/>
          </a:xfrm>
          <a:ln/>
        </p:spPr>
        <p:txBody>
          <a:bodyPr vert="horz" wrap="square" lIns="91440" tIns="45720" rIns="91440" bIns="45720" anchor="t" anchorCtr="0"/>
          <a:p>
            <a:pPr eaLnBrk="1" hangingPunct="1"/>
            <a:r>
              <a:rPr lang="en-US" altLang="zh-CN" dirty="0"/>
              <a:t>Interest Payable:                                     $150,000 </a:t>
            </a:r>
            <a:r>
              <a:rPr lang="en-US" altLang="zh-CN" b="1" dirty="0"/>
              <a:t>×</a:t>
            </a:r>
            <a:r>
              <a:rPr lang="en-US" altLang="zh-CN" dirty="0"/>
              <a:t> 8% </a:t>
            </a:r>
            <a:r>
              <a:rPr lang="en-US" altLang="zh-CN" b="1" dirty="0"/>
              <a:t>×</a:t>
            </a:r>
            <a:r>
              <a:rPr lang="en-US" altLang="zh-CN" dirty="0"/>
              <a:t> 3/12 = $3,000</a:t>
            </a:r>
            <a:endParaRPr lang="en-US" altLang="zh-CN" dirty="0"/>
          </a:p>
          <a:p>
            <a:pPr eaLnBrk="1" hangingPunct="1"/>
            <a:r>
              <a:rPr lang="en-US" altLang="zh-CN" dirty="0"/>
              <a:t>Discount Amortization:                          $3,000 ÷ 10</a:t>
            </a:r>
            <a:r>
              <a:rPr lang="en-US" altLang="zh-CN" b="1" dirty="0"/>
              <a:t> ×</a:t>
            </a:r>
            <a:r>
              <a:rPr lang="en-US" altLang="zh-CN" dirty="0"/>
              <a:t> 3/12 = $75</a:t>
            </a:r>
            <a:endParaRPr lang="en-US" altLang="zh-CN" dirty="0"/>
          </a:p>
          <a:p>
            <a:pPr eaLnBrk="1" hangingPunct="1"/>
            <a:r>
              <a:rPr lang="en-US" altLang="zh-CN" dirty="0"/>
              <a:t>Interest Expense:                                        $3,000 + $75 = $3,075</a:t>
            </a:r>
            <a:endParaRPr lang="en-US" altLang="zh-CN" dirty="0"/>
          </a:p>
          <a:p>
            <a:pPr eaLnBrk="1" hangingPunct="1"/>
            <a:r>
              <a:rPr lang="en-US" altLang="zh-CN" dirty="0"/>
              <a:t>What is the adjusting entry?</a:t>
            </a:r>
            <a:endParaRPr lang="en-US" altLang="zh-CN"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45795">
                                            <p:txEl>
                                              <p:charRg st="0" end="84"/>
                                            </p:txEl>
                                          </p:spTgt>
                                        </p:tgtEl>
                                        <p:attrNameLst>
                                          <p:attrName>style.visibility</p:attrName>
                                        </p:attrNameLst>
                                      </p:cBhvr>
                                      <p:to>
                                        <p:strVal val="visible"/>
                                      </p:to>
                                    </p:set>
                                    <p:animEffect transition="in" filter="wipe(left)">
                                      <p:cBhvr>
                                        <p:cTn id="7" dur="500"/>
                                        <p:tgtEl>
                                          <p:spTgt spid="545795">
                                            <p:txEl>
                                              <p:charRg st="0" end="84"/>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45795">
                                            <p:txEl>
                                              <p:charRg st="84" end="157"/>
                                            </p:txEl>
                                          </p:spTgt>
                                        </p:tgtEl>
                                        <p:attrNameLst>
                                          <p:attrName>style.visibility</p:attrName>
                                        </p:attrNameLst>
                                      </p:cBhvr>
                                      <p:to>
                                        <p:strVal val="visible"/>
                                      </p:to>
                                    </p:set>
                                    <p:animEffect transition="in" filter="wipe(left)">
                                      <p:cBhvr>
                                        <p:cTn id="12" dur="500"/>
                                        <p:tgtEl>
                                          <p:spTgt spid="545795">
                                            <p:txEl>
                                              <p:charRg st="84" end="157"/>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45795">
                                            <p:txEl>
                                              <p:charRg st="157" end="236"/>
                                            </p:txEl>
                                          </p:spTgt>
                                        </p:tgtEl>
                                        <p:attrNameLst>
                                          <p:attrName>style.visibility</p:attrName>
                                        </p:attrNameLst>
                                      </p:cBhvr>
                                      <p:to>
                                        <p:strVal val="visible"/>
                                      </p:to>
                                    </p:set>
                                    <p:animEffect transition="in" filter="wipe(left)">
                                      <p:cBhvr>
                                        <p:cTn id="17" dur="500"/>
                                        <p:tgtEl>
                                          <p:spTgt spid="545795">
                                            <p:txEl>
                                              <p:charRg st="157" end="23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45795">
                                            <p:txEl>
                                              <p:charRg st="236" end="265"/>
                                            </p:txEl>
                                          </p:spTgt>
                                        </p:tgtEl>
                                        <p:attrNameLst>
                                          <p:attrName>style.visibility</p:attrName>
                                        </p:attrNameLst>
                                      </p:cBhvr>
                                      <p:to>
                                        <p:strVal val="visible"/>
                                      </p:to>
                                    </p:set>
                                    <p:animEffect transition="in" filter="wipe(left)">
                                      <p:cBhvr>
                                        <p:cTn id="22" dur="500"/>
                                        <p:tgtEl>
                                          <p:spTgt spid="545795">
                                            <p:txEl>
                                              <p:charRg st="236" end="26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5795"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4"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49155"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49156" name="Rectangle 2"/>
          <p:cNvSpPr>
            <a:spLocks noGrp="1"/>
          </p:cNvSpPr>
          <p:nvPr>
            <p:ph type="title"/>
          </p:nvPr>
        </p:nvSpPr>
        <p:spPr>
          <a:ln/>
        </p:spPr>
        <p:txBody>
          <a:bodyPr vert="horz" wrap="square" lIns="91440" tIns="45720" rIns="91440" bIns="45720" anchor="b" anchorCtr="0"/>
          <a:p>
            <a:pPr eaLnBrk="1" hangingPunct="1"/>
            <a:r>
              <a:rPr lang="en-US" altLang="zh-CN" dirty="0"/>
              <a:t>Adjusting Entries for Interest Expense</a:t>
            </a:r>
            <a:endParaRPr lang="en-US" altLang="zh-CN" dirty="0"/>
          </a:p>
        </p:txBody>
      </p:sp>
      <p:sp>
        <p:nvSpPr>
          <p:cNvPr id="49157" name="Text Box 3"/>
          <p:cNvSpPr txBox="1"/>
          <p:nvPr/>
        </p:nvSpPr>
        <p:spPr>
          <a:xfrm>
            <a:off x="819150" y="2133600"/>
            <a:ext cx="7508875" cy="3025775"/>
          </a:xfrm>
          <a:prstGeom prst="rect">
            <a:avLst/>
          </a:prstGeom>
          <a:solidFill>
            <a:schemeClr val="bg1"/>
          </a:solidFill>
          <a:ln w="12700" cap="flat" cmpd="sng">
            <a:solidFill>
              <a:srgbClr val="00FFCC"/>
            </a:solidFill>
            <a:prstDash val="solid"/>
            <a:miter/>
            <a:headEnd type="none" w="med" len="med"/>
            <a:tailEnd type="none" w="med" len="med"/>
          </a:ln>
          <a:effectLst>
            <a:outerShdw dist="107763" dir="13499999" algn="ctr" rotWithShape="0">
              <a:srgbClr val="00FFCC"/>
            </a:outerShdw>
          </a:effectLst>
        </p:spPr>
        <p:txBody>
          <a:bodyPr wrap="none"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defTabSz="457200">
              <a:spcBef>
                <a:spcPct val="0"/>
              </a:spcBef>
              <a:buClrTx/>
              <a:buSzTx/>
              <a:buFontTx/>
              <a:buNone/>
            </a:pPr>
            <a:r>
              <a:rPr lang="en-US" altLang="zh-CN" dirty="0">
                <a:latin typeface="Times New Roman" panose="02020603050405020304" pitchFamily="18" charset="0"/>
              </a:rPr>
              <a:t>December 31, 20x2</a:t>
            </a:r>
            <a:endParaRPr lang="en-US" altLang="zh-CN" dirty="0">
              <a:latin typeface="Times New Roman" panose="02020603050405020304" pitchFamily="18" charset="0"/>
            </a:endParaRPr>
          </a:p>
          <a:p>
            <a:pPr marL="0" lvl="0" indent="0" defTabSz="457200">
              <a:spcBef>
                <a:spcPct val="0"/>
              </a:spcBef>
              <a:buClrTx/>
              <a:buSzTx/>
              <a:buFontTx/>
              <a:buNone/>
            </a:pPr>
            <a:r>
              <a:rPr lang="en-US" altLang="zh-CN" dirty="0">
                <a:latin typeface="Times New Roman" panose="02020603050405020304" pitchFamily="18" charset="0"/>
              </a:rPr>
              <a:t>Interest Expense						3,075</a:t>
            </a:r>
            <a:endParaRPr lang="en-US" altLang="zh-CN" dirty="0">
              <a:latin typeface="Times New Roman" panose="02020603050405020304" pitchFamily="18" charset="0"/>
            </a:endParaRPr>
          </a:p>
          <a:p>
            <a:pPr marL="0" lvl="0" indent="0" defTabSz="457200">
              <a:spcBef>
                <a:spcPct val="0"/>
              </a:spcBef>
              <a:buClrTx/>
              <a:buSzTx/>
              <a:buFontTx/>
              <a:buNone/>
            </a:pPr>
            <a:r>
              <a:rPr lang="en-US" altLang="zh-CN" dirty="0">
                <a:latin typeface="Times New Roman" panose="02020603050405020304" pitchFamily="18" charset="0"/>
              </a:rPr>
              <a:t>	Interest Payable								3,000</a:t>
            </a:r>
            <a:endParaRPr lang="en-US" altLang="zh-CN" dirty="0">
              <a:latin typeface="Times New Roman" panose="02020603050405020304" pitchFamily="18" charset="0"/>
            </a:endParaRPr>
          </a:p>
          <a:p>
            <a:pPr marL="0" lvl="0" indent="0" defTabSz="457200">
              <a:spcBef>
                <a:spcPct val="0"/>
              </a:spcBef>
              <a:buClrTx/>
              <a:buSzTx/>
              <a:buFontTx/>
              <a:buNone/>
            </a:pPr>
            <a:r>
              <a:rPr lang="en-US" altLang="zh-CN" dirty="0">
                <a:latin typeface="Times New Roman" panose="02020603050405020304" pitchFamily="18" charset="0"/>
              </a:rPr>
              <a:t>	Discount on Bonds Payable				     75</a:t>
            </a:r>
            <a:endParaRPr lang="en-US" altLang="zh-CN" dirty="0">
              <a:latin typeface="Times New Roman" panose="02020603050405020304" pitchFamily="18" charset="0"/>
            </a:endParaRPr>
          </a:p>
          <a:p>
            <a:pPr marL="0" lvl="0" indent="0" defTabSz="457200">
              <a:spcBef>
                <a:spcPct val="0"/>
              </a:spcBef>
              <a:buClrTx/>
              <a:buSzTx/>
              <a:buFontTx/>
              <a:buNone/>
            </a:pPr>
            <a:r>
              <a:rPr lang="en-US" altLang="zh-CN" dirty="0">
                <a:latin typeface="Times New Roman" panose="02020603050405020304" pitchFamily="18" charset="0"/>
              </a:rPr>
              <a:t>Accrued three months’ interest and</a:t>
            </a:r>
            <a:endParaRPr lang="en-US" altLang="zh-CN" dirty="0">
              <a:latin typeface="Times New Roman" panose="02020603050405020304" pitchFamily="18" charset="0"/>
            </a:endParaRPr>
          </a:p>
          <a:p>
            <a:pPr marL="0" lvl="0" indent="0" defTabSz="457200">
              <a:spcBef>
                <a:spcPct val="0"/>
              </a:spcBef>
              <a:buClrTx/>
              <a:buSzTx/>
              <a:buFontTx/>
              <a:buNone/>
            </a:pPr>
            <a:r>
              <a:rPr lang="en-US" altLang="zh-CN" dirty="0">
                <a:latin typeface="Times New Roman" panose="02020603050405020304" pitchFamily="18" charset="0"/>
              </a:rPr>
              <a:t>amortized discount on bonds payable</a:t>
            </a:r>
            <a:endParaRPr lang="en-US" altLang="zh-CN" dirty="0">
              <a:latin typeface="Times New Roman" panose="02020603050405020304" pitchFamily="18" charset="0"/>
            </a:endParaRPr>
          </a:p>
        </p:txBody>
      </p:sp>
      <p:sp>
        <p:nvSpPr>
          <p:cNvPr id="546820" name="Text Box 4"/>
          <p:cNvSpPr txBox="1"/>
          <p:nvPr/>
        </p:nvSpPr>
        <p:spPr>
          <a:xfrm>
            <a:off x="1181100" y="5507038"/>
            <a:ext cx="6781800" cy="588962"/>
          </a:xfrm>
          <a:prstGeom prst="rect">
            <a:avLst/>
          </a:prstGeom>
          <a:solidFill>
            <a:schemeClr val="bg1"/>
          </a:solidFill>
          <a:ln w="12700" cap="flat" cmpd="sng">
            <a:solidFill>
              <a:srgbClr val="00FFCC"/>
            </a:solidFill>
            <a:prstDash val="solid"/>
            <a:miter/>
            <a:headEnd type="none" w="med" len="med"/>
            <a:tailEnd type="none" w="med" len="med"/>
          </a:ln>
          <a:effectLst>
            <a:outerShdw dist="107763" dir="13499999" algn="ctr" rotWithShape="0">
              <a:srgbClr val="00FFCC"/>
            </a:outerShdw>
          </a:effectLst>
        </p:spPr>
        <p:txBody>
          <a:bodyPr lIns="90488" tIns="44450" rIns="90488" bIns="44450" anchor="ctr" anchorCtr="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dirty="0">
                <a:latin typeface="Times New Roman" panose="02020603050405020304" pitchFamily="18" charset="0"/>
              </a:rPr>
              <a:t>What is the entry on March 31, 20x3?</a:t>
            </a:r>
            <a:endParaRPr lang="en-US" altLang="zh-CN" dirty="0">
              <a:latin typeface="Times New Roman" panose="02020603050405020304" pitchFamily="18"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46820"/>
                                        </p:tgtEl>
                                        <p:attrNameLst>
                                          <p:attrName>style.visibility</p:attrName>
                                        </p:attrNameLst>
                                      </p:cBhvr>
                                      <p:to>
                                        <p:strVal val="visible"/>
                                      </p:to>
                                    </p:set>
                                    <p:animEffect transition="in" filter="wipe(left)">
                                      <p:cBhvr>
                                        <p:cTn id="7" dur="500"/>
                                        <p:tgtEl>
                                          <p:spTgt spid="5468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6820"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8"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50179"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0180" name="Rectangle 2"/>
          <p:cNvSpPr>
            <a:spLocks noGrp="1"/>
          </p:cNvSpPr>
          <p:nvPr>
            <p:ph type="title"/>
          </p:nvPr>
        </p:nvSpPr>
        <p:spPr>
          <a:ln/>
        </p:spPr>
        <p:txBody>
          <a:bodyPr vert="horz" wrap="square" lIns="91440" tIns="45720" rIns="91440" bIns="45720" anchor="b" anchorCtr="0"/>
          <a:p>
            <a:pPr eaLnBrk="1" hangingPunct="1"/>
            <a:r>
              <a:rPr lang="en-US" altLang="zh-CN" dirty="0"/>
              <a:t>Adjusting Entries for Interest Expense</a:t>
            </a:r>
            <a:endParaRPr lang="en-US" altLang="zh-CN" dirty="0"/>
          </a:p>
        </p:txBody>
      </p:sp>
      <p:sp>
        <p:nvSpPr>
          <p:cNvPr id="50181" name="Rectangle 3"/>
          <p:cNvSpPr>
            <a:spLocks noGrp="1"/>
          </p:cNvSpPr>
          <p:nvPr>
            <p:ph idx="1"/>
          </p:nvPr>
        </p:nvSpPr>
        <p:spPr>
          <a:xfrm>
            <a:off x="415925" y="2095500"/>
            <a:ext cx="8474075" cy="4000500"/>
          </a:xfrm>
          <a:solidFill>
            <a:schemeClr val="bg1">
              <a:alpha val="100000"/>
            </a:schemeClr>
          </a:solidFill>
          <a:ln>
            <a:solidFill>
              <a:srgbClr val="00FFCC">
                <a:alpha val="100000"/>
              </a:srgbClr>
            </a:solidFill>
            <a:miter/>
          </a:ln>
          <a:effectLst>
            <a:outerShdw dist="107763" dir="13499999" algn="ctr" rotWithShape="0">
              <a:srgbClr val="00FFCC">
                <a:alpha val="100000"/>
              </a:srgbClr>
            </a:outerShdw>
          </a:effectLst>
        </p:spPr>
        <p:txBody>
          <a:bodyPr vert="horz" wrap="none" lIns="91440" tIns="45720" rIns="91440" bIns="45720" anchor="t" anchorCtr="0">
            <a:spAutoFit/>
          </a:bodyPr>
          <a:p>
            <a:pPr defTabSz="514350" eaLnBrk="1" hangingPunct="1">
              <a:spcBef>
                <a:spcPct val="0"/>
              </a:spcBef>
              <a:buNone/>
            </a:pPr>
            <a:r>
              <a:rPr lang="en-US" altLang="zh-CN" dirty="0"/>
              <a:t>March 31, 20x3</a:t>
            </a:r>
            <a:endParaRPr lang="en-US" altLang="zh-CN" dirty="0"/>
          </a:p>
          <a:p>
            <a:pPr defTabSz="514350" eaLnBrk="1" hangingPunct="1">
              <a:spcBef>
                <a:spcPct val="0"/>
              </a:spcBef>
              <a:buNone/>
            </a:pPr>
            <a:r>
              <a:rPr lang="en-US" altLang="zh-CN" dirty="0"/>
              <a:t>Interest Expense						3,075</a:t>
            </a:r>
            <a:endParaRPr lang="en-US" altLang="zh-CN" dirty="0"/>
          </a:p>
          <a:p>
            <a:pPr defTabSz="514350" eaLnBrk="1" hangingPunct="1">
              <a:spcBef>
                <a:spcPct val="0"/>
              </a:spcBef>
              <a:buNone/>
            </a:pPr>
            <a:r>
              <a:rPr lang="en-US" altLang="zh-CN" dirty="0"/>
              <a:t>Interest Payable						3,000</a:t>
            </a:r>
            <a:endParaRPr lang="en-US" altLang="zh-CN" dirty="0"/>
          </a:p>
          <a:p>
            <a:pPr defTabSz="514350" eaLnBrk="1" hangingPunct="1">
              <a:spcBef>
                <a:spcPct val="0"/>
              </a:spcBef>
              <a:buNone/>
            </a:pPr>
            <a:r>
              <a:rPr lang="en-US" altLang="zh-CN" dirty="0"/>
              <a:t>	Cash												6,000</a:t>
            </a:r>
            <a:endParaRPr lang="en-US" altLang="zh-CN" dirty="0"/>
          </a:p>
          <a:p>
            <a:pPr defTabSz="514350" eaLnBrk="1" hangingPunct="1">
              <a:spcBef>
                <a:spcPct val="0"/>
              </a:spcBef>
              <a:buNone/>
            </a:pPr>
            <a:r>
              <a:rPr lang="en-US" altLang="zh-CN" dirty="0"/>
              <a:t>	Discount on Bonds Payable				     75</a:t>
            </a:r>
            <a:endParaRPr lang="en-US" altLang="zh-CN" dirty="0"/>
          </a:p>
          <a:p>
            <a:pPr defTabSz="514350" eaLnBrk="1" hangingPunct="1">
              <a:spcBef>
                <a:spcPct val="0"/>
              </a:spcBef>
              <a:buNone/>
            </a:pPr>
            <a:r>
              <a:rPr lang="en-US" altLang="zh-CN" dirty="0"/>
              <a:t>Paid semiannual interest, part of which</a:t>
            </a:r>
            <a:endParaRPr lang="en-US" altLang="zh-CN" dirty="0"/>
          </a:p>
          <a:p>
            <a:pPr defTabSz="514350" eaLnBrk="1" hangingPunct="1">
              <a:spcBef>
                <a:spcPct val="0"/>
              </a:spcBef>
              <a:buNone/>
            </a:pPr>
            <a:r>
              <a:rPr lang="en-US" altLang="zh-CN" dirty="0"/>
              <a:t>was accrued, and amortized three months</a:t>
            </a:r>
            <a:r>
              <a:rPr lang="en-US" altLang="zh-CN" dirty="0">
                <a:latin typeface="Arial" panose="020B0604020202020204" pitchFamily="34" charset="0"/>
              </a:rPr>
              <a:t>’</a:t>
            </a:r>
            <a:endParaRPr lang="en-US" altLang="zh-CN" dirty="0"/>
          </a:p>
          <a:p>
            <a:pPr defTabSz="514350" eaLnBrk="1" hangingPunct="1">
              <a:spcBef>
                <a:spcPct val="0"/>
              </a:spcBef>
              <a:buNone/>
            </a:pPr>
            <a:r>
              <a:rPr lang="en-US" altLang="zh-CN" dirty="0"/>
              <a:t>discount on bonds payable</a:t>
            </a:r>
            <a:endParaRPr lang="en-US" altLang="zh-CN" dirty="0"/>
          </a:p>
        </p:txBody>
      </p:sp>
    </p:spTree>
  </p:cSld>
  <p:clrMapOvr>
    <a:masterClrMapping/>
  </p:clrMapOvr>
  <p:transition>
    <p:wipe dir="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2"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51203"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1204" name="Rectangle 2"/>
          <p:cNvSpPr>
            <a:spLocks noGrp="1"/>
          </p:cNvSpPr>
          <p:nvPr>
            <p:ph type="title"/>
          </p:nvPr>
        </p:nvSpPr>
        <p:spPr>
          <a:ln/>
        </p:spPr>
        <p:txBody>
          <a:bodyPr vert="horz" wrap="square" lIns="91440" tIns="45720" rIns="91440" bIns="45720" anchor="b" anchorCtr="0"/>
          <a:p>
            <a:pPr eaLnBrk="1" hangingPunct="1"/>
            <a:r>
              <a:rPr lang="en-US" altLang="zh-CN" dirty="0"/>
              <a:t>Effective-Interest Method</a:t>
            </a:r>
            <a:br>
              <a:rPr lang="en-US" altLang="zh-CN" dirty="0"/>
            </a:br>
            <a:r>
              <a:rPr lang="en-US" altLang="zh-CN" dirty="0"/>
              <a:t>of Amortization </a:t>
            </a:r>
            <a:r>
              <a:rPr lang="zh-CN" altLang="en-US" dirty="0"/>
              <a:t>实际利率法</a:t>
            </a:r>
            <a:endParaRPr lang="zh-CN" altLang="en-US" dirty="0"/>
          </a:p>
        </p:txBody>
      </p:sp>
      <p:sp>
        <p:nvSpPr>
          <p:cNvPr id="548867" name="Rectangle 3"/>
          <p:cNvSpPr>
            <a:spLocks noGrp="1"/>
          </p:cNvSpPr>
          <p:nvPr>
            <p:ph idx="1"/>
          </p:nvPr>
        </p:nvSpPr>
        <p:spPr>
          <a:ln/>
        </p:spPr>
        <p:txBody>
          <a:bodyPr vert="horz" wrap="square" lIns="91440" tIns="45720" rIns="91440" bIns="45720" anchor="t" anchorCtr="0"/>
          <a:p>
            <a:pPr eaLnBrk="1" hangingPunct="1"/>
            <a:r>
              <a:rPr lang="en-US" altLang="zh-CN" dirty="0"/>
              <a:t>The effective-interest method keeps interest expense at the same percentage over any bond</a:t>
            </a:r>
            <a:r>
              <a:rPr lang="en-US" altLang="zh-CN" dirty="0">
                <a:latin typeface="Arial" panose="020B0604020202020204" pitchFamily="34" charset="0"/>
              </a:rPr>
              <a:t>’</a:t>
            </a:r>
            <a:r>
              <a:rPr lang="en-US" altLang="zh-CN" dirty="0"/>
              <a:t>s life.</a:t>
            </a:r>
            <a:endParaRPr lang="en-US" altLang="zh-CN" dirty="0"/>
          </a:p>
          <a:p>
            <a:pPr eaLnBrk="1" hangingPunct="1"/>
            <a:r>
              <a:rPr lang="en-US" altLang="zh-CN" dirty="0"/>
              <a:t>Generally accepted accounting principles require that interest expense be measured using the </a:t>
            </a:r>
            <a:r>
              <a:rPr lang="en-US" altLang="zh-CN" i="1" dirty="0">
                <a:solidFill>
                  <a:schemeClr val="tx2"/>
                </a:solidFill>
              </a:rPr>
              <a:t>effective-interest method</a:t>
            </a:r>
            <a:r>
              <a:rPr lang="en-US" altLang="zh-CN" dirty="0"/>
              <a:t>.</a:t>
            </a:r>
            <a:endParaRPr lang="en-US" altLang="zh-CN"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48867">
                                            <p:txEl>
                                              <p:charRg st="0" end="98"/>
                                            </p:txEl>
                                          </p:spTgt>
                                        </p:tgtEl>
                                        <p:attrNameLst>
                                          <p:attrName>style.visibility</p:attrName>
                                        </p:attrNameLst>
                                      </p:cBhvr>
                                      <p:to>
                                        <p:strVal val="visible"/>
                                      </p:to>
                                    </p:set>
                                    <p:animEffect transition="in" filter="wipe(left)">
                                      <p:cBhvr>
                                        <p:cTn id="7" dur="500"/>
                                        <p:tgtEl>
                                          <p:spTgt spid="548867">
                                            <p:txEl>
                                              <p:charRg st="0" end="98"/>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48867">
                                            <p:txEl>
                                              <p:charRg st="98" end="218"/>
                                            </p:txEl>
                                          </p:spTgt>
                                        </p:tgtEl>
                                        <p:attrNameLst>
                                          <p:attrName>style.visibility</p:attrName>
                                        </p:attrNameLst>
                                      </p:cBhvr>
                                      <p:to>
                                        <p:strVal val="visible"/>
                                      </p:to>
                                    </p:set>
                                    <p:animEffect transition="in" filter="wipe(left)">
                                      <p:cBhvr>
                                        <p:cTn id="12" dur="500"/>
                                        <p:tgtEl>
                                          <p:spTgt spid="548867">
                                            <p:txEl>
                                              <p:charRg st="98" end="2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8867"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6"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52227"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2228" name="Rectangle 2"/>
          <p:cNvSpPr>
            <a:spLocks noGrp="1"/>
          </p:cNvSpPr>
          <p:nvPr>
            <p:ph type="title"/>
          </p:nvPr>
        </p:nvSpPr>
        <p:spPr>
          <a:ln/>
        </p:spPr>
        <p:txBody>
          <a:bodyPr vert="horz" wrap="square" lIns="91440" tIns="45720" rIns="91440" bIns="45720" anchor="b" anchorCtr="0"/>
          <a:p>
            <a:pPr eaLnBrk="1" hangingPunct="1"/>
            <a:r>
              <a:rPr lang="en-US" altLang="zh-CN" dirty="0"/>
              <a:t>Effective-Interest Method:</a:t>
            </a:r>
            <a:br>
              <a:rPr lang="en-US" altLang="zh-CN" dirty="0"/>
            </a:br>
            <a:r>
              <a:rPr lang="en-US" altLang="zh-CN" dirty="0"/>
              <a:t>Bond Discount</a:t>
            </a:r>
            <a:endParaRPr lang="en-US" altLang="zh-CN" dirty="0"/>
          </a:p>
        </p:txBody>
      </p:sp>
      <p:sp>
        <p:nvSpPr>
          <p:cNvPr id="549891" name="Rectangle 3"/>
          <p:cNvSpPr>
            <a:spLocks noGrp="1"/>
          </p:cNvSpPr>
          <p:nvPr>
            <p:ph idx="1"/>
          </p:nvPr>
        </p:nvSpPr>
        <p:spPr>
          <a:xfrm>
            <a:off x="685800" y="1981200"/>
            <a:ext cx="8077200" cy="4114800"/>
          </a:xfrm>
          <a:ln/>
        </p:spPr>
        <p:txBody>
          <a:bodyPr vert="horz" wrap="square" lIns="91440" tIns="45720" rIns="91440" bIns="45720" anchor="t" anchorCtr="0"/>
          <a:p>
            <a:pPr eaLnBrk="1" hangingPunct="1"/>
            <a:r>
              <a:rPr lang="en-US" altLang="zh-CN" dirty="0"/>
              <a:t>Assume that Granite Corp. issues $100,000  of its 9% bonds at a discount of $3,851, at a time when the market rate of interest is 10%.</a:t>
            </a:r>
            <a:endParaRPr lang="en-US" altLang="zh-CN" dirty="0"/>
          </a:p>
          <a:p>
            <a:pPr eaLnBrk="1" hangingPunct="1"/>
            <a:r>
              <a:rPr lang="en-US" altLang="zh-CN" dirty="0"/>
              <a:t>These bonds mature in five years and pay interest semiannually.</a:t>
            </a:r>
            <a:endParaRPr lang="en-US" altLang="zh-CN"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49891">
                                            <p:txEl>
                                              <p:charRg st="0" end="135"/>
                                            </p:txEl>
                                          </p:spTgt>
                                        </p:tgtEl>
                                        <p:attrNameLst>
                                          <p:attrName>style.visibility</p:attrName>
                                        </p:attrNameLst>
                                      </p:cBhvr>
                                      <p:to>
                                        <p:strVal val="visible"/>
                                      </p:to>
                                    </p:set>
                                    <p:animEffect transition="in" filter="wipe(left)">
                                      <p:cBhvr>
                                        <p:cTn id="7" dur="500"/>
                                        <p:tgtEl>
                                          <p:spTgt spid="549891">
                                            <p:txEl>
                                              <p:charRg st="0" end="135"/>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49891">
                                            <p:txEl>
                                              <p:charRg st="135" end="199"/>
                                            </p:txEl>
                                          </p:spTgt>
                                        </p:tgtEl>
                                        <p:attrNameLst>
                                          <p:attrName>style.visibility</p:attrName>
                                        </p:attrNameLst>
                                      </p:cBhvr>
                                      <p:to>
                                        <p:strVal val="visible"/>
                                      </p:to>
                                    </p:set>
                                    <p:animEffect transition="in" filter="wipe(left)">
                                      <p:cBhvr>
                                        <p:cTn id="12" dur="500"/>
                                        <p:tgtEl>
                                          <p:spTgt spid="549891">
                                            <p:txEl>
                                              <p:charRg st="135" end="19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9891"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3250"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53251"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3252" name="Rectangle 2"/>
          <p:cNvSpPr>
            <a:spLocks noGrp="1"/>
          </p:cNvSpPr>
          <p:nvPr>
            <p:ph type="title"/>
          </p:nvPr>
        </p:nvSpPr>
        <p:spPr>
          <a:ln/>
        </p:spPr>
        <p:txBody>
          <a:bodyPr vert="horz" wrap="square" lIns="91440" tIns="45720" rIns="91440" bIns="45720" anchor="b" anchorCtr="0"/>
          <a:p>
            <a:pPr eaLnBrk="1" hangingPunct="1"/>
            <a:r>
              <a:rPr lang="en-US" altLang="zh-CN" dirty="0"/>
              <a:t>Effective-Interest Method:</a:t>
            </a:r>
            <a:br>
              <a:rPr lang="en-US" altLang="zh-CN" dirty="0"/>
            </a:br>
            <a:r>
              <a:rPr lang="en-US" altLang="zh-CN" dirty="0"/>
              <a:t>Bond Discount</a:t>
            </a:r>
            <a:endParaRPr lang="en-US" altLang="zh-CN" dirty="0"/>
          </a:p>
        </p:txBody>
      </p:sp>
      <p:sp>
        <p:nvSpPr>
          <p:cNvPr id="53253" name="Rectangle 3"/>
          <p:cNvSpPr/>
          <p:nvPr/>
        </p:nvSpPr>
        <p:spPr>
          <a:xfrm>
            <a:off x="381000" y="2438400"/>
            <a:ext cx="8375650" cy="2054225"/>
          </a:xfrm>
          <a:prstGeom prst="rect">
            <a:avLst/>
          </a:prstGeom>
          <a:solidFill>
            <a:schemeClr val="bg1"/>
          </a:solidFill>
          <a:ln w="12700" cap="flat" cmpd="sng">
            <a:solidFill>
              <a:srgbClr val="00FFCC"/>
            </a:solidFill>
            <a:prstDash val="solid"/>
            <a:miter/>
            <a:headEnd type="none" w="med" len="med"/>
            <a:tailEnd type="none" w="med" len="med"/>
          </a:ln>
          <a:effectLst>
            <a:outerShdw dist="107763" dir="13499999" algn="ctr" rotWithShape="0">
              <a:srgbClr val="00FFCC"/>
            </a:outerShdw>
          </a:effectLst>
        </p:spPr>
        <p:txBody>
          <a:bodyPr wrap="none">
            <a:spAutoFit/>
          </a:bodyPr>
          <a:p>
            <a:pPr defTabSz="457200" eaLnBrk="0" hangingPunct="0">
              <a:buNone/>
            </a:pPr>
            <a:r>
              <a:rPr lang="en-US" altLang="zh-CN" sz="3200" dirty="0">
                <a:latin typeface="Times New Roman" panose="02020603050405020304" pitchFamily="18" charset="0"/>
              </a:rPr>
              <a:t>Cash										96,149</a:t>
            </a:r>
            <a:endParaRPr lang="en-US" altLang="zh-CN" sz="3200" dirty="0">
              <a:latin typeface="Times New Roman" panose="02020603050405020304" pitchFamily="18" charset="0"/>
            </a:endParaRPr>
          </a:p>
          <a:p>
            <a:pPr defTabSz="457200" eaLnBrk="0" hangingPunct="0">
              <a:buNone/>
            </a:pPr>
            <a:r>
              <a:rPr lang="en-US" altLang="zh-CN" sz="3200" dirty="0">
                <a:latin typeface="Times New Roman" panose="02020603050405020304" pitchFamily="18" charset="0"/>
              </a:rPr>
              <a:t>Discount on Bonds Payable		  3,851</a:t>
            </a:r>
            <a:endParaRPr lang="en-US" altLang="zh-CN" sz="3200" dirty="0">
              <a:latin typeface="Times New Roman" panose="02020603050405020304" pitchFamily="18" charset="0"/>
            </a:endParaRPr>
          </a:p>
          <a:p>
            <a:pPr defTabSz="457200" eaLnBrk="0" hangingPunct="0">
              <a:buNone/>
            </a:pPr>
            <a:r>
              <a:rPr lang="en-US" altLang="zh-CN" sz="3200" dirty="0">
                <a:latin typeface="Times New Roman" panose="02020603050405020304" pitchFamily="18" charset="0"/>
              </a:rPr>
              <a:t>	Bonds Payable									100,000</a:t>
            </a:r>
            <a:endParaRPr lang="en-US" altLang="zh-CN" sz="3200" dirty="0">
              <a:latin typeface="Times New Roman" panose="02020603050405020304" pitchFamily="18" charset="0"/>
            </a:endParaRPr>
          </a:p>
          <a:p>
            <a:pPr defTabSz="457200" eaLnBrk="0" hangingPunct="0">
              <a:buNone/>
            </a:pPr>
            <a:r>
              <a:rPr lang="en-US" altLang="zh-CN" sz="3200" dirty="0">
                <a:latin typeface="Times New Roman" panose="02020603050405020304" pitchFamily="18" charset="0"/>
              </a:rPr>
              <a:t>To issue 10%, 10-year bonds at a discount</a:t>
            </a:r>
            <a:endParaRPr lang="en-US" altLang="zh-CN" sz="3200" dirty="0">
              <a:latin typeface="Times New Roman" panose="02020603050405020304" pitchFamily="18" charset="0"/>
            </a:endParaRPr>
          </a:p>
        </p:txBody>
      </p:sp>
      <p:sp>
        <p:nvSpPr>
          <p:cNvPr id="53254" name="Rectangle 7"/>
          <p:cNvSpPr/>
          <p:nvPr/>
        </p:nvSpPr>
        <p:spPr>
          <a:xfrm>
            <a:off x="395288" y="4724400"/>
            <a:ext cx="8353425" cy="1311275"/>
          </a:xfrm>
          <a:prstGeom prst="rect">
            <a:avLst/>
          </a:prstGeom>
          <a:noFill/>
          <a:ln w="12700">
            <a:noFill/>
          </a:ln>
        </p:spPr>
        <p:txBody>
          <a:bodyPr>
            <a:spAutoFit/>
          </a:bodyPr>
          <a:p>
            <a:r>
              <a:rPr lang="en-US" altLang="zh-CN" sz="2000" dirty="0">
                <a:latin typeface="Tahoma" panose="020B0604030504040204" pitchFamily="34" charset="0"/>
              </a:rPr>
              <a:t>Long-term liabilities:</a:t>
            </a:r>
            <a:endParaRPr lang="en-US" altLang="zh-CN" sz="2000" dirty="0">
              <a:latin typeface="Tahoma" panose="020B0604030504040204" pitchFamily="34" charset="0"/>
            </a:endParaRPr>
          </a:p>
          <a:p>
            <a:r>
              <a:rPr lang="en-US" altLang="zh-CN" sz="2000" dirty="0">
                <a:latin typeface="Tahoma" panose="020B0604030504040204" pitchFamily="34" charset="0"/>
              </a:rPr>
              <a:t>Bonds payable, 10%, due 20xx	                             $100,000</a:t>
            </a:r>
            <a:endParaRPr lang="en-US" altLang="zh-CN" sz="2000" dirty="0">
              <a:latin typeface="Tahoma" panose="020B0604030504040204" pitchFamily="34" charset="0"/>
            </a:endParaRPr>
          </a:p>
          <a:p>
            <a:r>
              <a:rPr lang="en-US" altLang="zh-CN" sz="2000" dirty="0">
                <a:latin typeface="Tahoma" panose="020B0604030504040204" pitchFamily="34" charset="0"/>
              </a:rPr>
              <a:t>Discount on bonds payable			   </a:t>
            </a:r>
            <a:r>
              <a:rPr lang="en-US" altLang="zh-CN" sz="2000" b="1" dirty="0">
                <a:solidFill>
                  <a:schemeClr val="hlink"/>
                </a:solidFill>
                <a:latin typeface="Tahoma" panose="020B0604030504040204" pitchFamily="34" charset="0"/>
              </a:rPr>
              <a:t>-</a:t>
            </a:r>
            <a:r>
              <a:rPr lang="en-US" altLang="zh-CN" sz="2000" u="sng" dirty="0">
                <a:latin typeface="Tahoma" panose="020B0604030504040204" pitchFamily="34" charset="0"/>
              </a:rPr>
              <a:t>       3,851</a:t>
            </a:r>
            <a:endParaRPr lang="en-US" altLang="zh-CN" sz="2000" u="sng" dirty="0">
              <a:latin typeface="Tahoma" panose="020B0604030504040204" pitchFamily="34" charset="0"/>
            </a:endParaRPr>
          </a:p>
          <a:p>
            <a:r>
              <a:rPr lang="en-US" altLang="zh-CN" sz="2000" dirty="0">
                <a:latin typeface="Tahoma" panose="020B0604030504040204" pitchFamily="34" charset="0"/>
              </a:rPr>
              <a:t>                           			                   $96,149</a:t>
            </a:r>
            <a:endParaRPr lang="zh-CN" altLang="en-US" sz="2000" dirty="0">
              <a:latin typeface="Tahoma" panose="020B0604030504040204" pitchFamily="34" charset="0"/>
            </a:endParaRPr>
          </a:p>
        </p:txBody>
      </p:sp>
    </p:spTree>
  </p:cSld>
  <p:clrMapOvr>
    <a:masterClrMapping/>
  </p:clrMapOvr>
  <p:transition>
    <p:wipe dir="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4"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54275"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4276" name="Rectangle 2"/>
          <p:cNvSpPr>
            <a:spLocks noGrp="1"/>
          </p:cNvSpPr>
          <p:nvPr>
            <p:ph type="title"/>
          </p:nvPr>
        </p:nvSpPr>
        <p:spPr>
          <a:ln/>
        </p:spPr>
        <p:txBody>
          <a:bodyPr vert="horz" wrap="square" lIns="91440" tIns="45720" rIns="91440" bIns="45720" anchor="b" anchorCtr="0"/>
          <a:p>
            <a:pPr eaLnBrk="1" hangingPunct="1"/>
            <a:r>
              <a:rPr lang="en-US" altLang="zh-CN" dirty="0"/>
              <a:t>Effective-Interest Method:</a:t>
            </a:r>
            <a:br>
              <a:rPr lang="en-US" altLang="zh-CN" dirty="0"/>
            </a:br>
            <a:r>
              <a:rPr lang="en-US" altLang="zh-CN" dirty="0"/>
              <a:t>Bond Discount</a:t>
            </a:r>
            <a:endParaRPr lang="en-US" altLang="zh-CN" dirty="0"/>
          </a:p>
        </p:txBody>
      </p:sp>
      <p:sp>
        <p:nvSpPr>
          <p:cNvPr id="551939" name="Rectangle 3"/>
          <p:cNvSpPr>
            <a:spLocks noGrp="1"/>
          </p:cNvSpPr>
          <p:nvPr>
            <p:ph idx="1"/>
          </p:nvPr>
        </p:nvSpPr>
        <p:spPr>
          <a:ln/>
        </p:spPr>
        <p:txBody>
          <a:bodyPr vert="horz" wrap="square" lIns="91440" tIns="45720" rIns="91440" bIns="45720" anchor="t" anchorCtr="0"/>
          <a:p>
            <a:pPr eaLnBrk="1" hangingPunct="1"/>
            <a:r>
              <a:rPr lang="en-US" altLang="zh-CN" dirty="0"/>
              <a:t>What is the interest </a:t>
            </a:r>
            <a:r>
              <a:rPr lang="en-US" altLang="zh-CN" i="1" dirty="0">
                <a:solidFill>
                  <a:schemeClr val="tx2"/>
                </a:solidFill>
              </a:rPr>
              <a:t>expense</a:t>
            </a:r>
            <a:r>
              <a:rPr lang="en-US" altLang="zh-CN" dirty="0"/>
              <a:t> at the end of period one?</a:t>
            </a:r>
            <a:endParaRPr lang="en-US" altLang="zh-CN" dirty="0"/>
          </a:p>
          <a:p>
            <a:pPr eaLnBrk="1" hangingPunct="1"/>
            <a:r>
              <a:rPr lang="en-US" altLang="zh-CN" dirty="0"/>
              <a:t>$96,149 </a:t>
            </a:r>
            <a:r>
              <a:rPr lang="en-US" altLang="zh-CN" b="1" dirty="0"/>
              <a:t>×</a:t>
            </a:r>
            <a:r>
              <a:rPr lang="en-US" altLang="zh-CN" dirty="0"/>
              <a:t> 10% </a:t>
            </a:r>
            <a:r>
              <a:rPr lang="en-US" altLang="zh-CN" b="1" dirty="0"/>
              <a:t>×</a:t>
            </a:r>
            <a:r>
              <a:rPr lang="en-US" altLang="zh-CN" dirty="0"/>
              <a:t> 6/12 = $4,807</a:t>
            </a:r>
            <a:endParaRPr lang="en-US" altLang="zh-CN" dirty="0"/>
          </a:p>
          <a:p>
            <a:pPr eaLnBrk="1" hangingPunct="1"/>
            <a:r>
              <a:rPr lang="en-US" altLang="zh-CN" dirty="0"/>
              <a:t>What is the interest </a:t>
            </a:r>
            <a:r>
              <a:rPr lang="en-US" altLang="zh-CN" i="1" dirty="0">
                <a:solidFill>
                  <a:schemeClr val="tx2"/>
                </a:solidFill>
              </a:rPr>
              <a:t>payment</a:t>
            </a:r>
            <a:r>
              <a:rPr lang="en-US" altLang="zh-CN" dirty="0"/>
              <a:t> at the end of period one?</a:t>
            </a:r>
            <a:endParaRPr lang="en-US" altLang="zh-CN" dirty="0"/>
          </a:p>
          <a:p>
            <a:pPr eaLnBrk="1" hangingPunct="1"/>
            <a:r>
              <a:rPr lang="en-US" altLang="zh-CN" dirty="0"/>
              <a:t>$100,000 </a:t>
            </a:r>
            <a:r>
              <a:rPr lang="en-US" altLang="zh-CN" b="1" dirty="0"/>
              <a:t>×</a:t>
            </a:r>
            <a:r>
              <a:rPr lang="en-US" altLang="zh-CN" dirty="0"/>
              <a:t> 9% </a:t>
            </a:r>
            <a:r>
              <a:rPr lang="en-US" altLang="zh-CN" b="1" dirty="0"/>
              <a:t>×</a:t>
            </a:r>
            <a:r>
              <a:rPr lang="en-US" altLang="zh-CN" dirty="0"/>
              <a:t> 6/12 = $4,500</a:t>
            </a:r>
            <a:endParaRPr lang="en-US" altLang="zh-CN" dirty="0"/>
          </a:p>
          <a:p>
            <a:pPr eaLnBrk="1" hangingPunct="1"/>
            <a:r>
              <a:rPr lang="en-US" altLang="zh-CN" dirty="0"/>
              <a:t>$4,807 </a:t>
            </a:r>
            <a:r>
              <a:rPr lang="en-US" altLang="zh-CN" dirty="0">
                <a:latin typeface="Arial" panose="020B0604020202020204" pitchFamily="34" charset="0"/>
              </a:rPr>
              <a:t>–</a:t>
            </a:r>
            <a:r>
              <a:rPr lang="en-US" altLang="zh-CN" dirty="0"/>
              <a:t> $4,500 = $307 amortization</a:t>
            </a:r>
            <a:endParaRPr lang="en-US" altLang="zh-CN"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51939">
                                            <p:txEl>
                                              <p:charRg st="0" end="55"/>
                                            </p:txEl>
                                          </p:spTgt>
                                        </p:tgtEl>
                                        <p:attrNameLst>
                                          <p:attrName>style.visibility</p:attrName>
                                        </p:attrNameLst>
                                      </p:cBhvr>
                                      <p:to>
                                        <p:strVal val="visible"/>
                                      </p:to>
                                    </p:set>
                                    <p:animEffect transition="in" filter="wipe(left)">
                                      <p:cBhvr>
                                        <p:cTn id="7" dur="500"/>
                                        <p:tgtEl>
                                          <p:spTgt spid="551939">
                                            <p:txEl>
                                              <p:charRg st="0" end="55"/>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51939">
                                            <p:txEl>
                                              <p:charRg st="55" end="85"/>
                                            </p:txEl>
                                          </p:spTgt>
                                        </p:tgtEl>
                                        <p:attrNameLst>
                                          <p:attrName>style.visibility</p:attrName>
                                        </p:attrNameLst>
                                      </p:cBhvr>
                                      <p:to>
                                        <p:strVal val="visible"/>
                                      </p:to>
                                    </p:set>
                                    <p:animEffect transition="in" filter="wipe(left)">
                                      <p:cBhvr>
                                        <p:cTn id="12" dur="500"/>
                                        <p:tgtEl>
                                          <p:spTgt spid="551939">
                                            <p:txEl>
                                              <p:charRg st="55" end="8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51939">
                                            <p:txEl>
                                              <p:charRg st="85" end="140"/>
                                            </p:txEl>
                                          </p:spTgt>
                                        </p:tgtEl>
                                        <p:attrNameLst>
                                          <p:attrName>style.visibility</p:attrName>
                                        </p:attrNameLst>
                                      </p:cBhvr>
                                      <p:to>
                                        <p:strVal val="visible"/>
                                      </p:to>
                                    </p:set>
                                    <p:animEffect transition="in" filter="wipe(left)">
                                      <p:cBhvr>
                                        <p:cTn id="17" dur="500"/>
                                        <p:tgtEl>
                                          <p:spTgt spid="551939">
                                            <p:txEl>
                                              <p:charRg st="85" end="14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51939">
                                            <p:txEl>
                                              <p:charRg st="140" end="170"/>
                                            </p:txEl>
                                          </p:spTgt>
                                        </p:tgtEl>
                                        <p:attrNameLst>
                                          <p:attrName>style.visibility</p:attrName>
                                        </p:attrNameLst>
                                      </p:cBhvr>
                                      <p:to>
                                        <p:strVal val="visible"/>
                                      </p:to>
                                    </p:set>
                                    <p:animEffect transition="in" filter="wipe(left)">
                                      <p:cBhvr>
                                        <p:cTn id="22" dur="500"/>
                                        <p:tgtEl>
                                          <p:spTgt spid="551939">
                                            <p:txEl>
                                              <p:charRg st="140" end="17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51939">
                                            <p:txEl>
                                              <p:charRg st="170" end="206"/>
                                            </p:txEl>
                                          </p:spTgt>
                                        </p:tgtEl>
                                        <p:attrNameLst>
                                          <p:attrName>style.visibility</p:attrName>
                                        </p:attrNameLst>
                                      </p:cBhvr>
                                      <p:to>
                                        <p:strVal val="visible"/>
                                      </p:to>
                                    </p:set>
                                    <p:animEffect transition="in" filter="wipe(left)">
                                      <p:cBhvr>
                                        <p:cTn id="27" dur="500"/>
                                        <p:tgtEl>
                                          <p:spTgt spid="551939">
                                            <p:txEl>
                                              <p:charRg st="170" end="20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193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9219"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9220" name="AutoShape 3"/>
          <p:cNvSpPr/>
          <p:nvPr/>
        </p:nvSpPr>
        <p:spPr>
          <a:xfrm>
            <a:off x="4502150" y="4654550"/>
            <a:ext cx="4178300" cy="596900"/>
          </a:xfrm>
          <a:prstGeom prst="cube">
            <a:avLst>
              <a:gd name="adj" fmla="val 24995"/>
            </a:avLst>
          </a:prstGeom>
          <a:solidFill>
            <a:srgbClr val="C8FEC8"/>
          </a:solidFill>
          <a:ln w="12700" cap="flat" cmpd="sng">
            <a:solidFill>
              <a:srgbClr val="500093"/>
            </a:solidFill>
            <a:prstDash val="solid"/>
            <a:miter/>
            <a:headEnd type="none" w="med" len="med"/>
            <a:tailEnd type="none" w="med" len="med"/>
          </a:ln>
        </p:spPr>
        <p:txBody>
          <a:bodyPr wrap="none" lIns="90488" tIns="44450" rIns="90488" bIns="44450"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en-US" altLang="zh-CN" sz="2200" b="1" dirty="0">
                <a:latin typeface="Arial" panose="020B0604020202020204" pitchFamily="34" charset="0"/>
              </a:rPr>
              <a:t>Current Notes Payable</a:t>
            </a:r>
            <a:endParaRPr lang="en-US" altLang="zh-CN" sz="2200" b="1" dirty="0">
              <a:latin typeface="Arial" panose="020B0604020202020204" pitchFamily="34" charset="0"/>
            </a:endParaRPr>
          </a:p>
        </p:txBody>
      </p:sp>
      <p:sp>
        <p:nvSpPr>
          <p:cNvPr id="9221" name="AutoShape 4"/>
          <p:cNvSpPr/>
          <p:nvPr/>
        </p:nvSpPr>
        <p:spPr>
          <a:xfrm>
            <a:off x="4502150" y="5492750"/>
            <a:ext cx="4178300" cy="596900"/>
          </a:xfrm>
          <a:prstGeom prst="cube">
            <a:avLst>
              <a:gd name="adj" fmla="val 24995"/>
            </a:avLst>
          </a:prstGeom>
          <a:solidFill>
            <a:srgbClr val="FFFFFF"/>
          </a:solidFill>
          <a:ln w="12700" cap="flat" cmpd="sng">
            <a:solidFill>
              <a:srgbClr val="500093"/>
            </a:solidFill>
            <a:prstDash val="solid"/>
            <a:miter/>
            <a:headEnd type="none" w="med" len="med"/>
            <a:tailEnd type="none" w="med" len="med"/>
          </a:ln>
        </p:spPr>
        <p:txBody>
          <a:bodyPr wrap="none" lIns="90488" tIns="44450" rIns="90488" bIns="44450"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en-US" altLang="zh-CN" sz="2200" b="1" dirty="0">
                <a:latin typeface="Arial" panose="020B0604020202020204" pitchFamily="34" charset="0"/>
              </a:rPr>
              <a:t>Noncurrent Notes Payable</a:t>
            </a:r>
            <a:endParaRPr lang="en-US" altLang="zh-CN" sz="2200" b="1" dirty="0">
              <a:latin typeface="Arial" panose="020B0604020202020204" pitchFamily="34" charset="0"/>
            </a:endParaRPr>
          </a:p>
        </p:txBody>
      </p:sp>
      <p:sp>
        <p:nvSpPr>
          <p:cNvPr id="9222" name="AutoShape 5"/>
          <p:cNvSpPr/>
          <p:nvPr/>
        </p:nvSpPr>
        <p:spPr>
          <a:xfrm>
            <a:off x="463550" y="4578350"/>
            <a:ext cx="2425700" cy="1511300"/>
          </a:xfrm>
          <a:prstGeom prst="cube">
            <a:avLst>
              <a:gd name="adj" fmla="val 24995"/>
            </a:avLst>
          </a:prstGeom>
          <a:solidFill>
            <a:srgbClr val="C1CEFF"/>
          </a:solidFill>
          <a:ln w="12700" cap="flat" cmpd="sng">
            <a:solidFill>
              <a:srgbClr val="500093"/>
            </a:solidFill>
            <a:prstDash val="solid"/>
            <a:miter/>
            <a:headEnd type="none" w="med" len="med"/>
            <a:tailEnd type="none" w="med" len="med"/>
          </a:ln>
        </p:spPr>
        <p:txBody>
          <a:bodyPr lIns="90488" tIns="44450" rIns="90488" bIns="44450"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en-US" altLang="zh-CN" sz="2400" b="1" dirty="0">
                <a:latin typeface="Arial" panose="020B0604020202020204" pitchFamily="34" charset="0"/>
              </a:rPr>
              <a:t>Total Notes Payable</a:t>
            </a:r>
            <a:endParaRPr lang="en-US" altLang="zh-CN" sz="2400" b="1" dirty="0">
              <a:latin typeface="Arial" panose="020B0604020202020204" pitchFamily="34" charset="0"/>
            </a:endParaRPr>
          </a:p>
        </p:txBody>
      </p:sp>
      <p:sp>
        <p:nvSpPr>
          <p:cNvPr id="9223" name="Line 6"/>
          <p:cNvSpPr/>
          <p:nvPr/>
        </p:nvSpPr>
        <p:spPr>
          <a:xfrm flipV="1">
            <a:off x="2819400" y="4953000"/>
            <a:ext cx="1600200" cy="304800"/>
          </a:xfrm>
          <a:prstGeom prst="line">
            <a:avLst/>
          </a:prstGeom>
          <a:ln w="50800" cap="flat" cmpd="sng">
            <a:solidFill>
              <a:schemeClr val="tx1"/>
            </a:solidFill>
            <a:prstDash val="solid"/>
            <a:headEnd type="none" w="med" len="med"/>
            <a:tailEnd type="triangle" w="med" len="med"/>
          </a:ln>
        </p:spPr>
      </p:sp>
      <p:sp>
        <p:nvSpPr>
          <p:cNvPr id="9224" name="Line 7"/>
          <p:cNvSpPr/>
          <p:nvPr/>
        </p:nvSpPr>
        <p:spPr>
          <a:xfrm>
            <a:off x="2819400" y="5334000"/>
            <a:ext cx="1600200" cy="457200"/>
          </a:xfrm>
          <a:prstGeom prst="line">
            <a:avLst/>
          </a:prstGeom>
          <a:ln w="50800" cap="flat" cmpd="sng">
            <a:solidFill>
              <a:schemeClr val="tx1"/>
            </a:solidFill>
            <a:prstDash val="solid"/>
            <a:headEnd type="none" w="med" len="med"/>
            <a:tailEnd type="triangle" w="med" len="med"/>
          </a:ln>
        </p:spPr>
      </p:sp>
      <p:sp>
        <p:nvSpPr>
          <p:cNvPr id="9225" name="Rectangle 8"/>
          <p:cNvSpPr/>
          <p:nvPr/>
        </p:nvSpPr>
        <p:spPr>
          <a:xfrm>
            <a:off x="539750" y="1530350"/>
            <a:ext cx="8140700" cy="2501900"/>
          </a:xfrm>
          <a:prstGeom prst="rect">
            <a:avLst/>
          </a:prstGeom>
          <a:solidFill>
            <a:srgbClr val="C8FEC8"/>
          </a:solidFill>
          <a:ln w="12700" cap="flat" cmpd="sng">
            <a:solidFill>
              <a:schemeClr val="tx1"/>
            </a:solidFill>
            <a:prstDash val="solid"/>
            <a:miter/>
            <a:headEnd type="none" w="med" len="med"/>
            <a:tailEnd type="none" w="med" len="med"/>
          </a:ln>
          <a:effectLst>
            <a:outerShdw dist="107763" dir="2699999" algn="ctr" rotWithShape="0">
              <a:schemeClr val="bg2"/>
            </a:outerShdw>
          </a:effectLst>
        </p:spPr>
        <p:txBody>
          <a:bodyPr lIns="90488" tIns="44450" rIns="90488" bIns="44450" anchor="ctr" anchorCtr="0"/>
          <a:p>
            <a:pPr algn="ctr" eaLnBrk="0" hangingPunct="0">
              <a:spcBef>
                <a:spcPct val="50000"/>
              </a:spcBef>
              <a:buNone/>
            </a:pPr>
            <a:r>
              <a:rPr lang="en-US" altLang="zh-CN" sz="2400" b="1" dirty="0">
                <a:latin typeface="Arial" panose="020B0604020202020204" pitchFamily="34" charset="0"/>
              </a:rPr>
              <a:t>When a company borrows money, a note payable is created.</a:t>
            </a:r>
            <a:endParaRPr lang="en-US" altLang="zh-CN" sz="2400" b="1" dirty="0">
              <a:latin typeface="Arial" panose="020B0604020202020204" pitchFamily="34" charset="0"/>
            </a:endParaRPr>
          </a:p>
          <a:p>
            <a:pPr algn="ctr" eaLnBrk="0" hangingPunct="0">
              <a:spcBef>
                <a:spcPct val="50000"/>
              </a:spcBef>
              <a:buNone/>
            </a:pPr>
            <a:r>
              <a:rPr lang="en-US" altLang="zh-CN" sz="2800" b="1" u="sng" dirty="0">
                <a:solidFill>
                  <a:srgbClr val="FC0128"/>
                </a:solidFill>
                <a:latin typeface="Arial" panose="020B0604020202020204" pitchFamily="34" charset="0"/>
              </a:rPr>
              <a:t>Current Portion of Notes Payable</a:t>
            </a:r>
            <a:endParaRPr lang="en-US" altLang="zh-CN" sz="2400" b="1" dirty="0">
              <a:latin typeface="Arial" panose="020B0604020202020204" pitchFamily="34" charset="0"/>
            </a:endParaRPr>
          </a:p>
          <a:p>
            <a:pPr algn="ctr" eaLnBrk="0" hangingPunct="0">
              <a:spcBef>
                <a:spcPct val="50000"/>
              </a:spcBef>
              <a:buNone/>
            </a:pPr>
            <a:r>
              <a:rPr lang="en-US" altLang="zh-CN" sz="2400" b="1" dirty="0">
                <a:latin typeface="Arial" panose="020B0604020202020204" pitchFamily="34" charset="0"/>
              </a:rPr>
              <a:t>The portion of a note payable that is due within one year, or one operating cycle, whichever is longer.</a:t>
            </a:r>
            <a:endParaRPr lang="en-US" altLang="zh-CN" sz="2400" b="1" dirty="0">
              <a:latin typeface="Arial" panose="020B0604020202020204" pitchFamily="34" charset="0"/>
            </a:endParaRP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5298"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55299"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5300" name="Rectangle 2"/>
          <p:cNvSpPr>
            <a:spLocks noGrp="1"/>
          </p:cNvSpPr>
          <p:nvPr>
            <p:ph type="title"/>
          </p:nvPr>
        </p:nvSpPr>
        <p:spPr>
          <a:ln/>
        </p:spPr>
        <p:txBody>
          <a:bodyPr vert="horz" wrap="square" lIns="91440" tIns="45720" rIns="91440" bIns="45720" anchor="b" anchorCtr="0"/>
          <a:p>
            <a:pPr eaLnBrk="1" hangingPunct="1"/>
            <a:r>
              <a:rPr lang="en-US" altLang="zh-CN" dirty="0"/>
              <a:t>Effective-Interest Method:</a:t>
            </a:r>
            <a:br>
              <a:rPr lang="en-US" altLang="zh-CN" dirty="0"/>
            </a:br>
            <a:r>
              <a:rPr lang="en-US" altLang="zh-CN" dirty="0"/>
              <a:t>Bond Discount</a:t>
            </a:r>
            <a:endParaRPr lang="en-US" altLang="zh-CN" dirty="0"/>
          </a:p>
        </p:txBody>
      </p:sp>
      <p:graphicFrame>
        <p:nvGraphicFramePr>
          <p:cNvPr id="106656" name="Group 1184"/>
          <p:cNvGraphicFramePr>
            <a:graphicFrameLocks noGrp="1"/>
          </p:cNvGraphicFramePr>
          <p:nvPr/>
        </p:nvGraphicFramePr>
        <p:xfrm>
          <a:off x="395288" y="2122488"/>
          <a:ext cx="8208963" cy="4175125"/>
        </p:xfrm>
        <a:graphic>
          <a:graphicData uri="http://schemas.openxmlformats.org/drawingml/2006/table">
            <a:tbl>
              <a:tblPr/>
              <a:tblGrid>
                <a:gridCol w="1163637"/>
                <a:gridCol w="1758950"/>
                <a:gridCol w="1757363"/>
                <a:gridCol w="1484312"/>
                <a:gridCol w="2044700"/>
              </a:tblGrid>
              <a:tr h="244475">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 latinLnBrk="0" hangingPunct="0">
                        <a:lnSpc>
                          <a:spcPct val="100000"/>
                        </a:lnSpc>
                        <a:spcBef>
                          <a:spcPct val="0"/>
                        </a:spcBef>
                        <a:spcAft>
                          <a:spcPct val="0"/>
                        </a:spcAft>
                        <a:buClrTx/>
                        <a:buSzTx/>
                        <a:buFontTx/>
                        <a:buNone/>
                      </a:pPr>
                      <a:r>
                        <a:rPr kumimoji="0" lang="zh-CN" altLang="en-US" sz="12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endParaRPr kumimoji="0" lang="zh-CN" altLang="en-US"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pPr>
                      <a:r>
                        <a:rPr kumimoji="0" lang="en-US" altLang="zh-CN" sz="12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a</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pPr>
                      <a:r>
                        <a:rPr kumimoji="0" lang="en-US" altLang="zh-CN" sz="12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b</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pPr>
                      <a:r>
                        <a:rPr kumimoji="0" lang="en-US" altLang="zh-CN" sz="12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c</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pPr>
                      <a:r>
                        <a:rPr kumimoji="0" lang="en-US" altLang="zh-CN" sz="12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d</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244475">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 latinLnBrk="0" hangingPunct="0">
                        <a:lnSpc>
                          <a:spcPct val="100000"/>
                        </a:lnSpc>
                        <a:spcBef>
                          <a:spcPct val="0"/>
                        </a:spcBef>
                        <a:spcAft>
                          <a:spcPct val="0"/>
                        </a:spcAft>
                        <a:buClrTx/>
                        <a:buSzTx/>
                        <a:buFontTx/>
                        <a:buNone/>
                      </a:pPr>
                      <a:r>
                        <a:rPr kumimoji="0" lang="zh-CN" altLang="en-US" sz="12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endParaRPr kumimoji="0" lang="zh-CN" altLang="en-US"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pPr>
                      <a:r>
                        <a:rPr kumimoji="0" lang="en-US" altLang="zh-CN" sz="12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=d * effective rate</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pPr>
                      <a:r>
                        <a:rPr kumimoji="0" lang="en-US" altLang="zh-CN" sz="12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=fixed paid</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pPr>
                      <a:r>
                        <a:rPr kumimoji="0" lang="en-US" altLang="zh-CN" sz="12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=a-b</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pPr>
                      <a:r>
                        <a:rPr kumimoji="0" lang="en-US" altLang="zh-CN" sz="12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 c</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244475">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2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endParaRPr kumimoji="0" lang="zh-CN" altLang="en-US"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pPr>
                      <a:r>
                        <a:rPr kumimoji="0" lang="en-US" altLang="zh-CN" sz="12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interest exp</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pPr>
                      <a:r>
                        <a:rPr kumimoji="0" lang="en-US" altLang="zh-CN" sz="12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interest paid</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pPr>
                      <a:r>
                        <a:rPr kumimoji="0" lang="en-US" altLang="zh-CN" sz="12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amortization</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 latinLnBrk="0" hangingPunct="0">
                        <a:lnSpc>
                          <a:spcPct val="100000"/>
                        </a:lnSpc>
                        <a:spcBef>
                          <a:spcPct val="0"/>
                        </a:spcBef>
                        <a:spcAft>
                          <a:spcPct val="0"/>
                        </a:spcAft>
                        <a:buClrTx/>
                        <a:buSzTx/>
                        <a:buFontTx/>
                        <a:buNone/>
                      </a:pPr>
                      <a:r>
                        <a:rPr kumimoji="0" lang="en-US" altLang="zh-CN" sz="12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carrying value</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274638">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2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endParaRPr kumimoji="0" lang="zh-CN" altLang="en-US"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2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endParaRPr kumimoji="0" lang="zh-CN" altLang="en-US"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2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endParaRPr kumimoji="0" lang="zh-CN" altLang="en-US"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2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endParaRPr kumimoji="0" lang="zh-CN" altLang="en-US"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96,149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274638">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1</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4,807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4,500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307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96,456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274638">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2</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4,823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4,500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323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96,779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274638">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3</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4,839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4,500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339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97,118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274638">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4,856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4,500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356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97,474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274638">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5</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4,874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4,500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374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97,848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274638">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6</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4,892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4,500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392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98,240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274638">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7</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4,912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4,500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412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98,652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274638">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8</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4,933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4,500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433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99,085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274638">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9</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4,954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4,500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454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99,539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274638">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10</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4,961*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4,500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461*</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 latinLnBrk="0" hangingPunct="0">
                        <a:lnSpc>
                          <a:spcPct val="100000"/>
                        </a:lnSpc>
                        <a:spcBef>
                          <a:spcPct val="0"/>
                        </a:spcBef>
                        <a:spcAft>
                          <a:spcPct val="0"/>
                        </a:spcAft>
                        <a:buClrTx/>
                        <a:buSzTx/>
                        <a:buFontTx/>
                        <a:buNone/>
                      </a:pPr>
                      <a:r>
                        <a:rPr kumimoji="0" lang="zh-CN" altLang="en-US"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          </a:t>
                      </a:r>
                      <a:r>
                        <a:rPr kumimoji="0" lang="en-US" altLang="zh-CN" sz="1400" b="0" i="0" u="none" strike="noStrike" cap="none" normalizeH="0" baseline="0" smtClean="0">
                          <a:ln>
                            <a:noFill/>
                          </a:ln>
                          <a:solidFill>
                            <a:schemeClr val="tx1"/>
                          </a:solidFill>
                          <a:effectLst/>
                          <a:latin typeface="Arial Unicode MS" pitchFamily="34" charset="-122"/>
                          <a:ea typeface="Arial Unicode MS" pitchFamily="34" charset="-122"/>
                          <a:cs typeface="Arial Unicode MS" pitchFamily="34" charset="-122"/>
                        </a:rPr>
                        <a:t>100,000 </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bl>
          </a:graphicData>
        </a:graphic>
      </p:graphicFrame>
    </p:spTree>
  </p:cSld>
  <p:clrMapOvr>
    <a:masterClrMapping/>
  </p:clrMapOvr>
  <p:transition>
    <p:wipe dir="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6322"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56323"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6324" name="Rectangle 2"/>
          <p:cNvSpPr>
            <a:spLocks noGrp="1"/>
          </p:cNvSpPr>
          <p:nvPr>
            <p:ph type="title"/>
          </p:nvPr>
        </p:nvSpPr>
        <p:spPr>
          <a:ln/>
        </p:spPr>
        <p:txBody>
          <a:bodyPr vert="horz" wrap="square" lIns="91440" tIns="45720" rIns="91440" bIns="45720" anchor="ctr" anchorCtr="0"/>
          <a:p>
            <a:pPr eaLnBrk="1" hangingPunct="1"/>
            <a:r>
              <a:rPr lang="en-US" altLang="zh-CN" dirty="0"/>
              <a:t>Bonds Sold Between Interest Dates</a:t>
            </a:r>
            <a:endParaRPr lang="en-US" altLang="zh-CN" dirty="0"/>
          </a:p>
        </p:txBody>
      </p:sp>
      <p:sp>
        <p:nvSpPr>
          <p:cNvPr id="56325" name="Rectangle 3"/>
          <p:cNvSpPr>
            <a:spLocks noGrp="1"/>
          </p:cNvSpPr>
          <p:nvPr>
            <p:ph idx="1"/>
          </p:nvPr>
        </p:nvSpPr>
        <p:spPr>
          <a:xfrm>
            <a:off x="1182688" y="2017713"/>
            <a:ext cx="7772400" cy="1627187"/>
          </a:xfrm>
          <a:ln/>
        </p:spPr>
        <p:txBody>
          <a:bodyPr vert="horz" wrap="square" lIns="90488" tIns="44450" rIns="90488" bIns="44450" anchor="t" anchorCtr="0"/>
          <a:p>
            <a:pPr eaLnBrk="1" hangingPunct="1"/>
            <a:r>
              <a:rPr lang="en-US" altLang="zh-CN" sz="2800" dirty="0"/>
              <a:t>Bonds are often sold between interest dates.</a:t>
            </a:r>
            <a:endParaRPr lang="en-US" altLang="zh-CN" sz="2800" dirty="0"/>
          </a:p>
          <a:p>
            <a:pPr eaLnBrk="1" hangingPunct="1"/>
            <a:r>
              <a:rPr lang="en-US" altLang="zh-CN" sz="2800" dirty="0"/>
              <a:t>The selling price of the bond is computed as:</a:t>
            </a:r>
            <a:endParaRPr lang="en-US" altLang="zh-CN" sz="2800" dirty="0"/>
          </a:p>
          <a:p>
            <a:pPr algn="ctr" eaLnBrk="1" hangingPunct="1">
              <a:buNone/>
            </a:pPr>
            <a:endParaRPr lang="en-US" altLang="zh-CN" sz="2800" b="1" dirty="0"/>
          </a:p>
        </p:txBody>
      </p:sp>
      <p:graphicFrame>
        <p:nvGraphicFramePr>
          <p:cNvPr id="56326" name="Object 4">
            <a:hlinkClick r:id="" action="ppaction://ole?verb="/>
          </p:cNvPr>
          <p:cNvGraphicFramePr/>
          <p:nvPr/>
        </p:nvGraphicFramePr>
        <p:xfrm>
          <a:off x="1898650" y="3746500"/>
          <a:ext cx="5732463" cy="2127250"/>
        </p:xfrm>
        <a:graphic>
          <a:graphicData uri="http://schemas.openxmlformats.org/presentationml/2006/ole">
            <mc:AlternateContent xmlns:mc="http://schemas.openxmlformats.org/markup-compatibility/2006">
              <mc:Choice xmlns:v="urn:schemas-microsoft-com:vml" Requires="v">
                <p:oleObj spid="_x0000_s3111" name="" r:id="rId1" imgW="2657475" imgH="1162050" progId="Excel.Sheet.8">
                  <p:embed/>
                </p:oleObj>
              </mc:Choice>
              <mc:Fallback>
                <p:oleObj name="" r:id="rId1" imgW="2657475" imgH="1162050" progId="Excel.Sheet.8">
                  <p:embed/>
                  <p:pic>
                    <p:nvPicPr>
                      <p:cNvPr id="0" name="图片 3110"/>
                      <p:cNvPicPr/>
                      <p:nvPr/>
                    </p:nvPicPr>
                    <p:blipFill>
                      <a:blip r:embed="rId2"/>
                      <a:srcRect l="6871" t="9856" r="4189" b="6551"/>
                      <a:stretch>
                        <a:fillRect/>
                      </a:stretch>
                    </p:blipFill>
                    <p:spPr>
                      <a:xfrm>
                        <a:off x="1898650" y="3746500"/>
                        <a:ext cx="5732463" cy="2127250"/>
                      </a:xfrm>
                      <a:prstGeom prst="rect">
                        <a:avLst/>
                      </a:prstGeom>
                      <a:noFill/>
                      <a:ln w="25400" cap="flat" cmpd="sng">
                        <a:solidFill>
                          <a:srgbClr val="000000"/>
                        </a:solidFill>
                        <a:prstDash val="solid"/>
                        <a:miter/>
                        <a:headEnd type="none" w="med" len="med"/>
                        <a:tailEnd type="none" w="med" len="med"/>
                      </a:ln>
                      <a:effectLst>
                        <a:outerShdw dist="107763" dir="2699999" algn="ctr" rotWithShape="0">
                          <a:srgbClr val="000000"/>
                        </a:outerShdw>
                      </a:effectLst>
                    </p:spPr>
                  </p:pic>
                </p:oleObj>
              </mc:Fallback>
            </mc:AlternateContent>
          </a:graphicData>
        </a:graphic>
      </p:graphicFrame>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7346"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57347"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7348" name="Rectangle 2"/>
          <p:cNvSpPr>
            <a:spLocks noGrp="1"/>
          </p:cNvSpPr>
          <p:nvPr>
            <p:ph type="title"/>
          </p:nvPr>
        </p:nvSpPr>
        <p:spPr>
          <a:ln/>
        </p:spPr>
        <p:txBody>
          <a:bodyPr vert="horz" wrap="square" lIns="91440" tIns="45720" rIns="91440" bIns="45720" anchor="ctr" anchorCtr="0"/>
          <a:p>
            <a:pPr eaLnBrk="1" hangingPunct="1"/>
            <a:r>
              <a:rPr lang="en-US" altLang="zh-CN" dirty="0"/>
              <a:t>Early Retirement of Debt</a:t>
            </a:r>
            <a:endParaRPr lang="en-US" altLang="zh-CN" dirty="0"/>
          </a:p>
        </p:txBody>
      </p:sp>
      <p:graphicFrame>
        <p:nvGraphicFramePr>
          <p:cNvPr id="57349" name="Object 3">
            <a:hlinkClick r:id="" action="ppaction://ole?verb="/>
          </p:cNvPr>
          <p:cNvGraphicFramePr/>
          <p:nvPr/>
        </p:nvGraphicFramePr>
        <p:xfrm>
          <a:off x="6781800" y="838200"/>
          <a:ext cx="2343150" cy="2760663"/>
        </p:xfrm>
        <a:graphic>
          <a:graphicData uri="http://schemas.openxmlformats.org/presentationml/2006/ole">
            <mc:AlternateContent xmlns:mc="http://schemas.openxmlformats.org/markup-compatibility/2006">
              <mc:Choice xmlns:v="urn:schemas-microsoft-com:vml" Requires="v">
                <p:oleObj spid="_x0000_s3112" name="" r:id="rId1" imgW="4950460" imgH="5547995" progId="MS_ClipArt_Gallery.2">
                  <p:embed/>
                </p:oleObj>
              </mc:Choice>
              <mc:Fallback>
                <p:oleObj name="" r:id="rId1" imgW="4950460" imgH="5547995" progId="MS_ClipArt_Gallery.2">
                  <p:embed/>
                  <p:pic>
                    <p:nvPicPr>
                      <p:cNvPr id="0" name="图片 3111"/>
                      <p:cNvPicPr/>
                      <p:nvPr/>
                    </p:nvPicPr>
                    <p:blipFill>
                      <a:blip r:embed="rId2"/>
                      <a:srcRect r="4774"/>
                      <a:stretch>
                        <a:fillRect/>
                      </a:stretch>
                    </p:blipFill>
                    <p:spPr>
                      <a:xfrm>
                        <a:off x="6781800" y="838200"/>
                        <a:ext cx="2343150" cy="2760663"/>
                      </a:xfrm>
                      <a:prstGeom prst="rect">
                        <a:avLst/>
                      </a:prstGeom>
                      <a:noFill/>
                      <a:ln w="38100">
                        <a:noFill/>
                        <a:miter/>
                      </a:ln>
                    </p:spPr>
                  </p:pic>
                </p:oleObj>
              </mc:Fallback>
            </mc:AlternateContent>
          </a:graphicData>
        </a:graphic>
      </p:graphicFrame>
      <p:sp>
        <p:nvSpPr>
          <p:cNvPr id="57350" name="Rectangle 4"/>
          <p:cNvSpPr>
            <a:spLocks noGrp="1"/>
          </p:cNvSpPr>
          <p:nvPr>
            <p:ph idx="1"/>
          </p:nvPr>
        </p:nvSpPr>
        <p:spPr>
          <a:xfrm>
            <a:off x="311150" y="5035550"/>
            <a:ext cx="8521700" cy="1282700"/>
          </a:xfrm>
          <a:solidFill>
            <a:srgbClr val="C8FEC8">
              <a:alpha val="100000"/>
            </a:srgbClr>
          </a:solidFill>
          <a:ln w="12700">
            <a:solidFill>
              <a:schemeClr val="bg2">
                <a:alpha val="100000"/>
              </a:schemeClr>
            </a:solidFill>
            <a:miter/>
          </a:ln>
          <a:effectLst>
            <a:outerShdw dist="107763" dir="2699999" algn="ctr" rotWithShape="0">
              <a:schemeClr val="bg2">
                <a:alpha val="100000"/>
              </a:schemeClr>
            </a:outerShdw>
          </a:effectLst>
        </p:spPr>
        <p:txBody>
          <a:bodyPr vert="horz" wrap="square" lIns="90488" tIns="44450" rIns="90488" bIns="44450" anchor="t" anchorCtr="0"/>
          <a:p>
            <a:pPr algn="ctr" eaLnBrk="1" hangingPunct="1">
              <a:lnSpc>
                <a:spcPct val="90000"/>
              </a:lnSpc>
              <a:buNone/>
            </a:pPr>
            <a:r>
              <a:rPr lang="en-US" altLang="zh-CN" sz="2800" b="1" dirty="0"/>
              <a:t>Gains or losses incurred as a result of retiring bonds should be reported on the income statement.</a:t>
            </a:r>
            <a:endParaRPr lang="en-US" altLang="zh-CN" sz="2800" b="1" dirty="0"/>
          </a:p>
        </p:txBody>
      </p:sp>
      <p:grpSp>
        <p:nvGrpSpPr>
          <p:cNvPr id="57351" name="Group 7"/>
          <p:cNvGrpSpPr>
            <a:grpSpLocks noChangeAspect="1"/>
          </p:cNvGrpSpPr>
          <p:nvPr/>
        </p:nvGrpSpPr>
        <p:grpSpPr>
          <a:xfrm>
            <a:off x="1187450" y="908050"/>
            <a:ext cx="4965700" cy="3889375"/>
            <a:chOff x="768" y="624"/>
            <a:chExt cx="3128" cy="2450"/>
          </a:xfrm>
        </p:grpSpPr>
        <p:sp>
          <p:nvSpPr>
            <p:cNvPr id="57352" name="AutoShape 6"/>
            <p:cNvSpPr>
              <a:spLocks noChangeAspect="1" noTextEdit="1"/>
            </p:cNvSpPr>
            <p:nvPr/>
          </p:nvSpPr>
          <p:spPr>
            <a:xfrm>
              <a:off x="768" y="624"/>
              <a:ext cx="3128" cy="2450"/>
            </a:xfrm>
            <a:prstGeom prst="rect">
              <a:avLst/>
            </a:prstGeom>
            <a:noFill/>
            <a:ln w="9525">
              <a:noFill/>
            </a:ln>
          </p:spPr>
          <p:txBody>
            <a:bodyPr/>
            <a:p>
              <a:endParaRPr lang="zh-CN" altLang="en-US"/>
            </a:p>
          </p:txBody>
        </p:sp>
        <p:sp>
          <p:nvSpPr>
            <p:cNvPr id="57353" name="Rectangle 8"/>
            <p:cNvSpPr/>
            <p:nvPr/>
          </p:nvSpPr>
          <p:spPr>
            <a:xfrm>
              <a:off x="1941" y="661"/>
              <a:ext cx="774" cy="202"/>
            </a:xfrm>
            <a:prstGeom prst="rect">
              <a:avLst/>
            </a:prstGeom>
            <a:noFill/>
            <a:ln w="9525">
              <a:noFill/>
            </a:ln>
          </p:spPr>
          <p:txBody>
            <a:bodyPr wrap="none" lIns="0" tIns="0" rIns="0" bIns="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r>
                <a:rPr lang="en-US" altLang="zh-CN" sz="2100" dirty="0">
                  <a:solidFill>
                    <a:srgbClr val="336699"/>
                  </a:solidFill>
                  <a:latin typeface="Arial" panose="020B0604020202020204" pitchFamily="34" charset="0"/>
                </a:rPr>
                <a:t>Chart Title</a:t>
              </a:r>
              <a:endParaRPr lang="en-US" altLang="zh-CN" sz="1800" dirty="0">
                <a:latin typeface="Arial" panose="020B0604020202020204" pitchFamily="34" charset="0"/>
              </a:endParaRPr>
            </a:p>
          </p:txBody>
        </p:sp>
        <p:sp>
          <p:nvSpPr>
            <p:cNvPr id="57354" name="Rectangle 9"/>
            <p:cNvSpPr/>
            <p:nvPr/>
          </p:nvSpPr>
          <p:spPr>
            <a:xfrm>
              <a:off x="799" y="2298"/>
              <a:ext cx="1441" cy="733"/>
            </a:xfrm>
            <a:prstGeom prst="rect">
              <a:avLst/>
            </a:prstGeom>
            <a:noFill/>
            <a:ln w="19050" cap="flat" cmpd="sng">
              <a:solidFill>
                <a:srgbClr val="00000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7355" name="Rectangle 10"/>
            <p:cNvSpPr/>
            <p:nvPr/>
          </p:nvSpPr>
          <p:spPr>
            <a:xfrm>
              <a:off x="805" y="2304"/>
              <a:ext cx="1441" cy="733"/>
            </a:xfrm>
            <a:prstGeom prst="rect">
              <a:avLst/>
            </a:prstGeom>
            <a:noFill/>
            <a:ln w="19050" cap="flat" cmpd="sng">
              <a:solidFill>
                <a:srgbClr val="00000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7356" name="Rectangle 11"/>
            <p:cNvSpPr/>
            <p:nvPr/>
          </p:nvSpPr>
          <p:spPr>
            <a:xfrm>
              <a:off x="811" y="2310"/>
              <a:ext cx="1442" cy="733"/>
            </a:xfrm>
            <a:prstGeom prst="rect">
              <a:avLst/>
            </a:prstGeom>
            <a:noFill/>
            <a:ln w="19050" cap="flat" cmpd="sng">
              <a:solidFill>
                <a:srgbClr val="00000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7357" name="Rectangle 12"/>
            <p:cNvSpPr/>
            <p:nvPr/>
          </p:nvSpPr>
          <p:spPr>
            <a:xfrm>
              <a:off x="817" y="2316"/>
              <a:ext cx="1442" cy="734"/>
            </a:xfrm>
            <a:prstGeom prst="rect">
              <a:avLst/>
            </a:prstGeom>
            <a:noFill/>
            <a:ln w="19050" cap="flat" cmpd="sng">
              <a:solidFill>
                <a:srgbClr val="00000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7358" name="Rectangle 13"/>
            <p:cNvSpPr/>
            <p:nvPr/>
          </p:nvSpPr>
          <p:spPr>
            <a:xfrm>
              <a:off x="2411" y="2298"/>
              <a:ext cx="1442" cy="733"/>
            </a:xfrm>
            <a:prstGeom prst="rect">
              <a:avLst/>
            </a:prstGeom>
            <a:noFill/>
            <a:ln w="19050" cap="flat" cmpd="sng">
              <a:solidFill>
                <a:srgbClr val="00000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7359" name="Rectangle 14"/>
            <p:cNvSpPr/>
            <p:nvPr/>
          </p:nvSpPr>
          <p:spPr>
            <a:xfrm>
              <a:off x="2418" y="2304"/>
              <a:ext cx="1441" cy="733"/>
            </a:xfrm>
            <a:prstGeom prst="rect">
              <a:avLst/>
            </a:prstGeom>
            <a:noFill/>
            <a:ln w="19050" cap="flat" cmpd="sng">
              <a:solidFill>
                <a:srgbClr val="00000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7360" name="Rectangle 15"/>
            <p:cNvSpPr/>
            <p:nvPr/>
          </p:nvSpPr>
          <p:spPr>
            <a:xfrm>
              <a:off x="2424" y="2310"/>
              <a:ext cx="1441" cy="733"/>
            </a:xfrm>
            <a:prstGeom prst="rect">
              <a:avLst/>
            </a:prstGeom>
            <a:noFill/>
            <a:ln w="19050" cap="flat" cmpd="sng">
              <a:solidFill>
                <a:srgbClr val="00000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7361" name="Rectangle 16"/>
            <p:cNvSpPr/>
            <p:nvPr/>
          </p:nvSpPr>
          <p:spPr>
            <a:xfrm>
              <a:off x="2430" y="2316"/>
              <a:ext cx="1442" cy="734"/>
            </a:xfrm>
            <a:prstGeom prst="rect">
              <a:avLst/>
            </a:prstGeom>
            <a:noFill/>
            <a:ln w="19050" cap="flat" cmpd="sng">
              <a:solidFill>
                <a:srgbClr val="00000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7362" name="Rectangle 17"/>
            <p:cNvSpPr/>
            <p:nvPr/>
          </p:nvSpPr>
          <p:spPr>
            <a:xfrm>
              <a:off x="1562" y="1345"/>
              <a:ext cx="1552" cy="648"/>
            </a:xfrm>
            <a:prstGeom prst="rect">
              <a:avLst/>
            </a:prstGeom>
            <a:noFill/>
            <a:ln w="19050" cap="flat" cmpd="sng">
              <a:solidFill>
                <a:srgbClr val="00000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7363" name="Rectangle 18"/>
            <p:cNvSpPr/>
            <p:nvPr/>
          </p:nvSpPr>
          <p:spPr>
            <a:xfrm>
              <a:off x="1568" y="1351"/>
              <a:ext cx="1552" cy="648"/>
            </a:xfrm>
            <a:prstGeom prst="rect">
              <a:avLst/>
            </a:prstGeom>
            <a:noFill/>
            <a:ln w="19050" cap="flat" cmpd="sng">
              <a:solidFill>
                <a:srgbClr val="00000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7364" name="Rectangle 19"/>
            <p:cNvSpPr/>
            <p:nvPr/>
          </p:nvSpPr>
          <p:spPr>
            <a:xfrm>
              <a:off x="1574" y="1357"/>
              <a:ext cx="1552" cy="648"/>
            </a:xfrm>
            <a:prstGeom prst="rect">
              <a:avLst/>
            </a:prstGeom>
            <a:noFill/>
            <a:ln w="19050" cap="flat" cmpd="sng">
              <a:solidFill>
                <a:srgbClr val="00000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7365" name="Rectangle 20"/>
            <p:cNvSpPr/>
            <p:nvPr/>
          </p:nvSpPr>
          <p:spPr>
            <a:xfrm>
              <a:off x="1581" y="1363"/>
              <a:ext cx="1551" cy="648"/>
            </a:xfrm>
            <a:prstGeom prst="rect">
              <a:avLst/>
            </a:prstGeom>
            <a:noFill/>
            <a:ln w="19050" cap="flat" cmpd="sng">
              <a:solidFill>
                <a:srgbClr val="00000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7366" name="Line 21"/>
            <p:cNvSpPr/>
            <p:nvPr/>
          </p:nvSpPr>
          <p:spPr>
            <a:xfrm>
              <a:off x="2332" y="1986"/>
              <a:ext cx="1" cy="165"/>
            </a:xfrm>
            <a:prstGeom prst="line">
              <a:avLst/>
            </a:prstGeom>
            <a:ln w="19050" cap="flat" cmpd="sng">
              <a:solidFill>
                <a:srgbClr val="009999"/>
              </a:solidFill>
              <a:prstDash val="solid"/>
              <a:headEnd type="none" w="med" len="med"/>
              <a:tailEnd type="none" w="med" len="med"/>
            </a:ln>
          </p:spPr>
        </p:sp>
        <p:sp>
          <p:nvSpPr>
            <p:cNvPr id="57367" name="Line 22"/>
            <p:cNvSpPr/>
            <p:nvPr/>
          </p:nvSpPr>
          <p:spPr>
            <a:xfrm>
              <a:off x="1513" y="2151"/>
              <a:ext cx="1" cy="141"/>
            </a:xfrm>
            <a:prstGeom prst="line">
              <a:avLst/>
            </a:prstGeom>
            <a:ln w="19050" cap="flat" cmpd="sng">
              <a:solidFill>
                <a:srgbClr val="009999"/>
              </a:solidFill>
              <a:prstDash val="solid"/>
              <a:headEnd type="none" w="med" len="med"/>
              <a:tailEnd type="none" w="med" len="med"/>
            </a:ln>
          </p:spPr>
        </p:sp>
        <p:sp>
          <p:nvSpPr>
            <p:cNvPr id="57368" name="Line 23"/>
            <p:cNvSpPr/>
            <p:nvPr/>
          </p:nvSpPr>
          <p:spPr>
            <a:xfrm>
              <a:off x="3126" y="2151"/>
              <a:ext cx="1" cy="141"/>
            </a:xfrm>
            <a:prstGeom prst="line">
              <a:avLst/>
            </a:prstGeom>
            <a:ln w="19050" cap="flat" cmpd="sng">
              <a:solidFill>
                <a:srgbClr val="009999"/>
              </a:solidFill>
              <a:prstDash val="solid"/>
              <a:headEnd type="none" w="med" len="med"/>
              <a:tailEnd type="none" w="med" len="med"/>
            </a:ln>
          </p:spPr>
        </p:sp>
        <p:sp>
          <p:nvSpPr>
            <p:cNvPr id="57369" name="Line 24"/>
            <p:cNvSpPr/>
            <p:nvPr/>
          </p:nvSpPr>
          <p:spPr>
            <a:xfrm>
              <a:off x="1513" y="2151"/>
              <a:ext cx="819" cy="1"/>
            </a:xfrm>
            <a:prstGeom prst="line">
              <a:avLst/>
            </a:prstGeom>
            <a:ln w="19050" cap="flat" cmpd="sng">
              <a:solidFill>
                <a:srgbClr val="009999"/>
              </a:solidFill>
              <a:prstDash val="solid"/>
              <a:headEnd type="none" w="med" len="med"/>
              <a:tailEnd type="none" w="med" len="med"/>
            </a:ln>
          </p:spPr>
        </p:sp>
        <p:sp>
          <p:nvSpPr>
            <p:cNvPr id="57370" name="Line 25"/>
            <p:cNvSpPr/>
            <p:nvPr/>
          </p:nvSpPr>
          <p:spPr>
            <a:xfrm>
              <a:off x="2332" y="2151"/>
              <a:ext cx="794" cy="1"/>
            </a:xfrm>
            <a:prstGeom prst="line">
              <a:avLst/>
            </a:prstGeom>
            <a:ln w="19050" cap="flat" cmpd="sng">
              <a:solidFill>
                <a:srgbClr val="009999"/>
              </a:solidFill>
              <a:prstDash val="solid"/>
              <a:headEnd type="none" w="med" len="med"/>
              <a:tailEnd type="none" w="med" len="med"/>
            </a:ln>
          </p:spPr>
        </p:sp>
        <p:sp>
          <p:nvSpPr>
            <p:cNvPr id="57371" name="Rectangle 26"/>
            <p:cNvSpPr/>
            <p:nvPr/>
          </p:nvSpPr>
          <p:spPr>
            <a:xfrm>
              <a:off x="792" y="2292"/>
              <a:ext cx="1442" cy="733"/>
            </a:xfrm>
            <a:prstGeom prst="rect">
              <a:avLst/>
            </a:prstGeom>
            <a:solidFill>
              <a:srgbClr val="FFFFFF"/>
            </a:solidFill>
            <a:ln w="9525">
              <a:noFill/>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7372" name="Rectangle 27"/>
            <p:cNvSpPr/>
            <p:nvPr/>
          </p:nvSpPr>
          <p:spPr>
            <a:xfrm>
              <a:off x="847" y="2347"/>
              <a:ext cx="1316" cy="202"/>
            </a:xfrm>
            <a:prstGeom prst="rect">
              <a:avLst/>
            </a:prstGeom>
            <a:noFill/>
            <a:ln w="9525">
              <a:noFill/>
            </a:ln>
          </p:spPr>
          <p:txBody>
            <a:bodyPr wrap="none" lIns="0" tIns="0" rIns="0" bIns="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r>
                <a:rPr lang="en-US" altLang="zh-CN" sz="2100" b="1" dirty="0">
                  <a:solidFill>
                    <a:srgbClr val="800080"/>
                  </a:solidFill>
                  <a:latin typeface="Arial" panose="020B0604020202020204" pitchFamily="34" charset="0"/>
                </a:rPr>
                <a:t>Exercising a call</a:t>
              </a:r>
              <a:endParaRPr lang="en-US" altLang="zh-CN" sz="1800" dirty="0">
                <a:solidFill>
                  <a:srgbClr val="800080"/>
                </a:solidFill>
                <a:latin typeface="Arial" panose="020B0604020202020204" pitchFamily="34" charset="0"/>
              </a:endParaRPr>
            </a:p>
          </p:txBody>
        </p:sp>
        <p:sp>
          <p:nvSpPr>
            <p:cNvPr id="57373" name="Rectangle 28"/>
            <p:cNvSpPr/>
            <p:nvPr/>
          </p:nvSpPr>
          <p:spPr>
            <a:xfrm>
              <a:off x="1104" y="2555"/>
              <a:ext cx="804" cy="202"/>
            </a:xfrm>
            <a:prstGeom prst="rect">
              <a:avLst/>
            </a:prstGeom>
            <a:noFill/>
            <a:ln w="9525">
              <a:noFill/>
            </a:ln>
          </p:spPr>
          <p:txBody>
            <a:bodyPr wrap="none" lIns="0" tIns="0" rIns="0" bIns="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r>
                <a:rPr lang="en-US" altLang="zh-CN" sz="2100" b="1" dirty="0">
                  <a:solidFill>
                    <a:srgbClr val="800080"/>
                  </a:solidFill>
                  <a:latin typeface="Arial" panose="020B0604020202020204" pitchFamily="34" charset="0"/>
                </a:rPr>
                <a:t>provision.</a:t>
              </a:r>
              <a:endParaRPr lang="en-US" altLang="zh-CN" sz="1800" dirty="0">
                <a:solidFill>
                  <a:srgbClr val="800080"/>
                </a:solidFill>
                <a:latin typeface="Arial" panose="020B0604020202020204" pitchFamily="34" charset="0"/>
              </a:endParaRPr>
            </a:p>
          </p:txBody>
        </p:sp>
        <p:sp>
          <p:nvSpPr>
            <p:cNvPr id="57374" name="Rectangle 29"/>
            <p:cNvSpPr/>
            <p:nvPr/>
          </p:nvSpPr>
          <p:spPr>
            <a:xfrm>
              <a:off x="792" y="2292"/>
              <a:ext cx="1442" cy="733"/>
            </a:xfrm>
            <a:prstGeom prst="rect">
              <a:avLst/>
            </a:prstGeom>
            <a:noFill/>
            <a:ln w="19050" cap="flat" cmpd="sng">
              <a:solidFill>
                <a:srgbClr val="01000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7375" name="Rectangle 30"/>
            <p:cNvSpPr/>
            <p:nvPr/>
          </p:nvSpPr>
          <p:spPr>
            <a:xfrm>
              <a:off x="2405" y="2292"/>
              <a:ext cx="1442" cy="733"/>
            </a:xfrm>
            <a:prstGeom prst="rect">
              <a:avLst/>
            </a:prstGeom>
            <a:solidFill>
              <a:srgbClr val="FFFFFF"/>
            </a:solidFill>
            <a:ln w="9525">
              <a:noFill/>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7376" name="Rectangle 31"/>
            <p:cNvSpPr/>
            <p:nvPr/>
          </p:nvSpPr>
          <p:spPr>
            <a:xfrm>
              <a:off x="2509" y="2347"/>
              <a:ext cx="1214" cy="202"/>
            </a:xfrm>
            <a:prstGeom prst="rect">
              <a:avLst/>
            </a:prstGeom>
            <a:noFill/>
            <a:ln w="9525">
              <a:noFill/>
            </a:ln>
          </p:spPr>
          <p:txBody>
            <a:bodyPr wrap="none" lIns="0" tIns="0" rIns="0" bIns="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r>
                <a:rPr lang="en-US" altLang="zh-CN" sz="2100" b="1" dirty="0">
                  <a:solidFill>
                    <a:srgbClr val="800080"/>
                  </a:solidFill>
                  <a:latin typeface="Arial" panose="020B0604020202020204" pitchFamily="34" charset="0"/>
                </a:rPr>
                <a:t>Purchasing the</a:t>
              </a:r>
              <a:endParaRPr lang="en-US" altLang="zh-CN" sz="1800" dirty="0">
                <a:solidFill>
                  <a:srgbClr val="800080"/>
                </a:solidFill>
                <a:latin typeface="Arial" panose="020B0604020202020204" pitchFamily="34" charset="0"/>
              </a:endParaRPr>
            </a:p>
          </p:txBody>
        </p:sp>
        <p:sp>
          <p:nvSpPr>
            <p:cNvPr id="57377" name="Rectangle 32"/>
            <p:cNvSpPr/>
            <p:nvPr/>
          </p:nvSpPr>
          <p:spPr>
            <a:xfrm>
              <a:off x="2589" y="2555"/>
              <a:ext cx="1057" cy="202"/>
            </a:xfrm>
            <a:prstGeom prst="rect">
              <a:avLst/>
            </a:prstGeom>
            <a:noFill/>
            <a:ln w="9525">
              <a:noFill/>
            </a:ln>
          </p:spPr>
          <p:txBody>
            <a:bodyPr wrap="none" lIns="0" tIns="0" rIns="0" bIns="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r>
                <a:rPr lang="en-US" altLang="zh-CN" sz="2100" b="1" dirty="0">
                  <a:solidFill>
                    <a:srgbClr val="800080"/>
                  </a:solidFill>
                  <a:latin typeface="Arial" panose="020B0604020202020204" pitchFamily="34" charset="0"/>
                </a:rPr>
                <a:t>bonds on the</a:t>
              </a:r>
              <a:endParaRPr lang="en-US" altLang="zh-CN" sz="1800" dirty="0">
                <a:solidFill>
                  <a:srgbClr val="800080"/>
                </a:solidFill>
                <a:latin typeface="Arial" panose="020B0604020202020204" pitchFamily="34" charset="0"/>
              </a:endParaRPr>
            </a:p>
          </p:txBody>
        </p:sp>
        <p:sp>
          <p:nvSpPr>
            <p:cNvPr id="57378" name="Rectangle 33"/>
            <p:cNvSpPr/>
            <p:nvPr/>
          </p:nvSpPr>
          <p:spPr>
            <a:xfrm>
              <a:off x="2595" y="2762"/>
              <a:ext cx="1045" cy="202"/>
            </a:xfrm>
            <a:prstGeom prst="rect">
              <a:avLst/>
            </a:prstGeom>
            <a:noFill/>
            <a:ln w="9525">
              <a:noFill/>
            </a:ln>
          </p:spPr>
          <p:txBody>
            <a:bodyPr wrap="none" lIns="0" tIns="0" rIns="0" bIns="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r>
                <a:rPr lang="en-US" altLang="zh-CN" sz="2100" b="1" dirty="0">
                  <a:solidFill>
                    <a:srgbClr val="800080"/>
                  </a:solidFill>
                  <a:latin typeface="Arial" panose="020B0604020202020204" pitchFamily="34" charset="0"/>
                </a:rPr>
                <a:t>open market.</a:t>
              </a:r>
              <a:endParaRPr lang="en-US" altLang="zh-CN" sz="1800" dirty="0">
                <a:solidFill>
                  <a:srgbClr val="800080"/>
                </a:solidFill>
                <a:latin typeface="Arial" panose="020B0604020202020204" pitchFamily="34" charset="0"/>
              </a:endParaRPr>
            </a:p>
          </p:txBody>
        </p:sp>
        <p:sp>
          <p:nvSpPr>
            <p:cNvPr id="57379" name="Rectangle 34"/>
            <p:cNvSpPr/>
            <p:nvPr/>
          </p:nvSpPr>
          <p:spPr>
            <a:xfrm>
              <a:off x="2405" y="2292"/>
              <a:ext cx="1442" cy="733"/>
            </a:xfrm>
            <a:prstGeom prst="rect">
              <a:avLst/>
            </a:prstGeom>
            <a:noFill/>
            <a:ln w="19050" cap="flat" cmpd="sng">
              <a:solidFill>
                <a:srgbClr val="01000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7380" name="Rectangle 35"/>
            <p:cNvSpPr/>
            <p:nvPr/>
          </p:nvSpPr>
          <p:spPr>
            <a:xfrm>
              <a:off x="1556" y="1339"/>
              <a:ext cx="1552" cy="647"/>
            </a:xfrm>
            <a:prstGeom prst="rect">
              <a:avLst/>
            </a:prstGeom>
            <a:solidFill>
              <a:srgbClr val="FDE3BA"/>
            </a:solidFill>
            <a:ln w="9525">
              <a:noFill/>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7381" name="Rectangle 36"/>
            <p:cNvSpPr/>
            <p:nvPr/>
          </p:nvSpPr>
          <p:spPr>
            <a:xfrm>
              <a:off x="1611" y="1394"/>
              <a:ext cx="1471" cy="269"/>
            </a:xfrm>
            <a:prstGeom prst="rect">
              <a:avLst/>
            </a:prstGeom>
            <a:noFill/>
            <a:ln w="9525">
              <a:noFill/>
            </a:ln>
          </p:spPr>
          <p:txBody>
            <a:bodyPr wrap="none" lIns="0" tIns="0" rIns="0" bIns="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r>
                <a:rPr lang="en-US" altLang="zh-CN" sz="2800" b="1" dirty="0">
                  <a:solidFill>
                    <a:srgbClr val="BC3700"/>
                  </a:solidFill>
                  <a:latin typeface="Arial" panose="020B0604020202020204" pitchFamily="34" charset="0"/>
                </a:rPr>
                <a:t>Bonds can be</a:t>
              </a:r>
              <a:endParaRPr lang="en-US" altLang="zh-CN" sz="1800" dirty="0">
                <a:latin typeface="Arial" panose="020B0604020202020204" pitchFamily="34" charset="0"/>
              </a:endParaRPr>
            </a:p>
          </p:txBody>
        </p:sp>
        <p:sp>
          <p:nvSpPr>
            <p:cNvPr id="57382" name="Rectangle 37"/>
            <p:cNvSpPr/>
            <p:nvPr/>
          </p:nvSpPr>
          <p:spPr>
            <a:xfrm>
              <a:off x="1648" y="1662"/>
              <a:ext cx="1394" cy="269"/>
            </a:xfrm>
            <a:prstGeom prst="rect">
              <a:avLst/>
            </a:prstGeom>
            <a:noFill/>
            <a:ln w="9525">
              <a:noFill/>
            </a:ln>
          </p:spPr>
          <p:txBody>
            <a:bodyPr wrap="none" lIns="0" tIns="0" rIns="0" bIns="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r>
                <a:rPr lang="en-US" altLang="zh-CN" sz="2800" b="1" dirty="0">
                  <a:solidFill>
                    <a:srgbClr val="BC3700"/>
                  </a:solidFill>
                  <a:latin typeface="Arial" panose="020B0604020202020204" pitchFamily="34" charset="0"/>
                </a:rPr>
                <a:t>retired by . . .</a:t>
              </a:r>
              <a:endParaRPr lang="en-US" altLang="zh-CN" sz="1800" dirty="0">
                <a:latin typeface="Arial" panose="020B0604020202020204" pitchFamily="34" charset="0"/>
              </a:endParaRPr>
            </a:p>
          </p:txBody>
        </p:sp>
        <p:sp>
          <p:nvSpPr>
            <p:cNvPr id="57383" name="Rectangle 38"/>
            <p:cNvSpPr/>
            <p:nvPr/>
          </p:nvSpPr>
          <p:spPr>
            <a:xfrm>
              <a:off x="1556" y="1339"/>
              <a:ext cx="1552" cy="647"/>
            </a:xfrm>
            <a:prstGeom prst="rect">
              <a:avLst/>
            </a:prstGeom>
            <a:noFill/>
            <a:ln w="19050" cap="flat" cmpd="sng">
              <a:solidFill>
                <a:srgbClr val="01000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gr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8370" name="Rectangle 2"/>
          <p:cNvSpPr>
            <a:spLocks noGrp="1"/>
          </p:cNvSpPr>
          <p:nvPr>
            <p:ph type="title"/>
          </p:nvPr>
        </p:nvSpPr>
        <p:spPr>
          <a:ln/>
        </p:spPr>
        <p:txBody>
          <a:bodyPr vert="horz" wrap="square" lIns="91440" tIns="45720" rIns="91440" bIns="45720" anchor="b" anchorCtr="0"/>
          <a:p>
            <a:r>
              <a:rPr lang="en-US" altLang="zh-CN" dirty="0"/>
              <a:t>Early retirement </a:t>
            </a:r>
            <a:r>
              <a:rPr lang="zh-CN" altLang="en-US" dirty="0"/>
              <a:t>提前赎回</a:t>
            </a:r>
            <a:endParaRPr lang="zh-CN" altLang="en-US" dirty="0"/>
          </a:p>
        </p:txBody>
      </p:sp>
      <p:sp>
        <p:nvSpPr>
          <p:cNvPr id="58371" name="Rectangle 3"/>
          <p:cNvSpPr>
            <a:spLocks noGrp="1"/>
          </p:cNvSpPr>
          <p:nvPr>
            <p:ph idx="1"/>
          </p:nvPr>
        </p:nvSpPr>
        <p:spPr>
          <a:ln/>
        </p:spPr>
        <p:txBody>
          <a:bodyPr vert="horz" wrap="square" lIns="91440" tIns="45720" rIns="91440" bIns="45720" anchor="t" anchorCtr="0"/>
          <a:p>
            <a:pPr>
              <a:lnSpc>
                <a:spcPct val="80000"/>
              </a:lnSpc>
            </a:pPr>
            <a:r>
              <a:rPr lang="en-US" altLang="zh-CN" sz="2800" dirty="0"/>
              <a:t>DR Bonds payable</a:t>
            </a:r>
            <a:endParaRPr lang="en-US" altLang="zh-CN" sz="2800" dirty="0"/>
          </a:p>
          <a:p>
            <a:pPr>
              <a:lnSpc>
                <a:spcPct val="80000"/>
              </a:lnSpc>
            </a:pPr>
            <a:r>
              <a:rPr lang="en-US" altLang="zh-CN" sz="2800" dirty="0"/>
              <a:t>DR Premium</a:t>
            </a:r>
            <a:endParaRPr lang="en-US" altLang="zh-CN" sz="2800" dirty="0"/>
          </a:p>
          <a:p>
            <a:pPr>
              <a:lnSpc>
                <a:spcPct val="80000"/>
              </a:lnSpc>
            </a:pPr>
            <a:r>
              <a:rPr lang="en-US" altLang="zh-CN" sz="2800" dirty="0"/>
              <a:t>CR Cash </a:t>
            </a:r>
            <a:endParaRPr lang="en-US" altLang="zh-CN" sz="2800" dirty="0"/>
          </a:p>
          <a:p>
            <a:pPr>
              <a:lnSpc>
                <a:spcPct val="80000"/>
              </a:lnSpc>
            </a:pPr>
            <a:r>
              <a:rPr lang="en-US" altLang="zh-CN" sz="2800" dirty="0"/>
              <a:t>…</a:t>
            </a:r>
            <a:endParaRPr lang="en-US" altLang="zh-CN" sz="2800" dirty="0"/>
          </a:p>
          <a:p>
            <a:pPr>
              <a:lnSpc>
                <a:spcPct val="80000"/>
              </a:lnSpc>
            </a:pPr>
            <a:endParaRPr lang="en-US" altLang="zh-CN" sz="2800" dirty="0"/>
          </a:p>
          <a:p>
            <a:pPr>
              <a:lnSpc>
                <a:spcPct val="80000"/>
              </a:lnSpc>
            </a:pPr>
            <a:r>
              <a:rPr lang="en-US" altLang="zh-CN" sz="2800" dirty="0"/>
              <a:t>DR Bonds payable</a:t>
            </a:r>
            <a:endParaRPr lang="en-US" altLang="zh-CN" sz="2800" dirty="0"/>
          </a:p>
          <a:p>
            <a:pPr>
              <a:lnSpc>
                <a:spcPct val="80000"/>
              </a:lnSpc>
            </a:pPr>
            <a:r>
              <a:rPr lang="en-US" altLang="zh-CN" sz="2800" dirty="0"/>
              <a:t>CR Discount</a:t>
            </a:r>
            <a:endParaRPr lang="en-US" altLang="zh-CN" sz="2800" dirty="0"/>
          </a:p>
          <a:p>
            <a:pPr>
              <a:lnSpc>
                <a:spcPct val="80000"/>
              </a:lnSpc>
            </a:pPr>
            <a:r>
              <a:rPr lang="en-US" altLang="zh-CN" sz="2800" dirty="0"/>
              <a:t>CR Cash </a:t>
            </a:r>
            <a:endParaRPr lang="en-US" altLang="zh-CN" sz="2800" dirty="0"/>
          </a:p>
          <a:p>
            <a:pPr>
              <a:lnSpc>
                <a:spcPct val="80000"/>
              </a:lnSpc>
            </a:pPr>
            <a:r>
              <a:rPr lang="en-US" altLang="zh-CN" sz="2800" dirty="0"/>
              <a:t>…</a:t>
            </a:r>
            <a:endParaRPr lang="en-US" altLang="zh-CN" sz="28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9394"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59395"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9396" name="Rectangle 2"/>
          <p:cNvSpPr>
            <a:spLocks noGrp="1"/>
          </p:cNvSpPr>
          <p:nvPr>
            <p:ph type="title"/>
          </p:nvPr>
        </p:nvSpPr>
        <p:spPr>
          <a:ln/>
        </p:spPr>
        <p:txBody>
          <a:bodyPr vert="horz" wrap="square" lIns="91440" tIns="45720" rIns="91440" bIns="45720" anchor="ctr" anchorCtr="0"/>
          <a:p>
            <a:pPr eaLnBrk="1" hangingPunct="1"/>
            <a:r>
              <a:rPr lang="en-US" altLang="zh-CN" sz="4000" dirty="0">
                <a:solidFill>
                  <a:schemeClr val="tx1"/>
                </a:solidFill>
              </a:rPr>
              <a:t>Borrowing plan</a:t>
            </a:r>
            <a:endParaRPr lang="en-US" altLang="zh-CN" sz="4000" dirty="0">
              <a:solidFill>
                <a:schemeClr val="tx1"/>
              </a:solidFill>
            </a:endParaRPr>
          </a:p>
        </p:txBody>
      </p:sp>
      <p:sp>
        <p:nvSpPr>
          <p:cNvPr id="59397" name="Rectangle 3"/>
          <p:cNvSpPr/>
          <p:nvPr/>
        </p:nvSpPr>
        <p:spPr>
          <a:xfrm>
            <a:off x="234950" y="1606550"/>
            <a:ext cx="6540500" cy="4787900"/>
          </a:xfrm>
          <a:prstGeom prst="rect">
            <a:avLst/>
          </a:prstGeom>
          <a:solidFill>
            <a:srgbClr val="CCFFFF"/>
          </a:solidFill>
          <a:ln w="12700" cap="flat" cmpd="sng">
            <a:solidFill>
              <a:schemeClr val="tx1"/>
            </a:solidFill>
            <a:prstDash val="solid"/>
            <a:miter/>
            <a:headEnd type="none" w="med" len="med"/>
            <a:tailEnd type="none" w="med" len="med"/>
          </a:ln>
          <a:effectLst>
            <a:outerShdw dist="107763" dir="2699999" algn="ctr" rotWithShape="0">
              <a:schemeClr val="bg2"/>
            </a:outerShdw>
          </a:effectLst>
        </p:spPr>
        <p:txBody>
          <a:bodyPr lIns="90488" tIns="44450" rIns="90488" bIns="44450"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en-US" altLang="zh-CN" sz="2800" dirty="0">
                <a:latin typeface="Arial" panose="020B0604020202020204" pitchFamily="34" charset="0"/>
              </a:rPr>
              <a:t>On January 1, 20x1, Rocket Corp. borrowed an asset at $7,581.57 from Leasing Co. The term was a five-year and had an interest rate of 10%.  The annual payment is $2,000 at each end of year .</a:t>
            </a:r>
            <a:endParaRPr lang="en-US" altLang="zh-CN" sz="2800" dirty="0">
              <a:latin typeface="Arial" panose="020B0604020202020204" pitchFamily="34" charset="0"/>
            </a:endParaRPr>
          </a:p>
          <a:p>
            <a:pPr marL="0" lvl="0" indent="0" algn="ctr">
              <a:spcBef>
                <a:spcPct val="0"/>
              </a:spcBef>
              <a:buClrTx/>
              <a:buSzTx/>
              <a:buFontTx/>
              <a:buNone/>
            </a:pPr>
            <a:endParaRPr lang="zh-CN" altLang="en-US" sz="2800" dirty="0">
              <a:latin typeface="Arial" panose="020B0604020202020204" pitchFamily="34" charset="0"/>
            </a:endParaRPr>
          </a:p>
          <a:p>
            <a:pPr marL="0" lvl="0" indent="0" algn="ctr">
              <a:spcBef>
                <a:spcPct val="0"/>
              </a:spcBef>
              <a:buClrTx/>
              <a:buSzTx/>
              <a:buFontTx/>
              <a:buNone/>
            </a:pPr>
            <a:r>
              <a:rPr lang="en-US" altLang="zh-CN" sz="2800" dirty="0">
                <a:latin typeface="Arial" panose="020B0604020202020204" pitchFamily="34" charset="0"/>
              </a:rPr>
              <a:t>Prepare an amortization table for Rocket Corp.</a:t>
            </a:r>
            <a:r>
              <a:rPr lang="en-US" altLang="zh-CN" sz="2800" dirty="0">
                <a:latin typeface="Times New Roman" panose="02020603050405020304" pitchFamily="18" charset="0"/>
              </a:rPr>
              <a:t>’</a:t>
            </a:r>
            <a:r>
              <a:rPr lang="en-US" altLang="zh-CN" sz="2800" dirty="0">
                <a:latin typeface="Arial" panose="020B0604020202020204" pitchFamily="34" charset="0"/>
              </a:rPr>
              <a:t>s agreement.</a:t>
            </a:r>
            <a:endParaRPr lang="en-US" altLang="zh-CN" sz="2800" dirty="0">
              <a:latin typeface="Arial" panose="020B0604020202020204" pitchFamily="34" charset="0"/>
            </a:endParaRPr>
          </a:p>
        </p:txBody>
      </p:sp>
      <p:graphicFrame>
        <p:nvGraphicFramePr>
          <p:cNvPr id="59398" name="Object 4">
            <a:hlinkClick r:id="" action="ppaction://ole?verb="/>
          </p:cNvPr>
          <p:cNvGraphicFramePr/>
          <p:nvPr/>
        </p:nvGraphicFramePr>
        <p:xfrm>
          <a:off x="7056438" y="2076450"/>
          <a:ext cx="1879600" cy="3459163"/>
        </p:xfrm>
        <a:graphic>
          <a:graphicData uri="http://schemas.openxmlformats.org/presentationml/2006/ole">
            <mc:AlternateContent xmlns:mc="http://schemas.openxmlformats.org/markup-compatibility/2006">
              <mc:Choice xmlns:v="urn:schemas-microsoft-com:vml" Requires="v">
                <p:oleObj spid="_x0000_s3113" name="" r:id="rId1" imgW="1890395" imgH="3469005" progId="MS_ClipArt_Gallery.2">
                  <p:embed/>
                </p:oleObj>
              </mc:Choice>
              <mc:Fallback>
                <p:oleObj name="" r:id="rId1" imgW="1890395" imgH="3469005" progId="MS_ClipArt_Gallery.2">
                  <p:embed/>
                  <p:pic>
                    <p:nvPicPr>
                      <p:cNvPr id="0" name="图片 3112"/>
                      <p:cNvPicPr/>
                      <p:nvPr/>
                    </p:nvPicPr>
                    <p:blipFill>
                      <a:blip r:embed="rId2"/>
                      <a:stretch>
                        <a:fillRect/>
                      </a:stretch>
                    </p:blipFill>
                    <p:spPr>
                      <a:xfrm>
                        <a:off x="7056438" y="2076450"/>
                        <a:ext cx="1879600" cy="3459163"/>
                      </a:xfrm>
                      <a:prstGeom prst="rect">
                        <a:avLst/>
                      </a:prstGeom>
                      <a:noFill/>
                      <a:ln w="38100">
                        <a:noFill/>
                        <a:miter/>
                      </a:ln>
                    </p:spPr>
                  </p:pic>
                </p:oleObj>
              </mc:Fallback>
            </mc:AlternateContent>
          </a:graphicData>
        </a:graphic>
      </p:graphicFrame>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8"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60419"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graphicFrame>
        <p:nvGraphicFramePr>
          <p:cNvPr id="60420" name="Object 3">
            <a:hlinkClick r:id="" action="ppaction://ole?verb="/>
          </p:cNvPr>
          <p:cNvGraphicFramePr/>
          <p:nvPr/>
        </p:nvGraphicFramePr>
        <p:xfrm>
          <a:off x="95250" y="1295400"/>
          <a:ext cx="9048750" cy="3990975"/>
        </p:xfrm>
        <a:graphic>
          <a:graphicData uri="http://schemas.openxmlformats.org/presentationml/2006/ole">
            <mc:AlternateContent xmlns:mc="http://schemas.openxmlformats.org/markup-compatibility/2006">
              <mc:Choice xmlns:v="urn:schemas-microsoft-com:vml" Requires="v">
                <p:oleObj spid="_x0000_s3114" name="" r:id="rId1" imgW="3737610" imgH="1539875" progId="Excel.Sheet.8">
                  <p:embed/>
                </p:oleObj>
              </mc:Choice>
              <mc:Fallback>
                <p:oleObj name="" r:id="rId1" imgW="3737610" imgH="1539875" progId="Excel.Sheet.8">
                  <p:embed/>
                  <p:pic>
                    <p:nvPicPr>
                      <p:cNvPr id="0" name="图片 3113"/>
                      <p:cNvPicPr/>
                      <p:nvPr/>
                    </p:nvPicPr>
                    <p:blipFill>
                      <a:blip r:embed="rId2"/>
                      <a:srcRect l="4141" r="3983"/>
                      <a:stretch>
                        <a:fillRect/>
                      </a:stretch>
                    </p:blipFill>
                    <p:spPr>
                      <a:xfrm>
                        <a:off x="95250" y="1295400"/>
                        <a:ext cx="9048750" cy="3990975"/>
                      </a:xfrm>
                      <a:prstGeom prst="rect">
                        <a:avLst/>
                      </a:prstGeom>
                      <a:noFill/>
                      <a:ln w="38100">
                        <a:noFill/>
                        <a:miter/>
                      </a:ln>
                    </p:spPr>
                  </p:pic>
                </p:oleObj>
              </mc:Fallback>
            </mc:AlternateContent>
          </a:graphicData>
        </a:graphic>
      </p:graphicFrame>
      <p:sp>
        <p:nvSpPr>
          <p:cNvPr id="60421" name="Rectangle 4"/>
          <p:cNvSpPr/>
          <p:nvPr/>
        </p:nvSpPr>
        <p:spPr>
          <a:xfrm>
            <a:off x="762000" y="5486400"/>
            <a:ext cx="7988300" cy="825500"/>
          </a:xfrm>
          <a:prstGeom prst="rect">
            <a:avLst/>
          </a:prstGeom>
          <a:solidFill>
            <a:srgbClr val="CCFFFF"/>
          </a:solidFill>
          <a:ln w="12700" cap="flat" cmpd="sng">
            <a:solidFill>
              <a:schemeClr val="tx1"/>
            </a:solidFill>
            <a:prstDash val="solid"/>
            <a:miter/>
            <a:headEnd type="none" w="med" len="med"/>
            <a:tailEnd type="none" w="med" len="med"/>
          </a:ln>
          <a:effectLst>
            <a:outerShdw dist="107763" dir="2699999" algn="ctr" rotWithShape="0">
              <a:schemeClr val="bg2"/>
            </a:outerShdw>
          </a:effectLst>
        </p:spPr>
        <p:txBody>
          <a:bodyPr lIns="90488" tIns="44450" rIns="90488" bIns="44450"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en-US" altLang="zh-CN" sz="2400" b="1" dirty="0">
                <a:solidFill>
                  <a:srgbClr val="800080"/>
                </a:solidFill>
                <a:latin typeface="Arial" panose="020B0604020202020204" pitchFamily="34" charset="0"/>
              </a:rPr>
              <a:t>Now, prepare the entry for the first payment on Dec 31, 20x1.</a:t>
            </a:r>
            <a:endParaRPr lang="en-US" altLang="zh-CN" sz="2400" b="1" dirty="0">
              <a:solidFill>
                <a:srgbClr val="800080"/>
              </a:solidFill>
              <a:latin typeface="Arial" panose="020B0604020202020204" pitchFamily="34" charset="0"/>
            </a:endParaRP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42"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61443"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61444" name="Rectangle 3"/>
          <p:cNvSpPr/>
          <p:nvPr/>
        </p:nvSpPr>
        <p:spPr>
          <a:xfrm>
            <a:off x="609600" y="1752600"/>
            <a:ext cx="7988300" cy="1511300"/>
          </a:xfrm>
          <a:prstGeom prst="rect">
            <a:avLst/>
          </a:prstGeom>
          <a:solidFill>
            <a:srgbClr val="CCFFFF"/>
          </a:solidFill>
          <a:ln w="12700" cap="flat" cmpd="sng">
            <a:solidFill>
              <a:schemeClr val="tx1"/>
            </a:solidFill>
            <a:prstDash val="solid"/>
            <a:miter/>
            <a:headEnd type="none" w="med" len="med"/>
            <a:tailEnd type="none" w="med" len="med"/>
          </a:ln>
          <a:effectLst>
            <a:outerShdw dist="107763" dir="2699999" algn="ctr" rotWithShape="0">
              <a:schemeClr val="bg2"/>
            </a:outerShdw>
          </a:effectLst>
        </p:spPr>
        <p:txBody>
          <a:bodyPr lIns="90488" tIns="44450" rIns="90488" bIns="44450" anchor="ctr" anchorCtr="0"/>
          <a:p>
            <a:pPr algn="ctr" eaLnBrk="0" hangingPunct="0">
              <a:buNone/>
            </a:pPr>
            <a:r>
              <a:rPr lang="en-US" altLang="zh-CN" sz="2400" b="1" dirty="0">
                <a:solidFill>
                  <a:srgbClr val="800080"/>
                </a:solidFill>
                <a:latin typeface="Arial" panose="020B0604020202020204" pitchFamily="34" charset="0"/>
              </a:rPr>
              <a:t>The information needed for the journal entry can be found on the amortization table.  The payment amount, the interest expense, and the amount to credit to principal are all on the table. </a:t>
            </a:r>
            <a:endParaRPr lang="en-US" altLang="zh-CN" sz="2400" b="1" dirty="0">
              <a:solidFill>
                <a:srgbClr val="800080"/>
              </a:solidFill>
              <a:latin typeface="Arial" panose="020B0604020202020204" pitchFamily="34" charset="0"/>
            </a:endParaRPr>
          </a:p>
        </p:txBody>
      </p:sp>
      <p:graphicFrame>
        <p:nvGraphicFramePr>
          <p:cNvPr id="61445" name="Object 4">
            <a:hlinkClick r:id="" action="ppaction://ole?verb="/>
          </p:cNvPr>
          <p:cNvGraphicFramePr/>
          <p:nvPr/>
        </p:nvGraphicFramePr>
        <p:xfrm>
          <a:off x="185738" y="3732213"/>
          <a:ext cx="8815387" cy="2062162"/>
        </p:xfrm>
        <a:graphic>
          <a:graphicData uri="http://schemas.openxmlformats.org/presentationml/2006/ole">
            <mc:AlternateContent xmlns:mc="http://schemas.openxmlformats.org/markup-compatibility/2006">
              <mc:Choice xmlns:v="urn:schemas-microsoft-com:vml" Requires="v">
                <p:oleObj spid="_x0000_s3110" name="" r:id="rId1" imgW="7162800" imgH="2019300" progId="Excel.Sheet.8">
                  <p:embed/>
                </p:oleObj>
              </mc:Choice>
              <mc:Fallback>
                <p:oleObj name="" r:id="rId1" imgW="7162800" imgH="2019300" progId="Excel.Sheet.8">
                  <p:embed/>
                  <p:pic>
                    <p:nvPicPr>
                      <p:cNvPr id="0" name="图片 3109"/>
                      <p:cNvPicPr/>
                      <p:nvPr/>
                    </p:nvPicPr>
                    <p:blipFill>
                      <a:blip r:embed="rId2"/>
                      <a:srcRect l="1436" t="11636" r="24405" b="21576"/>
                      <a:stretch>
                        <a:fillRect/>
                      </a:stretch>
                    </p:blipFill>
                    <p:spPr>
                      <a:xfrm>
                        <a:off x="185738" y="3732213"/>
                        <a:ext cx="8815387" cy="2062162"/>
                      </a:xfrm>
                      <a:prstGeom prst="rect">
                        <a:avLst/>
                      </a:prstGeom>
                      <a:noFill/>
                      <a:ln w="38100">
                        <a:noFill/>
                        <a:miter/>
                      </a:ln>
                    </p:spPr>
                  </p:pic>
                </p:oleObj>
              </mc:Fallback>
            </mc:AlternateContent>
          </a:graphicData>
        </a:graphic>
      </p:graphicFrame>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2466" name="标题 1"/>
          <p:cNvSpPr>
            <a:spLocks noGrp="1"/>
          </p:cNvSpPr>
          <p:nvPr>
            <p:ph type="title"/>
          </p:nvPr>
        </p:nvSpPr>
        <p:spPr>
          <a:xfrm>
            <a:off x="755650" y="765175"/>
            <a:ext cx="8188325" cy="911225"/>
          </a:xfrm>
          <a:ln/>
        </p:spPr>
        <p:txBody>
          <a:bodyPr vert="horz" wrap="square" lIns="91440" tIns="45720" rIns="91440" bIns="45720" anchor="b" anchorCtr="0"/>
          <a:p>
            <a:pPr eaLnBrk="1" hangingPunct="1"/>
            <a:r>
              <a:rPr lang="en-US" altLang="zh-CN" sz="4000" b="1" dirty="0">
                <a:solidFill>
                  <a:schemeClr val="tx1"/>
                </a:solidFill>
              </a:rPr>
              <a:t>Times interest earned </a:t>
            </a:r>
            <a:r>
              <a:rPr lang="zh-CN" altLang="en-US" sz="2800" b="1" dirty="0">
                <a:solidFill>
                  <a:schemeClr val="tx1"/>
                </a:solidFill>
              </a:rPr>
              <a:t>利息保障倍数</a:t>
            </a:r>
            <a:endParaRPr lang="zh-CN" altLang="en-US" sz="2800" b="1" dirty="0">
              <a:solidFill>
                <a:schemeClr val="tx1"/>
              </a:solidFill>
            </a:endParaRPr>
          </a:p>
        </p:txBody>
      </p:sp>
      <p:sp>
        <p:nvSpPr>
          <p:cNvPr id="62467" name="内容占位符 2"/>
          <p:cNvSpPr>
            <a:spLocks noGrp="1"/>
          </p:cNvSpPr>
          <p:nvPr>
            <p:ph idx="1"/>
          </p:nvPr>
        </p:nvSpPr>
        <p:spPr>
          <a:ln/>
        </p:spPr>
        <p:txBody>
          <a:bodyPr vert="horz" wrap="square" lIns="91440" tIns="45720" rIns="91440" bIns="45720" anchor="t" anchorCtr="0"/>
          <a:p>
            <a:pPr eaLnBrk="1" hangingPunct="1"/>
            <a:r>
              <a:rPr lang="en-US" altLang="zh-CN" dirty="0"/>
              <a:t>Times interest earned ratio</a:t>
            </a:r>
            <a:endParaRPr lang="en-US" altLang="zh-CN" dirty="0"/>
          </a:p>
          <a:p>
            <a:pPr eaLnBrk="1" hangingPunct="1">
              <a:buNone/>
            </a:pPr>
            <a:r>
              <a:rPr lang="en-US" altLang="zh-CN" dirty="0"/>
              <a:t>= income before interest and taxes</a:t>
            </a:r>
            <a:endParaRPr lang="en-US" altLang="zh-CN" dirty="0"/>
          </a:p>
          <a:p>
            <a:pPr eaLnBrk="1" hangingPunct="1">
              <a:buNone/>
            </a:pPr>
            <a:r>
              <a:rPr lang="en-US" altLang="zh-CN" dirty="0"/>
              <a:t>   / interest expense</a:t>
            </a:r>
            <a:endParaRPr lang="zh-CN" altLang="en-US" dirty="0"/>
          </a:p>
        </p:txBody>
      </p:sp>
      <p:sp>
        <p:nvSpPr>
          <p:cNvPr id="62468"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62469"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3490"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63491"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63492" name="Rectangle 2"/>
          <p:cNvSpPr>
            <a:spLocks noGrp="1"/>
          </p:cNvSpPr>
          <p:nvPr>
            <p:ph type="title"/>
          </p:nvPr>
        </p:nvSpPr>
        <p:spPr>
          <a:xfrm>
            <a:off x="990600" y="457200"/>
            <a:ext cx="7010400" cy="1143000"/>
          </a:xfrm>
          <a:ln/>
        </p:spPr>
        <p:txBody>
          <a:bodyPr vert="horz" wrap="square" lIns="91440" tIns="45720" rIns="91440" bIns="45720" anchor="ctr" anchorCtr="0"/>
          <a:p>
            <a:pPr eaLnBrk="1" hangingPunct="1"/>
            <a:r>
              <a:rPr lang="en-US" altLang="zh-CN" sz="4000" dirty="0"/>
              <a:t>End of Lesson 7</a:t>
            </a:r>
            <a:endParaRPr lang="en-US" altLang="zh-CN" sz="4000"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10243"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10244" name="Rectangle 3"/>
          <p:cNvSpPr/>
          <p:nvPr/>
        </p:nvSpPr>
        <p:spPr>
          <a:xfrm>
            <a:off x="71438" y="1824038"/>
            <a:ext cx="9001125" cy="4606925"/>
          </a:xfrm>
          <a:prstGeom prst="rect">
            <a:avLst/>
          </a:prstGeom>
          <a:solidFill>
            <a:srgbClr val="FFFFFF"/>
          </a:solidFill>
          <a:ln w="38100" cap="flat" cmpd="dbl">
            <a:solidFill>
              <a:schemeClr val="bg2"/>
            </a:solidFill>
            <a:prstDash val="solid"/>
            <a:miter/>
            <a:headEnd type="none" w="med" len="med"/>
            <a:tailEnd type="none" w="med" len="med"/>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400" b="1" dirty="0">
                <a:solidFill>
                  <a:srgbClr val="000000"/>
                </a:solidFill>
                <a:latin typeface="Arial" panose="020B0604020202020204" pitchFamily="34" charset="0"/>
              </a:rPr>
              <a:t>PROMISSORY NOTE</a:t>
            </a:r>
            <a:endParaRPr lang="en-US" altLang="zh-CN" sz="2400" b="1" dirty="0">
              <a:solidFill>
                <a:srgbClr val="000000"/>
              </a:solidFill>
              <a:latin typeface="Arial" panose="020B0604020202020204" pitchFamily="34" charset="0"/>
            </a:endParaRPr>
          </a:p>
          <a:p>
            <a:pPr marL="0" lvl="0" indent="0">
              <a:spcBef>
                <a:spcPct val="25000"/>
              </a:spcBef>
              <a:buClrTx/>
              <a:buSzTx/>
              <a:buFontTx/>
              <a:buNone/>
            </a:pPr>
            <a:endParaRPr lang="zh-CN" altLang="en-US" sz="2400" b="1" dirty="0">
              <a:solidFill>
                <a:srgbClr val="000000"/>
              </a:solidFill>
              <a:latin typeface="Arial" panose="020B0604020202020204" pitchFamily="34" charset="0"/>
            </a:endParaRPr>
          </a:p>
          <a:p>
            <a:pPr marL="0" lvl="0" indent="0">
              <a:spcBef>
                <a:spcPct val="25000"/>
              </a:spcBef>
              <a:buClrTx/>
              <a:buSzTx/>
              <a:buFontTx/>
              <a:buNone/>
            </a:pPr>
            <a:r>
              <a:rPr lang="zh-CN" altLang="en-US" sz="2400" i="1" dirty="0">
                <a:solidFill>
                  <a:srgbClr val="000000"/>
                </a:solidFill>
                <a:latin typeface="Arial" panose="020B0604020202020204" pitchFamily="34" charset="0"/>
              </a:rPr>
              <a:t>  </a:t>
            </a:r>
            <a:r>
              <a:rPr lang="en-US" altLang="zh-CN" sz="2400" i="1" dirty="0">
                <a:solidFill>
                  <a:srgbClr val="000000"/>
                </a:solidFill>
                <a:latin typeface="Arial" panose="020B0604020202020204" pitchFamily="34" charset="0"/>
              </a:rPr>
              <a:t>Location</a:t>
            </a:r>
            <a:r>
              <a:rPr lang="en-US" altLang="zh-CN" sz="2400" b="1" dirty="0">
                <a:solidFill>
                  <a:srgbClr val="000000"/>
                </a:solidFill>
                <a:latin typeface="Arial" panose="020B0604020202020204" pitchFamily="34" charset="0"/>
              </a:rPr>
              <a:t>							  </a:t>
            </a:r>
            <a:r>
              <a:rPr lang="en-US" altLang="zh-CN" sz="2400" i="1" dirty="0">
                <a:solidFill>
                  <a:srgbClr val="000000"/>
                </a:solidFill>
                <a:latin typeface="Arial" panose="020B0604020202020204" pitchFamily="34" charset="0"/>
              </a:rPr>
              <a:t>Date</a:t>
            </a:r>
            <a:endParaRPr lang="en-US" altLang="zh-CN" sz="2400" b="1" dirty="0">
              <a:solidFill>
                <a:srgbClr val="000000"/>
              </a:solidFill>
              <a:latin typeface="Arial" panose="020B0604020202020204" pitchFamily="34" charset="0"/>
            </a:endParaRPr>
          </a:p>
          <a:p>
            <a:pPr marL="0" lvl="0" indent="0">
              <a:spcBef>
                <a:spcPct val="25000"/>
              </a:spcBef>
              <a:buClrTx/>
              <a:buSzTx/>
              <a:buFontTx/>
              <a:buNone/>
            </a:pPr>
            <a:r>
              <a:rPr lang="zh-CN" altLang="en-US" sz="2400" b="1" dirty="0">
                <a:solidFill>
                  <a:srgbClr val="000000"/>
                </a:solidFill>
                <a:latin typeface="Arial" panose="020B0604020202020204" pitchFamily="34" charset="0"/>
              </a:rPr>
              <a:t>                       </a:t>
            </a:r>
            <a:r>
              <a:rPr lang="en-US" altLang="zh-CN" sz="2400" b="1" dirty="0">
                <a:solidFill>
                  <a:srgbClr val="000000"/>
                </a:solidFill>
                <a:latin typeface="Arial" panose="020B0604020202020204" pitchFamily="34" charset="0"/>
              </a:rPr>
              <a:t>after this date              </a:t>
            </a:r>
            <a:endParaRPr lang="en-US" altLang="zh-CN" sz="2400" b="1" dirty="0">
              <a:solidFill>
                <a:srgbClr val="000000"/>
              </a:solidFill>
              <a:latin typeface="Arial" panose="020B0604020202020204" pitchFamily="34" charset="0"/>
            </a:endParaRPr>
          </a:p>
          <a:p>
            <a:pPr marL="0" lvl="0" indent="0">
              <a:spcBef>
                <a:spcPct val="25000"/>
              </a:spcBef>
              <a:buClrTx/>
              <a:buSzTx/>
              <a:buFontTx/>
              <a:buNone/>
            </a:pPr>
            <a:r>
              <a:rPr lang="en-US" altLang="zh-CN" sz="2400" b="1" dirty="0">
                <a:solidFill>
                  <a:srgbClr val="000000"/>
                </a:solidFill>
                <a:latin typeface="Arial" panose="020B0604020202020204" pitchFamily="34" charset="0"/>
              </a:rPr>
              <a:t>promises to pay to the order of </a:t>
            </a:r>
            <a:endParaRPr lang="en-US" altLang="zh-CN" sz="2400" b="1" dirty="0">
              <a:solidFill>
                <a:srgbClr val="000000"/>
              </a:solidFill>
              <a:latin typeface="Arial" panose="020B0604020202020204" pitchFamily="34" charset="0"/>
            </a:endParaRPr>
          </a:p>
          <a:p>
            <a:pPr marL="0" lvl="0" indent="0">
              <a:spcBef>
                <a:spcPct val="25000"/>
              </a:spcBef>
              <a:buClrTx/>
              <a:buSzTx/>
              <a:buFontTx/>
              <a:buNone/>
            </a:pPr>
            <a:r>
              <a:rPr lang="en-US" altLang="zh-CN" sz="2400" b="1" dirty="0">
                <a:solidFill>
                  <a:srgbClr val="000000"/>
                </a:solidFill>
                <a:latin typeface="Arial" panose="020B0604020202020204" pitchFamily="34" charset="0"/>
              </a:rPr>
              <a:t>the sum of                                         with interest at the rate</a:t>
            </a:r>
            <a:endParaRPr lang="en-US" altLang="zh-CN" sz="2400" b="1" dirty="0">
              <a:solidFill>
                <a:srgbClr val="000000"/>
              </a:solidFill>
              <a:latin typeface="Arial" panose="020B0604020202020204" pitchFamily="34" charset="0"/>
            </a:endParaRPr>
          </a:p>
          <a:p>
            <a:pPr marL="0" lvl="0" indent="0">
              <a:spcBef>
                <a:spcPct val="25000"/>
              </a:spcBef>
              <a:buClrTx/>
              <a:buSzTx/>
              <a:buFontTx/>
              <a:buNone/>
            </a:pPr>
            <a:r>
              <a:rPr lang="en-US" altLang="zh-CN" sz="2400" b="1" dirty="0">
                <a:solidFill>
                  <a:srgbClr val="000000"/>
                </a:solidFill>
                <a:latin typeface="Arial" panose="020B0604020202020204" pitchFamily="34" charset="0"/>
              </a:rPr>
              <a:t>of                     per annum.</a:t>
            </a:r>
            <a:endParaRPr lang="en-US" altLang="zh-CN" sz="2400" b="1" dirty="0">
              <a:solidFill>
                <a:srgbClr val="000000"/>
              </a:solidFill>
              <a:latin typeface="Arial" panose="020B0604020202020204" pitchFamily="34" charset="0"/>
            </a:endParaRPr>
          </a:p>
          <a:p>
            <a:pPr marL="0" lvl="0" indent="0">
              <a:spcBef>
                <a:spcPct val="25000"/>
              </a:spcBef>
              <a:buClrTx/>
              <a:buSzTx/>
              <a:buFontTx/>
              <a:buNone/>
            </a:pPr>
            <a:r>
              <a:rPr lang="en-US" altLang="zh-CN" sz="2400" b="1" dirty="0">
                <a:solidFill>
                  <a:srgbClr val="000000"/>
                </a:solidFill>
                <a:latin typeface="Arial" panose="020B0604020202020204" pitchFamily="34" charset="0"/>
              </a:rPr>
              <a:t>                                               	</a:t>
            </a:r>
            <a:r>
              <a:rPr lang="en-US" altLang="zh-CN" sz="2400" i="1" dirty="0">
                <a:solidFill>
                  <a:srgbClr val="000000"/>
                </a:solidFill>
                <a:latin typeface="Arial" panose="020B0604020202020204" pitchFamily="34" charset="0"/>
              </a:rPr>
              <a:t>signed</a:t>
            </a:r>
            <a:endParaRPr lang="en-US" altLang="zh-CN" sz="2400" b="1" dirty="0">
              <a:solidFill>
                <a:srgbClr val="000000"/>
              </a:solidFill>
              <a:latin typeface="Arial" panose="020B0604020202020204" pitchFamily="34" charset="0"/>
            </a:endParaRPr>
          </a:p>
          <a:p>
            <a:pPr marL="0" lvl="0" indent="0">
              <a:spcBef>
                <a:spcPct val="25000"/>
              </a:spcBef>
              <a:buClrTx/>
              <a:buSzTx/>
              <a:buFontTx/>
              <a:buNone/>
            </a:pPr>
            <a:r>
              <a:rPr lang="zh-CN" altLang="en-US" sz="2400" b="1" dirty="0">
                <a:solidFill>
                  <a:srgbClr val="000000"/>
                </a:solidFill>
                <a:latin typeface="Arial" panose="020B0604020202020204" pitchFamily="34" charset="0"/>
              </a:rPr>
              <a:t>					</a:t>
            </a:r>
            <a:r>
              <a:rPr lang="en-US" altLang="zh-CN" sz="2400" i="1" dirty="0">
                <a:solidFill>
                  <a:srgbClr val="000000"/>
                </a:solidFill>
                <a:latin typeface="Arial" panose="020B0604020202020204" pitchFamily="34" charset="0"/>
              </a:rPr>
              <a:t>title</a:t>
            </a:r>
            <a:endParaRPr lang="en-US" altLang="zh-CN" sz="2400" i="1" dirty="0">
              <a:solidFill>
                <a:srgbClr val="000000"/>
              </a:solidFill>
              <a:latin typeface="Arial" panose="020B0604020202020204" pitchFamily="34" charset="0"/>
            </a:endParaRPr>
          </a:p>
          <a:p>
            <a:pPr marL="0" lvl="0" indent="0" eaLnBrk="1" hangingPunct="1">
              <a:spcBef>
                <a:spcPct val="25000"/>
              </a:spcBef>
              <a:buClrTx/>
              <a:buSzTx/>
              <a:buFontTx/>
              <a:buNone/>
            </a:pPr>
            <a:endParaRPr lang="zh-CN" altLang="en-US" sz="2400" i="1" dirty="0">
              <a:solidFill>
                <a:srgbClr val="000000"/>
              </a:solidFill>
              <a:latin typeface="Arial" panose="020B0604020202020204" pitchFamily="34" charset="0"/>
            </a:endParaRPr>
          </a:p>
        </p:txBody>
      </p:sp>
      <p:sp>
        <p:nvSpPr>
          <p:cNvPr id="10245" name="Line 4"/>
          <p:cNvSpPr/>
          <p:nvPr/>
        </p:nvSpPr>
        <p:spPr>
          <a:xfrm>
            <a:off x="228600" y="2743200"/>
            <a:ext cx="1524000" cy="0"/>
          </a:xfrm>
          <a:prstGeom prst="line">
            <a:avLst/>
          </a:prstGeom>
          <a:ln w="25400" cap="flat" cmpd="sng">
            <a:solidFill>
              <a:srgbClr val="000000"/>
            </a:solidFill>
            <a:prstDash val="solid"/>
            <a:headEnd type="none" w="med" len="med"/>
            <a:tailEnd type="none" w="med" len="med"/>
          </a:ln>
        </p:spPr>
      </p:sp>
      <p:sp>
        <p:nvSpPr>
          <p:cNvPr id="10246" name="Line 5"/>
          <p:cNvSpPr/>
          <p:nvPr/>
        </p:nvSpPr>
        <p:spPr>
          <a:xfrm>
            <a:off x="6781800" y="2743200"/>
            <a:ext cx="2133600" cy="0"/>
          </a:xfrm>
          <a:prstGeom prst="line">
            <a:avLst/>
          </a:prstGeom>
          <a:ln w="25400" cap="flat" cmpd="sng">
            <a:solidFill>
              <a:srgbClr val="000000"/>
            </a:solidFill>
            <a:prstDash val="solid"/>
            <a:headEnd type="none" w="med" len="med"/>
            <a:tailEnd type="none" w="med" len="med"/>
          </a:ln>
        </p:spPr>
      </p:sp>
      <p:sp>
        <p:nvSpPr>
          <p:cNvPr id="10247" name="Line 6"/>
          <p:cNvSpPr/>
          <p:nvPr/>
        </p:nvSpPr>
        <p:spPr>
          <a:xfrm>
            <a:off x="228600" y="3581400"/>
            <a:ext cx="1828800" cy="0"/>
          </a:xfrm>
          <a:prstGeom prst="line">
            <a:avLst/>
          </a:prstGeom>
          <a:ln w="25400" cap="flat" cmpd="sng">
            <a:solidFill>
              <a:srgbClr val="000000"/>
            </a:solidFill>
            <a:prstDash val="solid"/>
            <a:headEnd type="none" w="med" len="med"/>
            <a:tailEnd type="none" w="med" len="med"/>
          </a:ln>
        </p:spPr>
      </p:sp>
      <p:sp>
        <p:nvSpPr>
          <p:cNvPr id="10248" name="Line 7"/>
          <p:cNvSpPr/>
          <p:nvPr/>
        </p:nvSpPr>
        <p:spPr>
          <a:xfrm>
            <a:off x="4267200" y="3581400"/>
            <a:ext cx="4419600" cy="0"/>
          </a:xfrm>
          <a:prstGeom prst="line">
            <a:avLst/>
          </a:prstGeom>
          <a:ln w="25400" cap="flat" cmpd="sng">
            <a:solidFill>
              <a:srgbClr val="000000"/>
            </a:solidFill>
            <a:prstDash val="solid"/>
            <a:headEnd type="none" w="med" len="med"/>
            <a:tailEnd type="none" w="med" len="med"/>
          </a:ln>
        </p:spPr>
      </p:sp>
      <p:sp>
        <p:nvSpPr>
          <p:cNvPr id="10249" name="Line 8"/>
          <p:cNvSpPr/>
          <p:nvPr/>
        </p:nvSpPr>
        <p:spPr>
          <a:xfrm>
            <a:off x="5791200" y="5410200"/>
            <a:ext cx="2971800" cy="0"/>
          </a:xfrm>
          <a:prstGeom prst="line">
            <a:avLst/>
          </a:prstGeom>
          <a:ln w="25400" cap="flat" cmpd="sng">
            <a:solidFill>
              <a:srgbClr val="000000"/>
            </a:solidFill>
            <a:prstDash val="solid"/>
            <a:headEnd type="none" w="med" len="med"/>
            <a:tailEnd type="none" w="med" len="med"/>
          </a:ln>
        </p:spPr>
      </p:sp>
      <p:sp>
        <p:nvSpPr>
          <p:cNvPr id="10250" name="Rectangle 9"/>
          <p:cNvSpPr/>
          <p:nvPr/>
        </p:nvSpPr>
        <p:spPr>
          <a:xfrm>
            <a:off x="230188" y="2363788"/>
            <a:ext cx="1520825" cy="45402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400" b="1" dirty="0">
                <a:latin typeface="Arial" panose="020B0604020202020204" pitchFamily="34" charset="0"/>
              </a:rPr>
              <a:t>Miami, Fl</a:t>
            </a:r>
            <a:endParaRPr lang="en-US" altLang="zh-CN" sz="2400" b="1" dirty="0">
              <a:latin typeface="Arial" panose="020B0604020202020204" pitchFamily="34" charset="0"/>
            </a:endParaRPr>
          </a:p>
        </p:txBody>
      </p:sp>
      <p:sp>
        <p:nvSpPr>
          <p:cNvPr id="10251" name="Rectangle 10"/>
          <p:cNvSpPr/>
          <p:nvPr/>
        </p:nvSpPr>
        <p:spPr>
          <a:xfrm>
            <a:off x="6707188" y="2363788"/>
            <a:ext cx="2282825" cy="45402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400" b="1" dirty="0">
                <a:latin typeface="Arial" panose="020B0604020202020204" pitchFamily="34" charset="0"/>
              </a:rPr>
              <a:t>Nov. 1, 20xx</a:t>
            </a:r>
            <a:endParaRPr lang="en-US" altLang="zh-CN" sz="2400" b="1" dirty="0">
              <a:latin typeface="Arial" panose="020B0604020202020204" pitchFamily="34" charset="0"/>
            </a:endParaRPr>
          </a:p>
        </p:txBody>
      </p:sp>
      <p:sp>
        <p:nvSpPr>
          <p:cNvPr id="10252" name="Rectangle 11"/>
          <p:cNvSpPr/>
          <p:nvPr/>
        </p:nvSpPr>
        <p:spPr>
          <a:xfrm>
            <a:off x="230188" y="3201988"/>
            <a:ext cx="1825625" cy="45402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spcBef>
                <a:spcPct val="50000"/>
              </a:spcBef>
              <a:buClrTx/>
              <a:buSzTx/>
              <a:buFontTx/>
              <a:buNone/>
            </a:pPr>
            <a:r>
              <a:rPr lang="en-US" altLang="zh-CN" sz="2400" b="1" dirty="0">
                <a:latin typeface="Arial" panose="020B0604020202020204" pitchFamily="34" charset="0"/>
              </a:rPr>
              <a:t>Six months</a:t>
            </a:r>
            <a:endParaRPr lang="en-US" altLang="zh-CN" sz="2400" b="1" dirty="0">
              <a:latin typeface="Arial" panose="020B0604020202020204" pitchFamily="34" charset="0"/>
            </a:endParaRPr>
          </a:p>
        </p:txBody>
      </p:sp>
      <p:sp>
        <p:nvSpPr>
          <p:cNvPr id="10253" name="Rectangle 12"/>
          <p:cNvSpPr/>
          <p:nvPr/>
        </p:nvSpPr>
        <p:spPr>
          <a:xfrm>
            <a:off x="4192588" y="3125788"/>
            <a:ext cx="4416425" cy="45402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400" b="1" dirty="0">
                <a:latin typeface="Arial" panose="020B0604020202020204" pitchFamily="34" charset="0"/>
              </a:rPr>
              <a:t>Porter Company</a:t>
            </a:r>
            <a:endParaRPr lang="en-US" altLang="zh-CN" sz="2400" b="1" dirty="0">
              <a:latin typeface="Arial" panose="020B0604020202020204" pitchFamily="34" charset="0"/>
            </a:endParaRPr>
          </a:p>
        </p:txBody>
      </p:sp>
      <p:sp>
        <p:nvSpPr>
          <p:cNvPr id="10254" name="Rectangle 13"/>
          <p:cNvSpPr/>
          <p:nvPr/>
        </p:nvSpPr>
        <p:spPr>
          <a:xfrm>
            <a:off x="5716588" y="4878388"/>
            <a:ext cx="3044825" cy="515937"/>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800" b="1" dirty="0">
                <a:latin typeface="Brush Script MT" panose="03060802040406070304" pitchFamily="66" charset="0"/>
              </a:rPr>
              <a:t>John Caldwell</a:t>
            </a:r>
            <a:endParaRPr lang="en-US" altLang="zh-CN" sz="2800" b="1" dirty="0">
              <a:latin typeface="Brush Script MT" panose="03060802040406070304" pitchFamily="66" charset="0"/>
            </a:endParaRPr>
          </a:p>
        </p:txBody>
      </p:sp>
      <p:sp>
        <p:nvSpPr>
          <p:cNvPr id="10255" name="Line 14"/>
          <p:cNvSpPr/>
          <p:nvPr/>
        </p:nvSpPr>
        <p:spPr>
          <a:xfrm>
            <a:off x="4876800" y="4038600"/>
            <a:ext cx="3810000" cy="0"/>
          </a:xfrm>
          <a:prstGeom prst="line">
            <a:avLst/>
          </a:prstGeom>
          <a:ln w="25400" cap="flat" cmpd="sng">
            <a:solidFill>
              <a:srgbClr val="000000"/>
            </a:solidFill>
            <a:prstDash val="solid"/>
            <a:headEnd type="none" w="med" len="med"/>
            <a:tailEnd type="none" w="med" len="med"/>
          </a:ln>
        </p:spPr>
      </p:sp>
      <p:sp>
        <p:nvSpPr>
          <p:cNvPr id="10256" name="Rectangle 15"/>
          <p:cNvSpPr/>
          <p:nvPr/>
        </p:nvSpPr>
        <p:spPr>
          <a:xfrm>
            <a:off x="4954588" y="3659188"/>
            <a:ext cx="3806825" cy="45402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400" b="1" dirty="0">
                <a:latin typeface="Arial" panose="020B0604020202020204" pitchFamily="34" charset="0"/>
              </a:rPr>
              <a:t>Security National Bank</a:t>
            </a:r>
            <a:endParaRPr lang="en-US" altLang="zh-CN" sz="2400" b="1" dirty="0">
              <a:latin typeface="Arial" panose="020B0604020202020204" pitchFamily="34" charset="0"/>
            </a:endParaRPr>
          </a:p>
        </p:txBody>
      </p:sp>
      <p:sp>
        <p:nvSpPr>
          <p:cNvPr id="10257" name="Line 16"/>
          <p:cNvSpPr/>
          <p:nvPr/>
        </p:nvSpPr>
        <p:spPr>
          <a:xfrm>
            <a:off x="1905000" y="4495800"/>
            <a:ext cx="3200400" cy="0"/>
          </a:xfrm>
          <a:prstGeom prst="line">
            <a:avLst/>
          </a:prstGeom>
          <a:ln w="25400" cap="flat" cmpd="sng">
            <a:solidFill>
              <a:srgbClr val="000000"/>
            </a:solidFill>
            <a:prstDash val="solid"/>
            <a:headEnd type="none" w="med" len="med"/>
            <a:tailEnd type="none" w="med" len="med"/>
          </a:ln>
        </p:spPr>
      </p:sp>
      <p:sp>
        <p:nvSpPr>
          <p:cNvPr id="10258" name="Rectangle 17"/>
          <p:cNvSpPr/>
          <p:nvPr/>
        </p:nvSpPr>
        <p:spPr>
          <a:xfrm>
            <a:off x="1906588" y="4116388"/>
            <a:ext cx="3121025" cy="45402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zh-CN" altLang="en-US" sz="2400" b="1" dirty="0">
                <a:latin typeface="Arial" panose="020B0604020202020204" pitchFamily="34" charset="0"/>
              </a:rPr>
              <a:t>$10,000.00</a:t>
            </a:r>
            <a:endParaRPr lang="zh-CN" altLang="en-US" sz="2400" b="1" dirty="0">
              <a:latin typeface="Arial" panose="020B0604020202020204" pitchFamily="34" charset="0"/>
            </a:endParaRPr>
          </a:p>
        </p:txBody>
      </p:sp>
      <p:sp>
        <p:nvSpPr>
          <p:cNvPr id="10259" name="Line 18"/>
          <p:cNvSpPr/>
          <p:nvPr/>
        </p:nvSpPr>
        <p:spPr>
          <a:xfrm>
            <a:off x="685800" y="4953000"/>
            <a:ext cx="1447800" cy="0"/>
          </a:xfrm>
          <a:prstGeom prst="line">
            <a:avLst/>
          </a:prstGeom>
          <a:ln w="25400" cap="flat" cmpd="sng">
            <a:solidFill>
              <a:srgbClr val="000000"/>
            </a:solidFill>
            <a:prstDash val="solid"/>
            <a:headEnd type="none" w="med" len="med"/>
            <a:tailEnd type="none" w="med" len="med"/>
          </a:ln>
        </p:spPr>
      </p:sp>
      <p:sp>
        <p:nvSpPr>
          <p:cNvPr id="10260" name="Rectangle 19"/>
          <p:cNvSpPr/>
          <p:nvPr/>
        </p:nvSpPr>
        <p:spPr>
          <a:xfrm>
            <a:off x="687388" y="4573588"/>
            <a:ext cx="1444625" cy="45402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zh-CN" altLang="en-US" sz="2400" b="1" dirty="0">
                <a:latin typeface="Arial" panose="020B0604020202020204" pitchFamily="34" charset="0"/>
              </a:rPr>
              <a:t>12.0%</a:t>
            </a:r>
            <a:endParaRPr lang="zh-CN" altLang="en-US" sz="2400" b="1" dirty="0">
              <a:latin typeface="Arial" panose="020B0604020202020204" pitchFamily="34" charset="0"/>
            </a:endParaRPr>
          </a:p>
        </p:txBody>
      </p:sp>
      <p:sp>
        <p:nvSpPr>
          <p:cNvPr id="10261" name="Line 20"/>
          <p:cNvSpPr/>
          <p:nvPr/>
        </p:nvSpPr>
        <p:spPr>
          <a:xfrm>
            <a:off x="5867400" y="5867400"/>
            <a:ext cx="2971800" cy="0"/>
          </a:xfrm>
          <a:prstGeom prst="line">
            <a:avLst/>
          </a:prstGeom>
          <a:ln w="25400" cap="flat" cmpd="sng">
            <a:solidFill>
              <a:srgbClr val="000000"/>
            </a:solidFill>
            <a:prstDash val="solid"/>
            <a:headEnd type="none" w="med" len="med"/>
            <a:tailEnd type="none" w="med" len="med"/>
          </a:ln>
        </p:spPr>
      </p:sp>
      <p:sp>
        <p:nvSpPr>
          <p:cNvPr id="10262" name="Rectangle 21"/>
          <p:cNvSpPr/>
          <p:nvPr/>
        </p:nvSpPr>
        <p:spPr>
          <a:xfrm>
            <a:off x="5716588" y="5487988"/>
            <a:ext cx="3044825" cy="45402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2400" dirty="0">
                <a:latin typeface="Arial" panose="020B0604020202020204" pitchFamily="34" charset="0"/>
              </a:rPr>
              <a:t>treasurer</a:t>
            </a:r>
            <a:endParaRPr lang="en-US" altLang="zh-CN" sz="2400" dirty="0">
              <a:latin typeface="Arial" panose="020B0604020202020204" pitchFamily="34" charset="0"/>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11267"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11268" name="Rectangle 3"/>
          <p:cNvSpPr/>
          <p:nvPr/>
        </p:nvSpPr>
        <p:spPr>
          <a:xfrm>
            <a:off x="153988" y="1601788"/>
            <a:ext cx="8683625" cy="399097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b="1" dirty="0">
                <a:solidFill>
                  <a:schemeClr val="bg2"/>
                </a:solidFill>
                <a:latin typeface="Arial" panose="020B0604020202020204" pitchFamily="34" charset="0"/>
              </a:rPr>
              <a:t>On November 1, 20xx, Porter Company would make the following entry.</a:t>
            </a:r>
            <a:endParaRPr lang="en-US" altLang="zh-CN" b="1" dirty="0">
              <a:solidFill>
                <a:schemeClr val="bg2"/>
              </a:solidFill>
              <a:latin typeface="Arial" panose="020B0604020202020204" pitchFamily="34" charset="0"/>
            </a:endParaRPr>
          </a:p>
          <a:p>
            <a:pPr marL="0" lvl="0" indent="0" algn="ctr">
              <a:spcBef>
                <a:spcPct val="50000"/>
              </a:spcBef>
              <a:buClrTx/>
              <a:buSzTx/>
              <a:buFontTx/>
              <a:buNone/>
            </a:pPr>
            <a:endParaRPr lang="en-US" altLang="zh-CN" b="1" dirty="0">
              <a:solidFill>
                <a:schemeClr val="bg2"/>
              </a:solidFill>
              <a:latin typeface="Arial" panose="020B0604020202020204" pitchFamily="34" charset="0"/>
            </a:endParaRPr>
          </a:p>
          <a:p>
            <a:pPr marL="0" lvl="0" indent="0" algn="ctr">
              <a:spcBef>
                <a:spcPct val="50000"/>
              </a:spcBef>
              <a:buClrTx/>
              <a:buSzTx/>
              <a:buFontTx/>
              <a:buNone/>
            </a:pPr>
            <a:endParaRPr lang="en-US" altLang="zh-CN" b="1" dirty="0">
              <a:solidFill>
                <a:schemeClr val="bg2"/>
              </a:solidFill>
              <a:latin typeface="Arial" panose="020B0604020202020204" pitchFamily="34" charset="0"/>
            </a:endParaRPr>
          </a:p>
          <a:p>
            <a:pPr marL="0" lvl="0" indent="0" algn="ctr">
              <a:spcBef>
                <a:spcPct val="50000"/>
              </a:spcBef>
              <a:buClrTx/>
              <a:buSzTx/>
              <a:buFontTx/>
              <a:buNone/>
            </a:pPr>
            <a:endParaRPr lang="zh-CN" altLang="en-US" b="1" dirty="0">
              <a:solidFill>
                <a:srgbClr val="FC0128"/>
              </a:solidFill>
              <a:latin typeface="Arial" panose="020B0604020202020204" pitchFamily="34" charset="0"/>
            </a:endParaRPr>
          </a:p>
          <a:p>
            <a:pPr marL="0" lvl="0" indent="0" algn="ctr" eaLnBrk="1" hangingPunct="1">
              <a:spcBef>
                <a:spcPct val="50000"/>
              </a:spcBef>
              <a:buClrTx/>
              <a:buSzTx/>
              <a:buFontTx/>
              <a:buNone/>
            </a:pPr>
            <a:endParaRPr lang="zh-CN" altLang="en-US" b="1" dirty="0">
              <a:solidFill>
                <a:srgbClr val="FC0128"/>
              </a:solidFill>
              <a:latin typeface="Arial" panose="020B0604020202020204" pitchFamily="34" charset="0"/>
            </a:endParaRPr>
          </a:p>
        </p:txBody>
      </p:sp>
      <p:graphicFrame>
        <p:nvGraphicFramePr>
          <p:cNvPr id="11269" name="Object 4">
            <a:hlinkClick r:id="" action="ppaction://ole?verb="/>
          </p:cNvPr>
          <p:cNvGraphicFramePr/>
          <p:nvPr/>
        </p:nvGraphicFramePr>
        <p:xfrm>
          <a:off x="96838" y="2817813"/>
          <a:ext cx="8856662" cy="1968500"/>
        </p:xfrm>
        <a:graphic>
          <a:graphicData uri="http://schemas.openxmlformats.org/presentationml/2006/ole">
            <mc:AlternateContent xmlns:mc="http://schemas.openxmlformats.org/markup-compatibility/2006">
              <mc:Choice xmlns:v="urn:schemas-microsoft-com:vml" Requires="v">
                <p:oleObj spid="_x0000_s3081" name="" r:id="rId1" imgW="5172075" imgH="1504950" progId="Excel.Sheet.8">
                  <p:embed/>
                </p:oleObj>
              </mc:Choice>
              <mc:Fallback>
                <p:oleObj name="" r:id="rId1" imgW="5172075" imgH="1504950" progId="Excel.Sheet.8">
                  <p:embed/>
                  <p:pic>
                    <p:nvPicPr>
                      <p:cNvPr id="0" name="图片 3080"/>
                      <p:cNvPicPr/>
                      <p:nvPr/>
                    </p:nvPicPr>
                    <p:blipFill>
                      <a:blip r:embed="rId2"/>
                      <a:srcRect t="11678" r="22104" b="21582"/>
                      <a:stretch>
                        <a:fillRect/>
                      </a:stretch>
                    </p:blipFill>
                    <p:spPr>
                      <a:xfrm>
                        <a:off x="96838" y="2817813"/>
                        <a:ext cx="8856662" cy="1968500"/>
                      </a:xfrm>
                      <a:prstGeom prst="rect">
                        <a:avLst/>
                      </a:prstGeom>
                      <a:noFill/>
                      <a:ln w="38100">
                        <a:noFill/>
                        <a:miter/>
                      </a:ln>
                    </p:spPr>
                  </p:pic>
                </p:oleObj>
              </mc:Fallback>
            </mc:AlternateContent>
          </a:graphicData>
        </a:graphic>
      </p:graphicFrame>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12291"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12292" name="Rectangle 2"/>
          <p:cNvSpPr>
            <a:spLocks noGrp="1"/>
          </p:cNvSpPr>
          <p:nvPr>
            <p:ph idx="1"/>
          </p:nvPr>
        </p:nvSpPr>
        <p:spPr>
          <a:xfrm>
            <a:off x="1189038" y="2022475"/>
            <a:ext cx="5940425" cy="4105275"/>
          </a:xfrm>
          <a:solidFill>
            <a:srgbClr val="FFFFFF">
              <a:alpha val="100000"/>
            </a:srgbClr>
          </a:solidFill>
          <a:ln w="12700">
            <a:solidFill>
              <a:schemeClr val="bg2">
                <a:alpha val="100000"/>
              </a:schemeClr>
            </a:solidFill>
            <a:miter/>
          </a:ln>
          <a:effectLst>
            <a:outerShdw dist="107763" dir="2699999" algn="ctr" rotWithShape="0">
              <a:schemeClr val="bg2">
                <a:alpha val="100000"/>
              </a:schemeClr>
            </a:outerShdw>
          </a:effectLst>
        </p:spPr>
        <p:txBody>
          <a:bodyPr vert="horz" wrap="square" lIns="90488" tIns="44450" rIns="90488" bIns="44450" anchor="t" anchorCtr="0"/>
          <a:p>
            <a:pPr eaLnBrk="1" hangingPunct="1">
              <a:lnSpc>
                <a:spcPct val="80000"/>
              </a:lnSpc>
            </a:pPr>
            <a:r>
              <a:rPr lang="en-US" altLang="zh-CN" sz="2800" b="1" dirty="0">
                <a:solidFill>
                  <a:schemeClr val="hlink"/>
                </a:solidFill>
              </a:rPr>
              <a:t>Interest expense </a:t>
            </a:r>
            <a:r>
              <a:rPr lang="en-US" altLang="zh-CN" sz="2800" b="1" dirty="0"/>
              <a:t>is the compensation to the lender for giving up the use of money for a period of time.</a:t>
            </a:r>
            <a:endParaRPr lang="en-US" altLang="zh-CN" sz="2800" b="1" dirty="0"/>
          </a:p>
          <a:p>
            <a:pPr eaLnBrk="1" hangingPunct="1">
              <a:lnSpc>
                <a:spcPct val="80000"/>
              </a:lnSpc>
            </a:pPr>
            <a:r>
              <a:rPr lang="en-US" altLang="zh-CN" sz="2800" b="1" dirty="0"/>
              <a:t>The liability is called </a:t>
            </a:r>
            <a:r>
              <a:rPr lang="en-US" altLang="zh-CN" sz="2800" b="1" dirty="0">
                <a:solidFill>
                  <a:srgbClr val="9234DB"/>
                </a:solidFill>
              </a:rPr>
              <a:t>interest payable</a:t>
            </a:r>
            <a:r>
              <a:rPr lang="en-US" altLang="zh-CN" sz="2800" b="1" dirty="0"/>
              <a:t>.</a:t>
            </a:r>
            <a:endParaRPr lang="en-US" altLang="zh-CN" sz="2800" b="1" dirty="0"/>
          </a:p>
          <a:p>
            <a:pPr eaLnBrk="1" hangingPunct="1">
              <a:lnSpc>
                <a:spcPct val="80000"/>
              </a:lnSpc>
            </a:pPr>
            <a:r>
              <a:rPr lang="en-US" altLang="zh-CN" sz="2800" b="1" dirty="0"/>
              <a:t>To the lender, interest is an </a:t>
            </a:r>
            <a:r>
              <a:rPr lang="en-US" altLang="zh-CN" sz="2800" b="1" dirty="0">
                <a:solidFill>
                  <a:schemeClr val="folHlink"/>
                </a:solidFill>
              </a:rPr>
              <a:t>income</a:t>
            </a:r>
            <a:r>
              <a:rPr lang="en-US" altLang="zh-CN" sz="2800" b="1" dirty="0"/>
              <a:t>.</a:t>
            </a:r>
            <a:endParaRPr lang="en-US" altLang="zh-CN" sz="2800" b="1" dirty="0"/>
          </a:p>
          <a:p>
            <a:pPr eaLnBrk="1" hangingPunct="1">
              <a:lnSpc>
                <a:spcPct val="80000"/>
              </a:lnSpc>
            </a:pPr>
            <a:r>
              <a:rPr lang="en-US" altLang="zh-CN" sz="2800" b="1" dirty="0"/>
              <a:t>To the borrower, interest is an </a:t>
            </a:r>
            <a:r>
              <a:rPr lang="en-US" altLang="zh-CN" sz="2800" b="1" dirty="0">
                <a:solidFill>
                  <a:srgbClr val="FC0128"/>
                </a:solidFill>
              </a:rPr>
              <a:t>expense</a:t>
            </a:r>
            <a:r>
              <a:rPr lang="en-US" altLang="zh-CN" sz="2800" b="1" dirty="0"/>
              <a:t>.</a:t>
            </a:r>
            <a:endParaRPr lang="en-US" altLang="zh-CN" sz="2800" b="1" dirty="0"/>
          </a:p>
        </p:txBody>
      </p:sp>
      <p:graphicFrame>
        <p:nvGraphicFramePr>
          <p:cNvPr id="12293" name="Object 3">
            <a:hlinkClick r:id="" action="ppaction://ole?verb="/>
          </p:cNvPr>
          <p:cNvGraphicFramePr/>
          <p:nvPr/>
        </p:nvGraphicFramePr>
        <p:xfrm>
          <a:off x="6553200" y="2590800"/>
          <a:ext cx="2320925" cy="3700463"/>
        </p:xfrm>
        <a:graphic>
          <a:graphicData uri="http://schemas.openxmlformats.org/presentationml/2006/ole">
            <mc:AlternateContent xmlns:mc="http://schemas.openxmlformats.org/markup-compatibility/2006">
              <mc:Choice xmlns:v="urn:schemas-microsoft-com:vml" Requires="v">
                <p:oleObj spid="_x0000_s3083" name="" r:id="rId1" imgW="5031740" imgH="6010910" progId="MS_ClipArt_Gallery">
                  <p:embed/>
                </p:oleObj>
              </mc:Choice>
              <mc:Fallback>
                <p:oleObj name="" r:id="rId1" imgW="5031740" imgH="6010910" progId="MS_ClipArt_Gallery">
                  <p:embed/>
                  <p:pic>
                    <p:nvPicPr>
                      <p:cNvPr id="0" name="图片 3082"/>
                      <p:cNvPicPr/>
                      <p:nvPr/>
                    </p:nvPicPr>
                    <p:blipFill>
                      <a:blip r:embed="rId2"/>
                      <a:stretch>
                        <a:fillRect/>
                      </a:stretch>
                    </p:blipFill>
                    <p:spPr>
                      <a:xfrm>
                        <a:off x="6553200" y="2590800"/>
                        <a:ext cx="2320925" cy="3700463"/>
                      </a:xfrm>
                      <a:prstGeom prst="rect">
                        <a:avLst/>
                      </a:prstGeom>
                      <a:noFill/>
                      <a:ln w="38100">
                        <a:noFill/>
                        <a:miter/>
                      </a:ln>
                    </p:spPr>
                  </p:pic>
                </p:oleObj>
              </mc:Fallback>
            </mc:AlternateContent>
          </a:graphicData>
        </a:graphic>
      </p:graphicFrame>
      <p:sp>
        <p:nvSpPr>
          <p:cNvPr id="12294" name="Rectangle 4"/>
          <p:cNvSpPr/>
          <p:nvPr/>
        </p:nvSpPr>
        <p:spPr>
          <a:xfrm>
            <a:off x="7327900" y="4445000"/>
            <a:ext cx="1219200" cy="427038"/>
          </a:xfrm>
          <a:prstGeom prst="rect">
            <a:avLst/>
          </a:prstGeom>
          <a:noFill/>
          <a:ln w="12700">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12295" name="Rectangle 5"/>
          <p:cNvSpPr/>
          <p:nvPr/>
        </p:nvSpPr>
        <p:spPr>
          <a:xfrm>
            <a:off x="7316788" y="4344988"/>
            <a:ext cx="1063625" cy="822325"/>
          </a:xfrm>
          <a:prstGeom prst="rect">
            <a:avLst/>
          </a:prstGeom>
          <a:noFill/>
          <a:ln w="12700">
            <a:noFill/>
          </a:ln>
        </p:spPr>
        <p:txBody>
          <a:bodyPr lIns="90488" tIns="44450" rIns="90488" bIns="44450">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50000"/>
              </a:spcBef>
              <a:buClrTx/>
              <a:buSzTx/>
              <a:buFontTx/>
              <a:buNone/>
            </a:pPr>
            <a:r>
              <a:rPr lang="en-US" altLang="zh-CN" sz="1600" b="1" dirty="0">
                <a:solidFill>
                  <a:srgbClr val="000000"/>
                </a:solidFill>
                <a:latin typeface="Arial" panose="020B0604020202020204" pitchFamily="34" charset="0"/>
              </a:rPr>
              <a:t>Interest Rate  Up!</a:t>
            </a:r>
            <a:endParaRPr lang="en-US" altLang="zh-CN" sz="1600" b="1" dirty="0">
              <a:solidFill>
                <a:srgbClr val="000000"/>
              </a:solidFill>
              <a:latin typeface="Arial" panose="020B0604020202020204" pitchFamily="34" charset="0"/>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13315"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13316" name="Rectangle 2"/>
          <p:cNvSpPr/>
          <p:nvPr/>
        </p:nvSpPr>
        <p:spPr>
          <a:xfrm>
            <a:off x="387350" y="1682750"/>
            <a:ext cx="8369300" cy="1206500"/>
          </a:xfrm>
          <a:prstGeom prst="rect">
            <a:avLst/>
          </a:prstGeom>
          <a:solidFill>
            <a:srgbClr val="FFFFFF"/>
          </a:solidFill>
          <a:ln w="12700" cap="flat" cmpd="sng">
            <a:solidFill>
              <a:schemeClr val="tx1"/>
            </a:solidFill>
            <a:prstDash val="solid"/>
            <a:miter/>
            <a:headEnd type="none" w="med" len="med"/>
            <a:tailEnd type="none" w="med" len="med"/>
          </a:ln>
          <a:effectLst>
            <a:outerShdw dist="107763" dir="2699999" algn="ctr" rotWithShape="0">
              <a:schemeClr val="bg2"/>
            </a:outerShdw>
          </a:effectLst>
        </p:spPr>
        <p:txBody>
          <a:bodyPr lIns="90488" tIns="44450" rIns="90488" bIns="44450" anchor="ctr" anchorCtr="0"/>
          <a:p>
            <a:pPr algn="ctr" eaLnBrk="0" hangingPunct="0">
              <a:spcBef>
                <a:spcPct val="50000"/>
              </a:spcBef>
              <a:buNone/>
            </a:pPr>
            <a:r>
              <a:rPr lang="en-US" altLang="zh-CN" sz="3200" b="1" dirty="0">
                <a:solidFill>
                  <a:srgbClr val="037C03"/>
                </a:solidFill>
                <a:latin typeface="Arial" panose="020B0604020202020204" pitchFamily="34" charset="0"/>
              </a:rPr>
              <a:t>What entry would Porter Company make on December 31, the fiscal year-end?</a:t>
            </a:r>
            <a:endParaRPr lang="en-US" altLang="zh-CN" sz="3200" b="1" dirty="0">
              <a:solidFill>
                <a:srgbClr val="037C03"/>
              </a:solidFill>
              <a:latin typeface="Arial" panose="020B0604020202020204" pitchFamily="34" charset="0"/>
            </a:endParaRPr>
          </a:p>
        </p:txBody>
      </p:sp>
      <p:graphicFrame>
        <p:nvGraphicFramePr>
          <p:cNvPr id="13317" name="Object 4">
            <a:hlinkClick r:id="" action="ppaction://ole?verb="/>
          </p:cNvPr>
          <p:cNvGraphicFramePr/>
          <p:nvPr/>
        </p:nvGraphicFramePr>
        <p:xfrm>
          <a:off x="109538" y="3198813"/>
          <a:ext cx="8818562" cy="2058987"/>
        </p:xfrm>
        <a:graphic>
          <a:graphicData uri="http://schemas.openxmlformats.org/presentationml/2006/ole">
            <mc:AlternateContent xmlns:mc="http://schemas.openxmlformats.org/markup-compatibility/2006">
              <mc:Choice xmlns:v="urn:schemas-microsoft-com:vml" Requires="v">
                <p:oleObj spid="_x0000_s3084" name="" r:id="rId1" imgW="5172075" imgH="1504950" progId="Excel.Sheet.8">
                  <p:embed/>
                </p:oleObj>
              </mc:Choice>
              <mc:Fallback>
                <p:oleObj name="" r:id="rId1" imgW="5172075" imgH="1504950" progId="Excel.Sheet.8">
                  <p:embed/>
                  <p:pic>
                    <p:nvPicPr>
                      <p:cNvPr id="0" name="图片 3083"/>
                      <p:cNvPicPr/>
                      <p:nvPr/>
                    </p:nvPicPr>
                    <p:blipFill>
                      <a:blip r:embed="rId2"/>
                      <a:srcRect l="1440" t="11636" r="24403" b="21576"/>
                      <a:stretch>
                        <a:fillRect/>
                      </a:stretch>
                    </p:blipFill>
                    <p:spPr>
                      <a:xfrm>
                        <a:off x="109538" y="3198813"/>
                        <a:ext cx="8818562" cy="2058987"/>
                      </a:xfrm>
                      <a:prstGeom prst="rect">
                        <a:avLst/>
                      </a:prstGeom>
                      <a:noFill/>
                      <a:ln w="38100">
                        <a:noFill/>
                        <a:miter/>
                      </a:ln>
                    </p:spPr>
                  </p:pic>
                </p:oleObj>
              </mc:Fallback>
            </mc:AlternateContent>
          </a:graphicData>
        </a:graphic>
      </p:graphicFrame>
    </p:spTree>
  </p:cSld>
  <p:clrMapOvr>
    <a:masterClrMapping/>
  </p:clrMapOvr>
  <p:transition/>
</p:sld>
</file>

<file path=ppt/tags/tag1.xml><?xml version="1.0" encoding="utf-8"?>
<p:tagLst xmlns:p="http://schemas.openxmlformats.org/presentationml/2006/main">
  <p:tag name="PPSNARRATION" val="8,644354343,C:\Prentice Hall\Ashley Accounting\ACCTG 2e\Ch10\Final PPT\hhofma2e_ch10_inst\Media.ppcx"/>
</p:tagLst>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宋体"/>
        <a:cs typeface=""/>
      </a:majorFont>
      <a:minorFont>
        <a:latin typeface="Tahoma"/>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spPr>
      <a:bodyPr vert="horz" wrap="non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spPr>
      <a:bodyPr vert="horz" wrap="non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roposal">
  <a:themeElements>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fontScheme name="Proposal">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spPr>
      <a:bodyPr vert="horz" wrap="non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spPr>
      <a:bodyPr vert="horz" wrap="non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defRPr>
        </a:defPPr>
      </a:lstStyle>
    </a:lnDef>
  </a:objectDefaults>
  <a:extraClrSchemeLst>
    <a:extraClrScheme>
      <a:clrScheme name="Proposal 1">
        <a:dk1>
          <a:srgbClr val="777777"/>
        </a:dk1>
        <a:lt1>
          <a:srgbClr val="FFFFFF"/>
        </a:lt1>
        <a:dk2>
          <a:srgbClr val="333333"/>
        </a:dk2>
        <a:lt2>
          <a:srgbClr val="FFF4C3"/>
        </a:lt2>
        <a:accent1>
          <a:srgbClr val="C892FA"/>
        </a:accent1>
        <a:accent2>
          <a:srgbClr val="9966FF"/>
        </a:accent2>
        <a:accent3>
          <a:srgbClr val="ADADAD"/>
        </a:accent3>
        <a:accent4>
          <a:srgbClr val="DADADA"/>
        </a:accent4>
        <a:accent5>
          <a:srgbClr val="E0C7FC"/>
        </a:accent5>
        <a:accent6>
          <a:srgbClr val="8A5CE7"/>
        </a:accent6>
        <a:hlink>
          <a:srgbClr val="E4005C"/>
        </a:hlink>
        <a:folHlink>
          <a:srgbClr val="DC7A04"/>
        </a:folHlink>
      </a:clrScheme>
      <a:clrMap bg1="dk2" tx1="lt1" bg2="dk1" tx2="lt2" accent1="accent1" accent2="accent2" accent3="accent3" accent4="accent4" accent5="accent5" accent6="accent6" hlink="hlink" folHlink="folHlink"/>
    </a:extraClrScheme>
    <a:extraClrScheme>
      <a:clrScheme name="Proposal 2">
        <a:dk1>
          <a:srgbClr val="1C1C1C"/>
        </a:dk1>
        <a:lt1>
          <a:srgbClr val="FFFFFF"/>
        </a:lt1>
        <a:dk2>
          <a:srgbClr val="5F5F5F"/>
        </a:dk2>
        <a:lt2>
          <a:srgbClr val="FFFFCC"/>
        </a:lt2>
        <a:accent1>
          <a:srgbClr val="4A5B64"/>
        </a:accent1>
        <a:accent2>
          <a:srgbClr val="AF9387"/>
        </a:accent2>
        <a:accent3>
          <a:srgbClr val="B6B6B6"/>
        </a:accent3>
        <a:accent4>
          <a:srgbClr val="DADADA"/>
        </a:accent4>
        <a:accent5>
          <a:srgbClr val="B1B5B8"/>
        </a:accent5>
        <a:accent6>
          <a:srgbClr val="9E857A"/>
        </a:accent6>
        <a:hlink>
          <a:srgbClr val="F3C43F"/>
        </a:hlink>
        <a:folHlink>
          <a:srgbClr val="66CCFF"/>
        </a:folHlink>
      </a:clrScheme>
      <a:clrMap bg1="dk2" tx1="lt1" bg2="dk1" tx2="lt2" accent1="accent1" accent2="accent2" accent3="accent3" accent4="accent4" accent5="accent5" accent6="accent6" hlink="hlink" folHlink="folHlink"/>
    </a:extraClrScheme>
    <a:extraClrScheme>
      <a:clrScheme name="Proposal 3">
        <a:dk1>
          <a:srgbClr val="4D4D4D"/>
        </a:dk1>
        <a:lt1>
          <a:srgbClr val="FFFFFF"/>
        </a:lt1>
        <a:dk2>
          <a:srgbClr val="666699"/>
        </a:dk2>
        <a:lt2>
          <a:srgbClr val="FFFFCC"/>
        </a:lt2>
        <a:accent1>
          <a:srgbClr val="8D8DB3"/>
        </a:accent1>
        <a:accent2>
          <a:srgbClr val="7A25D7"/>
        </a:accent2>
        <a:accent3>
          <a:srgbClr val="B8B8CA"/>
        </a:accent3>
        <a:accent4>
          <a:srgbClr val="DADADA"/>
        </a:accent4>
        <a:accent5>
          <a:srgbClr val="C5C5D6"/>
        </a:accent5>
        <a:accent6>
          <a:srgbClr val="6E20C3"/>
        </a:accent6>
        <a:hlink>
          <a:srgbClr val="66CCFF"/>
        </a:hlink>
        <a:folHlink>
          <a:srgbClr val="3333CC"/>
        </a:folHlink>
      </a:clrScheme>
      <a:clrMap bg1="dk2" tx1="lt1" bg2="dk1" tx2="lt2" accent1="accent1" accent2="accent2" accent3="accent3" accent4="accent4" accent5="accent5" accent6="accent6" hlink="hlink" folHlink="folHlink"/>
    </a:extraClrScheme>
    <a:extraClrScheme>
      <a:clrScheme name="Proposal 4">
        <a:dk1>
          <a:srgbClr val="10187C"/>
        </a:dk1>
        <a:lt1>
          <a:srgbClr val="F8F8F8"/>
        </a:lt1>
        <a:dk2>
          <a:srgbClr val="538DC7"/>
        </a:dk2>
        <a:lt2>
          <a:srgbClr val="CCECFF"/>
        </a:lt2>
        <a:accent1>
          <a:srgbClr val="879EC7"/>
        </a:accent1>
        <a:accent2>
          <a:srgbClr val="461B8B"/>
        </a:accent2>
        <a:accent3>
          <a:srgbClr val="B3C5E0"/>
        </a:accent3>
        <a:accent4>
          <a:srgbClr val="D4D4D4"/>
        </a:accent4>
        <a:accent5>
          <a:srgbClr val="C3CCE0"/>
        </a:accent5>
        <a:accent6>
          <a:srgbClr val="3F177D"/>
        </a:accent6>
        <a:hlink>
          <a:srgbClr val="0000FF"/>
        </a:hlink>
        <a:folHlink>
          <a:srgbClr val="008000"/>
        </a:folHlink>
      </a:clrScheme>
      <a:clrMap bg1="dk2" tx1="lt1" bg2="dk1" tx2="lt2" accent1="accent1" accent2="accent2" accent3="accent3" accent4="accent4" accent5="accent5" accent6="accent6" hlink="hlink" folHlink="folHlink"/>
    </a:extraClrScheme>
    <a:extraClrScheme>
      <a:clrScheme name="Proposal 5">
        <a:dk1>
          <a:srgbClr val="002F2E"/>
        </a:dk1>
        <a:lt1>
          <a:srgbClr val="FFFFFF"/>
        </a:lt1>
        <a:dk2>
          <a:srgbClr val="008080"/>
        </a:dk2>
        <a:lt2>
          <a:srgbClr val="FFFFCC"/>
        </a:lt2>
        <a:accent1>
          <a:srgbClr val="0E6A52"/>
        </a:accent1>
        <a:accent2>
          <a:srgbClr val="3553A7"/>
        </a:accent2>
        <a:accent3>
          <a:srgbClr val="AAC0C0"/>
        </a:accent3>
        <a:accent4>
          <a:srgbClr val="DADADA"/>
        </a:accent4>
        <a:accent5>
          <a:srgbClr val="AAB9B3"/>
        </a:accent5>
        <a:accent6>
          <a:srgbClr val="2F4A97"/>
        </a:accent6>
        <a:hlink>
          <a:srgbClr val="1ACE9F"/>
        </a:hlink>
        <a:folHlink>
          <a:srgbClr val="B5B5FF"/>
        </a:folHlink>
      </a:clrScheme>
      <a:clrMap bg1="dk2" tx1="lt1" bg2="dk1" tx2="lt2" accent1="accent1" accent2="accent2" accent3="accent3" accent4="accent4" accent5="accent5" accent6="accent6" hlink="hlink" folHlink="folHlink"/>
    </a:extraClrScheme>
    <a:extraClrScheme>
      <a:clrScheme name="Proposal 6">
        <a:dk1>
          <a:srgbClr val="000000"/>
        </a:dk1>
        <a:lt1>
          <a:srgbClr val="E3FFFF"/>
        </a:lt1>
        <a:dk2>
          <a:srgbClr val="4400A8"/>
        </a:dk2>
        <a:lt2>
          <a:srgbClr val="005452"/>
        </a:lt2>
        <a:accent1>
          <a:srgbClr val="92CAC9"/>
        </a:accent1>
        <a:accent2>
          <a:srgbClr val="009999"/>
        </a:accent2>
        <a:accent3>
          <a:srgbClr val="EFFFFF"/>
        </a:accent3>
        <a:accent4>
          <a:srgbClr val="000000"/>
        </a:accent4>
        <a:accent5>
          <a:srgbClr val="C7E1E1"/>
        </a:accent5>
        <a:accent6>
          <a:srgbClr val="008A8A"/>
        </a:accent6>
        <a:hlink>
          <a:srgbClr val="187C16"/>
        </a:hlink>
        <a:folHlink>
          <a:srgbClr val="6600FF"/>
        </a:folHlink>
      </a:clrScheme>
      <a:clrMap bg1="lt1" tx1="dk1" bg2="lt2" tx2="dk2" accent1="accent1" accent2="accent2" accent3="accent3" accent4="accent4" accent5="accent5" accent6="accent6" hlink="hlink" folHlink="folHlink"/>
    </a:extraClrScheme>
    <a:extraClrScheme>
      <a:clrScheme name="Proposal 7">
        <a:dk1>
          <a:srgbClr val="000000"/>
        </a:dk1>
        <a:lt1>
          <a:srgbClr val="CCFF99"/>
        </a:lt1>
        <a:dk2>
          <a:srgbClr val="CC99FF"/>
        </a:dk2>
        <a:lt2>
          <a:srgbClr val="1B3600"/>
        </a:lt2>
        <a:accent1>
          <a:srgbClr val="009900"/>
        </a:accent1>
        <a:accent2>
          <a:srgbClr val="B7CA02"/>
        </a:accent2>
        <a:accent3>
          <a:srgbClr val="E2FFCA"/>
        </a:accent3>
        <a:accent4>
          <a:srgbClr val="000000"/>
        </a:accent4>
        <a:accent5>
          <a:srgbClr val="AACAAA"/>
        </a:accent5>
        <a:accent6>
          <a:srgbClr val="A6B702"/>
        </a:accent6>
        <a:hlink>
          <a:srgbClr val="FFCC00"/>
        </a:hlink>
        <a:folHlink>
          <a:srgbClr val="FF9900"/>
        </a:folHlink>
      </a:clrScheme>
      <a:clrMap bg1="lt1" tx1="dk1" bg2="lt2" tx2="dk2" accent1="accent1" accent2="accent2" accent3="accent3" accent4="accent4" accent5="accent5" accent6="accent6" hlink="hlink" folHlink="folHlink"/>
    </a:extraClrScheme>
    <a:extraClrScheme>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themeOverride>
</file>

<file path=docProps/app.xml><?xml version="1.0" encoding="utf-8"?>
<Properties xmlns="http://schemas.openxmlformats.org/officeDocument/2006/extended-properties" xmlns:vt="http://schemas.openxmlformats.org/officeDocument/2006/docPropsVTypes">
  <Template>Blends</Template>
  <TotalTime>0</TotalTime>
  <Words>12964</Words>
  <Application>WPS 演示</Application>
  <PresentationFormat>全屏显示(4:3)</PresentationFormat>
  <Paragraphs>855</Paragraphs>
  <Slides>58</Slides>
  <Notes>11</Notes>
  <HiddenSlides>0</HiddenSlides>
  <MMClips>0</MMClips>
  <ScaleCrop>false</ScaleCrop>
  <HeadingPairs>
    <vt:vector size="8" baseType="variant">
      <vt:variant>
        <vt:lpstr>已用的字体</vt:lpstr>
      </vt:variant>
      <vt:variant>
        <vt:i4>14</vt:i4>
      </vt:variant>
      <vt:variant>
        <vt:lpstr>主题</vt:lpstr>
      </vt:variant>
      <vt:variant>
        <vt:i4>2</vt:i4>
      </vt:variant>
      <vt:variant>
        <vt:lpstr>嵌入 OLE 服务器</vt:lpstr>
      </vt:variant>
      <vt:variant>
        <vt:i4>49</vt:i4>
      </vt:variant>
      <vt:variant>
        <vt:lpstr>幻灯片标题</vt:lpstr>
      </vt:variant>
      <vt:variant>
        <vt:i4>58</vt:i4>
      </vt:variant>
    </vt:vector>
  </HeadingPairs>
  <TitlesOfParts>
    <vt:vector size="123" baseType="lpstr">
      <vt:lpstr>Arial</vt:lpstr>
      <vt:lpstr>宋体</vt:lpstr>
      <vt:lpstr>Wingdings</vt:lpstr>
      <vt:lpstr>Tahoma</vt:lpstr>
      <vt:lpstr>Times New Roman</vt:lpstr>
      <vt:lpstr>Brush Script MT</vt:lpstr>
      <vt:lpstr>Symbol</vt:lpstr>
      <vt:lpstr>Calibri</vt:lpstr>
      <vt:lpstr>Trebuchet MS</vt:lpstr>
      <vt:lpstr>Monotype Sorts</vt:lpstr>
      <vt:lpstr>Wingdings</vt:lpstr>
      <vt:lpstr>Arial Unicode MS</vt:lpstr>
      <vt:lpstr>微软雅黑</vt:lpstr>
      <vt:lpstr>Arial Unicode MS</vt:lpstr>
      <vt:lpstr>Blends</vt:lpstr>
      <vt:lpstr>Proposal</vt:lpstr>
      <vt:lpstr>MS_ClipArt_Gallery.2</vt:lpstr>
      <vt:lpstr>MS_ClipArt_Gallery</vt:lpstr>
      <vt:lpstr>MS_ClipArt_Gallery.2</vt:lpstr>
      <vt:lpstr>MS_ClipArt_Gallery.2</vt:lpstr>
      <vt:lpstr>MS_ClipArt_Gallery.2</vt:lpstr>
      <vt:lpstr>MS_ClipArt_Gallery.2</vt:lpstr>
      <vt:lpstr>MS_ClipArt_Gallery.2</vt:lpstr>
      <vt:lpstr>MS_ClipArt_Gallery.2</vt:lpstr>
      <vt:lpstr>MS_ClipArt_Gallery.2</vt:lpstr>
      <vt:lpstr>MS_ClipArt_Gallery.2</vt:lpstr>
      <vt:lpstr>Paint.Picture</vt:lpstr>
      <vt:lpstr>MS_ClipArt_Gallery.2</vt:lpstr>
      <vt:lpstr>MS_ClipArt_Gallery.2</vt:lpstr>
      <vt:lpstr>MS_ClipArt_Gallery.2</vt:lpstr>
      <vt:lpstr>MS_ClipArt_Gallery.2</vt:lpstr>
      <vt:lpstr>MS_ClipArt_Gallery.2</vt:lpstr>
      <vt:lpstr>MS_ClipArt_Gallery.2</vt:lpstr>
      <vt:lpstr>MS_ClipArt_Gallery.2</vt:lpstr>
      <vt:lpstr>MS_ClipArt_Gallery.2</vt:lpstr>
      <vt:lpstr>MS_ClipArt_Gallery.2</vt:lpstr>
      <vt:lpstr>MS_ClipArt_Gallery.2</vt:lpstr>
      <vt:lpstr>MS_ClipArt_Gallery.2</vt:lpstr>
      <vt:lpstr>MS_ClipArt_Gallery.2</vt:lpstr>
      <vt:lpstr>MS_ClipArt_Gallery.2</vt:lpstr>
      <vt:lpstr>MS_ClipArt_Gallery.2</vt:lpstr>
      <vt:lpstr>MS_ClipArt_Gallery.2</vt:lpstr>
      <vt:lpstr>MS_ClipArt_Gallery.2</vt:lpstr>
      <vt:lpstr>MS_ClipArt_Gallery.2</vt:lpstr>
      <vt:lpstr>MS_ClipArt_Gallery.2</vt:lpstr>
      <vt:lpstr>MS_ClipArt_Gallery.2</vt:lpstr>
      <vt:lpstr>MS_ClipArt_Gallery.2</vt:lpstr>
      <vt:lpstr>MS_ClipArt_Gallery.2</vt:lpstr>
      <vt:lpstr>Excel.Sheet.8</vt:lpstr>
      <vt:lpstr>MS_ClipArt_Gallery.2</vt:lpstr>
      <vt:lpstr>Excel.Sheet.8</vt:lpstr>
      <vt:lpstr>MS_ClipArt_Gallery.2</vt:lpstr>
      <vt:lpstr>MS_ClipArt_Gallery.2</vt:lpstr>
      <vt:lpstr>MS_ClipArt_Gallery.2</vt:lpstr>
      <vt:lpstr>MS_ClipArt_Gallery.2</vt:lpstr>
      <vt:lpstr>Excel.Sheet.8</vt:lpstr>
      <vt:lpstr>MS_ClipArt_Gallery.2</vt:lpstr>
      <vt:lpstr>MS_ClipArt_Gallery.2</vt:lpstr>
      <vt:lpstr>Excel.Sheet.8</vt:lpstr>
      <vt:lpstr>Excel.Sheet.8</vt:lpstr>
      <vt:lpstr>MS_ClipArt_Gallery.2</vt:lpstr>
      <vt:lpstr>Excel.Sheet.8</vt:lpstr>
      <vt:lpstr>MS_ClipArt_Gallery</vt:lpstr>
      <vt:lpstr>Excel.Sheet.8</vt:lpstr>
      <vt:lpstr>Excel.Sheet.8</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CGA-Canada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dc:title>
  <dc:creator>Education Department</dc:creator>
  <cp:lastModifiedBy>吴晓明</cp:lastModifiedBy>
  <cp:revision>112</cp:revision>
  <cp:lastPrinted>2000-04-03T18:16:41Z</cp:lastPrinted>
  <dcterms:created xsi:type="dcterms:W3CDTF">1998-05-04T15:40:11Z</dcterms:created>
  <dcterms:modified xsi:type="dcterms:W3CDTF">2022-04-18T09:47:11Z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1010DFA143754F35AC850B5EAC99F9E2</vt:lpwstr>
  </property>
  <property fmtid="{D5CDD505-2E9C-101B-9397-08002B2CF9AE}" pid="3" name="KSOProductBuildVer">
    <vt:lpwstr>2052-11.1.0.11365</vt:lpwstr>
  </property>
</Properties>
</file>