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 id="2147483673" r:id="rId4"/>
    <p:sldMasterId id="2147483685" r:id="rId5"/>
  </p:sldMasterIdLst>
  <p:notesMasterIdLst>
    <p:notesMasterId r:id="rId17"/>
  </p:notesMasterIdLst>
  <p:handoutMasterIdLst>
    <p:handoutMasterId r:id="rId52"/>
  </p:handoutMasterIdLst>
  <p:sldIdLst>
    <p:sldId id="660" r:id="rId6"/>
    <p:sldId id="662" r:id="rId7"/>
    <p:sldId id="626" r:id="rId8"/>
    <p:sldId id="627" r:id="rId9"/>
    <p:sldId id="628" r:id="rId10"/>
    <p:sldId id="629" r:id="rId11"/>
    <p:sldId id="630" r:id="rId12"/>
    <p:sldId id="631" r:id="rId13"/>
    <p:sldId id="632" r:id="rId14"/>
    <p:sldId id="633" r:id="rId15"/>
    <p:sldId id="671" r:id="rId16"/>
    <p:sldId id="672" r:id="rId18"/>
    <p:sldId id="674" r:id="rId19"/>
    <p:sldId id="675" r:id="rId20"/>
    <p:sldId id="676" r:id="rId21"/>
    <p:sldId id="677" r:id="rId22"/>
    <p:sldId id="678" r:id="rId23"/>
    <p:sldId id="679" r:id="rId24"/>
    <p:sldId id="680" r:id="rId25"/>
    <p:sldId id="634" r:id="rId26"/>
    <p:sldId id="635" r:id="rId27"/>
    <p:sldId id="636" r:id="rId28"/>
    <p:sldId id="637" r:id="rId29"/>
    <p:sldId id="638" r:id="rId30"/>
    <p:sldId id="639" r:id="rId31"/>
    <p:sldId id="640" r:id="rId32"/>
    <p:sldId id="663" r:id="rId33"/>
    <p:sldId id="641" r:id="rId34"/>
    <p:sldId id="665" r:id="rId35"/>
    <p:sldId id="666" r:id="rId36"/>
    <p:sldId id="667" r:id="rId37"/>
    <p:sldId id="668" r:id="rId38"/>
    <p:sldId id="642" r:id="rId39"/>
    <p:sldId id="643" r:id="rId40"/>
    <p:sldId id="669" r:id="rId41"/>
    <p:sldId id="653" r:id="rId42"/>
    <p:sldId id="654" r:id="rId43"/>
    <p:sldId id="655" r:id="rId44"/>
    <p:sldId id="656" r:id="rId45"/>
    <p:sldId id="706" r:id="rId46"/>
    <p:sldId id="659" r:id="rId47"/>
    <p:sldId id="651" r:id="rId48"/>
    <p:sldId id="652" r:id="rId49"/>
    <p:sldId id="664" r:id="rId50"/>
    <p:sldId id="661" r:id="rId51"/>
  </p:sldIdLst>
  <p:sldSz cx="9144000" cy="6858000" type="screen4x3"/>
  <p:notesSz cx="7099300" cy="10234930"/>
  <p:custDataLst>
    <p:tags r:id="rId56"/>
  </p:custDataLst>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2FDB2607-1784-4EEB-B798-7EB5836EED8A}">
        <p14:showMediaCtrls xmlns:p14="http://schemas.microsoft.com/office/powerpoint/2010/main" val="1"/>
      </p:ext>
    </p:extLst>
  </p:showPr>
  <p:clrMru>
    <a:srgbClr val="003399"/>
    <a:srgbClr val="336699"/>
    <a:srgbClr val="008080"/>
    <a:srgbClr val="009999"/>
    <a:srgbClr val="FF9966"/>
    <a:srgbClr val="99FFFF"/>
    <a:srgbClr val="9900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73"/>
    <p:restoredTop sz="94660"/>
  </p:normalViewPr>
  <p:slideViewPr>
    <p:cSldViewPr showGuides="1">
      <p:cViewPr>
        <p:scale>
          <a:sx n="75" d="100"/>
          <a:sy n="75" d="100"/>
        </p:scale>
        <p:origin x="-1254" y="60"/>
      </p:cViewPr>
      <p:guideLst>
        <p:guide orient="horz" pos="4319"/>
        <p:guide pos="5759"/>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2511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slide" Target="slides/slide1.xml"/><Relationship Id="rId56" Type="http://schemas.openxmlformats.org/officeDocument/2006/relationships/tags" Target="tags/tag13.xml"/><Relationship Id="rId55" Type="http://schemas.openxmlformats.org/officeDocument/2006/relationships/tableStyles" Target="tableStyles.xml"/><Relationship Id="rId54" Type="http://schemas.openxmlformats.org/officeDocument/2006/relationships/viewProps" Target="viewProps.xml"/><Relationship Id="rId53" Type="http://schemas.openxmlformats.org/officeDocument/2006/relationships/presProps" Target="presProps.xml"/><Relationship Id="rId52" Type="http://schemas.openxmlformats.org/officeDocument/2006/relationships/handoutMaster" Target="handoutMasters/handoutMaster1.xml"/><Relationship Id="rId51" Type="http://schemas.openxmlformats.org/officeDocument/2006/relationships/slide" Target="slides/slide45.xml"/><Relationship Id="rId50" Type="http://schemas.openxmlformats.org/officeDocument/2006/relationships/slide" Target="slides/slide44.xml"/><Relationship Id="rId5" Type="http://schemas.openxmlformats.org/officeDocument/2006/relationships/slideMaster" Target="slideMasters/slideMaster4.xml"/><Relationship Id="rId49" Type="http://schemas.openxmlformats.org/officeDocument/2006/relationships/slide" Target="slides/slide43.xml"/><Relationship Id="rId48" Type="http://schemas.openxmlformats.org/officeDocument/2006/relationships/slide" Target="slides/slide42.xml"/><Relationship Id="rId47" Type="http://schemas.openxmlformats.org/officeDocument/2006/relationships/slide" Target="slides/slide41.xml"/><Relationship Id="rId46" Type="http://schemas.openxmlformats.org/officeDocument/2006/relationships/slide" Target="slides/slide40.xml"/><Relationship Id="rId45" Type="http://schemas.openxmlformats.org/officeDocument/2006/relationships/slide" Target="slides/slide39.xml"/><Relationship Id="rId44" Type="http://schemas.openxmlformats.org/officeDocument/2006/relationships/slide" Target="slides/slide38.xml"/><Relationship Id="rId43" Type="http://schemas.openxmlformats.org/officeDocument/2006/relationships/slide" Target="slides/slide37.xml"/><Relationship Id="rId42" Type="http://schemas.openxmlformats.org/officeDocument/2006/relationships/slide" Target="slides/slide36.xml"/><Relationship Id="rId41" Type="http://schemas.openxmlformats.org/officeDocument/2006/relationships/slide" Target="slides/slide35.xml"/><Relationship Id="rId40" Type="http://schemas.openxmlformats.org/officeDocument/2006/relationships/slide" Target="slides/slide34.xml"/><Relationship Id="rId4" Type="http://schemas.openxmlformats.org/officeDocument/2006/relationships/slideMaster" Target="slideMasters/slideMaster3.xml"/><Relationship Id="rId39" Type="http://schemas.openxmlformats.org/officeDocument/2006/relationships/slide" Target="slides/slide33.xml"/><Relationship Id="rId38" Type="http://schemas.openxmlformats.org/officeDocument/2006/relationships/slide" Target="slides/slide32.xml"/><Relationship Id="rId37" Type="http://schemas.openxmlformats.org/officeDocument/2006/relationships/slide" Target="slides/slide31.xml"/><Relationship Id="rId36" Type="http://schemas.openxmlformats.org/officeDocument/2006/relationships/slide" Target="slides/slide30.xml"/><Relationship Id="rId35" Type="http://schemas.openxmlformats.org/officeDocument/2006/relationships/slide" Target="slides/slide29.xml"/><Relationship Id="rId34" Type="http://schemas.openxmlformats.org/officeDocument/2006/relationships/slide" Target="slides/slide28.xml"/><Relationship Id="rId33" Type="http://schemas.openxmlformats.org/officeDocument/2006/relationships/slide" Target="slides/slide27.xml"/><Relationship Id="rId32" Type="http://schemas.openxmlformats.org/officeDocument/2006/relationships/slide" Target="slides/slide26.xml"/><Relationship Id="rId31" Type="http://schemas.openxmlformats.org/officeDocument/2006/relationships/slide" Target="slides/slide25.xml"/><Relationship Id="rId30" Type="http://schemas.openxmlformats.org/officeDocument/2006/relationships/slide" Target="slides/slide24.xml"/><Relationship Id="rId3" Type="http://schemas.openxmlformats.org/officeDocument/2006/relationships/slideMaster" Target="slideMasters/slideMaster2.xml"/><Relationship Id="rId29" Type="http://schemas.openxmlformats.org/officeDocument/2006/relationships/slide" Target="slides/slide23.xml"/><Relationship Id="rId28" Type="http://schemas.openxmlformats.org/officeDocument/2006/relationships/slide" Target="slides/slide22.xml"/><Relationship Id="rId27" Type="http://schemas.openxmlformats.org/officeDocument/2006/relationships/slide" Target="slides/slide21.xml"/><Relationship Id="rId26" Type="http://schemas.openxmlformats.org/officeDocument/2006/relationships/slide" Target="slides/slide20.xml"/><Relationship Id="rId25" Type="http://schemas.openxmlformats.org/officeDocument/2006/relationships/slide" Target="slides/slide19.xml"/><Relationship Id="rId24" Type="http://schemas.openxmlformats.org/officeDocument/2006/relationships/slide" Target="slides/slide18.xml"/><Relationship Id="rId23" Type="http://schemas.openxmlformats.org/officeDocument/2006/relationships/slide" Target="slides/slide17.xml"/><Relationship Id="rId22" Type="http://schemas.openxmlformats.org/officeDocument/2006/relationships/slide" Target="slides/slide16.xml"/><Relationship Id="rId21" Type="http://schemas.openxmlformats.org/officeDocument/2006/relationships/slide" Target="slides/slide15.xml"/><Relationship Id="rId20" Type="http://schemas.openxmlformats.org/officeDocument/2006/relationships/slide" Target="slides/slide14.xml"/><Relationship Id="rId2" Type="http://schemas.openxmlformats.org/officeDocument/2006/relationships/theme" Target="theme/theme1.xml"/><Relationship Id="rId19" Type="http://schemas.openxmlformats.org/officeDocument/2006/relationships/slide" Target="slides/slide13.xml"/><Relationship Id="rId18" Type="http://schemas.openxmlformats.org/officeDocument/2006/relationships/slide" Target="slides/slide12.xml"/><Relationship Id="rId17" Type="http://schemas.openxmlformats.org/officeDocument/2006/relationships/notesMaster" Target="notesMasters/notesMaster1.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098" name="Rectangle 2"/>
          <p:cNvSpPr>
            <a:spLocks noGrp="1" noChangeArrowheads="1"/>
          </p:cNvSpPr>
          <p:nvPr>
            <p:ph type="hdr" sz="quarter"/>
          </p:nvPr>
        </p:nvSpPr>
        <p:spPr bwMode="auto">
          <a:xfrm>
            <a:off x="0" y="0"/>
            <a:ext cx="3076575" cy="511175"/>
          </a:xfrm>
          <a:prstGeom prst="rect">
            <a:avLst/>
          </a:prstGeom>
          <a:noFill/>
          <a:ln w="9525">
            <a:noFill/>
            <a:miter lim="800000"/>
          </a:ln>
          <a:effectLst/>
        </p:spPr>
        <p:txBody>
          <a:bodyPr vert="horz" wrap="square" lIns="99707" tIns="49854" rIns="99707" bIns="49854" numCol="1" anchor="t" anchorCtr="0" compatLnSpc="1"/>
          <a:lstStyle>
            <a:lvl1pPr defTabSz="990600" eaLnBrk="0" hangingPunct="0">
              <a:defRPr sz="1300" smtClean="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endPar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099" name="Rectangle 3"/>
          <p:cNvSpPr>
            <a:spLocks noGrp="1" noChangeArrowheads="1"/>
          </p:cNvSpPr>
          <p:nvPr>
            <p:ph type="dt" sz="quarter" idx="1"/>
          </p:nvPr>
        </p:nvSpPr>
        <p:spPr bwMode="auto">
          <a:xfrm>
            <a:off x="4022725" y="0"/>
            <a:ext cx="3076575" cy="511175"/>
          </a:xfrm>
          <a:prstGeom prst="rect">
            <a:avLst/>
          </a:prstGeom>
          <a:noFill/>
          <a:ln w="9525">
            <a:noFill/>
            <a:miter lim="800000"/>
          </a:ln>
          <a:effectLst/>
        </p:spPr>
        <p:txBody>
          <a:bodyPr vert="horz" wrap="square" lIns="99707" tIns="49854" rIns="99707" bIns="49854" numCol="1" anchor="t" anchorCtr="0" compatLnSpc="1"/>
          <a:lstStyle>
            <a:lvl1pPr algn="r" defTabSz="990600" eaLnBrk="0" hangingPunct="0">
              <a:defRPr sz="1300" smtClean="0">
                <a:latin typeface="Times New Roman" panose="02020603050405020304" pitchFamily="18" charset="0"/>
              </a:defRPr>
            </a:lvl1pPr>
          </a:lstStyle>
          <a:p>
            <a:pPr marL="0" marR="0" lvl="0" indent="0" algn="r" defTabSz="990600" rtl="0" eaLnBrk="0" fontAlgn="base" latinLnBrk="0" hangingPunct="0">
              <a:lnSpc>
                <a:spcPct val="100000"/>
              </a:lnSpc>
              <a:spcBef>
                <a:spcPct val="0"/>
              </a:spcBef>
              <a:spcAft>
                <a:spcPct val="0"/>
              </a:spcAft>
              <a:buClrTx/>
              <a:buSzTx/>
              <a:buFontTx/>
              <a:buNone/>
              <a:defRPr/>
            </a:pPr>
            <a:fld id="{9CB594FF-1167-42D3-9511-6747D3FE2560}" type="datetime1">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102" name="Rectangle 6"/>
          <p:cNvSpPr>
            <a:spLocks noGrp="1" noChangeArrowheads="1"/>
          </p:cNvSpPr>
          <p:nvPr>
            <p:ph type="ftr" sz="quarter" idx="2"/>
          </p:nvPr>
        </p:nvSpPr>
        <p:spPr bwMode="auto">
          <a:xfrm>
            <a:off x="541338" y="9723438"/>
            <a:ext cx="4570413" cy="511175"/>
          </a:xfrm>
          <a:prstGeom prst="rect">
            <a:avLst/>
          </a:prstGeom>
          <a:noFill/>
          <a:ln w="9525">
            <a:noFill/>
            <a:miter lim="800000"/>
          </a:ln>
          <a:effectLst/>
        </p:spPr>
        <p:txBody>
          <a:bodyPr vert="horz" wrap="square" lIns="99707" tIns="49854" rIns="99707" bIns="49854" numCol="1" anchor="b" anchorCtr="0" compatLnSpc="1"/>
          <a:lstStyle>
            <a:lvl1pPr defTabSz="990600" eaLnBrk="0" hangingPunct="0">
              <a:defRPr sz="1300" smtClean="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r>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Financial Accounting 1   Lesson summary 6</a:t>
            </a:r>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103" name="Rectangle 7"/>
          <p:cNvSpPr>
            <a:spLocks noGrp="1" noChangeArrowheads="1"/>
          </p:cNvSpPr>
          <p:nvPr>
            <p:ph type="sldNum" sz="quarter" idx="3"/>
          </p:nvPr>
        </p:nvSpPr>
        <p:spPr bwMode="auto">
          <a:xfrm>
            <a:off x="5189538" y="9723438"/>
            <a:ext cx="1373188" cy="511175"/>
          </a:xfrm>
          <a:prstGeom prst="rect">
            <a:avLst/>
          </a:prstGeom>
          <a:noFill/>
          <a:ln w="9525">
            <a:noFill/>
            <a:miter lim="800000"/>
          </a:ln>
          <a:effectLst/>
        </p:spPr>
        <p:txBody>
          <a:bodyPr vert="horz" wrap="square" lIns="99707" tIns="49854" rIns="99707" bIns="49854" numCol="1" anchor="b" anchorCtr="0" compatLnSpc="1"/>
          <a:p>
            <a:pPr lvl="0" algn="r" defTabSz="990600">
              <a:buNone/>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Rectangle 2"/>
          <p:cNvSpPr>
            <a:spLocks noGrp="1" noChangeArrowheads="1"/>
          </p:cNvSpPr>
          <p:nvPr>
            <p:ph type="hdr" sz="quarter"/>
          </p:nvPr>
        </p:nvSpPr>
        <p:spPr bwMode="auto">
          <a:xfrm>
            <a:off x="0" y="0"/>
            <a:ext cx="3076575" cy="511175"/>
          </a:xfrm>
          <a:prstGeom prst="rect">
            <a:avLst/>
          </a:prstGeom>
          <a:noFill/>
          <a:ln w="9525">
            <a:noFill/>
            <a:miter lim="800000"/>
          </a:ln>
          <a:effectLst/>
        </p:spPr>
        <p:txBody>
          <a:bodyPr vert="horz" wrap="square" lIns="99707" tIns="49854" rIns="99707" bIns="49854" numCol="1" anchor="t" anchorCtr="0" compatLnSpc="1"/>
          <a:lstStyle>
            <a:lvl1pPr defTabSz="990600" eaLnBrk="0" hangingPunct="0">
              <a:defRPr sz="1300" smtClean="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endPar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1203" name="Rectangle 3"/>
          <p:cNvSpPr>
            <a:spLocks noTextEdit="1"/>
          </p:cNvSpPr>
          <p:nvPr>
            <p:ph type="sldImg" idx="2"/>
          </p:nvPr>
        </p:nvSpPr>
        <p:spPr>
          <a:xfrm>
            <a:off x="995363" y="769938"/>
            <a:ext cx="5110162" cy="3832225"/>
          </a:xfrm>
          <a:prstGeom prst="rect">
            <a:avLst/>
          </a:prstGeom>
          <a:noFill/>
          <a:ln w="12700" cap="flat" cmpd="sng">
            <a:solidFill>
              <a:srgbClr val="000000"/>
            </a:solidFill>
            <a:prstDash val="solid"/>
            <a:miter/>
            <a:headEnd type="none" w="med" len="med"/>
            <a:tailEnd type="none" w="med" len="med"/>
          </a:ln>
        </p:spPr>
      </p:sp>
      <p:sp>
        <p:nvSpPr>
          <p:cNvPr id="2052" name="Rectangle 4"/>
          <p:cNvSpPr>
            <a:spLocks noGrp="1" noChangeArrowheads="1"/>
          </p:cNvSpPr>
          <p:nvPr>
            <p:ph type="body" sz="quarter" idx="3"/>
          </p:nvPr>
        </p:nvSpPr>
        <p:spPr bwMode="auto">
          <a:xfrm>
            <a:off x="947738" y="4862513"/>
            <a:ext cx="5203825" cy="4603750"/>
          </a:xfrm>
          <a:prstGeom prst="rect">
            <a:avLst/>
          </a:prstGeom>
          <a:noFill/>
          <a:ln w="9525">
            <a:noFill/>
            <a:miter lim="800000"/>
          </a:ln>
          <a:effectLst/>
        </p:spPr>
        <p:txBody>
          <a:bodyPr vert="horz" wrap="square" lIns="99707" tIns="49854" rIns="99707" bIns="49854"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Click to edit Master text styles</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Second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Third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Fourth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Fifth level</a:t>
            </a:r>
            <a:endParaRPr kumimoji="0" lang="en-US" altLang="zh-CN"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2053" name="Rectangle 5"/>
          <p:cNvSpPr>
            <a:spLocks noGrp="1" noChangeArrowheads="1"/>
          </p:cNvSpPr>
          <p:nvPr>
            <p:ph type="dt" idx="1"/>
          </p:nvPr>
        </p:nvSpPr>
        <p:spPr bwMode="auto">
          <a:xfrm>
            <a:off x="4022725" y="0"/>
            <a:ext cx="3076575" cy="511175"/>
          </a:xfrm>
          <a:prstGeom prst="rect">
            <a:avLst/>
          </a:prstGeom>
          <a:noFill/>
          <a:ln w="9525">
            <a:noFill/>
            <a:miter lim="800000"/>
          </a:ln>
          <a:effectLst/>
        </p:spPr>
        <p:txBody>
          <a:bodyPr vert="horz" wrap="square" lIns="99707" tIns="49854" rIns="99707" bIns="49854" numCol="1" anchor="t" anchorCtr="0" compatLnSpc="1"/>
          <a:lstStyle>
            <a:lvl1pPr algn="r" defTabSz="990600" eaLnBrk="0" hangingPunct="0">
              <a:defRPr sz="1300" smtClean="0">
                <a:latin typeface="Times New Roman" panose="02020603050405020304" pitchFamily="18" charset="0"/>
              </a:defRPr>
            </a:lvl1pPr>
          </a:lstStyle>
          <a:p>
            <a:pPr marL="0" marR="0" lvl="0" indent="0" algn="r" defTabSz="990600" rtl="0" eaLnBrk="0" fontAlgn="base" latinLnBrk="0" hangingPunct="0">
              <a:lnSpc>
                <a:spcPct val="100000"/>
              </a:lnSpc>
              <a:spcBef>
                <a:spcPct val="0"/>
              </a:spcBef>
              <a:spcAft>
                <a:spcPct val="0"/>
              </a:spcAft>
              <a:buClrTx/>
              <a:buSzTx/>
              <a:buFontTx/>
              <a:buNone/>
              <a:defRPr/>
            </a:pPr>
            <a:fld id="{872668E9-EF1A-4EDA-807E-B49072BE1E36}" type="datetime1">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2054" name="Rectangle 6"/>
          <p:cNvSpPr>
            <a:spLocks noGrp="1" noChangeArrowheads="1"/>
          </p:cNvSpPr>
          <p:nvPr>
            <p:ph type="ftr" sz="quarter" idx="4"/>
          </p:nvPr>
        </p:nvSpPr>
        <p:spPr bwMode="auto">
          <a:xfrm>
            <a:off x="0" y="9723438"/>
            <a:ext cx="3076575" cy="511175"/>
          </a:xfrm>
          <a:prstGeom prst="rect">
            <a:avLst/>
          </a:prstGeom>
          <a:noFill/>
          <a:ln w="9525">
            <a:noFill/>
            <a:miter lim="800000"/>
          </a:ln>
          <a:effectLst/>
        </p:spPr>
        <p:txBody>
          <a:bodyPr vert="horz" wrap="square" lIns="99707" tIns="49854" rIns="99707" bIns="49854" numCol="1" anchor="b" anchorCtr="0" compatLnSpc="1"/>
          <a:lstStyle>
            <a:lvl1pPr defTabSz="990600" eaLnBrk="0" hangingPunct="0">
              <a:defRPr sz="1300" smtClean="0">
                <a:latin typeface="Times New Roman" panose="02020603050405020304" pitchFamily="18" charset="0"/>
              </a:defRPr>
            </a:lvl1pPr>
          </a:lstStyle>
          <a:p>
            <a:pPr marL="0" marR="0" lvl="0" indent="0" algn="l" defTabSz="990600" rtl="0" eaLnBrk="0" fontAlgn="base" latinLnBrk="0" hangingPunct="0">
              <a:lnSpc>
                <a:spcPct val="100000"/>
              </a:lnSpc>
              <a:spcBef>
                <a:spcPct val="0"/>
              </a:spcBef>
              <a:spcAft>
                <a:spcPct val="0"/>
              </a:spcAft>
              <a:buClrTx/>
              <a:buSzTx/>
              <a:buFontTx/>
              <a:buNone/>
              <a:defRPr/>
            </a:pPr>
            <a:r>
              <a:rPr kumimoji="0" lang="zh-CN" altLang="en-US"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Financial Accounting 1   Lesson summary 6</a:t>
            </a:r>
            <a:endParaRPr kumimoji="0" lang="en-US" altLang="zh-CN" sz="13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2055" name="Rectangle 7"/>
          <p:cNvSpPr>
            <a:spLocks noGrp="1" noChangeArrowheads="1"/>
          </p:cNvSpPr>
          <p:nvPr>
            <p:ph type="sldNum" sz="quarter" idx="5"/>
          </p:nvPr>
        </p:nvSpPr>
        <p:spPr bwMode="auto">
          <a:xfrm>
            <a:off x="4022725" y="9723438"/>
            <a:ext cx="3076575" cy="511175"/>
          </a:xfrm>
          <a:prstGeom prst="rect">
            <a:avLst/>
          </a:prstGeom>
          <a:noFill/>
          <a:ln w="9525">
            <a:noFill/>
            <a:miter lim="800000"/>
          </a:ln>
          <a:effectLst/>
        </p:spPr>
        <p:txBody>
          <a:bodyPr vert="horz" wrap="square" lIns="99707" tIns="49854" rIns="99707" bIns="49854" numCol="1" anchor="b" anchorCtr="0" compatLnSpc="1"/>
          <a:p>
            <a:pPr lvl="0" algn="r" defTabSz="990600">
              <a:buNone/>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Rectangle 2"/>
          <p:cNvSpPr>
            <a:spLocks noTextEdit="1"/>
          </p:cNvSpPr>
          <p:nvPr>
            <p:ph type="sldImg"/>
          </p:nvPr>
        </p:nvSpPr>
        <p:spPr>
          <a:xfrm>
            <a:off x="1000125" y="774700"/>
            <a:ext cx="5099050" cy="3824288"/>
          </a:xfrm>
          <a:ln>
            <a:solidFill>
              <a:schemeClr val="tx1">
                <a:alpha val="100000"/>
              </a:schemeClr>
            </a:solidFill>
          </a:ln>
        </p:spPr>
      </p:sp>
      <p:sp>
        <p:nvSpPr>
          <p:cNvPr id="52227" name="Rectangle 3"/>
          <p:cNvSpPr/>
          <p:nvPr>
            <p:ph type="body" idx="1"/>
          </p:nvPr>
        </p:nvSpPr>
        <p:spPr>
          <a:xfrm>
            <a:off x="946150" y="4860925"/>
            <a:ext cx="5207000" cy="4605338"/>
          </a:xfrm>
          <a:ln w="12700"/>
        </p:spPr>
        <p:txBody>
          <a:bodyPr wrap="square" lIns="98017" tIns="48148" rIns="98017" bIns="48148" anchor="t" anchorCtr="0"/>
          <a:p>
            <a:pPr lvl="0"/>
            <a:endParaRPr lang="zh-CN"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Rectangle 2"/>
          <p:cNvSpPr>
            <a:spLocks noGrp="1" noRot="1" noChangeAspect="1" noTextEdit="1"/>
          </p:cNvSpPr>
          <p:nvPr>
            <p:ph type="sldImg"/>
          </p:nvPr>
        </p:nvSpPr>
        <p:spPr>
          <a:xfrm>
            <a:off x="1000125" y="774700"/>
            <a:ext cx="5099050" cy="3824288"/>
          </a:xfrm>
          <a:ln/>
        </p:spPr>
      </p:sp>
      <p:sp>
        <p:nvSpPr>
          <p:cNvPr id="61443" name="Rectangle 3"/>
          <p:cNvSpPr>
            <a:spLocks noGrp="1"/>
          </p:cNvSpPr>
          <p:nvPr>
            <p:ph type="body" idx="1"/>
          </p:nvPr>
        </p:nvSpPr>
        <p:spPr>
          <a:xfrm>
            <a:off x="946150" y="4860925"/>
            <a:ext cx="5207000" cy="4605338"/>
          </a:xfrm>
          <a:ln/>
        </p:spPr>
        <p:txBody>
          <a:bodyPr wrap="square" lIns="98017" tIns="48148" rIns="98017" bIns="48148" anchor="t" anchorCtr="0"/>
          <a:p>
            <a:pPr lvl="0"/>
            <a:r>
              <a:rPr lang="en-US" altLang="zh-CN" dirty="0">
                <a:cs typeface="Arial" panose="020B0604020202020204" pitchFamily="34" charset="0"/>
              </a:rPr>
              <a:t>To record the purchase, debit Treasury stock and credit Cash at cost. To record the sale of Treasury stock, debit Cash and credit Treasury stock at cost.</a:t>
            </a:r>
            <a:endParaRPr lang="en-US" altLang="zh-CN" dirty="0">
              <a:cs typeface="Arial" panose="020B0604020202020204" pitchFamily="34" charset="0"/>
            </a:endParaRPr>
          </a:p>
          <a:p>
            <a:pPr lvl="0"/>
            <a:endParaRPr lang="zh-CN" altLang="en-US" dirty="0">
              <a:ea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Rectangle 2"/>
          <p:cNvSpPr>
            <a:spLocks noGrp="1" noRot="1" noChangeAspect="1" noTextEdit="1"/>
          </p:cNvSpPr>
          <p:nvPr>
            <p:ph type="sldImg"/>
          </p:nvPr>
        </p:nvSpPr>
        <p:spPr>
          <a:xfrm>
            <a:off x="1000125" y="774700"/>
            <a:ext cx="5099050" cy="3824288"/>
          </a:xfrm>
          <a:ln/>
        </p:spPr>
      </p:sp>
      <p:sp>
        <p:nvSpPr>
          <p:cNvPr id="62467" name="Rectangle 3"/>
          <p:cNvSpPr>
            <a:spLocks noGrp="1"/>
          </p:cNvSpPr>
          <p:nvPr>
            <p:ph type="body" idx="1"/>
          </p:nvPr>
        </p:nvSpPr>
        <p:spPr>
          <a:xfrm>
            <a:off x="946150" y="4860925"/>
            <a:ext cx="5207000" cy="4605338"/>
          </a:xfrm>
          <a:ln/>
        </p:spPr>
        <p:txBody>
          <a:bodyPr wrap="square" lIns="98017" tIns="48148" rIns="98017" bIns="48148" anchor="t" anchorCtr="0"/>
          <a:p>
            <a:pPr lvl="0"/>
            <a:r>
              <a:rPr lang="en-US" altLang="zh-CN" dirty="0"/>
              <a:t>If treasury stock is resold for more than cost, the difference is credited to a new stockholders’ equity account, Paid-in capital from treasury stock transactions. This excess is additional paid-in capital because it came from the company’s stockholders. </a:t>
            </a:r>
            <a:r>
              <a:rPr lang="en-US" altLang="zh-CN" dirty="0">
                <a:cs typeface="Arial" panose="020B0604020202020204" pitchFamily="34" charset="0"/>
              </a:rPr>
              <a:t>Paid-in capital from treasury stock transactions is reported with the other Paid-in capital accounts on the balance sheet, beneath Common stock and Paid-in capital in excess of par.</a:t>
            </a:r>
            <a:endParaRPr lang="en-US" altLang="zh-CN" dirty="0">
              <a:cs typeface="Arial" panose="020B0604020202020204" pitchFamily="34" charset="0"/>
            </a:endParaRPr>
          </a:p>
          <a:p>
            <a:pPr lvl="0"/>
            <a:endParaRPr lang="en-US" altLang="zh-CN" dirty="0">
              <a:cs typeface="Arial" panose="020B0604020202020204" pitchFamily="34" charset="0"/>
            </a:endParaRPr>
          </a:p>
          <a:p>
            <a:pPr lvl="0"/>
            <a:r>
              <a:rPr lang="en-US" altLang="zh-CN" dirty="0">
                <a:cs typeface="Arial" panose="020B0604020202020204" pitchFamily="34" charset="0"/>
              </a:rPr>
              <a:t>The resale price of treasury stock may be less than its original cost. The shortfall is debited first to Paid-in capital from treasury stock transactions. If this account’s balance is too small, then debit Retained earnings for the remaining amount.</a:t>
            </a:r>
            <a:endParaRPr lang="en-US" altLang="zh-CN" dirty="0">
              <a:cs typeface="Arial" panose="020B0604020202020204" pitchFamily="34" charset="0"/>
            </a:endParaRPr>
          </a:p>
          <a:p>
            <a:pPr lvl="0"/>
            <a:endParaRPr lang="zh-CN" altLang="en-US" dirty="0">
              <a:ea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Rectangle 2"/>
          <p:cNvSpPr>
            <a:spLocks noGrp="1" noRot="1" noChangeAspect="1" noTextEdit="1"/>
          </p:cNvSpPr>
          <p:nvPr>
            <p:ph type="sldImg"/>
          </p:nvPr>
        </p:nvSpPr>
        <p:spPr>
          <a:xfrm>
            <a:off x="1000125" y="774700"/>
            <a:ext cx="5099050" cy="3824288"/>
          </a:xfrm>
          <a:ln/>
        </p:spPr>
      </p:sp>
      <p:sp>
        <p:nvSpPr>
          <p:cNvPr id="63491" name="Rectangle 3"/>
          <p:cNvSpPr>
            <a:spLocks noGrp="1"/>
          </p:cNvSpPr>
          <p:nvPr>
            <p:ph type="body" idx="1"/>
          </p:nvPr>
        </p:nvSpPr>
        <p:spPr>
          <a:xfrm>
            <a:off x="946150" y="4860925"/>
            <a:ext cx="5207000" cy="4605338"/>
          </a:xfrm>
          <a:ln/>
        </p:spPr>
        <p:txBody>
          <a:bodyPr wrap="square" lIns="98017" tIns="48148" rIns="98017" bIns="48148" anchor="t" anchorCtr="0"/>
          <a:p>
            <a:pPr lvl="0"/>
            <a:r>
              <a:rPr lang="en-US" altLang="zh-CN" dirty="0">
                <a:cs typeface="Arial" panose="020B0604020202020204" pitchFamily="34" charset="0"/>
              </a:rPr>
              <a:t>Another situation exists when the Paid-in capital from treasury stock transactions account has a balance, but it is too small to cover the shortfall. In this situation, it is debited for its balance. This will zero out the account.  Retained earnings is debited for the remainder of the shortfall.</a:t>
            </a:r>
            <a:endParaRPr lang="en-US" altLang="zh-CN" dirty="0">
              <a:ea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Rectangle 2"/>
          <p:cNvSpPr>
            <a:spLocks noGrp="1" noRot="1" noChangeAspect="1" noTextEdit="1"/>
          </p:cNvSpPr>
          <p:nvPr>
            <p:ph type="sldImg"/>
          </p:nvPr>
        </p:nvSpPr>
        <p:spPr>
          <a:xfrm>
            <a:off x="1000125" y="774700"/>
            <a:ext cx="5099050" cy="3824288"/>
          </a:xfrm>
          <a:ln/>
        </p:spPr>
      </p:sp>
      <p:sp>
        <p:nvSpPr>
          <p:cNvPr id="64515" name="Rectangle 3"/>
          <p:cNvSpPr>
            <a:spLocks noGrp="1"/>
          </p:cNvSpPr>
          <p:nvPr>
            <p:ph type="body" idx="1"/>
          </p:nvPr>
        </p:nvSpPr>
        <p:spPr>
          <a:xfrm>
            <a:off x="946150" y="4860925"/>
            <a:ext cx="5207000" cy="4605338"/>
          </a:xfrm>
          <a:ln/>
        </p:spPr>
        <p:txBody>
          <a:bodyPr wrap="square" lIns="98017" tIns="48148" rIns="98017" bIns="48148" anchor="t" anchorCtr="0"/>
          <a:p>
            <a:pPr lvl="0"/>
            <a:r>
              <a:rPr lang="en-US" altLang="zh-CN" dirty="0"/>
              <a:t>The Treasury stock account is reported beneath Retained earnings on the balance sheet as a reduction to Total stockholders’ equity.</a:t>
            </a:r>
            <a:endParaRPr lang="en-US" altLang="zh-CN" dirty="0">
              <a:ea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8" name="Rectangle 2"/>
          <p:cNvSpPr>
            <a:spLocks noGrp="1" noRot="1" noChangeAspect="1" noTextEdit="1"/>
          </p:cNvSpPr>
          <p:nvPr>
            <p:ph type="sldImg"/>
          </p:nvPr>
        </p:nvSpPr>
        <p:spPr>
          <a:xfrm>
            <a:off x="1000125" y="774700"/>
            <a:ext cx="5099050" cy="3824288"/>
          </a:xfrm>
          <a:ln/>
        </p:spPr>
      </p:sp>
      <p:sp>
        <p:nvSpPr>
          <p:cNvPr id="65539" name="Rectangle 3"/>
          <p:cNvSpPr>
            <a:spLocks noGrp="1"/>
          </p:cNvSpPr>
          <p:nvPr>
            <p:ph type="body" idx="1"/>
          </p:nvPr>
        </p:nvSpPr>
        <p:spPr>
          <a:xfrm>
            <a:off x="946150" y="4860925"/>
            <a:ext cx="5207000" cy="4605338"/>
          </a:xfrm>
          <a:ln/>
        </p:spPr>
        <p:txBody>
          <a:bodyPr wrap="square" lIns="98017" tIns="48148" rIns="98017" bIns="48148" anchor="t" anchorCtr="0"/>
          <a:p>
            <a:pPr lvl="0"/>
            <a:r>
              <a:rPr lang="en-US" altLang="zh-CN" dirty="0">
                <a:cs typeface="Arial" panose="020B0604020202020204" pitchFamily="34" charset="0"/>
              </a:rPr>
              <a:t>Dividends and treasury stock purchases require a cash payment. These outlays leave fewer resources to pay liabilities. A bank may agree to loan a company money only if it maintains a minimum level of equity by limiting both its payment of dividends and its purchases of treasury stock. To ensure that a corporation maintains a minimum level of equity, lenders may restrict the amount of treasury stock a corporation may purchase. The restriction often focuses on the balance of Retained earnings. Companies usually report their retained earnings restrictions in notes to the financial statements.</a:t>
            </a:r>
            <a:endParaRPr lang="en-US" altLang="zh-CN" dirty="0">
              <a:cs typeface="Arial" panose="020B0604020202020204" pitchFamily="34" charset="0"/>
            </a:endParaRPr>
          </a:p>
          <a:p>
            <a:pPr lvl="0"/>
            <a:endParaRPr lang="en-US" altLang="zh-CN" dirty="0">
              <a:cs typeface="Arial" panose="020B0604020202020204" pitchFamily="34" charset="0"/>
            </a:endParaRPr>
          </a:p>
          <a:p>
            <a:pPr lvl="0"/>
            <a:r>
              <a:rPr lang="en-US" altLang="zh-CN" dirty="0">
                <a:cs typeface="Arial" panose="020B0604020202020204" pitchFamily="34" charset="0"/>
              </a:rPr>
              <a:t>Appropriations are retained earnings restrictions recorded by formal journal entries. A corporation may appropriate—that is, segregate in a separate account—a portion of retained earnings for a specific use. For example, the board of directors may appropriate part of retained earnings for expansion.</a:t>
            </a:r>
            <a:endParaRPr lang="en-US" altLang="zh-CN" dirty="0">
              <a:ea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6563"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6564" name="Rectangle 2"/>
          <p:cNvSpPr>
            <a:spLocks noTextEdit="1"/>
          </p:cNvSpPr>
          <p:nvPr>
            <p:ph type="sldImg"/>
          </p:nvPr>
        </p:nvSpPr>
        <p:spPr>
          <a:xfrm>
            <a:off x="990600" y="768350"/>
            <a:ext cx="5118100" cy="3838575"/>
          </a:xfrm>
          <a:solidFill>
            <a:srgbClr val="FFFFFF">
              <a:alpha val="100000"/>
            </a:srgbClr>
          </a:solidFill>
          <a:ln/>
        </p:spPr>
      </p:sp>
      <p:sp>
        <p:nvSpPr>
          <p:cNvPr id="66565"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7587"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7588" name="Rectangle 2"/>
          <p:cNvSpPr>
            <a:spLocks noTextEdit="1"/>
          </p:cNvSpPr>
          <p:nvPr>
            <p:ph type="sldImg"/>
          </p:nvPr>
        </p:nvSpPr>
        <p:spPr>
          <a:xfrm>
            <a:off x="990600" y="768350"/>
            <a:ext cx="5118100" cy="3838575"/>
          </a:xfrm>
          <a:solidFill>
            <a:srgbClr val="FFFFFF">
              <a:alpha val="100000"/>
            </a:srgbClr>
          </a:solidFill>
          <a:ln/>
        </p:spPr>
      </p:sp>
      <p:sp>
        <p:nvSpPr>
          <p:cNvPr id="67589"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8611"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8612" name="Rectangle 2"/>
          <p:cNvSpPr>
            <a:spLocks noTextEdit="1"/>
          </p:cNvSpPr>
          <p:nvPr>
            <p:ph type="sldImg"/>
          </p:nvPr>
        </p:nvSpPr>
        <p:spPr>
          <a:xfrm>
            <a:off x="990600" y="768350"/>
            <a:ext cx="5118100" cy="3838575"/>
          </a:xfrm>
          <a:solidFill>
            <a:srgbClr val="FFFFFF">
              <a:alpha val="100000"/>
            </a:srgbClr>
          </a:solidFill>
          <a:ln/>
        </p:spPr>
      </p:sp>
      <p:sp>
        <p:nvSpPr>
          <p:cNvPr id="68613"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963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9636" name="Rectangle 2"/>
          <p:cNvSpPr>
            <a:spLocks noTextEdit="1"/>
          </p:cNvSpPr>
          <p:nvPr>
            <p:ph type="sldImg"/>
          </p:nvPr>
        </p:nvSpPr>
        <p:spPr>
          <a:xfrm>
            <a:off x="990600" y="768350"/>
            <a:ext cx="5118100" cy="3838575"/>
          </a:xfrm>
          <a:solidFill>
            <a:srgbClr val="FFFFFF">
              <a:alpha val="100000"/>
            </a:srgbClr>
          </a:solidFill>
          <a:ln/>
        </p:spPr>
      </p:sp>
      <p:sp>
        <p:nvSpPr>
          <p:cNvPr id="69637"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69635"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69636" name="Rectangle 2"/>
          <p:cNvSpPr>
            <a:spLocks noTextEdit="1"/>
          </p:cNvSpPr>
          <p:nvPr>
            <p:ph type="sldImg"/>
          </p:nvPr>
        </p:nvSpPr>
        <p:spPr>
          <a:xfrm>
            <a:off x="990600" y="768350"/>
            <a:ext cx="5118100" cy="3838575"/>
          </a:xfrm>
          <a:solidFill>
            <a:srgbClr val="FFFFFF">
              <a:alpha val="100000"/>
            </a:srgbClr>
          </a:solidFill>
        </p:spPr>
      </p:sp>
      <p:sp>
        <p:nvSpPr>
          <p:cNvPr id="69637"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Rectangle 2"/>
          <p:cNvSpPr>
            <a:spLocks noTextEdit="1"/>
          </p:cNvSpPr>
          <p:nvPr>
            <p:ph type="sldImg"/>
          </p:nvPr>
        </p:nvSpPr>
        <p:spPr>
          <a:xfrm>
            <a:off x="1000125" y="774700"/>
            <a:ext cx="5099050" cy="3824288"/>
          </a:xfrm>
          <a:ln/>
        </p:spPr>
      </p:sp>
      <p:sp>
        <p:nvSpPr>
          <p:cNvPr id="53251" name="Rectangle 3"/>
          <p:cNvSpPr/>
          <p:nvPr>
            <p:ph type="body" idx="1"/>
          </p:nvPr>
        </p:nvSpPr>
        <p:spPr>
          <a:xfrm>
            <a:off x="946150" y="4860925"/>
            <a:ext cx="5207000" cy="4605338"/>
          </a:xfrm>
          <a:ln/>
        </p:spPr>
        <p:txBody>
          <a:bodyPr wrap="square" lIns="99707" tIns="49854" rIns="99707" bIns="49854" anchor="t" anchorCtr="0"/>
          <a:p>
            <a:pPr lvl="0"/>
            <a:endParaRPr lang="zh-CN"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8" name="Rectangle 6"/>
          <p:cNvSpPr txBox="1">
            <a:spLocks noGrp="1"/>
          </p:cNvSpPr>
          <p:nvPr>
            <p:ph type="ftr" sz="quarter"/>
          </p:nvPr>
        </p:nvSpPr>
        <p:spPr>
          <a:xfrm>
            <a:off x="0" y="9723438"/>
            <a:ext cx="3076575" cy="511175"/>
          </a:xfrm>
          <a:prstGeom prst="rect">
            <a:avLst/>
          </a:prstGeom>
          <a:noFill/>
          <a:ln w="9525">
            <a:noFill/>
          </a:ln>
        </p:spPr>
        <p:txBody>
          <a:bodyPr lIns="99707" tIns="49854" rIns="99707" bIns="49854" anchor="b" anchorCtr="0"/>
          <a:p>
            <a:pPr lvl="0" defTabSz="990600">
              <a:spcBef>
                <a:spcPct val="0"/>
              </a:spcBef>
            </a:pPr>
            <a:r>
              <a:rPr lang="zh-CN" altLang="en-US" sz="1300" dirty="0">
                <a:latin typeface="Times New Roman" panose="02020603050405020304" pitchFamily="18" charset="0"/>
              </a:rPr>
              <a:t>Financial Accounting 1   Lesson summary 6</a:t>
            </a:r>
            <a:endParaRPr lang="en-US" altLang="zh-CN" sz="1300" dirty="0">
              <a:latin typeface="Times New Roman" panose="02020603050405020304" pitchFamily="18" charset="0"/>
            </a:endParaRPr>
          </a:p>
        </p:txBody>
      </p:sp>
      <p:sp>
        <p:nvSpPr>
          <p:cNvPr id="70659" name="Rectangle 7"/>
          <p:cNvSpPr txBox="1">
            <a:spLocks noGrp="1"/>
          </p:cNvSpPr>
          <p:nvPr>
            <p:ph type="sldNum" sz="quarter"/>
          </p:nvPr>
        </p:nvSpPr>
        <p:spPr>
          <a:xfrm>
            <a:off x="4022725" y="9723438"/>
            <a:ext cx="3076575" cy="511175"/>
          </a:xfrm>
          <a:prstGeom prst="rect">
            <a:avLst/>
          </a:prstGeom>
          <a:noFill/>
          <a:ln w="9525">
            <a:noFill/>
          </a:ln>
        </p:spPr>
        <p:txBody>
          <a:bodyPr lIns="99707" tIns="49854" rIns="99707" bIns="49854" anchor="b" anchorCtr="0"/>
          <a:p>
            <a:pPr lvl="0" algn="r" defTabSz="990600">
              <a:spcBef>
                <a:spcPct val="0"/>
              </a:spcBef>
            </a:pPr>
            <a:fld id="{9A0DB2DC-4C9A-4742-B13C-FB6460FD3503}" type="slidenum">
              <a:rPr lang="zh-CN" altLang="en-US" sz="1300" dirty="0">
                <a:latin typeface="Times New Roman" panose="02020603050405020304" pitchFamily="18" charset="0"/>
              </a:rPr>
            </a:fld>
            <a:endParaRPr lang="zh-CN" altLang="en-US" sz="1300" dirty="0">
              <a:latin typeface="Times New Roman" panose="02020603050405020304" pitchFamily="18" charset="0"/>
            </a:endParaRPr>
          </a:p>
        </p:txBody>
      </p:sp>
      <p:sp>
        <p:nvSpPr>
          <p:cNvPr id="70660" name="Rectangle 2"/>
          <p:cNvSpPr>
            <a:spLocks noTextEdit="1"/>
          </p:cNvSpPr>
          <p:nvPr>
            <p:ph type="sldImg"/>
          </p:nvPr>
        </p:nvSpPr>
        <p:spPr>
          <a:xfrm>
            <a:off x="990600" y="768350"/>
            <a:ext cx="5118100" cy="3838575"/>
          </a:xfrm>
          <a:solidFill>
            <a:srgbClr val="FFFFFF">
              <a:alpha val="100000"/>
            </a:srgbClr>
          </a:solidFill>
          <a:ln/>
        </p:spPr>
      </p:sp>
      <p:sp>
        <p:nvSpPr>
          <p:cNvPr id="70661" name="Rectangle 3"/>
          <p:cNvSpPr/>
          <p:nvPr>
            <p:ph type="body" idx="1"/>
          </p:nvPr>
        </p:nvSpPr>
        <p:spPr>
          <a:solidFill>
            <a:srgbClr val="FFFFFF">
              <a:alpha val="100000"/>
            </a:srgbClr>
          </a:solidFill>
          <a:ln>
            <a:solidFill>
              <a:srgbClr val="000000">
                <a:alpha val="100000"/>
              </a:srgbClr>
            </a:solidFill>
            <a:miter/>
          </a:ln>
        </p:spPr>
        <p:txBody>
          <a:bodyPr wrap="square" lIns="99037" tIns="49519" rIns="99037" bIns="49519" anchor="t" anchorCtr="0"/>
          <a:p>
            <a:pPr lvl="0" eaLnBrk="1" hangingPunct="1"/>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Rectangle 2"/>
          <p:cNvSpPr>
            <a:spLocks noTextEdit="1"/>
          </p:cNvSpPr>
          <p:nvPr>
            <p:ph type="sldImg"/>
          </p:nvPr>
        </p:nvSpPr>
        <p:spPr>
          <a:xfrm>
            <a:off x="1000125" y="774700"/>
            <a:ext cx="5099050" cy="3824288"/>
          </a:xfrm>
          <a:ln>
            <a:solidFill>
              <a:schemeClr val="tx1">
                <a:alpha val="100000"/>
              </a:schemeClr>
            </a:solidFill>
          </a:ln>
        </p:spPr>
      </p:sp>
      <p:sp>
        <p:nvSpPr>
          <p:cNvPr id="54275" name="Rectangle 3"/>
          <p:cNvSpPr/>
          <p:nvPr>
            <p:ph type="body" idx="1"/>
          </p:nvPr>
        </p:nvSpPr>
        <p:spPr>
          <a:xfrm>
            <a:off x="946150" y="4860925"/>
            <a:ext cx="5207000" cy="4605338"/>
          </a:xfrm>
          <a:ln w="12700"/>
        </p:spPr>
        <p:txBody>
          <a:bodyPr wrap="square" lIns="98017" tIns="48148" rIns="98017" bIns="48148" anchor="t" anchorCtr="0"/>
          <a:p>
            <a:pPr lvl="0"/>
            <a:r>
              <a:rPr lang="en-US" altLang="zh-CN" dirty="0">
                <a:latin typeface="Times New Roman" panose="02020603050405020304" pitchFamily="18" charset="0"/>
              </a:rPr>
              <a:t>The partnership agreement should provide for the sharing of profits and losses.  Caution the students to read the problems carefully to determine how to allocate the profits and losses.</a:t>
            </a:r>
            <a:endParaRPr lang="en-US" altLang="zh-CN" dirty="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Rectangle 2"/>
          <p:cNvSpPr>
            <a:spLocks noTextEdit="1"/>
          </p:cNvSpPr>
          <p:nvPr>
            <p:ph type="sldImg"/>
          </p:nvPr>
        </p:nvSpPr>
        <p:spPr>
          <a:xfrm>
            <a:off x="1000125" y="774700"/>
            <a:ext cx="5099050" cy="3824288"/>
          </a:xfrm>
          <a:ln>
            <a:solidFill>
              <a:schemeClr val="tx1">
                <a:alpha val="100000"/>
              </a:schemeClr>
            </a:solidFill>
          </a:ln>
        </p:spPr>
      </p:sp>
      <p:sp>
        <p:nvSpPr>
          <p:cNvPr id="55299" name="Rectangle 3"/>
          <p:cNvSpPr/>
          <p:nvPr>
            <p:ph type="body" idx="1"/>
          </p:nvPr>
        </p:nvSpPr>
        <p:spPr>
          <a:xfrm>
            <a:off x="946150" y="4860925"/>
            <a:ext cx="5207000" cy="4605338"/>
          </a:xfrm>
          <a:ln w="12700"/>
        </p:spPr>
        <p:txBody>
          <a:bodyPr wrap="square" lIns="98017" tIns="48148" rIns="98017" bIns="48148" anchor="t" anchorCtr="0"/>
          <a:p>
            <a:pPr lvl="0"/>
            <a:endParaRPr lang="zh-CN"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Rectangle 2"/>
          <p:cNvSpPr>
            <a:spLocks noTextEdit="1"/>
          </p:cNvSpPr>
          <p:nvPr>
            <p:ph type="sldImg"/>
          </p:nvPr>
        </p:nvSpPr>
        <p:spPr>
          <a:xfrm>
            <a:off x="1000125" y="774700"/>
            <a:ext cx="5099050" cy="3824288"/>
          </a:xfrm>
          <a:ln/>
        </p:spPr>
      </p:sp>
      <p:sp>
        <p:nvSpPr>
          <p:cNvPr id="56323" name="Rectangle 3"/>
          <p:cNvSpPr/>
          <p:nvPr>
            <p:ph type="body" idx="1"/>
          </p:nvPr>
        </p:nvSpPr>
        <p:spPr>
          <a:xfrm>
            <a:off x="946150" y="4860925"/>
            <a:ext cx="5207000" cy="4605338"/>
          </a:xfrm>
          <a:ln/>
        </p:spPr>
        <p:txBody>
          <a:bodyPr wrap="square" lIns="99707" tIns="49854" rIns="99707" bIns="49854" anchor="t" anchorCtr="0"/>
          <a:p>
            <a:pPr lvl="0"/>
            <a:endParaRPr lang="zh-CN"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Rectangle 2"/>
          <p:cNvSpPr>
            <a:spLocks noTextEdit="1"/>
          </p:cNvSpPr>
          <p:nvPr>
            <p:ph type="sldImg"/>
          </p:nvPr>
        </p:nvSpPr>
        <p:spPr>
          <a:xfrm>
            <a:off x="1000125" y="774700"/>
            <a:ext cx="5099050" cy="3824288"/>
          </a:xfrm>
          <a:ln/>
        </p:spPr>
      </p:sp>
      <p:sp>
        <p:nvSpPr>
          <p:cNvPr id="57347" name="Rectangle 3"/>
          <p:cNvSpPr/>
          <p:nvPr>
            <p:ph type="body" idx="1"/>
          </p:nvPr>
        </p:nvSpPr>
        <p:spPr>
          <a:xfrm>
            <a:off x="946150" y="4860925"/>
            <a:ext cx="5207000" cy="4605338"/>
          </a:xfrm>
          <a:ln/>
        </p:spPr>
        <p:txBody>
          <a:bodyPr wrap="square" lIns="99707" tIns="49854" rIns="99707" bIns="49854" anchor="t" anchorCtr="0"/>
          <a:p>
            <a:pPr lvl="0"/>
            <a:endParaRPr lang="zh-CN"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Rectangle 2"/>
          <p:cNvSpPr>
            <a:spLocks noTextEdit="1"/>
          </p:cNvSpPr>
          <p:nvPr>
            <p:ph type="sldImg"/>
          </p:nvPr>
        </p:nvSpPr>
        <p:spPr>
          <a:xfrm>
            <a:off x="1000125" y="774700"/>
            <a:ext cx="5099050" cy="3824288"/>
          </a:xfrm>
          <a:ln/>
        </p:spPr>
      </p:sp>
      <p:sp>
        <p:nvSpPr>
          <p:cNvPr id="58371" name="Rectangle 3"/>
          <p:cNvSpPr/>
          <p:nvPr>
            <p:ph type="body" idx="1"/>
          </p:nvPr>
        </p:nvSpPr>
        <p:spPr>
          <a:xfrm>
            <a:off x="946150" y="4860925"/>
            <a:ext cx="5207000" cy="4605338"/>
          </a:xfrm>
          <a:ln/>
        </p:spPr>
        <p:txBody>
          <a:bodyPr wrap="square" lIns="99707" tIns="49854" rIns="99707" bIns="49854" anchor="t" anchorCtr="0"/>
          <a:p>
            <a:pPr lvl="0"/>
            <a:r>
              <a:rPr lang="en-US" altLang="zh-CN" dirty="0">
                <a:latin typeface="Times New Roman" panose="02020603050405020304" pitchFamily="18" charset="0"/>
              </a:rPr>
              <a:t>Capital balance, see part b</a:t>
            </a:r>
            <a:endParaRPr lang="en-US" altLang="zh-CN" dirty="0">
              <a:latin typeface="Times New Roman" panose="02020603050405020304" pitchFamily="18" charset="0"/>
            </a:endParaRPr>
          </a:p>
          <a:p>
            <a:pPr lvl="0"/>
            <a:r>
              <a:rPr lang="en-US" altLang="zh-CN" dirty="0">
                <a:latin typeface="Times New Roman" panose="02020603050405020304" pitchFamily="18" charset="0"/>
              </a:rPr>
              <a:t>Service:  Fultz (30,000 x 40%) and Hardie (30,000 x 60%)</a:t>
            </a:r>
            <a:endParaRPr lang="en-US" altLang="zh-CN" dirty="0">
              <a:latin typeface="Times New Roman" panose="02020603050405020304" pitchFamily="18" charset="0"/>
            </a:endParaRPr>
          </a:p>
          <a:p>
            <a:pPr lvl="0"/>
            <a:r>
              <a:rPr lang="en-US" altLang="zh-CN" dirty="0">
                <a:latin typeface="Times New Roman" panose="02020603050405020304" pitchFamily="18" charset="0"/>
              </a:rPr>
              <a:t>Remainder:  equally</a:t>
            </a:r>
            <a:endParaRPr lang="en-US" altLang="zh-CN" dirty="0">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Rectangle 2"/>
          <p:cNvSpPr>
            <a:spLocks noTextEdit="1"/>
          </p:cNvSpPr>
          <p:nvPr>
            <p:ph type="sldImg"/>
          </p:nvPr>
        </p:nvSpPr>
        <p:spPr>
          <a:xfrm>
            <a:off x="1000125" y="774700"/>
            <a:ext cx="5099050" cy="3824288"/>
          </a:xfrm>
          <a:ln/>
        </p:spPr>
      </p:sp>
      <p:sp>
        <p:nvSpPr>
          <p:cNvPr id="59395" name="Rectangle 3"/>
          <p:cNvSpPr/>
          <p:nvPr>
            <p:ph type="body" idx="1"/>
          </p:nvPr>
        </p:nvSpPr>
        <p:spPr>
          <a:xfrm>
            <a:off x="946150" y="4860925"/>
            <a:ext cx="5207000" cy="4605338"/>
          </a:xfrm>
          <a:ln/>
        </p:spPr>
        <p:txBody>
          <a:bodyPr wrap="square" lIns="99707" tIns="49854" rIns="99707" bIns="49854" anchor="t" anchorCtr="0"/>
          <a:p>
            <a:pPr lvl="0"/>
            <a:endParaRPr lang="zh-CN"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Rectangle 2"/>
          <p:cNvSpPr>
            <a:spLocks noTextEdit="1"/>
          </p:cNvSpPr>
          <p:nvPr>
            <p:ph type="sldImg"/>
          </p:nvPr>
        </p:nvSpPr>
        <p:spPr>
          <a:xfrm>
            <a:off x="1000125" y="774700"/>
            <a:ext cx="5099050" cy="3824288"/>
          </a:xfrm>
          <a:ln>
            <a:solidFill>
              <a:schemeClr val="tx1">
                <a:alpha val="100000"/>
              </a:schemeClr>
            </a:solidFill>
          </a:ln>
        </p:spPr>
      </p:sp>
      <p:sp>
        <p:nvSpPr>
          <p:cNvPr id="60419" name="Rectangle 3"/>
          <p:cNvSpPr/>
          <p:nvPr>
            <p:ph type="body" idx="1"/>
          </p:nvPr>
        </p:nvSpPr>
        <p:spPr>
          <a:xfrm>
            <a:off x="946150" y="4860925"/>
            <a:ext cx="5207000" cy="4605338"/>
          </a:xfrm>
          <a:ln w="12700"/>
        </p:spPr>
        <p:txBody>
          <a:bodyPr wrap="square" lIns="98017" tIns="48148" rIns="98017" bIns="48148" anchor="t" anchorCtr="0"/>
          <a:p>
            <a:pPr lvl="0"/>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grpSp>
        <p:nvGrpSpPr>
          <p:cNvPr id="4098" name="Group 2"/>
          <p:cNvGrpSpPr/>
          <p:nvPr/>
        </p:nvGrpSpPr>
        <p:grpSpPr>
          <a:xfrm>
            <a:off x="0" y="2438400"/>
            <a:ext cx="9009063" cy="1052513"/>
            <a:chOff x="0" y="1536"/>
            <a:chExt cx="5675" cy="663"/>
          </a:xfrm>
        </p:grpSpPr>
        <p:grpSp>
          <p:nvGrpSpPr>
            <p:cNvPr id="4104" name="Group 3"/>
            <p:cNvGrpSpPr/>
            <p:nvPr/>
          </p:nvGrpSpPr>
          <p:grpSpPr>
            <a:xfrm>
              <a:off x="185" y="1604"/>
              <a:ext cx="449" cy="299"/>
              <a:chOff x="720" y="336"/>
              <a:chExt cx="624" cy="432"/>
            </a:xfrm>
          </p:grpSpPr>
          <p:sp>
            <p:nvSpPr>
              <p:cNvPr id="4111" name="Rectangle 4"/>
              <p:cNvSpPr/>
              <p:nvPr/>
            </p:nvSpPr>
            <p:spPr>
              <a:xfrm>
                <a:off x="720" y="336"/>
                <a:ext cx="384" cy="432"/>
              </a:xfrm>
              <a:prstGeom prst="rect">
                <a:avLst/>
              </a:prstGeom>
              <a:solidFill>
                <a:schemeClr val="folHlink"/>
              </a:soli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4112" name="Rectangle 5"/>
              <p:cNvSpPr/>
              <p:nvPr/>
            </p:nvSpPr>
            <p:spPr>
              <a:xfrm>
                <a:off x="1056" y="336"/>
                <a:ext cx="288" cy="432"/>
              </a:xfrm>
              <a:prstGeom prst="rect">
                <a:avLst/>
              </a:prstGeom>
              <a:gradFill rotWithShape="0">
                <a:gsLst>
                  <a:gs pos="0">
                    <a:schemeClr val="folHlink"/>
                  </a:gs>
                  <a:gs pos="100000">
                    <a:schemeClr val="bg1"/>
                  </a:gs>
                </a:gsLst>
                <a:lin ang="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grpSp>
        <p:grpSp>
          <p:nvGrpSpPr>
            <p:cNvPr id="4105" name="Group 6"/>
            <p:cNvGrpSpPr/>
            <p:nvPr/>
          </p:nvGrpSpPr>
          <p:grpSpPr>
            <a:xfrm>
              <a:off x="263" y="1870"/>
              <a:ext cx="466" cy="299"/>
              <a:chOff x="912" y="2640"/>
              <a:chExt cx="672" cy="432"/>
            </a:xfrm>
          </p:grpSpPr>
          <p:sp>
            <p:nvSpPr>
              <p:cNvPr id="4109" name="Rectangle 7"/>
              <p:cNvSpPr/>
              <p:nvPr/>
            </p:nvSpPr>
            <p:spPr>
              <a:xfrm>
                <a:off x="912" y="2640"/>
                <a:ext cx="384" cy="432"/>
              </a:xfrm>
              <a:prstGeom prst="rect">
                <a:avLst/>
              </a:prstGeom>
              <a:solidFill>
                <a:schemeClr val="accent2"/>
              </a:soli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4110" name="Rectangle 8"/>
              <p:cNvSpPr/>
              <p:nvPr/>
            </p:nvSpPr>
            <p:spPr>
              <a:xfrm>
                <a:off x="1248" y="2640"/>
                <a:ext cx="336" cy="432"/>
              </a:xfrm>
              <a:prstGeom prst="rect">
                <a:avLst/>
              </a:prstGeom>
              <a:gradFill rotWithShape="0">
                <a:gsLst>
                  <a:gs pos="0">
                    <a:schemeClr val="accent2"/>
                  </a:gs>
                  <a:gs pos="100000">
                    <a:schemeClr val="bg1"/>
                  </a:gs>
                </a:gsLst>
                <a:lin ang="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grpSp>
        <p:sp>
          <p:nvSpPr>
            <p:cNvPr id="4106" name="Rectangle 9"/>
            <p:cNvSpPr/>
            <p:nvPr/>
          </p:nvSpPr>
          <p:spPr>
            <a:xfrm>
              <a:off x="0" y="1824"/>
              <a:ext cx="353" cy="266"/>
            </a:xfrm>
            <a:prstGeom prst="rect">
              <a:avLst/>
            </a:prstGeom>
            <a:gradFill rotWithShape="0">
              <a:gsLst>
                <a:gs pos="0">
                  <a:schemeClr val="bg1"/>
                </a:gs>
                <a:gs pos="100000">
                  <a:schemeClr val="hlink"/>
                </a:gs>
              </a:gsLst>
              <a:lin ang="1890000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4107" name="Rectangle 10"/>
            <p:cNvSpPr/>
            <p:nvPr/>
          </p:nvSpPr>
          <p:spPr>
            <a:xfrm>
              <a:off x="400" y="1536"/>
              <a:ext cx="20" cy="663"/>
            </a:xfrm>
            <a:prstGeom prst="rect">
              <a:avLst/>
            </a:prstGeom>
            <a:solidFill>
              <a:schemeClr val="bg2"/>
            </a:soli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4108" name="Rectangle 11"/>
            <p:cNvSpPr/>
            <p:nvPr/>
          </p:nvSpPr>
          <p:spPr>
            <a:xfrm flipV="1">
              <a:off x="199" y="2054"/>
              <a:ext cx="5476" cy="35"/>
            </a:xfrm>
            <a:prstGeom prst="rect">
              <a:avLst/>
            </a:prstGeom>
            <a:gradFill rotWithShape="0">
              <a:gsLst>
                <a:gs pos="0">
                  <a:schemeClr val="bg2"/>
                </a:gs>
                <a:gs pos="100000">
                  <a:schemeClr val="bg1"/>
                </a:gs>
              </a:gsLst>
              <a:lin ang="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grpSp>
      <p:sp>
        <p:nvSpPr>
          <p:cNvPr id="568332" name="Rectangle 12"/>
          <p:cNvSpPr>
            <a:spLocks noGrp="1" noChangeArrowheads="1"/>
          </p:cNvSpPr>
          <p:nvPr>
            <p:ph type="ctrTitle"/>
          </p:nvPr>
        </p:nvSpPr>
        <p:spPr>
          <a:xfrm>
            <a:off x="990600" y="1676400"/>
            <a:ext cx="7772400" cy="1462088"/>
          </a:xfrm>
        </p:spPr>
        <p:txBody>
          <a:bodyPr/>
          <a:lstStyle>
            <a:lvl1pPr>
              <a:defRPr/>
            </a:lvl1pPr>
          </a:lstStyle>
          <a:p>
            <a:r>
              <a:rPr lang="zh-CN" altLang="en-US"/>
              <a:t>单击此处编辑母版标题样式</a:t>
            </a:r>
            <a:endParaRPr lang="zh-CN" altLang="en-US"/>
          </a:p>
        </p:txBody>
      </p:sp>
      <p:sp>
        <p:nvSpPr>
          <p:cNvPr id="568333" name="Rectangle 13"/>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r>
              <a:rPr lang="zh-CN" altLang="en-US"/>
              <a:t>单击此处编辑母版副标题样式</a:t>
            </a:r>
            <a:endParaRPr lang="zh-CN" altLang="en-US"/>
          </a:p>
        </p:txBody>
      </p:sp>
      <p:sp>
        <p:nvSpPr>
          <p:cNvPr id="24" name="Rectangle 14"/>
          <p:cNvSpPr>
            <a:spLocks noGrp="1" noChangeArrowheads="1"/>
          </p:cNvSpPr>
          <p:nvPr>
            <p:ph type="dt" sz="half" idx="2"/>
          </p:nvPr>
        </p:nvSpPr>
        <p:spPr bwMode="auto">
          <a:xfrm>
            <a:off x="990600" y="6248400"/>
            <a:ext cx="1905000" cy="457200"/>
          </a:xfrm>
          <a:prstGeom prst="rect">
            <a:avLst/>
          </a:prstGeom>
          <a:ln>
            <a:miter lim="800000"/>
          </a:ln>
        </p:spPr>
        <p:txBody>
          <a:bodyPr vert="horz" wrap="square" lIns="91440" tIns="45720" rIns="91440" bIns="45720" numCol="1" anchor="b" anchorCtr="0" compatLnSpc="1"/>
          <a:lstStyle>
            <a:lvl1pPr>
              <a:defRPr smtClean="0">
                <a:solidFill>
                  <a:schemeClr val="bg2"/>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bg2"/>
              </a:solidFill>
              <a:effectLst/>
              <a:uLnTx/>
              <a:uFillTx/>
              <a:latin typeface="Tahoma" panose="020B0604030504040204" pitchFamily="34" charset="0"/>
              <a:ea typeface="宋体" panose="02010600030101010101" pitchFamily="2" charset="-122"/>
              <a:cs typeface="+mn-cs"/>
            </a:endParaRPr>
          </a:p>
        </p:txBody>
      </p:sp>
      <p:sp>
        <p:nvSpPr>
          <p:cNvPr id="25" name="Rectangle 15"/>
          <p:cNvSpPr>
            <a:spLocks noGrp="1" noChangeArrowheads="1"/>
          </p:cNvSpPr>
          <p:nvPr>
            <p:ph type="ftr" sz="quarter" idx="3"/>
          </p:nvPr>
        </p:nvSpPr>
        <p:spPr bwMode="auto">
          <a:xfrm>
            <a:off x="3429000" y="6248400"/>
            <a:ext cx="2895600" cy="457200"/>
          </a:xfrm>
          <a:prstGeom prst="rect">
            <a:avLst/>
          </a:prstGeom>
          <a:ln>
            <a:miter lim="800000"/>
          </a:ln>
        </p:spPr>
        <p:txBody>
          <a:bodyPr vert="horz" wrap="square" lIns="91440" tIns="45720" rIns="91440" bIns="45720" numCol="1" anchor="b" anchorCtr="0" compatLnSpc="1"/>
          <a:lstStyle>
            <a:lvl1pPr>
              <a:defRPr>
                <a:solidFill>
                  <a:schemeClr val="bg2"/>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bg2"/>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bg2"/>
              </a:solidFill>
              <a:effectLst/>
              <a:uLnTx/>
              <a:uFillTx/>
              <a:latin typeface="Tahoma" panose="020B0604030504040204" pitchFamily="34" charset="0"/>
              <a:ea typeface="宋体" panose="02010600030101010101" pitchFamily="2" charset="-122"/>
              <a:cs typeface="+mn-cs"/>
            </a:endParaRPr>
          </a:p>
        </p:txBody>
      </p:sp>
      <p:sp>
        <p:nvSpPr>
          <p:cNvPr id="26" name="Rectangle 16"/>
          <p:cNvSpPr>
            <a:spLocks noGrp="1" noChangeArrowheads="1"/>
          </p:cNvSpPr>
          <p:nvPr>
            <p:ph type="sldNum" sz="quarter" idx="4"/>
          </p:nvPr>
        </p:nvSpPr>
        <p:spPr bwMode="auto">
          <a:xfrm>
            <a:off x="6858000" y="6248400"/>
            <a:ext cx="1905000" cy="45720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zh-CN" altLang="en-US" dirty="0">
                <a:solidFill>
                  <a:schemeClr val="bg2"/>
                </a:solidFill>
              </a:rPr>
            </a:fld>
            <a:endParaRPr lang="zh-CN" altLang="en-US" dirty="0">
              <a:solidFill>
                <a:schemeClr val="bg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004050" y="214313"/>
            <a:ext cx="1951038" cy="59182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150938" y="214313"/>
            <a:ext cx="5700712" cy="59182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1150938" y="214313"/>
            <a:ext cx="7793037" cy="1462087"/>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1182688" y="2017713"/>
            <a:ext cx="7772400" cy="411480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Char char="n"/>
              <a:defRPr/>
            </a:pPr>
            <a:endParaRPr kumimoji="0" lang="zh-CN" alt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showMasterPhAnim="0" showMasterSp="0">
  <p:cSld name="标题幻灯片">
    <p:bg>
      <p:bgPr>
        <a:solidFill>
          <a:schemeClr val="bg1"/>
        </a:solidFill>
        <a:effectLst/>
      </p:bgPr>
    </p:bg>
    <p:spTree>
      <p:nvGrpSpPr>
        <p:cNvPr id="1" name=""/>
        <p:cNvGrpSpPr/>
        <p:nvPr/>
      </p:nvGrpSpPr>
      <p:grpSpPr>
        <a:xfrm>
          <a:off x="0" y="0"/>
          <a:ext cx="0" cy="0"/>
          <a:chOff x="0" y="0"/>
          <a:chExt cx="0" cy="0"/>
        </a:xfrm>
      </p:grpSpPr>
      <p:pic>
        <p:nvPicPr>
          <p:cNvPr id="5122" name="Picture 2" descr="titlemaster_med"/>
          <p:cNvPicPr>
            <a:picLocks noChangeAspect="1"/>
          </p:cNvPicPr>
          <p:nvPr/>
        </p:nvPicPr>
        <p:blipFill>
          <a:blip r:embed="rId2"/>
          <a:stretch>
            <a:fillRect/>
          </a:stretch>
        </p:blipFill>
        <p:spPr>
          <a:xfrm>
            <a:off x="0" y="0"/>
            <a:ext cx="9144000" cy="6862763"/>
          </a:xfrm>
          <a:prstGeom prst="rect">
            <a:avLst/>
          </a:prstGeom>
          <a:noFill/>
          <a:ln w="9525">
            <a:noFill/>
          </a:ln>
        </p:spPr>
      </p:pic>
      <p:sp>
        <p:nvSpPr>
          <p:cNvPr id="571398"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anose="05000000000000000000" pitchFamily="2" charset="2"/>
              <a:buNone/>
              <a:defRPr/>
            </a:lvl1pPr>
          </a:lstStyle>
          <a:p>
            <a:r>
              <a:rPr lang="zh-CN" altLang="en-US"/>
              <a:t>单击此处编辑母版副标题样式</a:t>
            </a:r>
            <a:endParaRPr lang="zh-CN" altLang="en-US"/>
          </a:p>
        </p:txBody>
      </p:sp>
      <p:sp>
        <p:nvSpPr>
          <p:cNvPr id="571399"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defRPr/>
            </a:lvl1pPr>
          </a:lstStyle>
          <a:p>
            <a:r>
              <a:rPr lang="zh-CN" altLang="en-US"/>
              <a:t>单击此处编辑母版标题样式</a:t>
            </a:r>
            <a:endParaRPr lang="zh-CN" altLang="en-US"/>
          </a:p>
        </p:txBody>
      </p:sp>
      <p:sp>
        <p:nvSpPr>
          <p:cNvPr id="11" name="Rectangle 3"/>
          <p:cNvSpPr>
            <a:spLocks noGrp="1" noChangeArrowheads="1"/>
          </p:cNvSpPr>
          <p:nvPr>
            <p:ph type="dt" sz="half" idx="2"/>
          </p:nvPr>
        </p:nvSpPr>
        <p:spPr bwMode="auto">
          <a:xfrm>
            <a:off x="304800" y="6248400"/>
            <a:ext cx="1905000" cy="457200"/>
          </a:xfrm>
          <a:prstGeom prst="rect">
            <a:avLst/>
          </a:prstGeom>
          <a:ln>
            <a:miter lim="800000"/>
          </a:ln>
        </p:spPr>
        <p:txBody>
          <a:bodyPr vert="horz" wrap="square" lIns="91440" tIns="45720" rIns="91440" bIns="45720" numCol="1" anchor="t" anchorCtr="0" compatLnSpc="1"/>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12" name="Rectangle 4"/>
          <p:cNvSpPr>
            <a:spLocks noGrp="1" noChangeArrowheads="1"/>
          </p:cNvSpPr>
          <p:nvPr>
            <p:ph type="ftr" sz="quarter" idx="3"/>
          </p:nvPr>
        </p:nvSpPr>
        <p:spPr bwMode="auto">
          <a:xfrm>
            <a:off x="3124200" y="6248400"/>
            <a:ext cx="2895600" cy="457200"/>
          </a:xfrm>
          <a:prstGeom prst="rect">
            <a:avLst/>
          </a:prstGeom>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13" name="Rectangle 5"/>
          <p:cNvSpPr>
            <a:spLocks noGrp="1" noChangeArrowheads="1"/>
          </p:cNvSpPr>
          <p:nvPr>
            <p:ph type="sldNum" sz="quarter" idx="4"/>
          </p:nvPr>
        </p:nvSpPr>
        <p:spPr bwMode="auto">
          <a:xfrm>
            <a:off x="7010400" y="6248400"/>
            <a:ext cx="1905000" cy="457200"/>
          </a:xfrm>
          <a:prstGeom prst="rect">
            <a:avLst/>
          </a:prstGeom>
          <a:ln>
            <a:miter lim="800000"/>
          </a:ln>
        </p:spPr>
        <p:txBody>
          <a:bodyPr vert="horz" wrap="square" lIns="91440" tIns="45720" rIns="91440" bIns="45720" numCol="1" anchor="t" anchorCtr="0" compatLnSpc="1"/>
          <a:p>
            <a:pPr algn="r">
              <a:buNone/>
            </a:pPr>
            <a:fld id="{9A0DB2DC-4C9A-4742-B13C-FB6460FD3503}" type="slidenum">
              <a:rPr lang="zh-CN" altLang="en-US" dirty="0">
                <a:effectLst>
                  <a:outerShdw blurRad="38100" dist="38100" dir="2700000">
                    <a:srgbClr val="C0C0C0"/>
                  </a:outerShdw>
                </a:effectLst>
                <a:latin typeface="Arial" panose="020B0604020202020204" pitchFamily="34" charset="0"/>
              </a:rPr>
            </a:fld>
            <a:endParaRPr lang="zh-CN" altLang="en-US" dirty="0">
              <a:effectLst>
                <a:outerShdw blurRad="38100" dist="38100" dir="2700000">
                  <a:srgbClr val="C0C0C0"/>
                </a:outerShdw>
              </a:effectLst>
              <a:latin typeface="Arial" panose="020B0604020202020204" pitchFamily="34" charset="0"/>
            </a:endParaRPr>
          </a:p>
        </p:txBody>
      </p:sp>
    </p:spTree>
  </p:cSld>
  <p:clrMapOvr>
    <a:masterClrMapping/>
  </p:clrMapOvr>
  <p:transition>
    <p:fade thruBlk="1"/>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39000" y="228600"/>
            <a:ext cx="1600200" cy="5867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2438400" y="228600"/>
            <a:ext cx="4648200" cy="58674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Ovr>
    <a:masterClrMapping/>
  </p:clrMapOvr>
  <p:transition>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grpSp>
        <p:nvGrpSpPr>
          <p:cNvPr id="4098" name="Group 2"/>
          <p:cNvGrpSpPr/>
          <p:nvPr/>
        </p:nvGrpSpPr>
        <p:grpSpPr>
          <a:xfrm>
            <a:off x="0" y="2438400"/>
            <a:ext cx="9009063" cy="1052513"/>
            <a:chOff x="0" y="1536"/>
            <a:chExt cx="5675" cy="663"/>
          </a:xfrm>
        </p:grpSpPr>
        <p:grpSp>
          <p:nvGrpSpPr>
            <p:cNvPr id="4104" name="Group 3"/>
            <p:cNvGrpSpPr/>
            <p:nvPr/>
          </p:nvGrpSpPr>
          <p:grpSpPr>
            <a:xfrm>
              <a:off x="185" y="1604"/>
              <a:ext cx="449" cy="299"/>
              <a:chOff x="720" y="336"/>
              <a:chExt cx="624" cy="432"/>
            </a:xfrm>
          </p:grpSpPr>
          <p:sp>
            <p:nvSpPr>
              <p:cNvPr id="4111" name="Rectangle 4"/>
              <p:cNvSpPr/>
              <p:nvPr/>
            </p:nvSpPr>
            <p:spPr>
              <a:xfrm>
                <a:off x="720" y="336"/>
                <a:ext cx="384" cy="432"/>
              </a:xfrm>
              <a:prstGeom prst="rect">
                <a:avLst/>
              </a:prstGeom>
              <a:solidFill>
                <a:schemeClr val="folHlink"/>
              </a:soli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4112" name="Rectangle 5"/>
              <p:cNvSpPr/>
              <p:nvPr/>
            </p:nvSpPr>
            <p:spPr>
              <a:xfrm>
                <a:off x="1056" y="336"/>
                <a:ext cx="288" cy="432"/>
              </a:xfrm>
              <a:prstGeom prst="rect">
                <a:avLst/>
              </a:prstGeom>
              <a:gradFill rotWithShape="0">
                <a:gsLst>
                  <a:gs pos="0">
                    <a:schemeClr val="folHlink"/>
                  </a:gs>
                  <a:gs pos="100000">
                    <a:schemeClr val="bg1"/>
                  </a:gs>
                </a:gsLst>
                <a:lin ang="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grpSp>
        <p:grpSp>
          <p:nvGrpSpPr>
            <p:cNvPr id="4105" name="Group 6"/>
            <p:cNvGrpSpPr/>
            <p:nvPr/>
          </p:nvGrpSpPr>
          <p:grpSpPr>
            <a:xfrm>
              <a:off x="263" y="1870"/>
              <a:ext cx="466" cy="299"/>
              <a:chOff x="912" y="2640"/>
              <a:chExt cx="672" cy="432"/>
            </a:xfrm>
          </p:grpSpPr>
          <p:sp>
            <p:nvSpPr>
              <p:cNvPr id="4109" name="Rectangle 7"/>
              <p:cNvSpPr/>
              <p:nvPr/>
            </p:nvSpPr>
            <p:spPr>
              <a:xfrm>
                <a:off x="912" y="2640"/>
                <a:ext cx="384" cy="432"/>
              </a:xfrm>
              <a:prstGeom prst="rect">
                <a:avLst/>
              </a:prstGeom>
              <a:solidFill>
                <a:schemeClr val="accent2"/>
              </a:soli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4110" name="Rectangle 8"/>
              <p:cNvSpPr/>
              <p:nvPr/>
            </p:nvSpPr>
            <p:spPr>
              <a:xfrm>
                <a:off x="1248" y="2640"/>
                <a:ext cx="336" cy="432"/>
              </a:xfrm>
              <a:prstGeom prst="rect">
                <a:avLst/>
              </a:prstGeom>
              <a:gradFill rotWithShape="0">
                <a:gsLst>
                  <a:gs pos="0">
                    <a:schemeClr val="accent2"/>
                  </a:gs>
                  <a:gs pos="100000">
                    <a:schemeClr val="bg1"/>
                  </a:gs>
                </a:gsLst>
                <a:lin ang="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grpSp>
        <p:sp>
          <p:nvSpPr>
            <p:cNvPr id="4106" name="Rectangle 9"/>
            <p:cNvSpPr/>
            <p:nvPr/>
          </p:nvSpPr>
          <p:spPr>
            <a:xfrm>
              <a:off x="0" y="1824"/>
              <a:ext cx="353" cy="266"/>
            </a:xfrm>
            <a:prstGeom prst="rect">
              <a:avLst/>
            </a:prstGeom>
            <a:gradFill rotWithShape="0">
              <a:gsLst>
                <a:gs pos="0">
                  <a:schemeClr val="bg1"/>
                </a:gs>
                <a:gs pos="100000">
                  <a:schemeClr val="hlink"/>
                </a:gs>
              </a:gsLst>
              <a:lin ang="1890000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4107" name="Rectangle 10"/>
            <p:cNvSpPr/>
            <p:nvPr/>
          </p:nvSpPr>
          <p:spPr>
            <a:xfrm>
              <a:off x="400" y="1536"/>
              <a:ext cx="20" cy="663"/>
            </a:xfrm>
            <a:prstGeom prst="rect">
              <a:avLst/>
            </a:prstGeom>
            <a:solidFill>
              <a:schemeClr val="bg2"/>
            </a:solidFill>
            <a:ln w="9525">
              <a:noFill/>
            </a:ln>
          </p:spPr>
          <p:txBody>
            <a:bodyPr wrap="none" anchor="ctr" anchorCtr="0"/>
            <a:p>
              <a:pPr lvl="0" eaLnBrk="1" hangingPunct="1">
                <a:buNone/>
              </a:pPr>
              <a:endParaRPr lang="zh-CN" altLang="en-US" dirty="0">
                <a:latin typeface="Tahoma" panose="020B0604030504040204" pitchFamily="34" charset="0"/>
              </a:endParaRPr>
            </a:p>
          </p:txBody>
        </p:sp>
        <p:sp>
          <p:nvSpPr>
            <p:cNvPr id="4108" name="Rectangle 11"/>
            <p:cNvSpPr/>
            <p:nvPr/>
          </p:nvSpPr>
          <p:spPr>
            <a:xfrm flipV="1">
              <a:off x="199" y="2054"/>
              <a:ext cx="5476" cy="35"/>
            </a:xfrm>
            <a:prstGeom prst="rect">
              <a:avLst/>
            </a:prstGeom>
            <a:gradFill rotWithShape="0">
              <a:gsLst>
                <a:gs pos="0">
                  <a:schemeClr val="bg2"/>
                </a:gs>
                <a:gs pos="100000">
                  <a:schemeClr val="bg1"/>
                </a:gs>
              </a:gsLst>
              <a:lin ang="0" scaled="1"/>
              <a:tileRect/>
            </a:gradFill>
            <a:ln w="9525">
              <a:noFill/>
            </a:ln>
          </p:spPr>
          <p:txBody>
            <a:bodyPr wrap="none" anchor="ctr" anchorCtr="0"/>
            <a:p>
              <a:pPr lvl="0" eaLnBrk="1" hangingPunct="1">
                <a:buNone/>
              </a:pPr>
              <a:endParaRPr lang="zh-CN" altLang="en-US" dirty="0">
                <a:latin typeface="Tahoma" panose="020B0604030504040204" pitchFamily="34" charset="0"/>
              </a:endParaRPr>
            </a:p>
          </p:txBody>
        </p:sp>
      </p:grpSp>
      <p:sp>
        <p:nvSpPr>
          <p:cNvPr id="568332" name="Rectangle 12"/>
          <p:cNvSpPr>
            <a:spLocks noGrp="1" noChangeArrowheads="1"/>
          </p:cNvSpPr>
          <p:nvPr>
            <p:ph type="ctrTitle"/>
          </p:nvPr>
        </p:nvSpPr>
        <p:spPr>
          <a:xfrm>
            <a:off x="990600" y="1676400"/>
            <a:ext cx="7772400" cy="1462088"/>
          </a:xfrm>
        </p:spPr>
        <p:txBody>
          <a:bodyPr/>
          <a:lstStyle>
            <a:lvl1pPr>
              <a:defRPr/>
            </a:lvl1pPr>
          </a:lstStyle>
          <a:p>
            <a:r>
              <a:rPr lang="zh-CN" altLang="en-US"/>
              <a:t>单击此处编辑母版标题样式</a:t>
            </a:r>
            <a:endParaRPr lang="zh-CN" altLang="en-US"/>
          </a:p>
        </p:txBody>
      </p:sp>
      <p:sp>
        <p:nvSpPr>
          <p:cNvPr id="568333" name="Rectangle 13"/>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r>
              <a:rPr lang="zh-CN" altLang="en-US"/>
              <a:t>单击此处编辑母版副标题样式</a:t>
            </a:r>
            <a:endParaRPr lang="zh-CN" altLang="en-US"/>
          </a:p>
        </p:txBody>
      </p:sp>
      <p:sp>
        <p:nvSpPr>
          <p:cNvPr id="24" name="Rectangle 14"/>
          <p:cNvSpPr>
            <a:spLocks noGrp="1" noChangeArrowheads="1"/>
          </p:cNvSpPr>
          <p:nvPr>
            <p:ph type="dt" sz="half" idx="2"/>
          </p:nvPr>
        </p:nvSpPr>
        <p:spPr bwMode="auto">
          <a:xfrm>
            <a:off x="990600" y="6248400"/>
            <a:ext cx="1905000" cy="457200"/>
          </a:xfrm>
          <a:prstGeom prst="rect">
            <a:avLst/>
          </a:prstGeom>
          <a:ln>
            <a:miter lim="800000"/>
          </a:ln>
        </p:spPr>
        <p:txBody>
          <a:bodyPr vert="horz" wrap="square" lIns="91440" tIns="45720" rIns="91440" bIns="45720" numCol="1" anchor="b" anchorCtr="0" compatLnSpc="1"/>
          <a:lstStyle>
            <a:lvl1pPr>
              <a:defRPr smtClean="0">
                <a:solidFill>
                  <a:schemeClr val="bg2"/>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bg2"/>
              </a:solidFill>
              <a:effectLst/>
              <a:uLnTx/>
              <a:uFillTx/>
              <a:latin typeface="Tahoma" panose="020B0604030504040204" pitchFamily="34" charset="0"/>
              <a:ea typeface="宋体" panose="02010600030101010101" pitchFamily="2" charset="-122"/>
              <a:cs typeface="+mn-cs"/>
            </a:endParaRPr>
          </a:p>
        </p:txBody>
      </p:sp>
      <p:sp>
        <p:nvSpPr>
          <p:cNvPr id="25" name="Rectangle 15"/>
          <p:cNvSpPr>
            <a:spLocks noGrp="1" noChangeArrowheads="1"/>
          </p:cNvSpPr>
          <p:nvPr>
            <p:ph type="ftr" sz="quarter" idx="3"/>
          </p:nvPr>
        </p:nvSpPr>
        <p:spPr bwMode="auto">
          <a:xfrm>
            <a:off x="3429000" y="6248400"/>
            <a:ext cx="2895600" cy="457200"/>
          </a:xfrm>
          <a:prstGeom prst="rect">
            <a:avLst/>
          </a:prstGeom>
          <a:ln>
            <a:miter lim="800000"/>
          </a:ln>
        </p:spPr>
        <p:txBody>
          <a:bodyPr vert="horz" wrap="square" lIns="91440" tIns="45720" rIns="91440" bIns="45720" numCol="1" anchor="b" anchorCtr="0" compatLnSpc="1"/>
          <a:lstStyle>
            <a:lvl1pPr>
              <a:defRPr>
                <a:solidFill>
                  <a:schemeClr val="bg2"/>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bg2"/>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bg2"/>
              </a:solidFill>
              <a:effectLst/>
              <a:uLnTx/>
              <a:uFillTx/>
              <a:latin typeface="Tahoma" panose="020B0604030504040204" pitchFamily="34" charset="0"/>
              <a:ea typeface="宋体" panose="02010600030101010101" pitchFamily="2" charset="-122"/>
              <a:cs typeface="+mn-cs"/>
            </a:endParaRPr>
          </a:p>
        </p:txBody>
      </p:sp>
      <p:sp>
        <p:nvSpPr>
          <p:cNvPr id="26" name="Rectangle 16"/>
          <p:cNvSpPr>
            <a:spLocks noGrp="1" noChangeArrowheads="1"/>
          </p:cNvSpPr>
          <p:nvPr>
            <p:ph type="sldNum" sz="quarter" idx="4"/>
          </p:nvPr>
        </p:nvSpPr>
        <p:spPr bwMode="auto">
          <a:xfrm>
            <a:off x="6858000" y="6248400"/>
            <a:ext cx="1905000" cy="457200"/>
          </a:xfrm>
          <a:prstGeom prst="rect">
            <a:avLst/>
          </a:prstGeom>
          <a:ln>
            <a:miter lim="800000"/>
          </a:ln>
        </p:spPr>
        <p:txBody>
          <a:bodyPr vert="horz" wrap="square" lIns="91440" tIns="45720" rIns="91440" bIns="45720" numCol="1" anchor="b" anchorCtr="0" compatLnSpc="1"/>
          <a:p>
            <a:pPr algn="r">
              <a:buNone/>
            </a:pPr>
            <a:fld id="{9A0DB2DC-4C9A-4742-B13C-FB6460FD3503}" type="slidenum">
              <a:rPr lang="zh-CN" altLang="en-US" dirty="0">
                <a:solidFill>
                  <a:schemeClr val="bg2"/>
                </a:solidFill>
              </a:rPr>
            </a:fld>
            <a:endParaRPr lang="zh-CN" altLang="en-US" dirty="0">
              <a:solidFill>
                <a:schemeClr val="bg2"/>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004050" y="214313"/>
            <a:ext cx="1951038" cy="59182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150938" y="214313"/>
            <a:ext cx="5700712" cy="59182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1150938" y="214313"/>
            <a:ext cx="7793037" cy="1462087"/>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1182688" y="2017713"/>
            <a:ext cx="7772400" cy="4114800"/>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Char char="n"/>
              <a:defRPr/>
            </a:pPr>
            <a:endParaRPr kumimoji="0" lang="zh-CN" alt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image" Target="../media/image2.jpeg"/><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2.xml"/><Relationship Id="rId8" Type="http://schemas.openxmlformats.org/officeDocument/2006/relationships/slideLayout" Target="../slideLayouts/slideLayout31.xml"/><Relationship Id="rId7" Type="http://schemas.openxmlformats.org/officeDocument/2006/relationships/slideLayout" Target="../slideLayouts/slideLayout30.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3" Type="http://schemas.openxmlformats.org/officeDocument/2006/relationships/slideLayout" Target="../slideLayouts/slideLayout26.xml"/><Relationship Id="rId2" Type="http://schemas.openxmlformats.org/officeDocument/2006/relationships/slideLayout" Target="../slideLayouts/slideLayout25.xml"/><Relationship Id="rId12" Type="http://schemas.openxmlformats.org/officeDocument/2006/relationships/theme" Target="../theme/theme3.xml"/><Relationship Id="rId11" Type="http://schemas.openxmlformats.org/officeDocument/2006/relationships/slideLayout" Target="../slideLayouts/slideLayout34.xml"/><Relationship Id="rId10" Type="http://schemas.openxmlformats.org/officeDocument/2006/relationships/slideLayout" Target="../slideLayouts/slideLayout33.xml"/><Relationship Id="rId1"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3.xml"/><Relationship Id="rId8" Type="http://schemas.openxmlformats.org/officeDocument/2006/relationships/slideLayout" Target="../slideLayouts/slideLayout42.xml"/><Relationship Id="rId7" Type="http://schemas.openxmlformats.org/officeDocument/2006/relationships/slideLayout" Target="../slideLayouts/slideLayout41.xml"/><Relationship Id="rId6" Type="http://schemas.openxmlformats.org/officeDocument/2006/relationships/slideLayout" Target="../slideLayouts/slideLayout40.xml"/><Relationship Id="rId5" Type="http://schemas.openxmlformats.org/officeDocument/2006/relationships/slideLayout" Target="../slideLayouts/slideLayout39.xml"/><Relationship Id="rId4" Type="http://schemas.openxmlformats.org/officeDocument/2006/relationships/slideLayout" Target="../slideLayouts/slideLayout38.xml"/><Relationship Id="rId3" Type="http://schemas.openxmlformats.org/officeDocument/2006/relationships/slideLayout" Target="../slideLayouts/slideLayout37.xml"/><Relationship Id="rId2" Type="http://schemas.openxmlformats.org/officeDocument/2006/relationships/slideLayout" Target="../slideLayouts/slideLayout36.xml"/><Relationship Id="rId13" Type="http://schemas.openxmlformats.org/officeDocument/2006/relationships/theme" Target="../theme/theme4.xml"/><Relationship Id="rId12" Type="http://schemas.openxmlformats.org/officeDocument/2006/relationships/slideLayout" Target="../slideLayouts/slideLayout46.xml"/><Relationship Id="rId11" Type="http://schemas.openxmlformats.org/officeDocument/2006/relationships/slideLayout" Target="../slideLayouts/slideLayout45.xml"/><Relationship Id="rId10" Type="http://schemas.openxmlformats.org/officeDocument/2006/relationships/slideLayout" Target="../slideLayouts/slideLayout44.xml"/><Relationship Id="rId1"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p:nvPr/>
        </p:nvSpPr>
        <p:spPr>
          <a:xfrm>
            <a:off x="417513" y="1098550"/>
            <a:ext cx="438150" cy="474663"/>
          </a:xfrm>
          <a:prstGeom prst="rect">
            <a:avLst/>
          </a:prstGeom>
          <a:solidFill>
            <a:schemeClr val="accent2"/>
          </a:soli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27" name="Rectangle 3"/>
          <p:cNvSpPr/>
          <p:nvPr/>
        </p:nvSpPr>
        <p:spPr>
          <a:xfrm>
            <a:off x="800100" y="1098550"/>
            <a:ext cx="328613" cy="474663"/>
          </a:xfrm>
          <a:prstGeom prst="rect">
            <a:avLst/>
          </a:prstGeom>
          <a:gradFill rotWithShape="0">
            <a:gsLst>
              <a:gs pos="0">
                <a:schemeClr val="accent2"/>
              </a:gs>
              <a:gs pos="100000">
                <a:schemeClr val="bg1"/>
              </a:gs>
            </a:gsLst>
            <a:lin ang="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28" name="Rectangle 4"/>
          <p:cNvSpPr/>
          <p:nvPr/>
        </p:nvSpPr>
        <p:spPr>
          <a:xfrm>
            <a:off x="541338" y="1520825"/>
            <a:ext cx="422275" cy="474663"/>
          </a:xfrm>
          <a:prstGeom prst="rect">
            <a:avLst/>
          </a:prstGeom>
          <a:solidFill>
            <a:schemeClr val="folHlink"/>
          </a:soli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29" name="Rectangle 5"/>
          <p:cNvSpPr/>
          <p:nvPr/>
        </p:nvSpPr>
        <p:spPr>
          <a:xfrm>
            <a:off x="911225" y="1520825"/>
            <a:ext cx="368300" cy="474663"/>
          </a:xfrm>
          <a:prstGeom prst="rect">
            <a:avLst/>
          </a:prstGeom>
          <a:gradFill rotWithShape="0">
            <a:gsLst>
              <a:gs pos="0">
                <a:schemeClr val="folHlink"/>
              </a:gs>
              <a:gs pos="100000">
                <a:schemeClr val="bg1"/>
              </a:gs>
            </a:gsLst>
            <a:lin ang="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0" name="Rectangle 6"/>
          <p:cNvSpPr/>
          <p:nvPr/>
        </p:nvSpPr>
        <p:spPr>
          <a:xfrm>
            <a:off x="127000" y="1447800"/>
            <a:ext cx="560388" cy="422275"/>
          </a:xfrm>
          <a:prstGeom prst="rect">
            <a:avLst/>
          </a:prstGeom>
          <a:gradFill rotWithShape="0">
            <a:gsLst>
              <a:gs pos="0">
                <a:schemeClr val="bg1"/>
              </a:gs>
              <a:gs pos="100000">
                <a:schemeClr val="hlink"/>
              </a:gs>
            </a:gsLst>
            <a:lin ang="1890000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1" name="Rectangle 7"/>
          <p:cNvSpPr/>
          <p:nvPr/>
        </p:nvSpPr>
        <p:spPr>
          <a:xfrm>
            <a:off x="762000" y="990600"/>
            <a:ext cx="31750" cy="1052513"/>
          </a:xfrm>
          <a:prstGeom prst="rect">
            <a:avLst/>
          </a:prstGeom>
          <a:solidFill>
            <a:schemeClr val="bg2"/>
          </a:soli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2" name="Rectangle 8"/>
          <p:cNvSpPr/>
          <p:nvPr/>
        </p:nvSpPr>
        <p:spPr>
          <a:xfrm>
            <a:off x="442913" y="1781175"/>
            <a:ext cx="8226425" cy="31750"/>
          </a:xfrm>
          <a:prstGeom prst="rect">
            <a:avLst/>
          </a:prstGeom>
          <a:gradFill rotWithShape="0">
            <a:gsLst>
              <a:gs pos="0">
                <a:schemeClr val="bg2"/>
              </a:gs>
              <a:gs pos="100000">
                <a:schemeClr val="bg1"/>
              </a:gs>
            </a:gsLst>
            <a:lin ang="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3" name="Rectangle 9"/>
          <p:cNvSpPr>
            <a:spLocks noGrp="1"/>
          </p:cNvSpPr>
          <p:nvPr>
            <p:ph type="title"/>
          </p:nvPr>
        </p:nvSpPr>
        <p:spPr>
          <a:xfrm>
            <a:off x="1150938" y="214313"/>
            <a:ext cx="7793037" cy="1462087"/>
          </a:xfrm>
          <a:prstGeom prst="rect">
            <a:avLst/>
          </a:prstGeom>
          <a:noFill/>
          <a:ln w="9525">
            <a:noFill/>
          </a:ln>
        </p:spPr>
        <p:txBody>
          <a:bodyPr anchor="b" anchorCtr="0"/>
          <a:p>
            <a:pPr lvl="0"/>
            <a:r>
              <a:rPr lang="zh-CN" altLang="en-US" dirty="0"/>
              <a:t>单击此处编辑母版标题样式</a:t>
            </a:r>
            <a:endParaRPr lang="zh-CN" altLang="en-US" dirty="0"/>
          </a:p>
        </p:txBody>
      </p:sp>
      <p:sp>
        <p:nvSpPr>
          <p:cNvPr id="1034" name="Rectangle 10"/>
          <p:cNvSpPr>
            <a:spLocks noGrp="1"/>
          </p:cNvSpPr>
          <p:nvPr>
            <p:ph type="body" idx="1"/>
          </p:nvPr>
        </p:nvSpPr>
        <p:spPr>
          <a:xfrm>
            <a:off x="1182688" y="2017713"/>
            <a:ext cx="7772400" cy="41148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67307" name="Rectangle 11"/>
          <p:cNvSpPr>
            <a:spLocks noGrp="1" noChangeArrowheads="1"/>
          </p:cNvSpPr>
          <p:nvPr>
            <p:ph type="dt" sz="half" idx="2"/>
          </p:nvPr>
        </p:nvSpPr>
        <p:spPr bwMode="auto">
          <a:xfrm>
            <a:off x="1162050" y="6243638"/>
            <a:ext cx="1905000" cy="457200"/>
          </a:xfrm>
          <a:prstGeom prst="rect">
            <a:avLst/>
          </a:prstGeom>
          <a:noFill/>
          <a:ln w="9525">
            <a:noFill/>
            <a:miter lim="800000"/>
          </a:ln>
          <a:effectLst/>
        </p:spPr>
        <p:txBody>
          <a:bodyPr vert="horz" wrap="square" lIns="91440" tIns="45720" rIns="91440" bIns="45720" numCol="1" anchor="b" anchorCtr="0" compatLnSpc="1"/>
          <a:lstStyle>
            <a:lvl1pPr>
              <a:defRPr sz="1400" smtClean="0">
                <a:latin typeface="Tahoma" panose="020B060403050404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67308" name="Rectangle 12"/>
          <p:cNvSpPr>
            <a:spLocks noGrp="1" noChangeArrowheads="1"/>
          </p:cNvSpPr>
          <p:nvPr>
            <p:ph type="ftr" sz="quarter" idx="3"/>
          </p:nvPr>
        </p:nvSpPr>
        <p:spPr bwMode="auto">
          <a:xfrm>
            <a:off x="3657600" y="6243638"/>
            <a:ext cx="2895600" cy="457200"/>
          </a:xfrm>
          <a:prstGeom prst="rect">
            <a:avLst/>
          </a:prstGeom>
          <a:noFill/>
          <a:ln w="9525">
            <a:noFill/>
            <a:miter lim="800000"/>
          </a:ln>
          <a:effectLst/>
        </p:spPr>
        <p:txBody>
          <a:bodyPr vert="horz" wrap="square" lIns="91440" tIns="45720" rIns="91440" bIns="45720" numCol="1" anchor="b"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67309" name="Rectangle 13"/>
          <p:cNvSpPr>
            <a:spLocks noGrp="1" noChangeArrowheads="1"/>
          </p:cNvSpPr>
          <p:nvPr>
            <p:ph type="sldNum" sz="quarter" idx="4"/>
          </p:nvPr>
        </p:nvSpPr>
        <p:spPr bwMode="auto">
          <a:xfrm>
            <a:off x="7042150" y="6243638"/>
            <a:ext cx="1905000" cy="457200"/>
          </a:xfrm>
          <a:prstGeom prst="rect">
            <a:avLst/>
          </a:prstGeom>
          <a:noFill/>
          <a:ln w="9525">
            <a:noFill/>
            <a:miter lim="800000"/>
          </a:ln>
          <a:effectLst/>
        </p:spPr>
        <p:txBody>
          <a:bodyPr vert="horz" wrap="square" lIns="91440" tIns="45720" rIns="91440" bIns="45720" numCol="1" anchor="b" anchorCtr="0" compatLnSpc="1"/>
          <a:lstStyle>
            <a:lvl1pPr algn="r">
              <a:defRPr sz="1400"/>
            </a:lvl1pPr>
          </a:lstStyle>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2pPr>
      <a:lvl3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3pPr>
      <a:lvl4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4pPr>
      <a:lvl5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5pPr>
      <a:lvl6pPr marL="4572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6pPr>
      <a:lvl7pPr marL="9144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7pPr>
      <a:lvl8pPr marL="13716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8pPr>
      <a:lvl9pPr marL="18288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2050" name="Group 2"/>
          <p:cNvGrpSpPr/>
          <p:nvPr/>
        </p:nvGrpSpPr>
        <p:grpSpPr>
          <a:xfrm>
            <a:off x="0" y="0"/>
            <a:ext cx="2667000" cy="6858000"/>
            <a:chOff x="0" y="0"/>
            <a:chExt cx="1680" cy="4320"/>
          </a:xfrm>
        </p:grpSpPr>
        <p:sp>
          <p:nvSpPr>
            <p:cNvPr id="570371"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pic>
          <p:nvPicPr>
            <p:cNvPr id="2057" name="Picture 4" descr="slidemaster_med3"/>
            <p:cNvPicPr>
              <a:picLocks noChangeAspect="1"/>
            </p:cNvPicPr>
            <p:nvPr/>
          </p:nvPicPr>
          <p:blipFill>
            <a:blip r:embed="rId12"/>
            <a:stretch>
              <a:fillRect/>
            </a:stretch>
          </p:blipFill>
          <p:spPr>
            <a:xfrm>
              <a:off x="0" y="0"/>
              <a:ext cx="1348" cy="4320"/>
            </a:xfrm>
            <a:prstGeom prst="rect">
              <a:avLst/>
            </a:prstGeom>
            <a:noFill/>
            <a:ln w="9525">
              <a:noFill/>
            </a:ln>
          </p:spPr>
        </p:pic>
      </p:grpSp>
      <p:sp>
        <p:nvSpPr>
          <p:cNvPr id="570373" name="Rectangle 5"/>
          <p:cNvSpPr>
            <a:spLocks noGrp="1" noChangeArrowheads="1"/>
          </p:cNvSpPr>
          <p:nvPr>
            <p:ph type="title"/>
          </p:nvPr>
        </p:nvSpPr>
        <p:spPr bwMode="auto">
          <a:xfrm>
            <a:off x="2438400" y="228600"/>
            <a:ext cx="6400800" cy="1219200"/>
          </a:xfrm>
          <a:prstGeom prst="rect">
            <a:avLst/>
          </a:prstGeom>
          <a:noFill/>
          <a:ln w="9525">
            <a:noFill/>
            <a:miter lim="800000"/>
          </a:ln>
          <a:effectLst/>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570374" name="Rectangle 6"/>
          <p:cNvSpPr>
            <a:spLocks noGrp="1" noChangeArrowheads="1"/>
          </p:cNvSpPr>
          <p:nvPr>
            <p:ph type="body" idx="1"/>
          </p:nvPr>
        </p:nvSpPr>
        <p:spPr bwMode="auto">
          <a:xfrm>
            <a:off x="2438400" y="1600200"/>
            <a:ext cx="6400800" cy="4495800"/>
          </a:xfrm>
          <a:prstGeom prst="rect">
            <a:avLst/>
          </a:prstGeom>
          <a:noFill/>
          <a:ln w="9525">
            <a:noFill/>
            <a:miter lim="800000"/>
          </a:ln>
          <a:effectLst/>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570375" name="Rectangle 7"/>
          <p:cNvSpPr>
            <a:spLocks noGrp="1" noChangeArrowheads="1"/>
          </p:cNvSpPr>
          <p:nvPr>
            <p:ph type="dt" sz="half" idx="2"/>
          </p:nvPr>
        </p:nvSpPr>
        <p:spPr bwMode="auto">
          <a:xfrm>
            <a:off x="152400" y="6248400"/>
            <a:ext cx="1901825" cy="457200"/>
          </a:xfrm>
          <a:prstGeom prst="rect">
            <a:avLst/>
          </a:prstGeom>
          <a:noFill/>
          <a:ln w="9525">
            <a:noFill/>
            <a:miter lim="800000"/>
          </a:ln>
          <a:effectLst/>
        </p:spPr>
        <p:txBody>
          <a:bodyPr vert="horz" wrap="square" lIns="91440" tIns="45720" rIns="91440" bIns="45720" numCol="1" anchor="t" anchorCtr="0" compatLnSpc="1"/>
          <a:lstStyle>
            <a:lvl1pPr>
              <a:defRPr sz="1000" smtClean="0">
                <a:effectLst>
                  <a:outerShdw blurRad="38100" dist="38100" dir="2700000" algn="tl">
                    <a:srgbClr val="C0C0C0"/>
                  </a:outerShdw>
                </a:effectLst>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0">
              <a:ln>
                <a:noFill/>
              </a:ln>
              <a:solidFill>
                <a:schemeClr val="tx1"/>
              </a:solidFill>
              <a:effectLst>
                <a:outerShdw blurRad="38100" dist="38100" dir="2700000" algn="tl">
                  <a:srgbClr val="C0C0C0"/>
                </a:outerShdw>
              </a:effectLst>
              <a:uLnTx/>
              <a:uFillTx/>
              <a:latin typeface="+mn-lt"/>
              <a:ea typeface="宋体" panose="02010600030101010101" pitchFamily="2" charset="-122"/>
              <a:cs typeface="+mn-cs"/>
            </a:endParaRPr>
          </a:p>
        </p:txBody>
      </p:sp>
      <p:sp>
        <p:nvSpPr>
          <p:cNvPr id="570376" name="Rectangle 8"/>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lgn="ctr">
              <a:defRPr sz="1000">
                <a:effectLst>
                  <a:outerShdw blurRad="38100" dist="38100" dir="2700000" algn="tl">
                    <a:srgbClr val="C0C0C0"/>
                  </a:outerShdw>
                </a:effectLst>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570377" name="Rectangle 9"/>
          <p:cNvSpPr>
            <a:spLocks noGrp="1" noChangeArrowheads="1"/>
          </p:cNvSpPr>
          <p:nvPr>
            <p:ph type="sldNum" sz="quarter" idx="4"/>
          </p:nvPr>
        </p:nvSpPr>
        <p:spPr bwMode="auto">
          <a:xfrm>
            <a:off x="6934200" y="6248400"/>
            <a:ext cx="1905000" cy="457200"/>
          </a:xfrm>
          <a:prstGeom prst="rect">
            <a:avLst/>
          </a:prstGeom>
          <a:noFill/>
          <a:ln w="9525">
            <a:noFill/>
            <a:miter lim="800000"/>
          </a:ln>
          <a:effectLst/>
        </p:spPr>
        <p:txBody>
          <a:bodyPr vert="horz" wrap="square" lIns="91440" tIns="45720" rIns="91440" bIns="45720" numCol="1" anchor="t" anchorCtr="0" compatLnSpc="1"/>
          <a:lstStyle>
            <a:lvl1pPr algn="r">
              <a:defRPr sz="1000">
                <a:latin typeface="Arial" panose="020B0604020202020204" pitchFamily="34" charset="0"/>
              </a:defRPr>
            </a:lvl1pPr>
          </a:lstStyle>
          <a:p>
            <a:pPr lvl="0" eaLnBrk="1" hangingPunct="1">
              <a:buNone/>
            </a:pPr>
            <a:fld id="{9A0DB2DC-4C9A-4742-B13C-FB6460FD3503}" type="slidenum">
              <a:rPr lang="zh-CN" altLang="en-US" dirty="0">
                <a:effectLst>
                  <a:outerShdw blurRad="38100" dist="38100" dir="2700000">
                    <a:srgbClr val="C0C0C0"/>
                  </a:outerShdw>
                </a:effectLst>
              </a:rPr>
            </a:fld>
            <a:endParaRPr lang="zh-CN" altLang="en-US" dirty="0">
              <a:effectLst>
                <a:outerShdw blurRad="38100" dist="38100" dir="2700000">
                  <a:srgbClr val="C0C0C0"/>
                </a:outerShdw>
              </a:effectLst>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0374">
                                            <p:txEl>
                                              <p:pRg st="0" end="0"/>
                                            </p:txEl>
                                          </p:spTgt>
                                        </p:tgtEl>
                                        <p:attrNameLst>
                                          <p:attrName>style.visibility</p:attrName>
                                        </p:attrNameLst>
                                      </p:cBhvr>
                                      <p:to>
                                        <p:strVal val="visible"/>
                                      </p:to>
                                    </p:set>
                                    <p:anim calcmode="lin" valueType="num">
                                      <p:cBhvr additive="base">
                                        <p:cTn id="7" dur="500" fill="hold"/>
                                        <p:tgtEl>
                                          <p:spTgt spid="57037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037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70374">
                                            <p:txEl>
                                              <p:pRg st="1" end="1"/>
                                            </p:txEl>
                                          </p:spTgt>
                                        </p:tgtEl>
                                        <p:attrNameLst>
                                          <p:attrName>style.visibility</p:attrName>
                                        </p:attrNameLst>
                                      </p:cBhvr>
                                      <p:to>
                                        <p:strVal val="visible"/>
                                      </p:to>
                                    </p:set>
                                    <p:anim calcmode="lin" valueType="num">
                                      <p:cBhvr additive="base">
                                        <p:cTn id="11" dur="500" fill="hold"/>
                                        <p:tgtEl>
                                          <p:spTgt spid="57037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7037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70374">
                                            <p:txEl>
                                              <p:pRg st="2" end="2"/>
                                            </p:txEl>
                                          </p:spTgt>
                                        </p:tgtEl>
                                        <p:attrNameLst>
                                          <p:attrName>style.visibility</p:attrName>
                                        </p:attrNameLst>
                                      </p:cBhvr>
                                      <p:to>
                                        <p:strVal val="visible"/>
                                      </p:to>
                                    </p:set>
                                    <p:anim calcmode="lin" valueType="num">
                                      <p:cBhvr additive="base">
                                        <p:cTn id="15" dur="500" fill="hold"/>
                                        <p:tgtEl>
                                          <p:spTgt spid="57037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7037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70374">
                                            <p:txEl>
                                              <p:pRg st="3" end="3"/>
                                            </p:txEl>
                                          </p:spTgt>
                                        </p:tgtEl>
                                        <p:attrNameLst>
                                          <p:attrName>style.visibility</p:attrName>
                                        </p:attrNameLst>
                                      </p:cBhvr>
                                      <p:to>
                                        <p:strVal val="visible"/>
                                      </p:to>
                                    </p:set>
                                    <p:anim calcmode="lin" valueType="num">
                                      <p:cBhvr additive="base">
                                        <p:cTn id="19" dur="500" fill="hold"/>
                                        <p:tgtEl>
                                          <p:spTgt spid="57037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037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70374">
                                            <p:txEl>
                                              <p:pRg st="4" end="4"/>
                                            </p:txEl>
                                          </p:spTgt>
                                        </p:tgtEl>
                                        <p:attrNameLst>
                                          <p:attrName>style.visibility</p:attrName>
                                        </p:attrNameLst>
                                      </p:cBhvr>
                                      <p:to>
                                        <p:strVal val="visible"/>
                                      </p:to>
                                    </p:set>
                                    <p:anim calcmode="lin" valueType="num">
                                      <p:cBhvr additive="base">
                                        <p:cTn id="23" dur="500" fill="hold"/>
                                        <p:tgtEl>
                                          <p:spTgt spid="57037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7037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0374" grpId="0" build="p">
        <p:tmplLst>
          <p:tmpl lvl="1">
            <p:tnLst>
              <p:par>
                <p:cTn presetID="2" presetClass="entr" presetSubtype="4" fill="hold" nodeType="clickEffect">
                  <p:stCondLst>
                    <p:cond delay="0"/>
                  </p:stCondLst>
                  <p:childTnLst>
                    <p:set>
                      <p:cBhvr>
                        <p:cTn dur="1" fill="hold">
                          <p:stCondLst>
                            <p:cond delay="0"/>
                          </p:stCondLst>
                        </p:cTn>
                        <p:tgtEl>
                          <p:spTgt spid="570374"/>
                        </p:tgtEl>
                        <p:attrNameLst>
                          <p:attrName>style.visibility</p:attrName>
                        </p:attrNameLst>
                      </p:cBhvr>
                      <p:to>
                        <p:strVal val="visible"/>
                      </p:to>
                    </p:set>
                    <p:anim calcmode="lin" valueType="num">
                      <p:cBhvr additive="base">
                        <p:cTn dur="500" fill="hold"/>
                        <p:tgtEl>
                          <p:spTgt spid="570374"/>
                        </p:tgtEl>
                        <p:attrNameLst>
                          <p:attrName>ppt_x</p:attrName>
                        </p:attrNameLst>
                      </p:cBhvr>
                      <p:tavLst>
                        <p:tav tm="0">
                          <p:val>
                            <p:strVal val="#ppt_x"/>
                          </p:val>
                        </p:tav>
                        <p:tav tm="100000">
                          <p:val>
                            <p:strVal val="#ppt_x"/>
                          </p:val>
                        </p:tav>
                      </p:tavLst>
                    </p:anim>
                    <p:anim calcmode="lin" valueType="num">
                      <p:cBhvr additive="base">
                        <p:cTn dur="500" fill="hold"/>
                        <p:tgtEl>
                          <p:spTgt spid="570374"/>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570374"/>
                        </p:tgtEl>
                        <p:attrNameLst>
                          <p:attrName>style.visibility</p:attrName>
                        </p:attrNameLst>
                      </p:cBhvr>
                      <p:to>
                        <p:strVal val="visible"/>
                      </p:to>
                    </p:set>
                    <p:anim calcmode="lin" valueType="num">
                      <p:cBhvr additive="base">
                        <p:cTn dur="500" fill="hold"/>
                        <p:tgtEl>
                          <p:spTgt spid="570374"/>
                        </p:tgtEl>
                        <p:attrNameLst>
                          <p:attrName>ppt_x</p:attrName>
                        </p:attrNameLst>
                      </p:cBhvr>
                      <p:tavLst>
                        <p:tav tm="0">
                          <p:val>
                            <p:strVal val="#ppt_x"/>
                          </p:val>
                        </p:tav>
                        <p:tav tm="100000">
                          <p:val>
                            <p:strVal val="#ppt_x"/>
                          </p:val>
                        </p:tav>
                      </p:tavLst>
                    </p:anim>
                    <p:anim calcmode="lin" valueType="num">
                      <p:cBhvr additive="base">
                        <p:cTn dur="500" fill="hold"/>
                        <p:tgtEl>
                          <p:spTgt spid="570374"/>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570374"/>
                        </p:tgtEl>
                        <p:attrNameLst>
                          <p:attrName>style.visibility</p:attrName>
                        </p:attrNameLst>
                      </p:cBhvr>
                      <p:to>
                        <p:strVal val="visible"/>
                      </p:to>
                    </p:set>
                    <p:anim calcmode="lin" valueType="num">
                      <p:cBhvr additive="base">
                        <p:cTn dur="500" fill="hold"/>
                        <p:tgtEl>
                          <p:spTgt spid="570374"/>
                        </p:tgtEl>
                        <p:attrNameLst>
                          <p:attrName>ppt_x</p:attrName>
                        </p:attrNameLst>
                      </p:cBhvr>
                      <p:tavLst>
                        <p:tav tm="0">
                          <p:val>
                            <p:strVal val="#ppt_x"/>
                          </p:val>
                        </p:tav>
                        <p:tav tm="100000">
                          <p:val>
                            <p:strVal val="#ppt_x"/>
                          </p:val>
                        </p:tav>
                      </p:tavLst>
                    </p:anim>
                    <p:anim calcmode="lin" valueType="num">
                      <p:cBhvr additive="base">
                        <p:cTn dur="500" fill="hold"/>
                        <p:tgtEl>
                          <p:spTgt spid="570374"/>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570374"/>
                        </p:tgtEl>
                        <p:attrNameLst>
                          <p:attrName>style.visibility</p:attrName>
                        </p:attrNameLst>
                      </p:cBhvr>
                      <p:to>
                        <p:strVal val="visible"/>
                      </p:to>
                    </p:set>
                    <p:anim calcmode="lin" valueType="num">
                      <p:cBhvr additive="base">
                        <p:cTn dur="500" fill="hold"/>
                        <p:tgtEl>
                          <p:spTgt spid="570374"/>
                        </p:tgtEl>
                        <p:attrNameLst>
                          <p:attrName>ppt_x</p:attrName>
                        </p:attrNameLst>
                      </p:cBhvr>
                      <p:tavLst>
                        <p:tav tm="0">
                          <p:val>
                            <p:strVal val="#ppt_x"/>
                          </p:val>
                        </p:tav>
                        <p:tav tm="100000">
                          <p:val>
                            <p:strVal val="#ppt_x"/>
                          </p:val>
                        </p:tav>
                      </p:tavLst>
                    </p:anim>
                    <p:anim calcmode="lin" valueType="num">
                      <p:cBhvr additive="base">
                        <p:cTn dur="500" fill="hold"/>
                        <p:tgtEl>
                          <p:spTgt spid="570374"/>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570374"/>
                        </p:tgtEl>
                        <p:attrNameLst>
                          <p:attrName>style.visibility</p:attrName>
                        </p:attrNameLst>
                      </p:cBhvr>
                      <p:to>
                        <p:strVal val="visible"/>
                      </p:to>
                    </p:set>
                    <p:anim calcmode="lin" valueType="num">
                      <p:cBhvr additive="base">
                        <p:cTn dur="500" fill="hold"/>
                        <p:tgtEl>
                          <p:spTgt spid="570374"/>
                        </p:tgtEl>
                        <p:attrNameLst>
                          <p:attrName>ppt_x</p:attrName>
                        </p:attrNameLst>
                      </p:cBhvr>
                      <p:tavLst>
                        <p:tav tm="0">
                          <p:val>
                            <p:strVal val="#ppt_x"/>
                          </p:val>
                        </p:tav>
                        <p:tav tm="100000">
                          <p:val>
                            <p:strVal val="#ppt_x"/>
                          </p:val>
                        </p:tav>
                      </p:tavLst>
                    </p:anim>
                    <p:anim calcmode="lin" valueType="num">
                      <p:cBhvr additive="base">
                        <p:cTn dur="500" fill="hold"/>
                        <p:tgtEl>
                          <p:spTgt spid="570374"/>
                        </p:tgtEl>
                        <p:attrNameLst>
                          <p:attrName>ppt_y</p:attrName>
                        </p:attrNameLst>
                      </p:cBhvr>
                      <p:tavLst>
                        <p:tav tm="0">
                          <p:val>
                            <p:strVal val="1+#ppt_h/2"/>
                          </p:val>
                        </p:tav>
                        <p:tav tm="100000">
                          <p:val>
                            <p:strVal val="#ppt_y"/>
                          </p:val>
                        </p:tav>
                      </p:tavLst>
                    </p:anim>
                  </p:childTnLst>
                </p:cTn>
              </p:par>
            </p:tnLst>
          </p:tmpl>
        </p:tmplLst>
      </p:bldP>
    </p:bldLst>
  </p:timing>
  <p:hf sldNum="0" hdr="0" ftr="0" dt="0"/>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l"/>
        <a:defRPr sz="2800">
          <a:solidFill>
            <a:schemeClr val="tx1"/>
          </a:solidFill>
          <a:effectLst>
            <a:outerShdw blurRad="38100" dist="38100" dir="2700000" algn="tl">
              <a:srgbClr val="C0C0C0"/>
            </a:outerShdw>
          </a:effectLst>
          <a:latin typeface="+mn-lt"/>
          <a:ea typeface="+mn-ea"/>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C0C0C0"/>
            </a:outerShdw>
          </a:effectLst>
          <a:latin typeface="+mn-lt"/>
          <a:ea typeface="+mn-ea"/>
        </a:defRPr>
      </a:lvl3pPr>
      <a:lvl4pPr marL="1600200" indent="-228600" algn="l" rtl="0" eaLnBrk="0" fontAlgn="base" hangingPunct="0">
        <a:spcBef>
          <a:spcPct val="20000"/>
        </a:spcBef>
        <a:spcAft>
          <a:spcPct val="0"/>
        </a:spcAft>
        <a:buClr>
          <a:schemeClr val="folHlink"/>
        </a:buClr>
        <a:buSzPct val="70000"/>
        <a:buFont typeface="Wingdings" panose="05000000000000000000" pitchFamily="2" charset="2"/>
        <a:buChar char="l"/>
        <a:defRPr sz="2000">
          <a:solidFill>
            <a:schemeClr val="tx1"/>
          </a:solidFill>
          <a:effectLst>
            <a:outerShdw blurRad="38100" dist="38100" dir="2700000" algn="tl">
              <a:srgbClr val="C0C0C0"/>
            </a:outerShdw>
          </a:effectLst>
          <a:latin typeface="+mn-lt"/>
          <a:ea typeface="+mn-ea"/>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5pPr>
      <a:lvl6pPr marL="25146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6pPr>
      <a:lvl7pPr marL="29718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7pPr>
      <a:lvl8pPr marL="34290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8pPr>
      <a:lvl9pPr marL="38862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3075" name="Rectangle 3"/>
          <p:cNvSpPr>
            <a:spLocks noGrp="1"/>
          </p:cNvSpPr>
          <p:nvPr>
            <p:ph type="body" idx="1"/>
          </p:nvPr>
        </p:nvSpPr>
        <p:spPr>
          <a:xfrm>
            <a:off x="457200" y="1600200"/>
            <a:ext cx="82296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98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5B5ED143-7A35-4A1E-B9EA-7307E432A9D0}" type="datetimeFigureOut">
              <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rPr>
            </a:fld>
            <a:endParaRPr kumimoji="0" lang="zh-CN" altLang="en-US"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798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mn-lt"/>
              <a:ea typeface="宋体" panose="02010600030101010101" pitchFamily="2" charset="-122"/>
              <a:cs typeface="+mn-cs"/>
            </a:endParaRPr>
          </a:p>
        </p:txBody>
      </p:sp>
      <p:sp>
        <p:nvSpPr>
          <p:cNvPr id="798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atin typeface="Arial" panose="020B0604020202020204" pitchFamily="34" charset="0"/>
              </a:defRPr>
            </a:lvl1pPr>
          </a:lstStyle>
          <a:p>
            <a:pPr lvl="0" eaLnBrk="1" hangingPunct="1"/>
            <a:fld id="{9A0DB2DC-4C9A-4742-B13C-FB6460FD3503}" type="slidenum">
              <a:rPr lang="zh-CN" altLang="en-US" dirty="0"/>
            </a:fld>
            <a:endParaRPr lang="zh-CN" altLang="en-US" dirty="0">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p:nvPr/>
        </p:nvSpPr>
        <p:spPr>
          <a:xfrm>
            <a:off x="417513" y="1098550"/>
            <a:ext cx="438150" cy="474663"/>
          </a:xfrm>
          <a:prstGeom prst="rect">
            <a:avLst/>
          </a:prstGeom>
          <a:solidFill>
            <a:schemeClr val="accent2"/>
          </a:soli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27" name="Rectangle 3"/>
          <p:cNvSpPr/>
          <p:nvPr/>
        </p:nvSpPr>
        <p:spPr>
          <a:xfrm>
            <a:off x="800100" y="1098550"/>
            <a:ext cx="328613" cy="474663"/>
          </a:xfrm>
          <a:prstGeom prst="rect">
            <a:avLst/>
          </a:prstGeom>
          <a:gradFill rotWithShape="0">
            <a:gsLst>
              <a:gs pos="0">
                <a:schemeClr val="accent2"/>
              </a:gs>
              <a:gs pos="100000">
                <a:schemeClr val="bg1"/>
              </a:gs>
            </a:gsLst>
            <a:lin ang="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28" name="Rectangle 4"/>
          <p:cNvSpPr/>
          <p:nvPr/>
        </p:nvSpPr>
        <p:spPr>
          <a:xfrm>
            <a:off x="541338" y="1520825"/>
            <a:ext cx="422275" cy="474663"/>
          </a:xfrm>
          <a:prstGeom prst="rect">
            <a:avLst/>
          </a:prstGeom>
          <a:solidFill>
            <a:schemeClr val="folHlink"/>
          </a:soli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29" name="Rectangle 5"/>
          <p:cNvSpPr/>
          <p:nvPr/>
        </p:nvSpPr>
        <p:spPr>
          <a:xfrm>
            <a:off x="911225" y="1520825"/>
            <a:ext cx="368300" cy="474663"/>
          </a:xfrm>
          <a:prstGeom prst="rect">
            <a:avLst/>
          </a:prstGeom>
          <a:gradFill rotWithShape="0">
            <a:gsLst>
              <a:gs pos="0">
                <a:schemeClr val="folHlink"/>
              </a:gs>
              <a:gs pos="100000">
                <a:schemeClr val="bg1"/>
              </a:gs>
            </a:gsLst>
            <a:lin ang="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0" name="Rectangle 6"/>
          <p:cNvSpPr/>
          <p:nvPr/>
        </p:nvSpPr>
        <p:spPr>
          <a:xfrm>
            <a:off x="127000" y="1447800"/>
            <a:ext cx="560388" cy="422275"/>
          </a:xfrm>
          <a:prstGeom prst="rect">
            <a:avLst/>
          </a:prstGeom>
          <a:gradFill rotWithShape="0">
            <a:gsLst>
              <a:gs pos="0">
                <a:schemeClr val="bg1"/>
              </a:gs>
              <a:gs pos="100000">
                <a:schemeClr val="hlink"/>
              </a:gs>
            </a:gsLst>
            <a:lin ang="1890000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1" name="Rectangle 7"/>
          <p:cNvSpPr/>
          <p:nvPr/>
        </p:nvSpPr>
        <p:spPr>
          <a:xfrm>
            <a:off x="762000" y="990600"/>
            <a:ext cx="31750" cy="1052513"/>
          </a:xfrm>
          <a:prstGeom prst="rect">
            <a:avLst/>
          </a:prstGeom>
          <a:solidFill>
            <a:schemeClr val="bg2"/>
          </a:soli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2" name="Rectangle 8"/>
          <p:cNvSpPr/>
          <p:nvPr/>
        </p:nvSpPr>
        <p:spPr>
          <a:xfrm>
            <a:off x="442913" y="1781175"/>
            <a:ext cx="8226425" cy="31750"/>
          </a:xfrm>
          <a:prstGeom prst="rect">
            <a:avLst/>
          </a:prstGeom>
          <a:gradFill rotWithShape="0">
            <a:gsLst>
              <a:gs pos="0">
                <a:schemeClr val="bg2"/>
              </a:gs>
              <a:gs pos="100000">
                <a:schemeClr val="bg1"/>
              </a:gs>
            </a:gsLst>
            <a:lin ang="0" scaled="1"/>
            <a:tileRect/>
          </a:gradFill>
          <a:ln w="9525">
            <a:noFill/>
          </a:ln>
        </p:spPr>
        <p:txBody>
          <a:bodyPr wrap="none" anchor="ctr" anchorCtr="0"/>
          <a:p>
            <a:pPr lvl="0" algn="ctr" eaLnBrk="1" hangingPunct="1">
              <a:buNone/>
            </a:pPr>
            <a:endParaRPr lang="zh-CN" altLang="en-US" sz="2400" dirty="0">
              <a:latin typeface="Tahoma" panose="020B0604030504040204" pitchFamily="34" charset="0"/>
            </a:endParaRPr>
          </a:p>
        </p:txBody>
      </p:sp>
      <p:sp>
        <p:nvSpPr>
          <p:cNvPr id="1033" name="Rectangle 9"/>
          <p:cNvSpPr>
            <a:spLocks noGrp="1"/>
          </p:cNvSpPr>
          <p:nvPr>
            <p:ph type="title"/>
          </p:nvPr>
        </p:nvSpPr>
        <p:spPr>
          <a:xfrm>
            <a:off x="1150938" y="214313"/>
            <a:ext cx="7793037" cy="1462087"/>
          </a:xfrm>
          <a:prstGeom prst="rect">
            <a:avLst/>
          </a:prstGeom>
          <a:noFill/>
          <a:ln w="9525">
            <a:noFill/>
          </a:ln>
        </p:spPr>
        <p:txBody>
          <a:bodyPr anchor="b" anchorCtr="0"/>
          <a:p>
            <a:pPr lvl="0"/>
            <a:r>
              <a:rPr lang="zh-CN" altLang="en-US" dirty="0"/>
              <a:t>单击此处编辑母版标题样式</a:t>
            </a:r>
            <a:endParaRPr lang="zh-CN" altLang="en-US" dirty="0"/>
          </a:p>
        </p:txBody>
      </p:sp>
      <p:sp>
        <p:nvSpPr>
          <p:cNvPr id="1034" name="Rectangle 10"/>
          <p:cNvSpPr>
            <a:spLocks noGrp="1"/>
          </p:cNvSpPr>
          <p:nvPr>
            <p:ph type="body" idx="1"/>
          </p:nvPr>
        </p:nvSpPr>
        <p:spPr>
          <a:xfrm>
            <a:off x="1182688" y="2017713"/>
            <a:ext cx="7772400" cy="41148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67307" name="Rectangle 11"/>
          <p:cNvSpPr>
            <a:spLocks noGrp="1" noChangeArrowheads="1"/>
          </p:cNvSpPr>
          <p:nvPr>
            <p:ph type="dt" sz="half" idx="2"/>
          </p:nvPr>
        </p:nvSpPr>
        <p:spPr bwMode="auto">
          <a:xfrm>
            <a:off x="1162050" y="6243638"/>
            <a:ext cx="1905000" cy="457200"/>
          </a:xfrm>
          <a:prstGeom prst="rect">
            <a:avLst/>
          </a:prstGeom>
          <a:noFill/>
          <a:ln w="9525">
            <a:noFill/>
            <a:miter lim="800000"/>
          </a:ln>
          <a:effectLst/>
        </p:spPr>
        <p:txBody>
          <a:bodyPr vert="horz" wrap="square" lIns="91440" tIns="45720" rIns="91440" bIns="45720" numCol="1" anchor="b" anchorCtr="0" compatLnSpc="1"/>
          <a:lstStyle>
            <a:lvl1pPr>
              <a:defRPr sz="1400" smtClean="0">
                <a:latin typeface="Tahoma" panose="020B060403050404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67308" name="Rectangle 12"/>
          <p:cNvSpPr>
            <a:spLocks noGrp="1" noChangeArrowheads="1"/>
          </p:cNvSpPr>
          <p:nvPr>
            <p:ph type="ftr" sz="quarter" idx="3"/>
          </p:nvPr>
        </p:nvSpPr>
        <p:spPr bwMode="auto">
          <a:xfrm>
            <a:off x="3657600" y="6243638"/>
            <a:ext cx="2895600" cy="457200"/>
          </a:xfrm>
          <a:prstGeom prst="rect">
            <a:avLst/>
          </a:prstGeom>
          <a:noFill/>
          <a:ln w="9525">
            <a:noFill/>
            <a:miter lim="800000"/>
          </a:ln>
          <a:effectLst/>
        </p:spPr>
        <p:txBody>
          <a:bodyPr vert="horz" wrap="square" lIns="91440" tIns="45720" rIns="91440" bIns="45720" numCol="1" anchor="b"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rPr>
              <a:t>YE SUN AccountingEnglish</a:t>
            </a:r>
            <a:endParaRPr kumimoji="0" lang="en-US" altLang="zh-CN" sz="1400" b="0" i="0" u="none" strike="noStrike" kern="1200" cap="none" spc="0" normalizeH="0" baseline="0" noProof="0" smtClean="0">
              <a:ln>
                <a:noFill/>
              </a:ln>
              <a:solidFill>
                <a:schemeClr val="tx1"/>
              </a:solidFill>
              <a:effectLst/>
              <a:uLnTx/>
              <a:uFillTx/>
              <a:latin typeface="Tahoma" panose="020B0604030504040204" pitchFamily="34" charset="0"/>
              <a:ea typeface="宋体" panose="02010600030101010101" pitchFamily="2" charset="-122"/>
              <a:cs typeface="+mn-cs"/>
            </a:endParaRPr>
          </a:p>
        </p:txBody>
      </p:sp>
      <p:sp>
        <p:nvSpPr>
          <p:cNvPr id="567309" name="Rectangle 13"/>
          <p:cNvSpPr>
            <a:spLocks noGrp="1" noChangeArrowheads="1"/>
          </p:cNvSpPr>
          <p:nvPr>
            <p:ph type="sldNum" sz="quarter" idx="4"/>
          </p:nvPr>
        </p:nvSpPr>
        <p:spPr bwMode="auto">
          <a:xfrm>
            <a:off x="7042150" y="6243638"/>
            <a:ext cx="1905000" cy="457200"/>
          </a:xfrm>
          <a:prstGeom prst="rect">
            <a:avLst/>
          </a:prstGeom>
          <a:noFill/>
          <a:ln w="9525">
            <a:noFill/>
            <a:miter lim="800000"/>
          </a:ln>
          <a:effectLst/>
        </p:spPr>
        <p:txBody>
          <a:bodyPr vert="horz" wrap="square" lIns="91440" tIns="45720" rIns="91440" bIns="45720" numCol="1" anchor="b" anchorCtr="0" compatLnSpc="1"/>
          <a:lstStyle>
            <a:lvl1pPr algn="r">
              <a:defRPr sz="1400"/>
            </a:lvl1pPr>
          </a:lstStyle>
          <a:p>
            <a:pPr lvl="0" eaLnBrk="1" hangingPunct="1">
              <a:buNone/>
            </a:pPr>
            <a:fld id="{9A0DB2DC-4C9A-4742-B13C-FB6460FD3503}" type="slidenum">
              <a:rPr lang="zh-CN" altLang="en-US" dirty="0">
                <a:latin typeface="Tahoma" panose="020B0604030504040204" pitchFamily="34" charset="0"/>
              </a:rPr>
            </a:fld>
            <a:endParaRPr lang="zh-CN" altLang="en-US" dirty="0">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sldNum="0"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2pPr>
      <a:lvl3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3pPr>
      <a:lvl4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4pPr>
      <a:lvl5pPr algn="l" rtl="0" eaLnBrk="0" fontAlgn="base" hangingPunct="0">
        <a:spcBef>
          <a:spcPct val="0"/>
        </a:spcBef>
        <a:spcAft>
          <a:spcPct val="0"/>
        </a:spcAft>
        <a:defRPr sz="4400">
          <a:solidFill>
            <a:schemeClr val="tx2"/>
          </a:solidFill>
          <a:latin typeface="Tahoma" panose="020B0604030504040204" pitchFamily="34" charset="0"/>
          <a:ea typeface="宋体" panose="02010600030101010101" pitchFamily="2" charset="-122"/>
        </a:defRPr>
      </a:lvl5pPr>
      <a:lvl6pPr marL="4572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6pPr>
      <a:lvl7pPr marL="9144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7pPr>
      <a:lvl8pPr marL="13716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8pPr>
      <a:lvl9pPr marL="1828800" algn="l" rtl="0" fontAlgn="base">
        <a:spcBef>
          <a:spcPct val="0"/>
        </a:spcBef>
        <a:spcAft>
          <a:spcPct val="0"/>
        </a:spcAft>
        <a:defRPr sz="4400">
          <a:solidFill>
            <a:schemeClr val="tx2"/>
          </a:solidFill>
          <a:latin typeface="Tahoma" panose="020B060403050404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6" Type="http://schemas.openxmlformats.org/officeDocument/2006/relationships/notesSlide" Target="../notesSlides/notesSlide10.xml"/><Relationship Id="rId5" Type="http://schemas.openxmlformats.org/officeDocument/2006/relationships/slideLayout" Target="../slideLayouts/slideLayout30.xml"/><Relationship Id="rId4" Type="http://schemas.openxmlformats.org/officeDocument/2006/relationships/tags" Target="../tags/tag4.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30.xml"/><Relationship Id="rId4" Type="http://schemas.openxmlformats.org/officeDocument/2006/relationships/tags" Target="../tags/tag6.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tags" Target="../tags/tag5.xml"/></Relationships>
</file>

<file path=ppt/slides/_rels/slide31.xml.rels><?xml version="1.0" encoding="UTF-8" standalone="yes"?>
<Relationships xmlns="http://schemas.openxmlformats.org/package/2006/relationships"><Relationship Id="rId6" Type="http://schemas.openxmlformats.org/officeDocument/2006/relationships/notesSlide" Target="../notesSlides/notesSlide12.xml"/><Relationship Id="rId5" Type="http://schemas.openxmlformats.org/officeDocument/2006/relationships/slideLayout" Target="../slideLayouts/slideLayout30.xml"/><Relationship Id="rId4" Type="http://schemas.openxmlformats.org/officeDocument/2006/relationships/tags" Target="../tags/tag8.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tags" Target="../tags/tag7.xml"/></Relationships>
</file>

<file path=ppt/slides/_rels/slide32.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30.xml"/><Relationship Id="rId3" Type="http://schemas.openxmlformats.org/officeDocument/2006/relationships/tags" Target="../tags/tag10.xml"/><Relationship Id="rId2" Type="http://schemas.openxmlformats.org/officeDocument/2006/relationships/image" Target="../media/image9.png"/><Relationship Id="rId1" Type="http://schemas.openxmlformats.org/officeDocument/2006/relationships/tags" Target="../tags/tag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7.xml"/><Relationship Id="rId2" Type="http://schemas.openxmlformats.org/officeDocument/2006/relationships/tags" Target="../tags/tag12.xml"/><Relationship Id="rId1" Type="http://schemas.openxmlformats.org/officeDocument/2006/relationships/tags" Target="../tags/tag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页脚占位符 4"/>
          <p:cNvSpPr txBox="1">
            <a:spLocks noGrp="1"/>
          </p:cNvSpPr>
          <p:nvPr>
            <p:ph type="ftr" sz="quarter" idx="11"/>
          </p:nvPr>
        </p:nvSpPr>
        <p:spPr bwMode="auto">
          <a:ln/>
        </p:spPr>
        <p:txBody>
          <a:bodyPr vert="horz" wrap="square" lIns="91440" tIns="45720" rIns="91440" bIns="45720" numCol="1" anchor="t" anchorCtr="0" compatLnSpc="1"/>
          <a:lstStyle>
            <a:lvl1pPr eaLnBrk="0" hangingPunct="0">
              <a:defRPr>
                <a:solidFill>
                  <a:schemeClr val="tx1"/>
                </a:solidFill>
                <a:latin typeface="Tahoma" panose="020B0604030504040204" pitchFamily="34" charset="0"/>
                <a:ea typeface="宋体" panose="02010600030101010101" pitchFamily="2" charset="-122"/>
              </a:defRPr>
            </a:lvl1pPr>
            <a:lvl2pPr marL="742950" indent="-285750" eaLnBrk="0" hangingPunct="0">
              <a:defRPr>
                <a:solidFill>
                  <a:schemeClr val="tx1"/>
                </a:solidFill>
                <a:latin typeface="Tahoma" panose="020B0604030504040204" pitchFamily="34" charset="0"/>
                <a:ea typeface="宋体" panose="02010600030101010101" pitchFamily="2" charset="-122"/>
              </a:defRPr>
            </a:lvl2pPr>
            <a:lvl3pPr marL="1143000" indent="-228600" eaLnBrk="0" hangingPunct="0">
              <a:defRPr>
                <a:solidFill>
                  <a:schemeClr val="tx1"/>
                </a:solidFill>
                <a:latin typeface="Tahoma" panose="020B0604030504040204" pitchFamily="34" charset="0"/>
                <a:ea typeface="宋体" panose="02010600030101010101" pitchFamily="2" charset="-122"/>
              </a:defRPr>
            </a:lvl3pPr>
            <a:lvl4pPr marL="1600200" indent="-228600" eaLnBrk="0" hangingPunct="0">
              <a:defRPr>
                <a:solidFill>
                  <a:schemeClr val="tx1"/>
                </a:solidFill>
                <a:latin typeface="Tahoma" panose="020B0604030504040204" pitchFamily="34" charset="0"/>
                <a:ea typeface="宋体" panose="02010600030101010101" pitchFamily="2" charset="-122"/>
              </a:defRPr>
            </a:lvl4pPr>
            <a:lvl5pPr marL="2057400" indent="-228600" eaLnBrk="0" hangingPunct="0">
              <a:defRPr>
                <a:solidFill>
                  <a:schemeClr val="tx1"/>
                </a:solidFill>
                <a:latin typeface="Tahom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rPr>
              <a:t>YE SUN AccountingEnglish</a:t>
            </a:r>
            <a:endParaRPr kumimoji="0" lang="en-US" altLang="zh-CN" sz="1000" b="0" i="0" u="none" strike="noStrike" kern="1200" cap="none" spc="0" normalizeH="0" baseline="0" noProof="0" smtClean="0">
              <a:ln>
                <a:noFill/>
              </a:ln>
              <a:solidFill>
                <a:schemeClr val="tx1"/>
              </a:solidFill>
              <a:effectLst>
                <a:outerShdw blurRad="38100" dist="38100" dir="2700000" algn="tl">
                  <a:srgbClr val="C0C0C0"/>
                </a:outerShdw>
              </a:effectLst>
              <a:uLnTx/>
              <a:uFillTx/>
              <a:latin typeface="Arial" panose="020B0604020202020204" pitchFamily="34" charset="0"/>
              <a:ea typeface="宋体" panose="02010600030101010101" pitchFamily="2" charset="-122"/>
              <a:cs typeface="+mn-cs"/>
            </a:endParaRPr>
          </a:p>
        </p:txBody>
      </p:sp>
      <p:sp>
        <p:nvSpPr>
          <p:cNvPr id="5" name="灯片编号占位符 5"/>
          <p:cNvSpPr txBox="1">
            <a:spLocks noGrp="1"/>
          </p:cNvSpPr>
          <p:nvPr>
            <p:ph type="sldNum" sz="quarter" idx="12"/>
          </p:nvPr>
        </p:nvSpPr>
        <p:spPr bwMode="auto">
          <a:ln/>
        </p:spPr>
        <p:txBody>
          <a:bodyPr vert="horz" wrap="square" lIns="91440" tIns="45720" rIns="91440" bIns="45720" numCol="1" anchor="t" anchorCtr="0" compatLnSpc="1"/>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Tahoma" panose="020B0604030504040204" pitchFamily="34" charset="0"/>
                <a:ea typeface="宋体" panose="02010600030101010101" pitchFamily="2" charset="-122"/>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Tahoma" panose="020B0604030504040204" pitchFamily="34" charset="0"/>
                <a:ea typeface="宋体" panose="02010600030101010101" pitchFamily="2" charset="-122"/>
                <a:cs typeface="+mn-cs"/>
              </a:defRPr>
            </a:lvl5pPr>
          </a:lstStyle>
          <a:p>
            <a:pPr lvl="0" algn="r" eaLnBrk="1" hangingPunct="1">
              <a:buNone/>
            </a:pPr>
            <a:fld id="{9A0DB2DC-4C9A-4742-B13C-FB6460FD3503}" type="slidenum">
              <a:rPr lang="zh-CN" altLang="en-US" sz="1000" dirty="0">
                <a:effectLst>
                  <a:outerShdw blurRad="38100" dist="38100" dir="2700000">
                    <a:srgbClr val="C0C0C0"/>
                  </a:outerShdw>
                </a:effectLst>
                <a:latin typeface="Arial" panose="020B0604020202020204" pitchFamily="34" charset="0"/>
              </a:rPr>
            </a:fld>
            <a:endParaRPr lang="zh-CN" altLang="en-US" sz="1000" dirty="0">
              <a:effectLst>
                <a:outerShdw blurRad="38100" dist="38100" dir="2700000">
                  <a:srgbClr val="C0C0C0"/>
                </a:outerShdw>
              </a:effectLst>
              <a:latin typeface="Arial" panose="020B0604020202020204" pitchFamily="34" charset="0"/>
            </a:endParaRPr>
          </a:p>
        </p:txBody>
      </p:sp>
      <p:sp>
        <p:nvSpPr>
          <p:cNvPr id="564226" name="Rectangle 2"/>
          <p:cNvSpPr>
            <a:spLocks noGrp="1" noChangeArrowheads="1"/>
          </p:cNvSpPr>
          <p:nvPr>
            <p:ph type="title"/>
          </p:nvPr>
        </p:nvSpPr>
        <p:spPr/>
        <p:txBody>
          <a:bodyPr vert="horz" wrap="square" lIns="91440" tIns="45720" rIns="91440" bIns="45720"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3600" b="0" i="0" u="none" strike="noStrike" kern="0" cap="none" spc="0" normalizeH="0" baseline="0" noProof="0" smtClean="0">
                <a:ln>
                  <a:noFill/>
                </a:ln>
                <a:solidFill>
                  <a:schemeClr val="tx2"/>
                </a:solidFill>
                <a:effectLst>
                  <a:outerShdw blurRad="38100" dist="38100" dir="2700000" algn="tl">
                    <a:srgbClr val="C0C0C0"/>
                  </a:outerShdw>
                </a:effectLst>
                <a:uLnTx/>
                <a:uFillTx/>
                <a:latin typeface="+mj-lt"/>
                <a:ea typeface="+mj-ea"/>
                <a:cs typeface="+mj-cs"/>
              </a:rPr>
              <a:t>Lesson 8</a:t>
            </a:r>
            <a:endParaRPr kumimoji="0" lang="en-US" altLang="zh-CN" sz="3600" b="0" i="0" u="none" strike="noStrike" kern="0" cap="none" spc="0" normalizeH="0" baseline="0" noProof="0" smtClean="0">
              <a:ln>
                <a:noFill/>
              </a:ln>
              <a:solidFill>
                <a:schemeClr val="tx2"/>
              </a:solidFill>
              <a:effectLst>
                <a:outerShdw blurRad="38100" dist="38100" dir="2700000" algn="tl">
                  <a:srgbClr val="C0C0C0"/>
                </a:outerShdw>
              </a:effectLst>
              <a:uLnTx/>
              <a:uFillTx/>
              <a:latin typeface="+mj-lt"/>
              <a:ea typeface="+mj-ea"/>
              <a:cs typeface="+mj-cs"/>
            </a:endParaRPr>
          </a:p>
        </p:txBody>
      </p:sp>
      <p:sp>
        <p:nvSpPr>
          <p:cNvPr id="564227"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defRPr/>
            </a:pPr>
            <a:r>
              <a:rPr kumimoji="0" lang="en-US" altLang="zh-CN" sz="3200" b="0"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mn-cs"/>
              </a:rPr>
              <a:t>Owner’s equity</a:t>
            </a:r>
            <a:endParaRPr kumimoji="0" lang="en-US" altLang="zh-CN" sz="3200" b="0" i="0" u="none" strike="noStrike" kern="0" cap="none" spc="0" normalizeH="0" baseline="0" noProof="0" smtClean="0">
              <a:ln>
                <a:noFill/>
              </a:ln>
              <a:solidFill>
                <a:schemeClr val="tx1"/>
              </a:solidFill>
              <a:effectLst>
                <a:outerShdw blurRad="38100" dist="38100" dir="2700000" algn="tl">
                  <a:srgbClr val="C0C0C0"/>
                </a:outerShdw>
              </a:effectLst>
              <a:uLnTx/>
              <a:uFillTx/>
              <a:latin typeface="+mn-lt"/>
              <a:ea typeface="+mn-ea"/>
              <a:cs typeface="+mn-cs"/>
            </a:endParaRP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536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5364" name="Rectangle 2"/>
          <p:cNvSpPr>
            <a:spLocks noGrp="1"/>
          </p:cNvSpPr>
          <p:nvPr>
            <p:ph type="title"/>
          </p:nvPr>
        </p:nvSpPr>
        <p:spPr>
          <a:ln/>
        </p:spPr>
        <p:txBody>
          <a:bodyPr vert="horz" wrap="square" lIns="91440" tIns="45720" rIns="91440" bIns="45720" anchor="b" anchorCtr="0"/>
          <a:p>
            <a:pPr eaLnBrk="1" hangingPunct="1"/>
            <a:r>
              <a:rPr lang="en-US" altLang="zh-CN" dirty="0"/>
              <a:t>Partnership Equity</a:t>
            </a:r>
            <a:endParaRPr lang="en-US" altLang="zh-CN" dirty="0"/>
          </a:p>
        </p:txBody>
      </p:sp>
      <p:sp>
        <p:nvSpPr>
          <p:cNvPr id="15365" name="Rectangle 3"/>
          <p:cNvSpPr>
            <a:spLocks noGrp="1"/>
          </p:cNvSpPr>
          <p:nvPr>
            <p:ph idx="1"/>
          </p:nvPr>
        </p:nvSpPr>
        <p:spPr>
          <a:ln/>
        </p:spPr>
        <p:txBody>
          <a:bodyPr vert="horz" wrap="square" lIns="91440" tIns="45720" rIns="91440" bIns="45720" anchor="t" anchorCtr="0"/>
          <a:p>
            <a:pPr eaLnBrk="1" hangingPunct="1">
              <a:buFont typeface="Symbol" panose="05050102010706020507" pitchFamily="18" charset="2"/>
              <a:buChar char="·"/>
            </a:pPr>
            <a:r>
              <a:rPr lang="en-US" altLang="zh-CN" dirty="0"/>
              <a:t>Separate capital account for each partner.</a:t>
            </a:r>
            <a:endParaRPr lang="en-US" altLang="zh-CN" dirty="0"/>
          </a:p>
          <a:p>
            <a:pPr eaLnBrk="1" hangingPunct="1">
              <a:buFont typeface="Symbol" panose="05050102010706020507" pitchFamily="18" charset="2"/>
              <a:buNone/>
            </a:pPr>
            <a:endParaRPr lang="en-US" altLang="zh-CN" dirty="0"/>
          </a:p>
          <a:p>
            <a:pPr eaLnBrk="1" hangingPunct="1">
              <a:buFont typeface="Symbol" panose="05050102010706020507" pitchFamily="18" charset="2"/>
              <a:buChar char="·"/>
            </a:pPr>
            <a:r>
              <a:rPr lang="en-US" altLang="zh-CN" dirty="0"/>
              <a:t>Partnership agreement defines split of profits among partners.</a:t>
            </a:r>
            <a:endParaRPr lang="en-US" altLang="zh-CN" dirty="0"/>
          </a:p>
          <a:p>
            <a:pPr lvl="1" eaLnBrk="1" hangingPunct="1">
              <a:buFont typeface="Symbol" panose="05050102010706020507" pitchFamily="18" charset="2"/>
              <a:buChar char="·"/>
            </a:pPr>
            <a:r>
              <a:rPr lang="en-US" altLang="zh-CN" dirty="0"/>
              <a:t>Otherwise, divided equally.</a:t>
            </a:r>
            <a:endParaRPr lang="en-US" altLang="zh-CN" dirty="0"/>
          </a:p>
          <a:p>
            <a:pPr eaLnBrk="1" hangingPunct="1">
              <a:buFont typeface="Wingdings" panose="05000000000000000000" pitchFamily="2" charset="2"/>
              <a:buChar char="n"/>
            </a:pPr>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a:spLocks noGrp="1"/>
          </p:cNvSpPr>
          <p:nvPr>
            <p:ph type="title"/>
          </p:nvPr>
        </p:nvSpPr>
        <p:spPr>
          <a:ln/>
        </p:spPr>
        <p:txBody>
          <a:bodyPr vert="horz" wrap="square" lIns="91440" tIns="45720" rIns="91440" bIns="45720" anchor="b" anchorCtr="0"/>
          <a:p>
            <a:r>
              <a:rPr lang="en-US" altLang="zh-CN" dirty="0"/>
              <a:t>The Partnership Start-Up</a:t>
            </a:r>
            <a:endParaRPr lang="en-US" altLang="zh-CN" dirty="0"/>
          </a:p>
        </p:txBody>
      </p:sp>
      <p:sp>
        <p:nvSpPr>
          <p:cNvPr id="87043" name="Rectangle 3"/>
          <p:cNvSpPr>
            <a:spLocks noGrp="1"/>
          </p:cNvSpPr>
          <p:nvPr>
            <p:ph idx="1"/>
          </p:nvPr>
        </p:nvSpPr>
        <p:spPr>
          <a:ln/>
        </p:spPr>
        <p:txBody>
          <a:bodyPr vert="horz" wrap="square" lIns="91440" tIns="45720" rIns="91440" bIns="45720" anchor="t" anchorCtr="0"/>
          <a:p>
            <a:pPr>
              <a:lnSpc>
                <a:spcPct val="90000"/>
              </a:lnSpc>
            </a:pPr>
            <a:r>
              <a:rPr lang="en-US" altLang="zh-CN" dirty="0"/>
              <a:t>Record assets invested by partners at fair market values</a:t>
            </a:r>
            <a:endParaRPr lang="en-US" altLang="zh-CN" dirty="0"/>
          </a:p>
          <a:p>
            <a:pPr>
              <a:lnSpc>
                <a:spcPct val="90000"/>
              </a:lnSpc>
            </a:pPr>
            <a:r>
              <a:rPr lang="en-US" altLang="zh-CN" dirty="0"/>
              <a:t>Record liabilities assumed at fair market values</a:t>
            </a:r>
            <a:endParaRPr lang="en-US" altLang="zh-CN" dirty="0"/>
          </a:p>
          <a:p>
            <a:pPr>
              <a:lnSpc>
                <a:spcPct val="90000"/>
              </a:lnSpc>
            </a:pPr>
            <a:r>
              <a:rPr lang="en-US" altLang="zh-CN" dirty="0"/>
              <a:t>Each partner has his/her own capital and withdrawals account</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7043">
                                            <p:txEl>
                                              <p:charRg st="0" end="57"/>
                                            </p:txEl>
                                          </p:spTgt>
                                        </p:tgtEl>
                                        <p:attrNameLst>
                                          <p:attrName>style.visibility</p:attrName>
                                        </p:attrNameLst>
                                      </p:cBhvr>
                                      <p:to>
                                        <p:strVal val="visible"/>
                                      </p:to>
                                    </p:set>
                                    <p:animEffect transition="in" filter="wipe(left)">
                                      <p:cBhvr>
                                        <p:cTn id="7" dur="500"/>
                                        <p:tgtEl>
                                          <p:spTgt spid="87043">
                                            <p:txEl>
                                              <p:charRg st="0" end="57"/>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7043">
                                            <p:txEl>
                                              <p:charRg st="57" end="106"/>
                                            </p:txEl>
                                          </p:spTgt>
                                        </p:tgtEl>
                                        <p:attrNameLst>
                                          <p:attrName>style.visibility</p:attrName>
                                        </p:attrNameLst>
                                      </p:cBhvr>
                                      <p:to>
                                        <p:strVal val="visible"/>
                                      </p:to>
                                    </p:set>
                                    <p:animEffect transition="in" filter="wipe(left)">
                                      <p:cBhvr>
                                        <p:cTn id="12" dur="500"/>
                                        <p:tgtEl>
                                          <p:spTgt spid="87043">
                                            <p:txEl>
                                              <p:charRg st="57" end="10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7043">
                                            <p:txEl>
                                              <p:charRg st="106" end="167"/>
                                            </p:txEl>
                                          </p:spTgt>
                                        </p:tgtEl>
                                        <p:attrNameLst>
                                          <p:attrName>style.visibility</p:attrName>
                                        </p:attrNameLst>
                                      </p:cBhvr>
                                      <p:to>
                                        <p:strVal val="visible"/>
                                      </p:to>
                                    </p:set>
                                    <p:animEffect transition="in" filter="wipe(left)">
                                      <p:cBhvr>
                                        <p:cTn id="17" dur="500"/>
                                        <p:tgtEl>
                                          <p:spTgt spid="87043">
                                            <p:txEl>
                                              <p:charRg st="106" end="16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89091" name="Group 3"/>
          <p:cNvGraphicFramePr>
            <a:graphicFrameLocks noGrp="1"/>
          </p:cNvGraphicFramePr>
          <p:nvPr/>
        </p:nvGraphicFramePr>
        <p:xfrm>
          <a:off x="250825" y="1700213"/>
          <a:ext cx="8615363" cy="4154488"/>
        </p:xfrm>
        <a:graphic>
          <a:graphicData uri="http://schemas.openxmlformats.org/drawingml/2006/table">
            <a:tbl>
              <a:tblPr/>
              <a:tblGrid>
                <a:gridCol w="669925"/>
                <a:gridCol w="471488"/>
                <a:gridCol w="4400550"/>
                <a:gridCol w="582612"/>
                <a:gridCol w="1244600"/>
                <a:gridCol w="1246188"/>
              </a:tblGrid>
              <a:tr h="341313">
                <a:tc gridSpan="6">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GENERAL JOURNAL</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hMerge="1">
                  <a:tcPr/>
                </a:tc>
                <a:tc hMerge="1">
                  <a:tcPr/>
                </a:tc>
                <a:tc hMerge="1">
                  <a:tcPr/>
                </a:tc>
                <a:tc hMerge="1">
                  <a:tcPr/>
                </a:tc>
                <a:tc hMerge="1">
                  <a:tcPr/>
                </a:tc>
              </a:tr>
              <a:tr h="309563">
                <a:tc gridSpan="2">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DATE</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hMerge="1">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DESCRIPTION</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5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REF</a:t>
                      </a:r>
                      <a:endParaRPr kumimoji="0" lang="en-US" altLang="zh-CN" sz="15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DEBIT</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CREDIT</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5085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bl>
          </a:graphicData>
        </a:graphic>
      </p:graphicFrame>
      <p:sp>
        <p:nvSpPr>
          <p:cNvPr id="89157" name="Text Box 69"/>
          <p:cNvSpPr txBox="1"/>
          <p:nvPr/>
        </p:nvSpPr>
        <p:spPr>
          <a:xfrm>
            <a:off x="179388" y="2490788"/>
            <a:ext cx="8824912" cy="3346450"/>
          </a:xfrm>
          <a:prstGeom prst="rect">
            <a:avLst/>
          </a:prstGeom>
          <a:noFill/>
          <a:ln w="12700">
            <a:noFill/>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914400" eaLnBrk="1" hangingPunct="1">
              <a:spcBef>
                <a:spcPct val="10000"/>
              </a:spcBef>
              <a:spcAft>
                <a:spcPct val="10000"/>
              </a:spcAft>
              <a:buClrTx/>
              <a:buSzTx/>
              <a:buFontTx/>
              <a:buNone/>
              <a:tabLst>
                <a:tab pos="1033780" algn="dec"/>
                <a:tab pos="1208405" algn="l"/>
                <a:tab pos="1551305" algn="l"/>
                <a:tab pos="7266305" algn="dec"/>
                <a:tab pos="8523605" algn="dec"/>
              </a:tabLst>
            </a:pPr>
            <a:r>
              <a:rPr lang="zh-CN" altLang="en-US" sz="2600" b="1" dirty="0">
                <a:solidFill>
                  <a:schemeClr val="accent2"/>
                </a:solidFill>
                <a:latin typeface="Arial" panose="020B0604020202020204" pitchFamily="34" charset="0"/>
                <a:cs typeface="Arial" panose="020B0604020202020204" pitchFamily="34" charset="0"/>
              </a:rPr>
              <a:t>		</a:t>
            </a:r>
            <a:r>
              <a:rPr lang="en-US" altLang="zh-CN" sz="2600" b="1" dirty="0">
                <a:solidFill>
                  <a:schemeClr val="folHlink"/>
                </a:solidFill>
                <a:latin typeface="Arial" panose="020B0604020202020204" pitchFamily="34" charset="0"/>
                <a:cs typeface="Arial" panose="020B0604020202020204" pitchFamily="34" charset="0"/>
              </a:rPr>
              <a:t>Cash	8,000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266305" algn="dec"/>
                <a:tab pos="8523605" algn="dec"/>
              </a:tabLst>
            </a:pPr>
            <a:r>
              <a:rPr lang="en-US" altLang="zh-CN" sz="2600" b="1" dirty="0">
                <a:solidFill>
                  <a:schemeClr val="folHlink"/>
                </a:solidFill>
                <a:latin typeface="Arial" panose="020B0604020202020204" pitchFamily="34" charset="0"/>
                <a:cs typeface="Arial" panose="020B0604020202020204" pitchFamily="34" charset="0"/>
              </a:rPr>
              <a:t>		Accounts Receivable	10,000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266305" algn="dec"/>
                <a:tab pos="8523605" algn="dec"/>
              </a:tabLst>
            </a:pPr>
            <a:r>
              <a:rPr lang="en-US" altLang="zh-CN" sz="2600" b="1" dirty="0">
                <a:solidFill>
                  <a:schemeClr val="folHlink"/>
                </a:solidFill>
                <a:latin typeface="Arial" panose="020B0604020202020204" pitchFamily="34" charset="0"/>
                <a:cs typeface="Arial" panose="020B0604020202020204" pitchFamily="34" charset="0"/>
              </a:rPr>
              <a:t>		Furniture	1,000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266305" algn="dec"/>
                <a:tab pos="8523605" algn="dec"/>
              </a:tabLst>
            </a:pPr>
            <a:r>
              <a:rPr lang="en-US" altLang="zh-CN" sz="2600" b="1" dirty="0">
                <a:solidFill>
                  <a:schemeClr val="folHlink"/>
                </a:solidFill>
                <a:latin typeface="Arial" panose="020B0604020202020204" pitchFamily="34" charset="0"/>
                <a:cs typeface="Arial" panose="020B0604020202020204" pitchFamily="34" charset="0"/>
              </a:rPr>
              <a:t>		Building	90,000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266305" algn="dec"/>
                <a:tab pos="8523605" algn="dec"/>
              </a:tabLst>
            </a:pPr>
            <a:r>
              <a:rPr lang="en-US" altLang="zh-CN" sz="2600" b="1" dirty="0">
                <a:solidFill>
                  <a:schemeClr val="folHlink"/>
                </a:solidFill>
                <a:latin typeface="Arial" panose="020B0604020202020204" pitchFamily="34" charset="0"/>
                <a:cs typeface="Arial" panose="020B0604020202020204" pitchFamily="34" charset="0"/>
              </a:rPr>
              <a:t>			Note Payable		10,000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266305" algn="dec"/>
                <a:tab pos="8523605" algn="dec"/>
              </a:tabLst>
            </a:pPr>
            <a:r>
              <a:rPr lang="en-US" altLang="zh-CN" sz="2600" b="1" dirty="0">
                <a:solidFill>
                  <a:schemeClr val="folHlink"/>
                </a:solidFill>
                <a:latin typeface="Arial" panose="020B0604020202020204" pitchFamily="34" charset="0"/>
                <a:cs typeface="Arial" panose="020B0604020202020204" pitchFamily="34" charset="0"/>
              </a:rPr>
              <a:t>			Accounts Payable		3,000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266305" algn="dec"/>
                <a:tab pos="8523605" algn="dec"/>
              </a:tabLst>
            </a:pPr>
            <a:r>
              <a:rPr lang="en-US" altLang="zh-CN" sz="2600" b="1" dirty="0">
                <a:solidFill>
                  <a:schemeClr val="folHlink"/>
                </a:solidFill>
                <a:latin typeface="Arial" panose="020B0604020202020204" pitchFamily="34" charset="0"/>
                <a:cs typeface="Arial" panose="020B0604020202020204" pitchFamily="34" charset="0"/>
              </a:rPr>
              <a:t>			N. Fuentes, Capital		96,000</a:t>
            </a:r>
            <a:endParaRPr lang="en-US" altLang="zh-CN" sz="2600" b="1" dirty="0">
              <a:solidFill>
                <a:schemeClr val="folHlink"/>
              </a:solidFill>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9157">
                                            <p:txEl>
                                              <p:charRg st="0" end="13"/>
                                            </p:txEl>
                                          </p:spTgt>
                                        </p:tgtEl>
                                        <p:attrNameLst>
                                          <p:attrName>style.visibility</p:attrName>
                                        </p:attrNameLst>
                                      </p:cBhvr>
                                      <p:to>
                                        <p:strVal val="visible"/>
                                      </p:to>
                                    </p:set>
                                    <p:animEffect transition="in" filter="dissolve">
                                      <p:cBhvr>
                                        <p:cTn id="7" dur="500"/>
                                        <p:tgtEl>
                                          <p:spTgt spid="89157">
                                            <p:txEl>
                                              <p:charRg st="0" end="13"/>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9157">
                                            <p:txEl>
                                              <p:charRg st="13" end="42"/>
                                            </p:txEl>
                                          </p:spTgt>
                                        </p:tgtEl>
                                        <p:attrNameLst>
                                          <p:attrName>style.visibility</p:attrName>
                                        </p:attrNameLst>
                                      </p:cBhvr>
                                      <p:to>
                                        <p:strVal val="visible"/>
                                      </p:to>
                                    </p:set>
                                    <p:animEffect transition="in" filter="dissolve">
                                      <p:cBhvr>
                                        <p:cTn id="12" dur="500"/>
                                        <p:tgtEl>
                                          <p:spTgt spid="89157">
                                            <p:txEl>
                                              <p:charRg st="13" end="4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9157">
                                            <p:txEl>
                                              <p:charRg st="42" end="60"/>
                                            </p:txEl>
                                          </p:spTgt>
                                        </p:tgtEl>
                                        <p:attrNameLst>
                                          <p:attrName>style.visibility</p:attrName>
                                        </p:attrNameLst>
                                      </p:cBhvr>
                                      <p:to>
                                        <p:strVal val="visible"/>
                                      </p:to>
                                    </p:set>
                                    <p:animEffect transition="in" filter="dissolve">
                                      <p:cBhvr>
                                        <p:cTn id="17" dur="500"/>
                                        <p:tgtEl>
                                          <p:spTgt spid="89157">
                                            <p:txEl>
                                              <p:charRg st="42" end="6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9157">
                                            <p:txEl>
                                              <p:charRg st="60" end="78"/>
                                            </p:txEl>
                                          </p:spTgt>
                                        </p:tgtEl>
                                        <p:attrNameLst>
                                          <p:attrName>style.visibility</p:attrName>
                                        </p:attrNameLst>
                                      </p:cBhvr>
                                      <p:to>
                                        <p:strVal val="visible"/>
                                      </p:to>
                                    </p:set>
                                    <p:animEffect transition="in" filter="dissolve">
                                      <p:cBhvr>
                                        <p:cTn id="22" dur="500"/>
                                        <p:tgtEl>
                                          <p:spTgt spid="89157">
                                            <p:txEl>
                                              <p:charRg st="60" end="7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9157">
                                            <p:txEl>
                                              <p:charRg st="78" end="102"/>
                                            </p:txEl>
                                          </p:spTgt>
                                        </p:tgtEl>
                                        <p:attrNameLst>
                                          <p:attrName>style.visibility</p:attrName>
                                        </p:attrNameLst>
                                      </p:cBhvr>
                                      <p:to>
                                        <p:strVal val="visible"/>
                                      </p:to>
                                    </p:set>
                                    <p:animEffect transition="in" filter="dissolve">
                                      <p:cBhvr>
                                        <p:cTn id="27" dur="500"/>
                                        <p:tgtEl>
                                          <p:spTgt spid="89157">
                                            <p:txEl>
                                              <p:charRg st="78" end="10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9157">
                                            <p:txEl>
                                              <p:charRg st="102" end="129"/>
                                            </p:txEl>
                                          </p:spTgt>
                                        </p:tgtEl>
                                        <p:attrNameLst>
                                          <p:attrName>style.visibility</p:attrName>
                                        </p:attrNameLst>
                                      </p:cBhvr>
                                      <p:to>
                                        <p:strVal val="visible"/>
                                      </p:to>
                                    </p:set>
                                    <p:animEffect transition="in" filter="dissolve">
                                      <p:cBhvr>
                                        <p:cTn id="32" dur="500"/>
                                        <p:tgtEl>
                                          <p:spTgt spid="89157">
                                            <p:txEl>
                                              <p:charRg st="102" end="12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89157">
                                            <p:txEl>
                                              <p:charRg st="129" end="160"/>
                                            </p:txEl>
                                          </p:spTgt>
                                        </p:tgtEl>
                                        <p:attrNameLst>
                                          <p:attrName>style.visibility</p:attrName>
                                        </p:attrNameLst>
                                      </p:cBhvr>
                                      <p:to>
                                        <p:strVal val="visible"/>
                                      </p:to>
                                    </p:set>
                                    <p:animEffect transition="in" filter="dissolve">
                                      <p:cBhvr>
                                        <p:cTn id="37" dur="500"/>
                                        <p:tgtEl>
                                          <p:spTgt spid="89157">
                                            <p:txEl>
                                              <p:charRg st="129" end="16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5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a:spLocks noGrp="1"/>
          </p:cNvSpPr>
          <p:nvPr>
            <p:ph type="title"/>
          </p:nvPr>
        </p:nvSpPr>
        <p:spPr>
          <a:ln/>
        </p:spPr>
        <p:txBody>
          <a:bodyPr vert="horz" wrap="square" lIns="91440" tIns="45720" rIns="91440" bIns="45720" anchor="b" anchorCtr="0"/>
          <a:p>
            <a:r>
              <a:rPr lang="en-US" altLang="zh-CN" dirty="0"/>
              <a:t>Sharing Profits and Losses</a:t>
            </a:r>
            <a:endParaRPr lang="en-US" altLang="zh-CN" dirty="0"/>
          </a:p>
        </p:txBody>
      </p:sp>
      <p:sp>
        <p:nvSpPr>
          <p:cNvPr id="93187" name="Rectangle 3"/>
          <p:cNvSpPr>
            <a:spLocks noGrp="1"/>
          </p:cNvSpPr>
          <p:nvPr>
            <p:ph idx="1"/>
          </p:nvPr>
        </p:nvSpPr>
        <p:spPr>
          <a:ln/>
        </p:spPr>
        <p:txBody>
          <a:bodyPr vert="horz" wrap="square" lIns="91440" tIns="45720" rIns="91440" bIns="45720" anchor="t" anchorCtr="0"/>
          <a:p>
            <a:r>
              <a:rPr lang="en-US" altLang="zh-CN" dirty="0"/>
              <a:t>Stated fraction for each partner</a:t>
            </a:r>
            <a:endParaRPr lang="en-US" altLang="zh-CN" dirty="0"/>
          </a:p>
          <a:p>
            <a:r>
              <a:rPr lang="en-US" altLang="zh-CN" dirty="0"/>
              <a:t>Based on percent of capital balances of the partners </a:t>
            </a:r>
            <a:endParaRPr lang="en-US" altLang="zh-CN" dirty="0"/>
          </a:p>
          <a:p>
            <a:r>
              <a:rPr lang="en-US" altLang="zh-CN" dirty="0"/>
              <a:t>Based on each partner</a:t>
            </a:r>
            <a:r>
              <a:rPr lang="en-US" altLang="zh-CN" dirty="0">
                <a:latin typeface="Arial" panose="020B0604020202020204" pitchFamily="34" charset="0"/>
              </a:rPr>
              <a:t>’</a:t>
            </a:r>
            <a:r>
              <a:rPr lang="en-US" altLang="zh-CN" dirty="0"/>
              <a:t>s service</a:t>
            </a:r>
            <a:endParaRPr lang="en-US" altLang="zh-CN" dirty="0"/>
          </a:p>
          <a:p>
            <a:r>
              <a:rPr lang="en-US" altLang="zh-CN" dirty="0"/>
              <a:t>Combination</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3187">
                                            <p:txEl>
                                              <p:charRg st="0" end="33"/>
                                            </p:txEl>
                                          </p:spTgt>
                                        </p:tgtEl>
                                        <p:attrNameLst>
                                          <p:attrName>style.visibility</p:attrName>
                                        </p:attrNameLst>
                                      </p:cBhvr>
                                      <p:to>
                                        <p:strVal val="visible"/>
                                      </p:to>
                                    </p:set>
                                    <p:animEffect transition="in" filter="wipe(left)">
                                      <p:cBhvr>
                                        <p:cTn id="7" dur="500"/>
                                        <p:tgtEl>
                                          <p:spTgt spid="93187">
                                            <p:txEl>
                                              <p:charRg st="0" end="3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3187">
                                            <p:txEl>
                                              <p:charRg st="33" end="87"/>
                                            </p:txEl>
                                          </p:spTgt>
                                        </p:tgtEl>
                                        <p:attrNameLst>
                                          <p:attrName>style.visibility</p:attrName>
                                        </p:attrNameLst>
                                      </p:cBhvr>
                                      <p:to>
                                        <p:strVal val="visible"/>
                                      </p:to>
                                    </p:set>
                                    <p:animEffect transition="in" filter="wipe(left)">
                                      <p:cBhvr>
                                        <p:cTn id="12" dur="500"/>
                                        <p:tgtEl>
                                          <p:spTgt spid="93187">
                                            <p:txEl>
                                              <p:charRg st="33" end="8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3187">
                                            <p:txEl>
                                              <p:charRg st="87" end="119"/>
                                            </p:txEl>
                                          </p:spTgt>
                                        </p:tgtEl>
                                        <p:attrNameLst>
                                          <p:attrName>style.visibility</p:attrName>
                                        </p:attrNameLst>
                                      </p:cBhvr>
                                      <p:to>
                                        <p:strVal val="visible"/>
                                      </p:to>
                                    </p:set>
                                    <p:animEffect transition="in" filter="wipe(left)">
                                      <p:cBhvr>
                                        <p:cTn id="17" dur="500"/>
                                        <p:tgtEl>
                                          <p:spTgt spid="93187">
                                            <p:txEl>
                                              <p:charRg st="87" end="11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3187">
                                            <p:txEl>
                                              <p:charRg st="119" end="131"/>
                                            </p:txEl>
                                          </p:spTgt>
                                        </p:tgtEl>
                                        <p:attrNameLst>
                                          <p:attrName>style.visibility</p:attrName>
                                        </p:attrNameLst>
                                      </p:cBhvr>
                                      <p:to>
                                        <p:strVal val="visible"/>
                                      </p:to>
                                    </p:set>
                                    <p:animEffect transition="in" filter="wipe(left)">
                                      <p:cBhvr>
                                        <p:cTn id="22" dur="500"/>
                                        <p:tgtEl>
                                          <p:spTgt spid="93187">
                                            <p:txEl>
                                              <p:charRg st="119" end="13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a:spLocks noGrp="1"/>
          </p:cNvSpPr>
          <p:nvPr>
            <p:ph type="title"/>
          </p:nvPr>
        </p:nvSpPr>
        <p:spPr>
          <a:ln/>
        </p:spPr>
        <p:txBody>
          <a:bodyPr vert="horz" wrap="square" lIns="91440" tIns="45720" rIns="91440" bIns="45720" anchor="b" anchorCtr="0"/>
          <a:p>
            <a:r>
              <a:rPr lang="en-US" altLang="zh-CN" dirty="0"/>
              <a:t>Sharing Profits and Losses</a:t>
            </a:r>
            <a:endParaRPr lang="en-US" altLang="zh-CN" dirty="0"/>
          </a:p>
        </p:txBody>
      </p:sp>
      <p:sp>
        <p:nvSpPr>
          <p:cNvPr id="95235" name="Rectangle 3"/>
          <p:cNvSpPr>
            <a:spLocks noGrp="1"/>
          </p:cNvSpPr>
          <p:nvPr>
            <p:ph idx="1"/>
          </p:nvPr>
        </p:nvSpPr>
        <p:spPr>
          <a:ln/>
        </p:spPr>
        <p:txBody>
          <a:bodyPr vert="horz" wrap="square" lIns="91440" tIns="45720" rIns="91440" bIns="45720" anchor="t" anchorCtr="0"/>
          <a:p>
            <a:r>
              <a:rPr lang="en-US" altLang="zh-CN" dirty="0"/>
              <a:t>If no partnership agreement, the law states earnings will be divided equally</a:t>
            </a:r>
            <a:endParaRPr lang="en-US" altLang="zh-CN" dirty="0"/>
          </a:p>
          <a:p>
            <a:r>
              <a:rPr lang="en-US" altLang="zh-CN" dirty="0"/>
              <a:t>If agreement specifies how to share profits, but not losses </a:t>
            </a:r>
            <a:r>
              <a:rPr lang="en-US" altLang="zh-CN" dirty="0">
                <a:latin typeface="Arial" panose="020B0604020202020204" pitchFamily="34" charset="0"/>
              </a:rPr>
              <a:t>–</a:t>
            </a:r>
            <a:r>
              <a:rPr lang="en-US" altLang="zh-CN" dirty="0"/>
              <a:t> losses are shared the same way as profits</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5235">
                                            <p:txEl>
                                              <p:charRg st="0" end="77"/>
                                            </p:txEl>
                                          </p:spTgt>
                                        </p:tgtEl>
                                        <p:attrNameLst>
                                          <p:attrName>style.visibility</p:attrName>
                                        </p:attrNameLst>
                                      </p:cBhvr>
                                      <p:to>
                                        <p:strVal val="visible"/>
                                      </p:to>
                                    </p:set>
                                    <p:animEffect transition="in" filter="wipe(left)">
                                      <p:cBhvr>
                                        <p:cTn id="7" dur="500"/>
                                        <p:tgtEl>
                                          <p:spTgt spid="95235">
                                            <p:txEl>
                                              <p:charRg st="0" end="77"/>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5235">
                                            <p:txEl>
                                              <p:charRg st="77" end="181"/>
                                            </p:txEl>
                                          </p:spTgt>
                                        </p:tgtEl>
                                        <p:attrNameLst>
                                          <p:attrName>style.visibility</p:attrName>
                                        </p:attrNameLst>
                                      </p:cBhvr>
                                      <p:to>
                                        <p:strVal val="visible"/>
                                      </p:to>
                                    </p:set>
                                    <p:animEffect transition="in" filter="wipe(left)">
                                      <p:cBhvr>
                                        <p:cTn id="12" dur="500"/>
                                        <p:tgtEl>
                                          <p:spTgt spid="95235">
                                            <p:txEl>
                                              <p:charRg st="77" end="18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7283" name="Rectangle 3"/>
          <p:cNvSpPr>
            <a:spLocks noGrp="1"/>
          </p:cNvSpPr>
          <p:nvPr>
            <p:ph idx="1"/>
          </p:nvPr>
        </p:nvSpPr>
        <p:spPr>
          <a:xfrm>
            <a:off x="673735" y="1700530"/>
            <a:ext cx="8281670" cy="4114800"/>
          </a:xfrm>
          <a:ln/>
        </p:spPr>
        <p:txBody>
          <a:bodyPr vert="horz" wrap="square" lIns="91440" tIns="45720" rIns="91440" bIns="45720" anchor="t" anchorCtr="0"/>
          <a:p>
            <a:pPr defTabSz="914400">
              <a:buNone/>
              <a:tabLst>
                <a:tab pos="7772400" algn="dec"/>
              </a:tabLst>
            </a:pPr>
            <a:r>
              <a:rPr lang="en-US" altLang="zh-CN" sz="2400" dirty="0"/>
              <a:t>Net loss	($90,000)</a:t>
            </a:r>
            <a:endParaRPr lang="en-US" altLang="zh-CN" sz="2400" dirty="0"/>
          </a:p>
          <a:p>
            <a:pPr defTabSz="914400">
              <a:buNone/>
              <a:tabLst>
                <a:tab pos="7772400" algn="dec"/>
              </a:tabLst>
            </a:pPr>
            <a:r>
              <a:rPr lang="en-US" altLang="zh-CN" sz="2400" dirty="0"/>
              <a:t>	B. Fultz	45,000</a:t>
            </a:r>
            <a:endParaRPr lang="en-US" altLang="zh-CN" sz="2400" dirty="0"/>
          </a:p>
          <a:p>
            <a:pPr defTabSz="914400">
              <a:buNone/>
              <a:tabLst>
                <a:tab pos="7772400" algn="dec"/>
              </a:tabLst>
            </a:pPr>
            <a:r>
              <a:rPr lang="en-US" altLang="zh-CN" sz="2400" dirty="0"/>
              <a:t>	J. Hardie                                                        45,000</a:t>
            </a:r>
            <a:endParaRPr lang="en-US" altLang="zh-CN" sz="2400" dirty="0"/>
          </a:p>
        </p:txBody>
      </p:sp>
      <p:sp>
        <p:nvSpPr>
          <p:cNvPr id="97322" name="Text Box 42"/>
          <p:cNvSpPr txBox="1">
            <a:spLocks noChangeArrowheads="1"/>
          </p:cNvSpPr>
          <p:nvPr/>
        </p:nvSpPr>
        <p:spPr bwMode="auto">
          <a:xfrm>
            <a:off x="179388" y="4279900"/>
            <a:ext cx="8824913" cy="491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tabLst>
                <a:tab pos="1033145" algn="dec"/>
                <a:tab pos="1207770" algn="l"/>
                <a:tab pos="1550670" algn="l"/>
                <a:tab pos="7265670" algn="dec"/>
                <a:tab pos="8522970" algn="dec"/>
              </a:tabLst>
              <a:defRPr>
                <a:solidFill>
                  <a:schemeClr val="tx1"/>
                </a:solidFill>
                <a:latin typeface="Tahoma" panose="020B0604030504040204" pitchFamily="34" charset="0"/>
                <a:ea typeface="宋体" panose="02010600030101010101" pitchFamily="2" charset="-122"/>
              </a:defRPr>
            </a:lvl1pPr>
            <a:lvl2pPr eaLnBrk="0" hangingPunct="0">
              <a:tabLst>
                <a:tab pos="1033145" algn="dec"/>
                <a:tab pos="1207770" algn="l"/>
                <a:tab pos="1550670" algn="l"/>
                <a:tab pos="7265670" algn="dec"/>
                <a:tab pos="8522970" algn="dec"/>
              </a:tabLst>
              <a:defRPr>
                <a:solidFill>
                  <a:schemeClr val="tx1"/>
                </a:solidFill>
                <a:latin typeface="Tahoma" panose="020B0604030504040204" pitchFamily="34" charset="0"/>
                <a:ea typeface="宋体" panose="02010600030101010101" pitchFamily="2" charset="-122"/>
              </a:defRPr>
            </a:lvl2pPr>
            <a:lvl3pPr eaLnBrk="0" hangingPunct="0">
              <a:tabLst>
                <a:tab pos="1033145" algn="dec"/>
                <a:tab pos="1207770" algn="l"/>
                <a:tab pos="1550670" algn="l"/>
                <a:tab pos="7265670" algn="dec"/>
                <a:tab pos="8522970" algn="dec"/>
              </a:tabLst>
              <a:defRPr>
                <a:solidFill>
                  <a:schemeClr val="tx1"/>
                </a:solidFill>
                <a:latin typeface="Tahoma" panose="020B0604030504040204" pitchFamily="34" charset="0"/>
                <a:ea typeface="宋体" panose="02010600030101010101" pitchFamily="2" charset="-122"/>
              </a:defRPr>
            </a:lvl3pPr>
            <a:lvl4pPr eaLnBrk="0" hangingPunct="0">
              <a:tabLst>
                <a:tab pos="1033145" algn="dec"/>
                <a:tab pos="1207770" algn="l"/>
                <a:tab pos="1550670" algn="l"/>
                <a:tab pos="7265670" algn="dec"/>
                <a:tab pos="8522970" algn="dec"/>
              </a:tabLst>
              <a:defRPr>
                <a:solidFill>
                  <a:schemeClr val="tx1"/>
                </a:solidFill>
                <a:latin typeface="Tahoma" panose="020B0604030504040204" pitchFamily="34" charset="0"/>
                <a:ea typeface="宋体" panose="02010600030101010101" pitchFamily="2" charset="-122"/>
              </a:defRPr>
            </a:lvl4pPr>
            <a:lvl5pPr eaLnBrk="0" hangingPunct="0">
              <a:tabLst>
                <a:tab pos="1033145" algn="dec"/>
                <a:tab pos="1207770" algn="l"/>
                <a:tab pos="1550670" algn="l"/>
                <a:tab pos="7265670" algn="dec"/>
                <a:tab pos="8522970" algn="dec"/>
              </a:tabLst>
              <a:defRPr>
                <a:solidFill>
                  <a:schemeClr val="tx1"/>
                </a:solidFill>
                <a:latin typeface="Tahoma" panose="020B0604030504040204" pitchFamily="34" charset="0"/>
                <a:ea typeface="宋体" panose="02010600030101010101" pitchFamily="2" charset="-122"/>
              </a:defRPr>
            </a:lvl5pPr>
            <a:lvl6pPr eaLnBrk="0" fontAlgn="base" hangingPunct="0">
              <a:spcBef>
                <a:spcPct val="0"/>
              </a:spcBef>
              <a:spcAft>
                <a:spcPct val="0"/>
              </a:spcAft>
              <a:tabLst>
                <a:tab pos="1033145" algn="dec"/>
                <a:tab pos="1207770" algn="l"/>
                <a:tab pos="1550670" algn="l"/>
                <a:tab pos="7265670" algn="dec"/>
                <a:tab pos="8522970" algn="dec"/>
              </a:tabLst>
              <a:defRPr>
                <a:solidFill>
                  <a:schemeClr val="tx1"/>
                </a:solidFill>
                <a:latin typeface="Tahoma" panose="020B0604030504040204" pitchFamily="34" charset="0"/>
                <a:ea typeface="宋体" panose="02010600030101010101" pitchFamily="2" charset="-122"/>
              </a:defRPr>
            </a:lvl6pPr>
            <a:lvl7pPr eaLnBrk="0" fontAlgn="base" hangingPunct="0">
              <a:spcBef>
                <a:spcPct val="0"/>
              </a:spcBef>
              <a:spcAft>
                <a:spcPct val="0"/>
              </a:spcAft>
              <a:tabLst>
                <a:tab pos="1033145" algn="dec"/>
                <a:tab pos="1207770" algn="l"/>
                <a:tab pos="1550670" algn="l"/>
                <a:tab pos="7265670" algn="dec"/>
                <a:tab pos="8522970" algn="dec"/>
              </a:tabLst>
              <a:defRPr>
                <a:solidFill>
                  <a:schemeClr val="tx1"/>
                </a:solidFill>
                <a:latin typeface="Tahoma" panose="020B0604030504040204" pitchFamily="34" charset="0"/>
                <a:ea typeface="宋体" panose="02010600030101010101" pitchFamily="2" charset="-122"/>
              </a:defRPr>
            </a:lvl7pPr>
            <a:lvl8pPr eaLnBrk="0" fontAlgn="base" hangingPunct="0">
              <a:spcBef>
                <a:spcPct val="0"/>
              </a:spcBef>
              <a:spcAft>
                <a:spcPct val="0"/>
              </a:spcAft>
              <a:tabLst>
                <a:tab pos="1033145" algn="dec"/>
                <a:tab pos="1207770" algn="l"/>
                <a:tab pos="1550670" algn="l"/>
                <a:tab pos="7265670" algn="dec"/>
                <a:tab pos="8522970" algn="dec"/>
              </a:tabLst>
              <a:defRPr>
                <a:solidFill>
                  <a:schemeClr val="tx1"/>
                </a:solidFill>
                <a:latin typeface="Tahoma" panose="020B0604030504040204" pitchFamily="34" charset="0"/>
                <a:ea typeface="宋体" panose="02010600030101010101" pitchFamily="2" charset="-122"/>
              </a:defRPr>
            </a:lvl8pPr>
            <a:lvl9pPr eaLnBrk="0" fontAlgn="base" hangingPunct="0">
              <a:spcBef>
                <a:spcPct val="0"/>
              </a:spcBef>
              <a:spcAft>
                <a:spcPct val="0"/>
              </a:spcAft>
              <a:tabLst>
                <a:tab pos="1033145" algn="dec"/>
                <a:tab pos="1207770" algn="l"/>
                <a:tab pos="1550670" algn="l"/>
                <a:tab pos="7265670" algn="dec"/>
                <a:tab pos="8522970" algn="dec"/>
              </a:tabLst>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10000"/>
              </a:spcBef>
              <a:spcAft>
                <a:spcPct val="10000"/>
              </a:spcAft>
              <a:buClrTx/>
              <a:buSzTx/>
              <a:buFontTx/>
              <a:buNone/>
              <a:tabLst>
                <a:tab pos="1033145" algn="dec"/>
                <a:tab pos="1207770" algn="l"/>
                <a:tab pos="1550670" algn="l"/>
                <a:tab pos="7265670" algn="dec"/>
                <a:tab pos="8522970" algn="dec"/>
              </a:tabLst>
              <a:defRPr/>
            </a:pPr>
            <a:r>
              <a:rPr kumimoji="0" lang="zh-CN" altLang="en-US" sz="2600" b="1" i="0" u="none" strike="noStrike" kern="1200" cap="none" spc="0" normalizeH="0" baseline="0" noProof="0" dirty="0" smtClean="0">
                <a:ln>
                  <a:noFill/>
                </a:ln>
                <a:solidFill>
                  <a:schemeClr val="tx2">
                    <a:lumMod val="75000"/>
                  </a:schemeClr>
                </a:solidFill>
                <a:effectLst/>
                <a:uLnTx/>
                <a:uFillTx/>
                <a:latin typeface="Arial" panose="020B0604020202020204" pitchFamily="34" charset="0"/>
                <a:ea typeface="宋体" panose="02010600030101010101" pitchFamily="2" charset="-122"/>
                <a:cs typeface="Arial" panose="020B0604020202020204" pitchFamily="34" charset="0"/>
              </a:rPr>
              <a:t>		</a:t>
            </a:r>
            <a:endParaRPr kumimoji="0" lang="en-US" altLang="zh-CN" sz="2600" b="1" i="0" u="none" strike="noStrike" kern="1200" cap="none" spc="0" normalizeH="0" baseline="0" noProof="0" dirty="0" smtClean="0">
              <a:ln>
                <a:noFill/>
              </a:ln>
              <a:solidFill>
                <a:schemeClr val="tx2">
                  <a:lumMod val="75000"/>
                </a:schemeClr>
              </a:solidFill>
              <a:effectLst/>
              <a:uLnTx/>
              <a:uFillTx/>
              <a:latin typeface="Arial" panose="020B0604020202020204" pitchFamily="34" charset="0"/>
              <a:ea typeface="宋体" panose="02010600030101010101" pitchFamily="2" charset="-122"/>
              <a:cs typeface="Arial" panose="020B0604020202020204" pitchFamily="34" charset="0"/>
            </a:endParaRPr>
          </a:p>
        </p:txBody>
      </p:sp>
      <p:graphicFrame>
        <p:nvGraphicFramePr>
          <p:cNvPr id="5" name="Group 4"/>
          <p:cNvGraphicFramePr>
            <a:graphicFrameLocks noGrp="1"/>
          </p:cNvGraphicFramePr>
          <p:nvPr>
            <p:custDataLst>
              <p:tags r:id="rId1"/>
            </p:custDataLst>
          </p:nvPr>
        </p:nvGraphicFramePr>
        <p:xfrm>
          <a:off x="250825" y="3489325"/>
          <a:ext cx="8615680" cy="2172970"/>
        </p:xfrm>
        <a:graphic>
          <a:graphicData uri="http://schemas.openxmlformats.org/drawingml/2006/table">
            <a:tbl>
              <a:tblPr/>
              <a:tblGrid>
                <a:gridCol w="669925"/>
                <a:gridCol w="471488"/>
                <a:gridCol w="4400550"/>
                <a:gridCol w="582612"/>
                <a:gridCol w="1244600"/>
                <a:gridCol w="1246188"/>
              </a:tblGrid>
              <a:tr h="341313">
                <a:tc gridSpan="6">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GENERAL JOURNAL</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hMerge="1">
                  <a:tcPr/>
                </a:tc>
                <a:tc hMerge="1">
                  <a:tcPr/>
                </a:tc>
                <a:tc hMerge="1">
                  <a:tcPr/>
                </a:tc>
                <a:tc hMerge="1">
                  <a:tcPr/>
                </a:tc>
                <a:tc hMerge="1">
                  <a:tcPr/>
                </a:tc>
              </a:tr>
              <a:tr h="309563">
                <a:tc gridSpan="2">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DATE</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hMerge="1">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DESCRIPTION</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5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REF</a:t>
                      </a:r>
                      <a:endParaRPr kumimoji="0" lang="en-US" altLang="zh-CN" sz="15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DEBIT</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CREDIT</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5085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bl>
          </a:graphicData>
        </a:graphic>
      </p:graphicFrame>
      <p:sp>
        <p:nvSpPr>
          <p:cNvPr id="3" name="文本框 2"/>
          <p:cNvSpPr txBox="1"/>
          <p:nvPr/>
        </p:nvSpPr>
        <p:spPr>
          <a:xfrm>
            <a:off x="1411605" y="4206875"/>
            <a:ext cx="7477125" cy="1374140"/>
          </a:xfrm>
          <a:prstGeom prst="rect">
            <a:avLst/>
          </a:prstGeom>
          <a:noFill/>
        </p:spPr>
        <p:txBody>
          <a:bodyPr wrap="square" rtlCol="0" anchor="t">
            <a:spAutoFit/>
          </a:bodyPr>
          <a:p>
            <a:pPr marL="0" marR="0" lvl="0" indent="0" algn="l" defTabSz="914400" rtl="0" eaLnBrk="1" fontAlgn="base" latinLnBrk="0" hangingPunct="1">
              <a:lnSpc>
                <a:spcPct val="100000"/>
              </a:lnSpc>
              <a:spcBef>
                <a:spcPct val="10000"/>
              </a:spcBef>
              <a:spcAft>
                <a:spcPct val="10000"/>
              </a:spcAft>
              <a:buClrTx/>
              <a:buSzTx/>
              <a:buFontTx/>
              <a:buNone/>
              <a:tabLst>
                <a:tab pos="1033145" algn="dec"/>
                <a:tab pos="1207770" algn="l"/>
                <a:tab pos="1550670" algn="l"/>
                <a:tab pos="7265670" algn="dec"/>
                <a:tab pos="8522970" algn="dec"/>
              </a:tabLst>
              <a:defRPr/>
            </a:pPr>
            <a:r>
              <a:rPr lang="en-US" altLang="zh-CN" b="1" noProof="0" dirty="0" smtClean="0">
                <a:ln>
                  <a:noFill/>
                </a:ln>
                <a:solidFill>
                  <a:schemeClr val="tx2">
                    <a:lumMod val="75000"/>
                  </a:schemeClr>
                </a:solidFill>
                <a:effectLst/>
                <a:uLnTx/>
                <a:uFillTx/>
                <a:latin typeface="Arial" panose="020B0604020202020204" pitchFamily="34" charset="0"/>
                <a:cs typeface="Arial" panose="020B0604020202020204" pitchFamily="34" charset="0"/>
                <a:sym typeface="+mn-ea"/>
              </a:rPr>
              <a:t>B. Fultz, Capital                                                     </a:t>
            </a:r>
            <a:r>
              <a:rPr lang="en-US" altLang="zh-CN" b="1" noProof="0" dirty="0" smtClean="0">
                <a:ln>
                  <a:noFill/>
                </a:ln>
                <a:solidFill>
                  <a:schemeClr val="tx2">
                    <a:lumMod val="75000"/>
                  </a:schemeClr>
                </a:solidFill>
                <a:effectLst/>
                <a:uLnTx/>
                <a:uFillTx/>
                <a:latin typeface="Arial" panose="020B0604020202020204" pitchFamily="34" charset="0"/>
                <a:cs typeface="Arial" panose="020B0604020202020204" pitchFamily="34" charset="0"/>
                <a:sym typeface="+mn-ea"/>
              </a:rPr>
              <a:t>45,000</a:t>
            </a:r>
            <a:endParaRPr lang="en-US" altLang="zh-CN" b="1" noProof="0" dirty="0" smtClean="0">
              <a:ln>
                <a:noFill/>
              </a:ln>
              <a:solidFill>
                <a:schemeClr val="tx2">
                  <a:lumMod val="75000"/>
                </a:schemeClr>
              </a:solidFill>
              <a:effectLst/>
              <a:uLnTx/>
              <a:uFillTx/>
              <a:latin typeface="Arial" panose="020B0604020202020204" pitchFamily="34" charset="0"/>
              <a:cs typeface="Arial" panose="020B0604020202020204" pitchFamily="34" charset="0"/>
              <a:sym typeface="+mn-ea"/>
            </a:endParaRPr>
          </a:p>
          <a:p>
            <a:pPr marL="0" marR="0" lvl="0" indent="0" algn="l" defTabSz="914400" rtl="0" eaLnBrk="1" fontAlgn="base" latinLnBrk="0" hangingPunct="1">
              <a:lnSpc>
                <a:spcPct val="100000"/>
              </a:lnSpc>
              <a:spcBef>
                <a:spcPct val="10000"/>
              </a:spcBef>
              <a:spcAft>
                <a:spcPct val="10000"/>
              </a:spcAft>
              <a:buClrTx/>
              <a:buSzTx/>
              <a:buFontTx/>
              <a:buNone/>
              <a:tabLst>
                <a:tab pos="1033145" algn="dec"/>
                <a:tab pos="1207770" algn="l"/>
                <a:tab pos="1550670" algn="l"/>
                <a:tab pos="7265670" algn="dec"/>
                <a:tab pos="8522970" algn="dec"/>
              </a:tabLst>
              <a:defRPr/>
            </a:pPr>
            <a:endParaRPr lang="en-US" altLang="zh-CN" b="1" noProof="0" dirty="0" smtClean="0">
              <a:ln>
                <a:noFill/>
              </a:ln>
              <a:solidFill>
                <a:schemeClr val="tx2">
                  <a:lumMod val="75000"/>
                </a:schemeClr>
              </a:solidFill>
              <a:effectLst/>
              <a:uLnTx/>
              <a:uFillTx/>
              <a:latin typeface="Arial" panose="020B0604020202020204" pitchFamily="34" charset="0"/>
              <a:cs typeface="Arial" panose="020B0604020202020204" pitchFamily="34" charset="0"/>
              <a:sym typeface="+mn-ea"/>
            </a:endParaRPr>
          </a:p>
          <a:p>
            <a:pPr marL="0" marR="0" lvl="0" indent="0" algn="l" defTabSz="914400" rtl="0" eaLnBrk="1" fontAlgn="base" latinLnBrk="0" hangingPunct="1">
              <a:lnSpc>
                <a:spcPct val="100000"/>
              </a:lnSpc>
              <a:spcBef>
                <a:spcPct val="10000"/>
              </a:spcBef>
              <a:spcAft>
                <a:spcPct val="10000"/>
              </a:spcAft>
              <a:buClrTx/>
              <a:buSzTx/>
              <a:buFontTx/>
              <a:buNone/>
              <a:tabLst>
                <a:tab pos="1033145" algn="dec"/>
                <a:tab pos="1207770" algn="l"/>
                <a:tab pos="1550670" algn="l"/>
                <a:tab pos="7265670" algn="dec"/>
                <a:tab pos="8522970" algn="dec"/>
              </a:tabLst>
              <a:defRPr/>
            </a:pPr>
            <a:r>
              <a:rPr lang="en-US" altLang="zh-CN" b="1" noProof="0" dirty="0" smtClean="0">
                <a:ln>
                  <a:noFill/>
                </a:ln>
                <a:solidFill>
                  <a:schemeClr val="tx2">
                    <a:lumMod val="75000"/>
                  </a:schemeClr>
                </a:solidFill>
                <a:effectLst/>
                <a:uLnTx/>
                <a:uFillTx/>
                <a:latin typeface="Arial" panose="020B0604020202020204" pitchFamily="34" charset="0"/>
                <a:cs typeface="Arial" panose="020B0604020202020204" pitchFamily="34" charset="0"/>
                <a:sym typeface="+mn-ea"/>
              </a:rPr>
              <a:t>J. </a:t>
            </a:r>
            <a:r>
              <a:rPr lang="en-US" altLang="zh-CN" b="1" noProof="0" dirty="0" err="1" smtClean="0">
                <a:ln>
                  <a:noFill/>
                </a:ln>
                <a:solidFill>
                  <a:schemeClr val="tx2">
                    <a:lumMod val="75000"/>
                  </a:schemeClr>
                </a:solidFill>
                <a:effectLst/>
                <a:uLnTx/>
                <a:uFillTx/>
                <a:latin typeface="Arial" panose="020B0604020202020204" pitchFamily="34" charset="0"/>
                <a:cs typeface="Arial" panose="020B0604020202020204" pitchFamily="34" charset="0"/>
                <a:sym typeface="+mn-ea"/>
              </a:rPr>
              <a:t>Hardie</a:t>
            </a:r>
            <a:r>
              <a:rPr lang="en-US" altLang="zh-CN" b="1" noProof="0" dirty="0" smtClean="0">
                <a:ln>
                  <a:noFill/>
                </a:ln>
                <a:solidFill>
                  <a:schemeClr val="tx2">
                    <a:lumMod val="75000"/>
                  </a:schemeClr>
                </a:solidFill>
                <a:effectLst/>
                <a:uLnTx/>
                <a:uFillTx/>
                <a:latin typeface="Arial" panose="020B0604020202020204" pitchFamily="34" charset="0"/>
                <a:cs typeface="Arial" panose="020B0604020202020204" pitchFamily="34" charset="0"/>
                <a:sym typeface="+mn-ea"/>
              </a:rPr>
              <a:t>, Capital                                                   45,000</a:t>
            </a:r>
            <a:endParaRPr kumimoji="0" lang="en-US" altLang="zh-CN" b="1" i="0" u="none" strike="noStrike" kern="1200" cap="none" spc="0" normalizeH="0" baseline="0" noProof="0" dirty="0" smtClean="0">
              <a:ln>
                <a:noFill/>
              </a:ln>
              <a:solidFill>
                <a:schemeClr val="tx2">
                  <a:lumMod val="75000"/>
                </a:schemeClr>
              </a:solidFill>
              <a:effectLst/>
              <a:uLnTx/>
              <a:uFillTx/>
              <a:latin typeface="Arial" panose="020B0604020202020204" pitchFamily="34" charset="0"/>
              <a:ea typeface="宋体" panose="02010600030101010101" pitchFamily="2" charset="-122"/>
              <a:cs typeface="Arial" panose="020B0604020202020204" pitchFamily="34" charset="0"/>
            </a:endParaRPr>
          </a:p>
          <a:p>
            <a:pPr marL="0" marR="0" lvl="0" indent="0" algn="l" defTabSz="914400" rtl="0" eaLnBrk="1" fontAlgn="base" latinLnBrk="0" hangingPunct="1">
              <a:lnSpc>
                <a:spcPct val="100000"/>
              </a:lnSpc>
              <a:spcBef>
                <a:spcPct val="10000"/>
              </a:spcBef>
              <a:spcAft>
                <a:spcPct val="10000"/>
              </a:spcAft>
              <a:buClrTx/>
              <a:buSzTx/>
              <a:buFontTx/>
              <a:buNone/>
              <a:tabLst>
                <a:tab pos="1033145" algn="dec"/>
                <a:tab pos="1207770" algn="l"/>
                <a:tab pos="1550670" algn="l"/>
                <a:tab pos="7265670" algn="dec"/>
                <a:tab pos="8522970" algn="dec"/>
              </a:tabLst>
              <a:defRPr/>
            </a:pPr>
            <a:r>
              <a:rPr lang="en-US" altLang="zh-CN" b="1" noProof="0" dirty="0" smtClean="0">
                <a:ln>
                  <a:noFill/>
                </a:ln>
                <a:solidFill>
                  <a:schemeClr val="tx2">
                    <a:lumMod val="75000"/>
                  </a:schemeClr>
                </a:solidFill>
                <a:effectLst/>
                <a:uLnTx/>
                <a:uFillTx/>
                <a:latin typeface="Arial" panose="020B0604020202020204" pitchFamily="34" charset="0"/>
                <a:cs typeface="Arial" panose="020B0604020202020204" pitchFamily="34" charset="0"/>
                <a:sym typeface="+mn-ea"/>
              </a:rPr>
              <a:t>			Income Summary                                            90,000</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7283">
                                            <p:txEl>
                                              <p:charRg st="0" end="19"/>
                                            </p:txEl>
                                          </p:spTgt>
                                        </p:tgtEl>
                                        <p:attrNameLst>
                                          <p:attrName>style.visibility</p:attrName>
                                        </p:attrNameLst>
                                      </p:cBhvr>
                                      <p:to>
                                        <p:strVal val="visible"/>
                                      </p:to>
                                    </p:set>
                                    <p:animEffect transition="in" filter="dissolve">
                                      <p:cBhvr>
                                        <p:cTn id="7" dur="500"/>
                                        <p:tgtEl>
                                          <p:spTgt spid="97283">
                                            <p:txEl>
                                              <p:charRg st="0" end="19"/>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7283">
                                            <p:txEl>
                                              <p:charRg st="19" end="36"/>
                                            </p:txEl>
                                          </p:spTgt>
                                        </p:tgtEl>
                                        <p:attrNameLst>
                                          <p:attrName>style.visibility</p:attrName>
                                        </p:attrNameLst>
                                      </p:cBhvr>
                                      <p:to>
                                        <p:strVal val="visible"/>
                                      </p:to>
                                    </p:set>
                                    <p:animEffect transition="in" filter="dissolve">
                                      <p:cBhvr>
                                        <p:cTn id="12" dur="500"/>
                                        <p:tgtEl>
                                          <p:spTgt spid="97283">
                                            <p:txEl>
                                              <p:charRg st="19" end="3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7283">
                                            <p:txEl>
                                              <p:charRg st="36" end="54"/>
                                            </p:txEl>
                                          </p:spTgt>
                                        </p:tgtEl>
                                        <p:attrNameLst>
                                          <p:attrName>style.visibility</p:attrName>
                                        </p:attrNameLst>
                                      </p:cBhvr>
                                      <p:to>
                                        <p:strVal val="visible"/>
                                      </p:to>
                                    </p:set>
                                    <p:animEffect transition="in" filter="dissolve">
                                      <p:cBhvr>
                                        <p:cTn id="17" dur="500"/>
                                        <p:tgtEl>
                                          <p:spTgt spid="97283">
                                            <p:txEl>
                                              <p:charRg st="36" end="5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7322">
                                            <p:txEl>
                                              <p:charRg st="4294967295" end="4294967295"/>
                                            </p:txEl>
                                          </p:spTgt>
                                        </p:tgtEl>
                                        <p:attrNameLst>
                                          <p:attrName>style.visibility</p:attrName>
                                        </p:attrNameLst>
                                      </p:cBhvr>
                                      <p:to>
                                        <p:strVal val="visible"/>
                                      </p:to>
                                    </p:set>
                                    <p:animEffect transition="in" filter="dissolve">
                                      <p:cBhvr>
                                        <p:cTn id="22" dur="500"/>
                                        <p:tgtEl>
                                          <p:spTgt spid="97322">
                                            <p:txEl>
                                              <p:charRg st="4294967295" end="429496729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7322">
                                            <p:txEl>
                                              <p:charRg st="0" end="27"/>
                                            </p:txEl>
                                          </p:spTgt>
                                        </p:tgtEl>
                                        <p:attrNameLst>
                                          <p:attrName>style.visibility</p:attrName>
                                        </p:attrNameLst>
                                      </p:cBhvr>
                                      <p:to>
                                        <p:strVal val="visible"/>
                                      </p:to>
                                    </p:set>
                                    <p:animEffect transition="in" filter="dissolve">
                                      <p:cBhvr>
                                        <p:cTn id="27" dur="500"/>
                                        <p:tgtEl>
                                          <p:spTgt spid="97322">
                                            <p:txEl>
                                              <p:charRg st="0" end="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P spid="9732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331" name="Rectangle 3"/>
          <p:cNvSpPr>
            <a:spLocks noGrp="1"/>
          </p:cNvSpPr>
          <p:nvPr>
            <p:ph idx="1"/>
          </p:nvPr>
        </p:nvSpPr>
        <p:spPr>
          <a:xfrm>
            <a:off x="1182688" y="1844675"/>
            <a:ext cx="7772400" cy="4114800"/>
          </a:xfrm>
          <a:ln/>
        </p:spPr>
        <p:txBody>
          <a:bodyPr vert="horz" wrap="square" lIns="91440" tIns="45720" rIns="91440" bIns="45720" anchor="t" anchorCtr="0"/>
          <a:p>
            <a:pPr defTabSz="914400">
              <a:buNone/>
              <a:tabLst>
                <a:tab pos="7772400" algn="dec"/>
              </a:tabLst>
            </a:pPr>
            <a:r>
              <a:rPr lang="en-US" altLang="zh-CN" sz="2800" dirty="0"/>
              <a:t>Net income	$60,000</a:t>
            </a:r>
            <a:endParaRPr lang="en-US" altLang="zh-CN" sz="2800" dirty="0"/>
          </a:p>
          <a:p>
            <a:pPr defTabSz="914400">
              <a:buNone/>
              <a:tabLst>
                <a:tab pos="7772400" algn="dec"/>
              </a:tabLst>
            </a:pPr>
            <a:r>
              <a:rPr lang="en-US" altLang="zh-CN" sz="2800" dirty="0"/>
              <a:t>   B. Fultz (40,000/120,000) x 60,000	20,000</a:t>
            </a:r>
            <a:endParaRPr lang="en-US" altLang="zh-CN" sz="2800" dirty="0"/>
          </a:p>
          <a:p>
            <a:pPr defTabSz="914400">
              <a:buNone/>
              <a:tabLst>
                <a:tab pos="7772400" algn="dec"/>
              </a:tabLst>
            </a:pPr>
            <a:r>
              <a:rPr lang="en-US" altLang="zh-CN" sz="2800" dirty="0"/>
              <a:t>   J. Hardie (80,000/120,000) x 60,000 	40,000</a:t>
            </a:r>
            <a:endParaRPr lang="en-US" altLang="zh-CN" sz="2800" dirty="0"/>
          </a:p>
        </p:txBody>
      </p:sp>
      <p:graphicFrame>
        <p:nvGraphicFramePr>
          <p:cNvPr id="99332" name="Group 4"/>
          <p:cNvGraphicFramePr>
            <a:graphicFrameLocks noGrp="1"/>
          </p:cNvGraphicFramePr>
          <p:nvPr>
            <p:custDataLst>
              <p:tags r:id="rId1"/>
            </p:custDataLst>
          </p:nvPr>
        </p:nvGraphicFramePr>
        <p:xfrm>
          <a:off x="250825" y="3489325"/>
          <a:ext cx="8615680" cy="2172970"/>
        </p:xfrm>
        <a:graphic>
          <a:graphicData uri="http://schemas.openxmlformats.org/drawingml/2006/table">
            <a:tbl>
              <a:tblPr/>
              <a:tblGrid>
                <a:gridCol w="669925"/>
                <a:gridCol w="471488"/>
                <a:gridCol w="4400550"/>
                <a:gridCol w="582612"/>
                <a:gridCol w="1244600"/>
                <a:gridCol w="1246188"/>
              </a:tblGrid>
              <a:tr h="341313">
                <a:tc gridSpan="6">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GENERAL JOURNAL</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hMerge="1">
                  <a:tcPr/>
                </a:tc>
                <a:tc hMerge="1">
                  <a:tcPr/>
                </a:tc>
                <a:tc hMerge="1">
                  <a:tcPr/>
                </a:tc>
                <a:tc hMerge="1">
                  <a:tcPr/>
                </a:tc>
                <a:tc hMerge="1">
                  <a:tcPr/>
                </a:tc>
              </a:tr>
              <a:tr h="309563">
                <a:tc gridSpan="2">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DATE</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hMerge="1">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DESCRIPTION</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5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REF</a:t>
                      </a:r>
                      <a:endParaRPr kumimoji="0" lang="en-US" altLang="zh-CN" sz="15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DEBIT</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CREDIT</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5085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bl>
          </a:graphicData>
        </a:graphic>
      </p:graphicFrame>
      <p:sp>
        <p:nvSpPr>
          <p:cNvPr id="99370" name="Text Box 42"/>
          <p:cNvSpPr txBox="1"/>
          <p:nvPr/>
        </p:nvSpPr>
        <p:spPr>
          <a:xfrm>
            <a:off x="179388" y="4279900"/>
            <a:ext cx="8824912" cy="1917700"/>
          </a:xfrm>
          <a:prstGeom prst="rect">
            <a:avLst/>
          </a:prstGeom>
          <a:noFill/>
          <a:ln w="12700">
            <a:noFill/>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914400" eaLnBrk="1" hangingPunct="1">
              <a:spcBef>
                <a:spcPct val="10000"/>
              </a:spcBef>
              <a:spcAft>
                <a:spcPct val="10000"/>
              </a:spcAft>
              <a:buClrTx/>
              <a:buSzTx/>
              <a:buFontTx/>
              <a:buNone/>
              <a:tabLst>
                <a:tab pos="1033780" algn="dec"/>
                <a:tab pos="1208405" algn="l"/>
                <a:tab pos="1551305" algn="l"/>
                <a:tab pos="7266305" algn="dec"/>
                <a:tab pos="8572500" algn="dec"/>
              </a:tabLst>
            </a:pPr>
            <a:r>
              <a:rPr lang="zh-CN" altLang="en-US" sz="2600" b="1" dirty="0">
                <a:solidFill>
                  <a:schemeClr val="accent2"/>
                </a:solidFill>
                <a:latin typeface="Arial" panose="020B0604020202020204" pitchFamily="34" charset="0"/>
                <a:cs typeface="Arial" panose="020B0604020202020204" pitchFamily="34" charset="0"/>
              </a:rPr>
              <a:t>		</a:t>
            </a:r>
            <a:r>
              <a:rPr lang="en-US" altLang="zh-CN" sz="2600" b="1" dirty="0">
                <a:solidFill>
                  <a:schemeClr val="folHlink"/>
                </a:solidFill>
                <a:latin typeface="Arial" panose="020B0604020202020204" pitchFamily="34" charset="0"/>
                <a:cs typeface="Arial" panose="020B0604020202020204" pitchFamily="34" charset="0"/>
              </a:rPr>
              <a:t>Income Summary	60,000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266305" algn="dec"/>
                <a:tab pos="8572500" algn="dec"/>
              </a:tabLst>
            </a:pPr>
            <a:r>
              <a:rPr lang="en-US" altLang="zh-CN" sz="2600" b="1" dirty="0">
                <a:solidFill>
                  <a:schemeClr val="folHlink"/>
                </a:solidFill>
                <a:latin typeface="Arial" panose="020B0604020202020204" pitchFamily="34" charset="0"/>
                <a:cs typeface="Arial" panose="020B0604020202020204" pitchFamily="34" charset="0"/>
              </a:rPr>
              <a:t>			B. Fultz, Capital		20,000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266305" algn="dec"/>
                <a:tab pos="8572500" algn="dec"/>
              </a:tabLst>
            </a:pPr>
            <a:r>
              <a:rPr lang="en-US" altLang="zh-CN" sz="2600" b="1" dirty="0">
                <a:solidFill>
                  <a:schemeClr val="folHlink"/>
                </a:solidFill>
                <a:latin typeface="Arial" panose="020B0604020202020204" pitchFamily="34" charset="0"/>
                <a:cs typeface="Arial" panose="020B0604020202020204" pitchFamily="34" charset="0"/>
              </a:rPr>
              <a:t>			J. Hardie, Capital		40,000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266305" algn="dec"/>
                <a:tab pos="8572500" algn="dec"/>
              </a:tabLst>
            </a:pPr>
            <a:endParaRPr lang="zh-CN" altLang="en-US" sz="2600" b="1" dirty="0">
              <a:solidFill>
                <a:schemeClr val="folHlink"/>
              </a:solidFill>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9331">
                                            <p:txEl>
                                              <p:charRg st="0" end="19"/>
                                            </p:txEl>
                                          </p:spTgt>
                                        </p:tgtEl>
                                        <p:attrNameLst>
                                          <p:attrName>style.visibility</p:attrName>
                                        </p:attrNameLst>
                                      </p:cBhvr>
                                      <p:to>
                                        <p:strVal val="visible"/>
                                      </p:to>
                                    </p:set>
                                    <p:animEffect transition="in" filter="dissolve">
                                      <p:cBhvr>
                                        <p:cTn id="7" dur="500"/>
                                        <p:tgtEl>
                                          <p:spTgt spid="99331">
                                            <p:txEl>
                                              <p:charRg st="0" end="19"/>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9331">
                                            <p:txEl>
                                              <p:charRg st="19" end="64"/>
                                            </p:txEl>
                                          </p:spTgt>
                                        </p:tgtEl>
                                        <p:attrNameLst>
                                          <p:attrName>style.visibility</p:attrName>
                                        </p:attrNameLst>
                                      </p:cBhvr>
                                      <p:to>
                                        <p:strVal val="visible"/>
                                      </p:to>
                                    </p:set>
                                    <p:animEffect transition="in" filter="dissolve">
                                      <p:cBhvr>
                                        <p:cTn id="12" dur="500"/>
                                        <p:tgtEl>
                                          <p:spTgt spid="99331">
                                            <p:txEl>
                                              <p:charRg st="19" end="6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9331">
                                            <p:txEl>
                                              <p:charRg st="64" end="111"/>
                                            </p:txEl>
                                          </p:spTgt>
                                        </p:tgtEl>
                                        <p:attrNameLst>
                                          <p:attrName>style.visibility</p:attrName>
                                        </p:attrNameLst>
                                      </p:cBhvr>
                                      <p:to>
                                        <p:strVal val="visible"/>
                                      </p:to>
                                    </p:set>
                                    <p:animEffect transition="in" filter="dissolve">
                                      <p:cBhvr>
                                        <p:cTn id="17" dur="500"/>
                                        <p:tgtEl>
                                          <p:spTgt spid="99331">
                                            <p:txEl>
                                              <p:charRg st="64" end="11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9370">
                                            <p:txEl>
                                              <p:charRg st="0" end="24"/>
                                            </p:txEl>
                                          </p:spTgt>
                                        </p:tgtEl>
                                        <p:attrNameLst>
                                          <p:attrName>style.visibility</p:attrName>
                                        </p:attrNameLst>
                                      </p:cBhvr>
                                      <p:to>
                                        <p:strVal val="visible"/>
                                      </p:to>
                                    </p:set>
                                    <p:animEffect transition="in" filter="dissolve">
                                      <p:cBhvr>
                                        <p:cTn id="22" dur="500"/>
                                        <p:tgtEl>
                                          <p:spTgt spid="99370">
                                            <p:txEl>
                                              <p:charRg st="0" end="2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9370">
                                            <p:txEl>
                                              <p:charRg st="24" end="53"/>
                                            </p:txEl>
                                          </p:spTgt>
                                        </p:tgtEl>
                                        <p:attrNameLst>
                                          <p:attrName>style.visibility</p:attrName>
                                        </p:attrNameLst>
                                      </p:cBhvr>
                                      <p:to>
                                        <p:strVal val="visible"/>
                                      </p:to>
                                    </p:set>
                                    <p:animEffect transition="in" filter="dissolve">
                                      <p:cBhvr>
                                        <p:cTn id="27" dur="500"/>
                                        <p:tgtEl>
                                          <p:spTgt spid="99370">
                                            <p:txEl>
                                              <p:charRg st="24" end="5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9370">
                                            <p:txEl>
                                              <p:charRg st="53" end="83"/>
                                            </p:txEl>
                                          </p:spTgt>
                                        </p:tgtEl>
                                        <p:attrNameLst>
                                          <p:attrName>style.visibility</p:attrName>
                                        </p:attrNameLst>
                                      </p:cBhvr>
                                      <p:to>
                                        <p:strVal val="visible"/>
                                      </p:to>
                                    </p:set>
                                    <p:animEffect transition="in" filter="dissolve">
                                      <p:cBhvr>
                                        <p:cTn id="32" dur="500"/>
                                        <p:tgtEl>
                                          <p:spTgt spid="99370">
                                            <p:txEl>
                                              <p:charRg st="53" end="8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p:bldP spid="9937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01379" name="Group 3"/>
          <p:cNvGraphicFramePr>
            <a:graphicFrameLocks noGrp="1"/>
          </p:cNvGraphicFramePr>
          <p:nvPr/>
        </p:nvGraphicFramePr>
        <p:xfrm>
          <a:off x="471488" y="1844675"/>
          <a:ext cx="8154988" cy="3525838"/>
        </p:xfrm>
        <a:graphic>
          <a:graphicData uri="http://schemas.openxmlformats.org/drawingml/2006/table">
            <a:tbl>
              <a:tblPr/>
              <a:tblGrid>
                <a:gridCol w="2033587"/>
                <a:gridCol w="1655763"/>
                <a:gridCol w="1625600"/>
                <a:gridCol w="2840037"/>
              </a:tblGrid>
              <a:tr h="130175">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rPr>
                        <a:t>Net income to be distributed</a:t>
                      </a:r>
                      <a:endPar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r h="5207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800" b="0" i="0" u="none" strike="noStrike" cap="none" normalizeH="0" baseline="0" smtClean="0">
                          <a:ln>
                            <a:noFill/>
                          </a:ln>
                          <a:solidFill>
                            <a:schemeClr val="folHlink"/>
                          </a:solidFill>
                          <a:effectLst/>
                          <a:latin typeface="Tahoma" panose="020B0604030504040204" pitchFamily="34" charset="0"/>
                          <a:ea typeface="宋体" panose="02010600030101010101" pitchFamily="2" charset="-122"/>
                        </a:rPr>
                        <a:t>B. Fultz</a:t>
                      </a:r>
                      <a:endParaRPr kumimoji="0" lang="en-US" altLang="zh-CN" sz="2800" b="0" i="0" u="none" strike="noStrike" cap="none" normalizeH="0" baseline="0" smtClean="0">
                        <a:ln>
                          <a:noFill/>
                        </a:ln>
                        <a:solidFill>
                          <a:schemeClr val="folHlink"/>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800" b="0" i="0" u="none" strike="noStrike" cap="none" normalizeH="0" baseline="0" smtClean="0">
                          <a:ln>
                            <a:noFill/>
                          </a:ln>
                          <a:solidFill>
                            <a:schemeClr val="folHlink"/>
                          </a:solidFill>
                          <a:effectLst/>
                          <a:latin typeface="Tahoma" panose="020B0604030504040204" pitchFamily="34" charset="0"/>
                          <a:ea typeface="宋体" panose="02010600030101010101" pitchFamily="2" charset="-122"/>
                        </a:rPr>
                        <a:t>J. Hardie</a:t>
                      </a:r>
                      <a:endParaRPr kumimoji="0" lang="en-US" altLang="zh-CN" sz="2800" b="0" i="0" u="none" strike="noStrike" cap="none" normalizeH="0" baseline="0" smtClean="0">
                        <a:ln>
                          <a:noFill/>
                        </a:ln>
                        <a:solidFill>
                          <a:schemeClr val="folHlink"/>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800" b="0" i="0" u="none" strike="noStrike" cap="none" normalizeH="0" baseline="0" smtClean="0">
                          <a:ln>
                            <a:noFill/>
                          </a:ln>
                          <a:solidFill>
                            <a:schemeClr val="folHlink"/>
                          </a:solidFill>
                          <a:effectLst/>
                          <a:latin typeface="Tahoma" panose="020B0604030504040204" pitchFamily="34" charset="0"/>
                          <a:ea typeface="宋体" panose="02010600030101010101" pitchFamily="2" charset="-122"/>
                        </a:rPr>
                        <a:t>$100,000</a:t>
                      </a:r>
                      <a:endParaRPr kumimoji="0" lang="en-US" altLang="zh-CN" sz="2800" b="0" i="0" u="none" strike="noStrike" cap="none" normalizeH="0" baseline="0" smtClean="0">
                        <a:ln>
                          <a:noFill/>
                        </a:ln>
                        <a:solidFill>
                          <a:schemeClr val="folHlink"/>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r h="50958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rPr>
                        <a:t>Capital Bal.</a:t>
                      </a:r>
                      <a:endPar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r h="5159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rPr>
                        <a:t>Service</a:t>
                      </a:r>
                      <a:endPar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r h="5159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rPr>
                        <a:t>Remainder</a:t>
                      </a:r>
                      <a:endPar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r h="515938">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rPr>
                        <a:t>Total</a:t>
                      </a:r>
                      <a:endParaRPr kumimoji="0" lang="en-US" altLang="zh-CN"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2800" b="0" i="0" u="none" strike="noStrike" cap="none" normalizeH="0" baseline="0" smtClean="0">
                        <a:ln>
                          <a:noFill/>
                        </a:ln>
                        <a:solidFill>
                          <a:srgbClr val="990099"/>
                        </a:solidFill>
                        <a:effectLst/>
                        <a:latin typeface="Tahoma" panose="020B0604030504040204" pitchFamily="34" charset="0"/>
                        <a:ea typeface="宋体" panose="02010600030101010101" pitchFamily="2" charset="-122"/>
                      </a:endParaRPr>
                    </a:p>
                  </a:txBody>
                  <a:tcPr marL="90488" marR="90488" marT="44450" marB="4445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bl>
          </a:graphicData>
        </a:graphic>
      </p:graphicFrame>
      <p:sp>
        <p:nvSpPr>
          <p:cNvPr id="101416" name="Text Box 40"/>
          <p:cNvSpPr txBox="1">
            <a:spLocks noChangeArrowheads="1"/>
          </p:cNvSpPr>
          <p:nvPr/>
        </p:nvSpPr>
        <p:spPr bwMode="auto">
          <a:xfrm>
            <a:off x="2635250" y="3344863"/>
            <a:ext cx="1470025"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$20,000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17" name="Text Box 41"/>
          <p:cNvSpPr txBox="1">
            <a:spLocks noChangeArrowheads="1"/>
          </p:cNvSpPr>
          <p:nvPr/>
        </p:nvSpPr>
        <p:spPr bwMode="auto">
          <a:xfrm>
            <a:off x="4265613" y="3357563"/>
            <a:ext cx="1470025"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$40,000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18" name="Text Box 42"/>
          <p:cNvSpPr txBox="1">
            <a:spLocks noChangeArrowheads="1"/>
          </p:cNvSpPr>
          <p:nvPr/>
        </p:nvSpPr>
        <p:spPr bwMode="auto">
          <a:xfrm>
            <a:off x="7288213" y="3357563"/>
            <a:ext cx="1271588"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40,000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19" name="Text Box 43"/>
          <p:cNvSpPr txBox="1">
            <a:spLocks noChangeArrowheads="1"/>
          </p:cNvSpPr>
          <p:nvPr/>
        </p:nvSpPr>
        <p:spPr bwMode="auto">
          <a:xfrm>
            <a:off x="2806700" y="3860800"/>
            <a:ext cx="1271588"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12,000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20" name="Text Box 44"/>
          <p:cNvSpPr txBox="1">
            <a:spLocks noChangeArrowheads="1"/>
          </p:cNvSpPr>
          <p:nvPr/>
        </p:nvSpPr>
        <p:spPr bwMode="auto">
          <a:xfrm>
            <a:off x="4464050" y="3860800"/>
            <a:ext cx="1271588"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18,000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21" name="Text Box 45"/>
          <p:cNvSpPr txBox="1">
            <a:spLocks noChangeArrowheads="1"/>
          </p:cNvSpPr>
          <p:nvPr/>
        </p:nvSpPr>
        <p:spPr bwMode="auto">
          <a:xfrm>
            <a:off x="7312025" y="3860800"/>
            <a:ext cx="1271588"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10,000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22" name="Text Box 46"/>
          <p:cNvSpPr txBox="1">
            <a:spLocks noChangeArrowheads="1"/>
          </p:cNvSpPr>
          <p:nvPr/>
        </p:nvSpPr>
        <p:spPr bwMode="auto">
          <a:xfrm>
            <a:off x="3021013" y="4365625"/>
            <a:ext cx="1073150"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5,000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23" name="Text Box 47"/>
          <p:cNvSpPr txBox="1">
            <a:spLocks noChangeArrowheads="1"/>
          </p:cNvSpPr>
          <p:nvPr/>
        </p:nvSpPr>
        <p:spPr bwMode="auto">
          <a:xfrm>
            <a:off x="4694238" y="4365625"/>
            <a:ext cx="1073150"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5,000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24" name="Text Box 48"/>
          <p:cNvSpPr txBox="1">
            <a:spLocks noChangeArrowheads="1"/>
          </p:cNvSpPr>
          <p:nvPr/>
        </p:nvSpPr>
        <p:spPr bwMode="auto">
          <a:xfrm>
            <a:off x="8243888" y="4365625"/>
            <a:ext cx="379413"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25" name="Text Box 49"/>
          <p:cNvSpPr txBox="1">
            <a:spLocks noChangeArrowheads="1"/>
          </p:cNvSpPr>
          <p:nvPr/>
        </p:nvSpPr>
        <p:spPr bwMode="auto">
          <a:xfrm>
            <a:off x="2609850" y="4868863"/>
            <a:ext cx="1470025"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$37,000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
        <p:nvSpPr>
          <p:cNvPr id="101426" name="Text Box 50"/>
          <p:cNvSpPr txBox="1">
            <a:spLocks noChangeArrowheads="1"/>
          </p:cNvSpPr>
          <p:nvPr/>
        </p:nvSpPr>
        <p:spPr bwMode="auto">
          <a:xfrm>
            <a:off x="4284663" y="4868863"/>
            <a:ext cx="1470025" cy="51593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5400000" scaled="1"/>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outerShdw>
                </a:effectLst>
              </a14:hiddenEffects>
            </a:ext>
          </a:extLst>
        </p:spPr>
        <p:txBody>
          <a:bodyPr wrap="none" lIns="90488" tIns="44450" rIns="90488" bIns="44450">
            <a:spAutoFit/>
          </a:bodyPr>
          <a:lstStyle/>
          <a:p>
            <a:pPr marR="0" defTabSz="914400">
              <a:buClrTx/>
              <a:buSzTx/>
              <a:buFontTx/>
              <a:buNone/>
              <a:defRPr/>
            </a:pPr>
            <a:r>
              <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rPr>
              <a:t>$63,000</a:t>
            </a:r>
            <a:endParaRPr kumimoji="0" lang="en-US" altLang="zh-CN" sz="2800" kern="1200" cap="none" spc="0" normalizeH="0" baseline="0" noProof="0" smtClean="0">
              <a:solidFill>
                <a:srgbClr val="990099"/>
              </a:solidFill>
              <a:latin typeface="Arial" panose="020B0604020202020204" pitchFamily="34" charset="0"/>
              <a:ea typeface="宋体"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1416"/>
                                        </p:tgtEl>
                                        <p:attrNameLst>
                                          <p:attrName>style.visibility</p:attrName>
                                        </p:attrNameLst>
                                      </p:cBhvr>
                                      <p:to>
                                        <p:strVal val="visible"/>
                                      </p:to>
                                    </p:set>
                                    <p:animEffect transition="in" filter="dissolve">
                                      <p:cBhvr>
                                        <p:cTn id="7" dur="500"/>
                                        <p:tgtEl>
                                          <p:spTgt spid="10141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1417"/>
                                        </p:tgtEl>
                                        <p:attrNameLst>
                                          <p:attrName>style.visibility</p:attrName>
                                        </p:attrNameLst>
                                      </p:cBhvr>
                                      <p:to>
                                        <p:strVal val="visible"/>
                                      </p:to>
                                    </p:set>
                                    <p:animEffect transition="in" filter="dissolve">
                                      <p:cBhvr>
                                        <p:cTn id="12" dur="500"/>
                                        <p:tgtEl>
                                          <p:spTgt spid="101417"/>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01418"/>
                                        </p:tgtEl>
                                        <p:attrNameLst>
                                          <p:attrName>style.visibility</p:attrName>
                                        </p:attrNameLst>
                                      </p:cBhvr>
                                      <p:to>
                                        <p:strVal val="visible"/>
                                      </p:to>
                                    </p:set>
                                    <p:animEffect transition="in" filter="dissolve">
                                      <p:cBhvr>
                                        <p:cTn id="16" dur="500"/>
                                        <p:tgtEl>
                                          <p:spTgt spid="101418"/>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01419"/>
                                        </p:tgtEl>
                                        <p:attrNameLst>
                                          <p:attrName>style.visibility</p:attrName>
                                        </p:attrNameLst>
                                      </p:cBhvr>
                                      <p:to>
                                        <p:strVal val="visible"/>
                                      </p:to>
                                    </p:set>
                                    <p:animEffect transition="in" filter="dissolve">
                                      <p:cBhvr>
                                        <p:cTn id="21" dur="500"/>
                                        <p:tgtEl>
                                          <p:spTgt spid="101419"/>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01420"/>
                                        </p:tgtEl>
                                        <p:attrNameLst>
                                          <p:attrName>style.visibility</p:attrName>
                                        </p:attrNameLst>
                                      </p:cBhvr>
                                      <p:to>
                                        <p:strVal val="visible"/>
                                      </p:to>
                                    </p:set>
                                    <p:animEffect transition="in" filter="dissolve">
                                      <p:cBhvr>
                                        <p:cTn id="26" dur="500"/>
                                        <p:tgtEl>
                                          <p:spTgt spid="101420"/>
                                        </p:tgtEl>
                                      </p:cBhvr>
                                    </p:animEffect>
                                  </p:childTnLst>
                                </p:cTn>
                              </p:par>
                            </p:childTnLst>
                          </p:cTn>
                        </p:par>
                        <p:par>
                          <p:cTn id="27" fill="hold">
                            <p:stCondLst>
                              <p:cond delay="500"/>
                            </p:stCondLst>
                            <p:childTnLst>
                              <p:par>
                                <p:cTn id="28" presetID="9" presetClass="entr" presetSubtype="0" fill="hold" grpId="0" nodeType="afterEffect">
                                  <p:stCondLst>
                                    <p:cond delay="0"/>
                                  </p:stCondLst>
                                  <p:childTnLst>
                                    <p:set>
                                      <p:cBhvr>
                                        <p:cTn id="29" dur="1" fill="hold">
                                          <p:stCondLst>
                                            <p:cond delay="0"/>
                                          </p:stCondLst>
                                        </p:cTn>
                                        <p:tgtEl>
                                          <p:spTgt spid="101421"/>
                                        </p:tgtEl>
                                        <p:attrNameLst>
                                          <p:attrName>style.visibility</p:attrName>
                                        </p:attrNameLst>
                                      </p:cBhvr>
                                      <p:to>
                                        <p:strVal val="visible"/>
                                      </p:to>
                                    </p:set>
                                    <p:animEffect transition="in" filter="dissolve">
                                      <p:cBhvr>
                                        <p:cTn id="30" dur="500"/>
                                        <p:tgtEl>
                                          <p:spTgt spid="101421"/>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01422"/>
                                        </p:tgtEl>
                                        <p:attrNameLst>
                                          <p:attrName>style.visibility</p:attrName>
                                        </p:attrNameLst>
                                      </p:cBhvr>
                                      <p:to>
                                        <p:strVal val="visible"/>
                                      </p:to>
                                    </p:set>
                                    <p:animEffect transition="in" filter="dissolve">
                                      <p:cBhvr>
                                        <p:cTn id="35" dur="500"/>
                                        <p:tgtEl>
                                          <p:spTgt spid="101422"/>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01423"/>
                                        </p:tgtEl>
                                        <p:attrNameLst>
                                          <p:attrName>style.visibility</p:attrName>
                                        </p:attrNameLst>
                                      </p:cBhvr>
                                      <p:to>
                                        <p:strVal val="visible"/>
                                      </p:to>
                                    </p:set>
                                    <p:animEffect transition="in" filter="dissolve">
                                      <p:cBhvr>
                                        <p:cTn id="40" dur="500"/>
                                        <p:tgtEl>
                                          <p:spTgt spid="101423"/>
                                        </p:tgtEl>
                                      </p:cBhvr>
                                    </p:animEffect>
                                  </p:childTnLst>
                                </p:cTn>
                              </p:par>
                            </p:childTnLst>
                          </p:cTn>
                        </p:par>
                        <p:par>
                          <p:cTn id="41" fill="hold">
                            <p:stCondLst>
                              <p:cond delay="500"/>
                            </p:stCondLst>
                            <p:childTnLst>
                              <p:par>
                                <p:cTn id="42" presetID="9" presetClass="entr" presetSubtype="0" fill="hold" grpId="0" nodeType="afterEffect">
                                  <p:stCondLst>
                                    <p:cond delay="0"/>
                                  </p:stCondLst>
                                  <p:childTnLst>
                                    <p:set>
                                      <p:cBhvr>
                                        <p:cTn id="43" dur="1" fill="hold">
                                          <p:stCondLst>
                                            <p:cond delay="0"/>
                                          </p:stCondLst>
                                        </p:cTn>
                                        <p:tgtEl>
                                          <p:spTgt spid="101424"/>
                                        </p:tgtEl>
                                        <p:attrNameLst>
                                          <p:attrName>style.visibility</p:attrName>
                                        </p:attrNameLst>
                                      </p:cBhvr>
                                      <p:to>
                                        <p:strVal val="visible"/>
                                      </p:to>
                                    </p:set>
                                    <p:animEffect transition="in" filter="dissolve">
                                      <p:cBhvr>
                                        <p:cTn id="44" dur="500"/>
                                        <p:tgtEl>
                                          <p:spTgt spid="101424"/>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101425"/>
                                        </p:tgtEl>
                                        <p:attrNameLst>
                                          <p:attrName>style.visibility</p:attrName>
                                        </p:attrNameLst>
                                      </p:cBhvr>
                                      <p:to>
                                        <p:strVal val="visible"/>
                                      </p:to>
                                    </p:set>
                                    <p:animEffect transition="in" filter="dissolve">
                                      <p:cBhvr>
                                        <p:cTn id="49" dur="500"/>
                                        <p:tgtEl>
                                          <p:spTgt spid="101425"/>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01426"/>
                                        </p:tgtEl>
                                        <p:attrNameLst>
                                          <p:attrName>style.visibility</p:attrName>
                                        </p:attrNameLst>
                                      </p:cBhvr>
                                      <p:to>
                                        <p:strVal val="visible"/>
                                      </p:to>
                                    </p:set>
                                    <p:animEffect transition="in" filter="dissolve">
                                      <p:cBhvr>
                                        <p:cTn id="52" dur="500"/>
                                        <p:tgtEl>
                                          <p:spTgt spid="101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416" grpId="0"/>
      <p:bldP spid="101417" grpId="0"/>
      <p:bldP spid="101418" grpId="0"/>
      <p:bldP spid="101419" grpId="0"/>
      <p:bldP spid="101420" grpId="0"/>
      <p:bldP spid="101421" grpId="0"/>
      <p:bldP spid="101422" grpId="0"/>
      <p:bldP spid="101423" grpId="0"/>
      <p:bldP spid="101424" grpId="0"/>
      <p:bldP spid="101425" grpId="0"/>
      <p:bldP spid="10142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03427" name="Group 3"/>
          <p:cNvGraphicFramePr>
            <a:graphicFrameLocks noGrp="1"/>
          </p:cNvGraphicFramePr>
          <p:nvPr/>
        </p:nvGraphicFramePr>
        <p:xfrm>
          <a:off x="250825" y="2060575"/>
          <a:ext cx="8615363" cy="2173288"/>
        </p:xfrm>
        <a:graphic>
          <a:graphicData uri="http://schemas.openxmlformats.org/drawingml/2006/table">
            <a:tbl>
              <a:tblPr/>
              <a:tblGrid>
                <a:gridCol w="669925"/>
                <a:gridCol w="471488"/>
                <a:gridCol w="4400550"/>
                <a:gridCol w="582612"/>
                <a:gridCol w="1244600"/>
                <a:gridCol w="1246188"/>
              </a:tblGrid>
              <a:tr h="341313">
                <a:tc gridSpan="6">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GENERAL JOURNAL</a:t>
                      </a:r>
                      <a:endParaRPr kumimoji="0" lang="en-US" altLang="zh-CN" sz="20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hMerge="1">
                  <a:tcPr/>
                </a:tc>
                <a:tc hMerge="1">
                  <a:tcPr/>
                </a:tc>
                <a:tc hMerge="1">
                  <a:tcPr/>
                </a:tc>
                <a:tc hMerge="1">
                  <a:tcPr/>
                </a:tc>
                <a:tc hMerge="1">
                  <a:tcPr/>
                </a:tc>
              </a:tr>
              <a:tr h="309563">
                <a:tc gridSpan="2">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DATE</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hMerge="1">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DESCRIPTION</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5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REF</a:t>
                      </a:r>
                      <a:endParaRPr kumimoji="0" lang="en-US" altLang="zh-CN" sz="15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DEBIT</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ctr"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r>
                        <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rPr>
                        <a:t>CREDIT</a:t>
                      </a:r>
                      <a:endParaRPr kumimoji="0" lang="en-US" altLang="zh-CN" sz="1600" b="1"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5085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95300">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eaLnBrk="0" hangingPunct="0">
                        <a:spcBef>
                          <a:spcPct val="20000"/>
                        </a:spcBef>
                        <a:buClr>
                          <a:schemeClr val="folHlink"/>
                        </a:buClr>
                        <a:buSzPct val="60000"/>
                        <a:buFont typeface="Wingdings" panose="05000000000000000000" pitchFamily="2" charset="2"/>
                        <a:defRPr sz="2800">
                          <a:solidFill>
                            <a:schemeClr val="tx1"/>
                          </a:solidFill>
                          <a:latin typeface="Tahoma" panose="020B0604030504040204" pitchFamily="34" charset="0"/>
                          <a:ea typeface="宋体" panose="02010600030101010101" pitchFamily="2" charset="-122"/>
                        </a:defRPr>
                      </a:lvl1pPr>
                      <a:lvl2pPr eaLnBrk="0" hangingPunct="0">
                        <a:spcBef>
                          <a:spcPct val="20000"/>
                        </a:spcBef>
                        <a:buClr>
                          <a:schemeClr val="hlink"/>
                        </a:buClr>
                        <a:buSzPct val="55000"/>
                        <a:buFont typeface="Wingdings" panose="05000000000000000000" pitchFamily="2" charset="2"/>
                        <a:defRPr sz="2400">
                          <a:solidFill>
                            <a:schemeClr val="tx1"/>
                          </a:solidFill>
                          <a:latin typeface="Tahoma" panose="020B0604030504040204" pitchFamily="34" charset="0"/>
                          <a:ea typeface="宋体" panose="02010600030101010101" pitchFamily="2" charset="-122"/>
                        </a:defRPr>
                      </a:lvl2pPr>
                      <a:lvl3pPr eaLnBrk="0" hangingPunct="0">
                        <a:spcBef>
                          <a:spcPct val="20000"/>
                        </a:spcBef>
                        <a:buClr>
                          <a:schemeClr val="folHlink"/>
                        </a:buClr>
                        <a:buSzPct val="50000"/>
                        <a:buFont typeface="Wingdings" panose="05000000000000000000" pitchFamily="2" charset="2"/>
                        <a:defRPr sz="2000">
                          <a:solidFill>
                            <a:schemeClr val="tx1"/>
                          </a:solidFill>
                          <a:latin typeface="Tahoma" panose="020B0604030504040204" pitchFamily="34" charset="0"/>
                          <a:ea typeface="宋体" panose="02010600030101010101" pitchFamily="2" charset="-122"/>
                        </a:defRPr>
                      </a:lvl3pPr>
                      <a:lvl4pPr eaLnBrk="0" hangingPunct="0">
                        <a:spcBef>
                          <a:spcPct val="20000"/>
                        </a:spcBef>
                        <a:buClr>
                          <a:schemeClr val="accent2"/>
                        </a:buClr>
                        <a:buSzPct val="55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4pPr>
                      <a:lvl5pPr eaLnBrk="0" hangingPunct="0">
                        <a:spcBef>
                          <a:spcPct val="20000"/>
                        </a:spcBef>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5pPr>
                      <a:lvl6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6pPr>
                      <a:lvl7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7pPr>
                      <a:lvl8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8pPr>
                      <a:lvl9pPr eaLnBrk="0" fontAlgn="base" hangingPunct="0">
                        <a:spcBef>
                          <a:spcPct val="20000"/>
                        </a:spcBef>
                        <a:spcAft>
                          <a:spcPct val="0"/>
                        </a:spcAft>
                        <a:buClr>
                          <a:schemeClr val="accent1"/>
                        </a:buClr>
                        <a:buSzPct val="50000"/>
                        <a:buFont typeface="Wingdings" panose="05000000000000000000" pitchFamily="2" charset="2"/>
                        <a:defRPr>
                          <a:solidFill>
                            <a:schemeClr val="tx1"/>
                          </a:solidFill>
                          <a:latin typeface="Tahoma" panose="020B0604030504040204" pitchFamily="34" charset="0"/>
                          <a:ea typeface="宋体" panose="02010600030101010101" pitchFamily="2" charset="-122"/>
                        </a:defRPr>
                      </a:lvl9p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anose="05000000000000000000" pitchFamily="2" charset="2"/>
                        <a:buNone/>
                      </a:pPr>
                      <a:endParaRPr kumimoji="0" lang="zh-CN" altLang="en-US" sz="16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bl>
          </a:graphicData>
        </a:graphic>
      </p:graphicFrame>
      <p:sp>
        <p:nvSpPr>
          <p:cNvPr id="103465" name="Text Box 41"/>
          <p:cNvSpPr txBox="1"/>
          <p:nvPr/>
        </p:nvSpPr>
        <p:spPr>
          <a:xfrm>
            <a:off x="179388" y="2851150"/>
            <a:ext cx="8824912" cy="1917700"/>
          </a:xfrm>
          <a:prstGeom prst="rect">
            <a:avLst/>
          </a:prstGeom>
          <a:noFill/>
          <a:ln w="12700">
            <a:noFill/>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defTabSz="914400" eaLnBrk="1" hangingPunct="1">
              <a:spcBef>
                <a:spcPct val="10000"/>
              </a:spcBef>
              <a:spcAft>
                <a:spcPct val="10000"/>
              </a:spcAft>
              <a:buClrTx/>
              <a:buSzTx/>
              <a:buFontTx/>
              <a:buNone/>
              <a:tabLst>
                <a:tab pos="1033780" algn="dec"/>
                <a:tab pos="1208405" algn="l"/>
                <a:tab pos="1551305" algn="l"/>
                <a:tab pos="7372350" algn="dec"/>
                <a:tab pos="8572500" algn="dec"/>
              </a:tabLst>
            </a:pPr>
            <a:r>
              <a:rPr lang="zh-CN" altLang="en-US" sz="2600" b="1" dirty="0">
                <a:solidFill>
                  <a:schemeClr val="accent2"/>
                </a:solidFill>
                <a:latin typeface="Arial" panose="020B0604020202020204" pitchFamily="34" charset="0"/>
                <a:cs typeface="Arial" panose="020B0604020202020204" pitchFamily="34" charset="0"/>
              </a:rPr>
              <a:t>		</a:t>
            </a:r>
            <a:r>
              <a:rPr lang="en-US" altLang="zh-CN" sz="2600" b="1" dirty="0">
                <a:solidFill>
                  <a:schemeClr val="folHlink"/>
                </a:solidFill>
                <a:latin typeface="Arial" panose="020B0604020202020204" pitchFamily="34" charset="0"/>
                <a:cs typeface="Arial" panose="020B0604020202020204" pitchFamily="34" charset="0"/>
              </a:rPr>
              <a:t>Income Summary	100,000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372350" algn="dec"/>
                <a:tab pos="8572500" algn="dec"/>
              </a:tabLst>
            </a:pPr>
            <a:r>
              <a:rPr lang="en-US" altLang="zh-CN" sz="2600" b="1" dirty="0">
                <a:solidFill>
                  <a:schemeClr val="folHlink"/>
                </a:solidFill>
                <a:latin typeface="Arial" panose="020B0604020202020204" pitchFamily="34" charset="0"/>
                <a:cs typeface="Arial" panose="020B0604020202020204" pitchFamily="34" charset="0"/>
              </a:rPr>
              <a:t>			B. Fultz, Capital		37,000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372350" algn="dec"/>
                <a:tab pos="8572500" algn="dec"/>
              </a:tabLst>
            </a:pPr>
            <a:r>
              <a:rPr lang="en-US" altLang="zh-CN" sz="2600" b="1" dirty="0">
                <a:solidFill>
                  <a:schemeClr val="folHlink"/>
                </a:solidFill>
                <a:latin typeface="Arial" panose="020B0604020202020204" pitchFamily="34" charset="0"/>
                <a:cs typeface="Arial" panose="020B0604020202020204" pitchFamily="34" charset="0"/>
              </a:rPr>
              <a:t>			J. Hardie, Capital		63,000</a:t>
            </a:r>
            <a:endParaRPr lang="en-US" altLang="zh-CN" sz="2600" b="1" dirty="0">
              <a:solidFill>
                <a:schemeClr val="folHlink"/>
              </a:solidFill>
              <a:latin typeface="Arial" panose="020B0604020202020204" pitchFamily="34" charset="0"/>
              <a:cs typeface="Arial" panose="020B0604020202020204" pitchFamily="34" charset="0"/>
            </a:endParaRPr>
          </a:p>
          <a:p>
            <a:pPr marL="0" lvl="0" indent="0" defTabSz="914400" eaLnBrk="1" hangingPunct="1">
              <a:spcBef>
                <a:spcPct val="10000"/>
              </a:spcBef>
              <a:spcAft>
                <a:spcPct val="10000"/>
              </a:spcAft>
              <a:buClrTx/>
              <a:buSzTx/>
              <a:buFontTx/>
              <a:buNone/>
              <a:tabLst>
                <a:tab pos="1033780" algn="dec"/>
                <a:tab pos="1208405" algn="l"/>
                <a:tab pos="1551305" algn="l"/>
                <a:tab pos="7372350" algn="dec"/>
                <a:tab pos="8572500" algn="dec"/>
              </a:tabLst>
            </a:pPr>
            <a:endParaRPr lang="zh-CN" altLang="en-US" sz="2600" b="1" dirty="0">
              <a:solidFill>
                <a:schemeClr val="accent2"/>
              </a:solidFill>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3465">
                                            <p:txEl>
                                              <p:charRg st="0" end="25"/>
                                            </p:txEl>
                                          </p:spTgt>
                                        </p:tgtEl>
                                        <p:attrNameLst>
                                          <p:attrName>style.visibility</p:attrName>
                                        </p:attrNameLst>
                                      </p:cBhvr>
                                      <p:to>
                                        <p:strVal val="visible"/>
                                      </p:to>
                                    </p:set>
                                    <p:animEffect transition="in" filter="dissolve">
                                      <p:cBhvr>
                                        <p:cTn id="7" dur="500"/>
                                        <p:tgtEl>
                                          <p:spTgt spid="103465">
                                            <p:txEl>
                                              <p:charRg st="0" end="25"/>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3465">
                                            <p:txEl>
                                              <p:charRg st="25" end="54"/>
                                            </p:txEl>
                                          </p:spTgt>
                                        </p:tgtEl>
                                        <p:attrNameLst>
                                          <p:attrName>style.visibility</p:attrName>
                                        </p:attrNameLst>
                                      </p:cBhvr>
                                      <p:to>
                                        <p:strVal val="visible"/>
                                      </p:to>
                                    </p:set>
                                    <p:animEffect transition="in" filter="dissolve">
                                      <p:cBhvr>
                                        <p:cTn id="12" dur="500"/>
                                        <p:tgtEl>
                                          <p:spTgt spid="103465">
                                            <p:txEl>
                                              <p:charRg st="25" end="5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3465">
                                            <p:txEl>
                                              <p:charRg st="54" end="84"/>
                                            </p:txEl>
                                          </p:spTgt>
                                        </p:tgtEl>
                                        <p:attrNameLst>
                                          <p:attrName>style.visibility</p:attrName>
                                        </p:attrNameLst>
                                      </p:cBhvr>
                                      <p:to>
                                        <p:strVal val="visible"/>
                                      </p:to>
                                    </p:set>
                                    <p:animEffect transition="in" filter="dissolve">
                                      <p:cBhvr>
                                        <p:cTn id="17" dur="500"/>
                                        <p:tgtEl>
                                          <p:spTgt spid="103465">
                                            <p:txEl>
                                              <p:charRg st="54" end="8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6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Rectangle 2"/>
          <p:cNvSpPr>
            <a:spLocks noGrp="1"/>
          </p:cNvSpPr>
          <p:nvPr>
            <p:ph type="title"/>
          </p:nvPr>
        </p:nvSpPr>
        <p:spPr>
          <a:xfrm>
            <a:off x="1150938" y="460375"/>
            <a:ext cx="7793037" cy="969963"/>
          </a:xfrm>
          <a:ln w="12700"/>
        </p:spPr>
        <p:txBody>
          <a:bodyPr vert="horz" wrap="square" lIns="90488" tIns="44450" rIns="90488" bIns="44450" anchor="ctr" anchorCtr="0">
            <a:spAutoFit/>
          </a:bodyPr>
          <a:p>
            <a:r>
              <a:rPr lang="en-US" altLang="zh-CN" dirty="0"/>
              <a:t>Partner Drawings</a:t>
            </a:r>
            <a:endParaRPr lang="en-US" altLang="zh-CN" dirty="0"/>
          </a:p>
        </p:txBody>
      </p:sp>
      <p:sp>
        <p:nvSpPr>
          <p:cNvPr id="105475" name="Rectangle 3"/>
          <p:cNvSpPr>
            <a:spLocks noGrp="1"/>
          </p:cNvSpPr>
          <p:nvPr>
            <p:ph idx="1"/>
          </p:nvPr>
        </p:nvSpPr>
        <p:spPr>
          <a:ln w="12700"/>
        </p:spPr>
        <p:txBody>
          <a:bodyPr vert="horz" wrap="square" lIns="90488" tIns="44450" rIns="90488" bIns="44450" anchor="t" anchorCtr="0"/>
          <a:p>
            <a:pPr>
              <a:lnSpc>
                <a:spcPct val="90000"/>
              </a:lnSpc>
            </a:pPr>
            <a:r>
              <a:rPr lang="en-US" altLang="zh-CN" dirty="0"/>
              <a:t>Reduces capital</a:t>
            </a:r>
            <a:endParaRPr lang="en-US" altLang="zh-CN" dirty="0"/>
          </a:p>
          <a:p>
            <a:pPr>
              <a:lnSpc>
                <a:spcPct val="90000"/>
              </a:lnSpc>
            </a:pPr>
            <a:r>
              <a:rPr lang="en-US" altLang="zh-CN" dirty="0"/>
              <a:t>Debit Drawing and credit Cash</a:t>
            </a:r>
            <a:endParaRPr lang="en-US" altLang="zh-CN" dirty="0"/>
          </a:p>
          <a:p>
            <a:pPr>
              <a:lnSpc>
                <a:spcPct val="90000"/>
              </a:lnSpc>
            </a:pPr>
            <a:r>
              <a:rPr lang="en-US" altLang="zh-CN" dirty="0"/>
              <a:t>At period end, close drawing to capital</a:t>
            </a:r>
            <a:endParaRPr lang="en-US" altLang="zh-CN"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5475">
                                            <p:txEl>
                                              <p:charRg st="0" end="16"/>
                                            </p:txEl>
                                          </p:spTgt>
                                        </p:tgtEl>
                                        <p:attrNameLst>
                                          <p:attrName>style.visibility</p:attrName>
                                        </p:attrNameLst>
                                      </p:cBhvr>
                                      <p:to>
                                        <p:strVal val="visible"/>
                                      </p:to>
                                    </p:set>
                                    <p:animEffect transition="in" filter="wipe(left)">
                                      <p:cBhvr>
                                        <p:cTn id="7" dur="500"/>
                                        <p:tgtEl>
                                          <p:spTgt spid="105475">
                                            <p:txEl>
                                              <p:charRg st="0" end="1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5475">
                                            <p:txEl>
                                              <p:charRg st="16" end="46"/>
                                            </p:txEl>
                                          </p:spTgt>
                                        </p:tgtEl>
                                        <p:attrNameLst>
                                          <p:attrName>style.visibility</p:attrName>
                                        </p:attrNameLst>
                                      </p:cBhvr>
                                      <p:to>
                                        <p:strVal val="visible"/>
                                      </p:to>
                                    </p:set>
                                    <p:animEffect transition="in" filter="wipe(left)">
                                      <p:cBhvr>
                                        <p:cTn id="12" dur="500"/>
                                        <p:tgtEl>
                                          <p:spTgt spid="105475">
                                            <p:txEl>
                                              <p:charRg st="16" end="4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5475">
                                            <p:txEl>
                                              <p:charRg st="46" end="86"/>
                                            </p:txEl>
                                          </p:spTgt>
                                        </p:tgtEl>
                                        <p:attrNameLst>
                                          <p:attrName>style.visibility</p:attrName>
                                        </p:attrNameLst>
                                      </p:cBhvr>
                                      <p:to>
                                        <p:strVal val="visible"/>
                                      </p:to>
                                    </p:set>
                                    <p:animEffect transition="in" filter="wipe(left)">
                                      <p:cBhvr>
                                        <p:cTn id="17" dur="500"/>
                                        <p:tgtEl>
                                          <p:spTgt spid="105475">
                                            <p:txEl>
                                              <p:charRg st="46" end="8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标题 1"/>
          <p:cNvSpPr>
            <a:spLocks noGrp="1"/>
          </p:cNvSpPr>
          <p:nvPr>
            <p:ph type="title"/>
          </p:nvPr>
        </p:nvSpPr>
        <p:spPr>
          <a:ln/>
        </p:spPr>
        <p:txBody>
          <a:bodyPr vert="horz" wrap="square" lIns="91440" tIns="45720" rIns="91440" bIns="45720" anchor="b" anchorCtr="0"/>
          <a:p>
            <a:pPr eaLnBrk="1" hangingPunct="1"/>
            <a:r>
              <a:rPr lang="en-US" altLang="zh-CN" b="1" dirty="0">
                <a:solidFill>
                  <a:schemeClr val="tx1"/>
                </a:solidFill>
              </a:rPr>
              <a:t>Two Financing Activities</a:t>
            </a:r>
            <a:endParaRPr lang="zh-CN" altLang="en-US" b="1" dirty="0">
              <a:solidFill>
                <a:schemeClr val="tx1"/>
              </a:solidFill>
            </a:endParaRPr>
          </a:p>
        </p:txBody>
      </p:sp>
      <p:sp>
        <p:nvSpPr>
          <p:cNvPr id="7171" name="内容占位符 2"/>
          <p:cNvSpPr>
            <a:spLocks noGrp="1"/>
          </p:cNvSpPr>
          <p:nvPr>
            <p:ph idx="1"/>
          </p:nvPr>
        </p:nvSpPr>
        <p:spPr>
          <a:ln/>
        </p:spPr>
        <p:txBody>
          <a:bodyPr vert="horz" wrap="square" lIns="91440" tIns="45720" rIns="91440" bIns="45720" anchor="t" anchorCtr="0"/>
          <a:p>
            <a:pPr eaLnBrk="1" hangingPunct="1"/>
            <a:r>
              <a:rPr lang="en-US" altLang="zh-CN" dirty="0"/>
              <a:t>From creditors</a:t>
            </a:r>
            <a:endParaRPr lang="en-US" altLang="zh-CN" dirty="0"/>
          </a:p>
          <a:p>
            <a:pPr eaLnBrk="1" hangingPunct="1"/>
            <a:r>
              <a:rPr lang="en-US" altLang="zh-CN" dirty="0"/>
              <a:t>From owners</a:t>
            </a:r>
            <a:endParaRPr lang="zh-CN" altLang="en-US" dirty="0"/>
          </a:p>
        </p:txBody>
      </p:sp>
      <p:sp>
        <p:nvSpPr>
          <p:cNvPr id="7172"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7173"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560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5604" name="Rectangle 2"/>
          <p:cNvSpPr>
            <a:spLocks noGrp="1"/>
          </p:cNvSpPr>
          <p:nvPr>
            <p:ph type="title"/>
          </p:nvPr>
        </p:nvSpPr>
        <p:spPr>
          <a:ln/>
        </p:spPr>
        <p:txBody>
          <a:bodyPr vert="horz" wrap="square" lIns="91440" tIns="45720" rIns="91440" bIns="45720" anchor="b" anchorCtr="0"/>
          <a:p>
            <a:pPr eaLnBrk="1" hangingPunct="1"/>
            <a:r>
              <a:rPr lang="en-US" altLang="zh-CN" sz="4000" b="1" dirty="0">
                <a:solidFill>
                  <a:schemeClr val="tx1"/>
                </a:solidFill>
              </a:rPr>
              <a:t>Ownership in a Corporation</a:t>
            </a:r>
            <a:endParaRPr lang="en-US" altLang="zh-CN" sz="4000" b="1" dirty="0">
              <a:solidFill>
                <a:schemeClr val="tx1"/>
              </a:solidFill>
            </a:endParaRPr>
          </a:p>
        </p:txBody>
      </p:sp>
      <p:sp>
        <p:nvSpPr>
          <p:cNvPr id="25605" name="Rectangle 3"/>
          <p:cNvSpPr>
            <a:spLocks noGrp="1"/>
          </p:cNvSpPr>
          <p:nvPr>
            <p:ph idx="1"/>
          </p:nvPr>
        </p:nvSpPr>
        <p:spPr>
          <a:ln/>
        </p:spPr>
        <p:txBody>
          <a:bodyPr vert="horz" wrap="square" lIns="91440" tIns="45720" rIns="91440" bIns="45720" anchor="t" anchorCtr="0"/>
          <a:p>
            <a:pPr eaLnBrk="1" hangingPunct="1">
              <a:lnSpc>
                <a:spcPct val="90000"/>
              </a:lnSpc>
              <a:buFont typeface="Symbol" panose="05050102010706020507" pitchFamily="18" charset="2"/>
              <a:buChar char="·"/>
            </a:pPr>
            <a:r>
              <a:rPr lang="en-US" altLang="zh-CN" dirty="0"/>
              <a:t>Evidenced by stock certificate.</a:t>
            </a:r>
            <a:endParaRPr lang="en-US" altLang="zh-CN" dirty="0"/>
          </a:p>
          <a:p>
            <a:pPr eaLnBrk="1" hangingPunct="1">
              <a:lnSpc>
                <a:spcPct val="90000"/>
              </a:lnSpc>
              <a:buFont typeface="Symbol" panose="05050102010706020507" pitchFamily="18" charset="2"/>
              <a:buNone/>
            </a:pPr>
            <a:endParaRPr lang="en-US" altLang="zh-CN" dirty="0"/>
          </a:p>
          <a:p>
            <a:pPr eaLnBrk="1" hangingPunct="1">
              <a:lnSpc>
                <a:spcPct val="90000"/>
              </a:lnSpc>
              <a:buFont typeface="Symbol" panose="05050102010706020507" pitchFamily="18" charset="2"/>
              <a:buChar char="·"/>
            </a:pPr>
            <a:r>
              <a:rPr lang="en-US" altLang="zh-CN" dirty="0"/>
              <a:t>Corporate charter </a:t>
            </a:r>
            <a:r>
              <a:rPr lang="zh-CN" altLang="en-US" dirty="0"/>
              <a:t>章程</a:t>
            </a:r>
            <a:r>
              <a:rPr lang="en-US" altLang="zh-CN" dirty="0"/>
              <a:t>(filed with state).</a:t>
            </a:r>
            <a:endParaRPr lang="en-US" altLang="zh-CN" dirty="0"/>
          </a:p>
          <a:p>
            <a:pPr lvl="1" eaLnBrk="1" hangingPunct="1">
              <a:lnSpc>
                <a:spcPct val="90000"/>
              </a:lnSpc>
              <a:buFont typeface="Symbol" panose="05050102010706020507" pitchFamily="18" charset="2"/>
              <a:buChar char="·"/>
            </a:pPr>
            <a:r>
              <a:rPr lang="en-US" altLang="zh-CN" dirty="0"/>
              <a:t>Indicates maximum number of shares allowed to issue.</a:t>
            </a:r>
            <a:endParaRPr lang="en-US" altLang="zh-CN" dirty="0"/>
          </a:p>
          <a:p>
            <a:pPr lvl="1" eaLnBrk="1" hangingPunct="1">
              <a:lnSpc>
                <a:spcPct val="90000"/>
              </a:lnSpc>
              <a:buFont typeface="Symbol" panose="05050102010706020507" pitchFamily="18" charset="2"/>
              <a:buNone/>
            </a:pPr>
            <a:endParaRPr lang="en-US" altLang="zh-CN" dirty="0"/>
          </a:p>
          <a:p>
            <a:pPr eaLnBrk="1" hangingPunct="1">
              <a:lnSpc>
                <a:spcPct val="90000"/>
              </a:lnSpc>
              <a:buFont typeface="Symbol" panose="05050102010706020507" pitchFamily="18" charset="2"/>
              <a:buChar char="·"/>
            </a:pPr>
            <a:r>
              <a:rPr lang="en-US" altLang="zh-CN" dirty="0"/>
              <a:t>Owners</a:t>
            </a:r>
            <a:r>
              <a:rPr lang="en-US" altLang="zh-CN" dirty="0">
                <a:latin typeface="Arial" panose="020B0604020202020204" pitchFamily="34" charset="0"/>
              </a:rPr>
              <a:t>’</a:t>
            </a:r>
            <a:r>
              <a:rPr lang="en-US" altLang="zh-CN" dirty="0"/>
              <a:t> equity called: </a:t>
            </a:r>
            <a:endParaRPr lang="en-US" altLang="zh-CN" dirty="0"/>
          </a:p>
          <a:p>
            <a:pPr lvl="1" eaLnBrk="1" hangingPunct="1">
              <a:lnSpc>
                <a:spcPct val="90000"/>
              </a:lnSpc>
              <a:buFont typeface="Symbol" panose="05050102010706020507" pitchFamily="18" charset="2"/>
              <a:buChar char="·"/>
            </a:pPr>
            <a:r>
              <a:rPr lang="en-US" altLang="zh-CN" dirty="0"/>
              <a:t>Shareholders</a:t>
            </a:r>
            <a:r>
              <a:rPr lang="en-US" altLang="zh-CN" dirty="0">
                <a:latin typeface="Arial" panose="020B0604020202020204" pitchFamily="34" charset="0"/>
              </a:rPr>
              <a:t>’</a:t>
            </a:r>
            <a:r>
              <a:rPr lang="en-US" altLang="zh-CN" dirty="0"/>
              <a:t> or stockholders</a:t>
            </a:r>
            <a:r>
              <a:rPr lang="en-US" altLang="zh-CN" dirty="0">
                <a:latin typeface="Arial" panose="020B0604020202020204" pitchFamily="34" charset="0"/>
              </a:rPr>
              <a:t>’</a:t>
            </a:r>
            <a:r>
              <a:rPr lang="en-US" altLang="zh-CN" dirty="0"/>
              <a:t> equity.</a:t>
            </a:r>
            <a:endParaRPr lang="en-US" altLang="zh-CN" dirty="0"/>
          </a:p>
          <a:p>
            <a:pPr eaLnBrk="1" hangingPunct="1">
              <a:lnSpc>
                <a:spcPct val="90000"/>
              </a:lnSpc>
              <a:buFont typeface="Wingdings" panose="05000000000000000000" pitchFamily="2" charset="2"/>
              <a:buChar char="n"/>
            </a:pP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662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6628" name="Rectangle 2"/>
          <p:cNvSpPr>
            <a:spLocks noGrp="1"/>
          </p:cNvSpPr>
          <p:nvPr>
            <p:ph type="title"/>
          </p:nvPr>
        </p:nvSpPr>
        <p:spPr>
          <a:ln/>
        </p:spPr>
        <p:txBody>
          <a:bodyPr vert="horz" wrap="square" lIns="91440" tIns="45720" rIns="91440" bIns="45720" anchor="b" anchorCtr="0"/>
          <a:p>
            <a:pPr eaLnBrk="1" hangingPunct="1"/>
            <a:r>
              <a:rPr lang="en-US" altLang="zh-CN" dirty="0"/>
              <a:t>Preferred Share </a:t>
            </a:r>
            <a:r>
              <a:rPr lang="zh-CN" altLang="en-US" dirty="0"/>
              <a:t>优先股</a:t>
            </a:r>
            <a:br>
              <a:rPr lang="zh-CN" altLang="en-US" dirty="0"/>
            </a:br>
            <a:r>
              <a:rPr lang="en-US" altLang="zh-CN" dirty="0"/>
              <a:t>preference </a:t>
            </a:r>
            <a:endParaRPr lang="en-US" altLang="zh-CN" dirty="0"/>
          </a:p>
        </p:txBody>
      </p:sp>
      <p:sp>
        <p:nvSpPr>
          <p:cNvPr id="26629" name="Rectangle 3"/>
          <p:cNvSpPr>
            <a:spLocks noGrp="1"/>
          </p:cNvSpPr>
          <p:nvPr>
            <p:ph idx="1"/>
          </p:nvPr>
        </p:nvSpPr>
        <p:spPr>
          <a:ln/>
        </p:spPr>
        <p:txBody>
          <a:bodyPr vert="horz" wrap="square" lIns="91440" tIns="45720" rIns="91440" bIns="45720" anchor="t" anchorCtr="0"/>
          <a:p>
            <a:pPr eaLnBrk="1" hangingPunct="1">
              <a:buFont typeface="Symbol" panose="05050102010706020507" pitchFamily="18" charset="2"/>
              <a:buChar char="·"/>
            </a:pPr>
            <a:r>
              <a:rPr lang="en-US" altLang="zh-CN" sz="2400" dirty="0"/>
              <a:t>Usually issued with a face or par value.</a:t>
            </a:r>
            <a:endParaRPr lang="en-US" altLang="zh-CN" sz="2400" dirty="0"/>
          </a:p>
          <a:p>
            <a:pPr eaLnBrk="1" hangingPunct="1">
              <a:buFont typeface="Symbol" panose="05050102010706020507" pitchFamily="18" charset="2"/>
              <a:buNone/>
            </a:pPr>
            <a:endParaRPr lang="en-US" altLang="zh-CN" sz="2400" dirty="0"/>
          </a:p>
          <a:p>
            <a:pPr eaLnBrk="1" hangingPunct="1">
              <a:buFont typeface="Symbol" panose="05050102010706020507" pitchFamily="18" charset="2"/>
              <a:buChar char="·"/>
            </a:pPr>
            <a:r>
              <a:rPr lang="en-US" altLang="zh-CN" sz="2400" dirty="0"/>
              <a:t>In case of liquidation, entitled to receive par value after liabilities settled and before common shareholders receive anything.</a:t>
            </a:r>
            <a:endParaRPr lang="en-US" altLang="zh-CN" sz="2400" dirty="0"/>
          </a:p>
          <a:p>
            <a:pPr eaLnBrk="1" hangingPunct="1">
              <a:buFont typeface="Symbol" panose="05050102010706020507" pitchFamily="18" charset="2"/>
              <a:buNone/>
            </a:pPr>
            <a:endParaRPr lang="en-US" altLang="zh-CN" sz="2400" dirty="0"/>
          </a:p>
          <a:p>
            <a:pPr eaLnBrk="1" hangingPunct="1">
              <a:buFont typeface="Symbol" panose="05050102010706020507" pitchFamily="18" charset="2"/>
              <a:buChar char="·"/>
            </a:pPr>
            <a:r>
              <a:rPr lang="en-US" altLang="zh-CN" sz="2400" dirty="0"/>
              <a:t>Pays stated dividend. </a:t>
            </a:r>
            <a:r>
              <a:rPr lang="zh-CN" altLang="en-US" sz="2400" dirty="0"/>
              <a:t>固定分红</a:t>
            </a:r>
            <a:endParaRPr lang="zh-CN" altLang="en-US" sz="2400" dirty="0"/>
          </a:p>
          <a:p>
            <a:pPr eaLnBrk="1" hangingPunct="1">
              <a:buFont typeface="Symbol" panose="05050102010706020507" pitchFamily="18" charset="2"/>
              <a:buNone/>
            </a:pPr>
            <a:endParaRPr lang="en-US" altLang="zh-CN" sz="2400" dirty="0"/>
          </a:p>
          <a:p>
            <a:pPr eaLnBrk="1" hangingPunct="1">
              <a:buFont typeface="Symbol" panose="05050102010706020507" pitchFamily="18" charset="2"/>
              <a:buChar char="·"/>
            </a:pPr>
            <a:r>
              <a:rPr lang="en-US" altLang="zh-CN" sz="2400" dirty="0"/>
              <a:t>Dividend is not tax deductible as is interest expense paid to debt holders.</a:t>
            </a:r>
            <a:endParaRPr lang="en-US" altLang="zh-CN"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765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7652" name="Rectangle 2"/>
          <p:cNvSpPr>
            <a:spLocks noGrp="1"/>
          </p:cNvSpPr>
          <p:nvPr>
            <p:ph type="title"/>
          </p:nvPr>
        </p:nvSpPr>
        <p:spPr>
          <a:xfrm>
            <a:off x="685800" y="214313"/>
            <a:ext cx="7772400" cy="1143000"/>
          </a:xfrm>
          <a:ln/>
        </p:spPr>
        <p:txBody>
          <a:bodyPr vert="horz" wrap="square" lIns="91440" tIns="45720" rIns="91440" bIns="45720" anchor="b" anchorCtr="0"/>
          <a:p>
            <a:pPr eaLnBrk="1" hangingPunct="1"/>
            <a:r>
              <a:rPr lang="en-US" altLang="zh-CN" dirty="0"/>
              <a:t>Types of Preferred Share</a:t>
            </a:r>
            <a:endParaRPr lang="en-US" altLang="zh-CN" dirty="0"/>
          </a:p>
        </p:txBody>
      </p:sp>
      <p:sp>
        <p:nvSpPr>
          <p:cNvPr id="27653" name="Rectangle 3"/>
          <p:cNvSpPr>
            <a:spLocks noGrp="1"/>
          </p:cNvSpPr>
          <p:nvPr>
            <p:ph idx="1"/>
          </p:nvPr>
        </p:nvSpPr>
        <p:spPr>
          <a:xfrm>
            <a:off x="468313" y="1916113"/>
            <a:ext cx="7772400" cy="4152900"/>
          </a:xfrm>
          <a:ln/>
        </p:spPr>
        <p:txBody>
          <a:bodyPr vert="horz" wrap="square" lIns="91440" tIns="45720" rIns="91440" bIns="45720" anchor="t" anchorCtr="0"/>
          <a:p>
            <a:pPr eaLnBrk="1" hangingPunct="1">
              <a:buFont typeface="Symbol" panose="05050102010706020507" pitchFamily="18" charset="2"/>
              <a:buChar char="·"/>
            </a:pPr>
            <a:r>
              <a:rPr lang="en-US" altLang="zh-CN" sz="2400" dirty="0"/>
              <a:t>Cumulative preferred:  dividends in arrears and current year</a:t>
            </a:r>
            <a:r>
              <a:rPr lang="en-US" altLang="zh-CN" sz="2400" dirty="0">
                <a:latin typeface="Arial" panose="020B0604020202020204" pitchFamily="34" charset="0"/>
              </a:rPr>
              <a:t>’</a:t>
            </a:r>
            <a:r>
              <a:rPr lang="en-US" altLang="zh-CN" sz="2400" dirty="0"/>
              <a:t>s dividends must be paid before common dividends can be paid.</a:t>
            </a:r>
            <a:r>
              <a:rPr lang="zh-CN" altLang="en-US" sz="2400" dirty="0"/>
              <a:t>累计</a:t>
            </a:r>
            <a:endParaRPr lang="zh-CN" altLang="en-US" sz="2400" dirty="0"/>
          </a:p>
          <a:p>
            <a:pPr eaLnBrk="1" hangingPunct="1">
              <a:buFont typeface="Symbol" panose="05050102010706020507" pitchFamily="18" charset="2"/>
              <a:buNone/>
            </a:pPr>
            <a:endParaRPr lang="en-US" altLang="zh-CN" sz="900" dirty="0"/>
          </a:p>
          <a:p>
            <a:pPr eaLnBrk="1" hangingPunct="1">
              <a:buFont typeface="Symbol" panose="05050102010706020507" pitchFamily="18" charset="2"/>
              <a:buChar char="·"/>
            </a:pPr>
            <a:r>
              <a:rPr lang="en-US" altLang="zh-CN" sz="2400" dirty="0"/>
              <a:t>Convertible preferred: convertible into a specified number of shares of common. </a:t>
            </a:r>
            <a:r>
              <a:rPr lang="zh-CN" altLang="en-US" sz="2400" dirty="0"/>
              <a:t>可转换</a:t>
            </a:r>
            <a:endParaRPr lang="zh-CN" altLang="en-US" sz="2400" dirty="0"/>
          </a:p>
          <a:p>
            <a:pPr eaLnBrk="1" hangingPunct="1">
              <a:buFont typeface="Symbol" panose="05050102010706020507" pitchFamily="18" charset="2"/>
              <a:buNone/>
            </a:pPr>
            <a:endParaRPr lang="en-US" altLang="zh-CN" sz="900" dirty="0"/>
          </a:p>
          <a:p>
            <a:pPr eaLnBrk="1" hangingPunct="1">
              <a:buFont typeface="Symbol" panose="05050102010706020507" pitchFamily="18" charset="2"/>
              <a:buChar char="·"/>
            </a:pPr>
            <a:r>
              <a:rPr lang="en-US" altLang="zh-CN" sz="2400" dirty="0"/>
              <a:t>Redeemable preferred: may be redeemed by the investor on or after a certain date at a certain price (usually higher than its par value).  </a:t>
            </a:r>
            <a:r>
              <a:rPr lang="zh-CN" altLang="en-US" sz="2400" dirty="0"/>
              <a:t>可赎回</a:t>
            </a:r>
            <a:endParaRPr lang="zh-CN" altLang="en-US" sz="2400" dirty="0"/>
          </a:p>
          <a:p>
            <a:pPr lvl="1" eaLnBrk="1" hangingPunct="1">
              <a:buFont typeface="Symbol" panose="05050102010706020507" pitchFamily="18" charset="2"/>
              <a:buChar char="·"/>
            </a:pPr>
            <a:r>
              <a:rPr lang="en-US" altLang="zh-CN" sz="2000" dirty="0"/>
              <a:t>It is long term liability in nature. </a:t>
            </a:r>
            <a:endParaRPr lang="en-US" altLang="zh-CN" sz="2000" dirty="0"/>
          </a:p>
          <a:p>
            <a:pPr eaLnBrk="1" hangingPunct="1">
              <a:buFont typeface="Wingdings" panose="05000000000000000000" pitchFamily="2" charset="2"/>
              <a:buChar char="n"/>
            </a:pPr>
            <a:endParaRPr lang="zh-CN" alt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867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8676" name="Rectangle 2"/>
          <p:cNvSpPr>
            <a:spLocks noGrp="1"/>
          </p:cNvSpPr>
          <p:nvPr>
            <p:ph type="title"/>
          </p:nvPr>
        </p:nvSpPr>
        <p:spPr>
          <a:ln/>
        </p:spPr>
        <p:txBody>
          <a:bodyPr vert="horz" wrap="square" lIns="91440" tIns="45720" rIns="91440" bIns="45720" anchor="b" anchorCtr="0"/>
          <a:p>
            <a:pPr eaLnBrk="1" hangingPunct="1"/>
            <a:r>
              <a:rPr lang="en-US" altLang="zh-CN" dirty="0"/>
              <a:t>Common Share (1 of 2) </a:t>
            </a:r>
            <a:r>
              <a:rPr lang="zh-CN" altLang="en-US" sz="4000" dirty="0"/>
              <a:t>普通股</a:t>
            </a:r>
            <a:br>
              <a:rPr lang="zh-CN" altLang="en-US" sz="4000" dirty="0"/>
            </a:br>
            <a:r>
              <a:rPr lang="en-US" altLang="zh-CN" sz="4000" dirty="0"/>
              <a:t>Ordinary </a:t>
            </a:r>
            <a:endParaRPr lang="en-US" altLang="zh-CN" sz="4000" dirty="0"/>
          </a:p>
        </p:txBody>
      </p:sp>
      <p:sp>
        <p:nvSpPr>
          <p:cNvPr id="28677" name="Rectangle 3"/>
          <p:cNvSpPr>
            <a:spLocks noGrp="1"/>
          </p:cNvSpPr>
          <p:nvPr>
            <p:ph idx="1"/>
          </p:nvPr>
        </p:nvSpPr>
        <p:spPr>
          <a:ln/>
        </p:spPr>
        <p:txBody>
          <a:bodyPr vert="horz" wrap="square" lIns="91440" tIns="45720" rIns="91440" bIns="45720" anchor="t" anchorCtr="0"/>
          <a:p>
            <a:pPr eaLnBrk="1" hangingPunct="1">
              <a:lnSpc>
                <a:spcPct val="80000"/>
              </a:lnSpc>
              <a:buFont typeface="Symbol" panose="05050102010706020507" pitchFamily="18" charset="2"/>
              <a:buChar char="·"/>
            </a:pPr>
            <a:r>
              <a:rPr lang="en-US" altLang="zh-CN" sz="2800" dirty="0"/>
              <a:t>Residual interest in net assets after all creditors and preferred shareholders.</a:t>
            </a:r>
            <a:endParaRPr lang="en-US" altLang="zh-CN" sz="2800" dirty="0"/>
          </a:p>
          <a:p>
            <a:pPr eaLnBrk="1" hangingPunct="1">
              <a:lnSpc>
                <a:spcPct val="80000"/>
              </a:lnSpc>
              <a:buFont typeface="Symbol" panose="05050102010706020507" pitchFamily="18" charset="2"/>
              <a:buNone/>
            </a:pPr>
            <a:endParaRPr lang="en-US" altLang="zh-CN" sz="2800" dirty="0"/>
          </a:p>
          <a:p>
            <a:pPr eaLnBrk="1" hangingPunct="1">
              <a:lnSpc>
                <a:spcPct val="80000"/>
              </a:lnSpc>
              <a:buFont typeface="Symbol" panose="05050102010706020507" pitchFamily="18" charset="2"/>
              <a:buChar char="·"/>
            </a:pPr>
            <a:r>
              <a:rPr lang="en-US" altLang="zh-CN" sz="2800" dirty="0"/>
              <a:t>Par or stated value usually a nominal (meaningless) amount.</a:t>
            </a:r>
            <a:endParaRPr lang="en-US" altLang="zh-CN" sz="2800" dirty="0"/>
          </a:p>
          <a:p>
            <a:pPr eaLnBrk="1" hangingPunct="1">
              <a:lnSpc>
                <a:spcPct val="80000"/>
              </a:lnSpc>
              <a:buFont typeface="Symbol" panose="05050102010706020507" pitchFamily="18" charset="2"/>
              <a:buNone/>
            </a:pPr>
            <a:endParaRPr lang="en-US" altLang="zh-CN" sz="2800" dirty="0"/>
          </a:p>
          <a:p>
            <a:pPr eaLnBrk="1" hangingPunct="1">
              <a:lnSpc>
                <a:spcPct val="80000"/>
              </a:lnSpc>
              <a:buFont typeface="Symbol" panose="05050102010706020507" pitchFamily="18" charset="2"/>
              <a:buChar char="·"/>
            </a:pPr>
            <a:r>
              <a:rPr lang="en-US" altLang="zh-CN" sz="2800" dirty="0"/>
              <a:t>Book value of common stock = total common shareholders</a:t>
            </a:r>
            <a:r>
              <a:rPr lang="en-US" altLang="zh-CN" sz="2800" dirty="0">
                <a:latin typeface="Arial" panose="020B0604020202020204" pitchFamily="34" charset="0"/>
              </a:rPr>
              <a:t>’</a:t>
            </a:r>
            <a:r>
              <a:rPr lang="en-US" altLang="zh-CN" sz="2800" dirty="0"/>
              <a:t> equity.</a:t>
            </a:r>
            <a:endParaRPr lang="en-US" altLang="zh-CN" sz="2800" dirty="0"/>
          </a:p>
          <a:p>
            <a:pPr eaLnBrk="1" hangingPunct="1">
              <a:lnSpc>
                <a:spcPct val="80000"/>
              </a:lnSpc>
              <a:buFont typeface="Symbol" panose="05050102010706020507" pitchFamily="18" charset="2"/>
              <a:buNone/>
            </a:pPr>
            <a:endParaRPr lang="en-US" altLang="zh-CN"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2969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29700" name="Rectangle 2"/>
          <p:cNvSpPr>
            <a:spLocks noGrp="1"/>
          </p:cNvSpPr>
          <p:nvPr>
            <p:ph type="title"/>
          </p:nvPr>
        </p:nvSpPr>
        <p:spPr>
          <a:ln/>
        </p:spPr>
        <p:txBody>
          <a:bodyPr vert="horz" wrap="square" lIns="91440" tIns="45720" rIns="91440" bIns="45720" anchor="b" anchorCtr="0"/>
          <a:p>
            <a:pPr eaLnBrk="1" hangingPunct="1"/>
            <a:r>
              <a:rPr lang="en-US" altLang="zh-CN" dirty="0"/>
              <a:t>Common Share (2 of 2)</a:t>
            </a:r>
            <a:endParaRPr lang="en-US" altLang="zh-CN" dirty="0"/>
          </a:p>
        </p:txBody>
      </p:sp>
      <p:sp>
        <p:nvSpPr>
          <p:cNvPr id="29701" name="Rectangle 3"/>
          <p:cNvSpPr>
            <a:spLocks noGrp="1"/>
          </p:cNvSpPr>
          <p:nvPr>
            <p:ph idx="1"/>
          </p:nvPr>
        </p:nvSpPr>
        <p:spPr>
          <a:ln/>
        </p:spPr>
        <p:txBody>
          <a:bodyPr vert="horz" wrap="square" lIns="91440" tIns="45720" rIns="91440" bIns="45720" anchor="t" anchorCtr="0"/>
          <a:p>
            <a:pPr eaLnBrk="1" hangingPunct="1">
              <a:lnSpc>
                <a:spcPct val="90000"/>
              </a:lnSpc>
              <a:buFont typeface="Symbol" panose="05050102010706020507" pitchFamily="18" charset="2"/>
              <a:buChar char="·"/>
            </a:pPr>
            <a:r>
              <a:rPr lang="en-US" altLang="zh-CN" sz="2800" dirty="0"/>
              <a:t>Paid in capital = Common stock at par (or stated value) + paid in capital in excess of par (also called </a:t>
            </a:r>
            <a:r>
              <a:rPr lang="en-US" altLang="zh-CN" sz="2800" dirty="0">
                <a:latin typeface="Arial" panose="020B0604020202020204" pitchFamily="34" charset="0"/>
              </a:rPr>
              <a:t>“</a:t>
            </a:r>
            <a:r>
              <a:rPr lang="en-US" altLang="zh-CN" sz="2800" dirty="0"/>
              <a:t>Additional paid in capital</a:t>
            </a:r>
            <a:r>
              <a:rPr lang="en-US" altLang="zh-CN" sz="2800" dirty="0">
                <a:latin typeface="Arial" panose="020B0604020202020204" pitchFamily="34" charset="0"/>
              </a:rPr>
              <a:t>”</a:t>
            </a:r>
            <a:r>
              <a:rPr lang="en-US" altLang="zh-CN" sz="2800" dirty="0"/>
              <a:t> or </a:t>
            </a:r>
            <a:r>
              <a:rPr lang="en-US" altLang="zh-CN" sz="2800" dirty="0">
                <a:latin typeface="Arial" panose="020B0604020202020204" pitchFamily="34" charset="0"/>
              </a:rPr>
              <a:t>“</a:t>
            </a:r>
            <a:r>
              <a:rPr lang="en-US" altLang="zh-CN" sz="2800" dirty="0"/>
              <a:t>Other paid in capital</a:t>
            </a:r>
            <a:r>
              <a:rPr lang="en-US" altLang="zh-CN" sz="2800" dirty="0">
                <a:latin typeface="Arial" panose="020B0604020202020204" pitchFamily="34" charset="0"/>
              </a:rPr>
              <a:t>”</a:t>
            </a:r>
            <a:r>
              <a:rPr lang="en-US" altLang="zh-CN" sz="2800" dirty="0"/>
              <a:t>) </a:t>
            </a:r>
            <a:endParaRPr lang="en-US" altLang="zh-CN" sz="2800" dirty="0"/>
          </a:p>
          <a:p>
            <a:pPr lvl="1" eaLnBrk="1" hangingPunct="1">
              <a:lnSpc>
                <a:spcPct val="90000"/>
              </a:lnSpc>
              <a:buFont typeface="Symbol" panose="05050102010706020507" pitchFamily="18" charset="2"/>
              <a:buChar char="·"/>
            </a:pPr>
            <a:r>
              <a:rPr lang="zh-CN" altLang="en-US" sz="2400" dirty="0"/>
              <a:t>投入资本 </a:t>
            </a:r>
            <a:r>
              <a:rPr lang="en-US" altLang="zh-CN" sz="2400" dirty="0"/>
              <a:t>=</a:t>
            </a:r>
            <a:r>
              <a:rPr lang="zh-CN" altLang="en-US" sz="2400" dirty="0"/>
              <a:t>实收资本</a:t>
            </a:r>
            <a:r>
              <a:rPr lang="en-US" altLang="zh-CN" sz="2400" dirty="0"/>
              <a:t>/</a:t>
            </a:r>
            <a:r>
              <a:rPr lang="zh-CN" altLang="en-US" sz="2400" dirty="0"/>
              <a:t>股本</a:t>
            </a:r>
            <a:r>
              <a:rPr lang="en-US" altLang="zh-CN" sz="2400" dirty="0"/>
              <a:t>+</a:t>
            </a:r>
            <a:r>
              <a:rPr lang="zh-CN" altLang="en-US" sz="2400" dirty="0"/>
              <a:t>资本公积</a:t>
            </a:r>
            <a:endParaRPr lang="zh-CN" altLang="en-US" sz="2400" dirty="0"/>
          </a:p>
          <a:p>
            <a:pPr eaLnBrk="1" hangingPunct="1">
              <a:lnSpc>
                <a:spcPct val="90000"/>
              </a:lnSpc>
              <a:buFont typeface="Symbol" panose="05050102010706020507" pitchFamily="18" charset="2"/>
              <a:buNone/>
            </a:pPr>
            <a:endParaRPr lang="en-US" altLang="zh-CN" sz="2800" dirty="0"/>
          </a:p>
          <a:p>
            <a:pPr eaLnBrk="1" hangingPunct="1">
              <a:lnSpc>
                <a:spcPct val="90000"/>
              </a:lnSpc>
              <a:buFont typeface="Symbol" panose="05050102010706020507" pitchFamily="18" charset="2"/>
              <a:buChar char="·"/>
            </a:pPr>
            <a:r>
              <a:rPr lang="en-US" altLang="zh-CN" sz="2800" dirty="0"/>
              <a:t>Issuance cost.</a:t>
            </a:r>
            <a:endParaRPr lang="en-US" altLang="zh-CN" sz="2800" dirty="0"/>
          </a:p>
          <a:p>
            <a:pPr lvl="1" eaLnBrk="1" hangingPunct="1">
              <a:lnSpc>
                <a:spcPct val="90000"/>
              </a:lnSpc>
              <a:buFont typeface="Symbol" panose="05050102010706020507" pitchFamily="18" charset="2"/>
              <a:buChar char="·"/>
            </a:pPr>
            <a:r>
              <a:rPr lang="en-US" altLang="zh-CN" sz="2400" dirty="0"/>
              <a:t>Investment banker, legal, auditing, printing; subtracted from Additional paid in capital (shown net on the balance sheet).</a:t>
            </a:r>
            <a:endParaRPr lang="en-US" altLang="zh-CN"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072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0724" name="Rectangle 2"/>
          <p:cNvSpPr>
            <a:spLocks noGrp="1"/>
          </p:cNvSpPr>
          <p:nvPr>
            <p:ph type="title"/>
          </p:nvPr>
        </p:nvSpPr>
        <p:spPr>
          <a:ln/>
        </p:spPr>
        <p:txBody>
          <a:bodyPr vert="horz" wrap="square" lIns="91440" tIns="45720" rIns="91440" bIns="45720" anchor="b" anchorCtr="0"/>
          <a:p>
            <a:pPr eaLnBrk="1" hangingPunct="1"/>
            <a:r>
              <a:rPr lang="en-US" altLang="zh-CN" dirty="0"/>
              <a:t>Shareholder Sells Share to Another Party</a:t>
            </a:r>
            <a:endParaRPr lang="en-US" altLang="zh-CN" dirty="0"/>
          </a:p>
        </p:txBody>
      </p:sp>
      <p:sp>
        <p:nvSpPr>
          <p:cNvPr id="30725" name="Rectangle 3"/>
          <p:cNvSpPr>
            <a:spLocks noGrp="1"/>
          </p:cNvSpPr>
          <p:nvPr>
            <p:ph idx="1"/>
          </p:nvPr>
        </p:nvSpPr>
        <p:spPr>
          <a:xfrm>
            <a:off x="1182688" y="2435225"/>
            <a:ext cx="7772400" cy="3697288"/>
          </a:xfrm>
          <a:ln/>
        </p:spPr>
        <p:txBody>
          <a:bodyPr vert="horz" wrap="square" lIns="91440" tIns="45720" rIns="91440" bIns="45720" anchor="t" anchorCtr="0"/>
          <a:p>
            <a:pPr eaLnBrk="1" hangingPunct="1"/>
            <a:r>
              <a:rPr lang="en-US" altLang="zh-CN" dirty="0"/>
              <a:t>No affect on company accounts.</a:t>
            </a:r>
            <a:endParaRPr lang="en-US" altLang="zh-CN" dirty="0"/>
          </a:p>
          <a:p>
            <a:pPr eaLnBrk="1" hangingPunct="1">
              <a:buNone/>
            </a:pPr>
            <a:endParaRPr lang="en-US" altLang="zh-CN" dirty="0"/>
          </a:p>
          <a:p>
            <a:pPr eaLnBrk="1" hangingPunct="1"/>
            <a:r>
              <a:rPr lang="en-US" altLang="zh-CN" dirty="0"/>
              <a:t>Company notes change of owners and address of owners.</a:t>
            </a:r>
            <a:endParaRPr lang="en-US" altLang="zh-C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174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1748" name="Rectangle 2"/>
          <p:cNvSpPr>
            <a:spLocks noGrp="1"/>
          </p:cNvSpPr>
          <p:nvPr>
            <p:ph type="title"/>
          </p:nvPr>
        </p:nvSpPr>
        <p:spPr>
          <a:xfrm>
            <a:off x="762000" y="0"/>
            <a:ext cx="7772400" cy="1143000"/>
          </a:xfrm>
          <a:ln/>
        </p:spPr>
        <p:txBody>
          <a:bodyPr vert="horz" wrap="square" lIns="91440" tIns="45720" rIns="91440" bIns="45720" anchor="b" anchorCtr="0"/>
          <a:p>
            <a:pPr eaLnBrk="1" hangingPunct="1"/>
            <a:r>
              <a:rPr lang="en-US" altLang="zh-CN" b="1" dirty="0">
                <a:solidFill>
                  <a:schemeClr val="tx1"/>
                </a:solidFill>
              </a:rPr>
              <a:t>Treasury Share </a:t>
            </a:r>
            <a:r>
              <a:rPr lang="zh-CN" altLang="en-US" b="1" dirty="0">
                <a:solidFill>
                  <a:schemeClr val="tx1"/>
                </a:solidFill>
              </a:rPr>
              <a:t>库藏股</a:t>
            </a:r>
            <a:endParaRPr lang="zh-CN" altLang="en-US" b="1" dirty="0">
              <a:solidFill>
                <a:schemeClr val="tx1"/>
              </a:solidFill>
            </a:endParaRPr>
          </a:p>
        </p:txBody>
      </p:sp>
      <p:sp>
        <p:nvSpPr>
          <p:cNvPr id="31749" name="Rectangle 3"/>
          <p:cNvSpPr>
            <a:spLocks noGrp="1"/>
          </p:cNvSpPr>
          <p:nvPr>
            <p:ph idx="1"/>
          </p:nvPr>
        </p:nvSpPr>
        <p:spPr>
          <a:xfrm>
            <a:off x="539750" y="1916113"/>
            <a:ext cx="7772400" cy="4249737"/>
          </a:xfrm>
          <a:ln/>
        </p:spPr>
        <p:txBody>
          <a:bodyPr vert="horz" wrap="square" lIns="91440" tIns="45720" rIns="91440" bIns="45720" anchor="t" anchorCtr="0"/>
          <a:p>
            <a:pPr eaLnBrk="1" hangingPunct="1">
              <a:lnSpc>
                <a:spcPct val="80000"/>
              </a:lnSpc>
            </a:pPr>
            <a:r>
              <a:rPr lang="en-US" altLang="zh-CN" sz="2800" dirty="0"/>
              <a:t>Corporation</a:t>
            </a:r>
            <a:r>
              <a:rPr lang="en-US" altLang="zh-CN" sz="2800" dirty="0">
                <a:latin typeface="Arial" panose="020B0604020202020204" pitchFamily="34" charset="0"/>
              </a:rPr>
              <a:t>’</a:t>
            </a:r>
            <a:r>
              <a:rPr lang="en-US" altLang="zh-CN" sz="2800" dirty="0"/>
              <a:t>s own stock that has been issued and reacquired.</a:t>
            </a:r>
            <a:endParaRPr lang="en-US" altLang="zh-CN" sz="2800" dirty="0"/>
          </a:p>
          <a:p>
            <a:pPr eaLnBrk="1" hangingPunct="1">
              <a:lnSpc>
                <a:spcPct val="80000"/>
              </a:lnSpc>
              <a:buNone/>
            </a:pPr>
            <a:endParaRPr lang="en-US" altLang="zh-CN" sz="700" dirty="0"/>
          </a:p>
          <a:p>
            <a:pPr eaLnBrk="1" hangingPunct="1">
              <a:lnSpc>
                <a:spcPct val="80000"/>
              </a:lnSpc>
            </a:pPr>
            <a:r>
              <a:rPr lang="en-US" altLang="zh-CN" sz="2800" dirty="0"/>
              <a:t>Reasons to reacquire own stock:</a:t>
            </a:r>
            <a:endParaRPr lang="en-US" altLang="zh-CN" sz="2800" dirty="0"/>
          </a:p>
          <a:p>
            <a:pPr lvl="1" eaLnBrk="1" hangingPunct="1">
              <a:lnSpc>
                <a:spcPct val="80000"/>
              </a:lnSpc>
            </a:pPr>
            <a:r>
              <a:rPr lang="en-US" altLang="zh-CN" sz="2400" dirty="0"/>
              <a:t>Limited investment opportunities.</a:t>
            </a:r>
            <a:endParaRPr lang="en-US" altLang="zh-CN" sz="2400" dirty="0"/>
          </a:p>
          <a:p>
            <a:pPr lvl="1" eaLnBrk="1" hangingPunct="1">
              <a:lnSpc>
                <a:spcPct val="80000"/>
              </a:lnSpc>
            </a:pPr>
            <a:r>
              <a:rPr lang="en-US" altLang="zh-CN" sz="2400" dirty="0"/>
              <a:t>Stock price is low.</a:t>
            </a:r>
            <a:endParaRPr lang="en-US" altLang="zh-CN" sz="2400" dirty="0"/>
          </a:p>
          <a:p>
            <a:pPr lvl="1" eaLnBrk="1" hangingPunct="1">
              <a:lnSpc>
                <a:spcPct val="80000"/>
              </a:lnSpc>
            </a:pPr>
            <a:r>
              <a:rPr lang="en-US" altLang="zh-CN" sz="2400" dirty="0"/>
              <a:t>To increase stock price.</a:t>
            </a:r>
            <a:endParaRPr lang="en-US" altLang="zh-CN" sz="2400" dirty="0"/>
          </a:p>
          <a:p>
            <a:pPr lvl="1" eaLnBrk="1" hangingPunct="1">
              <a:lnSpc>
                <a:spcPct val="80000"/>
              </a:lnSpc>
            </a:pPr>
            <a:r>
              <a:rPr lang="en-US" altLang="zh-CN" sz="2400" dirty="0"/>
              <a:t>To increase EPS.</a:t>
            </a:r>
            <a:endParaRPr lang="en-US" altLang="zh-CN" sz="2400" dirty="0"/>
          </a:p>
          <a:p>
            <a:pPr lvl="1" eaLnBrk="1" hangingPunct="1">
              <a:lnSpc>
                <a:spcPct val="80000"/>
              </a:lnSpc>
            </a:pPr>
            <a:r>
              <a:rPr lang="en-US" altLang="zh-CN" sz="2400" dirty="0"/>
              <a:t>Needed for acquisition.</a:t>
            </a:r>
            <a:endParaRPr lang="en-US" altLang="zh-CN" sz="2400" dirty="0"/>
          </a:p>
          <a:p>
            <a:pPr lvl="1" eaLnBrk="1" hangingPunct="1">
              <a:lnSpc>
                <a:spcPct val="80000"/>
              </a:lnSpc>
            </a:pPr>
            <a:r>
              <a:rPr lang="en-US" altLang="zh-CN" sz="2400" dirty="0"/>
              <a:t>To issue stock bonus to employees.</a:t>
            </a:r>
            <a:endParaRPr lang="en-US" altLang="zh-CN" sz="2400" dirty="0"/>
          </a:p>
          <a:p>
            <a:pPr lvl="1" eaLnBrk="1" hangingPunct="1">
              <a:lnSpc>
                <a:spcPct val="80000"/>
              </a:lnSpc>
            </a:pPr>
            <a:r>
              <a:rPr lang="en-US" altLang="zh-CN" sz="2400" dirty="0"/>
              <a:t>To prevent hostile takeover.</a:t>
            </a:r>
            <a:endParaRPr lang="en-US" altLang="zh-CN"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4"/>
          <p:cNvSpPr/>
          <p:nvPr/>
        </p:nvSpPr>
        <p:spPr>
          <a:xfrm>
            <a:off x="6248400" y="2438400"/>
            <a:ext cx="292100" cy="63500"/>
          </a:xfrm>
          <a:prstGeom prst="rect">
            <a:avLst/>
          </a:prstGeom>
          <a:solidFill>
            <a:srgbClr val="000081"/>
          </a:solid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736261" name="Rectangle 5"/>
          <p:cNvSpPr>
            <a:spLocks noChangeArrowheads="1"/>
          </p:cNvSpPr>
          <p:nvPr/>
        </p:nvSpPr>
        <p:spPr bwMode="auto">
          <a:xfrm>
            <a:off x="698500" y="1981200"/>
            <a:ext cx="2203450" cy="755650"/>
          </a:xfrm>
          <a:prstGeom prst="rect">
            <a:avLst/>
          </a:prstGeom>
          <a:solidFill>
            <a:srgbClr val="438E00"/>
          </a:solidFill>
          <a:ln w="12700">
            <a:solidFill>
              <a:schemeClr val="tx1"/>
            </a:solidFill>
            <a:miter lim="800000"/>
          </a:ln>
          <a:effectLst>
            <a:outerShdw dist="107763" dir="2700000" algn="ctr" rotWithShape="0">
              <a:schemeClr val="bg2"/>
            </a:outerShdw>
          </a:effectLst>
        </p:spPr>
        <p:txBody>
          <a:bodyPr lIns="90488" tIns="44450" rIns="90488" bIns="44450" anchor="ct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rPr>
              <a:t>Paid-in Capital</a:t>
            </a:r>
            <a:endPar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endParaRPr>
          </a:p>
        </p:txBody>
      </p:sp>
      <p:sp>
        <p:nvSpPr>
          <p:cNvPr id="736262" name="Rectangle 6"/>
          <p:cNvSpPr>
            <a:spLocks noChangeArrowheads="1"/>
          </p:cNvSpPr>
          <p:nvPr/>
        </p:nvSpPr>
        <p:spPr bwMode="auto">
          <a:xfrm>
            <a:off x="468313" y="4545013"/>
            <a:ext cx="2362200" cy="755650"/>
          </a:xfrm>
          <a:prstGeom prst="rect">
            <a:avLst/>
          </a:prstGeom>
          <a:solidFill>
            <a:srgbClr val="990099"/>
          </a:solidFill>
          <a:ln w="12700">
            <a:solidFill>
              <a:schemeClr val="tx1"/>
            </a:solidFill>
            <a:miter lim="800000"/>
          </a:ln>
          <a:effectLst>
            <a:outerShdw dist="107763" dir="2700000" algn="ctr" rotWithShape="0">
              <a:schemeClr val="bg2"/>
            </a:outerShdw>
          </a:effectLst>
        </p:spPr>
        <p:txBody>
          <a:bodyPr lIns="90488" tIns="44450" rIns="90488" bIns="44450" anchor="ct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rPr>
              <a:t>Retained Earnings</a:t>
            </a:r>
            <a:endPar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600" b="1" i="0" u="none" strike="noStrike" kern="1200" cap="none" spc="0" normalizeH="0" baseline="0" noProof="0">
                <a:ln>
                  <a:noFill/>
                </a:ln>
                <a:solidFill>
                  <a:srgbClr val="FAFD00"/>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rPr>
              <a:t>Account</a:t>
            </a:r>
            <a:endParaRPr kumimoji="0" lang="en-US" altLang="zh-CN" sz="1600" b="1" i="0" u="none" strike="noStrike" kern="1200" cap="none" spc="0" normalizeH="0" baseline="0" noProof="0">
              <a:ln>
                <a:noFill/>
              </a:ln>
              <a:solidFill>
                <a:srgbClr val="FAFD00"/>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endParaRPr>
          </a:p>
        </p:txBody>
      </p:sp>
      <p:sp>
        <p:nvSpPr>
          <p:cNvPr id="32773" name="Rectangle 7"/>
          <p:cNvSpPr/>
          <p:nvPr/>
        </p:nvSpPr>
        <p:spPr>
          <a:xfrm>
            <a:off x="3136900" y="1828800"/>
            <a:ext cx="292100" cy="63500"/>
          </a:xfrm>
          <a:prstGeom prst="rect">
            <a:avLst/>
          </a:prstGeom>
          <a:solidFill>
            <a:srgbClr val="000081"/>
          </a:solid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32774" name="Rectangle 8"/>
          <p:cNvSpPr/>
          <p:nvPr/>
        </p:nvSpPr>
        <p:spPr>
          <a:xfrm>
            <a:off x="3136900" y="1828800"/>
            <a:ext cx="76200" cy="1143000"/>
          </a:xfrm>
          <a:prstGeom prst="rect">
            <a:avLst/>
          </a:prstGeom>
          <a:solidFill>
            <a:srgbClr val="000081"/>
          </a:solid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32775" name="Rectangle 9"/>
          <p:cNvSpPr/>
          <p:nvPr/>
        </p:nvSpPr>
        <p:spPr>
          <a:xfrm>
            <a:off x="2908300" y="2362200"/>
            <a:ext cx="292100" cy="63500"/>
          </a:xfrm>
          <a:prstGeom prst="rect">
            <a:avLst/>
          </a:prstGeom>
          <a:solidFill>
            <a:srgbClr val="000081"/>
          </a:solid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736266" name="Rectangle 10"/>
          <p:cNvSpPr>
            <a:spLocks noChangeArrowheads="1"/>
          </p:cNvSpPr>
          <p:nvPr/>
        </p:nvSpPr>
        <p:spPr bwMode="auto">
          <a:xfrm>
            <a:off x="6483350" y="1981200"/>
            <a:ext cx="2203450" cy="990600"/>
          </a:xfrm>
          <a:prstGeom prst="rect">
            <a:avLst/>
          </a:prstGeom>
          <a:solidFill>
            <a:srgbClr val="005B88"/>
          </a:solidFill>
          <a:ln w="12700">
            <a:solidFill>
              <a:schemeClr val="tx1"/>
            </a:solidFill>
            <a:miter lim="800000"/>
          </a:ln>
          <a:effectLst>
            <a:outerShdw dist="107763" dir="2700000" algn="ctr" rotWithShape="0">
              <a:schemeClr val="bg2"/>
            </a:outerShdw>
          </a:effectLst>
        </p:spPr>
        <p:txBody>
          <a:bodyPr lIns="90488" tIns="44450" rIns="90488" bIns="44450" anchor="ct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rPr>
              <a:t>Paid-in Capital in Excess of Par</a:t>
            </a:r>
            <a:endPar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600" b="1" i="0" u="none" strike="noStrike" kern="1200" cap="none" spc="0" normalizeH="0" baseline="0" noProof="0">
                <a:ln>
                  <a:noFill/>
                </a:ln>
                <a:solidFill>
                  <a:srgbClr val="FAFD00"/>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rPr>
              <a:t>Account</a:t>
            </a:r>
            <a:endParaRPr kumimoji="0" lang="en-US" altLang="zh-CN" sz="1600" b="1" i="0" u="none" strike="noStrike" kern="1200" cap="none" spc="0" normalizeH="0" baseline="0" noProof="0">
              <a:ln>
                <a:noFill/>
              </a:ln>
              <a:solidFill>
                <a:srgbClr val="FAFD00"/>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endParaRPr>
          </a:p>
        </p:txBody>
      </p:sp>
      <p:sp>
        <p:nvSpPr>
          <p:cNvPr id="32777" name="Rectangle 11"/>
          <p:cNvSpPr/>
          <p:nvPr/>
        </p:nvSpPr>
        <p:spPr>
          <a:xfrm>
            <a:off x="3136900" y="2971800"/>
            <a:ext cx="292100" cy="63500"/>
          </a:xfrm>
          <a:prstGeom prst="rect">
            <a:avLst/>
          </a:prstGeom>
          <a:solidFill>
            <a:srgbClr val="000081"/>
          </a:solid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32778" name="Rectangle 12"/>
          <p:cNvSpPr/>
          <p:nvPr/>
        </p:nvSpPr>
        <p:spPr>
          <a:xfrm>
            <a:off x="5867400" y="1828800"/>
            <a:ext cx="381000" cy="76200"/>
          </a:xfrm>
          <a:prstGeom prst="rect">
            <a:avLst/>
          </a:prstGeom>
          <a:solidFill>
            <a:srgbClr val="000081"/>
          </a:solid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32779" name="Rectangle 13"/>
          <p:cNvSpPr/>
          <p:nvPr/>
        </p:nvSpPr>
        <p:spPr>
          <a:xfrm>
            <a:off x="5867400" y="2971800"/>
            <a:ext cx="381000" cy="76200"/>
          </a:xfrm>
          <a:prstGeom prst="rect">
            <a:avLst/>
          </a:prstGeom>
          <a:solidFill>
            <a:srgbClr val="000081"/>
          </a:solid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736270" name="Rectangle 14"/>
          <p:cNvSpPr>
            <a:spLocks noChangeArrowheads="1"/>
          </p:cNvSpPr>
          <p:nvPr/>
        </p:nvSpPr>
        <p:spPr bwMode="auto">
          <a:xfrm>
            <a:off x="539750" y="5692775"/>
            <a:ext cx="2438400" cy="831850"/>
          </a:xfrm>
          <a:prstGeom prst="rect">
            <a:avLst/>
          </a:prstGeom>
          <a:solidFill>
            <a:srgbClr val="FAFD00"/>
          </a:solidFill>
          <a:ln w="12700">
            <a:solidFill>
              <a:schemeClr val="tx1"/>
            </a:solidFill>
            <a:miter lim="800000"/>
          </a:ln>
          <a:effectLst>
            <a:outerShdw dist="107763" dir="2700000" algn="ctr" rotWithShape="0">
              <a:schemeClr val="bg2"/>
            </a:outerShdw>
          </a:effectLst>
        </p:spPr>
        <p:txBody>
          <a:bodyPr lIns="90488" tIns="44450" rIns="90488" bIns="44450" anchor="ct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800" b="0" i="0" u="none" strike="noStrike" kern="1200" cap="none" spc="0" normalizeH="0" baseline="0" noProof="0">
                <a:ln>
                  <a:noFill/>
                </a:ln>
                <a:solidFill>
                  <a:schemeClr val="tx1"/>
                </a:solidFill>
                <a:effectLst>
                  <a:outerShdw blurRad="38100" dist="38100" dir="2700000" algn="tl">
                    <a:srgbClr val="FFFFFF"/>
                  </a:outerShdw>
                </a:effectLst>
                <a:uLnTx/>
                <a:uFillTx/>
                <a:latin typeface="Comic Sans MS" panose="030F0702030302020204" pitchFamily="66" charset="0"/>
                <a:ea typeface="宋体" panose="02010600030101010101" pitchFamily="2" charset="-122"/>
                <a:cs typeface="+mn-cs"/>
              </a:rPr>
              <a:t>Less:</a:t>
            </a:r>
            <a:endParaRPr kumimoji="0" lang="en-US" altLang="zh-CN" sz="1800" b="0" i="0" u="none" strike="noStrike" kern="1200" cap="none" spc="0" normalizeH="0" baseline="0" noProof="0">
              <a:ln>
                <a:noFill/>
              </a:ln>
              <a:solidFill>
                <a:schemeClr val="bg2"/>
              </a:solidFill>
              <a:effectLst>
                <a:outerShdw blurRad="38100" dist="38100" dir="2700000" algn="tl">
                  <a:srgbClr val="FFFFFF"/>
                </a:outerShdw>
              </a:effectLst>
              <a:uLnTx/>
              <a:uFillTx/>
              <a:latin typeface="Comic Sans MS" panose="030F0702030302020204" pitchFamily="66" charset="0"/>
              <a:ea typeface="宋体" panose="02010600030101010101" pitchFamily="2"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800" b="0" i="0" u="none" strike="noStrike" kern="1200" cap="none" spc="0" normalizeH="0" baseline="0" noProof="0">
                <a:ln>
                  <a:noFill/>
                </a:ln>
                <a:solidFill>
                  <a:schemeClr val="bg2"/>
                </a:solidFill>
                <a:effectLst>
                  <a:outerShdw blurRad="38100" dist="38100" dir="2700000" algn="tl">
                    <a:srgbClr val="FFFFFF"/>
                  </a:outerShdw>
                </a:effectLst>
                <a:uLnTx/>
                <a:uFillTx/>
                <a:latin typeface="Comic Sans MS" panose="030F0702030302020204" pitchFamily="66" charset="0"/>
                <a:ea typeface="宋体" panose="02010600030101010101" pitchFamily="2" charset="-122"/>
                <a:cs typeface="+mn-cs"/>
              </a:rPr>
              <a:t>Treasury Stock</a:t>
            </a:r>
            <a:endParaRPr kumimoji="0" lang="en-US" altLang="zh-CN" sz="2000" b="0" i="0" u="none" strike="noStrike" kern="1200" cap="none" spc="0" normalizeH="0" baseline="0" noProof="0">
              <a:ln>
                <a:noFill/>
              </a:ln>
              <a:solidFill>
                <a:schemeClr val="bg2"/>
              </a:solidFill>
              <a:effectLst>
                <a:outerShdw blurRad="38100" dist="38100" dir="2700000" algn="tl">
                  <a:srgbClr val="FFFFFF"/>
                </a:outerShdw>
              </a:effectLst>
              <a:uLnTx/>
              <a:uFillTx/>
              <a:latin typeface="Comic Sans MS" panose="030F0702030302020204" pitchFamily="66" charset="0"/>
              <a:ea typeface="宋体" panose="02010600030101010101" pitchFamily="2"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600" b="1" i="0" u="none" strike="noStrike" kern="1200" cap="none" spc="0" normalizeH="0" baseline="0" noProof="0">
                <a:ln>
                  <a:noFill/>
                </a:ln>
                <a:solidFill>
                  <a:srgbClr val="010000"/>
                </a:solidFill>
                <a:effectLst/>
                <a:uLnTx/>
                <a:uFillTx/>
                <a:latin typeface="Comic Sans MS" panose="030F0702030302020204" pitchFamily="66" charset="0"/>
                <a:ea typeface="宋体" panose="02010600030101010101" pitchFamily="2" charset="-122"/>
                <a:cs typeface="+mn-cs"/>
              </a:rPr>
              <a:t>Account</a:t>
            </a:r>
            <a:endParaRPr kumimoji="0" lang="en-US" altLang="zh-CN" sz="1600" b="1" i="0" u="none" strike="noStrike" kern="1200" cap="none" spc="0" normalizeH="0" baseline="0" noProof="0">
              <a:ln>
                <a:noFill/>
              </a:ln>
              <a:solidFill>
                <a:srgbClr val="010000"/>
              </a:solidFill>
              <a:effectLst/>
              <a:uLnTx/>
              <a:uFillTx/>
              <a:latin typeface="Comic Sans MS" panose="030F0702030302020204" pitchFamily="66" charset="0"/>
              <a:ea typeface="宋体" panose="02010600030101010101" pitchFamily="2" charset="-122"/>
              <a:cs typeface="+mn-cs"/>
            </a:endParaRPr>
          </a:p>
        </p:txBody>
      </p:sp>
      <p:sp>
        <p:nvSpPr>
          <p:cNvPr id="32781" name="Rectangle 15"/>
          <p:cNvSpPr/>
          <p:nvPr/>
        </p:nvSpPr>
        <p:spPr>
          <a:xfrm>
            <a:off x="6172200" y="1828800"/>
            <a:ext cx="76200" cy="1143000"/>
          </a:xfrm>
          <a:prstGeom prst="rect">
            <a:avLst/>
          </a:prstGeom>
          <a:solidFill>
            <a:srgbClr val="000081"/>
          </a:solidFill>
          <a:ln w="12700">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32782" name="Text Box 16"/>
          <p:cNvSpPr txBox="1"/>
          <p:nvPr/>
        </p:nvSpPr>
        <p:spPr>
          <a:xfrm>
            <a:off x="709613" y="3213100"/>
            <a:ext cx="2133600" cy="1035050"/>
          </a:xfrm>
          <a:prstGeom prst="rect">
            <a:avLst/>
          </a:prstGeom>
          <a:solidFill>
            <a:srgbClr val="FFFF99"/>
          </a:solidFill>
          <a:ln w="285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50000"/>
              </a:spcBef>
              <a:buClrTx/>
              <a:buSzTx/>
              <a:buFontTx/>
              <a:buNone/>
            </a:pPr>
            <a:r>
              <a:rPr lang="en-US" altLang="zh-CN" sz="2000" dirty="0">
                <a:latin typeface="Comic Sans MS" panose="030F0702030302020204" pitchFamily="66" charset="0"/>
              </a:rPr>
              <a:t>Two Primary Sources of Equity</a:t>
            </a:r>
            <a:endParaRPr lang="en-US" altLang="zh-CN" sz="2000" dirty="0">
              <a:latin typeface="Comic Sans MS" panose="030F0702030302020204" pitchFamily="66" charset="0"/>
            </a:endParaRPr>
          </a:p>
        </p:txBody>
      </p:sp>
      <p:sp>
        <p:nvSpPr>
          <p:cNvPr id="736273" name="Rectangle 17"/>
          <p:cNvSpPr>
            <a:spLocks noChangeArrowheads="1"/>
          </p:cNvSpPr>
          <p:nvPr/>
        </p:nvSpPr>
        <p:spPr bwMode="auto">
          <a:xfrm>
            <a:off x="3429000" y="1524000"/>
            <a:ext cx="2362200" cy="755650"/>
          </a:xfrm>
          <a:prstGeom prst="rect">
            <a:avLst/>
          </a:prstGeom>
          <a:solidFill>
            <a:srgbClr val="005B88"/>
          </a:solidFill>
          <a:ln w="12700">
            <a:solidFill>
              <a:schemeClr val="tx1"/>
            </a:solidFill>
            <a:miter lim="800000"/>
          </a:ln>
          <a:effectLst>
            <a:outerShdw dist="107763" dir="2700000" algn="ctr" rotWithShape="0">
              <a:schemeClr val="bg2"/>
            </a:outerShdw>
          </a:effectLst>
        </p:spPr>
        <p:txBody>
          <a:bodyPr lIns="90488" tIns="44450" rIns="90488" bIns="44450" anchor="ct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rPr>
              <a:t>Common Stock</a:t>
            </a:r>
            <a:endPar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600" b="1" i="0" u="none" strike="noStrike" kern="1200" cap="none" spc="0" normalizeH="0" baseline="0" noProof="0">
                <a:ln>
                  <a:noFill/>
                </a:ln>
                <a:solidFill>
                  <a:srgbClr val="FAFD00"/>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rPr>
              <a:t>Account</a:t>
            </a:r>
            <a:endParaRPr kumimoji="0" lang="en-US" altLang="zh-CN" sz="1600" b="1" i="0" u="none" strike="noStrike" kern="1200" cap="none" spc="0" normalizeH="0" baseline="0" noProof="0">
              <a:ln>
                <a:noFill/>
              </a:ln>
              <a:solidFill>
                <a:srgbClr val="FAFD00"/>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endParaRPr>
          </a:p>
        </p:txBody>
      </p:sp>
      <p:sp>
        <p:nvSpPr>
          <p:cNvPr id="736274" name="Rectangle 18"/>
          <p:cNvSpPr>
            <a:spLocks noChangeArrowheads="1"/>
          </p:cNvSpPr>
          <p:nvPr/>
        </p:nvSpPr>
        <p:spPr bwMode="auto">
          <a:xfrm>
            <a:off x="3429000" y="2667000"/>
            <a:ext cx="2362200" cy="755650"/>
          </a:xfrm>
          <a:prstGeom prst="rect">
            <a:avLst/>
          </a:prstGeom>
          <a:solidFill>
            <a:srgbClr val="005B88"/>
          </a:solidFill>
          <a:ln w="12700">
            <a:solidFill>
              <a:schemeClr val="tx1"/>
            </a:solidFill>
            <a:miter lim="800000"/>
          </a:ln>
          <a:effectLst>
            <a:outerShdw dist="107763" dir="2700000" algn="ctr" rotWithShape="0">
              <a:schemeClr val="bg2"/>
            </a:outerShdw>
          </a:effectLst>
        </p:spPr>
        <p:txBody>
          <a:bodyPr lIns="90488" tIns="44450" rIns="90488" bIns="44450" anchor="ct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rPr>
              <a:t>Preferred Stock</a:t>
            </a:r>
            <a:endParaRPr kumimoji="0" lang="en-US" altLang="zh-CN" sz="2000" b="0" i="0" u="none" strike="noStrike" kern="1200" cap="none" spc="0" normalizeH="0" baseline="0" noProof="0">
              <a:ln>
                <a:noFill/>
              </a:ln>
              <a:solidFill>
                <a:srgbClr val="FFFFFF"/>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600" b="1" i="0" u="none" strike="noStrike" kern="1200" cap="none" spc="0" normalizeH="0" baseline="0" noProof="0">
                <a:ln>
                  <a:noFill/>
                </a:ln>
                <a:solidFill>
                  <a:srgbClr val="FAFD00"/>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rPr>
              <a:t>Account</a:t>
            </a:r>
            <a:endParaRPr kumimoji="0" lang="en-US" altLang="zh-CN" sz="1600" b="1" i="0" u="none" strike="noStrike" kern="1200" cap="none" spc="0" normalizeH="0" baseline="0" noProof="0">
              <a:ln>
                <a:noFill/>
              </a:ln>
              <a:solidFill>
                <a:srgbClr val="FAFD00"/>
              </a:solidFill>
              <a:effectLst>
                <a:outerShdw blurRad="38100" dist="38100" dir="2700000" algn="tl">
                  <a:srgbClr val="000000"/>
                </a:outerShdw>
              </a:effectLst>
              <a:uLnTx/>
              <a:uFillTx/>
              <a:latin typeface="Comic Sans MS" panose="030F0702030302020204" pitchFamily="66" charset="0"/>
              <a:ea typeface="宋体" panose="02010600030101010101" pitchFamily="2" charset="-122"/>
              <a:cs typeface="+mn-cs"/>
            </a:endParaRPr>
          </a:p>
        </p:txBody>
      </p:sp>
      <p:sp>
        <p:nvSpPr>
          <p:cNvPr id="32785" name="标题 20"/>
          <p:cNvSpPr>
            <a:spLocks noGrp="1"/>
          </p:cNvSpPr>
          <p:nvPr>
            <p:ph type="title"/>
          </p:nvPr>
        </p:nvSpPr>
        <p:spPr>
          <a:xfrm>
            <a:off x="1150938" y="214313"/>
            <a:ext cx="7793037" cy="1071562"/>
          </a:xfrm>
          <a:ln/>
        </p:spPr>
        <p:txBody>
          <a:bodyPr vert="horz" wrap="square" lIns="91440" tIns="45720" rIns="91440" bIns="45720" anchor="b" anchorCtr="0"/>
          <a:p>
            <a:pPr eaLnBrk="1" hangingPunct="1"/>
            <a:r>
              <a:rPr lang="en-US" altLang="zh-CN" sz="4000" dirty="0"/>
              <a:t>Accounting for treasury stock</a:t>
            </a:r>
            <a:endParaRPr lang="zh-CN" altLang="en-US" sz="4000" dirty="0"/>
          </a:p>
        </p:txBody>
      </p:sp>
      <p:sp>
        <p:nvSpPr>
          <p:cNvPr id="32786" name="Line 21"/>
          <p:cNvSpPr/>
          <p:nvPr/>
        </p:nvSpPr>
        <p:spPr>
          <a:xfrm>
            <a:off x="1835150" y="3933825"/>
            <a:ext cx="0" cy="576263"/>
          </a:xfrm>
          <a:prstGeom prst="line">
            <a:avLst/>
          </a:prstGeom>
          <a:ln w="57150" cap="flat" cmpd="sng">
            <a:solidFill>
              <a:schemeClr val="tx1"/>
            </a:solidFill>
            <a:prstDash val="solid"/>
            <a:headEnd type="none" w="sm" len="sm"/>
            <a:tailEnd type="triangle" w="sm" len="sm"/>
          </a:ln>
        </p:spPr>
      </p:sp>
      <p:sp>
        <p:nvSpPr>
          <p:cNvPr id="32787" name="Line 22"/>
          <p:cNvSpPr/>
          <p:nvPr/>
        </p:nvSpPr>
        <p:spPr>
          <a:xfrm flipV="1">
            <a:off x="1835150" y="2781300"/>
            <a:ext cx="0" cy="576263"/>
          </a:xfrm>
          <a:prstGeom prst="line">
            <a:avLst/>
          </a:prstGeom>
          <a:ln w="57150" cap="flat" cmpd="sng">
            <a:solidFill>
              <a:schemeClr val="bg2"/>
            </a:solidFill>
            <a:prstDash val="solid"/>
            <a:headEnd type="none" w="sm" len="sm"/>
            <a:tailEnd type="triangle" w="sm" len="sm"/>
          </a:ln>
        </p:spPr>
      </p:sp>
      <p:sp>
        <p:nvSpPr>
          <p:cNvPr id="32788" name="Text Box 16"/>
          <p:cNvSpPr txBox="1"/>
          <p:nvPr/>
        </p:nvSpPr>
        <p:spPr>
          <a:xfrm>
            <a:off x="4427538" y="4076700"/>
            <a:ext cx="4032250" cy="2722880"/>
          </a:xfrm>
          <a:prstGeom prst="rect">
            <a:avLst/>
          </a:prstGeom>
          <a:solidFill>
            <a:srgbClr val="FFFF99"/>
          </a:solidFill>
          <a:ln w="285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50000"/>
              </a:spcBef>
              <a:buClrTx/>
              <a:buSzTx/>
              <a:buFontTx/>
              <a:buNone/>
            </a:pPr>
            <a:r>
              <a:rPr lang="en-US" altLang="zh-CN" sz="1800" dirty="0"/>
              <a:t>DR Cash / Fixed Assets</a:t>
            </a:r>
            <a:endParaRPr lang="en-US" altLang="zh-CN" sz="1800" dirty="0"/>
          </a:p>
          <a:p>
            <a:pPr marL="0" lvl="0" indent="0" eaLnBrk="1" hangingPunct="1">
              <a:spcBef>
                <a:spcPct val="50000"/>
              </a:spcBef>
              <a:buClrTx/>
              <a:buSzTx/>
              <a:buFontTx/>
              <a:buNone/>
            </a:pPr>
            <a:r>
              <a:rPr lang="en-US" altLang="zh-CN" sz="1800" dirty="0"/>
              <a:t>CR Common(ordinary)shares</a:t>
            </a:r>
            <a:endParaRPr lang="en-US" altLang="zh-CN" sz="1800" dirty="0"/>
          </a:p>
          <a:p>
            <a:pPr marL="0" lvl="0" indent="0" eaLnBrk="1" hangingPunct="1">
              <a:spcBef>
                <a:spcPct val="50000"/>
              </a:spcBef>
              <a:buClrTx/>
              <a:buSzTx/>
              <a:buFontTx/>
              <a:buNone/>
            </a:pPr>
            <a:r>
              <a:rPr lang="en-US" altLang="zh-CN" sz="1800" dirty="0"/>
              <a:t>    /Preferred shares</a:t>
            </a:r>
            <a:endParaRPr lang="en-US" altLang="zh-CN" sz="1800" dirty="0"/>
          </a:p>
          <a:p>
            <a:pPr marL="0" lvl="0" indent="0" eaLnBrk="1" hangingPunct="1">
              <a:spcBef>
                <a:spcPct val="50000"/>
              </a:spcBef>
              <a:buClrTx/>
              <a:buSzTx/>
              <a:buFontTx/>
              <a:buNone/>
            </a:pPr>
            <a:endParaRPr lang="en-US" altLang="zh-CN" sz="1800" dirty="0"/>
          </a:p>
          <a:p>
            <a:pPr marL="0" lvl="0" indent="0" eaLnBrk="1" hangingPunct="1">
              <a:spcBef>
                <a:spcPct val="0"/>
              </a:spcBef>
              <a:buClrTx/>
              <a:buSzTx/>
              <a:buFontTx/>
              <a:buNone/>
            </a:pPr>
            <a:endParaRPr lang="en-US" altLang="zh-CN" sz="1800" dirty="0"/>
          </a:p>
          <a:p>
            <a:pPr marL="0" lvl="0" indent="0" eaLnBrk="1" hangingPunct="1">
              <a:spcBef>
                <a:spcPct val="0"/>
              </a:spcBef>
              <a:buClrTx/>
              <a:buSzTx/>
              <a:buFontTx/>
              <a:buNone/>
            </a:pPr>
            <a:r>
              <a:rPr lang="en-US" altLang="zh-CN" sz="1800" dirty="0"/>
              <a:t>DR Cash / Fixed Assets</a:t>
            </a:r>
            <a:endParaRPr lang="en-US" altLang="zh-CN" sz="1800" dirty="0"/>
          </a:p>
          <a:p>
            <a:pPr marL="0" lvl="0" indent="0" eaLnBrk="1" hangingPunct="1">
              <a:spcBef>
                <a:spcPct val="0"/>
              </a:spcBef>
              <a:buClrTx/>
              <a:buSzTx/>
              <a:buFontTx/>
              <a:buNone/>
            </a:pPr>
            <a:r>
              <a:rPr lang="en-US" altLang="zh-CN" sz="1800" dirty="0"/>
              <a:t>CR Common shares</a:t>
            </a:r>
            <a:endParaRPr lang="en-US" altLang="zh-CN" sz="1800" dirty="0"/>
          </a:p>
          <a:p>
            <a:pPr marL="0" lvl="0" indent="0" eaLnBrk="1" hangingPunct="1">
              <a:spcBef>
                <a:spcPct val="0"/>
              </a:spcBef>
              <a:buClrTx/>
              <a:buSzTx/>
              <a:buFontTx/>
              <a:buNone/>
            </a:pPr>
            <a:r>
              <a:rPr lang="en-US" altLang="zh-CN" sz="1800" dirty="0"/>
              <a:t>CR Premium on Common Shares</a:t>
            </a:r>
            <a:endParaRPr lang="en-US" altLang="zh-CN" sz="18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379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3796" name="Rectangle 2"/>
          <p:cNvSpPr>
            <a:spLocks noGrp="1"/>
          </p:cNvSpPr>
          <p:nvPr>
            <p:ph type="title"/>
          </p:nvPr>
        </p:nvSpPr>
        <p:spPr>
          <a:ln/>
        </p:spPr>
        <p:txBody>
          <a:bodyPr vert="horz" wrap="square" lIns="91440" tIns="45720" rIns="91440" bIns="45720" anchor="b" anchorCtr="0"/>
          <a:p>
            <a:pPr eaLnBrk="1" hangingPunct="1"/>
            <a:r>
              <a:rPr lang="en-US" altLang="zh-CN" sz="4000" dirty="0"/>
              <a:t>Accounting for Treasury Stock</a:t>
            </a:r>
            <a:endParaRPr lang="en-US" altLang="zh-CN" sz="4000" dirty="0"/>
          </a:p>
        </p:txBody>
      </p:sp>
      <p:sp>
        <p:nvSpPr>
          <p:cNvPr id="33797" name="Rectangle 3"/>
          <p:cNvSpPr>
            <a:spLocks noGrp="1"/>
          </p:cNvSpPr>
          <p:nvPr>
            <p:ph idx="1"/>
          </p:nvPr>
        </p:nvSpPr>
        <p:spPr>
          <a:xfrm>
            <a:off x="1042988" y="2017713"/>
            <a:ext cx="7772400" cy="4114800"/>
          </a:xfrm>
          <a:ln/>
        </p:spPr>
        <p:txBody>
          <a:bodyPr vert="horz" wrap="square" lIns="91440" tIns="45720" rIns="91440" bIns="45720" anchor="t" anchorCtr="0"/>
          <a:p>
            <a:pPr eaLnBrk="1" hangingPunct="1">
              <a:buFont typeface="Symbol" panose="05050102010706020507" pitchFamily="18" charset="2"/>
              <a:buChar char="·"/>
            </a:pPr>
            <a:r>
              <a:rPr lang="en-US" altLang="zh-CN" sz="2800" dirty="0"/>
              <a:t>Cost method (simpler method):</a:t>
            </a:r>
            <a:endParaRPr lang="en-US" altLang="zh-CN" sz="2800" dirty="0"/>
          </a:p>
          <a:p>
            <a:pPr eaLnBrk="1" hangingPunct="1">
              <a:buFont typeface="Symbol" panose="05050102010706020507" pitchFamily="18" charset="2"/>
              <a:buNone/>
            </a:pPr>
            <a:endParaRPr lang="en-US" altLang="zh-CN" sz="1000" dirty="0"/>
          </a:p>
          <a:p>
            <a:pPr lvl="1" eaLnBrk="1" hangingPunct="1">
              <a:buFont typeface="Symbol" panose="05050102010706020507" pitchFamily="18" charset="2"/>
              <a:buChar char="·"/>
            </a:pPr>
            <a:r>
              <a:rPr lang="en-US" altLang="zh-CN" sz="2400" dirty="0"/>
              <a:t>At acquisition, dr. Treasury stock (a contra account within shareholders</a:t>
            </a:r>
            <a:r>
              <a:rPr lang="en-US" altLang="zh-CN" sz="2400" dirty="0">
                <a:latin typeface="Arial" panose="020B0604020202020204" pitchFamily="34" charset="0"/>
              </a:rPr>
              <a:t>’</a:t>
            </a:r>
            <a:r>
              <a:rPr lang="en-US" altLang="zh-CN" sz="2400" dirty="0"/>
              <a:t> equity) and cr. cash.</a:t>
            </a:r>
            <a:endParaRPr lang="en-US" altLang="zh-CN" sz="2400" dirty="0"/>
          </a:p>
          <a:p>
            <a:pPr lvl="1" eaLnBrk="1" hangingPunct="1">
              <a:buFont typeface="Symbol" panose="05050102010706020507" pitchFamily="18" charset="2"/>
              <a:buNone/>
            </a:pPr>
            <a:endParaRPr lang="en-US" altLang="zh-CN" sz="1200" dirty="0"/>
          </a:p>
          <a:p>
            <a:pPr lvl="1" eaLnBrk="1" hangingPunct="1">
              <a:buFont typeface="Symbol" panose="05050102010706020507" pitchFamily="18" charset="2"/>
              <a:buChar char="·"/>
            </a:pPr>
            <a:r>
              <a:rPr lang="en-US" altLang="zh-CN" sz="2400" dirty="0"/>
              <a:t>If reissued above cost, credit a paid in capital account. </a:t>
            </a:r>
            <a:endParaRPr lang="en-US" altLang="zh-CN" sz="2400" dirty="0"/>
          </a:p>
          <a:p>
            <a:pPr lvl="1" eaLnBrk="1" hangingPunct="1">
              <a:buFont typeface="Symbol" panose="05050102010706020507" pitchFamily="18" charset="2"/>
              <a:buNone/>
            </a:pPr>
            <a:endParaRPr lang="en-US" altLang="zh-CN" sz="1200" dirty="0"/>
          </a:p>
          <a:p>
            <a:pPr lvl="1" eaLnBrk="1" hangingPunct="1">
              <a:buFont typeface="Symbol" panose="05050102010706020507" pitchFamily="18" charset="2"/>
              <a:buChar char="·"/>
            </a:pPr>
            <a:r>
              <a:rPr lang="en-US" altLang="zh-CN" sz="2400" dirty="0"/>
              <a:t>If reissued below cost, dr. the same paid in capital account and then retained earnings.</a:t>
            </a:r>
            <a:endParaRPr lang="en-US" altLang="zh-CN" sz="2400" dirty="0"/>
          </a:p>
          <a:p>
            <a:pPr eaLnBrk="1" hangingPunct="1">
              <a:buFont typeface="Wingdings" panose="05000000000000000000" pitchFamily="2" charset="2"/>
              <a:buChar char="n"/>
            </a:pPr>
            <a:endParaRPr lang="zh-CN" alt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42786" name="Rectangle 2"/>
          <p:cNvSpPr>
            <a:spLocks noGrp="1" noChangeArrowheads="1"/>
          </p:cNvSpPr>
          <p:nvPr>
            <p:ph type="title"/>
            <p:custDataLst>
              <p:tags r:id="rId1"/>
            </p:custDataLst>
          </p:nvPr>
        </p:nvSpPr>
        <p:spPr bwMode="auto">
          <a:xfrm>
            <a:off x="381000" y="230188"/>
            <a:ext cx="8382000" cy="665162"/>
          </a:xfrm>
          <a:ln/>
          <a:effectLst/>
          <a:scene3d>
            <a:camera prst="orthographicFront"/>
            <a:lightRig rig="balanced" dir="t"/>
          </a:scene3d>
          <a:sp3d prstMaterial="plastic"/>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spAutoFit/>
          </a:bodyPr>
          <a:lstStyle/>
          <a:p>
            <a:pPr marL="0" marR="0" lvl="0" indent="0" algn="l" defTabSz="913130" rtl="0" eaLnBrk="1" fontAlgn="auto" latinLnBrk="0" hangingPunct="1">
              <a:lnSpc>
                <a:spcPct val="90000"/>
              </a:lnSpc>
              <a:spcBef>
                <a:spcPct val="0"/>
              </a:spcBef>
              <a:spcAft>
                <a:spcPts val="0"/>
              </a:spcAft>
              <a:buClrTx/>
              <a:buSzTx/>
              <a:buFontTx/>
              <a:buNone/>
              <a:defRPr/>
            </a:pPr>
            <a:r>
              <a:rPr kumimoji="0" lang="en-US" sz="4800" b="0" i="0" u="none" strike="noStrike" kern="1200" cap="none" spc="-150" normalizeH="0" baseline="0" noProof="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Treasury Stock Journal Entries</a:t>
            </a:r>
            <a:endParaRPr kumimoji="0" lang="en-US" sz="4800" b="0" i="0" u="none" strike="noStrike" kern="1200" cap="none" spc="-150" normalizeH="0" baseline="0" noProof="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endParaRPr>
          </a:p>
        </p:txBody>
      </p:sp>
      <p:sp>
        <p:nvSpPr>
          <p:cNvPr id="3" name="Text Placeholder 2"/>
          <p:cNvSpPr>
            <a:spLocks noGrp="1"/>
          </p:cNvSpPr>
          <p:nvPr>
            <p:ph type="body" sz="quarter"/>
          </p:nvPr>
        </p:nvSpPr>
        <p:spPr>
          <a:xfrm>
            <a:off x="323850" y="1196975"/>
            <a:ext cx="8382000" cy="3640138"/>
          </a:xfrm>
          <a:ln/>
        </p:spPr>
        <p:txBody>
          <a:bodyPr vert="horz" wrap="square" lIns="0" tIns="0" rIns="0" bIns="0" anchor="t" anchorCtr="0">
            <a:spAutoFit/>
          </a:bodyPr>
          <a:lstStyle>
            <a:lvl1pPr lvl="0">
              <a:buClrTx/>
              <a:buSzTx/>
              <a:buFontTx/>
              <a:defRPr sz="2400"/>
            </a:lvl1pPr>
            <a:lvl2pPr lvl="1">
              <a:buClrTx/>
              <a:buSzTx/>
              <a:buFontTx/>
              <a:defRPr sz="2000"/>
            </a:lvl2pPr>
            <a:lvl3pPr lvl="2">
              <a:buClrTx/>
              <a:buSzTx/>
              <a:buFontTx/>
              <a:defRPr sz="1800"/>
            </a:lvl3pPr>
            <a:lvl4pPr lvl="3">
              <a:buClrTx/>
              <a:buSzTx/>
              <a:buFontTx/>
              <a:defRPr sz="1600"/>
            </a:lvl4pPr>
            <a:lvl5pPr lvl="4">
              <a:buClrTx/>
              <a:buSzTx/>
              <a:buFontTx/>
              <a:defRPr sz="1600"/>
            </a:lvl5pPr>
          </a:lstStyle>
          <a:p>
            <a:pPr marL="396875" lvl="0" indent="-396875" defTabSz="913130" eaLnBrk="1" hangingPunct="1"/>
            <a:r>
              <a:rPr lang="en-US" altLang="zh-CN" sz="2800" dirty="0"/>
              <a:t>Purchase of treasury stock</a:t>
            </a:r>
            <a:endParaRPr lang="en-US" altLang="zh-CN" sz="2800" dirty="0"/>
          </a:p>
          <a:p>
            <a:pPr marL="914400" lvl="1" indent="-396875" defTabSz="913130" eaLnBrk="1" hangingPunct="1"/>
            <a:r>
              <a:rPr lang="en-US" altLang="zh-CN" sz="2400" dirty="0"/>
              <a:t>Company debits Treasury stock and credits Cash</a:t>
            </a:r>
            <a:endParaRPr lang="en-US" altLang="zh-CN" sz="2400" dirty="0"/>
          </a:p>
          <a:p>
            <a:pPr marL="914400" lvl="1" indent="-396875" defTabSz="913130" eaLnBrk="1" hangingPunct="1"/>
            <a:endParaRPr lang="en-US" altLang="zh-CN" sz="2400" dirty="0"/>
          </a:p>
          <a:p>
            <a:pPr marL="914400" lvl="1" indent="-396875" defTabSz="913130" eaLnBrk="1" hangingPunct="1"/>
            <a:endParaRPr lang="en-US" altLang="zh-CN" sz="2400" dirty="0"/>
          </a:p>
          <a:p>
            <a:pPr marL="914400" lvl="1" indent="-396875" defTabSz="913130" eaLnBrk="1" hangingPunct="1"/>
            <a:endParaRPr lang="en-US" altLang="zh-CN" sz="2400" dirty="0"/>
          </a:p>
          <a:p>
            <a:pPr marL="914400" lvl="1" indent="-396875" defTabSz="913130" eaLnBrk="1" hangingPunct="1"/>
            <a:endParaRPr lang="en-US" altLang="zh-CN" sz="2400" dirty="0"/>
          </a:p>
          <a:p>
            <a:pPr marL="914400" lvl="1" indent="-396875" defTabSz="913130" eaLnBrk="1" hangingPunct="1"/>
            <a:endParaRPr lang="en-US" altLang="zh-CN" sz="2400" dirty="0"/>
          </a:p>
          <a:p>
            <a:pPr marL="396875" lvl="0" indent="-396875" defTabSz="913130" eaLnBrk="1" hangingPunct="1"/>
            <a:r>
              <a:rPr lang="en-US" altLang="zh-CN" sz="3200" dirty="0"/>
              <a:t>Sale of treasury stock at cost</a:t>
            </a:r>
            <a:endParaRPr lang="en-US" altLang="zh-CN" sz="3200" dirty="0"/>
          </a:p>
        </p:txBody>
      </p:sp>
      <p:sp>
        <p:nvSpPr>
          <p:cNvPr id="34820" name="Slide Number Placeholder 1"/>
          <p:cNvSpPr txBox="1">
            <a:spLocks noGrp="1"/>
          </p:cNvSpPr>
          <p:nvPr/>
        </p:nvSpPr>
        <p:spPr>
          <a:xfrm>
            <a:off x="76200" y="6432550"/>
            <a:ext cx="1143000" cy="365125"/>
          </a:xfrm>
          <a:prstGeom prst="rect">
            <a:avLst/>
          </a:prstGeom>
          <a:noFill/>
          <a:ln w="9525">
            <a:noFill/>
          </a:ln>
        </p:spPr>
        <p:txBody>
          <a:bodyPr anchor="ctr" anchorCtr="0"/>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stStyle>
          <a:p>
            <a:pPr marL="0" lvl="0" indent="0" algn="r" eaLnBrk="1" hangingPunct="1">
              <a:spcBef>
                <a:spcPct val="0"/>
              </a:spcBef>
              <a:buNone/>
            </a:pPr>
            <a:fld id="{9A0DB2DC-4C9A-4742-B13C-FB6460FD3503}" type="slidenum">
              <a:rPr lang="zh-CN" altLang="en-US" sz="1200" dirty="0">
                <a:solidFill>
                  <a:srgbClr val="898989"/>
                </a:solidFill>
                <a:latin typeface="Calibri" panose="020F0502020204030204" pitchFamily="34" charset="0"/>
                <a:cs typeface="Arial" panose="020B0604020202020204" pitchFamily="34" charset="0"/>
              </a:rPr>
            </a:fld>
            <a:endParaRPr lang="zh-CN" altLang="en-US" sz="1200" dirty="0">
              <a:solidFill>
                <a:srgbClr val="898989"/>
              </a:solidFill>
              <a:latin typeface="Calibri" panose="020F0502020204030204" pitchFamily="34" charset="0"/>
              <a:ea typeface="Arial" panose="020B0604020202020204" pitchFamily="34" charset="0"/>
              <a:cs typeface="Arial" panose="020B0604020202020204" pitchFamily="34" charset="0"/>
            </a:endParaRPr>
          </a:p>
        </p:txBody>
      </p:sp>
      <p:pic>
        <p:nvPicPr>
          <p:cNvPr id="34821" name="Picture 3"/>
          <p:cNvPicPr>
            <a:picLocks noChangeAspect="1"/>
          </p:cNvPicPr>
          <p:nvPr/>
        </p:nvPicPr>
        <p:blipFill>
          <a:blip r:embed="rId2"/>
          <a:stretch>
            <a:fillRect/>
          </a:stretch>
        </p:blipFill>
        <p:spPr>
          <a:xfrm>
            <a:off x="358775" y="2439988"/>
            <a:ext cx="8256588" cy="2024062"/>
          </a:xfrm>
          <a:prstGeom prst="rect">
            <a:avLst/>
          </a:prstGeom>
          <a:noFill/>
          <a:ln w="9525">
            <a:noFill/>
          </a:ln>
        </p:spPr>
      </p:pic>
      <p:pic>
        <p:nvPicPr>
          <p:cNvPr id="5" name="Picture 4"/>
          <p:cNvPicPr>
            <a:picLocks noChangeAspect="1"/>
          </p:cNvPicPr>
          <p:nvPr/>
        </p:nvPicPr>
        <p:blipFill>
          <a:blip r:embed="rId3"/>
          <a:stretch>
            <a:fillRect/>
          </a:stretch>
        </p:blipFill>
        <p:spPr>
          <a:xfrm>
            <a:off x="358775" y="5157788"/>
            <a:ext cx="8256588" cy="566737"/>
          </a:xfrm>
          <a:prstGeom prst="rect">
            <a:avLst/>
          </a:prstGeom>
          <a:noFill/>
          <a:ln w="9525">
            <a:noFill/>
          </a:ln>
        </p:spPr>
      </p:pic>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charRg st="79" end="110"/>
                                            </p:txEl>
                                          </p:spTgt>
                                        </p:tgtEl>
                                        <p:attrNameLst>
                                          <p:attrName>style.visibility</p:attrName>
                                        </p:attrNameLst>
                                      </p:cBhvr>
                                      <p:to>
                                        <p:strVal val="visible"/>
                                      </p:to>
                                    </p:set>
                                    <p:animEffect transition="in" filter="fade">
                                      <p:cBhvr>
                                        <p:cTn id="7" dur="500"/>
                                        <p:tgtEl>
                                          <p:spTgt spid="3">
                                            <p:txEl>
                                              <p:charRg st="79" end="11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819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8196" name="Rectangle 2"/>
          <p:cNvSpPr>
            <a:spLocks noGrp="1"/>
          </p:cNvSpPr>
          <p:nvPr>
            <p:ph type="title"/>
          </p:nvPr>
        </p:nvSpPr>
        <p:spPr>
          <a:ln/>
        </p:spPr>
        <p:txBody>
          <a:bodyPr vert="horz" wrap="square" lIns="91440" tIns="45720" rIns="91440" bIns="45720" anchor="b" anchorCtr="0"/>
          <a:p>
            <a:pPr eaLnBrk="1" hangingPunct="1"/>
            <a:r>
              <a:rPr lang="en-US" altLang="zh-CN" sz="4000" b="1" dirty="0">
                <a:solidFill>
                  <a:schemeClr val="tx1"/>
                </a:solidFill>
              </a:rPr>
              <a:t>Principal Legal Forms of Business</a:t>
            </a:r>
            <a:endParaRPr lang="en-US" altLang="zh-CN" sz="4000" b="1" dirty="0">
              <a:solidFill>
                <a:schemeClr val="tx1"/>
              </a:solidFill>
            </a:endParaRPr>
          </a:p>
        </p:txBody>
      </p:sp>
      <p:sp>
        <p:nvSpPr>
          <p:cNvPr id="8197" name="Rectangle 3"/>
          <p:cNvSpPr>
            <a:spLocks noGrp="1"/>
          </p:cNvSpPr>
          <p:nvPr>
            <p:ph idx="1"/>
          </p:nvPr>
        </p:nvSpPr>
        <p:spPr>
          <a:xfrm>
            <a:off x="1071563" y="2000250"/>
            <a:ext cx="7772400" cy="4114800"/>
          </a:xfrm>
          <a:ln/>
        </p:spPr>
        <p:txBody>
          <a:bodyPr vert="horz" wrap="square" lIns="91440" tIns="45720" rIns="91440" bIns="45720" anchor="t" anchorCtr="0"/>
          <a:p>
            <a:pPr eaLnBrk="1" hangingPunct="1"/>
            <a:endParaRPr lang="zh-CN" altLang="en-US" dirty="0"/>
          </a:p>
          <a:p>
            <a:pPr eaLnBrk="1" hangingPunct="1"/>
            <a:r>
              <a:rPr lang="en-US" altLang="zh-CN" dirty="0"/>
              <a:t>Sole proprietorship. </a:t>
            </a:r>
            <a:r>
              <a:rPr lang="zh-CN" altLang="en-US" dirty="0"/>
              <a:t>独资</a:t>
            </a:r>
            <a:endParaRPr lang="zh-CN" altLang="en-US" dirty="0"/>
          </a:p>
          <a:p>
            <a:pPr eaLnBrk="1" hangingPunct="1">
              <a:buNone/>
            </a:pPr>
            <a:endParaRPr lang="en-US" altLang="zh-CN" dirty="0"/>
          </a:p>
          <a:p>
            <a:pPr eaLnBrk="1" hangingPunct="1"/>
            <a:r>
              <a:rPr lang="en-US" altLang="zh-CN" dirty="0"/>
              <a:t>Partnership. </a:t>
            </a:r>
            <a:r>
              <a:rPr lang="zh-CN" altLang="en-US" dirty="0"/>
              <a:t>合伙</a:t>
            </a:r>
            <a:endParaRPr lang="zh-CN" altLang="en-US" dirty="0"/>
          </a:p>
          <a:p>
            <a:pPr eaLnBrk="1" hangingPunct="1">
              <a:buNone/>
            </a:pPr>
            <a:endParaRPr lang="en-US" altLang="zh-CN" dirty="0"/>
          </a:p>
          <a:p>
            <a:pPr eaLnBrk="1" hangingPunct="1"/>
            <a:r>
              <a:rPr lang="en-US" altLang="zh-CN" dirty="0"/>
              <a:t>Corporation. </a:t>
            </a:r>
            <a:r>
              <a:rPr lang="zh-CN" altLang="en-US" dirty="0"/>
              <a:t>公司</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42786" name="Rectangle 2"/>
          <p:cNvSpPr>
            <a:spLocks noGrp="1" noChangeArrowheads="1"/>
          </p:cNvSpPr>
          <p:nvPr>
            <p:ph type="title"/>
            <p:custDataLst>
              <p:tags r:id="rId1"/>
            </p:custDataLst>
          </p:nvPr>
        </p:nvSpPr>
        <p:spPr bwMode="auto">
          <a:xfrm>
            <a:off x="381000" y="230188"/>
            <a:ext cx="8382000" cy="665162"/>
          </a:xfrm>
          <a:ln/>
          <a:effectLst/>
          <a:scene3d>
            <a:camera prst="orthographicFront"/>
            <a:lightRig rig="balanced" dir="t"/>
          </a:scene3d>
          <a:sp3d prstMaterial="plastic"/>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spAutoFit/>
          </a:bodyPr>
          <a:lstStyle/>
          <a:p>
            <a:pPr marL="0" marR="0" lvl="0" indent="0" algn="l" defTabSz="913130" rtl="0" eaLnBrk="1" fontAlgn="auto" latinLnBrk="0" hangingPunct="1">
              <a:lnSpc>
                <a:spcPct val="90000"/>
              </a:lnSpc>
              <a:spcBef>
                <a:spcPct val="0"/>
              </a:spcBef>
              <a:spcAft>
                <a:spcPts val="0"/>
              </a:spcAft>
              <a:buClrTx/>
              <a:buSzTx/>
              <a:buFontTx/>
              <a:buNone/>
              <a:defRPr/>
            </a:pPr>
            <a:r>
              <a:rPr kumimoji="0" lang="en-US" sz="4800" b="0" i="0" u="none" strike="noStrike" kern="1200" cap="none" spc="-150" normalizeH="0" baseline="0" noProof="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Treasury Stock Journal Entries</a:t>
            </a:r>
            <a:endParaRPr kumimoji="0" lang="en-US" sz="4800" b="0" i="0" u="none" strike="noStrike" kern="1200" cap="none" spc="-150" normalizeH="0" baseline="0" noProof="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endParaRPr>
          </a:p>
        </p:txBody>
      </p:sp>
      <p:sp>
        <p:nvSpPr>
          <p:cNvPr id="3" name="Text Placeholder 2"/>
          <p:cNvSpPr>
            <a:spLocks noGrp="1"/>
          </p:cNvSpPr>
          <p:nvPr>
            <p:ph type="body" sz="quarter"/>
          </p:nvPr>
        </p:nvSpPr>
        <p:spPr>
          <a:xfrm>
            <a:off x="395288" y="1196975"/>
            <a:ext cx="8382000" cy="3860800"/>
          </a:xfrm>
          <a:ln/>
        </p:spPr>
        <p:txBody>
          <a:bodyPr vert="horz" wrap="square" lIns="0" tIns="0" rIns="0" bIns="0" anchor="t" anchorCtr="0">
            <a:spAutoFit/>
          </a:bodyPr>
          <a:lstStyle>
            <a:lvl1pPr lvl="0">
              <a:buClrTx/>
              <a:buSzTx/>
              <a:buFontTx/>
              <a:defRPr sz="2400"/>
            </a:lvl1pPr>
            <a:lvl2pPr lvl="1">
              <a:buClrTx/>
              <a:buSzTx/>
              <a:buFontTx/>
              <a:defRPr sz="2000"/>
            </a:lvl2pPr>
            <a:lvl3pPr lvl="2">
              <a:buClrTx/>
              <a:buSzTx/>
              <a:buFontTx/>
              <a:defRPr sz="1800"/>
            </a:lvl3pPr>
            <a:lvl4pPr lvl="3">
              <a:buClrTx/>
              <a:buSzTx/>
              <a:buFontTx/>
              <a:defRPr sz="1600"/>
            </a:lvl4pPr>
            <a:lvl5pPr lvl="4">
              <a:buClrTx/>
              <a:buSzTx/>
              <a:buFontTx/>
              <a:defRPr sz="1600"/>
            </a:lvl5pPr>
          </a:lstStyle>
          <a:p>
            <a:pPr marL="396875" lvl="0" indent="-396875" defTabSz="913130" eaLnBrk="1" hangingPunct="1"/>
            <a:r>
              <a:rPr lang="en-US" altLang="zh-CN" sz="2800" dirty="0"/>
              <a:t>Sale of treasury stock above cost</a:t>
            </a:r>
            <a:endParaRPr lang="en-US" altLang="zh-CN" sz="2800" dirty="0"/>
          </a:p>
          <a:p>
            <a:pPr marL="914400" lvl="1" indent="-396875" defTabSz="913130" eaLnBrk="1" hangingPunct="1"/>
            <a:r>
              <a:rPr lang="en-US" altLang="zh-CN" sz="2400" dirty="0"/>
              <a:t>Difference is credited to Paid-in capital from treasury stock transactions</a:t>
            </a:r>
            <a:endParaRPr lang="en-US" altLang="zh-CN" sz="2400" dirty="0"/>
          </a:p>
          <a:p>
            <a:pPr marL="914400" lvl="1" indent="-396875" defTabSz="913130" eaLnBrk="1" hangingPunct="1"/>
            <a:endParaRPr lang="en-US" altLang="zh-CN" sz="2400" dirty="0"/>
          </a:p>
          <a:p>
            <a:pPr marL="914400" lvl="1" indent="-396875" defTabSz="913130" eaLnBrk="1" hangingPunct="1"/>
            <a:endParaRPr lang="en-US" altLang="zh-CN" sz="2400" dirty="0"/>
          </a:p>
          <a:p>
            <a:pPr marL="396875" lvl="0" indent="-396875" defTabSz="913130" eaLnBrk="1" hangingPunct="1"/>
            <a:r>
              <a:rPr lang="en-US" altLang="zh-CN" sz="2800" dirty="0"/>
              <a:t>Sale of treasury stock below cost</a:t>
            </a:r>
            <a:endParaRPr lang="en-US" altLang="zh-CN" sz="2800" dirty="0"/>
          </a:p>
          <a:p>
            <a:pPr marL="914400" lvl="1" indent="-396875" defTabSz="913130" eaLnBrk="1" hangingPunct="1"/>
            <a:r>
              <a:rPr lang="en-US" altLang="zh-CN" sz="2400" dirty="0"/>
              <a:t>Difference is debited to Paid-in Capital from treasury stock transactions, if available</a:t>
            </a:r>
            <a:endParaRPr lang="en-US" altLang="zh-CN" sz="2400" dirty="0"/>
          </a:p>
          <a:p>
            <a:pPr marL="914400" lvl="1" indent="-396875" defTabSz="913130" eaLnBrk="1" hangingPunct="1"/>
            <a:r>
              <a:rPr lang="en-US" altLang="zh-CN" sz="2400" dirty="0"/>
              <a:t>Otherwise debit Retained earnings</a:t>
            </a:r>
            <a:endParaRPr lang="en-US" altLang="zh-CN" sz="2400" dirty="0"/>
          </a:p>
        </p:txBody>
      </p:sp>
      <p:sp>
        <p:nvSpPr>
          <p:cNvPr id="35844" name="Slide Number Placeholder 1"/>
          <p:cNvSpPr txBox="1">
            <a:spLocks noGrp="1"/>
          </p:cNvSpPr>
          <p:nvPr/>
        </p:nvSpPr>
        <p:spPr>
          <a:xfrm>
            <a:off x="76200" y="6432550"/>
            <a:ext cx="1143000" cy="365125"/>
          </a:xfrm>
          <a:prstGeom prst="rect">
            <a:avLst/>
          </a:prstGeom>
          <a:noFill/>
          <a:ln w="9525">
            <a:noFill/>
          </a:ln>
        </p:spPr>
        <p:txBody>
          <a:bodyPr anchor="ctr" anchorCtr="0"/>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stStyle>
          <a:p>
            <a:pPr marL="0" lvl="0" indent="0" algn="r" eaLnBrk="1" hangingPunct="1">
              <a:spcBef>
                <a:spcPct val="0"/>
              </a:spcBef>
              <a:buNone/>
            </a:pPr>
            <a:fld id="{9A0DB2DC-4C9A-4742-B13C-FB6460FD3503}" type="slidenum">
              <a:rPr lang="zh-CN" altLang="en-US" sz="1200" dirty="0">
                <a:solidFill>
                  <a:srgbClr val="898989"/>
                </a:solidFill>
                <a:latin typeface="Calibri" panose="020F0502020204030204" pitchFamily="34" charset="0"/>
                <a:cs typeface="Arial" panose="020B0604020202020204" pitchFamily="34" charset="0"/>
              </a:rPr>
            </a:fld>
            <a:endParaRPr lang="zh-CN" altLang="en-US" sz="1200" dirty="0">
              <a:solidFill>
                <a:srgbClr val="898989"/>
              </a:solidFill>
              <a:latin typeface="Calibri" panose="020F0502020204030204" pitchFamily="34" charset="0"/>
              <a:ea typeface="Arial" panose="020B0604020202020204" pitchFamily="34" charset="0"/>
              <a:cs typeface="Arial" panose="020B0604020202020204" pitchFamily="34" charset="0"/>
            </a:endParaRPr>
          </a:p>
        </p:txBody>
      </p:sp>
      <p:pic>
        <p:nvPicPr>
          <p:cNvPr id="35845" name="Picture 3"/>
          <p:cNvPicPr>
            <a:picLocks noChangeAspect="1"/>
          </p:cNvPicPr>
          <p:nvPr/>
        </p:nvPicPr>
        <p:blipFill>
          <a:blip r:embed="rId2"/>
          <a:stretch>
            <a:fillRect/>
          </a:stretch>
        </p:blipFill>
        <p:spPr>
          <a:xfrm>
            <a:off x="468313" y="2605088"/>
            <a:ext cx="8064500" cy="823912"/>
          </a:xfrm>
          <a:prstGeom prst="rect">
            <a:avLst/>
          </a:prstGeom>
          <a:noFill/>
          <a:ln w="9525">
            <a:noFill/>
          </a:ln>
        </p:spPr>
      </p:pic>
      <p:pic>
        <p:nvPicPr>
          <p:cNvPr id="6" name="Picture 5"/>
          <p:cNvPicPr>
            <a:picLocks noChangeAspect="1"/>
          </p:cNvPicPr>
          <p:nvPr/>
        </p:nvPicPr>
        <p:blipFill>
          <a:blip r:embed="rId3"/>
          <a:stretch>
            <a:fillRect/>
          </a:stretch>
        </p:blipFill>
        <p:spPr>
          <a:xfrm>
            <a:off x="468313" y="5402263"/>
            <a:ext cx="8064500" cy="836612"/>
          </a:xfrm>
          <a:prstGeom prst="rect">
            <a:avLst/>
          </a:prstGeom>
          <a:noFill/>
          <a:ln w="9525">
            <a:noFill/>
          </a:ln>
        </p:spPr>
      </p:pic>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charRg st="111" end="145"/>
                                            </p:txEl>
                                          </p:spTgt>
                                        </p:tgtEl>
                                        <p:attrNameLst>
                                          <p:attrName>style.visibility</p:attrName>
                                        </p:attrNameLst>
                                      </p:cBhvr>
                                      <p:to>
                                        <p:strVal val="visible"/>
                                      </p:to>
                                    </p:set>
                                    <p:animEffect transition="in" filter="fade">
                                      <p:cBhvr>
                                        <p:cTn id="7" dur="500"/>
                                        <p:tgtEl>
                                          <p:spTgt spid="3">
                                            <p:txEl>
                                              <p:charRg st="111" end="14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charRg st="145" end="233"/>
                                            </p:txEl>
                                          </p:spTgt>
                                        </p:tgtEl>
                                        <p:attrNameLst>
                                          <p:attrName>style.visibility</p:attrName>
                                        </p:attrNameLst>
                                      </p:cBhvr>
                                      <p:to>
                                        <p:strVal val="visible"/>
                                      </p:to>
                                    </p:set>
                                    <p:animEffect transition="in" filter="fade">
                                      <p:cBhvr>
                                        <p:cTn id="10" dur="500"/>
                                        <p:tgtEl>
                                          <p:spTgt spid="3">
                                            <p:txEl>
                                              <p:charRg st="145" end="23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charRg st="233" end="267"/>
                                            </p:txEl>
                                          </p:spTgt>
                                        </p:tgtEl>
                                        <p:attrNameLst>
                                          <p:attrName>style.visibility</p:attrName>
                                        </p:attrNameLst>
                                      </p:cBhvr>
                                      <p:to>
                                        <p:strVal val="visible"/>
                                      </p:to>
                                    </p:set>
                                    <p:animEffect transition="in" filter="fade">
                                      <p:cBhvr>
                                        <p:cTn id="13" dur="500"/>
                                        <p:tgtEl>
                                          <p:spTgt spid="3">
                                            <p:txEl>
                                              <p:charRg st="233" end="267"/>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42786" name="Rectangle 2"/>
          <p:cNvSpPr>
            <a:spLocks noGrp="1" noChangeArrowheads="1"/>
          </p:cNvSpPr>
          <p:nvPr>
            <p:ph type="title"/>
            <p:custDataLst>
              <p:tags r:id="rId1"/>
            </p:custDataLst>
          </p:nvPr>
        </p:nvSpPr>
        <p:spPr bwMode="auto">
          <a:xfrm>
            <a:off x="381000" y="230188"/>
            <a:ext cx="8382000" cy="665162"/>
          </a:xfrm>
          <a:ln/>
          <a:effectLst/>
          <a:scene3d>
            <a:camera prst="orthographicFront"/>
            <a:lightRig rig="balanced" dir="t"/>
          </a:scene3d>
          <a:sp3d prstMaterial="plastic"/>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normAutofit/>
          </a:bodyPr>
          <a:lstStyle/>
          <a:p>
            <a:pPr marL="0" marR="0" lvl="0" indent="0" algn="l" defTabSz="913130" rtl="0" eaLnBrk="1" fontAlgn="auto" latinLnBrk="0" hangingPunct="1">
              <a:lnSpc>
                <a:spcPct val="90000"/>
              </a:lnSpc>
              <a:spcBef>
                <a:spcPct val="0"/>
              </a:spcBef>
              <a:spcAft>
                <a:spcPts val="0"/>
              </a:spcAft>
              <a:buClrTx/>
              <a:buSzTx/>
              <a:buFontTx/>
              <a:buNone/>
              <a:defRPr/>
            </a:pPr>
            <a:r>
              <a:rPr kumimoji="0" lang="en-US" sz="4800" b="0" i="0" u="none" strike="noStrike" kern="1200" cap="none" spc="-150" normalizeH="0" baseline="0" noProof="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Treasury Stock Journal Entries</a:t>
            </a:r>
            <a:endParaRPr kumimoji="0" lang="en-US" sz="4800" b="0" i="0" u="none" strike="noStrike" kern="1200" cap="none" spc="-150" normalizeH="0" baseline="0" noProof="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endParaRPr>
          </a:p>
        </p:txBody>
      </p:sp>
      <p:sp>
        <p:nvSpPr>
          <p:cNvPr id="36867" name="Text Placeholder 2"/>
          <p:cNvSpPr>
            <a:spLocks noGrp="1"/>
          </p:cNvSpPr>
          <p:nvPr>
            <p:ph type="body" sz="quarter"/>
          </p:nvPr>
        </p:nvSpPr>
        <p:spPr>
          <a:xfrm>
            <a:off x="323850" y="1196975"/>
            <a:ext cx="8382000" cy="1668463"/>
          </a:xfrm>
          <a:ln/>
        </p:spPr>
        <p:txBody>
          <a:bodyPr vert="horz" wrap="square" lIns="0" tIns="0" rIns="0" bIns="0" anchor="t" anchorCtr="0">
            <a:spAutoFit/>
          </a:bodyPr>
          <a:lstStyle>
            <a:lvl1pPr lvl="0">
              <a:buClrTx/>
              <a:buSzTx/>
              <a:buFontTx/>
              <a:defRPr sz="2400"/>
            </a:lvl1pPr>
            <a:lvl2pPr lvl="1">
              <a:buClrTx/>
              <a:buSzTx/>
              <a:buFontTx/>
              <a:defRPr sz="2000"/>
            </a:lvl2pPr>
            <a:lvl3pPr lvl="2">
              <a:buClrTx/>
              <a:buSzTx/>
              <a:buFontTx/>
              <a:defRPr sz="1800"/>
            </a:lvl3pPr>
            <a:lvl4pPr lvl="3">
              <a:buClrTx/>
              <a:buSzTx/>
              <a:buFontTx/>
              <a:defRPr sz="1600"/>
            </a:lvl4pPr>
            <a:lvl5pPr lvl="4">
              <a:buClrTx/>
              <a:buSzTx/>
              <a:buFontTx/>
              <a:defRPr sz="1600"/>
            </a:lvl5pPr>
          </a:lstStyle>
          <a:p>
            <a:pPr marL="396875" lvl="0" indent="-396875" defTabSz="913130" eaLnBrk="1" hangingPunct="1"/>
            <a:r>
              <a:rPr lang="en-US" altLang="zh-CN" sz="2800" dirty="0"/>
              <a:t>Sale of treasury stock below cost </a:t>
            </a:r>
            <a:endParaRPr lang="en-US" altLang="zh-CN" sz="2800" dirty="0"/>
          </a:p>
          <a:p>
            <a:pPr marL="914400" lvl="1" indent="-396875" defTabSz="913130" eaLnBrk="1" hangingPunct="1"/>
            <a:r>
              <a:rPr lang="en-US" altLang="zh-CN" sz="2400" dirty="0"/>
              <a:t>Paid-in capital from treasury stock transactions is insufficient to cover shortfall</a:t>
            </a:r>
            <a:endParaRPr lang="en-US" altLang="zh-CN" sz="2400" dirty="0"/>
          </a:p>
          <a:p>
            <a:pPr marL="914400" lvl="1" indent="-396875" defTabSz="913130" eaLnBrk="1" hangingPunct="1"/>
            <a:r>
              <a:rPr lang="en-US" altLang="zh-CN" sz="2400" dirty="0"/>
              <a:t>Debit Retained earnings for the difference</a:t>
            </a:r>
            <a:endParaRPr lang="en-US" altLang="zh-CN" sz="2400" dirty="0"/>
          </a:p>
        </p:txBody>
      </p:sp>
      <p:sp>
        <p:nvSpPr>
          <p:cNvPr id="36868" name="Slide Number Placeholder 1"/>
          <p:cNvSpPr txBox="1">
            <a:spLocks noGrp="1"/>
          </p:cNvSpPr>
          <p:nvPr/>
        </p:nvSpPr>
        <p:spPr>
          <a:xfrm>
            <a:off x="76200" y="6432550"/>
            <a:ext cx="1143000" cy="365125"/>
          </a:xfrm>
          <a:prstGeom prst="rect">
            <a:avLst/>
          </a:prstGeom>
          <a:noFill/>
          <a:ln w="9525">
            <a:noFill/>
          </a:ln>
        </p:spPr>
        <p:txBody>
          <a:bodyPr anchor="ctr" anchorCtr="0"/>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stStyle>
          <a:p>
            <a:pPr marL="0" lvl="0" indent="0" algn="r" eaLnBrk="1" hangingPunct="1">
              <a:spcBef>
                <a:spcPct val="0"/>
              </a:spcBef>
              <a:buNone/>
            </a:pPr>
            <a:fld id="{9A0DB2DC-4C9A-4742-B13C-FB6460FD3503}" type="slidenum">
              <a:rPr lang="zh-CN" altLang="en-US" sz="1200" dirty="0">
                <a:solidFill>
                  <a:srgbClr val="898989"/>
                </a:solidFill>
                <a:latin typeface="Calibri" panose="020F0502020204030204" pitchFamily="34" charset="0"/>
                <a:cs typeface="Arial" panose="020B0604020202020204" pitchFamily="34" charset="0"/>
              </a:rPr>
            </a:fld>
            <a:endParaRPr lang="zh-CN" altLang="en-US" sz="1200" dirty="0">
              <a:solidFill>
                <a:srgbClr val="898989"/>
              </a:solidFill>
              <a:latin typeface="Calibri" panose="020F0502020204030204" pitchFamily="34" charset="0"/>
              <a:ea typeface="Arial" panose="020B0604020202020204" pitchFamily="34" charset="0"/>
              <a:cs typeface="Arial" panose="020B0604020202020204" pitchFamily="34" charset="0"/>
            </a:endParaRPr>
          </a:p>
        </p:txBody>
      </p:sp>
      <p:pic>
        <p:nvPicPr>
          <p:cNvPr id="36869" name="Picture 3"/>
          <p:cNvPicPr>
            <a:picLocks noChangeAspect="1"/>
          </p:cNvPicPr>
          <p:nvPr/>
        </p:nvPicPr>
        <p:blipFill>
          <a:blip r:embed="rId2"/>
          <a:stretch>
            <a:fillRect/>
          </a:stretch>
        </p:blipFill>
        <p:spPr>
          <a:xfrm>
            <a:off x="349250" y="3071813"/>
            <a:ext cx="8205788" cy="1119187"/>
          </a:xfrm>
          <a:prstGeom prst="rect">
            <a:avLst/>
          </a:prstGeom>
          <a:noFill/>
          <a:ln w="9525">
            <a:noFill/>
          </a:ln>
        </p:spPr>
      </p:pic>
      <p:pic>
        <p:nvPicPr>
          <p:cNvPr id="5" name="Picture 4"/>
          <p:cNvPicPr>
            <a:picLocks noChangeAspect="1"/>
          </p:cNvPicPr>
          <p:nvPr/>
        </p:nvPicPr>
        <p:blipFill>
          <a:blip r:embed="rId3"/>
          <a:stretch>
            <a:fillRect/>
          </a:stretch>
        </p:blipFill>
        <p:spPr>
          <a:xfrm>
            <a:off x="0" y="4365625"/>
            <a:ext cx="9144000" cy="1971675"/>
          </a:xfrm>
          <a:prstGeom prst="rect">
            <a:avLst/>
          </a:prstGeom>
          <a:noFill/>
          <a:ln w="9525">
            <a:noFill/>
          </a:ln>
        </p:spPr>
      </p:pic>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42786" name="Rectangle 2"/>
          <p:cNvSpPr>
            <a:spLocks noGrp="1" noChangeArrowheads="1"/>
          </p:cNvSpPr>
          <p:nvPr>
            <p:ph type="title"/>
            <p:custDataLst>
              <p:tags r:id="rId1"/>
            </p:custDataLst>
          </p:nvPr>
        </p:nvSpPr>
        <p:spPr bwMode="auto">
          <a:xfrm>
            <a:off x="381000" y="230188"/>
            <a:ext cx="8382000" cy="665162"/>
          </a:xfrm>
          <a:ln/>
          <a:effectLst/>
          <a:scene3d>
            <a:camera prst="orthographicFront"/>
            <a:lightRig rig="balanced" dir="t"/>
          </a:scene3d>
          <a:sp3d prstMaterial="plastic"/>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noAutofit/>
          </a:bodyPr>
          <a:lstStyle/>
          <a:p>
            <a:pPr marL="0" marR="0" lvl="0" indent="0" algn="l" defTabSz="913130" rtl="0" eaLnBrk="1" fontAlgn="auto" latinLnBrk="0" hangingPunct="1">
              <a:lnSpc>
                <a:spcPct val="90000"/>
              </a:lnSpc>
              <a:spcBef>
                <a:spcPct val="0"/>
              </a:spcBef>
              <a:spcAft>
                <a:spcPts val="0"/>
              </a:spcAft>
              <a:buClrTx/>
              <a:buSzTx/>
              <a:buFontTx/>
              <a:buNone/>
              <a:defRPr/>
            </a:pPr>
            <a:r>
              <a:rPr kumimoji="0" lang="en-US" sz="4800" b="0" i="0" u="none" strike="noStrike" kern="1200" cap="none" spc="-150" normalizeH="0" baseline="0" noProof="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Treasury Stock and Stockholders' Equity</a:t>
            </a:r>
            <a:endParaRPr kumimoji="0" lang="en-US" sz="4800" b="0" i="0" u="none" strike="noStrike" kern="1200" cap="none" spc="-150" normalizeH="0" baseline="0" noProof="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endParaRPr>
          </a:p>
        </p:txBody>
      </p:sp>
      <p:sp>
        <p:nvSpPr>
          <p:cNvPr id="37891" name="Text Placeholder 4"/>
          <p:cNvSpPr>
            <a:spLocks noGrp="1"/>
          </p:cNvSpPr>
          <p:nvPr>
            <p:ph type="body" sz="quarter"/>
          </p:nvPr>
        </p:nvSpPr>
        <p:spPr>
          <a:xfrm>
            <a:off x="223838" y="1628775"/>
            <a:ext cx="8382000" cy="974725"/>
          </a:xfrm>
          <a:ln/>
        </p:spPr>
        <p:txBody>
          <a:bodyPr vert="horz" wrap="square" lIns="0" tIns="0" rIns="0" bIns="0" anchor="t" anchorCtr="0">
            <a:spAutoFit/>
          </a:bodyPr>
          <a:lstStyle>
            <a:lvl1pPr lvl="0">
              <a:buClrTx/>
              <a:buSzTx/>
              <a:buFontTx/>
              <a:defRPr sz="2400"/>
            </a:lvl1pPr>
            <a:lvl2pPr lvl="1">
              <a:buClrTx/>
              <a:buSzTx/>
              <a:buFontTx/>
              <a:defRPr sz="2000"/>
            </a:lvl2pPr>
            <a:lvl3pPr lvl="2">
              <a:buClrTx/>
              <a:buSzTx/>
              <a:buFontTx/>
              <a:defRPr sz="1800"/>
            </a:lvl3pPr>
            <a:lvl4pPr lvl="3">
              <a:buClrTx/>
              <a:buSzTx/>
              <a:buFontTx/>
              <a:defRPr sz="1600"/>
            </a:lvl4pPr>
            <a:lvl5pPr lvl="4">
              <a:buClrTx/>
              <a:buSzTx/>
              <a:buFontTx/>
              <a:defRPr sz="1600"/>
            </a:lvl5pPr>
          </a:lstStyle>
          <a:p>
            <a:pPr marL="396875" lvl="0" indent="-396875" defTabSz="913130" eaLnBrk="1" hangingPunct="1"/>
            <a:r>
              <a:rPr lang="en-US" altLang="zh-CN" sz="3200" dirty="0"/>
              <a:t>Reported beneath Retained earnings as a reduction </a:t>
            </a:r>
            <a:endParaRPr lang="en-US" altLang="zh-CN" sz="3200" dirty="0"/>
          </a:p>
        </p:txBody>
      </p:sp>
      <p:sp>
        <p:nvSpPr>
          <p:cNvPr id="37892" name="Slide Number Placeholder 1"/>
          <p:cNvSpPr txBox="1">
            <a:spLocks noGrp="1"/>
          </p:cNvSpPr>
          <p:nvPr/>
        </p:nvSpPr>
        <p:spPr>
          <a:xfrm>
            <a:off x="76200" y="6432550"/>
            <a:ext cx="1143000" cy="365125"/>
          </a:xfrm>
          <a:prstGeom prst="rect">
            <a:avLst/>
          </a:prstGeom>
          <a:noFill/>
          <a:ln w="9525">
            <a:noFill/>
          </a:ln>
        </p:spPr>
        <p:txBody>
          <a:bodyPr anchor="ctr" anchorCtr="0"/>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stStyle>
          <a:p>
            <a:pPr marL="0" lvl="0" indent="0" algn="r" eaLnBrk="1" hangingPunct="1">
              <a:spcBef>
                <a:spcPct val="0"/>
              </a:spcBef>
              <a:buNone/>
            </a:pPr>
            <a:fld id="{9A0DB2DC-4C9A-4742-B13C-FB6460FD3503}" type="slidenum">
              <a:rPr lang="zh-CN" altLang="en-US" sz="1200" dirty="0">
                <a:solidFill>
                  <a:srgbClr val="898989"/>
                </a:solidFill>
                <a:latin typeface="Calibri" panose="020F0502020204030204" pitchFamily="34" charset="0"/>
                <a:cs typeface="Arial" panose="020B0604020202020204" pitchFamily="34" charset="0"/>
              </a:rPr>
            </a:fld>
            <a:endParaRPr lang="zh-CN" altLang="en-US" sz="1200" dirty="0">
              <a:solidFill>
                <a:srgbClr val="898989"/>
              </a:solidFill>
              <a:latin typeface="Calibri" panose="020F0502020204030204" pitchFamily="34" charset="0"/>
              <a:ea typeface="Arial" panose="020B0604020202020204" pitchFamily="34" charset="0"/>
              <a:cs typeface="Arial" panose="020B0604020202020204" pitchFamily="34" charset="0"/>
            </a:endParaRPr>
          </a:p>
        </p:txBody>
      </p:sp>
      <p:pic>
        <p:nvPicPr>
          <p:cNvPr id="37893" name="Picture 3"/>
          <p:cNvPicPr>
            <a:picLocks noChangeAspect="1"/>
          </p:cNvPicPr>
          <p:nvPr/>
        </p:nvPicPr>
        <p:blipFill>
          <a:blip r:embed="rId2"/>
          <a:stretch>
            <a:fillRect/>
          </a:stretch>
        </p:blipFill>
        <p:spPr>
          <a:xfrm>
            <a:off x="223838" y="2708275"/>
            <a:ext cx="8329612" cy="2620963"/>
          </a:xfrm>
          <a:prstGeom prst="rect">
            <a:avLst/>
          </a:prstGeom>
          <a:noFill/>
          <a:ln w="9525">
            <a:noFill/>
          </a:ln>
        </p:spPr>
      </p:pic>
      <p:sp>
        <p:nvSpPr>
          <p:cNvPr id="3" name="Rounded Rectangle 2"/>
          <p:cNvSpPr/>
          <p:nvPr/>
        </p:nvSpPr>
        <p:spPr bwMode="auto">
          <a:xfrm>
            <a:off x="323850" y="4365625"/>
            <a:ext cx="8229600" cy="576263"/>
          </a:xfrm>
          <a:prstGeom prst="roundRect">
            <a:avLst/>
          </a:prstGeom>
          <a:noFill/>
          <a:ln w="57150">
            <a:solidFill>
              <a:schemeClr val="accent1">
                <a:lumMod val="75000"/>
              </a:schemeClr>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lIns="91436" tIns="45718" rIns="91436" bIns="45718" anchor="ctr"/>
          <a:lstStyle>
            <a:lvl1pPr defTabSz="913130" eaLnBrk="0" hangingPunct="0">
              <a:defRPr>
                <a:solidFill>
                  <a:schemeClr val="tx1"/>
                </a:solidFill>
                <a:latin typeface="Tahoma" panose="020B0604030504040204" pitchFamily="34" charset="0"/>
                <a:ea typeface="宋体" panose="02010600030101010101" pitchFamily="2" charset="-122"/>
              </a:defRPr>
            </a:lvl1pPr>
            <a:lvl2pPr marL="742950" indent="-285750" defTabSz="913130" eaLnBrk="0" hangingPunct="0">
              <a:defRPr>
                <a:solidFill>
                  <a:schemeClr val="tx1"/>
                </a:solidFill>
                <a:latin typeface="Tahoma" panose="020B0604030504040204" pitchFamily="34" charset="0"/>
                <a:ea typeface="宋体" panose="02010600030101010101" pitchFamily="2" charset="-122"/>
              </a:defRPr>
            </a:lvl2pPr>
            <a:lvl3pPr marL="1143000" indent="-228600" defTabSz="913130" eaLnBrk="0" hangingPunct="0">
              <a:defRPr>
                <a:solidFill>
                  <a:schemeClr val="tx1"/>
                </a:solidFill>
                <a:latin typeface="Tahoma" panose="020B0604030504040204" pitchFamily="34" charset="0"/>
                <a:ea typeface="宋体" panose="02010600030101010101" pitchFamily="2" charset="-122"/>
              </a:defRPr>
            </a:lvl3pPr>
            <a:lvl4pPr marL="1600200" indent="-228600" defTabSz="913130" eaLnBrk="0" hangingPunct="0">
              <a:defRPr>
                <a:solidFill>
                  <a:schemeClr val="tx1"/>
                </a:solidFill>
                <a:latin typeface="Tahoma" panose="020B0604030504040204" pitchFamily="34" charset="0"/>
                <a:ea typeface="宋体" panose="02010600030101010101" pitchFamily="2" charset="-122"/>
              </a:defRPr>
            </a:lvl4pPr>
            <a:lvl5pPr marL="2057400" indent="-228600" defTabSz="913130" eaLnBrk="0" hangingPunct="0">
              <a:defRPr>
                <a:solidFill>
                  <a:schemeClr val="tx1"/>
                </a:solidFill>
                <a:latin typeface="Tahoma" panose="020B0604030504040204" pitchFamily="34" charset="0"/>
                <a:ea typeface="宋体" panose="02010600030101010101" pitchFamily="2" charset="-122"/>
              </a:defRPr>
            </a:lvl5pPr>
            <a:lvl6pPr marL="2514600" indent="-228600" defTabSz="91313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6pPr>
            <a:lvl7pPr marL="2971800" indent="-228600" defTabSz="91313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7pPr>
            <a:lvl8pPr marL="3429000" indent="-228600" defTabSz="91313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8pPr>
            <a:lvl9pPr marL="3886200" indent="-228600" defTabSz="913130" eaLnBrk="0" fontAlgn="base" hangingPunct="0">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pPr marL="0" marR="0" lvl="0" indent="0" algn="ctr" defTabSz="913130" rtl="0" eaLnBrk="1" fontAlgn="base" latinLnBrk="0" hangingPunct="1">
              <a:lnSpc>
                <a:spcPct val="100000"/>
              </a:lnSpc>
              <a:spcBef>
                <a:spcPct val="0"/>
              </a:spcBef>
              <a:spcAft>
                <a:spcPct val="0"/>
              </a:spcAft>
              <a:buClrTx/>
              <a:buSzTx/>
              <a:buFontTx/>
              <a:buNone/>
              <a:defRPr/>
            </a:pPr>
            <a:endParaRPr kumimoji="0" lang="zh-CN" altLang="en-US" sz="2300" b="0" i="0" u="none" strike="noStrike" kern="1200" cap="none" spc="0" normalizeH="0" baseline="0" noProof="0" smtClean="0">
              <a:ln>
                <a:noFill/>
              </a:ln>
              <a:solidFill>
                <a:schemeClr val="tx1"/>
              </a:solidFill>
              <a:effectLst/>
              <a:uLnTx/>
              <a:uFillTx/>
              <a:latin typeface="Segoe"/>
              <a:ea typeface="宋体" panose="02010600030101010101" pitchFamily="2" charset="-122"/>
              <a:cs typeface="Arial" panose="020B0604020202020204" pitchFamily="34" charset="0"/>
            </a:endParaRPr>
          </a:p>
        </p:txBody>
      </p:sp>
    </p:spTree>
    <p:custDataLst>
      <p:tags r:id="rId3"/>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26" presetClass="emph" presetSubtype="0" fill="hold" grpId="1" nodeType="withEffect">
                                  <p:stCondLst>
                                    <p:cond delay="750"/>
                                  </p:stCondLst>
                                  <p:childTnLst>
                                    <p:animEffect transition="out" filter="fade">
                                      <p:cBhvr>
                                        <p:cTn id="9" dur="500" tmFilter="0, 0; .2, .5; .8, .5; 1, 0"/>
                                        <p:tgtEl>
                                          <p:spTgt spid="3"/>
                                        </p:tgtEl>
                                      </p:cBhvr>
                                    </p:animEffect>
                                    <p:animScale>
                                      <p:cBhvr>
                                        <p:cTn id="10" dur="250"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891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8916" name="Rectangle 2"/>
          <p:cNvSpPr>
            <a:spLocks noGrp="1"/>
          </p:cNvSpPr>
          <p:nvPr>
            <p:ph type="title"/>
          </p:nvPr>
        </p:nvSpPr>
        <p:spPr>
          <a:xfrm>
            <a:off x="1143000" y="214313"/>
            <a:ext cx="7800975" cy="1462087"/>
          </a:xfrm>
          <a:ln/>
        </p:spPr>
        <p:txBody>
          <a:bodyPr vert="horz" wrap="square" lIns="91440" tIns="45720" rIns="91440" bIns="45720" anchor="b" anchorCtr="0"/>
          <a:p>
            <a:pPr eaLnBrk="1" hangingPunct="1"/>
            <a:r>
              <a:rPr lang="en-US" altLang="zh-CN" b="1" dirty="0">
                <a:solidFill>
                  <a:schemeClr val="tx1"/>
                </a:solidFill>
              </a:rPr>
              <a:t>Retained Earnings</a:t>
            </a:r>
            <a:endParaRPr lang="en-US" altLang="zh-CN" b="1" dirty="0">
              <a:solidFill>
                <a:schemeClr val="tx1"/>
              </a:solidFill>
            </a:endParaRPr>
          </a:p>
        </p:txBody>
      </p:sp>
      <p:sp>
        <p:nvSpPr>
          <p:cNvPr id="38917" name="Rectangle 3"/>
          <p:cNvSpPr>
            <a:spLocks noGrp="1"/>
          </p:cNvSpPr>
          <p:nvPr>
            <p:ph idx="1"/>
          </p:nvPr>
        </p:nvSpPr>
        <p:spPr>
          <a:ln/>
        </p:spPr>
        <p:txBody>
          <a:bodyPr vert="horz" wrap="square" lIns="91440" tIns="45720" rIns="91440" bIns="45720" anchor="t" anchorCtr="0"/>
          <a:p>
            <a:pPr eaLnBrk="1" hangingPunct="1">
              <a:buFont typeface="Symbol" panose="05050102010706020507" pitchFamily="18" charset="2"/>
              <a:buChar char="·"/>
            </a:pPr>
            <a:r>
              <a:rPr lang="en-US" altLang="zh-CN" dirty="0"/>
              <a:t>Cumulative net income earned since inception of company less cumulative total dividends paid.</a:t>
            </a:r>
            <a:endParaRPr lang="en-US" altLang="zh-CN" dirty="0"/>
          </a:p>
          <a:p>
            <a:pPr eaLnBrk="1" hangingPunct="1">
              <a:buFont typeface="Wingdings" panose="05000000000000000000" pitchFamily="2" charset="2"/>
              <a:buChar char="n"/>
            </a:pP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3993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39940" name="Rectangle 2"/>
          <p:cNvSpPr>
            <a:spLocks noGrp="1"/>
          </p:cNvSpPr>
          <p:nvPr>
            <p:ph type="title"/>
          </p:nvPr>
        </p:nvSpPr>
        <p:spPr>
          <a:xfrm>
            <a:off x="609600" y="341313"/>
            <a:ext cx="8077200" cy="1143000"/>
          </a:xfrm>
          <a:ln/>
        </p:spPr>
        <p:txBody>
          <a:bodyPr vert="horz" wrap="square" lIns="91440" tIns="45720" rIns="91440" bIns="45720" anchor="b" anchorCtr="0"/>
          <a:p>
            <a:pPr eaLnBrk="1" hangingPunct="1"/>
            <a:r>
              <a:rPr lang="en-US" altLang="zh-CN" sz="4000" dirty="0"/>
              <a:t>Appropriation</a:t>
            </a:r>
            <a:r>
              <a:rPr lang="zh-CN" altLang="en-US" sz="4000" dirty="0"/>
              <a:t>拨定 限定</a:t>
            </a:r>
            <a:r>
              <a:rPr lang="en-US" altLang="zh-CN" sz="4000" dirty="0"/>
              <a:t>of RE (Reserves</a:t>
            </a:r>
            <a:r>
              <a:rPr lang="zh-CN" altLang="en-US" sz="4000" dirty="0"/>
              <a:t>准备 公积</a:t>
            </a:r>
            <a:r>
              <a:rPr lang="en-US" altLang="zh-CN" sz="4000" dirty="0"/>
              <a:t>- </a:t>
            </a:r>
            <a:r>
              <a:rPr lang="zh-CN" altLang="en-US" sz="4000" dirty="0"/>
              <a:t>盈余公积</a:t>
            </a:r>
            <a:r>
              <a:rPr lang="en-US" altLang="zh-CN" sz="4000" dirty="0"/>
              <a:t>)</a:t>
            </a:r>
            <a:endParaRPr lang="zh-CN" altLang="en-US" sz="4000" dirty="0"/>
          </a:p>
        </p:txBody>
      </p:sp>
      <p:sp>
        <p:nvSpPr>
          <p:cNvPr id="39941" name="Rectangle 3"/>
          <p:cNvSpPr>
            <a:spLocks noGrp="1"/>
          </p:cNvSpPr>
          <p:nvPr>
            <p:ph idx="1"/>
          </p:nvPr>
        </p:nvSpPr>
        <p:spPr>
          <a:xfrm>
            <a:off x="762000" y="2133600"/>
            <a:ext cx="7772400" cy="3959225"/>
          </a:xfrm>
          <a:ln/>
        </p:spPr>
        <p:txBody>
          <a:bodyPr vert="horz" wrap="square" lIns="91440" tIns="45720" rIns="91440" bIns="45720" anchor="t" anchorCtr="0"/>
          <a:p>
            <a:pPr eaLnBrk="1" hangingPunct="1">
              <a:lnSpc>
                <a:spcPct val="90000"/>
              </a:lnSpc>
              <a:buFont typeface="Symbol" panose="05050102010706020507" pitchFamily="18" charset="2"/>
              <a:buChar char="·"/>
            </a:pPr>
            <a:r>
              <a:rPr lang="en-US" altLang="zh-CN" sz="2400" dirty="0"/>
              <a:t>Indicates retained earnings that are not available for dividends. </a:t>
            </a:r>
            <a:endParaRPr lang="en-US" altLang="zh-CN" sz="2400" dirty="0"/>
          </a:p>
          <a:p>
            <a:pPr lvl="1" eaLnBrk="1" hangingPunct="1">
              <a:lnSpc>
                <a:spcPct val="90000"/>
              </a:lnSpc>
              <a:buFont typeface="Symbol" panose="05050102010706020507" pitchFamily="18" charset="2"/>
              <a:buChar char="·"/>
            </a:pPr>
            <a:r>
              <a:rPr lang="en-US" altLang="zh-CN" sz="2000" dirty="0"/>
              <a:t>For example, restricting dividends due to needs for planned future plant expansion. </a:t>
            </a:r>
            <a:endParaRPr lang="en-US" altLang="zh-CN" sz="400" dirty="0"/>
          </a:p>
          <a:p>
            <a:pPr eaLnBrk="1" hangingPunct="1">
              <a:lnSpc>
                <a:spcPct val="90000"/>
              </a:lnSpc>
              <a:buFont typeface="Symbol" panose="05050102010706020507" pitchFamily="18" charset="2"/>
              <a:buChar char="·"/>
            </a:pPr>
            <a:r>
              <a:rPr lang="en-US" altLang="zh-CN" sz="2400" dirty="0"/>
              <a:t>Not a reduction of RE.</a:t>
            </a:r>
            <a:endParaRPr lang="en-US" altLang="zh-CN" sz="500" dirty="0"/>
          </a:p>
          <a:p>
            <a:pPr eaLnBrk="1" hangingPunct="1">
              <a:lnSpc>
                <a:spcPct val="90000"/>
              </a:lnSpc>
              <a:buFont typeface="Symbol" panose="05050102010706020507" pitchFamily="18" charset="2"/>
              <a:buChar char="·"/>
            </a:pPr>
            <a:r>
              <a:rPr lang="en-US" altLang="zh-CN" sz="2400" dirty="0"/>
              <a:t>Just designating a portion of RE to be restricted for a specific purpose and thus not to be used for dividends.</a:t>
            </a:r>
            <a:endParaRPr lang="en-US" altLang="zh-CN" sz="500" dirty="0"/>
          </a:p>
          <a:p>
            <a:pPr eaLnBrk="1" hangingPunct="1">
              <a:lnSpc>
                <a:spcPct val="90000"/>
              </a:lnSpc>
              <a:buFont typeface="Symbol" panose="05050102010706020507" pitchFamily="18" charset="2"/>
              <a:buChar char="·"/>
            </a:pPr>
            <a:r>
              <a:rPr lang="en-US" altLang="zh-CN" sz="2400" dirty="0"/>
              <a:t>Appropriating RE does not mean that we are setting aside cash or other assets.  That is a separate decision.  </a:t>
            </a:r>
            <a:endParaRPr lang="en-US" altLang="zh-CN"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6552" name="Rectangle 8"/>
          <p:cNvSpPr>
            <a:spLocks noGrp="1" noChangeArrowheads="1"/>
          </p:cNvSpPr>
          <p:nvPr>
            <p:ph type="title"/>
            <p:custDataLst>
              <p:tags r:id="rId1"/>
            </p:custDataLst>
          </p:nvPr>
        </p:nvSpPr>
        <p:spPr bwMode="auto">
          <a:xfrm>
            <a:off x="381000" y="315566"/>
            <a:ext cx="8382000" cy="665162"/>
          </a:xfrm>
          <a:ln/>
          <a:effectLst/>
          <a:scene3d>
            <a:camera prst="orthographicFront"/>
            <a:lightRig rig="balanced" dir="t"/>
          </a:scene3d>
          <a:sp3d prstMaterial="plastic"/>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t" anchorCtr="0" compatLnSpc="1">
            <a:noAutofit/>
          </a:bodyPr>
          <a:lstStyle/>
          <a:p>
            <a:pPr marL="0" marR="0" lvl="0" indent="0" algn="l" defTabSz="913130" rtl="0" eaLnBrk="1" fontAlgn="auto" latinLnBrk="0" hangingPunct="1">
              <a:lnSpc>
                <a:spcPct val="90000"/>
              </a:lnSpc>
              <a:spcBef>
                <a:spcPct val="0"/>
              </a:spcBef>
              <a:spcAft>
                <a:spcPts val="0"/>
              </a:spcAft>
              <a:buClrTx/>
              <a:buSzTx/>
              <a:buFontTx/>
              <a:buNone/>
              <a:defRPr/>
            </a:pPr>
            <a:r>
              <a:rPr kumimoji="0" lang="en-US" sz="3600" b="0" i="0" u="none" strike="noStrike" kern="1200" cap="none" spc="-150" normalizeH="0" baseline="0" noProof="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Restrictions/</a:t>
            </a:r>
            <a:r>
              <a:rPr kumimoji="0" lang="en-US" altLang="zh-CN" sz="3600" b="0" i="0" u="none" strike="noStrike" kern="1200" cap="none" spc="-150" normalizeH="0" baseline="0" noProof="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Appropriations</a:t>
            </a:r>
            <a:r>
              <a:rPr kumimoji="0" lang="en-US" sz="3600" b="0" i="0" u="none" strike="noStrike" kern="1200" cap="none" spc="-150" normalizeH="0" baseline="0" noProof="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 </a:t>
            </a:r>
            <a:r>
              <a:rPr kumimoji="0" lang="en-US" sz="3600" b="0"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on Retained Earnings</a:t>
            </a:r>
            <a:endParaRPr kumimoji="0" lang="en-US" sz="3600" b="0" i="0" u="none" strike="noStrike" kern="1200" cap="none" spc="-150" normalizeH="0" baseline="0" noProof="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endParaRPr>
          </a:p>
        </p:txBody>
      </p:sp>
      <p:sp>
        <p:nvSpPr>
          <p:cNvPr id="67587" name="Rectangle 9"/>
          <p:cNvSpPr>
            <a:spLocks noGrp="1"/>
          </p:cNvSpPr>
          <p:nvPr>
            <p:ph sz="half" idx="1"/>
          </p:nvPr>
        </p:nvSpPr>
        <p:spPr>
          <a:xfrm>
            <a:off x="395288" y="2082800"/>
            <a:ext cx="8223250" cy="4298950"/>
          </a:xfrm>
          <a:ln/>
        </p:spPr>
        <p:txBody>
          <a:bodyPr vert="horz" wrap="square" lIns="0" tIns="0" rIns="0" bIns="0" anchor="t" anchorCtr="0">
            <a:spAutoFit/>
          </a:bodyPr>
          <a:lstStyle>
            <a:lvl1pPr lvl="0">
              <a:buClr>
                <a:schemeClr val="folHlink"/>
              </a:buClr>
              <a:buSzPct val="60000"/>
              <a:buFont typeface="Wingdings" panose="05000000000000000000" pitchFamily="2" charset="2"/>
              <a:defRPr sz="2800"/>
            </a:lvl1pPr>
            <a:lvl2pPr lvl="1">
              <a:buClr>
                <a:schemeClr val="hlink"/>
              </a:buClr>
              <a:buSzPct val="55000"/>
              <a:buFont typeface="Wingdings" panose="05000000000000000000" pitchFamily="2" charset="2"/>
              <a:defRPr sz="2400"/>
            </a:lvl2pPr>
            <a:lvl3pPr lvl="2">
              <a:buClr>
                <a:schemeClr val="folHlink"/>
              </a:buClr>
              <a:buSzPct val="50000"/>
              <a:buFont typeface="Wingdings" panose="05000000000000000000" pitchFamily="2" charset="2"/>
              <a:defRPr sz="2000"/>
            </a:lvl3pPr>
            <a:lvl4pPr lvl="3">
              <a:buClr>
                <a:schemeClr val="accent2"/>
              </a:buClr>
              <a:buSzPct val="55000"/>
              <a:buFont typeface="Wingdings" panose="05000000000000000000" pitchFamily="2" charset="2"/>
              <a:defRPr sz="1800"/>
            </a:lvl4pPr>
            <a:lvl5pPr lvl="4">
              <a:buClr>
                <a:schemeClr val="accent1"/>
              </a:buClr>
              <a:buSzPct val="50000"/>
              <a:buFont typeface="Wingdings" panose="05000000000000000000" pitchFamily="2" charset="2"/>
              <a:defRPr sz="1800"/>
            </a:lvl5pPr>
          </a:lstStyle>
          <a:p>
            <a:pPr marL="339725" lvl="0" indent="-339725" defTabSz="913130" eaLnBrk="1" hangingPunct="1"/>
            <a:r>
              <a:rPr lang="en-US" altLang="zh-CN" sz="2400" dirty="0"/>
              <a:t>Restrictions</a:t>
            </a:r>
            <a:endParaRPr lang="en-US" altLang="zh-CN" sz="2400" dirty="0"/>
          </a:p>
          <a:p>
            <a:pPr marL="671830" lvl="1" indent="-339725" defTabSz="913130" eaLnBrk="1" hangingPunct="1"/>
            <a:r>
              <a:rPr lang="en-US" altLang="zh-CN" sz="2000" dirty="0"/>
              <a:t>Requirement by lenders to maintain a minimum level of equity by limiting:</a:t>
            </a:r>
            <a:endParaRPr lang="en-US" altLang="zh-CN" sz="2000" dirty="0"/>
          </a:p>
          <a:p>
            <a:pPr marL="952500" lvl="2" indent="-323850" defTabSz="913130" eaLnBrk="1" hangingPunct="1"/>
            <a:r>
              <a:rPr lang="en-US" altLang="zh-CN" dirty="0"/>
              <a:t>Cash dividend payments </a:t>
            </a:r>
            <a:endParaRPr lang="en-US" altLang="zh-CN" dirty="0"/>
          </a:p>
          <a:p>
            <a:pPr marL="952500" lvl="2" indent="-323850" defTabSz="913130" eaLnBrk="1" hangingPunct="1"/>
            <a:r>
              <a:rPr lang="en-US" altLang="zh-CN" dirty="0"/>
              <a:t>Treasury stock purchases</a:t>
            </a:r>
            <a:endParaRPr lang="en-US" altLang="zh-CN" dirty="0"/>
          </a:p>
          <a:p>
            <a:pPr marL="671830" lvl="1" indent="-339725" defTabSz="913130" eaLnBrk="1" hangingPunct="1"/>
            <a:r>
              <a:rPr lang="en-US" altLang="zh-CN" sz="2000" dirty="0"/>
              <a:t>Reported in the notes to the financial statements</a:t>
            </a:r>
            <a:endParaRPr lang="en-US" altLang="zh-CN" sz="2000" dirty="0"/>
          </a:p>
          <a:p>
            <a:pPr marL="339725" lvl="0" indent="-339725" defTabSz="913130" eaLnBrk="1" hangingPunct="1"/>
            <a:r>
              <a:rPr lang="en-US" altLang="zh-CN" sz="2400" dirty="0"/>
              <a:t>Appropriations</a:t>
            </a:r>
            <a:endParaRPr lang="en-US" altLang="zh-CN" sz="2400" dirty="0"/>
          </a:p>
          <a:p>
            <a:pPr marL="671830" lvl="1" indent="-339725" defTabSz="913130" eaLnBrk="1" hangingPunct="1"/>
            <a:r>
              <a:rPr lang="en-US" altLang="zh-CN" sz="2000" dirty="0"/>
              <a:t>Restrictions on retained earnings recorded by formal journal entries</a:t>
            </a:r>
            <a:endParaRPr lang="en-US" altLang="zh-CN" sz="2000" dirty="0"/>
          </a:p>
          <a:p>
            <a:pPr marL="671830" lvl="1" indent="-339725" defTabSz="913130" eaLnBrk="1" hangingPunct="1"/>
            <a:r>
              <a:rPr lang="en-US" altLang="zh-CN" sz="2000" dirty="0"/>
              <a:t>Board of directors may designate purpose of appropriation</a:t>
            </a:r>
            <a:endParaRPr lang="en-US" altLang="zh-CN" sz="2000" dirty="0"/>
          </a:p>
          <a:p>
            <a:pPr marL="671830" lvl="1" indent="-339725" defTabSz="913130" eaLnBrk="1" hangingPunct="1"/>
            <a:r>
              <a:rPr lang="en-US" altLang="zh-CN" sz="2000" dirty="0"/>
              <a:t>Segregate in a separate account</a:t>
            </a:r>
            <a:endParaRPr lang="en-US" altLang="zh-CN" sz="2000" dirty="0"/>
          </a:p>
          <a:p>
            <a:pPr marL="952500" lvl="2" indent="-323850" defTabSz="913130" eaLnBrk="1" hangingPunct="1"/>
            <a:r>
              <a:rPr lang="en-US" altLang="zh-CN" sz="1800" dirty="0"/>
              <a:t>A portion of retained earnings for a specific use</a:t>
            </a:r>
            <a:endParaRPr lang="en-US" altLang="zh-CN" sz="1800" dirty="0"/>
          </a:p>
        </p:txBody>
      </p:sp>
      <p:sp>
        <p:nvSpPr>
          <p:cNvPr id="40964" name="Content Placeholder 4"/>
          <p:cNvSpPr>
            <a:spLocks noGrp="1"/>
          </p:cNvSpPr>
          <p:nvPr>
            <p:ph sz="half" idx="1"/>
          </p:nvPr>
        </p:nvSpPr>
        <p:spPr>
          <a:xfrm>
            <a:off x="5140325" y="2014538"/>
            <a:ext cx="3814763" cy="746125"/>
          </a:xfrm>
          <a:ln/>
        </p:spPr>
        <p:txBody>
          <a:bodyPr vert="horz" wrap="square" lIns="0" tIns="0" rIns="0" bIns="0" anchor="t" anchorCtr="0">
            <a:spAutoFit/>
          </a:bodyPr>
          <a:lstStyle>
            <a:lvl1pPr lvl="0">
              <a:buClr>
                <a:schemeClr val="folHlink"/>
              </a:buClr>
              <a:buSzPct val="60000"/>
              <a:buFont typeface="Wingdings" panose="05000000000000000000" pitchFamily="2" charset="2"/>
              <a:defRPr sz="2800"/>
            </a:lvl1pPr>
            <a:lvl2pPr lvl="1">
              <a:buClr>
                <a:schemeClr val="hlink"/>
              </a:buClr>
              <a:buSzPct val="55000"/>
              <a:buFont typeface="Wingdings" panose="05000000000000000000" pitchFamily="2" charset="2"/>
              <a:defRPr sz="2400"/>
            </a:lvl2pPr>
            <a:lvl3pPr lvl="2">
              <a:buClr>
                <a:schemeClr val="folHlink"/>
              </a:buClr>
              <a:buSzPct val="50000"/>
              <a:buFont typeface="Wingdings" panose="05000000000000000000" pitchFamily="2" charset="2"/>
              <a:defRPr sz="2000"/>
            </a:lvl3pPr>
            <a:lvl4pPr lvl="3">
              <a:buClr>
                <a:schemeClr val="accent2"/>
              </a:buClr>
              <a:buSzPct val="55000"/>
              <a:buFont typeface="Wingdings" panose="05000000000000000000" pitchFamily="2" charset="2"/>
              <a:defRPr sz="1800"/>
            </a:lvl4pPr>
            <a:lvl5pPr lvl="4">
              <a:buClr>
                <a:schemeClr val="accent1"/>
              </a:buClr>
              <a:buSzPct val="50000"/>
              <a:buFont typeface="Wingdings" panose="05000000000000000000" pitchFamily="2" charset="2"/>
              <a:defRPr sz="1800"/>
            </a:lvl5pPr>
          </a:lstStyle>
          <a:p>
            <a:pPr marL="347980" lvl="0" indent="-347980" algn="ctr" defTabSz="913130" eaLnBrk="1" hangingPunct="1">
              <a:buFont typeface="Wingdings 3" panose="05040102010807070707" pitchFamily="18" charset="2"/>
              <a:buNone/>
            </a:pPr>
            <a:r>
              <a:rPr lang="zh-CN" altLang="en-US" dirty="0"/>
              <a:t> </a:t>
            </a:r>
            <a:endParaRPr lang="zh-CN" altLang="en-US" dirty="0"/>
          </a:p>
        </p:txBody>
      </p:sp>
      <p:sp>
        <p:nvSpPr>
          <p:cNvPr id="40965" name="Slide Number Placeholder 1"/>
          <p:cNvSpPr txBox="1">
            <a:spLocks noGrp="1"/>
          </p:cNvSpPr>
          <p:nvPr/>
        </p:nvSpPr>
        <p:spPr>
          <a:xfrm>
            <a:off x="76200" y="6432550"/>
            <a:ext cx="1143000" cy="365125"/>
          </a:xfrm>
          <a:prstGeom prst="rect">
            <a:avLst/>
          </a:prstGeom>
          <a:noFill/>
          <a:ln w="9525">
            <a:noFill/>
          </a:ln>
        </p:spPr>
        <p:txBody>
          <a:bodyPr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r" eaLnBrk="1" hangingPunct="1">
              <a:spcBef>
                <a:spcPct val="0"/>
              </a:spcBef>
              <a:buClrTx/>
              <a:buSzTx/>
              <a:buFontTx/>
              <a:buNone/>
            </a:pPr>
            <a:fld id="{9A0DB2DC-4C9A-4742-B13C-FB6460FD3503}" type="slidenum">
              <a:rPr lang="zh-CN" altLang="en-US" sz="1200" dirty="0">
                <a:solidFill>
                  <a:srgbClr val="898989"/>
                </a:solidFill>
                <a:latin typeface="Calibri" panose="020F0502020204030204" pitchFamily="34" charset="0"/>
                <a:cs typeface="Arial" panose="020B0604020202020204" pitchFamily="34" charset="0"/>
              </a:rPr>
            </a:fld>
            <a:endParaRPr lang="zh-CN" altLang="en-US" sz="1200" dirty="0">
              <a:solidFill>
                <a:srgbClr val="898989"/>
              </a:solidFill>
              <a:latin typeface="Calibri" panose="020F0502020204030204" pitchFamily="34" charset="0"/>
              <a:ea typeface="Arial" panose="020B0604020202020204" pitchFamily="34" charset="0"/>
              <a:cs typeface="Arial" panose="020B0604020202020204" pitchFamily="34" charset="0"/>
            </a:endParaRP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7587">
                                            <p:txEl>
                                              <p:charRg st="186" end="201"/>
                                            </p:txEl>
                                          </p:spTgt>
                                        </p:tgtEl>
                                        <p:attrNameLst>
                                          <p:attrName>style.visibility</p:attrName>
                                        </p:attrNameLst>
                                      </p:cBhvr>
                                      <p:to>
                                        <p:strVal val="visible"/>
                                      </p:to>
                                    </p:set>
                                    <p:animEffect transition="in" filter="fade">
                                      <p:cBhvr>
                                        <p:cTn id="7" dur="500"/>
                                        <p:tgtEl>
                                          <p:spTgt spid="67587">
                                            <p:txEl>
                                              <p:charRg st="186" end="20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7587">
                                            <p:txEl>
                                              <p:charRg st="201" end="270"/>
                                            </p:txEl>
                                          </p:spTgt>
                                        </p:tgtEl>
                                        <p:attrNameLst>
                                          <p:attrName>style.visibility</p:attrName>
                                        </p:attrNameLst>
                                      </p:cBhvr>
                                      <p:to>
                                        <p:strVal val="visible"/>
                                      </p:to>
                                    </p:set>
                                    <p:animEffect transition="in" filter="fade">
                                      <p:cBhvr>
                                        <p:cTn id="10" dur="500"/>
                                        <p:tgtEl>
                                          <p:spTgt spid="67587">
                                            <p:txEl>
                                              <p:charRg st="201" end="27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7587">
                                            <p:txEl>
                                              <p:charRg st="270" end="328"/>
                                            </p:txEl>
                                          </p:spTgt>
                                        </p:tgtEl>
                                        <p:attrNameLst>
                                          <p:attrName>style.visibility</p:attrName>
                                        </p:attrNameLst>
                                      </p:cBhvr>
                                      <p:to>
                                        <p:strVal val="visible"/>
                                      </p:to>
                                    </p:set>
                                    <p:animEffect transition="in" filter="fade">
                                      <p:cBhvr>
                                        <p:cTn id="13" dur="500"/>
                                        <p:tgtEl>
                                          <p:spTgt spid="67587">
                                            <p:txEl>
                                              <p:charRg st="270" end="32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7587">
                                            <p:txEl>
                                              <p:charRg st="328" end="360"/>
                                            </p:txEl>
                                          </p:spTgt>
                                        </p:tgtEl>
                                        <p:attrNameLst>
                                          <p:attrName>style.visibility</p:attrName>
                                        </p:attrNameLst>
                                      </p:cBhvr>
                                      <p:to>
                                        <p:strVal val="visible"/>
                                      </p:to>
                                    </p:set>
                                    <p:animEffect transition="in" filter="fade">
                                      <p:cBhvr>
                                        <p:cTn id="16" dur="500"/>
                                        <p:tgtEl>
                                          <p:spTgt spid="67587">
                                            <p:txEl>
                                              <p:charRg st="328" end="36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7587">
                                            <p:txEl>
                                              <p:charRg st="360" end="410"/>
                                            </p:txEl>
                                          </p:spTgt>
                                        </p:tgtEl>
                                        <p:attrNameLst>
                                          <p:attrName>style.visibility</p:attrName>
                                        </p:attrNameLst>
                                      </p:cBhvr>
                                      <p:to>
                                        <p:strVal val="visible"/>
                                      </p:to>
                                    </p:set>
                                    <p:animEffect transition="in" filter="fade">
                                      <p:cBhvr>
                                        <p:cTn id="19" dur="500"/>
                                        <p:tgtEl>
                                          <p:spTgt spid="67587">
                                            <p:txEl>
                                              <p:charRg st="360" end="4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198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1988" name="Rectangle 2"/>
          <p:cNvSpPr/>
          <p:nvPr/>
        </p:nvSpPr>
        <p:spPr>
          <a:xfrm>
            <a:off x="685800" y="6248400"/>
            <a:ext cx="19050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41989" name="Rectangle 3"/>
          <p:cNvSpPr/>
          <p:nvPr/>
        </p:nvSpPr>
        <p:spPr>
          <a:xfrm>
            <a:off x="3124200" y="6248400"/>
            <a:ext cx="28956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35556" name="Rectangle 4"/>
          <p:cNvSpPr>
            <a:spLocks noGrp="1"/>
          </p:cNvSpPr>
          <p:nvPr>
            <p:ph idx="1"/>
          </p:nvPr>
        </p:nvSpPr>
        <p:spPr>
          <a:xfrm>
            <a:off x="1677988" y="2403475"/>
            <a:ext cx="7207250" cy="3729038"/>
          </a:xfrm>
          <a:ln/>
        </p:spPr>
        <p:txBody>
          <a:bodyPr vert="horz" wrap="square" lIns="92075" tIns="46038" rIns="92075" bIns="46038" anchor="t" anchorCtr="0"/>
          <a:p>
            <a:pPr eaLnBrk="1" hangingPunct="1"/>
            <a:r>
              <a:rPr lang="en-US" altLang="en-US" dirty="0">
                <a:solidFill>
                  <a:srgbClr val="FF3300"/>
                </a:solidFill>
              </a:rPr>
              <a:t>Dividends</a:t>
            </a:r>
            <a:r>
              <a:rPr lang="en-US" altLang="en-US" dirty="0"/>
              <a:t> come from present and past earnings in majority of states.</a:t>
            </a:r>
            <a:endParaRPr lang="en-US" altLang="en-US" dirty="0"/>
          </a:p>
          <a:p>
            <a:pPr eaLnBrk="1" hangingPunct="1"/>
            <a:r>
              <a:rPr lang="en-US" altLang="en-US" dirty="0"/>
              <a:t>Dividends come also from appreciation of assets in some states.</a:t>
            </a:r>
            <a:endParaRPr lang="en-US" altLang="en-US" dirty="0"/>
          </a:p>
          <a:p>
            <a:pPr eaLnBrk="1" hangingPunct="1"/>
            <a:r>
              <a:rPr lang="en-US" altLang="en-US" dirty="0"/>
              <a:t>Dividends restrictions are based on liquidity and solvency tests.</a:t>
            </a:r>
            <a:endParaRPr lang="en-US" altLang="en-US" dirty="0"/>
          </a:p>
        </p:txBody>
      </p:sp>
      <p:sp>
        <p:nvSpPr>
          <p:cNvPr id="41991" name="Rectangle 5"/>
          <p:cNvSpPr/>
          <p:nvPr/>
        </p:nvSpPr>
        <p:spPr>
          <a:xfrm>
            <a:off x="827088" y="333375"/>
            <a:ext cx="7767637" cy="1292225"/>
          </a:xfrm>
          <a:prstGeom prst="rect">
            <a:avLst/>
          </a:prstGeom>
          <a:noFill/>
          <a:ln w="9525">
            <a:noFill/>
          </a:ln>
        </p:spPr>
        <p:txBody>
          <a:bodyPr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dirty="0">
                <a:solidFill>
                  <a:schemeClr val="tx2"/>
                </a:solidFill>
              </a:rPr>
              <a:t>Legality of Dividends</a:t>
            </a:r>
            <a:r>
              <a:rPr lang="en-US" altLang="zh-CN" sz="4400" dirty="0">
                <a:solidFill>
                  <a:schemeClr val="tx2"/>
                </a:solidFill>
              </a:rPr>
              <a:t> </a:t>
            </a:r>
            <a:r>
              <a:rPr lang="zh-CN" altLang="en-US" sz="4000" dirty="0">
                <a:solidFill>
                  <a:schemeClr val="tx2"/>
                </a:solidFill>
              </a:rPr>
              <a:t>股利 分红</a:t>
            </a:r>
            <a:endParaRPr lang="en-US" altLang="en-US" sz="4000" dirty="0">
              <a:solidFill>
                <a:schemeClr val="tx2"/>
              </a:solidFill>
            </a:endParaRPr>
          </a:p>
        </p:txBody>
      </p:sp>
    </p:spTree>
  </p:cSld>
  <p:clrMapOvr>
    <a:masterClrMapping/>
  </p:clrMapOvr>
  <p:transition spd="slow">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535556">
                                            <p:txEl>
                                              <p:charRg st="0" end="69"/>
                                            </p:txEl>
                                          </p:spTgt>
                                        </p:tgtEl>
                                        <p:attrNameLst>
                                          <p:attrName>style.visibility</p:attrName>
                                        </p:attrNameLst>
                                      </p:cBhvr>
                                      <p:to>
                                        <p:strVal val="visible"/>
                                      </p:to>
                                    </p:set>
                                    <p:anim calcmode="lin" valueType="num">
                                      <p:cBhvr additive="base">
                                        <p:cTn id="7" dur="500" fill="hold"/>
                                        <p:tgtEl>
                                          <p:spTgt spid="535556">
                                            <p:txEl>
                                              <p:charRg st="0" end="69"/>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5556">
                                            <p:txEl>
                                              <p:charRg st="0" end="69"/>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535556">
                                            <p:txEl>
                                              <p:charRg st="69" end="133"/>
                                            </p:txEl>
                                          </p:spTgt>
                                        </p:tgtEl>
                                        <p:attrNameLst>
                                          <p:attrName>style.visibility</p:attrName>
                                        </p:attrNameLst>
                                      </p:cBhvr>
                                      <p:to>
                                        <p:strVal val="visible"/>
                                      </p:to>
                                    </p:set>
                                    <p:anim calcmode="lin" valueType="num">
                                      <p:cBhvr additive="base">
                                        <p:cTn id="13" dur="500" fill="hold"/>
                                        <p:tgtEl>
                                          <p:spTgt spid="535556">
                                            <p:txEl>
                                              <p:charRg st="69" end="13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5556">
                                            <p:txEl>
                                              <p:charRg st="69" end="13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535556">
                                            <p:txEl>
                                              <p:charRg st="133" end="199"/>
                                            </p:txEl>
                                          </p:spTgt>
                                        </p:tgtEl>
                                        <p:attrNameLst>
                                          <p:attrName>style.visibility</p:attrName>
                                        </p:attrNameLst>
                                      </p:cBhvr>
                                      <p:to>
                                        <p:strVal val="visible"/>
                                      </p:to>
                                    </p:set>
                                    <p:anim calcmode="lin" valueType="num">
                                      <p:cBhvr additive="base">
                                        <p:cTn id="19" dur="500" fill="hold"/>
                                        <p:tgtEl>
                                          <p:spTgt spid="535556">
                                            <p:txEl>
                                              <p:charRg st="133" end="199"/>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5556">
                                            <p:txEl>
                                              <p:charRg st="133" end="19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5556"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301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3012" name="Rectangle 2"/>
          <p:cNvSpPr/>
          <p:nvPr/>
        </p:nvSpPr>
        <p:spPr>
          <a:xfrm>
            <a:off x="685800" y="6326188"/>
            <a:ext cx="19050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43013" name="Rectangle 3"/>
          <p:cNvSpPr/>
          <p:nvPr/>
        </p:nvSpPr>
        <p:spPr>
          <a:xfrm>
            <a:off x="3124200" y="6400800"/>
            <a:ext cx="28956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37604" name="Rectangle 4"/>
          <p:cNvSpPr>
            <a:spLocks noGrp="1"/>
          </p:cNvSpPr>
          <p:nvPr>
            <p:ph idx="1"/>
          </p:nvPr>
        </p:nvSpPr>
        <p:spPr>
          <a:xfrm>
            <a:off x="1606550" y="2339975"/>
            <a:ext cx="7207250" cy="3727450"/>
          </a:xfrm>
          <a:ln/>
        </p:spPr>
        <p:txBody>
          <a:bodyPr vert="horz" wrap="square" lIns="92075" tIns="46038" rIns="92075" bIns="46038" anchor="t" anchorCtr="0"/>
          <a:p>
            <a:pPr marL="609600" indent="-609600" eaLnBrk="1" hangingPunct="1">
              <a:buFontTx/>
              <a:buAutoNum type="arabicPeriod"/>
            </a:pPr>
            <a:r>
              <a:rPr lang="en-US" altLang="en-US" dirty="0">
                <a:solidFill>
                  <a:srgbClr val="FF3300"/>
                </a:solidFill>
              </a:rPr>
              <a:t>Cash dividends</a:t>
            </a:r>
            <a:endParaRPr lang="en-US" altLang="en-US" dirty="0">
              <a:solidFill>
                <a:srgbClr val="FF3300"/>
              </a:solidFill>
            </a:endParaRPr>
          </a:p>
          <a:p>
            <a:pPr marL="609600" indent="-609600" eaLnBrk="1" hangingPunct="1">
              <a:buFontTx/>
              <a:buAutoNum type="arabicPeriod"/>
            </a:pPr>
            <a:r>
              <a:rPr lang="en-US" altLang="en-US" dirty="0">
                <a:solidFill>
                  <a:srgbClr val="FF3300"/>
                </a:solidFill>
              </a:rPr>
              <a:t>Property dividends</a:t>
            </a:r>
            <a:endParaRPr lang="en-US" altLang="en-US" dirty="0">
              <a:solidFill>
                <a:srgbClr val="FF3300"/>
              </a:solidFill>
            </a:endParaRPr>
          </a:p>
          <a:p>
            <a:pPr marL="609600" indent="-609600" eaLnBrk="1" hangingPunct="1">
              <a:buFontTx/>
              <a:buAutoNum type="arabicPeriod"/>
            </a:pPr>
            <a:r>
              <a:rPr lang="en-US" altLang="en-US" dirty="0">
                <a:solidFill>
                  <a:srgbClr val="FF3300"/>
                </a:solidFill>
              </a:rPr>
              <a:t>Stock dividends</a:t>
            </a:r>
            <a:endParaRPr lang="en-US" altLang="en-US" dirty="0">
              <a:solidFill>
                <a:srgbClr val="FF3300"/>
              </a:solidFill>
            </a:endParaRPr>
          </a:p>
          <a:p>
            <a:pPr marL="609600" indent="-609600" eaLnBrk="1" hangingPunct="1">
              <a:buFontTx/>
              <a:buAutoNum type="arabicPeriod"/>
            </a:pPr>
            <a:r>
              <a:rPr lang="en-US" altLang="en-US" dirty="0">
                <a:solidFill>
                  <a:srgbClr val="FF3300"/>
                </a:solidFill>
              </a:rPr>
              <a:t>Liquidating dividends</a:t>
            </a:r>
            <a:endParaRPr lang="en-US" altLang="en-US" dirty="0">
              <a:solidFill>
                <a:srgbClr val="FF3300"/>
              </a:solidFill>
            </a:endParaRPr>
          </a:p>
        </p:txBody>
      </p:sp>
      <p:sp>
        <p:nvSpPr>
          <p:cNvPr id="43015" name="Rectangle 5"/>
          <p:cNvSpPr/>
          <p:nvPr/>
        </p:nvSpPr>
        <p:spPr>
          <a:xfrm>
            <a:off x="839788" y="307975"/>
            <a:ext cx="7767637" cy="1292225"/>
          </a:xfrm>
          <a:prstGeom prst="rect">
            <a:avLst/>
          </a:prstGeom>
          <a:noFill/>
          <a:ln w="9525">
            <a:noFill/>
          </a:ln>
        </p:spPr>
        <p:txBody>
          <a:bodyPr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dirty="0">
                <a:solidFill>
                  <a:schemeClr val="tx2"/>
                </a:solidFill>
              </a:rPr>
              <a:t>Types of Dividends</a:t>
            </a:r>
            <a:endParaRPr lang="en-US" altLang="en-US" sz="4400" dirty="0">
              <a:solidFill>
                <a:schemeClr val="tx2"/>
              </a:solidFill>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37604">
                                            <p:txEl>
                                              <p:charRg st="0" end="15"/>
                                            </p:txEl>
                                          </p:spTgt>
                                        </p:tgtEl>
                                        <p:attrNameLst>
                                          <p:attrName>style.visibility</p:attrName>
                                        </p:attrNameLst>
                                      </p:cBhvr>
                                      <p:to>
                                        <p:strVal val="visible"/>
                                      </p:to>
                                    </p:set>
                                    <p:animEffect transition="in" filter="strips(downLeft)">
                                      <p:cBhvr>
                                        <p:cTn id="7" dur="500"/>
                                        <p:tgtEl>
                                          <p:spTgt spid="537604">
                                            <p:txEl>
                                              <p:charRg st="0" end="1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37604">
                                            <p:txEl>
                                              <p:charRg st="15" end="34"/>
                                            </p:txEl>
                                          </p:spTgt>
                                        </p:tgtEl>
                                        <p:attrNameLst>
                                          <p:attrName>style.visibility</p:attrName>
                                        </p:attrNameLst>
                                      </p:cBhvr>
                                      <p:to>
                                        <p:strVal val="visible"/>
                                      </p:to>
                                    </p:set>
                                    <p:animEffect transition="in" filter="strips(downLeft)">
                                      <p:cBhvr>
                                        <p:cTn id="12" dur="500"/>
                                        <p:tgtEl>
                                          <p:spTgt spid="537604">
                                            <p:txEl>
                                              <p:charRg st="15" end="3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37604">
                                            <p:txEl>
                                              <p:charRg st="34" end="50"/>
                                            </p:txEl>
                                          </p:spTgt>
                                        </p:tgtEl>
                                        <p:attrNameLst>
                                          <p:attrName>style.visibility</p:attrName>
                                        </p:attrNameLst>
                                      </p:cBhvr>
                                      <p:to>
                                        <p:strVal val="visible"/>
                                      </p:to>
                                    </p:set>
                                    <p:animEffect transition="in" filter="strips(downLeft)">
                                      <p:cBhvr>
                                        <p:cTn id="17" dur="500"/>
                                        <p:tgtEl>
                                          <p:spTgt spid="537604">
                                            <p:txEl>
                                              <p:charRg st="34" end="5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37604">
                                            <p:txEl>
                                              <p:charRg st="50" end="72"/>
                                            </p:txEl>
                                          </p:spTgt>
                                        </p:tgtEl>
                                        <p:attrNameLst>
                                          <p:attrName>style.visibility</p:attrName>
                                        </p:attrNameLst>
                                      </p:cBhvr>
                                      <p:to>
                                        <p:strVal val="visible"/>
                                      </p:to>
                                    </p:set>
                                    <p:animEffect transition="in" filter="strips(downLeft)">
                                      <p:cBhvr>
                                        <p:cTn id="22" dur="500"/>
                                        <p:tgtEl>
                                          <p:spTgt spid="537604">
                                            <p:txEl>
                                              <p:charRg st="50" end="7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7604"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403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39650" name="Rectangle 2"/>
          <p:cNvSpPr>
            <a:spLocks noGrp="1"/>
          </p:cNvSpPr>
          <p:nvPr>
            <p:ph idx="1"/>
          </p:nvPr>
        </p:nvSpPr>
        <p:spPr>
          <a:xfrm>
            <a:off x="1663700" y="2233613"/>
            <a:ext cx="7207250" cy="3795712"/>
          </a:xfrm>
          <a:ln/>
        </p:spPr>
        <p:txBody>
          <a:bodyPr vert="horz" wrap="square" lIns="91440" tIns="45720" rIns="91440" bIns="45720" anchor="t" anchorCtr="0"/>
          <a:p>
            <a:pPr marL="609600" indent="-609600" eaLnBrk="1" hangingPunct="1">
              <a:buSzPct val="90000"/>
              <a:buFont typeface="Trebuchet MS" panose="020B0603020202020204" pitchFamily="34" charset="0"/>
              <a:buNone/>
            </a:pPr>
            <a:r>
              <a:rPr lang="en-US" altLang="en-US" sz="3600" dirty="0">
                <a:solidFill>
                  <a:schemeClr val="tx2"/>
                </a:solidFill>
              </a:rPr>
              <a:t> </a:t>
            </a:r>
            <a:r>
              <a:rPr lang="en-US" altLang="en-US" dirty="0">
                <a:solidFill>
                  <a:schemeClr val="tx2"/>
                </a:solidFill>
              </a:rPr>
              <a:t>There are three important dates:</a:t>
            </a:r>
            <a:endParaRPr lang="en-US" altLang="en-US" dirty="0">
              <a:solidFill>
                <a:schemeClr val="tx2"/>
              </a:solidFill>
            </a:endParaRPr>
          </a:p>
          <a:p>
            <a:pPr marL="609600" indent="-609600" eaLnBrk="1" hangingPunct="1">
              <a:buFontTx/>
              <a:buAutoNum type="arabicPeriod"/>
            </a:pPr>
            <a:r>
              <a:rPr lang="en-US" altLang="en-US" dirty="0">
                <a:solidFill>
                  <a:schemeClr val="tx2"/>
                </a:solidFill>
              </a:rPr>
              <a:t>the </a:t>
            </a:r>
            <a:r>
              <a:rPr lang="en-US" altLang="en-US" dirty="0">
                <a:solidFill>
                  <a:srgbClr val="FF3300"/>
                </a:solidFill>
              </a:rPr>
              <a:t>declaration date</a:t>
            </a:r>
            <a:r>
              <a:rPr lang="en-US" altLang="en-US" dirty="0">
                <a:solidFill>
                  <a:schemeClr val="tx2"/>
                </a:solidFill>
              </a:rPr>
              <a:t> (</a:t>
            </a:r>
            <a:r>
              <a:rPr lang="en-US" altLang="en-US" sz="2800" dirty="0">
                <a:solidFill>
                  <a:schemeClr val="tx2"/>
                </a:solidFill>
              </a:rPr>
              <a:t>dividends are declared and accrued)</a:t>
            </a:r>
            <a:r>
              <a:rPr lang="en-US" altLang="zh-CN" sz="2800" dirty="0">
                <a:solidFill>
                  <a:schemeClr val="tx2"/>
                </a:solidFill>
              </a:rPr>
              <a:t> </a:t>
            </a:r>
            <a:r>
              <a:rPr lang="zh-CN" altLang="en-US" sz="2800" dirty="0">
                <a:solidFill>
                  <a:schemeClr val="tx2"/>
                </a:solidFill>
              </a:rPr>
              <a:t>宣布</a:t>
            </a:r>
            <a:endParaRPr lang="en-US" altLang="en-US" sz="2800" dirty="0">
              <a:solidFill>
                <a:schemeClr val="tx2"/>
              </a:solidFill>
            </a:endParaRPr>
          </a:p>
          <a:p>
            <a:pPr marL="609600" indent="-609600" eaLnBrk="1" hangingPunct="1">
              <a:buFontTx/>
              <a:buAutoNum type="arabicPeriod"/>
            </a:pPr>
            <a:r>
              <a:rPr lang="en-US" altLang="en-US" dirty="0">
                <a:solidFill>
                  <a:schemeClr val="tx2"/>
                </a:solidFill>
              </a:rPr>
              <a:t>the </a:t>
            </a:r>
            <a:r>
              <a:rPr lang="en-US" altLang="en-US" dirty="0">
                <a:solidFill>
                  <a:srgbClr val="FF3300"/>
                </a:solidFill>
              </a:rPr>
              <a:t>record date</a:t>
            </a:r>
            <a:r>
              <a:rPr lang="en-US" altLang="en-US" dirty="0">
                <a:solidFill>
                  <a:schemeClr val="tx2"/>
                </a:solidFill>
              </a:rPr>
              <a:t> (</a:t>
            </a:r>
            <a:r>
              <a:rPr lang="en-US" altLang="en-US" sz="2800" dirty="0">
                <a:solidFill>
                  <a:schemeClr val="tx2"/>
                </a:solidFill>
              </a:rPr>
              <a:t>list of stockholders to whom dividends are to be paid is finalized)</a:t>
            </a:r>
            <a:r>
              <a:rPr lang="en-US" altLang="zh-CN" sz="2800" dirty="0">
                <a:solidFill>
                  <a:schemeClr val="tx2"/>
                </a:solidFill>
              </a:rPr>
              <a:t> </a:t>
            </a:r>
            <a:r>
              <a:rPr lang="zh-CN" altLang="en-US" sz="2800" dirty="0">
                <a:solidFill>
                  <a:schemeClr val="tx2"/>
                </a:solidFill>
              </a:rPr>
              <a:t>过户登记</a:t>
            </a:r>
            <a:endParaRPr lang="en-US" altLang="en-US" dirty="0">
              <a:solidFill>
                <a:schemeClr val="tx2"/>
              </a:solidFill>
            </a:endParaRPr>
          </a:p>
          <a:p>
            <a:pPr marL="609600" indent="-609600" eaLnBrk="1" hangingPunct="1">
              <a:buFontTx/>
              <a:buAutoNum type="arabicPeriod"/>
            </a:pPr>
            <a:r>
              <a:rPr lang="en-US" altLang="en-US" dirty="0">
                <a:solidFill>
                  <a:schemeClr val="tx2"/>
                </a:solidFill>
              </a:rPr>
              <a:t>the </a:t>
            </a:r>
            <a:r>
              <a:rPr lang="en-US" altLang="en-US" dirty="0">
                <a:solidFill>
                  <a:srgbClr val="FF3300"/>
                </a:solidFill>
              </a:rPr>
              <a:t>payment date</a:t>
            </a:r>
            <a:r>
              <a:rPr lang="en-US" altLang="en-US" dirty="0">
                <a:solidFill>
                  <a:schemeClr val="tx2"/>
                </a:solidFill>
              </a:rPr>
              <a:t> (</a:t>
            </a:r>
            <a:r>
              <a:rPr lang="en-US" altLang="en-US" sz="2800" dirty="0">
                <a:solidFill>
                  <a:schemeClr val="tx2"/>
                </a:solidFill>
              </a:rPr>
              <a:t>dividends are paid to stockholders of record</a:t>
            </a:r>
            <a:r>
              <a:rPr lang="en-US" altLang="en-US" dirty="0">
                <a:solidFill>
                  <a:schemeClr val="tx2"/>
                </a:solidFill>
              </a:rPr>
              <a:t>) </a:t>
            </a:r>
            <a:r>
              <a:rPr lang="en-US" altLang="zh-CN" dirty="0">
                <a:solidFill>
                  <a:schemeClr val="tx2"/>
                </a:solidFill>
              </a:rPr>
              <a:t>支付</a:t>
            </a:r>
            <a:endParaRPr lang="en-US" altLang="en-US" dirty="0">
              <a:solidFill>
                <a:schemeClr val="tx2"/>
              </a:solidFill>
            </a:endParaRPr>
          </a:p>
        </p:txBody>
      </p:sp>
      <p:sp>
        <p:nvSpPr>
          <p:cNvPr id="44037" name="Rectangle 3"/>
          <p:cNvSpPr/>
          <p:nvPr/>
        </p:nvSpPr>
        <p:spPr>
          <a:xfrm>
            <a:off x="839788" y="307975"/>
            <a:ext cx="7767637" cy="1292225"/>
          </a:xfrm>
          <a:prstGeom prst="rect">
            <a:avLst/>
          </a:prstGeom>
          <a:noFill/>
          <a:ln w="9525">
            <a:noFill/>
          </a:ln>
        </p:spPr>
        <p:txBody>
          <a:bodyPr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dirty="0">
                <a:solidFill>
                  <a:schemeClr val="tx2"/>
                </a:solidFill>
              </a:rPr>
              <a:t>Cash Dividends: Important Dates</a:t>
            </a:r>
            <a:endParaRPr lang="en-US" altLang="en-US" sz="4400" dirty="0">
              <a:solidFill>
                <a:schemeClr val="tx2"/>
              </a:solidFill>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9650">
                                            <p:txEl>
                                              <p:charRg st="0" end="34"/>
                                            </p:txEl>
                                          </p:spTgt>
                                        </p:tgtEl>
                                        <p:attrNameLst>
                                          <p:attrName>style.visibility</p:attrName>
                                        </p:attrNameLst>
                                      </p:cBhvr>
                                      <p:to>
                                        <p:strVal val="visible"/>
                                      </p:to>
                                    </p:set>
                                    <p:animEffect transition="in" filter="wipe(left)">
                                      <p:cBhvr>
                                        <p:cTn id="7" dur="500"/>
                                        <p:tgtEl>
                                          <p:spTgt spid="539650">
                                            <p:txEl>
                                              <p:charRg st="0" end="3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9650">
                                            <p:txEl>
                                              <p:charRg st="34" end="95"/>
                                            </p:txEl>
                                          </p:spTgt>
                                        </p:tgtEl>
                                        <p:attrNameLst>
                                          <p:attrName>style.visibility</p:attrName>
                                        </p:attrNameLst>
                                      </p:cBhvr>
                                      <p:to>
                                        <p:strVal val="visible"/>
                                      </p:to>
                                    </p:set>
                                    <p:animEffect transition="in" filter="wipe(left)">
                                      <p:cBhvr>
                                        <p:cTn id="12" dur="500"/>
                                        <p:tgtEl>
                                          <p:spTgt spid="539650">
                                            <p:txEl>
                                              <p:charRg st="34" end="9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39650">
                                            <p:txEl>
                                              <p:charRg st="95" end="185"/>
                                            </p:txEl>
                                          </p:spTgt>
                                        </p:tgtEl>
                                        <p:attrNameLst>
                                          <p:attrName>style.visibility</p:attrName>
                                        </p:attrNameLst>
                                      </p:cBhvr>
                                      <p:to>
                                        <p:strVal val="visible"/>
                                      </p:to>
                                    </p:set>
                                    <p:animEffect transition="in" filter="wipe(left)">
                                      <p:cBhvr>
                                        <p:cTn id="17" dur="500"/>
                                        <p:tgtEl>
                                          <p:spTgt spid="539650">
                                            <p:txEl>
                                              <p:charRg st="95" end="18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39650">
                                            <p:txEl>
                                              <p:charRg st="185" end="252"/>
                                            </p:txEl>
                                          </p:spTgt>
                                        </p:tgtEl>
                                        <p:attrNameLst>
                                          <p:attrName>style.visibility</p:attrName>
                                        </p:attrNameLst>
                                      </p:cBhvr>
                                      <p:to>
                                        <p:strVal val="visible"/>
                                      </p:to>
                                    </p:set>
                                    <p:animEffect transition="in" filter="wipe(left)">
                                      <p:cBhvr>
                                        <p:cTn id="22" dur="500"/>
                                        <p:tgtEl>
                                          <p:spTgt spid="539650">
                                            <p:txEl>
                                              <p:charRg st="185" end="25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9650"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5059"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5060" name="Rectangle 2"/>
          <p:cNvSpPr/>
          <p:nvPr/>
        </p:nvSpPr>
        <p:spPr>
          <a:xfrm>
            <a:off x="685800" y="6326188"/>
            <a:ext cx="19050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45061" name="Rectangle 3"/>
          <p:cNvSpPr/>
          <p:nvPr/>
        </p:nvSpPr>
        <p:spPr>
          <a:xfrm>
            <a:off x="3124200" y="6400800"/>
            <a:ext cx="28956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45062" name="Rectangle 4"/>
          <p:cNvSpPr>
            <a:spLocks noGrp="1"/>
          </p:cNvSpPr>
          <p:nvPr>
            <p:ph sz="half" idx="1"/>
          </p:nvPr>
        </p:nvSpPr>
        <p:spPr>
          <a:xfrm>
            <a:off x="539750" y="2403475"/>
            <a:ext cx="3605213" cy="3214688"/>
          </a:xfrm>
          <a:solidFill>
            <a:srgbClr val="99FFFF">
              <a:alpha val="100000"/>
            </a:srgbClr>
          </a:solidFill>
          <a:ln w="38100">
            <a:solidFill>
              <a:srgbClr val="660066">
                <a:alpha val="100000"/>
              </a:srgbClr>
            </a:solidFill>
            <a:miter lim="800000"/>
          </a:ln>
        </p:spPr>
        <p:txBody>
          <a:bodyPr vert="horz" wrap="square" lIns="92075" tIns="46038" rIns="92075" bIns="46038" anchor="t" anchorCtr="0"/>
          <a:p>
            <a:pPr eaLnBrk="1" hangingPunct="1">
              <a:buSzPct val="60000"/>
            </a:pPr>
            <a:r>
              <a:rPr lang="en-US" altLang="en-US" dirty="0">
                <a:latin typeface="+mn-lt"/>
                <a:ea typeface="+mn-ea"/>
                <a:cs typeface="+mn-cs"/>
              </a:rPr>
              <a:t>DATE  DECLARED		                            	</a:t>
            </a:r>
            <a:endParaRPr lang="en-US" altLang="en-US" dirty="0">
              <a:latin typeface="+mn-lt"/>
              <a:ea typeface="+mn-ea"/>
              <a:cs typeface="+mn-cs"/>
            </a:endParaRPr>
          </a:p>
          <a:p>
            <a:pPr eaLnBrk="1" hangingPunct="1">
              <a:buSzPct val="60000"/>
            </a:pPr>
            <a:r>
              <a:rPr lang="en-US" altLang="en-US" dirty="0">
                <a:latin typeface="+mn-lt"/>
                <a:ea typeface="+mn-ea"/>
                <a:cs typeface="+mn-cs"/>
              </a:rPr>
              <a:t>DATE OF RECORD			</a:t>
            </a:r>
            <a:endParaRPr lang="en-US" altLang="en-US" dirty="0">
              <a:latin typeface="+mn-lt"/>
              <a:ea typeface="+mn-ea"/>
              <a:cs typeface="+mn-cs"/>
            </a:endParaRPr>
          </a:p>
          <a:p>
            <a:pPr eaLnBrk="1" hangingPunct="1">
              <a:buSzPct val="60000"/>
            </a:pPr>
            <a:r>
              <a:rPr lang="en-US" altLang="en-US" dirty="0">
                <a:latin typeface="+mn-lt"/>
                <a:ea typeface="+mn-ea"/>
                <a:cs typeface="+mn-cs"/>
              </a:rPr>
              <a:t>DATE OF PAYMENT</a:t>
            </a:r>
            <a:endParaRPr lang="en-US" altLang="en-US" dirty="0">
              <a:latin typeface="+mn-lt"/>
              <a:ea typeface="+mn-ea"/>
              <a:cs typeface="+mn-cs"/>
            </a:endParaRPr>
          </a:p>
        </p:txBody>
      </p:sp>
      <p:sp>
        <p:nvSpPr>
          <p:cNvPr id="541701" name="Rectangle 5"/>
          <p:cNvSpPr>
            <a:spLocks noGrp="1"/>
          </p:cNvSpPr>
          <p:nvPr>
            <p:ph sz="half" idx="2"/>
          </p:nvPr>
        </p:nvSpPr>
        <p:spPr>
          <a:xfrm>
            <a:off x="4427538" y="2403475"/>
            <a:ext cx="4527550" cy="3214688"/>
          </a:xfrm>
          <a:solidFill>
            <a:srgbClr val="99FFFF">
              <a:alpha val="100000"/>
            </a:srgbClr>
          </a:solidFill>
          <a:ln w="38100">
            <a:solidFill>
              <a:srgbClr val="660066">
                <a:alpha val="100000"/>
              </a:srgbClr>
            </a:solidFill>
            <a:miter lim="800000"/>
          </a:ln>
        </p:spPr>
        <p:txBody>
          <a:bodyPr vert="horz" wrap="square" lIns="92075" tIns="46038" rIns="92075" bIns="46038" anchor="t" anchorCtr="0"/>
          <a:p>
            <a:pPr eaLnBrk="1" hangingPunct="1">
              <a:buSzPct val="60000"/>
            </a:pPr>
            <a:r>
              <a:rPr lang="en-US" altLang="en-US" dirty="0">
                <a:latin typeface="+mn-lt"/>
                <a:ea typeface="+mn-ea"/>
                <a:cs typeface="+mn-cs"/>
              </a:rPr>
              <a:t>Retained Earnings 	Dividends Payable	</a:t>
            </a:r>
            <a:endParaRPr lang="en-US" altLang="en-US" dirty="0">
              <a:latin typeface="+mn-lt"/>
              <a:ea typeface="+mn-ea"/>
              <a:cs typeface="+mn-cs"/>
            </a:endParaRPr>
          </a:p>
          <a:p>
            <a:pPr eaLnBrk="1" hangingPunct="1">
              <a:buSzPct val="60000"/>
            </a:pPr>
            <a:r>
              <a:rPr lang="en-US" altLang="en-US" dirty="0">
                <a:latin typeface="+mn-lt"/>
                <a:ea typeface="+mn-ea"/>
                <a:cs typeface="+mn-cs"/>
              </a:rPr>
              <a:t>No Entry							</a:t>
            </a:r>
            <a:endParaRPr lang="en-US" altLang="en-US" dirty="0">
              <a:latin typeface="+mn-lt"/>
              <a:ea typeface="+mn-ea"/>
              <a:cs typeface="+mn-cs"/>
            </a:endParaRPr>
          </a:p>
          <a:p>
            <a:pPr eaLnBrk="1" hangingPunct="1">
              <a:buSzPct val="60000"/>
            </a:pPr>
            <a:r>
              <a:rPr lang="en-US" altLang="en-US" dirty="0">
                <a:latin typeface="+mn-lt"/>
                <a:ea typeface="+mn-ea"/>
                <a:cs typeface="+mn-cs"/>
              </a:rPr>
              <a:t>Dividends Payable 	Cash</a:t>
            </a:r>
            <a:endParaRPr lang="en-US" altLang="en-US" dirty="0">
              <a:latin typeface="+mn-lt"/>
              <a:ea typeface="+mn-ea"/>
              <a:cs typeface="+mn-cs"/>
            </a:endParaRPr>
          </a:p>
        </p:txBody>
      </p:sp>
      <p:sp>
        <p:nvSpPr>
          <p:cNvPr id="45064" name="Rectangle 6"/>
          <p:cNvSpPr/>
          <p:nvPr/>
        </p:nvSpPr>
        <p:spPr>
          <a:xfrm>
            <a:off x="839788" y="307975"/>
            <a:ext cx="7767637" cy="1292225"/>
          </a:xfrm>
          <a:prstGeom prst="rect">
            <a:avLst/>
          </a:prstGeom>
          <a:noFill/>
          <a:ln w="9525">
            <a:noFill/>
          </a:ln>
        </p:spPr>
        <p:txBody>
          <a:bodyPr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dirty="0">
                <a:solidFill>
                  <a:schemeClr val="tx2"/>
                </a:solidFill>
              </a:rPr>
              <a:t>Cash Dividends: Journal Entries</a:t>
            </a:r>
            <a:endParaRPr lang="en-US" altLang="en-US" sz="4400" dirty="0">
              <a:solidFill>
                <a:schemeClr val="tx2"/>
              </a:solidFill>
            </a:endParaRPr>
          </a:p>
        </p:txBody>
      </p:sp>
    </p:spTree>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541701">
                                            <p:txEl>
                                              <p:charRg st="0" end="38"/>
                                            </p:txEl>
                                          </p:spTgt>
                                        </p:tgtEl>
                                        <p:attrNameLst>
                                          <p:attrName>style.visibility</p:attrName>
                                        </p:attrNameLst>
                                      </p:cBhvr>
                                      <p:to>
                                        <p:strVal val="visible"/>
                                      </p:to>
                                    </p:set>
                                    <p:anim calcmode="lin" valueType="num">
                                      <p:cBhvr additive="base">
                                        <p:cTn id="7" dur="500" fill="hold"/>
                                        <p:tgtEl>
                                          <p:spTgt spid="541701">
                                            <p:txEl>
                                              <p:charRg st="0" end="38"/>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1701">
                                            <p:txEl>
                                              <p:charRg st="0" end="38"/>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541701">
                                            <p:txEl>
                                              <p:charRg st="38" end="54"/>
                                            </p:txEl>
                                          </p:spTgt>
                                        </p:tgtEl>
                                        <p:attrNameLst>
                                          <p:attrName>style.visibility</p:attrName>
                                        </p:attrNameLst>
                                      </p:cBhvr>
                                      <p:to>
                                        <p:strVal val="visible"/>
                                      </p:to>
                                    </p:set>
                                    <p:anim calcmode="lin" valueType="num">
                                      <p:cBhvr additive="base">
                                        <p:cTn id="13" dur="500" fill="hold"/>
                                        <p:tgtEl>
                                          <p:spTgt spid="541701">
                                            <p:txEl>
                                              <p:charRg st="38" end="5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1701">
                                            <p:txEl>
                                              <p:charRg st="38" end="54"/>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541701">
                                            <p:txEl>
                                              <p:charRg st="54" end="78"/>
                                            </p:txEl>
                                          </p:spTgt>
                                        </p:tgtEl>
                                        <p:attrNameLst>
                                          <p:attrName>style.visibility</p:attrName>
                                        </p:attrNameLst>
                                      </p:cBhvr>
                                      <p:to>
                                        <p:strVal val="visible"/>
                                      </p:to>
                                    </p:set>
                                    <p:anim calcmode="lin" valueType="num">
                                      <p:cBhvr additive="base">
                                        <p:cTn id="19" dur="500" fill="hold"/>
                                        <p:tgtEl>
                                          <p:spTgt spid="541701">
                                            <p:txEl>
                                              <p:charRg st="54" end="78"/>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1701">
                                            <p:txEl>
                                              <p:charRg st="54" end="78"/>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70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921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9220" name="Rectangle 2"/>
          <p:cNvSpPr>
            <a:spLocks noGrp="1"/>
          </p:cNvSpPr>
          <p:nvPr>
            <p:ph type="title"/>
          </p:nvPr>
        </p:nvSpPr>
        <p:spPr>
          <a:ln/>
        </p:spPr>
        <p:txBody>
          <a:bodyPr vert="horz" wrap="square" lIns="91440" tIns="45720" rIns="91440" bIns="45720" anchor="b" anchorCtr="0"/>
          <a:p>
            <a:pPr eaLnBrk="1" hangingPunct="1"/>
            <a:r>
              <a:rPr lang="en-US" altLang="zh-CN" dirty="0"/>
              <a:t>Legal Forms of Business: </a:t>
            </a:r>
            <a:br>
              <a:rPr lang="en-US" altLang="zh-CN" dirty="0"/>
            </a:br>
            <a:r>
              <a:rPr lang="en-US" altLang="zh-CN" dirty="0"/>
              <a:t>Sole Proprietorship</a:t>
            </a:r>
            <a:endParaRPr lang="en-US" altLang="zh-CN" dirty="0"/>
          </a:p>
        </p:txBody>
      </p:sp>
      <p:sp>
        <p:nvSpPr>
          <p:cNvPr id="9221" name="Rectangle 3"/>
          <p:cNvSpPr>
            <a:spLocks noGrp="1"/>
          </p:cNvSpPr>
          <p:nvPr>
            <p:ph idx="1"/>
          </p:nvPr>
        </p:nvSpPr>
        <p:spPr>
          <a:xfrm>
            <a:off x="1182688" y="2641600"/>
            <a:ext cx="7772400" cy="3490913"/>
          </a:xfrm>
          <a:ln/>
        </p:spPr>
        <p:txBody>
          <a:bodyPr vert="horz" wrap="square" lIns="91440" tIns="45720" rIns="91440" bIns="45720" anchor="t" anchorCtr="0"/>
          <a:p>
            <a:pPr eaLnBrk="1" hangingPunct="1">
              <a:buFont typeface="Symbol" panose="05050102010706020507" pitchFamily="18" charset="2"/>
              <a:buChar char="·"/>
            </a:pPr>
            <a:r>
              <a:rPr lang="en-US" altLang="zh-CN" dirty="0"/>
              <a:t>Owned by an individual.</a:t>
            </a:r>
            <a:endParaRPr lang="en-US" altLang="zh-CN" dirty="0"/>
          </a:p>
          <a:p>
            <a:pPr eaLnBrk="1" hangingPunct="1">
              <a:buFont typeface="Symbol" panose="05050102010706020507" pitchFamily="18" charset="2"/>
              <a:buNone/>
            </a:pPr>
            <a:endParaRPr lang="en-US" altLang="zh-CN" dirty="0"/>
          </a:p>
          <a:p>
            <a:pPr eaLnBrk="1" hangingPunct="1">
              <a:buFont typeface="Symbol" panose="05050102010706020507" pitchFamily="18" charset="2"/>
              <a:buChar char="·"/>
            </a:pPr>
            <a:r>
              <a:rPr lang="en-US" altLang="zh-CN" dirty="0"/>
              <a:t>Not legally separate from the owner.</a:t>
            </a:r>
            <a:endParaRPr lang="en-US" altLang="zh-CN" dirty="0"/>
          </a:p>
          <a:p>
            <a:pPr eaLnBrk="1" hangingPunct="1">
              <a:buFont typeface="Symbol" panose="05050102010706020507" pitchFamily="18" charset="2"/>
              <a:buNone/>
            </a:pPr>
            <a:endParaRPr lang="en-US" altLang="zh-CN" dirty="0"/>
          </a:p>
          <a:p>
            <a:pPr eaLnBrk="1" hangingPunct="1">
              <a:buFont typeface="Symbol" panose="05050102010706020507" pitchFamily="18" charset="2"/>
              <a:buChar char="·"/>
            </a:pPr>
            <a:r>
              <a:rPr lang="en-US" altLang="zh-CN" dirty="0"/>
              <a:t>Cannot issue stock.</a:t>
            </a:r>
            <a:endParaRPr lang="en-US" altLang="zh-CN" dirty="0"/>
          </a:p>
          <a:p>
            <a:pPr eaLnBrk="1" hangingPunct="1">
              <a:buFont typeface="Wingdings" panose="05000000000000000000" pitchFamily="2" charset="2"/>
              <a:buChar char="n"/>
            </a:pPr>
            <a:endParaRPr lang="zh-CN"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页脚占位符 5"/>
          <p:cNvSpPr txBox="1">
            <a:spLocks noGrp="1"/>
          </p:cNvSpPr>
          <p:nvPr>
            <p:ph type="ftr" sz="quarter" idx="11"/>
          </p:nvPr>
        </p:nvSpPr>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5059" name="灯片编号占位符 6"/>
          <p:cNvSpPr txBox="1">
            <a:spLocks noGrp="1"/>
          </p:cNvSpPr>
          <p:nvPr>
            <p:ph type="sldNum" sz="quarter" idx="12"/>
          </p:nvPr>
        </p:nvSpPr>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5060" name="Rectangle 2"/>
          <p:cNvSpPr/>
          <p:nvPr/>
        </p:nvSpPr>
        <p:spPr>
          <a:xfrm>
            <a:off x="685800" y="6326188"/>
            <a:ext cx="19050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45061" name="Rectangle 3"/>
          <p:cNvSpPr/>
          <p:nvPr/>
        </p:nvSpPr>
        <p:spPr>
          <a:xfrm>
            <a:off x="3124200" y="6400800"/>
            <a:ext cx="28956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45062" name="Rectangle 4"/>
          <p:cNvSpPr>
            <a:spLocks noGrp="1"/>
          </p:cNvSpPr>
          <p:nvPr>
            <p:ph sz="half" idx="1"/>
          </p:nvPr>
        </p:nvSpPr>
        <p:spPr>
          <a:xfrm>
            <a:off x="109220" y="2413635"/>
            <a:ext cx="3605213" cy="3214688"/>
          </a:xfrm>
          <a:solidFill>
            <a:srgbClr val="99FFFF">
              <a:alpha val="100000"/>
            </a:srgbClr>
          </a:solidFill>
          <a:ln w="38100">
            <a:solidFill>
              <a:srgbClr val="660066">
                <a:alpha val="100000"/>
              </a:srgbClr>
            </a:solidFill>
            <a:miter lim="800000"/>
          </a:ln>
        </p:spPr>
        <p:txBody>
          <a:bodyPr vert="horz" wrap="square" lIns="92075" tIns="46038" rIns="92075" bIns="46038" anchor="t" anchorCtr="0"/>
          <a:p>
            <a:pPr eaLnBrk="1" hangingPunct="1">
              <a:buSzPct val="60000"/>
            </a:pPr>
            <a:r>
              <a:rPr lang="en-US" altLang="en-US" sz="2000" dirty="0">
                <a:latin typeface="+mn-lt"/>
                <a:ea typeface="+mn-ea"/>
                <a:cs typeface="+mn-cs"/>
              </a:rPr>
              <a:t>DATE  DECLARED		                            </a:t>
            </a:r>
            <a:endParaRPr lang="en-US" altLang="en-US" sz="2000" dirty="0">
              <a:latin typeface="+mn-lt"/>
              <a:ea typeface="+mn-ea"/>
              <a:cs typeface="+mn-cs"/>
            </a:endParaRPr>
          </a:p>
          <a:p>
            <a:pPr marL="0" indent="0" eaLnBrk="1" hangingPunct="1">
              <a:buSzPct val="60000"/>
              <a:buNone/>
            </a:pPr>
            <a:r>
              <a:rPr lang="en-US" altLang="en-US" sz="2000" dirty="0">
                <a:latin typeface="+mn-lt"/>
                <a:ea typeface="+mn-ea"/>
                <a:cs typeface="+mn-cs"/>
              </a:rPr>
              <a:t>	</a:t>
            </a:r>
            <a:endParaRPr lang="en-US" altLang="en-US" sz="2000" dirty="0">
              <a:latin typeface="+mn-lt"/>
              <a:ea typeface="+mn-ea"/>
              <a:cs typeface="+mn-cs"/>
            </a:endParaRPr>
          </a:p>
          <a:p>
            <a:pPr eaLnBrk="1" hangingPunct="1">
              <a:buSzPct val="60000"/>
            </a:pPr>
            <a:r>
              <a:rPr lang="en-US" altLang="en-US" sz="2000" dirty="0">
                <a:latin typeface="+mn-lt"/>
                <a:ea typeface="+mn-ea"/>
                <a:cs typeface="+mn-cs"/>
              </a:rPr>
              <a:t>DATE OF RECORD	</a:t>
            </a:r>
            <a:endParaRPr lang="en-US" altLang="en-US" sz="2000" dirty="0">
              <a:latin typeface="+mn-lt"/>
              <a:ea typeface="+mn-ea"/>
              <a:cs typeface="+mn-cs"/>
            </a:endParaRPr>
          </a:p>
          <a:p>
            <a:pPr eaLnBrk="1" hangingPunct="1">
              <a:buSzPct val="60000"/>
            </a:pPr>
            <a:endParaRPr lang="en-US" altLang="en-US" sz="2000" dirty="0">
              <a:latin typeface="+mn-lt"/>
              <a:ea typeface="+mn-ea"/>
              <a:cs typeface="+mn-cs"/>
            </a:endParaRPr>
          </a:p>
          <a:p>
            <a:pPr marL="0" indent="0" eaLnBrk="1" hangingPunct="1">
              <a:buSzPct val="60000"/>
              <a:buNone/>
            </a:pPr>
            <a:endParaRPr lang="en-US" altLang="en-US" sz="2000" dirty="0">
              <a:latin typeface="+mn-lt"/>
              <a:ea typeface="+mn-ea"/>
              <a:cs typeface="+mn-cs"/>
            </a:endParaRPr>
          </a:p>
          <a:p>
            <a:pPr marL="0" indent="0" eaLnBrk="1" hangingPunct="1">
              <a:buSzPct val="60000"/>
              <a:buNone/>
            </a:pPr>
            <a:r>
              <a:rPr lang="en-US" altLang="en-US" sz="2000" dirty="0">
                <a:latin typeface="+mn-lt"/>
                <a:ea typeface="+mn-ea"/>
                <a:cs typeface="+mn-cs"/>
              </a:rPr>
              <a:t>		</a:t>
            </a:r>
            <a:endParaRPr lang="en-US" altLang="en-US" sz="2000" dirty="0">
              <a:latin typeface="+mn-lt"/>
              <a:ea typeface="+mn-ea"/>
              <a:cs typeface="+mn-cs"/>
            </a:endParaRPr>
          </a:p>
          <a:p>
            <a:pPr eaLnBrk="1" hangingPunct="1">
              <a:buSzPct val="60000"/>
            </a:pPr>
            <a:r>
              <a:rPr lang="en-US" altLang="en-US" sz="2000" dirty="0">
                <a:latin typeface="+mn-lt"/>
                <a:ea typeface="+mn-ea"/>
                <a:cs typeface="+mn-cs"/>
              </a:rPr>
              <a:t>DATE OF </a:t>
            </a:r>
            <a:r>
              <a:rPr lang="en-US" altLang="en-US" sz="2000" dirty="0">
                <a:highlight>
                  <a:srgbClr val="C0C0C0"/>
                </a:highlight>
                <a:latin typeface="+mn-lt"/>
                <a:ea typeface="+mn-ea"/>
                <a:cs typeface="+mn-cs"/>
              </a:rPr>
              <a:t>DISTRIBUTION</a:t>
            </a:r>
            <a:endParaRPr lang="en-US" altLang="en-US" sz="2000" dirty="0">
              <a:highlight>
                <a:srgbClr val="C0C0C0"/>
              </a:highlight>
              <a:latin typeface="+mn-lt"/>
              <a:ea typeface="+mn-ea"/>
              <a:cs typeface="+mn-cs"/>
            </a:endParaRPr>
          </a:p>
        </p:txBody>
      </p:sp>
      <p:sp>
        <p:nvSpPr>
          <p:cNvPr id="541701" name="Rectangle 5"/>
          <p:cNvSpPr>
            <a:spLocks noGrp="1"/>
          </p:cNvSpPr>
          <p:nvPr>
            <p:ph sz="half" idx="2"/>
          </p:nvPr>
        </p:nvSpPr>
        <p:spPr>
          <a:xfrm>
            <a:off x="4152265" y="2403475"/>
            <a:ext cx="4803140" cy="3492500"/>
          </a:xfrm>
          <a:solidFill>
            <a:srgbClr val="99FFFF">
              <a:alpha val="100000"/>
            </a:srgbClr>
          </a:solidFill>
          <a:ln w="38100">
            <a:solidFill>
              <a:srgbClr val="660066">
                <a:alpha val="100000"/>
              </a:srgbClr>
            </a:solidFill>
            <a:miter lim="800000"/>
          </a:ln>
        </p:spPr>
        <p:txBody>
          <a:bodyPr vert="horz" wrap="square" lIns="92075" tIns="46038" rIns="92075" bIns="46038" anchor="t" anchorCtr="0"/>
          <a:p>
            <a:pPr eaLnBrk="1" hangingPunct="1">
              <a:buSzPct val="60000"/>
            </a:pPr>
            <a:r>
              <a:rPr lang="en-US" altLang="en-US" sz="2400" dirty="0">
                <a:latin typeface="+mn-lt"/>
                <a:ea typeface="+mn-ea"/>
                <a:cs typeface="+mn-cs"/>
              </a:rPr>
              <a:t>Retained Earnings 	Dividends </a:t>
            </a:r>
            <a:r>
              <a:rPr lang="en-US" altLang="en-US" sz="2400" u="sng" dirty="0">
                <a:highlight>
                  <a:srgbClr val="C0C0C0"/>
                </a:highlight>
                <a:latin typeface="+mn-lt"/>
                <a:ea typeface="+mn-ea"/>
                <a:cs typeface="+mn-cs"/>
              </a:rPr>
              <a:t>to be issued</a:t>
            </a:r>
            <a:endParaRPr lang="en-US" altLang="en-US" sz="2400" u="sng" dirty="0">
              <a:highlight>
                <a:srgbClr val="C0C0C0"/>
              </a:highlight>
              <a:latin typeface="+mn-lt"/>
              <a:ea typeface="+mn-ea"/>
              <a:cs typeface="+mn-cs"/>
            </a:endParaRPr>
          </a:p>
          <a:p>
            <a:pPr marL="0" indent="0" eaLnBrk="1" hangingPunct="1">
              <a:buSzPct val="60000"/>
              <a:buNone/>
            </a:pPr>
            <a:r>
              <a:rPr lang="en-US" altLang="en-US" sz="2400" dirty="0">
                <a:latin typeface="+mn-lt"/>
                <a:ea typeface="+mn-ea"/>
                <a:cs typeface="+mn-cs"/>
              </a:rPr>
              <a:t>          Premium 	</a:t>
            </a:r>
            <a:endParaRPr lang="en-US" altLang="en-US" sz="2400" dirty="0">
              <a:latin typeface="+mn-lt"/>
              <a:ea typeface="+mn-ea"/>
              <a:cs typeface="+mn-cs"/>
            </a:endParaRPr>
          </a:p>
          <a:p>
            <a:pPr eaLnBrk="1" hangingPunct="1">
              <a:buSzPct val="60000"/>
            </a:pPr>
            <a:r>
              <a:rPr lang="en-US" altLang="en-US" sz="2400" dirty="0">
                <a:latin typeface="+mn-lt"/>
                <a:ea typeface="+mn-ea"/>
                <a:cs typeface="+mn-cs"/>
              </a:rPr>
              <a:t>No Entry							</a:t>
            </a:r>
            <a:endParaRPr lang="en-US" altLang="en-US" sz="2400" dirty="0">
              <a:latin typeface="+mn-lt"/>
              <a:ea typeface="+mn-ea"/>
              <a:cs typeface="+mn-cs"/>
            </a:endParaRPr>
          </a:p>
          <a:p>
            <a:pPr eaLnBrk="1" hangingPunct="1">
              <a:buSzPct val="60000"/>
            </a:pPr>
            <a:r>
              <a:rPr lang="en-US" altLang="en-US" sz="2400" dirty="0">
                <a:latin typeface="+mn-lt"/>
                <a:ea typeface="+mn-ea"/>
                <a:cs typeface="+mn-cs"/>
              </a:rPr>
              <a:t>Dividends to be issued</a:t>
            </a:r>
            <a:endParaRPr lang="en-US" altLang="en-US" sz="2400" dirty="0">
              <a:latin typeface="+mn-lt"/>
              <a:ea typeface="+mn-ea"/>
              <a:cs typeface="+mn-cs"/>
            </a:endParaRPr>
          </a:p>
          <a:p>
            <a:pPr marL="0" indent="0" eaLnBrk="1" hangingPunct="1">
              <a:buSzPct val="60000"/>
              <a:buNone/>
            </a:pPr>
            <a:r>
              <a:rPr lang="en-US" altLang="en-US" sz="2400" dirty="0">
                <a:latin typeface="+mn-lt"/>
                <a:ea typeface="+mn-ea"/>
                <a:cs typeface="+mn-cs"/>
              </a:rPr>
              <a:t>         Share capital  	</a:t>
            </a:r>
            <a:endParaRPr lang="en-US" altLang="en-US" sz="2400" dirty="0">
              <a:latin typeface="+mn-lt"/>
              <a:ea typeface="+mn-ea"/>
              <a:cs typeface="+mn-cs"/>
            </a:endParaRPr>
          </a:p>
        </p:txBody>
      </p:sp>
      <p:sp>
        <p:nvSpPr>
          <p:cNvPr id="45064" name="Rectangle 6"/>
          <p:cNvSpPr/>
          <p:nvPr/>
        </p:nvSpPr>
        <p:spPr>
          <a:xfrm>
            <a:off x="839788" y="307975"/>
            <a:ext cx="7767637" cy="1292225"/>
          </a:xfrm>
          <a:prstGeom prst="rect">
            <a:avLst/>
          </a:prstGeom>
          <a:noFill/>
          <a:ln w="9525">
            <a:noFill/>
          </a:ln>
        </p:spPr>
        <p:txBody>
          <a:bodyPr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dirty="0">
                <a:solidFill>
                  <a:schemeClr val="tx2"/>
                </a:solidFill>
              </a:rPr>
              <a:t>Share  Dividends: Journal Entries</a:t>
            </a:r>
            <a:endParaRPr lang="en-US" altLang="en-US" sz="4400" dirty="0">
              <a:solidFill>
                <a:schemeClr val="tx2"/>
              </a:solidFill>
            </a:endParaRPr>
          </a:p>
        </p:txBody>
      </p:sp>
    </p:spTree>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541701">
                                            <p:txEl>
                                              <p:charRg st="4294967295" end="4294967295"/>
                                            </p:txEl>
                                          </p:spTgt>
                                        </p:tgtEl>
                                        <p:attrNameLst>
                                          <p:attrName>style.visibility</p:attrName>
                                        </p:attrNameLst>
                                      </p:cBhvr>
                                      <p:to>
                                        <p:strVal val="visible"/>
                                      </p:to>
                                    </p:set>
                                    <p:anim calcmode="lin" valueType="num">
                                      <p:cBhvr additive="base">
                                        <p:cTn id="7" dur="500" fill="hold"/>
                                        <p:tgtEl>
                                          <p:spTgt spid="541701">
                                            <p:txEl>
                                              <p:charRg st="4294967295" end="4294967295"/>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1701">
                                            <p:txEl>
                                              <p:charRg st="4294967295" end="4294967295"/>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541701">
                                            <p:txEl>
                                              <p:charRg st="0" end="38"/>
                                            </p:txEl>
                                          </p:spTgt>
                                        </p:tgtEl>
                                        <p:attrNameLst>
                                          <p:attrName>style.visibility</p:attrName>
                                        </p:attrNameLst>
                                      </p:cBhvr>
                                      <p:to>
                                        <p:strVal val="visible"/>
                                      </p:to>
                                    </p:set>
                                    <p:anim calcmode="lin" valueType="num">
                                      <p:cBhvr additive="base">
                                        <p:cTn id="13" dur="500" fill="hold"/>
                                        <p:tgtEl>
                                          <p:spTgt spid="541701">
                                            <p:txEl>
                                              <p:charRg st="0" end="38"/>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1701">
                                            <p:txEl>
                                              <p:charRg st="0" end="38"/>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541701">
                                            <p:txEl>
                                              <p:charRg st="1" end="1"/>
                                            </p:txEl>
                                          </p:spTgt>
                                        </p:tgtEl>
                                        <p:attrNameLst>
                                          <p:attrName>style.visibility</p:attrName>
                                        </p:attrNameLst>
                                      </p:cBhvr>
                                      <p:to>
                                        <p:strVal val="visible"/>
                                      </p:to>
                                    </p:set>
                                    <p:anim calcmode="lin" valueType="num">
                                      <p:cBhvr additive="base">
                                        <p:cTn id="19" dur="500" fill="hold"/>
                                        <p:tgtEl>
                                          <p:spTgt spid="541701">
                                            <p:txEl>
                                              <p:char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1701">
                                            <p:txEl>
                                              <p:charRg st="1" end="1"/>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541701">
                                            <p:txEl>
                                              <p:charRg st="38" end="54"/>
                                            </p:txEl>
                                          </p:spTgt>
                                        </p:tgtEl>
                                        <p:attrNameLst>
                                          <p:attrName>style.visibility</p:attrName>
                                        </p:attrNameLst>
                                      </p:cBhvr>
                                      <p:to>
                                        <p:strVal val="visible"/>
                                      </p:to>
                                    </p:set>
                                    <p:anim calcmode="lin" valueType="num">
                                      <p:cBhvr additive="base">
                                        <p:cTn id="25" dur="500" fill="hold"/>
                                        <p:tgtEl>
                                          <p:spTgt spid="541701">
                                            <p:txEl>
                                              <p:charRg st="38" end="5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41701">
                                            <p:txEl>
                                              <p:charRg st="38" end="5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541701">
                                            <p:txEl>
                                              <p:charRg st="54" end="78"/>
                                            </p:txEl>
                                          </p:spTgt>
                                        </p:tgtEl>
                                        <p:attrNameLst>
                                          <p:attrName>style.visibility</p:attrName>
                                        </p:attrNameLst>
                                      </p:cBhvr>
                                      <p:to>
                                        <p:strVal val="visible"/>
                                      </p:to>
                                    </p:set>
                                    <p:anim calcmode="lin" valueType="num">
                                      <p:cBhvr additive="base">
                                        <p:cTn id="31" dur="500" fill="hold"/>
                                        <p:tgtEl>
                                          <p:spTgt spid="541701">
                                            <p:txEl>
                                              <p:charRg st="54" end="7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41701">
                                            <p:txEl>
                                              <p:charRg st="54" end="78"/>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541701">
                                            <p:txEl>
                                              <p:charRg st="4" end="4"/>
                                            </p:txEl>
                                          </p:spTgt>
                                        </p:tgtEl>
                                        <p:attrNameLst>
                                          <p:attrName>style.visibility</p:attrName>
                                        </p:attrNameLst>
                                      </p:cBhvr>
                                      <p:to>
                                        <p:strVal val="visible"/>
                                      </p:to>
                                    </p:set>
                                    <p:anim calcmode="lin" valueType="num">
                                      <p:cBhvr additive="base">
                                        <p:cTn id="37" dur="500" fill="hold"/>
                                        <p:tgtEl>
                                          <p:spTgt spid="541701">
                                            <p:txEl>
                                              <p:char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41701">
                                            <p:txEl>
                                              <p:char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170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页脚占位符 5"/>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6083" name="灯片编号占位符 6"/>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6084" name="Rectangle 2"/>
          <p:cNvSpPr/>
          <p:nvPr/>
        </p:nvSpPr>
        <p:spPr>
          <a:xfrm>
            <a:off x="838200" y="6629400"/>
            <a:ext cx="19050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46085" name="Rectangle 3"/>
          <p:cNvSpPr/>
          <p:nvPr/>
        </p:nvSpPr>
        <p:spPr>
          <a:xfrm>
            <a:off x="3276600" y="6629400"/>
            <a:ext cx="2895600" cy="457200"/>
          </a:xfrm>
          <a:prstGeom prst="rect">
            <a:avLst/>
          </a:prstGeom>
          <a:noFill/>
          <a:ln w="9525">
            <a:noFill/>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endParaRPr lang="zh-CN" altLang="en-US" sz="1800" dirty="0"/>
          </a:p>
        </p:txBody>
      </p:sp>
      <p:sp>
        <p:nvSpPr>
          <p:cNvPr id="547844" name="Rectangle 4"/>
          <p:cNvSpPr>
            <a:spLocks noGrp="1"/>
          </p:cNvSpPr>
          <p:nvPr>
            <p:ph sz="half" idx="1"/>
          </p:nvPr>
        </p:nvSpPr>
        <p:spPr>
          <a:xfrm>
            <a:off x="539750" y="1989138"/>
            <a:ext cx="3816350" cy="4248150"/>
          </a:xfrm>
          <a:solidFill>
            <a:srgbClr val="99FFFF">
              <a:alpha val="50195"/>
            </a:srgbClr>
          </a:solidFill>
          <a:ln w="38100">
            <a:solidFill>
              <a:srgbClr val="333333">
                <a:alpha val="100000"/>
              </a:srgbClr>
            </a:solidFill>
            <a:miter lim="800000"/>
          </a:ln>
        </p:spPr>
        <p:txBody>
          <a:bodyPr vert="horz" wrap="square" lIns="92075" tIns="46038" rIns="92075" bIns="46038" anchor="t" anchorCtr="0"/>
          <a:p>
            <a:pPr eaLnBrk="1" hangingPunct="1">
              <a:buClr>
                <a:srgbClr val="800000"/>
              </a:buClr>
              <a:buSzPct val="90000"/>
              <a:buFont typeface="Trebuchet MS" panose="020B0603020202020204" pitchFamily="34" charset="0"/>
              <a:buNone/>
            </a:pPr>
            <a:r>
              <a:rPr lang="en-US" altLang="en-US" sz="2200" dirty="0">
                <a:latin typeface="+mn-lt"/>
                <a:ea typeface="+mn-ea"/>
                <a:cs typeface="+mn-cs"/>
              </a:rPr>
              <a:t>	Par value of a share does not change</a:t>
            </a:r>
            <a:endParaRPr lang="en-US" altLang="en-US" sz="2200" dirty="0">
              <a:latin typeface="+mn-lt"/>
              <a:ea typeface="+mn-ea"/>
              <a:cs typeface="+mn-cs"/>
            </a:endParaRPr>
          </a:p>
          <a:p>
            <a:pPr eaLnBrk="1" hangingPunct="1">
              <a:buClr>
                <a:srgbClr val="800000"/>
              </a:buClr>
              <a:buSzPct val="90000"/>
              <a:buFont typeface="Trebuchet MS" panose="020B0603020202020204" pitchFamily="34" charset="0"/>
              <a:buNone/>
            </a:pPr>
            <a:r>
              <a:rPr lang="en-US" altLang="en-US" sz="2200" dirty="0">
                <a:latin typeface="+mn-lt"/>
                <a:ea typeface="+mn-ea"/>
                <a:cs typeface="+mn-cs"/>
              </a:rPr>
              <a:t>	Total number of shares increases</a:t>
            </a:r>
            <a:endParaRPr lang="en-US" altLang="en-US" sz="2200" dirty="0">
              <a:latin typeface="+mn-lt"/>
              <a:ea typeface="+mn-ea"/>
              <a:cs typeface="+mn-cs"/>
            </a:endParaRPr>
          </a:p>
          <a:p>
            <a:pPr eaLnBrk="1" hangingPunct="1">
              <a:buClr>
                <a:srgbClr val="800000"/>
              </a:buClr>
              <a:buSzPct val="90000"/>
              <a:buFont typeface="Trebuchet MS" panose="020B0603020202020204" pitchFamily="34" charset="0"/>
              <a:buNone/>
            </a:pPr>
            <a:r>
              <a:rPr lang="en-US" altLang="en-US" sz="2200" dirty="0">
                <a:latin typeface="+mn-lt"/>
                <a:ea typeface="+mn-ea"/>
                <a:cs typeface="+mn-cs"/>
              </a:rPr>
              <a:t>	Total stockholders</a:t>
            </a:r>
            <a:r>
              <a:rPr lang="en-US" altLang="en-US" sz="2200" dirty="0">
                <a:latin typeface="Arial" panose="020B0604020202020204" pitchFamily="34" charset="0"/>
                <a:ea typeface="+mn-ea"/>
                <a:cs typeface="+mn-cs"/>
              </a:rPr>
              <a:t>’</a:t>
            </a:r>
            <a:r>
              <a:rPr lang="en-US" altLang="en-US" sz="2200" dirty="0">
                <a:latin typeface="+mn-lt"/>
                <a:ea typeface="+mn-ea"/>
                <a:cs typeface="+mn-cs"/>
              </a:rPr>
              <a:t> equity does not change</a:t>
            </a:r>
            <a:endParaRPr lang="en-US" altLang="en-US" sz="2200" dirty="0">
              <a:latin typeface="+mn-lt"/>
              <a:ea typeface="+mn-ea"/>
              <a:cs typeface="+mn-cs"/>
            </a:endParaRPr>
          </a:p>
          <a:p>
            <a:pPr eaLnBrk="1" hangingPunct="1">
              <a:buClr>
                <a:srgbClr val="800000"/>
              </a:buClr>
              <a:buSzPct val="90000"/>
              <a:buFont typeface="Trebuchet MS" panose="020B0603020202020204" pitchFamily="34" charset="0"/>
              <a:buNone/>
            </a:pPr>
            <a:r>
              <a:rPr lang="en-US" altLang="en-US" sz="2200" dirty="0">
                <a:latin typeface="+mn-lt"/>
                <a:ea typeface="+mn-ea"/>
                <a:cs typeface="+mn-cs"/>
              </a:rPr>
              <a:t>	The composition of equity changes (less of retained earnings; more of stock)</a:t>
            </a:r>
            <a:endParaRPr lang="en-US" altLang="en-US" sz="2200" dirty="0">
              <a:latin typeface="+mn-lt"/>
              <a:ea typeface="+mn-ea"/>
              <a:cs typeface="+mn-cs"/>
            </a:endParaRPr>
          </a:p>
          <a:p>
            <a:pPr eaLnBrk="1" hangingPunct="1">
              <a:buClr>
                <a:srgbClr val="800000"/>
              </a:buClr>
              <a:buSzPct val="90000"/>
              <a:buFont typeface="Trebuchet MS" panose="020B0603020202020204" pitchFamily="34" charset="0"/>
              <a:buNone/>
            </a:pPr>
            <a:r>
              <a:rPr lang="en-US" altLang="en-US" sz="2200" dirty="0">
                <a:latin typeface="+mn-lt"/>
                <a:ea typeface="+mn-ea"/>
                <a:cs typeface="+mn-cs"/>
              </a:rPr>
              <a:t>	Stock dividends require journal entries</a:t>
            </a:r>
            <a:endParaRPr lang="en-US" altLang="en-US" sz="2200" dirty="0">
              <a:latin typeface="+mn-lt"/>
              <a:ea typeface="+mn-ea"/>
              <a:cs typeface="+mn-cs"/>
            </a:endParaRPr>
          </a:p>
        </p:txBody>
      </p:sp>
      <p:sp>
        <p:nvSpPr>
          <p:cNvPr id="547845" name="Rectangle 5"/>
          <p:cNvSpPr>
            <a:spLocks noGrp="1"/>
          </p:cNvSpPr>
          <p:nvPr>
            <p:ph sz="half" idx="2"/>
          </p:nvPr>
        </p:nvSpPr>
        <p:spPr>
          <a:xfrm>
            <a:off x="4953000" y="1793875"/>
            <a:ext cx="3886200" cy="4419600"/>
          </a:xfrm>
          <a:solidFill>
            <a:srgbClr val="99FFFF">
              <a:alpha val="50195"/>
            </a:srgbClr>
          </a:solidFill>
          <a:ln w="38100">
            <a:solidFill>
              <a:srgbClr val="333333">
                <a:alpha val="100000"/>
              </a:srgbClr>
            </a:solidFill>
            <a:miter lim="800000"/>
          </a:ln>
        </p:spPr>
        <p:txBody>
          <a:bodyPr vert="horz" wrap="square" lIns="92075" tIns="46038" rIns="92075" bIns="46038" anchor="t" anchorCtr="0"/>
          <a:p>
            <a:pPr eaLnBrk="1" hangingPunct="1">
              <a:buSzPct val="90000"/>
              <a:buFont typeface="Trebuchet MS" panose="020B0603020202020204" pitchFamily="34" charset="0"/>
              <a:buNone/>
            </a:pPr>
            <a:r>
              <a:rPr lang="en-US" altLang="en-US" sz="2600" dirty="0">
                <a:latin typeface="+mn-lt"/>
                <a:ea typeface="+mn-ea"/>
                <a:cs typeface="+mn-cs"/>
              </a:rPr>
              <a:t>	</a:t>
            </a:r>
            <a:r>
              <a:rPr lang="en-US" altLang="en-US" sz="2200" dirty="0">
                <a:latin typeface="+mn-lt"/>
                <a:ea typeface="+mn-ea"/>
                <a:cs typeface="+mn-cs"/>
              </a:rPr>
              <a:t>Par value of a share decreases</a:t>
            </a:r>
            <a:endParaRPr lang="en-US" altLang="en-US" sz="2200" dirty="0">
              <a:latin typeface="+mn-lt"/>
              <a:ea typeface="+mn-ea"/>
              <a:cs typeface="+mn-cs"/>
            </a:endParaRPr>
          </a:p>
          <a:p>
            <a:pPr eaLnBrk="1" hangingPunct="1">
              <a:buSzPct val="90000"/>
              <a:buFont typeface="Trebuchet MS" panose="020B0603020202020204" pitchFamily="34" charset="0"/>
              <a:buNone/>
            </a:pPr>
            <a:r>
              <a:rPr lang="en-US" altLang="en-US" sz="2200" dirty="0">
                <a:latin typeface="+mn-lt"/>
                <a:ea typeface="+mn-ea"/>
                <a:cs typeface="+mn-cs"/>
              </a:rPr>
              <a:t>	Total number of shares increases</a:t>
            </a:r>
            <a:endParaRPr lang="en-US" altLang="en-US" sz="2200" dirty="0">
              <a:latin typeface="+mn-lt"/>
              <a:ea typeface="+mn-ea"/>
              <a:cs typeface="+mn-cs"/>
            </a:endParaRPr>
          </a:p>
          <a:p>
            <a:pPr eaLnBrk="1" hangingPunct="1">
              <a:buSzPct val="90000"/>
              <a:buFont typeface="Trebuchet MS" panose="020B0603020202020204" pitchFamily="34" charset="0"/>
              <a:buNone/>
            </a:pPr>
            <a:r>
              <a:rPr lang="en-US" altLang="en-US" sz="2200" dirty="0">
                <a:latin typeface="+mn-lt"/>
                <a:ea typeface="+mn-ea"/>
                <a:cs typeface="+mn-cs"/>
              </a:rPr>
              <a:t>	Total stockholders</a:t>
            </a:r>
            <a:r>
              <a:rPr lang="en-US" altLang="en-US" sz="2200" dirty="0">
                <a:latin typeface="Arial" panose="020B0604020202020204" pitchFamily="34" charset="0"/>
                <a:ea typeface="+mn-ea"/>
                <a:cs typeface="+mn-cs"/>
              </a:rPr>
              <a:t>’</a:t>
            </a:r>
            <a:r>
              <a:rPr lang="en-US" altLang="en-US" sz="2200" dirty="0">
                <a:latin typeface="+mn-lt"/>
                <a:ea typeface="+mn-ea"/>
                <a:cs typeface="+mn-cs"/>
              </a:rPr>
              <a:t> equity does not change</a:t>
            </a:r>
            <a:endParaRPr lang="en-US" altLang="en-US" sz="2200" dirty="0">
              <a:latin typeface="+mn-lt"/>
              <a:ea typeface="+mn-ea"/>
              <a:cs typeface="+mn-cs"/>
            </a:endParaRPr>
          </a:p>
          <a:p>
            <a:pPr eaLnBrk="1" hangingPunct="1">
              <a:buSzPct val="90000"/>
              <a:buFont typeface="Trebuchet MS" panose="020B0603020202020204" pitchFamily="34" charset="0"/>
              <a:buNone/>
            </a:pPr>
            <a:r>
              <a:rPr lang="en-US" altLang="en-US" sz="2200" dirty="0">
                <a:latin typeface="+mn-lt"/>
                <a:ea typeface="+mn-ea"/>
                <a:cs typeface="+mn-cs"/>
              </a:rPr>
              <a:t>	The composition of equity does not change (same amounts of stock and RE)</a:t>
            </a:r>
            <a:endParaRPr lang="en-US" altLang="en-US" sz="2200" dirty="0">
              <a:latin typeface="+mn-lt"/>
              <a:ea typeface="+mn-ea"/>
              <a:cs typeface="+mn-cs"/>
            </a:endParaRPr>
          </a:p>
          <a:p>
            <a:pPr eaLnBrk="1" hangingPunct="1">
              <a:buSzPct val="90000"/>
              <a:buFont typeface="Trebuchet MS" panose="020B0603020202020204" pitchFamily="34" charset="0"/>
              <a:buNone/>
            </a:pPr>
            <a:r>
              <a:rPr lang="en-US" altLang="en-US" sz="2200" dirty="0">
                <a:latin typeface="+mn-lt"/>
                <a:ea typeface="+mn-ea"/>
                <a:cs typeface="+mn-cs"/>
              </a:rPr>
              <a:t>	Stock splits do not require journal</a:t>
            </a:r>
            <a:r>
              <a:rPr lang="en-US" altLang="en-US" sz="2600" dirty="0">
                <a:latin typeface="+mn-lt"/>
                <a:ea typeface="+mn-ea"/>
                <a:cs typeface="+mn-cs"/>
              </a:rPr>
              <a:t> entries</a:t>
            </a:r>
            <a:endParaRPr lang="en-US" altLang="en-US" sz="2600" dirty="0">
              <a:latin typeface="+mn-lt"/>
              <a:ea typeface="+mn-ea"/>
              <a:cs typeface="+mn-cs"/>
            </a:endParaRPr>
          </a:p>
        </p:txBody>
      </p:sp>
      <p:sp>
        <p:nvSpPr>
          <p:cNvPr id="46088" name="Rectangle 6"/>
          <p:cNvSpPr/>
          <p:nvPr/>
        </p:nvSpPr>
        <p:spPr>
          <a:xfrm>
            <a:off x="1042988" y="1247775"/>
            <a:ext cx="2514600" cy="812800"/>
          </a:xfrm>
          <a:prstGeom prst="rect">
            <a:avLst/>
          </a:prstGeom>
          <a:solidFill>
            <a:schemeClr val="accent1"/>
          </a:solidFill>
          <a:ln w="38100" cap="flat" cmpd="sng">
            <a:solidFill>
              <a:schemeClr val="tx1"/>
            </a:solidFill>
            <a:prstDash val="solid"/>
            <a:miter/>
            <a:headEnd type="none" w="sm" len="sm"/>
            <a:tailEnd type="none" w="sm" len="sm"/>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en-US" sz="2400" dirty="0">
                <a:latin typeface="Trebuchet MS" panose="020B0603020202020204" pitchFamily="34" charset="0"/>
              </a:rPr>
              <a:t>Stock Dividends</a:t>
            </a:r>
            <a:endParaRPr lang="en-US" altLang="zh-CN" sz="2400" dirty="0">
              <a:latin typeface="Trebuchet MS" panose="020B0603020202020204" pitchFamily="34" charset="0"/>
            </a:endParaRPr>
          </a:p>
          <a:p>
            <a:pPr marL="0" lvl="0" indent="0" algn="ctr">
              <a:spcBef>
                <a:spcPct val="0"/>
              </a:spcBef>
              <a:buClrTx/>
              <a:buSzTx/>
              <a:buFontTx/>
              <a:buNone/>
            </a:pPr>
            <a:r>
              <a:rPr lang="zh-CN" altLang="en-US" sz="2400" dirty="0">
                <a:latin typeface="Trebuchet MS" panose="020B0603020202020204" pitchFamily="34" charset="0"/>
              </a:rPr>
              <a:t>股票股利</a:t>
            </a:r>
            <a:endParaRPr lang="zh-CN" altLang="en-US" sz="2400" dirty="0">
              <a:latin typeface="Trebuchet MS" panose="020B0603020202020204" pitchFamily="34" charset="0"/>
            </a:endParaRPr>
          </a:p>
        </p:txBody>
      </p:sp>
      <p:sp>
        <p:nvSpPr>
          <p:cNvPr id="46089" name="Rectangle 7"/>
          <p:cNvSpPr/>
          <p:nvPr/>
        </p:nvSpPr>
        <p:spPr>
          <a:xfrm>
            <a:off x="5435600" y="1196975"/>
            <a:ext cx="2514600" cy="719138"/>
          </a:xfrm>
          <a:prstGeom prst="rect">
            <a:avLst/>
          </a:prstGeom>
          <a:solidFill>
            <a:schemeClr val="accent1"/>
          </a:solidFill>
          <a:ln w="38100" cap="flat" cmpd="sng">
            <a:solidFill>
              <a:schemeClr val="tx1"/>
            </a:solidFill>
            <a:prstDash val="solid"/>
            <a:miter/>
            <a:headEnd type="none" w="sm" len="sm"/>
            <a:tailEnd type="none" w="sm" len="sm"/>
          </a:ln>
        </p:spPr>
        <p:txBody>
          <a:bodyPr wrap="none"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algn="ctr">
              <a:spcBef>
                <a:spcPct val="0"/>
              </a:spcBef>
              <a:buClrTx/>
              <a:buSzTx/>
              <a:buFontTx/>
              <a:buNone/>
            </a:pPr>
            <a:r>
              <a:rPr lang="en-US" altLang="en-US" sz="2400" dirty="0">
                <a:latin typeface="Trebuchet MS" panose="020B0603020202020204" pitchFamily="34" charset="0"/>
              </a:rPr>
              <a:t>Stock Splits</a:t>
            </a:r>
            <a:endParaRPr lang="en-US" altLang="zh-CN" sz="2400" dirty="0">
              <a:latin typeface="Trebuchet MS" panose="020B0603020202020204" pitchFamily="34" charset="0"/>
            </a:endParaRPr>
          </a:p>
          <a:p>
            <a:pPr marL="0" lvl="0" indent="0" algn="ctr">
              <a:spcBef>
                <a:spcPct val="0"/>
              </a:spcBef>
              <a:buClrTx/>
              <a:buSzTx/>
              <a:buFontTx/>
              <a:buNone/>
            </a:pPr>
            <a:r>
              <a:rPr lang="zh-CN" altLang="en-US" sz="2400" dirty="0">
                <a:latin typeface="Trebuchet MS" panose="020B0603020202020204" pitchFamily="34" charset="0"/>
              </a:rPr>
              <a:t>股票分割</a:t>
            </a:r>
            <a:endParaRPr lang="zh-CN" altLang="en-US" sz="2400" dirty="0">
              <a:latin typeface="Trebuchet MS" panose="020B0603020202020204" pitchFamily="34" charset="0"/>
            </a:endParaRPr>
          </a:p>
        </p:txBody>
      </p:sp>
      <p:sp>
        <p:nvSpPr>
          <p:cNvPr id="46090" name="Rectangle 8"/>
          <p:cNvSpPr/>
          <p:nvPr/>
        </p:nvSpPr>
        <p:spPr>
          <a:xfrm>
            <a:off x="827088" y="0"/>
            <a:ext cx="7767637" cy="1292225"/>
          </a:xfrm>
          <a:prstGeom prst="rect">
            <a:avLst/>
          </a:prstGeom>
          <a:noFill/>
          <a:ln w="9525">
            <a:noFill/>
          </a:ln>
        </p:spPr>
        <p:txBody>
          <a:bodyPr anchor="ctr" anchorCtr="0"/>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ea typeface="+mn-ea"/>
              </a:defRPr>
            </a:lvl5pPr>
          </a:lstStyle>
          <a:p>
            <a:pPr marL="0" lvl="0" indent="0" eaLnBrk="1" hangingPunct="1">
              <a:spcBef>
                <a:spcPct val="0"/>
              </a:spcBef>
              <a:buClrTx/>
              <a:buSzTx/>
              <a:buFontTx/>
              <a:buNone/>
            </a:pPr>
            <a:r>
              <a:rPr lang="en-US" altLang="en-US" sz="4400" dirty="0">
                <a:solidFill>
                  <a:schemeClr val="tx2"/>
                </a:solidFill>
              </a:rPr>
              <a:t>Stock Dividends and Stock Splits</a:t>
            </a:r>
            <a:endParaRPr lang="en-US" altLang="en-US" sz="4400" dirty="0">
              <a:solidFill>
                <a:schemeClr val="tx2"/>
              </a:solidFill>
            </a:endParaRP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47844">
                                            <p:txEl>
                                              <p:charRg st="0" end="38"/>
                                            </p:txEl>
                                          </p:spTgt>
                                        </p:tgtEl>
                                        <p:attrNameLst>
                                          <p:attrName>style.visibility</p:attrName>
                                        </p:attrNameLst>
                                      </p:cBhvr>
                                      <p:to>
                                        <p:strVal val="visible"/>
                                      </p:to>
                                    </p:set>
                                    <p:animEffect transition="in" filter="wipe(left)">
                                      <p:cBhvr>
                                        <p:cTn id="7" dur="500"/>
                                        <p:tgtEl>
                                          <p:spTgt spid="547844">
                                            <p:txEl>
                                              <p:charRg st="0" end="38"/>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47844">
                                            <p:txEl>
                                              <p:charRg st="38" end="72"/>
                                            </p:txEl>
                                          </p:spTgt>
                                        </p:tgtEl>
                                        <p:attrNameLst>
                                          <p:attrName>style.visibility</p:attrName>
                                        </p:attrNameLst>
                                      </p:cBhvr>
                                      <p:to>
                                        <p:strVal val="visible"/>
                                      </p:to>
                                    </p:set>
                                    <p:animEffect transition="in" filter="wipe(left)">
                                      <p:cBhvr>
                                        <p:cTn id="12" dur="500"/>
                                        <p:tgtEl>
                                          <p:spTgt spid="547844">
                                            <p:txEl>
                                              <p:charRg st="38" end="7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47844">
                                            <p:txEl>
                                              <p:charRg st="72" end="116"/>
                                            </p:txEl>
                                          </p:spTgt>
                                        </p:tgtEl>
                                        <p:attrNameLst>
                                          <p:attrName>style.visibility</p:attrName>
                                        </p:attrNameLst>
                                      </p:cBhvr>
                                      <p:to>
                                        <p:strVal val="visible"/>
                                      </p:to>
                                    </p:set>
                                    <p:animEffect transition="in" filter="wipe(left)">
                                      <p:cBhvr>
                                        <p:cTn id="17" dur="500"/>
                                        <p:tgtEl>
                                          <p:spTgt spid="547844">
                                            <p:txEl>
                                              <p:charRg st="72" end="11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47844">
                                            <p:txEl>
                                              <p:charRg st="116" end="194"/>
                                            </p:txEl>
                                          </p:spTgt>
                                        </p:tgtEl>
                                        <p:attrNameLst>
                                          <p:attrName>style.visibility</p:attrName>
                                        </p:attrNameLst>
                                      </p:cBhvr>
                                      <p:to>
                                        <p:strVal val="visible"/>
                                      </p:to>
                                    </p:set>
                                    <p:animEffect transition="in" filter="wipe(left)">
                                      <p:cBhvr>
                                        <p:cTn id="22" dur="500"/>
                                        <p:tgtEl>
                                          <p:spTgt spid="547844">
                                            <p:txEl>
                                              <p:charRg st="116" end="19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47844">
                                            <p:txEl>
                                              <p:charRg st="194" end="235"/>
                                            </p:txEl>
                                          </p:spTgt>
                                        </p:tgtEl>
                                        <p:attrNameLst>
                                          <p:attrName>style.visibility</p:attrName>
                                        </p:attrNameLst>
                                      </p:cBhvr>
                                      <p:to>
                                        <p:strVal val="visible"/>
                                      </p:to>
                                    </p:set>
                                    <p:animEffect transition="in" filter="wipe(left)">
                                      <p:cBhvr>
                                        <p:cTn id="27" dur="500"/>
                                        <p:tgtEl>
                                          <p:spTgt spid="547844">
                                            <p:txEl>
                                              <p:charRg st="194" end="23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47845">
                                            <p:txEl>
                                              <p:charRg st="0" end="32"/>
                                            </p:txEl>
                                          </p:spTgt>
                                        </p:tgtEl>
                                        <p:attrNameLst>
                                          <p:attrName>style.visibility</p:attrName>
                                        </p:attrNameLst>
                                      </p:cBhvr>
                                      <p:to>
                                        <p:strVal val="visible"/>
                                      </p:to>
                                    </p:set>
                                    <p:anim calcmode="lin" valueType="num">
                                      <p:cBhvr additive="base">
                                        <p:cTn id="32" dur="500" fill="hold"/>
                                        <p:tgtEl>
                                          <p:spTgt spid="547845">
                                            <p:txEl>
                                              <p:charRg st="0" end="3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47845">
                                            <p:txEl>
                                              <p:charRg st="0" end="3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47845">
                                            <p:txEl>
                                              <p:charRg st="32" end="66"/>
                                            </p:txEl>
                                          </p:spTgt>
                                        </p:tgtEl>
                                        <p:attrNameLst>
                                          <p:attrName>style.visibility</p:attrName>
                                        </p:attrNameLst>
                                      </p:cBhvr>
                                      <p:to>
                                        <p:strVal val="visible"/>
                                      </p:to>
                                    </p:set>
                                    <p:anim calcmode="lin" valueType="num">
                                      <p:cBhvr additive="base">
                                        <p:cTn id="38" dur="500" fill="hold"/>
                                        <p:tgtEl>
                                          <p:spTgt spid="547845">
                                            <p:txEl>
                                              <p:charRg st="32" end="6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47845">
                                            <p:txEl>
                                              <p:charRg st="32" end="66"/>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47845">
                                            <p:txEl>
                                              <p:charRg st="66" end="110"/>
                                            </p:txEl>
                                          </p:spTgt>
                                        </p:tgtEl>
                                        <p:attrNameLst>
                                          <p:attrName>style.visibility</p:attrName>
                                        </p:attrNameLst>
                                      </p:cBhvr>
                                      <p:to>
                                        <p:strVal val="visible"/>
                                      </p:to>
                                    </p:set>
                                    <p:anim calcmode="lin" valueType="num">
                                      <p:cBhvr additive="base">
                                        <p:cTn id="44" dur="500" fill="hold"/>
                                        <p:tgtEl>
                                          <p:spTgt spid="547845">
                                            <p:txEl>
                                              <p:charRg st="66" end="11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47845">
                                            <p:txEl>
                                              <p:charRg st="66" end="110"/>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547845">
                                            <p:txEl>
                                              <p:charRg st="110" end="184"/>
                                            </p:txEl>
                                          </p:spTgt>
                                        </p:tgtEl>
                                        <p:attrNameLst>
                                          <p:attrName>style.visibility</p:attrName>
                                        </p:attrNameLst>
                                      </p:cBhvr>
                                      <p:to>
                                        <p:strVal val="visible"/>
                                      </p:to>
                                    </p:set>
                                    <p:anim calcmode="lin" valueType="num">
                                      <p:cBhvr additive="base">
                                        <p:cTn id="50" dur="500" fill="hold"/>
                                        <p:tgtEl>
                                          <p:spTgt spid="547845">
                                            <p:txEl>
                                              <p:charRg st="110" end="184"/>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547845">
                                            <p:txEl>
                                              <p:charRg st="110" end="184"/>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547845">
                                            <p:txEl>
                                              <p:charRg st="184" end="229"/>
                                            </p:txEl>
                                          </p:spTgt>
                                        </p:tgtEl>
                                        <p:attrNameLst>
                                          <p:attrName>style.visibility</p:attrName>
                                        </p:attrNameLst>
                                      </p:cBhvr>
                                      <p:to>
                                        <p:strVal val="visible"/>
                                      </p:to>
                                    </p:set>
                                    <p:anim calcmode="lin" valueType="num">
                                      <p:cBhvr additive="base">
                                        <p:cTn id="56" dur="500" fill="hold"/>
                                        <p:tgtEl>
                                          <p:spTgt spid="547845">
                                            <p:txEl>
                                              <p:charRg st="184" end="229"/>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547845">
                                            <p:txEl>
                                              <p:charRg st="184" end="22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7844" grpId="0" build="p"/>
      <p:bldP spid="54784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710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7108" name="Rectangle 2"/>
          <p:cNvSpPr>
            <a:spLocks noGrp="1"/>
          </p:cNvSpPr>
          <p:nvPr>
            <p:ph type="title"/>
          </p:nvPr>
        </p:nvSpPr>
        <p:spPr>
          <a:ln/>
        </p:spPr>
        <p:txBody>
          <a:bodyPr vert="horz" wrap="square" lIns="91440" tIns="45720" rIns="91440" bIns="45720" anchor="b" anchorCtr="0"/>
          <a:p>
            <a:pPr eaLnBrk="1" hangingPunct="1"/>
            <a:r>
              <a:rPr lang="en-US" altLang="zh-CN" dirty="0"/>
              <a:t>Earnings Per Share (EPS)</a:t>
            </a:r>
            <a:br>
              <a:rPr lang="en-US" altLang="zh-CN" dirty="0"/>
            </a:br>
            <a:r>
              <a:rPr lang="zh-CN" altLang="en-US" dirty="0"/>
              <a:t>每股收益每股盈余</a:t>
            </a:r>
            <a:endParaRPr lang="zh-CN" altLang="en-US" dirty="0"/>
          </a:p>
        </p:txBody>
      </p:sp>
      <p:sp>
        <p:nvSpPr>
          <p:cNvPr id="47109" name="Rectangle 3"/>
          <p:cNvSpPr>
            <a:spLocks noGrp="1"/>
          </p:cNvSpPr>
          <p:nvPr>
            <p:ph idx="1"/>
          </p:nvPr>
        </p:nvSpPr>
        <p:spPr>
          <a:ln/>
        </p:spPr>
        <p:txBody>
          <a:bodyPr vert="horz" wrap="square" lIns="91440" tIns="45720" rIns="91440" bIns="45720" anchor="t" anchorCtr="0"/>
          <a:p>
            <a:pPr eaLnBrk="1" hangingPunct="1">
              <a:buFont typeface="Symbol" panose="05050102010706020507" pitchFamily="18" charset="2"/>
              <a:buChar char="·"/>
            </a:pPr>
            <a:endParaRPr lang="zh-CN" altLang="en-US" dirty="0"/>
          </a:p>
          <a:p>
            <a:pPr eaLnBrk="1" hangingPunct="1">
              <a:buFont typeface="Symbol" panose="05050102010706020507" pitchFamily="18" charset="2"/>
              <a:buChar char="·"/>
            </a:pPr>
            <a:r>
              <a:rPr lang="en-US" altLang="zh-CN" dirty="0"/>
              <a:t>It is required to present:</a:t>
            </a:r>
            <a:endParaRPr lang="en-US" altLang="zh-CN" dirty="0"/>
          </a:p>
          <a:p>
            <a:pPr eaLnBrk="1" hangingPunct="1">
              <a:buFont typeface="Symbol" panose="05050102010706020507" pitchFamily="18" charset="2"/>
              <a:buNone/>
            </a:pPr>
            <a:endParaRPr lang="en-US" altLang="zh-CN" sz="2800" dirty="0"/>
          </a:p>
          <a:p>
            <a:pPr lvl="1" eaLnBrk="1" hangingPunct="1">
              <a:buFont typeface="Symbol" panose="05050102010706020507" pitchFamily="18" charset="2"/>
              <a:buChar char="·"/>
            </a:pPr>
            <a:r>
              <a:rPr lang="en-US" altLang="zh-CN" dirty="0"/>
              <a:t>Earnings per share</a:t>
            </a:r>
            <a:endParaRPr lang="en-US" altLang="zh-CN"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813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48132" name="Rectangle 2"/>
          <p:cNvSpPr>
            <a:spLocks noGrp="1"/>
          </p:cNvSpPr>
          <p:nvPr>
            <p:ph type="title"/>
          </p:nvPr>
        </p:nvSpPr>
        <p:spPr>
          <a:ln/>
        </p:spPr>
        <p:txBody>
          <a:bodyPr vert="horz" wrap="square" lIns="91440" tIns="45720" rIns="91440" bIns="45720" anchor="b" anchorCtr="0"/>
          <a:p>
            <a:pPr eaLnBrk="1" hangingPunct="1"/>
            <a:r>
              <a:rPr lang="en-US" altLang="zh-CN" dirty="0"/>
              <a:t>Basic EPS</a:t>
            </a:r>
            <a:endParaRPr lang="en-US" altLang="zh-CN" dirty="0"/>
          </a:p>
        </p:txBody>
      </p:sp>
      <p:sp>
        <p:nvSpPr>
          <p:cNvPr id="48133" name="Rectangle 3"/>
          <p:cNvSpPr>
            <a:spLocks noGrp="1"/>
          </p:cNvSpPr>
          <p:nvPr>
            <p:ph idx="1"/>
          </p:nvPr>
        </p:nvSpPr>
        <p:spPr>
          <a:ln/>
        </p:spPr>
        <p:txBody>
          <a:bodyPr vert="horz" wrap="square" lIns="91440" tIns="45720" rIns="91440" bIns="45720" anchor="t" anchorCtr="0"/>
          <a:p>
            <a:pPr eaLnBrk="1" hangingPunct="1">
              <a:buFont typeface="Symbol" panose="05050102010706020507" pitchFamily="18" charset="2"/>
              <a:buChar char="·"/>
            </a:pPr>
            <a:r>
              <a:rPr lang="zh-CN" altLang="en-US" dirty="0"/>
              <a:t>(</a:t>
            </a:r>
            <a:r>
              <a:rPr lang="en-US" altLang="zh-CN" dirty="0"/>
              <a:t>net income available to common shareholders) / (weighted average # of common shares outstanding)</a:t>
            </a:r>
            <a:endParaRPr lang="en-US" altLang="zh-CN" dirty="0"/>
          </a:p>
          <a:p>
            <a:pPr lvl="1" eaLnBrk="1" hangingPunct="1">
              <a:buFont typeface="Symbol" panose="05050102010706020507" pitchFamily="18" charset="2"/>
              <a:buChar char="·"/>
            </a:pPr>
            <a:r>
              <a:rPr lang="en-US" altLang="zh-CN" dirty="0"/>
              <a:t>Net income available to common shareholders = Net income </a:t>
            </a:r>
            <a:r>
              <a:rPr lang="en-US" altLang="zh-CN" dirty="0">
                <a:latin typeface="Arial" panose="020B0604020202020204" pitchFamily="34" charset="0"/>
              </a:rPr>
              <a:t>–</a:t>
            </a:r>
            <a:r>
              <a:rPr lang="en-US" altLang="zh-CN" dirty="0"/>
              <a:t> preferred dividends </a:t>
            </a:r>
            <a:endParaRPr lang="en-US" altLang="zh-CN" dirty="0"/>
          </a:p>
          <a:p>
            <a:pPr eaLnBrk="1" hangingPunct="1">
              <a:buFont typeface="Symbol" panose="05050102010706020507" pitchFamily="18" charset="2"/>
              <a:buChar char="·"/>
            </a:pPr>
            <a:r>
              <a:rPr lang="en-US" altLang="zh-CN" dirty="0"/>
              <a:t>Treasury stock is not considered outstanding.</a:t>
            </a:r>
            <a:endParaRPr lang="en-US" altLang="zh-CN" dirty="0"/>
          </a:p>
          <a:p>
            <a:pPr eaLnBrk="1" hangingPunct="1">
              <a:buFont typeface="Wingdings" panose="05000000000000000000" pitchFamily="2" charset="2"/>
              <a:buChar char="n"/>
            </a:pPr>
            <a:endParaRPr lang="zh-CN"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标题 1"/>
          <p:cNvSpPr>
            <a:spLocks noGrp="1"/>
          </p:cNvSpPr>
          <p:nvPr>
            <p:ph type="title"/>
          </p:nvPr>
        </p:nvSpPr>
        <p:spPr>
          <a:ln/>
        </p:spPr>
        <p:txBody>
          <a:bodyPr vert="horz" wrap="square" lIns="91440" tIns="45720" rIns="91440" bIns="45720" anchor="b" anchorCtr="0"/>
          <a:p>
            <a:pPr eaLnBrk="1" hangingPunct="1"/>
            <a:r>
              <a:rPr lang="en-US" altLang="zh-CN" sz="4000" b="1" dirty="0">
                <a:solidFill>
                  <a:schemeClr val="tx1"/>
                </a:solidFill>
              </a:rPr>
              <a:t>Dividend Yield and Price-earnings ratio</a:t>
            </a:r>
            <a:endParaRPr lang="zh-CN" altLang="en-US" sz="4000" b="1" dirty="0">
              <a:solidFill>
                <a:schemeClr val="tx1"/>
              </a:solidFill>
            </a:endParaRPr>
          </a:p>
        </p:txBody>
      </p:sp>
      <p:sp>
        <p:nvSpPr>
          <p:cNvPr id="49155" name="内容占位符 2"/>
          <p:cNvSpPr>
            <a:spLocks noGrp="1"/>
          </p:cNvSpPr>
          <p:nvPr>
            <p:ph idx="1"/>
          </p:nvPr>
        </p:nvSpPr>
        <p:spPr>
          <a:ln/>
        </p:spPr>
        <p:txBody>
          <a:bodyPr vert="horz" wrap="square" lIns="91440" tIns="45720" rIns="91440" bIns="45720" anchor="t" anchorCtr="0"/>
          <a:p>
            <a:pPr eaLnBrk="1" hangingPunct="1"/>
            <a:r>
              <a:rPr lang="en-US" altLang="zh-CN" dirty="0"/>
              <a:t>Dividend yield ratio </a:t>
            </a:r>
            <a:r>
              <a:rPr lang="zh-CN" altLang="en-US" dirty="0"/>
              <a:t>股息生息率 </a:t>
            </a:r>
            <a:endParaRPr lang="zh-CN" altLang="en-US" dirty="0"/>
          </a:p>
          <a:p>
            <a:pPr eaLnBrk="1" hangingPunct="1">
              <a:buNone/>
            </a:pPr>
            <a:r>
              <a:rPr lang="en-US" altLang="zh-CN" dirty="0"/>
              <a:t>   = dividend per share</a:t>
            </a:r>
            <a:endParaRPr lang="en-US" altLang="zh-CN" dirty="0"/>
          </a:p>
          <a:p>
            <a:pPr eaLnBrk="1" hangingPunct="1">
              <a:buNone/>
            </a:pPr>
            <a:r>
              <a:rPr lang="en-US" altLang="zh-CN" dirty="0"/>
              <a:t>      /market price per share</a:t>
            </a:r>
            <a:endParaRPr lang="en-US" altLang="zh-CN" dirty="0"/>
          </a:p>
          <a:p>
            <a:pPr eaLnBrk="1" hangingPunct="1">
              <a:buNone/>
            </a:pPr>
            <a:endParaRPr lang="en-US" altLang="zh-CN" dirty="0"/>
          </a:p>
          <a:p>
            <a:pPr eaLnBrk="1" hangingPunct="1"/>
            <a:r>
              <a:rPr lang="en-US" altLang="zh-CN" dirty="0"/>
              <a:t>Price-earnings ratio = market price/EPS</a:t>
            </a:r>
            <a:endParaRPr lang="en-US" altLang="zh-CN" dirty="0"/>
          </a:p>
          <a:p>
            <a:pPr eaLnBrk="1" hangingPunct="1">
              <a:buNone/>
            </a:pPr>
            <a:r>
              <a:rPr lang="zh-CN" altLang="en-US" dirty="0"/>
              <a:t>   市盈率</a:t>
            </a:r>
            <a:endParaRPr lang="zh-CN" altLang="en-US" dirty="0"/>
          </a:p>
        </p:txBody>
      </p:sp>
      <p:sp>
        <p:nvSpPr>
          <p:cNvPr id="49156" name="页脚占位符 3"/>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49157" name="灯片编号占位符 4"/>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5017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50180" name="Rectangle 2"/>
          <p:cNvSpPr>
            <a:spLocks noGrp="1"/>
          </p:cNvSpPr>
          <p:nvPr>
            <p:ph type="title"/>
          </p:nvPr>
        </p:nvSpPr>
        <p:spPr>
          <a:ln/>
        </p:spPr>
        <p:txBody>
          <a:bodyPr vert="horz" wrap="square" lIns="91440" tIns="45720" rIns="91440" bIns="45720" anchor="b" anchorCtr="0"/>
          <a:p>
            <a:pPr eaLnBrk="1" hangingPunct="1"/>
            <a:r>
              <a:rPr lang="en-US" altLang="zh-CN" dirty="0"/>
              <a:t>End of lesson 8</a:t>
            </a:r>
            <a:endParaRPr lang="en-US" altLang="zh-C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0243"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0244" name="Rectangle 2"/>
          <p:cNvSpPr>
            <a:spLocks noGrp="1"/>
          </p:cNvSpPr>
          <p:nvPr>
            <p:ph type="title"/>
          </p:nvPr>
        </p:nvSpPr>
        <p:spPr>
          <a:xfrm>
            <a:off x="838200" y="304800"/>
            <a:ext cx="7696200" cy="1219200"/>
          </a:xfrm>
          <a:ln/>
        </p:spPr>
        <p:txBody>
          <a:bodyPr vert="horz" wrap="square" lIns="91440" tIns="45720" rIns="91440" bIns="45720" anchor="b" anchorCtr="0"/>
          <a:p>
            <a:pPr eaLnBrk="1" hangingPunct="1"/>
            <a:r>
              <a:rPr lang="en-US" altLang="zh-CN" dirty="0"/>
              <a:t>Legal Forms of Business:</a:t>
            </a:r>
            <a:br>
              <a:rPr lang="en-US" altLang="zh-CN" dirty="0"/>
            </a:br>
            <a:r>
              <a:rPr lang="en-US" altLang="zh-CN" dirty="0"/>
              <a:t>Partnership</a:t>
            </a:r>
            <a:endParaRPr lang="en-US" altLang="zh-CN" dirty="0"/>
          </a:p>
        </p:txBody>
      </p:sp>
      <p:sp>
        <p:nvSpPr>
          <p:cNvPr id="10245" name="Rectangle 3"/>
          <p:cNvSpPr>
            <a:spLocks noGrp="1"/>
          </p:cNvSpPr>
          <p:nvPr>
            <p:ph idx="1"/>
          </p:nvPr>
        </p:nvSpPr>
        <p:spPr>
          <a:xfrm>
            <a:off x="1214438" y="2597150"/>
            <a:ext cx="7207250" cy="3470275"/>
          </a:xfrm>
          <a:ln/>
        </p:spPr>
        <p:txBody>
          <a:bodyPr vert="horz" wrap="square" lIns="91440" tIns="45720" rIns="91440" bIns="45720" anchor="t" anchorCtr="0"/>
          <a:p>
            <a:pPr eaLnBrk="1" hangingPunct="1">
              <a:buFont typeface="Symbol" panose="05050102010706020507" pitchFamily="18" charset="2"/>
              <a:buChar char="·"/>
            </a:pPr>
            <a:r>
              <a:rPr lang="en-US" altLang="zh-CN" dirty="0"/>
              <a:t>Same features as sole proprietorship except owned by 2 or more partners.</a:t>
            </a:r>
            <a:endParaRPr lang="en-US" altLang="zh-CN" dirty="0"/>
          </a:p>
          <a:p>
            <a:pPr eaLnBrk="1" hangingPunct="1">
              <a:buFont typeface="Symbol" panose="05050102010706020507" pitchFamily="18" charset="2"/>
              <a:buNone/>
            </a:pPr>
            <a:endParaRPr lang="en-US" altLang="zh-CN" dirty="0"/>
          </a:p>
          <a:p>
            <a:pPr eaLnBrk="1" hangingPunct="1">
              <a:buFont typeface="Symbol" panose="05050102010706020507" pitchFamily="18" charset="2"/>
              <a:buChar char="·"/>
            </a:pPr>
            <a:r>
              <a:rPr lang="en-US" altLang="zh-CN" dirty="0"/>
              <a:t>Limited partnerships.</a:t>
            </a:r>
            <a:endParaRPr lang="en-US" altLang="zh-CN" dirty="0"/>
          </a:p>
          <a:p>
            <a:pPr lvl="1" eaLnBrk="1" hangingPunct="1">
              <a:buFont typeface="Symbol" panose="05050102010706020507" pitchFamily="18" charset="2"/>
              <a:buChar char="·"/>
            </a:pPr>
            <a:r>
              <a:rPr lang="en-US" altLang="zh-CN" dirty="0"/>
              <a:t>Managed by general partner who has unlimited liability.</a:t>
            </a:r>
            <a:endParaRPr lang="en-US" altLang="zh-CN" dirty="0"/>
          </a:p>
          <a:p>
            <a:pPr lvl="1" eaLnBrk="1" hangingPunct="1">
              <a:buFont typeface="Symbol" panose="05050102010706020507" pitchFamily="18" charset="2"/>
              <a:buChar char="·"/>
            </a:pPr>
            <a:r>
              <a:rPr lang="en-US" altLang="zh-CN" dirty="0"/>
              <a:t>Other partners have limited liability.</a:t>
            </a:r>
            <a:endParaRPr lang="en-US" altLang="zh-CN" dirty="0"/>
          </a:p>
          <a:p>
            <a:pPr eaLnBrk="1" hangingPunct="1">
              <a:buFont typeface="Wingdings" panose="05000000000000000000" pitchFamily="2" charset="2"/>
              <a:buChar char="n"/>
            </a:pP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1267"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1268" name="Rectangle 2"/>
          <p:cNvSpPr>
            <a:spLocks noGrp="1"/>
          </p:cNvSpPr>
          <p:nvPr>
            <p:ph type="title"/>
          </p:nvPr>
        </p:nvSpPr>
        <p:spPr>
          <a:ln/>
        </p:spPr>
        <p:txBody>
          <a:bodyPr vert="horz" wrap="square" lIns="91440" tIns="45720" rIns="91440" bIns="45720" anchor="b" anchorCtr="0"/>
          <a:p>
            <a:pPr eaLnBrk="1" hangingPunct="1"/>
            <a:r>
              <a:rPr lang="en-US" altLang="zh-CN" dirty="0"/>
              <a:t>Legal Forms of Business:  Corporation</a:t>
            </a:r>
            <a:endParaRPr lang="en-US" altLang="zh-CN" dirty="0"/>
          </a:p>
        </p:txBody>
      </p:sp>
      <p:sp>
        <p:nvSpPr>
          <p:cNvPr id="11269" name="Rectangle 3"/>
          <p:cNvSpPr>
            <a:spLocks noGrp="1"/>
          </p:cNvSpPr>
          <p:nvPr>
            <p:ph idx="1"/>
          </p:nvPr>
        </p:nvSpPr>
        <p:spPr>
          <a:xfrm>
            <a:off x="457200" y="2133600"/>
            <a:ext cx="8229600" cy="4032250"/>
          </a:xfrm>
          <a:ln/>
        </p:spPr>
        <p:txBody>
          <a:bodyPr vert="horz" wrap="square" lIns="91440" tIns="45720" rIns="91440" bIns="45720" anchor="t" anchorCtr="0"/>
          <a:p>
            <a:pPr eaLnBrk="1" hangingPunct="1">
              <a:lnSpc>
                <a:spcPct val="90000"/>
              </a:lnSpc>
              <a:buFont typeface="Symbol" panose="05050102010706020507" pitchFamily="18" charset="2"/>
              <a:buChar char="·"/>
            </a:pPr>
            <a:r>
              <a:rPr lang="en-US" altLang="zh-CN" sz="2800" dirty="0"/>
              <a:t>Separate (artificial) legal entity.</a:t>
            </a:r>
            <a:endParaRPr lang="en-US" altLang="zh-CN" sz="2800" dirty="0"/>
          </a:p>
          <a:p>
            <a:pPr eaLnBrk="1" hangingPunct="1">
              <a:lnSpc>
                <a:spcPct val="90000"/>
              </a:lnSpc>
              <a:buFont typeface="Symbol" panose="05050102010706020507" pitchFamily="18" charset="2"/>
              <a:buNone/>
            </a:pPr>
            <a:endParaRPr lang="en-US" altLang="zh-CN" sz="700" dirty="0"/>
          </a:p>
          <a:p>
            <a:pPr eaLnBrk="1" hangingPunct="1">
              <a:lnSpc>
                <a:spcPct val="90000"/>
              </a:lnSpc>
              <a:buFont typeface="Symbol" panose="05050102010706020507" pitchFamily="18" charset="2"/>
              <a:buChar char="·"/>
            </a:pPr>
            <a:r>
              <a:rPr lang="en-US" altLang="zh-CN" sz="2800" dirty="0"/>
              <a:t>Perpetual existence. </a:t>
            </a:r>
            <a:endParaRPr lang="en-US" altLang="zh-CN" sz="2800" dirty="0"/>
          </a:p>
          <a:p>
            <a:pPr eaLnBrk="1" hangingPunct="1">
              <a:lnSpc>
                <a:spcPct val="90000"/>
              </a:lnSpc>
              <a:buFont typeface="Symbol" panose="05050102010706020507" pitchFamily="18" charset="2"/>
              <a:buNone/>
            </a:pPr>
            <a:endParaRPr lang="en-US" altLang="zh-CN" sz="700" dirty="0"/>
          </a:p>
          <a:p>
            <a:pPr eaLnBrk="1" hangingPunct="1">
              <a:lnSpc>
                <a:spcPct val="90000"/>
              </a:lnSpc>
              <a:buFont typeface="Symbol" panose="05050102010706020507" pitchFamily="18" charset="2"/>
              <a:buChar char="·"/>
            </a:pPr>
            <a:r>
              <a:rPr lang="en-US" altLang="zh-CN" sz="2800" dirty="0"/>
              <a:t>Taxed. </a:t>
            </a:r>
            <a:endParaRPr lang="en-US" altLang="zh-CN" sz="2800" dirty="0"/>
          </a:p>
          <a:p>
            <a:pPr lvl="1" eaLnBrk="1" hangingPunct="1">
              <a:lnSpc>
                <a:spcPct val="90000"/>
              </a:lnSpc>
              <a:buFont typeface="Symbol" panose="05050102010706020507" pitchFamily="18" charset="2"/>
              <a:buChar char="·"/>
            </a:pPr>
            <a:r>
              <a:rPr lang="en-US" altLang="zh-CN" sz="2400" dirty="0"/>
              <a:t>Double taxation:  corporation is taxed and dividends are taxable income to shareholders.</a:t>
            </a:r>
            <a:endParaRPr lang="en-US" altLang="zh-CN" sz="2400" dirty="0"/>
          </a:p>
          <a:p>
            <a:pPr lvl="1" eaLnBrk="1" hangingPunct="1">
              <a:lnSpc>
                <a:spcPct val="90000"/>
              </a:lnSpc>
              <a:buFont typeface="Symbol" panose="05050102010706020507" pitchFamily="18" charset="2"/>
              <a:buNone/>
            </a:pPr>
            <a:endParaRPr lang="en-US" altLang="zh-CN" sz="700" dirty="0"/>
          </a:p>
          <a:p>
            <a:pPr eaLnBrk="1" hangingPunct="1">
              <a:lnSpc>
                <a:spcPct val="90000"/>
              </a:lnSpc>
              <a:buFont typeface="Symbol" panose="05050102010706020507" pitchFamily="18" charset="2"/>
              <a:buChar char="·"/>
            </a:pPr>
            <a:r>
              <a:rPr lang="en-US" altLang="zh-CN" sz="2800" dirty="0"/>
              <a:t>Legal liability</a:t>
            </a:r>
            <a:endParaRPr lang="en-US" altLang="zh-CN" sz="2800" dirty="0"/>
          </a:p>
          <a:p>
            <a:pPr lvl="1" eaLnBrk="1" hangingPunct="1">
              <a:lnSpc>
                <a:spcPct val="90000"/>
              </a:lnSpc>
              <a:buFont typeface="Symbol" panose="05050102010706020507" pitchFamily="18" charset="2"/>
              <a:buChar char="·"/>
            </a:pPr>
            <a:r>
              <a:rPr lang="en-US" altLang="zh-CN" sz="2400" dirty="0"/>
              <a:t>Accrues to corporation itself; not to owners.</a:t>
            </a:r>
            <a:endParaRPr lang="en-US" altLang="zh-CN" sz="2400" dirty="0"/>
          </a:p>
          <a:p>
            <a:pPr lvl="1" eaLnBrk="1" hangingPunct="1">
              <a:lnSpc>
                <a:spcPct val="90000"/>
              </a:lnSpc>
              <a:buFont typeface="Symbol" panose="05050102010706020507" pitchFamily="18" charset="2"/>
              <a:buNone/>
            </a:pPr>
            <a:endParaRPr lang="en-US" altLang="zh-CN" sz="700" dirty="0"/>
          </a:p>
          <a:p>
            <a:pPr eaLnBrk="1" hangingPunct="1">
              <a:lnSpc>
                <a:spcPct val="90000"/>
              </a:lnSpc>
              <a:buFont typeface="Symbol" panose="05050102010706020507" pitchFamily="18" charset="2"/>
              <a:buChar char="·"/>
            </a:pPr>
            <a:r>
              <a:rPr lang="en-US" altLang="zh-CN" sz="2800" dirty="0"/>
              <a:t>Empowered by state.</a:t>
            </a:r>
            <a:endParaRPr lang="en-US" altLang="zh-CN"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2291"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2292" name="Rectangle 2"/>
          <p:cNvSpPr>
            <a:spLocks noGrp="1"/>
          </p:cNvSpPr>
          <p:nvPr>
            <p:ph type="title"/>
          </p:nvPr>
        </p:nvSpPr>
        <p:spPr>
          <a:ln/>
        </p:spPr>
        <p:txBody>
          <a:bodyPr vert="horz" wrap="square" lIns="91440" tIns="45720" rIns="91440" bIns="45720" anchor="b" anchorCtr="0"/>
          <a:p>
            <a:pPr eaLnBrk="1" hangingPunct="1"/>
            <a:r>
              <a:rPr lang="en-US" altLang="zh-CN" sz="3600" dirty="0"/>
              <a:t>Disadvantages of Corporation Over Sole Proprietorship or Partnership</a:t>
            </a:r>
            <a:endParaRPr lang="en-US" altLang="zh-CN" sz="3600" dirty="0"/>
          </a:p>
        </p:txBody>
      </p:sp>
      <p:sp>
        <p:nvSpPr>
          <p:cNvPr id="12293" name="Rectangle 3"/>
          <p:cNvSpPr>
            <a:spLocks noGrp="1"/>
          </p:cNvSpPr>
          <p:nvPr>
            <p:ph idx="1"/>
          </p:nvPr>
        </p:nvSpPr>
        <p:spPr>
          <a:xfrm>
            <a:off x="457200" y="1874838"/>
            <a:ext cx="8229600" cy="4525962"/>
          </a:xfrm>
          <a:ln/>
        </p:spPr>
        <p:txBody>
          <a:bodyPr vert="horz" wrap="square" lIns="91440" tIns="45720" rIns="91440" bIns="45720" anchor="t" anchorCtr="0"/>
          <a:p>
            <a:pPr eaLnBrk="1" hangingPunct="1"/>
            <a:r>
              <a:rPr lang="en-US" altLang="zh-CN" dirty="0"/>
              <a:t>Costs to incorporate.</a:t>
            </a:r>
            <a:endParaRPr lang="en-US" altLang="zh-CN" dirty="0"/>
          </a:p>
          <a:p>
            <a:pPr eaLnBrk="1" hangingPunct="1">
              <a:buNone/>
            </a:pPr>
            <a:endParaRPr lang="en-US" altLang="zh-CN" sz="800" dirty="0"/>
          </a:p>
          <a:p>
            <a:pPr eaLnBrk="1" hangingPunct="1"/>
            <a:r>
              <a:rPr lang="en-US" altLang="zh-CN" dirty="0"/>
              <a:t>Activities limited to those granted in charter.</a:t>
            </a:r>
            <a:endParaRPr lang="en-US" altLang="zh-CN" dirty="0"/>
          </a:p>
          <a:p>
            <a:pPr eaLnBrk="1" hangingPunct="1">
              <a:buNone/>
            </a:pPr>
            <a:endParaRPr lang="en-US" altLang="zh-CN" sz="800" dirty="0"/>
          </a:p>
          <a:p>
            <a:pPr eaLnBrk="1" hangingPunct="1"/>
            <a:r>
              <a:rPr lang="en-US" altLang="zh-CN" dirty="0"/>
              <a:t>Additional regulations and requirements.</a:t>
            </a:r>
            <a:endParaRPr lang="en-US" altLang="zh-CN" dirty="0"/>
          </a:p>
          <a:p>
            <a:pPr eaLnBrk="1" hangingPunct="1">
              <a:buNone/>
            </a:pPr>
            <a:endParaRPr lang="en-US" altLang="zh-CN" sz="800" dirty="0"/>
          </a:p>
          <a:p>
            <a:pPr eaLnBrk="1" hangingPunct="1"/>
            <a:r>
              <a:rPr lang="en-US" altLang="zh-CN" dirty="0"/>
              <a:t>Must get permission from each state in which it operates.</a:t>
            </a:r>
            <a:endParaRPr lang="en-US" altLang="zh-CN" dirty="0"/>
          </a:p>
          <a:p>
            <a:pPr eaLnBrk="1" hangingPunct="1">
              <a:buNone/>
            </a:pPr>
            <a:endParaRPr lang="en-US" altLang="zh-CN" sz="800" dirty="0"/>
          </a:p>
          <a:p>
            <a:pPr eaLnBrk="1" hangingPunct="1"/>
            <a:r>
              <a:rPr lang="en-US" altLang="zh-CN" dirty="0"/>
              <a:t>Double taxation.</a:t>
            </a:r>
            <a:endParaRPr lang="en-US" altLang="zh-C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3315"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3316" name="Rectangle 2"/>
          <p:cNvSpPr>
            <a:spLocks noGrp="1"/>
          </p:cNvSpPr>
          <p:nvPr>
            <p:ph type="title"/>
          </p:nvPr>
        </p:nvSpPr>
        <p:spPr>
          <a:ln/>
        </p:spPr>
        <p:txBody>
          <a:bodyPr vert="horz" wrap="square" lIns="91440" tIns="45720" rIns="91440" bIns="45720" anchor="b" anchorCtr="0"/>
          <a:p>
            <a:pPr eaLnBrk="1" hangingPunct="1"/>
            <a:r>
              <a:rPr lang="en-US" altLang="zh-CN" dirty="0"/>
              <a:t>Public vs. Private Corporations</a:t>
            </a:r>
            <a:endParaRPr lang="en-US" altLang="zh-CN" dirty="0"/>
          </a:p>
        </p:txBody>
      </p:sp>
      <p:sp>
        <p:nvSpPr>
          <p:cNvPr id="13317" name="Rectangle 3"/>
          <p:cNvSpPr>
            <a:spLocks noGrp="1"/>
          </p:cNvSpPr>
          <p:nvPr>
            <p:ph idx="1"/>
          </p:nvPr>
        </p:nvSpPr>
        <p:spPr>
          <a:ln/>
        </p:spPr>
        <p:txBody>
          <a:bodyPr vert="horz" wrap="square" lIns="91440" tIns="45720" rIns="91440" bIns="45720" anchor="t" anchorCtr="0"/>
          <a:p>
            <a:pPr eaLnBrk="1" hangingPunct="1">
              <a:buFont typeface="Symbol" panose="05050102010706020507" pitchFamily="18" charset="2"/>
              <a:buChar char="·"/>
            </a:pPr>
            <a:r>
              <a:rPr lang="en-US" altLang="zh-CN" dirty="0"/>
              <a:t>Public corporation: </a:t>
            </a:r>
            <a:r>
              <a:rPr lang="zh-CN" altLang="en-US" dirty="0"/>
              <a:t>上市</a:t>
            </a:r>
            <a:endParaRPr lang="zh-CN" altLang="en-US" dirty="0"/>
          </a:p>
          <a:p>
            <a:pPr lvl="1" eaLnBrk="1" hangingPunct="1">
              <a:buFont typeface="Symbol" panose="05050102010706020507" pitchFamily="18" charset="2"/>
              <a:buChar char="·"/>
            </a:pPr>
            <a:r>
              <a:rPr lang="en-US" altLang="zh-CN" dirty="0"/>
              <a:t>Shares traded.</a:t>
            </a:r>
            <a:endParaRPr lang="en-US" altLang="zh-CN" dirty="0"/>
          </a:p>
          <a:p>
            <a:pPr lvl="1" eaLnBrk="1" hangingPunct="1">
              <a:buFont typeface="Symbol" panose="05050102010706020507" pitchFamily="18" charset="2"/>
              <a:buChar char="·"/>
            </a:pPr>
            <a:r>
              <a:rPr lang="en-US" altLang="zh-CN" dirty="0"/>
              <a:t>Subject to jurisdiction of SEC.</a:t>
            </a:r>
            <a:endParaRPr lang="en-US" altLang="zh-CN" dirty="0"/>
          </a:p>
          <a:p>
            <a:pPr lvl="1" eaLnBrk="1" hangingPunct="1">
              <a:buFont typeface="Symbol" panose="05050102010706020507" pitchFamily="18" charset="2"/>
              <a:buNone/>
            </a:pPr>
            <a:endParaRPr lang="en-US" altLang="zh-CN" dirty="0"/>
          </a:p>
          <a:p>
            <a:pPr eaLnBrk="1" hangingPunct="1">
              <a:buFont typeface="Symbol" panose="05050102010706020507" pitchFamily="18" charset="2"/>
              <a:buChar char="·"/>
            </a:pPr>
            <a:r>
              <a:rPr lang="en-US" altLang="zh-CN" dirty="0"/>
              <a:t>Private corporation: </a:t>
            </a:r>
            <a:endParaRPr lang="en-US" altLang="zh-CN" dirty="0"/>
          </a:p>
          <a:p>
            <a:pPr lvl="1" eaLnBrk="1" hangingPunct="1">
              <a:buFont typeface="Symbol" panose="05050102010706020507" pitchFamily="18" charset="2"/>
              <a:buChar char="·"/>
            </a:pPr>
            <a:r>
              <a:rPr lang="en-US" altLang="zh-CN" dirty="0"/>
              <a:t>Not publicly traded.</a:t>
            </a:r>
            <a:endParaRPr lang="en-US" altLang="zh-CN" dirty="0"/>
          </a:p>
          <a:p>
            <a:pPr lvl="1" eaLnBrk="1" hangingPunct="1">
              <a:buFont typeface="Symbol" panose="05050102010706020507" pitchFamily="18" charset="2"/>
              <a:buChar char="·"/>
            </a:pPr>
            <a:r>
              <a:rPr lang="en-US" altLang="zh-CN" dirty="0"/>
              <a:t>Not subject to SEC.</a:t>
            </a:r>
            <a:endParaRPr lang="en-US" altLang="zh-CN" dirty="0"/>
          </a:p>
          <a:p>
            <a:pPr eaLnBrk="1" hangingPunct="1">
              <a:buFont typeface="Wingdings" panose="05000000000000000000" pitchFamily="2" charset="2"/>
              <a:buChar char="n"/>
            </a:pP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页脚占位符 4"/>
          <p:cNvSpPr txBox="1">
            <a:spLocks noGrp="1"/>
          </p:cNvSpPr>
          <p:nvPr>
            <p:ph type="ftr" sz="quarter" idx="11"/>
          </p:nvPr>
        </p:nvSpPr>
        <p:spPr>
          <a:ln/>
        </p:spPr>
        <p:txBody>
          <a:bodyPr anchor="b" anchorCtr="0"/>
          <a:p>
            <a:pPr marL="0" indent="0" algn="ctr" eaLnBrk="1" hangingPunct="1">
              <a:spcBef>
                <a:spcPct val="0"/>
              </a:spcBef>
              <a:buClrTx/>
              <a:buSzTx/>
              <a:buFontTx/>
              <a:buNone/>
            </a:pPr>
            <a:r>
              <a:rPr lang="en-US" altLang="zh-CN" sz="1400" dirty="0"/>
              <a:t>YE SUN AccountingEnglish</a:t>
            </a:r>
            <a:endParaRPr lang="en-US" altLang="zh-CN" sz="1400" dirty="0"/>
          </a:p>
        </p:txBody>
      </p:sp>
      <p:sp>
        <p:nvSpPr>
          <p:cNvPr id="14339" name="灯片编号占位符 5"/>
          <p:cNvSpPr txBox="1">
            <a:spLocks noGrp="1"/>
          </p:cNvSpPr>
          <p:nvPr>
            <p:ph type="sldNum" sz="quarter" idx="12"/>
          </p:nvPr>
        </p:nvSpPr>
        <p:spPr>
          <a:ln/>
        </p:spPr>
        <p:txBody>
          <a:bodyPr anchor="b" anchorCtr="0"/>
          <a:p>
            <a:pPr marL="0" indent="0" algn="r" eaLnBrk="1" hangingPunct="1">
              <a:spcBef>
                <a:spcPct val="0"/>
              </a:spcBef>
              <a:buClrTx/>
              <a:buSzTx/>
              <a:buFontTx/>
              <a:buNone/>
            </a:pPr>
            <a:fld id="{9A0DB2DC-4C9A-4742-B13C-FB6460FD3503}" type="slidenum">
              <a:rPr lang="zh-CN" altLang="en-US" sz="1400" dirty="0"/>
            </a:fld>
            <a:endParaRPr lang="zh-CN" altLang="en-US" sz="1400" dirty="0"/>
          </a:p>
        </p:txBody>
      </p:sp>
      <p:sp>
        <p:nvSpPr>
          <p:cNvPr id="14340" name="Rectangle 2"/>
          <p:cNvSpPr>
            <a:spLocks noGrp="1"/>
          </p:cNvSpPr>
          <p:nvPr>
            <p:ph type="title"/>
          </p:nvPr>
        </p:nvSpPr>
        <p:spPr>
          <a:ln/>
        </p:spPr>
        <p:txBody>
          <a:bodyPr vert="horz" wrap="square" lIns="91440" tIns="45720" rIns="91440" bIns="45720" anchor="b" anchorCtr="0"/>
          <a:p>
            <a:pPr eaLnBrk="1" hangingPunct="1"/>
            <a:r>
              <a:rPr lang="en-US" altLang="zh-CN" dirty="0"/>
              <a:t>Proprietorship Equity</a:t>
            </a:r>
            <a:endParaRPr lang="en-US" altLang="zh-CN" dirty="0"/>
          </a:p>
        </p:txBody>
      </p:sp>
      <p:sp>
        <p:nvSpPr>
          <p:cNvPr id="14341" name="Rectangle 3"/>
          <p:cNvSpPr>
            <a:spLocks noGrp="1"/>
          </p:cNvSpPr>
          <p:nvPr>
            <p:ph idx="1"/>
          </p:nvPr>
        </p:nvSpPr>
        <p:spPr>
          <a:ln/>
        </p:spPr>
        <p:txBody>
          <a:bodyPr vert="horz" wrap="square" lIns="91440" tIns="45720" rIns="91440" bIns="45720" anchor="t" anchorCtr="0"/>
          <a:p>
            <a:pPr eaLnBrk="1" hangingPunct="1">
              <a:buFont typeface="Symbol" panose="05050102010706020507" pitchFamily="18" charset="2"/>
              <a:buChar char="·"/>
            </a:pPr>
            <a:r>
              <a:rPr lang="en-US" altLang="zh-CN" dirty="0"/>
              <a:t>Capital account.</a:t>
            </a:r>
            <a:endParaRPr lang="en-US" altLang="zh-CN" dirty="0"/>
          </a:p>
          <a:p>
            <a:pPr eaLnBrk="1" hangingPunct="1">
              <a:buFont typeface="Symbol" panose="05050102010706020507" pitchFamily="18" charset="2"/>
              <a:buNone/>
            </a:pPr>
            <a:endParaRPr lang="en-US" altLang="zh-CN" dirty="0"/>
          </a:p>
          <a:p>
            <a:pPr eaLnBrk="1" hangingPunct="1">
              <a:buFont typeface="Symbol" panose="05050102010706020507" pitchFamily="18" charset="2"/>
              <a:buChar char="·"/>
            </a:pPr>
            <a:r>
              <a:rPr lang="en-US" altLang="zh-CN" dirty="0"/>
              <a:t>Drawing account (optional).</a:t>
            </a:r>
            <a:endParaRPr lang="en-US" altLang="zh-CN" dirty="0"/>
          </a:p>
          <a:p>
            <a:pPr eaLnBrk="1" hangingPunct="1">
              <a:buFont typeface="Symbol" panose="05050102010706020507" pitchFamily="18" charset="2"/>
              <a:buNone/>
            </a:pPr>
            <a:endParaRPr lang="en-US" altLang="zh-CN" dirty="0"/>
          </a:p>
          <a:p>
            <a:pPr eaLnBrk="1" hangingPunct="1">
              <a:buFont typeface="Symbol" panose="05050102010706020507" pitchFamily="18" charset="2"/>
              <a:buChar char="·"/>
            </a:pPr>
            <a:r>
              <a:rPr lang="en-US" altLang="zh-CN" dirty="0"/>
              <a:t>Retained earnings (optional).</a:t>
            </a:r>
            <a:endParaRPr lang="en-US" altLang="zh-CN" dirty="0"/>
          </a:p>
          <a:p>
            <a:pPr eaLnBrk="1" hangingPunct="1">
              <a:buFont typeface="Wingdings" panose="05000000000000000000" pitchFamily="2" charset="2"/>
              <a:buChar char="n"/>
            </a:pPr>
            <a:endParaRPr lang="zh-CN" altLang="en-US" dirty="0"/>
          </a:p>
        </p:txBody>
      </p:sp>
    </p:spTree>
  </p:cSld>
  <p:clrMapOvr>
    <a:masterClrMapping/>
  </p:clrMapOvr>
</p:sld>
</file>

<file path=ppt/tags/tag1.xml><?xml version="1.0" encoding="utf-8"?>
<p:tagLst xmlns:p="http://schemas.openxmlformats.org/presentationml/2006/main">
  <p:tag name="KSO_WM_UNIT_TABLE_BEAUTIFY" val="smartTable{47161d53-f0f9-446d-8177-e0bd3939873b}"/>
</p:tagLst>
</file>

<file path=ppt/tags/tag10.xml><?xml version="1.0" encoding="utf-8"?>
<p:tagLst xmlns:p="http://schemas.openxmlformats.org/presentationml/2006/main">
  <p:tag name="PPSNARRATION" val="19,1613746302,C:\Prentice Hall\Ashley Accounting\ACCTG 2e\Ch12\Final PPT\hhofma2e_ch12_inst\Media.ppcx"/>
</p:tagLst>
</file>

<file path=ppt/tags/tag11.xml><?xml version="1.0" encoding="utf-8"?>
<p:tagLst xmlns:p="http://schemas.openxmlformats.org/presentationml/2006/main">
  <p:tag name="PRESENTER_SHAPEINFO" val="&lt;ThreeDShapeInfo&gt;&lt;uuid val=&quot;{7968DF06-CA6C-4400-85C5-42747B78CDAB}&quot;/&gt;&lt;filename val=&quot;C:\Prentice Hall\Ashley Accounting\ACCTG 8e\Ch12\Ch12_8e Package\data\asimages\{7968DF06-CA6C-4400-85C5-42747B78CDAB}.png&quot;/&gt;&lt;hasEffects val=&quot;1&quot;/&gt;&lt;left val=&quot;18&quot;/&gt;&lt;top val=&quot;10.56&quot;/&gt;&lt;width val=&quot;671.76&quot;/&gt;&lt;height val=&quot;106.08&quot;/&gt;&lt;/ThreeDShapeInfo&gt;"/>
</p:tagLst>
</file>

<file path=ppt/tags/tag12.xml><?xml version="1.0" encoding="utf-8"?>
<p:tagLst xmlns:p="http://schemas.openxmlformats.org/presentationml/2006/main">
  <p:tag name="PPSNARRATION" val="22,1613746302,C:\Prentice Hall\Ashley Accounting\ACCTG 2e\Ch12\Final PPT\hhofma2e_ch12_inst\Media.ppcx"/>
</p:tagLst>
</file>

<file path=ppt/tags/tag13.xml><?xml version="1.0" encoding="utf-8"?>
<p:tagLst xmlns:p="http://schemas.openxmlformats.org/presentationml/2006/main">
  <p:tag name="COMMONDATA" val="eyJoZGlkIjoiOGI4NjI5OTBmMDM1ODFlMDkzNDFlZTFiMWNhZWU5ZTMifQ=="/>
</p:tagLst>
</file>

<file path=ppt/tags/tag2.xml><?xml version="1.0" encoding="utf-8"?>
<p:tagLst xmlns:p="http://schemas.openxmlformats.org/presentationml/2006/main">
  <p:tag name="KSO_WM_UNIT_TABLE_BEAUTIFY" val="smartTable{47161d53-f0f9-446d-8177-e0bd3939873b}"/>
</p:tagLst>
</file>

<file path=ppt/tags/tag3.xml><?xml version="1.0" encoding="utf-8"?>
<p:tagLst xmlns:p="http://schemas.openxmlformats.org/presentationml/2006/main">
  <p:tag name="PRESENTER_SHAPEINFO" val="&lt;ThreeDShapeInfo&gt;&lt;uuid val=&quot;{971514F4-8F0A-4D92-A965-C5F8BC4EBB6C}&quot;/&gt;&lt;filename val=&quot;C:\Prentice Hall\Ashley Accounting\ACCTG 8e\Ch12\Ch12_8e Package\data\asimages\{971514F4-8F0A-4D92-A965-C5F8BC4EBB6C}.png&quot;/&gt;&lt;hasEffects val=&quot;1&quot;/&gt;&lt;left val=&quot;15.12&quot;/&gt;&lt;top val=&quot;21.12&quot;/&gt;&lt;width val=&quot;670.8&quot;/&gt;&lt;height val=&quot;92.64&quot;/&gt;&lt;/ThreeDShapeInfo&gt;"/>
</p:tagLst>
</file>

<file path=ppt/tags/tag4.xml><?xml version="1.0" encoding="utf-8"?>
<p:tagLst xmlns:p="http://schemas.openxmlformats.org/presentationml/2006/main">
  <p:tag name="PPSNARRATION" val="15,1613746302,C:\Prentice Hall\Ashley Accounting\ACCTG 2e\Ch12\Final PPT\hhofma2e_ch12_inst\Media.ppcx"/>
</p:tagLst>
</file>

<file path=ppt/tags/tag5.xml><?xml version="1.0" encoding="utf-8"?>
<p:tagLst xmlns:p="http://schemas.openxmlformats.org/presentationml/2006/main">
  <p:tag name="PRESENTER_SHAPEINFO" val="&lt;ThreeDShapeInfo&gt;&lt;uuid val=&quot;{926A9387-5A9A-4895-83F2-EC1D3F934A0D}&quot;/&gt;&lt;filename val=&quot;C:\Prentice Hall\Ashley Accounting\ACCTG 8e\Ch12\Ch12_8e Package\data\asimages\{926A9387-5A9A-4895-83F2-EC1D3F934A0D}.png&quot;/&gt;&lt;hasEffects val=&quot;1&quot;/&gt;&lt;left val=&quot;15.12&quot;/&gt;&lt;top val=&quot;21.12&quot;/&gt;&lt;width val=&quot;670.8&quot;/&gt;&lt;height val=&quot;92.64&quot;/&gt;&lt;/ThreeDShapeInfo&gt;"/>
</p:tagLst>
</file>

<file path=ppt/tags/tag6.xml><?xml version="1.0" encoding="utf-8"?>
<p:tagLst xmlns:p="http://schemas.openxmlformats.org/presentationml/2006/main">
  <p:tag name="PPSNARRATION" val="16,1613746302,C:\Prentice Hall\Ashley Accounting\ACCTG 2e\Ch12\Final PPT\hhofma2e_ch12_inst\Media.ppcx"/>
</p:tagLst>
</file>

<file path=ppt/tags/tag7.xml><?xml version="1.0" encoding="utf-8"?>
<p:tagLst xmlns:p="http://schemas.openxmlformats.org/presentationml/2006/main">
  <p:tag name="PRESENTER_SHAPEINFO" val="&lt;ThreeDShapeInfo&gt;&lt;uuid val=&quot;{29894AFA-0599-4BCA-B1A4-F3B9903B19D6}&quot;/&gt;&lt;filename val=&quot;C:\Prentice Hall\Ashley Accounting\ACCTG 8e\Ch12\Ch12_8e Package\data\asimages\{29894AFA-0599-4BCA-B1A4-F3B9903B19D6}.png&quot;/&gt;&lt;hasEffects val=&quot;1&quot;/&gt;&lt;left val=&quot;18&quot;/&gt;&lt;top val=&quot;10.56&quot;/&gt;&lt;width val=&quot;667.92&quot;/&gt;&lt;height val=&quot;106.08&quot;/&gt;&lt;/ThreeDShapeInfo&gt;"/>
</p:tagLst>
</file>

<file path=ppt/tags/tag8.xml><?xml version="1.0" encoding="utf-8"?>
<p:tagLst xmlns:p="http://schemas.openxmlformats.org/presentationml/2006/main">
  <p:tag name="PPSNARRATION" val="18,1613746302,C:\Prentice Hall\Ashley Accounting\ACCTG 2e\Ch12\Final PPT\hhofma2e_ch12_inst\Media.ppcx"/>
</p:tagLst>
</file>

<file path=ppt/tags/tag9.xml><?xml version="1.0" encoding="utf-8"?>
<p:tagLst xmlns:p="http://schemas.openxmlformats.org/presentationml/2006/main">
  <p:tag name="PRESENTER_SHAPEINFO" val="&lt;ThreeDShapeInfo&gt;&lt;uuid val=&quot;{6F42164E-AD08-4F4E-8F3D-73AC00A756D0}&quot;/&gt;&lt;filename val=&quot;C:\Prentice Hall\Ashley Accounting\ACCTG 8e\Ch12\Ch12_8e Package\data\asimages\{6F42164E-AD08-4F4E-8F3D-73AC00A756D0}.png&quot;/&gt;&lt;hasEffects val=&quot;1&quot;/&gt;&lt;left val=&quot;18&quot;/&gt;&lt;top val=&quot;10.56&quot;/&gt;&lt;width val=&quot;667.92&quot;/&gt;&lt;height val=&quot;106.08&quot;/&gt;&lt;/ThreeDShapeInfo&gt;"/>
</p:tagLst>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宋体"/>
        <a:cs typeface=""/>
      </a:majorFont>
      <a:minorFont>
        <a:latin typeface="Tahom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Tahoma" panose="020B0604030504040204" pitchFamily="34" charset="0"/>
            <a:ea typeface="宋体" panose="02010600030101010101" pitchFamily="2" charset="-122"/>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Blends</Template>
  <TotalTime>0</TotalTime>
  <Words>10454</Words>
  <Application>WPS 演示</Application>
  <PresentationFormat>全屏显示(4:3)</PresentationFormat>
  <Paragraphs>668</Paragraphs>
  <Slides>45</Slides>
  <Notes>19</Notes>
  <HiddenSlides>0</HiddenSlides>
  <MMClips>0</MMClips>
  <ScaleCrop>false</ScaleCrop>
  <HeadingPairs>
    <vt:vector size="6" baseType="variant">
      <vt:variant>
        <vt:lpstr>已用的字体</vt:lpstr>
      </vt:variant>
      <vt:variant>
        <vt:i4>13</vt:i4>
      </vt:variant>
      <vt:variant>
        <vt:lpstr>主题</vt:lpstr>
      </vt:variant>
      <vt:variant>
        <vt:i4>4</vt:i4>
      </vt:variant>
      <vt:variant>
        <vt:lpstr>幻灯片标题</vt:lpstr>
      </vt:variant>
      <vt:variant>
        <vt:i4>45</vt:i4>
      </vt:variant>
    </vt:vector>
  </HeadingPairs>
  <TitlesOfParts>
    <vt:vector size="62" baseType="lpstr">
      <vt:lpstr>Arial</vt:lpstr>
      <vt:lpstr>宋体</vt:lpstr>
      <vt:lpstr>Wingdings</vt:lpstr>
      <vt:lpstr>Tahoma</vt:lpstr>
      <vt:lpstr>Times New Roman</vt:lpstr>
      <vt:lpstr>Symbol</vt:lpstr>
      <vt:lpstr>Comic Sans MS</vt:lpstr>
      <vt:lpstr>Calibri</vt:lpstr>
      <vt:lpstr>Segoe</vt:lpstr>
      <vt:lpstr>Wingdings 3</vt:lpstr>
      <vt:lpstr>Trebuchet MS</vt:lpstr>
      <vt:lpstr>微软雅黑</vt:lpstr>
      <vt:lpstr>Arial Unicode MS</vt:lpstr>
      <vt:lpstr>Blends</vt:lpstr>
      <vt:lpstr>Proposal</vt:lpstr>
      <vt:lpstr>默认设计模板</vt:lpstr>
      <vt:lpstr>1_Blends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CGA-Canada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dc:title>
  <dc:creator>Education Department</dc:creator>
  <cp:lastModifiedBy>吴晓明</cp:lastModifiedBy>
  <cp:revision>101</cp:revision>
  <cp:lastPrinted>2000-04-03T18:16:41Z</cp:lastPrinted>
  <dcterms:created xsi:type="dcterms:W3CDTF">1998-05-04T15:40:11Z</dcterms:created>
  <dcterms:modified xsi:type="dcterms:W3CDTF">2022-05-29T17:57:21Z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1696E0BCC6EE4C749848083EC26AC81A</vt:lpwstr>
  </property>
  <property fmtid="{D5CDD505-2E9C-101B-9397-08002B2CF9AE}" pid="3" name="KSOProductBuildVer">
    <vt:lpwstr>2052-11.1.0.11636</vt:lpwstr>
  </property>
</Properties>
</file>