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9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75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279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98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81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895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750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885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318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476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3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049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1347-6E23-438F-A19F-BFD78AB5436F}" type="datetimeFigureOut">
              <a:rPr lang="zh-CN" altLang="en-US" smtClean="0"/>
              <a:t>2023/11/29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D713B-644A-4AE4-BD86-C42ED74223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93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中信泰富外汇套期巨亏背后的原因与教训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847604"/>
            <a:ext cx="9144000" cy="1410195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0531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B41545-6993-D7D3-CFDC-67F240DA0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55DD72-3B38-BFEC-87D0-BF0309F99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思考</a:t>
            </a:r>
            <a:endParaRPr lang="en-US" altLang="zh-CN" sz="3600" dirty="0">
              <a:solidFill>
                <a:srgbClr val="FF000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 lvl="1"/>
            <a:r>
              <a:rPr lang="zh-CN" altLang="en-US" sz="3200" dirty="0">
                <a:latin typeface="华文新魏" panose="02010800040101010101" pitchFamily="2" charset="-122"/>
                <a:ea typeface="华文新魏" panose="02010800040101010101" pitchFamily="2" charset="-122"/>
              </a:rPr>
              <a:t>如何判断交易是套期保值还是投机？</a:t>
            </a:r>
            <a:endParaRPr lang="en-US" altLang="zh-CN" sz="3200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/>
            <a:r>
              <a:rPr lang="zh-CN" altLang="en-US" sz="3200" dirty="0">
                <a:latin typeface="华文新魏" panose="02010800040101010101" pitchFamily="2" charset="-122"/>
                <a:ea typeface="华文新魏" panose="02010800040101010101" pitchFamily="2" charset="-122"/>
              </a:rPr>
              <a:t>集团公司如何加强衍生品交易的风险管控？</a:t>
            </a:r>
          </a:p>
        </p:txBody>
      </p:sp>
    </p:spTree>
    <p:extLst>
      <p:ext uri="{BB962C8B-B14F-4D97-AF65-F5344CB8AC3E}">
        <p14:creationId xmlns:p14="http://schemas.microsoft.com/office/powerpoint/2010/main" val="384534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内容占位符 2"/>
          <p:cNvSpPr>
            <a:spLocks noGrp="1"/>
          </p:cNvSpPr>
          <p:nvPr>
            <p:ph idx="1"/>
          </p:nvPr>
        </p:nvSpPr>
        <p:spPr>
          <a:xfrm>
            <a:off x="1919288" y="1341439"/>
            <a:ext cx="8640762" cy="5183187"/>
          </a:xfrm>
        </p:spPr>
        <p:txBody>
          <a:bodyPr/>
          <a:lstStyle/>
          <a:p>
            <a:pPr>
              <a:defRPr/>
            </a:pPr>
            <a:r>
              <a:rPr lang="zh-CN" altLang="en-US" sz="3100" b="1" dirty="0">
                <a:solidFill>
                  <a:srgbClr val="0000FF"/>
                </a:solidFill>
                <a:latin typeface="+mn-ea"/>
              </a:rPr>
              <a:t>中信泰富巨亏案例简介</a:t>
            </a:r>
            <a:endParaRPr lang="en-US" altLang="zh-CN" sz="3100" b="1" dirty="0">
              <a:solidFill>
                <a:srgbClr val="0000FF"/>
              </a:solidFill>
              <a:latin typeface="+mn-ea"/>
            </a:endParaRPr>
          </a:p>
          <a:p>
            <a:pPr lvl="1">
              <a:defRPr/>
            </a:pPr>
            <a:r>
              <a:rPr lang="zh-CN" altLang="en-US" b="1" dirty="0"/>
              <a:t>中信泰富公司介绍</a:t>
            </a:r>
            <a:endParaRPr lang="en-US" altLang="zh-CN" b="1" dirty="0"/>
          </a:p>
          <a:p>
            <a:pPr lvl="2">
              <a:defRPr/>
            </a:pPr>
            <a:r>
              <a:rPr lang="zh-CN" altLang="en-US" b="1" dirty="0"/>
              <a:t>中信泰富是大型国企中信集团在香港的</a:t>
            </a:r>
            <a:r>
              <a:rPr lang="en-US" altLang="zh-CN" b="1" dirty="0"/>
              <a:t>6 </a:t>
            </a:r>
            <a:r>
              <a:rPr lang="zh-CN" altLang="en-US" b="1" dirty="0"/>
              <a:t>家上市公司之一。中信泰富的前身泰富发展有限公司成立于</a:t>
            </a:r>
            <a:r>
              <a:rPr lang="en-US" altLang="zh-CN" b="1" dirty="0"/>
              <a:t>1985 </a:t>
            </a:r>
            <a:r>
              <a:rPr lang="zh-CN" altLang="en-US" b="1" dirty="0"/>
              <a:t>年。</a:t>
            </a:r>
            <a:r>
              <a:rPr lang="en-US" altLang="zh-CN" b="1" dirty="0"/>
              <a:t>1986 </a:t>
            </a:r>
            <a:r>
              <a:rPr lang="zh-CN" altLang="en-US" b="1" dirty="0"/>
              <a:t>年通过新景丰公司而获得上市地位，同年</a:t>
            </a:r>
            <a:r>
              <a:rPr lang="en-US" altLang="zh-CN" b="1" dirty="0"/>
              <a:t>2 </a:t>
            </a:r>
            <a:r>
              <a:rPr lang="zh-CN" altLang="en-US" b="1" dirty="0"/>
              <a:t>月，泰富发行</a:t>
            </a:r>
            <a:r>
              <a:rPr lang="en-US" altLang="zh-CN" b="1" dirty="0"/>
              <a:t>2.7 </a:t>
            </a:r>
            <a:r>
              <a:rPr lang="zh-CN" altLang="en-US" b="1" dirty="0"/>
              <a:t>亿股新股予中国国际信托投资（香港集团）有限公司，使中信（香港集团）持有泰富</a:t>
            </a:r>
            <a:r>
              <a:rPr lang="en-US" altLang="zh-CN" b="1" dirty="0"/>
              <a:t>64.7%</a:t>
            </a:r>
            <a:r>
              <a:rPr lang="zh-CN" altLang="en-US" b="1" dirty="0"/>
              <a:t>股权。至此，泰富成为中信子公司。中信泰富于香港注册成立，现于香港联合交易所上市，并为恒生指数成份股之一。中信泰富之最大股东为中国国际信托投资（香港集团）有限公司，是中国国际信托投资公司（现中国中信集团）的全资附属公司。</a:t>
            </a:r>
            <a:endParaRPr lang="en-US" altLang="zh-CN" b="1" dirty="0"/>
          </a:p>
          <a:p>
            <a:pPr lvl="2">
              <a:defRPr/>
            </a:pPr>
            <a:r>
              <a:rPr lang="en-US" altLang="zh-CN" b="1" dirty="0"/>
              <a:t>2008 </a:t>
            </a:r>
            <a:r>
              <a:rPr lang="zh-CN" altLang="en-US" b="1" dirty="0"/>
              <a:t>年</a:t>
            </a:r>
            <a:r>
              <a:rPr lang="en-US" altLang="zh-CN" b="1" dirty="0"/>
              <a:t>10 </a:t>
            </a:r>
            <a:r>
              <a:rPr lang="zh-CN" altLang="en-US" b="1" dirty="0"/>
              <a:t>月</a:t>
            </a:r>
            <a:r>
              <a:rPr lang="en-US" altLang="zh-CN" b="1" dirty="0"/>
              <a:t>21 </a:t>
            </a:r>
            <a:r>
              <a:rPr lang="zh-CN" altLang="en-US" b="1" dirty="0"/>
              <a:t>日，中信泰富的股价暴跌</a:t>
            </a:r>
            <a:r>
              <a:rPr lang="en-US" altLang="zh-CN" b="1" dirty="0"/>
              <a:t>55%</a:t>
            </a:r>
            <a:r>
              <a:rPr lang="zh-CN" altLang="en-US" b="1" dirty="0"/>
              <a:t>，该公司此前承认其手中的杠杆货币头寸有可能导致近</a:t>
            </a:r>
            <a:r>
              <a:rPr lang="en-US" altLang="zh-CN" b="1" dirty="0"/>
              <a:t>20 </a:t>
            </a:r>
            <a:r>
              <a:rPr lang="zh-CN" altLang="en-US" b="1" dirty="0"/>
              <a:t>亿美元的损失。这家颇具声誉的公司在两个交易日中市值蒸发掉了三分之二，成了在全球金融危机中首批中箭落马的中国企业。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 dirty="0"/>
          </a:p>
        </p:txBody>
      </p:sp>
      <p:sp>
        <p:nvSpPr>
          <p:cNvPr id="65541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A0885E-1BE9-422D-98FF-A761D22DB28C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849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内容占位符 2"/>
          <p:cNvSpPr>
            <a:spLocks noGrp="1"/>
          </p:cNvSpPr>
          <p:nvPr>
            <p:ph idx="1"/>
          </p:nvPr>
        </p:nvSpPr>
        <p:spPr>
          <a:xfrm>
            <a:off x="1919289" y="260351"/>
            <a:ext cx="8497887" cy="6048375"/>
          </a:xfrm>
        </p:spPr>
        <p:txBody>
          <a:bodyPr/>
          <a:lstStyle/>
          <a:p>
            <a:pPr lvl="1"/>
            <a:r>
              <a:rPr lang="zh-CN" altLang="en-US" b="1"/>
              <a:t>中信泰富巨亏案简介。</a:t>
            </a:r>
          </a:p>
          <a:p>
            <a:pPr lvl="2"/>
            <a:r>
              <a:rPr lang="zh-CN" altLang="en-US" b="1"/>
              <a:t>中信泰富集团为了减低西澳洲铁矿项目面对的货币风险，签订若干杠杆式外汇买卖合约以对冲风险。自</a:t>
            </a:r>
            <a:r>
              <a:rPr lang="en-US" altLang="zh-CN" b="1"/>
              <a:t>2008</a:t>
            </a:r>
            <a:r>
              <a:rPr lang="zh-CN" altLang="en-US" b="1"/>
              <a:t>年</a:t>
            </a:r>
            <a:r>
              <a:rPr lang="en-US" altLang="zh-CN" b="1"/>
              <a:t>9 </a:t>
            </a:r>
            <a:r>
              <a:rPr lang="zh-CN" altLang="en-US" b="1"/>
              <a:t>月</a:t>
            </a:r>
            <a:r>
              <a:rPr lang="en-US" altLang="zh-CN" b="1"/>
              <a:t>7 </a:t>
            </a:r>
            <a:r>
              <a:rPr lang="zh-CN" altLang="en-US" b="1"/>
              <a:t>日察觉到该等合约带来的潜在风险后，公司终止了部分合约。但</a:t>
            </a:r>
            <a:r>
              <a:rPr lang="en-US" altLang="zh-CN" b="1"/>
              <a:t>2008</a:t>
            </a:r>
            <a:r>
              <a:rPr lang="zh-CN" altLang="en-US" b="1"/>
              <a:t>年</a:t>
            </a:r>
            <a:r>
              <a:rPr lang="en-US" altLang="zh-CN" b="1"/>
              <a:t>7 </a:t>
            </a:r>
            <a:r>
              <a:rPr lang="zh-CN" altLang="en-US" b="1"/>
              <a:t>月</a:t>
            </a:r>
            <a:r>
              <a:rPr lang="en-US" altLang="zh-CN" b="1"/>
              <a:t>1 </a:t>
            </a:r>
            <a:r>
              <a:rPr lang="zh-CN" altLang="en-US" b="1"/>
              <a:t>日至</a:t>
            </a:r>
            <a:r>
              <a:rPr lang="en-US" altLang="zh-CN" b="1"/>
              <a:t>10</a:t>
            </a:r>
            <a:r>
              <a:rPr lang="zh-CN" altLang="en-US" b="1"/>
              <a:t>月</a:t>
            </a:r>
            <a:r>
              <a:rPr lang="en-US" altLang="zh-CN" b="1"/>
              <a:t>17 </a:t>
            </a:r>
            <a:r>
              <a:rPr lang="zh-CN" altLang="en-US" b="1"/>
              <a:t>日，公司已因此亏损</a:t>
            </a:r>
            <a:r>
              <a:rPr lang="en-US" altLang="zh-CN" b="1"/>
              <a:t>8.07 </a:t>
            </a:r>
            <a:r>
              <a:rPr lang="zh-CN" altLang="en-US" b="1"/>
              <a:t>亿港元。</a:t>
            </a:r>
            <a:endParaRPr lang="en-US" altLang="zh-CN" b="1"/>
          </a:p>
          <a:p>
            <a:pPr lvl="2"/>
            <a:r>
              <a:rPr lang="zh-CN" altLang="en-US" b="1"/>
              <a:t>这起外汇杠杆交易可能是由于澳元的走高而引起的。中信泰富在澳大利亚有一个名为</a:t>
            </a:r>
            <a:r>
              <a:rPr lang="en-US" altLang="zh-CN" b="1"/>
              <a:t>SINO</a:t>
            </a:r>
            <a:r>
              <a:rPr lang="zh-CN" altLang="en-US" b="1"/>
              <a:t>－</a:t>
            </a:r>
            <a:r>
              <a:rPr lang="en-US" altLang="zh-CN" b="1"/>
              <a:t>IRON</a:t>
            </a:r>
            <a:r>
              <a:rPr lang="zh-CN" altLang="en-US" b="1"/>
              <a:t>的铁矿项目，该项目是西澳最大的磁铁矿项目。这个项目总投资约</a:t>
            </a:r>
            <a:r>
              <a:rPr lang="en-US" altLang="zh-CN" b="1"/>
              <a:t>42 </a:t>
            </a:r>
            <a:r>
              <a:rPr lang="zh-CN" altLang="en-US" b="1"/>
              <a:t>亿美元，很多设备和投入都必须以澳元来支付。中信泰富直至</a:t>
            </a:r>
            <a:r>
              <a:rPr lang="en-US" altLang="zh-CN" b="1"/>
              <a:t>2010 </a:t>
            </a:r>
            <a:r>
              <a:rPr lang="zh-CN" altLang="en-US" b="1"/>
              <a:t>年对澳元的需求都很大。整个投资项目的资本开支，除目前的</a:t>
            </a:r>
            <a:r>
              <a:rPr lang="en-US" altLang="zh-CN" b="1"/>
              <a:t>16 </a:t>
            </a:r>
            <a:r>
              <a:rPr lang="zh-CN" altLang="en-US" b="1"/>
              <a:t>亿澳元之外，在项目进行的</a:t>
            </a:r>
            <a:r>
              <a:rPr lang="en-US" altLang="zh-CN" b="1"/>
              <a:t>25 </a:t>
            </a:r>
            <a:r>
              <a:rPr lang="zh-CN" altLang="en-US" b="1"/>
              <a:t>年期内，还将在全面营运的每年度投入至少</a:t>
            </a:r>
            <a:r>
              <a:rPr lang="en-US" altLang="zh-CN" b="1"/>
              <a:t>10 </a:t>
            </a:r>
            <a:r>
              <a:rPr lang="zh-CN" altLang="en-US" b="1"/>
              <a:t>亿澳元，为了减低项目面对的货币风险，因此签订若干杠杆式外汇买卖合约。</a:t>
            </a:r>
            <a:endParaRPr lang="en-US" altLang="zh-CN" b="1"/>
          </a:p>
          <a:p>
            <a:pPr lvl="2"/>
            <a:r>
              <a:rPr lang="en-US" altLang="zh-CN" b="1"/>
              <a:t>2008 </a:t>
            </a:r>
            <a:r>
              <a:rPr lang="zh-CN" altLang="en-US" b="1"/>
              <a:t>年</a:t>
            </a:r>
            <a:r>
              <a:rPr lang="en-US" altLang="zh-CN" b="1"/>
              <a:t>10 </a:t>
            </a:r>
            <a:r>
              <a:rPr lang="zh-CN" altLang="en-US" b="1"/>
              <a:t>月</a:t>
            </a:r>
            <a:r>
              <a:rPr lang="en-US" altLang="zh-CN" b="1"/>
              <a:t>20 </a:t>
            </a:r>
            <a:r>
              <a:rPr lang="zh-CN" altLang="en-US" b="1"/>
              <a:t>日，中信泰富（</a:t>
            </a:r>
            <a:r>
              <a:rPr lang="en-US" altLang="zh-CN" b="1"/>
              <a:t>00267</a:t>
            </a:r>
            <a:r>
              <a:rPr lang="zh-CN" altLang="en-US" b="1"/>
              <a:t>）发布公告称，公司为减低西澳洲铁矿项目面对的货币风险，签订若干杠杆式外汇买卖合约而引致亏损，实际已亏损</a:t>
            </a:r>
            <a:r>
              <a:rPr lang="en-US" altLang="zh-CN" b="1"/>
              <a:t>8.07 </a:t>
            </a:r>
            <a:r>
              <a:rPr lang="zh-CN" altLang="en-US" b="1"/>
              <a:t>亿港元。至</a:t>
            </a:r>
            <a:r>
              <a:rPr lang="en-US" altLang="zh-CN" b="1"/>
              <a:t>10 </a:t>
            </a:r>
            <a:r>
              <a:rPr lang="zh-CN" altLang="en-US" b="1"/>
              <a:t>月</a:t>
            </a:r>
            <a:r>
              <a:rPr lang="en-US" altLang="zh-CN" b="1"/>
              <a:t>17 </a:t>
            </a:r>
            <a:r>
              <a:rPr lang="zh-CN" altLang="en-US" b="1"/>
              <a:t>日，仍在生效的杠杆式外汇合约按公平价定值的亏损为</a:t>
            </a:r>
            <a:r>
              <a:rPr lang="en-US" altLang="zh-CN" b="1"/>
              <a:t>147 </a:t>
            </a:r>
            <a:r>
              <a:rPr lang="zh-CN" altLang="en-US" b="1"/>
              <a:t>亿港元。换言之，相关外汇合约导致已变现及未变现亏损总额为</a:t>
            </a:r>
            <a:r>
              <a:rPr lang="en-US" altLang="zh-CN" b="1"/>
              <a:t>155.07 </a:t>
            </a:r>
            <a:r>
              <a:rPr lang="zh-CN" altLang="en-US" b="1"/>
              <a:t>亿港元。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/>
          </a:p>
        </p:txBody>
      </p:sp>
      <p:sp>
        <p:nvSpPr>
          <p:cNvPr id="66564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81D8A1-F1E6-4744-9879-59F39C05D115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5642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内容占位符 2"/>
          <p:cNvSpPr>
            <a:spLocks noGrp="1"/>
          </p:cNvSpPr>
          <p:nvPr>
            <p:ph idx="1"/>
          </p:nvPr>
        </p:nvSpPr>
        <p:spPr>
          <a:xfrm>
            <a:off x="1703388" y="115889"/>
            <a:ext cx="8856662" cy="6408737"/>
          </a:xfrm>
        </p:spPr>
        <p:txBody>
          <a:bodyPr/>
          <a:lstStyle/>
          <a:p>
            <a:pPr>
              <a:defRPr/>
            </a:pPr>
            <a:r>
              <a:rPr lang="zh-CN" altLang="en-US" sz="3100" b="1" dirty="0">
                <a:solidFill>
                  <a:srgbClr val="0000FF"/>
                </a:solidFill>
                <a:latin typeface="+mn-ea"/>
              </a:rPr>
              <a:t>中信泰富</a:t>
            </a:r>
            <a:r>
              <a:rPr lang="en-US" altLang="zh-CN" sz="3100" b="1" dirty="0">
                <a:solidFill>
                  <a:srgbClr val="0000FF"/>
                </a:solidFill>
                <a:latin typeface="+mn-ea"/>
              </a:rPr>
              <a:t>Accumulator</a:t>
            </a:r>
            <a:r>
              <a:rPr lang="zh-CN" altLang="en-US" sz="3100" b="1" dirty="0">
                <a:solidFill>
                  <a:srgbClr val="0000FF"/>
                </a:solidFill>
                <a:latin typeface="+mn-ea"/>
              </a:rPr>
              <a:t>合约详解</a:t>
            </a:r>
          </a:p>
          <a:p>
            <a:pPr lvl="1">
              <a:defRPr/>
            </a:pPr>
            <a:r>
              <a:rPr lang="zh-CN" altLang="en-US" b="1" dirty="0"/>
              <a:t>对冲风险外汇合约</a:t>
            </a:r>
            <a:r>
              <a:rPr lang="en-US" altLang="zh-CN" b="1" dirty="0">
                <a:latin typeface="Calibri" pitchFamily="34" charset="0"/>
              </a:rPr>
              <a:t>Accumulator</a:t>
            </a:r>
            <a:endParaRPr lang="zh-CN" altLang="en-US" b="1" dirty="0">
              <a:latin typeface="Calibri" pitchFamily="34" charset="0"/>
            </a:endParaRPr>
          </a:p>
          <a:p>
            <a:pPr lvl="2">
              <a:defRPr/>
            </a:pPr>
            <a:r>
              <a:rPr lang="en-US" altLang="zh-CN" b="1" dirty="0"/>
              <a:t>“</a:t>
            </a:r>
            <a:r>
              <a:rPr lang="en-US" altLang="zh-CN" b="1" dirty="0">
                <a:latin typeface="Calibri" pitchFamily="34" charset="0"/>
              </a:rPr>
              <a:t>Accumulator</a:t>
            </a:r>
            <a:r>
              <a:rPr lang="en-US" altLang="zh-CN" b="1" dirty="0"/>
              <a:t>” </a:t>
            </a:r>
            <a:r>
              <a:rPr lang="zh-CN" altLang="en-US" b="1" dirty="0"/>
              <a:t>的全名是</a:t>
            </a:r>
            <a:r>
              <a:rPr lang="en-US" altLang="zh-CN" b="1" dirty="0">
                <a:latin typeface="Calibri" pitchFamily="34" charset="0"/>
              </a:rPr>
              <a:t>Knock Out Discount Accumulator</a:t>
            </a:r>
            <a:r>
              <a:rPr lang="zh-CN" altLang="en-US" b="1" dirty="0">
                <a:latin typeface="Calibri" pitchFamily="34" charset="0"/>
              </a:rPr>
              <a:t>（</a:t>
            </a:r>
            <a:r>
              <a:rPr lang="en-US" altLang="zh-CN" b="1" dirty="0">
                <a:latin typeface="Calibri" pitchFamily="34" charset="0"/>
              </a:rPr>
              <a:t>KODA</a:t>
            </a:r>
            <a:r>
              <a:rPr lang="zh-CN" altLang="en-US" b="1" dirty="0">
                <a:latin typeface="Calibri" pitchFamily="34" charset="0"/>
              </a:rPr>
              <a:t>），</a:t>
            </a:r>
            <a:r>
              <a:rPr lang="zh-CN" altLang="en-US" b="1" dirty="0"/>
              <a:t>一般由欧美私人银行出售给高资产客户。累股证其实是一个期权产品，发行商锁定股价的上下限，并规定在一个时期内（通常为一年）以低于目前股价水平为客户提供股票。银行向客户提供较现价低</a:t>
            </a:r>
            <a:r>
              <a:rPr lang="en-US" altLang="zh-CN" b="1" dirty="0"/>
              <a:t>5</a:t>
            </a:r>
            <a:r>
              <a:rPr lang="zh-CN" altLang="en-US" b="1" dirty="0"/>
              <a:t>％～</a:t>
            </a:r>
            <a:r>
              <a:rPr lang="en-US" altLang="zh-CN" b="1" dirty="0"/>
              <a:t>10</a:t>
            </a:r>
            <a:r>
              <a:rPr lang="zh-CN" altLang="en-US" b="1" dirty="0"/>
              <a:t>％的行使价，当股价升过现价</a:t>
            </a:r>
            <a:r>
              <a:rPr lang="en-US" altLang="zh-CN" b="1" dirty="0"/>
              <a:t>3</a:t>
            </a:r>
            <a:r>
              <a:rPr lang="zh-CN" altLang="en-US" b="1" dirty="0"/>
              <a:t>％～</a:t>
            </a:r>
            <a:r>
              <a:rPr lang="en-US" altLang="zh-CN" b="1" dirty="0"/>
              <a:t>5</a:t>
            </a:r>
            <a:r>
              <a:rPr lang="zh-CN" altLang="en-US" b="1" dirty="0"/>
              <a:t>％时，合约就自行终止。当股价跌破行使价时，投资者必须按合约继续按行使价买入股份，但有些银行会要求投资人要双倍甚至三倍的吸纳股份</a:t>
            </a:r>
            <a:r>
              <a:rPr lang="en-US" altLang="zh-CN" b="1" dirty="0"/>
              <a:t>.</a:t>
            </a:r>
          </a:p>
          <a:p>
            <a:pPr lvl="2">
              <a:defRPr/>
            </a:pPr>
            <a:r>
              <a:rPr lang="zh-CN" altLang="en-US" b="1" dirty="0"/>
              <a:t>“</a:t>
            </a:r>
            <a:r>
              <a:rPr lang="en-US" altLang="zh-CN" b="1" dirty="0">
                <a:latin typeface="Calibri" pitchFamily="34" charset="0"/>
              </a:rPr>
              <a:t>Accumulator”</a:t>
            </a:r>
            <a:r>
              <a:rPr lang="zh-CN" altLang="en-US" b="1" dirty="0"/>
              <a:t>（累股证），因其杠杆效应在牛市中放大收益，熊市中放大损失，被香港投行界以谐音戏谑为“</a:t>
            </a:r>
            <a:r>
              <a:rPr lang="en-US" altLang="zh-CN" b="1" dirty="0"/>
              <a:t>I kill you later</a:t>
            </a:r>
            <a:r>
              <a:rPr lang="zh-CN" altLang="en-US" b="1" dirty="0"/>
              <a:t>（我迟些杀你）”。</a:t>
            </a:r>
            <a:endParaRPr lang="en-US" altLang="zh-CN" b="1" dirty="0"/>
          </a:p>
          <a:p>
            <a:pPr lvl="2">
              <a:defRPr/>
            </a:pPr>
            <a:r>
              <a:rPr lang="zh-CN" altLang="en-US" b="1" dirty="0"/>
              <a:t>导致中信泰富巨额亏损所投资的杠杆外汇合约，正是变种</a:t>
            </a:r>
            <a:r>
              <a:rPr lang="en-US" altLang="zh-CN" b="1" dirty="0">
                <a:latin typeface="Calibri" pitchFamily="34" charset="0"/>
              </a:rPr>
              <a:t>Accumulator</a:t>
            </a:r>
            <a:r>
              <a:rPr lang="zh-CN" altLang="en-US" b="1" dirty="0"/>
              <a:t>。</a:t>
            </a:r>
            <a:endParaRPr lang="en-US" altLang="zh-CN" b="1" dirty="0"/>
          </a:p>
          <a:p>
            <a:pPr lvl="2">
              <a:defRPr/>
            </a:pPr>
            <a:r>
              <a:rPr lang="zh-CN" altLang="en-US" sz="1800" b="1" dirty="0"/>
              <a:t>举例来说，假设中移动现价为</a:t>
            </a:r>
            <a:r>
              <a:rPr lang="en-US" altLang="zh-CN" sz="1800" b="1" dirty="0"/>
              <a:t>100 </a:t>
            </a:r>
            <a:r>
              <a:rPr lang="zh-CN" altLang="en-US" sz="1800" b="1" dirty="0"/>
              <a:t>港元，</a:t>
            </a:r>
            <a:r>
              <a:rPr lang="en-US" altLang="zh-CN" sz="1800" b="1" dirty="0"/>
              <a:t>KODA</a:t>
            </a:r>
            <a:r>
              <a:rPr lang="zh-CN" altLang="en-US" sz="1800" b="1" dirty="0"/>
              <a:t>合约规定</a:t>
            </a:r>
            <a:r>
              <a:rPr lang="en-US" altLang="zh-CN" sz="1800" b="1" dirty="0"/>
              <a:t>10</a:t>
            </a:r>
            <a:r>
              <a:rPr lang="zh-CN" altLang="en-US" sz="1800" b="1" dirty="0"/>
              <a:t>％折让行使价，</a:t>
            </a:r>
            <a:r>
              <a:rPr lang="en-US" altLang="zh-CN" sz="1800" b="1" dirty="0"/>
              <a:t>3</a:t>
            </a:r>
            <a:r>
              <a:rPr lang="zh-CN" altLang="en-US" sz="1800" b="1" dirty="0"/>
              <a:t>％合约终止价，两倍杠杆一年有效。也就是说，尽管中移动目前股价为</a:t>
            </a:r>
            <a:r>
              <a:rPr lang="en-US" altLang="zh-CN" sz="1800" b="1" dirty="0"/>
              <a:t>100</a:t>
            </a:r>
            <a:r>
              <a:rPr lang="zh-CN" altLang="en-US" sz="1800" b="1" dirty="0"/>
              <a:t>港元，但</a:t>
            </a:r>
            <a:r>
              <a:rPr lang="en-US" altLang="zh-CN" sz="1800" b="1" dirty="0"/>
              <a:t>KODA </a:t>
            </a:r>
            <a:r>
              <a:rPr lang="zh-CN" altLang="en-US" sz="1800" b="1" dirty="0"/>
              <a:t>投资者有权在今后的一年中，以</a:t>
            </a:r>
            <a:r>
              <a:rPr lang="en-US" altLang="zh-CN" sz="1800" b="1" dirty="0"/>
              <a:t>90</a:t>
            </a:r>
            <a:r>
              <a:rPr lang="zh-CN" altLang="en-US" sz="1800" b="1" dirty="0"/>
              <a:t>港元行使价逐月买入中移动股份。如果中移动股价升过</a:t>
            </a:r>
            <a:r>
              <a:rPr lang="en-US" altLang="zh-CN" sz="1800" b="1" dirty="0"/>
              <a:t>103 </a:t>
            </a:r>
            <a:r>
              <a:rPr lang="zh-CN" altLang="en-US" sz="1800" b="1" dirty="0"/>
              <a:t>港元，合约就自动终止。但是如果中移动股价跌破</a:t>
            </a:r>
            <a:r>
              <a:rPr lang="en-US" altLang="zh-CN" sz="1800" b="1" dirty="0"/>
              <a:t>90 </a:t>
            </a:r>
            <a:r>
              <a:rPr lang="zh-CN" altLang="en-US" sz="1800" b="1" dirty="0"/>
              <a:t>港元，投资者必须继续以</a:t>
            </a:r>
            <a:r>
              <a:rPr lang="en-US" altLang="zh-CN" sz="1800" b="1" dirty="0"/>
              <a:t>90 </a:t>
            </a:r>
            <a:r>
              <a:rPr lang="zh-CN" altLang="en-US" sz="1800" b="1" dirty="0"/>
              <a:t>港元双倍吸纳股份，直至合约到期。</a:t>
            </a:r>
            <a:endParaRPr lang="zh-CN" altLang="en-US" b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 dirty="0"/>
          </a:p>
        </p:txBody>
      </p:sp>
      <p:sp>
        <p:nvSpPr>
          <p:cNvPr id="67588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E52A20-7484-4E9F-B966-DA5052CD74E6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419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内容占位符 2"/>
          <p:cNvSpPr>
            <a:spLocks noGrp="1"/>
          </p:cNvSpPr>
          <p:nvPr>
            <p:ph idx="1"/>
          </p:nvPr>
        </p:nvSpPr>
        <p:spPr>
          <a:xfrm>
            <a:off x="1774825" y="333375"/>
            <a:ext cx="8642350" cy="5792788"/>
          </a:xfrm>
        </p:spPr>
        <p:txBody>
          <a:bodyPr/>
          <a:lstStyle/>
          <a:p>
            <a:pPr lvl="1"/>
            <a:r>
              <a:rPr lang="zh-CN" altLang="en-US" b="1"/>
              <a:t>中信泰富投资的累计目标可赎回远期合约</a:t>
            </a:r>
            <a:endParaRPr lang="en-US" altLang="zh-CN" b="1"/>
          </a:p>
          <a:p>
            <a:pPr lvl="2"/>
            <a:r>
              <a:rPr lang="zh-CN" altLang="en-US" b="1"/>
              <a:t>中信泰富错买的杠杆外汇合约即累计目标可赎回远期合约，可说是变种</a:t>
            </a:r>
            <a:r>
              <a:rPr lang="en-US" altLang="zh-CN" b="1">
                <a:latin typeface="Calibri" panose="020F0502020204030204" pitchFamily="34" charset="0"/>
              </a:rPr>
              <a:t>Accumulator</a:t>
            </a:r>
            <a:r>
              <a:rPr lang="zh-CN" altLang="en-US" b="1"/>
              <a:t>。不同之处在于其对赌博的目标，不是股份而是汇价。累计目标可赎回远期合约，英文原名是</a:t>
            </a:r>
            <a:r>
              <a:rPr lang="en-US" altLang="zh-CN" b="1"/>
              <a:t>A</a:t>
            </a:r>
            <a:r>
              <a:rPr lang="en-US" altLang="zh-CN" b="1">
                <a:latin typeface="Calibri" panose="020F0502020204030204" pitchFamily="34" charset="0"/>
              </a:rPr>
              <a:t>ccumulated target knock-out forward contracts</a:t>
            </a:r>
            <a:r>
              <a:rPr lang="zh-CN" altLang="en-US" b="1">
                <a:latin typeface="Calibri" panose="020F0502020204030204" pitchFamily="34" charset="0"/>
              </a:rPr>
              <a:t>。</a:t>
            </a:r>
            <a:endParaRPr lang="en-US" altLang="zh-CN" b="1"/>
          </a:p>
          <a:p>
            <a:pPr lvl="2"/>
            <a:r>
              <a:rPr lang="zh-CN" altLang="en-US" b="1"/>
              <a:t>中信泰富</a:t>
            </a:r>
            <a:r>
              <a:rPr lang="en-US" altLang="zh-CN" b="1"/>
              <a:t>Accumulator</a:t>
            </a:r>
            <a:r>
              <a:rPr lang="zh-CN" altLang="en-US" b="1"/>
              <a:t>合约可以分解为两种障碍期权组合，一种是向上敲出的看涨期权（</a:t>
            </a:r>
            <a:r>
              <a:rPr lang="en-US" altLang="zh-CN" b="1"/>
              <a:t>Up-and-Out Call</a:t>
            </a:r>
            <a:r>
              <a:rPr lang="zh-CN" altLang="en-US" b="1"/>
              <a:t>）；另一种是向上敲出的看跌期权（</a:t>
            </a:r>
            <a:r>
              <a:rPr lang="en-US" altLang="zh-CN" b="1"/>
              <a:t>Up-and-Out Put</a:t>
            </a:r>
            <a:r>
              <a:rPr lang="zh-CN" altLang="en-US" b="1"/>
              <a:t>）。从障碍期权结构看，看涨期权和看跌期权的条款是一样的。通常这种合约在签订之时，双方没有现金支付，相当于在未来两年内的每一个月，中信泰富获得</a:t>
            </a:r>
            <a:r>
              <a:rPr lang="en-US" altLang="zh-CN" b="1"/>
              <a:t>1</a:t>
            </a:r>
            <a:r>
              <a:rPr lang="zh-CN" altLang="en-US" b="1"/>
              <a:t>个向上敲出的看涨期权，同时送给银行</a:t>
            </a:r>
            <a:r>
              <a:rPr lang="en-US" altLang="zh-CN" b="1"/>
              <a:t>2.5</a:t>
            </a:r>
            <a:r>
              <a:rPr lang="zh-CN" altLang="en-US" b="1"/>
              <a:t>个向上敲出的看跌期权作为对价</a:t>
            </a:r>
          </a:p>
          <a:p>
            <a:pPr lvl="2"/>
            <a:r>
              <a:rPr lang="zh-CN" altLang="en-US" b="1"/>
              <a:t>公开披露信息显示，为了降低西澳铁矿项目和其它投资项目面临的货币风险，中信泰富主要签署了</a:t>
            </a:r>
            <a:r>
              <a:rPr lang="en-US" altLang="zh-CN" b="1"/>
              <a:t>4</a:t>
            </a:r>
            <a:r>
              <a:rPr lang="zh-CN" altLang="en-US" b="1"/>
              <a:t>种杠杆式外汇合约，合约杠杆倍数绝大多数为</a:t>
            </a:r>
            <a:r>
              <a:rPr lang="en-US" altLang="zh-CN" b="1"/>
              <a:t>2.5</a:t>
            </a:r>
            <a:r>
              <a:rPr lang="zh-CN" altLang="en-US" b="1"/>
              <a:t>倍，但这些外汇合约的收益与风险却完全不对等。</a:t>
            </a:r>
            <a:endParaRPr lang="en-US" altLang="zh-CN" b="1"/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/>
          </a:p>
        </p:txBody>
      </p:sp>
      <p:sp>
        <p:nvSpPr>
          <p:cNvPr id="68612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74AE56-DCB9-46DE-B0D7-9EBCF7D12528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259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内容占位符 2"/>
          <p:cNvSpPr>
            <a:spLocks noGrp="1"/>
          </p:cNvSpPr>
          <p:nvPr>
            <p:ph idx="1"/>
          </p:nvPr>
        </p:nvSpPr>
        <p:spPr>
          <a:xfrm>
            <a:off x="1774825" y="260350"/>
            <a:ext cx="8642350" cy="5905500"/>
          </a:xfrm>
        </p:spPr>
        <p:txBody>
          <a:bodyPr/>
          <a:lstStyle/>
          <a:p>
            <a:pPr lvl="2"/>
            <a:r>
              <a:rPr lang="zh-CN" altLang="en-US" b="1"/>
              <a:t>合约规定，每份澳元合约都有最高利润上限，当达到这一利润水平时，合约自动终止。所以在澳元兑美元汇率高于</a:t>
            </a:r>
            <a:r>
              <a:rPr lang="en-US" altLang="zh-CN" b="1"/>
              <a:t>0.87 </a:t>
            </a:r>
            <a:r>
              <a:rPr lang="zh-CN" altLang="en-US" b="1"/>
              <a:t>时，中信泰富可以赚取差价，但如果该汇率低于</a:t>
            </a:r>
            <a:r>
              <a:rPr lang="en-US" altLang="zh-CN" b="1"/>
              <a:t>0.87</a:t>
            </a:r>
            <a:r>
              <a:rPr lang="zh-CN" altLang="en-US" b="1"/>
              <a:t>，却没有自动终止协议，中信泰富必须不断以高汇率接盘，理论上亏损可以无限大。中信泰富披露，该公司持有的澳元合约到期日为</a:t>
            </a:r>
            <a:r>
              <a:rPr lang="en-US" altLang="zh-CN" b="1"/>
              <a:t>2010</a:t>
            </a:r>
            <a:r>
              <a:rPr lang="zh-CN" altLang="en-US" b="1"/>
              <a:t>年</a:t>
            </a:r>
            <a:r>
              <a:rPr lang="en-US" altLang="zh-CN" b="1"/>
              <a:t>10 </a:t>
            </a:r>
            <a:r>
              <a:rPr lang="zh-CN" altLang="en-US" b="1"/>
              <a:t>月，当每份合约达到</a:t>
            </a:r>
            <a:r>
              <a:rPr lang="en-US" altLang="zh-CN" b="1"/>
              <a:t>150 </a:t>
            </a:r>
            <a:r>
              <a:rPr lang="zh-CN" altLang="en-US" b="1"/>
              <a:t>万美元～ </a:t>
            </a:r>
            <a:r>
              <a:rPr lang="en-US" altLang="zh-CN" b="1"/>
              <a:t>700 </a:t>
            </a:r>
            <a:r>
              <a:rPr lang="zh-CN" altLang="en-US" b="1"/>
              <a:t>万美元的最高利润时，合约终止。中信泰富手中所有的澳元合约加起来，最高利润总额仅为</a:t>
            </a:r>
            <a:r>
              <a:rPr lang="en-US" altLang="zh-CN" b="1"/>
              <a:t>5150 </a:t>
            </a:r>
            <a:r>
              <a:rPr lang="zh-CN" altLang="en-US" b="1"/>
              <a:t>万美元，约合</a:t>
            </a:r>
            <a:r>
              <a:rPr lang="en-US" altLang="zh-CN" b="1"/>
              <a:t>4 </a:t>
            </a:r>
            <a:r>
              <a:rPr lang="zh-CN" altLang="en-US" b="1"/>
              <a:t>亿港元，即这些合约理论上的最高利润为</a:t>
            </a:r>
            <a:r>
              <a:rPr lang="en-US" altLang="zh-CN" b="1"/>
              <a:t>4 </a:t>
            </a:r>
            <a:r>
              <a:rPr lang="zh-CN" altLang="en-US" b="1"/>
              <a:t>亿港元。但是，只要合约不中止，中信泰富的澳元合约所需要接受的澳元总额却高达</a:t>
            </a:r>
            <a:r>
              <a:rPr lang="en-US" altLang="zh-CN" b="1"/>
              <a:t>90.5 </a:t>
            </a:r>
            <a:r>
              <a:rPr lang="zh-CN" altLang="en-US" b="1"/>
              <a:t>亿澳元，相当于超过</a:t>
            </a:r>
            <a:r>
              <a:rPr lang="en-US" altLang="zh-CN" b="1"/>
              <a:t>485</a:t>
            </a:r>
            <a:r>
              <a:rPr lang="zh-CN" altLang="en-US" b="1"/>
              <a:t>亿港元！只要澳元兑美元不断贬值，中信泰富就必须不断高位接货，直到接获总量达</a:t>
            </a:r>
            <a:r>
              <a:rPr lang="en-US" altLang="zh-CN" b="1"/>
              <a:t>90.5 </a:t>
            </a:r>
            <a:r>
              <a:rPr lang="zh-CN" altLang="en-US" b="1"/>
              <a:t>亿澳元为止。</a:t>
            </a:r>
            <a:endParaRPr lang="en-US" altLang="zh-CN" b="1"/>
          </a:p>
          <a:p>
            <a:pPr lvl="2"/>
            <a:r>
              <a:rPr lang="zh-CN" altLang="en-US" b="1"/>
              <a:t>而双币合约则更加复杂，按规定，中信泰富必须以</a:t>
            </a:r>
            <a:r>
              <a:rPr lang="en-US" altLang="zh-CN" b="1"/>
              <a:t>0.87</a:t>
            </a:r>
            <a:r>
              <a:rPr lang="zh-CN" altLang="en-US" b="1"/>
              <a:t>的澳元兑美元的汇率、或者</a:t>
            </a:r>
            <a:r>
              <a:rPr lang="en-US" altLang="zh-CN" b="1"/>
              <a:t>1.44 </a:t>
            </a:r>
            <a:r>
              <a:rPr lang="zh-CN" altLang="en-US" b="1"/>
              <a:t>的欧元兑美元汇率，按照表现更弱的一方来接盘澳元或者欧元，直到</a:t>
            </a:r>
            <a:r>
              <a:rPr lang="en-US" altLang="zh-CN" b="1"/>
              <a:t>2010</a:t>
            </a:r>
            <a:r>
              <a:rPr lang="zh-CN" altLang="en-US" b="1"/>
              <a:t>年</a:t>
            </a:r>
            <a:r>
              <a:rPr lang="en-US" altLang="zh-CN" b="1"/>
              <a:t>7 </a:t>
            </a:r>
            <a:r>
              <a:rPr lang="zh-CN" altLang="en-US" b="1"/>
              <a:t>月；而人民币合约则参考美元兑人民币汇率</a:t>
            </a:r>
            <a:r>
              <a:rPr lang="en-US" altLang="zh-CN" b="1"/>
              <a:t>6.84</a:t>
            </a:r>
            <a:r>
              <a:rPr lang="zh-CN" altLang="en-US" b="1"/>
              <a:t>计算盈亏。在这些合约之下，中信泰富所有的合约加起来可能获得的最高收益还不到</a:t>
            </a:r>
            <a:r>
              <a:rPr lang="en-US" altLang="zh-CN" b="1"/>
              <a:t>4.3 </a:t>
            </a:r>
            <a:r>
              <a:rPr lang="zh-CN" altLang="en-US" b="1"/>
              <a:t>亿港元，但接盘外币的数量却超过</a:t>
            </a:r>
            <a:r>
              <a:rPr lang="en-US" altLang="zh-CN" b="1"/>
              <a:t>500 </a:t>
            </a:r>
            <a:r>
              <a:rPr lang="zh-CN" altLang="en-US" b="1"/>
              <a:t>亿港元！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/>
          </a:p>
        </p:txBody>
      </p:sp>
      <p:sp>
        <p:nvSpPr>
          <p:cNvPr id="69636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EC3828-4947-4C3F-BCB2-C8D36CA73738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0171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/>
          </a:p>
        </p:txBody>
      </p:sp>
      <p:sp>
        <p:nvSpPr>
          <p:cNvPr id="70659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DB4CCD-37C6-4EA0-B991-704336548646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2063751" y="2420939"/>
          <a:ext cx="8137525" cy="3216276"/>
        </p:xfrm>
        <a:graphic>
          <a:graphicData uri="http://schemas.openxmlformats.org/drawingml/2006/table">
            <a:tbl>
              <a:tblPr/>
              <a:tblGrid>
                <a:gridCol w="3276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61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912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000" b="1" i="0" u="none" strike="noStrike" dirty="0">
                          <a:solidFill>
                            <a:srgbClr val="0000FF"/>
                          </a:solidFill>
                          <a:latin typeface="宋体"/>
                        </a:rPr>
                        <a:t>合约品种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000" b="1" i="0" u="none" strike="noStrike" dirty="0">
                          <a:solidFill>
                            <a:srgbClr val="0000FF"/>
                          </a:solidFill>
                          <a:latin typeface="宋体"/>
                        </a:rPr>
                        <a:t>简称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000" b="1" i="0" u="none" strike="noStrike" dirty="0">
                          <a:solidFill>
                            <a:srgbClr val="0000FF"/>
                          </a:solidFill>
                          <a:latin typeface="宋体"/>
                        </a:rPr>
                        <a:t>结算周期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000" b="1" i="0" u="none" strike="noStrike" dirty="0">
                          <a:solidFill>
                            <a:srgbClr val="0000FF"/>
                          </a:solidFill>
                          <a:latin typeface="宋体"/>
                        </a:rPr>
                        <a:t>接盘总量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34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澳元累计目标可赎回远期合约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澳元合约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每月结算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90.5</a:t>
                      </a:r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亿澳元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34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每日累计澳元远期合约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每日澳元合约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每日结算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1.33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亿澳元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34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双货币累计目标可赎回远期合约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双币合约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每月结算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2.97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亿澳元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512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人民币累计目标可赎回远期合约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人民币合约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每月结算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参考美元兑人民币汇率</a:t>
                      </a:r>
                      <a:r>
                        <a:rPr lang="en-US" altLang="zh-CN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6.84</a:t>
                      </a:r>
                      <a:r>
                        <a:rPr lang="zh-CN" altLang="en-US" sz="18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计算盈亏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0692" name="TextBox 8"/>
          <p:cNvSpPr txBox="1">
            <a:spLocks noChangeArrowheads="1"/>
          </p:cNvSpPr>
          <p:nvPr/>
        </p:nvSpPr>
        <p:spPr bwMode="auto">
          <a:xfrm>
            <a:off x="2063751" y="1773238"/>
            <a:ext cx="8208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中信泰富外汇合约份额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409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内容占位符 2"/>
          <p:cNvSpPr>
            <a:spLocks noGrp="1"/>
          </p:cNvSpPr>
          <p:nvPr>
            <p:ph idx="1"/>
          </p:nvPr>
        </p:nvSpPr>
        <p:spPr>
          <a:xfrm>
            <a:off x="1847851" y="260350"/>
            <a:ext cx="8640763" cy="6121400"/>
          </a:xfrm>
        </p:spPr>
        <p:txBody>
          <a:bodyPr/>
          <a:lstStyle/>
          <a:p>
            <a:pPr>
              <a:defRPr/>
            </a:pPr>
            <a:r>
              <a:rPr lang="en-US" altLang="zh-CN" sz="3100" b="1" dirty="0">
                <a:solidFill>
                  <a:srgbClr val="0000FF"/>
                </a:solidFill>
                <a:latin typeface="+mn-ea"/>
              </a:rPr>
              <a:t>Accumulator</a:t>
            </a:r>
            <a:r>
              <a:rPr lang="zh-CN" altLang="en-US" sz="3100" b="1" dirty="0">
                <a:solidFill>
                  <a:srgbClr val="0000FF"/>
                </a:solidFill>
                <a:latin typeface="+mn-ea"/>
              </a:rPr>
              <a:t>击倒中信泰富的原因</a:t>
            </a:r>
            <a:endParaRPr lang="en-US" altLang="zh-CN" sz="3100" b="1" dirty="0">
              <a:solidFill>
                <a:srgbClr val="0000FF"/>
              </a:solidFill>
              <a:latin typeface="+mn-ea"/>
            </a:endParaRPr>
          </a:p>
          <a:p>
            <a:pPr lvl="1">
              <a:defRPr/>
            </a:pPr>
            <a:r>
              <a:rPr lang="zh-CN" altLang="en-US" b="1" dirty="0"/>
              <a:t>外部原因：澳元汇率波动</a:t>
            </a:r>
          </a:p>
          <a:p>
            <a:pPr lvl="2">
              <a:defRPr/>
            </a:pPr>
            <a:r>
              <a:rPr lang="zh-CN" altLang="en-US" b="1" dirty="0"/>
              <a:t>这起外汇杠杆交易直接原因是由于澳元的走高而引发的。由于未来有兑换澳元的需要，为规避汇价继续上升的风险，中信泰富签订了澳元累计目标可赎回远期合约，以及每日累计澳元远期合约。但从</a:t>
            </a:r>
            <a:r>
              <a:rPr lang="en-US" altLang="zh-CN" b="1" dirty="0"/>
              <a:t>2008</a:t>
            </a:r>
            <a:r>
              <a:rPr lang="zh-CN" altLang="en-US" b="1" dirty="0"/>
              <a:t>年</a:t>
            </a:r>
            <a:r>
              <a:rPr lang="en-US" altLang="zh-CN" b="1" dirty="0"/>
              <a:t>7</a:t>
            </a:r>
            <a:r>
              <a:rPr lang="zh-CN" altLang="en-US" b="1" dirty="0"/>
              <a:t>月下旬开始，国际货币市场出现异动，澳元兑美元掉头下跌。此前市场普遍认为澳元会升值，用远期合约锁定收益是合理的，因为这样做比市场现价低，而且留有超过</a:t>
            </a:r>
            <a:r>
              <a:rPr lang="en-US" altLang="zh-CN" b="1" dirty="0"/>
              <a:t>10</a:t>
            </a:r>
            <a:r>
              <a:rPr lang="zh-CN" altLang="en-US" b="1" dirty="0"/>
              <a:t>％的空间。但金融危机使美元升值，在长达</a:t>
            </a:r>
            <a:r>
              <a:rPr lang="en-US" altLang="zh-CN" b="1" dirty="0"/>
              <a:t>3</a:t>
            </a:r>
            <a:r>
              <a:rPr lang="zh-CN" altLang="en-US" b="1" dirty="0"/>
              <a:t>个多月的跌势中，中信泰富却没有做对冲并及时停止交易，导致巨额受损，这说明在做远期合约时对合约的时间、汇率的走势判断上应给自己留有余地，签订单一方向性的合约不可取，应增强风险防范意识。</a:t>
            </a:r>
            <a:endParaRPr lang="en-US" altLang="zh-CN" b="1" dirty="0"/>
          </a:p>
          <a:p>
            <a:pPr lvl="1">
              <a:defRPr/>
            </a:pPr>
            <a:r>
              <a:rPr lang="zh-CN" altLang="en-US" b="1" dirty="0"/>
              <a:t>直接原因：外汇衍生品投机行为</a:t>
            </a:r>
          </a:p>
          <a:p>
            <a:pPr lvl="2">
              <a:defRPr/>
            </a:pPr>
            <a:r>
              <a:rPr lang="zh-CN" altLang="en-US" b="1" dirty="0"/>
              <a:t>据报道，中信泰富在</a:t>
            </a:r>
            <a:r>
              <a:rPr lang="en-US" altLang="zh-CN" b="1" dirty="0"/>
              <a:t>2008</a:t>
            </a:r>
            <a:r>
              <a:rPr lang="zh-CN" altLang="en-US" b="1" dirty="0"/>
              <a:t>年</a:t>
            </a:r>
            <a:r>
              <a:rPr lang="en-US" altLang="zh-CN" b="1" dirty="0"/>
              <a:t>7</a:t>
            </a:r>
            <a:r>
              <a:rPr lang="zh-CN" altLang="en-US" b="1" dirty="0"/>
              <a:t>月的前三周内，签订</a:t>
            </a:r>
            <a:r>
              <a:rPr lang="en-US" altLang="zh-CN" b="1" dirty="0"/>
              <a:t>10</a:t>
            </a:r>
            <a:r>
              <a:rPr lang="zh-CN" altLang="en-US" b="1" dirty="0"/>
              <a:t>多份合约。当澳元兑美元的价格走势对其有利时，最多需买</a:t>
            </a:r>
            <a:r>
              <a:rPr lang="en-US" altLang="zh-CN" b="1" dirty="0"/>
              <a:t>36</a:t>
            </a:r>
            <a:r>
              <a:rPr lang="zh-CN" altLang="en-US" b="1" dirty="0"/>
              <a:t>亿，而当价格大幅下跌时，则需要购入最多</a:t>
            </a:r>
            <a:r>
              <a:rPr lang="en-US" altLang="zh-CN" b="1" dirty="0"/>
              <a:t>90</a:t>
            </a:r>
            <a:r>
              <a:rPr lang="zh-CN" altLang="en-US" b="1" dirty="0"/>
              <a:t>亿澳元。而中信泰富的真实澳元需求只有</a:t>
            </a:r>
            <a:r>
              <a:rPr lang="en-US" altLang="zh-CN" b="1" dirty="0"/>
              <a:t>30</a:t>
            </a:r>
            <a:r>
              <a:rPr lang="zh-CN" altLang="en-US" b="1" dirty="0"/>
              <a:t>个亿，说明有投机的嫌疑。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/>
          </a:p>
        </p:txBody>
      </p:sp>
      <p:sp>
        <p:nvSpPr>
          <p:cNvPr id="71684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C5F5D0-72AD-4C39-82B2-36D6963A6781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2718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内容占位符 2"/>
          <p:cNvSpPr>
            <a:spLocks noGrp="1"/>
          </p:cNvSpPr>
          <p:nvPr>
            <p:ph idx="1"/>
          </p:nvPr>
        </p:nvSpPr>
        <p:spPr>
          <a:xfrm>
            <a:off x="1631951" y="115888"/>
            <a:ext cx="8856663" cy="6481762"/>
          </a:xfrm>
        </p:spPr>
        <p:txBody>
          <a:bodyPr/>
          <a:lstStyle/>
          <a:p>
            <a:pPr lvl="1"/>
            <a:r>
              <a:rPr lang="zh-CN" altLang="en-US" b="1"/>
              <a:t>间接原因：合约陷阱</a:t>
            </a:r>
            <a:endParaRPr lang="en-US" altLang="zh-CN" b="1"/>
          </a:p>
          <a:p>
            <a:pPr lvl="2"/>
            <a:r>
              <a:rPr lang="zh-CN" altLang="en-US" b="1"/>
              <a:t>一是目标错位。</a:t>
            </a:r>
            <a:endParaRPr lang="en-US" altLang="zh-CN" b="1"/>
          </a:p>
          <a:p>
            <a:pPr lvl="3"/>
            <a:r>
              <a:rPr lang="zh-CN" altLang="en-US" b="1"/>
              <a:t>作为未来外汇需求的套保，其目标是锁定购买澳元的成本，也就是最小化澳元波动的风险，但其签订的</a:t>
            </a:r>
            <a:r>
              <a:rPr lang="en-US" altLang="zh-CN" b="1"/>
              <a:t>Accumulator</a:t>
            </a:r>
            <a:r>
              <a:rPr lang="zh-CN" altLang="en-US" b="1"/>
              <a:t>合约的目标函数却是最大化利润，对风险没有任何约束。换言之，中信泰富的风险是完全敞开的。</a:t>
            </a:r>
          </a:p>
          <a:p>
            <a:pPr lvl="2"/>
            <a:r>
              <a:rPr lang="zh-CN" altLang="en-US" b="1"/>
              <a:t>二是工具错选。</a:t>
            </a:r>
            <a:endParaRPr lang="en-US" altLang="zh-CN" b="1"/>
          </a:p>
          <a:p>
            <a:pPr lvl="3"/>
            <a:r>
              <a:rPr lang="en-US" altLang="zh-CN" b="1"/>
              <a:t>Accumulator</a:t>
            </a:r>
            <a:r>
              <a:rPr lang="zh-CN" altLang="en-US" b="1"/>
              <a:t>不是用来套期保值的，而是一个投机产品。在很多情况下，通过对远期、期货、互换、期权等进行组合，也可以达到企业特定的套期保值需求，而不必通过</a:t>
            </a:r>
            <a:r>
              <a:rPr lang="en-US" altLang="zh-CN" b="1"/>
              <a:t>Accumulator</a:t>
            </a:r>
            <a:r>
              <a:rPr lang="zh-CN" altLang="en-US" b="1"/>
              <a:t>。</a:t>
            </a:r>
          </a:p>
          <a:p>
            <a:pPr lvl="2"/>
            <a:r>
              <a:rPr lang="zh-CN" altLang="en-US" b="1"/>
              <a:t>三是对手欺诈。</a:t>
            </a:r>
            <a:endParaRPr lang="en-US" altLang="zh-CN" b="1"/>
          </a:p>
          <a:p>
            <a:pPr lvl="3"/>
            <a:r>
              <a:rPr lang="zh-CN" altLang="en-US" b="1"/>
              <a:t>花旗银行香港分行、渣打银行、汇丰银行、德意志银行等利用他们的定价优势，恶意欺诈，在合同签订之时，中信泰富就已经完全输了。在最理想的情况下，中信泰富最大盈利</a:t>
            </a:r>
            <a:r>
              <a:rPr lang="en-US" altLang="zh-CN" b="1"/>
              <a:t>5150</a:t>
            </a:r>
            <a:r>
              <a:rPr lang="zh-CN" altLang="en-US" b="1"/>
              <a:t>万美元，但是因为定价能力不对等，签订合同时，中信泰富就已经亏了</a:t>
            </a:r>
            <a:r>
              <a:rPr lang="en-US" altLang="zh-CN" b="1"/>
              <a:t>1</a:t>
            </a:r>
            <a:r>
              <a:rPr lang="zh-CN" altLang="en-US" b="1"/>
              <a:t>亿美元。</a:t>
            </a:r>
          </a:p>
          <a:p>
            <a:pPr lvl="1"/>
            <a:r>
              <a:rPr lang="zh-CN" altLang="en-US" b="1"/>
              <a:t>根本原因：内部监控制度出现问题</a:t>
            </a:r>
            <a:endParaRPr lang="en-US" altLang="zh-CN" b="1"/>
          </a:p>
          <a:p>
            <a:pPr lvl="3"/>
            <a:r>
              <a:rPr lang="zh-CN" altLang="en-US" b="1"/>
              <a:t>据中信泰富审核委员会的调查，此事并不牵涉欺诈或其他不法行为，而是财务董事未遵守集团对冲风险政策，且在进行交易前未按规定取得主席批准，超越了其权限所为。显然，风险控制关系到公司的治理结构，治理机制若不健全，本身就是企业的一大风险源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DDA882-5672-43F0-901A-C45263B55155}" type="datetime1">
              <a:rPr lang="zh-CN" altLang="en-US" smtClean="0"/>
              <a:pPr>
                <a:defRPr/>
              </a:pPr>
              <a:t>2023/11/29</a:t>
            </a:fld>
            <a:endParaRPr lang="zh-CN" altLang="en-US"/>
          </a:p>
        </p:txBody>
      </p:sp>
      <p:sp>
        <p:nvSpPr>
          <p:cNvPr id="72708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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0000"/>
              <a:buFont typeface="Wingdings 2" panose="05020102010507070707" pitchFamily="18" charset="2"/>
              <a:buChar char="³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7B9B57"/>
              </a:buClr>
              <a:buSzPct val="60000"/>
              <a:buFont typeface="Wingdings 2" panose="05020102010507070707" pitchFamily="18" charset="2"/>
              <a:buChar char="®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8B7396"/>
              </a:buClr>
              <a:buSzPct val="45000"/>
              <a:buFont typeface="Wingdings 2" panose="05020102010507070707" pitchFamily="18" charset="2"/>
              <a:buChar char="¯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9A53"/>
              </a:buClr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12570C-1FCF-4F7F-922B-A4D01F80243A}" type="slidenum">
              <a:rPr lang="zh-CN" altLang="en-US" sz="1100">
                <a:solidFill>
                  <a:srgbClr val="636363"/>
                </a:solidFill>
                <a:latin typeface="Franklin Gothic Book" panose="020B0503020102020204" pitchFamily="34" charset="0"/>
                <a:ea typeface="黑体" panose="02010609060101010101" pitchFamily="49" charset="-122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zh-CN" altLang="en-US" sz="1100">
              <a:solidFill>
                <a:srgbClr val="636363"/>
              </a:solidFill>
              <a:latin typeface="Franklin Gothic Book" panose="020B050302010202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4508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</TotalTime>
  <Words>2023</Words>
  <Application>Microsoft Office PowerPoint</Application>
  <PresentationFormat>宽屏</PresentationFormat>
  <Paragraphs>75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华文新魏</vt:lpstr>
      <vt:lpstr>隶书</vt:lpstr>
      <vt:lpstr>宋体</vt:lpstr>
      <vt:lpstr>Arial</vt:lpstr>
      <vt:lpstr>Calibri</vt:lpstr>
      <vt:lpstr>Calibri Light</vt:lpstr>
      <vt:lpstr>Franklin Gothic Book</vt:lpstr>
      <vt:lpstr>Office 主题</vt:lpstr>
      <vt:lpstr>中信泰富外汇套期巨亏背后的原因与教训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中信泰富外汇套期巨亏背后的原因与教训</dc:title>
  <dc:creator>Windows User</dc:creator>
  <cp:lastModifiedBy>Qingsheng Zeng</cp:lastModifiedBy>
  <cp:revision>4</cp:revision>
  <dcterms:created xsi:type="dcterms:W3CDTF">2020-04-01T07:57:55Z</dcterms:created>
  <dcterms:modified xsi:type="dcterms:W3CDTF">2023-11-29T02:54:56Z</dcterms:modified>
</cp:coreProperties>
</file>