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86" r:id="rId4"/>
    <p:sldId id="287" r:id="rId5"/>
    <p:sldId id="500" r:id="rId6"/>
    <p:sldId id="501" r:id="rId7"/>
    <p:sldId id="503" r:id="rId8"/>
    <p:sldId id="502" r:id="rId9"/>
    <p:sldId id="50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26" d="100"/>
          <a:sy n="126" d="100"/>
        </p:scale>
        <p:origin x="648" y="6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581F73-D020-186A-E36E-930FCB3158BF}"/>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A78A5B1-C7C1-ED50-F5B4-016CF0632F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2F0AFD4-1521-20C9-D5B7-F0CAB6DDEDC5}"/>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FEB093CD-B0A6-0580-CBE8-FEDAB7BC129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F5F1CC2-45DD-6CAA-F3D4-805E41FF509E}"/>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2970486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7AF5DC-E257-ACCD-256C-15502DEB73C9}"/>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7396F79D-F057-C561-87DB-0F0264FFCDBE}"/>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5E26B5E-7E00-1121-ACF5-920B0E28A8D8}"/>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D93771C6-E098-A5BD-53CB-F1FDE440C4D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EE1E00B-21C4-2C1F-A8DD-A703869FAFB4}"/>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1085083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A351A4F-FDE2-296D-7700-5A88D70FFD1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FCB5A465-ABC7-F3F3-9106-BBE2DA25B0D9}"/>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F27D468-B403-18C4-54C2-E1BBC481EABA}"/>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E4ECC680-715B-E1B7-CCE3-E33BF0334AE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DB2ECD7-31CE-2B41-EB85-F739F3FEC6C0}"/>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1902053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68A01A-01BC-B530-53A9-7511725F8C2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2166AC7-2DF8-613E-EA91-6F8CEC103354}"/>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E8FD1DD-87BA-D574-2A37-9A337D07341B}"/>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D4FD764B-6CC2-44D7-E544-AAB7431397D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5D51A1E-6287-C0FD-D094-89ABA603C35C}"/>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225215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374446-F24D-EAE9-637E-FD22704E42C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392D041-08FC-0F7F-0E98-9F4BFC86CE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128FE4F7-6017-2012-7C45-1D9A974FDA81}"/>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37DADD48-3184-8683-D0D6-A4B249ACA80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1BB309F-1483-6132-16EC-A37D2B79DC84}"/>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2014475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3BDEB5-B759-C749-8A04-1AA6A436B3B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0A6AF1E-7425-AE74-C591-E901BC699BF5}"/>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7F1E4173-85AA-8E73-AAA0-BC33AE2E4A36}"/>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BBEF8587-96E6-318C-0D3B-12526140B200}"/>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6" name="页脚占位符 5">
            <a:extLst>
              <a:ext uri="{FF2B5EF4-FFF2-40B4-BE49-F238E27FC236}">
                <a16:creationId xmlns:a16="http://schemas.microsoft.com/office/drawing/2014/main" id="{D88A22C7-025C-E36B-9089-5FB8F9B798B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CF4CAFB-03DC-81A5-7333-549B58642BA2}"/>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376691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DA5D574-2FAB-8196-2E12-1DBBEA282239}"/>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9CCCA66D-6215-F0E5-21DB-D7268D7123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A16C6BA-3ACB-39BF-231C-3A21B07C9BA5}"/>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6E3A206-8848-48AC-3BE0-997870CAB2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58DB9428-273C-2E69-B367-97D6F212F52A}"/>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9C51726-F738-D91A-21B6-9F00CF1F3951}"/>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8" name="页脚占位符 7">
            <a:extLst>
              <a:ext uri="{FF2B5EF4-FFF2-40B4-BE49-F238E27FC236}">
                <a16:creationId xmlns:a16="http://schemas.microsoft.com/office/drawing/2014/main" id="{BA00FE47-37C8-9861-FD46-5AD541380AB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D14B9D6-3874-5FDE-E134-70435D12BD15}"/>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10925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AA4420-E3E1-A5D8-B74D-DBE15E6BB59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4A356F2-1BAA-4715-431C-4D25D99AC79B}"/>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4" name="页脚占位符 3">
            <a:extLst>
              <a:ext uri="{FF2B5EF4-FFF2-40B4-BE49-F238E27FC236}">
                <a16:creationId xmlns:a16="http://schemas.microsoft.com/office/drawing/2014/main" id="{5B76BC8A-9F0E-CE9F-3D28-797CE7D6E57B}"/>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49301FF-034B-274B-8AFE-FBEB845F9E48}"/>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112696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D6781643-F31C-A4C0-BACB-658BB1228E79}"/>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3" name="页脚占位符 2">
            <a:extLst>
              <a:ext uri="{FF2B5EF4-FFF2-40B4-BE49-F238E27FC236}">
                <a16:creationId xmlns:a16="http://schemas.microsoft.com/office/drawing/2014/main" id="{859026B1-F5B9-D8BC-EC2D-D3985DA721B5}"/>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37A83C0F-B7F8-4BA6-94A1-ED9B4BAA3616}"/>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3170132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0FD747-7603-3E35-D4DB-468A68DA9DC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E68433A-F8B9-E748-3459-E97972DE2E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43C15334-E545-5242-FC45-120177FF63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AADBACD-3EF7-5813-E47A-5E14C36E72F7}"/>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6" name="页脚占位符 5">
            <a:extLst>
              <a:ext uri="{FF2B5EF4-FFF2-40B4-BE49-F238E27FC236}">
                <a16:creationId xmlns:a16="http://schemas.microsoft.com/office/drawing/2014/main" id="{C04154F7-7086-8CA6-0309-7059D6041FC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3686C2F-E252-CB55-0F5D-91F2E2DEC808}"/>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3803393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4503C8-E214-2F3E-40C1-B83F1833653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F44F9CD9-839F-7C19-FE7B-A033AFD1A1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449B2333-16F5-20E5-3294-9B91945977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58D6A98-AF2F-5197-5503-D57A28F809EF}"/>
              </a:ext>
            </a:extLst>
          </p:cNvPr>
          <p:cNvSpPr>
            <a:spLocks noGrp="1"/>
          </p:cNvSpPr>
          <p:nvPr>
            <p:ph type="dt" sz="half" idx="10"/>
          </p:nvPr>
        </p:nvSpPr>
        <p:spPr/>
        <p:txBody>
          <a:bodyPr/>
          <a:lstStyle/>
          <a:p>
            <a:fld id="{7E1499CF-485D-423F-8431-3E09ADF2A080}" type="datetimeFigureOut">
              <a:rPr lang="zh-CN" altLang="en-US" smtClean="0"/>
              <a:t>2023/11/29</a:t>
            </a:fld>
            <a:endParaRPr lang="zh-CN" altLang="en-US"/>
          </a:p>
        </p:txBody>
      </p:sp>
      <p:sp>
        <p:nvSpPr>
          <p:cNvPr id="6" name="页脚占位符 5">
            <a:extLst>
              <a:ext uri="{FF2B5EF4-FFF2-40B4-BE49-F238E27FC236}">
                <a16:creationId xmlns:a16="http://schemas.microsoft.com/office/drawing/2014/main" id="{D66A9332-54E8-A6D0-E504-1A822DFA404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70CBEB6-3736-5B7F-EAFF-B186519B3FF6}"/>
              </a:ext>
            </a:extLst>
          </p:cNvPr>
          <p:cNvSpPr>
            <a:spLocks noGrp="1"/>
          </p:cNvSpPr>
          <p:nvPr>
            <p:ph type="sldNum" sz="quarter" idx="12"/>
          </p:nvPr>
        </p:nvSpPr>
        <p:spPr/>
        <p:txBody>
          <a:body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259103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BA483C7-6225-2FD9-5FC3-796FA40601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B0666FBC-2AB7-A1E4-9873-249FCFCD3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B7F6B61-B20E-6321-90DF-9567E16AE0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499CF-485D-423F-8431-3E09ADF2A080}" type="datetimeFigureOut">
              <a:rPr lang="zh-CN" altLang="en-US" smtClean="0"/>
              <a:t>2023/11/29</a:t>
            </a:fld>
            <a:endParaRPr lang="zh-CN" altLang="en-US"/>
          </a:p>
        </p:txBody>
      </p:sp>
      <p:sp>
        <p:nvSpPr>
          <p:cNvPr id="5" name="页脚占位符 4">
            <a:extLst>
              <a:ext uri="{FF2B5EF4-FFF2-40B4-BE49-F238E27FC236}">
                <a16:creationId xmlns:a16="http://schemas.microsoft.com/office/drawing/2014/main" id="{1C58AABF-A4C8-2466-AB6A-C82914AA6B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22E40F6-0BAB-82B1-C7E1-CE8347561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731D25-BB70-4E5D-9761-79D7A2523093}" type="slidenum">
              <a:rPr lang="zh-CN" altLang="en-US" smtClean="0"/>
              <a:t>‹#›</a:t>
            </a:fld>
            <a:endParaRPr lang="zh-CN" altLang="en-US"/>
          </a:p>
        </p:txBody>
      </p:sp>
    </p:spTree>
    <p:extLst>
      <p:ext uri="{BB962C8B-B14F-4D97-AF65-F5344CB8AC3E}">
        <p14:creationId xmlns:p14="http://schemas.microsoft.com/office/powerpoint/2010/main" val="3712770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9C9190-B487-50C1-0F34-FB4BEB073971}"/>
              </a:ext>
            </a:extLst>
          </p:cNvPr>
          <p:cNvSpPr>
            <a:spLocks noGrp="1"/>
          </p:cNvSpPr>
          <p:nvPr>
            <p:ph type="ctrTitle"/>
          </p:nvPr>
        </p:nvSpPr>
        <p:spPr>
          <a:xfrm>
            <a:off x="1523999" y="1122363"/>
            <a:ext cx="9453587" cy="2387600"/>
          </a:xfrm>
        </p:spPr>
        <p:txBody>
          <a:bodyPr/>
          <a:lstStyle/>
          <a:p>
            <a:r>
              <a:rPr lang="en-US" altLang="zh-CN" sz="6000" b="1" dirty="0">
                <a:solidFill>
                  <a:srgbClr val="0000FF"/>
                </a:solidFill>
                <a:latin typeface="华文新魏" panose="02010800040101010101" pitchFamily="2" charset="-122"/>
                <a:ea typeface="华文新魏" panose="02010800040101010101" pitchFamily="2" charset="-122"/>
              </a:rPr>
              <a:t>*ST </a:t>
            </a:r>
            <a:r>
              <a:rPr lang="zh-CN" altLang="en-US" sz="6000" b="1" dirty="0">
                <a:solidFill>
                  <a:srgbClr val="0000FF"/>
                </a:solidFill>
                <a:latin typeface="华文新魏" panose="02010800040101010101" pitchFamily="2" charset="-122"/>
                <a:ea typeface="华文新魏" panose="02010800040101010101" pitchFamily="2" charset="-122"/>
              </a:rPr>
              <a:t>中葡售后回租案例</a:t>
            </a:r>
            <a:endParaRPr lang="zh-CN" altLang="en-US" dirty="0"/>
          </a:p>
        </p:txBody>
      </p:sp>
      <p:sp>
        <p:nvSpPr>
          <p:cNvPr id="3" name="副标题 2">
            <a:extLst>
              <a:ext uri="{FF2B5EF4-FFF2-40B4-BE49-F238E27FC236}">
                <a16:creationId xmlns:a16="http://schemas.microsoft.com/office/drawing/2014/main" id="{29372501-4679-0BE4-4736-9C0697713D8B}"/>
              </a:ext>
            </a:extLst>
          </p:cNvPr>
          <p:cNvSpPr>
            <a:spLocks noGrp="1"/>
          </p:cNvSpPr>
          <p:nvPr>
            <p:ph type="subTitle" idx="1"/>
          </p:nvPr>
        </p:nvSpPr>
        <p:spPr/>
        <p:txBody>
          <a:bodyPr>
            <a:normAutofit/>
          </a:bodyPr>
          <a:lstStyle/>
          <a:p>
            <a:r>
              <a:rPr lang="en-US" altLang="zh-CN" sz="4000" dirty="0">
                <a:solidFill>
                  <a:srgbClr val="0000FF"/>
                </a:solidFill>
                <a:latin typeface="华文新魏" panose="02010800040101010101" pitchFamily="2" charset="-122"/>
                <a:ea typeface="华文新魏" panose="02010800040101010101" pitchFamily="2" charset="-122"/>
              </a:rPr>
              <a:t>——</a:t>
            </a:r>
            <a:r>
              <a:rPr lang="zh-CN" altLang="en-US" sz="4000" dirty="0">
                <a:solidFill>
                  <a:srgbClr val="0000FF"/>
                </a:solidFill>
                <a:latin typeface="华文新魏" panose="02010800040101010101" pitchFamily="2" charset="-122"/>
                <a:ea typeface="华文新魏" panose="02010800040101010101" pitchFamily="2" charset="-122"/>
              </a:rPr>
              <a:t>准则应用还是准则滥用？</a:t>
            </a:r>
          </a:p>
        </p:txBody>
      </p:sp>
    </p:spTree>
    <p:extLst>
      <p:ext uri="{BB962C8B-B14F-4D97-AF65-F5344CB8AC3E}">
        <p14:creationId xmlns:p14="http://schemas.microsoft.com/office/powerpoint/2010/main" val="85436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内容占位符 2">
            <a:extLst>
              <a:ext uri="{FF2B5EF4-FFF2-40B4-BE49-F238E27FC236}">
                <a16:creationId xmlns:a16="http://schemas.microsoft.com/office/drawing/2014/main" id="{12D0832A-B383-417C-BE79-95C388FA02DA}"/>
              </a:ext>
            </a:extLst>
          </p:cNvPr>
          <p:cNvSpPr>
            <a:spLocks noGrp="1"/>
          </p:cNvSpPr>
          <p:nvPr>
            <p:ph idx="1"/>
          </p:nvPr>
        </p:nvSpPr>
        <p:spPr>
          <a:xfrm>
            <a:off x="882094" y="738925"/>
            <a:ext cx="10181713" cy="5102834"/>
          </a:xfrm>
        </p:spPr>
        <p:txBody>
          <a:bodyPr/>
          <a:lstStyle/>
          <a:p>
            <a:r>
              <a:rPr lang="zh-CN" altLang="en-US" dirty="0"/>
              <a:t>公司介绍</a:t>
            </a:r>
            <a:endParaRPr lang="en-US" altLang="zh-CN" dirty="0"/>
          </a:p>
          <a:p>
            <a:pPr lvl="1"/>
            <a:r>
              <a:rPr lang="zh-CN" altLang="en-US" sz="2000" dirty="0"/>
              <a:t>*</a:t>
            </a:r>
            <a:r>
              <a:rPr lang="en-US" altLang="zh-CN" sz="2000" dirty="0"/>
              <a:t>ST </a:t>
            </a:r>
            <a:r>
              <a:rPr lang="zh-CN" altLang="en-US" sz="2000" dirty="0"/>
              <a:t>中葡（</a:t>
            </a:r>
            <a:r>
              <a:rPr lang="en-US" altLang="zh-CN" sz="2000" dirty="0"/>
              <a:t>600084</a:t>
            </a:r>
            <a:r>
              <a:rPr lang="zh-CN" altLang="en-US" sz="2000" dirty="0"/>
              <a:t>）即中信国安葡萄酒股份有限公司，前身为新天国际葡萄酒股份有限公司，以葡萄酒的生产和销售为主营业务，于</a:t>
            </a:r>
            <a:r>
              <a:rPr lang="en-US" altLang="zh-CN" sz="2000" dirty="0"/>
              <a:t>1997 </a:t>
            </a:r>
            <a:r>
              <a:rPr lang="zh-CN" altLang="en-US" sz="2000" dirty="0"/>
              <a:t>年</a:t>
            </a:r>
            <a:r>
              <a:rPr lang="en-US" altLang="zh-CN" sz="2000" dirty="0"/>
              <a:t>7 </a:t>
            </a:r>
            <a:r>
              <a:rPr lang="zh-CN" altLang="en-US" sz="2000" dirty="0"/>
              <a:t>月</a:t>
            </a:r>
            <a:r>
              <a:rPr lang="en-US" altLang="zh-CN" sz="2000" dirty="0"/>
              <a:t>11 </a:t>
            </a:r>
            <a:r>
              <a:rPr lang="zh-CN" altLang="en-US" sz="2000" dirty="0"/>
              <a:t>日登陆上海证券交易所。</a:t>
            </a:r>
            <a:r>
              <a:rPr lang="en-US" altLang="zh-CN" sz="2000" dirty="0"/>
              <a:t>2008 </a:t>
            </a:r>
            <a:r>
              <a:rPr lang="zh-CN" altLang="en-US" sz="2000" dirty="0"/>
              <a:t>年初上市公司</a:t>
            </a:r>
            <a:r>
              <a:rPr lang="en-US" altLang="zh-CN" sz="2000" dirty="0"/>
              <a:t>ST </a:t>
            </a:r>
            <a:r>
              <a:rPr lang="zh-CN" altLang="en-US" sz="2000" dirty="0"/>
              <a:t>中天突然停牌，中信国安入主，公司名称由新天国际葡萄酒股份有限公司变更为中信国安葡萄酒有限公司。虽有中信国安强势入驻，公司依然在</a:t>
            </a:r>
            <a:r>
              <a:rPr lang="en-US" altLang="zh-CN" sz="2000" dirty="0"/>
              <a:t>2008 </a:t>
            </a:r>
            <a:r>
              <a:rPr lang="zh-CN" altLang="en-US" sz="2000" dirty="0"/>
              <a:t>年、</a:t>
            </a:r>
            <a:r>
              <a:rPr lang="en-US" altLang="zh-CN" sz="2000" dirty="0"/>
              <a:t>2009 </a:t>
            </a:r>
            <a:r>
              <a:rPr lang="zh-CN" altLang="en-US" sz="2000" dirty="0"/>
              <a:t>年连续两年亏损，根据证监会的相关规定，</a:t>
            </a:r>
            <a:r>
              <a:rPr lang="en-US" altLang="zh-CN" sz="2000" dirty="0"/>
              <a:t>2010 </a:t>
            </a:r>
            <a:r>
              <a:rPr lang="zh-CN" altLang="en-US" sz="2000" dirty="0"/>
              <a:t>年</a:t>
            </a:r>
            <a:r>
              <a:rPr lang="en-US" altLang="zh-CN" sz="2000" dirty="0"/>
              <a:t>3 </a:t>
            </a:r>
            <a:r>
              <a:rPr lang="zh-CN" altLang="en-US" sz="2000" dirty="0"/>
              <a:t>月起实行“退市风险警示”特别处理，股票简称变为*</a:t>
            </a:r>
            <a:r>
              <a:rPr lang="en-US" altLang="zh-CN" sz="2000" dirty="0"/>
              <a:t>ST </a:t>
            </a:r>
            <a:r>
              <a:rPr lang="zh-CN" altLang="en-US" sz="2000" dirty="0"/>
              <a:t>中葡。</a:t>
            </a:r>
            <a:endParaRPr lang="en-US" altLang="zh-CN" sz="2000" dirty="0"/>
          </a:p>
          <a:p>
            <a:r>
              <a:rPr lang="zh-CN" altLang="en-US" dirty="0"/>
              <a:t>交易简介</a:t>
            </a:r>
            <a:endParaRPr lang="en-US" altLang="zh-CN" dirty="0"/>
          </a:p>
          <a:p>
            <a:pPr lvl="1"/>
            <a:r>
              <a:rPr lang="zh-CN" altLang="en-US" dirty="0"/>
              <a:t>*</a:t>
            </a:r>
            <a:r>
              <a:rPr lang="en-US" altLang="zh-CN" dirty="0"/>
              <a:t>ST </a:t>
            </a:r>
            <a:r>
              <a:rPr lang="zh-CN" altLang="en-US" dirty="0"/>
              <a:t>中葡在</a:t>
            </a:r>
            <a:r>
              <a:rPr lang="en-US" altLang="zh-CN" dirty="0"/>
              <a:t>2010 </a:t>
            </a:r>
            <a:r>
              <a:rPr lang="zh-CN" altLang="en-US" dirty="0"/>
              <a:t>年</a:t>
            </a:r>
            <a:r>
              <a:rPr lang="en-US" altLang="zh-CN" dirty="0"/>
              <a:t>12 </a:t>
            </a:r>
            <a:r>
              <a:rPr lang="zh-CN" altLang="en-US" dirty="0"/>
              <a:t>月</a:t>
            </a:r>
            <a:r>
              <a:rPr lang="en-US" altLang="zh-CN" dirty="0"/>
              <a:t>10 </a:t>
            </a:r>
            <a:r>
              <a:rPr lang="zh-CN" altLang="en-US" dirty="0"/>
              <a:t>日披露了两份公告，一份是资产出售公告，另一份是租用设备公告。</a:t>
            </a:r>
          </a:p>
        </p:txBody>
      </p:sp>
      <p:sp>
        <p:nvSpPr>
          <p:cNvPr id="2" name="日期占位符 1">
            <a:extLst>
              <a:ext uri="{FF2B5EF4-FFF2-40B4-BE49-F238E27FC236}">
                <a16:creationId xmlns:a16="http://schemas.microsoft.com/office/drawing/2014/main" id="{C0CE5ADB-3B92-418C-A9A7-138F9C0983EC}"/>
              </a:ext>
            </a:extLst>
          </p:cNvPr>
          <p:cNvSpPr>
            <a:spLocks noGrp="1"/>
          </p:cNvSpPr>
          <p:nvPr>
            <p:ph type="dt" sz="quarter" idx="10"/>
          </p:nvPr>
        </p:nvSpPr>
        <p:spPr/>
        <p:txBody>
          <a:bodyPr/>
          <a:lstStyle/>
          <a:p>
            <a:pPr>
              <a:defRPr/>
            </a:pPr>
            <a:fld id="{DDCBFF3E-70C8-4CE3-8484-9C6C44D2247A}" type="datetime1">
              <a:rPr lang="zh-CN" altLang="en-US"/>
              <a:pPr>
                <a:defRPr/>
              </a:pPr>
              <a:t>2023/11/29</a:t>
            </a:fld>
            <a:endParaRPr lang="zh-CN" altLang="en-US"/>
          </a:p>
        </p:txBody>
      </p:sp>
      <p:sp>
        <p:nvSpPr>
          <p:cNvPr id="70661" name="灯片编号占位符 2">
            <a:extLst>
              <a:ext uri="{FF2B5EF4-FFF2-40B4-BE49-F238E27FC236}">
                <a16:creationId xmlns:a16="http://schemas.microsoft.com/office/drawing/2014/main" id="{09090A75-C2A9-4E2F-9940-7A64E329F6D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1E4A560F-7BB7-4459-89D4-8451FE29047B}" type="slidenum">
              <a:rPr lang="zh-CN" altLang="en-US" sz="1100">
                <a:solidFill>
                  <a:srgbClr val="636363"/>
                </a:solidFill>
              </a:rPr>
              <a:pPr>
                <a:spcBef>
                  <a:spcPct val="0"/>
                </a:spcBef>
                <a:buClrTx/>
                <a:buSzTx/>
                <a:buFontTx/>
                <a:buNone/>
              </a:pPr>
              <a:t>2</a:t>
            </a:fld>
            <a:endParaRPr lang="zh-CN" altLang="en-US" sz="1100">
              <a:solidFill>
                <a:srgbClr val="636363"/>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内容占位符 2">
            <a:extLst>
              <a:ext uri="{FF2B5EF4-FFF2-40B4-BE49-F238E27FC236}">
                <a16:creationId xmlns:a16="http://schemas.microsoft.com/office/drawing/2014/main" id="{D4B86DAD-8BD6-4CD7-AA83-6771B84B9563}"/>
              </a:ext>
            </a:extLst>
          </p:cNvPr>
          <p:cNvSpPr>
            <a:spLocks noGrp="1"/>
          </p:cNvSpPr>
          <p:nvPr>
            <p:ph idx="1"/>
          </p:nvPr>
        </p:nvSpPr>
        <p:spPr>
          <a:xfrm>
            <a:off x="1703388" y="188914"/>
            <a:ext cx="8856662" cy="6480175"/>
          </a:xfrm>
        </p:spPr>
        <p:txBody>
          <a:bodyPr/>
          <a:lstStyle/>
          <a:p>
            <a:pPr lvl="1"/>
            <a:r>
              <a:rPr lang="zh-CN" altLang="en-US" sz="2000">
                <a:solidFill>
                  <a:srgbClr val="FF0000"/>
                </a:solidFill>
              </a:rPr>
              <a:t>资产出售公告</a:t>
            </a:r>
            <a:r>
              <a:rPr lang="zh-CN" altLang="en-US" sz="2000"/>
              <a:t>内容如下：公司于</a:t>
            </a:r>
            <a:r>
              <a:rPr lang="en-US" altLang="zh-CN" sz="2000"/>
              <a:t>2010 </a:t>
            </a:r>
            <a:r>
              <a:rPr lang="zh-CN" altLang="en-US" sz="2000"/>
              <a:t>年</a:t>
            </a:r>
            <a:r>
              <a:rPr lang="en-US" altLang="zh-CN" sz="2000"/>
              <a:t>12 </a:t>
            </a:r>
            <a:r>
              <a:rPr lang="zh-CN" altLang="en-US" sz="2000"/>
              <a:t>月</a:t>
            </a:r>
            <a:r>
              <a:rPr lang="en-US" altLang="zh-CN" sz="2000"/>
              <a:t>6 </a:t>
            </a:r>
            <a:r>
              <a:rPr lang="zh-CN" altLang="en-US" sz="2000"/>
              <a:t>日与民生金融租赁股份有限公司（简称“民生租赁公司”）签署</a:t>
            </a:r>
            <a:r>
              <a:rPr lang="en-US" altLang="zh-CN" sz="2000"/>
              <a:t>《</a:t>
            </a:r>
            <a:r>
              <a:rPr lang="zh-CN" altLang="en-US" sz="2000"/>
              <a:t>买卖合同</a:t>
            </a:r>
            <a:r>
              <a:rPr lang="en-US" altLang="zh-CN" sz="2000"/>
              <a:t>》</a:t>
            </a:r>
            <a:r>
              <a:rPr lang="zh-CN" altLang="en-US" sz="2000"/>
              <a:t>，根据中铭国际资产评估（北京）有限责任公司出具的评估报告，以</a:t>
            </a:r>
            <a:r>
              <a:rPr lang="en-US" altLang="zh-CN" sz="2000"/>
              <a:t>2010 </a:t>
            </a:r>
            <a:r>
              <a:rPr lang="zh-CN" altLang="en-US" sz="2000"/>
              <a:t>年</a:t>
            </a:r>
            <a:r>
              <a:rPr lang="en-US" altLang="zh-CN" sz="2000"/>
              <a:t>7 </a:t>
            </a:r>
            <a:r>
              <a:rPr lang="zh-CN" altLang="en-US" sz="2000"/>
              <a:t>月</a:t>
            </a:r>
            <a:r>
              <a:rPr lang="en-US" altLang="zh-CN" sz="2000"/>
              <a:t>31 </a:t>
            </a:r>
            <a:r>
              <a:rPr lang="zh-CN" altLang="en-US" sz="2000"/>
              <a:t>日为评估基准日，经双方协商约定，确定的本次转让资产的价格为</a:t>
            </a:r>
            <a:r>
              <a:rPr lang="en-US" altLang="zh-CN" sz="2000"/>
              <a:t>45 000 </a:t>
            </a:r>
            <a:r>
              <a:rPr lang="zh-CN" altLang="en-US" sz="2000"/>
              <a:t>万元。评估基准日账面原值为</a:t>
            </a:r>
            <a:r>
              <a:rPr lang="en-US" altLang="zh-CN" sz="2000"/>
              <a:t>53 274.91 </a:t>
            </a:r>
            <a:r>
              <a:rPr lang="zh-CN" altLang="en-US" sz="2000"/>
              <a:t>万元，累计折旧为</a:t>
            </a:r>
            <a:r>
              <a:rPr lang="en-US" altLang="zh-CN" sz="2000"/>
              <a:t>37 250.94 </a:t>
            </a:r>
            <a:r>
              <a:rPr lang="zh-CN" altLang="en-US" sz="2000"/>
              <a:t>万元，评估价值为</a:t>
            </a:r>
            <a:r>
              <a:rPr lang="en-US" altLang="zh-CN" sz="2000"/>
              <a:t>45 093.62 </a:t>
            </a:r>
            <a:r>
              <a:rPr lang="zh-CN" altLang="en-US" sz="2000"/>
              <a:t>万元。评估选择的方法为成本法。转让日，生产设备账面价值</a:t>
            </a:r>
            <a:r>
              <a:rPr lang="en-US" altLang="zh-CN" sz="2000"/>
              <a:t>14 099.21 </a:t>
            </a:r>
            <a:r>
              <a:rPr lang="zh-CN" altLang="en-US" sz="2000"/>
              <a:t>万元。</a:t>
            </a:r>
            <a:endParaRPr lang="en-US" altLang="zh-CN" sz="2000"/>
          </a:p>
          <a:p>
            <a:pPr lvl="1">
              <a:buFont typeface="Wingdings 2" panose="05020102010507070707" pitchFamily="18" charset="2"/>
              <a:buNone/>
            </a:pPr>
            <a:r>
              <a:rPr lang="en-US" altLang="zh-CN" sz="2000"/>
              <a:t>    </a:t>
            </a:r>
            <a:r>
              <a:rPr lang="zh-CN" altLang="en-US" sz="1800">
                <a:solidFill>
                  <a:srgbClr val="0000FF"/>
                </a:solidFill>
              </a:rPr>
              <a:t>评估基准日出售资产的账面价值与评估值</a:t>
            </a:r>
            <a:endParaRPr lang="en-US" altLang="zh-CN" sz="1800">
              <a:solidFill>
                <a:srgbClr val="0000FF"/>
              </a:solidFill>
            </a:endParaRPr>
          </a:p>
          <a:p>
            <a:pPr lvl="1"/>
            <a:endParaRPr lang="en-US" altLang="zh-CN" sz="2000"/>
          </a:p>
          <a:p>
            <a:pPr lvl="1"/>
            <a:endParaRPr lang="en-US" altLang="zh-CN" sz="2000"/>
          </a:p>
          <a:p>
            <a:pPr lvl="1"/>
            <a:endParaRPr lang="en-US" altLang="zh-CN" sz="2000"/>
          </a:p>
          <a:p>
            <a:pPr lvl="1"/>
            <a:endParaRPr lang="en-US" altLang="zh-CN" sz="2000"/>
          </a:p>
          <a:p>
            <a:pPr lvl="1"/>
            <a:endParaRPr lang="en-US" altLang="zh-CN" sz="2000"/>
          </a:p>
          <a:p>
            <a:pPr lvl="1"/>
            <a:endParaRPr lang="zh-CN" altLang="en-US" sz="2000"/>
          </a:p>
          <a:p>
            <a:pPr lvl="1"/>
            <a:r>
              <a:rPr lang="zh-CN" altLang="en-US" sz="2000">
                <a:solidFill>
                  <a:srgbClr val="FF0000"/>
                </a:solidFill>
              </a:rPr>
              <a:t>租用设备公告</a:t>
            </a:r>
            <a:r>
              <a:rPr lang="zh-CN" altLang="en-US" sz="2000"/>
              <a:t>内容如下：公司于</a:t>
            </a:r>
            <a:r>
              <a:rPr lang="en-US" altLang="zh-CN" sz="2000"/>
              <a:t>2010 </a:t>
            </a:r>
            <a:r>
              <a:rPr lang="zh-CN" altLang="en-US" sz="2000"/>
              <a:t>年</a:t>
            </a:r>
            <a:r>
              <a:rPr lang="en-US" altLang="zh-CN" sz="2000"/>
              <a:t>12 </a:t>
            </a:r>
            <a:r>
              <a:rPr lang="zh-CN" altLang="en-US" sz="2000"/>
              <a:t>月</a:t>
            </a:r>
            <a:r>
              <a:rPr lang="en-US" altLang="zh-CN" sz="2000"/>
              <a:t>6 </a:t>
            </a:r>
            <a:r>
              <a:rPr lang="zh-CN" altLang="en-US" sz="2000"/>
              <a:t>日与民生金融租赁股份有限公司（简称“民生租赁公司”）签署</a:t>
            </a:r>
            <a:r>
              <a:rPr lang="en-US" altLang="zh-CN" sz="2000"/>
              <a:t>《</a:t>
            </a:r>
            <a:r>
              <a:rPr lang="zh-CN" altLang="en-US" sz="2000"/>
              <a:t>设备租赁合同</a:t>
            </a:r>
            <a:r>
              <a:rPr lang="en-US" altLang="zh-CN" sz="2000"/>
              <a:t>》</a:t>
            </a:r>
            <a:r>
              <a:rPr lang="zh-CN" altLang="en-US" sz="2000"/>
              <a:t>，公司将根据实际发展需要向民生租赁公司租用机器设备，租期</a:t>
            </a:r>
            <a:r>
              <a:rPr lang="en-US" altLang="zh-CN" sz="2000"/>
              <a:t>4 </a:t>
            </a:r>
            <a:r>
              <a:rPr lang="zh-CN" altLang="en-US" sz="2000"/>
              <a:t>年，每年的租用金额为人民币</a:t>
            </a:r>
            <a:r>
              <a:rPr lang="en-US" altLang="zh-CN" sz="2000"/>
              <a:t>4 300 </a:t>
            </a:r>
            <a:r>
              <a:rPr lang="zh-CN" altLang="en-US" sz="2000"/>
              <a:t>万元，每年分四次支付，每次支付租金</a:t>
            </a:r>
            <a:r>
              <a:rPr lang="en-US" altLang="zh-CN" sz="2000"/>
              <a:t>1 075 </a:t>
            </a:r>
            <a:r>
              <a:rPr lang="zh-CN" altLang="en-US" sz="2000"/>
              <a:t>万元。</a:t>
            </a:r>
          </a:p>
        </p:txBody>
      </p:sp>
      <p:graphicFrame>
        <p:nvGraphicFramePr>
          <p:cNvPr id="5" name="表格 4">
            <a:extLst>
              <a:ext uri="{FF2B5EF4-FFF2-40B4-BE49-F238E27FC236}">
                <a16:creationId xmlns:a16="http://schemas.microsoft.com/office/drawing/2014/main" id="{3DEE71FD-E23F-478A-BB2E-D71036D79FC2}"/>
              </a:ext>
            </a:extLst>
          </p:cNvPr>
          <p:cNvGraphicFramePr>
            <a:graphicFrameLocks noGrp="1"/>
          </p:cNvGraphicFramePr>
          <p:nvPr/>
        </p:nvGraphicFramePr>
        <p:xfrm>
          <a:off x="2279651" y="2781300"/>
          <a:ext cx="8064501" cy="2033588"/>
        </p:xfrm>
        <a:graphic>
          <a:graphicData uri="http://schemas.openxmlformats.org/drawingml/2006/table">
            <a:tbl>
              <a:tblPr/>
              <a:tblGrid>
                <a:gridCol w="1253997">
                  <a:extLst>
                    <a:ext uri="{9D8B030D-6E8A-4147-A177-3AD203B41FA5}">
                      <a16:colId xmlns:a16="http://schemas.microsoft.com/office/drawing/2014/main" val="20000"/>
                    </a:ext>
                  </a:extLst>
                </a:gridCol>
                <a:gridCol w="1426964">
                  <a:extLst>
                    <a:ext uri="{9D8B030D-6E8A-4147-A177-3AD203B41FA5}">
                      <a16:colId xmlns:a16="http://schemas.microsoft.com/office/drawing/2014/main" val="20001"/>
                    </a:ext>
                  </a:extLst>
                </a:gridCol>
                <a:gridCol w="1345885">
                  <a:extLst>
                    <a:ext uri="{9D8B030D-6E8A-4147-A177-3AD203B41FA5}">
                      <a16:colId xmlns:a16="http://schemas.microsoft.com/office/drawing/2014/main" val="20002"/>
                    </a:ext>
                  </a:extLst>
                </a:gridCol>
                <a:gridCol w="1345885">
                  <a:extLst>
                    <a:ext uri="{9D8B030D-6E8A-4147-A177-3AD203B41FA5}">
                      <a16:colId xmlns:a16="http://schemas.microsoft.com/office/drawing/2014/main" val="20003"/>
                    </a:ext>
                  </a:extLst>
                </a:gridCol>
                <a:gridCol w="1345885">
                  <a:extLst>
                    <a:ext uri="{9D8B030D-6E8A-4147-A177-3AD203B41FA5}">
                      <a16:colId xmlns:a16="http://schemas.microsoft.com/office/drawing/2014/main" val="20004"/>
                    </a:ext>
                  </a:extLst>
                </a:gridCol>
                <a:gridCol w="1345885">
                  <a:extLst>
                    <a:ext uri="{9D8B030D-6E8A-4147-A177-3AD203B41FA5}">
                      <a16:colId xmlns:a16="http://schemas.microsoft.com/office/drawing/2014/main" val="20005"/>
                    </a:ext>
                  </a:extLst>
                </a:gridCol>
              </a:tblGrid>
              <a:tr h="281034">
                <a:tc>
                  <a:txBody>
                    <a:bodyPr/>
                    <a:lstStyle/>
                    <a:p>
                      <a:pPr algn="just" fontAlgn="t"/>
                      <a:r>
                        <a:rPr lang="zh-CN" sz="1600" b="1" i="0" u="none" strike="noStrike" dirty="0">
                          <a:solidFill>
                            <a:srgbClr val="000000"/>
                          </a:solidFill>
                          <a:latin typeface="宋体"/>
                        </a:rPr>
                        <a:t>设备分类</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a:rPr>
                        <a:t>购置期间</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a:rPr>
                        <a:t>原值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a:rPr>
                        <a:t>累计折旧</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a:rPr>
                        <a:t>账面净值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宋体"/>
                        </a:rPr>
                        <a:t>评估价值</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6646">
                <a:tc>
                  <a:txBody>
                    <a:bodyPr/>
                    <a:lstStyle/>
                    <a:p>
                      <a:pPr algn="just" fontAlgn="t"/>
                      <a:r>
                        <a:rPr lang="zh-CN" sz="1600" b="1" i="0" u="none" strike="noStrike">
                          <a:solidFill>
                            <a:srgbClr val="000000"/>
                          </a:solidFill>
                          <a:latin typeface="宋体"/>
                        </a:rPr>
                        <a:t>酒罐</a:t>
                      </a: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a:rPr>
                        <a:t>99</a:t>
                      </a:r>
                      <a:r>
                        <a:rPr lang="en-US" sz="1600" b="1" i="0" u="none" strike="noStrike">
                          <a:solidFill>
                            <a:srgbClr val="000000"/>
                          </a:solidFill>
                          <a:latin typeface="宋体"/>
                        </a:rPr>
                        <a:t>年</a:t>
                      </a:r>
                      <a:r>
                        <a:rPr lang="en-US" sz="1600" b="1" i="0" u="none" strike="noStrike">
                          <a:solidFill>
                            <a:srgbClr val="000000"/>
                          </a:solidFill>
                          <a:latin typeface="Calibri"/>
                        </a:rPr>
                        <a:t>-2008</a:t>
                      </a:r>
                      <a:r>
                        <a:rPr lang="en-US" sz="1600" b="1" i="0" u="none" strike="noStrike">
                          <a:solidFill>
                            <a:srgbClr val="000000"/>
                          </a:solidFill>
                          <a:latin typeface="宋体"/>
                        </a:rPr>
                        <a:t>年</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a:rPr>
                        <a:t>397,820,886</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a:rPr>
                        <a:t>274,736,328</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zh-CN" sz="1600" b="1" i="0" u="none" strike="noStrike">
                          <a:solidFill>
                            <a:srgbClr val="000000"/>
                          </a:solidFill>
                          <a:latin typeface="Calibri"/>
                        </a:rPr>
                        <a:t>123,084,558</a:t>
                      </a: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1" i="0" u="none" strike="noStrike">
                          <a:solidFill>
                            <a:srgbClr val="000000"/>
                          </a:solidFill>
                          <a:latin typeface="Calibri"/>
                        </a:rPr>
                        <a:t>333,135,233</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540209">
                <a:tc>
                  <a:txBody>
                    <a:bodyPr/>
                    <a:lstStyle/>
                    <a:p>
                      <a:pPr algn="just" fontAlgn="t"/>
                      <a:r>
                        <a:rPr lang="zh-CN" sz="1600" b="1" i="0" u="none" strike="noStrike" dirty="0">
                          <a:solidFill>
                            <a:srgbClr val="000000"/>
                          </a:solidFill>
                          <a:latin typeface="宋体"/>
                        </a:rPr>
                        <a:t>破碎、压榨冷冻设备</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99</a:t>
                      </a:r>
                      <a:r>
                        <a:rPr lang="en-US" sz="1600" b="1" i="0" u="none" strike="noStrike">
                          <a:solidFill>
                            <a:srgbClr val="000000"/>
                          </a:solidFill>
                          <a:latin typeface="宋体"/>
                        </a:rPr>
                        <a:t>年</a:t>
                      </a:r>
                      <a:r>
                        <a:rPr lang="en-US" sz="1600" b="1" i="0" u="none" strike="noStrike">
                          <a:solidFill>
                            <a:srgbClr val="000000"/>
                          </a:solidFill>
                          <a:latin typeface="Calibri"/>
                        </a:rPr>
                        <a:t>-2007</a:t>
                      </a:r>
                      <a:r>
                        <a:rPr lang="en-US" sz="1600" b="1" i="0" u="none" strike="noStrike">
                          <a:solidFill>
                            <a:srgbClr val="000000"/>
                          </a:solidFill>
                          <a:latin typeface="宋体"/>
                        </a:rPr>
                        <a:t>年</a:t>
                      </a:r>
                      <a:endParaRPr lang="zh-CN" sz="1600" b="1" i="0" u="none" strike="noStrike">
                        <a:solidFill>
                          <a:srgbClr val="000000"/>
                        </a:solidFill>
                        <a:latin typeface="Calibri"/>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75,120,722</a:t>
                      </a:r>
                      <a:endParaRPr lang="zh-CN" sz="1600" b="1" i="0" u="none" strike="noStrike">
                        <a:solidFill>
                          <a:srgbClr val="000000"/>
                        </a:solidFill>
                        <a:latin typeface="Calibri"/>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53,371,780</a:t>
                      </a:r>
                      <a:endParaRPr lang="zh-CN" sz="1600" b="1" i="0" u="none" strike="noStrike">
                        <a:solidFill>
                          <a:srgbClr val="000000"/>
                        </a:solidFill>
                        <a:latin typeface="Calibri"/>
                      </a:endParaRPr>
                    </a:p>
                  </a:txBody>
                  <a:tcPr marL="9525" marR="9525" marT="9526" marB="0">
                    <a:lnL>
                      <a:noFill/>
                    </a:lnL>
                    <a:lnR>
                      <a:noFill/>
                    </a:lnR>
                    <a:lnT>
                      <a:noFill/>
                    </a:lnT>
                    <a:lnB>
                      <a:noFill/>
                    </a:lnB>
                  </a:tcPr>
                </a:tc>
                <a:tc>
                  <a:txBody>
                    <a:bodyPr/>
                    <a:lstStyle/>
                    <a:p>
                      <a:pPr algn="ctr" fontAlgn="t"/>
                      <a:r>
                        <a:rPr lang="zh-CN" sz="1600" b="1" i="0" u="none" strike="noStrike">
                          <a:solidFill>
                            <a:srgbClr val="000000"/>
                          </a:solidFill>
                          <a:latin typeface="Calibri"/>
                        </a:rPr>
                        <a:t>21,748,942</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69,491,557</a:t>
                      </a:r>
                      <a:endParaRPr lang="zh-CN" sz="1600" b="1" i="0" u="none" strike="noStrike">
                        <a:solidFill>
                          <a:srgbClr val="000000"/>
                        </a:solidFill>
                        <a:latin typeface="Calibri"/>
                      </a:endParaRPr>
                    </a:p>
                  </a:txBody>
                  <a:tcPr marL="9525" marR="9525" marT="9526" marB="0">
                    <a:lnL>
                      <a:noFill/>
                    </a:lnL>
                    <a:lnR>
                      <a:noFill/>
                    </a:lnR>
                    <a:lnT>
                      <a:noFill/>
                    </a:lnT>
                    <a:lnB>
                      <a:noFill/>
                    </a:lnB>
                  </a:tcPr>
                </a:tc>
                <a:extLst>
                  <a:ext uri="{0D108BD9-81ED-4DB2-BD59-A6C34878D82A}">
                    <a16:rowId xmlns:a16="http://schemas.microsoft.com/office/drawing/2014/main" val="10002"/>
                  </a:ext>
                </a:extLst>
              </a:tr>
              <a:tr h="322407">
                <a:tc>
                  <a:txBody>
                    <a:bodyPr/>
                    <a:lstStyle/>
                    <a:p>
                      <a:pPr algn="just" fontAlgn="t"/>
                      <a:r>
                        <a:rPr lang="zh-CN" sz="1600" b="1" i="0" u="none" strike="noStrike">
                          <a:solidFill>
                            <a:srgbClr val="000000"/>
                          </a:solidFill>
                          <a:latin typeface="宋体"/>
                        </a:rPr>
                        <a:t>灌装线</a:t>
                      </a:r>
                    </a:p>
                  </a:txBody>
                  <a:tcPr marL="9525" marR="9525" marT="9526" marB="0">
                    <a:lnL>
                      <a:noFill/>
                    </a:lnL>
                    <a:lnR>
                      <a:noFill/>
                    </a:lnR>
                    <a:lnT>
                      <a:noFill/>
                    </a:lnT>
                    <a:lnB>
                      <a:noFill/>
                    </a:lnB>
                  </a:tcPr>
                </a:tc>
                <a:tc>
                  <a:txBody>
                    <a:bodyPr/>
                    <a:lstStyle/>
                    <a:p>
                      <a:pPr algn="ctr" fontAlgn="t"/>
                      <a:r>
                        <a:rPr lang="en-US" sz="1600" b="1" i="0" u="none" strike="noStrike" dirty="0">
                          <a:solidFill>
                            <a:srgbClr val="000000"/>
                          </a:solidFill>
                          <a:latin typeface="Calibri"/>
                        </a:rPr>
                        <a:t>99</a:t>
                      </a:r>
                      <a:r>
                        <a:rPr lang="en-US" sz="1600" b="1" i="0" u="none" strike="noStrike" dirty="0">
                          <a:solidFill>
                            <a:srgbClr val="000000"/>
                          </a:solidFill>
                          <a:latin typeface="宋体"/>
                        </a:rPr>
                        <a:t>年</a:t>
                      </a:r>
                      <a:r>
                        <a:rPr lang="en-US" sz="1600" b="1" i="0" u="none" strike="noStrike" dirty="0">
                          <a:solidFill>
                            <a:srgbClr val="000000"/>
                          </a:solidFill>
                          <a:latin typeface="Calibri"/>
                        </a:rPr>
                        <a:t>-2004</a:t>
                      </a:r>
                      <a:r>
                        <a:rPr lang="en-US" sz="1600" b="1" i="0" u="none" strike="noStrike" dirty="0">
                          <a:solidFill>
                            <a:srgbClr val="000000"/>
                          </a:solidFill>
                          <a:latin typeface="宋体"/>
                        </a:rPr>
                        <a:t>年</a:t>
                      </a:r>
                      <a:endParaRPr lang="zh-CN" sz="1600" b="1" i="0" u="none" strike="noStrike" dirty="0">
                        <a:solidFill>
                          <a:srgbClr val="000000"/>
                        </a:solidFill>
                        <a:latin typeface="Calibri"/>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33,806,588</a:t>
                      </a:r>
                      <a:endParaRPr lang="zh-CN" sz="1600" b="1" i="0" u="none" strike="noStrike">
                        <a:solidFill>
                          <a:srgbClr val="000000"/>
                        </a:solidFill>
                        <a:latin typeface="Calibri"/>
                      </a:endParaRP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24,704,245</a:t>
                      </a:r>
                      <a:endParaRPr lang="zh-CN" sz="1600" b="1" i="0" u="none" strike="noStrike">
                        <a:solidFill>
                          <a:srgbClr val="000000"/>
                        </a:solidFill>
                        <a:latin typeface="Calibri"/>
                      </a:endParaRPr>
                    </a:p>
                  </a:txBody>
                  <a:tcPr marL="9525" marR="9525" marT="9526" marB="0">
                    <a:lnL>
                      <a:noFill/>
                    </a:lnL>
                    <a:lnR>
                      <a:noFill/>
                    </a:lnR>
                    <a:lnT>
                      <a:noFill/>
                    </a:lnT>
                    <a:lnB>
                      <a:noFill/>
                    </a:lnB>
                  </a:tcPr>
                </a:tc>
                <a:tc>
                  <a:txBody>
                    <a:bodyPr/>
                    <a:lstStyle/>
                    <a:p>
                      <a:pPr algn="ctr" fontAlgn="t"/>
                      <a:r>
                        <a:rPr lang="zh-CN" sz="1600" b="1" i="0" u="none" strike="noStrike">
                          <a:solidFill>
                            <a:srgbClr val="000000"/>
                          </a:solidFill>
                          <a:latin typeface="Calibri"/>
                        </a:rPr>
                        <a:t>9,102,343</a:t>
                      </a:r>
                    </a:p>
                  </a:txBody>
                  <a:tcPr marL="9525" marR="9525" marT="9526" marB="0">
                    <a:lnL>
                      <a:noFill/>
                    </a:lnL>
                    <a:lnR>
                      <a:noFill/>
                    </a:lnR>
                    <a:lnT>
                      <a:noFill/>
                    </a:lnT>
                    <a:lnB>
                      <a:noFill/>
                    </a:lnB>
                  </a:tcPr>
                </a:tc>
                <a:tc>
                  <a:txBody>
                    <a:bodyPr/>
                    <a:lstStyle/>
                    <a:p>
                      <a:pPr algn="ctr" fontAlgn="t"/>
                      <a:r>
                        <a:rPr lang="en-US" sz="1600" b="1" i="0" u="none" strike="noStrike">
                          <a:solidFill>
                            <a:srgbClr val="000000"/>
                          </a:solidFill>
                          <a:latin typeface="Calibri"/>
                        </a:rPr>
                        <a:t>28,297,075</a:t>
                      </a:r>
                      <a:endParaRPr lang="zh-CN" sz="1600" b="1" i="0" u="none" strike="noStrike">
                        <a:solidFill>
                          <a:srgbClr val="000000"/>
                        </a:solidFill>
                        <a:latin typeface="Calibri"/>
                      </a:endParaRPr>
                    </a:p>
                  </a:txBody>
                  <a:tcPr marL="9525" marR="9525" marT="9526" marB="0">
                    <a:lnL>
                      <a:noFill/>
                    </a:lnL>
                    <a:lnR>
                      <a:noFill/>
                    </a:lnR>
                    <a:lnT>
                      <a:noFill/>
                    </a:lnT>
                    <a:lnB>
                      <a:noFill/>
                    </a:lnB>
                  </a:tcPr>
                </a:tc>
                <a:extLst>
                  <a:ext uri="{0D108BD9-81ED-4DB2-BD59-A6C34878D82A}">
                    <a16:rowId xmlns:a16="http://schemas.microsoft.com/office/drawing/2014/main" val="10003"/>
                  </a:ext>
                </a:extLst>
              </a:tr>
              <a:tr h="296646">
                <a:tc>
                  <a:txBody>
                    <a:bodyPr/>
                    <a:lstStyle/>
                    <a:p>
                      <a:pPr algn="just" fontAlgn="t"/>
                      <a:r>
                        <a:rPr lang="zh-CN" sz="1600" b="1" i="0" u="none" strike="noStrike">
                          <a:solidFill>
                            <a:srgbClr val="000000"/>
                          </a:solidFill>
                          <a:latin typeface="宋体"/>
                        </a:rPr>
                        <a:t>其他</a:t>
                      </a: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98</a:t>
                      </a:r>
                      <a:r>
                        <a:rPr lang="en-US" sz="1600" b="1" i="0" u="none" strike="noStrike">
                          <a:solidFill>
                            <a:srgbClr val="000000"/>
                          </a:solidFill>
                          <a:latin typeface="宋体"/>
                        </a:rPr>
                        <a:t>年</a:t>
                      </a:r>
                      <a:r>
                        <a:rPr lang="en-US" sz="1600" b="1" i="0" u="none" strike="noStrike">
                          <a:solidFill>
                            <a:srgbClr val="000000"/>
                          </a:solidFill>
                          <a:latin typeface="Calibri"/>
                        </a:rPr>
                        <a:t>-2008</a:t>
                      </a:r>
                      <a:r>
                        <a:rPr lang="en-US" sz="1600" b="1" i="0" u="none" strike="noStrike">
                          <a:solidFill>
                            <a:srgbClr val="000000"/>
                          </a:solidFill>
                          <a:latin typeface="宋体"/>
                        </a:rPr>
                        <a:t>年</a:t>
                      </a:r>
                      <a:endParaRPr lang="zh-CN" sz="1600" b="1" i="0" u="none" strike="noStrike">
                        <a:solidFill>
                          <a:srgbClr val="000000"/>
                        </a:solidFill>
                        <a:latin typeface="Calibri"/>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26,000,886</a:t>
                      </a:r>
                      <a:endParaRPr lang="zh-CN" sz="1600" b="1" i="0" u="none" strike="noStrike">
                        <a:solidFill>
                          <a:srgbClr val="000000"/>
                        </a:solidFill>
                        <a:latin typeface="Calibri"/>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19,697,034</a:t>
                      </a:r>
                      <a:endParaRPr lang="zh-CN" sz="1600" b="1" i="0" u="none" strike="noStrike">
                        <a:solidFill>
                          <a:srgbClr val="000000"/>
                        </a:solidFill>
                        <a:latin typeface="Calibri"/>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Calibri"/>
                        </a:rPr>
                        <a:t>6,303,851</a:t>
                      </a: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20,012,369</a:t>
                      </a:r>
                      <a:endParaRPr lang="zh-CN" sz="1600" b="1" i="0" u="none" strike="noStrike">
                        <a:solidFill>
                          <a:srgbClr val="000000"/>
                        </a:solidFill>
                        <a:latin typeface="Calibri"/>
                      </a:endParaRPr>
                    </a:p>
                  </a:txBody>
                  <a:tcPr marL="9525" marR="9525" marT="9526"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6646">
                <a:tc>
                  <a:txBody>
                    <a:bodyPr/>
                    <a:lstStyle/>
                    <a:p>
                      <a:pPr algn="just" fontAlgn="t"/>
                      <a:r>
                        <a:rPr lang="zh-CN" sz="1600" b="1" i="0" u="none" strike="noStrike">
                          <a:solidFill>
                            <a:srgbClr val="000000"/>
                          </a:solidFill>
                          <a:latin typeface="宋体"/>
                        </a:rPr>
                        <a:t>合计</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dirty="0">
                          <a:solidFill>
                            <a:srgbClr val="000000"/>
                          </a:solidFill>
                          <a:latin typeface="宋体"/>
                        </a:rPr>
                        <a:t>　</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532,749,081</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a:solidFill>
                            <a:srgbClr val="000000"/>
                          </a:solidFill>
                          <a:latin typeface="Calibri"/>
                        </a:rPr>
                        <a:t>372,509,387</a:t>
                      </a:r>
                      <a:endParaRPr lang="zh-CN" sz="1600" b="1" i="0" u="none" strike="noStrike">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zh-CN" sz="1600" b="1" i="0" u="none" strike="noStrike">
                          <a:solidFill>
                            <a:srgbClr val="000000"/>
                          </a:solidFill>
                          <a:latin typeface="Calibri"/>
                        </a:rPr>
                        <a:t>160,239,694</a:t>
                      </a: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1" i="0" u="none" strike="noStrike" dirty="0">
                          <a:solidFill>
                            <a:srgbClr val="000000"/>
                          </a:solidFill>
                          <a:latin typeface="Calibri"/>
                        </a:rPr>
                        <a:t>450,936,234</a:t>
                      </a:r>
                      <a:endParaRPr lang="zh-CN" sz="1600" b="1" i="0" u="none" strike="noStrike" dirty="0">
                        <a:solidFill>
                          <a:srgbClr val="000000"/>
                        </a:solidFill>
                        <a:latin typeface="Calibri"/>
                      </a:endParaRPr>
                    </a:p>
                  </a:txBody>
                  <a:tcPr marL="9525" marR="9525" marT="9526"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日期占位符 1">
            <a:extLst>
              <a:ext uri="{FF2B5EF4-FFF2-40B4-BE49-F238E27FC236}">
                <a16:creationId xmlns:a16="http://schemas.microsoft.com/office/drawing/2014/main" id="{1948BC83-D189-46B6-935D-52D2517FC131}"/>
              </a:ext>
            </a:extLst>
          </p:cNvPr>
          <p:cNvSpPr>
            <a:spLocks noGrp="1"/>
          </p:cNvSpPr>
          <p:nvPr>
            <p:ph type="dt" sz="quarter" idx="10"/>
          </p:nvPr>
        </p:nvSpPr>
        <p:spPr/>
        <p:txBody>
          <a:bodyPr/>
          <a:lstStyle/>
          <a:p>
            <a:pPr>
              <a:defRPr/>
            </a:pPr>
            <a:fld id="{FB52BB52-78C9-44C3-BB7A-9A44F57E2A03}" type="datetime1">
              <a:rPr lang="zh-CN" altLang="en-US"/>
              <a:pPr>
                <a:defRPr/>
              </a:pPr>
              <a:t>2023/11/29</a:t>
            </a:fld>
            <a:endParaRPr lang="zh-CN" altLang="en-US"/>
          </a:p>
        </p:txBody>
      </p:sp>
      <p:sp>
        <p:nvSpPr>
          <p:cNvPr id="71725" name="灯片编号占位符 2">
            <a:extLst>
              <a:ext uri="{FF2B5EF4-FFF2-40B4-BE49-F238E27FC236}">
                <a16:creationId xmlns:a16="http://schemas.microsoft.com/office/drawing/2014/main" id="{6E1DC8B2-D19B-4643-80AC-6A6CBD47BD3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F8D26860-3EE8-4B95-A693-1AFCB636588B}" type="slidenum">
              <a:rPr lang="zh-CN" altLang="en-US" sz="1100">
                <a:solidFill>
                  <a:srgbClr val="636363"/>
                </a:solidFill>
              </a:rPr>
              <a:pPr>
                <a:spcBef>
                  <a:spcPct val="0"/>
                </a:spcBef>
                <a:buClrTx/>
                <a:buSzTx/>
                <a:buFontTx/>
                <a:buNone/>
              </a:pPr>
              <a:t>3</a:t>
            </a:fld>
            <a:endParaRPr lang="zh-CN" altLang="en-US" sz="1100">
              <a:solidFill>
                <a:srgbClr val="636363"/>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6">
            <a:extLst>
              <a:ext uri="{FF2B5EF4-FFF2-40B4-BE49-F238E27FC236}">
                <a16:creationId xmlns:a16="http://schemas.microsoft.com/office/drawing/2014/main" id="{35CF5386-5C3B-4C1D-AC3C-F950E2D365FA}"/>
              </a:ext>
            </a:extLst>
          </p:cNvPr>
          <p:cNvGrpSpPr>
            <a:grpSpLocks/>
          </p:cNvGrpSpPr>
          <p:nvPr/>
        </p:nvGrpSpPr>
        <p:grpSpPr bwMode="auto">
          <a:xfrm>
            <a:off x="4800601" y="3213100"/>
            <a:ext cx="3025775" cy="3455988"/>
            <a:chOff x="3419872" y="2708920"/>
            <a:chExt cx="3024336" cy="3456384"/>
          </a:xfrm>
        </p:grpSpPr>
        <p:sp>
          <p:nvSpPr>
            <p:cNvPr id="5" name="椭圆 4">
              <a:extLst>
                <a:ext uri="{FF2B5EF4-FFF2-40B4-BE49-F238E27FC236}">
                  <a16:creationId xmlns:a16="http://schemas.microsoft.com/office/drawing/2014/main" id="{299FAF81-40DD-45E9-8368-6CD13CC2A6F3}"/>
                </a:ext>
              </a:extLst>
            </p:cNvPr>
            <p:cNvSpPr/>
            <p:nvPr/>
          </p:nvSpPr>
          <p:spPr>
            <a:xfrm>
              <a:off x="4643253" y="2708920"/>
              <a:ext cx="1800955" cy="36040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6" name="云形标注 5">
              <a:extLst>
                <a:ext uri="{FF2B5EF4-FFF2-40B4-BE49-F238E27FC236}">
                  <a16:creationId xmlns:a16="http://schemas.microsoft.com/office/drawing/2014/main" id="{63F977C2-CB13-4C2D-822B-AB52EFA8605A}"/>
                </a:ext>
              </a:extLst>
            </p:cNvPr>
            <p:cNvSpPr/>
            <p:nvPr/>
          </p:nvSpPr>
          <p:spPr>
            <a:xfrm>
              <a:off x="3419872" y="5012647"/>
              <a:ext cx="1440764" cy="1152657"/>
            </a:xfrm>
            <a:prstGeom prst="cloudCallout">
              <a:avLst>
                <a:gd name="adj1" fmla="val 51731"/>
                <a:gd name="adj2" fmla="val -219426"/>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CN" altLang="en-US" sz="2000" b="1" dirty="0">
                  <a:solidFill>
                    <a:schemeClr val="tx1"/>
                  </a:solidFill>
                  <a:latin typeface="隶书" pitchFamily="49" charset="-122"/>
                  <a:ea typeface="隶书" pitchFamily="49" charset="-122"/>
                </a:rPr>
                <a:t>救命稻草！</a:t>
              </a:r>
            </a:p>
          </p:txBody>
        </p:sp>
      </p:grpSp>
      <p:sp>
        <p:nvSpPr>
          <p:cNvPr id="3" name="内容占位符 2">
            <a:extLst>
              <a:ext uri="{FF2B5EF4-FFF2-40B4-BE49-F238E27FC236}">
                <a16:creationId xmlns:a16="http://schemas.microsoft.com/office/drawing/2014/main" id="{E9503300-115D-4872-9C6A-3EA3A816ACBD}"/>
              </a:ext>
            </a:extLst>
          </p:cNvPr>
          <p:cNvSpPr>
            <a:spLocks noGrp="1"/>
          </p:cNvSpPr>
          <p:nvPr>
            <p:ph idx="1"/>
          </p:nvPr>
        </p:nvSpPr>
        <p:spPr>
          <a:xfrm>
            <a:off x="1919288" y="260351"/>
            <a:ext cx="8291512" cy="1152525"/>
          </a:xfrm>
        </p:spPr>
        <p:txBody>
          <a:bodyPr/>
          <a:lstStyle/>
          <a:p>
            <a:r>
              <a:rPr lang="en-US" altLang="zh-CN"/>
              <a:t>2010</a:t>
            </a:r>
            <a:r>
              <a:rPr lang="zh-CN" altLang="en-US"/>
              <a:t>年中葡公司确认售后租回交易中的资产转让收益</a:t>
            </a:r>
            <a:r>
              <a:rPr lang="en-US" altLang="zh-CN"/>
              <a:t>29 951.92</a:t>
            </a:r>
            <a:r>
              <a:rPr lang="zh-CN" altLang="en-US"/>
              <a:t>万元。</a:t>
            </a:r>
            <a:endParaRPr lang="en-US" altLang="zh-CN"/>
          </a:p>
        </p:txBody>
      </p:sp>
      <p:graphicFrame>
        <p:nvGraphicFramePr>
          <p:cNvPr id="4" name="表格 3">
            <a:extLst>
              <a:ext uri="{FF2B5EF4-FFF2-40B4-BE49-F238E27FC236}">
                <a16:creationId xmlns:a16="http://schemas.microsoft.com/office/drawing/2014/main" id="{FF0C3A50-1763-4E6C-A739-862627660F89}"/>
              </a:ext>
            </a:extLst>
          </p:cNvPr>
          <p:cNvGraphicFramePr>
            <a:graphicFrameLocks noGrp="1"/>
          </p:cNvGraphicFramePr>
          <p:nvPr/>
        </p:nvGraphicFramePr>
        <p:xfrm>
          <a:off x="2208214" y="1989139"/>
          <a:ext cx="7561261" cy="3457575"/>
        </p:xfrm>
        <a:graphic>
          <a:graphicData uri="http://schemas.openxmlformats.org/drawingml/2006/table">
            <a:tbl>
              <a:tblPr/>
              <a:tblGrid>
                <a:gridCol w="3474093">
                  <a:extLst>
                    <a:ext uri="{9D8B030D-6E8A-4147-A177-3AD203B41FA5}">
                      <a16:colId xmlns:a16="http://schemas.microsoft.com/office/drawing/2014/main" val="20000"/>
                    </a:ext>
                  </a:extLst>
                </a:gridCol>
                <a:gridCol w="2043584">
                  <a:extLst>
                    <a:ext uri="{9D8B030D-6E8A-4147-A177-3AD203B41FA5}">
                      <a16:colId xmlns:a16="http://schemas.microsoft.com/office/drawing/2014/main" val="20001"/>
                    </a:ext>
                  </a:extLst>
                </a:gridCol>
                <a:gridCol w="2043584">
                  <a:extLst>
                    <a:ext uri="{9D8B030D-6E8A-4147-A177-3AD203B41FA5}">
                      <a16:colId xmlns:a16="http://schemas.microsoft.com/office/drawing/2014/main" val="20002"/>
                    </a:ext>
                  </a:extLst>
                </a:gridCol>
              </a:tblGrid>
              <a:tr h="261847">
                <a:tc>
                  <a:txBody>
                    <a:bodyPr/>
                    <a:lstStyle/>
                    <a:p>
                      <a:pPr algn="l" fontAlgn="ctr"/>
                      <a:r>
                        <a:rPr lang="zh-CN" altLang="en-US" sz="2000" b="0" i="0" u="none" strike="noStrike" dirty="0">
                          <a:solidFill>
                            <a:srgbClr val="000000"/>
                          </a:solidFill>
                          <a:latin typeface="宋体"/>
                        </a:rPr>
                        <a:t>　</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a:rPr>
                        <a:t>2010</a:t>
                      </a:r>
                      <a:r>
                        <a:rPr lang="zh-CN" altLang="en-US" sz="2000" b="0" i="0" u="none" strike="noStrike" dirty="0">
                          <a:solidFill>
                            <a:srgbClr val="000000"/>
                          </a:solidFill>
                          <a:latin typeface="宋体"/>
                        </a:rPr>
                        <a:t>年</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a:solidFill>
                            <a:srgbClr val="000000"/>
                          </a:solidFill>
                          <a:latin typeface="宋体"/>
                        </a:rPr>
                        <a:t>2009</a:t>
                      </a:r>
                      <a:r>
                        <a:rPr lang="zh-CN" altLang="en-US" sz="2000" b="0" i="0" u="none" strike="noStrike">
                          <a:solidFill>
                            <a:srgbClr val="000000"/>
                          </a:solidFill>
                          <a:latin typeface="宋体"/>
                        </a:rPr>
                        <a:t>年</a:t>
                      </a:r>
                    </a:p>
                  </a:txBody>
                  <a:tcPr marL="9526" marR="9526"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61847">
                <a:tc>
                  <a:txBody>
                    <a:bodyPr/>
                    <a:lstStyle/>
                    <a:p>
                      <a:pPr algn="l" fontAlgn="ctr"/>
                      <a:r>
                        <a:rPr lang="zh-CN" altLang="en-US" sz="2000" b="0" i="0" u="none" strike="noStrike">
                          <a:solidFill>
                            <a:srgbClr val="000000"/>
                          </a:solidFill>
                          <a:latin typeface="宋体"/>
                        </a:rPr>
                        <a:t>营业收入</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CN" sz="2000" b="0" i="0" u="none" strike="noStrike" dirty="0">
                          <a:solidFill>
                            <a:srgbClr val="000000"/>
                          </a:solidFill>
                          <a:latin typeface="宋体"/>
                        </a:rPr>
                        <a:t>487,870,995 </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ctr"/>
                      <a:r>
                        <a:rPr lang="en-US" altLang="zh-CN" sz="2000" b="0" i="0" u="none" strike="noStrike" dirty="0">
                          <a:solidFill>
                            <a:srgbClr val="000000"/>
                          </a:solidFill>
                          <a:latin typeface="宋体"/>
                        </a:rPr>
                        <a:t>345,929,566 </a:t>
                      </a:r>
                    </a:p>
                  </a:txBody>
                  <a:tcPr marL="9526" marR="9526" marT="9525" marB="0" anchor="ct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261847">
                <a:tc>
                  <a:txBody>
                    <a:bodyPr/>
                    <a:lstStyle/>
                    <a:p>
                      <a:pPr algn="l" fontAlgn="ctr"/>
                      <a:r>
                        <a:rPr lang="zh-CN" altLang="en-US" sz="2000" b="0" i="0" u="none" strike="noStrike">
                          <a:solidFill>
                            <a:srgbClr val="000000"/>
                          </a:solidFill>
                          <a:latin typeface="宋体"/>
                        </a:rPr>
                        <a:t>营业成本</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735,315,298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680,643,029 </a:t>
                      </a:r>
                    </a:p>
                  </a:txBody>
                  <a:tcPr marL="9526" marR="9526" marT="9525" marB="0" anchor="ctr">
                    <a:lnL>
                      <a:noFill/>
                    </a:lnL>
                    <a:lnR>
                      <a:noFill/>
                    </a:lnR>
                    <a:lnT>
                      <a:noFill/>
                    </a:lnT>
                    <a:lnB>
                      <a:noFill/>
                    </a:lnB>
                  </a:tcPr>
                </a:tc>
                <a:extLst>
                  <a:ext uri="{0D108BD9-81ED-4DB2-BD59-A6C34878D82A}">
                    <a16:rowId xmlns:a16="http://schemas.microsoft.com/office/drawing/2014/main" val="10002"/>
                  </a:ext>
                </a:extLst>
              </a:tr>
              <a:tr h="261847">
                <a:tc>
                  <a:txBody>
                    <a:bodyPr/>
                    <a:lstStyle/>
                    <a:p>
                      <a:pPr algn="l" fontAlgn="ctr"/>
                      <a:r>
                        <a:rPr lang="zh-CN" altLang="en-US" sz="2000" b="0" i="0" u="none" strike="noStrike">
                          <a:solidFill>
                            <a:srgbClr val="000000"/>
                          </a:solidFill>
                          <a:latin typeface="宋体"/>
                        </a:rPr>
                        <a:t>营业利润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-258,407,932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-330,332,802 </a:t>
                      </a:r>
                    </a:p>
                  </a:txBody>
                  <a:tcPr marL="9526" marR="9526" marT="9525" marB="0" anchor="ctr">
                    <a:lnL>
                      <a:noFill/>
                    </a:lnL>
                    <a:lnR>
                      <a:noFill/>
                    </a:lnR>
                    <a:lnT>
                      <a:noFill/>
                    </a:lnT>
                    <a:lnB>
                      <a:noFill/>
                    </a:lnB>
                  </a:tcPr>
                </a:tc>
                <a:extLst>
                  <a:ext uri="{0D108BD9-81ED-4DB2-BD59-A6C34878D82A}">
                    <a16:rowId xmlns:a16="http://schemas.microsoft.com/office/drawing/2014/main" val="10003"/>
                  </a:ext>
                </a:extLst>
              </a:tr>
              <a:tr h="261847">
                <a:tc>
                  <a:txBody>
                    <a:bodyPr/>
                    <a:lstStyle/>
                    <a:p>
                      <a:pPr algn="l" fontAlgn="ctr"/>
                      <a:r>
                        <a:rPr lang="zh-CN" altLang="en-US" sz="2000" b="0" i="0" u="none" strike="noStrike">
                          <a:solidFill>
                            <a:srgbClr val="000000"/>
                          </a:solidFill>
                          <a:latin typeface="宋体"/>
                        </a:rPr>
                        <a:t>营业外收入</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355,446,398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100,754,952 </a:t>
                      </a:r>
                    </a:p>
                  </a:txBody>
                  <a:tcPr marL="9526" marR="9526" marT="9525" marB="0" anchor="ctr">
                    <a:lnL>
                      <a:noFill/>
                    </a:lnL>
                    <a:lnR>
                      <a:noFill/>
                    </a:lnR>
                    <a:lnT>
                      <a:noFill/>
                    </a:lnT>
                    <a:lnB>
                      <a:noFill/>
                    </a:lnB>
                  </a:tcPr>
                </a:tc>
                <a:extLst>
                  <a:ext uri="{0D108BD9-81ED-4DB2-BD59-A6C34878D82A}">
                    <a16:rowId xmlns:a16="http://schemas.microsoft.com/office/drawing/2014/main" val="10004"/>
                  </a:ext>
                </a:extLst>
              </a:tr>
              <a:tr h="261847">
                <a:tc>
                  <a:txBody>
                    <a:bodyPr/>
                    <a:lstStyle/>
                    <a:p>
                      <a:pPr algn="l" fontAlgn="ctr"/>
                      <a:r>
                        <a:rPr lang="zh-CN" altLang="en-US" sz="2000" b="0" i="0" u="none" strike="noStrike">
                          <a:solidFill>
                            <a:srgbClr val="000000"/>
                          </a:solidFill>
                          <a:latin typeface="宋体"/>
                        </a:rPr>
                        <a:t>营业外支出</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1,925,998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2,502,916 </a:t>
                      </a:r>
                    </a:p>
                  </a:txBody>
                  <a:tcPr marL="9526" marR="9526" marT="9525" marB="0" anchor="ctr">
                    <a:lnL>
                      <a:noFill/>
                    </a:lnL>
                    <a:lnR>
                      <a:noFill/>
                    </a:lnR>
                    <a:lnT>
                      <a:noFill/>
                    </a:lnT>
                    <a:lnB>
                      <a:noFill/>
                    </a:lnB>
                  </a:tcPr>
                </a:tc>
                <a:extLst>
                  <a:ext uri="{0D108BD9-81ED-4DB2-BD59-A6C34878D82A}">
                    <a16:rowId xmlns:a16="http://schemas.microsoft.com/office/drawing/2014/main" val="10005"/>
                  </a:ext>
                </a:extLst>
              </a:tr>
              <a:tr h="261847">
                <a:tc>
                  <a:txBody>
                    <a:bodyPr/>
                    <a:lstStyle/>
                    <a:p>
                      <a:pPr algn="l" fontAlgn="ctr"/>
                      <a:r>
                        <a:rPr lang="zh-CN" altLang="en-US" sz="2000" b="0" i="0" u="none" strike="noStrike">
                          <a:solidFill>
                            <a:srgbClr val="000000"/>
                          </a:solidFill>
                          <a:latin typeface="宋体"/>
                        </a:rPr>
                        <a:t>税前利润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95,112,468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-232,080,766 </a:t>
                      </a:r>
                    </a:p>
                  </a:txBody>
                  <a:tcPr marL="9526" marR="9526" marT="9525" marB="0" anchor="ctr">
                    <a:lnL>
                      <a:noFill/>
                    </a:lnL>
                    <a:lnR>
                      <a:noFill/>
                    </a:lnR>
                    <a:lnT>
                      <a:noFill/>
                    </a:lnT>
                    <a:lnB>
                      <a:noFill/>
                    </a:lnB>
                  </a:tcPr>
                </a:tc>
                <a:extLst>
                  <a:ext uri="{0D108BD9-81ED-4DB2-BD59-A6C34878D82A}">
                    <a16:rowId xmlns:a16="http://schemas.microsoft.com/office/drawing/2014/main" val="10006"/>
                  </a:ext>
                </a:extLst>
              </a:tr>
              <a:tr h="261847">
                <a:tc>
                  <a:txBody>
                    <a:bodyPr/>
                    <a:lstStyle/>
                    <a:p>
                      <a:pPr algn="l" fontAlgn="ctr"/>
                      <a:r>
                        <a:rPr lang="zh-CN" altLang="en-US" sz="2000" b="0" i="0" u="none" strike="noStrike">
                          <a:solidFill>
                            <a:srgbClr val="000000"/>
                          </a:solidFill>
                          <a:latin typeface="宋体"/>
                        </a:rPr>
                        <a:t>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90,443,154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-232,706,590 </a:t>
                      </a:r>
                    </a:p>
                  </a:txBody>
                  <a:tcPr marL="9526" marR="9526" marT="9525" marB="0" anchor="ctr">
                    <a:lnL>
                      <a:noFill/>
                    </a:lnL>
                    <a:lnR>
                      <a:noFill/>
                    </a:lnR>
                    <a:lnT>
                      <a:noFill/>
                    </a:lnT>
                    <a:lnB>
                      <a:noFill/>
                    </a:lnB>
                  </a:tcPr>
                </a:tc>
                <a:extLst>
                  <a:ext uri="{0D108BD9-81ED-4DB2-BD59-A6C34878D82A}">
                    <a16:rowId xmlns:a16="http://schemas.microsoft.com/office/drawing/2014/main" val="10007"/>
                  </a:ext>
                </a:extLst>
              </a:tr>
              <a:tr h="261847">
                <a:tc>
                  <a:txBody>
                    <a:bodyPr/>
                    <a:lstStyle/>
                    <a:p>
                      <a:pPr algn="l" fontAlgn="ctr"/>
                      <a:r>
                        <a:rPr lang="zh-CN" altLang="en-US" sz="2000" b="0" i="0" u="none" strike="noStrike">
                          <a:solidFill>
                            <a:srgbClr val="000000"/>
                          </a:solidFill>
                          <a:latin typeface="宋体"/>
                        </a:rPr>
                        <a:t>归属于母公司股东的净利润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76,375,368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-208,127,903 </a:t>
                      </a:r>
                    </a:p>
                  </a:txBody>
                  <a:tcPr marL="9526" marR="9526" marT="9525" marB="0" anchor="ctr">
                    <a:lnL>
                      <a:noFill/>
                    </a:lnL>
                    <a:lnR>
                      <a:noFill/>
                    </a:lnR>
                    <a:lnT>
                      <a:noFill/>
                    </a:lnT>
                    <a:lnB>
                      <a:noFill/>
                    </a:lnB>
                  </a:tcPr>
                </a:tc>
                <a:extLst>
                  <a:ext uri="{0D108BD9-81ED-4DB2-BD59-A6C34878D82A}">
                    <a16:rowId xmlns:a16="http://schemas.microsoft.com/office/drawing/2014/main" val="10008"/>
                  </a:ext>
                </a:extLst>
              </a:tr>
              <a:tr h="261847">
                <a:tc>
                  <a:txBody>
                    <a:bodyPr/>
                    <a:lstStyle/>
                    <a:p>
                      <a:pPr algn="l" fontAlgn="ctr"/>
                      <a:r>
                        <a:rPr lang="zh-CN" altLang="en-US" sz="2000" b="0" i="0" u="none" strike="noStrike">
                          <a:solidFill>
                            <a:srgbClr val="000000"/>
                          </a:solidFill>
                          <a:latin typeface="宋体"/>
                        </a:rPr>
                        <a:t>少数股东净利润</a:t>
                      </a:r>
                    </a:p>
                  </a:txBody>
                  <a:tcPr marL="9526" marR="9526" marT="9525" marB="0" anchor="ctr">
                    <a:lnL>
                      <a:noFill/>
                    </a:lnL>
                    <a:lnR>
                      <a:noFill/>
                    </a:lnR>
                    <a:lnT>
                      <a:noFill/>
                    </a:lnT>
                    <a:lnB>
                      <a:noFill/>
                    </a:lnB>
                  </a:tcPr>
                </a:tc>
                <a:tc>
                  <a:txBody>
                    <a:bodyPr/>
                    <a:lstStyle/>
                    <a:p>
                      <a:pPr algn="r" fontAlgn="ctr"/>
                      <a:r>
                        <a:rPr lang="en-US" altLang="zh-CN" sz="2000" b="0" i="0" u="none" strike="noStrike">
                          <a:solidFill>
                            <a:srgbClr val="000000"/>
                          </a:solidFill>
                          <a:latin typeface="宋体"/>
                        </a:rPr>
                        <a:t>14,067,786 </a:t>
                      </a:r>
                    </a:p>
                  </a:txBody>
                  <a:tcPr marL="9526" marR="9526" marT="9525" marB="0" anchor="ctr">
                    <a:lnL>
                      <a:noFill/>
                    </a:lnL>
                    <a:lnR>
                      <a:noFill/>
                    </a:lnR>
                    <a:lnT>
                      <a:noFill/>
                    </a:lnT>
                    <a:lnB>
                      <a:noFill/>
                    </a:lnB>
                  </a:tcPr>
                </a:tc>
                <a:tc>
                  <a:txBody>
                    <a:bodyPr/>
                    <a:lstStyle/>
                    <a:p>
                      <a:pPr algn="r" fontAlgn="ctr"/>
                      <a:r>
                        <a:rPr lang="en-US" altLang="zh-CN" sz="2000" b="0" i="0" u="none" strike="noStrike" dirty="0">
                          <a:solidFill>
                            <a:srgbClr val="000000"/>
                          </a:solidFill>
                          <a:latin typeface="宋体"/>
                        </a:rPr>
                        <a:t>-24,578,687 </a:t>
                      </a:r>
                    </a:p>
                  </a:txBody>
                  <a:tcPr marL="9526" marR="9526" marT="9525" marB="0" anchor="ctr">
                    <a:lnL>
                      <a:noFill/>
                    </a:lnL>
                    <a:lnR>
                      <a:noFill/>
                    </a:lnR>
                    <a:lnT>
                      <a:noFill/>
                    </a:lnT>
                    <a:lnB>
                      <a:noFill/>
                    </a:lnB>
                  </a:tcPr>
                </a:tc>
                <a:extLst>
                  <a:ext uri="{0D108BD9-81ED-4DB2-BD59-A6C34878D82A}">
                    <a16:rowId xmlns:a16="http://schemas.microsoft.com/office/drawing/2014/main" val="10009"/>
                  </a:ext>
                </a:extLst>
              </a:tr>
              <a:tr h="261847">
                <a:tc>
                  <a:txBody>
                    <a:bodyPr/>
                    <a:lstStyle/>
                    <a:p>
                      <a:pPr algn="l" fontAlgn="ctr"/>
                      <a:r>
                        <a:rPr lang="zh-CN" altLang="en-US" sz="2000" b="0" i="0" u="none" strike="noStrike">
                          <a:solidFill>
                            <a:srgbClr val="000000"/>
                          </a:solidFill>
                          <a:latin typeface="宋体"/>
                        </a:rPr>
                        <a:t>每股收益</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a:rPr>
                        <a:t>0.09 </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en-US" altLang="zh-CN" sz="2000" b="0" i="0" u="none" strike="noStrike" dirty="0">
                          <a:solidFill>
                            <a:srgbClr val="000000"/>
                          </a:solidFill>
                          <a:latin typeface="宋体"/>
                        </a:rPr>
                        <a:t>-0.36 </a:t>
                      </a:r>
                    </a:p>
                  </a:txBody>
                  <a:tcPr marL="9526" marR="9526" marT="9525"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8" name="TextBox 7">
            <a:extLst>
              <a:ext uri="{FF2B5EF4-FFF2-40B4-BE49-F238E27FC236}">
                <a16:creationId xmlns:a16="http://schemas.microsoft.com/office/drawing/2014/main" id="{B2A4EE18-8E79-4CAA-A22B-30294762BBA6}"/>
              </a:ext>
            </a:extLst>
          </p:cNvPr>
          <p:cNvSpPr txBox="1">
            <a:spLocks noChangeArrowheads="1"/>
          </p:cNvSpPr>
          <p:nvPr/>
        </p:nvSpPr>
        <p:spPr bwMode="auto">
          <a:xfrm>
            <a:off x="2855914" y="1557338"/>
            <a:ext cx="64801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lgn="ctr" eaLnBrk="1" hangingPunct="1">
              <a:spcBef>
                <a:spcPct val="0"/>
              </a:spcBef>
              <a:buClrTx/>
              <a:buSzTx/>
              <a:buFontTx/>
              <a:buNone/>
            </a:pPr>
            <a:r>
              <a:rPr lang="zh-CN" altLang="en-US" sz="2000" b="1">
                <a:latin typeface="Arial" panose="020B0604020202020204" pitchFamily="34" charset="0"/>
                <a:ea typeface="宋体" panose="02010600030101010101" pitchFamily="2" charset="-122"/>
              </a:rPr>
              <a:t>中葡公司利润表</a:t>
            </a:r>
            <a:r>
              <a:rPr lang="en-US" altLang="zh-CN" sz="2000" b="1">
                <a:latin typeface="Arial" panose="020B0604020202020204" pitchFamily="34" charset="0"/>
                <a:ea typeface="宋体" panose="02010600030101010101" pitchFamily="2" charset="-122"/>
              </a:rPr>
              <a:t>2010</a:t>
            </a:r>
            <a:r>
              <a:rPr lang="en-US" altLang="zh-CN" sz="2000" b="1">
                <a:solidFill>
                  <a:srgbClr val="0000FF"/>
                </a:solidFill>
                <a:latin typeface="Arial" panose="020B0604020202020204" pitchFamily="34" charset="0"/>
                <a:ea typeface="宋体" panose="02010600030101010101" pitchFamily="2" charset="-122"/>
              </a:rPr>
              <a:t>VS</a:t>
            </a:r>
            <a:r>
              <a:rPr lang="en-US" altLang="zh-CN" sz="2000" b="1">
                <a:latin typeface="Arial" panose="020B0604020202020204" pitchFamily="34" charset="0"/>
                <a:ea typeface="宋体" panose="02010600030101010101" pitchFamily="2" charset="-122"/>
              </a:rPr>
              <a:t>2009</a:t>
            </a:r>
            <a:endParaRPr lang="zh-CN" altLang="en-US" sz="2000" b="1">
              <a:latin typeface="Arial" panose="020B0604020202020204" pitchFamily="34" charset="0"/>
              <a:ea typeface="宋体" panose="02010600030101010101" pitchFamily="2" charset="-122"/>
            </a:endParaRPr>
          </a:p>
        </p:txBody>
      </p:sp>
      <p:sp>
        <p:nvSpPr>
          <p:cNvPr id="7" name="日期占位符 6">
            <a:extLst>
              <a:ext uri="{FF2B5EF4-FFF2-40B4-BE49-F238E27FC236}">
                <a16:creationId xmlns:a16="http://schemas.microsoft.com/office/drawing/2014/main" id="{365ABB26-F555-44DE-860D-F2B69E30BECF}"/>
              </a:ext>
            </a:extLst>
          </p:cNvPr>
          <p:cNvSpPr>
            <a:spLocks noGrp="1"/>
          </p:cNvSpPr>
          <p:nvPr>
            <p:ph type="dt" sz="quarter" idx="10"/>
          </p:nvPr>
        </p:nvSpPr>
        <p:spPr/>
        <p:txBody>
          <a:bodyPr/>
          <a:lstStyle/>
          <a:p>
            <a:pPr>
              <a:defRPr/>
            </a:pPr>
            <a:fld id="{21742DFA-2E92-4983-B383-CFFA8C5C23A0}" type="datetime1">
              <a:rPr lang="zh-CN" altLang="en-US"/>
              <a:pPr>
                <a:defRPr/>
              </a:pPr>
              <a:t>2023/11/29</a:t>
            </a:fld>
            <a:endParaRPr lang="zh-CN" altLang="en-US"/>
          </a:p>
        </p:txBody>
      </p:sp>
      <p:sp>
        <p:nvSpPr>
          <p:cNvPr id="72747" name="灯片编号占位符 8">
            <a:extLst>
              <a:ext uri="{FF2B5EF4-FFF2-40B4-BE49-F238E27FC236}">
                <a16:creationId xmlns:a16="http://schemas.microsoft.com/office/drawing/2014/main" id="{C4726EDF-DBD0-429F-B06F-6A7E2EF95D2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2DA291C9-3F8D-4B98-BF19-5FF7A681BDEE}" type="slidenum">
              <a:rPr lang="zh-CN" altLang="en-US" sz="1100">
                <a:solidFill>
                  <a:srgbClr val="636363"/>
                </a:solidFill>
              </a:rPr>
              <a:pPr>
                <a:spcBef>
                  <a:spcPct val="0"/>
                </a:spcBef>
                <a:buClrTx/>
                <a:buSzTx/>
                <a:buFontTx/>
                <a:buNone/>
              </a:pPr>
              <a:t>4</a:t>
            </a:fld>
            <a:endParaRPr lang="zh-CN" altLang="en-US" sz="1100">
              <a:solidFill>
                <a:srgbClr val="636363"/>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A7AAF2E-7AED-4CC5-ADBA-1AA8FB404074}"/>
              </a:ext>
            </a:extLst>
          </p:cNvPr>
          <p:cNvSpPr>
            <a:spLocks noGrp="1"/>
          </p:cNvSpPr>
          <p:nvPr>
            <p:ph type="dt" sz="quarter" idx="10"/>
          </p:nvPr>
        </p:nvSpPr>
        <p:spPr/>
        <p:txBody>
          <a:bodyPr/>
          <a:lstStyle/>
          <a:p>
            <a:pPr>
              <a:defRPr/>
            </a:pPr>
            <a:fld id="{195DB1D3-3D93-48AE-A0C5-0B6E2A194396}" type="datetime1">
              <a:rPr lang="zh-CN" altLang="en-US" smtClean="0"/>
              <a:pPr>
                <a:defRPr/>
              </a:pPr>
              <a:t>2023/11/29</a:t>
            </a:fld>
            <a:endParaRPr lang="zh-CN" altLang="en-US"/>
          </a:p>
        </p:txBody>
      </p:sp>
      <p:sp>
        <p:nvSpPr>
          <p:cNvPr id="73731" name="灯片编号占位符 2">
            <a:extLst>
              <a:ext uri="{FF2B5EF4-FFF2-40B4-BE49-F238E27FC236}">
                <a16:creationId xmlns:a16="http://schemas.microsoft.com/office/drawing/2014/main" id="{A5871A86-F876-4826-AB73-C3A82127882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A352EB7B-5113-4DDB-A650-459E2CF651AE}" type="slidenum">
              <a:rPr lang="zh-CN" altLang="en-US" sz="1100">
                <a:solidFill>
                  <a:srgbClr val="636363"/>
                </a:solidFill>
              </a:rPr>
              <a:pPr>
                <a:spcBef>
                  <a:spcPct val="0"/>
                </a:spcBef>
                <a:buClrTx/>
                <a:buSzTx/>
                <a:buFontTx/>
                <a:buNone/>
              </a:pPr>
              <a:t>5</a:t>
            </a:fld>
            <a:endParaRPr lang="zh-CN" altLang="en-US" sz="1100">
              <a:solidFill>
                <a:srgbClr val="636363"/>
              </a:solidFill>
            </a:endParaRPr>
          </a:p>
        </p:txBody>
      </p:sp>
      <p:pic>
        <p:nvPicPr>
          <p:cNvPr id="73732" name="图片 4">
            <a:extLst>
              <a:ext uri="{FF2B5EF4-FFF2-40B4-BE49-F238E27FC236}">
                <a16:creationId xmlns:a16="http://schemas.microsoft.com/office/drawing/2014/main" id="{710068B7-4CBB-47DB-8B4A-F64026B6D1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169864"/>
            <a:ext cx="6559550" cy="634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A7AAF2E-7AED-4CC5-ADBA-1AA8FB404074}"/>
              </a:ext>
            </a:extLst>
          </p:cNvPr>
          <p:cNvSpPr>
            <a:spLocks noGrp="1"/>
          </p:cNvSpPr>
          <p:nvPr>
            <p:ph type="dt" sz="quarter" idx="10"/>
          </p:nvPr>
        </p:nvSpPr>
        <p:spPr/>
        <p:txBody>
          <a:bodyPr/>
          <a:lstStyle/>
          <a:p>
            <a:pPr>
              <a:defRPr/>
            </a:pPr>
            <a:fld id="{195DB1D3-3D93-48AE-A0C5-0B6E2A194396}" type="datetime1">
              <a:rPr lang="zh-CN" altLang="en-US" smtClean="0"/>
              <a:pPr>
                <a:defRPr/>
              </a:pPr>
              <a:t>2023/11/29</a:t>
            </a:fld>
            <a:endParaRPr lang="zh-CN" altLang="en-US"/>
          </a:p>
        </p:txBody>
      </p:sp>
      <p:sp>
        <p:nvSpPr>
          <p:cNvPr id="74755" name="灯片编号占位符 2">
            <a:extLst>
              <a:ext uri="{FF2B5EF4-FFF2-40B4-BE49-F238E27FC236}">
                <a16:creationId xmlns:a16="http://schemas.microsoft.com/office/drawing/2014/main" id="{1859AFBF-0734-40F9-8EB7-38EE481AE5B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2E614975-E1B0-4D63-BE41-82065F3C2338}" type="slidenum">
              <a:rPr lang="zh-CN" altLang="en-US" sz="1100">
                <a:solidFill>
                  <a:srgbClr val="636363"/>
                </a:solidFill>
              </a:rPr>
              <a:pPr>
                <a:spcBef>
                  <a:spcPct val="0"/>
                </a:spcBef>
                <a:buClrTx/>
                <a:buSzTx/>
                <a:buFontTx/>
                <a:buNone/>
              </a:pPr>
              <a:t>6</a:t>
            </a:fld>
            <a:endParaRPr lang="zh-CN" altLang="en-US" sz="1100">
              <a:solidFill>
                <a:srgbClr val="636363"/>
              </a:solidFill>
            </a:endParaRPr>
          </a:p>
        </p:txBody>
      </p:sp>
      <p:pic>
        <p:nvPicPr>
          <p:cNvPr id="74756" name="图片 6">
            <a:extLst>
              <a:ext uri="{FF2B5EF4-FFF2-40B4-BE49-F238E27FC236}">
                <a16:creationId xmlns:a16="http://schemas.microsoft.com/office/drawing/2014/main" id="{8DFFAA97-122A-4E73-8287-A0026E7B48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014" y="331788"/>
            <a:ext cx="6408737" cy="606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ED7F42B-B4C8-4C4C-83A0-96E7559A633F}"/>
              </a:ext>
            </a:extLst>
          </p:cNvPr>
          <p:cNvSpPr>
            <a:spLocks noGrp="1"/>
          </p:cNvSpPr>
          <p:nvPr>
            <p:ph type="dt" sz="quarter" idx="10"/>
          </p:nvPr>
        </p:nvSpPr>
        <p:spPr/>
        <p:txBody>
          <a:bodyPr/>
          <a:lstStyle/>
          <a:p>
            <a:pPr>
              <a:defRPr/>
            </a:pPr>
            <a:fld id="{195DB1D3-3D93-48AE-A0C5-0B6E2A194396}" type="datetime1">
              <a:rPr lang="zh-CN" altLang="en-US" smtClean="0"/>
              <a:pPr>
                <a:defRPr/>
              </a:pPr>
              <a:t>2023/11/29</a:t>
            </a:fld>
            <a:endParaRPr lang="zh-CN" altLang="en-US"/>
          </a:p>
        </p:txBody>
      </p:sp>
      <p:sp>
        <p:nvSpPr>
          <p:cNvPr id="75779" name="灯片编号占位符 2">
            <a:extLst>
              <a:ext uri="{FF2B5EF4-FFF2-40B4-BE49-F238E27FC236}">
                <a16:creationId xmlns:a16="http://schemas.microsoft.com/office/drawing/2014/main" id="{1F81118E-1E6F-47A2-8635-30E1081A3C2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EA300488-A832-4D35-BD5A-7A6D0E00DD3D}" type="slidenum">
              <a:rPr lang="zh-CN" altLang="en-US" sz="1100">
                <a:solidFill>
                  <a:srgbClr val="636363"/>
                </a:solidFill>
              </a:rPr>
              <a:pPr>
                <a:spcBef>
                  <a:spcPct val="0"/>
                </a:spcBef>
                <a:buClrTx/>
                <a:buSzTx/>
                <a:buFontTx/>
                <a:buNone/>
              </a:pPr>
              <a:t>7</a:t>
            </a:fld>
            <a:endParaRPr lang="zh-CN" altLang="en-US" sz="1100">
              <a:solidFill>
                <a:srgbClr val="636363"/>
              </a:solidFill>
            </a:endParaRPr>
          </a:p>
        </p:txBody>
      </p:sp>
      <p:pic>
        <p:nvPicPr>
          <p:cNvPr id="75780" name="图片 4">
            <a:extLst>
              <a:ext uri="{FF2B5EF4-FFF2-40B4-BE49-F238E27FC236}">
                <a16:creationId xmlns:a16="http://schemas.microsoft.com/office/drawing/2014/main" id="{3F49FA73-8C81-432B-B137-80D22C7FF1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913" y="171451"/>
            <a:ext cx="6037262" cy="641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A7AAF2E-7AED-4CC5-ADBA-1AA8FB404074}"/>
              </a:ext>
            </a:extLst>
          </p:cNvPr>
          <p:cNvSpPr>
            <a:spLocks noGrp="1"/>
          </p:cNvSpPr>
          <p:nvPr>
            <p:ph type="dt" sz="quarter" idx="10"/>
          </p:nvPr>
        </p:nvSpPr>
        <p:spPr/>
        <p:txBody>
          <a:bodyPr/>
          <a:lstStyle/>
          <a:p>
            <a:pPr>
              <a:defRPr/>
            </a:pPr>
            <a:fld id="{195DB1D3-3D93-48AE-A0C5-0B6E2A194396}" type="datetime1">
              <a:rPr lang="zh-CN" altLang="en-US" smtClean="0"/>
              <a:pPr>
                <a:defRPr/>
              </a:pPr>
              <a:t>2023/11/29</a:t>
            </a:fld>
            <a:endParaRPr lang="zh-CN" altLang="en-US"/>
          </a:p>
        </p:txBody>
      </p:sp>
      <p:sp>
        <p:nvSpPr>
          <p:cNvPr id="76803" name="灯片编号占位符 2">
            <a:extLst>
              <a:ext uri="{FF2B5EF4-FFF2-40B4-BE49-F238E27FC236}">
                <a16:creationId xmlns:a16="http://schemas.microsoft.com/office/drawing/2014/main" id="{0D0A74AE-E3A0-4360-9F0A-B8ACF924644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50000"/>
              <a:buFont typeface="Wingdings 2" panose="05020102010507070707" pitchFamily="18" charset="2"/>
              <a:buChar char="ß"/>
              <a:defRPr sz="3200">
                <a:solidFill>
                  <a:schemeClr val="tx1"/>
                </a:solidFill>
                <a:latin typeface="Franklin Gothic Book" panose="020B0503020102020204" pitchFamily="34" charset="0"/>
                <a:ea typeface="黑体" panose="02010609060101010101" pitchFamily="49" charset="-122"/>
              </a:defRPr>
            </a:lvl1pPr>
            <a:lvl2pPr marL="742950" indent="-285750">
              <a:spcBef>
                <a:spcPct val="20000"/>
              </a:spcBef>
              <a:buClr>
                <a:schemeClr val="tx2"/>
              </a:buClr>
              <a:buSzPct val="50000"/>
              <a:buFont typeface="Wingdings 2" panose="05020102010507070707" pitchFamily="18" charset="2"/>
              <a:buChar char="Þ"/>
              <a:defRPr sz="2800">
                <a:solidFill>
                  <a:schemeClr val="tx1"/>
                </a:solidFill>
                <a:latin typeface="Franklin Gothic Book" panose="020B0503020102020204" pitchFamily="34" charset="0"/>
                <a:ea typeface="黑体" panose="02010609060101010101" pitchFamily="49" charset="-122"/>
              </a:defRPr>
            </a:lvl2pPr>
            <a:lvl3pPr marL="1143000" indent="-228600">
              <a:spcBef>
                <a:spcPct val="20000"/>
              </a:spcBef>
              <a:buClr>
                <a:schemeClr val="tx2"/>
              </a:buClr>
              <a:buSzPct val="50000"/>
              <a:buFont typeface="Wingdings 2" panose="05020102010507070707" pitchFamily="18" charset="2"/>
              <a:buChar char=""/>
              <a:defRPr sz="2400">
                <a:solidFill>
                  <a:schemeClr val="tx1"/>
                </a:solidFill>
                <a:latin typeface="Franklin Gothic Book" panose="020B0503020102020204" pitchFamily="34" charset="0"/>
                <a:ea typeface="黑体" panose="02010609060101010101" pitchFamily="49" charset="-122"/>
              </a:defRPr>
            </a:lvl3pPr>
            <a:lvl4pPr marL="16002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4pPr>
            <a:lvl5pPr marL="2057400" indent="-228600">
              <a:spcBef>
                <a:spcPct val="20000"/>
              </a:spcBef>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5pPr>
            <a:lvl6pPr marL="25146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6pPr>
            <a:lvl7pPr marL="29718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7pPr>
            <a:lvl8pPr marL="34290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8pPr>
            <a:lvl9pPr marL="3886200" indent="-228600" eaLnBrk="0" fontAlgn="base" hangingPunct="0">
              <a:spcBef>
                <a:spcPct val="20000"/>
              </a:spcBef>
              <a:spcAft>
                <a:spcPct val="0"/>
              </a:spcAft>
              <a:buClr>
                <a:schemeClr val="tx2"/>
              </a:buClr>
              <a:buSzPct val="50000"/>
              <a:buFont typeface="Wingdings 2" panose="05020102010507070707" pitchFamily="18" charset="2"/>
              <a:buChar char=""/>
              <a:defRPr sz="2000">
                <a:solidFill>
                  <a:schemeClr val="tx1"/>
                </a:solidFill>
                <a:latin typeface="Franklin Gothic Book" panose="020B0503020102020204" pitchFamily="34" charset="0"/>
                <a:ea typeface="黑体" panose="02010609060101010101" pitchFamily="49" charset="-122"/>
              </a:defRPr>
            </a:lvl9pPr>
          </a:lstStyle>
          <a:p>
            <a:pPr>
              <a:spcBef>
                <a:spcPct val="0"/>
              </a:spcBef>
              <a:buClrTx/>
              <a:buSzTx/>
              <a:buFontTx/>
              <a:buNone/>
            </a:pPr>
            <a:fld id="{8BDDE08D-E48E-4C32-A72A-1F374AF08749}" type="slidenum">
              <a:rPr lang="zh-CN" altLang="en-US" sz="1100">
                <a:solidFill>
                  <a:srgbClr val="636363"/>
                </a:solidFill>
              </a:rPr>
              <a:pPr>
                <a:spcBef>
                  <a:spcPct val="0"/>
                </a:spcBef>
                <a:buClrTx/>
                <a:buSzTx/>
                <a:buFontTx/>
                <a:buNone/>
              </a:pPr>
              <a:t>8</a:t>
            </a:fld>
            <a:endParaRPr lang="zh-CN" altLang="en-US" sz="1100">
              <a:solidFill>
                <a:srgbClr val="636363"/>
              </a:solidFill>
            </a:endParaRPr>
          </a:p>
        </p:txBody>
      </p:sp>
      <p:pic>
        <p:nvPicPr>
          <p:cNvPr id="76804" name="图片 8">
            <a:extLst>
              <a:ext uri="{FF2B5EF4-FFF2-40B4-BE49-F238E27FC236}">
                <a16:creationId xmlns:a16="http://schemas.microsoft.com/office/drawing/2014/main" id="{C45390CD-7E88-4F32-BA41-15545C19F7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9513" y="404813"/>
            <a:ext cx="6819900" cy="543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AC19D62-3A35-AE3B-253C-2793251FAF6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A0E32BE-5142-D369-D735-628423826467}"/>
              </a:ext>
            </a:extLst>
          </p:cNvPr>
          <p:cNvSpPr>
            <a:spLocks noGrp="1"/>
          </p:cNvSpPr>
          <p:nvPr>
            <p:ph idx="1"/>
          </p:nvPr>
        </p:nvSpPr>
        <p:spPr/>
        <p:txBody>
          <a:bodyPr/>
          <a:lstStyle/>
          <a:p>
            <a:r>
              <a:rPr lang="zh-CN" altLang="en-US" sz="3200" dirty="0">
                <a:solidFill>
                  <a:srgbClr val="FF0000"/>
                </a:solidFill>
                <a:latin typeface="华文新魏" panose="02010800040101010101" pitchFamily="2" charset="-122"/>
                <a:ea typeface="华文新魏" panose="02010800040101010101" pitchFamily="2" charset="-122"/>
              </a:rPr>
              <a:t>思考</a:t>
            </a:r>
            <a:endParaRPr lang="en-US" altLang="zh-CN" sz="3200" dirty="0">
              <a:solidFill>
                <a:srgbClr val="FF0000"/>
              </a:solidFill>
              <a:latin typeface="华文新魏" panose="02010800040101010101" pitchFamily="2" charset="-122"/>
              <a:ea typeface="华文新魏" panose="02010800040101010101" pitchFamily="2" charset="-122"/>
            </a:endParaRPr>
          </a:p>
          <a:p>
            <a:pPr lvl="1"/>
            <a:r>
              <a:rPr lang="zh-CN" altLang="en-US" sz="2800" dirty="0">
                <a:latin typeface="华文新魏" panose="02010800040101010101" pitchFamily="2" charset="-122"/>
                <a:ea typeface="华文新魏" panose="02010800040101010101" pitchFamily="2" charset="-122"/>
              </a:rPr>
              <a:t>如何判断售后租回是经营性租赁还是融资性租赁？</a:t>
            </a:r>
            <a:endParaRPr lang="en-US" altLang="zh-CN" sz="2800" dirty="0">
              <a:latin typeface="华文新魏" panose="02010800040101010101" pitchFamily="2" charset="-122"/>
              <a:ea typeface="华文新魏" panose="02010800040101010101" pitchFamily="2" charset="-122"/>
            </a:endParaRPr>
          </a:p>
          <a:p>
            <a:pPr lvl="1"/>
            <a:r>
              <a:rPr lang="zh-CN" altLang="en-US" sz="2800" dirty="0">
                <a:latin typeface="华文新魏" panose="02010800040101010101" pitchFamily="2" charset="-122"/>
                <a:ea typeface="华文新魏" panose="02010800040101010101" pitchFamily="2" charset="-122"/>
              </a:rPr>
              <a:t>购买、出租方的利益是如何保障的？</a:t>
            </a:r>
            <a:endParaRPr lang="en-US" altLang="zh-CN" sz="2800" dirty="0">
              <a:latin typeface="华文新魏" panose="02010800040101010101" pitchFamily="2" charset="-122"/>
              <a:ea typeface="华文新魏" panose="02010800040101010101" pitchFamily="2" charset="-122"/>
            </a:endParaRPr>
          </a:p>
          <a:p>
            <a:pPr lvl="1"/>
            <a:r>
              <a:rPr lang="zh-CN" altLang="en-US" sz="2800" dirty="0">
                <a:latin typeface="华文新魏" panose="02010800040101010101" pitchFamily="2" charset="-122"/>
                <a:ea typeface="华文新魏" panose="02010800040101010101" pitchFamily="2" charset="-122"/>
              </a:rPr>
              <a:t>新租赁准则下，是否存在操纵空间？</a:t>
            </a:r>
          </a:p>
        </p:txBody>
      </p:sp>
    </p:spTree>
    <p:extLst>
      <p:ext uri="{BB962C8B-B14F-4D97-AF65-F5344CB8AC3E}">
        <p14:creationId xmlns:p14="http://schemas.microsoft.com/office/powerpoint/2010/main" val="176806300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594</Words>
  <Application>Microsoft Office PowerPoint</Application>
  <PresentationFormat>宽屏</PresentationFormat>
  <Paragraphs>105</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等线</vt:lpstr>
      <vt:lpstr>等线 Light</vt:lpstr>
      <vt:lpstr>华文新魏</vt:lpstr>
      <vt:lpstr>隶书</vt:lpstr>
      <vt:lpstr>宋体</vt:lpstr>
      <vt:lpstr>Arial</vt:lpstr>
      <vt:lpstr>Calibri</vt:lpstr>
      <vt:lpstr>Franklin Gothic Book</vt:lpstr>
      <vt:lpstr>Wingdings 2</vt:lpstr>
      <vt:lpstr>Office 主题​​</vt:lpstr>
      <vt:lpstr>*ST 中葡售后回租案例</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中葡售后回租案例</dc:title>
  <dc:creator>Qingsheng Zeng</dc:creator>
  <cp:lastModifiedBy>Qingsheng Zeng</cp:lastModifiedBy>
  <cp:revision>1</cp:revision>
  <dcterms:created xsi:type="dcterms:W3CDTF">2023-11-29T02:45:04Z</dcterms:created>
  <dcterms:modified xsi:type="dcterms:W3CDTF">2023-11-29T02:51:36Z</dcterms:modified>
</cp:coreProperties>
</file>