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68"/>
  </p:notesMasterIdLst>
  <p:handoutMasterIdLst>
    <p:handoutMasterId r:id="rId69"/>
  </p:handoutMasterIdLst>
  <p:sldIdLst>
    <p:sldId id="256" r:id="rId2"/>
    <p:sldId id="276" r:id="rId3"/>
    <p:sldId id="339" r:id="rId4"/>
    <p:sldId id="338" r:id="rId5"/>
    <p:sldId id="263" r:id="rId6"/>
    <p:sldId id="258" r:id="rId7"/>
    <p:sldId id="271" r:id="rId8"/>
    <p:sldId id="257" r:id="rId9"/>
    <p:sldId id="260" r:id="rId10"/>
    <p:sldId id="262" r:id="rId11"/>
    <p:sldId id="261" r:id="rId12"/>
    <p:sldId id="341" r:id="rId13"/>
    <p:sldId id="342" r:id="rId14"/>
    <p:sldId id="344" r:id="rId15"/>
    <p:sldId id="345" r:id="rId16"/>
    <p:sldId id="346" r:id="rId17"/>
    <p:sldId id="347" r:id="rId18"/>
    <p:sldId id="269" r:id="rId19"/>
    <p:sldId id="265" r:id="rId20"/>
    <p:sldId id="264" r:id="rId21"/>
    <p:sldId id="340" r:id="rId22"/>
    <p:sldId id="270" r:id="rId23"/>
    <p:sldId id="349" r:id="rId24"/>
    <p:sldId id="272" r:id="rId25"/>
    <p:sldId id="273" r:id="rId26"/>
    <p:sldId id="348" r:id="rId27"/>
    <p:sldId id="266" r:id="rId28"/>
    <p:sldId id="354" r:id="rId29"/>
    <p:sldId id="351" r:id="rId30"/>
    <p:sldId id="352" r:id="rId31"/>
    <p:sldId id="353" r:id="rId32"/>
    <p:sldId id="531" r:id="rId33"/>
    <p:sldId id="267" r:id="rId34"/>
    <p:sldId id="532" r:id="rId35"/>
    <p:sldId id="533" r:id="rId36"/>
    <p:sldId id="534" r:id="rId37"/>
    <p:sldId id="290" r:id="rId38"/>
    <p:sldId id="535" r:id="rId39"/>
    <p:sldId id="539" r:id="rId40"/>
    <p:sldId id="274" r:id="rId41"/>
    <p:sldId id="275" r:id="rId42"/>
    <p:sldId id="291" r:id="rId43"/>
    <p:sldId id="279" r:id="rId44"/>
    <p:sldId id="280" r:id="rId45"/>
    <p:sldId id="281" r:id="rId46"/>
    <p:sldId id="282" r:id="rId47"/>
    <p:sldId id="283" r:id="rId48"/>
    <p:sldId id="284" r:id="rId49"/>
    <p:sldId id="285" r:id="rId50"/>
    <p:sldId id="322" r:id="rId51"/>
    <p:sldId id="326" r:id="rId52"/>
    <p:sldId id="324" r:id="rId53"/>
    <p:sldId id="325" r:id="rId54"/>
    <p:sldId id="327" r:id="rId55"/>
    <p:sldId id="328" r:id="rId56"/>
    <p:sldId id="329" r:id="rId57"/>
    <p:sldId id="527" r:id="rId58"/>
    <p:sldId id="330" r:id="rId59"/>
    <p:sldId id="528" r:id="rId60"/>
    <p:sldId id="529" r:id="rId61"/>
    <p:sldId id="530" r:id="rId62"/>
    <p:sldId id="332" r:id="rId63"/>
    <p:sldId id="334" r:id="rId64"/>
    <p:sldId id="335" r:id="rId65"/>
    <p:sldId id="336" r:id="rId66"/>
    <p:sldId id="337" r:id="rId67"/>
  </p:sldIdLst>
  <p:sldSz cx="9144000" cy="6858000" type="screen4x3"/>
  <p:notesSz cx="6877050" cy="10001250"/>
  <p:defaultTextStyle>
    <a:defPPr>
      <a:defRPr lang="en-US"/>
    </a:defPPr>
    <a:lvl1pPr algn="l" rtl="0" fontAlgn="base">
      <a:spcBef>
        <a:spcPct val="0"/>
      </a:spcBef>
      <a:spcAft>
        <a:spcPct val="0"/>
      </a:spcAft>
      <a:defRPr kern="1200">
        <a:solidFill>
          <a:schemeClr val="tx1"/>
        </a:solidFill>
        <a:latin typeface="Comic Sans MS" pitchFamily="66" charset="0"/>
        <a:ea typeface="宋体" pitchFamily="2" charset="-122"/>
        <a:cs typeface="+mn-cs"/>
      </a:defRPr>
    </a:lvl1pPr>
    <a:lvl2pPr marL="457200" algn="l" rtl="0" fontAlgn="base">
      <a:spcBef>
        <a:spcPct val="0"/>
      </a:spcBef>
      <a:spcAft>
        <a:spcPct val="0"/>
      </a:spcAft>
      <a:defRPr kern="1200">
        <a:solidFill>
          <a:schemeClr val="tx1"/>
        </a:solidFill>
        <a:latin typeface="Comic Sans MS" pitchFamily="66" charset="0"/>
        <a:ea typeface="宋体" pitchFamily="2" charset="-122"/>
        <a:cs typeface="+mn-cs"/>
      </a:defRPr>
    </a:lvl2pPr>
    <a:lvl3pPr marL="914400" algn="l" rtl="0" fontAlgn="base">
      <a:spcBef>
        <a:spcPct val="0"/>
      </a:spcBef>
      <a:spcAft>
        <a:spcPct val="0"/>
      </a:spcAft>
      <a:defRPr kern="1200">
        <a:solidFill>
          <a:schemeClr val="tx1"/>
        </a:solidFill>
        <a:latin typeface="Comic Sans MS" pitchFamily="66" charset="0"/>
        <a:ea typeface="宋体" pitchFamily="2" charset="-122"/>
        <a:cs typeface="+mn-cs"/>
      </a:defRPr>
    </a:lvl3pPr>
    <a:lvl4pPr marL="1371600" algn="l" rtl="0" fontAlgn="base">
      <a:spcBef>
        <a:spcPct val="0"/>
      </a:spcBef>
      <a:spcAft>
        <a:spcPct val="0"/>
      </a:spcAft>
      <a:defRPr kern="1200">
        <a:solidFill>
          <a:schemeClr val="tx1"/>
        </a:solidFill>
        <a:latin typeface="Comic Sans MS" pitchFamily="66" charset="0"/>
        <a:ea typeface="宋体" pitchFamily="2" charset="-122"/>
        <a:cs typeface="+mn-cs"/>
      </a:defRPr>
    </a:lvl4pPr>
    <a:lvl5pPr marL="1828800" algn="l" rtl="0" fontAlgn="base">
      <a:spcBef>
        <a:spcPct val="0"/>
      </a:spcBef>
      <a:spcAft>
        <a:spcPct val="0"/>
      </a:spcAft>
      <a:defRPr kern="1200">
        <a:solidFill>
          <a:schemeClr val="tx1"/>
        </a:solidFill>
        <a:latin typeface="Comic Sans MS" pitchFamily="66" charset="0"/>
        <a:ea typeface="宋体" pitchFamily="2" charset="-122"/>
        <a:cs typeface="+mn-cs"/>
      </a:defRPr>
    </a:lvl5pPr>
    <a:lvl6pPr marL="2286000" algn="l" defTabSz="914400" rtl="0" eaLnBrk="1" latinLnBrk="0" hangingPunct="1">
      <a:defRPr kern="1200">
        <a:solidFill>
          <a:schemeClr val="tx1"/>
        </a:solidFill>
        <a:latin typeface="Comic Sans MS" pitchFamily="66" charset="0"/>
        <a:ea typeface="宋体" pitchFamily="2" charset="-122"/>
        <a:cs typeface="+mn-cs"/>
      </a:defRPr>
    </a:lvl6pPr>
    <a:lvl7pPr marL="2743200" algn="l" defTabSz="914400" rtl="0" eaLnBrk="1" latinLnBrk="0" hangingPunct="1">
      <a:defRPr kern="1200">
        <a:solidFill>
          <a:schemeClr val="tx1"/>
        </a:solidFill>
        <a:latin typeface="Comic Sans MS" pitchFamily="66" charset="0"/>
        <a:ea typeface="宋体" pitchFamily="2" charset="-122"/>
        <a:cs typeface="+mn-cs"/>
      </a:defRPr>
    </a:lvl7pPr>
    <a:lvl8pPr marL="3200400" algn="l" defTabSz="914400" rtl="0" eaLnBrk="1" latinLnBrk="0" hangingPunct="1">
      <a:defRPr kern="1200">
        <a:solidFill>
          <a:schemeClr val="tx1"/>
        </a:solidFill>
        <a:latin typeface="Comic Sans MS" pitchFamily="66" charset="0"/>
        <a:ea typeface="宋体" pitchFamily="2" charset="-122"/>
        <a:cs typeface="+mn-cs"/>
      </a:defRPr>
    </a:lvl8pPr>
    <a:lvl9pPr marL="3657600" algn="l" defTabSz="914400" rtl="0" eaLnBrk="1" latinLnBrk="0" hangingPunct="1">
      <a:defRPr kern="1200">
        <a:solidFill>
          <a:schemeClr val="tx1"/>
        </a:solidFill>
        <a:latin typeface="Comic Sans MS" pitchFamily="66"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691"/>
    <a:srgbClr val="00CC99"/>
    <a:srgbClr val="54B89E"/>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2" autoAdjust="0"/>
  </p:normalViewPr>
  <p:slideViewPr>
    <p:cSldViewPr>
      <p:cViewPr varScale="1">
        <p:scale>
          <a:sx n="91" d="100"/>
          <a:sy n="91" d="100"/>
        </p:scale>
        <p:origin x="1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sigma\&#20445;&#36153;&#25910;&#20837;&#22686;&#38271;&#29575;.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D:\Data\&#21382;&#24180;&#20013;&#22269;&#20445;&#36153;&#25910;&#20837;&#21450;&#36180;&#27454;&#25968;&#25454;.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D:\Data\&#21382;&#24180;&#20013;&#22269;&#20445;&#36153;&#25910;&#20837;&#21450;&#36180;&#27454;&#25968;&#2545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ata\&#21382;&#24180;&#20013;&#22269;&#20445;&#36153;&#25910;&#20837;&#21450;&#36180;&#27454;&#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2330566450789"/>
          <c:y val="9.3457943925234974E-2"/>
          <c:w val="0.87832162258994884"/>
          <c:h val="0.69036521386321248"/>
        </c:manualLayout>
      </c:layout>
      <c:barChart>
        <c:barDir val="col"/>
        <c:grouping val="clustered"/>
        <c:varyColors val="0"/>
        <c:ser>
          <c:idx val="2"/>
          <c:order val="2"/>
          <c:tx>
            <c:v>全部</c:v>
          </c:tx>
          <c:spPr>
            <a:solidFill>
              <a:srgbClr val="FFC000"/>
            </a:solidFill>
            <a:ln w="12700">
              <a:noFill/>
              <a:prstDash val="solid"/>
            </a:ln>
          </c:spPr>
          <c:invertIfNegative val="0"/>
          <c:cat>
            <c:numRef>
              <c:f>Sheet1!$A$6:$A$67</c:f>
              <c:numCache>
                <c:formatCode>yyyy</c:formatCode>
                <c:ptCount val="62"/>
                <c:pt idx="0">
                  <c:v>22646</c:v>
                </c:pt>
                <c:pt idx="1">
                  <c:v>23011</c:v>
                </c:pt>
                <c:pt idx="2">
                  <c:v>23376</c:v>
                </c:pt>
                <c:pt idx="3">
                  <c:v>23742</c:v>
                </c:pt>
                <c:pt idx="4">
                  <c:v>24107</c:v>
                </c:pt>
                <c:pt idx="5">
                  <c:v>24472</c:v>
                </c:pt>
                <c:pt idx="6">
                  <c:v>24837</c:v>
                </c:pt>
                <c:pt idx="7">
                  <c:v>25203</c:v>
                </c:pt>
                <c:pt idx="8">
                  <c:v>25568</c:v>
                </c:pt>
                <c:pt idx="9">
                  <c:v>25933</c:v>
                </c:pt>
                <c:pt idx="10">
                  <c:v>26298</c:v>
                </c:pt>
                <c:pt idx="11">
                  <c:v>26664</c:v>
                </c:pt>
                <c:pt idx="12">
                  <c:v>27029</c:v>
                </c:pt>
                <c:pt idx="13">
                  <c:v>27394</c:v>
                </c:pt>
                <c:pt idx="14">
                  <c:v>27759</c:v>
                </c:pt>
                <c:pt idx="15">
                  <c:v>28125</c:v>
                </c:pt>
                <c:pt idx="16">
                  <c:v>28490</c:v>
                </c:pt>
                <c:pt idx="17">
                  <c:v>28855</c:v>
                </c:pt>
                <c:pt idx="18">
                  <c:v>29220</c:v>
                </c:pt>
                <c:pt idx="19">
                  <c:v>29586</c:v>
                </c:pt>
                <c:pt idx="20">
                  <c:v>29951</c:v>
                </c:pt>
                <c:pt idx="21">
                  <c:v>30316</c:v>
                </c:pt>
                <c:pt idx="22">
                  <c:v>30681</c:v>
                </c:pt>
                <c:pt idx="23">
                  <c:v>31047</c:v>
                </c:pt>
                <c:pt idx="24">
                  <c:v>31412</c:v>
                </c:pt>
                <c:pt idx="25">
                  <c:v>31777</c:v>
                </c:pt>
                <c:pt idx="26">
                  <c:v>32142</c:v>
                </c:pt>
                <c:pt idx="27">
                  <c:v>32508</c:v>
                </c:pt>
                <c:pt idx="28">
                  <c:v>32873</c:v>
                </c:pt>
                <c:pt idx="29">
                  <c:v>33238</c:v>
                </c:pt>
                <c:pt idx="30">
                  <c:v>33603</c:v>
                </c:pt>
                <c:pt idx="31">
                  <c:v>33969</c:v>
                </c:pt>
                <c:pt idx="32">
                  <c:v>34334</c:v>
                </c:pt>
                <c:pt idx="33">
                  <c:v>34699</c:v>
                </c:pt>
                <c:pt idx="34">
                  <c:v>35064</c:v>
                </c:pt>
                <c:pt idx="35">
                  <c:v>35430</c:v>
                </c:pt>
                <c:pt idx="36">
                  <c:v>35795</c:v>
                </c:pt>
                <c:pt idx="37">
                  <c:v>36160</c:v>
                </c:pt>
                <c:pt idx="38">
                  <c:v>36525</c:v>
                </c:pt>
                <c:pt idx="39">
                  <c:v>36891</c:v>
                </c:pt>
                <c:pt idx="40">
                  <c:v>37256</c:v>
                </c:pt>
                <c:pt idx="41">
                  <c:v>37621</c:v>
                </c:pt>
                <c:pt idx="42">
                  <c:v>37986</c:v>
                </c:pt>
                <c:pt idx="43">
                  <c:v>38352</c:v>
                </c:pt>
                <c:pt idx="44">
                  <c:v>38717</c:v>
                </c:pt>
                <c:pt idx="45">
                  <c:v>39082</c:v>
                </c:pt>
                <c:pt idx="46">
                  <c:v>39447</c:v>
                </c:pt>
                <c:pt idx="47">
                  <c:v>39813</c:v>
                </c:pt>
                <c:pt idx="48">
                  <c:v>40178</c:v>
                </c:pt>
                <c:pt idx="49">
                  <c:v>40543</c:v>
                </c:pt>
                <c:pt idx="50">
                  <c:v>40908</c:v>
                </c:pt>
                <c:pt idx="51">
                  <c:v>41274</c:v>
                </c:pt>
                <c:pt idx="52">
                  <c:v>41639</c:v>
                </c:pt>
                <c:pt idx="53">
                  <c:v>42004</c:v>
                </c:pt>
                <c:pt idx="54">
                  <c:v>42369</c:v>
                </c:pt>
                <c:pt idx="55">
                  <c:v>42735</c:v>
                </c:pt>
                <c:pt idx="56">
                  <c:v>43100</c:v>
                </c:pt>
                <c:pt idx="57">
                  <c:v>43465</c:v>
                </c:pt>
                <c:pt idx="58">
                  <c:v>43830</c:v>
                </c:pt>
                <c:pt idx="59">
                  <c:v>44196</c:v>
                </c:pt>
                <c:pt idx="60">
                  <c:v>44561</c:v>
                </c:pt>
                <c:pt idx="61" formatCode="General">
                  <c:v>2022</c:v>
                </c:pt>
              </c:numCache>
            </c:numRef>
          </c:cat>
          <c:val>
            <c:numRef>
              <c:f>Sheet1!$D$6:$D$67</c:f>
              <c:numCache>
                <c:formatCode>0.0%</c:formatCode>
                <c:ptCount val="62"/>
                <c:pt idx="0">
                  <c:v>4.2000000000000003E-2</c:v>
                </c:pt>
                <c:pt idx="1">
                  <c:v>0.06</c:v>
                </c:pt>
                <c:pt idx="2">
                  <c:v>7.5999999999999998E-2</c:v>
                </c:pt>
                <c:pt idx="3">
                  <c:v>7.5999999999999998E-2</c:v>
                </c:pt>
                <c:pt idx="4">
                  <c:v>7.6999999999999999E-2</c:v>
                </c:pt>
                <c:pt idx="5">
                  <c:v>7.4999999999999997E-2</c:v>
                </c:pt>
                <c:pt idx="6">
                  <c:v>0.06</c:v>
                </c:pt>
                <c:pt idx="7">
                  <c:v>5.8000000000000003E-2</c:v>
                </c:pt>
                <c:pt idx="8">
                  <c:v>0.06</c:v>
                </c:pt>
                <c:pt idx="9">
                  <c:v>5.5E-2</c:v>
                </c:pt>
                <c:pt idx="10">
                  <c:v>7.4999999999999997E-2</c:v>
                </c:pt>
                <c:pt idx="11">
                  <c:v>0.09</c:v>
                </c:pt>
                <c:pt idx="12">
                  <c:v>3.5000000000000003E-2</c:v>
                </c:pt>
                <c:pt idx="13">
                  <c:v>-1.4999999999999999E-2</c:v>
                </c:pt>
                <c:pt idx="14">
                  <c:v>3.5000000000000003E-2</c:v>
                </c:pt>
                <c:pt idx="15">
                  <c:v>8.7999999999999995E-2</c:v>
                </c:pt>
                <c:pt idx="16">
                  <c:v>0.09</c:v>
                </c:pt>
                <c:pt idx="17">
                  <c:v>5.8999999999999997E-2</c:v>
                </c:pt>
                <c:pt idx="18">
                  <c:v>7.4999999999999997E-2</c:v>
                </c:pt>
                <c:pt idx="19">
                  <c:v>-9.8787359893321991E-3</c:v>
                </c:pt>
                <c:pt idx="20">
                  <c:v>1.4163468964397907E-2</c:v>
                </c:pt>
                <c:pt idx="21">
                  <c:v>3.0936170369386673E-2</c:v>
                </c:pt>
                <c:pt idx="22">
                  <c:v>3.591429814696312E-2</c:v>
                </c:pt>
                <c:pt idx="23">
                  <c:v>7.7495604753494263E-2</c:v>
                </c:pt>
                <c:pt idx="24">
                  <c:v>0.11844512075185776</c:v>
                </c:pt>
                <c:pt idx="25">
                  <c:v>0.17419661581516266</c:v>
                </c:pt>
                <c:pt idx="26">
                  <c:v>8.3201952278614044E-2</c:v>
                </c:pt>
                <c:pt idx="27">
                  <c:v>9.4159133732318878E-2</c:v>
                </c:pt>
                <c:pt idx="28">
                  <c:v>3.6389846354722977E-2</c:v>
                </c:pt>
                <c:pt idx="29">
                  <c:v>1.5556636266410351E-2</c:v>
                </c:pt>
                <c:pt idx="30">
                  <c:v>2.2471530362963676E-2</c:v>
                </c:pt>
                <c:pt idx="31">
                  <c:v>4.4885672628879547E-2</c:v>
                </c:pt>
                <c:pt idx="32">
                  <c:v>5.4493870586156845E-2</c:v>
                </c:pt>
                <c:pt idx="33">
                  <c:v>2.7851363644003868E-2</c:v>
                </c:pt>
                <c:pt idx="34">
                  <c:v>3.8360718637704849E-2</c:v>
                </c:pt>
                <c:pt idx="35">
                  <c:v>1.6708903014659882E-2</c:v>
                </c:pt>
                <c:pt idx="36">
                  <c:v>4.9052532762289047E-2</c:v>
                </c:pt>
                <c:pt idx="37">
                  <c:v>3.3885713666677475E-2</c:v>
                </c:pt>
                <c:pt idx="38">
                  <c:v>5.1845401525497437E-2</c:v>
                </c:pt>
                <c:pt idx="39">
                  <c:v>7.5124457478523254E-2</c:v>
                </c:pt>
                <c:pt idx="40">
                  <c:v>1.2957062572240829E-2</c:v>
                </c:pt>
                <c:pt idx="41">
                  <c:v>5.4799392819404602E-2</c:v>
                </c:pt>
                <c:pt idx="42">
                  <c:v>2.5371003895998001E-2</c:v>
                </c:pt>
                <c:pt idx="43">
                  <c:v>2.8579941019415855E-2</c:v>
                </c:pt>
                <c:pt idx="44">
                  <c:v>2.5970930233597755E-2</c:v>
                </c:pt>
                <c:pt idx="45">
                  <c:v>4.1199810802936554E-2</c:v>
                </c:pt>
                <c:pt idx="46">
                  <c:v>3.9203260093927383E-2</c:v>
                </c:pt>
                <c:pt idx="47">
                  <c:v>-3.8582745939493179E-2</c:v>
                </c:pt>
                <c:pt idx="48">
                  <c:v>-2.7643039356917143E-3</c:v>
                </c:pt>
                <c:pt idx="49">
                  <c:v>2.4465644732117653E-2</c:v>
                </c:pt>
                <c:pt idx="50">
                  <c:v>-7.9090651124715805E-3</c:v>
                </c:pt>
                <c:pt idx="51">
                  <c:v>2.5999999999999999E-2</c:v>
                </c:pt>
                <c:pt idx="52">
                  <c:v>4.0000000000000001E-3</c:v>
                </c:pt>
                <c:pt idx="53">
                  <c:v>4.2999999999999997E-2</c:v>
                </c:pt>
                <c:pt idx="54">
                  <c:v>5.0999999999999997E-2</c:v>
                </c:pt>
                <c:pt idx="55">
                  <c:v>2.1999999999999999E-2</c:v>
                </c:pt>
                <c:pt idx="56">
                  <c:v>3.2000000000000001E-2</c:v>
                </c:pt>
                <c:pt idx="57">
                  <c:v>0.03</c:v>
                </c:pt>
                <c:pt idx="58">
                  <c:v>0.03</c:v>
                </c:pt>
                <c:pt idx="59">
                  <c:v>-0.02</c:v>
                </c:pt>
                <c:pt idx="60">
                  <c:v>3.4000000000000002E-2</c:v>
                </c:pt>
                <c:pt idx="61" formatCode="0.00%">
                  <c:v>-1.0999999999999999E-2</c:v>
                </c:pt>
              </c:numCache>
            </c:numRef>
          </c:val>
          <c:extLst>
            <c:ext xmlns:c16="http://schemas.microsoft.com/office/drawing/2014/chart" uri="{C3380CC4-5D6E-409C-BE32-E72D297353CC}">
              <c16:uniqueId val="{00000000-BD0E-46A6-B621-498558ADAF3C}"/>
            </c:ext>
          </c:extLst>
        </c:ser>
        <c:dLbls>
          <c:showLegendKey val="0"/>
          <c:showVal val="0"/>
          <c:showCatName val="0"/>
          <c:showSerName val="0"/>
          <c:showPercent val="0"/>
          <c:showBubbleSize val="0"/>
        </c:dLbls>
        <c:gapWidth val="70"/>
        <c:axId val="374908032"/>
        <c:axId val="374909568"/>
      </c:barChart>
      <c:lineChart>
        <c:grouping val="standard"/>
        <c:varyColors val="0"/>
        <c:ser>
          <c:idx val="0"/>
          <c:order val="0"/>
          <c:tx>
            <c:v>非寿险</c:v>
          </c:tx>
          <c:spPr>
            <a:ln w="15875">
              <a:solidFill>
                <a:srgbClr val="92D050"/>
              </a:solidFill>
              <a:prstDash val="solid"/>
            </a:ln>
          </c:spPr>
          <c:marker>
            <c:symbol val="none"/>
          </c:marker>
          <c:cat>
            <c:numRef>
              <c:f>Sheet1!$A$6:$A$67</c:f>
              <c:numCache>
                <c:formatCode>yyyy</c:formatCode>
                <c:ptCount val="62"/>
                <c:pt idx="0">
                  <c:v>22646</c:v>
                </c:pt>
                <c:pt idx="1">
                  <c:v>23011</c:v>
                </c:pt>
                <c:pt idx="2">
                  <c:v>23376</c:v>
                </c:pt>
                <c:pt idx="3">
                  <c:v>23742</c:v>
                </c:pt>
                <c:pt idx="4">
                  <c:v>24107</c:v>
                </c:pt>
                <c:pt idx="5">
                  <c:v>24472</c:v>
                </c:pt>
                <c:pt idx="6">
                  <c:v>24837</c:v>
                </c:pt>
                <c:pt idx="7">
                  <c:v>25203</c:v>
                </c:pt>
                <c:pt idx="8">
                  <c:v>25568</c:v>
                </c:pt>
                <c:pt idx="9">
                  <c:v>25933</c:v>
                </c:pt>
                <c:pt idx="10">
                  <c:v>26298</c:v>
                </c:pt>
                <c:pt idx="11">
                  <c:v>26664</c:v>
                </c:pt>
                <c:pt idx="12">
                  <c:v>27029</c:v>
                </c:pt>
                <c:pt idx="13">
                  <c:v>27394</c:v>
                </c:pt>
                <c:pt idx="14">
                  <c:v>27759</c:v>
                </c:pt>
                <c:pt idx="15">
                  <c:v>28125</c:v>
                </c:pt>
                <c:pt idx="16">
                  <c:v>28490</c:v>
                </c:pt>
                <c:pt idx="17">
                  <c:v>28855</c:v>
                </c:pt>
                <c:pt idx="18">
                  <c:v>29220</c:v>
                </c:pt>
                <c:pt idx="19">
                  <c:v>29586</c:v>
                </c:pt>
                <c:pt idx="20">
                  <c:v>29951</c:v>
                </c:pt>
                <c:pt idx="21">
                  <c:v>30316</c:v>
                </c:pt>
                <c:pt idx="22">
                  <c:v>30681</c:v>
                </c:pt>
                <c:pt idx="23">
                  <c:v>31047</c:v>
                </c:pt>
                <c:pt idx="24">
                  <c:v>31412</c:v>
                </c:pt>
                <c:pt idx="25">
                  <c:v>31777</c:v>
                </c:pt>
                <c:pt idx="26">
                  <c:v>32142</c:v>
                </c:pt>
                <c:pt idx="27">
                  <c:v>32508</c:v>
                </c:pt>
                <c:pt idx="28">
                  <c:v>32873</c:v>
                </c:pt>
                <c:pt idx="29">
                  <c:v>33238</c:v>
                </c:pt>
                <c:pt idx="30">
                  <c:v>33603</c:v>
                </c:pt>
                <c:pt idx="31">
                  <c:v>33969</c:v>
                </c:pt>
                <c:pt idx="32">
                  <c:v>34334</c:v>
                </c:pt>
                <c:pt idx="33">
                  <c:v>34699</c:v>
                </c:pt>
                <c:pt idx="34">
                  <c:v>35064</c:v>
                </c:pt>
                <c:pt idx="35">
                  <c:v>35430</c:v>
                </c:pt>
                <c:pt idx="36">
                  <c:v>35795</c:v>
                </c:pt>
                <c:pt idx="37">
                  <c:v>36160</c:v>
                </c:pt>
                <c:pt idx="38">
                  <c:v>36525</c:v>
                </c:pt>
                <c:pt idx="39">
                  <c:v>36891</c:v>
                </c:pt>
                <c:pt idx="40">
                  <c:v>37256</c:v>
                </c:pt>
                <c:pt idx="41">
                  <c:v>37621</c:v>
                </c:pt>
                <c:pt idx="42">
                  <c:v>37986</c:v>
                </c:pt>
                <c:pt idx="43">
                  <c:v>38352</c:v>
                </c:pt>
                <c:pt idx="44">
                  <c:v>38717</c:v>
                </c:pt>
                <c:pt idx="45">
                  <c:v>39082</c:v>
                </c:pt>
                <c:pt idx="46">
                  <c:v>39447</c:v>
                </c:pt>
                <c:pt idx="47">
                  <c:v>39813</c:v>
                </c:pt>
                <c:pt idx="48">
                  <c:v>40178</c:v>
                </c:pt>
                <c:pt idx="49">
                  <c:v>40543</c:v>
                </c:pt>
                <c:pt idx="50">
                  <c:v>40908</c:v>
                </c:pt>
                <c:pt idx="51">
                  <c:v>41274</c:v>
                </c:pt>
                <c:pt idx="52">
                  <c:v>41639</c:v>
                </c:pt>
                <c:pt idx="53">
                  <c:v>42004</c:v>
                </c:pt>
                <c:pt idx="54">
                  <c:v>42369</c:v>
                </c:pt>
                <c:pt idx="55">
                  <c:v>42735</c:v>
                </c:pt>
                <c:pt idx="56">
                  <c:v>43100</c:v>
                </c:pt>
                <c:pt idx="57">
                  <c:v>43465</c:v>
                </c:pt>
                <c:pt idx="58">
                  <c:v>43830</c:v>
                </c:pt>
                <c:pt idx="59">
                  <c:v>44196</c:v>
                </c:pt>
                <c:pt idx="60">
                  <c:v>44561</c:v>
                </c:pt>
                <c:pt idx="61" formatCode="General">
                  <c:v>2022</c:v>
                </c:pt>
              </c:numCache>
            </c:numRef>
          </c:cat>
          <c:val>
            <c:numRef>
              <c:f>Sheet1!$B$6:$B$67</c:f>
              <c:numCache>
                <c:formatCode>0.0%</c:formatCode>
                <c:ptCount val="62"/>
                <c:pt idx="0">
                  <c:v>4.2000000000000003E-2</c:v>
                </c:pt>
                <c:pt idx="1">
                  <c:v>5.8999999999999997E-2</c:v>
                </c:pt>
                <c:pt idx="2">
                  <c:v>5.5E-2</c:v>
                </c:pt>
                <c:pt idx="3">
                  <c:v>0.08</c:v>
                </c:pt>
                <c:pt idx="4">
                  <c:v>9.1999999999999998E-2</c:v>
                </c:pt>
                <c:pt idx="5">
                  <c:v>0.09</c:v>
                </c:pt>
                <c:pt idx="6">
                  <c:v>6.5000000000000002E-2</c:v>
                </c:pt>
                <c:pt idx="7">
                  <c:v>0.06</c:v>
                </c:pt>
                <c:pt idx="8">
                  <c:v>7.0000000000000007E-2</c:v>
                </c:pt>
                <c:pt idx="9">
                  <c:v>7.4999999999999997E-2</c:v>
                </c:pt>
                <c:pt idx="10">
                  <c:v>7.5999999999999998E-2</c:v>
                </c:pt>
                <c:pt idx="11">
                  <c:v>8.8999999999999996E-2</c:v>
                </c:pt>
                <c:pt idx="12">
                  <c:v>3.5999999999999997E-2</c:v>
                </c:pt>
                <c:pt idx="13">
                  <c:v>-1.2E-2</c:v>
                </c:pt>
                <c:pt idx="14">
                  <c:v>3.5000000000000003E-2</c:v>
                </c:pt>
                <c:pt idx="15">
                  <c:v>9.5000000000000001E-2</c:v>
                </c:pt>
                <c:pt idx="16">
                  <c:v>7.0000000000000007E-2</c:v>
                </c:pt>
                <c:pt idx="17">
                  <c:v>0.06</c:v>
                </c:pt>
                <c:pt idx="18">
                  <c:v>0.06</c:v>
                </c:pt>
                <c:pt idx="19">
                  <c:v>-3.263690322637558E-2</c:v>
                </c:pt>
                <c:pt idx="20">
                  <c:v>-5.6701386347413063E-3</c:v>
                </c:pt>
                <c:pt idx="21">
                  <c:v>1.4244930818676949E-2</c:v>
                </c:pt>
                <c:pt idx="22">
                  <c:v>3.7540663033723831E-2</c:v>
                </c:pt>
                <c:pt idx="23">
                  <c:v>4.494793713092804E-2</c:v>
                </c:pt>
                <c:pt idx="24">
                  <c:v>0.10487503558397293</c:v>
                </c:pt>
                <c:pt idx="25">
                  <c:v>0.13761907815933228</c:v>
                </c:pt>
                <c:pt idx="26">
                  <c:v>4.4280555099248886E-2</c:v>
                </c:pt>
                <c:pt idx="27">
                  <c:v>5.6349772959947586E-2</c:v>
                </c:pt>
                <c:pt idx="28">
                  <c:v>2.3609742522239685E-2</c:v>
                </c:pt>
                <c:pt idx="29">
                  <c:v>1.7828579992055893E-2</c:v>
                </c:pt>
                <c:pt idx="30">
                  <c:v>1.486409455537796E-2</c:v>
                </c:pt>
                <c:pt idx="31">
                  <c:v>2.968922071158886E-2</c:v>
                </c:pt>
                <c:pt idx="32">
                  <c:v>4.3021023273468018E-2</c:v>
                </c:pt>
                <c:pt idx="33">
                  <c:v>1.8913120031356812E-2</c:v>
                </c:pt>
                <c:pt idx="34">
                  <c:v>1.9055470824241638E-2</c:v>
                </c:pt>
                <c:pt idx="35">
                  <c:v>5.3417570888996124E-3</c:v>
                </c:pt>
                <c:pt idx="36">
                  <c:v>8.2104615867137909E-3</c:v>
                </c:pt>
                <c:pt idx="37">
                  <c:v>-1.6603826079517603E-3</c:v>
                </c:pt>
                <c:pt idx="38">
                  <c:v>1.6768233850598335E-2</c:v>
                </c:pt>
                <c:pt idx="39">
                  <c:v>3.8164310157299042E-2</c:v>
                </c:pt>
                <c:pt idx="40">
                  <c:v>5.7979267090559006E-2</c:v>
                </c:pt>
                <c:pt idx="41">
                  <c:v>9.1605715453624725E-2</c:v>
                </c:pt>
                <c:pt idx="42">
                  <c:v>6.5107040107250214E-2</c:v>
                </c:pt>
                <c:pt idx="43">
                  <c:v>2.4250240996479988E-2</c:v>
                </c:pt>
                <c:pt idx="44">
                  <c:v>-2.1666248794645071E-3</c:v>
                </c:pt>
                <c:pt idx="45">
                  <c:v>3.8939047604799271E-2</c:v>
                </c:pt>
                <c:pt idx="46">
                  <c:v>1.3087798841297626E-2</c:v>
                </c:pt>
                <c:pt idx="47">
                  <c:v>-4.7464296221733093E-3</c:v>
                </c:pt>
                <c:pt idx="48">
                  <c:v>2.5496829766780138E-3</c:v>
                </c:pt>
                <c:pt idx="49">
                  <c:v>1.8927717581391335E-2</c:v>
                </c:pt>
                <c:pt idx="50">
                  <c:v>1.8864767625927925E-2</c:v>
                </c:pt>
                <c:pt idx="51">
                  <c:v>3.2000000000000001E-2</c:v>
                </c:pt>
                <c:pt idx="52">
                  <c:v>2.9000000000000001E-2</c:v>
                </c:pt>
                <c:pt idx="53">
                  <c:v>3.6999999999999998E-2</c:v>
                </c:pt>
                <c:pt idx="54">
                  <c:v>6.0999999999999999E-2</c:v>
                </c:pt>
                <c:pt idx="55">
                  <c:v>3.9E-2</c:v>
                </c:pt>
                <c:pt idx="56">
                  <c:v>2.9000000000000001E-2</c:v>
                </c:pt>
                <c:pt idx="57">
                  <c:v>3.9E-2</c:v>
                </c:pt>
                <c:pt idx="58">
                  <c:v>4.2000000000000003E-2</c:v>
                </c:pt>
                <c:pt idx="59">
                  <c:v>3.1E-2</c:v>
                </c:pt>
                <c:pt idx="60">
                  <c:v>2.5999999999999999E-2</c:v>
                </c:pt>
                <c:pt idx="61" formatCode="0.00%">
                  <c:v>5.0000000000000001E-3</c:v>
                </c:pt>
              </c:numCache>
            </c:numRef>
          </c:val>
          <c:smooth val="0"/>
          <c:extLst>
            <c:ext xmlns:c16="http://schemas.microsoft.com/office/drawing/2014/chart" uri="{C3380CC4-5D6E-409C-BE32-E72D297353CC}">
              <c16:uniqueId val="{00000001-BD0E-46A6-B621-498558ADAF3C}"/>
            </c:ext>
          </c:extLst>
        </c:ser>
        <c:ser>
          <c:idx val="1"/>
          <c:order val="1"/>
          <c:tx>
            <c:v>寿险</c:v>
          </c:tx>
          <c:spPr>
            <a:ln w="12700">
              <a:solidFill>
                <a:schemeClr val="accent1"/>
              </a:solidFill>
              <a:prstDash val="solid"/>
            </a:ln>
          </c:spPr>
          <c:marker>
            <c:symbol val="none"/>
          </c:marker>
          <c:cat>
            <c:numRef>
              <c:f>Sheet1!$A$6:$A$67</c:f>
              <c:numCache>
                <c:formatCode>yyyy</c:formatCode>
                <c:ptCount val="62"/>
                <c:pt idx="0">
                  <c:v>22646</c:v>
                </c:pt>
                <c:pt idx="1">
                  <c:v>23011</c:v>
                </c:pt>
                <c:pt idx="2">
                  <c:v>23376</c:v>
                </c:pt>
                <c:pt idx="3">
                  <c:v>23742</c:v>
                </c:pt>
                <c:pt idx="4">
                  <c:v>24107</c:v>
                </c:pt>
                <c:pt idx="5">
                  <c:v>24472</c:v>
                </c:pt>
                <c:pt idx="6">
                  <c:v>24837</c:v>
                </c:pt>
                <c:pt idx="7">
                  <c:v>25203</c:v>
                </c:pt>
                <c:pt idx="8">
                  <c:v>25568</c:v>
                </c:pt>
                <c:pt idx="9">
                  <c:v>25933</c:v>
                </c:pt>
                <c:pt idx="10">
                  <c:v>26298</c:v>
                </c:pt>
                <c:pt idx="11">
                  <c:v>26664</c:v>
                </c:pt>
                <c:pt idx="12">
                  <c:v>27029</c:v>
                </c:pt>
                <c:pt idx="13">
                  <c:v>27394</c:v>
                </c:pt>
                <c:pt idx="14">
                  <c:v>27759</c:v>
                </c:pt>
                <c:pt idx="15">
                  <c:v>28125</c:v>
                </c:pt>
                <c:pt idx="16">
                  <c:v>28490</c:v>
                </c:pt>
                <c:pt idx="17">
                  <c:v>28855</c:v>
                </c:pt>
                <c:pt idx="18">
                  <c:v>29220</c:v>
                </c:pt>
                <c:pt idx="19">
                  <c:v>29586</c:v>
                </c:pt>
                <c:pt idx="20">
                  <c:v>29951</c:v>
                </c:pt>
                <c:pt idx="21">
                  <c:v>30316</c:v>
                </c:pt>
                <c:pt idx="22">
                  <c:v>30681</c:v>
                </c:pt>
                <c:pt idx="23">
                  <c:v>31047</c:v>
                </c:pt>
                <c:pt idx="24">
                  <c:v>31412</c:v>
                </c:pt>
                <c:pt idx="25">
                  <c:v>31777</c:v>
                </c:pt>
                <c:pt idx="26">
                  <c:v>32142</c:v>
                </c:pt>
                <c:pt idx="27">
                  <c:v>32508</c:v>
                </c:pt>
                <c:pt idx="28">
                  <c:v>32873</c:v>
                </c:pt>
                <c:pt idx="29">
                  <c:v>33238</c:v>
                </c:pt>
                <c:pt idx="30">
                  <c:v>33603</c:v>
                </c:pt>
                <c:pt idx="31">
                  <c:v>33969</c:v>
                </c:pt>
                <c:pt idx="32">
                  <c:v>34334</c:v>
                </c:pt>
                <c:pt idx="33">
                  <c:v>34699</c:v>
                </c:pt>
                <c:pt idx="34">
                  <c:v>35064</c:v>
                </c:pt>
                <c:pt idx="35">
                  <c:v>35430</c:v>
                </c:pt>
                <c:pt idx="36">
                  <c:v>35795</c:v>
                </c:pt>
                <c:pt idx="37">
                  <c:v>36160</c:v>
                </c:pt>
                <c:pt idx="38">
                  <c:v>36525</c:v>
                </c:pt>
                <c:pt idx="39">
                  <c:v>36891</c:v>
                </c:pt>
                <c:pt idx="40">
                  <c:v>37256</c:v>
                </c:pt>
                <c:pt idx="41">
                  <c:v>37621</c:v>
                </c:pt>
                <c:pt idx="42">
                  <c:v>37986</c:v>
                </c:pt>
                <c:pt idx="43">
                  <c:v>38352</c:v>
                </c:pt>
                <c:pt idx="44">
                  <c:v>38717</c:v>
                </c:pt>
                <c:pt idx="45">
                  <c:v>39082</c:v>
                </c:pt>
                <c:pt idx="46">
                  <c:v>39447</c:v>
                </c:pt>
                <c:pt idx="47">
                  <c:v>39813</c:v>
                </c:pt>
                <c:pt idx="48">
                  <c:v>40178</c:v>
                </c:pt>
                <c:pt idx="49">
                  <c:v>40543</c:v>
                </c:pt>
                <c:pt idx="50">
                  <c:v>40908</c:v>
                </c:pt>
                <c:pt idx="51">
                  <c:v>41274</c:v>
                </c:pt>
                <c:pt idx="52">
                  <c:v>41639</c:v>
                </c:pt>
                <c:pt idx="53">
                  <c:v>42004</c:v>
                </c:pt>
                <c:pt idx="54">
                  <c:v>42369</c:v>
                </c:pt>
                <c:pt idx="55">
                  <c:v>42735</c:v>
                </c:pt>
                <c:pt idx="56">
                  <c:v>43100</c:v>
                </c:pt>
                <c:pt idx="57">
                  <c:v>43465</c:v>
                </c:pt>
                <c:pt idx="58">
                  <c:v>43830</c:v>
                </c:pt>
                <c:pt idx="59">
                  <c:v>44196</c:v>
                </c:pt>
                <c:pt idx="60">
                  <c:v>44561</c:v>
                </c:pt>
                <c:pt idx="61" formatCode="General">
                  <c:v>2022</c:v>
                </c:pt>
              </c:numCache>
            </c:numRef>
          </c:cat>
          <c:val>
            <c:numRef>
              <c:f>Sheet1!$C$6:$C$67</c:f>
              <c:numCache>
                <c:formatCode>0.0%</c:formatCode>
                <c:ptCount val="62"/>
                <c:pt idx="0">
                  <c:v>4.2000000000000003E-2</c:v>
                </c:pt>
                <c:pt idx="1">
                  <c:v>6.0999999999999999E-2</c:v>
                </c:pt>
                <c:pt idx="2">
                  <c:v>0.09</c:v>
                </c:pt>
                <c:pt idx="3">
                  <c:v>0.06</c:v>
                </c:pt>
                <c:pt idx="4">
                  <c:v>5.1999999999999998E-2</c:v>
                </c:pt>
                <c:pt idx="5">
                  <c:v>4.9000000000000002E-2</c:v>
                </c:pt>
                <c:pt idx="6">
                  <c:v>0.05</c:v>
                </c:pt>
                <c:pt idx="7">
                  <c:v>5.1999999999999998E-2</c:v>
                </c:pt>
                <c:pt idx="8">
                  <c:v>4.4999999999999998E-2</c:v>
                </c:pt>
                <c:pt idx="9">
                  <c:v>0.03</c:v>
                </c:pt>
                <c:pt idx="10">
                  <c:v>7.2999999999999995E-2</c:v>
                </c:pt>
                <c:pt idx="11">
                  <c:v>8.8999999999999996E-2</c:v>
                </c:pt>
                <c:pt idx="12">
                  <c:v>3.4000000000000002E-2</c:v>
                </c:pt>
                <c:pt idx="13">
                  <c:v>-0.02</c:v>
                </c:pt>
                <c:pt idx="14">
                  <c:v>3.5000000000000003E-2</c:v>
                </c:pt>
                <c:pt idx="15">
                  <c:v>0.06</c:v>
                </c:pt>
                <c:pt idx="16">
                  <c:v>0.04</c:v>
                </c:pt>
                <c:pt idx="17">
                  <c:v>5.8999999999999997E-2</c:v>
                </c:pt>
                <c:pt idx="18">
                  <c:v>0.13</c:v>
                </c:pt>
                <c:pt idx="19">
                  <c:v>2.486691065132618E-2</c:v>
                </c:pt>
                <c:pt idx="20">
                  <c:v>4.3348055332899094E-2</c:v>
                </c:pt>
                <c:pt idx="21">
                  <c:v>5.3776554763317108E-2</c:v>
                </c:pt>
                <c:pt idx="22">
                  <c:v>3.3972159028053284E-2</c:v>
                </c:pt>
                <c:pt idx="23">
                  <c:v>0.12020700424909592</c:v>
                </c:pt>
                <c:pt idx="24">
                  <c:v>0.13516606390476227</c:v>
                </c:pt>
                <c:pt idx="25">
                  <c:v>0.2172183096408844</c:v>
                </c:pt>
                <c:pt idx="26">
                  <c:v>0.12362784892320633</c:v>
                </c:pt>
                <c:pt idx="27">
                  <c:v>0.12997674942016602</c:v>
                </c:pt>
                <c:pt idx="28">
                  <c:v>4.749620333313942E-2</c:v>
                </c:pt>
                <c:pt idx="29">
                  <c:v>1.3696976937353611E-2</c:v>
                </c:pt>
                <c:pt idx="30">
                  <c:v>2.9225984588265419E-2</c:v>
                </c:pt>
                <c:pt idx="31">
                  <c:v>5.8064233511686325E-2</c:v>
                </c:pt>
                <c:pt idx="32">
                  <c:v>6.4138405025005341E-2</c:v>
                </c:pt>
                <c:pt idx="33">
                  <c:v>3.4854423254728317E-2</c:v>
                </c:pt>
                <c:pt idx="34">
                  <c:v>5.3068414330482483E-2</c:v>
                </c:pt>
                <c:pt idx="35">
                  <c:v>2.5187501683831215E-2</c:v>
                </c:pt>
                <c:pt idx="36">
                  <c:v>8.0214790999889374E-2</c:v>
                </c:pt>
                <c:pt idx="37">
                  <c:v>5.9598628431558609E-2</c:v>
                </c:pt>
                <c:pt idx="38">
                  <c:v>7.5993672013282776E-2</c:v>
                </c:pt>
                <c:pt idx="39">
                  <c:v>9.8645627498626709E-2</c:v>
                </c:pt>
                <c:pt idx="40">
                  <c:v>-1.4313686639070511E-2</c:v>
                </c:pt>
                <c:pt idx="41">
                  <c:v>3.0153576284646988E-2</c:v>
                </c:pt>
                <c:pt idx="42">
                  <c:v>-2.6770350523293018E-3</c:v>
                </c:pt>
                <c:pt idx="43">
                  <c:v>3.1822942197322845E-2</c:v>
                </c:pt>
                <c:pt idx="44">
                  <c:v>4.6693410724401474E-2</c:v>
                </c:pt>
                <c:pt idx="45">
                  <c:v>4.2786881327629089E-2</c:v>
                </c:pt>
                <c:pt idx="46">
                  <c:v>5.7941116392612457E-2</c:v>
                </c:pt>
                <c:pt idx="47">
                  <c:v>-6.1769694089889526E-2</c:v>
                </c:pt>
                <c:pt idx="48">
                  <c:v>-6.6394186578691006E-3</c:v>
                </c:pt>
                <c:pt idx="49">
                  <c:v>2.8574908152222633E-2</c:v>
                </c:pt>
                <c:pt idx="50">
                  <c:v>-2.7153877541422844E-2</c:v>
                </c:pt>
                <c:pt idx="51">
                  <c:v>2.1000000000000001E-2</c:v>
                </c:pt>
                <c:pt idx="52">
                  <c:v>-0.02</c:v>
                </c:pt>
                <c:pt idx="53">
                  <c:v>0.05</c:v>
                </c:pt>
                <c:pt idx="54">
                  <c:v>4.1000000000000002E-2</c:v>
                </c:pt>
                <c:pt idx="55">
                  <c:v>3.0000000000000001E-3</c:v>
                </c:pt>
                <c:pt idx="56">
                  <c:v>3.5000000000000003E-2</c:v>
                </c:pt>
                <c:pt idx="57">
                  <c:v>0.02</c:v>
                </c:pt>
                <c:pt idx="58">
                  <c:v>1.7000000000000001E-2</c:v>
                </c:pt>
                <c:pt idx="59">
                  <c:v>-4.2000000000000003E-2</c:v>
                </c:pt>
                <c:pt idx="60">
                  <c:v>4.4999999999999998E-2</c:v>
                </c:pt>
                <c:pt idx="61" formatCode="0.00%">
                  <c:v>-3.1E-2</c:v>
                </c:pt>
              </c:numCache>
            </c:numRef>
          </c:val>
          <c:smooth val="0"/>
          <c:extLst>
            <c:ext xmlns:c16="http://schemas.microsoft.com/office/drawing/2014/chart" uri="{C3380CC4-5D6E-409C-BE32-E72D297353CC}">
              <c16:uniqueId val="{00000002-BD0E-46A6-B621-498558ADAF3C}"/>
            </c:ext>
          </c:extLst>
        </c:ser>
        <c:dLbls>
          <c:showLegendKey val="0"/>
          <c:showVal val="0"/>
          <c:showCatName val="0"/>
          <c:showSerName val="0"/>
          <c:showPercent val="0"/>
          <c:showBubbleSize val="0"/>
        </c:dLbls>
        <c:marker val="1"/>
        <c:smooth val="0"/>
        <c:axId val="374908032"/>
        <c:axId val="374909568"/>
      </c:lineChart>
      <c:catAx>
        <c:axId val="374908032"/>
        <c:scaling>
          <c:orientation val="minMax"/>
        </c:scaling>
        <c:delete val="0"/>
        <c:axPos val="b"/>
        <c:numFmt formatCode="yyyy" sourceLinked="1"/>
        <c:majorTickMark val="out"/>
        <c:minorTickMark val="none"/>
        <c:tickLblPos val="low"/>
        <c:spPr>
          <a:ln w="3175">
            <a:solidFill>
              <a:srgbClr val="000000"/>
            </a:solidFill>
            <a:prstDash val="solid"/>
          </a:ln>
        </c:spPr>
        <c:txPr>
          <a:bodyPr rot="-5400000" vert="horz"/>
          <a:lstStyle/>
          <a:p>
            <a:pPr>
              <a:defRPr sz="1500" b="0" i="0" u="none" strike="noStrike" baseline="0">
                <a:solidFill>
                  <a:srgbClr val="000000"/>
                </a:solidFill>
                <a:latin typeface="SwissReSans"/>
                <a:ea typeface="SwissReSans"/>
                <a:cs typeface="SwissReSans"/>
              </a:defRPr>
            </a:pPr>
            <a:endParaRPr lang="zh-CN"/>
          </a:p>
        </c:txPr>
        <c:crossAx val="374909568"/>
        <c:crossesAt val="0"/>
        <c:auto val="1"/>
        <c:lblAlgn val="ctr"/>
        <c:lblOffset val="100"/>
        <c:tickLblSkip val="2"/>
        <c:tickMarkSkip val="1"/>
        <c:noMultiLvlLbl val="1"/>
      </c:catAx>
      <c:valAx>
        <c:axId val="374909568"/>
        <c:scaling>
          <c:orientation val="minMax"/>
          <c:min val="-5.000000000000001E-2"/>
        </c:scaling>
        <c:delete val="0"/>
        <c:axPos val="l"/>
        <c:majorGridlines>
          <c:spPr>
            <a:ln w="3175">
              <a:solidFill>
                <a:srgbClr val="000000"/>
              </a:solidFill>
              <a:prstDash val="solid"/>
            </a:ln>
          </c:spPr>
        </c:majorGridlines>
        <c:numFmt formatCode="0%" sourceLinked="0"/>
        <c:majorTickMark val="out"/>
        <c:minorTickMark val="none"/>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zh-CN"/>
          </a:p>
        </c:txPr>
        <c:crossAx val="374908032"/>
        <c:crosses val="autoZero"/>
        <c:crossBetween val="between"/>
      </c:valAx>
      <c:spPr>
        <a:noFill/>
        <a:ln w="25400">
          <a:noFill/>
        </a:ln>
      </c:spPr>
    </c:plotArea>
    <c:legend>
      <c:legendPos val="r"/>
      <c:layout>
        <c:manualLayout>
          <c:xMode val="edge"/>
          <c:yMode val="edge"/>
          <c:x val="5.7880020048692374E-2"/>
          <c:y val="0.890585360264326"/>
          <c:w val="0.91421188630490968"/>
          <c:h val="0.10367883259875531"/>
        </c:manualLayout>
      </c:layout>
      <c:overlay val="0"/>
      <c:spPr>
        <a:solidFill>
          <a:srgbClr val="FFFFFF"/>
        </a:solidFill>
        <a:ln w="25400">
          <a:noFill/>
        </a:ln>
      </c:spPr>
      <c:txPr>
        <a:bodyPr/>
        <a:lstStyle/>
        <a:p>
          <a:pPr>
            <a:defRPr sz="1400" b="0" i="0" u="none" strike="noStrike" baseline="0">
              <a:solidFill>
                <a:srgbClr val="000000"/>
              </a:solidFill>
              <a:latin typeface="SwissReSans"/>
              <a:ea typeface="SwissReSans"/>
              <a:cs typeface="SwissReSans"/>
            </a:defRPr>
          </a:pPr>
          <a:endParaRPr lang="zh-CN"/>
        </a:p>
      </c:txPr>
    </c:legend>
    <c:plotVisOnly val="1"/>
    <c:dispBlanksAs val="gap"/>
    <c:showDLblsOverMax val="0"/>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0E-4DF7-ABCD-E1508343D0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0E-4DF7-ABCD-E1508343D04F}"/>
              </c:ext>
            </c:extLst>
          </c:dPt>
          <c:dLbls>
            <c:dLbl>
              <c:idx val="0"/>
              <c:tx>
                <c:rich>
                  <a:bodyPr/>
                  <a:lstStyle/>
                  <a:p>
                    <a:r>
                      <a:rPr lang="zh-CN" altLang="en-US"/>
                      <a:t>财险</a:t>
                    </a:r>
                  </a:p>
                  <a:p>
                    <a:fld id="{8C28275D-6830-47B1-8EBA-D1D10D525EFA}" type="PERCENTAGE">
                      <a:rPr lang="en-US" altLang="zh-CN" smtClean="0"/>
                      <a:pPr/>
                      <a:t>[百分比]</a:t>
                    </a:fld>
                    <a:endParaRPr lang="zh-CN" alt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0E-4DF7-ABCD-E1508343D04F}"/>
                </c:ext>
              </c:extLst>
            </c:dLbl>
            <c:dLbl>
              <c:idx val="1"/>
              <c:tx>
                <c:rich>
                  <a:bodyPr/>
                  <a:lstStyle/>
                  <a:p>
                    <a:r>
                      <a:rPr lang="zh-CN" altLang="en-US"/>
                      <a:t>寿险</a:t>
                    </a:r>
                    <a:fld id="{87273485-BFD1-4B77-BA37-0C78B72582BE}" type="PERCENTAGE">
                      <a:rPr lang="en-US" altLang="zh-CN" smtClean="0"/>
                      <a:pPr/>
                      <a:t>[百分比]</a:t>
                    </a:fld>
                    <a:endParaRPr lang="zh-CN" alt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0E-4DF7-ABCD-E1508343D0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Sheet1!$A$3</c:f>
              <c:strCache>
                <c:ptCount val="1"/>
                <c:pt idx="0">
                  <c:v>全球寿险保费（百万美元）</c:v>
                </c:pt>
              </c:strCache>
            </c:strRef>
          </c:cat>
          <c:val>
            <c:numRef>
              <c:f>Sheet1!$AR$2:$AR$3</c:f>
              <c:numCache>
                <c:formatCode>General</c:formatCode>
                <c:ptCount val="2"/>
                <c:pt idx="0">
                  <c:v>3969203</c:v>
                </c:pt>
                <c:pt idx="1">
                  <c:v>2813032</c:v>
                </c:pt>
              </c:numCache>
            </c:numRef>
          </c:val>
          <c:extLst>
            <c:ext xmlns:c16="http://schemas.microsoft.com/office/drawing/2014/chart" uri="{C3380CC4-5D6E-409C-BE32-E72D297353CC}">
              <c16:uniqueId val="{00000004-E50E-4DF7-ABCD-E1508343D04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8D-4E2F-B786-EE80CFDE53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8D-4E2F-B786-EE80CFDE53CF}"/>
              </c:ext>
            </c:extLst>
          </c:dPt>
          <c:dLbls>
            <c:dLbl>
              <c:idx val="0"/>
              <c:tx>
                <c:rich>
                  <a:bodyPr/>
                  <a:lstStyle/>
                  <a:p>
                    <a:r>
                      <a:rPr lang="zh-CN" altLang="en-US"/>
                      <a:t>财险</a:t>
                    </a:r>
                    <a:fld id="{A07F8378-80BF-4CE5-9F58-ADE0BC5684D5}" type="PERCENTAGE">
                      <a:rPr lang="en-US" altLang="zh-CN" smtClean="0"/>
                      <a:pPr/>
                      <a:t>[百分比]</a:t>
                    </a:fld>
                    <a:endParaRPr lang="zh-CN" alt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8D-4E2F-B786-EE80CFDE53CF}"/>
                </c:ext>
              </c:extLst>
            </c:dLbl>
            <c:dLbl>
              <c:idx val="1"/>
              <c:tx>
                <c:rich>
                  <a:bodyPr/>
                  <a:lstStyle/>
                  <a:p>
                    <a:r>
                      <a:rPr lang="zh-CN" altLang="en-US"/>
                      <a:t>寿险</a:t>
                    </a:r>
                    <a:fld id="{7F8D5A6C-2B57-4EE4-B141-929F64DDD9DC}" type="PERCENTAGE">
                      <a:rPr lang="en-US" altLang="zh-CN" smtClean="0"/>
                      <a:pPr/>
                      <a:t>[百分比]</a:t>
                    </a:fld>
                    <a:endParaRPr lang="zh-CN" alt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8D-4E2F-B786-EE80CFDE53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Sheet1!$A$5:$A$6</c:f>
              <c:strCache>
                <c:ptCount val="2"/>
                <c:pt idx="0">
                  <c:v>  财险保费收入</c:v>
                </c:pt>
                <c:pt idx="1">
                  <c:v>  人身险原保险保费收入（含健康与意外）</c:v>
                </c:pt>
              </c:strCache>
            </c:strRef>
          </c:cat>
          <c:val>
            <c:numRef>
              <c:f>Sheet1!$AR$5:$AR$6</c:f>
              <c:numCache>
                <c:formatCode>General</c:formatCode>
                <c:ptCount val="2"/>
                <c:pt idx="0">
                  <c:v>12712</c:v>
                </c:pt>
                <c:pt idx="1">
                  <c:v>34245</c:v>
                </c:pt>
              </c:numCache>
            </c:numRef>
          </c:val>
          <c:extLst>
            <c:ext xmlns:c16="http://schemas.microsoft.com/office/drawing/2014/chart" uri="{C3380CC4-5D6E-409C-BE32-E72D297353CC}">
              <c16:uniqueId val="{00000004-F68D-4E2F-B786-EE80CFDE53C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5581235578592"/>
          <c:y val="8.9965549925575039E-2"/>
          <c:w val="0.86556325096982001"/>
          <c:h val="0.77854802820209168"/>
        </c:manualLayout>
      </c:layout>
      <c:barChart>
        <c:barDir val="col"/>
        <c:grouping val="clustered"/>
        <c:varyColors val="0"/>
        <c:ser>
          <c:idx val="6"/>
          <c:order val="0"/>
          <c:tx>
            <c:strRef>
              <c:f>Sheet1!$A$29</c:f>
              <c:strCache>
                <c:ptCount val="1"/>
                <c:pt idx="0">
                  <c:v>保险密度（美元）</c:v>
                </c:pt>
              </c:strCache>
            </c:strRef>
          </c:tx>
          <c:spPr>
            <a:solidFill>
              <a:srgbClr val="0066CC"/>
            </a:solidFill>
            <a:ln w="12700">
              <a:solidFill>
                <a:srgbClr val="000000"/>
              </a:solidFill>
              <a:prstDash val="solid"/>
            </a:ln>
          </c:spPr>
          <c:invertIfNegative val="0"/>
          <c:cat>
            <c:numRef>
              <c:f>Sheet1!$J$1:$AR$1</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Sheet1!$J$29:$AR$29</c:f>
              <c:numCache>
                <c:formatCode>#,##0.00_ </c:formatCode>
                <c:ptCount val="35"/>
                <c:pt idx="0">
                  <c:v>2.41</c:v>
                </c:pt>
                <c:pt idx="1">
                  <c:v>2.8540000000000001</c:v>
                </c:pt>
                <c:pt idx="2">
                  <c:v>2.6709999999999998</c:v>
                </c:pt>
                <c:pt idx="3">
                  <c:v>2.9209999999999998</c:v>
                </c:pt>
                <c:pt idx="4">
                  <c:v>3.6070000000000002</c:v>
                </c:pt>
                <c:pt idx="5">
                  <c:v>4.8099999999999996</c:v>
                </c:pt>
                <c:pt idx="6">
                  <c:v>4.7539999999999996</c:v>
                </c:pt>
                <c:pt idx="7">
                  <c:v>6.032</c:v>
                </c:pt>
                <c:pt idx="8">
                  <c:v>7.81</c:v>
                </c:pt>
                <c:pt idx="9">
                  <c:v>10.84</c:v>
                </c:pt>
                <c:pt idx="10">
                  <c:v>11.36</c:v>
                </c:pt>
                <c:pt idx="11">
                  <c:v>13.3</c:v>
                </c:pt>
                <c:pt idx="12">
                  <c:v>15.2</c:v>
                </c:pt>
                <c:pt idx="13">
                  <c:v>20</c:v>
                </c:pt>
                <c:pt idx="14" formatCode="General">
                  <c:v>28.7</c:v>
                </c:pt>
                <c:pt idx="15" formatCode="General">
                  <c:v>36.299999999999997</c:v>
                </c:pt>
                <c:pt idx="16" formatCode="General">
                  <c:v>40.200000000000003</c:v>
                </c:pt>
                <c:pt idx="17" formatCode="General">
                  <c:v>46.3</c:v>
                </c:pt>
                <c:pt idx="18" formatCode="General">
                  <c:v>53.5</c:v>
                </c:pt>
                <c:pt idx="19" formatCode="General">
                  <c:v>69.599999999999994</c:v>
                </c:pt>
                <c:pt idx="20" formatCode="General">
                  <c:v>105.4</c:v>
                </c:pt>
                <c:pt idx="21" formatCode="General">
                  <c:v>121.2</c:v>
                </c:pt>
                <c:pt idx="22" formatCode="General">
                  <c:v>158.4</c:v>
                </c:pt>
                <c:pt idx="23" formatCode="General">
                  <c:v>163</c:v>
                </c:pt>
                <c:pt idx="24" formatCode="General">
                  <c:v>178.9</c:v>
                </c:pt>
                <c:pt idx="25" formatCode="General">
                  <c:v>201</c:v>
                </c:pt>
                <c:pt idx="26" formatCode="General">
                  <c:v>235</c:v>
                </c:pt>
                <c:pt idx="27" formatCode="_(* #,##0.00_);_(* \(#,##0.00\);_(* &quot;-&quot;??_);_(@_)">
                  <c:v>281</c:v>
                </c:pt>
                <c:pt idx="28" formatCode="_(* #,##0.00_);_(* \(#,##0.00\);_(* &quot;-&quot;??_);_(@_)">
                  <c:v>337.1</c:v>
                </c:pt>
                <c:pt idx="29" formatCode="General">
                  <c:v>384</c:v>
                </c:pt>
                <c:pt idx="30" formatCode="General">
                  <c:v>406</c:v>
                </c:pt>
                <c:pt idx="31" formatCode="General">
                  <c:v>430</c:v>
                </c:pt>
                <c:pt idx="32" formatCode="General">
                  <c:v>455</c:v>
                </c:pt>
                <c:pt idx="33" formatCode="General">
                  <c:v>482</c:v>
                </c:pt>
                <c:pt idx="34" formatCode="General">
                  <c:v>489</c:v>
                </c:pt>
              </c:numCache>
            </c:numRef>
          </c:val>
          <c:extLst>
            <c:ext xmlns:c16="http://schemas.microsoft.com/office/drawing/2014/chart" uri="{C3380CC4-5D6E-409C-BE32-E72D297353CC}">
              <c16:uniqueId val="{00000000-6E81-4545-8C3F-CE6854A669F3}"/>
            </c:ext>
          </c:extLst>
        </c:ser>
        <c:ser>
          <c:idx val="7"/>
          <c:order val="1"/>
          <c:tx>
            <c:strRef>
              <c:f>Sheet1!$A$30</c:f>
              <c:strCache>
                <c:ptCount val="1"/>
                <c:pt idx="0">
                  <c:v>  寿险保险密度</c:v>
                </c:pt>
              </c:strCache>
            </c:strRef>
          </c:tx>
          <c:spPr>
            <a:solidFill>
              <a:srgbClr val="CCCCFF"/>
            </a:solidFill>
            <a:ln w="12700">
              <a:solidFill>
                <a:srgbClr val="000000"/>
              </a:solidFill>
              <a:prstDash val="solid"/>
            </a:ln>
          </c:spPr>
          <c:invertIfNegative val="0"/>
          <c:cat>
            <c:numRef>
              <c:f>Sheet1!$J$1:$AR$1</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Sheet1!$J$30:$AR$30</c:f>
              <c:numCache>
                <c:formatCode>#,##0.0</c:formatCode>
                <c:ptCount val="35"/>
                <c:pt idx="0">
                  <c:v>0.53390040000000005</c:v>
                </c:pt>
                <c:pt idx="1">
                  <c:v>0.57253189999999998</c:v>
                </c:pt>
                <c:pt idx="2">
                  <c:v>0.56130409999999997</c:v>
                </c:pt>
                <c:pt idx="3">
                  <c:v>0.67838949999999998</c:v>
                </c:pt>
                <c:pt idx="4">
                  <c:v>1.107472</c:v>
                </c:pt>
                <c:pt idx="5">
                  <c:v>1.4332119999999999</c:v>
                </c:pt>
                <c:pt idx="6">
                  <c:v>1.554964</c:v>
                </c:pt>
                <c:pt idx="7">
                  <c:v>1.9037249999999999</c:v>
                </c:pt>
                <c:pt idx="8">
                  <c:v>3.2215189999999998</c:v>
                </c:pt>
                <c:pt idx="9">
                  <c:v>6.1162650000000003</c:v>
                </c:pt>
                <c:pt idx="10">
                  <c:v>6.5623509999999996</c:v>
                </c:pt>
                <c:pt idx="11">
                  <c:v>8.3000000000000007</c:v>
                </c:pt>
                <c:pt idx="12">
                  <c:v>9.5</c:v>
                </c:pt>
                <c:pt idx="13">
                  <c:v>12.2</c:v>
                </c:pt>
                <c:pt idx="14">
                  <c:v>19.5</c:v>
                </c:pt>
                <c:pt idx="15" formatCode="General">
                  <c:v>25.1</c:v>
                </c:pt>
                <c:pt idx="16" formatCode="General">
                  <c:v>27.3</c:v>
                </c:pt>
                <c:pt idx="17">
                  <c:v>30.5</c:v>
                </c:pt>
                <c:pt idx="18" formatCode="General">
                  <c:v>34.1</c:v>
                </c:pt>
                <c:pt idx="19" formatCode="General">
                  <c:v>44.2</c:v>
                </c:pt>
                <c:pt idx="20" formatCode="General">
                  <c:v>71.7</c:v>
                </c:pt>
                <c:pt idx="21" formatCode="General">
                  <c:v>81.099999999999994</c:v>
                </c:pt>
                <c:pt idx="22" formatCode="General">
                  <c:v>105.5</c:v>
                </c:pt>
                <c:pt idx="23" formatCode="General">
                  <c:v>99</c:v>
                </c:pt>
                <c:pt idx="24" formatCode="General">
                  <c:v>102.9</c:v>
                </c:pt>
                <c:pt idx="25" formatCode="General">
                  <c:v>110</c:v>
                </c:pt>
                <c:pt idx="26" formatCode="General">
                  <c:v>127</c:v>
                </c:pt>
                <c:pt idx="27" formatCode="_(* #,##0.00_);_(* \(#,##0.00\);_(* &quot;-&quot;??_);_(@_)">
                  <c:v>153</c:v>
                </c:pt>
                <c:pt idx="28" formatCode="General">
                  <c:v>189.9</c:v>
                </c:pt>
                <c:pt idx="29" formatCode="General">
                  <c:v>225</c:v>
                </c:pt>
                <c:pt idx="30" formatCode="General">
                  <c:v>221</c:v>
                </c:pt>
                <c:pt idx="31" formatCode="General">
                  <c:v>230</c:v>
                </c:pt>
                <c:pt idx="32" formatCode="General">
                  <c:v>241</c:v>
                </c:pt>
                <c:pt idx="33" formatCode="General">
                  <c:v>253</c:v>
                </c:pt>
                <c:pt idx="34" formatCode="General">
                  <c:v>255</c:v>
                </c:pt>
              </c:numCache>
            </c:numRef>
          </c:val>
          <c:extLst>
            <c:ext xmlns:c16="http://schemas.microsoft.com/office/drawing/2014/chart" uri="{C3380CC4-5D6E-409C-BE32-E72D297353CC}">
              <c16:uniqueId val="{00000001-6E81-4545-8C3F-CE6854A669F3}"/>
            </c:ext>
          </c:extLst>
        </c:ser>
        <c:ser>
          <c:idx val="8"/>
          <c:order val="2"/>
          <c:tx>
            <c:strRef>
              <c:f>Sheet1!$A$31</c:f>
              <c:strCache>
                <c:ptCount val="1"/>
                <c:pt idx="0">
                  <c:v>  财险保险密度</c:v>
                </c:pt>
              </c:strCache>
            </c:strRef>
          </c:tx>
          <c:spPr>
            <a:solidFill>
              <a:srgbClr val="000080"/>
            </a:solidFill>
            <a:ln w="12700">
              <a:solidFill>
                <a:srgbClr val="000000"/>
              </a:solidFill>
              <a:prstDash val="solid"/>
            </a:ln>
          </c:spPr>
          <c:invertIfNegative val="0"/>
          <c:cat>
            <c:numRef>
              <c:f>Sheet1!$J$1:$AR$1</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Sheet1!$J$31:$AR$31</c:f>
              <c:numCache>
                <c:formatCode>#,##0.0</c:formatCode>
                <c:ptCount val="35"/>
                <c:pt idx="0">
                  <c:v>1.8759380000000001</c:v>
                </c:pt>
                <c:pt idx="1">
                  <c:v>2.2818299999999998</c:v>
                </c:pt>
                <c:pt idx="2">
                  <c:v>2.1096249999999999</c:v>
                </c:pt>
                <c:pt idx="3">
                  <c:v>2.2426560000000002</c:v>
                </c:pt>
                <c:pt idx="4">
                  <c:v>2.4993979999999998</c:v>
                </c:pt>
                <c:pt idx="5">
                  <c:v>3.376897</c:v>
                </c:pt>
                <c:pt idx="6">
                  <c:v>3.199195</c:v>
                </c:pt>
                <c:pt idx="7">
                  <c:v>4.1280060000000001</c:v>
                </c:pt>
                <c:pt idx="8">
                  <c:v>4.5882240000000003</c:v>
                </c:pt>
                <c:pt idx="9">
                  <c:v>4.721476</c:v>
                </c:pt>
                <c:pt idx="10">
                  <c:v>4.8023300000000004</c:v>
                </c:pt>
                <c:pt idx="11">
                  <c:v>5</c:v>
                </c:pt>
                <c:pt idx="12">
                  <c:v>5.7</c:v>
                </c:pt>
                <c:pt idx="13">
                  <c:v>7.8</c:v>
                </c:pt>
                <c:pt idx="14">
                  <c:v>9.1999999999999993</c:v>
                </c:pt>
                <c:pt idx="15" formatCode="General">
                  <c:v>11.2</c:v>
                </c:pt>
                <c:pt idx="16" formatCode="General">
                  <c:v>12.9</c:v>
                </c:pt>
                <c:pt idx="17">
                  <c:v>15.8</c:v>
                </c:pt>
                <c:pt idx="18" formatCode="General">
                  <c:v>19.399999999999999</c:v>
                </c:pt>
                <c:pt idx="19" formatCode="General">
                  <c:v>25.5</c:v>
                </c:pt>
                <c:pt idx="20" formatCode="General">
                  <c:v>33.700000000000003</c:v>
                </c:pt>
                <c:pt idx="21" formatCode="General">
                  <c:v>40</c:v>
                </c:pt>
                <c:pt idx="22" formatCode="General">
                  <c:v>52.9</c:v>
                </c:pt>
                <c:pt idx="23" formatCode="General">
                  <c:v>64</c:v>
                </c:pt>
                <c:pt idx="24" formatCode="General">
                  <c:v>76</c:v>
                </c:pt>
                <c:pt idx="25" formatCode="General">
                  <c:v>91</c:v>
                </c:pt>
                <c:pt idx="26" formatCode="General">
                  <c:v>109</c:v>
                </c:pt>
                <c:pt idx="27" formatCode="_(* #,##0.00_);_(* \(#,##0.00\);_(* &quot;-&quot;??_);_(@_)">
                  <c:v>128</c:v>
                </c:pt>
                <c:pt idx="28" formatCode="General">
                  <c:v>147.19999999999999</c:v>
                </c:pt>
                <c:pt idx="29" formatCode="General">
                  <c:v>159</c:v>
                </c:pt>
                <c:pt idx="30" formatCode="General">
                  <c:v>185</c:v>
                </c:pt>
                <c:pt idx="31" formatCode="General">
                  <c:v>201</c:v>
                </c:pt>
                <c:pt idx="32" formatCode="General">
                  <c:v>214</c:v>
                </c:pt>
                <c:pt idx="33" formatCode="General">
                  <c:v>229</c:v>
                </c:pt>
                <c:pt idx="34" formatCode="General">
                  <c:v>234</c:v>
                </c:pt>
              </c:numCache>
            </c:numRef>
          </c:val>
          <c:extLst>
            <c:ext xmlns:c16="http://schemas.microsoft.com/office/drawing/2014/chart" uri="{C3380CC4-5D6E-409C-BE32-E72D297353CC}">
              <c16:uniqueId val="{00000002-6E81-4545-8C3F-CE6854A669F3}"/>
            </c:ext>
          </c:extLst>
        </c:ser>
        <c:dLbls>
          <c:showLegendKey val="0"/>
          <c:showVal val="0"/>
          <c:showCatName val="0"/>
          <c:showSerName val="0"/>
          <c:showPercent val="0"/>
          <c:showBubbleSize val="0"/>
        </c:dLbls>
        <c:gapWidth val="150"/>
        <c:axId val="775768431"/>
        <c:axId val="1"/>
      </c:barChart>
      <c:catAx>
        <c:axId val="775768431"/>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a:pPr>
            <a:endParaRPr lang="zh-CN"/>
          </a:p>
        </c:txPr>
        <c:crossAx val="1"/>
        <c:crosses val="autoZero"/>
        <c:auto val="1"/>
        <c:lblAlgn val="ctr"/>
        <c:lblOffset val="100"/>
        <c:tickLblSkip val="1"/>
        <c:tickMarkSkip val="1"/>
        <c:noMultiLvlLbl val="0"/>
      </c:catAx>
      <c:valAx>
        <c:axId val="1"/>
        <c:scaling>
          <c:orientation val="minMax"/>
        </c:scaling>
        <c:delete val="0"/>
        <c:axPos val="l"/>
        <c:numFmt formatCode="#,##0.00_ " sourceLinked="1"/>
        <c:majorTickMark val="in"/>
        <c:minorTickMark val="none"/>
        <c:tickLblPos val="nextTo"/>
        <c:spPr>
          <a:ln w="3175">
            <a:solidFill>
              <a:srgbClr val="000000"/>
            </a:solidFill>
            <a:prstDash val="solid"/>
          </a:ln>
        </c:spPr>
        <c:txPr>
          <a:bodyPr rot="0" vert="horz"/>
          <a:lstStyle/>
          <a:p>
            <a:pPr>
              <a:defRPr/>
            </a:pPr>
            <a:endParaRPr lang="zh-CN"/>
          </a:p>
        </c:txPr>
        <c:crossAx val="775768431"/>
        <c:crosses val="autoZero"/>
        <c:crossBetween val="between"/>
      </c:valAx>
      <c:spPr>
        <a:solidFill>
          <a:srgbClr val="FFFFFF"/>
        </a:solidFill>
        <a:ln w="12700">
          <a:solidFill>
            <a:srgbClr val="FFFFFF"/>
          </a:solidFill>
          <a:prstDash val="solid"/>
        </a:ln>
      </c:spPr>
    </c:plotArea>
    <c:legend>
      <c:legendPos val="r"/>
      <c:layout>
        <c:manualLayout>
          <c:xMode val="edge"/>
          <c:yMode val="edge"/>
          <c:x val="0.17860789178954406"/>
          <c:y val="4.0748472730239536E-2"/>
          <c:w val="0.78949881077211526"/>
          <c:h val="7.6403347443983499E-2"/>
        </c:manualLayout>
      </c:layout>
      <c:overlay val="0"/>
      <c:spPr>
        <a:solidFill>
          <a:srgbClr val="FFFFFF"/>
        </a:solidFill>
        <a:ln w="3175">
          <a:solidFill>
            <a:srgbClr val="000000"/>
          </a:solidFill>
          <a:prstDash val="solid"/>
        </a:ln>
      </c:spPr>
    </c:legend>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宋体"/>
          <a:ea typeface="宋体"/>
          <a:cs typeface="宋体"/>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5581235578592"/>
          <c:y val="8.9347378877318501E-2"/>
          <c:w val="0.86556325096982001"/>
          <c:h val="0.78007134635197306"/>
        </c:manualLayout>
      </c:layout>
      <c:barChart>
        <c:barDir val="col"/>
        <c:grouping val="clustered"/>
        <c:varyColors val="0"/>
        <c:ser>
          <c:idx val="6"/>
          <c:order val="0"/>
          <c:tx>
            <c:strRef>
              <c:f>Sheet1!$A$32</c:f>
              <c:strCache>
                <c:ptCount val="1"/>
                <c:pt idx="0">
                  <c:v>保险深度（%）</c:v>
                </c:pt>
              </c:strCache>
            </c:strRef>
          </c:tx>
          <c:spPr>
            <a:solidFill>
              <a:srgbClr val="0066CC"/>
            </a:solidFill>
            <a:ln w="12700">
              <a:solidFill>
                <a:srgbClr val="000000"/>
              </a:solidFill>
              <a:prstDash val="solid"/>
            </a:ln>
          </c:spPr>
          <c:invertIfNegative val="0"/>
          <c:cat>
            <c:numRef>
              <c:f>Sheet1!$J$1:$AR$1</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Sheet1!$J$32:$AR$32</c:f>
              <c:numCache>
                <c:formatCode>0.00%</c:formatCode>
                <c:ptCount val="35"/>
                <c:pt idx="0">
                  <c:v>6.7409290000000005E-3</c:v>
                </c:pt>
                <c:pt idx="1">
                  <c:v>7.2404119999999999E-3</c:v>
                </c:pt>
                <c:pt idx="2">
                  <c:v>7.957591E-3</c:v>
                </c:pt>
                <c:pt idx="3">
                  <c:v>8.4166290000000001E-3</c:v>
                </c:pt>
                <c:pt idx="4">
                  <c:v>8.8378290000000002E-3</c:v>
                </c:pt>
                <c:pt idx="5">
                  <c:v>9.574006999999999E-3</c:v>
                </c:pt>
                <c:pt idx="6">
                  <c:v>1.0592523E-2</c:v>
                </c:pt>
                <c:pt idx="7">
                  <c:v>1.0521887000000001E-2</c:v>
                </c:pt>
                <c:pt idx="8">
                  <c:v>1.1662862999999999E-2</c:v>
                </c:pt>
                <c:pt idx="9">
                  <c:v>1.4944256E-2</c:v>
                </c:pt>
                <c:pt idx="10">
                  <c:v>1.4861791000000001E-2</c:v>
                </c:pt>
                <c:pt idx="11">
                  <c:v>1.6299999999999999E-2</c:v>
                </c:pt>
                <c:pt idx="12">
                  <c:v>1.7899999999999999E-2</c:v>
                </c:pt>
                <c:pt idx="13">
                  <c:v>2.2000000000000002E-2</c:v>
                </c:pt>
                <c:pt idx="14">
                  <c:v>2.98E-2</c:v>
                </c:pt>
                <c:pt idx="15">
                  <c:v>3.3300000000000003E-2</c:v>
                </c:pt>
                <c:pt idx="16">
                  <c:v>3.2599999999999997E-2</c:v>
                </c:pt>
                <c:pt idx="17">
                  <c:v>2.7000000000000003E-2</c:v>
                </c:pt>
                <c:pt idx="18">
                  <c:v>2.7000000000000003E-2</c:v>
                </c:pt>
                <c:pt idx="19">
                  <c:v>2.8999999999999998E-2</c:v>
                </c:pt>
                <c:pt idx="20">
                  <c:v>3.3000000000000002E-2</c:v>
                </c:pt>
                <c:pt idx="21">
                  <c:v>3.4000000000000002E-2</c:v>
                </c:pt>
                <c:pt idx="22">
                  <c:v>3.7999999999999999E-2</c:v>
                </c:pt>
                <c:pt idx="23">
                  <c:v>0.03</c:v>
                </c:pt>
                <c:pt idx="24" formatCode="General">
                  <c:v>2.9600000000000001E-2</c:v>
                </c:pt>
                <c:pt idx="25" formatCode="General">
                  <c:v>0.03</c:v>
                </c:pt>
                <c:pt idx="26" formatCode="General">
                  <c:v>3.2000000000000001E-2</c:v>
                </c:pt>
                <c:pt idx="27" formatCode="_(* #,##0.00_);_(* \(#,##0.00\);_(* &quot;-&quot;??_);_(@_)">
                  <c:v>3.5700000000000003E-2</c:v>
                </c:pt>
                <c:pt idx="28" formatCode="General">
                  <c:v>4.1500000000000002E-2</c:v>
                </c:pt>
                <c:pt idx="29">
                  <c:v>4.5699999999999998E-2</c:v>
                </c:pt>
                <c:pt idx="30">
                  <c:v>4.2200000000000001E-2</c:v>
                </c:pt>
                <c:pt idx="31">
                  <c:v>4.2999999999999997E-2</c:v>
                </c:pt>
                <c:pt idx="32">
                  <c:v>4.4999999999999998E-2</c:v>
                </c:pt>
                <c:pt idx="33">
                  <c:v>3.9E-2</c:v>
                </c:pt>
                <c:pt idx="34">
                  <c:v>3.9E-2</c:v>
                </c:pt>
              </c:numCache>
            </c:numRef>
          </c:val>
          <c:extLst>
            <c:ext xmlns:c16="http://schemas.microsoft.com/office/drawing/2014/chart" uri="{C3380CC4-5D6E-409C-BE32-E72D297353CC}">
              <c16:uniqueId val="{00000000-AD43-44D9-8019-B16730CB25F9}"/>
            </c:ext>
          </c:extLst>
        </c:ser>
        <c:ser>
          <c:idx val="7"/>
          <c:order val="1"/>
          <c:tx>
            <c:strRef>
              <c:f>Sheet1!$A$33</c:f>
              <c:strCache>
                <c:ptCount val="1"/>
                <c:pt idx="0">
                  <c:v>  寿险保险深度</c:v>
                </c:pt>
              </c:strCache>
            </c:strRef>
          </c:tx>
          <c:spPr>
            <a:solidFill>
              <a:srgbClr val="CCCCFF"/>
            </a:solidFill>
            <a:ln w="12700">
              <a:solidFill>
                <a:srgbClr val="000000"/>
              </a:solidFill>
              <a:prstDash val="solid"/>
            </a:ln>
          </c:spPr>
          <c:invertIfNegative val="0"/>
          <c:cat>
            <c:numRef>
              <c:f>Sheet1!$J$1:$AR$1</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Sheet1!$J$33:$AR$33</c:f>
              <c:numCache>
                <c:formatCode>0.00%</c:formatCode>
                <c:ptCount val="35"/>
                <c:pt idx="0">
                  <c:v>1.4934550000000001E-3</c:v>
                </c:pt>
                <c:pt idx="1">
                  <c:v>1.452292E-3</c:v>
                </c:pt>
                <c:pt idx="2">
                  <c:v>1.6723129999999999E-3</c:v>
                </c:pt>
                <c:pt idx="3">
                  <c:v>1.9546949999999998E-3</c:v>
                </c:pt>
                <c:pt idx="4">
                  <c:v>2.7136119999999998E-3</c:v>
                </c:pt>
                <c:pt idx="5">
                  <c:v>2.8526549999999999E-3</c:v>
                </c:pt>
                <c:pt idx="6">
                  <c:v>3.464544E-3</c:v>
                </c:pt>
                <c:pt idx="7">
                  <c:v>3.3209009999999998E-3</c:v>
                </c:pt>
                <c:pt idx="8">
                  <c:v>4.8109310000000001E-3</c:v>
                </c:pt>
                <c:pt idx="9">
                  <c:v>8.4337709999999996E-3</c:v>
                </c:pt>
                <c:pt idx="10">
                  <c:v>8.5817010000000006E-3</c:v>
                </c:pt>
                <c:pt idx="11">
                  <c:v>1.0200000000000001E-2</c:v>
                </c:pt>
                <c:pt idx="12">
                  <c:v>1.1200000000000002E-2</c:v>
                </c:pt>
                <c:pt idx="13">
                  <c:v>1.34E-2</c:v>
                </c:pt>
                <c:pt idx="14">
                  <c:v>2.0299999999999999E-2</c:v>
                </c:pt>
                <c:pt idx="15">
                  <c:v>2.3E-2</c:v>
                </c:pt>
                <c:pt idx="16">
                  <c:v>2.2100000000000002E-2</c:v>
                </c:pt>
                <c:pt idx="17">
                  <c:v>1.78E-2</c:v>
                </c:pt>
                <c:pt idx="18">
                  <c:v>1.7000000000000001E-2</c:v>
                </c:pt>
                <c:pt idx="19">
                  <c:v>1.8000000000000002E-2</c:v>
                </c:pt>
                <c:pt idx="20">
                  <c:v>2.2000000000000002E-2</c:v>
                </c:pt>
                <c:pt idx="21">
                  <c:v>2.3E-2</c:v>
                </c:pt>
                <c:pt idx="22">
                  <c:v>2.5000000000000001E-2</c:v>
                </c:pt>
                <c:pt idx="23">
                  <c:v>1.8000000000000002E-2</c:v>
                </c:pt>
                <c:pt idx="24">
                  <c:v>1.7000000000000001E-2</c:v>
                </c:pt>
                <c:pt idx="25" formatCode="General">
                  <c:v>1.6E-2</c:v>
                </c:pt>
                <c:pt idx="26">
                  <c:v>1.7000000000000001E-2</c:v>
                </c:pt>
                <c:pt idx="27">
                  <c:v>1.95E-2</c:v>
                </c:pt>
                <c:pt idx="28">
                  <c:v>2.3399999999999997E-2</c:v>
                </c:pt>
                <c:pt idx="29">
                  <c:v>2.6800000000000001E-2</c:v>
                </c:pt>
                <c:pt idx="30">
                  <c:v>2.3E-2</c:v>
                </c:pt>
                <c:pt idx="31">
                  <c:v>2.3E-2</c:v>
                </c:pt>
                <c:pt idx="32">
                  <c:v>2.4E-2</c:v>
                </c:pt>
                <c:pt idx="33">
                  <c:v>2.1000000000000001E-2</c:v>
                </c:pt>
                <c:pt idx="34">
                  <c:v>0.02</c:v>
                </c:pt>
              </c:numCache>
            </c:numRef>
          </c:val>
          <c:extLst>
            <c:ext xmlns:c16="http://schemas.microsoft.com/office/drawing/2014/chart" uri="{C3380CC4-5D6E-409C-BE32-E72D297353CC}">
              <c16:uniqueId val="{00000001-AD43-44D9-8019-B16730CB25F9}"/>
            </c:ext>
          </c:extLst>
        </c:ser>
        <c:ser>
          <c:idx val="8"/>
          <c:order val="2"/>
          <c:tx>
            <c:strRef>
              <c:f>Sheet1!$A$34</c:f>
              <c:strCache>
                <c:ptCount val="1"/>
                <c:pt idx="0">
                  <c:v>  财险保险深度</c:v>
                </c:pt>
              </c:strCache>
            </c:strRef>
          </c:tx>
          <c:spPr>
            <a:solidFill>
              <a:srgbClr val="000080"/>
            </a:solidFill>
            <a:ln w="12700">
              <a:solidFill>
                <a:srgbClr val="000000"/>
              </a:solidFill>
              <a:prstDash val="solid"/>
            </a:ln>
          </c:spPr>
          <c:invertIfNegative val="0"/>
          <c:cat>
            <c:numRef>
              <c:f>Sheet1!$J$1:$AR$1</c:f>
              <c:numCache>
                <c:formatCode>General</c:formatCode>
                <c:ptCount val="35"/>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numCache>
            </c:numRef>
          </c:cat>
          <c:val>
            <c:numRef>
              <c:f>Sheet1!$J$34:$AR$34</c:f>
              <c:numCache>
                <c:formatCode>0.00%</c:formatCode>
                <c:ptCount val="35"/>
                <c:pt idx="0">
                  <c:v>5.2474740000000002E-3</c:v>
                </c:pt>
                <c:pt idx="1">
                  <c:v>5.7881199999999999E-3</c:v>
                </c:pt>
                <c:pt idx="2">
                  <c:v>6.285278E-3</c:v>
                </c:pt>
                <c:pt idx="3">
                  <c:v>6.4619339999999999E-3</c:v>
                </c:pt>
                <c:pt idx="4">
                  <c:v>6.1242170000000004E-3</c:v>
                </c:pt>
                <c:pt idx="5">
                  <c:v>6.7213519999999999E-3</c:v>
                </c:pt>
                <c:pt idx="6">
                  <c:v>7.1279790000000004E-3</c:v>
                </c:pt>
                <c:pt idx="7">
                  <c:v>7.2009860000000004E-3</c:v>
                </c:pt>
                <c:pt idx="8">
                  <c:v>6.8519319999999998E-3</c:v>
                </c:pt>
                <c:pt idx="9">
                  <c:v>6.5104849999999999E-3</c:v>
                </c:pt>
                <c:pt idx="10">
                  <c:v>6.2800900000000003E-3</c:v>
                </c:pt>
                <c:pt idx="11">
                  <c:v>6.1000000000000004E-3</c:v>
                </c:pt>
                <c:pt idx="12">
                  <c:v>6.7000000000000002E-3</c:v>
                </c:pt>
                <c:pt idx="13">
                  <c:v>8.6E-3</c:v>
                </c:pt>
                <c:pt idx="14">
                  <c:v>9.5999999999999992E-3</c:v>
                </c:pt>
                <c:pt idx="15">
                  <c:v>1.03E-2</c:v>
                </c:pt>
                <c:pt idx="16">
                  <c:v>1.0500000000000001E-2</c:v>
                </c:pt>
                <c:pt idx="17">
                  <c:v>9.1999999999999998E-3</c:v>
                </c:pt>
                <c:pt idx="18">
                  <c:v>0.01</c:v>
                </c:pt>
                <c:pt idx="19">
                  <c:v>1.1000000000000001E-2</c:v>
                </c:pt>
                <c:pt idx="20">
                  <c:v>0.01</c:v>
                </c:pt>
                <c:pt idx="21">
                  <c:v>1.1000000000000001E-2</c:v>
                </c:pt>
                <c:pt idx="22">
                  <c:v>1.3000000000000001E-2</c:v>
                </c:pt>
                <c:pt idx="23">
                  <c:v>1.2E-2</c:v>
                </c:pt>
                <c:pt idx="24">
                  <c:v>1.26E-2</c:v>
                </c:pt>
                <c:pt idx="25">
                  <c:v>1.4E-2</c:v>
                </c:pt>
                <c:pt idx="26">
                  <c:v>1.4999999999999999E-2</c:v>
                </c:pt>
                <c:pt idx="27">
                  <c:v>1.6299999999999999E-2</c:v>
                </c:pt>
                <c:pt idx="28">
                  <c:v>1.8100000000000002E-2</c:v>
                </c:pt>
                <c:pt idx="29">
                  <c:v>1.89E-2</c:v>
                </c:pt>
                <c:pt idx="30">
                  <c:v>1.9199999999999998E-2</c:v>
                </c:pt>
                <c:pt idx="31">
                  <c:v>2.01E-2</c:v>
                </c:pt>
                <c:pt idx="32">
                  <c:v>2.1000000000000001E-2</c:v>
                </c:pt>
                <c:pt idx="33">
                  <c:v>1.9E-2</c:v>
                </c:pt>
                <c:pt idx="34">
                  <c:v>1.9E-2</c:v>
                </c:pt>
              </c:numCache>
            </c:numRef>
          </c:val>
          <c:extLst>
            <c:ext xmlns:c16="http://schemas.microsoft.com/office/drawing/2014/chart" uri="{C3380CC4-5D6E-409C-BE32-E72D297353CC}">
              <c16:uniqueId val="{00000002-AD43-44D9-8019-B16730CB25F9}"/>
            </c:ext>
          </c:extLst>
        </c:ser>
        <c:dLbls>
          <c:showLegendKey val="0"/>
          <c:showVal val="0"/>
          <c:showCatName val="0"/>
          <c:showSerName val="0"/>
          <c:showPercent val="0"/>
          <c:showBubbleSize val="0"/>
        </c:dLbls>
        <c:gapWidth val="150"/>
        <c:axId val="775756783"/>
        <c:axId val="1"/>
      </c:barChart>
      <c:catAx>
        <c:axId val="775756783"/>
        <c:scaling>
          <c:orientation val="minMax"/>
        </c:scaling>
        <c:delete val="0"/>
        <c:axPos val="b"/>
        <c:numFmt formatCode="General" sourceLinked="1"/>
        <c:majorTickMark val="in"/>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宋体"/>
                <a:ea typeface="宋体"/>
                <a:cs typeface="宋体"/>
              </a:defRPr>
            </a:pPr>
            <a:endParaRPr lang="zh-CN"/>
          </a:p>
        </c:txPr>
        <c:crossAx val="1"/>
        <c:crosses val="autoZero"/>
        <c:auto val="1"/>
        <c:lblAlgn val="ctr"/>
        <c:lblOffset val="100"/>
        <c:tickLblSkip val="1"/>
        <c:tickMarkSkip val="1"/>
        <c:noMultiLvlLbl val="0"/>
      </c:catAx>
      <c:valAx>
        <c:axId val="1"/>
        <c:scaling>
          <c:orientation val="minMax"/>
        </c:scaling>
        <c:delete val="0"/>
        <c:axPos val="l"/>
        <c:numFmt formatCode="0.00%" sourceLinked="1"/>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宋体"/>
                <a:ea typeface="宋体"/>
                <a:cs typeface="宋体"/>
              </a:defRPr>
            </a:pPr>
            <a:endParaRPr lang="zh-CN"/>
          </a:p>
        </c:txPr>
        <c:crossAx val="775756783"/>
        <c:crosses val="autoZero"/>
        <c:crossBetween val="between"/>
      </c:valAx>
      <c:spPr>
        <a:solidFill>
          <a:srgbClr val="FFFFFF"/>
        </a:solidFill>
        <a:ln w="12700">
          <a:solidFill>
            <a:srgbClr val="FFFFFF"/>
          </a:solidFill>
          <a:prstDash val="solid"/>
        </a:ln>
      </c:spPr>
    </c:plotArea>
    <c:legend>
      <c:legendPos val="r"/>
      <c:layout>
        <c:manualLayout>
          <c:xMode val="edge"/>
          <c:yMode val="edge"/>
          <c:x val="0.15084881316004523"/>
          <c:y val="5.2338157970197766E-2"/>
          <c:w val="0.73103637737497218"/>
          <c:h val="7.6638201000093067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宋体"/>
              <a:ea typeface="宋体"/>
              <a:cs typeface="宋体"/>
            </a:defRPr>
          </a:pPr>
          <a:endParaRPr lang="zh-CN"/>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宋体"/>
          <a:ea typeface="宋体"/>
          <a:cs typeface="宋体"/>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pPr>
              <a:defRPr/>
            </a:pPr>
            <a:fld id="{5917E940-E929-46F6-BCF0-51ECA3832E4F}" type="datetimeFigureOut">
              <a:rPr lang="zh-CN" altLang="en-US"/>
              <a:pPr>
                <a:defRPr/>
              </a:pPr>
              <a:t>2023/8/18</a:t>
            </a:fld>
            <a:endParaRPr lang="zh-CN" altLang="en-US"/>
          </a:p>
        </p:txBody>
      </p:sp>
      <p:sp>
        <p:nvSpPr>
          <p:cNvPr id="4" name="页脚占位符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pPr>
              <a:defRPr/>
            </a:pPr>
            <a:fld id="{08ECE450-34D8-45DD-B661-43C69629E3DE}"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95725" y="0"/>
            <a:ext cx="2979738" cy="500063"/>
          </a:xfrm>
          <a:prstGeom prst="rect">
            <a:avLst/>
          </a:prstGeom>
        </p:spPr>
        <p:txBody>
          <a:bodyPr vert="horz" lIns="91440" tIns="45720" rIns="91440" bIns="45720" rtlCol="0"/>
          <a:lstStyle>
            <a:lvl1pPr algn="r">
              <a:defRPr sz="1200"/>
            </a:lvl1pPr>
          </a:lstStyle>
          <a:p>
            <a:fld id="{5D624611-13B9-4AA7-99A8-506AFE74244B}" type="datetimeFigureOut">
              <a:rPr lang="zh-CN" altLang="en-US" smtClean="0"/>
              <a:pPr/>
              <a:t>2023/8/18</a:t>
            </a:fld>
            <a:endParaRPr lang="zh-CN" altLang="en-US"/>
          </a:p>
        </p:txBody>
      </p:sp>
      <p:sp>
        <p:nvSpPr>
          <p:cNvPr id="4" name="幻灯片图像占位符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7388" y="4751388"/>
            <a:ext cx="5502275" cy="45005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99600"/>
            <a:ext cx="2979738" cy="500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95725" y="9499600"/>
            <a:ext cx="2979738" cy="500063"/>
          </a:xfrm>
          <a:prstGeom prst="rect">
            <a:avLst/>
          </a:prstGeom>
        </p:spPr>
        <p:txBody>
          <a:bodyPr vert="horz" lIns="91440" tIns="45720" rIns="91440" bIns="45720" rtlCol="0" anchor="b"/>
          <a:lstStyle>
            <a:lvl1pPr algn="r">
              <a:defRPr sz="1200"/>
            </a:lvl1pPr>
          </a:lstStyle>
          <a:p>
            <a:fld id="{7AF3EF3F-BF26-4B4F-9686-645A92262E3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直接连接符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直接连接符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直接连接符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直接连接符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直接连接符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直接连接符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椭圆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椭圆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椭圆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椭圆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椭圆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标题 7"/>
          <p:cNvSpPr>
            <a:spLocks noGrp="1"/>
          </p:cNvSpPr>
          <p:nvPr>
            <p:ph type="ctrTitle"/>
          </p:nvPr>
        </p:nvSpPr>
        <p:spPr>
          <a:xfrm>
            <a:off x="2286000" y="3124200"/>
            <a:ext cx="6172200" cy="1894362"/>
          </a:xfrm>
        </p:spPr>
        <p:txBody>
          <a:bodyPr/>
          <a:lstStyle>
            <a:lvl1pPr>
              <a:defRPr b="1"/>
            </a:lvl1pPr>
          </a:lstStyle>
          <a:p>
            <a:r>
              <a:rPr lang="zh-CN" altLang="en-US"/>
              <a:t>单击此处编辑母版标题样式</a:t>
            </a:r>
            <a:endParaRPr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22" name="日期占位符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zh-CN"/>
          </a:p>
        </p:txBody>
      </p:sp>
      <p:sp>
        <p:nvSpPr>
          <p:cNvPr id="23" name="页脚占位符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zh-CN"/>
          </a:p>
        </p:txBody>
      </p:sp>
      <p:sp>
        <p:nvSpPr>
          <p:cNvPr id="24" name="灯片编号占位符 28"/>
          <p:cNvSpPr>
            <a:spLocks noGrp="1"/>
          </p:cNvSpPr>
          <p:nvPr>
            <p:ph type="sldNum" sz="quarter" idx="12"/>
          </p:nvPr>
        </p:nvSpPr>
        <p:spPr bwMode="auto">
          <a:xfrm>
            <a:off x="1325563" y="4929188"/>
            <a:ext cx="609600" cy="517525"/>
          </a:xfrm>
        </p:spPr>
        <p:txBody>
          <a:bodyPr/>
          <a:lstStyle>
            <a:lvl1pPr>
              <a:defRPr/>
            </a:lvl1pPr>
          </a:lstStyle>
          <a:p>
            <a:pPr>
              <a:defRPr/>
            </a:pPr>
            <a:fld id="{1A0C179C-12E2-48E0-91A2-DE8BA5CAA70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D8DB783E-4282-4DDF-AAE3-9F8385529D87}"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5FD75858-53AD-405A-93CA-424941976DD8}"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457200" y="1600200"/>
            <a:ext cx="7467600" cy="487375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6"/>
          <p:cNvSpPr>
            <a:spLocks noGrp="1"/>
          </p:cNvSpPr>
          <p:nvPr>
            <p:ph type="dt" sz="half" idx="10"/>
          </p:nvPr>
        </p:nvSpPr>
        <p:spPr/>
        <p:txBody>
          <a:bodyPr rtlCol="0"/>
          <a:lstStyle>
            <a:lvl1pPr>
              <a:defRPr/>
            </a:lvl1pPr>
          </a:lstStyle>
          <a:p>
            <a:pPr>
              <a:defRPr/>
            </a:pPr>
            <a:endParaRPr lang="en-US" altLang="zh-CN"/>
          </a:p>
        </p:txBody>
      </p:sp>
      <p:sp>
        <p:nvSpPr>
          <p:cNvPr id="5" name="灯片编号占位符 8"/>
          <p:cNvSpPr>
            <a:spLocks noGrp="1"/>
          </p:cNvSpPr>
          <p:nvPr>
            <p:ph type="sldNum" sz="quarter" idx="11"/>
          </p:nvPr>
        </p:nvSpPr>
        <p:spPr/>
        <p:txBody>
          <a:bodyPr rtlCol="0"/>
          <a:lstStyle>
            <a:lvl1pPr>
              <a:defRPr/>
            </a:lvl1pPr>
          </a:lstStyle>
          <a:p>
            <a:pPr>
              <a:defRPr/>
            </a:pPr>
            <a:fld id="{3ED65114-EDCB-4C13-8720-B6D02A798F2B}" type="slidenum">
              <a:rPr lang="zh-CN" altLang="en-US"/>
              <a:pPr>
                <a:defRPr/>
              </a:pPr>
              <a:t>‹#›</a:t>
            </a:fld>
            <a:endParaRPr lang="en-US" altLang="zh-CN"/>
          </a:p>
        </p:txBody>
      </p:sp>
      <p:sp>
        <p:nvSpPr>
          <p:cNvPr id="6" name="页脚占位符 9"/>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直接连接符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直接连接符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直接连接符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直接连接符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直接连接符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椭圆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椭圆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椭圆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椭圆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椭圆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直接连接符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lang="zh-CN" altLang="en-US"/>
              <a:t>单击此处编辑母版标题样式</a:t>
            </a:r>
            <a:endParaRPr lang="en-US"/>
          </a:p>
        </p:txBody>
      </p:sp>
      <p:sp>
        <p:nvSpPr>
          <p:cNvPr id="3" name="文本占位符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20" name="日期占位符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zh-CN"/>
          </a:p>
        </p:txBody>
      </p:sp>
      <p:sp>
        <p:nvSpPr>
          <p:cNvPr id="21" name="页脚占位符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zh-CN"/>
          </a:p>
        </p:txBody>
      </p:sp>
      <p:sp>
        <p:nvSpPr>
          <p:cNvPr id="22" name="灯片编号占位符 5"/>
          <p:cNvSpPr>
            <a:spLocks noGrp="1"/>
          </p:cNvSpPr>
          <p:nvPr>
            <p:ph type="sldNum" sz="quarter" idx="12"/>
          </p:nvPr>
        </p:nvSpPr>
        <p:spPr bwMode="auto">
          <a:xfrm>
            <a:off x="1339850" y="4929188"/>
            <a:ext cx="609600" cy="517525"/>
          </a:xfrm>
        </p:spPr>
        <p:txBody>
          <a:bodyPr/>
          <a:lstStyle>
            <a:lvl1pPr>
              <a:defRPr/>
            </a:lvl1pPr>
          </a:lstStyle>
          <a:p>
            <a:pPr>
              <a:defRPr/>
            </a:pPr>
            <a:fld id="{E838C18D-4617-4E7E-A0BC-D80422FEB9AE}"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457200" y="1600200"/>
            <a:ext cx="36576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4270248" y="1600200"/>
            <a:ext cx="36576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2D2C4DD3-3CCD-4845-80A5-5D29D60BB4BC}"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lstStyle>
            <a:lvl1pPr>
              <a:defRPr/>
            </a:lvl1pPr>
          </a:lstStyle>
          <a:p>
            <a:r>
              <a:rPr lang="zh-CN" altLang="en-US"/>
              <a:t>单击此处编辑母版标题样式</a:t>
            </a:r>
            <a:endParaRPr lang="en-US"/>
          </a:p>
        </p:txBody>
      </p:sp>
      <p:sp>
        <p:nvSpPr>
          <p:cNvPr id="11" name="内容占位符 10"/>
          <p:cNvSpPr>
            <a:spLocks noGrp="1"/>
          </p:cNvSpPr>
          <p:nvPr>
            <p:ph sz="quarter" idx="2"/>
          </p:nvPr>
        </p:nvSpPr>
        <p:spPr>
          <a:xfrm>
            <a:off x="457200" y="2362200"/>
            <a:ext cx="3657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quarter" idx="4"/>
          </p:nvPr>
        </p:nvSpPr>
        <p:spPr>
          <a:xfrm>
            <a:off x="4371975" y="2362200"/>
            <a:ext cx="3657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CN" altLang="en-US"/>
              <a:t>单击此处编辑母版文本样式</a:t>
            </a:r>
          </a:p>
        </p:txBody>
      </p:sp>
      <p:sp>
        <p:nvSpPr>
          <p:cNvPr id="7" name="日期占位符 13"/>
          <p:cNvSpPr>
            <a:spLocks noGrp="1"/>
          </p:cNvSpPr>
          <p:nvPr>
            <p:ph type="dt" sz="half" idx="10"/>
          </p:nvPr>
        </p:nvSpPr>
        <p:spPr/>
        <p:txBody>
          <a:bodyPr/>
          <a:lstStyle>
            <a:lvl1pPr>
              <a:defRPr/>
            </a:lvl1pPr>
          </a:lstStyle>
          <a:p>
            <a:pPr>
              <a:defRPr/>
            </a:pPr>
            <a:endParaRPr lang="en-US" altLang="zh-CN"/>
          </a:p>
        </p:txBody>
      </p:sp>
      <p:sp>
        <p:nvSpPr>
          <p:cNvPr id="8" name="页脚占位符 2"/>
          <p:cNvSpPr>
            <a:spLocks noGrp="1"/>
          </p:cNvSpPr>
          <p:nvPr>
            <p:ph type="ftr" sz="quarter" idx="11"/>
          </p:nvPr>
        </p:nvSpPr>
        <p:spPr/>
        <p:txBody>
          <a:bodyPr/>
          <a:lstStyle>
            <a:lvl1pPr>
              <a:defRPr/>
            </a:lvl1pPr>
          </a:lstStyle>
          <a:p>
            <a:pPr>
              <a:defRPr/>
            </a:pPr>
            <a:endParaRPr lang="en-US" altLang="zh-CN"/>
          </a:p>
        </p:txBody>
      </p:sp>
      <p:sp>
        <p:nvSpPr>
          <p:cNvPr id="9" name="灯片编号占位符 22"/>
          <p:cNvSpPr>
            <a:spLocks noGrp="1"/>
          </p:cNvSpPr>
          <p:nvPr>
            <p:ph type="sldNum" sz="quarter" idx="12"/>
          </p:nvPr>
        </p:nvSpPr>
        <p:spPr/>
        <p:txBody>
          <a:bodyPr/>
          <a:lstStyle>
            <a:lvl1pPr>
              <a:defRPr/>
            </a:lvl1pPr>
          </a:lstStyle>
          <a:p>
            <a:pPr>
              <a:defRPr/>
            </a:pPr>
            <a:fld id="{4A03F677-C3B5-4C69-B993-B22D051983DF}"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5"/>
          <p:cNvSpPr>
            <a:spLocks noGrp="1"/>
          </p:cNvSpPr>
          <p:nvPr>
            <p:ph type="dt" sz="half" idx="10"/>
          </p:nvPr>
        </p:nvSpPr>
        <p:spPr/>
        <p:txBody>
          <a:bodyPr rtlCol="0"/>
          <a:lstStyle>
            <a:lvl1pPr>
              <a:defRPr/>
            </a:lvl1pPr>
          </a:lstStyle>
          <a:p>
            <a:pPr>
              <a:defRPr/>
            </a:pPr>
            <a:endParaRPr lang="en-US" altLang="zh-CN"/>
          </a:p>
        </p:txBody>
      </p:sp>
      <p:sp>
        <p:nvSpPr>
          <p:cNvPr id="4" name="灯片编号占位符 6"/>
          <p:cNvSpPr>
            <a:spLocks noGrp="1"/>
          </p:cNvSpPr>
          <p:nvPr>
            <p:ph type="sldNum" sz="quarter" idx="11"/>
          </p:nvPr>
        </p:nvSpPr>
        <p:spPr/>
        <p:txBody>
          <a:bodyPr rtlCol="0"/>
          <a:lstStyle>
            <a:lvl1pPr>
              <a:defRPr/>
            </a:lvl1pPr>
          </a:lstStyle>
          <a:p>
            <a:pPr>
              <a:defRPr/>
            </a:pPr>
            <a:fld id="{B203EC93-5BFA-4ACD-B90C-5CB52F77F30D}" type="slidenum">
              <a:rPr lang="zh-CN" altLang="en-US"/>
              <a:pPr>
                <a:defRPr/>
              </a:pPr>
              <a:t>‹#›</a:t>
            </a:fld>
            <a:endParaRPr lang="en-US" altLang="zh-CN"/>
          </a:p>
        </p:txBody>
      </p:sp>
      <p:sp>
        <p:nvSpPr>
          <p:cNvPr id="5" name="页脚占位符 7"/>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22"/>
          <p:cNvSpPr>
            <a:spLocks noGrp="1"/>
          </p:cNvSpPr>
          <p:nvPr>
            <p:ph type="sldNum" sz="quarter" idx="12"/>
          </p:nvPr>
        </p:nvSpPr>
        <p:spPr/>
        <p:txBody>
          <a:bodyPr/>
          <a:lstStyle>
            <a:lvl1pPr>
              <a:defRPr/>
            </a:lvl1pPr>
          </a:lstStyle>
          <a:p>
            <a:pPr>
              <a:defRPr/>
            </a:pPr>
            <a:fld id="{CE73E0E4-4F7C-420F-8258-028C2C2DB5D2}"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直接连接符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直接连接符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直接连接符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直接连接符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椭圆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标题 1"/>
          <p:cNvSpPr>
            <a:spLocks noGrp="1"/>
          </p:cNvSpPr>
          <p:nvPr>
            <p:ph type="title"/>
          </p:nvPr>
        </p:nvSpPr>
        <p:spPr>
          <a:xfrm rot="5400000">
            <a:off x="3371850" y="3200400"/>
            <a:ext cx="6309360" cy="457200"/>
          </a:xfrm>
        </p:spPr>
        <p:txBody>
          <a:bodyPr/>
          <a:lstStyle>
            <a:lvl1pPr algn="l">
              <a:buNone/>
              <a:defRPr sz="2000" b="1" cap="small" baseline="0"/>
            </a:lvl1pPr>
          </a:lstStyle>
          <a:p>
            <a:r>
              <a:rPr lang="zh-CN" altLang="en-US"/>
              <a:t>单击此处编辑母版标题样式</a:t>
            </a:r>
            <a:endParaRPr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18" name="内容占位符 17"/>
          <p:cNvSpPr>
            <a:spLocks noGrp="1"/>
          </p:cNvSpPr>
          <p:nvPr>
            <p:ph sz="quarter" idx="1"/>
          </p:nvPr>
        </p:nvSpPr>
        <p:spPr>
          <a:xfrm>
            <a:off x="304800" y="274320"/>
            <a:ext cx="5638800" cy="632764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2" name="日期占位符 20"/>
          <p:cNvSpPr>
            <a:spLocks noGrp="1"/>
          </p:cNvSpPr>
          <p:nvPr>
            <p:ph type="dt" sz="half" idx="10"/>
          </p:nvPr>
        </p:nvSpPr>
        <p:spPr/>
        <p:txBody>
          <a:bodyPr rtlCol="0"/>
          <a:lstStyle>
            <a:lvl1pPr>
              <a:defRPr/>
            </a:lvl1pPr>
          </a:lstStyle>
          <a:p>
            <a:pPr>
              <a:defRPr/>
            </a:pPr>
            <a:endParaRPr lang="en-US" altLang="zh-CN"/>
          </a:p>
        </p:txBody>
      </p:sp>
      <p:sp>
        <p:nvSpPr>
          <p:cNvPr id="13" name="灯片编号占位符 21"/>
          <p:cNvSpPr>
            <a:spLocks noGrp="1"/>
          </p:cNvSpPr>
          <p:nvPr>
            <p:ph type="sldNum" sz="quarter" idx="11"/>
          </p:nvPr>
        </p:nvSpPr>
        <p:spPr/>
        <p:txBody>
          <a:bodyPr rtlCol="0"/>
          <a:lstStyle>
            <a:lvl1pPr>
              <a:defRPr/>
            </a:lvl1pPr>
          </a:lstStyle>
          <a:p>
            <a:pPr>
              <a:defRPr/>
            </a:pPr>
            <a:fld id="{DC6A1368-1A30-4D4B-A7B9-6FEE11C716CA}" type="slidenum">
              <a:rPr lang="zh-CN" altLang="en-US"/>
              <a:pPr>
                <a:defRPr/>
              </a:pPr>
              <a:t>‹#›</a:t>
            </a:fld>
            <a:endParaRPr lang="en-US" altLang="zh-CN"/>
          </a:p>
        </p:txBody>
      </p:sp>
      <p:sp>
        <p:nvSpPr>
          <p:cNvPr id="14" name="页脚占位符 22"/>
          <p:cNvSpPr>
            <a:spLocks noGrp="1"/>
          </p:cNvSpPr>
          <p:nvPr>
            <p:ph type="ftr" sz="quarter" idx="12"/>
          </p:nvPr>
        </p:nvSpPr>
        <p:spPr/>
        <p:txBody>
          <a:bodyPr rtlCol="0"/>
          <a:lstStyle>
            <a:lvl1pPr>
              <a:defRPr/>
            </a:lvl1pPr>
          </a:lstStyle>
          <a:p>
            <a:pPr>
              <a:defRPr/>
            </a:pPr>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椭圆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直接连接符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直接连接符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直接连接符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直接连接符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标题 1"/>
          <p:cNvSpPr>
            <a:spLocks noGrp="1"/>
          </p:cNvSpPr>
          <p:nvPr>
            <p:ph type="title"/>
          </p:nvPr>
        </p:nvSpPr>
        <p:spPr>
          <a:xfrm rot="5400000">
            <a:off x="3350133" y="3200400"/>
            <a:ext cx="6309360" cy="457200"/>
          </a:xfrm>
        </p:spPr>
        <p:txBody>
          <a:bodyPr/>
          <a:lstStyle>
            <a:lvl1pPr algn="l">
              <a:buNone/>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CN" altLang="en-US"/>
              <a:t>单击此处编辑母版文本样式</a:t>
            </a:r>
          </a:p>
        </p:txBody>
      </p:sp>
      <p:sp>
        <p:nvSpPr>
          <p:cNvPr id="12" name="日期占位符 16"/>
          <p:cNvSpPr>
            <a:spLocks noGrp="1"/>
          </p:cNvSpPr>
          <p:nvPr>
            <p:ph type="dt" sz="half" idx="10"/>
          </p:nvPr>
        </p:nvSpPr>
        <p:spPr/>
        <p:txBody>
          <a:bodyPr rtlCol="0"/>
          <a:lstStyle>
            <a:lvl1pPr>
              <a:defRPr/>
            </a:lvl1pPr>
          </a:lstStyle>
          <a:p>
            <a:pPr>
              <a:defRPr/>
            </a:pPr>
            <a:endParaRPr lang="en-US" altLang="zh-CN"/>
          </a:p>
        </p:txBody>
      </p:sp>
      <p:sp>
        <p:nvSpPr>
          <p:cNvPr id="13" name="灯片编号占位符 17"/>
          <p:cNvSpPr>
            <a:spLocks noGrp="1"/>
          </p:cNvSpPr>
          <p:nvPr>
            <p:ph type="sldNum" sz="quarter" idx="11"/>
          </p:nvPr>
        </p:nvSpPr>
        <p:spPr/>
        <p:txBody>
          <a:bodyPr rtlCol="0"/>
          <a:lstStyle>
            <a:lvl1pPr>
              <a:defRPr/>
            </a:lvl1pPr>
          </a:lstStyle>
          <a:p>
            <a:pPr>
              <a:defRPr/>
            </a:pPr>
            <a:fld id="{05EFB495-1A64-46B5-93FB-FE664447688C}" type="slidenum">
              <a:rPr lang="zh-CN" altLang="en-US"/>
              <a:pPr>
                <a:defRPr/>
              </a:pPr>
              <a:t>‹#›</a:t>
            </a:fld>
            <a:endParaRPr lang="en-US" altLang="zh-CN"/>
          </a:p>
        </p:txBody>
      </p:sp>
      <p:sp>
        <p:nvSpPr>
          <p:cNvPr id="14" name="页脚占位符 20"/>
          <p:cNvSpPr>
            <a:spLocks noGrp="1"/>
          </p:cNvSpPr>
          <p:nvPr>
            <p:ph type="ftr" sz="quarter" idx="12"/>
          </p:nvPr>
        </p:nvSpPr>
        <p:spPr/>
        <p:txBody>
          <a:bodyPr rtlCol="0"/>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lang="zh-CN" altLang="en-US"/>
              <a:t>单击此处编辑母版标题样式</a:t>
            </a:r>
            <a:endParaRPr lang="en-US"/>
          </a:p>
        </p:txBody>
      </p:sp>
      <p:sp>
        <p:nvSpPr>
          <p:cNvPr id="2052" name="文本占位符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zh-CN"/>
          </a:p>
        </p:txBody>
      </p:sp>
      <p:sp>
        <p:nvSpPr>
          <p:cNvPr id="3" name="页脚占位符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zh-CN"/>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椭圆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灯片编号占位符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DFB7CF05-C85E-4018-82BA-F1E77D293AE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798" r:id="rId4"/>
    <p:sldLayoutId id="2147483799" r:id="rId5"/>
    <p:sldLayoutId id="2147483806" r:id="rId6"/>
    <p:sldLayoutId id="2147483800" r:id="rId7"/>
    <p:sldLayoutId id="2147483807" r:id="rId8"/>
    <p:sldLayoutId id="2147483808" r:id="rId9"/>
    <p:sldLayoutId id="2147483801" r:id="rId10"/>
    <p:sldLayoutId id="214748380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286000" y="3124200"/>
            <a:ext cx="6172200" cy="1893888"/>
          </a:xfrm>
        </p:spPr>
        <p:txBody>
          <a:bodyPr/>
          <a:lstStyle/>
          <a:p>
            <a:pPr eaLnBrk="1" fontAlgn="auto" hangingPunct="1">
              <a:spcAft>
                <a:spcPts val="0"/>
              </a:spcAft>
              <a:defRPr/>
            </a:pPr>
            <a:r>
              <a:rPr lang="zh-CN" altLang="en-US"/>
              <a:t>第一章</a:t>
            </a:r>
            <a:br>
              <a:rPr lang="zh-CN" altLang="en-US"/>
            </a:br>
            <a:endParaRPr lang="zh-CN" altLang="en-US"/>
          </a:p>
        </p:txBody>
      </p:sp>
      <p:sp>
        <p:nvSpPr>
          <p:cNvPr id="9219" name="Rectangle 3"/>
          <p:cNvSpPr>
            <a:spLocks noGrp="1" noChangeArrowheads="1"/>
          </p:cNvSpPr>
          <p:nvPr>
            <p:ph type="subTitle" idx="1"/>
          </p:nvPr>
        </p:nvSpPr>
        <p:spPr>
          <a:xfrm>
            <a:off x="2286000" y="5003800"/>
            <a:ext cx="6172200" cy="1371600"/>
          </a:xfrm>
        </p:spPr>
        <p:txBody>
          <a:bodyPr/>
          <a:lstStyle/>
          <a:p>
            <a:pPr eaLnBrk="1" hangingPunct="1"/>
            <a:r>
              <a:rPr lang="zh-CN" altLang="en-US"/>
              <a:t>财产保险概述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zh-CN" altLang="en-US" dirty="0"/>
              <a:t>四、财产保险的风险</a:t>
            </a:r>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zh-CN" altLang="en-US" dirty="0"/>
              <a:t>财产的间接损失 </a:t>
            </a:r>
          </a:p>
          <a:p>
            <a:pPr lvl="1" eaLnBrk="1" hangingPunct="1"/>
            <a:r>
              <a:rPr lang="zh-CN" altLang="en-US" dirty="0"/>
              <a:t>财产的直接损失而引起的后续损失。</a:t>
            </a:r>
          </a:p>
          <a:p>
            <a:pPr lvl="1" eaLnBrk="1" hangingPunct="1"/>
            <a:r>
              <a:rPr lang="zh-CN" altLang="en-US" dirty="0"/>
              <a:t>大多数财产保险都不保障间接损失，只是在某些特殊的财产保险中才专门承保间接损失。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zh-CN" altLang="en-US" dirty="0"/>
              <a:t>四、财产保险的风险</a:t>
            </a:r>
          </a:p>
        </p:txBody>
      </p:sp>
      <p:sp>
        <p:nvSpPr>
          <p:cNvPr id="37891" name="Rectangle 3"/>
          <p:cNvSpPr>
            <a:spLocks noGrp="1" noChangeArrowheads="1"/>
          </p:cNvSpPr>
          <p:nvPr>
            <p:ph sz="quarter" idx="1"/>
          </p:nvPr>
        </p:nvSpPr>
        <p:spPr>
          <a:xfrm>
            <a:off x="539750" y="1700213"/>
            <a:ext cx="7626350" cy="4419600"/>
          </a:xfrm>
        </p:spPr>
        <p:txBody>
          <a:bodyPr>
            <a:normAutofit lnSpcReduction="10000"/>
          </a:bodyPr>
          <a:lstStyle/>
          <a:p>
            <a:pPr marL="274320" indent="-274320" algn="just" eaLnBrk="1" fontAlgn="auto" hangingPunct="1">
              <a:lnSpc>
                <a:spcPct val="90000"/>
              </a:lnSpc>
              <a:spcAft>
                <a:spcPts val="0"/>
              </a:spcAft>
              <a:buFont typeface="Wingdings"/>
              <a:buChar char=""/>
              <a:defRPr/>
            </a:pPr>
            <a:r>
              <a:rPr lang="zh-CN" altLang="en-US" sz="2800" dirty="0"/>
              <a:t>费用支出</a:t>
            </a:r>
          </a:p>
          <a:p>
            <a:pPr marL="640080" lvl="1" indent="-274320" algn="just" eaLnBrk="1" fontAlgn="auto" hangingPunct="1">
              <a:lnSpc>
                <a:spcPct val="90000"/>
              </a:lnSpc>
              <a:spcAft>
                <a:spcPts val="0"/>
              </a:spcAft>
              <a:buFont typeface="Wingdings 2"/>
              <a:buChar char=""/>
              <a:defRPr/>
            </a:pPr>
            <a:r>
              <a:rPr lang="zh-CN" altLang="en-US" sz="2400" dirty="0"/>
              <a:t>财产在发生损失时会产生一些费用。海上保险中包括施救费用、救助费用、特别费用和额外费用。</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施救费用是指被保险人或其代理人、受雇人或受让人在保险标的遭受任何保险事故时，负有采取一切合理措施避免或减轻损失到最低限度的责任，从而进行各种施救工作并支出费用。</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救助费用通常在海上保险中涉及，是指船舶或货物遭遇海上危险事故时，对于自愿救助的第三者的救助行为使船舶或货物有效地避免或减少损失所支付的酬金。</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特别费用是指运输工具在海上遭遇海难后，在中途港或避难港卸货、存包、重装及续运货物所产生的费用。</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额外费用是指为了证明损失索赔的成立而支付的费用，如检验费用、查勘费用、海损理算师费等。</a:t>
            </a:r>
          </a:p>
          <a:p>
            <a:pPr marL="274320" indent="-274320" eaLnBrk="1" fontAlgn="auto" hangingPunct="1">
              <a:lnSpc>
                <a:spcPct val="90000"/>
              </a:lnSpc>
              <a:spcAft>
                <a:spcPts val="0"/>
              </a:spcAft>
              <a:buFont typeface="Wingdings"/>
              <a:buChar char=""/>
              <a:defRPr/>
            </a:pP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五、财产保险合同</a:t>
            </a:r>
            <a:r>
              <a:rPr lang="zh-CN" altLang="en-US" dirty="0"/>
              <a:t> </a:t>
            </a:r>
          </a:p>
        </p:txBody>
      </p:sp>
      <p:sp>
        <p:nvSpPr>
          <p:cNvPr id="37891" name="Rectangle 3"/>
          <p:cNvSpPr>
            <a:spLocks noGrp="1" noChangeArrowheads="1"/>
          </p:cNvSpPr>
          <p:nvPr>
            <p:ph sz="quarter" idx="1"/>
          </p:nvPr>
        </p:nvSpPr>
        <p:spPr>
          <a:xfrm>
            <a:off x="457200" y="1600200"/>
            <a:ext cx="7467600" cy="4873625"/>
          </a:xfrm>
        </p:spPr>
        <p:txBody>
          <a:bodyPr/>
          <a:lstStyle/>
          <a:p>
            <a:pPr eaLnBrk="1" hangingPunct="1"/>
            <a:r>
              <a:rPr lang="zh-CN" altLang="en-US">
                <a:latin typeface="宋体" pitchFamily="2" charset="-122"/>
              </a:rPr>
              <a:t>投保单</a:t>
            </a:r>
          </a:p>
          <a:p>
            <a:pPr eaLnBrk="1" hangingPunct="1"/>
            <a:r>
              <a:rPr lang="zh-CN" altLang="en-US">
                <a:latin typeface="宋体" pitchFamily="2" charset="-122"/>
              </a:rPr>
              <a:t>暂保单</a:t>
            </a:r>
          </a:p>
          <a:p>
            <a:pPr eaLnBrk="1" hangingPunct="1"/>
            <a:r>
              <a:rPr lang="zh-CN" altLang="en-US">
                <a:latin typeface="宋体" pitchFamily="2" charset="-122"/>
              </a:rPr>
              <a:t>保险单</a:t>
            </a:r>
          </a:p>
          <a:p>
            <a:pPr eaLnBrk="1" hangingPunct="1"/>
            <a:r>
              <a:rPr lang="zh-CN" altLang="en-US">
                <a:latin typeface="宋体" pitchFamily="2" charset="-122"/>
              </a:rPr>
              <a:t>保险凭证</a:t>
            </a:r>
          </a:p>
          <a:p>
            <a:pPr eaLnBrk="1" hangingPunct="1"/>
            <a:r>
              <a:rPr lang="zh-CN" altLang="en-US">
                <a:latin typeface="宋体" pitchFamily="2" charset="-122"/>
              </a:rPr>
              <a:t>批单</a:t>
            </a:r>
            <a:r>
              <a:rPr lang="zh-CN" altLang="en-US"/>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六、财产保险合同的当事人与关系人</a:t>
            </a:r>
          </a:p>
        </p:txBody>
      </p:sp>
      <p:sp>
        <p:nvSpPr>
          <p:cNvPr id="38915" name="Rectangle 3"/>
          <p:cNvSpPr>
            <a:spLocks noGrp="1" noChangeArrowheads="1"/>
          </p:cNvSpPr>
          <p:nvPr>
            <p:ph sz="quarter" idx="1"/>
          </p:nvPr>
        </p:nvSpPr>
        <p:spPr>
          <a:xfrm>
            <a:off x="457200" y="1600200"/>
            <a:ext cx="7467600" cy="4873625"/>
          </a:xfrm>
        </p:spPr>
        <p:txBody>
          <a:bodyPr/>
          <a:lstStyle/>
          <a:p>
            <a:pPr eaLnBrk="1" hangingPunct="1"/>
            <a:r>
              <a:rPr lang="zh-CN" altLang="en-US"/>
              <a:t>财产保险合同的当事人：</a:t>
            </a:r>
          </a:p>
          <a:p>
            <a:pPr lvl="1" eaLnBrk="1" hangingPunct="1"/>
            <a:r>
              <a:rPr lang="zh-CN" altLang="en-US"/>
              <a:t>保险人</a:t>
            </a:r>
          </a:p>
          <a:p>
            <a:pPr lvl="1" eaLnBrk="1" hangingPunct="1"/>
            <a:r>
              <a:rPr lang="zh-CN" altLang="en-US"/>
              <a:t>投保人（被保险人）</a:t>
            </a:r>
          </a:p>
          <a:p>
            <a:pPr eaLnBrk="1" hangingPunct="1"/>
            <a:r>
              <a:rPr lang="zh-CN" altLang="en-US"/>
              <a:t>索赔权由被保险人行使。若被保险人死亡，则由被保险人的继承人行使。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六、</a:t>
            </a:r>
            <a:r>
              <a:rPr lang="zh-CN" altLang="en-US" b="1" dirty="0">
                <a:latin typeface="宋体" pitchFamily="2" charset="-122"/>
              </a:rPr>
              <a:t>财产保险合同的当事人与关系人</a:t>
            </a:r>
            <a:endParaRPr lang="zh-CN" altLang="en-US" dirty="0"/>
          </a:p>
        </p:txBody>
      </p:sp>
      <p:sp>
        <p:nvSpPr>
          <p:cNvPr id="3" name="内容占位符 2"/>
          <p:cNvSpPr>
            <a:spLocks noGrp="1"/>
          </p:cNvSpPr>
          <p:nvPr>
            <p:ph sz="quarter" idx="1"/>
          </p:nvPr>
        </p:nvSpPr>
        <p:spPr/>
        <p:txBody>
          <a:bodyPr/>
          <a:lstStyle/>
          <a:p>
            <a:r>
              <a:rPr lang="zh-CN" altLang="zh-CN" dirty="0"/>
              <a:t>记名被保险人（</a:t>
            </a:r>
            <a:r>
              <a:rPr lang="en-US" altLang="zh-CN" dirty="0"/>
              <a:t>Named Insured</a:t>
            </a:r>
            <a:r>
              <a:rPr lang="zh-CN" altLang="zh-CN" dirty="0"/>
              <a:t>）</a:t>
            </a:r>
            <a:r>
              <a:rPr lang="zh-CN" altLang="en-US" dirty="0"/>
              <a:t>：</a:t>
            </a:r>
            <a:r>
              <a:rPr lang="zh-CN" altLang="zh-CN" dirty="0"/>
              <a:t>记名被保险人又称为指名被保险人，其是在保险单声明事项中载明的人，是与保险公司签署保险合同的个人或企业。</a:t>
            </a:r>
          </a:p>
          <a:p>
            <a:r>
              <a:rPr lang="zh-CN" altLang="zh-CN" dirty="0"/>
              <a:t>附加的被保险人（</a:t>
            </a:r>
            <a:r>
              <a:rPr lang="en-US" altLang="zh-CN" dirty="0"/>
              <a:t>Additional Insured</a:t>
            </a:r>
            <a:r>
              <a:rPr lang="zh-CN" altLang="zh-CN" dirty="0"/>
              <a:t>）</a:t>
            </a:r>
            <a:r>
              <a:rPr lang="zh-CN" altLang="en-US" dirty="0"/>
              <a:t>：</a:t>
            </a:r>
            <a:r>
              <a:rPr lang="zh-CN" altLang="zh-CN" dirty="0"/>
              <a:t>附加的被保险人是因为与记名被保险人有某种特殊联系，而被保单认可并提供相同保障的对象。</a:t>
            </a:r>
          </a:p>
          <a:p>
            <a:r>
              <a:rPr lang="zh-CN" altLang="zh-CN" dirty="0"/>
              <a:t>共同的被保险人（</a:t>
            </a:r>
            <a:r>
              <a:rPr lang="en-US" altLang="zh-CN" dirty="0"/>
              <a:t> Joint-names Insured </a:t>
            </a:r>
            <a:r>
              <a:rPr lang="zh-CN" altLang="zh-CN" dirty="0"/>
              <a:t>）</a:t>
            </a:r>
            <a:r>
              <a:rPr lang="zh-CN" altLang="en-US" dirty="0"/>
              <a:t>：</a:t>
            </a:r>
            <a:r>
              <a:rPr lang="zh-CN" altLang="zh-CN" dirty="0"/>
              <a:t>共同的被保险人的概念与附加的被保险人概念相似，也是因为与记名被保险人有某种特殊联系，而被保单认可并提供相同保障的对象。</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七、保险责任的叙述方式</a:t>
            </a:r>
          </a:p>
        </p:txBody>
      </p:sp>
      <p:sp>
        <p:nvSpPr>
          <p:cNvPr id="3" name="内容占位符 2"/>
          <p:cNvSpPr>
            <a:spLocks noGrp="1"/>
          </p:cNvSpPr>
          <p:nvPr>
            <p:ph sz="quarter" idx="1"/>
          </p:nvPr>
        </p:nvSpPr>
        <p:spPr/>
        <p:txBody>
          <a:bodyPr/>
          <a:lstStyle/>
          <a:p>
            <a:r>
              <a:rPr lang="zh-CN" altLang="zh-CN" dirty="0"/>
              <a:t>列举式</a:t>
            </a:r>
            <a:r>
              <a:rPr lang="zh-CN" altLang="en-US" dirty="0"/>
              <a:t>：</a:t>
            </a:r>
            <a:r>
              <a:rPr lang="zh-CN" altLang="zh-CN" dirty="0"/>
              <a:t>在保单中仅明确列明保险责任范围，又称为指定险保险单。</a:t>
            </a:r>
          </a:p>
          <a:p>
            <a:r>
              <a:rPr lang="zh-CN" altLang="zh-CN" dirty="0"/>
              <a:t>概括式</a:t>
            </a:r>
            <a:r>
              <a:rPr lang="zh-CN" altLang="en-US" dirty="0"/>
              <a:t>：</a:t>
            </a:r>
            <a:r>
              <a:rPr lang="zh-CN" altLang="zh-CN" dirty="0"/>
              <a:t>概括式是在保单中仅明确列明除外责任的范围，凡是不在除外责任以内的风险都可以得到保障。</a:t>
            </a:r>
          </a:p>
          <a:p>
            <a:pPr lvl="1"/>
            <a:r>
              <a:rPr lang="zh-CN" altLang="zh-CN" dirty="0"/>
              <a:t>用概括式叙述保险责任的保单又称为“一切险”保单（“</a:t>
            </a:r>
            <a:r>
              <a:rPr lang="en-US" altLang="zh-CN" dirty="0"/>
              <a:t>All Risks</a:t>
            </a:r>
            <a:r>
              <a:rPr lang="zh-CN" altLang="zh-CN" dirty="0"/>
              <a:t>”）</a:t>
            </a:r>
            <a:endParaRPr lang="en-US" altLang="zh-CN" dirty="0"/>
          </a:p>
          <a:p>
            <a:pPr lvl="1"/>
            <a:endParaRPr lang="en-US" altLang="zh-CN" dirty="0"/>
          </a:p>
          <a:p>
            <a:r>
              <a:rPr lang="zh-CN" altLang="en-US" dirty="0"/>
              <a:t>思考：两种方式有何区别？对于保险公司而言，哪一种叙述方式的风险较大？</a:t>
            </a:r>
            <a:endParaRPr lang="zh-CN" altLang="zh-CN"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八、</a:t>
            </a:r>
            <a:r>
              <a:rPr lang="zh-CN" altLang="zh-CN" b="1" dirty="0"/>
              <a:t>保险期限和保险责任起讫</a:t>
            </a:r>
            <a:endParaRPr lang="zh-CN" altLang="en-US" dirty="0"/>
          </a:p>
        </p:txBody>
      </p:sp>
      <p:sp>
        <p:nvSpPr>
          <p:cNvPr id="3" name="内容占位符 2"/>
          <p:cNvSpPr>
            <a:spLocks noGrp="1"/>
          </p:cNvSpPr>
          <p:nvPr>
            <p:ph sz="quarter" idx="1"/>
          </p:nvPr>
        </p:nvSpPr>
        <p:spPr/>
        <p:txBody>
          <a:bodyPr/>
          <a:lstStyle/>
          <a:p>
            <a:r>
              <a:rPr lang="zh-CN" altLang="zh-CN" dirty="0"/>
              <a:t>保险期限（</a:t>
            </a:r>
            <a:r>
              <a:rPr lang="en-US" altLang="zh-CN" dirty="0"/>
              <a:t>Insurance Period</a:t>
            </a:r>
            <a:r>
              <a:rPr lang="zh-CN" altLang="zh-CN" dirty="0"/>
              <a:t>）</a:t>
            </a:r>
            <a:r>
              <a:rPr lang="zh-CN" altLang="en-US" dirty="0"/>
              <a:t>：</a:t>
            </a:r>
            <a:r>
              <a:rPr lang="zh-CN" altLang="zh-CN" dirty="0"/>
              <a:t>保险人对被保险人承担保险责任的开始与结束的时间，是明确保险人和被保险人权利义务有效的时间期限。</a:t>
            </a:r>
            <a:endParaRPr lang="en-US" altLang="zh-CN" dirty="0"/>
          </a:p>
          <a:p>
            <a:pPr lvl="1"/>
            <a:r>
              <a:rPr lang="zh-CN" altLang="zh-CN" dirty="0"/>
              <a:t>财产保险保险期限多为一年。在我国采用“零时起保”</a:t>
            </a:r>
          </a:p>
          <a:p>
            <a:r>
              <a:rPr lang="zh-CN" altLang="zh-CN" dirty="0"/>
              <a:t>保险责任起讫（</a:t>
            </a:r>
            <a:r>
              <a:rPr lang="en-US" altLang="zh-CN" dirty="0"/>
              <a:t>Commencement &amp; Termination</a:t>
            </a:r>
            <a:r>
              <a:rPr lang="zh-CN" altLang="zh-CN" dirty="0"/>
              <a:t>）</a:t>
            </a:r>
            <a:r>
              <a:rPr lang="zh-CN" altLang="en-US" dirty="0"/>
              <a:t>：</a:t>
            </a:r>
            <a:r>
              <a:rPr lang="zh-CN" altLang="zh-CN" dirty="0"/>
              <a:t>保险责任具体的开始和结束时间根据事件来确定。</a:t>
            </a:r>
            <a:endParaRPr lang="en-US" altLang="zh-CN" dirty="0"/>
          </a:p>
          <a:p>
            <a:pPr lvl="1"/>
            <a:r>
              <a:rPr lang="zh-CN" altLang="zh-CN" dirty="0"/>
              <a:t>货物运输保险</a:t>
            </a:r>
            <a:r>
              <a:rPr lang="zh-CN" altLang="en-US" dirty="0"/>
              <a:t>：</a:t>
            </a:r>
            <a:r>
              <a:rPr lang="zh-CN" altLang="zh-CN" dirty="0"/>
              <a:t>按航程计算</a:t>
            </a:r>
            <a:endParaRPr lang="en-US" altLang="zh-CN" dirty="0"/>
          </a:p>
          <a:p>
            <a:pPr lvl="1"/>
            <a:r>
              <a:rPr lang="zh-CN" altLang="zh-CN" dirty="0"/>
              <a:t>建筑工程保险和安装工程保险</a:t>
            </a:r>
            <a:r>
              <a:rPr lang="zh-CN" altLang="en-US" dirty="0"/>
              <a:t>：</a:t>
            </a:r>
            <a:r>
              <a:rPr lang="zh-CN" altLang="zh-CN" dirty="0"/>
              <a:t>按工程期计算</a:t>
            </a:r>
          </a:p>
          <a:p>
            <a:r>
              <a:rPr lang="zh-CN" altLang="zh-CN" dirty="0"/>
              <a:t>在财产保险合同中可能会同时出现保险期限和保险责任起讫。</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a:t>
            </a:r>
            <a:r>
              <a:rPr lang="zh-CN" altLang="zh-CN" b="1" dirty="0"/>
              <a:t>保险金额与赔偿限额</a:t>
            </a:r>
            <a:endParaRPr lang="zh-CN" altLang="en-US" dirty="0"/>
          </a:p>
        </p:txBody>
      </p:sp>
      <p:sp>
        <p:nvSpPr>
          <p:cNvPr id="3" name="内容占位符 2"/>
          <p:cNvSpPr>
            <a:spLocks noGrp="1"/>
          </p:cNvSpPr>
          <p:nvPr>
            <p:ph sz="quarter" idx="1"/>
          </p:nvPr>
        </p:nvSpPr>
        <p:spPr/>
        <p:txBody>
          <a:bodyPr/>
          <a:lstStyle/>
          <a:p>
            <a:r>
              <a:rPr lang="zh-CN" altLang="zh-CN" dirty="0"/>
              <a:t>保险金额（</a:t>
            </a:r>
            <a:r>
              <a:rPr lang="en-US" altLang="zh-CN" dirty="0"/>
              <a:t>Insured Amount</a:t>
            </a:r>
            <a:r>
              <a:rPr lang="zh-CN" altLang="zh-CN" dirty="0"/>
              <a:t>）</a:t>
            </a:r>
            <a:r>
              <a:rPr lang="zh-CN" altLang="en-US" dirty="0"/>
              <a:t>：</a:t>
            </a:r>
            <a:r>
              <a:rPr lang="zh-CN" altLang="zh-CN" dirty="0"/>
              <a:t>指在保险合同中明确载明的、由保险人承担赔偿责任的最高限额。</a:t>
            </a:r>
            <a:endParaRPr lang="en-US" altLang="zh-CN" dirty="0"/>
          </a:p>
          <a:p>
            <a:pPr lvl="1"/>
            <a:r>
              <a:rPr lang="zh-CN" altLang="zh-CN" dirty="0"/>
              <a:t>保险金额是计算保险费的基础，直接关系到合同双方主体的权利义务。</a:t>
            </a:r>
            <a:endParaRPr lang="en-US" altLang="zh-CN" dirty="0"/>
          </a:p>
          <a:p>
            <a:pPr lvl="1"/>
            <a:r>
              <a:rPr lang="zh-CN" altLang="zh-CN" dirty="0"/>
              <a:t>保险金额是基于保险价值（</a:t>
            </a:r>
            <a:r>
              <a:rPr lang="en-US" altLang="zh-CN" dirty="0"/>
              <a:t>Insurance Value</a:t>
            </a:r>
            <a:r>
              <a:rPr lang="zh-CN" altLang="zh-CN" dirty="0"/>
              <a:t>）而确定。</a:t>
            </a:r>
          </a:p>
          <a:p>
            <a:r>
              <a:rPr lang="zh-CN" altLang="zh-CN" dirty="0"/>
              <a:t>赔偿限额（</a:t>
            </a:r>
            <a:r>
              <a:rPr lang="en-US" altLang="zh-CN" dirty="0"/>
              <a:t>Limit of Liability</a:t>
            </a:r>
            <a:r>
              <a:rPr lang="zh-CN" altLang="zh-CN" dirty="0"/>
              <a:t>）</a:t>
            </a:r>
            <a:r>
              <a:rPr lang="zh-CN" altLang="en-US" dirty="0"/>
              <a:t>：</a:t>
            </a:r>
            <a:r>
              <a:rPr lang="zh-CN" altLang="zh-CN" dirty="0"/>
              <a:t>在责任保险中采用</a:t>
            </a:r>
            <a:r>
              <a:rPr lang="zh-CN" altLang="en-US" dirty="0"/>
              <a:t>，</a:t>
            </a:r>
            <a:r>
              <a:rPr lang="zh-CN" altLang="zh-CN" dirty="0"/>
              <a:t>含义与保险金额相似</a:t>
            </a:r>
            <a:r>
              <a:rPr lang="zh-CN" altLang="en-US" dirty="0"/>
              <a:t>。</a:t>
            </a:r>
            <a:endParaRPr lang="en-US" altLang="zh-CN" dirty="0"/>
          </a:p>
          <a:p>
            <a:pPr lvl="1"/>
            <a:r>
              <a:rPr lang="zh-CN" altLang="zh-CN" dirty="0"/>
              <a:t>责任保险中通常会规定多种赔偿限额。比如每次事故的人身伤害限额、每次事故的财产损失限额、每次事故限额、累计限额等等</a:t>
            </a:r>
            <a:r>
              <a:rPr lang="zh-CN" altLang="en-US" dirty="0"/>
              <a:t>。</a:t>
            </a:r>
            <a:endParaRPr lang="en-US" altLang="zh-CN" dirty="0"/>
          </a:p>
          <a:p>
            <a:pPr lvl="1"/>
            <a:r>
              <a:rPr lang="zh-CN" altLang="en-US" dirty="0"/>
              <a:t>为什么责任保险中采用责任限额呢？</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r>
              <a:rPr lang="zh-CN" altLang="en-US" dirty="0"/>
              <a:t>给付型保险（津贴型）：定额保险</a:t>
            </a:r>
            <a:endParaRPr lang="en-US" altLang="zh-CN" dirty="0"/>
          </a:p>
          <a:p>
            <a:pPr lvl="1" eaLnBrk="1" hangingPunct="1"/>
            <a:r>
              <a:rPr lang="zh-CN" altLang="en-US" dirty="0"/>
              <a:t>常用于人寿保险</a:t>
            </a:r>
          </a:p>
          <a:p>
            <a:pPr eaLnBrk="1" hangingPunct="1"/>
            <a:r>
              <a:rPr lang="zh-CN" altLang="en-US" dirty="0"/>
              <a:t>补偿型保险（报销型）：</a:t>
            </a:r>
          </a:p>
          <a:p>
            <a:pPr lvl="1" eaLnBrk="1" hangingPunct="1"/>
            <a:r>
              <a:rPr lang="zh-CN" altLang="en-US" dirty="0"/>
              <a:t>定值保险</a:t>
            </a:r>
          </a:p>
          <a:p>
            <a:pPr lvl="1" eaLnBrk="1" hangingPunct="1"/>
            <a:r>
              <a:rPr lang="zh-CN" altLang="en-US" dirty="0"/>
              <a:t>不定值保险</a:t>
            </a:r>
          </a:p>
          <a:p>
            <a:pPr lvl="2" eaLnBrk="1" hangingPunct="1"/>
            <a:r>
              <a:rPr lang="zh-CN" altLang="en-US" dirty="0"/>
              <a:t>重置价值保险</a:t>
            </a:r>
          </a:p>
          <a:p>
            <a:pPr lvl="1" eaLnBrk="1" hangingPunct="1"/>
            <a:r>
              <a:rPr lang="zh-CN" altLang="en-US" dirty="0"/>
              <a:t>第一损失保险</a:t>
            </a:r>
            <a:endParaRPr lang="en-US" altLang="zh-CN" dirty="0"/>
          </a:p>
          <a:p>
            <a:pPr lvl="1" eaLnBrk="1" hangingPunct="1"/>
            <a:r>
              <a:rPr lang="zh-CN" altLang="en-US" dirty="0"/>
              <a:t>常用于财产保险</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p>
        </p:txBody>
      </p:sp>
      <p:sp>
        <p:nvSpPr>
          <p:cNvPr id="41987" name="Rectangle 3"/>
          <p:cNvSpPr>
            <a:spLocks noGrp="1" noChangeArrowheads="1"/>
          </p:cNvSpPr>
          <p:nvPr>
            <p:ph sz="quarter" idx="1"/>
          </p:nvPr>
        </p:nvSpPr>
        <p:spPr>
          <a:xfrm>
            <a:off x="539750" y="1484313"/>
            <a:ext cx="7626350" cy="4724400"/>
          </a:xfrm>
        </p:spPr>
        <p:txBody>
          <a:bodyPr/>
          <a:lstStyle/>
          <a:p>
            <a:pPr algn="just" eaLnBrk="1" hangingPunct="1"/>
            <a:r>
              <a:rPr lang="zh-CN" altLang="en-US" sz="3100" dirty="0"/>
              <a:t>定值保险：按约定价值赔偿，而不论实际价值如何。适用于价格波动较大的货物。</a:t>
            </a:r>
          </a:p>
          <a:p>
            <a:pPr algn="just" eaLnBrk="1" hangingPunct="1"/>
            <a:r>
              <a:rPr lang="zh-CN" altLang="en-US" sz="3100" dirty="0"/>
              <a:t>不定值保险：不列明保险价值，只列明保险金额。损失时按照损失的实际价值赔偿。</a:t>
            </a:r>
          </a:p>
          <a:p>
            <a:pPr lvl="1" algn="just" eaLnBrk="1" hangingPunct="1"/>
            <a:r>
              <a:rPr lang="zh-CN" altLang="en-US" sz="2700" dirty="0"/>
              <a:t>重置价值保险：损失按重置价赔偿，不考虑折旧。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in)">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in)">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zh-CN" altLang="en-US"/>
              <a:t>一、</a:t>
            </a:r>
            <a:r>
              <a:rPr lang="zh-CN" altLang="en-US" b="1"/>
              <a:t>财产保险的定义</a:t>
            </a:r>
            <a:r>
              <a:rPr lang="zh-CN" altLang="en-US"/>
              <a:t> </a:t>
            </a:r>
          </a:p>
        </p:txBody>
      </p:sp>
      <p:sp>
        <p:nvSpPr>
          <p:cNvPr id="10243" name="Rectangle 3"/>
          <p:cNvSpPr>
            <a:spLocks noGrp="1" noChangeArrowheads="1"/>
          </p:cNvSpPr>
          <p:nvPr>
            <p:ph sz="quarter" idx="1"/>
          </p:nvPr>
        </p:nvSpPr>
        <p:spPr>
          <a:xfrm>
            <a:off x="457200" y="1600200"/>
            <a:ext cx="7467600" cy="4873625"/>
          </a:xfrm>
        </p:spPr>
        <p:txBody>
          <a:bodyPr/>
          <a:lstStyle/>
          <a:p>
            <a:pPr eaLnBrk="1" hangingPunct="1"/>
            <a:r>
              <a:rPr lang="zh-CN" altLang="zh-CN" dirty="0"/>
              <a:t>《保险法》</a:t>
            </a:r>
            <a:r>
              <a:rPr lang="zh-CN" altLang="en-US" dirty="0"/>
              <a:t>中的</a:t>
            </a:r>
            <a:r>
              <a:rPr lang="zh-CN" altLang="zh-CN" dirty="0"/>
              <a:t>保险定义：“本法所称保险，是指投保人根据合同约定，向保险人支付保险费，保险人对于合同约定的可能发生的事故因其发生所造成的财产损失承担赔偿保险金责任，或者当被保险人死亡、伤残、疾病或者达到合同约定的年龄、期限等条件时承担给付保险金责任的商业保险行为。”</a:t>
            </a:r>
            <a:endParaRPr lang="en-US" altLang="zh-CN" dirty="0"/>
          </a:p>
          <a:p>
            <a:pPr eaLnBrk="1" hangingPunct="1"/>
            <a:r>
              <a:rPr lang="en-US" altLang="zh-CN" dirty="0"/>
              <a:t>《</a:t>
            </a:r>
            <a:r>
              <a:rPr lang="zh-CN" altLang="en-US" dirty="0"/>
              <a:t>保险法</a:t>
            </a:r>
            <a:r>
              <a:rPr lang="en-US" altLang="zh-CN" dirty="0"/>
              <a:t>》</a:t>
            </a:r>
            <a:r>
              <a:rPr lang="zh-CN" altLang="en-US" dirty="0"/>
              <a:t>中财产保险的定义：财产保险是以财产及其有关利益为保险标的的保险。</a:t>
            </a:r>
            <a:endParaRPr lang="en-US" altLang="zh-CN" dirty="0"/>
          </a:p>
          <a:p>
            <a:r>
              <a:rPr lang="zh-CN" altLang="en-US" dirty="0"/>
              <a:t>综合</a:t>
            </a:r>
            <a:r>
              <a:rPr lang="zh-CN" altLang="zh-CN" dirty="0"/>
              <a:t>定义：</a:t>
            </a:r>
          </a:p>
          <a:p>
            <a:pPr lvl="1"/>
            <a:r>
              <a:rPr lang="zh-CN" altLang="zh-CN" dirty="0"/>
              <a:t>财产保险是指投保人根据合同约定，向保险人支付保险费；当被保险财产及其有关利益发生了保险责任范围内的灾害事故而遭受了合同约定的经济损失时，保险人按照合同约定承担赔偿保险金责任的商业保险行为。</a:t>
            </a:r>
            <a:r>
              <a:rPr lang="zh-CN" alt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r>
              <a:rPr lang="zh-CN" altLang="en-US" sz="4000" dirty="0"/>
              <a:t> </a:t>
            </a:r>
          </a:p>
        </p:txBody>
      </p:sp>
      <p:sp>
        <p:nvSpPr>
          <p:cNvPr id="40963" name="Rectangle 3"/>
          <p:cNvSpPr>
            <a:spLocks noGrp="1" noChangeArrowheads="1"/>
          </p:cNvSpPr>
          <p:nvPr>
            <p:ph sz="quarter" idx="1"/>
          </p:nvPr>
        </p:nvSpPr>
        <p:spPr>
          <a:xfrm>
            <a:off x="457200" y="1600200"/>
            <a:ext cx="7467600" cy="4873625"/>
          </a:xfrm>
        </p:spPr>
        <p:txBody>
          <a:bodyPr/>
          <a:lstStyle/>
          <a:p>
            <a:pPr eaLnBrk="1" hangingPunct="1"/>
            <a:r>
              <a:rPr lang="zh-CN" altLang="en-US">
                <a:latin typeface="宋体" pitchFamily="2" charset="-122"/>
              </a:rPr>
              <a:t>足额投保与不足额投保</a:t>
            </a:r>
            <a:r>
              <a:rPr lang="zh-CN" altLang="en-US"/>
              <a:t> </a:t>
            </a:r>
          </a:p>
          <a:p>
            <a:pPr lvl="1" algn="just" eaLnBrk="1" hangingPunct="1"/>
            <a:r>
              <a:rPr lang="zh-CN" altLang="en-US"/>
              <a:t>足额投保是指保险金额必须等于被保险标的的保险价值。在足额投保的前提下，保险人按实际损失金额进行赔付。</a:t>
            </a:r>
          </a:p>
          <a:p>
            <a:pPr lvl="1" eaLnBrk="1" hangingPunct="1"/>
            <a:r>
              <a:rPr lang="zh-CN" altLang="en-US">
                <a:latin typeface="宋体" pitchFamily="2" charset="-122"/>
              </a:rPr>
              <a:t>不足额投保是指保险金额小于被保险标的的保险价值。</a:t>
            </a:r>
            <a:r>
              <a:rPr lang="zh-CN" altLang="en-US"/>
              <a:t> </a:t>
            </a:r>
          </a:p>
          <a:p>
            <a:pPr eaLnBrk="1" hangingPunct="1"/>
            <a:r>
              <a:rPr lang="zh-CN" altLang="en-US"/>
              <a:t>例题</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十、财产保险的承保方式</a:t>
            </a:r>
          </a:p>
        </p:txBody>
      </p:sp>
      <p:sp>
        <p:nvSpPr>
          <p:cNvPr id="41987" name="Rectangle 3"/>
          <p:cNvSpPr>
            <a:spLocks noGrp="1" noChangeArrowheads="1"/>
          </p:cNvSpPr>
          <p:nvPr>
            <p:ph sz="quarter" idx="1"/>
          </p:nvPr>
        </p:nvSpPr>
        <p:spPr>
          <a:xfrm>
            <a:off x="539750" y="1484313"/>
            <a:ext cx="7626350" cy="4724400"/>
          </a:xfrm>
        </p:spPr>
        <p:txBody>
          <a:bodyPr/>
          <a:lstStyle/>
          <a:p>
            <a:pPr eaLnBrk="1" hangingPunct="1"/>
            <a:r>
              <a:rPr lang="zh-CN" altLang="en-US" sz="3100" dirty="0"/>
              <a:t>第一损失保险：以一次事故可能造成的最大损失投保。只要损失在保险金额以内，就按实际损失赔偿。而并非比例赔偿。</a:t>
            </a:r>
            <a:endParaRPr lang="en-US" altLang="zh-CN" sz="3100" dirty="0"/>
          </a:p>
          <a:p>
            <a:pPr eaLnBrk="1" hangingPunct="1"/>
            <a:r>
              <a:rPr lang="zh-CN" altLang="en-US" sz="3100" dirty="0"/>
              <a:t>是否公平？</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zh-CN" altLang="en-US" sz="4000" b="1" dirty="0">
                <a:latin typeface="宋体" pitchFamily="2" charset="-122"/>
              </a:rPr>
              <a:t>十一、共同保险条款</a:t>
            </a:r>
          </a:p>
        </p:txBody>
      </p:sp>
      <p:sp>
        <p:nvSpPr>
          <p:cNvPr id="21507" name="Rectangle 3"/>
          <p:cNvSpPr>
            <a:spLocks noGrp="1" noChangeArrowheads="1"/>
          </p:cNvSpPr>
          <p:nvPr>
            <p:ph sz="quarter" idx="1"/>
          </p:nvPr>
        </p:nvSpPr>
        <p:spPr>
          <a:xfrm>
            <a:off x="457200" y="1600200"/>
            <a:ext cx="7467600" cy="4997152"/>
          </a:xfrm>
        </p:spPr>
        <p:txBody>
          <a:bodyPr/>
          <a:lstStyle/>
          <a:p>
            <a:pPr algn="just" eaLnBrk="1" hangingPunct="1"/>
            <a:r>
              <a:rPr lang="zh-CN" altLang="en-US" sz="3500" dirty="0">
                <a:latin typeface="宋体" pitchFamily="2" charset="-122"/>
              </a:rPr>
              <a:t>保险人之间的共同保险</a:t>
            </a:r>
            <a:endParaRPr lang="en-US" altLang="zh-CN" sz="3500" dirty="0">
              <a:latin typeface="宋体" pitchFamily="2" charset="-122"/>
            </a:endParaRPr>
          </a:p>
          <a:p>
            <a:pPr lvl="1" algn="just" eaLnBrk="1" hangingPunct="1"/>
            <a:r>
              <a:rPr lang="zh-CN" altLang="en-US" sz="3200" dirty="0">
                <a:latin typeface="宋体" pitchFamily="2" charset="-122"/>
              </a:rPr>
              <a:t>又称为共同保险、共保。</a:t>
            </a:r>
            <a:endParaRPr lang="en-US" altLang="zh-CN" sz="3200" dirty="0">
              <a:latin typeface="宋体" pitchFamily="2" charset="-122"/>
            </a:endParaRPr>
          </a:p>
          <a:p>
            <a:pPr lvl="1" algn="just" eaLnBrk="1" hangingPunct="1"/>
            <a:endParaRPr lang="en-US" altLang="zh-CN" sz="3200" dirty="0">
              <a:latin typeface="宋体" pitchFamily="2" charset="-122"/>
            </a:endParaRPr>
          </a:p>
          <a:p>
            <a:pPr lvl="1" algn="just" eaLnBrk="1" hangingPunct="1"/>
            <a:r>
              <a:rPr lang="zh-CN" altLang="en-US" sz="3200" dirty="0">
                <a:latin typeface="宋体" pitchFamily="2" charset="-122"/>
              </a:rPr>
              <a:t>共同保险与重复保险的区别</a:t>
            </a:r>
            <a:endParaRPr lang="en-US" altLang="zh-CN" sz="3200" dirty="0">
              <a:latin typeface="宋体" pitchFamily="2" charset="-122"/>
            </a:endParaRPr>
          </a:p>
          <a:p>
            <a:pPr lvl="1" algn="just" eaLnBrk="1" hangingPunct="1"/>
            <a:r>
              <a:rPr lang="zh-CN" altLang="en-US" sz="3200" dirty="0">
                <a:latin typeface="宋体" pitchFamily="2" charset="-122"/>
              </a:rPr>
              <a:t>共同保险与再保险的区别</a:t>
            </a:r>
            <a:endParaRPr lang="en-US" altLang="zh-CN" sz="3200" dirty="0">
              <a:latin typeface="宋体" pitchFamily="2" charset="-122"/>
            </a:endParaRPr>
          </a:p>
          <a:p>
            <a:pPr algn="just" eaLnBrk="1" hangingPunct="1">
              <a:buNone/>
            </a:pPr>
            <a:endParaRPr lang="en-US" altLang="zh-CN" sz="3500" dirty="0">
              <a:latin typeface="宋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fontAlgn="auto" hangingPunct="1">
              <a:spcAft>
                <a:spcPts val="0"/>
              </a:spcAft>
              <a:defRPr/>
            </a:pPr>
            <a:r>
              <a:rPr lang="zh-CN" altLang="en-US" sz="4000" b="1" dirty="0">
                <a:latin typeface="宋体" pitchFamily="2" charset="-122"/>
              </a:rPr>
              <a:t>十一、共同保险条款</a:t>
            </a:r>
          </a:p>
        </p:txBody>
      </p:sp>
      <p:sp>
        <p:nvSpPr>
          <p:cNvPr id="21507" name="Rectangle 3"/>
          <p:cNvSpPr>
            <a:spLocks noGrp="1" noChangeArrowheads="1"/>
          </p:cNvSpPr>
          <p:nvPr>
            <p:ph sz="quarter" idx="1"/>
          </p:nvPr>
        </p:nvSpPr>
        <p:spPr>
          <a:xfrm>
            <a:off x="457200" y="1600200"/>
            <a:ext cx="7467600" cy="4997152"/>
          </a:xfrm>
        </p:spPr>
        <p:txBody>
          <a:bodyPr/>
          <a:lstStyle/>
          <a:p>
            <a:pPr algn="just" eaLnBrk="1" hangingPunct="1"/>
            <a:r>
              <a:rPr lang="zh-CN" altLang="en-US" sz="3500" dirty="0">
                <a:latin typeface="宋体" pitchFamily="2" charset="-122"/>
              </a:rPr>
              <a:t>保险人与被保险人之间的共同保险</a:t>
            </a:r>
            <a:endParaRPr lang="en-US" altLang="zh-CN" sz="3500" dirty="0">
              <a:latin typeface="宋体" pitchFamily="2" charset="-122"/>
            </a:endParaRPr>
          </a:p>
          <a:p>
            <a:pPr lvl="1" algn="just" eaLnBrk="1" hangingPunct="1"/>
            <a:r>
              <a:rPr lang="zh-CN" altLang="en-US" sz="3200" dirty="0">
                <a:latin typeface="宋体" pitchFamily="2" charset="-122"/>
              </a:rPr>
              <a:t>又称为共同保险条款</a:t>
            </a:r>
            <a:endParaRPr lang="en-US" altLang="zh-CN" sz="3200" dirty="0">
              <a:latin typeface="宋体" pitchFamily="2" charset="-122"/>
            </a:endParaRPr>
          </a:p>
          <a:p>
            <a:pPr lvl="1" algn="just" eaLnBrk="1" hangingPunct="1"/>
            <a:r>
              <a:rPr lang="zh-CN" altLang="en-US" sz="3200" dirty="0">
                <a:latin typeface="宋体" pitchFamily="2" charset="-122"/>
              </a:rPr>
              <a:t>在损失发生时，被保险人的财产保险金额要等于财产实际现金价值的一个规定比例。如果被保险人没有遵守规定，就要作为一个共同保险人分担损失以作为惩罚。</a:t>
            </a:r>
            <a:r>
              <a:rPr lang="zh-CN" altLang="en-US" sz="3200" dirty="0"/>
              <a:t> </a:t>
            </a:r>
            <a:endParaRPr lang="en-US" altLang="zh-CN" sz="3500" dirty="0"/>
          </a:p>
          <a:p>
            <a:pPr lvl="1" algn="just" eaLnBrk="1" hangingPunct="1"/>
            <a:r>
              <a:rPr lang="zh-CN" altLang="en-US" sz="3200" dirty="0"/>
              <a:t>实际上是介于不定值保险与第一损失保险之间，解决两者中存在的不公平</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十二、免赔额与无索赔优待</a:t>
            </a:r>
          </a:p>
        </p:txBody>
      </p:sp>
      <p:sp>
        <p:nvSpPr>
          <p:cNvPr id="22531" name="Rectangle 3"/>
          <p:cNvSpPr>
            <a:spLocks noGrp="1" noChangeArrowheads="1"/>
          </p:cNvSpPr>
          <p:nvPr>
            <p:ph sz="quarter" idx="1"/>
          </p:nvPr>
        </p:nvSpPr>
        <p:spPr>
          <a:xfrm>
            <a:off x="457200" y="1600200"/>
            <a:ext cx="7467600" cy="4873625"/>
          </a:xfrm>
        </p:spPr>
        <p:txBody>
          <a:bodyPr/>
          <a:lstStyle/>
          <a:p>
            <a:pPr eaLnBrk="1" hangingPunct="1"/>
            <a:r>
              <a:rPr lang="zh-CN" altLang="en-US" sz="2800" dirty="0"/>
              <a:t>免赔额的作用</a:t>
            </a:r>
          </a:p>
          <a:p>
            <a:pPr lvl="1" eaLnBrk="1" hangingPunct="1"/>
            <a:r>
              <a:rPr lang="zh-CN" altLang="en-US" sz="2400" dirty="0"/>
              <a:t>消除小额索赔，降低经营成本。</a:t>
            </a:r>
          </a:p>
          <a:p>
            <a:pPr lvl="1" eaLnBrk="1" hangingPunct="1"/>
            <a:r>
              <a:rPr lang="zh-CN" altLang="en-US" sz="2400" dirty="0"/>
              <a:t>降低道德风险，提高被保险人的防灾防损意识。</a:t>
            </a:r>
          </a:p>
          <a:p>
            <a:pPr lvl="1" eaLnBrk="1" hangingPunct="1"/>
            <a:r>
              <a:rPr lang="zh-CN" altLang="en-US" sz="2400" dirty="0"/>
              <a:t>减少保险费。</a:t>
            </a:r>
          </a:p>
          <a:p>
            <a:pPr eaLnBrk="1" hangingPunct="1"/>
            <a:r>
              <a:rPr lang="zh-CN" altLang="en-US" sz="2800" dirty="0"/>
              <a:t>免赔额的种类</a:t>
            </a:r>
          </a:p>
          <a:p>
            <a:pPr lvl="1" eaLnBrk="1" hangingPunct="1"/>
            <a:r>
              <a:rPr lang="zh-CN" altLang="en-US" sz="2400" dirty="0"/>
              <a:t>绝对免赔额</a:t>
            </a:r>
          </a:p>
          <a:p>
            <a:pPr lvl="1" eaLnBrk="1" hangingPunct="1"/>
            <a:r>
              <a:rPr lang="zh-CN" altLang="en-US" sz="2400" dirty="0"/>
              <a:t>相对免赔额</a:t>
            </a:r>
          </a:p>
          <a:p>
            <a:pPr eaLnBrk="1" hangingPunct="1"/>
            <a:r>
              <a:rPr lang="zh-CN" altLang="en-US" sz="2800" dirty="0"/>
              <a:t>免赔额的形式</a:t>
            </a:r>
            <a:endParaRPr lang="en-US" altLang="zh-CN" sz="2800" dirty="0"/>
          </a:p>
          <a:p>
            <a:pPr lvl="1" eaLnBrk="1" hangingPunct="1"/>
            <a:r>
              <a:rPr lang="zh-CN" altLang="en-US" sz="2500" dirty="0"/>
              <a:t>金额、天数</a:t>
            </a:r>
            <a:endParaRPr lang="en-US" altLang="zh-CN" sz="2500" dirty="0"/>
          </a:p>
          <a:p>
            <a:pPr lvl="1" eaLnBrk="1" hangingPunct="1"/>
            <a:r>
              <a:rPr lang="zh-CN" altLang="en-US" sz="2500" dirty="0"/>
              <a:t>免赔率</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zh-CN" altLang="en-US" sz="4000" b="1" dirty="0">
                <a:latin typeface="宋体" pitchFamily="2" charset="-122"/>
              </a:rPr>
              <a:t>十二、免赔额与无索赔优待</a:t>
            </a:r>
          </a:p>
        </p:txBody>
      </p:sp>
      <p:sp>
        <p:nvSpPr>
          <p:cNvPr id="23555" name="Rectangle 3"/>
          <p:cNvSpPr>
            <a:spLocks noGrp="1" noChangeArrowheads="1"/>
          </p:cNvSpPr>
          <p:nvPr>
            <p:ph sz="quarter" idx="1"/>
          </p:nvPr>
        </p:nvSpPr>
        <p:spPr>
          <a:xfrm>
            <a:off x="457200" y="1600200"/>
            <a:ext cx="7467600" cy="4873625"/>
          </a:xfrm>
        </p:spPr>
        <p:txBody>
          <a:bodyPr/>
          <a:lstStyle/>
          <a:p>
            <a:pPr eaLnBrk="1" hangingPunct="1"/>
            <a:r>
              <a:rPr lang="zh-CN" altLang="en-US"/>
              <a:t>无索赔折扣</a:t>
            </a:r>
          </a:p>
          <a:p>
            <a:pPr lvl="1" eaLnBrk="1" hangingPunct="1"/>
            <a:r>
              <a:rPr lang="en-US" altLang="zh-CN"/>
              <a:t>No Claim Discount</a:t>
            </a:r>
            <a:r>
              <a:rPr lang="zh-CN" altLang="en-US"/>
              <a:t>（</a:t>
            </a:r>
            <a:r>
              <a:rPr lang="en-US" altLang="zh-CN"/>
              <a:t>NCD</a:t>
            </a:r>
            <a:r>
              <a:rPr lang="zh-CN" altLang="en-US"/>
              <a:t>）</a:t>
            </a:r>
          </a:p>
          <a:p>
            <a:pPr lvl="1" eaLnBrk="1" hangingPunct="1"/>
            <a:r>
              <a:rPr lang="zh-CN" altLang="en-US"/>
              <a:t>如果被保险人在某个年度未发生任何索赔，则来年续保时可以得到保费折扣。</a:t>
            </a:r>
          </a:p>
          <a:p>
            <a:pPr eaLnBrk="1" hangingPunct="1"/>
            <a:endParaRPr lang="zh-CN" altLang="en-US"/>
          </a:p>
          <a:p>
            <a:pPr eaLnBrk="1" hangingPunct="1"/>
            <a:r>
              <a:rPr lang="zh-CN" altLang="en-US"/>
              <a:t>目的与作用？？</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十三、财产保险合同的基本原则</a:t>
            </a:r>
            <a:r>
              <a:rPr lang="zh-CN" altLang="en-US" dirty="0"/>
              <a:t> </a:t>
            </a:r>
          </a:p>
        </p:txBody>
      </p:sp>
      <p:sp>
        <p:nvSpPr>
          <p:cNvPr id="39939" name="Rectangle 3"/>
          <p:cNvSpPr>
            <a:spLocks noGrp="1" noChangeArrowheads="1"/>
          </p:cNvSpPr>
          <p:nvPr>
            <p:ph sz="quarter" idx="1"/>
          </p:nvPr>
        </p:nvSpPr>
        <p:spPr>
          <a:xfrm>
            <a:off x="457200" y="1600200"/>
            <a:ext cx="7467600" cy="4873625"/>
          </a:xfrm>
        </p:spPr>
        <p:txBody>
          <a:bodyPr/>
          <a:lstStyle/>
          <a:p>
            <a:pPr eaLnBrk="1" hangingPunct="1"/>
            <a:r>
              <a:rPr lang="zh-CN" altLang="en-US" b="1">
                <a:latin typeface="宋体" pitchFamily="2" charset="-122"/>
              </a:rPr>
              <a:t>最大诚信原则 </a:t>
            </a:r>
          </a:p>
          <a:p>
            <a:pPr eaLnBrk="1" hangingPunct="1"/>
            <a:r>
              <a:rPr lang="zh-CN" altLang="en-US" b="1"/>
              <a:t>保险利益原则</a:t>
            </a:r>
          </a:p>
          <a:p>
            <a:pPr eaLnBrk="1" hangingPunct="1"/>
            <a:r>
              <a:rPr lang="zh-CN" altLang="en-US" b="1">
                <a:latin typeface="宋体" pitchFamily="2" charset="-122"/>
              </a:rPr>
              <a:t>近因原则</a:t>
            </a:r>
          </a:p>
          <a:p>
            <a:pPr eaLnBrk="1" hangingPunct="1"/>
            <a:r>
              <a:rPr lang="zh-CN" altLang="en-US" b="1">
                <a:latin typeface="宋体" pitchFamily="2" charset="-122"/>
              </a:rPr>
              <a:t>补偿性原则</a:t>
            </a:r>
            <a:endParaRPr lang="zh-CN" altLang="en-US">
              <a:latin typeface="宋体" pitchFamily="2" charset="-122"/>
            </a:endParaRPr>
          </a:p>
          <a:p>
            <a:pPr eaLnBrk="1" hangingPunct="1"/>
            <a:r>
              <a:rPr lang="zh-CN" altLang="en-US" b="1">
                <a:latin typeface="宋体" pitchFamily="2" charset="-122"/>
              </a:rPr>
              <a:t>代位求偿权原则</a:t>
            </a:r>
          </a:p>
          <a:p>
            <a:pPr eaLnBrk="1" hangingPunct="1"/>
            <a:r>
              <a:rPr lang="zh-CN" altLang="en-US" b="1">
                <a:latin typeface="宋体" pitchFamily="2" charset="-122"/>
                <a:cs typeface="Times New Roman" pitchFamily="18" charset="0"/>
              </a:rPr>
              <a:t>重复保险的分摊原则</a:t>
            </a:r>
            <a:r>
              <a:rPr lang="zh-CN" altLang="en-US" b="1">
                <a:latin typeface="宋体" pitchFamily="2" charset="-122"/>
              </a:rPr>
              <a:t>（比例责任、责任限额、顺序责任 ）</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zh-CN" altLang="en-US" b="1" dirty="0">
                <a:latin typeface="宋体" pitchFamily="2" charset="-122"/>
              </a:rPr>
              <a:t>十四、中国财产保险的发展</a:t>
            </a:r>
            <a:r>
              <a:rPr lang="zh-CN" altLang="en-US" dirty="0"/>
              <a:t> </a:t>
            </a:r>
          </a:p>
        </p:txBody>
      </p:sp>
      <p:sp>
        <p:nvSpPr>
          <p:cNvPr id="24579" name="Rectangle 3"/>
          <p:cNvSpPr>
            <a:spLocks noGrp="1" noChangeArrowheads="1"/>
          </p:cNvSpPr>
          <p:nvPr>
            <p:ph sz="quarter" idx="1"/>
          </p:nvPr>
        </p:nvSpPr>
        <p:spPr>
          <a:xfrm>
            <a:off x="457200" y="1600200"/>
            <a:ext cx="7467600" cy="4873625"/>
          </a:xfrm>
        </p:spPr>
        <p:txBody>
          <a:bodyPr/>
          <a:lstStyle/>
          <a:p>
            <a:pPr algn="just" eaLnBrk="1" hangingPunct="1"/>
            <a:r>
              <a:rPr lang="zh-CN" altLang="en-US" sz="2800"/>
              <a:t>中国：起源于海上保险，但是火灾保险的份额更多。当时分为火险、水险。</a:t>
            </a:r>
          </a:p>
          <a:p>
            <a:pPr algn="just" eaLnBrk="1" hangingPunct="1"/>
            <a:r>
              <a:rPr lang="zh-CN" altLang="en-US" sz="2800"/>
              <a:t>新中国成立后：强制性保险（财产、船舶、铁路、车辆、旅客意外保险等）</a:t>
            </a:r>
          </a:p>
          <a:p>
            <a:pPr algn="just" eaLnBrk="1" hangingPunct="1"/>
            <a:r>
              <a:rPr lang="zh-CN" altLang="en-US" sz="2800"/>
              <a:t>1959年：停办国内业务，认为社会主义社会不需要保险</a:t>
            </a:r>
          </a:p>
          <a:p>
            <a:pPr algn="just" eaLnBrk="1" hangingPunct="1"/>
            <a:r>
              <a:rPr lang="zh-CN" altLang="en-US" sz="2800"/>
              <a:t>1980年：恢复，仅中国人民保险公司一家</a:t>
            </a:r>
          </a:p>
          <a:p>
            <a:pPr algn="just" eaLnBrk="1" hangingPunct="1"/>
            <a:r>
              <a:rPr lang="zh-CN" altLang="en-US" sz="2800"/>
              <a:t>1990</a:t>
            </a:r>
            <a:r>
              <a:rPr lang="zh-CN" altLang="en-US" sz="2800">
                <a:latin typeface="宋体" pitchFamily="2" charset="-122"/>
              </a:rPr>
              <a:t>年代：太平洋、平安、友邦逐渐加入</a:t>
            </a:r>
            <a:r>
              <a:rPr lang="zh-CN" altLang="en-US" sz="28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p:txBody>
          <a:bodyPr/>
          <a:lstStyle/>
          <a:p>
            <a:r>
              <a:rPr lang="zh-CN" altLang="en-US" dirty="0"/>
              <a:t>前提：轮船招商局成立</a:t>
            </a:r>
            <a:endParaRPr lang="en-US" altLang="zh-CN" dirty="0"/>
          </a:p>
          <a:p>
            <a:pPr lvl="1"/>
            <a:r>
              <a:rPr lang="en-US" altLang="zh-CN" dirty="0"/>
              <a:t>1871</a:t>
            </a:r>
            <a:r>
              <a:rPr lang="zh-CN" altLang="zh-CN" dirty="0"/>
              <a:t>年，江海关机器局道员吴大廷禀告李鸿章创办轮船招商局称“窒碍难行者五端”（招商难、设埠难、保险难、揽载难、用人难）。</a:t>
            </a:r>
          </a:p>
          <a:p>
            <a:pPr lvl="1"/>
            <a:r>
              <a:rPr lang="en-US" altLang="zh-CN" dirty="0"/>
              <a:t>1872</a:t>
            </a:r>
            <a:r>
              <a:rPr lang="zh-CN" altLang="zh-CN" dirty="0"/>
              <a:t>年</a:t>
            </a:r>
            <a:r>
              <a:rPr lang="en-US" altLang="zh-CN" dirty="0"/>
              <a:t>6</a:t>
            </a:r>
            <a:r>
              <a:rPr lang="zh-CN" altLang="zh-CN" dirty="0"/>
              <a:t>月，李鸿章进行了逐条批复</a:t>
            </a:r>
            <a:r>
              <a:rPr lang="zh-CN" altLang="zh-CN" b="1" dirty="0"/>
              <a:t>。</a:t>
            </a:r>
            <a:r>
              <a:rPr lang="en-US" altLang="zh-CN" dirty="0"/>
              <a:t>8</a:t>
            </a:r>
            <a:r>
              <a:rPr lang="zh-CN" altLang="zh-CN" dirty="0"/>
              <a:t>月</a:t>
            </a:r>
            <a:r>
              <a:rPr lang="en-US" altLang="zh-CN" dirty="0"/>
              <a:t>15</a:t>
            </a:r>
            <a:r>
              <a:rPr lang="zh-CN" altLang="zh-CN" dirty="0"/>
              <a:t>日，李鸿章上奏举办轮船招商局事宜，并极力推荐朱其昂及其弟朱其诏草拟的轮船招商</a:t>
            </a:r>
            <a:r>
              <a:rPr lang="en-US" altLang="zh-CN" dirty="0"/>
              <a:t>20</a:t>
            </a:r>
            <a:r>
              <a:rPr lang="zh-CN" altLang="zh-CN" dirty="0"/>
              <a:t>条。</a:t>
            </a:r>
          </a:p>
          <a:p>
            <a:pPr lvl="1"/>
            <a:r>
              <a:rPr lang="en-US" altLang="zh-CN" dirty="0"/>
              <a:t>1873</a:t>
            </a:r>
            <a:r>
              <a:rPr lang="zh-CN" altLang="zh-CN" dirty="0"/>
              <a:t>年</a:t>
            </a:r>
            <a:r>
              <a:rPr lang="en-US" altLang="zh-CN" dirty="0"/>
              <a:t>1</a:t>
            </a:r>
            <a:r>
              <a:rPr lang="zh-CN" altLang="zh-CN" dirty="0"/>
              <a:t>月</a:t>
            </a:r>
            <a:r>
              <a:rPr lang="en-US" altLang="zh-CN" dirty="0"/>
              <a:t>17</a:t>
            </a:r>
            <a:r>
              <a:rPr lang="zh-CN" altLang="zh-CN" dirty="0"/>
              <a:t>日，中国近代第一家大型轮运企业—“上海轮船招商公局”正式成立。其中官款</a:t>
            </a:r>
            <a:r>
              <a:rPr lang="en-US" altLang="zh-CN" dirty="0"/>
              <a:t>10</a:t>
            </a:r>
            <a:r>
              <a:rPr lang="zh-CN" altLang="zh-CN" dirty="0"/>
              <a:t>万两银、另各商认股约</a:t>
            </a:r>
            <a:r>
              <a:rPr lang="en-US" altLang="zh-CN" dirty="0"/>
              <a:t>10</a:t>
            </a:r>
            <a:r>
              <a:rPr lang="zh-CN" altLang="zh-CN" dirty="0"/>
              <a:t>万两（其中李鸿章名下</a:t>
            </a:r>
            <a:r>
              <a:rPr lang="en-US" altLang="zh-CN" dirty="0"/>
              <a:t>5</a:t>
            </a:r>
            <a:r>
              <a:rPr lang="zh-CN" altLang="zh-CN" dirty="0"/>
              <a:t>万两）。</a:t>
            </a:r>
          </a:p>
          <a:p>
            <a:pPr lvl="1"/>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p:txBody>
          <a:bodyPr/>
          <a:lstStyle/>
          <a:p>
            <a:r>
              <a:rPr lang="zh-CN" altLang="en-US" dirty="0"/>
              <a:t>导火索：</a:t>
            </a:r>
            <a:endParaRPr lang="en-US" altLang="zh-CN" dirty="0"/>
          </a:p>
          <a:p>
            <a:pPr lvl="1"/>
            <a:r>
              <a:rPr lang="zh-CN" altLang="zh-CN" dirty="0"/>
              <a:t>案例一：“伊敦”轮的被洋商</a:t>
            </a:r>
            <a:r>
              <a:rPr lang="en-US" altLang="zh-CN" dirty="0"/>
              <a:t>拒保</a:t>
            </a:r>
            <a:r>
              <a:rPr lang="zh-CN" altLang="zh-CN" dirty="0"/>
              <a:t>。</a:t>
            </a:r>
            <a:r>
              <a:rPr lang="en-US" altLang="zh-CN" dirty="0"/>
              <a:t>1872</a:t>
            </a:r>
            <a:r>
              <a:rPr lang="zh-CN" altLang="zh-CN" dirty="0"/>
              <a:t>年</a:t>
            </a:r>
            <a:r>
              <a:rPr lang="en-US" altLang="zh-CN" dirty="0"/>
              <a:t>11</a:t>
            </a:r>
            <a:r>
              <a:rPr lang="zh-CN" altLang="zh-CN" dirty="0"/>
              <a:t>月，轮船招商局在筹建过程中，向英商购买“伊敦”轮，并先行向洋商承保。但各洋商保险行为了扼杀中国航运业于摇篮之中，以伊敦轮悬挂中国龙旗及招商局双鱼旗为由，拒不给予保险。招商局无奈用巨资向英国怡和洋行与保安行</a:t>
            </a:r>
            <a:r>
              <a:rPr lang="en-US" altLang="zh-CN" dirty="0"/>
              <a:t>投保</a:t>
            </a:r>
            <a:r>
              <a:rPr lang="zh-CN" altLang="zh-CN" dirty="0"/>
              <a:t>，但条件十分苛刻。双方各自只同意承保保额不超过</a:t>
            </a:r>
            <a:r>
              <a:rPr lang="en-US" altLang="zh-CN" dirty="0"/>
              <a:t>1.5</a:t>
            </a:r>
            <a:r>
              <a:rPr lang="zh-CN" altLang="zh-CN" dirty="0"/>
              <a:t>万两，保险期限不超过</a:t>
            </a:r>
            <a:r>
              <a:rPr lang="en-US" altLang="zh-CN" dirty="0"/>
              <a:t>15</a:t>
            </a:r>
            <a:r>
              <a:rPr lang="zh-CN" altLang="zh-CN" dirty="0"/>
              <a:t>天。这次保险期满后，轮船招商局直接电告国外保险行另行承保，合计保险费节省了一半，但还是十分昂贵。招商局后来与保家行订立保险合同。后者规定，每船限保</a:t>
            </a:r>
            <a:r>
              <a:rPr lang="en-US" altLang="zh-CN" dirty="0"/>
              <a:t>6</a:t>
            </a:r>
            <a:r>
              <a:rPr lang="zh-CN" altLang="zh-CN" dirty="0"/>
              <a:t>万两，超过部分归招商局自保。保费按月“一分九扣”，“值</a:t>
            </a:r>
            <a:r>
              <a:rPr lang="en-US" altLang="zh-CN" dirty="0"/>
              <a:t>10</a:t>
            </a:r>
            <a:r>
              <a:rPr lang="zh-CN" altLang="zh-CN" dirty="0"/>
              <a:t>万两之船，每年保费须纳</a:t>
            </a:r>
            <a:r>
              <a:rPr lang="en-US" altLang="zh-CN" dirty="0"/>
              <a:t>1</a:t>
            </a:r>
            <a:r>
              <a:rPr lang="zh-CN" altLang="zh-CN" dirty="0"/>
              <a:t>万两有余。”</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财产保险业务</a:t>
            </a:r>
          </a:p>
        </p:txBody>
      </p:sp>
      <p:sp>
        <p:nvSpPr>
          <p:cNvPr id="3" name="内容占位符 2"/>
          <p:cNvSpPr>
            <a:spLocks noGrp="1"/>
          </p:cNvSpPr>
          <p:nvPr>
            <p:ph sz="quarter" idx="1"/>
          </p:nvPr>
        </p:nvSpPr>
        <p:spPr/>
        <p:txBody>
          <a:bodyPr/>
          <a:lstStyle/>
          <a:p>
            <a:r>
              <a:rPr lang="zh-CN" altLang="zh-CN" dirty="0"/>
              <a:t>广义的财产保险称为非寿险（</a:t>
            </a:r>
            <a:r>
              <a:rPr lang="en-US" altLang="zh-CN" dirty="0"/>
              <a:t>Non-life Insurance</a:t>
            </a:r>
            <a:r>
              <a:rPr lang="zh-CN" altLang="zh-CN" dirty="0"/>
              <a:t>）</a:t>
            </a:r>
            <a:endParaRPr lang="en-US" altLang="zh-CN" dirty="0"/>
          </a:p>
          <a:p>
            <a:pPr lvl="1"/>
            <a:r>
              <a:rPr lang="zh-CN" altLang="zh-CN" dirty="0"/>
              <a:t>《保险法》第九十五条规定：“财产保险业务，包括财产损失保险、责任保险、信用保险、保证保险等保险业务”</a:t>
            </a:r>
            <a:endParaRPr lang="en-US" altLang="zh-CN" dirty="0"/>
          </a:p>
          <a:p>
            <a:r>
              <a:rPr lang="zh-CN" altLang="zh-CN" dirty="0"/>
              <a:t>狭义的财产保险（</a:t>
            </a:r>
            <a:r>
              <a:rPr lang="en-US" altLang="zh-CN" dirty="0"/>
              <a:t>Property Insurance</a:t>
            </a:r>
            <a:r>
              <a:rPr lang="zh-CN" altLang="zh-CN" dirty="0"/>
              <a:t>）仅指保险标的为有形财产的保险；也就是具体的一类财产保险产品而已。</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a:xfrm>
            <a:off x="457200" y="1600200"/>
            <a:ext cx="8003232" cy="4873752"/>
          </a:xfrm>
        </p:spPr>
        <p:txBody>
          <a:bodyPr/>
          <a:lstStyle/>
          <a:p>
            <a:r>
              <a:rPr lang="zh-CN" altLang="en-US" dirty="0"/>
              <a:t>导火索：</a:t>
            </a:r>
            <a:endParaRPr lang="en-US" altLang="zh-CN" dirty="0"/>
          </a:p>
          <a:p>
            <a:pPr lvl="1"/>
            <a:r>
              <a:rPr lang="zh-CN" altLang="zh-CN" dirty="0"/>
              <a:t>案例二：福星轮被澳顺轮撞沉案。</a:t>
            </a:r>
            <a:r>
              <a:rPr lang="en-US" altLang="zh-CN" dirty="0"/>
              <a:t>1875</a:t>
            </a:r>
            <a:r>
              <a:rPr lang="zh-CN" altLang="zh-CN" dirty="0"/>
              <a:t>年</a:t>
            </a:r>
            <a:r>
              <a:rPr lang="en-US" altLang="zh-CN" dirty="0"/>
              <a:t>4</a:t>
            </a:r>
            <a:r>
              <a:rPr lang="zh-CN" altLang="zh-CN" dirty="0"/>
              <a:t>月</a:t>
            </a:r>
            <a:r>
              <a:rPr lang="en-US" altLang="zh-CN" dirty="0"/>
              <a:t>3</a:t>
            </a:r>
            <a:r>
              <a:rPr lang="zh-CN" altLang="zh-CN" dirty="0"/>
              <a:t>日，招商局“福星轮”由沪赴津，行过佘山，被英商怡和洋行的澳顺轮从斜右撞沉。福星轮所载漕米</a:t>
            </a:r>
            <a:r>
              <a:rPr lang="en-US" altLang="zh-CN" dirty="0"/>
              <a:t>7270</a:t>
            </a:r>
            <a:r>
              <a:rPr lang="zh-CN" altLang="zh-CN" dirty="0"/>
              <a:t>石、绸缎、布匹等货物</a:t>
            </a:r>
            <a:r>
              <a:rPr lang="en-US" altLang="zh-CN" dirty="0"/>
              <a:t>849</a:t>
            </a:r>
            <a:r>
              <a:rPr lang="zh-CN" altLang="zh-CN" dirty="0"/>
              <a:t>件以及旅客、船员等随船沉溺。该案共溺死</a:t>
            </a:r>
            <a:r>
              <a:rPr lang="en-US" altLang="zh-CN" dirty="0"/>
              <a:t>65</a:t>
            </a:r>
            <a:r>
              <a:rPr lang="zh-CN" altLang="zh-CN" dirty="0"/>
              <a:t>人。这是招商局成立后第一起船舶重大碰撞事故。李鸿章也指出：“英人显系有意徇纵”，并指示“此时如照每吨赔银八镑，不照命案议偿，则抚恤一层恐未必照给，……尚须留心防范”。但此案几经周折，最后仍然以“两船皆错，两船被失致损合算均分其失。”了结。“澳顺”船商本应赔偿</a:t>
            </a:r>
            <a:r>
              <a:rPr lang="en-US" altLang="zh-CN" dirty="0"/>
              <a:t>1.1</a:t>
            </a:r>
            <a:r>
              <a:rPr lang="zh-CN" altLang="zh-CN" dirty="0"/>
              <a:t>万两，但“澳顺”轮船主闻讯后逃走，招商局无奈支付抚恤费</a:t>
            </a:r>
            <a:r>
              <a:rPr lang="en-US" altLang="zh-CN" dirty="0"/>
              <a:t>2.4</a:t>
            </a:r>
            <a:r>
              <a:rPr lang="zh-CN" altLang="zh-CN" dirty="0"/>
              <a:t>万两。两年后才追赔到</a:t>
            </a:r>
            <a:r>
              <a:rPr lang="en-US" altLang="zh-CN" dirty="0"/>
              <a:t>1000</a:t>
            </a:r>
            <a:r>
              <a:rPr lang="zh-CN" altLang="zh-CN" dirty="0"/>
              <a:t>英镑（折合白银</a:t>
            </a:r>
            <a:r>
              <a:rPr lang="en-US" altLang="zh-CN" dirty="0"/>
              <a:t>0.36</a:t>
            </a:r>
            <a:r>
              <a:rPr lang="zh-CN" altLang="zh-CN" dirty="0"/>
              <a:t>万两）。</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a:t>
            </a:r>
            <a:r>
              <a:rPr lang="zh-CN" altLang="zh-CN" dirty="0"/>
              <a:t>保险招商局的成立始末</a:t>
            </a:r>
            <a:endParaRPr lang="zh-CN" altLang="en-US" dirty="0"/>
          </a:p>
        </p:txBody>
      </p:sp>
      <p:sp>
        <p:nvSpPr>
          <p:cNvPr id="3" name="内容占位符 2"/>
          <p:cNvSpPr>
            <a:spLocks noGrp="1"/>
          </p:cNvSpPr>
          <p:nvPr>
            <p:ph sz="quarter" idx="1"/>
          </p:nvPr>
        </p:nvSpPr>
        <p:spPr>
          <a:xfrm>
            <a:off x="457200" y="1600200"/>
            <a:ext cx="7931224" cy="4873752"/>
          </a:xfrm>
        </p:spPr>
        <p:txBody>
          <a:bodyPr/>
          <a:lstStyle/>
          <a:p>
            <a:r>
              <a:rPr lang="zh-CN" altLang="en-US" dirty="0"/>
              <a:t>保险招商局成立：</a:t>
            </a:r>
            <a:endParaRPr lang="en-US" altLang="zh-CN" dirty="0"/>
          </a:p>
          <a:p>
            <a:pPr lvl="1"/>
            <a:r>
              <a:rPr lang="en-US" altLang="zh-CN" dirty="0"/>
              <a:t>1875</a:t>
            </a:r>
            <a:r>
              <a:rPr lang="zh-CN" altLang="zh-CN" dirty="0"/>
              <a:t>年</a:t>
            </a:r>
            <a:r>
              <a:rPr lang="en-US" altLang="zh-CN" dirty="0"/>
              <a:t>11</a:t>
            </a:r>
            <a:r>
              <a:rPr lang="zh-CN" altLang="zh-CN" dirty="0"/>
              <a:t>月，经过紧张的筹划，呈报李鸿章批准，唐廷枢、徐润和汉口天津十二个分局的商董，联名在《申报》和《益报》的醒目位置连续刊登了《保险招商局公启》，宣传开办保险的宗旨、管理体制和集股的办法；同日，《申报》发表《华人新设保险局》的评论，为之鼓与呼。</a:t>
            </a:r>
          </a:p>
          <a:p>
            <a:pPr lvl="1"/>
            <a:r>
              <a:rPr lang="zh-CN" altLang="zh-CN" b="1" dirty="0"/>
              <a:t>这是中国较早较原始的保险章程</a:t>
            </a:r>
            <a:r>
              <a:rPr lang="zh-CN" altLang="zh-CN" dirty="0"/>
              <a:t>，详细说明了保险招商局的创办原因、管理体制、经营方针和集股办法等。</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宋体" pitchFamily="2" charset="-122"/>
              </a:rPr>
              <a:t>十五、 </a:t>
            </a:r>
            <a:r>
              <a:rPr lang="en-US" altLang="zh-CN" b="1" dirty="0">
                <a:latin typeface="宋体" pitchFamily="2" charset="-122"/>
              </a:rPr>
              <a:t>2022</a:t>
            </a:r>
            <a:r>
              <a:rPr lang="zh-CN" altLang="en-US" b="1" dirty="0">
                <a:latin typeface="宋体" pitchFamily="2" charset="-122"/>
              </a:rPr>
              <a:t>年世界保险市场</a:t>
            </a:r>
          </a:p>
        </p:txBody>
      </p:sp>
      <p:sp>
        <p:nvSpPr>
          <p:cNvPr id="3" name="内容占位符 2"/>
          <p:cNvSpPr>
            <a:spLocks noGrp="1"/>
          </p:cNvSpPr>
          <p:nvPr>
            <p:ph sz="quarter" idx="1"/>
          </p:nvPr>
        </p:nvSpPr>
        <p:spPr/>
        <p:txBody>
          <a:bodyPr>
            <a:normAutofit/>
          </a:bodyPr>
          <a:lstStyle/>
          <a:p>
            <a:r>
              <a:rPr lang="en-US" altLang="zh-CN" dirty="0"/>
              <a:t>2022</a:t>
            </a:r>
            <a:r>
              <a:rPr lang="zh-CN" altLang="en-US" dirty="0"/>
              <a:t>年，全球原保险市场的保费收入总额</a:t>
            </a:r>
            <a:r>
              <a:rPr lang="en-US" altLang="zh-CN" dirty="0"/>
              <a:t>6.16</a:t>
            </a:r>
            <a:r>
              <a:rPr lang="zh-CN" altLang="en-US" dirty="0"/>
              <a:t>万亿美元，全球实际保费总额同比增加</a:t>
            </a:r>
            <a:r>
              <a:rPr lang="en-US" altLang="zh-CN" dirty="0"/>
              <a:t>-1.1%</a:t>
            </a:r>
            <a:r>
              <a:rPr lang="zh-CN" altLang="en-US" dirty="0"/>
              <a:t>。</a:t>
            </a:r>
            <a:endParaRPr lang="en-US" altLang="zh-CN" dirty="0"/>
          </a:p>
          <a:p>
            <a:r>
              <a:rPr lang="zh-CN" altLang="en-US" dirty="0"/>
              <a:t>中国占全球保险市场的份额从</a:t>
            </a:r>
            <a:r>
              <a:rPr lang="en-US" altLang="zh-CN" dirty="0"/>
              <a:t>1980</a:t>
            </a:r>
            <a:r>
              <a:rPr lang="zh-CN" altLang="en-US" dirty="0"/>
              <a:t>年的</a:t>
            </a:r>
            <a:r>
              <a:rPr lang="en-US" altLang="zh-CN" dirty="0"/>
              <a:t>0%</a:t>
            </a:r>
            <a:r>
              <a:rPr lang="zh-CN" altLang="en-US" dirty="0"/>
              <a:t>上升到</a:t>
            </a:r>
            <a:r>
              <a:rPr lang="en-US" altLang="zh-CN" dirty="0"/>
              <a:t>2022</a:t>
            </a:r>
            <a:r>
              <a:rPr lang="zh-CN" altLang="en-US" dirty="0"/>
              <a:t>的</a:t>
            </a:r>
            <a:r>
              <a:rPr lang="en-US" altLang="zh-CN" dirty="0"/>
              <a:t>10.3%</a:t>
            </a:r>
            <a:r>
              <a:rPr lang="zh-CN" altLang="en-US" dirty="0"/>
              <a:t>（</a:t>
            </a:r>
            <a:r>
              <a:rPr lang="en-US" altLang="zh-CN" dirty="0"/>
              <a:t>2021</a:t>
            </a:r>
            <a:r>
              <a:rPr lang="zh-CN" altLang="en-US" dirty="0"/>
              <a:t>年为</a:t>
            </a:r>
            <a:r>
              <a:rPr lang="en-US" altLang="zh-CN" dirty="0"/>
              <a:t>10.1%</a:t>
            </a:r>
            <a:r>
              <a:rPr lang="zh-CN" altLang="en-US" dirty="0"/>
              <a:t>，</a:t>
            </a:r>
            <a:r>
              <a:rPr lang="en-US" altLang="zh-CN" dirty="0"/>
              <a:t>2020</a:t>
            </a:r>
            <a:r>
              <a:rPr lang="zh-CN" altLang="en-US" dirty="0"/>
              <a:t>年为</a:t>
            </a:r>
            <a:r>
              <a:rPr lang="en-US" altLang="zh-CN" dirty="0"/>
              <a:t>10.4%</a:t>
            </a:r>
            <a:r>
              <a:rPr lang="zh-CN" altLang="en-US" dirty="0"/>
              <a:t>；</a:t>
            </a:r>
            <a:r>
              <a:rPr lang="en-US" altLang="zh-CN" dirty="0"/>
              <a:t>2019</a:t>
            </a:r>
            <a:r>
              <a:rPr lang="zh-CN" altLang="en-US" dirty="0"/>
              <a:t>年为</a:t>
            </a:r>
            <a:r>
              <a:rPr lang="en-US" altLang="zh-CN" dirty="0"/>
              <a:t>9.8%</a:t>
            </a:r>
            <a:r>
              <a:rPr lang="zh-CN" altLang="en-US" dirty="0"/>
              <a:t>），</a:t>
            </a:r>
            <a:r>
              <a:rPr lang="en-US" altLang="zh-CN" dirty="0"/>
              <a:t>10</a:t>
            </a:r>
            <a:r>
              <a:rPr lang="zh-CN" altLang="en-US" dirty="0"/>
              <a:t>年之后预计将达到</a:t>
            </a:r>
            <a:r>
              <a:rPr lang="en-US" altLang="zh-CN" dirty="0"/>
              <a:t>20%</a:t>
            </a:r>
            <a:r>
              <a:rPr lang="zh-CN" altLang="en-US" dirty="0"/>
              <a:t>。</a:t>
            </a:r>
            <a:endParaRPr lang="en-US" altLang="zh-CN" dirty="0"/>
          </a:p>
          <a:p>
            <a:r>
              <a:rPr lang="en-US" altLang="zh-CN" dirty="0"/>
              <a:t>2022</a:t>
            </a:r>
            <a:r>
              <a:rPr lang="zh-CN" altLang="en-US" dirty="0"/>
              <a:t>年，中国保费收入为</a:t>
            </a:r>
            <a:r>
              <a:rPr lang="en-US" altLang="zh-CN" dirty="0"/>
              <a:t>6980</a:t>
            </a:r>
            <a:r>
              <a:rPr lang="zh-CN" altLang="en-US" dirty="0"/>
              <a:t>亿美元，巩固了全球第二大保险市场的地位。</a:t>
            </a:r>
            <a:endParaRPr lang="en-US" altLang="zh-CN" dirty="0"/>
          </a:p>
          <a:p>
            <a:endParaRPr lang="en-US" altLang="zh-CN" dirty="0"/>
          </a:p>
          <a:p>
            <a:r>
              <a:rPr lang="zh-CN" altLang="en-US" dirty="0"/>
              <a:t>美国、中国和英国是全球前三大保险市场。 日本跌至第四名。</a:t>
            </a:r>
            <a:endParaRPr lang="en-US" altLang="zh-CN" dirty="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全球保费收入增长率</a:t>
            </a:r>
          </a:p>
        </p:txBody>
      </p:sp>
      <p:graphicFrame>
        <p:nvGraphicFramePr>
          <p:cNvPr id="6" name="Chart 27">
            <a:extLst>
              <a:ext uri="{FF2B5EF4-FFF2-40B4-BE49-F238E27FC236}">
                <a16:creationId xmlns:a16="http://schemas.microsoft.com/office/drawing/2014/main" id="{00000000-0008-0000-0000-000019000000}"/>
              </a:ext>
            </a:extLst>
          </p:cNvPr>
          <p:cNvGraphicFramePr>
            <a:graphicFrameLocks/>
          </p:cNvGraphicFramePr>
          <p:nvPr>
            <p:extLst>
              <p:ext uri="{D42A27DB-BD31-4B8C-83A1-F6EECF244321}">
                <p14:modId xmlns:p14="http://schemas.microsoft.com/office/powerpoint/2010/main" val="1019419055"/>
              </p:ext>
            </p:extLst>
          </p:nvPr>
        </p:nvGraphicFramePr>
        <p:xfrm>
          <a:off x="179512" y="1417638"/>
          <a:ext cx="8507288" cy="53237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分地区的保费收入排名</a:t>
            </a:r>
          </a:p>
        </p:txBody>
      </p:sp>
      <p:pic>
        <p:nvPicPr>
          <p:cNvPr id="4" name="图片 3">
            <a:extLst>
              <a:ext uri="{FF2B5EF4-FFF2-40B4-BE49-F238E27FC236}">
                <a16:creationId xmlns:a16="http://schemas.microsoft.com/office/drawing/2014/main" id="{F1890F1A-FE0C-51D6-4AD3-BD6DA289AE99}"/>
              </a:ext>
            </a:extLst>
          </p:cNvPr>
          <p:cNvPicPr>
            <a:picLocks noChangeAspect="1"/>
          </p:cNvPicPr>
          <p:nvPr/>
        </p:nvPicPr>
        <p:blipFill rotWithShape="1">
          <a:blip r:embed="rId2"/>
          <a:srcRect l="61025" t="45536" r="10626" b="3145"/>
          <a:stretch/>
        </p:blipFill>
        <p:spPr>
          <a:xfrm>
            <a:off x="323528" y="1556792"/>
            <a:ext cx="8352928" cy="5198581"/>
          </a:xfrm>
          <a:prstGeom prst="rect">
            <a:avLst/>
          </a:prstGeom>
        </p:spPr>
      </p:pic>
      <p:sp>
        <p:nvSpPr>
          <p:cNvPr id="5" name="矩形 4">
            <a:extLst>
              <a:ext uri="{FF2B5EF4-FFF2-40B4-BE49-F238E27FC236}">
                <a16:creationId xmlns:a16="http://schemas.microsoft.com/office/drawing/2014/main" id="{493AD079-CCA7-9D1E-0B2F-A1A5F6D6F3F1}"/>
              </a:ext>
            </a:extLst>
          </p:cNvPr>
          <p:cNvSpPr/>
          <p:nvPr/>
        </p:nvSpPr>
        <p:spPr>
          <a:xfrm>
            <a:off x="899592" y="2492895"/>
            <a:ext cx="792088" cy="151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黑体" panose="02010609060101010101" pitchFamily="49" charset="-122"/>
                <a:ea typeface="黑体" panose="02010609060101010101" pitchFamily="49" charset="-122"/>
              </a:rPr>
              <a:t>中国大陆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altLang="zh-CN" sz="3600" b="1" dirty="0">
                <a:solidFill>
                  <a:schemeClr val="tx1"/>
                </a:solidFill>
              </a:rPr>
              <a:t>2022</a:t>
            </a:r>
            <a:r>
              <a:rPr lang="zh-CN" altLang="en-US" sz="3600" b="1" dirty="0">
                <a:solidFill>
                  <a:schemeClr val="tx1"/>
                </a:solidFill>
              </a:rPr>
              <a:t>世界寿险市场</a:t>
            </a:r>
          </a:p>
        </p:txBody>
      </p:sp>
      <p:sp>
        <p:nvSpPr>
          <p:cNvPr id="15363" name="Rectangle 3"/>
          <p:cNvSpPr>
            <a:spLocks noGrp="1"/>
          </p:cNvSpPr>
          <p:nvPr>
            <p:ph sz="quarter" idx="1"/>
          </p:nvPr>
        </p:nvSpPr>
        <p:spPr>
          <a:xfrm>
            <a:off x="457200" y="1600200"/>
            <a:ext cx="8219256" cy="4061048"/>
          </a:xfrm>
        </p:spPr>
        <p:txBody>
          <a:bodyPr>
            <a:normAutofit/>
          </a:bodyPr>
          <a:lstStyle/>
          <a:p>
            <a:pPr eaLnBrk="1" hangingPunct="1"/>
            <a:r>
              <a:rPr lang="zh-CN" altLang="en-US" dirty="0"/>
              <a:t>保费收入</a:t>
            </a:r>
            <a:r>
              <a:rPr lang="en-US" altLang="zh-CN" dirty="0"/>
              <a:t>2.9</a:t>
            </a:r>
            <a:r>
              <a:rPr lang="zh-CN" altLang="en-US" dirty="0"/>
              <a:t>万亿美元。保费增长率</a:t>
            </a:r>
            <a:r>
              <a:rPr lang="en-US" altLang="zh-CN" dirty="0"/>
              <a:t>-3.1%</a:t>
            </a:r>
            <a:r>
              <a:rPr lang="zh-CN" altLang="en-US" dirty="0"/>
              <a:t>，</a:t>
            </a:r>
            <a:r>
              <a:rPr lang="en-US" altLang="zh-CN" dirty="0"/>
              <a:t>2021</a:t>
            </a:r>
            <a:r>
              <a:rPr lang="zh-CN" altLang="en-US" dirty="0"/>
              <a:t>年为</a:t>
            </a:r>
            <a:r>
              <a:rPr lang="en-US" altLang="zh-CN" dirty="0"/>
              <a:t>4.5%</a:t>
            </a:r>
            <a:r>
              <a:rPr lang="zh-CN" altLang="en-US" dirty="0"/>
              <a:t>，</a:t>
            </a:r>
            <a:r>
              <a:rPr lang="en-US" altLang="zh-CN" dirty="0"/>
              <a:t>2020</a:t>
            </a:r>
            <a:r>
              <a:rPr lang="zh-CN" altLang="en-US" dirty="0"/>
              <a:t>年为</a:t>
            </a:r>
            <a:r>
              <a:rPr lang="en-US" altLang="zh-CN" dirty="0"/>
              <a:t>4.2%</a:t>
            </a:r>
            <a:r>
              <a:rPr lang="zh-CN" altLang="en-US" dirty="0"/>
              <a:t>。</a:t>
            </a:r>
            <a:endParaRPr lang="en-US" altLang="zh-CN" dirty="0"/>
          </a:p>
          <a:p>
            <a:pPr eaLnBrk="1" hangingPunct="1"/>
            <a:r>
              <a:rPr lang="en-US" altLang="zh-CN" dirty="0"/>
              <a:t>2020</a:t>
            </a:r>
            <a:r>
              <a:rPr lang="zh-CN" altLang="en-US" dirty="0"/>
              <a:t>因疫情触底</a:t>
            </a:r>
            <a:endParaRPr lang="en-US" altLang="zh-CN" dirty="0"/>
          </a:p>
          <a:p>
            <a:pPr eaLnBrk="1" hangingPunct="1"/>
            <a:r>
              <a:rPr lang="en-US" altLang="zh-CN" dirty="0"/>
              <a:t>2021</a:t>
            </a:r>
            <a:r>
              <a:rPr lang="zh-CN" altLang="en-US" dirty="0"/>
              <a:t>年发达市场对储蓄连接产品的需求增加，主要是因为监管政策和税法的变动。</a:t>
            </a:r>
            <a:endParaRPr lang="en-US" altLang="zh-CN" dirty="0"/>
          </a:p>
          <a:p>
            <a:pPr eaLnBrk="1" hangingPunct="1"/>
            <a:r>
              <a:rPr lang="en-US" altLang="zh-CN" dirty="0"/>
              <a:t>2022</a:t>
            </a:r>
            <a:r>
              <a:rPr lang="zh-CN" altLang="en-US" dirty="0"/>
              <a:t>年，由于高通胀削弱了消费储蓄和名义保费增长。</a:t>
            </a:r>
            <a:endParaRPr lang="en-US" altLang="zh-CN"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各地区寿险保费实际增长率</a:t>
            </a:r>
          </a:p>
        </p:txBody>
      </p:sp>
      <p:pic>
        <p:nvPicPr>
          <p:cNvPr id="7" name="图片 6">
            <a:extLst>
              <a:ext uri="{FF2B5EF4-FFF2-40B4-BE49-F238E27FC236}">
                <a16:creationId xmlns:a16="http://schemas.microsoft.com/office/drawing/2014/main" id="{D2F38016-E735-4B60-AB0F-F9B9FD1A1E20}"/>
              </a:ext>
            </a:extLst>
          </p:cNvPr>
          <p:cNvPicPr>
            <a:picLocks noChangeAspect="1"/>
          </p:cNvPicPr>
          <p:nvPr/>
        </p:nvPicPr>
        <p:blipFill>
          <a:blip r:embed="rId2"/>
          <a:stretch>
            <a:fillRect/>
          </a:stretch>
        </p:blipFill>
        <p:spPr>
          <a:xfrm>
            <a:off x="395536" y="1556792"/>
            <a:ext cx="8172400" cy="46562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201891-5573-453E-A64B-420231B6313F}"/>
              </a:ext>
            </a:extLst>
          </p:cNvPr>
          <p:cNvSpPr>
            <a:spLocks noGrp="1"/>
          </p:cNvSpPr>
          <p:nvPr>
            <p:ph type="title"/>
          </p:nvPr>
        </p:nvSpPr>
        <p:spPr/>
        <p:txBody>
          <a:bodyPr/>
          <a:lstStyle/>
          <a:p>
            <a:r>
              <a:rPr lang="zh-CN" altLang="en-US" dirty="0"/>
              <a:t>保费构成</a:t>
            </a:r>
          </a:p>
        </p:txBody>
      </p:sp>
      <p:pic>
        <p:nvPicPr>
          <p:cNvPr id="4" name="图片 3">
            <a:extLst>
              <a:ext uri="{FF2B5EF4-FFF2-40B4-BE49-F238E27FC236}">
                <a16:creationId xmlns:a16="http://schemas.microsoft.com/office/drawing/2014/main" id="{C1261B50-4E28-0AE5-F93D-94CAEAA7AB45}"/>
              </a:ext>
            </a:extLst>
          </p:cNvPr>
          <p:cNvPicPr>
            <a:picLocks noChangeAspect="1"/>
          </p:cNvPicPr>
          <p:nvPr/>
        </p:nvPicPr>
        <p:blipFill>
          <a:blip r:embed="rId2"/>
          <a:stretch>
            <a:fillRect/>
          </a:stretch>
        </p:blipFill>
        <p:spPr>
          <a:xfrm>
            <a:off x="457200" y="1432941"/>
            <a:ext cx="7916032" cy="4261453"/>
          </a:xfrm>
          <a:prstGeom prst="rect">
            <a:avLst/>
          </a:prstGeom>
        </p:spPr>
      </p:pic>
    </p:spTree>
    <p:extLst>
      <p:ext uri="{BB962C8B-B14F-4D97-AF65-F5344CB8AC3E}">
        <p14:creationId xmlns:p14="http://schemas.microsoft.com/office/powerpoint/2010/main" val="673884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寿险公司的回报</a:t>
            </a:r>
            <a:r>
              <a:rPr lang="zh-CN" altLang="en-US" sz="2000" dirty="0"/>
              <a:t>（八大主要寿险市场经营和投资业绩</a:t>
            </a:r>
            <a:r>
              <a:rPr lang="zh-CN" altLang="en-US" dirty="0"/>
              <a:t>）</a:t>
            </a:r>
          </a:p>
        </p:txBody>
      </p:sp>
      <p:pic>
        <p:nvPicPr>
          <p:cNvPr id="4" name="图片 3">
            <a:extLst>
              <a:ext uri="{FF2B5EF4-FFF2-40B4-BE49-F238E27FC236}">
                <a16:creationId xmlns:a16="http://schemas.microsoft.com/office/drawing/2014/main" id="{4400B7E4-1DF6-D5EB-D025-892FFD59FB0F}"/>
              </a:ext>
            </a:extLst>
          </p:cNvPr>
          <p:cNvPicPr>
            <a:picLocks noChangeAspect="1"/>
          </p:cNvPicPr>
          <p:nvPr/>
        </p:nvPicPr>
        <p:blipFill>
          <a:blip r:embed="rId2"/>
          <a:stretch>
            <a:fillRect/>
          </a:stretch>
        </p:blipFill>
        <p:spPr>
          <a:xfrm>
            <a:off x="622957" y="1340768"/>
            <a:ext cx="7136085" cy="465852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E86C0D-F9BF-9F7F-D8FA-91037C3E1077}"/>
              </a:ext>
            </a:extLst>
          </p:cNvPr>
          <p:cNvSpPr>
            <a:spLocks noGrp="1"/>
          </p:cNvSpPr>
          <p:nvPr>
            <p:ph type="title"/>
          </p:nvPr>
        </p:nvSpPr>
        <p:spPr/>
        <p:txBody>
          <a:bodyPr/>
          <a:lstStyle/>
          <a:p>
            <a:r>
              <a:rPr lang="en-US" altLang="zh-CN" dirty="0"/>
              <a:t>2022</a:t>
            </a:r>
            <a:r>
              <a:rPr lang="zh-CN" altLang="en-US" dirty="0"/>
              <a:t>年第四季度欧元区寿险公司各类别资产风险敞口</a:t>
            </a:r>
          </a:p>
        </p:txBody>
      </p:sp>
      <p:pic>
        <p:nvPicPr>
          <p:cNvPr id="4" name="图片 3">
            <a:extLst>
              <a:ext uri="{FF2B5EF4-FFF2-40B4-BE49-F238E27FC236}">
                <a16:creationId xmlns:a16="http://schemas.microsoft.com/office/drawing/2014/main" id="{08837F2F-9E08-B680-47B2-CD2835DFF852}"/>
              </a:ext>
            </a:extLst>
          </p:cNvPr>
          <p:cNvPicPr>
            <a:picLocks noChangeAspect="1"/>
          </p:cNvPicPr>
          <p:nvPr/>
        </p:nvPicPr>
        <p:blipFill>
          <a:blip r:embed="rId2"/>
          <a:stretch>
            <a:fillRect/>
          </a:stretch>
        </p:blipFill>
        <p:spPr>
          <a:xfrm>
            <a:off x="457200" y="1844824"/>
            <a:ext cx="7924800" cy="4181475"/>
          </a:xfrm>
          <a:prstGeom prst="rect">
            <a:avLst/>
          </a:prstGeom>
        </p:spPr>
      </p:pic>
    </p:spTree>
    <p:extLst>
      <p:ext uri="{BB962C8B-B14F-4D97-AF65-F5344CB8AC3E}">
        <p14:creationId xmlns:p14="http://schemas.microsoft.com/office/powerpoint/2010/main" val="309639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二、财产保险的特征</a:t>
            </a:r>
          </a:p>
        </p:txBody>
      </p:sp>
      <p:sp>
        <p:nvSpPr>
          <p:cNvPr id="3" name="内容占位符 2"/>
          <p:cNvSpPr>
            <a:spLocks noGrp="1"/>
          </p:cNvSpPr>
          <p:nvPr>
            <p:ph sz="quarter" idx="1"/>
          </p:nvPr>
        </p:nvSpPr>
        <p:spPr/>
        <p:txBody>
          <a:bodyPr/>
          <a:lstStyle/>
          <a:p>
            <a:r>
              <a:rPr lang="en-US" altLang="zh-CN" dirty="0"/>
              <a:t>1. </a:t>
            </a:r>
            <a:r>
              <a:rPr lang="zh-CN" altLang="zh-CN" dirty="0"/>
              <a:t>保险标的是财产及其有关利益，包括有形财产、经济收益和损害赔偿。</a:t>
            </a:r>
          </a:p>
          <a:p>
            <a:r>
              <a:rPr lang="en-US" altLang="zh-CN" dirty="0"/>
              <a:t>2. </a:t>
            </a:r>
            <a:r>
              <a:rPr lang="zh-CN" altLang="zh-CN" dirty="0"/>
              <a:t>保险标的必须是可用货币衡量价值的财产或利益</a:t>
            </a:r>
          </a:p>
          <a:p>
            <a:r>
              <a:rPr lang="en-US" altLang="zh-CN" dirty="0"/>
              <a:t>3. </a:t>
            </a:r>
            <a:r>
              <a:rPr lang="zh-CN" altLang="zh-CN" dirty="0"/>
              <a:t>财产保险业务活动具有法律约束力</a:t>
            </a:r>
          </a:p>
          <a:p>
            <a:r>
              <a:rPr lang="en-US" altLang="zh-CN" dirty="0"/>
              <a:t>4. </a:t>
            </a:r>
            <a:r>
              <a:rPr lang="zh-CN" altLang="zh-CN" dirty="0"/>
              <a:t>财产保险的保障功能表现为经济补偿。</a:t>
            </a:r>
          </a:p>
          <a:p>
            <a:r>
              <a:rPr lang="en-US" altLang="zh-CN" dirty="0"/>
              <a:t>5 .</a:t>
            </a:r>
            <a:r>
              <a:rPr lang="zh-CN" altLang="zh-CN" dirty="0"/>
              <a:t>财产保险合同是属人的合同，是投保人（被保险人）和保险人之间的合同。</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寿险市场份额</a:t>
            </a:r>
          </a:p>
        </p:txBody>
      </p:sp>
      <p:sp>
        <p:nvSpPr>
          <p:cNvPr id="18435" name="Rectangle 3"/>
          <p:cNvSpPr>
            <a:spLocks noGrp="1"/>
          </p:cNvSpPr>
          <p:nvPr>
            <p:ph sz="quarter" idx="1"/>
          </p:nvPr>
        </p:nvSpPr>
        <p:spPr/>
        <p:txBody>
          <a:bodyPr>
            <a:normAutofit/>
          </a:bodyPr>
          <a:lstStyle/>
          <a:p>
            <a:pPr eaLnBrk="1" hangingPunct="1"/>
            <a:r>
              <a:rPr lang="zh-CN" altLang="en-US" dirty="0"/>
              <a:t>人寿保险保费收入：</a:t>
            </a:r>
          </a:p>
          <a:p>
            <a:pPr lvl="1" eaLnBrk="1" hangingPunct="1"/>
            <a:r>
              <a:rPr lang="zh-CN" altLang="en-US" dirty="0"/>
              <a:t>第一名：美国（</a:t>
            </a:r>
            <a:r>
              <a:rPr lang="en-US" altLang="zh-CN" dirty="0"/>
              <a:t>23.9%</a:t>
            </a:r>
            <a:r>
              <a:rPr lang="zh-CN" altLang="en-US" dirty="0"/>
              <a:t>）</a:t>
            </a:r>
          </a:p>
          <a:p>
            <a:pPr lvl="1" eaLnBrk="1" hangingPunct="1"/>
            <a:r>
              <a:rPr lang="zh-CN" altLang="en-US" dirty="0"/>
              <a:t>第二名：中国大陆（</a:t>
            </a:r>
            <a:r>
              <a:rPr lang="en-US" altLang="zh-CN" dirty="0"/>
              <a:t>13. 0%</a:t>
            </a:r>
            <a:r>
              <a:rPr lang="zh-CN" altLang="en-US" dirty="0"/>
              <a:t>）</a:t>
            </a:r>
            <a:endParaRPr lang="en-US" altLang="zh-CN" dirty="0"/>
          </a:p>
          <a:p>
            <a:pPr lvl="1" eaLnBrk="1" hangingPunct="1"/>
            <a:r>
              <a:rPr lang="zh-CN" altLang="en-US" dirty="0"/>
              <a:t>第三名：英国（</a:t>
            </a:r>
            <a:r>
              <a:rPr lang="en-US" altLang="zh-CN" dirty="0"/>
              <a:t>8.7%</a:t>
            </a:r>
            <a:r>
              <a:rPr lang="zh-CN" altLang="en-US" dirty="0"/>
              <a:t>）</a:t>
            </a:r>
            <a:endParaRPr lang="en-US" altLang="zh-CN" dirty="0"/>
          </a:p>
          <a:p>
            <a:pPr lvl="1" eaLnBrk="1" hangingPunct="1"/>
            <a:r>
              <a:rPr lang="zh-CN" altLang="en-US" dirty="0"/>
              <a:t>第四名：日本（</a:t>
            </a:r>
            <a:r>
              <a:rPr lang="en-US" altLang="zh-CN" dirty="0"/>
              <a:t>9.9%</a:t>
            </a:r>
            <a:r>
              <a:rPr lang="zh-CN" altLang="en-US" dirty="0"/>
              <a:t>）</a:t>
            </a:r>
          </a:p>
          <a:p>
            <a:pPr lvl="1" eaLnBrk="1" hangingPunct="1"/>
            <a:r>
              <a:rPr lang="zh-CN" altLang="en-US" dirty="0"/>
              <a:t>第五名：法国（</a:t>
            </a:r>
            <a:r>
              <a:rPr lang="en-US" altLang="zh-CN" dirty="0"/>
              <a:t>5.6%</a:t>
            </a:r>
            <a:r>
              <a:rPr lang="zh-CN" altLang="en-US" dirty="0"/>
              <a:t>）</a:t>
            </a:r>
          </a:p>
          <a:p>
            <a:pPr lvl="1" eaLnBrk="1" hangingPunct="1"/>
            <a:endParaRPr lang="en-US" altLang="zh-C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2022</a:t>
            </a:r>
            <a:r>
              <a:rPr lang="zh-CN" altLang="en-US" dirty="0"/>
              <a:t>年非寿险市场</a:t>
            </a:r>
          </a:p>
        </p:txBody>
      </p:sp>
      <p:sp>
        <p:nvSpPr>
          <p:cNvPr id="3" name="内容占位符 2"/>
          <p:cNvSpPr>
            <a:spLocks noGrp="1"/>
          </p:cNvSpPr>
          <p:nvPr>
            <p:ph sz="quarter" idx="1"/>
          </p:nvPr>
        </p:nvSpPr>
        <p:spPr>
          <a:xfrm>
            <a:off x="457200" y="1600200"/>
            <a:ext cx="8363272" cy="532656"/>
          </a:xfrm>
        </p:spPr>
        <p:txBody>
          <a:bodyPr>
            <a:normAutofit/>
          </a:bodyPr>
          <a:lstStyle/>
          <a:p>
            <a:r>
              <a:rPr lang="en-US" altLang="zh-CN" dirty="0"/>
              <a:t>2022</a:t>
            </a:r>
            <a:r>
              <a:rPr lang="zh-CN" altLang="en-US" dirty="0"/>
              <a:t>年全球非寿险保费增长</a:t>
            </a:r>
            <a:r>
              <a:rPr lang="en-US" altLang="zh-CN" dirty="0"/>
              <a:t>0.5%</a:t>
            </a:r>
            <a:r>
              <a:rPr lang="zh-CN" altLang="en-US" dirty="0"/>
              <a:t>。</a:t>
            </a:r>
            <a:endParaRPr lang="en-US" altLang="zh-CN" dirty="0"/>
          </a:p>
          <a:p>
            <a:pPr lvl="1"/>
            <a:endParaRPr lang="en-US" altLang="zh-CN" dirty="0"/>
          </a:p>
        </p:txBody>
      </p:sp>
      <p:pic>
        <p:nvPicPr>
          <p:cNvPr id="5" name="图片 4">
            <a:extLst>
              <a:ext uri="{FF2B5EF4-FFF2-40B4-BE49-F238E27FC236}">
                <a16:creationId xmlns:a16="http://schemas.microsoft.com/office/drawing/2014/main" id="{61048048-2F81-F77A-50DD-31E888F1EFA9}"/>
              </a:ext>
            </a:extLst>
          </p:cNvPr>
          <p:cNvPicPr>
            <a:picLocks noChangeAspect="1"/>
          </p:cNvPicPr>
          <p:nvPr/>
        </p:nvPicPr>
        <p:blipFill>
          <a:blip r:embed="rId2"/>
          <a:stretch>
            <a:fillRect/>
          </a:stretch>
        </p:blipFill>
        <p:spPr>
          <a:xfrm>
            <a:off x="323528" y="1988840"/>
            <a:ext cx="8172400" cy="470051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A4443-846D-42CB-86C9-CA86C6DC26CF}"/>
              </a:ext>
            </a:extLst>
          </p:cNvPr>
          <p:cNvSpPr>
            <a:spLocks noGrp="1"/>
          </p:cNvSpPr>
          <p:nvPr>
            <p:ph type="title"/>
          </p:nvPr>
        </p:nvSpPr>
        <p:spPr/>
        <p:txBody>
          <a:bodyPr/>
          <a:lstStyle/>
          <a:p>
            <a:r>
              <a:rPr lang="zh-CN" altLang="en-US" dirty="0"/>
              <a:t>各险种占比</a:t>
            </a:r>
          </a:p>
        </p:txBody>
      </p:sp>
      <p:pic>
        <p:nvPicPr>
          <p:cNvPr id="5" name="图片 4">
            <a:extLst>
              <a:ext uri="{FF2B5EF4-FFF2-40B4-BE49-F238E27FC236}">
                <a16:creationId xmlns:a16="http://schemas.microsoft.com/office/drawing/2014/main" id="{7B5238F9-FE2A-B165-4AE1-CBEC472ED3EA}"/>
              </a:ext>
            </a:extLst>
          </p:cNvPr>
          <p:cNvPicPr>
            <a:picLocks noChangeAspect="1"/>
          </p:cNvPicPr>
          <p:nvPr/>
        </p:nvPicPr>
        <p:blipFill>
          <a:blip r:embed="rId2"/>
          <a:stretch>
            <a:fillRect/>
          </a:stretch>
        </p:blipFill>
        <p:spPr>
          <a:xfrm>
            <a:off x="384640" y="1772816"/>
            <a:ext cx="8075792" cy="3478021"/>
          </a:xfrm>
          <a:prstGeom prst="rect">
            <a:avLst/>
          </a:prstGeom>
        </p:spPr>
      </p:pic>
    </p:spTree>
    <p:extLst>
      <p:ext uri="{BB962C8B-B14F-4D97-AF65-F5344CB8AC3E}">
        <p14:creationId xmlns:p14="http://schemas.microsoft.com/office/powerpoint/2010/main" val="128624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B036EA-9F4F-44C2-B000-972E5347F6C8}"/>
              </a:ext>
            </a:extLst>
          </p:cNvPr>
          <p:cNvSpPr>
            <a:spLocks noGrp="1"/>
          </p:cNvSpPr>
          <p:nvPr>
            <p:ph type="title"/>
          </p:nvPr>
        </p:nvSpPr>
        <p:spPr/>
        <p:txBody>
          <a:bodyPr/>
          <a:lstStyle/>
          <a:p>
            <a:r>
              <a:rPr lang="zh-CN" altLang="en-US" dirty="0"/>
              <a:t>非寿险市场的盈利能力</a:t>
            </a:r>
          </a:p>
        </p:txBody>
      </p:sp>
      <p:pic>
        <p:nvPicPr>
          <p:cNvPr id="5" name="图片 4">
            <a:extLst>
              <a:ext uri="{FF2B5EF4-FFF2-40B4-BE49-F238E27FC236}">
                <a16:creationId xmlns:a16="http://schemas.microsoft.com/office/drawing/2014/main" id="{2720523F-795F-BDF5-5288-684A7BD3561E}"/>
              </a:ext>
            </a:extLst>
          </p:cNvPr>
          <p:cNvPicPr>
            <a:picLocks noChangeAspect="1"/>
          </p:cNvPicPr>
          <p:nvPr/>
        </p:nvPicPr>
        <p:blipFill>
          <a:blip r:embed="rId2"/>
          <a:stretch>
            <a:fillRect/>
          </a:stretch>
        </p:blipFill>
        <p:spPr>
          <a:xfrm>
            <a:off x="899592" y="1484784"/>
            <a:ext cx="6900440" cy="446988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非寿险市场份额</a:t>
            </a:r>
          </a:p>
        </p:txBody>
      </p:sp>
      <p:sp>
        <p:nvSpPr>
          <p:cNvPr id="18435" name="Rectangle 3"/>
          <p:cNvSpPr>
            <a:spLocks noGrp="1"/>
          </p:cNvSpPr>
          <p:nvPr>
            <p:ph sz="quarter" idx="1"/>
          </p:nvPr>
        </p:nvSpPr>
        <p:spPr/>
        <p:txBody>
          <a:bodyPr>
            <a:normAutofit/>
          </a:bodyPr>
          <a:lstStyle/>
          <a:p>
            <a:pPr eaLnBrk="1" hangingPunct="1"/>
            <a:r>
              <a:rPr lang="zh-CN" altLang="en-US" dirty="0"/>
              <a:t>非寿险保费收入：</a:t>
            </a:r>
          </a:p>
          <a:p>
            <a:pPr lvl="1" eaLnBrk="1" hangingPunct="1"/>
            <a:r>
              <a:rPr lang="zh-CN" altLang="en-US" dirty="0"/>
              <a:t>第一名：美国（</a:t>
            </a:r>
            <a:r>
              <a:rPr lang="en-US" altLang="zh-CN" dirty="0"/>
              <a:t>57.6%</a:t>
            </a:r>
            <a:r>
              <a:rPr lang="zh-CN" altLang="en-US" dirty="0"/>
              <a:t>）</a:t>
            </a:r>
          </a:p>
          <a:p>
            <a:pPr lvl="1" eaLnBrk="1" hangingPunct="1"/>
            <a:r>
              <a:rPr lang="zh-CN" altLang="en-US" dirty="0"/>
              <a:t>第二名：中国大陆（</a:t>
            </a:r>
            <a:r>
              <a:rPr lang="en-US" altLang="zh-CN" dirty="0"/>
              <a:t>8.4%</a:t>
            </a:r>
            <a:r>
              <a:rPr lang="zh-CN" altLang="en-US" dirty="0"/>
              <a:t>）</a:t>
            </a:r>
            <a:endParaRPr lang="en-US" altLang="zh-CN" dirty="0"/>
          </a:p>
          <a:p>
            <a:pPr lvl="1" eaLnBrk="1" hangingPunct="1"/>
            <a:r>
              <a:rPr lang="zh-CN" altLang="en-US" dirty="0"/>
              <a:t>第三名：德国（</a:t>
            </a:r>
            <a:r>
              <a:rPr lang="en-US" altLang="zh-CN" dirty="0"/>
              <a:t>3.6%</a:t>
            </a:r>
            <a:r>
              <a:rPr lang="zh-CN" altLang="en-US" dirty="0"/>
              <a:t>）</a:t>
            </a:r>
          </a:p>
          <a:p>
            <a:pPr lvl="1" eaLnBrk="1" hangingPunct="1"/>
            <a:r>
              <a:rPr lang="zh-CN" altLang="en-US" dirty="0"/>
              <a:t>第四名：英国（</a:t>
            </a:r>
            <a:r>
              <a:rPr lang="en-US" altLang="zh-CN" dirty="0"/>
              <a:t>2.9%</a:t>
            </a:r>
            <a:r>
              <a:rPr lang="zh-CN" altLang="en-US" dirty="0"/>
              <a:t>）</a:t>
            </a:r>
            <a:endParaRPr lang="en-US" altLang="zh-CN" dirty="0"/>
          </a:p>
          <a:p>
            <a:pPr lvl="1" eaLnBrk="1" hangingPunct="1"/>
            <a:r>
              <a:rPr lang="zh-CN" altLang="en-US" dirty="0"/>
              <a:t>第五名：法国（</a:t>
            </a:r>
            <a:r>
              <a:rPr lang="en-US" altLang="zh-CN" dirty="0"/>
              <a:t>2.6%</a:t>
            </a:r>
            <a:r>
              <a:rPr lang="zh-CN" altLang="en-US" dirty="0"/>
              <a:t>）</a:t>
            </a:r>
            <a:endParaRPr lang="en-US" altLang="zh-C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75240" cy="1143000"/>
          </a:xfrm>
        </p:spPr>
        <p:txBody>
          <a:bodyPr/>
          <a:lstStyle/>
          <a:p>
            <a:r>
              <a:rPr lang="zh-CN" altLang="en-US" dirty="0"/>
              <a:t>寿险与非寿险的市场份额（中国与全球</a:t>
            </a:r>
            <a:r>
              <a:rPr lang="en-US" altLang="zh-CN" dirty="0"/>
              <a:t>2022</a:t>
            </a:r>
            <a:r>
              <a:rPr lang="zh-CN" altLang="en-US" dirty="0"/>
              <a:t>）</a:t>
            </a:r>
          </a:p>
        </p:txBody>
      </p:sp>
      <p:sp>
        <p:nvSpPr>
          <p:cNvPr id="7" name="标题 1">
            <a:extLst>
              <a:ext uri="{FF2B5EF4-FFF2-40B4-BE49-F238E27FC236}">
                <a16:creationId xmlns:a16="http://schemas.microsoft.com/office/drawing/2014/main" id="{6F7D3334-FAE5-46B9-9BF3-7A0499B91947}"/>
              </a:ext>
            </a:extLst>
          </p:cNvPr>
          <p:cNvSpPr txBox="1">
            <a:spLocks/>
          </p:cNvSpPr>
          <p:nvPr/>
        </p:nvSpPr>
        <p:spPr>
          <a:xfrm>
            <a:off x="1893763" y="4913430"/>
            <a:ext cx="1008112"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zh-CN" altLang="en-US" dirty="0"/>
              <a:t>中国</a:t>
            </a:r>
          </a:p>
        </p:txBody>
      </p:sp>
      <p:sp>
        <p:nvSpPr>
          <p:cNvPr id="8" name="标题 1">
            <a:extLst>
              <a:ext uri="{FF2B5EF4-FFF2-40B4-BE49-F238E27FC236}">
                <a16:creationId xmlns:a16="http://schemas.microsoft.com/office/drawing/2014/main" id="{D9F2C41A-6897-4D8B-BE45-78FD62C0FAFB}"/>
              </a:ext>
            </a:extLst>
          </p:cNvPr>
          <p:cNvSpPr txBox="1">
            <a:spLocks/>
          </p:cNvSpPr>
          <p:nvPr/>
        </p:nvSpPr>
        <p:spPr>
          <a:xfrm>
            <a:off x="6039036" y="1484784"/>
            <a:ext cx="1008112"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zh-CN" altLang="en-US" dirty="0"/>
              <a:t>全球</a:t>
            </a:r>
          </a:p>
        </p:txBody>
      </p:sp>
      <p:graphicFrame>
        <p:nvGraphicFramePr>
          <p:cNvPr id="5" name="图表 4">
            <a:extLst>
              <a:ext uri="{FF2B5EF4-FFF2-40B4-BE49-F238E27FC236}">
                <a16:creationId xmlns:a16="http://schemas.microsoft.com/office/drawing/2014/main" id="{D355748E-9D44-89C1-1024-6D7E585431C4}"/>
              </a:ext>
            </a:extLst>
          </p:cNvPr>
          <p:cNvGraphicFramePr>
            <a:graphicFrameLocks/>
          </p:cNvGraphicFramePr>
          <p:nvPr>
            <p:extLst>
              <p:ext uri="{D42A27DB-BD31-4B8C-83A1-F6EECF244321}">
                <p14:modId xmlns:p14="http://schemas.microsoft.com/office/powerpoint/2010/main" val="3371115809"/>
              </p:ext>
            </p:extLst>
          </p:nvPr>
        </p:nvGraphicFramePr>
        <p:xfrm>
          <a:off x="4494820" y="2399184"/>
          <a:ext cx="4037620" cy="3694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a:extLst>
              <a:ext uri="{FF2B5EF4-FFF2-40B4-BE49-F238E27FC236}">
                <a16:creationId xmlns:a16="http://schemas.microsoft.com/office/drawing/2014/main" id="{79B4F500-78B1-2E61-0C7A-38B95D5B68C3}"/>
              </a:ext>
            </a:extLst>
          </p:cNvPr>
          <p:cNvGraphicFramePr>
            <a:graphicFrameLocks/>
          </p:cNvGraphicFramePr>
          <p:nvPr>
            <p:extLst>
              <p:ext uri="{D42A27DB-BD31-4B8C-83A1-F6EECF244321}">
                <p14:modId xmlns:p14="http://schemas.microsoft.com/office/powerpoint/2010/main" val="2475277510"/>
              </p:ext>
            </p:extLst>
          </p:nvPr>
        </p:nvGraphicFramePr>
        <p:xfrm>
          <a:off x="629294" y="1510234"/>
          <a:ext cx="4037619" cy="34031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pPr eaLnBrk="1" hangingPunct="1"/>
            <a:r>
              <a:rPr lang="zh-CN" altLang="en-US" u="sng" dirty="0"/>
              <a:t>中国大陆保险密度</a:t>
            </a:r>
          </a:p>
        </p:txBody>
      </p:sp>
      <p:graphicFrame>
        <p:nvGraphicFramePr>
          <p:cNvPr id="3" name="Chart 3">
            <a:extLst>
              <a:ext uri="{FF2B5EF4-FFF2-40B4-BE49-F238E27FC236}">
                <a16:creationId xmlns:a16="http://schemas.microsoft.com/office/drawing/2014/main" id="{A3AA2DE5-D4EF-EC08-B854-B437F4ACD689}"/>
              </a:ext>
            </a:extLst>
          </p:cNvPr>
          <p:cNvGraphicFramePr>
            <a:graphicFrameLocks/>
          </p:cNvGraphicFramePr>
          <p:nvPr>
            <p:extLst>
              <p:ext uri="{D42A27DB-BD31-4B8C-83A1-F6EECF244321}">
                <p14:modId xmlns:p14="http://schemas.microsoft.com/office/powerpoint/2010/main" val="3802737603"/>
              </p:ext>
            </p:extLst>
          </p:nvPr>
        </p:nvGraphicFramePr>
        <p:xfrm>
          <a:off x="611560" y="1484784"/>
          <a:ext cx="8064896" cy="48965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zh-CN" altLang="en-US"/>
              <a:t>保险密度</a:t>
            </a:r>
          </a:p>
        </p:txBody>
      </p:sp>
      <p:sp>
        <p:nvSpPr>
          <p:cNvPr id="20483" name="Rectangle 3"/>
          <p:cNvSpPr>
            <a:spLocks noGrp="1"/>
          </p:cNvSpPr>
          <p:nvPr>
            <p:ph sz="quarter" idx="1"/>
          </p:nvPr>
        </p:nvSpPr>
        <p:spPr/>
        <p:txBody>
          <a:bodyPr>
            <a:normAutofit/>
          </a:bodyPr>
          <a:lstStyle/>
          <a:p>
            <a:pPr eaLnBrk="1" hangingPunct="1"/>
            <a:r>
              <a:rPr lang="zh-CN" altLang="en-US" dirty="0"/>
              <a:t>世界平均保险密度是</a:t>
            </a:r>
            <a:r>
              <a:rPr lang="en-US" altLang="zh-CN" dirty="0"/>
              <a:t>853</a:t>
            </a:r>
            <a:r>
              <a:rPr lang="zh-CN" altLang="en-US" dirty="0"/>
              <a:t>美元，寿险密度是</a:t>
            </a:r>
            <a:r>
              <a:rPr lang="en-US" altLang="zh-CN" dirty="0"/>
              <a:t>354</a:t>
            </a:r>
            <a:r>
              <a:rPr lang="zh-CN" altLang="en-US" dirty="0"/>
              <a:t>美元，财险密度是</a:t>
            </a:r>
            <a:r>
              <a:rPr lang="en-US" altLang="zh-CN" dirty="0"/>
              <a:t>499</a:t>
            </a:r>
            <a:r>
              <a:rPr lang="zh-CN" altLang="en-US" dirty="0"/>
              <a:t>美元。</a:t>
            </a:r>
          </a:p>
          <a:p>
            <a:pPr eaLnBrk="1" hangingPunct="1"/>
            <a:r>
              <a:rPr lang="zh-CN" altLang="en-US" dirty="0"/>
              <a:t>排名：</a:t>
            </a:r>
          </a:p>
          <a:p>
            <a:pPr lvl="1" eaLnBrk="1" hangingPunct="1"/>
            <a:r>
              <a:rPr lang="zh-CN" altLang="en-US" dirty="0"/>
              <a:t>第一名：开曼群岛（</a:t>
            </a:r>
            <a:r>
              <a:rPr lang="en-US" altLang="zh-CN" dirty="0"/>
              <a:t>20834</a:t>
            </a:r>
            <a:r>
              <a:rPr lang="zh-CN" altLang="en-US" dirty="0"/>
              <a:t>）</a:t>
            </a:r>
          </a:p>
          <a:p>
            <a:pPr lvl="1" eaLnBrk="1" hangingPunct="1"/>
            <a:r>
              <a:rPr lang="zh-CN" altLang="en-US" dirty="0"/>
              <a:t>第二名：中国香港（</a:t>
            </a:r>
            <a:r>
              <a:rPr lang="en-US" altLang="zh-CN" dirty="0"/>
              <a:t>9159</a:t>
            </a:r>
            <a:r>
              <a:rPr lang="zh-CN" altLang="en-US" dirty="0"/>
              <a:t>）</a:t>
            </a:r>
          </a:p>
          <a:p>
            <a:pPr lvl="1" eaLnBrk="1" hangingPunct="1"/>
            <a:r>
              <a:rPr lang="zh-CN" altLang="en-US" dirty="0"/>
              <a:t>第三名：美国（</a:t>
            </a:r>
            <a:r>
              <a:rPr lang="en-US" altLang="zh-CN" dirty="0"/>
              <a:t>8885</a:t>
            </a:r>
            <a:r>
              <a:rPr lang="zh-CN" altLang="en-US" dirty="0"/>
              <a:t>）</a:t>
            </a:r>
          </a:p>
          <a:p>
            <a:pPr lvl="1" eaLnBrk="1" hangingPunct="1"/>
            <a:r>
              <a:rPr lang="zh-CN" altLang="en-US" dirty="0"/>
              <a:t>第四名：新加坡（</a:t>
            </a:r>
            <a:r>
              <a:rPr lang="en-US" altLang="zh-CN" dirty="0"/>
              <a:t>7563</a:t>
            </a:r>
            <a:r>
              <a:rPr lang="zh-CN" altLang="en-US" dirty="0"/>
              <a:t>）</a:t>
            </a:r>
          </a:p>
          <a:p>
            <a:pPr lvl="1" eaLnBrk="1" hangingPunct="1"/>
            <a:r>
              <a:rPr lang="zh-CN" altLang="en-US" dirty="0"/>
              <a:t>第五名：丹麦（</a:t>
            </a:r>
            <a:r>
              <a:rPr lang="en-US" altLang="zh-CN" dirty="0"/>
              <a:t>7320</a:t>
            </a:r>
            <a:r>
              <a:rPr lang="zh-CN" altLang="en-US" dirty="0"/>
              <a:t>）</a:t>
            </a:r>
          </a:p>
          <a:p>
            <a:pPr lvl="1" eaLnBrk="1" hangingPunct="1"/>
            <a:endParaRPr lang="en-US" altLang="zh-CN" dirty="0"/>
          </a:p>
          <a:p>
            <a:pPr lvl="1" eaLnBrk="1" hangingPunct="1"/>
            <a:r>
              <a:rPr lang="zh-CN" altLang="en-US" dirty="0"/>
              <a:t>中国大陆：第</a:t>
            </a:r>
            <a:r>
              <a:rPr lang="en-US" altLang="zh-CN" dirty="0"/>
              <a:t>42</a:t>
            </a:r>
            <a:r>
              <a:rPr lang="zh-CN" altLang="en-US" dirty="0"/>
              <a:t>位。（</a:t>
            </a:r>
            <a:r>
              <a:rPr lang="en-US" altLang="zh-CN" dirty="0"/>
              <a:t>2021</a:t>
            </a:r>
            <a:r>
              <a:rPr lang="zh-CN" altLang="en-US" dirty="0"/>
              <a:t>年是第</a:t>
            </a:r>
            <a:r>
              <a:rPr lang="en-US" altLang="zh-CN" dirty="0"/>
              <a:t>40</a:t>
            </a:r>
            <a:r>
              <a:rPr lang="zh-CN" altLang="en-US" dirty="0"/>
              <a:t>位）</a:t>
            </a:r>
          </a:p>
          <a:p>
            <a:pPr lvl="2" eaLnBrk="1" hangingPunct="1"/>
            <a:r>
              <a:rPr lang="zh-CN" altLang="en-US" sz="2000" dirty="0"/>
              <a:t>保险密度：</a:t>
            </a:r>
            <a:r>
              <a:rPr lang="en-US" altLang="zh-CN" sz="2000" dirty="0"/>
              <a:t>489</a:t>
            </a:r>
            <a:r>
              <a:rPr lang="zh-CN" altLang="en-US" sz="2000" dirty="0"/>
              <a:t>，寿险密度：</a:t>
            </a:r>
            <a:r>
              <a:rPr lang="en-US" altLang="zh-CN" sz="2000" dirty="0"/>
              <a:t>255</a:t>
            </a:r>
            <a:r>
              <a:rPr lang="zh-CN" altLang="en-US" sz="2000" dirty="0"/>
              <a:t>，财险密度：</a:t>
            </a:r>
            <a:r>
              <a:rPr lang="en-US" altLang="zh-CN" sz="2000" dirty="0"/>
              <a:t>234</a:t>
            </a:r>
            <a:endParaRPr lang="zh-CN" alt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pPr eaLnBrk="1" hangingPunct="1"/>
            <a:r>
              <a:rPr lang="zh-CN" altLang="en-US" dirty="0"/>
              <a:t>中国大陆保险深度</a:t>
            </a:r>
          </a:p>
        </p:txBody>
      </p:sp>
      <p:graphicFrame>
        <p:nvGraphicFramePr>
          <p:cNvPr id="3" name="Chart 2">
            <a:extLst>
              <a:ext uri="{FF2B5EF4-FFF2-40B4-BE49-F238E27FC236}">
                <a16:creationId xmlns:a16="http://schemas.microsoft.com/office/drawing/2014/main" id="{5BF4AB19-DCA0-3881-894D-1EB4764D234F}"/>
              </a:ext>
            </a:extLst>
          </p:cNvPr>
          <p:cNvGraphicFramePr>
            <a:graphicFrameLocks/>
          </p:cNvGraphicFramePr>
          <p:nvPr>
            <p:extLst>
              <p:ext uri="{D42A27DB-BD31-4B8C-83A1-F6EECF244321}">
                <p14:modId xmlns:p14="http://schemas.microsoft.com/office/powerpoint/2010/main" val="1535627635"/>
              </p:ext>
            </p:extLst>
          </p:nvPr>
        </p:nvGraphicFramePr>
        <p:xfrm>
          <a:off x="395536" y="1417638"/>
          <a:ext cx="8291264" cy="51077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r>
              <a:rPr lang="zh-CN" altLang="en-US"/>
              <a:t>保险深度</a:t>
            </a:r>
          </a:p>
        </p:txBody>
      </p:sp>
      <p:sp>
        <p:nvSpPr>
          <p:cNvPr id="22531" name="Rectangle 3"/>
          <p:cNvSpPr>
            <a:spLocks noGrp="1"/>
          </p:cNvSpPr>
          <p:nvPr>
            <p:ph sz="quarter" idx="1"/>
          </p:nvPr>
        </p:nvSpPr>
        <p:spPr/>
        <p:txBody>
          <a:bodyPr>
            <a:normAutofit/>
          </a:bodyPr>
          <a:lstStyle/>
          <a:p>
            <a:pPr eaLnBrk="1" hangingPunct="1"/>
            <a:r>
              <a:rPr lang="zh-CN" altLang="en-US" dirty="0"/>
              <a:t>世界平均保险深度是</a:t>
            </a:r>
            <a:r>
              <a:rPr lang="en-US" altLang="zh-CN" dirty="0"/>
              <a:t>6.8%</a:t>
            </a:r>
            <a:r>
              <a:rPr lang="zh-CN" altLang="en-US" dirty="0"/>
              <a:t>，其中寿险深度是</a:t>
            </a:r>
            <a:r>
              <a:rPr lang="en-US" altLang="zh-CN" dirty="0"/>
              <a:t>2.8%</a:t>
            </a:r>
            <a:r>
              <a:rPr lang="zh-CN" altLang="en-US" dirty="0"/>
              <a:t>，财险深度是</a:t>
            </a:r>
            <a:r>
              <a:rPr lang="en-US" altLang="zh-CN" dirty="0"/>
              <a:t>4.0%</a:t>
            </a:r>
            <a:r>
              <a:rPr lang="zh-CN" altLang="en-US" dirty="0"/>
              <a:t>。</a:t>
            </a:r>
          </a:p>
          <a:p>
            <a:pPr eaLnBrk="1" hangingPunct="1"/>
            <a:r>
              <a:rPr lang="zh-CN" altLang="en-US" dirty="0"/>
              <a:t>排名：</a:t>
            </a:r>
          </a:p>
          <a:p>
            <a:pPr lvl="1"/>
            <a:r>
              <a:rPr lang="zh-CN" altLang="en-US" dirty="0"/>
              <a:t>第一名：开曼群岛（</a:t>
            </a:r>
            <a:r>
              <a:rPr lang="en-US" altLang="zh-CN" dirty="0"/>
              <a:t>23.2%</a:t>
            </a:r>
            <a:r>
              <a:rPr lang="zh-CN" altLang="en-US" dirty="0"/>
              <a:t>）</a:t>
            </a:r>
          </a:p>
          <a:p>
            <a:pPr lvl="1"/>
            <a:r>
              <a:rPr lang="zh-CN" altLang="en-US" dirty="0"/>
              <a:t>第二名：中国台湾（</a:t>
            </a:r>
            <a:r>
              <a:rPr lang="en-US" altLang="zh-CN" dirty="0"/>
              <a:t>20.9%</a:t>
            </a:r>
            <a:r>
              <a:rPr lang="zh-CN" altLang="en-US" dirty="0"/>
              <a:t>）</a:t>
            </a:r>
          </a:p>
          <a:p>
            <a:pPr lvl="1"/>
            <a:r>
              <a:rPr lang="zh-CN" altLang="en-US" dirty="0"/>
              <a:t>第三名：中国香港（</a:t>
            </a:r>
            <a:r>
              <a:rPr lang="en-US" altLang="zh-CN" dirty="0"/>
              <a:t>19.0%</a:t>
            </a:r>
            <a:r>
              <a:rPr lang="zh-CN" altLang="en-US" dirty="0"/>
              <a:t>）</a:t>
            </a:r>
            <a:endParaRPr lang="en-US" altLang="zh-CN" dirty="0"/>
          </a:p>
          <a:p>
            <a:pPr lvl="1"/>
            <a:r>
              <a:rPr lang="zh-CN" altLang="en-US" dirty="0"/>
              <a:t>第四名：美国（</a:t>
            </a:r>
            <a:r>
              <a:rPr lang="en-US" altLang="zh-CN" dirty="0"/>
              <a:t>11.6%</a:t>
            </a:r>
            <a:r>
              <a:rPr lang="zh-CN" altLang="en-US" dirty="0"/>
              <a:t>）</a:t>
            </a:r>
          </a:p>
          <a:p>
            <a:pPr lvl="1" eaLnBrk="1" hangingPunct="1"/>
            <a:r>
              <a:rPr lang="zh-CN" altLang="en-US" dirty="0"/>
              <a:t>第五名：中国台湾（</a:t>
            </a:r>
            <a:r>
              <a:rPr lang="en-US" altLang="zh-CN" dirty="0"/>
              <a:t>11.4%</a:t>
            </a:r>
            <a:r>
              <a:rPr lang="zh-CN" altLang="en-US" dirty="0"/>
              <a:t>）</a:t>
            </a:r>
          </a:p>
          <a:p>
            <a:pPr lvl="1" eaLnBrk="1" hangingPunct="1"/>
            <a:endParaRPr lang="en-US" altLang="zh-CN" dirty="0"/>
          </a:p>
          <a:p>
            <a:pPr lvl="1" eaLnBrk="1" hangingPunct="1"/>
            <a:r>
              <a:rPr lang="zh-CN" altLang="en-US" dirty="0"/>
              <a:t>中国大陆：第</a:t>
            </a:r>
            <a:r>
              <a:rPr lang="en-US" altLang="zh-CN" dirty="0"/>
              <a:t>38</a:t>
            </a:r>
            <a:r>
              <a:rPr lang="zh-CN" altLang="en-US" dirty="0"/>
              <a:t>位。（</a:t>
            </a:r>
            <a:r>
              <a:rPr lang="en-US" altLang="zh-CN" dirty="0"/>
              <a:t>2021</a:t>
            </a:r>
            <a:r>
              <a:rPr lang="zh-CN" altLang="en-US" dirty="0"/>
              <a:t>年为</a:t>
            </a:r>
            <a:r>
              <a:rPr lang="en-US" altLang="zh-CN" dirty="0"/>
              <a:t>40</a:t>
            </a:r>
            <a:r>
              <a:rPr lang="zh-CN" altLang="en-US" dirty="0"/>
              <a:t>位）</a:t>
            </a:r>
          </a:p>
          <a:p>
            <a:pPr lvl="2" eaLnBrk="1" hangingPunct="1"/>
            <a:r>
              <a:rPr lang="zh-CN" altLang="en-US" sz="1800" dirty="0"/>
              <a:t>保险深度：</a:t>
            </a:r>
            <a:r>
              <a:rPr lang="en-US" altLang="zh-CN" sz="1800" dirty="0"/>
              <a:t>3.9%</a:t>
            </a:r>
            <a:r>
              <a:rPr lang="zh-CN" altLang="en-US" sz="1800" dirty="0"/>
              <a:t>，寿险深度：</a:t>
            </a:r>
            <a:r>
              <a:rPr lang="en-US" altLang="zh-CN" sz="1800" dirty="0"/>
              <a:t>2.0%</a:t>
            </a:r>
            <a:r>
              <a:rPr lang="zh-CN" altLang="en-US" sz="1800" dirty="0"/>
              <a:t>，财险深度：</a:t>
            </a:r>
            <a:r>
              <a:rPr lang="en-US" altLang="zh-CN" sz="1800" dirty="0"/>
              <a:t>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75" y="-687388"/>
            <a:ext cx="9144000" cy="609600"/>
          </a:xfrm>
          <a:prstGeom prst="rect">
            <a:avLst/>
          </a:prstGeom>
          <a:noFill/>
          <a:ln w="12700">
            <a:noFill/>
            <a:miter lim="800000"/>
            <a:headEnd type="none" w="sm" len="sm"/>
            <a:tailEnd type="none" w="sm" len="sm"/>
          </a:ln>
        </p:spPr>
        <p:txBody>
          <a:bodyPr>
            <a:spAutoFit/>
          </a:bodyPr>
          <a:lstStyle/>
          <a:p>
            <a:pPr algn="ctr"/>
            <a:r>
              <a:rPr kumimoji="1" lang="zh-CN" altLang="en-US" sz="1000" b="1">
                <a:latin typeface="Times New Roman" pitchFamily="18" charset="0"/>
              </a:rPr>
              <a:t>表1  人身保险与财产保险的区别</a:t>
            </a:r>
            <a:endParaRPr kumimoji="1" lang="zh-CN" altLang="en-US" sz="1000">
              <a:latin typeface="Times New Roman" pitchFamily="18" charset="0"/>
            </a:endParaRPr>
          </a:p>
          <a:p>
            <a:pPr eaLnBrk="0" hangingPunct="0"/>
            <a:endParaRPr kumimoji="1" lang="zh-CN" altLang="en-US" sz="2400">
              <a:latin typeface="Times New Roman" pitchFamily="18" charset="0"/>
            </a:endParaRPr>
          </a:p>
        </p:txBody>
      </p:sp>
      <p:grpSp>
        <p:nvGrpSpPr>
          <p:cNvPr id="17411" name="Group 71"/>
          <p:cNvGrpSpPr>
            <a:grpSpLocks/>
          </p:cNvGrpSpPr>
          <p:nvPr/>
        </p:nvGrpSpPr>
        <p:grpSpPr bwMode="auto">
          <a:xfrm>
            <a:off x="179388" y="152400"/>
            <a:ext cx="8496300" cy="6516688"/>
            <a:chOff x="-3" y="381"/>
            <a:chExt cx="3590" cy="4806"/>
          </a:xfrm>
        </p:grpSpPr>
        <p:grpSp>
          <p:nvGrpSpPr>
            <p:cNvPr id="17412" name="Group 69"/>
            <p:cNvGrpSpPr>
              <a:grpSpLocks/>
            </p:cNvGrpSpPr>
            <p:nvPr/>
          </p:nvGrpSpPr>
          <p:grpSpPr bwMode="auto">
            <a:xfrm>
              <a:off x="0" y="384"/>
              <a:ext cx="3584" cy="4800"/>
              <a:chOff x="0" y="384"/>
              <a:chExt cx="3584" cy="4800"/>
            </a:xfrm>
          </p:grpSpPr>
          <p:grpSp>
            <p:nvGrpSpPr>
              <p:cNvPr id="17414" name="Group 26"/>
              <p:cNvGrpSpPr>
                <a:grpSpLocks/>
              </p:cNvGrpSpPr>
              <p:nvPr/>
            </p:nvGrpSpPr>
            <p:grpSpPr bwMode="auto">
              <a:xfrm>
                <a:off x="0" y="384"/>
                <a:ext cx="1792" cy="384"/>
                <a:chOff x="0" y="384"/>
                <a:chExt cx="1792" cy="384"/>
              </a:xfrm>
            </p:grpSpPr>
            <p:sp>
              <p:nvSpPr>
                <p:cNvPr id="17478" name="Rectangle 3"/>
                <p:cNvSpPr>
                  <a:spLocks noChangeArrowheads="1"/>
                </p:cNvSpPr>
                <p:nvPr/>
              </p:nvSpPr>
              <p:spPr bwMode="auto">
                <a:xfrm>
                  <a:off x="43" y="384"/>
                  <a:ext cx="1706" cy="384"/>
                </a:xfrm>
                <a:prstGeom prst="rect">
                  <a:avLst/>
                </a:prstGeom>
                <a:noFill/>
                <a:ln w="12700">
                  <a:noFill/>
                  <a:miter lim="800000"/>
                  <a:headEnd type="none" w="sm" len="sm"/>
                  <a:tailEnd type="none" w="sm" len="sm"/>
                </a:ln>
              </p:spPr>
              <p:txBody>
                <a:bodyPr/>
                <a:lstStyle/>
                <a:p>
                  <a:pPr algn="ctr"/>
                  <a:r>
                    <a:rPr kumimoji="1" lang="zh-CN" altLang="en-US" sz="1600" b="1">
                      <a:latin typeface="Times New Roman" pitchFamily="18" charset="0"/>
                    </a:rPr>
                    <a:t>人身保险</a:t>
                  </a:r>
                  <a:endParaRPr kumimoji="1" lang="zh-CN" altLang="en-US" sz="1600">
                    <a:latin typeface="Times New Roman" pitchFamily="18" charset="0"/>
                  </a:endParaRPr>
                </a:p>
                <a:p>
                  <a:pPr algn="ctr" eaLnBrk="0" hangingPunct="0"/>
                  <a:endParaRPr kumimoji="1" lang="zh-CN" altLang="en-US" sz="1600">
                    <a:latin typeface="Times New Roman" pitchFamily="18" charset="0"/>
                  </a:endParaRPr>
                </a:p>
              </p:txBody>
            </p:sp>
            <p:sp>
              <p:nvSpPr>
                <p:cNvPr id="17479" name="Rectangle 25"/>
                <p:cNvSpPr>
                  <a:spLocks noChangeArrowheads="1"/>
                </p:cNvSpPr>
                <p:nvPr/>
              </p:nvSpPr>
              <p:spPr bwMode="auto">
                <a:xfrm>
                  <a:off x="0" y="384"/>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5" name="Group 28"/>
              <p:cNvGrpSpPr>
                <a:grpSpLocks/>
              </p:cNvGrpSpPr>
              <p:nvPr/>
            </p:nvGrpSpPr>
            <p:grpSpPr bwMode="auto">
              <a:xfrm>
                <a:off x="1792" y="384"/>
                <a:ext cx="1792" cy="384"/>
                <a:chOff x="1792" y="384"/>
                <a:chExt cx="1792" cy="384"/>
              </a:xfrm>
            </p:grpSpPr>
            <p:sp>
              <p:nvSpPr>
                <p:cNvPr id="17476" name="Rectangle 4"/>
                <p:cNvSpPr>
                  <a:spLocks noChangeArrowheads="1"/>
                </p:cNvSpPr>
                <p:nvPr/>
              </p:nvSpPr>
              <p:spPr bwMode="auto">
                <a:xfrm>
                  <a:off x="1835" y="384"/>
                  <a:ext cx="1706" cy="384"/>
                </a:xfrm>
                <a:prstGeom prst="rect">
                  <a:avLst/>
                </a:prstGeom>
                <a:noFill/>
                <a:ln w="12700">
                  <a:noFill/>
                  <a:miter lim="800000"/>
                  <a:headEnd type="none" w="sm" len="sm"/>
                  <a:tailEnd type="none" w="sm" len="sm"/>
                </a:ln>
              </p:spPr>
              <p:txBody>
                <a:bodyPr/>
                <a:lstStyle/>
                <a:p>
                  <a:pPr algn="ctr"/>
                  <a:r>
                    <a:rPr kumimoji="1" lang="zh-CN" altLang="en-US" sz="1600" b="1">
                      <a:latin typeface="Times New Roman" pitchFamily="18" charset="0"/>
                    </a:rPr>
                    <a:t>财产保险</a:t>
                  </a:r>
                  <a:endParaRPr kumimoji="1" lang="zh-CN" altLang="en-US" sz="1600">
                    <a:latin typeface="Times New Roman" pitchFamily="18" charset="0"/>
                  </a:endParaRPr>
                </a:p>
                <a:p>
                  <a:pPr algn="ctr" eaLnBrk="0" hangingPunct="0"/>
                  <a:endParaRPr kumimoji="1" lang="zh-CN" altLang="en-US" sz="1600">
                    <a:latin typeface="Times New Roman" pitchFamily="18" charset="0"/>
                  </a:endParaRPr>
                </a:p>
              </p:txBody>
            </p:sp>
            <p:sp>
              <p:nvSpPr>
                <p:cNvPr id="17477" name="Rectangle 27"/>
                <p:cNvSpPr>
                  <a:spLocks noChangeArrowheads="1"/>
                </p:cNvSpPr>
                <p:nvPr/>
              </p:nvSpPr>
              <p:spPr bwMode="auto">
                <a:xfrm>
                  <a:off x="1792" y="384"/>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6" name="Group 30"/>
              <p:cNvGrpSpPr>
                <a:grpSpLocks/>
              </p:cNvGrpSpPr>
              <p:nvPr/>
            </p:nvGrpSpPr>
            <p:grpSpPr bwMode="auto">
              <a:xfrm>
                <a:off x="0" y="768"/>
                <a:ext cx="1792" cy="480"/>
                <a:chOff x="0" y="768"/>
                <a:chExt cx="1792" cy="480"/>
              </a:xfrm>
            </p:grpSpPr>
            <p:sp>
              <p:nvSpPr>
                <p:cNvPr id="17474" name="Rectangle 5"/>
                <p:cNvSpPr>
                  <a:spLocks noChangeArrowheads="1"/>
                </p:cNvSpPr>
                <p:nvPr/>
              </p:nvSpPr>
              <p:spPr bwMode="auto">
                <a:xfrm>
                  <a:off x="43" y="768"/>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保险标的是人的生命和身体</a:t>
                  </a:r>
                </a:p>
              </p:txBody>
            </p:sp>
            <p:sp>
              <p:nvSpPr>
                <p:cNvPr id="17475" name="Rectangle 29"/>
                <p:cNvSpPr>
                  <a:spLocks noChangeArrowheads="1"/>
                </p:cNvSpPr>
                <p:nvPr/>
              </p:nvSpPr>
              <p:spPr bwMode="auto">
                <a:xfrm>
                  <a:off x="0" y="768"/>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7" name="Group 32"/>
              <p:cNvGrpSpPr>
                <a:grpSpLocks/>
              </p:cNvGrpSpPr>
              <p:nvPr/>
            </p:nvGrpSpPr>
            <p:grpSpPr bwMode="auto">
              <a:xfrm>
                <a:off x="1792" y="768"/>
                <a:ext cx="1792" cy="480"/>
                <a:chOff x="1792" y="768"/>
                <a:chExt cx="1792" cy="480"/>
              </a:xfrm>
            </p:grpSpPr>
            <p:sp>
              <p:nvSpPr>
                <p:cNvPr id="17472" name="Rectangle 6"/>
                <p:cNvSpPr>
                  <a:spLocks noChangeArrowheads="1"/>
                </p:cNvSpPr>
                <p:nvPr/>
              </p:nvSpPr>
              <p:spPr bwMode="auto">
                <a:xfrm>
                  <a:off x="1835" y="768"/>
                  <a:ext cx="1706" cy="480"/>
                </a:xfrm>
                <a:prstGeom prst="rect">
                  <a:avLst/>
                </a:prstGeom>
                <a:noFill/>
                <a:ln w="12700">
                  <a:noFill/>
                  <a:miter lim="800000"/>
                  <a:headEnd type="none" w="sm" len="sm"/>
                  <a:tailEnd type="none" w="sm" len="sm"/>
                </a:ln>
              </p:spPr>
              <p:txBody>
                <a:bodyPr/>
                <a:lstStyle/>
                <a:p>
                  <a:r>
                    <a:rPr kumimoji="1" lang="zh-CN" altLang="en-US" sz="1600" dirty="0">
                      <a:latin typeface="Times New Roman" pitchFamily="18" charset="0"/>
                    </a:rPr>
                    <a:t>保险标的是有形财产、经济收益和赔偿责任</a:t>
                  </a:r>
                </a:p>
              </p:txBody>
            </p:sp>
            <p:sp>
              <p:nvSpPr>
                <p:cNvPr id="17473" name="Rectangle 31"/>
                <p:cNvSpPr>
                  <a:spLocks noChangeArrowheads="1"/>
                </p:cNvSpPr>
                <p:nvPr/>
              </p:nvSpPr>
              <p:spPr bwMode="auto">
                <a:xfrm>
                  <a:off x="1792" y="768"/>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8" name="Group 34"/>
              <p:cNvGrpSpPr>
                <a:grpSpLocks/>
              </p:cNvGrpSpPr>
              <p:nvPr/>
            </p:nvGrpSpPr>
            <p:grpSpPr bwMode="auto">
              <a:xfrm>
                <a:off x="0" y="1248"/>
                <a:ext cx="1792" cy="384"/>
                <a:chOff x="0" y="1248"/>
                <a:chExt cx="1792" cy="384"/>
              </a:xfrm>
            </p:grpSpPr>
            <p:sp>
              <p:nvSpPr>
                <p:cNvPr id="17470" name="Rectangle 7"/>
                <p:cNvSpPr>
                  <a:spLocks noChangeArrowheads="1"/>
                </p:cNvSpPr>
                <p:nvPr/>
              </p:nvSpPr>
              <p:spPr bwMode="auto">
                <a:xfrm>
                  <a:off x="43" y="1248"/>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保险标的是无价的</a:t>
                  </a:r>
                </a:p>
              </p:txBody>
            </p:sp>
            <p:sp>
              <p:nvSpPr>
                <p:cNvPr id="17471" name="Rectangle 33"/>
                <p:cNvSpPr>
                  <a:spLocks noChangeArrowheads="1"/>
                </p:cNvSpPr>
                <p:nvPr/>
              </p:nvSpPr>
              <p:spPr bwMode="auto">
                <a:xfrm>
                  <a:off x="0" y="1248"/>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19" name="Group 36"/>
              <p:cNvGrpSpPr>
                <a:grpSpLocks/>
              </p:cNvGrpSpPr>
              <p:nvPr/>
            </p:nvGrpSpPr>
            <p:grpSpPr bwMode="auto">
              <a:xfrm>
                <a:off x="1792" y="1248"/>
                <a:ext cx="1792" cy="384"/>
                <a:chOff x="1792" y="1248"/>
                <a:chExt cx="1792" cy="384"/>
              </a:xfrm>
            </p:grpSpPr>
            <p:sp>
              <p:nvSpPr>
                <p:cNvPr id="17468" name="Rectangle 8"/>
                <p:cNvSpPr>
                  <a:spLocks noChangeArrowheads="1"/>
                </p:cNvSpPr>
                <p:nvPr/>
              </p:nvSpPr>
              <p:spPr bwMode="auto">
                <a:xfrm>
                  <a:off x="1835" y="1248"/>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可以用货币衡量保险标的的价值</a:t>
                  </a:r>
                </a:p>
              </p:txBody>
            </p:sp>
            <p:sp>
              <p:nvSpPr>
                <p:cNvPr id="17469" name="Rectangle 35"/>
                <p:cNvSpPr>
                  <a:spLocks noChangeArrowheads="1"/>
                </p:cNvSpPr>
                <p:nvPr/>
              </p:nvSpPr>
              <p:spPr bwMode="auto">
                <a:xfrm>
                  <a:off x="1792" y="1248"/>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0" name="Group 38"/>
              <p:cNvGrpSpPr>
                <a:grpSpLocks/>
              </p:cNvGrpSpPr>
              <p:nvPr/>
            </p:nvGrpSpPr>
            <p:grpSpPr bwMode="auto">
              <a:xfrm>
                <a:off x="0" y="1632"/>
                <a:ext cx="1792" cy="384"/>
                <a:chOff x="0" y="1632"/>
                <a:chExt cx="1792" cy="384"/>
              </a:xfrm>
            </p:grpSpPr>
            <p:sp>
              <p:nvSpPr>
                <p:cNvPr id="17466" name="Rectangle 9"/>
                <p:cNvSpPr>
                  <a:spLocks noChangeArrowheads="1"/>
                </p:cNvSpPr>
                <p:nvPr/>
              </p:nvSpPr>
              <p:spPr bwMode="auto">
                <a:xfrm>
                  <a:off x="43" y="163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根据保险合同的约定进行定额给付</a:t>
                  </a:r>
                </a:p>
              </p:txBody>
            </p:sp>
            <p:sp>
              <p:nvSpPr>
                <p:cNvPr id="17467" name="Rectangle 37"/>
                <p:cNvSpPr>
                  <a:spLocks noChangeArrowheads="1"/>
                </p:cNvSpPr>
                <p:nvPr/>
              </p:nvSpPr>
              <p:spPr bwMode="auto">
                <a:xfrm>
                  <a:off x="0" y="163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1" name="Group 40"/>
              <p:cNvGrpSpPr>
                <a:grpSpLocks/>
              </p:cNvGrpSpPr>
              <p:nvPr/>
            </p:nvGrpSpPr>
            <p:grpSpPr bwMode="auto">
              <a:xfrm>
                <a:off x="1792" y="1632"/>
                <a:ext cx="1792" cy="384"/>
                <a:chOff x="1792" y="1632"/>
                <a:chExt cx="1792" cy="384"/>
              </a:xfrm>
            </p:grpSpPr>
            <p:sp>
              <p:nvSpPr>
                <p:cNvPr id="17464" name="Rectangle 10"/>
                <p:cNvSpPr>
                  <a:spLocks noChangeArrowheads="1"/>
                </p:cNvSpPr>
                <p:nvPr/>
              </p:nvSpPr>
              <p:spPr bwMode="auto">
                <a:xfrm>
                  <a:off x="1835" y="163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根据实际损失的金额确定赔付金额</a:t>
                  </a:r>
                </a:p>
              </p:txBody>
            </p:sp>
            <p:sp>
              <p:nvSpPr>
                <p:cNvPr id="17465" name="Rectangle 39"/>
                <p:cNvSpPr>
                  <a:spLocks noChangeArrowheads="1"/>
                </p:cNvSpPr>
                <p:nvPr/>
              </p:nvSpPr>
              <p:spPr bwMode="auto">
                <a:xfrm>
                  <a:off x="1792" y="163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2" name="Group 42"/>
              <p:cNvGrpSpPr>
                <a:grpSpLocks/>
              </p:cNvGrpSpPr>
              <p:nvPr/>
            </p:nvGrpSpPr>
            <p:grpSpPr bwMode="auto">
              <a:xfrm>
                <a:off x="0" y="2016"/>
                <a:ext cx="1792" cy="576"/>
                <a:chOff x="0" y="2016"/>
                <a:chExt cx="1792" cy="576"/>
              </a:xfrm>
            </p:grpSpPr>
            <p:sp>
              <p:nvSpPr>
                <p:cNvPr id="17462" name="Rectangle 11"/>
                <p:cNvSpPr>
                  <a:spLocks noChangeArrowheads="1"/>
                </p:cNvSpPr>
                <p:nvPr/>
              </p:nvSpPr>
              <p:spPr bwMode="auto">
                <a:xfrm>
                  <a:off x="43" y="2016"/>
                  <a:ext cx="1706" cy="576"/>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不适用于</a:t>
                  </a:r>
                  <a:r>
                    <a:rPr kumimoji="1" lang="zh-TW" altLang="en-US" sz="1600">
                      <a:latin typeface="Times New Roman" pitchFamily="18" charset="0"/>
                    </a:rPr>
                    <a:t>补偿性原则、比例分摊原则和代位追偿原则，不存在重复投保、超额投保和不足额投保问题。</a:t>
                  </a:r>
                </a:p>
              </p:txBody>
            </p:sp>
            <p:sp>
              <p:nvSpPr>
                <p:cNvPr id="17463" name="Rectangle 41"/>
                <p:cNvSpPr>
                  <a:spLocks noChangeArrowheads="1"/>
                </p:cNvSpPr>
                <p:nvPr/>
              </p:nvSpPr>
              <p:spPr bwMode="auto">
                <a:xfrm>
                  <a:off x="0" y="2016"/>
                  <a:ext cx="1792" cy="576"/>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3" name="Group 44"/>
              <p:cNvGrpSpPr>
                <a:grpSpLocks/>
              </p:cNvGrpSpPr>
              <p:nvPr/>
            </p:nvGrpSpPr>
            <p:grpSpPr bwMode="auto">
              <a:xfrm>
                <a:off x="1792" y="2016"/>
                <a:ext cx="1792" cy="576"/>
                <a:chOff x="1792" y="2016"/>
                <a:chExt cx="1792" cy="576"/>
              </a:xfrm>
            </p:grpSpPr>
            <p:sp>
              <p:nvSpPr>
                <p:cNvPr id="17460" name="Rectangle 12"/>
                <p:cNvSpPr>
                  <a:spLocks noChangeArrowheads="1"/>
                </p:cNvSpPr>
                <p:nvPr/>
              </p:nvSpPr>
              <p:spPr bwMode="auto">
                <a:xfrm>
                  <a:off x="1835" y="2016"/>
                  <a:ext cx="1706" cy="576"/>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适用于</a:t>
                  </a:r>
                  <a:r>
                    <a:rPr kumimoji="1" lang="zh-TW" altLang="en-US" sz="1600">
                      <a:latin typeface="Times New Roman" pitchFamily="18" charset="0"/>
                    </a:rPr>
                    <a:t>补偿性原则、比例分摊原则和代位追偿原则，存在重复投保、超额投保和不足额投保问题。</a:t>
                  </a:r>
                </a:p>
              </p:txBody>
            </p:sp>
            <p:sp>
              <p:nvSpPr>
                <p:cNvPr id="17461" name="Rectangle 43"/>
                <p:cNvSpPr>
                  <a:spLocks noChangeArrowheads="1"/>
                </p:cNvSpPr>
                <p:nvPr/>
              </p:nvSpPr>
              <p:spPr bwMode="auto">
                <a:xfrm>
                  <a:off x="1792" y="2016"/>
                  <a:ext cx="1792" cy="576"/>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4" name="Group 46"/>
              <p:cNvGrpSpPr>
                <a:grpSpLocks/>
              </p:cNvGrpSpPr>
              <p:nvPr/>
            </p:nvGrpSpPr>
            <p:grpSpPr bwMode="auto">
              <a:xfrm>
                <a:off x="0" y="2592"/>
                <a:ext cx="1792" cy="384"/>
                <a:chOff x="0" y="2592"/>
                <a:chExt cx="1792" cy="384"/>
              </a:xfrm>
            </p:grpSpPr>
            <p:sp>
              <p:nvSpPr>
                <p:cNvPr id="17458" name="Rectangle 13"/>
                <p:cNvSpPr>
                  <a:spLocks noChangeArrowheads="1"/>
                </p:cNvSpPr>
                <p:nvPr/>
              </p:nvSpPr>
              <p:spPr bwMode="auto">
                <a:xfrm>
                  <a:off x="43" y="259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保险金额没有金额上的限制</a:t>
                  </a:r>
                </a:p>
              </p:txBody>
            </p:sp>
            <p:sp>
              <p:nvSpPr>
                <p:cNvPr id="17459" name="Rectangle 45"/>
                <p:cNvSpPr>
                  <a:spLocks noChangeArrowheads="1"/>
                </p:cNvSpPr>
                <p:nvPr/>
              </p:nvSpPr>
              <p:spPr bwMode="auto">
                <a:xfrm>
                  <a:off x="0" y="259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5" name="Group 48"/>
              <p:cNvGrpSpPr>
                <a:grpSpLocks/>
              </p:cNvGrpSpPr>
              <p:nvPr/>
            </p:nvGrpSpPr>
            <p:grpSpPr bwMode="auto">
              <a:xfrm>
                <a:off x="1792" y="2592"/>
                <a:ext cx="1792" cy="384"/>
                <a:chOff x="1792" y="2592"/>
                <a:chExt cx="1792" cy="384"/>
              </a:xfrm>
            </p:grpSpPr>
            <p:sp>
              <p:nvSpPr>
                <p:cNvPr id="17456" name="Rectangle 14"/>
                <p:cNvSpPr>
                  <a:spLocks noChangeArrowheads="1"/>
                </p:cNvSpPr>
                <p:nvPr/>
              </p:nvSpPr>
              <p:spPr bwMode="auto">
                <a:xfrm>
                  <a:off x="1835" y="2592"/>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保险金额不能超过保险财产的实际价值</a:t>
                  </a:r>
                </a:p>
              </p:txBody>
            </p:sp>
            <p:sp>
              <p:nvSpPr>
                <p:cNvPr id="17457" name="Rectangle 47"/>
                <p:cNvSpPr>
                  <a:spLocks noChangeArrowheads="1"/>
                </p:cNvSpPr>
                <p:nvPr/>
              </p:nvSpPr>
              <p:spPr bwMode="auto">
                <a:xfrm>
                  <a:off x="1792" y="2592"/>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6" name="Group 50"/>
              <p:cNvGrpSpPr>
                <a:grpSpLocks/>
              </p:cNvGrpSpPr>
              <p:nvPr/>
            </p:nvGrpSpPr>
            <p:grpSpPr bwMode="auto">
              <a:xfrm>
                <a:off x="0" y="2976"/>
                <a:ext cx="1792" cy="480"/>
                <a:chOff x="0" y="2976"/>
                <a:chExt cx="1792" cy="480"/>
              </a:xfrm>
            </p:grpSpPr>
            <p:sp>
              <p:nvSpPr>
                <p:cNvPr id="17454" name="Rectangle 15"/>
                <p:cNvSpPr>
                  <a:spLocks noChangeArrowheads="1"/>
                </p:cNvSpPr>
                <p:nvPr/>
              </p:nvSpPr>
              <p:spPr bwMode="auto">
                <a:xfrm>
                  <a:off x="43" y="2976"/>
                  <a:ext cx="1706" cy="480"/>
                </a:xfrm>
                <a:prstGeom prst="rect">
                  <a:avLst/>
                </a:prstGeom>
                <a:noFill/>
                <a:ln w="12700">
                  <a:noFill/>
                  <a:miter lim="800000"/>
                  <a:headEnd type="none" w="sm" len="sm"/>
                  <a:tailEnd type="none" w="sm" len="sm"/>
                </a:ln>
              </p:spPr>
              <p:txBody>
                <a:bodyPr/>
                <a:lstStyle/>
                <a:p>
                  <a:pPr algn="just"/>
                  <a:r>
                    <a:rPr kumimoji="1" lang="zh-CN" altLang="en-US" sz="1600">
                      <a:latin typeface="Times New Roman" pitchFamily="18" charset="0"/>
                    </a:rPr>
                    <a:t>投保人在投保时对被保险人具有保险利益，保险合同就有效。</a:t>
                  </a:r>
                </a:p>
              </p:txBody>
            </p:sp>
            <p:sp>
              <p:nvSpPr>
                <p:cNvPr id="17455" name="Rectangle 49"/>
                <p:cNvSpPr>
                  <a:spLocks noChangeArrowheads="1"/>
                </p:cNvSpPr>
                <p:nvPr/>
              </p:nvSpPr>
              <p:spPr bwMode="auto">
                <a:xfrm>
                  <a:off x="0" y="2976"/>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7" name="Group 52"/>
              <p:cNvGrpSpPr>
                <a:grpSpLocks/>
              </p:cNvGrpSpPr>
              <p:nvPr/>
            </p:nvGrpSpPr>
            <p:grpSpPr bwMode="auto">
              <a:xfrm>
                <a:off x="1792" y="2976"/>
                <a:ext cx="1792" cy="480"/>
                <a:chOff x="1792" y="2976"/>
                <a:chExt cx="1792" cy="480"/>
              </a:xfrm>
            </p:grpSpPr>
            <p:sp>
              <p:nvSpPr>
                <p:cNvPr id="17452" name="Rectangle 16"/>
                <p:cNvSpPr>
                  <a:spLocks noChangeArrowheads="1"/>
                </p:cNvSpPr>
                <p:nvPr/>
              </p:nvSpPr>
              <p:spPr bwMode="auto">
                <a:xfrm>
                  <a:off x="1835" y="2976"/>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投保人在投保时以及发生保险事故时对保险标的都必须具有保险利益</a:t>
                  </a:r>
                </a:p>
              </p:txBody>
            </p:sp>
            <p:sp>
              <p:nvSpPr>
                <p:cNvPr id="17453" name="Rectangle 51"/>
                <p:cNvSpPr>
                  <a:spLocks noChangeArrowheads="1"/>
                </p:cNvSpPr>
                <p:nvPr/>
              </p:nvSpPr>
              <p:spPr bwMode="auto">
                <a:xfrm>
                  <a:off x="1792" y="2976"/>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8" name="Group 54"/>
              <p:cNvGrpSpPr>
                <a:grpSpLocks/>
              </p:cNvGrpSpPr>
              <p:nvPr/>
            </p:nvGrpSpPr>
            <p:grpSpPr bwMode="auto">
              <a:xfrm>
                <a:off x="0" y="3456"/>
                <a:ext cx="1792" cy="384"/>
                <a:chOff x="0" y="3456"/>
                <a:chExt cx="1792" cy="384"/>
              </a:xfrm>
            </p:grpSpPr>
            <p:sp>
              <p:nvSpPr>
                <p:cNvPr id="17450" name="Rectangle 17"/>
                <p:cNvSpPr>
                  <a:spLocks noChangeArrowheads="1"/>
                </p:cNvSpPr>
                <p:nvPr/>
              </p:nvSpPr>
              <p:spPr bwMode="auto">
                <a:xfrm>
                  <a:off x="43" y="3456"/>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保险期限多为长期</a:t>
                  </a:r>
                </a:p>
              </p:txBody>
            </p:sp>
            <p:sp>
              <p:nvSpPr>
                <p:cNvPr id="17451" name="Rectangle 53"/>
                <p:cNvSpPr>
                  <a:spLocks noChangeArrowheads="1"/>
                </p:cNvSpPr>
                <p:nvPr/>
              </p:nvSpPr>
              <p:spPr bwMode="auto">
                <a:xfrm>
                  <a:off x="0" y="3456"/>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29" name="Group 56"/>
              <p:cNvGrpSpPr>
                <a:grpSpLocks/>
              </p:cNvGrpSpPr>
              <p:nvPr/>
            </p:nvGrpSpPr>
            <p:grpSpPr bwMode="auto">
              <a:xfrm>
                <a:off x="1792" y="3456"/>
                <a:ext cx="1792" cy="384"/>
                <a:chOff x="1792" y="3456"/>
                <a:chExt cx="1792" cy="384"/>
              </a:xfrm>
            </p:grpSpPr>
            <p:sp>
              <p:nvSpPr>
                <p:cNvPr id="17448" name="Rectangle 18"/>
                <p:cNvSpPr>
                  <a:spLocks noChangeArrowheads="1"/>
                </p:cNvSpPr>
                <p:nvPr/>
              </p:nvSpPr>
              <p:spPr bwMode="auto">
                <a:xfrm>
                  <a:off x="1835" y="3456"/>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保险期限多为一年</a:t>
                  </a:r>
                </a:p>
              </p:txBody>
            </p:sp>
            <p:sp>
              <p:nvSpPr>
                <p:cNvPr id="17449" name="Rectangle 55"/>
                <p:cNvSpPr>
                  <a:spLocks noChangeArrowheads="1"/>
                </p:cNvSpPr>
                <p:nvPr/>
              </p:nvSpPr>
              <p:spPr bwMode="auto">
                <a:xfrm>
                  <a:off x="1792" y="3456"/>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0" name="Group 58"/>
              <p:cNvGrpSpPr>
                <a:grpSpLocks/>
              </p:cNvGrpSpPr>
              <p:nvPr/>
            </p:nvGrpSpPr>
            <p:grpSpPr bwMode="auto">
              <a:xfrm>
                <a:off x="0" y="3840"/>
                <a:ext cx="1792" cy="480"/>
                <a:chOff x="0" y="3840"/>
                <a:chExt cx="1792" cy="480"/>
              </a:xfrm>
            </p:grpSpPr>
            <p:sp>
              <p:nvSpPr>
                <p:cNvPr id="17446" name="Rectangle 19"/>
                <p:cNvSpPr>
                  <a:spLocks noChangeArrowheads="1"/>
                </p:cNvSpPr>
                <p:nvPr/>
              </p:nvSpPr>
              <p:spPr bwMode="auto">
                <a:xfrm>
                  <a:off x="43" y="384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受利率、通货膨胀等因素的影响更大，预计的未来因素变化更大</a:t>
                  </a:r>
                </a:p>
              </p:txBody>
            </p:sp>
            <p:sp>
              <p:nvSpPr>
                <p:cNvPr id="17447" name="Rectangle 57"/>
                <p:cNvSpPr>
                  <a:spLocks noChangeArrowheads="1"/>
                </p:cNvSpPr>
                <p:nvPr/>
              </p:nvSpPr>
              <p:spPr bwMode="auto">
                <a:xfrm>
                  <a:off x="0" y="384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1" name="Group 60"/>
              <p:cNvGrpSpPr>
                <a:grpSpLocks/>
              </p:cNvGrpSpPr>
              <p:nvPr/>
            </p:nvGrpSpPr>
            <p:grpSpPr bwMode="auto">
              <a:xfrm>
                <a:off x="1792" y="3840"/>
                <a:ext cx="1792" cy="480"/>
                <a:chOff x="1792" y="3840"/>
                <a:chExt cx="1792" cy="480"/>
              </a:xfrm>
            </p:grpSpPr>
            <p:sp>
              <p:nvSpPr>
                <p:cNvPr id="17444" name="Rectangle 20"/>
                <p:cNvSpPr>
                  <a:spLocks noChangeArrowheads="1"/>
                </p:cNvSpPr>
                <p:nvPr/>
              </p:nvSpPr>
              <p:spPr bwMode="auto">
                <a:xfrm>
                  <a:off x="1835" y="384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几乎不受利率、通货膨胀等因素的影响，对未来的预计也比较准确</a:t>
                  </a:r>
                </a:p>
              </p:txBody>
            </p:sp>
            <p:sp>
              <p:nvSpPr>
                <p:cNvPr id="17445" name="Rectangle 59"/>
                <p:cNvSpPr>
                  <a:spLocks noChangeArrowheads="1"/>
                </p:cNvSpPr>
                <p:nvPr/>
              </p:nvSpPr>
              <p:spPr bwMode="auto">
                <a:xfrm>
                  <a:off x="1792" y="384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2" name="Group 62"/>
              <p:cNvGrpSpPr>
                <a:grpSpLocks/>
              </p:cNvGrpSpPr>
              <p:nvPr/>
            </p:nvGrpSpPr>
            <p:grpSpPr bwMode="auto">
              <a:xfrm>
                <a:off x="0" y="4320"/>
                <a:ext cx="1792" cy="480"/>
                <a:chOff x="0" y="4320"/>
                <a:chExt cx="1792" cy="480"/>
              </a:xfrm>
            </p:grpSpPr>
            <p:sp>
              <p:nvSpPr>
                <p:cNvPr id="17442" name="Rectangle 21"/>
                <p:cNvSpPr>
                  <a:spLocks noChangeArrowheads="1"/>
                </p:cNvSpPr>
                <p:nvPr/>
              </p:nvSpPr>
              <p:spPr bwMode="auto">
                <a:xfrm>
                  <a:off x="43" y="432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相对而言，出险的概率（即死亡率）</a:t>
                  </a:r>
                  <a:r>
                    <a:rPr kumimoji="1" lang="zh-TW" altLang="en-US" sz="1600">
                      <a:latin typeface="Times New Roman" pitchFamily="18" charset="0"/>
                    </a:rPr>
                    <a:t>的波动较小，基本不具有巨灾风险。</a:t>
                  </a:r>
                </a:p>
              </p:txBody>
            </p:sp>
            <p:sp>
              <p:nvSpPr>
                <p:cNvPr id="17443" name="Rectangle 61"/>
                <p:cNvSpPr>
                  <a:spLocks noChangeArrowheads="1"/>
                </p:cNvSpPr>
                <p:nvPr/>
              </p:nvSpPr>
              <p:spPr bwMode="auto">
                <a:xfrm>
                  <a:off x="0" y="432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3" name="Group 64"/>
              <p:cNvGrpSpPr>
                <a:grpSpLocks/>
              </p:cNvGrpSpPr>
              <p:nvPr/>
            </p:nvGrpSpPr>
            <p:grpSpPr bwMode="auto">
              <a:xfrm>
                <a:off x="1792" y="4320"/>
                <a:ext cx="1792" cy="480"/>
                <a:chOff x="1792" y="4320"/>
                <a:chExt cx="1792" cy="480"/>
              </a:xfrm>
            </p:grpSpPr>
            <p:sp>
              <p:nvSpPr>
                <p:cNvPr id="17440" name="Rectangle 22"/>
                <p:cNvSpPr>
                  <a:spLocks noChangeArrowheads="1"/>
                </p:cNvSpPr>
                <p:nvPr/>
              </p:nvSpPr>
              <p:spPr bwMode="auto">
                <a:xfrm>
                  <a:off x="1835" y="4320"/>
                  <a:ext cx="1706" cy="480"/>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出险概率波动较大，具有巨灾风险</a:t>
                  </a:r>
                </a:p>
              </p:txBody>
            </p:sp>
            <p:sp>
              <p:nvSpPr>
                <p:cNvPr id="17441" name="Rectangle 63"/>
                <p:cNvSpPr>
                  <a:spLocks noChangeArrowheads="1"/>
                </p:cNvSpPr>
                <p:nvPr/>
              </p:nvSpPr>
              <p:spPr bwMode="auto">
                <a:xfrm>
                  <a:off x="1792" y="4320"/>
                  <a:ext cx="1792" cy="480"/>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4" name="Group 66"/>
              <p:cNvGrpSpPr>
                <a:grpSpLocks/>
              </p:cNvGrpSpPr>
              <p:nvPr/>
            </p:nvGrpSpPr>
            <p:grpSpPr bwMode="auto">
              <a:xfrm>
                <a:off x="0" y="4800"/>
                <a:ext cx="1792" cy="384"/>
                <a:chOff x="0" y="4800"/>
                <a:chExt cx="1792" cy="384"/>
              </a:xfrm>
            </p:grpSpPr>
            <p:sp>
              <p:nvSpPr>
                <p:cNvPr id="17438" name="Rectangle 23"/>
                <p:cNvSpPr>
                  <a:spLocks noChangeArrowheads="1"/>
                </p:cNvSpPr>
                <p:nvPr/>
              </p:nvSpPr>
              <p:spPr bwMode="auto">
                <a:xfrm>
                  <a:off x="43" y="4800"/>
                  <a:ext cx="1706" cy="384"/>
                </a:xfrm>
                <a:prstGeom prst="rect">
                  <a:avLst/>
                </a:prstGeom>
                <a:noFill/>
                <a:ln w="12700">
                  <a:noFill/>
                  <a:miter lim="800000"/>
                  <a:headEnd type="none" w="sm" len="sm"/>
                  <a:tailEnd type="none" w="sm" len="sm"/>
                </a:ln>
              </p:spPr>
              <p:txBody>
                <a:bodyPr/>
                <a:lstStyle/>
                <a:p>
                  <a:r>
                    <a:rPr kumimoji="1" lang="zh-TW" altLang="en-US" sz="1600">
                      <a:latin typeface="Times New Roman" pitchFamily="18" charset="0"/>
                    </a:rPr>
                    <a:t>寿险经营的稳定性较好，较少运用再保险</a:t>
                  </a:r>
                </a:p>
              </p:txBody>
            </p:sp>
            <p:sp>
              <p:nvSpPr>
                <p:cNvPr id="17439" name="Rectangle 65"/>
                <p:cNvSpPr>
                  <a:spLocks noChangeArrowheads="1"/>
                </p:cNvSpPr>
                <p:nvPr/>
              </p:nvSpPr>
              <p:spPr bwMode="auto">
                <a:xfrm>
                  <a:off x="0" y="4800"/>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nvGrpSpPr>
              <p:cNvPr id="17435" name="Group 68"/>
              <p:cNvGrpSpPr>
                <a:grpSpLocks/>
              </p:cNvGrpSpPr>
              <p:nvPr/>
            </p:nvGrpSpPr>
            <p:grpSpPr bwMode="auto">
              <a:xfrm>
                <a:off x="1792" y="4800"/>
                <a:ext cx="1792" cy="384"/>
                <a:chOff x="1792" y="4800"/>
                <a:chExt cx="1792" cy="384"/>
              </a:xfrm>
            </p:grpSpPr>
            <p:sp>
              <p:nvSpPr>
                <p:cNvPr id="17436" name="Rectangle 24"/>
                <p:cNvSpPr>
                  <a:spLocks noChangeArrowheads="1"/>
                </p:cNvSpPr>
                <p:nvPr/>
              </p:nvSpPr>
              <p:spPr bwMode="auto">
                <a:xfrm>
                  <a:off x="1835" y="4800"/>
                  <a:ext cx="1706" cy="384"/>
                </a:xfrm>
                <a:prstGeom prst="rect">
                  <a:avLst/>
                </a:prstGeom>
                <a:noFill/>
                <a:ln w="12700">
                  <a:noFill/>
                  <a:miter lim="800000"/>
                  <a:headEnd type="none" w="sm" len="sm"/>
                  <a:tailEnd type="none" w="sm" len="sm"/>
                </a:ln>
              </p:spPr>
              <p:txBody>
                <a:bodyPr/>
                <a:lstStyle/>
                <a:p>
                  <a:r>
                    <a:rPr kumimoji="1" lang="zh-CN" altLang="en-US" sz="1600">
                      <a:latin typeface="Times New Roman" pitchFamily="18" charset="0"/>
                    </a:rPr>
                    <a:t>再保险必不可少</a:t>
                  </a:r>
                </a:p>
              </p:txBody>
            </p:sp>
            <p:sp>
              <p:nvSpPr>
                <p:cNvPr id="17437" name="Rectangle 67"/>
                <p:cNvSpPr>
                  <a:spLocks noChangeArrowheads="1"/>
                </p:cNvSpPr>
                <p:nvPr/>
              </p:nvSpPr>
              <p:spPr bwMode="auto">
                <a:xfrm>
                  <a:off x="1792" y="4800"/>
                  <a:ext cx="1792" cy="384"/>
                </a:xfrm>
                <a:prstGeom prst="rect">
                  <a:avLst/>
                </a:prstGeom>
                <a:noFill/>
                <a:ln w="7">
                  <a:solidFill>
                    <a:srgbClr val="A0A0A0"/>
                  </a:solidFill>
                  <a:miter lim="800000"/>
                  <a:headEnd type="none" w="sm" len="sm"/>
                  <a:tailEnd type="none" w="sm" len="sm"/>
                </a:ln>
              </p:spPr>
              <p:txBody>
                <a:bodyPr wrap="none"/>
                <a:lstStyle/>
                <a:p>
                  <a:endParaRPr lang="zh-CN" altLang="en-US"/>
                </a:p>
              </p:txBody>
            </p:sp>
          </p:grpSp>
        </p:grpSp>
        <p:sp>
          <p:nvSpPr>
            <p:cNvPr id="17413" name="Rectangle 70"/>
            <p:cNvSpPr>
              <a:spLocks noChangeArrowheads="1"/>
            </p:cNvSpPr>
            <p:nvPr/>
          </p:nvSpPr>
          <p:spPr bwMode="auto">
            <a:xfrm>
              <a:off x="-3" y="381"/>
              <a:ext cx="3590" cy="4806"/>
            </a:xfrm>
            <a:prstGeom prst="rect">
              <a:avLst/>
            </a:prstGeom>
            <a:noFill/>
            <a:ln w="9525">
              <a:solidFill>
                <a:srgbClr val="A0A0A0"/>
              </a:solidFill>
              <a:miter lim="800000"/>
              <a:headEnd type="none" w="sm" len="sm"/>
              <a:tailEnd type="none" w="sm" len="sm"/>
            </a:ln>
          </p:spPr>
          <p:txBody>
            <a:bodyPr wrap="none"/>
            <a:lstStyle/>
            <a:p>
              <a:endParaRPr lang="zh-CN" alt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274638"/>
            <a:ext cx="7467600" cy="922114"/>
          </a:xfrm>
        </p:spPr>
        <p:txBody>
          <a:bodyPr/>
          <a:lstStyle/>
          <a:p>
            <a:pPr eaLnBrk="1" hangingPunct="1"/>
            <a:r>
              <a:rPr lang="zh-CN" altLang="en-US" b="1" dirty="0">
                <a:latin typeface="宋体" pitchFamily="2" charset="-122"/>
              </a:rPr>
              <a:t>十六、</a:t>
            </a:r>
            <a:r>
              <a:rPr lang="en-US" altLang="zh-CN" b="1" dirty="0">
                <a:latin typeface="宋体" pitchFamily="2" charset="-122"/>
              </a:rPr>
              <a:t>2022</a:t>
            </a:r>
            <a:r>
              <a:rPr lang="zh-CN" altLang="en-US" b="1" dirty="0">
                <a:latin typeface="宋体" pitchFamily="2" charset="-122"/>
              </a:rPr>
              <a:t>年的自然灾害与意外事故</a:t>
            </a:r>
            <a:endParaRPr lang="zh-CN" altLang="en-US" dirty="0"/>
          </a:p>
        </p:txBody>
      </p:sp>
      <p:sp>
        <p:nvSpPr>
          <p:cNvPr id="24579" name="Rectangle 3"/>
          <p:cNvSpPr>
            <a:spLocks noGrp="1"/>
          </p:cNvSpPr>
          <p:nvPr>
            <p:ph sz="quarter" idx="1"/>
          </p:nvPr>
        </p:nvSpPr>
        <p:spPr>
          <a:xfrm>
            <a:off x="457200" y="1219200"/>
            <a:ext cx="8229600" cy="4937125"/>
          </a:xfrm>
        </p:spPr>
        <p:txBody>
          <a:bodyPr/>
          <a:lstStyle/>
          <a:p>
            <a:pPr eaLnBrk="1" hangingPunct="1"/>
            <a:r>
              <a:rPr lang="zh-CN" altLang="en-US" dirty="0"/>
              <a:t>定义</a:t>
            </a:r>
            <a:endParaRPr lang="en-US" altLang="zh-CN" dirty="0"/>
          </a:p>
          <a:p>
            <a:pPr lvl="1" eaLnBrk="1" hangingPunct="1"/>
            <a:r>
              <a:rPr lang="zh-CN" altLang="en-US" dirty="0"/>
              <a:t>自然灾害：由于自然力量引发的事件。这种事件通常会造成大量的个体损失，涉及了大量保单。灾害造成的损失规模不仅仅取决于有关自然力量的严重程度，同时也取决于人为因素。例如建筑物设计或灾区抗灾系统的有效性。</a:t>
            </a:r>
          </a:p>
          <a:p>
            <a:pPr lvl="2" eaLnBrk="1" hangingPunct="1"/>
            <a:r>
              <a:rPr lang="zh-CN" altLang="en-US" dirty="0"/>
              <a:t>保险分类：洪水、风暴、地震、干旱</a:t>
            </a:r>
            <a:r>
              <a:rPr lang="en-US" altLang="zh-CN" dirty="0"/>
              <a:t>/</a:t>
            </a:r>
            <a:r>
              <a:rPr lang="zh-CN" altLang="en-US" dirty="0"/>
              <a:t>森林火灾</a:t>
            </a:r>
            <a:r>
              <a:rPr lang="en-US" altLang="zh-CN" dirty="0"/>
              <a:t>/</a:t>
            </a:r>
            <a:r>
              <a:rPr lang="zh-CN" altLang="en-US" dirty="0"/>
              <a:t>热浪、寒流</a:t>
            </a:r>
            <a:r>
              <a:rPr lang="en-US" altLang="zh-CN" dirty="0"/>
              <a:t>/</a:t>
            </a:r>
            <a:r>
              <a:rPr lang="zh-CN" altLang="en-US" dirty="0"/>
              <a:t>霜冻、冰雹、海啸、其他</a:t>
            </a:r>
            <a:endParaRPr lang="en-US" altLang="zh-CN" dirty="0"/>
          </a:p>
          <a:p>
            <a:pPr lvl="1" eaLnBrk="1" hangingPunct="1"/>
            <a:r>
              <a:rPr lang="zh-CN" altLang="en-US" dirty="0"/>
              <a:t>人为事故：与人类活动相关的重大事件。其在非常有限范围内某一大型标的物会受到影响，而该标的物仅仅为少量保单所保障。不包括战争、内战和类似于战争的行为。</a:t>
            </a:r>
          </a:p>
          <a:p>
            <a:pPr lvl="2" eaLnBrk="1" hangingPunct="1"/>
            <a:r>
              <a:rPr lang="zh-CN" altLang="en-US" dirty="0"/>
              <a:t>分类：重大火灾和爆炸、航空航天灾难、船运灾难、铁路运输灾难、采矿事故、建筑</a:t>
            </a:r>
            <a:r>
              <a:rPr lang="en-US" altLang="zh-CN" dirty="0"/>
              <a:t>/</a:t>
            </a:r>
            <a:r>
              <a:rPr lang="zh-CN" altLang="en-US" dirty="0"/>
              <a:t>桥梁坍塌即其他（含恐怖活动）。</a:t>
            </a:r>
          </a:p>
          <a:p>
            <a:pPr lvl="1" eaLnBrk="1" hangingPunct="1"/>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a:t>巨灾标准</a:t>
            </a:r>
          </a:p>
        </p:txBody>
      </p:sp>
      <p:sp>
        <p:nvSpPr>
          <p:cNvPr id="28675" name="内容占位符 2"/>
          <p:cNvSpPr>
            <a:spLocks noGrp="1"/>
          </p:cNvSpPr>
          <p:nvPr>
            <p:ph idx="1"/>
          </p:nvPr>
        </p:nvSpPr>
        <p:spPr>
          <a:xfrm>
            <a:off x="457200" y="1219200"/>
            <a:ext cx="8229600" cy="4937125"/>
          </a:xfrm>
        </p:spPr>
        <p:txBody>
          <a:bodyPr/>
          <a:lstStyle/>
          <a:p>
            <a:r>
              <a:rPr lang="zh-CN" altLang="en-US" dirty="0"/>
              <a:t>应符合下列三个标准之一：</a:t>
            </a:r>
            <a:endParaRPr lang="en-US" altLang="zh-CN" dirty="0"/>
          </a:p>
          <a:p>
            <a:r>
              <a:rPr lang="zh-CN" altLang="en-US" dirty="0"/>
              <a:t>保险损失（万美元）</a:t>
            </a:r>
            <a:endParaRPr lang="en-US" altLang="zh-CN" dirty="0"/>
          </a:p>
          <a:p>
            <a:pPr lvl="1"/>
            <a:r>
              <a:rPr lang="zh-CN" altLang="en-US" dirty="0"/>
              <a:t>船运灾难：</a:t>
            </a:r>
            <a:r>
              <a:rPr lang="en-US" altLang="zh-CN" dirty="0"/>
              <a:t>2520</a:t>
            </a:r>
          </a:p>
          <a:p>
            <a:pPr lvl="1"/>
            <a:r>
              <a:rPr lang="zh-CN" altLang="en-US" dirty="0"/>
              <a:t>航空灾难：</a:t>
            </a:r>
            <a:r>
              <a:rPr lang="en-US" altLang="zh-CN" dirty="0"/>
              <a:t>5040</a:t>
            </a:r>
          </a:p>
          <a:p>
            <a:pPr lvl="1"/>
            <a:r>
              <a:rPr lang="zh-CN" altLang="en-US" dirty="0"/>
              <a:t>其他损失：</a:t>
            </a:r>
            <a:r>
              <a:rPr lang="en-US" altLang="zh-CN" dirty="0"/>
              <a:t>6250</a:t>
            </a:r>
          </a:p>
          <a:p>
            <a:r>
              <a:rPr lang="zh-CN" altLang="en-US" dirty="0"/>
              <a:t>或经济损失总额：</a:t>
            </a:r>
            <a:r>
              <a:rPr lang="en-US" altLang="zh-CN" dirty="0"/>
              <a:t>12060</a:t>
            </a:r>
            <a:r>
              <a:rPr lang="zh-CN" altLang="en-US" dirty="0"/>
              <a:t>万美元</a:t>
            </a:r>
            <a:endParaRPr lang="en-US" altLang="zh-CN" dirty="0"/>
          </a:p>
          <a:p>
            <a:r>
              <a:rPr lang="zh-CN" altLang="en-US" dirty="0"/>
              <a:t>或伤亡人数：</a:t>
            </a:r>
            <a:endParaRPr lang="en-US" altLang="zh-CN" dirty="0"/>
          </a:p>
          <a:p>
            <a:pPr lvl="1"/>
            <a:r>
              <a:rPr lang="zh-CN" altLang="en-US" dirty="0"/>
              <a:t>死亡或失踪：</a:t>
            </a:r>
            <a:r>
              <a:rPr lang="en-US" altLang="zh-CN" dirty="0"/>
              <a:t>20</a:t>
            </a:r>
          </a:p>
          <a:p>
            <a:pPr lvl="1"/>
            <a:r>
              <a:rPr lang="zh-CN" altLang="en-US" dirty="0"/>
              <a:t>受伤：</a:t>
            </a:r>
            <a:r>
              <a:rPr lang="en-US" altLang="zh-CN" dirty="0"/>
              <a:t>50</a:t>
            </a:r>
          </a:p>
          <a:p>
            <a:pPr lvl="1"/>
            <a:r>
              <a:rPr lang="zh-CN" altLang="en-US" dirty="0"/>
              <a:t>无家可归：</a:t>
            </a:r>
            <a:r>
              <a:rPr lang="en-US" altLang="zh-CN" dirty="0"/>
              <a:t>2000</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95536" y="188640"/>
            <a:ext cx="7467600" cy="1143000"/>
          </a:xfrm>
        </p:spPr>
        <p:txBody>
          <a:bodyPr/>
          <a:lstStyle/>
          <a:p>
            <a:pPr eaLnBrk="1" hangingPunct="1"/>
            <a:r>
              <a:rPr lang="en-US" altLang="zh-CN" sz="3600" b="1" dirty="0">
                <a:solidFill>
                  <a:schemeClr val="tx1"/>
                </a:solidFill>
              </a:rPr>
              <a:t>2022</a:t>
            </a:r>
            <a:r>
              <a:rPr lang="zh-CN" altLang="en-US" sz="3600" b="1" dirty="0">
                <a:solidFill>
                  <a:schemeClr val="tx1"/>
                </a:solidFill>
              </a:rPr>
              <a:t>年自然灾害和人为事故</a:t>
            </a:r>
          </a:p>
        </p:txBody>
      </p:sp>
      <p:sp>
        <p:nvSpPr>
          <p:cNvPr id="26627" name="Rectangle 3"/>
          <p:cNvSpPr>
            <a:spLocks noGrp="1"/>
          </p:cNvSpPr>
          <p:nvPr>
            <p:ph sz="quarter" idx="1"/>
          </p:nvPr>
        </p:nvSpPr>
        <p:spPr>
          <a:xfrm>
            <a:off x="457200" y="1219200"/>
            <a:ext cx="8229600" cy="4937125"/>
          </a:xfrm>
        </p:spPr>
        <p:txBody>
          <a:bodyPr/>
          <a:lstStyle/>
          <a:p>
            <a:pPr eaLnBrk="1" hangingPunct="1"/>
            <a:r>
              <a:rPr lang="zh-CN" altLang="en-US" sz="2400" dirty="0"/>
              <a:t>发生了</a:t>
            </a:r>
            <a:r>
              <a:rPr lang="en-US" altLang="zh-CN" sz="2400" dirty="0"/>
              <a:t>285</a:t>
            </a:r>
            <a:r>
              <a:rPr lang="zh-CN" altLang="en-US" sz="2400" dirty="0"/>
              <a:t>起灾难  </a:t>
            </a:r>
            <a:r>
              <a:rPr lang="en-US" altLang="zh-CN" sz="2400" dirty="0"/>
              <a:t>(2021</a:t>
            </a:r>
            <a:r>
              <a:rPr lang="zh-CN" altLang="en-US" sz="2400" dirty="0"/>
              <a:t>年为</a:t>
            </a:r>
            <a:r>
              <a:rPr lang="en-US" altLang="zh-CN" sz="2400" dirty="0"/>
              <a:t>306</a:t>
            </a:r>
            <a:r>
              <a:rPr lang="zh-CN" altLang="en-US" sz="2400" dirty="0"/>
              <a:t>起</a:t>
            </a:r>
            <a:r>
              <a:rPr lang="en-US" altLang="zh-CN" sz="2400" dirty="0"/>
              <a:t>)</a:t>
            </a:r>
          </a:p>
          <a:p>
            <a:pPr lvl="1" eaLnBrk="1" hangingPunct="1"/>
            <a:r>
              <a:rPr lang="en-US" altLang="zh-CN" sz="2400" dirty="0"/>
              <a:t>187</a:t>
            </a:r>
            <a:r>
              <a:rPr lang="zh-CN" altLang="en-US" sz="2400" dirty="0"/>
              <a:t>起自然灾害</a:t>
            </a:r>
            <a:endParaRPr lang="en-US" altLang="zh-CN" sz="2400" dirty="0"/>
          </a:p>
          <a:p>
            <a:pPr lvl="1" eaLnBrk="1" hangingPunct="1"/>
            <a:r>
              <a:rPr lang="en-US" altLang="zh-CN" sz="2400" dirty="0"/>
              <a:t>98</a:t>
            </a:r>
            <a:r>
              <a:rPr lang="zh-CN" altLang="en-US" sz="2400" dirty="0"/>
              <a:t>起人为事故</a:t>
            </a:r>
            <a:endParaRPr lang="en-US" altLang="zh-CN" sz="2400" dirty="0"/>
          </a:p>
          <a:p>
            <a:pPr lvl="1" eaLnBrk="1" hangingPunct="1"/>
            <a:endParaRPr lang="en-US" altLang="zh-CN" sz="2400" dirty="0"/>
          </a:p>
          <a:p>
            <a:pPr lvl="1" eaLnBrk="1" hangingPunct="1"/>
            <a:r>
              <a:rPr lang="en-US" altLang="zh-CN" sz="2400" dirty="0"/>
              <a:t>35157</a:t>
            </a:r>
            <a:r>
              <a:rPr lang="zh-CN" altLang="en-US" sz="2400" dirty="0"/>
              <a:t>人在灾难中死亡或失踪</a:t>
            </a:r>
            <a:endParaRPr lang="en-US" altLang="zh-CN" sz="2400" dirty="0"/>
          </a:p>
          <a:p>
            <a:pPr lvl="2" eaLnBrk="1" hangingPunct="1"/>
            <a:r>
              <a:rPr lang="zh-CN" altLang="en-US" sz="2400" dirty="0"/>
              <a:t>自然灾害共造成</a:t>
            </a:r>
            <a:r>
              <a:rPr lang="en-US" altLang="zh-CN" sz="2400" dirty="0"/>
              <a:t>32600</a:t>
            </a:r>
            <a:r>
              <a:rPr lang="zh-CN" altLang="en-US" sz="2400" dirty="0"/>
              <a:t>多人遇难</a:t>
            </a:r>
            <a:endParaRPr lang="en-US" altLang="zh-CN" sz="2400" dirty="0"/>
          </a:p>
          <a:p>
            <a:pPr lvl="2" eaLnBrk="1" hangingPunct="1"/>
            <a:r>
              <a:rPr lang="zh-CN" altLang="en-US" sz="2400" dirty="0"/>
              <a:t>人为灾难造成约</a:t>
            </a:r>
            <a:r>
              <a:rPr lang="en-US" altLang="zh-CN" sz="2400" dirty="0"/>
              <a:t>2500</a:t>
            </a:r>
            <a:r>
              <a:rPr lang="zh-CN" altLang="en-US" sz="2400" dirty="0"/>
              <a:t>人丧生</a:t>
            </a:r>
            <a:endParaRPr lang="en-US" altLang="zh-CN" sz="2400" dirty="0"/>
          </a:p>
          <a:p>
            <a:pPr lvl="2" eaLnBrk="1" hangingPunct="1"/>
            <a:endParaRPr lang="en-US" altLang="zh-CN"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eaLnBrk="1" hangingPunct="1"/>
            <a:r>
              <a:rPr lang="zh-CN" altLang="en-US"/>
              <a:t>次数</a:t>
            </a:r>
          </a:p>
        </p:txBody>
      </p:sp>
      <p:pic>
        <p:nvPicPr>
          <p:cNvPr id="3" name="图片 2">
            <a:extLst>
              <a:ext uri="{FF2B5EF4-FFF2-40B4-BE49-F238E27FC236}">
                <a16:creationId xmlns:a16="http://schemas.microsoft.com/office/drawing/2014/main" id="{72C56017-8EF3-3A9C-36D4-B0E06F5294BA}"/>
              </a:ext>
            </a:extLst>
          </p:cNvPr>
          <p:cNvPicPr>
            <a:picLocks noChangeAspect="1"/>
          </p:cNvPicPr>
          <p:nvPr/>
        </p:nvPicPr>
        <p:blipFill rotWithShape="1">
          <a:blip r:embed="rId2"/>
          <a:srcRect t="10329"/>
          <a:stretch/>
        </p:blipFill>
        <p:spPr>
          <a:xfrm>
            <a:off x="379038" y="1916832"/>
            <a:ext cx="8259291" cy="352839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a:t>1970-2022</a:t>
            </a:r>
            <a:r>
              <a:rPr lang="zh-CN" altLang="en-US" dirty="0"/>
              <a:t>年遇难人数</a:t>
            </a:r>
          </a:p>
        </p:txBody>
      </p:sp>
      <p:pic>
        <p:nvPicPr>
          <p:cNvPr id="4" name="图片 3">
            <a:extLst>
              <a:ext uri="{FF2B5EF4-FFF2-40B4-BE49-F238E27FC236}">
                <a16:creationId xmlns:a16="http://schemas.microsoft.com/office/drawing/2014/main" id="{8F3790D5-6A82-1BD4-C14D-CB4ADB05741C}"/>
              </a:ext>
            </a:extLst>
          </p:cNvPr>
          <p:cNvPicPr>
            <a:picLocks noChangeAspect="1"/>
          </p:cNvPicPr>
          <p:nvPr/>
        </p:nvPicPr>
        <p:blipFill>
          <a:blip r:embed="rId2"/>
          <a:stretch>
            <a:fillRect/>
          </a:stretch>
        </p:blipFill>
        <p:spPr>
          <a:xfrm>
            <a:off x="251520" y="1743020"/>
            <a:ext cx="8284632" cy="3762216"/>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pPr eaLnBrk="1" hangingPunct="1"/>
            <a:r>
              <a:rPr lang="en-US" altLang="zh-CN" sz="3600" b="1" dirty="0">
                <a:solidFill>
                  <a:schemeClr val="tx1"/>
                </a:solidFill>
              </a:rPr>
              <a:t>2022</a:t>
            </a:r>
            <a:r>
              <a:rPr lang="zh-CN" altLang="en-US" sz="3600" b="1" dirty="0">
                <a:solidFill>
                  <a:schemeClr val="tx1"/>
                </a:solidFill>
              </a:rPr>
              <a:t>年自然灾害和人为事故</a:t>
            </a:r>
            <a:endParaRPr lang="en-US" altLang="zh-CN" sz="3600" b="1" dirty="0">
              <a:solidFill>
                <a:schemeClr val="tx1"/>
              </a:solidFill>
            </a:endParaRPr>
          </a:p>
        </p:txBody>
      </p:sp>
      <p:sp>
        <p:nvSpPr>
          <p:cNvPr id="31747" name="Rectangle 3"/>
          <p:cNvSpPr>
            <a:spLocks noGrp="1"/>
          </p:cNvSpPr>
          <p:nvPr>
            <p:ph sz="quarter" idx="1"/>
          </p:nvPr>
        </p:nvSpPr>
        <p:spPr>
          <a:xfrm>
            <a:off x="457200" y="1628800"/>
            <a:ext cx="8229600" cy="4527525"/>
          </a:xfrm>
        </p:spPr>
        <p:txBody>
          <a:bodyPr/>
          <a:lstStyle/>
          <a:p>
            <a:r>
              <a:rPr lang="en-US" altLang="zh-CN" sz="2400" dirty="0"/>
              <a:t>2022</a:t>
            </a:r>
            <a:r>
              <a:rPr lang="zh-CN" altLang="en-US" sz="2400" dirty="0"/>
              <a:t>年，全球灾害造成的总经济损失达</a:t>
            </a:r>
            <a:r>
              <a:rPr lang="en-US" altLang="zh-CN" sz="2400" dirty="0"/>
              <a:t>2840</a:t>
            </a:r>
            <a:r>
              <a:rPr lang="zh-CN" altLang="en-US" sz="2400" dirty="0"/>
              <a:t>亿美元，低于</a:t>
            </a:r>
            <a:r>
              <a:rPr lang="en-US" altLang="zh-CN" sz="2400" dirty="0"/>
              <a:t>2021</a:t>
            </a:r>
            <a:r>
              <a:rPr lang="zh-CN" altLang="en-US" sz="2400" dirty="0"/>
              <a:t>年的</a:t>
            </a:r>
            <a:r>
              <a:rPr lang="en-US" altLang="zh-CN" sz="2400" dirty="0"/>
              <a:t>3030 </a:t>
            </a:r>
            <a:r>
              <a:rPr lang="zh-CN" altLang="en-US" sz="2400" dirty="0"/>
              <a:t>亿美元</a:t>
            </a:r>
            <a:endParaRPr lang="en-US" altLang="zh-CN" sz="2400" dirty="0"/>
          </a:p>
          <a:p>
            <a:pPr lvl="1"/>
            <a:r>
              <a:rPr lang="zh-CN" altLang="en-US" sz="2400" dirty="0"/>
              <a:t>约</a:t>
            </a:r>
            <a:r>
              <a:rPr lang="en-US" altLang="zh-CN" sz="2400" dirty="0"/>
              <a:t>2750</a:t>
            </a:r>
            <a:r>
              <a:rPr lang="zh-CN" altLang="en-US" sz="2400" dirty="0"/>
              <a:t>亿美元源于自然灾害，其余为人为灾难所致</a:t>
            </a:r>
            <a:endParaRPr lang="en-US" altLang="zh-CN" sz="2400" dirty="0"/>
          </a:p>
          <a:p>
            <a:r>
              <a:rPr lang="zh-CN" altLang="en-US" sz="2400" dirty="0"/>
              <a:t>保险承担约</a:t>
            </a:r>
            <a:r>
              <a:rPr lang="en-US" altLang="zh-CN" sz="2400" dirty="0"/>
              <a:t>1330</a:t>
            </a:r>
            <a:r>
              <a:rPr lang="zh-CN" altLang="en-US" sz="2400" dirty="0"/>
              <a:t>亿美元。</a:t>
            </a:r>
            <a:endParaRPr lang="en-US" altLang="zh-CN" sz="2400" dirty="0"/>
          </a:p>
          <a:p>
            <a:r>
              <a:rPr lang="en-US" altLang="zh-CN" sz="2400" dirty="0"/>
              <a:t>2022</a:t>
            </a:r>
            <a:r>
              <a:rPr lang="zh-CN" altLang="en-US" sz="2400" dirty="0"/>
              <a:t>年，全球保障缺口约为</a:t>
            </a:r>
            <a:r>
              <a:rPr lang="en-US" altLang="zh-CN" sz="2400" dirty="0"/>
              <a:t>1510</a:t>
            </a:r>
            <a:r>
              <a:rPr lang="zh-CN" altLang="en-US" sz="2400" dirty="0"/>
              <a:t>亿美 元，比</a:t>
            </a:r>
            <a:r>
              <a:rPr lang="en-US" altLang="zh-CN" sz="2400" dirty="0"/>
              <a:t>2021</a:t>
            </a:r>
            <a:r>
              <a:rPr lang="zh-CN" altLang="en-US" sz="2400" dirty="0"/>
              <a:t>年的</a:t>
            </a:r>
            <a:r>
              <a:rPr lang="en-US" altLang="zh-CN" sz="2400" dirty="0"/>
              <a:t>1730</a:t>
            </a:r>
            <a:r>
              <a:rPr lang="zh-CN" altLang="en-US" sz="2400" dirty="0"/>
              <a:t>亿美元有所降低，但高于</a:t>
            </a:r>
            <a:r>
              <a:rPr lang="en-US" altLang="zh-CN" sz="2400" dirty="0"/>
              <a:t>10</a:t>
            </a:r>
            <a:r>
              <a:rPr lang="zh-CN" altLang="en-US" sz="2400" dirty="0"/>
              <a:t>年平均值</a:t>
            </a:r>
            <a:r>
              <a:rPr lang="en-US" altLang="zh-CN" sz="2400" dirty="0"/>
              <a:t>1390</a:t>
            </a:r>
            <a:r>
              <a:rPr lang="zh-CN" altLang="en-US" sz="2400" dirty="0"/>
              <a:t>亿美元。</a:t>
            </a:r>
            <a:endParaRPr lang="en-US" altLang="zh-CN" sz="2400"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7544" y="0"/>
            <a:ext cx="7467600" cy="1143000"/>
          </a:xfrm>
        </p:spPr>
        <p:txBody>
          <a:bodyPr/>
          <a:lstStyle/>
          <a:p>
            <a:r>
              <a:rPr lang="zh-CN" altLang="en-US" dirty="0"/>
              <a:t>保险损失</a:t>
            </a:r>
            <a:r>
              <a:rPr lang="en-US" altLang="zh-CN" sz="1600" dirty="0"/>
              <a:t>(</a:t>
            </a:r>
            <a:r>
              <a:rPr lang="zh-CN" altLang="en-US" sz="1600" dirty="0"/>
              <a:t>没有标注国家的都是美国</a:t>
            </a:r>
            <a:r>
              <a:rPr lang="en-US" altLang="zh-CN" sz="1600" dirty="0"/>
              <a:t>)</a:t>
            </a:r>
            <a:endParaRPr lang="zh-CN" altLang="en-US" sz="1600" dirty="0"/>
          </a:p>
        </p:txBody>
      </p:sp>
      <p:pic>
        <p:nvPicPr>
          <p:cNvPr id="5" name="图片 4">
            <a:extLst>
              <a:ext uri="{FF2B5EF4-FFF2-40B4-BE49-F238E27FC236}">
                <a16:creationId xmlns:a16="http://schemas.microsoft.com/office/drawing/2014/main" id="{973C8FC5-5D28-DCB0-5A3F-E3603B859B9B}"/>
              </a:ext>
            </a:extLst>
          </p:cNvPr>
          <p:cNvPicPr>
            <a:picLocks noChangeAspect="1"/>
          </p:cNvPicPr>
          <p:nvPr/>
        </p:nvPicPr>
        <p:blipFill>
          <a:blip r:embed="rId2"/>
          <a:stretch>
            <a:fillRect/>
          </a:stretch>
        </p:blipFill>
        <p:spPr>
          <a:xfrm>
            <a:off x="179512" y="1496234"/>
            <a:ext cx="8604448" cy="3865532"/>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6D6B94-CBC5-4BF6-AB8B-1802B3CBACF9}"/>
              </a:ext>
            </a:extLst>
          </p:cNvPr>
          <p:cNvSpPr>
            <a:spLocks noGrp="1"/>
          </p:cNvSpPr>
          <p:nvPr>
            <p:ph type="title"/>
          </p:nvPr>
        </p:nvSpPr>
        <p:spPr/>
        <p:txBody>
          <a:bodyPr/>
          <a:lstStyle/>
          <a:p>
            <a:r>
              <a:rPr lang="zh-CN" altLang="en-US" dirty="0"/>
              <a:t>北大西洋飓风</a:t>
            </a:r>
          </a:p>
        </p:txBody>
      </p:sp>
      <p:pic>
        <p:nvPicPr>
          <p:cNvPr id="4" name="图片 3">
            <a:extLst>
              <a:ext uri="{FF2B5EF4-FFF2-40B4-BE49-F238E27FC236}">
                <a16:creationId xmlns:a16="http://schemas.microsoft.com/office/drawing/2014/main" id="{4DABB2EC-2A36-4749-B4C0-FBBD7C8B3778}"/>
              </a:ext>
            </a:extLst>
          </p:cNvPr>
          <p:cNvPicPr>
            <a:picLocks noChangeAspect="1"/>
          </p:cNvPicPr>
          <p:nvPr/>
        </p:nvPicPr>
        <p:blipFill rotWithShape="1">
          <a:blip r:embed="rId2"/>
          <a:srcRect l="10861" t="35348" r="10172" b="14936"/>
          <a:stretch/>
        </p:blipFill>
        <p:spPr>
          <a:xfrm>
            <a:off x="258135" y="1556792"/>
            <a:ext cx="8578086" cy="3600400"/>
          </a:xfrm>
          <a:prstGeom prst="rect">
            <a:avLst/>
          </a:prstGeom>
        </p:spPr>
      </p:pic>
    </p:spTree>
    <p:extLst>
      <p:ext uri="{BB962C8B-B14F-4D97-AF65-F5344CB8AC3E}">
        <p14:creationId xmlns:p14="http://schemas.microsoft.com/office/powerpoint/2010/main" val="2985544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经济损失与保险损失</a:t>
            </a:r>
          </a:p>
        </p:txBody>
      </p:sp>
      <p:pic>
        <p:nvPicPr>
          <p:cNvPr id="5" name="图片 4">
            <a:extLst>
              <a:ext uri="{FF2B5EF4-FFF2-40B4-BE49-F238E27FC236}">
                <a16:creationId xmlns:a16="http://schemas.microsoft.com/office/drawing/2014/main" id="{8FD3BC91-A7A7-3109-B456-0BDA6783272A}"/>
              </a:ext>
            </a:extLst>
          </p:cNvPr>
          <p:cNvPicPr>
            <a:picLocks noChangeAspect="1"/>
          </p:cNvPicPr>
          <p:nvPr/>
        </p:nvPicPr>
        <p:blipFill>
          <a:blip r:embed="rId2"/>
          <a:stretch>
            <a:fillRect/>
          </a:stretch>
        </p:blipFill>
        <p:spPr>
          <a:xfrm>
            <a:off x="251520" y="1556792"/>
            <a:ext cx="8293443" cy="385137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146" y="998730"/>
            <a:ext cx="6588200" cy="661764"/>
          </a:xfrm>
        </p:spPr>
        <p:txBody>
          <a:bodyPr>
            <a:normAutofit/>
          </a:bodyPr>
          <a:lstStyle/>
          <a:p>
            <a:r>
              <a:rPr lang="zh-CN" altLang="en-US" dirty="0"/>
              <a:t>自然灾害保障缺口（</a:t>
            </a:r>
            <a:r>
              <a:rPr lang="en-US" altLang="zh-CN" dirty="0"/>
              <a:t>2022</a:t>
            </a:r>
            <a:r>
              <a:rPr lang="zh-CN" altLang="en-US" dirty="0"/>
              <a:t>年价格）</a:t>
            </a:r>
          </a:p>
        </p:txBody>
      </p:sp>
      <p:pic>
        <p:nvPicPr>
          <p:cNvPr id="4" name="图片 3">
            <a:extLst>
              <a:ext uri="{FF2B5EF4-FFF2-40B4-BE49-F238E27FC236}">
                <a16:creationId xmlns:a16="http://schemas.microsoft.com/office/drawing/2014/main" id="{28E6625B-E95B-674D-872D-747DC3EE26C1}"/>
              </a:ext>
            </a:extLst>
          </p:cNvPr>
          <p:cNvPicPr>
            <a:picLocks noChangeAspect="1"/>
          </p:cNvPicPr>
          <p:nvPr/>
        </p:nvPicPr>
        <p:blipFill>
          <a:blip r:embed="rId2"/>
          <a:stretch>
            <a:fillRect/>
          </a:stretch>
        </p:blipFill>
        <p:spPr>
          <a:xfrm>
            <a:off x="683568" y="1772816"/>
            <a:ext cx="7308304" cy="4744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zh-CN" altLang="en-US" dirty="0"/>
              <a:t>三、财产保险的标的 </a:t>
            </a:r>
          </a:p>
        </p:txBody>
      </p:sp>
      <p:sp>
        <p:nvSpPr>
          <p:cNvPr id="11267" name="Rectangle 3"/>
          <p:cNvSpPr>
            <a:spLocks noGrp="1" noChangeArrowheads="1"/>
          </p:cNvSpPr>
          <p:nvPr>
            <p:ph sz="quarter" idx="1"/>
          </p:nvPr>
        </p:nvSpPr>
        <p:spPr>
          <a:xfrm>
            <a:off x="457200" y="1600200"/>
            <a:ext cx="7467600" cy="4873625"/>
          </a:xfrm>
        </p:spPr>
        <p:txBody>
          <a:bodyPr/>
          <a:lstStyle/>
          <a:p>
            <a:pPr eaLnBrk="1" hangingPunct="1"/>
            <a:r>
              <a:rPr lang="zh-CN" altLang="en-US"/>
              <a:t>保险标的是财产以及相关的利益</a:t>
            </a:r>
          </a:p>
          <a:p>
            <a:pPr eaLnBrk="1" hangingPunct="1"/>
            <a:r>
              <a:rPr lang="zh-CN" altLang="en-US"/>
              <a:t>包括：</a:t>
            </a:r>
            <a:r>
              <a:rPr lang="zh-CN" altLang="en-US" b="1"/>
              <a:t>有形财产、经济收益和损害赔偿</a:t>
            </a:r>
          </a:p>
          <a:p>
            <a:pPr eaLnBrk="1" hangingPunct="1"/>
            <a:r>
              <a:rPr lang="zh-CN" altLang="en-US"/>
              <a:t>财产保险的保险标的必须是可以用货币来衡量价值的。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8E11E-D733-4586-AEA1-837156768D95}"/>
              </a:ext>
            </a:extLst>
          </p:cNvPr>
          <p:cNvSpPr>
            <a:spLocks noGrp="1"/>
          </p:cNvSpPr>
          <p:nvPr>
            <p:ph type="title"/>
          </p:nvPr>
        </p:nvSpPr>
        <p:spPr/>
        <p:txBody>
          <a:bodyPr/>
          <a:lstStyle/>
          <a:p>
            <a:r>
              <a:rPr lang="zh-CN" altLang="en-US" dirty="0"/>
              <a:t>原生灾害与次生灾害</a:t>
            </a:r>
          </a:p>
        </p:txBody>
      </p:sp>
      <p:sp>
        <p:nvSpPr>
          <p:cNvPr id="7" name="内容占位符 6">
            <a:extLst>
              <a:ext uri="{FF2B5EF4-FFF2-40B4-BE49-F238E27FC236}">
                <a16:creationId xmlns:a16="http://schemas.microsoft.com/office/drawing/2014/main" id="{B1B0452E-ED8E-477D-8F12-5D21BCC07FAF}"/>
              </a:ext>
            </a:extLst>
          </p:cNvPr>
          <p:cNvSpPr>
            <a:spLocks noGrp="1"/>
          </p:cNvSpPr>
          <p:nvPr>
            <p:ph sz="quarter" idx="1"/>
          </p:nvPr>
        </p:nvSpPr>
        <p:spPr/>
        <p:txBody>
          <a:bodyPr/>
          <a:lstStyle/>
          <a:p>
            <a:r>
              <a:rPr lang="zh-CN" altLang="en-US" dirty="0"/>
              <a:t>原生灾害：指规模较大的巨灾，特别是热带气旋、地震和欧洲冬季风暴。 </a:t>
            </a:r>
            <a:endParaRPr lang="en-US" altLang="zh-CN" dirty="0"/>
          </a:p>
          <a:p>
            <a:pPr lvl="1"/>
            <a:r>
              <a:rPr lang="zh-CN" altLang="en-US" dirty="0"/>
              <a:t>通常频率较低，但可能产生极端损失</a:t>
            </a:r>
            <a:endParaRPr lang="en-US" altLang="zh-CN" dirty="0"/>
          </a:p>
          <a:p>
            <a:r>
              <a:rPr lang="zh-CN" altLang="en-US" dirty="0"/>
              <a:t>次生灾害：总括指代产生中小规模损失的自然灾害</a:t>
            </a:r>
            <a:endParaRPr lang="en-US" altLang="zh-CN" dirty="0"/>
          </a:p>
          <a:p>
            <a:pPr lvl="1"/>
            <a:r>
              <a:rPr lang="zh-CN" altLang="en-US" dirty="0"/>
              <a:t>发生频率相对较高</a:t>
            </a:r>
            <a:endParaRPr lang="en-US" altLang="zh-CN" dirty="0"/>
          </a:p>
          <a:p>
            <a:pPr lvl="1"/>
            <a:r>
              <a:rPr lang="zh-CN" altLang="en-US" dirty="0"/>
              <a:t>包括强对流风暴</a:t>
            </a:r>
            <a:r>
              <a:rPr lang="en-US" altLang="zh-CN" dirty="0"/>
              <a:t>(</a:t>
            </a:r>
            <a:r>
              <a:rPr lang="zh-CN" altLang="en-US" dirty="0"/>
              <a:t>包括雷暴和龙卷风</a:t>
            </a:r>
            <a:r>
              <a:rPr lang="en-US" altLang="zh-CN" dirty="0"/>
              <a:t>)</a:t>
            </a:r>
            <a:r>
              <a:rPr lang="zh-CN" altLang="en-US" dirty="0"/>
              <a:t>、干旱、森林火灾、雪灾、骤发洪水、滑坡等“独 立次生灾害”。</a:t>
            </a:r>
            <a:endParaRPr lang="en-US" altLang="zh-CN" dirty="0"/>
          </a:p>
          <a:p>
            <a:pPr lvl="1"/>
            <a:r>
              <a:rPr lang="zh-CN" altLang="en-US" dirty="0"/>
              <a:t>原生灾害的次生效应：原生灾害可能触发有因果联系的继发损失，也属于次生灾害范畴</a:t>
            </a:r>
            <a:endParaRPr lang="en-US" altLang="zh-CN" dirty="0"/>
          </a:p>
          <a:p>
            <a:pPr lvl="2"/>
            <a:r>
              <a:rPr lang="zh-CN" altLang="en-US" dirty="0"/>
              <a:t>例如热带气旋后的暴雨、冬季风暴引发的风暴潮或地震后的火灾爆发导致的损失。</a:t>
            </a:r>
          </a:p>
        </p:txBody>
      </p:sp>
    </p:spTree>
    <p:extLst>
      <p:ext uri="{BB962C8B-B14F-4D97-AF65-F5344CB8AC3E}">
        <p14:creationId xmlns:p14="http://schemas.microsoft.com/office/powerpoint/2010/main" val="3719037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48E11E-D733-4586-AEA1-837156768D95}"/>
              </a:ext>
            </a:extLst>
          </p:cNvPr>
          <p:cNvSpPr>
            <a:spLocks noGrp="1"/>
          </p:cNvSpPr>
          <p:nvPr>
            <p:ph type="title"/>
          </p:nvPr>
        </p:nvSpPr>
        <p:spPr>
          <a:xfrm>
            <a:off x="457200" y="274638"/>
            <a:ext cx="7931224" cy="1143000"/>
          </a:xfrm>
        </p:spPr>
        <p:txBody>
          <a:bodyPr/>
          <a:lstStyle/>
          <a:p>
            <a:r>
              <a:rPr lang="zh-CN" altLang="en-US" dirty="0"/>
              <a:t>自然灾害的保险损失 </a:t>
            </a:r>
            <a:r>
              <a:rPr lang="en-US" altLang="zh-CN" dirty="0"/>
              <a:t>(2022</a:t>
            </a:r>
            <a:r>
              <a:rPr lang="zh-CN" altLang="en-US" dirty="0"/>
              <a:t>年价格</a:t>
            </a:r>
            <a:r>
              <a:rPr lang="en-US" altLang="zh-CN" dirty="0"/>
              <a:t>)</a:t>
            </a:r>
            <a:endParaRPr lang="zh-CN" altLang="en-US" dirty="0"/>
          </a:p>
        </p:txBody>
      </p:sp>
      <p:pic>
        <p:nvPicPr>
          <p:cNvPr id="7" name="图片 6">
            <a:extLst>
              <a:ext uri="{FF2B5EF4-FFF2-40B4-BE49-F238E27FC236}">
                <a16:creationId xmlns:a16="http://schemas.microsoft.com/office/drawing/2014/main" id="{597970FC-30B9-2632-870B-C682097819F7}"/>
              </a:ext>
            </a:extLst>
          </p:cNvPr>
          <p:cNvPicPr>
            <a:picLocks noChangeAspect="1"/>
          </p:cNvPicPr>
          <p:nvPr/>
        </p:nvPicPr>
        <p:blipFill>
          <a:blip r:embed="rId2"/>
          <a:stretch>
            <a:fillRect/>
          </a:stretch>
        </p:blipFill>
        <p:spPr>
          <a:xfrm>
            <a:off x="450304" y="1628800"/>
            <a:ext cx="8208912" cy="3965583"/>
          </a:xfrm>
          <a:prstGeom prst="rect">
            <a:avLst/>
          </a:prstGeom>
        </p:spPr>
      </p:pic>
    </p:spTree>
    <p:extLst>
      <p:ext uri="{BB962C8B-B14F-4D97-AF65-F5344CB8AC3E}">
        <p14:creationId xmlns:p14="http://schemas.microsoft.com/office/powerpoint/2010/main" val="2901527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467544" y="188640"/>
            <a:ext cx="7467600" cy="1143000"/>
          </a:xfrm>
        </p:spPr>
        <p:txBody>
          <a:bodyPr/>
          <a:lstStyle/>
          <a:p>
            <a:pPr eaLnBrk="1" hangingPunct="1"/>
            <a:r>
              <a:rPr lang="zh-CN" altLang="en-US" dirty="0"/>
              <a:t>毁灭性的地震</a:t>
            </a:r>
          </a:p>
        </p:txBody>
      </p:sp>
      <p:sp>
        <p:nvSpPr>
          <p:cNvPr id="34819" name="Rectangle 3"/>
          <p:cNvSpPr>
            <a:spLocks noGrp="1"/>
          </p:cNvSpPr>
          <p:nvPr>
            <p:ph sz="quarter" idx="1"/>
          </p:nvPr>
        </p:nvSpPr>
        <p:spPr>
          <a:xfrm>
            <a:off x="457200" y="1219200"/>
            <a:ext cx="8229600" cy="4937125"/>
          </a:xfrm>
        </p:spPr>
        <p:txBody>
          <a:bodyPr/>
          <a:lstStyle/>
          <a:p>
            <a:pPr eaLnBrk="1" hangingPunct="1"/>
            <a:r>
              <a:rPr lang="zh-CN" altLang="en-US"/>
              <a:t>历史上死亡人数最多的地震</a:t>
            </a:r>
          </a:p>
          <a:p>
            <a:pPr lvl="1" eaLnBrk="1" hangingPunct="1"/>
            <a:r>
              <a:rPr lang="en-US" altLang="zh-CN"/>
              <a:t>2004</a:t>
            </a:r>
            <a:r>
              <a:rPr lang="zh-CN" altLang="en-US"/>
              <a:t>年，印度洋海啸：死亡</a:t>
            </a:r>
            <a:r>
              <a:rPr lang="en-US" altLang="zh-CN"/>
              <a:t>220000</a:t>
            </a:r>
            <a:r>
              <a:rPr lang="zh-CN" altLang="en-US"/>
              <a:t>人</a:t>
            </a:r>
          </a:p>
          <a:p>
            <a:pPr lvl="1" eaLnBrk="1" hangingPunct="1"/>
            <a:r>
              <a:rPr lang="en-US" altLang="zh-CN"/>
              <a:t>2010</a:t>
            </a:r>
            <a:r>
              <a:rPr lang="zh-CN" altLang="en-US"/>
              <a:t>年，海地地震：</a:t>
            </a:r>
            <a:r>
              <a:rPr lang="en-US" altLang="zh-CN"/>
              <a:t>220570</a:t>
            </a:r>
            <a:r>
              <a:rPr lang="zh-CN" altLang="en-US"/>
              <a:t>人死亡</a:t>
            </a:r>
          </a:p>
          <a:p>
            <a:pPr lvl="1" eaLnBrk="1" hangingPunct="1"/>
            <a:r>
              <a:rPr lang="en-US" altLang="zh-CN"/>
              <a:t>1976</a:t>
            </a:r>
            <a:r>
              <a:rPr lang="zh-CN" altLang="en-US"/>
              <a:t>年，唐山地震：</a:t>
            </a:r>
            <a:r>
              <a:rPr lang="en-US" altLang="zh-CN"/>
              <a:t>255000</a:t>
            </a:r>
            <a:r>
              <a:rPr lang="zh-CN" altLang="en-US"/>
              <a:t>人死亡</a:t>
            </a:r>
          </a:p>
          <a:p>
            <a:pPr eaLnBrk="1" hangingPunct="1"/>
            <a:r>
              <a:rPr lang="zh-CN" altLang="en-US"/>
              <a:t>自</a:t>
            </a:r>
            <a:r>
              <a:rPr lang="en-US" altLang="zh-CN"/>
              <a:t>1970</a:t>
            </a:r>
            <a:r>
              <a:rPr lang="zh-CN" altLang="en-US"/>
              <a:t>年以来，保险损失最为惨重的</a:t>
            </a:r>
            <a:r>
              <a:rPr lang="en-US" altLang="zh-CN"/>
              <a:t>3</a:t>
            </a:r>
            <a:r>
              <a:rPr lang="zh-CN" altLang="en-US"/>
              <a:t>次地震中，有两次发生在</a:t>
            </a:r>
            <a:r>
              <a:rPr lang="en-US" altLang="zh-CN"/>
              <a:t>2010</a:t>
            </a:r>
            <a:r>
              <a:rPr lang="zh-CN" altLang="en-US"/>
              <a:t>年</a:t>
            </a:r>
          </a:p>
          <a:p>
            <a:pPr lvl="1" eaLnBrk="1" hangingPunct="1"/>
            <a:r>
              <a:rPr lang="zh-CN" altLang="en-US"/>
              <a:t>智利地震：</a:t>
            </a:r>
            <a:r>
              <a:rPr lang="en-US" altLang="zh-CN"/>
              <a:t>80</a:t>
            </a:r>
            <a:r>
              <a:rPr lang="zh-CN" altLang="en-US"/>
              <a:t>亿美元</a:t>
            </a:r>
          </a:p>
          <a:p>
            <a:pPr lvl="1" eaLnBrk="1" hangingPunct="1"/>
            <a:r>
              <a:rPr lang="zh-CN" altLang="en-US"/>
              <a:t>新西兰地震：</a:t>
            </a:r>
            <a:r>
              <a:rPr lang="en-US" altLang="zh-CN"/>
              <a:t>44</a:t>
            </a:r>
            <a:r>
              <a:rPr lang="zh-CN" altLang="en-US"/>
              <a:t>亿美元</a:t>
            </a:r>
          </a:p>
          <a:p>
            <a:pPr lvl="1" eaLnBrk="1" hangingPunct="1"/>
            <a:r>
              <a:rPr lang="en-US" altLang="zh-CN"/>
              <a:t>1994</a:t>
            </a:r>
            <a:r>
              <a:rPr lang="zh-CN" altLang="en-US"/>
              <a:t>年：美国加州地震：</a:t>
            </a:r>
            <a:r>
              <a:rPr lang="en-US" altLang="zh-CN"/>
              <a:t>210</a:t>
            </a:r>
            <a:r>
              <a:rPr lang="zh-CN" altLang="en-US"/>
              <a:t>亿美元</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67544" y="188640"/>
            <a:ext cx="7467600" cy="1143000"/>
          </a:xfrm>
        </p:spPr>
        <p:txBody>
          <a:bodyPr/>
          <a:lstStyle/>
          <a:p>
            <a:pPr eaLnBrk="1" hangingPunct="1"/>
            <a:r>
              <a:rPr lang="zh-CN" altLang="en-US" dirty="0"/>
              <a:t>地震之后的教训</a:t>
            </a:r>
          </a:p>
        </p:txBody>
      </p:sp>
      <p:sp>
        <p:nvSpPr>
          <p:cNvPr id="36867" name="Rectangle 3"/>
          <p:cNvSpPr>
            <a:spLocks noGrp="1"/>
          </p:cNvSpPr>
          <p:nvPr>
            <p:ph sz="quarter" idx="1"/>
          </p:nvPr>
        </p:nvSpPr>
        <p:spPr>
          <a:xfrm>
            <a:off x="457200" y="1219200"/>
            <a:ext cx="8229600" cy="4937125"/>
          </a:xfrm>
        </p:spPr>
        <p:txBody>
          <a:bodyPr/>
          <a:lstStyle/>
          <a:p>
            <a:pPr eaLnBrk="1" hangingPunct="1"/>
            <a:r>
              <a:rPr lang="zh-CN" altLang="en-US"/>
              <a:t>严格建筑物规范的重要性</a:t>
            </a:r>
          </a:p>
          <a:p>
            <a:pPr eaLnBrk="1" hangingPunct="1"/>
            <a:r>
              <a:rPr lang="zh-CN" altLang="en-US"/>
              <a:t>保险的作用凸显，特别是在发达国家</a:t>
            </a:r>
          </a:p>
          <a:p>
            <a:pPr eaLnBrk="1" hangingPunct="1"/>
            <a:r>
              <a:rPr lang="zh-CN" altLang="en-US"/>
              <a:t>发展中国家缺乏地震保险市场，意识到了重要性和挑战</a:t>
            </a:r>
          </a:p>
          <a:p>
            <a:pPr eaLnBrk="1" hangingPunct="1"/>
            <a:r>
              <a:rPr lang="zh-CN" altLang="en-US"/>
              <a:t>认识了地震所导致的次级损失（例如新西兰地震之后的土壤液化损失）</a:t>
            </a:r>
          </a:p>
          <a:p>
            <a:pPr eaLnBrk="1" hangingPunct="1"/>
            <a:r>
              <a:rPr lang="zh-CN" altLang="en-US"/>
              <a:t>保险赔付方式有待改进（营业中断保险导致的赔偿金额惊人，大致占到治理地震赔付的三分之二）</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eaLnBrk="1" hangingPunct="1"/>
            <a:r>
              <a:rPr lang="zh-CN" altLang="en-US"/>
              <a:t>历史上保险损失金额最大的</a:t>
            </a:r>
            <a:r>
              <a:rPr lang="en-US" altLang="zh-CN"/>
              <a:t>8</a:t>
            </a:r>
            <a:r>
              <a:rPr lang="zh-CN" altLang="en-US"/>
              <a:t>起灾难</a:t>
            </a:r>
          </a:p>
        </p:txBody>
      </p:sp>
      <p:graphicFrame>
        <p:nvGraphicFramePr>
          <p:cNvPr id="54345" name="Group 73"/>
          <p:cNvGraphicFramePr>
            <a:graphicFrameLocks noGrp="1"/>
          </p:cNvGraphicFramePr>
          <p:nvPr>
            <p:ph idx="4294967295"/>
            <p:extLst>
              <p:ext uri="{D42A27DB-BD31-4B8C-83A1-F6EECF244321}">
                <p14:modId xmlns:p14="http://schemas.microsoft.com/office/powerpoint/2010/main" val="383715350"/>
              </p:ext>
            </p:extLst>
          </p:nvPr>
        </p:nvGraphicFramePr>
        <p:xfrm>
          <a:off x="395536" y="1600200"/>
          <a:ext cx="8122989" cy="4061778"/>
        </p:xfrm>
        <a:graphic>
          <a:graphicData uri="http://schemas.openxmlformats.org/drawingml/2006/table">
            <a:tbl>
              <a:tblPr/>
              <a:tblGrid>
                <a:gridCol w="2081460">
                  <a:extLst>
                    <a:ext uri="{9D8B030D-6E8A-4147-A177-3AD203B41FA5}">
                      <a16:colId xmlns:a16="http://schemas.microsoft.com/office/drawing/2014/main" val="20000"/>
                    </a:ext>
                  </a:extLst>
                </a:gridCol>
                <a:gridCol w="3363638">
                  <a:extLst>
                    <a:ext uri="{9D8B030D-6E8A-4147-A177-3AD203B41FA5}">
                      <a16:colId xmlns:a16="http://schemas.microsoft.com/office/drawing/2014/main" val="20001"/>
                    </a:ext>
                  </a:extLst>
                </a:gridCol>
                <a:gridCol w="2677891">
                  <a:extLst>
                    <a:ext uri="{9D8B030D-6E8A-4147-A177-3AD203B41FA5}">
                      <a16:colId xmlns:a16="http://schemas.microsoft.com/office/drawing/2014/main" val="20002"/>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保险损失 </a:t>
                      </a:r>
                      <a:r>
                        <a:rPr kumimoji="0" lang="en-US" altLang="zh-CN" sz="1400" b="0" i="0" u="none" strike="noStrike" cap="none" normalizeH="0" baseline="0">
                          <a:ln>
                            <a:noFill/>
                          </a:ln>
                          <a:solidFill>
                            <a:srgbClr val="AF9738"/>
                          </a:solidFill>
                          <a:effectLst/>
                          <a:latin typeface="Calibri" pitchFamily="34" charset="0"/>
                          <a:ea typeface="宋体" pitchFamily="2" charset="-122"/>
                        </a:rPr>
                        <a:t>(USD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事件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国家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72302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2005</a:t>
                      </a:r>
                      <a:r>
                        <a:rPr kumimoji="0" lang="zh-CN" altLang="en-US" sz="2000" b="0" i="0" u="none" strike="noStrike" cap="none" normalizeH="0" baseline="0">
                          <a:ln>
                            <a:noFill/>
                          </a:ln>
                          <a:solidFill>
                            <a:srgbClr val="AF9738"/>
                          </a:solidFill>
                          <a:effectLst/>
                          <a:latin typeface="Calibri" pitchFamily="34" charset="0"/>
                          <a:ea typeface="宋体" pitchFamily="2" charset="-122"/>
                        </a:rPr>
                        <a:t>卡特里娜飓风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24870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1992</a:t>
                      </a:r>
                      <a:r>
                        <a:rPr kumimoji="0" lang="zh-CN" altLang="en-US" sz="2000" b="0" i="0" u="none" strike="noStrike" cap="none" normalizeH="0" baseline="0">
                          <a:ln>
                            <a:noFill/>
                          </a:ln>
                          <a:solidFill>
                            <a:srgbClr val="AF9738"/>
                          </a:solidFill>
                          <a:effectLst/>
                          <a:latin typeface="Calibri" pitchFamily="34" charset="0"/>
                          <a:ea typeface="宋体" pitchFamily="2" charset="-122"/>
                        </a:rPr>
                        <a:t>安德鲁飓风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23131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2001</a:t>
                      </a:r>
                      <a:r>
                        <a:rPr kumimoji="0" lang="zh-CN" altLang="en-US" sz="2000" b="0" i="0" u="none" strike="noStrike" cap="none" normalizeH="0" baseline="0">
                          <a:ln>
                            <a:noFill/>
                          </a:ln>
                          <a:solidFill>
                            <a:srgbClr val="AF9738"/>
                          </a:solidFill>
                          <a:effectLst/>
                          <a:latin typeface="Calibri" pitchFamily="34" charset="0"/>
                          <a:ea typeface="宋体" pitchFamily="2" charset="-122"/>
                        </a:rPr>
                        <a:t>世贸中心</a:t>
                      </a:r>
                      <a:r>
                        <a:rPr kumimoji="0" lang="en-US" altLang="zh-CN" sz="2000" b="0" i="0" u="none" strike="noStrike" cap="none" normalizeH="0" baseline="0">
                          <a:ln>
                            <a:noFill/>
                          </a:ln>
                          <a:solidFill>
                            <a:srgbClr val="AF9738"/>
                          </a:solidFill>
                          <a:effectLst/>
                          <a:latin typeface="Calibri" pitchFamily="34" charset="0"/>
                          <a:ea typeface="宋体" pitchFamily="2" charset="-122"/>
                        </a:rPr>
                        <a:t>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20601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1994</a:t>
                      </a:r>
                      <a:r>
                        <a:rPr kumimoji="0" lang="zh-CN" altLang="en-US" sz="2000" b="0" i="0" u="none" strike="noStrike" cap="none" normalizeH="0" baseline="0">
                          <a:ln>
                            <a:noFill/>
                          </a:ln>
                          <a:solidFill>
                            <a:srgbClr val="AF9738"/>
                          </a:solidFill>
                          <a:effectLst/>
                          <a:latin typeface="Calibri" pitchFamily="34" charset="0"/>
                          <a:ea typeface="宋体" pitchFamily="2" charset="-122"/>
                        </a:rPr>
                        <a:t>加州北岭地震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20483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2008</a:t>
                      </a:r>
                      <a:r>
                        <a:rPr kumimoji="0" lang="zh-CN" altLang="en-US" sz="2000" b="0" i="0" u="none" strike="noStrike" cap="none" normalizeH="0" baseline="0">
                          <a:ln>
                            <a:noFill/>
                          </a:ln>
                          <a:solidFill>
                            <a:srgbClr val="AF9738"/>
                          </a:solidFill>
                          <a:effectLst/>
                          <a:latin typeface="Calibri" pitchFamily="34" charset="0"/>
                          <a:ea typeface="宋体" pitchFamily="2" charset="-122"/>
                        </a:rPr>
                        <a:t>艾克飓风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14876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2004</a:t>
                      </a:r>
                      <a:r>
                        <a:rPr kumimoji="0" lang="zh-CN" altLang="en-US" sz="2000" b="0" i="0" u="none" strike="noStrike" cap="none" normalizeH="0" baseline="0">
                          <a:ln>
                            <a:noFill/>
                          </a:ln>
                          <a:solidFill>
                            <a:srgbClr val="AF9738"/>
                          </a:solidFill>
                          <a:effectLst/>
                          <a:latin typeface="Calibri" pitchFamily="34" charset="0"/>
                          <a:ea typeface="宋体" pitchFamily="2" charset="-122"/>
                        </a:rPr>
                        <a:t>伊万飓风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dirty="0">
                          <a:ln>
                            <a:noFill/>
                          </a:ln>
                          <a:solidFill>
                            <a:srgbClr val="AF9738"/>
                          </a:solidFill>
                          <a:effectLst/>
                          <a:latin typeface="Calibri" pitchFamily="34" charset="0"/>
                          <a:ea typeface="宋体" pitchFamily="2" charset="-122"/>
                        </a:rPr>
                        <a:t>14028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2005</a:t>
                      </a:r>
                      <a:r>
                        <a:rPr kumimoji="0" lang="zh-CN" altLang="en-US" sz="2000" b="0" i="0" u="none" strike="noStrike" cap="none" normalizeH="0" baseline="0">
                          <a:ln>
                            <a:noFill/>
                          </a:ln>
                          <a:solidFill>
                            <a:srgbClr val="AF9738"/>
                          </a:solidFill>
                          <a:effectLst/>
                          <a:latin typeface="Calibri" pitchFamily="34" charset="0"/>
                          <a:ea typeface="宋体" pitchFamily="2" charset="-122"/>
                        </a:rPr>
                        <a:t>威尔玛飓风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11266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2005</a:t>
                      </a:r>
                      <a:r>
                        <a:rPr kumimoji="0" lang="zh-CN" altLang="en-US" sz="2000" b="0" i="0" u="none" strike="noStrike" cap="none" normalizeH="0" baseline="0">
                          <a:ln>
                            <a:noFill/>
                          </a:ln>
                          <a:solidFill>
                            <a:srgbClr val="AF9738"/>
                          </a:solidFill>
                          <a:effectLst/>
                          <a:latin typeface="Calibri" pitchFamily="34" charset="0"/>
                          <a:ea typeface="宋体" pitchFamily="2" charset="-122"/>
                        </a:rPr>
                        <a:t>丽塔飓风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dirty="0">
                          <a:ln>
                            <a:noFill/>
                          </a:ln>
                          <a:solidFill>
                            <a:srgbClr val="AF9738"/>
                          </a:solidFill>
                          <a:effectLst/>
                          <a:latin typeface="Calibri" pitchFamily="34" charset="0"/>
                          <a:ea typeface="宋体" pitchFamily="2" charset="-122"/>
                        </a:rPr>
                        <a:t>United States</a:t>
                      </a:r>
                      <a:endParaRPr kumimoji="0" lang="zh-CN" altLang="en-US" sz="2000" b="0" i="0" u="none" strike="noStrike" cap="none" normalizeH="0" baseline="0" dirty="0">
                        <a:ln>
                          <a:noFill/>
                        </a:ln>
                        <a:solidFill>
                          <a:srgbClr val="AF9738"/>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eaLnBrk="1" hangingPunct="1"/>
            <a:r>
              <a:rPr lang="zh-CN" altLang="en-US"/>
              <a:t>历史上死亡人数最多的</a:t>
            </a:r>
            <a:r>
              <a:rPr lang="en-US" altLang="zh-CN"/>
              <a:t>8</a:t>
            </a:r>
            <a:r>
              <a:rPr lang="zh-CN" altLang="en-US"/>
              <a:t>起灾难</a:t>
            </a:r>
          </a:p>
        </p:txBody>
      </p:sp>
      <p:graphicFrame>
        <p:nvGraphicFramePr>
          <p:cNvPr id="55341" name="Group 45"/>
          <p:cNvGraphicFramePr>
            <a:graphicFrameLocks noGrp="1"/>
          </p:cNvGraphicFramePr>
          <p:nvPr>
            <p:ph idx="4294967295"/>
            <p:extLst>
              <p:ext uri="{D42A27DB-BD31-4B8C-83A1-F6EECF244321}">
                <p14:modId xmlns:p14="http://schemas.microsoft.com/office/powerpoint/2010/main" val="3428606934"/>
              </p:ext>
            </p:extLst>
          </p:nvPr>
        </p:nvGraphicFramePr>
        <p:xfrm>
          <a:off x="323528" y="1600200"/>
          <a:ext cx="8194997" cy="4331018"/>
        </p:xfrm>
        <a:graphic>
          <a:graphicData uri="http://schemas.openxmlformats.org/drawingml/2006/table">
            <a:tbl>
              <a:tblPr/>
              <a:tblGrid>
                <a:gridCol w="2099911">
                  <a:extLst>
                    <a:ext uri="{9D8B030D-6E8A-4147-A177-3AD203B41FA5}">
                      <a16:colId xmlns:a16="http://schemas.microsoft.com/office/drawing/2014/main" val="20000"/>
                    </a:ext>
                  </a:extLst>
                </a:gridCol>
                <a:gridCol w="3393456">
                  <a:extLst>
                    <a:ext uri="{9D8B030D-6E8A-4147-A177-3AD203B41FA5}">
                      <a16:colId xmlns:a16="http://schemas.microsoft.com/office/drawing/2014/main" val="20001"/>
                    </a:ext>
                  </a:extLst>
                </a:gridCol>
                <a:gridCol w="2701630">
                  <a:extLst>
                    <a:ext uri="{9D8B030D-6E8A-4147-A177-3AD203B41FA5}">
                      <a16:colId xmlns:a16="http://schemas.microsoft.com/office/drawing/2014/main" val="20002"/>
                    </a:ext>
                  </a:extLst>
                </a:gridCol>
              </a:tblGrid>
              <a:tr h="4603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死亡人数</a:t>
                      </a:r>
                      <a:endParaRPr kumimoji="0" lang="en-US" altLang="zh-CN" sz="1400" b="0" i="0" u="none" strike="noStrike" cap="none" normalizeH="0" baseline="0">
                        <a:ln>
                          <a:noFill/>
                        </a:ln>
                        <a:solidFill>
                          <a:srgbClr val="AF9738"/>
                        </a:solidFill>
                        <a:effectLst/>
                        <a:latin typeface="Calibri"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事件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400" b="0" i="0" u="none" strike="noStrike" cap="none" normalizeH="0" baseline="0">
                          <a:ln>
                            <a:noFill/>
                          </a:ln>
                          <a:solidFill>
                            <a:srgbClr val="AF9738"/>
                          </a:solidFill>
                          <a:effectLst/>
                          <a:latin typeface="Calibri" pitchFamily="34" charset="0"/>
                          <a:ea typeface="宋体" pitchFamily="2" charset="-122"/>
                        </a:rPr>
                        <a:t>国家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300000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1970</a:t>
                      </a:r>
                      <a:r>
                        <a:rPr kumimoji="0" lang="zh-CN" altLang="en-US" sz="2000" b="0" i="0" u="none" strike="noStrike" cap="none" normalizeH="0" baseline="0">
                          <a:ln>
                            <a:noFill/>
                          </a:ln>
                          <a:solidFill>
                            <a:srgbClr val="AF9738"/>
                          </a:solidFill>
                          <a:effectLst/>
                          <a:latin typeface="Calibri" pitchFamily="34" charset="0"/>
                          <a:ea typeface="宋体" pitchFamily="2" charset="-122"/>
                        </a:rPr>
                        <a:t>洪水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孟加拉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255000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1976</a:t>
                      </a:r>
                      <a:r>
                        <a:rPr kumimoji="0" lang="zh-CN" altLang="en-US" sz="2000" b="0" i="0" u="none" strike="noStrike" cap="none" normalizeH="0" baseline="0">
                          <a:ln>
                            <a:noFill/>
                          </a:ln>
                          <a:solidFill>
                            <a:srgbClr val="AF9738"/>
                          </a:solidFill>
                          <a:effectLst/>
                          <a:latin typeface="Calibri" pitchFamily="34" charset="0"/>
                          <a:ea typeface="宋体" pitchFamily="2" charset="-122"/>
                        </a:rPr>
                        <a:t>唐山地震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中国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222570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2010</a:t>
                      </a:r>
                      <a:r>
                        <a:rPr kumimoji="0" lang="zh-CN" altLang="en-US" sz="2000" b="0" i="0" u="none" strike="noStrike" cap="none" normalizeH="0" baseline="0">
                          <a:ln>
                            <a:noFill/>
                          </a:ln>
                          <a:solidFill>
                            <a:srgbClr val="AF9738"/>
                          </a:solidFill>
                          <a:effectLst/>
                          <a:latin typeface="Calibri" pitchFamily="34" charset="0"/>
                          <a:ea typeface="宋体" pitchFamily="2" charset="-122"/>
                        </a:rPr>
                        <a:t>海地地震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海地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220000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2004</a:t>
                      </a:r>
                      <a:r>
                        <a:rPr kumimoji="0" lang="zh-CN" altLang="en-US" sz="2000" b="0" i="0" u="none" strike="noStrike" cap="none" normalizeH="0" baseline="0">
                          <a:ln>
                            <a:noFill/>
                          </a:ln>
                          <a:solidFill>
                            <a:srgbClr val="AF9738"/>
                          </a:solidFill>
                          <a:effectLst/>
                          <a:latin typeface="Calibri" pitchFamily="34" charset="0"/>
                          <a:ea typeface="宋体" pitchFamily="2" charset="-122"/>
                        </a:rPr>
                        <a:t>印度洋海啸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印尼、泰国等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138300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2008</a:t>
                      </a:r>
                      <a:r>
                        <a:rPr kumimoji="0" lang="zh-CN" altLang="en-US" sz="2000" b="0" i="0" u="none" strike="noStrike" cap="none" normalizeH="0" baseline="0">
                          <a:ln>
                            <a:noFill/>
                          </a:ln>
                          <a:solidFill>
                            <a:srgbClr val="AF9738"/>
                          </a:solidFill>
                          <a:effectLst/>
                          <a:latin typeface="Calibri" pitchFamily="34" charset="0"/>
                          <a:ea typeface="宋体" pitchFamily="2" charset="-122"/>
                        </a:rPr>
                        <a:t>热带气旋纳吉斯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缅甸、孟加拉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138000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热带气旋高尔基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孟加拉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87449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汶川地震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中国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altLang="zh-CN" sz="2000" b="0" i="0" u="none" strike="noStrike" cap="none" normalizeH="0" baseline="0">
                          <a:ln>
                            <a:noFill/>
                          </a:ln>
                          <a:solidFill>
                            <a:srgbClr val="AF9738"/>
                          </a:solidFill>
                          <a:effectLst/>
                          <a:latin typeface="Calibri" pitchFamily="34" charset="0"/>
                          <a:ea typeface="宋体" pitchFamily="2" charset="-122"/>
                        </a:rPr>
                        <a:t>73300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a:ln>
                            <a:noFill/>
                          </a:ln>
                          <a:solidFill>
                            <a:srgbClr val="AF9738"/>
                          </a:solidFill>
                          <a:effectLst/>
                          <a:latin typeface="Calibri" pitchFamily="34" charset="0"/>
                          <a:ea typeface="宋体" pitchFamily="2" charset="-122"/>
                        </a:rPr>
                        <a:t>地震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zh-CN" altLang="en-US" sz="2000" b="0" i="0" u="none" strike="noStrike" cap="none" normalizeH="0" baseline="0" dirty="0">
                          <a:ln>
                            <a:noFill/>
                          </a:ln>
                          <a:solidFill>
                            <a:srgbClr val="AF9738"/>
                          </a:solidFill>
                          <a:effectLst/>
                          <a:latin typeface="Calibri" pitchFamily="34" charset="0"/>
                          <a:ea typeface="宋体" pitchFamily="2" charset="-122"/>
                        </a:rPr>
                        <a:t>巴基斯坦、印度、阿富汗</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95288" y="2060575"/>
            <a:ext cx="8181975" cy="327025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468313" y="1341438"/>
            <a:ext cx="4373562" cy="7191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zh-CN" altLang="en-US" dirty="0"/>
              <a:t>三、财产保险的标的</a:t>
            </a:r>
          </a:p>
        </p:txBody>
      </p:sp>
      <p:sp>
        <p:nvSpPr>
          <p:cNvPr id="1229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zh-CN" altLang="en-US" b="1"/>
              <a:t>有形财产</a:t>
            </a:r>
          </a:p>
          <a:p>
            <a:pPr lvl="1" eaLnBrk="1" hangingPunct="1">
              <a:lnSpc>
                <a:spcPct val="90000"/>
              </a:lnSpc>
            </a:pPr>
            <a:r>
              <a:rPr lang="zh-CN" altLang="en-US"/>
              <a:t>企业财产保险、家庭财产保险、机动车辆保险、货物运输保险、船舶保险</a:t>
            </a:r>
          </a:p>
          <a:p>
            <a:pPr eaLnBrk="1" hangingPunct="1">
              <a:lnSpc>
                <a:spcPct val="90000"/>
              </a:lnSpc>
            </a:pPr>
            <a:r>
              <a:rPr lang="zh-CN" altLang="en-US" b="1"/>
              <a:t>经济收益</a:t>
            </a:r>
          </a:p>
          <a:p>
            <a:pPr lvl="1" eaLnBrk="1" hangingPunct="1">
              <a:lnSpc>
                <a:spcPct val="90000"/>
              </a:lnSpc>
            </a:pPr>
            <a:r>
              <a:rPr lang="zh-CN" altLang="en-US"/>
              <a:t>营业中断保险、保证保险、信用保险</a:t>
            </a:r>
          </a:p>
          <a:p>
            <a:pPr eaLnBrk="1" hangingPunct="1">
              <a:lnSpc>
                <a:spcPct val="90000"/>
              </a:lnSpc>
            </a:pPr>
            <a:r>
              <a:rPr lang="zh-CN" altLang="en-US" b="1"/>
              <a:t>损害赔偿</a:t>
            </a:r>
          </a:p>
          <a:p>
            <a:pPr lvl="1" eaLnBrk="1" hangingPunct="1">
              <a:lnSpc>
                <a:spcPct val="90000"/>
              </a:lnSpc>
            </a:pPr>
            <a:r>
              <a:rPr lang="zh-CN" altLang="en-US"/>
              <a:t>公众责任保险、产品责任保险、职业责任保险、雇主责任保险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333375"/>
            <a:ext cx="7564438" cy="1143000"/>
          </a:xfrm>
        </p:spPr>
        <p:txBody>
          <a:bodyPr/>
          <a:lstStyle/>
          <a:p>
            <a:pPr eaLnBrk="1" fontAlgn="auto" hangingPunct="1">
              <a:spcAft>
                <a:spcPts val="0"/>
              </a:spcAft>
              <a:defRPr/>
            </a:pPr>
            <a:r>
              <a:rPr lang="zh-CN" altLang="en-US" b="1" dirty="0"/>
              <a:t>四、财产保险的风险 </a:t>
            </a:r>
          </a:p>
        </p:txBody>
      </p:sp>
      <p:sp>
        <p:nvSpPr>
          <p:cNvPr id="32771" name="Rectangle 3"/>
          <p:cNvSpPr>
            <a:spLocks noGrp="1" noChangeArrowheads="1"/>
          </p:cNvSpPr>
          <p:nvPr>
            <p:ph sz="quarter" idx="1"/>
          </p:nvPr>
        </p:nvSpPr>
        <p:spPr>
          <a:xfrm>
            <a:off x="468313" y="1628775"/>
            <a:ext cx="7626350" cy="4419600"/>
          </a:xfrm>
        </p:spPr>
        <p:txBody>
          <a:bodyPr>
            <a:normAutofit lnSpcReduction="10000"/>
          </a:bodyPr>
          <a:lstStyle/>
          <a:p>
            <a:pPr marL="274320" indent="-274320" algn="just" eaLnBrk="1" fontAlgn="auto" hangingPunct="1">
              <a:lnSpc>
                <a:spcPct val="90000"/>
              </a:lnSpc>
              <a:spcAft>
                <a:spcPts val="0"/>
              </a:spcAft>
              <a:buFont typeface="Wingdings"/>
              <a:buChar char=""/>
              <a:defRPr/>
            </a:pPr>
            <a:r>
              <a:rPr lang="zh-CN" altLang="en-US" sz="2800" dirty="0"/>
              <a:t>财产的直接损失</a:t>
            </a:r>
          </a:p>
          <a:p>
            <a:pPr marL="640080" lvl="1" indent="-274320" algn="just" eaLnBrk="1" fontAlgn="auto" hangingPunct="1">
              <a:lnSpc>
                <a:spcPct val="90000"/>
              </a:lnSpc>
              <a:spcAft>
                <a:spcPts val="0"/>
              </a:spcAft>
              <a:buFont typeface="Wingdings 2"/>
              <a:buChar char=""/>
              <a:defRPr/>
            </a:pPr>
            <a:r>
              <a:rPr lang="zh-CN" altLang="en-US" sz="2400" dirty="0"/>
              <a:t>全部损失：可分为实际全损、推定全损、协议全损及可划分部分的全损。</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实际全损指保险标的发生保险事故后灭失，或者受到严重损坏完全失去原有形体、效用，或者不能再归被保险人所拥有，即被保险人不可恢复地丧失标的所有权。</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推定全损指保险标的虽然尚未达到全部灭失状态，但是完全灭失将是不可避免的，或者修复该标的或运送货物到原定目的地所耗费用将达到或超过其实际价值。</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保险标的所遭受的损失既不是实际全损，也不是推定全损，但双方一致认为按全损赔偿更可行，这种全部损失称为协议全损。</a:t>
            </a:r>
          </a:p>
          <a:p>
            <a:pPr lvl="2" indent="-182880" algn="just" eaLnBrk="1" fontAlgn="auto" hangingPunct="1">
              <a:lnSpc>
                <a:spcPct val="90000"/>
              </a:lnSpc>
              <a:spcAft>
                <a:spcPts val="0"/>
              </a:spcAft>
              <a:buClr>
                <a:schemeClr val="accent1">
                  <a:shade val="75000"/>
                </a:schemeClr>
              </a:buClr>
              <a:buFont typeface="Wingdings"/>
              <a:buChar char=""/>
              <a:defRPr/>
            </a:pPr>
            <a:r>
              <a:rPr lang="zh-CN" altLang="en-US" sz="2000" dirty="0"/>
              <a:t>在海上保险中，凡是货物中可以分割的某一部分发生全部损失时，称为部分全损。</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zh-CN" altLang="en-US" b="1" dirty="0"/>
              <a:t>四、财产保险的风险</a:t>
            </a:r>
          </a:p>
        </p:txBody>
      </p:sp>
      <p:sp>
        <p:nvSpPr>
          <p:cNvPr id="36867" name="Rectangle 3"/>
          <p:cNvSpPr>
            <a:spLocks noGrp="1" noChangeArrowheads="1"/>
          </p:cNvSpPr>
          <p:nvPr>
            <p:ph sz="quarter" idx="1"/>
          </p:nvPr>
        </p:nvSpPr>
        <p:spPr>
          <a:xfrm>
            <a:off x="468313" y="1557338"/>
            <a:ext cx="7626350" cy="4495800"/>
          </a:xfrm>
        </p:spPr>
        <p:txBody>
          <a:bodyPr/>
          <a:lstStyle/>
          <a:p>
            <a:pPr eaLnBrk="1" hangingPunct="1">
              <a:lnSpc>
                <a:spcPct val="90000"/>
              </a:lnSpc>
            </a:pPr>
            <a:r>
              <a:rPr lang="zh-CN" altLang="en-US" sz="2800" dirty="0"/>
              <a:t>财产的直接损失</a:t>
            </a:r>
          </a:p>
          <a:p>
            <a:pPr lvl="1" algn="just" eaLnBrk="1" hangingPunct="1">
              <a:lnSpc>
                <a:spcPct val="90000"/>
              </a:lnSpc>
            </a:pPr>
            <a:r>
              <a:rPr lang="zh-CN" altLang="en-US" sz="2400" dirty="0"/>
              <a:t>部分损失：指保险标的的损失没有达到全部损失的程度，凡不构成全损的损失均是部分损失。海上保险中，部分损失可分为单独海损和共同海损。</a:t>
            </a:r>
          </a:p>
          <a:p>
            <a:pPr lvl="2" algn="just" eaLnBrk="1" hangingPunct="1">
              <a:lnSpc>
                <a:spcPct val="90000"/>
              </a:lnSpc>
            </a:pPr>
            <a:r>
              <a:rPr lang="zh-CN" altLang="en-US" sz="2000" dirty="0"/>
              <a:t>单独海损即保险标的因所保风险引起的非共同海损的一种部分损失。单独海损是属于保险责任范围内的风险所引起的。是船方、货方或其他利益方单方面遭受的损失</a:t>
            </a:r>
          </a:p>
          <a:p>
            <a:pPr lvl="2" eaLnBrk="1" hangingPunct="1">
              <a:lnSpc>
                <a:spcPct val="90000"/>
              </a:lnSpc>
            </a:pPr>
            <a:r>
              <a:rPr lang="zh-CN" altLang="en-US" sz="2000" dirty="0"/>
              <a:t>共同海损是由共同海损行为造成的或共同海损行为直接引起的后果造成的损失，它包括共同海损牺牲和共同海损费用。所谓共同海损行为，是指在航海中，如船货发生共同危险，为了保护处于危险中的财产，主动而合理地做出或产生的任何特殊牺牲或费用。如果发生共同海损损失，遭受损失的一方应与其他有关利益方一起承担比例分摊责任，这种分摊称为共同海损分摊。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Oriel</Template>
  <TotalTime>6103</TotalTime>
  <Words>4318</Words>
  <Application>Microsoft Office PowerPoint</Application>
  <PresentationFormat>全屏显示(4:3)</PresentationFormat>
  <Paragraphs>370</Paragraphs>
  <Slides>66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66</vt:i4>
      </vt:variant>
    </vt:vector>
  </HeadingPairs>
  <TitlesOfParts>
    <vt:vector size="76" baseType="lpstr">
      <vt:lpstr>黑体</vt:lpstr>
      <vt:lpstr>宋体</vt:lpstr>
      <vt:lpstr>Arial</vt:lpstr>
      <vt:lpstr>Calibri</vt:lpstr>
      <vt:lpstr>Century Schoolbook</vt:lpstr>
      <vt:lpstr>Comic Sans MS</vt:lpstr>
      <vt:lpstr>Times New Roman</vt:lpstr>
      <vt:lpstr>Wingdings</vt:lpstr>
      <vt:lpstr>Wingdings 2</vt:lpstr>
      <vt:lpstr>凸显</vt:lpstr>
      <vt:lpstr>第一章 </vt:lpstr>
      <vt:lpstr>一、财产保险的定义 </vt:lpstr>
      <vt:lpstr>财产保险业务</vt:lpstr>
      <vt:lpstr>二、财产保险的特征</vt:lpstr>
      <vt:lpstr>PowerPoint 演示文稿</vt:lpstr>
      <vt:lpstr>三、财产保险的标的 </vt:lpstr>
      <vt:lpstr>三、财产保险的标的</vt:lpstr>
      <vt:lpstr>四、财产保险的风险 </vt:lpstr>
      <vt:lpstr>四、财产保险的风险</vt:lpstr>
      <vt:lpstr>四、财产保险的风险</vt:lpstr>
      <vt:lpstr>四、财产保险的风险</vt:lpstr>
      <vt:lpstr>五、财产保险合同 </vt:lpstr>
      <vt:lpstr>六、财产保险合同的当事人与关系人</vt:lpstr>
      <vt:lpstr>六、财产保险合同的当事人与关系人</vt:lpstr>
      <vt:lpstr>七、保险责任的叙述方式</vt:lpstr>
      <vt:lpstr>八、保险期限和保险责任起讫</vt:lpstr>
      <vt:lpstr>九、保险金额与赔偿限额</vt:lpstr>
      <vt:lpstr>十、财产保险的承保方式</vt:lpstr>
      <vt:lpstr>十、财产保险的承保方式</vt:lpstr>
      <vt:lpstr>十、财产保险的承保方式 </vt:lpstr>
      <vt:lpstr>十、财产保险的承保方式</vt:lpstr>
      <vt:lpstr>十一、共同保险条款</vt:lpstr>
      <vt:lpstr>十一、共同保险条款</vt:lpstr>
      <vt:lpstr>十二、免赔额与无索赔优待</vt:lpstr>
      <vt:lpstr>十二、免赔额与无索赔优待</vt:lpstr>
      <vt:lpstr>十三、财产保险合同的基本原则 </vt:lpstr>
      <vt:lpstr>十四、中国财产保险的发展 </vt:lpstr>
      <vt:lpstr>案例：保险招商局的成立始末</vt:lpstr>
      <vt:lpstr>案例：保险招商局的成立始末</vt:lpstr>
      <vt:lpstr>案例：保险招商局的成立始末</vt:lpstr>
      <vt:lpstr>案例：保险招商局的成立始末</vt:lpstr>
      <vt:lpstr>十五、 2022年世界保险市场</vt:lpstr>
      <vt:lpstr>全球保费收入增长率</vt:lpstr>
      <vt:lpstr>分地区的保费收入排名</vt:lpstr>
      <vt:lpstr>2022世界寿险市场</vt:lpstr>
      <vt:lpstr>各地区寿险保费实际增长率</vt:lpstr>
      <vt:lpstr>保费构成</vt:lpstr>
      <vt:lpstr>寿险公司的回报（八大主要寿险市场经营和投资业绩）</vt:lpstr>
      <vt:lpstr>2022年第四季度欧元区寿险公司各类别资产风险敞口</vt:lpstr>
      <vt:lpstr>寿险市场份额</vt:lpstr>
      <vt:lpstr>2022年非寿险市场</vt:lpstr>
      <vt:lpstr>各险种占比</vt:lpstr>
      <vt:lpstr>非寿险市场的盈利能力</vt:lpstr>
      <vt:lpstr>非寿险市场份额</vt:lpstr>
      <vt:lpstr>寿险与非寿险的市场份额（中国与全球2022）</vt:lpstr>
      <vt:lpstr>中国大陆保险密度</vt:lpstr>
      <vt:lpstr>保险密度</vt:lpstr>
      <vt:lpstr>中国大陆保险深度</vt:lpstr>
      <vt:lpstr>保险深度</vt:lpstr>
      <vt:lpstr>十六、2022年的自然灾害与意外事故</vt:lpstr>
      <vt:lpstr>巨灾标准</vt:lpstr>
      <vt:lpstr>2022年自然灾害和人为事故</vt:lpstr>
      <vt:lpstr>次数</vt:lpstr>
      <vt:lpstr>1970-2022年遇难人数</vt:lpstr>
      <vt:lpstr>2022年自然灾害和人为事故</vt:lpstr>
      <vt:lpstr>保险损失(没有标注国家的都是美国)</vt:lpstr>
      <vt:lpstr>北大西洋飓风</vt:lpstr>
      <vt:lpstr>经济损失与保险损失</vt:lpstr>
      <vt:lpstr>自然灾害保障缺口（2022年价格）</vt:lpstr>
      <vt:lpstr>原生灾害与次生灾害</vt:lpstr>
      <vt:lpstr>自然灾害的保险损失 (2022年价格)</vt:lpstr>
      <vt:lpstr>毁灭性的地震</vt:lpstr>
      <vt:lpstr>地震之后的教训</vt:lpstr>
      <vt:lpstr>历史上保险损失金额最大的8起灾难</vt:lpstr>
      <vt:lpstr>历史上死亡人数最多的8起灾难</vt:lpstr>
      <vt:lpstr>PowerPoint 演示文稿</vt:lpstr>
    </vt:vector>
  </TitlesOfParts>
  <Company>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财产保险概述</dc:title>
  <dc:creator>user</dc:creator>
  <cp:lastModifiedBy>芳 粟</cp:lastModifiedBy>
  <cp:revision>121</cp:revision>
  <cp:lastPrinted>1601-01-01T00:00:00Z</cp:lastPrinted>
  <dcterms:created xsi:type="dcterms:W3CDTF">2005-02-24T02:00:56Z</dcterms:created>
  <dcterms:modified xsi:type="dcterms:W3CDTF">2023-08-18T03:22:56Z</dcterms:modified>
</cp:coreProperties>
</file>