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3" r:id="rId1"/>
  </p:sldMasterIdLst>
  <p:notesMasterIdLst>
    <p:notesMasterId r:id="rId62"/>
  </p:notesMasterIdLst>
  <p:handoutMasterIdLst>
    <p:handoutMasterId r:id="rId63"/>
  </p:handoutMasterIdLst>
  <p:sldIdLst>
    <p:sldId id="257" r:id="rId2"/>
    <p:sldId id="258" r:id="rId3"/>
    <p:sldId id="315" r:id="rId4"/>
    <p:sldId id="259" r:id="rId5"/>
    <p:sldId id="260" r:id="rId6"/>
    <p:sldId id="261" r:id="rId7"/>
    <p:sldId id="262" r:id="rId8"/>
    <p:sldId id="263" r:id="rId9"/>
    <p:sldId id="264" r:id="rId10"/>
    <p:sldId id="265" r:id="rId11"/>
    <p:sldId id="313" r:id="rId12"/>
    <p:sldId id="316" r:id="rId13"/>
    <p:sldId id="266" r:id="rId14"/>
    <p:sldId id="314" r:id="rId15"/>
    <p:sldId id="267" r:id="rId16"/>
    <p:sldId id="268" r:id="rId17"/>
    <p:sldId id="269" r:id="rId18"/>
    <p:sldId id="270" r:id="rId19"/>
    <p:sldId id="271" r:id="rId20"/>
    <p:sldId id="272" r:id="rId21"/>
    <p:sldId id="273" r:id="rId22"/>
    <p:sldId id="274" r:id="rId23"/>
    <p:sldId id="277" r:id="rId24"/>
    <p:sldId id="278" r:id="rId25"/>
    <p:sldId id="275" r:id="rId26"/>
    <p:sldId id="276"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2" r:id="rId40"/>
    <p:sldId id="291" r:id="rId41"/>
    <p:sldId id="293" r:id="rId42"/>
    <p:sldId id="294" r:id="rId43"/>
    <p:sldId id="295" r:id="rId44"/>
    <p:sldId id="296" r:id="rId45"/>
    <p:sldId id="297" r:id="rId46"/>
    <p:sldId id="298" r:id="rId47"/>
    <p:sldId id="299" r:id="rId48"/>
    <p:sldId id="300" r:id="rId49"/>
    <p:sldId id="302" r:id="rId50"/>
    <p:sldId id="303" r:id="rId51"/>
    <p:sldId id="304" r:id="rId52"/>
    <p:sldId id="305" r:id="rId53"/>
    <p:sldId id="317" r:id="rId54"/>
    <p:sldId id="318" r:id="rId55"/>
    <p:sldId id="306" r:id="rId56"/>
    <p:sldId id="307" r:id="rId57"/>
    <p:sldId id="309" r:id="rId58"/>
    <p:sldId id="310" r:id="rId59"/>
    <p:sldId id="311" r:id="rId60"/>
    <p:sldId id="312" r:id="rId61"/>
  </p:sldIdLst>
  <p:sldSz cx="9144000" cy="6858000" type="screen4x3"/>
  <p:notesSz cx="6877050" cy="10001250"/>
  <p:defaultTextStyle>
    <a:defPPr>
      <a:defRPr lang="en-US"/>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4319">
          <p15:clr>
            <a:srgbClr val="A4A3A4"/>
          </p15:clr>
        </p15:guide>
        <p15:guide id="2" pos="5759">
          <p15:clr>
            <a:srgbClr val="A4A3A4"/>
          </p15:clr>
        </p15:guide>
      </p15:sldGuideLst>
    </p:ext>
    <p:ext uri="{2D200454-40CA-4A62-9FC3-DE9A4176ACB9}">
      <p15:notesGuideLst xmlns:p15="http://schemas.microsoft.com/office/powerpoint/2012/main">
        <p15:guide id="1" orient="horz" pos="3150">
          <p15:clr>
            <a:srgbClr val="A4A3A4"/>
          </p15:clr>
        </p15:guide>
        <p15:guide id="2" pos="216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7759"/>
    <a:srgbClr val="869A78"/>
    <a:srgbClr val="000000"/>
    <a:srgbClr val="EDC06F"/>
    <a:srgbClr val="F4DAAA"/>
    <a:srgbClr val="A87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874" y="31"/>
      </p:cViewPr>
      <p:guideLst>
        <p:guide orient="horz" pos="4319"/>
        <p:guide pos="575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1" d="100"/>
          <a:sy n="61" d="100"/>
        </p:scale>
        <p:origin x="-2034" y="-78"/>
      </p:cViewPr>
      <p:guideLst>
        <p:guide orient="horz" pos="3150"/>
        <p:guide pos="216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oleObject" Target="file:///D:\Data\&#36130;&#38505;&#21508;&#38505;&#31181;&#20445;&#36153;&#25910;&#2083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0"/>
          <c:cat>
            <c:numRef>
              <c:f>各险种保费收入!$B$2:$Y$2</c:f>
              <c:numCache>
                <c:formatCode>General</c:formatCode>
                <c:ptCount val="24"/>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numCache>
            </c:numRef>
          </c:cat>
          <c:val>
            <c:numRef>
              <c:f>各险种保费收入!$B$13:$Y$13</c:f>
              <c:numCache>
                <c:formatCode>0.00%</c:formatCode>
                <c:ptCount val="24"/>
                <c:pt idx="0">
                  <c:v>2.7722772277227723E-2</c:v>
                </c:pt>
                <c:pt idx="1">
                  <c:v>3.2258064516129031E-2</c:v>
                </c:pt>
                <c:pt idx="2">
                  <c:v>3.5561497326203208E-2</c:v>
                </c:pt>
                <c:pt idx="3">
                  <c:v>4.0247588050679996E-2</c:v>
                </c:pt>
                <c:pt idx="4">
                  <c:v>4.7286115636746159E-2</c:v>
                </c:pt>
                <c:pt idx="5">
                  <c:v>4.0257482142592935E-2</c:v>
                </c:pt>
                <c:pt idx="6">
                  <c:v>2.9333333333333333E-2</c:v>
                </c:pt>
                <c:pt idx="7">
                  <c:v>3.6885811463499771E-2</c:v>
                </c:pt>
                <c:pt idx="8">
                  <c:v>3.7376493337924824E-2</c:v>
                </c:pt>
                <c:pt idx="9">
                  <c:v>3.3402243501504177E-2</c:v>
                </c:pt>
                <c:pt idx="10">
                  <c:v>3.4985085868593023E-2</c:v>
                </c:pt>
                <c:pt idx="11">
                  <c:v>3.2063786802418781E-2</c:v>
                </c:pt>
                <c:pt idx="12">
                  <c:v>2.9746075099341827E-2</c:v>
                </c:pt>
                <c:pt idx="13">
                  <c:v>3.2266307478420554E-2</c:v>
                </c:pt>
                <c:pt idx="14">
                  <c:v>3.4472409129363918E-2</c:v>
                </c:pt>
                <c:pt idx="15">
                  <c:v>3.4871367264087461E-2</c:v>
                </c:pt>
                <c:pt idx="16">
                  <c:v>3.1682420321777316E-2</c:v>
                </c:pt>
                <c:pt idx="17">
                  <c:v>3.5829188085429703E-2</c:v>
                </c:pt>
                <c:pt idx="18">
                  <c:v>3.9111824851549903E-2</c:v>
                </c:pt>
                <c:pt idx="19" formatCode="0%">
                  <c:v>4.282163659475971E-2</c:v>
                </c:pt>
                <c:pt idx="20" formatCode="0%">
                  <c:v>5.6045686531200789E-2</c:v>
                </c:pt>
                <c:pt idx="21" formatCode="0%">
                  <c:v>7.1461096249075068E-2</c:v>
                </c:pt>
                <c:pt idx="22" formatCode="0%">
                  <c:v>8.5472517881875279E-2</c:v>
                </c:pt>
                <c:pt idx="23" formatCode="0%">
                  <c:v>9.6571612878744759E-2</c:v>
                </c:pt>
              </c:numCache>
            </c:numRef>
          </c:val>
          <c:smooth val="0"/>
          <c:extLst>
            <c:ext xmlns:c16="http://schemas.microsoft.com/office/drawing/2014/chart" uri="{C3380CC4-5D6E-409C-BE32-E72D297353CC}">
              <c16:uniqueId val="{00000000-58B2-4FCF-91CE-BCD685AFF727}"/>
            </c:ext>
          </c:extLst>
        </c:ser>
        <c:dLbls>
          <c:showLegendKey val="0"/>
          <c:showVal val="0"/>
          <c:showCatName val="0"/>
          <c:showSerName val="0"/>
          <c:showPercent val="0"/>
          <c:showBubbleSize val="0"/>
        </c:dLbls>
        <c:marker val="1"/>
        <c:smooth val="0"/>
        <c:axId val="203778304"/>
        <c:axId val="203792384"/>
      </c:lineChart>
      <c:catAx>
        <c:axId val="203778304"/>
        <c:scaling>
          <c:orientation val="minMax"/>
        </c:scaling>
        <c:delete val="0"/>
        <c:axPos val="b"/>
        <c:numFmt formatCode="General" sourceLinked="1"/>
        <c:majorTickMark val="none"/>
        <c:minorTickMark val="none"/>
        <c:tickLblPos val="nextTo"/>
        <c:crossAx val="203792384"/>
        <c:crosses val="autoZero"/>
        <c:auto val="1"/>
        <c:lblAlgn val="ctr"/>
        <c:lblOffset val="100"/>
        <c:noMultiLvlLbl val="0"/>
      </c:catAx>
      <c:valAx>
        <c:axId val="203792384"/>
        <c:scaling>
          <c:orientation val="minMax"/>
        </c:scaling>
        <c:delete val="0"/>
        <c:axPos val="l"/>
        <c:numFmt formatCode="0.00%" sourceLinked="1"/>
        <c:majorTickMark val="none"/>
        <c:minorTickMark val="none"/>
        <c:tickLblPos val="nextTo"/>
        <c:crossAx val="2037783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sz="quarter"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4C474AE9-A9FD-421D-BD3C-D308446A603B}" type="datetimeFigureOut">
              <a:rPr lang="en-US"/>
              <a:pPr>
                <a:defRPr/>
              </a:pPr>
              <a:t>8/27/2022</a:t>
            </a:fld>
            <a:endParaRPr lang="en-US" dirty="0"/>
          </a:p>
        </p:txBody>
      </p:sp>
      <p:sp>
        <p:nvSpPr>
          <p:cNvPr id="4" name="Footer Placeholder 3"/>
          <p:cNvSpPr>
            <a:spLocks noGrp="1"/>
          </p:cNvSpPr>
          <p:nvPr>
            <p:ph type="ftr" sz="quarter" idx="2"/>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6F3F56E8-12C0-402C-8E5E-FE97AB0DBDEF}" type="slidenum">
              <a:rPr lang="en-US"/>
              <a:pPr>
                <a:defRPr/>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500063"/>
          </a:xfrm>
          <a:prstGeom prst="rect">
            <a:avLst/>
          </a:prstGeom>
        </p:spPr>
        <p:txBody>
          <a:bodyPr vert="horz" lIns="96442" tIns="48221" rIns="96442" bIns="48221" rtlCol="0"/>
          <a:lstStyle>
            <a:lvl1pPr algn="l" fontAlgn="auto">
              <a:spcBef>
                <a:spcPts val="0"/>
              </a:spcBef>
              <a:spcAft>
                <a:spcPts val="0"/>
              </a:spcAft>
              <a:defRPr sz="1300">
                <a:latin typeface="+mn-lt"/>
                <a:ea typeface="+mn-ea"/>
              </a:defRPr>
            </a:lvl1pPr>
          </a:lstStyle>
          <a:p>
            <a:pPr>
              <a:defRPr/>
            </a:pPr>
            <a:endParaRPr lang="en-US"/>
          </a:p>
        </p:txBody>
      </p:sp>
      <p:sp>
        <p:nvSpPr>
          <p:cNvPr id="3" name="Date Placeholder 2"/>
          <p:cNvSpPr>
            <a:spLocks noGrp="1"/>
          </p:cNvSpPr>
          <p:nvPr>
            <p:ph type="dt" idx="1"/>
          </p:nvPr>
        </p:nvSpPr>
        <p:spPr>
          <a:xfrm>
            <a:off x="3895725" y="0"/>
            <a:ext cx="2979738" cy="500063"/>
          </a:xfrm>
          <a:prstGeom prst="rect">
            <a:avLst/>
          </a:prstGeom>
        </p:spPr>
        <p:txBody>
          <a:bodyPr vert="horz" lIns="96442" tIns="48221" rIns="96442" bIns="48221" rtlCol="0"/>
          <a:lstStyle>
            <a:lvl1pPr algn="r" fontAlgn="auto">
              <a:spcBef>
                <a:spcPts val="0"/>
              </a:spcBef>
              <a:spcAft>
                <a:spcPts val="0"/>
              </a:spcAft>
              <a:defRPr sz="1300">
                <a:latin typeface="+mn-lt"/>
                <a:ea typeface="+mn-ea"/>
              </a:defRPr>
            </a:lvl1pPr>
          </a:lstStyle>
          <a:p>
            <a:pPr>
              <a:defRPr/>
            </a:pPr>
            <a:fld id="{7E8F3EBF-ECDE-487C-9085-C39C30B6EA9E}" type="datetimeFigureOut">
              <a:rPr lang="en-US"/>
              <a:pPr>
                <a:defRPr/>
              </a:pPr>
              <a:t>8/27/2022</a:t>
            </a:fld>
            <a:endParaRPr lang="en-US"/>
          </a:p>
        </p:txBody>
      </p:sp>
      <p:sp>
        <p:nvSpPr>
          <p:cNvPr id="4" name="Slide Image Placeholder 3"/>
          <p:cNvSpPr>
            <a:spLocks noGrp="1" noRot="1" noChangeAspect="1"/>
          </p:cNvSpPr>
          <p:nvPr>
            <p:ph type="sldImg" idx="2"/>
          </p:nvPr>
        </p:nvSpPr>
        <p:spPr>
          <a:xfrm>
            <a:off x="939800" y="750888"/>
            <a:ext cx="4997450" cy="3749675"/>
          </a:xfrm>
          <a:prstGeom prst="rect">
            <a:avLst/>
          </a:prstGeom>
          <a:noFill/>
          <a:ln w="12700">
            <a:solidFill>
              <a:prstClr val="black"/>
            </a:solidFill>
          </a:ln>
        </p:spPr>
        <p:txBody>
          <a:bodyPr vert="horz" lIns="96442" tIns="48221" rIns="96442" bIns="48221" rtlCol="0" anchor="ctr"/>
          <a:lstStyle/>
          <a:p>
            <a:pPr lvl="0"/>
            <a:endParaRPr lang="en-US" noProof="0"/>
          </a:p>
        </p:txBody>
      </p:sp>
      <p:sp>
        <p:nvSpPr>
          <p:cNvPr id="5" name="Notes Placeholder 4"/>
          <p:cNvSpPr>
            <a:spLocks noGrp="1"/>
          </p:cNvSpPr>
          <p:nvPr>
            <p:ph type="body" sz="quarter" idx="3"/>
          </p:nvPr>
        </p:nvSpPr>
        <p:spPr>
          <a:xfrm>
            <a:off x="687388" y="4751388"/>
            <a:ext cx="5502275" cy="4500562"/>
          </a:xfrm>
          <a:prstGeom prst="rect">
            <a:avLst/>
          </a:prstGeom>
        </p:spPr>
        <p:txBody>
          <a:bodyPr vert="horz" lIns="96442" tIns="48221" rIns="96442" bIns="4822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499600"/>
            <a:ext cx="2979738" cy="500063"/>
          </a:xfrm>
          <a:prstGeom prst="rect">
            <a:avLst/>
          </a:prstGeom>
        </p:spPr>
        <p:txBody>
          <a:bodyPr vert="horz" lIns="96442" tIns="48221" rIns="96442" bIns="48221" rtlCol="0" anchor="b"/>
          <a:lstStyle>
            <a:lvl1pPr algn="l" fontAlgn="auto">
              <a:spcBef>
                <a:spcPts val="0"/>
              </a:spcBef>
              <a:spcAft>
                <a:spcPts val="0"/>
              </a:spcAft>
              <a:defRPr sz="13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95725" y="9499600"/>
            <a:ext cx="2979738" cy="500063"/>
          </a:xfrm>
          <a:prstGeom prst="rect">
            <a:avLst/>
          </a:prstGeom>
        </p:spPr>
        <p:txBody>
          <a:bodyPr vert="horz" lIns="96442" tIns="48221" rIns="96442" bIns="48221" rtlCol="0" anchor="b"/>
          <a:lstStyle>
            <a:lvl1pPr algn="r" fontAlgn="auto">
              <a:spcBef>
                <a:spcPts val="0"/>
              </a:spcBef>
              <a:spcAft>
                <a:spcPts val="0"/>
              </a:spcAft>
              <a:defRPr sz="1300">
                <a:latin typeface="+mn-lt"/>
                <a:ea typeface="+mn-ea"/>
              </a:defRPr>
            </a:lvl1pPr>
          </a:lstStyle>
          <a:p>
            <a:pPr>
              <a:defRPr/>
            </a:pPr>
            <a:fld id="{9461CB3B-A82D-4C1B-B910-1A2ECE2347B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fld id="{557586CD-C218-4DD9-9ED6-A3843DA2A07B}" type="datetimeFigureOut">
              <a:rPr lang="en-US"/>
              <a:pPr>
                <a:defRPr/>
              </a:pPr>
              <a:t>8/27/2022</a:t>
            </a:fld>
            <a:endParaRPr lang="en-US" dirty="0"/>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6F1AE8B-BF41-4CF3-88F0-6E8F0F13A95C}"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2ED9440D-51CC-4A99-9F6E-30B335F35395}" type="datetimeFigureOut">
              <a:rPr lang="en-US"/>
              <a:pPr>
                <a:defRPr/>
              </a:pPr>
              <a:t>8/27/2022</a:t>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BD06584-D811-4FFF-919F-8CEC25CFFDC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fld id="{ED9908A3-56DA-4D5C-8B24-BE4ED9CFB363}" type="datetimeFigureOut">
              <a:rPr lang="en-US"/>
              <a:pPr>
                <a:defRPr/>
              </a:pPr>
              <a:t>8/27/2022</a:t>
            </a:fld>
            <a:endParaRPr lang="en-US" dirty="0"/>
          </a:p>
        </p:txBody>
      </p:sp>
      <p:sp>
        <p:nvSpPr>
          <p:cNvPr id="5" name="页脚占位符 2"/>
          <p:cNvSpPr>
            <a:spLocks noGrp="1"/>
          </p:cNvSpPr>
          <p:nvPr>
            <p:ph type="ftr" sz="quarter" idx="11"/>
          </p:nvPr>
        </p:nvSpPr>
        <p:spPr/>
        <p:txBody>
          <a:bodyPr/>
          <a:lstStyle>
            <a:lvl1pPr>
              <a:defRPr/>
            </a:lvl1pPr>
          </a:lstStyle>
          <a:p>
            <a:pPr>
              <a:defRPr/>
            </a:pPr>
            <a:endParaRPr lang="en-US"/>
          </a:p>
        </p:txBody>
      </p:sp>
      <p:sp>
        <p:nvSpPr>
          <p:cNvPr id="6" name="灯片编号占位符 22"/>
          <p:cNvSpPr>
            <a:spLocks noGrp="1"/>
          </p:cNvSpPr>
          <p:nvPr>
            <p:ph type="sldNum" sz="quarter" idx="12"/>
          </p:nvPr>
        </p:nvSpPr>
        <p:spPr/>
        <p:txBody>
          <a:bodyPr/>
          <a:lstStyle>
            <a:lvl1pPr>
              <a:defRPr/>
            </a:lvl1pPr>
          </a:lstStyle>
          <a:p>
            <a:pPr>
              <a:defRPr/>
            </a:pPr>
            <a:fld id="{847015FD-BD19-4FE4-873E-9EBBE2B81F1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fld id="{F472A98E-EA3C-4A2C-978B-99B9B1676EBB}" type="datetimeFigureOut">
              <a:rPr lang="en-US"/>
              <a:pPr>
                <a:defRPr/>
              </a:pPr>
              <a:t>8/27/2022</a:t>
            </a:fld>
            <a:endParaRPr lang="en-US" dirty="0"/>
          </a:p>
        </p:txBody>
      </p:sp>
      <p:sp>
        <p:nvSpPr>
          <p:cNvPr id="5" name="灯片编号占位符 8"/>
          <p:cNvSpPr>
            <a:spLocks noGrp="1"/>
          </p:cNvSpPr>
          <p:nvPr>
            <p:ph type="sldNum" sz="quarter" idx="11"/>
          </p:nvPr>
        </p:nvSpPr>
        <p:spPr/>
        <p:txBody>
          <a:bodyPr rtlCol="0"/>
          <a:lstStyle>
            <a:lvl1pPr>
              <a:defRPr/>
            </a:lvl1pPr>
          </a:lstStyle>
          <a:p>
            <a:pPr>
              <a:defRPr/>
            </a:pPr>
            <a:fld id="{1708AB38-D007-4500-AA0E-899325F2AFAA}" type="slidenum">
              <a:rPr lang="en-US"/>
              <a:pPr>
                <a:defRPr/>
              </a:pPr>
              <a:t>‹#›</a:t>
            </a:fld>
            <a:endParaRPr lang="en-US"/>
          </a:p>
        </p:txBody>
      </p:sp>
      <p:sp>
        <p:nvSpPr>
          <p:cNvPr id="6" name="页脚占位符 9"/>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fld id="{BF9111C8-FB9E-437E-A0A9-83FC7FAFA218}" type="datetimeFigureOut">
              <a:rPr lang="en-US"/>
              <a:pPr>
                <a:defRPr/>
              </a:pPr>
              <a:t>8/27/2022</a:t>
            </a:fld>
            <a:endParaRPr lang="en-US" dirty="0"/>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B449E64-B113-46A4-9BFC-8C796839D17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fld id="{46A8A1F3-9D61-409E-99A5-AB87301211CC}" type="datetimeFigureOut">
              <a:rPr lang="en-US"/>
              <a:pPr>
                <a:defRPr/>
              </a:pPr>
              <a:t>8/27/2022</a:t>
            </a:fld>
            <a:endParaRPr lang="en-US" dirty="0"/>
          </a:p>
        </p:txBody>
      </p:sp>
      <p:sp>
        <p:nvSpPr>
          <p:cNvPr id="6" name="页脚占位符 2"/>
          <p:cNvSpPr>
            <a:spLocks noGrp="1"/>
          </p:cNvSpPr>
          <p:nvPr>
            <p:ph type="ftr" sz="quarter" idx="11"/>
          </p:nvPr>
        </p:nvSpPr>
        <p:spPr/>
        <p:txBody>
          <a:bodyPr/>
          <a:lstStyle>
            <a:lvl1pPr>
              <a:defRPr/>
            </a:lvl1pPr>
          </a:lstStyle>
          <a:p>
            <a:pPr>
              <a:defRPr/>
            </a:pPr>
            <a:endParaRPr lang="en-US"/>
          </a:p>
        </p:txBody>
      </p:sp>
      <p:sp>
        <p:nvSpPr>
          <p:cNvPr id="7" name="灯片编号占位符 22"/>
          <p:cNvSpPr>
            <a:spLocks noGrp="1"/>
          </p:cNvSpPr>
          <p:nvPr>
            <p:ph type="sldNum" sz="quarter" idx="12"/>
          </p:nvPr>
        </p:nvSpPr>
        <p:spPr/>
        <p:txBody>
          <a:bodyPr/>
          <a:lstStyle>
            <a:lvl1pPr>
              <a:defRPr/>
            </a:lvl1pPr>
          </a:lstStyle>
          <a:p>
            <a:pPr>
              <a:defRPr/>
            </a:pPr>
            <a:fld id="{046E0CB5-DA4A-4B1B-8561-1FC6800CFD1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fld id="{7E0A1128-2F85-4315-9A89-E6C395693163}" type="datetimeFigureOut">
              <a:rPr lang="en-US"/>
              <a:pPr>
                <a:defRPr/>
              </a:pPr>
              <a:t>8/27/2022</a:t>
            </a:fld>
            <a:endParaRPr lang="en-US" dirty="0"/>
          </a:p>
        </p:txBody>
      </p:sp>
      <p:sp>
        <p:nvSpPr>
          <p:cNvPr id="8" name="页脚占位符 2"/>
          <p:cNvSpPr>
            <a:spLocks noGrp="1"/>
          </p:cNvSpPr>
          <p:nvPr>
            <p:ph type="ftr" sz="quarter" idx="11"/>
          </p:nvPr>
        </p:nvSpPr>
        <p:spPr/>
        <p:txBody>
          <a:bodyPr/>
          <a:lstStyle>
            <a:lvl1pPr>
              <a:defRPr/>
            </a:lvl1pPr>
          </a:lstStyle>
          <a:p>
            <a:pPr>
              <a:defRPr/>
            </a:pPr>
            <a:endParaRPr lang="en-US"/>
          </a:p>
        </p:txBody>
      </p:sp>
      <p:sp>
        <p:nvSpPr>
          <p:cNvPr id="9" name="灯片编号占位符 22"/>
          <p:cNvSpPr>
            <a:spLocks noGrp="1"/>
          </p:cNvSpPr>
          <p:nvPr>
            <p:ph type="sldNum" sz="quarter" idx="12"/>
          </p:nvPr>
        </p:nvSpPr>
        <p:spPr/>
        <p:txBody>
          <a:bodyPr/>
          <a:lstStyle>
            <a:lvl1pPr>
              <a:defRPr/>
            </a:lvl1pPr>
          </a:lstStyle>
          <a:p>
            <a:pPr>
              <a:defRPr/>
            </a:pPr>
            <a:fld id="{23463C12-2DA5-49FD-8E5B-F518D0C753A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fld id="{0CC49039-B61D-440E-82B7-A38DAB9C4D84}" type="datetimeFigureOut">
              <a:rPr lang="en-US"/>
              <a:pPr>
                <a:defRPr/>
              </a:pPr>
              <a:t>8/27/2022</a:t>
            </a:fld>
            <a:endParaRPr lang="en-US" dirty="0"/>
          </a:p>
        </p:txBody>
      </p:sp>
      <p:sp>
        <p:nvSpPr>
          <p:cNvPr id="4" name="灯片编号占位符 6"/>
          <p:cNvSpPr>
            <a:spLocks noGrp="1"/>
          </p:cNvSpPr>
          <p:nvPr>
            <p:ph type="sldNum" sz="quarter" idx="11"/>
          </p:nvPr>
        </p:nvSpPr>
        <p:spPr/>
        <p:txBody>
          <a:bodyPr rtlCol="0"/>
          <a:lstStyle>
            <a:lvl1pPr>
              <a:defRPr/>
            </a:lvl1pPr>
          </a:lstStyle>
          <a:p>
            <a:pPr>
              <a:defRPr/>
            </a:pPr>
            <a:fld id="{83AA55BD-82CD-4C9C-9E7F-23C62132A8AB}" type="slidenum">
              <a:rPr lang="en-US"/>
              <a:pPr>
                <a:defRPr/>
              </a:pPr>
              <a:t>‹#›</a:t>
            </a:fld>
            <a:endParaRPr lang="en-US"/>
          </a:p>
        </p:txBody>
      </p:sp>
      <p:sp>
        <p:nvSpPr>
          <p:cNvPr id="5" name="页脚占位符 7"/>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fld id="{E042909A-7EFC-464F-AA76-F4D2B8415EE2}" type="datetimeFigureOut">
              <a:rPr lang="en-US"/>
              <a:pPr>
                <a:defRPr/>
              </a:pPr>
              <a:t>8/27/2022</a:t>
            </a:fld>
            <a:endParaRPr lang="en-US" dirty="0"/>
          </a:p>
        </p:txBody>
      </p:sp>
      <p:sp>
        <p:nvSpPr>
          <p:cNvPr id="3" name="页脚占位符 2"/>
          <p:cNvSpPr>
            <a:spLocks noGrp="1"/>
          </p:cNvSpPr>
          <p:nvPr>
            <p:ph type="ftr" sz="quarter" idx="11"/>
          </p:nvPr>
        </p:nvSpPr>
        <p:spPr/>
        <p:txBody>
          <a:bodyPr/>
          <a:lstStyle>
            <a:lvl1pPr>
              <a:defRPr/>
            </a:lvl1pPr>
          </a:lstStyle>
          <a:p>
            <a:pPr>
              <a:defRPr/>
            </a:pPr>
            <a:endParaRPr lang="en-US"/>
          </a:p>
        </p:txBody>
      </p:sp>
      <p:sp>
        <p:nvSpPr>
          <p:cNvPr id="4" name="灯片编号占位符 22"/>
          <p:cNvSpPr>
            <a:spLocks noGrp="1"/>
          </p:cNvSpPr>
          <p:nvPr>
            <p:ph type="sldNum" sz="quarter" idx="12"/>
          </p:nvPr>
        </p:nvSpPr>
        <p:spPr/>
        <p:txBody>
          <a:bodyPr/>
          <a:lstStyle>
            <a:lvl1pPr>
              <a:defRPr/>
            </a:lvl1pPr>
          </a:lstStyle>
          <a:p>
            <a:pPr>
              <a:defRPr/>
            </a:pPr>
            <a:fld id="{81CE17F9-7A18-4592-BCBF-E07BF11FA7B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fld id="{AE0A194C-06BC-494A-BF92-43EEC8490521}" type="datetimeFigureOut">
              <a:rPr lang="en-US"/>
              <a:pPr>
                <a:defRPr/>
              </a:pPr>
              <a:t>8/27/2022</a:t>
            </a:fld>
            <a:endParaRPr lang="en-US" dirty="0"/>
          </a:p>
        </p:txBody>
      </p:sp>
      <p:sp>
        <p:nvSpPr>
          <p:cNvPr id="13" name="灯片编号占位符 21"/>
          <p:cNvSpPr>
            <a:spLocks noGrp="1"/>
          </p:cNvSpPr>
          <p:nvPr>
            <p:ph type="sldNum" sz="quarter" idx="11"/>
          </p:nvPr>
        </p:nvSpPr>
        <p:spPr/>
        <p:txBody>
          <a:bodyPr rtlCol="0"/>
          <a:lstStyle>
            <a:lvl1pPr>
              <a:defRPr/>
            </a:lvl1pPr>
          </a:lstStyle>
          <a:p>
            <a:pPr>
              <a:defRPr/>
            </a:pPr>
            <a:fld id="{ADE758F3-B2D8-43E8-BAC5-BB92D5C4C79B}" type="slidenum">
              <a:rPr lang="en-US"/>
              <a:pPr>
                <a:defRPr/>
              </a:pPr>
              <a:t>‹#›</a:t>
            </a:fld>
            <a:endParaRPr lang="en-US"/>
          </a:p>
        </p:txBody>
      </p:sp>
      <p:sp>
        <p:nvSpPr>
          <p:cNvPr id="14" name="页脚占位符 22"/>
          <p:cNvSpPr>
            <a:spLocks noGrp="1"/>
          </p:cNvSpPr>
          <p:nvPr>
            <p:ph type="ftr" sz="quarter" idx="12"/>
          </p:nvPr>
        </p:nvSpPr>
        <p:spPr/>
        <p:txBody>
          <a:bodyPr rtlCol="0"/>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fld id="{F6968C70-F894-4449-8E16-3A48A7CD7AEA}" type="datetimeFigureOut">
              <a:rPr lang="en-US"/>
              <a:pPr>
                <a:defRPr/>
              </a:pPr>
              <a:t>8/27/2022</a:t>
            </a:fld>
            <a:endParaRPr lang="en-US" dirty="0"/>
          </a:p>
        </p:txBody>
      </p:sp>
      <p:sp>
        <p:nvSpPr>
          <p:cNvPr id="13" name="灯片编号占位符 17"/>
          <p:cNvSpPr>
            <a:spLocks noGrp="1"/>
          </p:cNvSpPr>
          <p:nvPr>
            <p:ph type="sldNum" sz="quarter" idx="11"/>
          </p:nvPr>
        </p:nvSpPr>
        <p:spPr/>
        <p:txBody>
          <a:bodyPr rtlCol="0"/>
          <a:lstStyle>
            <a:lvl1pPr>
              <a:defRPr/>
            </a:lvl1pPr>
          </a:lstStyle>
          <a:p>
            <a:pPr>
              <a:defRPr/>
            </a:pPr>
            <a:fld id="{E837C8AB-3D76-4958-A4DE-B4424F9FC004}" type="slidenum">
              <a:rPr lang="en-US"/>
              <a:pPr>
                <a:defRPr/>
              </a:pPr>
              <a:t>‹#›</a:t>
            </a:fld>
            <a:endParaRPr lang="en-US"/>
          </a:p>
        </p:txBody>
      </p:sp>
      <p:sp>
        <p:nvSpPr>
          <p:cNvPr id="14" name="页脚占位符 20"/>
          <p:cNvSpPr>
            <a:spLocks noGrp="1"/>
          </p:cNvSpPr>
          <p:nvPr>
            <p:ph type="ftr" sz="quarter" idx="12"/>
          </p:nvPr>
        </p:nvSpPr>
        <p:spPr/>
        <p:txBody>
          <a:bodyPr rtlCol="0"/>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latin typeface="Arial" pitchFamily="34" charset="0"/>
            </a:endParaRPr>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latin typeface="Arial" pitchFamily="34" charset="0"/>
              </a:defRPr>
            </a:lvl1pPr>
          </a:lstStyle>
          <a:p>
            <a:pPr>
              <a:defRPr/>
            </a:pPr>
            <a:fld id="{C37709B5-644C-4FEF-8759-AE021CAD58B4}" type="datetimeFigureOut">
              <a:rPr lang="en-US"/>
              <a:pPr>
                <a:defRPr/>
              </a:pPr>
              <a:t>8/27/2022</a:t>
            </a:fld>
            <a:endParaRPr lang="en-US" dirty="0"/>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latin typeface="Arial" pitchFamily="34" charset="0"/>
              </a:defRPr>
            </a:lvl1pPr>
          </a:lstStyle>
          <a:p>
            <a:pPr>
              <a:defRPr/>
            </a:pPr>
            <a:endParaRPr lang="en-US"/>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latin typeface="Arial" pitchFamily="34" charset="0"/>
            </a:endParaRPr>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latin typeface="Arial" pitchFamily="34" charset="0"/>
            </a:endParaRPr>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pitchFamily="34" charset="0"/>
              </a:defRPr>
            </a:lvl1pPr>
          </a:lstStyle>
          <a:p>
            <a:pPr>
              <a:defRPr/>
            </a:pPr>
            <a:fld id="{1EDF83AF-68B5-4724-B90A-27BD7EAAF0A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0" r:id="rId4"/>
    <p:sldLayoutId id="2147483821" r:id="rId5"/>
    <p:sldLayoutId id="2147483828" r:id="rId6"/>
    <p:sldLayoutId id="2147483822" r:id="rId7"/>
    <p:sldLayoutId id="2147483829" r:id="rId8"/>
    <p:sldLayoutId id="2147483830" r:id="rId9"/>
    <p:sldLayoutId id="2147483823" r:id="rId10"/>
    <p:sldLayoutId id="214748382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B5A359"/>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E3D9B8"/>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CBD4C2"/>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p:cNvSpPr>
          <p:nvPr>
            <p:ph type="ctrTitle"/>
          </p:nvPr>
        </p:nvSpPr>
        <p:spPr bwMode="auto">
          <a:xfrm>
            <a:off x="1908175" y="2154238"/>
            <a:ext cx="6516688" cy="1389062"/>
          </a:xfrm>
        </p:spPr>
        <p:txBody>
          <a:bodyPr wrap="square" numCol="1" anchorCtr="0" compatLnSpc="1">
            <a:prstTxWarp prst="textNoShape">
              <a:avLst/>
            </a:prstTxWarp>
          </a:bodyPr>
          <a:lstStyle/>
          <a:p>
            <a:pPr eaLnBrk="1" fontAlgn="auto" hangingPunct="1">
              <a:spcAft>
                <a:spcPts val="0"/>
              </a:spcAft>
              <a:defRPr/>
            </a:pPr>
            <a:r>
              <a:rPr lang="zh-CN" altLang="en-US" b="0" dirty="0">
                <a:ea typeface="宋体" pitchFamily="2" charset="-122"/>
              </a:rPr>
              <a:t>第七章</a:t>
            </a:r>
            <a:endParaRPr lang="zh-CN" altLang="en-US" dirty="0">
              <a:ea typeface="宋体" pitchFamily="2" charset="-122"/>
            </a:endParaRPr>
          </a:p>
        </p:txBody>
      </p:sp>
      <p:sp>
        <p:nvSpPr>
          <p:cNvPr id="8195"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latin typeface="Times New Roman" pitchFamily="18" charset="0"/>
              </a:rPr>
              <a:t>责任保险</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四、赔偿处理</a:t>
            </a:r>
          </a:p>
        </p:txBody>
      </p:sp>
      <p:sp>
        <p:nvSpPr>
          <p:cNvPr id="16387" name="Rectangle 3"/>
          <p:cNvSpPr>
            <a:spLocks noGrp="1"/>
          </p:cNvSpPr>
          <p:nvPr>
            <p:ph sz="quarter" idx="1"/>
          </p:nvPr>
        </p:nvSpPr>
        <p:spPr>
          <a:xfrm>
            <a:off x="457200" y="1600200"/>
            <a:ext cx="7467600" cy="4873625"/>
          </a:xfrm>
        </p:spPr>
        <p:txBody>
          <a:bodyPr/>
          <a:lstStyle/>
          <a:p>
            <a:pPr eaLnBrk="1" hangingPunct="1"/>
            <a:r>
              <a:rPr lang="zh-CN" altLang="en-US"/>
              <a:t>赔偿限额：</a:t>
            </a:r>
          </a:p>
          <a:p>
            <a:pPr lvl="1" eaLnBrk="1" hangingPunct="1"/>
            <a:r>
              <a:rPr lang="zh-CN" altLang="en-US"/>
              <a:t>规定赔偿限额，而并非保险金额</a:t>
            </a:r>
          </a:p>
          <a:p>
            <a:pPr lvl="2" eaLnBrk="1" hangingPunct="1"/>
            <a:r>
              <a:rPr lang="zh-CN" altLang="en-US"/>
              <a:t>每次事故限额 ，累计限额 </a:t>
            </a:r>
          </a:p>
          <a:p>
            <a:pPr eaLnBrk="1" hangingPunct="1"/>
            <a:r>
              <a:rPr lang="zh-CN" altLang="en-US"/>
              <a:t>绝对免赔额</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四、赔偿处理</a:t>
            </a:r>
          </a:p>
        </p:txBody>
      </p:sp>
      <p:sp>
        <p:nvSpPr>
          <p:cNvPr id="17411"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赔偿方式：</a:t>
            </a:r>
          </a:p>
          <a:p>
            <a:pPr lvl="1" eaLnBrk="1" hangingPunct="1">
              <a:lnSpc>
                <a:spcPct val="90000"/>
              </a:lnSpc>
            </a:pPr>
            <a:r>
              <a:rPr lang="zh-CN" altLang="en-US"/>
              <a:t>期内发生式：短尾巴责任</a:t>
            </a:r>
          </a:p>
          <a:p>
            <a:pPr lvl="2" eaLnBrk="1" hangingPunct="1">
              <a:lnSpc>
                <a:spcPct val="90000"/>
              </a:lnSpc>
            </a:pPr>
            <a:r>
              <a:rPr lang="zh-CN" altLang="en-US"/>
              <a:t>短尾巴责任：事故发生与发现间的时间间隔较短；</a:t>
            </a:r>
          </a:p>
          <a:p>
            <a:pPr lvl="2" eaLnBrk="1" hangingPunct="1">
              <a:lnSpc>
                <a:spcPct val="90000"/>
              </a:lnSpc>
            </a:pPr>
            <a:r>
              <a:rPr lang="zh-CN" altLang="en-US"/>
              <a:t>期内发生式：保险公司仅负责赔偿保险期限内发生的事故。</a:t>
            </a:r>
          </a:p>
          <a:p>
            <a:pPr lvl="3" eaLnBrk="1" hangingPunct="1">
              <a:lnSpc>
                <a:spcPct val="90000"/>
              </a:lnSpc>
            </a:pPr>
            <a:r>
              <a:rPr lang="zh-CN" altLang="en-US"/>
              <a:t>有时设计了发现期或索赔期</a:t>
            </a:r>
          </a:p>
          <a:p>
            <a:pPr lvl="1" eaLnBrk="1" hangingPunct="1">
              <a:lnSpc>
                <a:spcPct val="90000"/>
              </a:lnSpc>
            </a:pPr>
            <a:r>
              <a:rPr lang="zh-CN" altLang="en-US"/>
              <a:t>期内索赔式 ：长尾巴责任</a:t>
            </a:r>
          </a:p>
          <a:p>
            <a:pPr lvl="2" eaLnBrk="1" hangingPunct="1">
              <a:lnSpc>
                <a:spcPct val="90000"/>
              </a:lnSpc>
            </a:pPr>
            <a:r>
              <a:rPr lang="zh-CN" altLang="en-US"/>
              <a:t>长尾巴责任：事故发生与发现间的时间间隔比较长；</a:t>
            </a:r>
          </a:p>
          <a:p>
            <a:pPr lvl="2" eaLnBrk="1" hangingPunct="1">
              <a:lnSpc>
                <a:spcPct val="90000"/>
              </a:lnSpc>
            </a:pPr>
            <a:r>
              <a:rPr lang="zh-CN" altLang="en-US"/>
              <a:t>期内索赔式：保险公司仅负责赔偿保险期限内提出索赔的事故。</a:t>
            </a:r>
          </a:p>
          <a:p>
            <a:pPr lvl="3" eaLnBrk="1" hangingPunct="1">
              <a:lnSpc>
                <a:spcPct val="90000"/>
              </a:lnSpc>
            </a:pPr>
            <a:r>
              <a:rPr lang="zh-CN" altLang="en-US"/>
              <a:t>有时设计了发生期或追溯期</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zh-CN" b="1" dirty="0"/>
              <a:t>责任保险与财产保险的区别</a:t>
            </a:r>
            <a:endParaRPr lang="zh-CN" altLang="en-US" dirty="0"/>
          </a:p>
        </p:txBody>
      </p:sp>
      <p:graphicFrame>
        <p:nvGraphicFramePr>
          <p:cNvPr id="4" name="表格 3"/>
          <p:cNvGraphicFramePr>
            <a:graphicFrameLocks noGrp="1"/>
          </p:cNvGraphicFramePr>
          <p:nvPr/>
        </p:nvGraphicFramePr>
        <p:xfrm>
          <a:off x="395536" y="1484787"/>
          <a:ext cx="8208912" cy="4631241"/>
        </p:xfrm>
        <a:graphic>
          <a:graphicData uri="http://schemas.openxmlformats.org/drawingml/2006/table">
            <a:tbl>
              <a:tblPr/>
              <a:tblGrid>
                <a:gridCol w="1368152">
                  <a:extLst>
                    <a:ext uri="{9D8B030D-6E8A-4147-A177-3AD203B41FA5}">
                      <a16:colId xmlns:a16="http://schemas.microsoft.com/office/drawing/2014/main" val="20000"/>
                    </a:ext>
                  </a:extLst>
                </a:gridCol>
                <a:gridCol w="3816424">
                  <a:extLst>
                    <a:ext uri="{9D8B030D-6E8A-4147-A177-3AD203B41FA5}">
                      <a16:colId xmlns:a16="http://schemas.microsoft.com/office/drawing/2014/main" val="20001"/>
                    </a:ext>
                  </a:extLst>
                </a:gridCol>
                <a:gridCol w="3024336">
                  <a:extLst>
                    <a:ext uri="{9D8B030D-6E8A-4147-A177-3AD203B41FA5}">
                      <a16:colId xmlns:a16="http://schemas.microsoft.com/office/drawing/2014/main" val="20002"/>
                    </a:ext>
                  </a:extLst>
                </a:gridCol>
              </a:tblGrid>
              <a:tr h="526335">
                <a:tc>
                  <a:txBody>
                    <a:bodyPr/>
                    <a:lstStyle/>
                    <a:p>
                      <a:pPr algn="just">
                        <a:spcAft>
                          <a:spcPts val="0"/>
                        </a:spcAft>
                      </a:pP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a:ea typeface="宋体"/>
                        </a:rPr>
                        <a:t>责任保险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b="1" kern="0">
                          <a:latin typeface="Times New Roman"/>
                          <a:ea typeface="宋体"/>
                        </a:rPr>
                        <a:t>财产保险</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501271">
                <a:tc>
                  <a:txBody>
                    <a:bodyPr/>
                    <a:lstStyle/>
                    <a:p>
                      <a:pPr algn="just">
                        <a:spcAft>
                          <a:spcPts val="0"/>
                        </a:spcAft>
                      </a:pPr>
                      <a:r>
                        <a:rPr lang="zh-CN" sz="2400" b="1" kern="0">
                          <a:latin typeface="Times New Roman"/>
                          <a:ea typeface="宋体"/>
                        </a:rPr>
                        <a:t>保险标的</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无形的责任</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有形的财产</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01271">
                <a:tc>
                  <a:txBody>
                    <a:bodyPr/>
                    <a:lstStyle/>
                    <a:p>
                      <a:pPr algn="just">
                        <a:spcAft>
                          <a:spcPts val="0"/>
                        </a:spcAft>
                      </a:pPr>
                      <a:r>
                        <a:rPr lang="zh-CN" sz="2400" b="1" kern="0">
                          <a:latin typeface="Times New Roman"/>
                          <a:ea typeface="宋体"/>
                        </a:rPr>
                        <a:t>赔偿依据</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法律规定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财产价值及财产损失</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01271">
                <a:tc>
                  <a:txBody>
                    <a:bodyPr/>
                    <a:lstStyle/>
                    <a:p>
                      <a:pPr algn="just">
                        <a:spcAft>
                          <a:spcPts val="0"/>
                        </a:spcAft>
                      </a:pPr>
                      <a:r>
                        <a:rPr lang="zh-CN" sz="2400" b="1" kern="0">
                          <a:latin typeface="Times New Roman"/>
                          <a:ea typeface="宋体"/>
                        </a:rPr>
                        <a:t>涉及对象</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保险人、被保险人、第三者</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保险人与被保险人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002543">
                <a:tc>
                  <a:txBody>
                    <a:bodyPr/>
                    <a:lstStyle/>
                    <a:p>
                      <a:pPr algn="just">
                        <a:spcAft>
                          <a:spcPts val="0"/>
                        </a:spcAft>
                      </a:pPr>
                      <a:r>
                        <a:rPr lang="zh-CN" sz="2400" b="1" kern="0">
                          <a:latin typeface="Times New Roman"/>
                          <a:ea typeface="宋体"/>
                        </a:rPr>
                        <a:t>赔偿对象</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赔款支付给被保险人，被保险人再支付给第三者；特殊情况下可直接支付给第三者</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被保险人</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01271">
                <a:tc>
                  <a:txBody>
                    <a:bodyPr/>
                    <a:lstStyle/>
                    <a:p>
                      <a:pPr algn="just">
                        <a:spcAft>
                          <a:spcPts val="0"/>
                        </a:spcAft>
                      </a:pPr>
                      <a:r>
                        <a:rPr lang="zh-CN" sz="2400" b="1" kern="0">
                          <a:latin typeface="Times New Roman"/>
                          <a:ea typeface="宋体"/>
                        </a:rPr>
                        <a:t>风险特征</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长尾巴居多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短尾巴居多</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01271">
                <a:tc>
                  <a:txBody>
                    <a:bodyPr/>
                    <a:lstStyle/>
                    <a:p>
                      <a:pPr algn="just">
                        <a:spcAft>
                          <a:spcPts val="0"/>
                        </a:spcAft>
                      </a:pPr>
                      <a:r>
                        <a:rPr lang="zh-CN" sz="2400" b="1" kern="0">
                          <a:latin typeface="Times New Roman"/>
                          <a:ea typeface="宋体"/>
                        </a:rPr>
                        <a:t>有效索赔</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期内索赔式</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期内发生式</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01271">
                <a:tc>
                  <a:txBody>
                    <a:bodyPr/>
                    <a:lstStyle/>
                    <a:p>
                      <a:pPr algn="just">
                        <a:spcAft>
                          <a:spcPts val="0"/>
                        </a:spcAft>
                      </a:pPr>
                      <a:r>
                        <a:rPr lang="zh-CN" sz="2400" b="1" kern="0">
                          <a:latin typeface="Times New Roman"/>
                          <a:ea typeface="宋体"/>
                        </a:rPr>
                        <a:t>赔偿上限</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a:latin typeface="Times New Roman"/>
                          <a:ea typeface="宋体"/>
                        </a:rPr>
                        <a:t>赔偿限额</a:t>
                      </a:r>
                      <a:endParaRPr lang="zh-CN" sz="24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2400" kern="0" dirty="0">
                          <a:latin typeface="Times New Roman"/>
                          <a:ea typeface="宋体"/>
                        </a:rPr>
                        <a:t>保险金额</a:t>
                      </a:r>
                      <a:endParaRPr lang="zh-CN" sz="24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五、责任保险的发展</a:t>
            </a:r>
          </a:p>
        </p:txBody>
      </p:sp>
      <p:sp>
        <p:nvSpPr>
          <p:cNvPr id="18435" name="Rectangle 3"/>
          <p:cNvSpPr>
            <a:spLocks noGrp="1"/>
          </p:cNvSpPr>
          <p:nvPr>
            <p:ph sz="quarter" idx="1"/>
          </p:nvPr>
        </p:nvSpPr>
        <p:spPr>
          <a:xfrm>
            <a:off x="457200" y="1600200"/>
            <a:ext cx="7467600" cy="4873625"/>
          </a:xfrm>
        </p:spPr>
        <p:txBody>
          <a:bodyPr/>
          <a:lstStyle/>
          <a:p>
            <a:pPr eaLnBrk="1" hangingPunct="1">
              <a:lnSpc>
                <a:spcPct val="80000"/>
              </a:lnSpc>
            </a:pPr>
            <a:r>
              <a:rPr lang="en-US" altLang="zh-CN" sz="2800"/>
              <a:t>1855</a:t>
            </a:r>
            <a:r>
              <a:rPr lang="zh-CN" altLang="en-US" sz="2800"/>
              <a:t>年，英国铁路乘客保险公司向铁路部门提供铁路承运人责任保险。</a:t>
            </a:r>
          </a:p>
          <a:p>
            <a:pPr eaLnBrk="1" hangingPunct="1">
              <a:lnSpc>
                <a:spcPct val="80000"/>
              </a:lnSpc>
            </a:pPr>
            <a:r>
              <a:rPr lang="en-US" altLang="zh-CN" sz="2800"/>
              <a:t>1875</a:t>
            </a:r>
            <a:r>
              <a:rPr lang="zh-CN" altLang="en-US" sz="2800"/>
              <a:t>年英国出现了马车第三者责任保险</a:t>
            </a:r>
          </a:p>
          <a:p>
            <a:pPr eaLnBrk="1" hangingPunct="1">
              <a:lnSpc>
                <a:spcPct val="80000"/>
              </a:lnSpc>
            </a:pPr>
            <a:r>
              <a:rPr lang="zh-CN" altLang="en-US" sz="2800"/>
              <a:t>在</a:t>
            </a:r>
            <a:r>
              <a:rPr lang="en-US" altLang="zh-CN" sz="2800"/>
              <a:t>20</a:t>
            </a:r>
            <a:r>
              <a:rPr lang="zh-CN" altLang="en-US" sz="2800"/>
              <a:t>世纪</a:t>
            </a:r>
            <a:r>
              <a:rPr lang="en-US" altLang="zh-CN" sz="2800"/>
              <a:t>50</a:t>
            </a:r>
            <a:r>
              <a:rPr lang="zh-CN" altLang="en-US" sz="2800"/>
              <a:t>年代初中国人民保险公司开办过汽车、飞机附加第三者责任保险和船舶碰撞责任保险。</a:t>
            </a:r>
          </a:p>
          <a:p>
            <a:pPr eaLnBrk="1" hangingPunct="1">
              <a:lnSpc>
                <a:spcPct val="80000"/>
              </a:lnSpc>
            </a:pPr>
            <a:r>
              <a:rPr lang="en-US" altLang="zh-CN" sz="2800"/>
              <a:t>1970</a:t>
            </a:r>
            <a:r>
              <a:rPr lang="zh-CN" altLang="en-US" sz="2800"/>
              <a:t>年代末，中国人民保险公司国外业务部开办了产品责任保险等业务。</a:t>
            </a:r>
          </a:p>
          <a:p>
            <a:pPr eaLnBrk="1" hangingPunct="1">
              <a:lnSpc>
                <a:spcPct val="80000"/>
              </a:lnSpc>
            </a:pPr>
            <a:r>
              <a:rPr lang="zh-CN" altLang="en-US" sz="2800"/>
              <a:t>责任保险通常以两种方式存在。</a:t>
            </a:r>
          </a:p>
          <a:p>
            <a:pPr lvl="1" eaLnBrk="1" hangingPunct="1">
              <a:lnSpc>
                <a:spcPct val="80000"/>
              </a:lnSpc>
            </a:pPr>
            <a:r>
              <a:rPr lang="zh-CN" altLang="en-US" sz="2400"/>
              <a:t>其一是作为各种财产保险的附加险承保；</a:t>
            </a:r>
          </a:p>
          <a:p>
            <a:pPr lvl="1" eaLnBrk="1" hangingPunct="1">
              <a:lnSpc>
                <a:spcPct val="80000"/>
              </a:lnSpc>
            </a:pPr>
            <a:r>
              <a:rPr lang="zh-CN" altLang="en-US" sz="2400"/>
              <a:t>其二是以单独的责任保险方式承保</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sz="3200" b="1" dirty="0">
                <a:solidFill>
                  <a:srgbClr val="000000"/>
                </a:solidFill>
                <a:latin typeface="Times New Roman" pitchFamily="18" charset="0"/>
                <a:cs typeface="Times New Roman" pitchFamily="18" charset="0"/>
              </a:rPr>
              <a:t>责任保险的保费收入</a:t>
            </a:r>
            <a:endParaRPr lang="zh-CN" altLang="en-US" dirty="0">
              <a:ea typeface="宋体" pitchFamily="2" charset="-122"/>
            </a:endParaRPr>
          </a:p>
        </p:txBody>
      </p:sp>
      <p:graphicFrame>
        <p:nvGraphicFramePr>
          <p:cNvPr id="87271" name="Group 231"/>
          <p:cNvGraphicFramePr>
            <a:graphicFrameLocks noGrp="1"/>
          </p:cNvGraphicFramePr>
          <p:nvPr>
            <p:extLst>
              <p:ext uri="{D42A27DB-BD31-4B8C-83A1-F6EECF244321}">
                <p14:modId xmlns:p14="http://schemas.microsoft.com/office/powerpoint/2010/main" val="4269670296"/>
              </p:ext>
            </p:extLst>
          </p:nvPr>
        </p:nvGraphicFramePr>
        <p:xfrm>
          <a:off x="251520" y="4724400"/>
          <a:ext cx="8640964" cy="1648126"/>
        </p:xfrm>
        <a:graphic>
          <a:graphicData uri="http://schemas.openxmlformats.org/drawingml/2006/table">
            <a:tbl>
              <a:tblPr>
                <a:tableStyleId>{69CF1AB2-1976-4502-BF36-3FF5EA218861}</a:tableStyleId>
              </a:tblPr>
              <a:tblGrid>
                <a:gridCol w="1394523">
                  <a:extLst>
                    <a:ext uri="{9D8B030D-6E8A-4147-A177-3AD203B41FA5}">
                      <a16:colId xmlns:a16="http://schemas.microsoft.com/office/drawing/2014/main" val="20000"/>
                    </a:ext>
                  </a:extLst>
                </a:gridCol>
                <a:gridCol w="627872">
                  <a:extLst>
                    <a:ext uri="{9D8B030D-6E8A-4147-A177-3AD203B41FA5}">
                      <a16:colId xmlns:a16="http://schemas.microsoft.com/office/drawing/2014/main" val="20001"/>
                    </a:ext>
                  </a:extLst>
                </a:gridCol>
                <a:gridCol w="627872">
                  <a:extLst>
                    <a:ext uri="{9D8B030D-6E8A-4147-A177-3AD203B41FA5}">
                      <a16:colId xmlns:a16="http://schemas.microsoft.com/office/drawing/2014/main" val="20002"/>
                    </a:ext>
                  </a:extLst>
                </a:gridCol>
                <a:gridCol w="627872">
                  <a:extLst>
                    <a:ext uri="{9D8B030D-6E8A-4147-A177-3AD203B41FA5}">
                      <a16:colId xmlns:a16="http://schemas.microsoft.com/office/drawing/2014/main" val="20003"/>
                    </a:ext>
                  </a:extLst>
                </a:gridCol>
                <a:gridCol w="627872">
                  <a:extLst>
                    <a:ext uri="{9D8B030D-6E8A-4147-A177-3AD203B41FA5}">
                      <a16:colId xmlns:a16="http://schemas.microsoft.com/office/drawing/2014/main" val="20004"/>
                    </a:ext>
                  </a:extLst>
                </a:gridCol>
                <a:gridCol w="627872">
                  <a:extLst>
                    <a:ext uri="{9D8B030D-6E8A-4147-A177-3AD203B41FA5}">
                      <a16:colId xmlns:a16="http://schemas.microsoft.com/office/drawing/2014/main" val="20005"/>
                    </a:ext>
                  </a:extLst>
                </a:gridCol>
                <a:gridCol w="663716">
                  <a:extLst>
                    <a:ext uri="{9D8B030D-6E8A-4147-A177-3AD203B41FA5}">
                      <a16:colId xmlns:a16="http://schemas.microsoft.com/office/drawing/2014/main" val="20006"/>
                    </a:ext>
                  </a:extLst>
                </a:gridCol>
                <a:gridCol w="688673">
                  <a:extLst>
                    <a:ext uri="{9D8B030D-6E8A-4147-A177-3AD203B41FA5}">
                      <a16:colId xmlns:a16="http://schemas.microsoft.com/office/drawing/2014/main" val="20007"/>
                    </a:ext>
                  </a:extLst>
                </a:gridCol>
                <a:gridCol w="688673">
                  <a:extLst>
                    <a:ext uri="{9D8B030D-6E8A-4147-A177-3AD203B41FA5}">
                      <a16:colId xmlns:a16="http://schemas.microsoft.com/office/drawing/2014/main" val="20008"/>
                    </a:ext>
                  </a:extLst>
                </a:gridCol>
                <a:gridCol w="688673">
                  <a:extLst>
                    <a:ext uri="{9D8B030D-6E8A-4147-A177-3AD203B41FA5}">
                      <a16:colId xmlns:a16="http://schemas.microsoft.com/office/drawing/2014/main" val="20009"/>
                    </a:ext>
                  </a:extLst>
                </a:gridCol>
                <a:gridCol w="688673">
                  <a:extLst>
                    <a:ext uri="{9D8B030D-6E8A-4147-A177-3AD203B41FA5}">
                      <a16:colId xmlns:a16="http://schemas.microsoft.com/office/drawing/2014/main" val="20010"/>
                    </a:ext>
                  </a:extLst>
                </a:gridCol>
                <a:gridCol w="688673">
                  <a:extLst>
                    <a:ext uri="{9D8B030D-6E8A-4147-A177-3AD203B41FA5}">
                      <a16:colId xmlns:a16="http://schemas.microsoft.com/office/drawing/2014/main" val="2225603284"/>
                    </a:ext>
                  </a:extLst>
                </a:gridCol>
              </a:tblGrid>
              <a:tr h="56337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zh-CN" altLang="en-US" sz="2000" b="0" u="none" strike="noStrike" cap="none" normalizeH="0" baseline="0" dirty="0">
                          <a:ln>
                            <a:noFill/>
                          </a:ln>
                          <a:solidFill>
                            <a:schemeClr val="tx1"/>
                          </a:solidFill>
                          <a:effectLst/>
                        </a:rPr>
                        <a:t>（亿元）</a:t>
                      </a:r>
                      <a:endParaRPr kumimoji="0" lang="zh-CN" altLang="en-US" sz="2000" b="0" i="0" u="none" strike="noStrike" cap="none" normalizeH="0" baseline="0" dirty="0">
                        <a:ln>
                          <a:noFill/>
                        </a:ln>
                        <a:solidFill>
                          <a:srgbClr val="262626"/>
                        </a:solidFill>
                        <a:effectLst/>
                        <a:latin typeface="Book Antiqua" pitchFamily="18" charset="0"/>
                        <a:ea typeface="宋体" pitchFamily="2" charset="-122"/>
                        <a:cs typeface="Arial" charset="0"/>
                      </a:endParaRPr>
                    </a:p>
                  </a:txBody>
                  <a:tcPr anchor="ctr" horzOverflow="overflow"/>
                </a:tc>
                <a:tc>
                  <a:txBody>
                    <a:bodyPr/>
                    <a:lstStyle/>
                    <a:p>
                      <a:pPr algn="r" fontAlgn="ctr"/>
                      <a:r>
                        <a:rPr lang="en-US" altLang="zh-CN" sz="2000" b="0" u="none" strike="noStrike" dirty="0">
                          <a:solidFill>
                            <a:srgbClr val="000000"/>
                          </a:solidFill>
                        </a:rPr>
                        <a:t>2011</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2012</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2013</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2014</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2015</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2016</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2017</a:t>
                      </a:r>
                      <a:endParaRPr lang="en-US" altLang="zh-CN" sz="2000" b="0" i="0" u="none" strike="noStrike" dirty="0">
                        <a:solidFill>
                          <a:srgbClr val="000000"/>
                        </a:solidFill>
                        <a:latin typeface="宋体"/>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2018</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2019</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2020</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2021</a:t>
                      </a:r>
                      <a:endParaRPr kumimoji="0" lang="zh-CN" altLang="en-US" sz="2000" b="0" i="0" u="none" strike="noStrike" kern="1200" dirty="0">
                        <a:solidFill>
                          <a:srgbClr val="000000"/>
                        </a:solidFill>
                        <a:latin typeface="宋体"/>
                        <a:ea typeface="+mn-ea"/>
                        <a:cs typeface="+mn-cs"/>
                      </a:endParaRPr>
                    </a:p>
                  </a:txBody>
                  <a:tcPr marL="9525" marR="9525" marT="9525" marB="0" anchor="ctr"/>
                </a:tc>
                <a:extLst>
                  <a:ext uri="{0D108BD9-81ED-4DB2-BD59-A6C34878D82A}">
                    <a16:rowId xmlns:a16="http://schemas.microsoft.com/office/drawing/2014/main" val="10000"/>
                  </a:ext>
                </a:extLst>
              </a:tr>
              <a:tr h="56327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0" u="none" strike="noStrike" cap="none" normalizeH="0" baseline="0" dirty="0">
                          <a:ln>
                            <a:noFill/>
                          </a:ln>
                          <a:solidFill>
                            <a:schemeClr val="tx1"/>
                          </a:solidFill>
                          <a:effectLst/>
                        </a:rPr>
                        <a:t>保费收入</a:t>
                      </a:r>
                      <a:endParaRPr kumimoji="0" lang="zh-CN" altLang="en-US" sz="2000" b="0" i="0" u="none" strike="noStrike" cap="none" normalizeH="0" baseline="0" dirty="0">
                        <a:ln>
                          <a:noFill/>
                        </a:ln>
                        <a:solidFill>
                          <a:schemeClr val="tx1"/>
                        </a:solidFill>
                        <a:effectLst/>
                        <a:latin typeface="Book Antiqua" pitchFamily="18" charset="0"/>
                        <a:ea typeface="宋体" pitchFamily="2" charset="-122"/>
                        <a:cs typeface="Times New Roman" pitchFamily="18" charset="0"/>
                      </a:endParaRPr>
                    </a:p>
                  </a:txBody>
                  <a:tcPr anchor="ctr" horzOverflow="overflow"/>
                </a:tc>
                <a:tc>
                  <a:txBody>
                    <a:bodyPr/>
                    <a:lstStyle/>
                    <a:p>
                      <a:pPr algn="r" fontAlgn="ctr"/>
                      <a:r>
                        <a:rPr lang="en-US" altLang="zh-CN" sz="2000" b="0" u="none" strike="noStrike" dirty="0">
                          <a:solidFill>
                            <a:srgbClr val="000000"/>
                          </a:solidFill>
                        </a:rPr>
                        <a:t>149</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184</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217</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253</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302</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362</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451</a:t>
                      </a:r>
                      <a:endParaRPr lang="en-US" altLang="zh-CN" sz="2000" b="0" i="0" u="none" strike="noStrike" dirty="0">
                        <a:solidFill>
                          <a:srgbClr val="000000"/>
                        </a:solidFill>
                        <a:latin typeface="宋体"/>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590</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753</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901</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1018</a:t>
                      </a:r>
                      <a:endParaRPr kumimoji="0" lang="zh-CN" altLang="en-US" sz="2000" b="0" i="0" u="none" strike="noStrike" kern="1200" dirty="0">
                        <a:solidFill>
                          <a:srgbClr val="000000"/>
                        </a:solidFill>
                        <a:latin typeface="宋体"/>
                        <a:ea typeface="+mn-ea"/>
                        <a:cs typeface="+mn-cs"/>
                      </a:endParaRPr>
                    </a:p>
                  </a:txBody>
                  <a:tcPr marL="9525" marR="9525" marT="9525" marB="0" anchor="ctr"/>
                </a:tc>
                <a:extLst>
                  <a:ext uri="{0D108BD9-81ED-4DB2-BD59-A6C34878D82A}">
                    <a16:rowId xmlns:a16="http://schemas.microsoft.com/office/drawing/2014/main" val="10001"/>
                  </a:ext>
                </a:extLst>
              </a:tr>
              <a:tr h="52147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2000" b="0" u="none" strike="noStrike" cap="none" normalizeH="0" baseline="0" dirty="0">
                          <a:ln>
                            <a:noFill/>
                          </a:ln>
                          <a:solidFill>
                            <a:schemeClr val="tx1"/>
                          </a:solidFill>
                          <a:effectLst/>
                        </a:rPr>
                        <a:t>赔</a:t>
                      </a:r>
                      <a:r>
                        <a:rPr kumimoji="0" lang="zh-CN" altLang="en-US" sz="2000" b="0" u="none" strike="noStrike" cap="none" normalizeH="0" baseline="0">
                          <a:ln>
                            <a:noFill/>
                          </a:ln>
                          <a:solidFill>
                            <a:schemeClr val="tx1"/>
                          </a:solidFill>
                          <a:effectLst/>
                        </a:rPr>
                        <a:t>付率</a:t>
                      </a:r>
                      <a:endParaRPr kumimoji="0" lang="zh-CN" altLang="en-US" sz="2000" b="0" i="0" u="none" strike="noStrike" cap="none" normalizeH="0" baseline="0" dirty="0">
                        <a:ln>
                          <a:noFill/>
                        </a:ln>
                        <a:solidFill>
                          <a:schemeClr val="tx1"/>
                        </a:solidFill>
                        <a:effectLst/>
                        <a:latin typeface="Book Antiqua" pitchFamily="18" charset="0"/>
                        <a:ea typeface="宋体" pitchFamily="2" charset="-122"/>
                        <a:cs typeface="Times New Roman" pitchFamily="18" charset="0"/>
                      </a:endParaRPr>
                    </a:p>
                  </a:txBody>
                  <a:tcPr anchor="ctr" horzOverflow="overflow"/>
                </a:tc>
                <a:tc>
                  <a:txBody>
                    <a:bodyPr/>
                    <a:lstStyle/>
                    <a:p>
                      <a:pPr algn="r" fontAlgn="ctr"/>
                      <a:r>
                        <a:rPr lang="en-US" altLang="zh-CN" sz="2000" b="0" u="none" strike="noStrike" dirty="0">
                          <a:solidFill>
                            <a:srgbClr val="000000"/>
                          </a:solidFill>
                        </a:rPr>
                        <a:t>38%</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41%</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41%</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43%</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43%</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46%</a:t>
                      </a:r>
                      <a:endParaRPr lang="en-US" altLang="zh-CN" sz="2000" b="0" i="0" u="none" strike="noStrike" dirty="0">
                        <a:solidFill>
                          <a:srgbClr val="000000"/>
                        </a:solidFill>
                        <a:latin typeface="宋体"/>
                      </a:endParaRPr>
                    </a:p>
                  </a:txBody>
                  <a:tcPr marL="9525" marR="9525" marT="9525" marB="0" anchor="ctr"/>
                </a:tc>
                <a:tc>
                  <a:txBody>
                    <a:bodyPr/>
                    <a:lstStyle/>
                    <a:p>
                      <a:pPr algn="r" fontAlgn="ctr"/>
                      <a:r>
                        <a:rPr lang="en-US" altLang="zh-CN" sz="2000" b="0" u="none" strike="noStrike" dirty="0">
                          <a:solidFill>
                            <a:srgbClr val="000000"/>
                          </a:solidFill>
                        </a:rPr>
                        <a:t>45%</a:t>
                      </a:r>
                      <a:endParaRPr lang="en-US" altLang="zh-CN" sz="2000" b="0" i="0" u="none" strike="noStrike" dirty="0">
                        <a:solidFill>
                          <a:srgbClr val="000000"/>
                        </a:solidFill>
                        <a:latin typeface="宋体"/>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45%</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45%</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r>
                        <a:rPr kumimoji="0" lang="en-US" altLang="zh-CN" sz="2000" b="0" u="none" strike="noStrike" kern="1200" dirty="0">
                          <a:solidFill>
                            <a:srgbClr val="000000"/>
                          </a:solidFill>
                        </a:rPr>
                        <a:t>44%</a:t>
                      </a:r>
                      <a:endParaRPr kumimoji="0" lang="zh-CN" altLang="en-US" sz="2000" b="0" i="0" u="none" strike="noStrike" kern="1200" dirty="0">
                        <a:solidFill>
                          <a:srgbClr val="000000"/>
                        </a:solidFill>
                        <a:latin typeface="宋体"/>
                        <a:ea typeface="+mn-ea"/>
                        <a:cs typeface="+mn-cs"/>
                      </a:endParaRPr>
                    </a:p>
                  </a:txBody>
                  <a:tcPr marL="9525" marR="9525" marT="9525" marB="0" anchor="ctr"/>
                </a:tc>
                <a:tc>
                  <a:txBody>
                    <a:bodyPr/>
                    <a:lstStyle/>
                    <a:p>
                      <a:pPr marL="0" algn="r" rtl="0" eaLnBrk="1" fontAlgn="ctr" latinLnBrk="0" hangingPunct="1"/>
                      <a:endParaRPr kumimoji="0" lang="zh-CN" altLang="en-US" sz="2000" b="0" i="0" u="none" strike="noStrike" kern="1200" dirty="0">
                        <a:solidFill>
                          <a:srgbClr val="000000"/>
                        </a:solidFill>
                        <a:latin typeface="宋体"/>
                        <a:ea typeface="+mn-ea"/>
                        <a:cs typeface="+mn-cs"/>
                      </a:endParaRPr>
                    </a:p>
                  </a:txBody>
                  <a:tcPr marL="9525" marR="9525" marT="9525" marB="0" anchor="ctr"/>
                </a:tc>
                <a:extLst>
                  <a:ext uri="{0D108BD9-81ED-4DB2-BD59-A6C34878D82A}">
                    <a16:rowId xmlns:a16="http://schemas.microsoft.com/office/drawing/2014/main" val="10002"/>
                  </a:ext>
                </a:extLst>
              </a:tr>
            </a:tbl>
          </a:graphicData>
        </a:graphic>
      </p:graphicFrame>
      <p:graphicFrame>
        <p:nvGraphicFramePr>
          <p:cNvPr id="2" name="图表 1">
            <a:extLst>
              <a:ext uri="{FF2B5EF4-FFF2-40B4-BE49-F238E27FC236}">
                <a16:creationId xmlns:a16="http://schemas.microsoft.com/office/drawing/2014/main" id="{00000000-0008-0000-0000-000008000000}"/>
              </a:ext>
            </a:extLst>
          </p:cNvPr>
          <p:cNvGraphicFramePr>
            <a:graphicFrameLocks/>
          </p:cNvGraphicFramePr>
          <p:nvPr>
            <p:extLst>
              <p:ext uri="{D42A27DB-BD31-4B8C-83A1-F6EECF244321}">
                <p14:modId xmlns:p14="http://schemas.microsoft.com/office/powerpoint/2010/main" val="2436063446"/>
              </p:ext>
            </p:extLst>
          </p:nvPr>
        </p:nvGraphicFramePr>
        <p:xfrm>
          <a:off x="251520" y="1417638"/>
          <a:ext cx="8640964" cy="316349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六、责任保险主要产品</a:t>
            </a:r>
          </a:p>
        </p:txBody>
      </p:sp>
      <p:sp>
        <p:nvSpPr>
          <p:cNvPr id="20483" name="Rectangle 3"/>
          <p:cNvSpPr>
            <a:spLocks noGrp="1"/>
          </p:cNvSpPr>
          <p:nvPr>
            <p:ph sz="quarter" idx="1"/>
          </p:nvPr>
        </p:nvSpPr>
        <p:spPr>
          <a:xfrm>
            <a:off x="457200" y="1600200"/>
            <a:ext cx="7467600" cy="4873625"/>
          </a:xfrm>
        </p:spPr>
        <p:txBody>
          <a:bodyPr/>
          <a:lstStyle/>
          <a:p>
            <a:pPr eaLnBrk="1" hangingPunct="1"/>
            <a:r>
              <a:rPr lang="zh-CN" altLang="en-US"/>
              <a:t>公众责任保险</a:t>
            </a:r>
          </a:p>
          <a:p>
            <a:pPr eaLnBrk="1" hangingPunct="1"/>
            <a:r>
              <a:rPr lang="zh-CN" altLang="en-US"/>
              <a:t>产品责任保险</a:t>
            </a:r>
          </a:p>
          <a:p>
            <a:pPr eaLnBrk="1" hangingPunct="1"/>
            <a:r>
              <a:rPr lang="zh-CN" altLang="en-US"/>
              <a:t>职业责任保险</a:t>
            </a:r>
          </a:p>
          <a:p>
            <a:pPr eaLnBrk="1" hangingPunct="1"/>
            <a:r>
              <a:rPr lang="zh-CN" altLang="en-US"/>
              <a:t>雇主责任保险</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ctrTitle"/>
          </p:nvPr>
        </p:nvSpPr>
        <p:spPr bwMode="auto">
          <a:xfrm>
            <a:off x="1979613" y="2130425"/>
            <a:ext cx="6478587"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第二节</a:t>
            </a:r>
          </a:p>
        </p:txBody>
      </p:sp>
      <p:sp>
        <p:nvSpPr>
          <p:cNvPr id="21507"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公众责任保险</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一、定义 </a:t>
            </a:r>
          </a:p>
        </p:txBody>
      </p:sp>
      <p:sp>
        <p:nvSpPr>
          <p:cNvPr id="1741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spcAft>
                <a:spcPts val="0"/>
              </a:spcAft>
              <a:buFont typeface="Wingdings"/>
              <a:buChar char=""/>
              <a:defRPr/>
            </a:pPr>
            <a:r>
              <a:rPr lang="zh-CN" altLang="en-US" sz="2800"/>
              <a:t>公众责任是指致害人在公众活动场所由于过失等侵权行为，致使他人的人身或财产受到损害，依法由致害人对受害人承担的赔偿责任。</a:t>
            </a:r>
          </a:p>
          <a:p>
            <a:pPr marL="274320" indent="-274320" eaLnBrk="1" fontAlgn="auto" hangingPunct="1">
              <a:spcAft>
                <a:spcPts val="0"/>
              </a:spcAft>
              <a:buFont typeface="Wingdings"/>
              <a:buChar char=""/>
              <a:defRPr/>
            </a:pPr>
            <a:r>
              <a:rPr lang="zh-CN" altLang="en-US" sz="2800"/>
              <a:t>公众责任的构成必须以在法律上负有责任为前提。</a:t>
            </a:r>
          </a:p>
          <a:p>
            <a:pPr marL="274320" indent="-274320" eaLnBrk="1" fontAlgn="auto" hangingPunct="1">
              <a:spcAft>
                <a:spcPts val="0"/>
              </a:spcAft>
              <a:buFont typeface="Wingdings"/>
              <a:buChar char=""/>
              <a:defRPr/>
            </a:pPr>
            <a:r>
              <a:rPr lang="zh-CN" altLang="en-US" sz="2800"/>
              <a:t>公众责任保险主要承保被保险人在各固定场所进行生产、营业或其他各项活动中，由于疏忽或意外事件造成第三者人身伤亡或财产损失后，依法应由被保险人承担的经济赔偿责任。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二、保险标的</a:t>
            </a:r>
            <a:r>
              <a:rPr lang="zh-CN" altLang="en-US">
                <a:ea typeface="宋体" pitchFamily="2" charset="-122"/>
              </a:rPr>
              <a:t> </a:t>
            </a:r>
          </a:p>
        </p:txBody>
      </p:sp>
      <p:sp>
        <p:nvSpPr>
          <p:cNvPr id="4198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latin typeface="Times New Roman" pitchFamily="18" charset="0"/>
              </a:rPr>
              <a:t>保险标的：以损坏公众利益的民事赔偿责任（如：妨碍通行、阻塞交通、失去舒适环境和非法侵入等原因）。</a:t>
            </a:r>
            <a:r>
              <a:rPr lang="zh-CN" altLang="en-US" sz="2800"/>
              <a:t> </a:t>
            </a:r>
          </a:p>
          <a:p>
            <a:pPr eaLnBrk="1" hangingPunct="1">
              <a:lnSpc>
                <a:spcPct val="90000"/>
              </a:lnSpc>
            </a:pPr>
            <a:r>
              <a:rPr lang="zh-CN" altLang="en-US" sz="2800"/>
              <a:t>保险责任 </a:t>
            </a:r>
          </a:p>
          <a:p>
            <a:pPr lvl="1" eaLnBrk="1" hangingPunct="1">
              <a:lnSpc>
                <a:spcPct val="90000"/>
              </a:lnSpc>
            </a:pPr>
            <a:r>
              <a:rPr lang="zh-CN" altLang="en-US" sz="2400"/>
              <a:t>被保险人在保单列明的地点从事生产、经营等活动以及由于意外事故造成第三者人身伤亡或财产损失，依法应由被保险人承担的民事赔偿责任；</a:t>
            </a:r>
          </a:p>
          <a:p>
            <a:pPr lvl="1" eaLnBrk="1" hangingPunct="1">
              <a:lnSpc>
                <a:spcPct val="90000"/>
              </a:lnSpc>
            </a:pPr>
            <a:r>
              <a:rPr lang="zh-CN" altLang="en-US" sz="2400"/>
              <a:t>事先经保险人书面同意的诉讼抗辩费用。</a:t>
            </a:r>
          </a:p>
          <a:p>
            <a:pPr lvl="1" eaLnBrk="1" hangingPunct="1">
              <a:lnSpc>
                <a:spcPct val="90000"/>
              </a:lnSpc>
            </a:pPr>
            <a:r>
              <a:rPr lang="zh-CN" altLang="en-US" sz="2400"/>
              <a:t>发生保险责任事故后，被保险人为缩小或减少对第三者人身伤亡或财产损失的赔偿责任所支付的必要、合理的费用。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0" fill="hold">
                                          <p:stCondLst>
                                            <p:cond delay="0"/>
                                          </p:stCondLst>
                                        </p:cTn>
                                        <p:tgtEl>
                                          <p:spTgt spid="41986"/>
                                        </p:tgtEl>
                                        <p:attrNameLst>
                                          <p:attrName>style.visibility</p:attrName>
                                        </p:attrNameLst>
                                      </p:cBhvr>
                                      <p:to>
                                        <p:strVal val="visible"/>
                                      </p:to>
                                    </p:set>
                                    <p:anim calcmode="lin" valueType="num">
                                      <p:cBhvr>
                                        <p:cTn id="7" dur="500" fill="hold"/>
                                        <p:tgtEl>
                                          <p:spTgt spid="41986"/>
                                        </p:tgtEl>
                                        <p:attrNameLst>
                                          <p:attrName>ppt_w</p:attrName>
                                        </p:attrNameLst>
                                      </p:cBhvr>
                                      <p:tavLst>
                                        <p:tav tm="0">
                                          <p:val>
                                            <p:fltVal val="0"/>
                                          </p:val>
                                        </p:tav>
                                        <p:tav tm="100000">
                                          <p:val>
                                            <p:strVal val="#ppt_w"/>
                                          </p:val>
                                        </p:tav>
                                      </p:tavLst>
                                    </p:anim>
                                    <p:anim calcmode="lin" valueType="num">
                                      <p:cBhvr>
                                        <p:cTn id="8" dur="500" fill="hold"/>
                                        <p:tgtEl>
                                          <p:spTgt spid="41986"/>
                                        </p:tgtEl>
                                        <p:attrNameLst>
                                          <p:attrName>ppt_h</p:attrName>
                                        </p:attrNameLst>
                                      </p:cBhvr>
                                      <p:tavLst>
                                        <p:tav tm="0">
                                          <p:val>
                                            <p:fltVal val="0"/>
                                          </p:val>
                                        </p:tav>
                                        <p:tav tm="100000">
                                          <p:val>
                                            <p:strVal val="#ppt_h"/>
                                          </p:val>
                                        </p:tav>
                                      </p:tavLst>
                                    </p:anim>
                                    <p:anim calcmode="lin" valueType="num">
                                      <p:cBhvr>
                                        <p:cTn id="9" dur="500" fill="hold"/>
                                        <p:tgtEl>
                                          <p:spTgt spid="41986"/>
                                        </p:tgtEl>
                                        <p:attrNameLst>
                                          <p:attrName>style.rotation</p:attrName>
                                        </p:attrNameLst>
                                      </p:cBhvr>
                                      <p:tavLst>
                                        <p:tav tm="0">
                                          <p:val>
                                            <p:fltVal val="360"/>
                                          </p:val>
                                        </p:tav>
                                        <p:tav tm="100000">
                                          <p:val>
                                            <p:fltVal val="0"/>
                                          </p:val>
                                        </p:tav>
                                      </p:tavLst>
                                    </p:anim>
                                    <p:animEffect transition="in" filter="fade">
                                      <p:cBhvr>
                                        <p:cTn id="10" dur="500"/>
                                        <p:tgtEl>
                                          <p:spTgt spid="41986"/>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grpId="0" nodeType="clickEffect">
                                  <p:stCondLst>
                                    <p:cond delay="0"/>
                                  </p:stCondLst>
                                  <p:iterate type="lt">
                                    <p:tmPct val="10000"/>
                                  </p:iterate>
                                  <p:childTnLst>
                                    <p:set>
                                      <p:cBhvr>
                                        <p:cTn id="14" dur="0" fill="hold">
                                          <p:stCondLst>
                                            <p:cond delay="0"/>
                                          </p:stCondLst>
                                        </p:cTn>
                                        <p:tgtEl>
                                          <p:spTgt spid="41987">
                                            <p:txEl>
                                              <p:pRg st="0" end="0"/>
                                            </p:txEl>
                                          </p:spTgt>
                                        </p:tgtEl>
                                        <p:attrNameLst>
                                          <p:attrName>style.visibility</p:attrName>
                                        </p:attrNameLst>
                                      </p:cBhvr>
                                      <p:to>
                                        <p:strVal val="visible"/>
                                      </p:to>
                                    </p:set>
                                    <p:anim calcmode="lin" valueType="num">
                                      <p:cBhvr>
                                        <p:cTn id="15" dur="500" fill="hold"/>
                                        <p:tgtEl>
                                          <p:spTgt spid="41987">
                                            <p:txEl>
                                              <p:pRg st="0" end="0"/>
                                            </p:txEl>
                                          </p:spTgt>
                                        </p:tgtEl>
                                        <p:attrNameLst>
                                          <p:attrName>ppt_w</p:attrName>
                                        </p:attrNameLst>
                                      </p:cBhvr>
                                      <p:tavLst>
                                        <p:tav tm="0">
                                          <p:val>
                                            <p:fltVal val="0"/>
                                          </p:val>
                                        </p:tav>
                                        <p:tav tm="100000">
                                          <p:val>
                                            <p:strVal val="#ppt_w"/>
                                          </p:val>
                                        </p:tav>
                                      </p:tavLst>
                                    </p:anim>
                                    <p:anim calcmode="lin" valueType="num">
                                      <p:cBhvr>
                                        <p:cTn id="16" dur="500" fill="hold"/>
                                        <p:tgtEl>
                                          <p:spTgt spid="41987">
                                            <p:txEl>
                                              <p:pRg st="0" end="0"/>
                                            </p:txEl>
                                          </p:spTgt>
                                        </p:tgtEl>
                                        <p:attrNameLst>
                                          <p:attrName>ppt_h</p:attrName>
                                        </p:attrNameLst>
                                      </p:cBhvr>
                                      <p:tavLst>
                                        <p:tav tm="0">
                                          <p:val>
                                            <p:fltVal val="0"/>
                                          </p:val>
                                        </p:tav>
                                        <p:tav tm="100000">
                                          <p:val>
                                            <p:strVal val="#ppt_h"/>
                                          </p:val>
                                        </p:tav>
                                      </p:tavLst>
                                    </p:anim>
                                    <p:anim calcmode="lin" valueType="num">
                                      <p:cBhvr>
                                        <p:cTn id="17" dur="500" fill="hold"/>
                                        <p:tgtEl>
                                          <p:spTgt spid="41987">
                                            <p:txEl>
                                              <p:pRg st="0" end="0"/>
                                            </p:txEl>
                                          </p:spTgt>
                                        </p:tgtEl>
                                        <p:attrNameLst>
                                          <p:attrName>style.rotation</p:attrName>
                                        </p:attrNameLst>
                                      </p:cBhvr>
                                      <p:tavLst>
                                        <p:tav tm="0">
                                          <p:val>
                                            <p:fltVal val="360"/>
                                          </p:val>
                                        </p:tav>
                                        <p:tav tm="100000">
                                          <p:val>
                                            <p:fltVal val="0"/>
                                          </p:val>
                                        </p:tav>
                                      </p:tavLst>
                                    </p:anim>
                                    <p:animEffect transition="in" filter="fade">
                                      <p:cBhvr>
                                        <p:cTn id="18" dur="500"/>
                                        <p:tgtEl>
                                          <p:spTgt spid="41987">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grpId="0" nodeType="clickEffect">
                                  <p:stCondLst>
                                    <p:cond delay="0"/>
                                  </p:stCondLst>
                                  <p:iterate type="lt">
                                    <p:tmPct val="10000"/>
                                  </p:iterate>
                                  <p:childTnLst>
                                    <p:set>
                                      <p:cBhvr>
                                        <p:cTn id="22" dur="0" fill="hold">
                                          <p:stCondLst>
                                            <p:cond delay="0"/>
                                          </p:stCondLst>
                                        </p:cTn>
                                        <p:tgtEl>
                                          <p:spTgt spid="41987">
                                            <p:txEl>
                                              <p:pRg st="1" end="1"/>
                                            </p:txEl>
                                          </p:spTgt>
                                        </p:tgtEl>
                                        <p:attrNameLst>
                                          <p:attrName>style.visibility</p:attrName>
                                        </p:attrNameLst>
                                      </p:cBhvr>
                                      <p:to>
                                        <p:strVal val="visible"/>
                                      </p:to>
                                    </p:set>
                                    <p:anim calcmode="lin" valueType="num">
                                      <p:cBhvr>
                                        <p:cTn id="23" dur="500" fill="hold"/>
                                        <p:tgtEl>
                                          <p:spTgt spid="41987">
                                            <p:txEl>
                                              <p:pRg st="1" end="1"/>
                                            </p:txEl>
                                          </p:spTgt>
                                        </p:tgtEl>
                                        <p:attrNameLst>
                                          <p:attrName>ppt_w</p:attrName>
                                        </p:attrNameLst>
                                      </p:cBhvr>
                                      <p:tavLst>
                                        <p:tav tm="0">
                                          <p:val>
                                            <p:fltVal val="0"/>
                                          </p:val>
                                        </p:tav>
                                        <p:tav tm="100000">
                                          <p:val>
                                            <p:strVal val="#ppt_w"/>
                                          </p:val>
                                        </p:tav>
                                      </p:tavLst>
                                    </p:anim>
                                    <p:anim calcmode="lin" valueType="num">
                                      <p:cBhvr>
                                        <p:cTn id="24" dur="500" fill="hold"/>
                                        <p:tgtEl>
                                          <p:spTgt spid="41987">
                                            <p:txEl>
                                              <p:pRg st="1" end="1"/>
                                            </p:txEl>
                                          </p:spTgt>
                                        </p:tgtEl>
                                        <p:attrNameLst>
                                          <p:attrName>ppt_h</p:attrName>
                                        </p:attrNameLst>
                                      </p:cBhvr>
                                      <p:tavLst>
                                        <p:tav tm="0">
                                          <p:val>
                                            <p:fltVal val="0"/>
                                          </p:val>
                                        </p:tav>
                                        <p:tav tm="100000">
                                          <p:val>
                                            <p:strVal val="#ppt_h"/>
                                          </p:val>
                                        </p:tav>
                                      </p:tavLst>
                                    </p:anim>
                                    <p:anim calcmode="lin" valueType="num">
                                      <p:cBhvr>
                                        <p:cTn id="25" dur="500" fill="hold"/>
                                        <p:tgtEl>
                                          <p:spTgt spid="41987">
                                            <p:txEl>
                                              <p:pRg st="1" end="1"/>
                                            </p:txEl>
                                          </p:spTgt>
                                        </p:tgtEl>
                                        <p:attrNameLst>
                                          <p:attrName>style.rotation</p:attrName>
                                        </p:attrNameLst>
                                      </p:cBhvr>
                                      <p:tavLst>
                                        <p:tav tm="0">
                                          <p:val>
                                            <p:fltVal val="360"/>
                                          </p:val>
                                        </p:tav>
                                        <p:tav tm="100000">
                                          <p:val>
                                            <p:fltVal val="0"/>
                                          </p:val>
                                        </p:tav>
                                      </p:tavLst>
                                    </p:anim>
                                    <p:animEffect transition="in" filter="fade">
                                      <p:cBhvr>
                                        <p:cTn id="26" dur="500"/>
                                        <p:tgtEl>
                                          <p:spTgt spid="41987">
                                            <p:txEl>
                                              <p:pRg st="1" end="1"/>
                                            </p:txEl>
                                          </p:spTgt>
                                        </p:tgtEl>
                                      </p:cBhvr>
                                    </p:animEffect>
                                  </p:childTnLst>
                                </p:cTn>
                              </p:par>
                              <p:par>
                                <p:cTn id="27" presetID="49" presetClass="entr" presetSubtype="0" decel="100000" fill="hold" grpId="0" nodeType="withEffect">
                                  <p:stCondLst>
                                    <p:cond delay="0"/>
                                  </p:stCondLst>
                                  <p:iterate type="lt">
                                    <p:tmPct val="10000"/>
                                  </p:iterate>
                                  <p:childTnLst>
                                    <p:set>
                                      <p:cBhvr>
                                        <p:cTn id="28" dur="0" fill="hold">
                                          <p:stCondLst>
                                            <p:cond delay="0"/>
                                          </p:stCondLst>
                                        </p:cTn>
                                        <p:tgtEl>
                                          <p:spTgt spid="41987">
                                            <p:txEl>
                                              <p:pRg st="2" end="2"/>
                                            </p:txEl>
                                          </p:spTgt>
                                        </p:tgtEl>
                                        <p:attrNameLst>
                                          <p:attrName>style.visibility</p:attrName>
                                        </p:attrNameLst>
                                      </p:cBhvr>
                                      <p:to>
                                        <p:strVal val="visible"/>
                                      </p:to>
                                    </p:set>
                                    <p:anim calcmode="lin" valueType="num">
                                      <p:cBhvr>
                                        <p:cTn id="29" dur="500" fill="hold"/>
                                        <p:tgtEl>
                                          <p:spTgt spid="41987">
                                            <p:txEl>
                                              <p:pRg st="2" end="2"/>
                                            </p:txEl>
                                          </p:spTgt>
                                        </p:tgtEl>
                                        <p:attrNameLst>
                                          <p:attrName>ppt_w</p:attrName>
                                        </p:attrNameLst>
                                      </p:cBhvr>
                                      <p:tavLst>
                                        <p:tav tm="0">
                                          <p:val>
                                            <p:fltVal val="0"/>
                                          </p:val>
                                        </p:tav>
                                        <p:tav tm="100000">
                                          <p:val>
                                            <p:strVal val="#ppt_w"/>
                                          </p:val>
                                        </p:tav>
                                      </p:tavLst>
                                    </p:anim>
                                    <p:anim calcmode="lin" valueType="num">
                                      <p:cBhvr>
                                        <p:cTn id="30" dur="500" fill="hold"/>
                                        <p:tgtEl>
                                          <p:spTgt spid="41987">
                                            <p:txEl>
                                              <p:pRg st="2" end="2"/>
                                            </p:txEl>
                                          </p:spTgt>
                                        </p:tgtEl>
                                        <p:attrNameLst>
                                          <p:attrName>ppt_h</p:attrName>
                                        </p:attrNameLst>
                                      </p:cBhvr>
                                      <p:tavLst>
                                        <p:tav tm="0">
                                          <p:val>
                                            <p:fltVal val="0"/>
                                          </p:val>
                                        </p:tav>
                                        <p:tav tm="100000">
                                          <p:val>
                                            <p:strVal val="#ppt_h"/>
                                          </p:val>
                                        </p:tav>
                                      </p:tavLst>
                                    </p:anim>
                                    <p:anim calcmode="lin" valueType="num">
                                      <p:cBhvr>
                                        <p:cTn id="31" dur="500" fill="hold"/>
                                        <p:tgtEl>
                                          <p:spTgt spid="41987">
                                            <p:txEl>
                                              <p:pRg st="2" end="2"/>
                                            </p:txEl>
                                          </p:spTgt>
                                        </p:tgtEl>
                                        <p:attrNameLst>
                                          <p:attrName>style.rotation</p:attrName>
                                        </p:attrNameLst>
                                      </p:cBhvr>
                                      <p:tavLst>
                                        <p:tav tm="0">
                                          <p:val>
                                            <p:fltVal val="360"/>
                                          </p:val>
                                        </p:tav>
                                        <p:tav tm="100000">
                                          <p:val>
                                            <p:fltVal val="0"/>
                                          </p:val>
                                        </p:tav>
                                      </p:tavLst>
                                    </p:anim>
                                    <p:animEffect transition="in" filter="fade">
                                      <p:cBhvr>
                                        <p:cTn id="32" dur="500"/>
                                        <p:tgtEl>
                                          <p:spTgt spid="41987">
                                            <p:txEl>
                                              <p:pRg st="2" end="2"/>
                                            </p:txEl>
                                          </p:spTgt>
                                        </p:tgtEl>
                                      </p:cBhvr>
                                    </p:animEffect>
                                  </p:childTnLst>
                                </p:cTn>
                              </p:par>
                              <p:par>
                                <p:cTn id="33" presetID="49" presetClass="entr" presetSubtype="0" decel="100000" fill="hold" grpId="0" nodeType="withEffect">
                                  <p:stCondLst>
                                    <p:cond delay="0"/>
                                  </p:stCondLst>
                                  <p:iterate type="lt">
                                    <p:tmPct val="10000"/>
                                  </p:iterate>
                                  <p:childTnLst>
                                    <p:set>
                                      <p:cBhvr>
                                        <p:cTn id="34" dur="0" fill="hold">
                                          <p:stCondLst>
                                            <p:cond delay="0"/>
                                          </p:stCondLst>
                                        </p:cTn>
                                        <p:tgtEl>
                                          <p:spTgt spid="41987">
                                            <p:txEl>
                                              <p:pRg st="3" end="3"/>
                                            </p:txEl>
                                          </p:spTgt>
                                        </p:tgtEl>
                                        <p:attrNameLst>
                                          <p:attrName>style.visibility</p:attrName>
                                        </p:attrNameLst>
                                      </p:cBhvr>
                                      <p:to>
                                        <p:strVal val="visible"/>
                                      </p:to>
                                    </p:set>
                                    <p:anim calcmode="lin" valueType="num">
                                      <p:cBhvr>
                                        <p:cTn id="35" dur="500" fill="hold"/>
                                        <p:tgtEl>
                                          <p:spTgt spid="41987">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41987">
                                            <p:txEl>
                                              <p:pRg st="3" end="3"/>
                                            </p:txEl>
                                          </p:spTgt>
                                        </p:tgtEl>
                                        <p:attrNameLst>
                                          <p:attrName>ppt_h</p:attrName>
                                        </p:attrNameLst>
                                      </p:cBhvr>
                                      <p:tavLst>
                                        <p:tav tm="0">
                                          <p:val>
                                            <p:fltVal val="0"/>
                                          </p:val>
                                        </p:tav>
                                        <p:tav tm="100000">
                                          <p:val>
                                            <p:strVal val="#ppt_h"/>
                                          </p:val>
                                        </p:tav>
                                      </p:tavLst>
                                    </p:anim>
                                    <p:anim calcmode="lin" valueType="num">
                                      <p:cBhvr>
                                        <p:cTn id="37" dur="500" fill="hold"/>
                                        <p:tgtEl>
                                          <p:spTgt spid="41987">
                                            <p:txEl>
                                              <p:pRg st="3" end="3"/>
                                            </p:txEl>
                                          </p:spTgt>
                                        </p:tgtEl>
                                        <p:attrNameLst>
                                          <p:attrName>style.rotation</p:attrName>
                                        </p:attrNameLst>
                                      </p:cBhvr>
                                      <p:tavLst>
                                        <p:tav tm="0">
                                          <p:val>
                                            <p:fltVal val="360"/>
                                          </p:val>
                                        </p:tav>
                                        <p:tav tm="100000">
                                          <p:val>
                                            <p:fltVal val="0"/>
                                          </p:val>
                                        </p:tav>
                                      </p:tavLst>
                                    </p:anim>
                                    <p:animEffect transition="in" filter="fade">
                                      <p:cBhvr>
                                        <p:cTn id="38" dur="500"/>
                                        <p:tgtEl>
                                          <p:spTgt spid="41987">
                                            <p:txEl>
                                              <p:pRg st="3" end="3"/>
                                            </p:txEl>
                                          </p:spTgt>
                                        </p:tgtEl>
                                      </p:cBhvr>
                                    </p:animEffect>
                                  </p:childTnLst>
                                </p:cTn>
                              </p:par>
                              <p:par>
                                <p:cTn id="39" presetID="49" presetClass="entr" presetSubtype="0" decel="100000" fill="hold" grpId="0" nodeType="withEffect">
                                  <p:stCondLst>
                                    <p:cond delay="0"/>
                                  </p:stCondLst>
                                  <p:iterate type="lt">
                                    <p:tmPct val="10000"/>
                                  </p:iterate>
                                  <p:childTnLst>
                                    <p:set>
                                      <p:cBhvr>
                                        <p:cTn id="40" dur="0" fill="hold">
                                          <p:stCondLst>
                                            <p:cond delay="0"/>
                                          </p:stCondLst>
                                        </p:cTn>
                                        <p:tgtEl>
                                          <p:spTgt spid="41987">
                                            <p:txEl>
                                              <p:pRg st="4" end="4"/>
                                            </p:txEl>
                                          </p:spTgt>
                                        </p:tgtEl>
                                        <p:attrNameLst>
                                          <p:attrName>style.visibility</p:attrName>
                                        </p:attrNameLst>
                                      </p:cBhvr>
                                      <p:to>
                                        <p:strVal val="visible"/>
                                      </p:to>
                                    </p:set>
                                    <p:anim calcmode="lin" valueType="num">
                                      <p:cBhvr>
                                        <p:cTn id="41" dur="500" fill="hold"/>
                                        <p:tgtEl>
                                          <p:spTgt spid="41987">
                                            <p:txEl>
                                              <p:pRg st="4" end="4"/>
                                            </p:txEl>
                                          </p:spTgt>
                                        </p:tgtEl>
                                        <p:attrNameLst>
                                          <p:attrName>ppt_w</p:attrName>
                                        </p:attrNameLst>
                                      </p:cBhvr>
                                      <p:tavLst>
                                        <p:tav tm="0">
                                          <p:val>
                                            <p:fltVal val="0"/>
                                          </p:val>
                                        </p:tav>
                                        <p:tav tm="100000">
                                          <p:val>
                                            <p:strVal val="#ppt_w"/>
                                          </p:val>
                                        </p:tav>
                                      </p:tavLst>
                                    </p:anim>
                                    <p:anim calcmode="lin" valueType="num">
                                      <p:cBhvr>
                                        <p:cTn id="42" dur="500" fill="hold"/>
                                        <p:tgtEl>
                                          <p:spTgt spid="41987">
                                            <p:txEl>
                                              <p:pRg st="4" end="4"/>
                                            </p:txEl>
                                          </p:spTgt>
                                        </p:tgtEl>
                                        <p:attrNameLst>
                                          <p:attrName>ppt_h</p:attrName>
                                        </p:attrNameLst>
                                      </p:cBhvr>
                                      <p:tavLst>
                                        <p:tav tm="0">
                                          <p:val>
                                            <p:fltVal val="0"/>
                                          </p:val>
                                        </p:tav>
                                        <p:tav tm="100000">
                                          <p:val>
                                            <p:strVal val="#ppt_h"/>
                                          </p:val>
                                        </p:tav>
                                      </p:tavLst>
                                    </p:anim>
                                    <p:anim calcmode="lin" valueType="num">
                                      <p:cBhvr>
                                        <p:cTn id="43" dur="500" fill="hold"/>
                                        <p:tgtEl>
                                          <p:spTgt spid="41987">
                                            <p:txEl>
                                              <p:pRg st="4" end="4"/>
                                            </p:txEl>
                                          </p:spTgt>
                                        </p:tgtEl>
                                        <p:attrNameLst>
                                          <p:attrName>style.rotation</p:attrName>
                                        </p:attrNameLst>
                                      </p:cBhvr>
                                      <p:tavLst>
                                        <p:tav tm="0">
                                          <p:val>
                                            <p:fltVal val="360"/>
                                          </p:val>
                                        </p:tav>
                                        <p:tav tm="100000">
                                          <p:val>
                                            <p:fltVal val="0"/>
                                          </p:val>
                                        </p:tav>
                                      </p:tavLst>
                                    </p:anim>
                                    <p:animEffect transition="in" filter="fade">
                                      <p:cBhvr>
                                        <p:cTn id="44" dur="500"/>
                                        <p:tgtEl>
                                          <p:spTgt spid="41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三、除外责任</a:t>
            </a:r>
          </a:p>
        </p:txBody>
      </p:sp>
      <p:sp>
        <p:nvSpPr>
          <p:cNvPr id="2457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a:t>绝对除外责任。被保险人及其代表的故意或重大过失行为；战争行为、盗窃、抢劫；政府行为；核风险；地震等自然灾害；烟熏、大气、土地、水污染及其他污染；锅炉爆炸、空中运行物体坠落；计算机</a:t>
            </a:r>
            <a:r>
              <a:rPr lang="en-US" altLang="zh-CN"/>
              <a:t>2000</a:t>
            </a:r>
            <a:r>
              <a:rPr lang="zh-CN" altLang="en-US"/>
              <a:t>年问题引起的损失。</a:t>
            </a:r>
          </a:p>
          <a:p>
            <a:pPr eaLnBrk="1" hangingPunct="1">
              <a:lnSpc>
                <a:spcPct val="80000"/>
              </a:lnSpc>
            </a:pPr>
            <a:r>
              <a:rPr lang="zh-CN" altLang="en-US"/>
              <a:t>被保险人的损失和费用除外。</a:t>
            </a:r>
          </a:p>
          <a:p>
            <a:pPr eaLnBrk="1" hangingPunct="1">
              <a:lnSpc>
                <a:spcPct val="80000"/>
              </a:lnSpc>
            </a:pPr>
            <a:r>
              <a:rPr lang="zh-CN" altLang="en-US"/>
              <a:t>属于其他保险的责任除外。</a:t>
            </a:r>
          </a:p>
          <a:p>
            <a:pPr eaLnBrk="1" hangingPunct="1">
              <a:lnSpc>
                <a:spcPct val="80000"/>
              </a:lnSpc>
            </a:pPr>
            <a:r>
              <a:rPr lang="zh-CN" altLang="en-US"/>
              <a:t>未经有关监督管理部门验收或经验收不合格的固定场所或设备发生火灾、爆炸事故造成第三者人身伤亡或财产损失的赔偿责任，保险人不负责赔偿；因保险固定场所周围建筑物发生火灾、爆炸波及保险固定场所，再经保险固定场所波及他处的火灾责任，保险人不负责赔偿。</a:t>
            </a:r>
          </a:p>
          <a:p>
            <a:pPr eaLnBrk="1" hangingPunct="1">
              <a:lnSpc>
                <a:spcPct val="80000"/>
              </a:lnSpc>
            </a:pPr>
            <a:r>
              <a:rPr lang="zh-CN" altLang="en-US"/>
              <a:t>附加险的保险责任除外。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b="0" dirty="0">
                <a:ea typeface="宋体" pitchFamily="2" charset="-122"/>
              </a:rPr>
              <a:t>责任保险概述</a:t>
            </a:r>
          </a:p>
        </p:txBody>
      </p:sp>
      <p:sp>
        <p:nvSpPr>
          <p:cNvPr id="9219" name="Rectangle 3"/>
          <p:cNvSpPr>
            <a:spLocks noGrp="1"/>
          </p:cNvSpPr>
          <p:nvPr>
            <p:ph type="subTitle" idx="1"/>
          </p:nvPr>
        </p:nvSpPr>
        <p:spPr>
          <a:xfrm>
            <a:off x="1371600" y="3886200"/>
            <a:ext cx="6400800" cy="1752600"/>
          </a:xfrm>
        </p:spPr>
        <p:txBody>
          <a:bodyPr/>
          <a:lstStyle/>
          <a:p>
            <a:pPr algn="ctr" eaLnBrk="1" hangingPunct="1">
              <a:buFontTx/>
              <a:buNone/>
            </a:pPr>
            <a:r>
              <a:rPr lang="zh-CN" altLang="en-US"/>
              <a:t>第一节</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四、注意事项</a:t>
            </a:r>
          </a:p>
        </p:txBody>
      </p:sp>
      <p:sp>
        <p:nvSpPr>
          <p:cNvPr id="256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必须是在保单注明的营业场所内发生的意外事故造成第三者的人身伤害或财产损失</a:t>
            </a:r>
            <a:r>
              <a:rPr lang="zh-CN" altLang="en-US"/>
              <a:t> </a:t>
            </a:r>
          </a:p>
          <a:p>
            <a:pPr eaLnBrk="1" hangingPunct="1"/>
            <a:r>
              <a:rPr lang="zh-CN" altLang="en-US">
                <a:latin typeface="Times New Roman" pitchFamily="18" charset="0"/>
              </a:rPr>
              <a:t>具有固定经营场所的组织机构</a:t>
            </a:r>
            <a:r>
              <a:rPr lang="zh-CN" altLang="en-US"/>
              <a:t> </a:t>
            </a:r>
          </a:p>
          <a:p>
            <a:pPr eaLnBrk="1" hangingPunct="1"/>
            <a:r>
              <a:rPr lang="zh-CN" altLang="en-US"/>
              <a:t>公众责任保险直接保险的对象是被保险人，受害人是无权直接向保险人索赔</a:t>
            </a:r>
          </a:p>
          <a:p>
            <a:pPr eaLnBrk="1" hangingPunct="1"/>
            <a:r>
              <a:rPr lang="zh-CN" altLang="en-US"/>
              <a:t>通常采用期内发生式</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五、扩展责任</a:t>
            </a:r>
          </a:p>
        </p:txBody>
      </p:sp>
      <p:sp>
        <p:nvSpPr>
          <p:cNvPr id="26627" name="Rectangle 3"/>
          <p:cNvSpPr>
            <a:spLocks noGrp="1"/>
          </p:cNvSpPr>
          <p:nvPr>
            <p:ph sz="quarter" idx="1"/>
          </p:nvPr>
        </p:nvSpPr>
        <p:spPr>
          <a:xfrm>
            <a:off x="457200" y="1600200"/>
            <a:ext cx="7467600" cy="4873625"/>
          </a:xfrm>
        </p:spPr>
        <p:txBody>
          <a:bodyPr/>
          <a:lstStyle/>
          <a:p>
            <a:pPr eaLnBrk="1" hangingPunct="1"/>
            <a:r>
              <a:rPr lang="zh-CN" altLang="en-US"/>
              <a:t>公众责任保险一般是承保固定场所内的损害赔偿责任，但是根据被保险人的经营需要，保险公司可以提供一些扩展责任保障在经营场所之外可能发生的意外事故责任。 </a:t>
            </a:r>
          </a:p>
          <a:p>
            <a:pPr lvl="1" eaLnBrk="1" hangingPunct="1"/>
            <a:r>
              <a:rPr lang="zh-CN" altLang="en-US"/>
              <a:t>停车场责任</a:t>
            </a:r>
          </a:p>
          <a:p>
            <a:pPr lvl="1" eaLnBrk="1" hangingPunct="1"/>
            <a:r>
              <a:rPr lang="zh-CN" altLang="en-US"/>
              <a:t>食品卫生责任</a:t>
            </a:r>
          </a:p>
          <a:p>
            <a:pPr lvl="1" eaLnBrk="1" hangingPunct="1"/>
            <a:r>
              <a:rPr lang="zh-CN" altLang="en-US"/>
              <a:t>锅炉爆炸责任</a:t>
            </a:r>
          </a:p>
          <a:p>
            <a:pPr lvl="1" eaLnBrk="1" hangingPunct="1"/>
            <a:r>
              <a:rPr lang="zh-CN" altLang="en-US"/>
              <a:t>租用汽车责任</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六、公众责任保险相关产品</a:t>
            </a:r>
          </a:p>
        </p:txBody>
      </p:sp>
      <p:sp>
        <p:nvSpPr>
          <p:cNvPr id="27651"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1</a:t>
            </a:r>
            <a:r>
              <a:rPr lang="zh-CN" altLang="en-US" dirty="0">
                <a:ea typeface="宋体" pitchFamily="2" charset="-122"/>
              </a:rPr>
              <a:t>、公共营业场所火灾责任险 </a:t>
            </a:r>
          </a:p>
        </p:txBody>
      </p:sp>
      <p:sp>
        <p:nvSpPr>
          <p:cNvPr id="30723" name="Rectangle 3"/>
          <p:cNvSpPr>
            <a:spLocks noGrp="1"/>
          </p:cNvSpPr>
          <p:nvPr>
            <p:ph sz="quarter" idx="1"/>
          </p:nvPr>
        </p:nvSpPr>
        <p:spPr>
          <a:xfrm>
            <a:off x="457200" y="1600200"/>
            <a:ext cx="7467600" cy="4873625"/>
          </a:xfrm>
        </p:spPr>
        <p:txBody>
          <a:bodyPr/>
          <a:lstStyle/>
          <a:p>
            <a:pPr eaLnBrk="1" hangingPunct="1"/>
            <a:r>
              <a:rPr lang="zh-CN" altLang="en-US" sz="2800" dirty="0"/>
              <a:t>保险责任：</a:t>
            </a:r>
          </a:p>
          <a:p>
            <a:pPr lvl="1" eaLnBrk="1" hangingPunct="1"/>
            <a:r>
              <a:rPr lang="zh-CN" altLang="en-US" sz="2400" dirty="0"/>
              <a:t>被保险公共营业场所发生火灾，造成第三者财产损失或人身伤亡，依法应由被保险人承担的民事赔偿责任。</a:t>
            </a:r>
          </a:p>
          <a:p>
            <a:pPr lvl="1" eaLnBrk="1" hangingPunct="1"/>
            <a:r>
              <a:rPr lang="zh-CN" altLang="en-US" sz="2400" dirty="0"/>
              <a:t> 发生保险事故后，被保险人为防止或减少第三者财产损失或人身伤亡所支付的合理的、必要的施救费用和事先经保险公司书面同意的诉讼、律师费用。 </a:t>
            </a:r>
          </a:p>
          <a:p>
            <a:pPr eaLnBrk="1" hangingPunct="1"/>
            <a:r>
              <a:rPr lang="zh-CN" altLang="en-US" sz="2800" dirty="0"/>
              <a:t>被保险人：领有工商行政管理部门颁发的营业执照、有固定营业地点的公共营业场所。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2</a:t>
            </a:r>
            <a:r>
              <a:rPr lang="zh-CN" altLang="en-US" dirty="0">
                <a:ea typeface="宋体" pitchFamily="2" charset="-122"/>
              </a:rPr>
              <a:t>、金融机构责任保险 </a:t>
            </a:r>
          </a:p>
        </p:txBody>
      </p:sp>
      <p:sp>
        <p:nvSpPr>
          <p:cNvPr id="31747"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 </a:t>
            </a:r>
            <a:r>
              <a:rPr lang="zh-CN" altLang="en-US" sz="2800" b="1"/>
              <a:t>保险责任</a:t>
            </a:r>
          </a:p>
          <a:p>
            <a:pPr lvl="1" eaLnBrk="1" hangingPunct="1">
              <a:lnSpc>
                <a:spcPct val="90000"/>
              </a:lnSpc>
            </a:pPr>
            <a:r>
              <a:rPr lang="zh-CN" altLang="en-US" sz="2400"/>
              <a:t>金融机构的正式在册职工和签订劳动合同的临时工因疏忽或过失导致储户或第三者在营业大厅内的人员伤亡，依法应由被保险人承担的经济赔偿责任；</a:t>
            </a:r>
          </a:p>
          <a:p>
            <a:pPr lvl="1" eaLnBrk="1" hangingPunct="1">
              <a:lnSpc>
                <a:spcPct val="90000"/>
              </a:lnSpc>
            </a:pPr>
            <a:r>
              <a:rPr lang="zh-CN" altLang="en-US" sz="2400"/>
              <a:t>在保单注明的金融机构营业大厅内，由于发生暴力抢劫、劫持，导致储户或第三者的人身伤亡以及储户在该营业大厅内当时所提取的现金被抢夺的损失，依据法律或法律的基本原则应由被保险人承担的经济赔偿责任。</a:t>
            </a:r>
          </a:p>
          <a:p>
            <a:pPr lvl="1" eaLnBrk="1" hangingPunct="1">
              <a:lnSpc>
                <a:spcPct val="90000"/>
              </a:lnSpc>
            </a:pPr>
            <a:r>
              <a:rPr lang="zh-CN" altLang="en-US" sz="2400"/>
              <a:t>对被保险人因上述原因而支付的合理的、必要的施救费用，以及事先经本公司书面同意而支付的诉讼、律师费用。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dirty="0">
                <a:ea typeface="宋体" pitchFamily="2" charset="-122"/>
              </a:rPr>
              <a:t>3</a:t>
            </a:r>
            <a:r>
              <a:rPr lang="zh-CN" altLang="en-US" dirty="0">
                <a:ea typeface="宋体" pitchFamily="2" charset="-122"/>
              </a:rPr>
              <a:t>、户外广告媒体公众责任险 </a:t>
            </a:r>
          </a:p>
        </p:txBody>
      </p:sp>
      <p:sp>
        <p:nvSpPr>
          <p:cNvPr id="28675" name="Rectangle 3"/>
          <p:cNvSpPr>
            <a:spLocks noGrp="1"/>
          </p:cNvSpPr>
          <p:nvPr>
            <p:ph sz="quarter" idx="1"/>
          </p:nvPr>
        </p:nvSpPr>
        <p:spPr>
          <a:xfrm>
            <a:off x="457200" y="1600200"/>
            <a:ext cx="7467600" cy="4873625"/>
          </a:xfrm>
        </p:spPr>
        <p:txBody>
          <a:bodyPr/>
          <a:lstStyle/>
          <a:p>
            <a:pPr eaLnBrk="1" hangingPunct="1"/>
            <a:r>
              <a:rPr lang="zh-CN" altLang="en-US"/>
              <a:t>对户外广告媒体发生意外事故，造成第三者的人身伤亡或财产直接损毁，被保险人依法应承担的经济赔偿责任负责赔偿。</a:t>
            </a:r>
          </a:p>
          <a:p>
            <a:pPr eaLnBrk="1" hangingPunct="1"/>
            <a:r>
              <a:rPr lang="zh-CN" altLang="en-US"/>
              <a:t>被保险人：具有经营户外广告业务资格的广告企业设立的合法的户外广告媒体，其所有者或租用者。包括广告路牌、商业招牌、实物广告、霓红灯广告、箱式灯光广告、玻璃橱窗广告及各种屏幕显示广告。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保险责任</a:t>
            </a:r>
          </a:p>
        </p:txBody>
      </p:sp>
      <p:sp>
        <p:nvSpPr>
          <p:cNvPr id="29699" name="Rectangle 3"/>
          <p:cNvSpPr>
            <a:spLocks noGrp="1"/>
          </p:cNvSpPr>
          <p:nvPr>
            <p:ph sz="quarter" idx="1"/>
          </p:nvPr>
        </p:nvSpPr>
        <p:spPr>
          <a:xfrm>
            <a:off x="457200" y="1600200"/>
            <a:ext cx="7467600" cy="4873625"/>
          </a:xfrm>
        </p:spPr>
        <p:txBody>
          <a:bodyPr/>
          <a:lstStyle/>
          <a:p>
            <a:pPr eaLnBrk="1" hangingPunct="1"/>
            <a:r>
              <a:rPr lang="zh-CN" altLang="en-US"/>
              <a:t>户外广告媒体发生意外事故（主要是倒塌、脱落、坠落），造成第三者的人身伤亡或财产直接损毁，被保险人依法应承担的经济赔偿责任。</a:t>
            </a:r>
          </a:p>
          <a:p>
            <a:pPr eaLnBrk="1" hangingPunct="1"/>
            <a:r>
              <a:rPr lang="zh-CN" altLang="en-US"/>
              <a:t>被保险人为应付诉讼、仲裁或协商解决保险事故所需支付的费用及其他费用。 </a:t>
            </a:r>
          </a:p>
          <a:p>
            <a:pPr eaLnBrk="1" hangingPunct="1"/>
            <a:r>
              <a:rPr lang="zh-CN" altLang="en-US"/>
              <a:t>年累计赔偿限额根据被保险人的年营业额确定</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latin typeface="Times New Roman" pitchFamily="18" charset="0"/>
                <a:ea typeface="宋体" pitchFamily="2" charset="-122"/>
              </a:rPr>
              <a:t>4</a:t>
            </a:r>
            <a:r>
              <a:rPr lang="zh-CN" altLang="en-US">
                <a:latin typeface="Times New Roman" pitchFamily="18" charset="0"/>
                <a:ea typeface="宋体" pitchFamily="2" charset="-122"/>
              </a:rPr>
              <a:t>、其他公众责任保险的产品</a:t>
            </a:r>
            <a:r>
              <a:rPr lang="zh-CN" altLang="en-US">
                <a:ea typeface="宋体" pitchFamily="2" charset="-122"/>
              </a:rPr>
              <a:t> </a:t>
            </a:r>
          </a:p>
        </p:txBody>
      </p:sp>
      <p:sp>
        <p:nvSpPr>
          <p:cNvPr id="51203"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itchFamily="18" charset="0"/>
              </a:rPr>
              <a:t>场所责任保险</a:t>
            </a:r>
          </a:p>
          <a:p>
            <a:pPr algn="just" eaLnBrk="1" hangingPunct="1"/>
            <a:r>
              <a:rPr lang="zh-CN" altLang="en-US">
                <a:latin typeface="Times New Roman" pitchFamily="18" charset="0"/>
              </a:rPr>
              <a:t>电梯责任保险</a:t>
            </a:r>
          </a:p>
          <a:p>
            <a:pPr algn="just" eaLnBrk="1" hangingPunct="1"/>
            <a:r>
              <a:rPr lang="zh-CN" altLang="en-US">
                <a:latin typeface="Times New Roman" pitchFamily="18" charset="0"/>
              </a:rPr>
              <a:t>承包人责任保险</a:t>
            </a:r>
            <a:endParaRPr lang="zh-CN" altLang="en-US"/>
          </a:p>
          <a:p>
            <a:pPr algn="just" eaLnBrk="1" hangingPunct="1"/>
            <a:r>
              <a:rPr lang="zh-CN" altLang="en-US">
                <a:latin typeface="Times New Roman" pitchFamily="18" charset="0"/>
              </a:rPr>
              <a:t>个人责任保险</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0" fill="hold">
                                          <p:stCondLst>
                                            <p:cond delay="0"/>
                                          </p:stCondLst>
                                        </p:cTn>
                                        <p:tgtEl>
                                          <p:spTgt spid="51202"/>
                                        </p:tgtEl>
                                        <p:attrNameLst>
                                          <p:attrName>style.visibility</p:attrName>
                                        </p:attrNameLst>
                                      </p:cBhvr>
                                      <p:to>
                                        <p:strVal val="visible"/>
                                      </p:to>
                                    </p:set>
                                    <p:animEffect transition="in" filter="fade">
                                      <p:cBhvr>
                                        <p:cTn id="7" dur="1000"/>
                                        <p:tgtEl>
                                          <p:spTgt spid="51202"/>
                                        </p:tgtEl>
                                      </p:cBhvr>
                                    </p:animEffect>
                                    <p:anim calcmode="lin" valueType="num">
                                      <p:cBhvr>
                                        <p:cTn id="8" dur="1000" fill="hold"/>
                                        <p:tgtEl>
                                          <p:spTgt spid="51202"/>
                                        </p:tgtEl>
                                        <p:attrNameLst>
                                          <p:attrName>ppt_x</p:attrName>
                                        </p:attrNameLst>
                                      </p:cBhvr>
                                      <p:tavLst>
                                        <p:tav tm="0">
                                          <p:val>
                                            <p:strVal val="#ppt_x"/>
                                          </p:val>
                                        </p:tav>
                                        <p:tav tm="100000">
                                          <p:val>
                                            <p:strVal val="#ppt_x"/>
                                          </p:val>
                                        </p:tav>
                                      </p:tavLst>
                                    </p:anim>
                                    <p:anim calcmode="lin" valueType="num">
                                      <p:cBhvr>
                                        <p:cTn id="9" dur="1000" fill="hold"/>
                                        <p:tgtEl>
                                          <p:spTgt spid="5120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0" fill="hold">
                                          <p:stCondLst>
                                            <p:cond delay="0"/>
                                          </p:stCondLst>
                                        </p:cTn>
                                        <p:tgtEl>
                                          <p:spTgt spid="51203">
                                            <p:txEl>
                                              <p:pRg st="3" end="3"/>
                                            </p:txEl>
                                          </p:spTgt>
                                        </p:tgtEl>
                                        <p:attrNameLst>
                                          <p:attrName>style.visibility</p:attrName>
                                        </p:attrNameLst>
                                      </p:cBhvr>
                                      <p:to>
                                        <p:strVal val="visible"/>
                                      </p:to>
                                    </p:set>
                                    <p:anim calcmode="lin" valueType="num">
                                      <p:cBhvr additive="base">
                                        <p:cTn id="14" dur="1000" fill="hold">
                                          <p:stCondLst>
                                            <p:cond delay="0"/>
                                          </p:stCondLst>
                                        </p:cTn>
                                        <p:tgtEl>
                                          <p:spTgt spid="51203">
                                            <p:txEl>
                                              <p:pRg st="3" end="3"/>
                                            </p:txEl>
                                          </p:spTgt>
                                        </p:tgtEl>
                                        <p:attrNameLst>
                                          <p:attrName>ppt_x</p:attrName>
                                        </p:attrNameLst>
                                      </p:cBhvr>
                                      <p:tavLst>
                                        <p:tav tm="0">
                                          <p:val>
                                            <p:strVal val="#ppt_x"/>
                                          </p:val>
                                        </p:tav>
                                        <p:tav tm="100000">
                                          <p:val>
                                            <p:strVal val="#ppt_x"/>
                                          </p:val>
                                        </p:tav>
                                      </p:tavLst>
                                    </p:anim>
                                    <p:anim calcmode="lin" valueType="num">
                                      <p:cBhvr additive="base">
                                        <p:cTn id="15" dur="1000" fill="hold">
                                          <p:stCondLst>
                                            <p:cond delay="0"/>
                                          </p:stCondLst>
                                        </p:cTn>
                                        <p:tgtEl>
                                          <p:spTgt spid="5120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0" fill="hold">
                                          <p:stCondLst>
                                            <p:cond delay="0"/>
                                          </p:stCondLst>
                                        </p:cTn>
                                        <p:tgtEl>
                                          <p:spTgt spid="51203">
                                            <p:txEl>
                                              <p:pRg st="2" end="2"/>
                                            </p:txEl>
                                          </p:spTgt>
                                        </p:tgtEl>
                                        <p:attrNameLst>
                                          <p:attrName>style.visibility</p:attrName>
                                        </p:attrNameLst>
                                      </p:cBhvr>
                                      <p:to>
                                        <p:strVal val="visible"/>
                                      </p:to>
                                    </p:set>
                                    <p:anim calcmode="lin" valueType="num">
                                      <p:cBhvr additive="base">
                                        <p:cTn id="20" dur="1000" fill="hold">
                                          <p:stCondLst>
                                            <p:cond delay="0"/>
                                          </p:stCondLst>
                                        </p:cTn>
                                        <p:tgtEl>
                                          <p:spTgt spid="51203">
                                            <p:txEl>
                                              <p:pRg st="2" end="2"/>
                                            </p:txEl>
                                          </p:spTgt>
                                        </p:tgtEl>
                                        <p:attrNameLst>
                                          <p:attrName>ppt_x</p:attrName>
                                        </p:attrNameLst>
                                      </p:cBhvr>
                                      <p:tavLst>
                                        <p:tav tm="0">
                                          <p:val>
                                            <p:strVal val="#ppt_x"/>
                                          </p:val>
                                        </p:tav>
                                        <p:tav tm="100000">
                                          <p:val>
                                            <p:strVal val="#ppt_x"/>
                                          </p:val>
                                        </p:tav>
                                      </p:tavLst>
                                    </p:anim>
                                    <p:anim calcmode="lin" valueType="num">
                                      <p:cBhvr additive="base">
                                        <p:cTn id="21" dur="1000" fill="hold">
                                          <p:stCondLst>
                                            <p:cond delay="0"/>
                                          </p:stCondLst>
                                        </p:cTn>
                                        <p:tgtEl>
                                          <p:spTgt spid="5120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1" fill="hold" grpId="0" nodeType="clickEffect">
                                  <p:stCondLst>
                                    <p:cond delay="0"/>
                                  </p:stCondLst>
                                  <p:childTnLst>
                                    <p:set>
                                      <p:cBhvr>
                                        <p:cTn id="25" dur="0" fill="hold">
                                          <p:stCondLst>
                                            <p:cond delay="0"/>
                                          </p:stCondLst>
                                        </p:cTn>
                                        <p:tgtEl>
                                          <p:spTgt spid="51203">
                                            <p:txEl>
                                              <p:pRg st="1" end="1"/>
                                            </p:txEl>
                                          </p:spTgt>
                                        </p:tgtEl>
                                        <p:attrNameLst>
                                          <p:attrName>style.visibility</p:attrName>
                                        </p:attrNameLst>
                                      </p:cBhvr>
                                      <p:to>
                                        <p:strVal val="visible"/>
                                      </p:to>
                                    </p:set>
                                    <p:anim calcmode="lin" valueType="num">
                                      <p:cBhvr additive="base">
                                        <p:cTn id="26" dur="1000" fill="hold">
                                          <p:stCondLst>
                                            <p:cond delay="0"/>
                                          </p:stCondLst>
                                        </p:cTn>
                                        <p:tgtEl>
                                          <p:spTgt spid="51203">
                                            <p:txEl>
                                              <p:pRg st="1" end="1"/>
                                            </p:txEl>
                                          </p:spTgt>
                                        </p:tgtEl>
                                        <p:attrNameLst>
                                          <p:attrName>ppt_x</p:attrName>
                                        </p:attrNameLst>
                                      </p:cBhvr>
                                      <p:tavLst>
                                        <p:tav tm="0">
                                          <p:val>
                                            <p:strVal val="#ppt_x"/>
                                          </p:val>
                                        </p:tav>
                                        <p:tav tm="100000">
                                          <p:val>
                                            <p:strVal val="#ppt_x"/>
                                          </p:val>
                                        </p:tav>
                                      </p:tavLst>
                                    </p:anim>
                                    <p:anim calcmode="lin" valueType="num">
                                      <p:cBhvr additive="base">
                                        <p:cTn id="27" dur="1000" fill="hold">
                                          <p:stCondLst>
                                            <p:cond delay="0"/>
                                          </p:stCondLst>
                                        </p:cTn>
                                        <p:tgtEl>
                                          <p:spTgt spid="5120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1" fill="hold" grpId="0" nodeType="clickEffect">
                                  <p:stCondLst>
                                    <p:cond delay="0"/>
                                  </p:stCondLst>
                                  <p:childTnLst>
                                    <p:set>
                                      <p:cBhvr>
                                        <p:cTn id="31" dur="0" fill="hold">
                                          <p:stCondLst>
                                            <p:cond delay="0"/>
                                          </p:stCondLst>
                                        </p:cTn>
                                        <p:tgtEl>
                                          <p:spTgt spid="51203">
                                            <p:txEl>
                                              <p:pRg st="0" end="0"/>
                                            </p:txEl>
                                          </p:spTgt>
                                        </p:tgtEl>
                                        <p:attrNameLst>
                                          <p:attrName>style.visibility</p:attrName>
                                        </p:attrNameLst>
                                      </p:cBhvr>
                                      <p:to>
                                        <p:strVal val="visible"/>
                                      </p:to>
                                    </p:set>
                                    <p:anim calcmode="lin" valueType="num">
                                      <p:cBhvr additive="base">
                                        <p:cTn id="32" dur="1000" fill="hold">
                                          <p:stCondLst>
                                            <p:cond delay="0"/>
                                          </p:stCondLst>
                                        </p:cTn>
                                        <p:tgtEl>
                                          <p:spTgt spid="51203">
                                            <p:txEl>
                                              <p:pRg st="0" end="0"/>
                                            </p:txEl>
                                          </p:spTgt>
                                        </p:tgtEl>
                                        <p:attrNameLst>
                                          <p:attrName>ppt_x</p:attrName>
                                        </p:attrNameLst>
                                      </p:cBhvr>
                                      <p:tavLst>
                                        <p:tav tm="0">
                                          <p:val>
                                            <p:strVal val="#ppt_x"/>
                                          </p:val>
                                        </p:tav>
                                        <p:tav tm="100000">
                                          <p:val>
                                            <p:strVal val="#ppt_x"/>
                                          </p:val>
                                        </p:tav>
                                      </p:tavLst>
                                    </p:anim>
                                    <p:anim calcmode="lin" valueType="num">
                                      <p:cBhvr additive="base">
                                        <p:cTn id="33" dur="1000" fill="hold">
                                          <p:stCondLst>
                                            <p:cond delay="0"/>
                                          </p:stCondLst>
                                        </p:cTn>
                                        <p:tgtEl>
                                          <p:spTgt spid="51203">
                                            <p:txEl>
                                              <p:pRg st="0" end="0"/>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build="p" rev="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t>第三节</a:t>
            </a:r>
            <a:endParaRPr lang="zh-CN" altLang="en-US" dirty="0">
              <a:latin typeface="Times New Roman" pitchFamily="18" charset="0"/>
              <a:ea typeface="宋体" pitchFamily="2" charset="-122"/>
            </a:endParaRPr>
          </a:p>
        </p:txBody>
      </p:sp>
      <p:sp>
        <p:nvSpPr>
          <p:cNvPr id="33795" name="Rectangle 3"/>
          <p:cNvSpPr>
            <a:spLocks noGrp="1"/>
          </p:cNvSpPr>
          <p:nvPr>
            <p:ph type="subTitle" idx="1"/>
          </p:nvPr>
        </p:nvSpPr>
        <p:spPr>
          <a:xfrm>
            <a:off x="1371600" y="3886200"/>
            <a:ext cx="6400800" cy="1752600"/>
          </a:xfrm>
        </p:spPr>
        <p:txBody>
          <a:bodyPr/>
          <a:lstStyle/>
          <a:p>
            <a:pPr algn="ctr" eaLnBrk="1" hangingPunct="1"/>
            <a:r>
              <a:rPr lang="zh-CN" altLang="en-US" dirty="0">
                <a:latin typeface="Times New Roman" pitchFamily="18" charset="0"/>
                <a:ea typeface="宋体" pitchFamily="2" charset="-122"/>
              </a:rPr>
              <a:t>产品责任保险</a:t>
            </a:r>
          </a:p>
          <a:p>
            <a:pPr algn="ctr" eaLnBrk="1" hangingPunct="1">
              <a:buFontTx/>
              <a:buNone/>
            </a:pPr>
            <a:endParaRPr lang="zh-CN"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一、定义</a:t>
            </a:r>
            <a:r>
              <a:rPr lang="zh-CN" altLang="en-US">
                <a:ea typeface="宋体" pitchFamily="2" charset="-122"/>
              </a:rPr>
              <a:t> </a:t>
            </a:r>
          </a:p>
        </p:txBody>
      </p:sp>
      <p:sp>
        <p:nvSpPr>
          <p:cNvPr id="53251" name="Rectangle 3"/>
          <p:cNvSpPr>
            <a:spLocks noGrp="1"/>
          </p:cNvSpPr>
          <p:nvPr>
            <p:ph sz="quarter" idx="1"/>
          </p:nvPr>
        </p:nvSpPr>
        <p:spPr>
          <a:xfrm>
            <a:off x="457200" y="1600200"/>
            <a:ext cx="7467600" cy="4873625"/>
          </a:xfrm>
        </p:spPr>
        <p:txBody>
          <a:bodyPr/>
          <a:lstStyle/>
          <a:p>
            <a:pPr eaLnBrk="1" hangingPunct="1"/>
            <a:r>
              <a:rPr lang="zh-CN" altLang="en-US" sz="2800"/>
              <a:t>产品责任是指与产品有关的制造商、批发商或零售商等各方对产品因存在缺陷而在被使用过程中发生意外并造成用户或他人人身伤害和财产损失，依法应承担的经济赔偿责任。</a:t>
            </a:r>
          </a:p>
          <a:p>
            <a:pPr lvl="1" eaLnBrk="1" hangingPunct="1"/>
            <a:r>
              <a:rPr lang="zh-CN" altLang="en-US" sz="2400">
                <a:latin typeface="Times New Roman" pitchFamily="18" charset="0"/>
              </a:rPr>
              <a:t>产品合同责任（违约责任）：受害者与生产者具有直接的合同关系</a:t>
            </a:r>
          </a:p>
          <a:p>
            <a:pPr lvl="2" eaLnBrk="1" hangingPunct="1"/>
            <a:r>
              <a:rPr lang="zh-CN" altLang="en-US" sz="2000">
                <a:latin typeface="Times New Roman" pitchFamily="18" charset="0"/>
              </a:rPr>
              <a:t>（以前仅限于此，后来逐渐发展包括了产品侵权责任）。</a:t>
            </a:r>
            <a:r>
              <a:rPr lang="zh-CN" altLang="en-US" sz="2000"/>
              <a:t> </a:t>
            </a:r>
          </a:p>
          <a:p>
            <a:pPr lvl="1" eaLnBrk="1" hangingPunct="1"/>
            <a:r>
              <a:rPr lang="zh-CN" altLang="en-US" sz="2400">
                <a:latin typeface="Times New Roman" pitchFamily="18" charset="0"/>
              </a:rPr>
              <a:t>产品侵权责任：以侵害消费者为前提，而并非以合同为前提。</a:t>
            </a:r>
            <a:r>
              <a:rPr lang="zh-CN" altLang="en-US" sz="240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0" fill="hold">
                                          <p:stCondLst>
                                            <p:cond delay="0"/>
                                          </p:stCondLst>
                                        </p:cTn>
                                        <p:tgtEl>
                                          <p:spTgt spid="53250"/>
                                        </p:tgtEl>
                                        <p:attrNameLst>
                                          <p:attrName>style.visibility</p:attrName>
                                        </p:attrNameLst>
                                      </p:cBhvr>
                                      <p:to>
                                        <p:strVal val="visible"/>
                                      </p:to>
                                    </p:set>
                                    <p:animEffect transition="in" filter="fade">
                                      <p:cBhvr>
                                        <p:cTn id="7" dur="1000"/>
                                        <p:tgtEl>
                                          <p:spTgt spid="53250"/>
                                        </p:tgtEl>
                                      </p:cBhvr>
                                    </p:animEffect>
                                    <p:anim calcmode="lin" valueType="num">
                                      <p:cBhvr>
                                        <p:cTn id="8" dur="1000" fill="hold"/>
                                        <p:tgtEl>
                                          <p:spTgt spid="53250"/>
                                        </p:tgtEl>
                                        <p:attrNameLst>
                                          <p:attrName>ppt_x</p:attrName>
                                        </p:attrNameLst>
                                      </p:cBhvr>
                                      <p:tavLst>
                                        <p:tav tm="0">
                                          <p:val>
                                            <p:strVal val="#ppt_x"/>
                                          </p:val>
                                        </p:tav>
                                        <p:tav tm="100000">
                                          <p:val>
                                            <p:strVal val="#ppt_x"/>
                                          </p:val>
                                        </p:tav>
                                      </p:tavLst>
                                    </p:anim>
                                    <p:anim calcmode="lin" valueType="num">
                                      <p:cBhvr>
                                        <p:cTn id="9" dur="897" decel="100000" fill="hold"/>
                                        <p:tgtEl>
                                          <p:spTgt spid="53250"/>
                                        </p:tgtEl>
                                        <p:attrNameLst>
                                          <p:attrName>ppt_y</p:attrName>
                                        </p:attrNameLst>
                                      </p:cBhvr>
                                      <p:tavLst>
                                        <p:tav tm="0">
                                          <p:val>
                                            <p:strVal val="#ppt_y+1"/>
                                          </p:val>
                                        </p:tav>
                                        <p:tav tm="100000">
                                          <p:val>
                                            <p:strVal val="#ppt_y-.03"/>
                                          </p:val>
                                        </p:tav>
                                      </p:tavLst>
                                    </p:anim>
                                    <p:anim calcmode="lin" valueType="num">
                                      <p:cBhvr>
                                        <p:cTn id="10" dur="97" accel="100000" fill="hold">
                                          <p:stCondLst>
                                            <p:cond delay="897"/>
                                          </p:stCondLst>
                                        </p:cTn>
                                        <p:tgtEl>
                                          <p:spTgt spid="53250"/>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0" fill="hold">
                                          <p:stCondLst>
                                            <p:cond delay="0"/>
                                          </p:stCondLst>
                                        </p:cTn>
                                        <p:tgtEl>
                                          <p:spTgt spid="53251">
                                            <p:txEl>
                                              <p:pRg st="0" end="0"/>
                                            </p:txEl>
                                          </p:spTgt>
                                        </p:tgtEl>
                                        <p:attrNameLst>
                                          <p:attrName>style.visibility</p:attrName>
                                        </p:attrNameLst>
                                      </p:cBhvr>
                                      <p:to>
                                        <p:strVal val="visible"/>
                                      </p:to>
                                    </p:set>
                                    <p:animEffect transition="in" filter="fade">
                                      <p:cBhvr>
                                        <p:cTn id="15" dur="1000"/>
                                        <p:tgtEl>
                                          <p:spTgt spid="53251">
                                            <p:txEl>
                                              <p:pRg st="0" end="0"/>
                                            </p:txEl>
                                          </p:spTgt>
                                        </p:tgtEl>
                                      </p:cBhvr>
                                    </p:animEffect>
                                    <p:anim calcmode="lin" valueType="num">
                                      <p:cBhvr>
                                        <p:cTn id="16" dur="1000" fill="hold"/>
                                        <p:tgtEl>
                                          <p:spTgt spid="53251">
                                            <p:txEl>
                                              <p:pRg st="0" end="0"/>
                                            </p:txEl>
                                          </p:spTgt>
                                        </p:tgtEl>
                                        <p:attrNameLst>
                                          <p:attrName>ppt_x</p:attrName>
                                        </p:attrNameLst>
                                      </p:cBhvr>
                                      <p:tavLst>
                                        <p:tav tm="0">
                                          <p:val>
                                            <p:strVal val="#ppt_x"/>
                                          </p:val>
                                        </p:tav>
                                        <p:tav tm="100000">
                                          <p:val>
                                            <p:strVal val="#ppt_x"/>
                                          </p:val>
                                        </p:tav>
                                      </p:tavLst>
                                    </p:anim>
                                    <p:anim calcmode="lin" valueType="num">
                                      <p:cBhvr>
                                        <p:cTn id="17" dur="897" decel="100000" fill="hold"/>
                                        <p:tgtEl>
                                          <p:spTgt spid="53251">
                                            <p:txEl>
                                              <p:pRg st="0" end="0"/>
                                            </p:txEl>
                                          </p:spTgt>
                                        </p:tgtEl>
                                        <p:attrNameLst>
                                          <p:attrName>ppt_y</p:attrName>
                                        </p:attrNameLst>
                                      </p:cBhvr>
                                      <p:tavLst>
                                        <p:tav tm="0">
                                          <p:val>
                                            <p:strVal val="#ppt_y+1"/>
                                          </p:val>
                                        </p:tav>
                                        <p:tav tm="100000">
                                          <p:val>
                                            <p:strVal val="#ppt_y-.03"/>
                                          </p:val>
                                        </p:tav>
                                      </p:tavLst>
                                    </p:anim>
                                    <p:anim calcmode="lin" valueType="num">
                                      <p:cBhvr>
                                        <p:cTn id="18" dur="97" accel="100000" fill="hold">
                                          <p:stCondLst>
                                            <p:cond delay="897"/>
                                          </p:stCondLst>
                                        </p:cTn>
                                        <p:tgtEl>
                                          <p:spTgt spid="53251">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0" fill="hold">
                                          <p:stCondLst>
                                            <p:cond delay="0"/>
                                          </p:stCondLst>
                                        </p:cTn>
                                        <p:tgtEl>
                                          <p:spTgt spid="53251">
                                            <p:txEl>
                                              <p:pRg st="1" end="1"/>
                                            </p:txEl>
                                          </p:spTgt>
                                        </p:tgtEl>
                                        <p:attrNameLst>
                                          <p:attrName>style.visibility</p:attrName>
                                        </p:attrNameLst>
                                      </p:cBhvr>
                                      <p:to>
                                        <p:strVal val="visible"/>
                                      </p:to>
                                    </p:set>
                                    <p:animEffect transition="in" filter="fade">
                                      <p:cBhvr>
                                        <p:cTn id="21" dur="1000"/>
                                        <p:tgtEl>
                                          <p:spTgt spid="53251">
                                            <p:txEl>
                                              <p:pRg st="1" end="1"/>
                                            </p:txEl>
                                          </p:spTgt>
                                        </p:tgtEl>
                                      </p:cBhvr>
                                    </p:animEffect>
                                    <p:anim calcmode="lin" valueType="num">
                                      <p:cBhvr>
                                        <p:cTn id="22" dur="1000" fill="hold"/>
                                        <p:tgtEl>
                                          <p:spTgt spid="53251">
                                            <p:txEl>
                                              <p:pRg st="1" end="1"/>
                                            </p:txEl>
                                          </p:spTgt>
                                        </p:tgtEl>
                                        <p:attrNameLst>
                                          <p:attrName>ppt_x</p:attrName>
                                        </p:attrNameLst>
                                      </p:cBhvr>
                                      <p:tavLst>
                                        <p:tav tm="0">
                                          <p:val>
                                            <p:strVal val="#ppt_x"/>
                                          </p:val>
                                        </p:tav>
                                        <p:tav tm="100000">
                                          <p:val>
                                            <p:strVal val="#ppt_x"/>
                                          </p:val>
                                        </p:tav>
                                      </p:tavLst>
                                    </p:anim>
                                    <p:anim calcmode="lin" valueType="num">
                                      <p:cBhvr>
                                        <p:cTn id="23" dur="897" decel="100000" fill="hold"/>
                                        <p:tgtEl>
                                          <p:spTgt spid="53251">
                                            <p:txEl>
                                              <p:pRg st="1" end="1"/>
                                            </p:txEl>
                                          </p:spTgt>
                                        </p:tgtEl>
                                        <p:attrNameLst>
                                          <p:attrName>ppt_y</p:attrName>
                                        </p:attrNameLst>
                                      </p:cBhvr>
                                      <p:tavLst>
                                        <p:tav tm="0">
                                          <p:val>
                                            <p:strVal val="#ppt_y+1"/>
                                          </p:val>
                                        </p:tav>
                                        <p:tav tm="100000">
                                          <p:val>
                                            <p:strVal val="#ppt_y-.03"/>
                                          </p:val>
                                        </p:tav>
                                      </p:tavLst>
                                    </p:anim>
                                    <p:anim calcmode="lin" valueType="num">
                                      <p:cBhvr>
                                        <p:cTn id="24" dur="97" accel="100000" fill="hold">
                                          <p:stCondLst>
                                            <p:cond delay="897"/>
                                          </p:stCondLst>
                                        </p:cTn>
                                        <p:tgtEl>
                                          <p:spTgt spid="53251">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0" fill="hold">
                                          <p:stCondLst>
                                            <p:cond delay="0"/>
                                          </p:stCondLst>
                                        </p:cTn>
                                        <p:tgtEl>
                                          <p:spTgt spid="53251">
                                            <p:txEl>
                                              <p:pRg st="2" end="2"/>
                                            </p:txEl>
                                          </p:spTgt>
                                        </p:tgtEl>
                                        <p:attrNameLst>
                                          <p:attrName>style.visibility</p:attrName>
                                        </p:attrNameLst>
                                      </p:cBhvr>
                                      <p:to>
                                        <p:strVal val="visible"/>
                                      </p:to>
                                    </p:set>
                                    <p:animEffect transition="in" filter="fade">
                                      <p:cBhvr>
                                        <p:cTn id="27" dur="1000"/>
                                        <p:tgtEl>
                                          <p:spTgt spid="53251">
                                            <p:txEl>
                                              <p:pRg st="2" end="2"/>
                                            </p:txEl>
                                          </p:spTgt>
                                        </p:tgtEl>
                                      </p:cBhvr>
                                    </p:animEffect>
                                    <p:anim calcmode="lin" valueType="num">
                                      <p:cBhvr>
                                        <p:cTn id="28" dur="1000" fill="hold"/>
                                        <p:tgtEl>
                                          <p:spTgt spid="53251">
                                            <p:txEl>
                                              <p:pRg st="2" end="2"/>
                                            </p:txEl>
                                          </p:spTgt>
                                        </p:tgtEl>
                                        <p:attrNameLst>
                                          <p:attrName>ppt_x</p:attrName>
                                        </p:attrNameLst>
                                      </p:cBhvr>
                                      <p:tavLst>
                                        <p:tav tm="0">
                                          <p:val>
                                            <p:strVal val="#ppt_x"/>
                                          </p:val>
                                        </p:tav>
                                        <p:tav tm="100000">
                                          <p:val>
                                            <p:strVal val="#ppt_x"/>
                                          </p:val>
                                        </p:tav>
                                      </p:tavLst>
                                    </p:anim>
                                    <p:anim calcmode="lin" valueType="num">
                                      <p:cBhvr>
                                        <p:cTn id="29" dur="897" decel="100000" fill="hold"/>
                                        <p:tgtEl>
                                          <p:spTgt spid="53251">
                                            <p:txEl>
                                              <p:pRg st="2" end="2"/>
                                            </p:txEl>
                                          </p:spTgt>
                                        </p:tgtEl>
                                        <p:attrNameLst>
                                          <p:attrName>ppt_y</p:attrName>
                                        </p:attrNameLst>
                                      </p:cBhvr>
                                      <p:tavLst>
                                        <p:tav tm="0">
                                          <p:val>
                                            <p:strVal val="#ppt_y+1"/>
                                          </p:val>
                                        </p:tav>
                                        <p:tav tm="100000">
                                          <p:val>
                                            <p:strVal val="#ppt_y-.03"/>
                                          </p:val>
                                        </p:tav>
                                      </p:tavLst>
                                    </p:anim>
                                    <p:anim calcmode="lin" valueType="num">
                                      <p:cBhvr>
                                        <p:cTn id="30" dur="97" accel="100000" fill="hold">
                                          <p:stCondLst>
                                            <p:cond delay="897"/>
                                          </p:stCondLst>
                                        </p:cTn>
                                        <p:tgtEl>
                                          <p:spTgt spid="53251">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0" fill="hold">
                                          <p:stCondLst>
                                            <p:cond delay="0"/>
                                          </p:stCondLst>
                                        </p:cTn>
                                        <p:tgtEl>
                                          <p:spTgt spid="53251">
                                            <p:txEl>
                                              <p:pRg st="3" end="3"/>
                                            </p:txEl>
                                          </p:spTgt>
                                        </p:tgtEl>
                                        <p:attrNameLst>
                                          <p:attrName>style.visibility</p:attrName>
                                        </p:attrNameLst>
                                      </p:cBhvr>
                                      <p:to>
                                        <p:strVal val="visible"/>
                                      </p:to>
                                    </p:set>
                                    <p:animEffect transition="in" filter="fade">
                                      <p:cBhvr>
                                        <p:cTn id="33" dur="1000"/>
                                        <p:tgtEl>
                                          <p:spTgt spid="53251">
                                            <p:txEl>
                                              <p:pRg st="3" end="3"/>
                                            </p:txEl>
                                          </p:spTgt>
                                        </p:tgtEl>
                                      </p:cBhvr>
                                    </p:animEffect>
                                    <p:anim calcmode="lin" valueType="num">
                                      <p:cBhvr>
                                        <p:cTn id="34" dur="1000" fill="hold"/>
                                        <p:tgtEl>
                                          <p:spTgt spid="53251">
                                            <p:txEl>
                                              <p:pRg st="3" end="3"/>
                                            </p:txEl>
                                          </p:spTgt>
                                        </p:tgtEl>
                                        <p:attrNameLst>
                                          <p:attrName>ppt_x</p:attrName>
                                        </p:attrNameLst>
                                      </p:cBhvr>
                                      <p:tavLst>
                                        <p:tav tm="0">
                                          <p:val>
                                            <p:strVal val="#ppt_x"/>
                                          </p:val>
                                        </p:tav>
                                        <p:tav tm="100000">
                                          <p:val>
                                            <p:strVal val="#ppt_x"/>
                                          </p:val>
                                        </p:tav>
                                      </p:tavLst>
                                    </p:anim>
                                    <p:anim calcmode="lin" valueType="num">
                                      <p:cBhvr>
                                        <p:cTn id="35" dur="897" decel="100000" fill="hold"/>
                                        <p:tgtEl>
                                          <p:spTgt spid="53251">
                                            <p:txEl>
                                              <p:pRg st="3" end="3"/>
                                            </p:txEl>
                                          </p:spTgt>
                                        </p:tgtEl>
                                        <p:attrNameLst>
                                          <p:attrName>ppt_y</p:attrName>
                                        </p:attrNameLst>
                                      </p:cBhvr>
                                      <p:tavLst>
                                        <p:tav tm="0">
                                          <p:val>
                                            <p:strVal val="#ppt_y+1"/>
                                          </p:val>
                                        </p:tav>
                                        <p:tav tm="100000">
                                          <p:val>
                                            <p:strVal val="#ppt_y-.03"/>
                                          </p:val>
                                        </p:tav>
                                      </p:tavLst>
                                    </p:anim>
                                    <p:anim calcmode="lin" valueType="num">
                                      <p:cBhvr>
                                        <p:cTn id="36" dur="97" accel="100000" fill="hold">
                                          <p:stCondLst>
                                            <p:cond delay="897"/>
                                          </p:stCondLst>
                                        </p:cTn>
                                        <p:tgtEl>
                                          <p:spTgt spid="53251">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一、责任保险的概念</a:t>
            </a:r>
          </a:p>
        </p:txBody>
      </p:sp>
      <p:sp>
        <p:nvSpPr>
          <p:cNvPr id="3" name="内容占位符 2"/>
          <p:cNvSpPr>
            <a:spLocks noGrp="1"/>
          </p:cNvSpPr>
          <p:nvPr>
            <p:ph sz="quarter" idx="1"/>
          </p:nvPr>
        </p:nvSpPr>
        <p:spPr/>
        <p:txBody>
          <a:bodyPr/>
          <a:lstStyle/>
          <a:p>
            <a:r>
              <a:rPr lang="zh-CN" altLang="zh-CN" dirty="0"/>
              <a:t>责任保险（</a:t>
            </a:r>
            <a:r>
              <a:rPr lang="en-US" altLang="zh-CN" dirty="0"/>
              <a:t>Liability Insurance</a:t>
            </a:r>
            <a:r>
              <a:rPr lang="zh-CN" altLang="zh-CN" dirty="0"/>
              <a:t>）是以被保险人对第三者依法应该承担的赔偿责任为保险标的的保险。</a:t>
            </a:r>
            <a:endParaRPr lang="en-US" altLang="zh-CN" dirty="0"/>
          </a:p>
          <a:p>
            <a:r>
              <a:rPr lang="zh-CN" altLang="zh-CN" dirty="0"/>
              <a:t>赔偿责任</a:t>
            </a:r>
            <a:r>
              <a:rPr lang="zh-CN" altLang="en-US" dirty="0"/>
              <a:t>：</a:t>
            </a:r>
            <a:r>
              <a:rPr lang="zh-CN" altLang="zh-CN" dirty="0"/>
              <a:t>指公民或法人因疏忽行为或过失行为损害他人财产和人身而依法应对受害人承担的民事损害赔偿责任。</a:t>
            </a:r>
            <a:endParaRPr lang="zh-CN"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a:xfrm>
            <a:off x="457200" y="274638"/>
            <a:ext cx="7859713" cy="1143000"/>
          </a:xfrm>
        </p:spPr>
        <p:txBody>
          <a:bodyPr wrap="square" numCol="1" anchorCtr="0" compatLnSpc="1">
            <a:prstTxWarp prst="textNoShape">
              <a:avLst/>
            </a:prstTxWarp>
            <a:normAutofit fontScale="90000"/>
          </a:bodyPr>
          <a:lstStyle/>
          <a:p>
            <a:pPr eaLnBrk="1" fontAlgn="auto" hangingPunct="1">
              <a:spcAft>
                <a:spcPts val="0"/>
              </a:spcAft>
              <a:defRPr/>
            </a:pPr>
            <a:r>
              <a:rPr lang="zh-CN" altLang="en-US" sz="4000" dirty="0">
                <a:ea typeface="宋体" pitchFamily="2" charset="-122"/>
              </a:rPr>
              <a:t>二、产品责任与产品质量纠纷的区别</a:t>
            </a:r>
          </a:p>
        </p:txBody>
      </p:sp>
      <p:sp>
        <p:nvSpPr>
          <p:cNvPr id="35843" name="Rectangle 3"/>
          <p:cNvSpPr>
            <a:spLocks noGrp="1"/>
          </p:cNvSpPr>
          <p:nvPr>
            <p:ph sz="quarter" idx="1"/>
          </p:nvPr>
        </p:nvSpPr>
        <p:spPr>
          <a:xfrm>
            <a:off x="457200" y="1600200"/>
            <a:ext cx="7467600" cy="4873625"/>
          </a:xfrm>
        </p:spPr>
        <p:txBody>
          <a:bodyPr/>
          <a:lstStyle/>
          <a:p>
            <a:pPr eaLnBrk="1" hangingPunct="1"/>
            <a:r>
              <a:rPr lang="zh-CN" altLang="en-US"/>
              <a:t>产品责任是一种民事侵权责任，指向的对象是产品缺陷造成他人伤害和财产损失，而不是产品本身；</a:t>
            </a:r>
          </a:p>
          <a:p>
            <a:pPr eaLnBrk="1" hangingPunct="1"/>
            <a:r>
              <a:rPr lang="zh-CN" altLang="en-US"/>
              <a:t>产品质量纠纷是一种违约行为，指向的对象是产品本身。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三、产品责任的法律原则</a:t>
            </a:r>
          </a:p>
        </p:txBody>
      </p:sp>
      <p:sp>
        <p:nvSpPr>
          <p:cNvPr id="36867" name="Rectangle 3"/>
          <p:cNvSpPr>
            <a:spLocks noGrp="1"/>
          </p:cNvSpPr>
          <p:nvPr>
            <p:ph sz="quarter" idx="1"/>
          </p:nvPr>
        </p:nvSpPr>
        <p:spPr>
          <a:xfrm>
            <a:off x="457200" y="1600200"/>
            <a:ext cx="7467600" cy="4873625"/>
          </a:xfrm>
        </p:spPr>
        <p:txBody>
          <a:bodyPr/>
          <a:lstStyle/>
          <a:p>
            <a:pPr eaLnBrk="1" hangingPunct="1"/>
            <a:r>
              <a:rPr lang="zh-CN" altLang="zh-CN" dirty="0"/>
              <a:t> 契约责任原则</a:t>
            </a:r>
            <a:r>
              <a:rPr lang="zh-CN" altLang="en-US" dirty="0"/>
              <a:t>：又称为合同关系原则</a:t>
            </a:r>
          </a:p>
          <a:p>
            <a:pPr lvl="1" eaLnBrk="1" hangingPunct="1"/>
            <a:r>
              <a:rPr lang="zh-CN" altLang="en-US" dirty="0"/>
              <a:t>取决于双方是否签定买卖合同</a:t>
            </a:r>
          </a:p>
          <a:p>
            <a:pPr lvl="1" eaLnBrk="1" hangingPunct="1"/>
            <a:r>
              <a:rPr lang="zh-CN" altLang="en-US" dirty="0"/>
              <a:t>如果没有合同关系则不能得到赔偿</a:t>
            </a:r>
          </a:p>
          <a:p>
            <a:pPr lvl="1" eaLnBrk="1" hangingPunct="1"/>
            <a:r>
              <a:rPr lang="zh-CN" altLang="en-US" dirty="0"/>
              <a:t>被</a:t>
            </a:r>
            <a:r>
              <a:rPr lang="zh-CN" altLang="zh-CN" dirty="0"/>
              <a:t>过错侵权原则</a:t>
            </a:r>
            <a:r>
              <a:rPr lang="zh-CN" altLang="en-US" dirty="0"/>
              <a:t>所替代</a:t>
            </a:r>
          </a:p>
          <a:p>
            <a:pPr eaLnBrk="1" hangingPunct="1"/>
            <a:r>
              <a:rPr lang="zh-CN" altLang="zh-CN" dirty="0"/>
              <a:t>过错侵权原则</a:t>
            </a:r>
            <a:r>
              <a:rPr lang="zh-CN" altLang="en-US" dirty="0"/>
              <a:t>：又称为疏忽原则</a:t>
            </a:r>
          </a:p>
          <a:p>
            <a:pPr lvl="1" eaLnBrk="1" hangingPunct="1"/>
            <a:r>
              <a:rPr lang="zh-CN" altLang="en-US" dirty="0"/>
              <a:t>如产品制造商或销售商因产品没有尽到 “适当注意之责”而使消费者受到损害，应承担赔偿责任。</a:t>
            </a:r>
          </a:p>
          <a:p>
            <a:pPr lvl="1" eaLnBrk="1" hangingPunct="1"/>
            <a:r>
              <a:rPr lang="zh-CN" altLang="en-US" dirty="0"/>
              <a:t>举证责任由原告承担</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三、产品责任的法律原则</a:t>
            </a:r>
          </a:p>
        </p:txBody>
      </p:sp>
      <p:sp>
        <p:nvSpPr>
          <p:cNvPr id="37891" name="Rectangle 3"/>
          <p:cNvSpPr>
            <a:spLocks noGrp="1"/>
          </p:cNvSpPr>
          <p:nvPr>
            <p:ph sz="quarter" idx="1"/>
          </p:nvPr>
        </p:nvSpPr>
        <p:spPr>
          <a:xfrm>
            <a:off x="457200" y="1600200"/>
            <a:ext cx="7467600" cy="4873625"/>
          </a:xfrm>
        </p:spPr>
        <p:txBody>
          <a:bodyPr/>
          <a:lstStyle/>
          <a:p>
            <a:pPr eaLnBrk="1" hangingPunct="1">
              <a:lnSpc>
                <a:spcPct val="90000"/>
              </a:lnSpc>
            </a:pPr>
            <a:r>
              <a:rPr lang="zh-CN" altLang="zh-CN" dirty="0"/>
              <a:t>担保责任原则</a:t>
            </a:r>
            <a:r>
              <a:rPr lang="zh-CN" altLang="en-US" dirty="0"/>
              <a:t>：又称为保证原则，制造商或销售商违反了对产品的明示保证和默示保证。</a:t>
            </a:r>
          </a:p>
          <a:p>
            <a:pPr lvl="1" eaLnBrk="1" hangingPunct="1">
              <a:lnSpc>
                <a:spcPct val="90000"/>
              </a:lnSpc>
            </a:pPr>
            <a:r>
              <a:rPr lang="zh-CN" altLang="en-US" dirty="0"/>
              <a:t>既具有合同法的性质，又具有侵权法的性质</a:t>
            </a:r>
          </a:p>
          <a:p>
            <a:pPr lvl="1" eaLnBrk="1" hangingPunct="1">
              <a:lnSpc>
                <a:spcPct val="90000"/>
              </a:lnSpc>
            </a:pPr>
            <a:r>
              <a:rPr lang="zh-CN" altLang="en-US" dirty="0"/>
              <a:t>受害方和加害方都得到扩大，不受合同所限</a:t>
            </a:r>
          </a:p>
          <a:p>
            <a:pPr lvl="1" eaLnBrk="1" hangingPunct="1">
              <a:lnSpc>
                <a:spcPct val="90000"/>
              </a:lnSpc>
            </a:pPr>
            <a:r>
              <a:rPr lang="zh-CN" altLang="en-US" dirty="0"/>
              <a:t>明示保证：对产品质量和性能的口头或书面承诺</a:t>
            </a:r>
          </a:p>
          <a:p>
            <a:pPr lvl="1" eaLnBrk="1" hangingPunct="1">
              <a:lnSpc>
                <a:spcPct val="90000"/>
              </a:lnSpc>
            </a:pPr>
            <a:r>
              <a:rPr lang="zh-CN" altLang="en-US" dirty="0"/>
              <a:t>默示保证：保证商品适合销售，适合正常用途，符合最起码的质量标准</a:t>
            </a:r>
          </a:p>
          <a:p>
            <a:pPr eaLnBrk="1" hangingPunct="1">
              <a:lnSpc>
                <a:spcPct val="90000"/>
              </a:lnSpc>
            </a:pPr>
            <a:r>
              <a:rPr lang="zh-CN" altLang="en-US" dirty="0"/>
              <a:t>严格责任原则：即使注意避免伤害他人，但还是必须对损害事实承担责任</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a:t>
            </a:r>
            <a:r>
              <a:rPr lang="en-US" altLang="zh-CN" dirty="0">
                <a:ea typeface="宋体" pitchFamily="2" charset="-122"/>
              </a:rPr>
              <a:t>《</a:t>
            </a:r>
            <a:r>
              <a:rPr lang="zh-CN" altLang="en-US" dirty="0">
                <a:ea typeface="宋体" pitchFamily="2" charset="-122"/>
              </a:rPr>
              <a:t>产品责任法</a:t>
            </a:r>
            <a:r>
              <a:rPr lang="en-US" altLang="zh-CN" dirty="0">
                <a:ea typeface="宋体" pitchFamily="2" charset="-122"/>
              </a:rPr>
              <a:t>》</a:t>
            </a:r>
            <a:r>
              <a:rPr lang="zh-CN" altLang="en-US" dirty="0">
                <a:ea typeface="宋体" pitchFamily="2" charset="-122"/>
              </a:rPr>
              <a:t>：有缺陷的产品</a:t>
            </a:r>
          </a:p>
        </p:txBody>
      </p:sp>
      <p:sp>
        <p:nvSpPr>
          <p:cNvPr id="38915" name="Rectangle 3"/>
          <p:cNvSpPr>
            <a:spLocks noGrp="1"/>
          </p:cNvSpPr>
          <p:nvPr>
            <p:ph sz="quarter" idx="1"/>
          </p:nvPr>
        </p:nvSpPr>
        <p:spPr>
          <a:xfrm>
            <a:off x="457200" y="1600200"/>
            <a:ext cx="7467600" cy="4873625"/>
          </a:xfrm>
        </p:spPr>
        <p:txBody>
          <a:bodyPr/>
          <a:lstStyle/>
          <a:p>
            <a:pPr eaLnBrk="1" hangingPunct="1"/>
            <a:r>
              <a:rPr lang="zh-CN" altLang="en-US"/>
              <a:t>产品制造的缺陷：没有按照法律法规的标准制造</a:t>
            </a:r>
          </a:p>
          <a:p>
            <a:pPr eaLnBrk="1" hangingPunct="1"/>
            <a:r>
              <a:rPr lang="zh-CN" altLang="en-US"/>
              <a:t>设计商的缺陷：设计本身就具有危险性</a:t>
            </a:r>
          </a:p>
          <a:p>
            <a:pPr eaLnBrk="1" hangingPunct="1"/>
            <a:r>
              <a:rPr lang="zh-CN" altLang="en-US"/>
              <a:t>说明书中的缺陷或警告条款的缺陷：相关的书面资料没有给销售者足够的说明等。</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五、保障</a:t>
            </a:r>
            <a:r>
              <a:rPr lang="zh-CN" altLang="en-US">
                <a:ea typeface="宋体" pitchFamily="2" charset="-122"/>
              </a:rPr>
              <a:t>条件</a:t>
            </a:r>
          </a:p>
        </p:txBody>
      </p:sp>
      <p:sp>
        <p:nvSpPr>
          <p:cNvPr id="58371" name="Rectangle 3"/>
          <p:cNvSpPr>
            <a:spLocks noGrp="1"/>
          </p:cNvSpPr>
          <p:nvPr>
            <p:ph sz="quarter" idx="1"/>
          </p:nvPr>
        </p:nvSpPr>
        <p:spPr>
          <a:xfrm>
            <a:off x="457200" y="1600200"/>
            <a:ext cx="7467600" cy="4873625"/>
          </a:xfrm>
        </p:spPr>
        <p:txBody>
          <a:bodyPr/>
          <a:lstStyle/>
          <a:p>
            <a:pPr algn="just" eaLnBrk="1" hangingPunct="1"/>
            <a:r>
              <a:rPr lang="zh-CN" altLang="en-US">
                <a:latin typeface="Times New Roman" pitchFamily="18" charset="0"/>
              </a:rPr>
              <a:t>承保区域内发生；</a:t>
            </a:r>
            <a:endParaRPr lang="zh-CN" altLang="en-US"/>
          </a:p>
          <a:p>
            <a:pPr algn="just" eaLnBrk="1" hangingPunct="1"/>
            <a:r>
              <a:rPr lang="zh-CN" altLang="en-US">
                <a:latin typeface="Times New Roman" pitchFamily="18" charset="0"/>
              </a:rPr>
              <a:t>必须是意外和偶然</a:t>
            </a:r>
            <a:endParaRPr lang="zh-CN" altLang="en-US"/>
          </a:p>
          <a:p>
            <a:pPr eaLnBrk="1" hangingPunct="1"/>
            <a:r>
              <a:rPr lang="zh-CN" altLang="en-US">
                <a:latin typeface="Times New Roman" pitchFamily="18" charset="0"/>
              </a:rPr>
              <a:t>在被保险人制造或销售场所以外，所有权必须已经转移。</a:t>
            </a:r>
            <a:r>
              <a:rPr lang="zh-CN" altLang="en-US"/>
              <a:t> </a:t>
            </a:r>
          </a:p>
          <a:p>
            <a:pPr eaLnBrk="1" hangingPunct="1"/>
            <a:r>
              <a:rPr lang="zh-CN" altLang="en-US">
                <a:latin typeface="Times New Roman" pitchFamily="18" charset="0"/>
              </a:rPr>
              <a:t>（如果是酒店的自产酒水，加注加收保费后可以承保）</a:t>
            </a:r>
            <a:r>
              <a:rPr lang="zh-CN" alt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animEffect transition="in" filter="fade">
                                      <p:cBhvr>
                                        <p:cTn id="7" dur="1000"/>
                                        <p:tgtEl>
                                          <p:spTgt spid="58371">
                                            <p:txEl>
                                              <p:pRg st="0" end="0"/>
                                            </p:txEl>
                                          </p:spTgt>
                                        </p:tgtEl>
                                      </p:cBhvr>
                                    </p:animEffect>
                                    <p:anim calcmode="lin" valueType="num">
                                      <p:cBhvr>
                                        <p:cTn id="8" dur="1000" fill="hold"/>
                                        <p:tgtEl>
                                          <p:spTgt spid="5837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837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8371">
                                            <p:txEl>
                                              <p:pRg st="1" end="1"/>
                                            </p:txEl>
                                          </p:spTgt>
                                        </p:tgtEl>
                                        <p:attrNameLst>
                                          <p:attrName>style.visibility</p:attrName>
                                        </p:attrNameLst>
                                      </p:cBhvr>
                                      <p:to>
                                        <p:strVal val="visible"/>
                                      </p:to>
                                    </p:set>
                                    <p:animEffect transition="in" filter="fade">
                                      <p:cBhvr>
                                        <p:cTn id="14" dur="1000"/>
                                        <p:tgtEl>
                                          <p:spTgt spid="58371">
                                            <p:txEl>
                                              <p:pRg st="1" end="1"/>
                                            </p:txEl>
                                          </p:spTgt>
                                        </p:tgtEl>
                                      </p:cBhvr>
                                    </p:animEffect>
                                    <p:anim calcmode="lin" valueType="num">
                                      <p:cBhvr>
                                        <p:cTn id="15" dur="1000" fill="hold"/>
                                        <p:tgtEl>
                                          <p:spTgt spid="5837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837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8371">
                                            <p:txEl>
                                              <p:pRg st="2" end="2"/>
                                            </p:txEl>
                                          </p:spTgt>
                                        </p:tgtEl>
                                        <p:attrNameLst>
                                          <p:attrName>style.visibility</p:attrName>
                                        </p:attrNameLst>
                                      </p:cBhvr>
                                      <p:to>
                                        <p:strVal val="visible"/>
                                      </p:to>
                                    </p:set>
                                    <p:animEffect transition="in" filter="fade">
                                      <p:cBhvr>
                                        <p:cTn id="21" dur="1000"/>
                                        <p:tgtEl>
                                          <p:spTgt spid="58371">
                                            <p:txEl>
                                              <p:pRg st="2" end="2"/>
                                            </p:txEl>
                                          </p:spTgt>
                                        </p:tgtEl>
                                      </p:cBhvr>
                                    </p:animEffect>
                                    <p:anim calcmode="lin" valueType="num">
                                      <p:cBhvr>
                                        <p:cTn id="22" dur="1000" fill="hold"/>
                                        <p:tgtEl>
                                          <p:spTgt spid="58371">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837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8371">
                                            <p:txEl>
                                              <p:pRg st="3" end="3"/>
                                            </p:txEl>
                                          </p:spTgt>
                                        </p:tgtEl>
                                        <p:attrNameLst>
                                          <p:attrName>style.visibility</p:attrName>
                                        </p:attrNameLst>
                                      </p:cBhvr>
                                      <p:to>
                                        <p:strVal val="visible"/>
                                      </p:to>
                                    </p:set>
                                    <p:animEffect transition="in" filter="fade">
                                      <p:cBhvr>
                                        <p:cTn id="28" dur="1000"/>
                                        <p:tgtEl>
                                          <p:spTgt spid="58371">
                                            <p:txEl>
                                              <p:pRg st="3" end="3"/>
                                            </p:txEl>
                                          </p:spTgt>
                                        </p:tgtEl>
                                      </p:cBhvr>
                                    </p:animEffect>
                                    <p:anim calcmode="lin" valueType="num">
                                      <p:cBhvr>
                                        <p:cTn id="29" dur="1000" fill="hold"/>
                                        <p:tgtEl>
                                          <p:spTgt spid="58371">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8371">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六、除外责任</a:t>
            </a:r>
          </a:p>
        </p:txBody>
      </p:sp>
      <p:sp>
        <p:nvSpPr>
          <p:cNvPr id="40963" name="Rectangle 3"/>
          <p:cNvSpPr>
            <a:spLocks noGrp="1"/>
          </p:cNvSpPr>
          <p:nvPr>
            <p:ph sz="quarter" idx="1"/>
          </p:nvPr>
        </p:nvSpPr>
        <p:spPr>
          <a:xfrm>
            <a:off x="457200" y="1600200"/>
            <a:ext cx="7467600" cy="4873625"/>
          </a:xfrm>
        </p:spPr>
        <p:txBody>
          <a:bodyPr/>
          <a:lstStyle/>
          <a:p>
            <a:pPr lvl="0"/>
            <a:r>
              <a:rPr lang="zh-CN" altLang="zh-CN" dirty="0"/>
              <a:t>根据劳动法应由被保险人承担的责任；根据雇佣关系应由被保险人对雇员所承担的责任。</a:t>
            </a:r>
          </a:p>
          <a:p>
            <a:pPr lvl="0"/>
            <a:r>
              <a:rPr lang="zh-CN" altLang="zh-CN" dirty="0"/>
              <a:t>保险产品本身的损失；产品退换回收的损失。</a:t>
            </a:r>
          </a:p>
          <a:p>
            <a:pPr lvl="0"/>
            <a:r>
              <a:rPr lang="zh-CN" altLang="zh-CN" dirty="0"/>
              <a:t>被保险人所有、保管或控制的财产的损失。</a:t>
            </a:r>
          </a:p>
          <a:p>
            <a:pPr lvl="0"/>
            <a:r>
              <a:rPr lang="zh-CN" altLang="zh-CN" dirty="0"/>
              <a:t>被保险人故意违法生产、出售的产品或商品造成任何人的人身伤害、疾病、死亡或财产损失。</a:t>
            </a:r>
          </a:p>
          <a:p>
            <a:pPr lvl="0"/>
            <a:r>
              <a:rPr lang="zh-CN" altLang="zh-CN" dirty="0"/>
              <a:t>保险产品造成的大气、土地及水污染及其他各种污染所引起的责任。</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七、注意事项</a:t>
            </a:r>
          </a:p>
        </p:txBody>
      </p:sp>
      <p:sp>
        <p:nvSpPr>
          <p:cNvPr id="41987" name="Rectangle 3"/>
          <p:cNvSpPr>
            <a:spLocks noGrp="1"/>
          </p:cNvSpPr>
          <p:nvPr>
            <p:ph sz="quarter" idx="1"/>
          </p:nvPr>
        </p:nvSpPr>
        <p:spPr>
          <a:xfrm>
            <a:off x="457200" y="1600200"/>
            <a:ext cx="7467600" cy="4873625"/>
          </a:xfrm>
        </p:spPr>
        <p:txBody>
          <a:bodyPr/>
          <a:lstStyle/>
          <a:p>
            <a:pPr eaLnBrk="1" hangingPunct="1"/>
            <a:r>
              <a:rPr lang="zh-CN" altLang="en-US"/>
              <a:t>生产出售的同一批产品或商品，由于同样原因造成多人的人身伤害、疾病或死亡或多人的财产损失，应视为一次事故造成的损失。 </a:t>
            </a:r>
          </a:p>
          <a:p>
            <a:pPr eaLnBrk="1" hangingPunct="1"/>
            <a:r>
              <a:rPr lang="zh-CN" altLang="en-US"/>
              <a:t>采用期内发生式，但是设计了索赔期限</a:t>
            </a:r>
          </a:p>
          <a:p>
            <a:pPr lvl="1" eaLnBrk="1" hangingPunct="1"/>
            <a:r>
              <a:rPr lang="zh-CN" altLang="en-US"/>
              <a:t>被保险人的索赔期限，从损失发生之日起，不得超过二年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subTitle" idx="1"/>
          </p:nvPr>
        </p:nvSpPr>
        <p:spPr>
          <a:xfrm>
            <a:off x="301625" y="476250"/>
            <a:ext cx="8540750" cy="5905500"/>
          </a:xfrm>
        </p:spPr>
        <p:txBody>
          <a:bodyPr/>
          <a:lstStyle/>
          <a:p>
            <a:pPr eaLnBrk="1" hangingPunct="1">
              <a:lnSpc>
                <a:spcPct val="80000"/>
              </a:lnSpc>
              <a:buFontTx/>
              <a:buNone/>
            </a:pPr>
            <a:r>
              <a:rPr lang="zh-CN" altLang="en-US" sz="2800">
                <a:latin typeface="华文楷体" pitchFamily="2" charset="-122"/>
                <a:ea typeface="华文楷体" pitchFamily="2" charset="-122"/>
                <a:cs typeface="Times New Roman" pitchFamily="18" charset="0"/>
              </a:rPr>
              <a:t>       某年，</a:t>
            </a:r>
            <a:r>
              <a:rPr lang="zh-TW" altLang="en-US" sz="2800">
                <a:latin typeface="华文楷体" pitchFamily="2" charset="-122"/>
                <a:ea typeface="华文楷体" pitchFamily="2" charset="-122"/>
                <a:cs typeface="Times New Roman" pitchFamily="18" charset="0"/>
              </a:rPr>
              <a:t>被保险人某生物医学工程公司的负责人向某保险公司报案</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其所投保的产品责任险的产品人工股骨出险</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公司产品人工股骨在植入病人高某体内两年后断裂在体内</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现高某请求医学工程公司赔偿医药费、误工费等实际支出</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另要求依生物医学工程公司与保险公司的责任险合同赔偿</a:t>
            </a:r>
            <a:r>
              <a:rPr lang="zh-CN" altLang="en-US" sz="2800">
                <a:latin typeface="华文楷体" pitchFamily="2" charset="-122"/>
                <a:ea typeface="华文楷体" pitchFamily="2" charset="-122"/>
                <a:cs typeface="Times New Roman" pitchFamily="18" charset="0"/>
              </a:rPr>
              <a:t> </a:t>
            </a:r>
            <a:r>
              <a:rPr lang="en-US" altLang="zh-CN" sz="2800">
                <a:latin typeface="华文楷体" pitchFamily="2" charset="-122"/>
                <a:ea typeface="华文楷体" pitchFamily="2" charset="-122"/>
                <a:cs typeface="Times New Roman" pitchFamily="18" charset="0"/>
              </a:rPr>
              <a:t>10 </a:t>
            </a:r>
            <a:r>
              <a:rPr lang="zh-TW" altLang="en-US" sz="2800">
                <a:latin typeface="华文楷体" pitchFamily="2" charset="-122"/>
                <a:ea typeface="华文楷体" pitchFamily="2" charset="-122"/>
                <a:cs typeface="Times New Roman" pitchFamily="18" charset="0"/>
              </a:rPr>
              <a:t>万元。高某委托代理人向某人民法院起诉。</a:t>
            </a:r>
          </a:p>
          <a:p>
            <a:pPr eaLnBrk="1" hangingPunct="1">
              <a:lnSpc>
                <a:spcPct val="80000"/>
              </a:lnSpc>
              <a:buFontTx/>
              <a:buNone/>
            </a:pPr>
            <a:r>
              <a:rPr lang="zh-TW" altLang="en-US" sz="2800">
                <a:latin typeface="华文楷体" pitchFamily="2" charset="-122"/>
                <a:ea typeface="华文楷体" pitchFamily="2" charset="-122"/>
                <a:cs typeface="Times New Roman" pitchFamily="18" charset="0"/>
              </a:rPr>
              <a:t>       原告高某的</a:t>
            </a:r>
            <a:r>
              <a:rPr lang="zh-CN" altLang="en-US" sz="2800">
                <a:latin typeface="华文楷体" pitchFamily="2" charset="-122"/>
                <a:ea typeface="华文楷体" pitchFamily="2" charset="-122"/>
                <a:cs typeface="Times New Roman" pitchFamily="18" charset="0"/>
              </a:rPr>
              <a:t>代理人认为：</a:t>
            </a:r>
            <a:r>
              <a:rPr lang="zh-TW" altLang="en-US" sz="2800">
                <a:latin typeface="华文楷体" pitchFamily="2" charset="-122"/>
                <a:ea typeface="华文楷体" pitchFamily="2" charset="-122"/>
                <a:cs typeface="Times New Roman" pitchFamily="18" charset="0"/>
              </a:rPr>
              <a:t>生物医学工程公司与保险公司订立</a:t>
            </a:r>
            <a:r>
              <a:rPr lang="zh-CN" altLang="en-US" sz="2800">
                <a:latin typeface="华文楷体" pitchFamily="2" charset="-122"/>
                <a:ea typeface="华文楷体" pitchFamily="2" charset="-122"/>
                <a:cs typeface="Times New Roman" pitchFamily="18" charset="0"/>
              </a:rPr>
              <a:t>的</a:t>
            </a:r>
            <a:r>
              <a:rPr lang="zh-TW" altLang="en-US" sz="2800">
                <a:latin typeface="华文楷体" pitchFamily="2" charset="-122"/>
                <a:ea typeface="华文楷体" pitchFamily="2" charset="-122"/>
                <a:cs typeface="Times New Roman" pitchFamily="18" charset="0"/>
              </a:rPr>
              <a:t>产品责任保险</a:t>
            </a:r>
            <a:r>
              <a:rPr lang="zh-CN" altLang="en-US" sz="2800">
                <a:latin typeface="华文楷体" pitchFamily="2" charset="-122"/>
                <a:ea typeface="华文楷体" pitchFamily="2" charset="-122"/>
                <a:cs typeface="Times New Roman" pitchFamily="18" charset="0"/>
              </a:rPr>
              <a:t>合同中保险金额</a:t>
            </a:r>
            <a:r>
              <a:rPr lang="en-US" altLang="zh-CN" sz="2800">
                <a:latin typeface="华文楷体" pitchFamily="2" charset="-122"/>
                <a:ea typeface="华文楷体" pitchFamily="2" charset="-122"/>
                <a:cs typeface="Times New Roman" pitchFamily="18" charset="0"/>
              </a:rPr>
              <a:t>10</a:t>
            </a:r>
            <a:r>
              <a:rPr lang="zh-TW" altLang="en-US" sz="2800">
                <a:latin typeface="华文楷体" pitchFamily="2" charset="-122"/>
                <a:ea typeface="华文楷体" pitchFamily="2" charset="-122"/>
                <a:cs typeface="Times New Roman" pitchFamily="18" charset="0"/>
              </a:rPr>
              <a:t>万元</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现在</a:t>
            </a:r>
            <a:r>
              <a:rPr lang="zh-CN" altLang="en-US" sz="2800">
                <a:latin typeface="华文楷体" pitchFamily="2" charset="-122"/>
                <a:ea typeface="华文楷体" pitchFamily="2" charset="-122"/>
                <a:cs typeface="Times New Roman" pitchFamily="18" charset="0"/>
              </a:rPr>
              <a:t>被保险</a:t>
            </a:r>
            <a:r>
              <a:rPr lang="zh-TW" altLang="en-US" sz="2800">
                <a:latin typeface="华文楷体" pitchFamily="2" charset="-122"/>
                <a:ea typeface="华文楷体" pitchFamily="2" charset="-122"/>
                <a:cs typeface="Times New Roman" pitchFamily="18" charset="0"/>
              </a:rPr>
              <a:t>产品已经给他人造成损失</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保险公司应当给被告赔偿。</a:t>
            </a:r>
            <a:r>
              <a:rPr lang="zh-CN" altLang="en-US" sz="2800">
                <a:latin typeface="华文楷体" pitchFamily="2" charset="-122"/>
                <a:ea typeface="华文楷体" pitchFamily="2" charset="-122"/>
                <a:cs typeface="Times New Roman" pitchFamily="18" charset="0"/>
              </a:rPr>
              <a:t>并且，</a:t>
            </a:r>
            <a:r>
              <a:rPr lang="zh-TW" altLang="en-US" sz="2800">
                <a:latin typeface="华文楷体" pitchFamily="2" charset="-122"/>
                <a:ea typeface="华文楷体" pitchFamily="2" charset="-122"/>
                <a:cs typeface="Times New Roman" pitchFamily="18" charset="0"/>
              </a:rPr>
              <a:t>产品责任是</a:t>
            </a:r>
            <a:r>
              <a:rPr lang="zh-CN" altLang="en-US" sz="2800">
                <a:latin typeface="华文楷体" pitchFamily="2" charset="-122"/>
                <a:ea typeface="华文楷体" pitchFamily="2" charset="-122"/>
                <a:cs typeface="Times New Roman" pitchFamily="18" charset="0"/>
              </a:rPr>
              <a:t>无</a:t>
            </a:r>
            <a:r>
              <a:rPr lang="zh-TW" altLang="en-US" sz="2800">
                <a:latin typeface="华文楷体" pitchFamily="2" charset="-122"/>
                <a:ea typeface="华文楷体" pitchFamily="2" charset="-122"/>
                <a:cs typeface="Times New Roman" pitchFamily="18" charset="0"/>
              </a:rPr>
              <a:t>过错</a:t>
            </a:r>
            <a:r>
              <a:rPr lang="zh-CN" altLang="en-US" sz="2800">
                <a:latin typeface="华文楷体" pitchFamily="2" charset="-122"/>
                <a:ea typeface="华文楷体" pitchFamily="2" charset="-122"/>
                <a:cs typeface="Times New Roman" pitchFamily="18" charset="0"/>
              </a:rPr>
              <a:t>责任，</a:t>
            </a:r>
            <a:r>
              <a:rPr lang="zh-TW" altLang="en-US" sz="2800">
                <a:latin typeface="华文楷体" pitchFamily="2" charset="-122"/>
                <a:ea typeface="华文楷体" pitchFamily="2" charset="-122"/>
                <a:cs typeface="Times New Roman" pitchFamily="18" charset="0"/>
              </a:rPr>
              <a:t>无论产品制造者有</a:t>
            </a:r>
            <a:r>
              <a:rPr lang="zh-CN" altLang="en-US" sz="2800">
                <a:latin typeface="华文楷体" pitchFamily="2" charset="-122"/>
                <a:ea typeface="华文楷体" pitchFamily="2" charset="-122"/>
                <a:cs typeface="Times New Roman" pitchFamily="18" charset="0"/>
              </a:rPr>
              <a:t>无</a:t>
            </a:r>
            <a:r>
              <a:rPr lang="zh-TW" altLang="en-US" sz="2800">
                <a:latin typeface="华文楷体" pitchFamily="2" charset="-122"/>
                <a:ea typeface="华文楷体" pitchFamily="2" charset="-122"/>
                <a:cs typeface="Times New Roman" pitchFamily="18" charset="0"/>
              </a:rPr>
              <a:t>过错</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只要产品给他人造成了损害</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产品制造者就应当承担损害赔偿责任。</a:t>
            </a:r>
            <a:r>
              <a:rPr lang="zh-CN" altLang="en-US" sz="2800">
                <a:latin typeface="华文楷体" pitchFamily="2" charset="-122"/>
                <a:ea typeface="华文楷体" pitchFamily="2" charset="-122"/>
                <a:cs typeface="Times New Roman" pitchFamily="18" charset="0"/>
              </a:rPr>
              <a:t>而</a:t>
            </a:r>
            <a:r>
              <a:rPr lang="zh-TW" altLang="en-US" sz="2800">
                <a:latin typeface="华文楷体" pitchFamily="2" charset="-122"/>
                <a:ea typeface="华文楷体" pitchFamily="2" charset="-122"/>
                <a:cs typeface="Times New Roman" pitchFamily="18" charset="0"/>
              </a:rPr>
              <a:t>被告所</a:t>
            </a:r>
            <a:r>
              <a:rPr lang="zh-CN" altLang="en-US" sz="2800">
                <a:latin typeface="华文楷体" pitchFamily="2" charset="-122"/>
                <a:ea typeface="华文楷体" pitchFamily="2" charset="-122"/>
                <a:cs typeface="Times New Roman" pitchFamily="18" charset="0"/>
              </a:rPr>
              <a:t>生产</a:t>
            </a:r>
            <a:r>
              <a:rPr lang="zh-TW" altLang="en-US" sz="2800">
                <a:latin typeface="华文楷体" pitchFamily="2" charset="-122"/>
                <a:ea typeface="华文楷体" pitchFamily="2" charset="-122"/>
                <a:cs typeface="Times New Roman" pitchFamily="18" charset="0"/>
              </a:rPr>
              <a:t>的人工股骨植入原告体内两年后即断裂这</a:t>
            </a:r>
            <a:r>
              <a:rPr lang="zh-CN" altLang="en-US" sz="2800">
                <a:latin typeface="华文楷体" pitchFamily="2" charset="-122"/>
                <a:ea typeface="华文楷体" pitchFamily="2" charset="-122"/>
                <a:cs typeface="Times New Roman" pitchFamily="18" charset="0"/>
              </a:rPr>
              <a:t>一</a:t>
            </a:r>
            <a:r>
              <a:rPr lang="zh-TW" altLang="en-US" sz="2800">
                <a:latin typeface="华文楷体" pitchFamily="2" charset="-122"/>
                <a:ea typeface="华文楷体" pitchFamily="2" charset="-122"/>
                <a:cs typeface="Times New Roman" pitchFamily="18" charset="0"/>
              </a:rPr>
              <a:t>事实</a:t>
            </a:r>
            <a:r>
              <a:rPr lang="zh-CN" altLang="en-US" sz="2800">
                <a:latin typeface="华文楷体" pitchFamily="2" charset="-122"/>
                <a:ea typeface="华文楷体" pitchFamily="2" charset="-122"/>
                <a:cs typeface="Times New Roman" pitchFamily="18" charset="0"/>
              </a:rPr>
              <a:t>，充分</a:t>
            </a:r>
            <a:r>
              <a:rPr lang="zh-TW" altLang="en-US" sz="2800">
                <a:latin typeface="华文楷体" pitchFamily="2" charset="-122"/>
                <a:ea typeface="华文楷体" pitchFamily="2" charset="-122"/>
                <a:cs typeface="Times New Roman" pitchFamily="18" charset="0"/>
              </a:rPr>
              <a:t>说明</a:t>
            </a:r>
            <a:r>
              <a:rPr lang="zh-CN" altLang="en-US" sz="2800">
                <a:latin typeface="华文楷体" pitchFamily="2" charset="-122"/>
                <a:ea typeface="华文楷体" pitchFamily="2" charset="-122"/>
                <a:cs typeface="Times New Roman" pitchFamily="18" charset="0"/>
              </a:rPr>
              <a:t>了</a:t>
            </a:r>
            <a:r>
              <a:rPr lang="zh-TW" altLang="en-US" sz="2800">
                <a:latin typeface="华文楷体" pitchFamily="2" charset="-122"/>
                <a:ea typeface="华文楷体" pitchFamily="2" charset="-122"/>
                <a:cs typeface="Times New Roman" pitchFamily="18" charset="0"/>
              </a:rPr>
              <a:t>产品存在质量缺陷</a:t>
            </a:r>
            <a:r>
              <a:rPr lang="zh-CN" altLang="en-US" sz="2800">
                <a:latin typeface="华文楷体" pitchFamily="2" charset="-122"/>
                <a:ea typeface="华文楷体" pitchFamily="2" charset="-122"/>
                <a:cs typeface="Times New Roman" pitchFamily="18" charset="0"/>
              </a:rPr>
              <a:t>，</a:t>
            </a:r>
            <a:r>
              <a:rPr lang="zh-TW" altLang="en-US" sz="2800">
                <a:latin typeface="华文楷体" pitchFamily="2" charset="-122"/>
                <a:ea typeface="华文楷体" pitchFamily="2" charset="-122"/>
                <a:cs typeface="Times New Roman" pitchFamily="18" charset="0"/>
              </a:rPr>
              <a:t>所以被告应当承担损害赔偿</a:t>
            </a:r>
            <a:r>
              <a:rPr lang="zh-CN" altLang="en-US" sz="2800">
                <a:latin typeface="华文楷体" pitchFamily="2" charset="-122"/>
                <a:ea typeface="华文楷体" pitchFamily="2" charset="-122"/>
                <a:cs typeface="Times New Roman" pitchFamily="18" charset="0"/>
              </a:rPr>
              <a:t>责任。</a:t>
            </a:r>
            <a:endParaRPr lang="zh-TW" altLang="en-US" sz="2800">
              <a:latin typeface="华文楷体" pitchFamily="2" charset="-122"/>
              <a:ea typeface="华文楷体" pitchFamily="2" charset="-122"/>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subTitle" idx="1"/>
          </p:nvPr>
        </p:nvSpPr>
        <p:spPr>
          <a:xfrm>
            <a:off x="301625" y="549275"/>
            <a:ext cx="8540750" cy="5473700"/>
          </a:xfrm>
        </p:spPr>
        <p:txBody>
          <a:bodyPr/>
          <a:lstStyle/>
          <a:p>
            <a:pPr eaLnBrk="1" hangingPunct="1">
              <a:buFontTx/>
              <a:buNone/>
            </a:pP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zh-CN" sz="2800"/>
              <a:t> </a:t>
            </a:r>
            <a:r>
              <a:rPr lang="zh-TW" altLang="en-US" sz="2800"/>
              <a:t> </a:t>
            </a:r>
            <a:r>
              <a:rPr lang="zh-TW" altLang="en-US" sz="2800">
                <a:latin typeface="华文楷体" pitchFamily="2" charset="-122"/>
                <a:ea typeface="华文楷体" pitchFamily="2" charset="-122"/>
              </a:rPr>
              <a:t>被告的代理人</a:t>
            </a:r>
            <a:r>
              <a:rPr lang="zh-CN" altLang="en-US" sz="2800">
                <a:latin typeface="华文楷体" pitchFamily="2" charset="-122"/>
                <a:ea typeface="华文楷体" pitchFamily="2" charset="-122"/>
              </a:rPr>
              <a:t>则认为：“</a:t>
            </a:r>
            <a:r>
              <a:rPr lang="zh-TW" altLang="en-US" sz="2800">
                <a:latin typeface="华文楷体" pitchFamily="2" charset="-122"/>
                <a:ea typeface="华文楷体" pitchFamily="2" charset="-122"/>
              </a:rPr>
              <a:t>产品责任是</a:t>
            </a:r>
            <a:r>
              <a:rPr lang="zh-CN" altLang="en-US" sz="2800">
                <a:latin typeface="华文楷体" pitchFamily="2" charset="-122"/>
                <a:ea typeface="华文楷体" pitchFamily="2" charset="-122"/>
              </a:rPr>
              <a:t>无过错</a:t>
            </a:r>
            <a:r>
              <a:rPr lang="zh-TW" altLang="en-US" sz="2800">
                <a:latin typeface="华文楷体" pitchFamily="2" charset="-122"/>
                <a:ea typeface="华文楷体" pitchFamily="2" charset="-122"/>
              </a:rPr>
              <a:t>责任</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与法律不符。</a:t>
            </a:r>
            <a:r>
              <a:rPr lang="zh-CN" altLang="en-US" sz="2800">
                <a:latin typeface="华文楷体" pitchFamily="2" charset="-122"/>
                <a:ea typeface="华文楷体" pitchFamily="2" charset="-122"/>
              </a:rPr>
              <a:t>民法规定产品责任是因不合格产品造成他人损失而应该承担的一种民事责任。</a:t>
            </a:r>
            <a:r>
              <a:rPr lang="zh-TW" altLang="en-US" sz="2800">
                <a:latin typeface="华文楷体" pitchFamily="2" charset="-122"/>
                <a:ea typeface="华文楷体" pitchFamily="2" charset="-122"/>
              </a:rPr>
              <a:t>保险合同通常</a:t>
            </a:r>
            <a:r>
              <a:rPr lang="zh-CN" altLang="en-US" sz="2800">
                <a:latin typeface="华文楷体" pitchFamily="2" charset="-122"/>
                <a:ea typeface="华文楷体" pitchFamily="2" charset="-122"/>
              </a:rPr>
              <a:t>也</a:t>
            </a:r>
            <a:r>
              <a:rPr lang="zh-TW" altLang="en-US" sz="2800">
                <a:latin typeface="华文楷体" pitchFamily="2" charset="-122"/>
                <a:ea typeface="华文楷体" pitchFamily="2" charset="-122"/>
              </a:rPr>
              <a:t>约定在被保险人发生了民事损害赔偿责任时保险人才承担保险赔偿责任。</a:t>
            </a:r>
            <a:r>
              <a:rPr lang="zh-CN" altLang="en-US" sz="2800">
                <a:latin typeface="华文楷体" pitchFamily="2" charset="-122"/>
                <a:ea typeface="华文楷体" pitchFamily="2" charset="-122"/>
              </a:rPr>
              <a:t>因此，</a:t>
            </a:r>
            <a:r>
              <a:rPr lang="zh-TW" altLang="en-US" sz="2800">
                <a:latin typeface="华文楷体" pitchFamily="2" charset="-122"/>
                <a:ea typeface="华文楷体" pitchFamily="2" charset="-122"/>
              </a:rPr>
              <a:t>在医学工程公司的产品是否存在质量缺陷没有确定前</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以及医学工程公司被判决承担民事损害赔偿责任之前</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保险公司不</a:t>
            </a:r>
            <a:r>
              <a:rPr lang="zh-CN" altLang="en-US" sz="2800">
                <a:latin typeface="华文楷体" pitchFamily="2" charset="-122"/>
                <a:ea typeface="华文楷体" pitchFamily="2" charset="-122"/>
              </a:rPr>
              <a:t>给予</a:t>
            </a:r>
            <a:r>
              <a:rPr lang="zh-TW" altLang="en-US" sz="2800">
                <a:latin typeface="华文楷体" pitchFamily="2" charset="-122"/>
                <a:ea typeface="华文楷体" pitchFamily="2" charset="-122"/>
              </a:rPr>
              <a:t>赔偿。</a:t>
            </a:r>
          </a:p>
          <a:p>
            <a:pPr eaLnBrk="1" hangingPunct="1">
              <a:buFontTx/>
              <a:buNone/>
            </a:pPr>
            <a:r>
              <a:rPr lang="zh-TW" altLang="en-US" sz="2800">
                <a:latin typeface="华文楷体" pitchFamily="2" charset="-122"/>
                <a:ea typeface="华文楷体" pitchFamily="2" charset="-122"/>
              </a:rPr>
              <a:t>        法院</a:t>
            </a:r>
            <a:r>
              <a:rPr lang="zh-CN" altLang="en-US" sz="2800">
                <a:latin typeface="华文楷体" pitchFamily="2" charset="-122"/>
                <a:ea typeface="华文楷体" pitchFamily="2" charset="-122"/>
              </a:rPr>
              <a:t>随后</a:t>
            </a:r>
            <a:r>
              <a:rPr lang="zh-TW" altLang="en-US" sz="2800">
                <a:latin typeface="华文楷体" pitchFamily="2" charset="-122"/>
                <a:ea typeface="华文楷体" pitchFamily="2" charset="-122"/>
              </a:rPr>
              <a:t>委托国家医药管理局指定的医用产品鉴定单位对取出的人工股骨进行鉴定分析</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结论为该人工股骨符合国家标准和国家医药管理局制定的行业标准</a:t>
            </a:r>
            <a:r>
              <a:rPr lang="zh-CN" altLang="en-US" sz="2800">
                <a:latin typeface="华文楷体" pitchFamily="2" charset="-122"/>
                <a:ea typeface="华文楷体" pitchFamily="2" charset="-122"/>
              </a:rPr>
              <a:t>，</a:t>
            </a:r>
            <a:r>
              <a:rPr lang="zh-TW" altLang="en-US" sz="2800">
                <a:latin typeface="华文楷体" pitchFamily="2" charset="-122"/>
                <a:ea typeface="华文楷体" pitchFamily="2" charset="-122"/>
              </a:rPr>
              <a:t>是合格产品。</a:t>
            </a:r>
            <a:endParaRPr lang="zh-TW" altLang="zh-CN" sz="2800">
              <a:latin typeface="华文楷体" pitchFamily="2" charset="-122"/>
              <a:ea typeface="华文楷体" pitchFamily="2" charset="-122"/>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ctrTitle"/>
          </p:nvPr>
        </p:nvSpPr>
        <p:spPr bwMode="auto">
          <a:xfrm>
            <a:off x="1908175" y="2130425"/>
            <a:ext cx="6550025" cy="1470025"/>
          </a:xfrm>
        </p:spPr>
        <p:txBody>
          <a:bodyPr wrap="square" numCol="1" anchorCtr="0" compatLnSpc="1">
            <a:prstTxWarp prst="textNoShape">
              <a:avLst/>
            </a:prstTxWarp>
          </a:bodyPr>
          <a:lstStyle/>
          <a:p>
            <a:pPr eaLnBrk="1" fontAlgn="auto" hangingPunct="1">
              <a:spcAft>
                <a:spcPts val="0"/>
              </a:spcAft>
              <a:defRPr/>
            </a:pPr>
            <a:r>
              <a:rPr lang="zh-CN" altLang="en-US" dirty="0"/>
              <a:t>第四节</a:t>
            </a:r>
            <a:endParaRPr lang="zh-CN" altLang="en-US" dirty="0">
              <a:ea typeface="宋体" pitchFamily="2" charset="-122"/>
            </a:endParaRPr>
          </a:p>
        </p:txBody>
      </p:sp>
      <p:sp>
        <p:nvSpPr>
          <p:cNvPr id="45059"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itchFamily="2" charset="-122"/>
              </a:rPr>
              <a:t>职业责任保险</a:t>
            </a:r>
          </a:p>
          <a:p>
            <a:pPr algn="ctr" eaLnBrk="1" hangingPunct="1">
              <a:buFontTx/>
              <a:buNone/>
            </a:pP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二、责任的分类</a:t>
            </a:r>
            <a:r>
              <a:rPr lang="zh-CN" altLang="en-US" dirty="0">
                <a:ea typeface="宋体" pitchFamily="2" charset="-122"/>
              </a:rPr>
              <a:t> </a:t>
            </a:r>
          </a:p>
        </p:txBody>
      </p:sp>
      <p:sp>
        <p:nvSpPr>
          <p:cNvPr id="3072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sz="2800"/>
              <a:t>法律对责任的分类</a:t>
            </a:r>
          </a:p>
          <a:p>
            <a:pPr lvl="1" eaLnBrk="1" hangingPunct="1">
              <a:lnSpc>
                <a:spcPct val="90000"/>
              </a:lnSpc>
            </a:pPr>
            <a:r>
              <a:rPr lang="zh-CN" altLang="en-US" sz="2400"/>
              <a:t>法定责任：由法律规定的责任</a:t>
            </a:r>
          </a:p>
          <a:p>
            <a:pPr lvl="1" eaLnBrk="1" hangingPunct="1">
              <a:lnSpc>
                <a:spcPct val="90000"/>
              </a:lnSpc>
            </a:pPr>
            <a:r>
              <a:rPr lang="zh-CN" altLang="en-US" sz="2400"/>
              <a:t>约定责任：当事人以合同或协议事先约定的责任</a:t>
            </a:r>
          </a:p>
          <a:p>
            <a:pPr lvl="1" eaLnBrk="1" hangingPunct="1">
              <a:lnSpc>
                <a:spcPct val="90000"/>
              </a:lnSpc>
            </a:pPr>
            <a:r>
              <a:rPr lang="zh-CN" altLang="en-US" sz="2400"/>
              <a:t>我国民法把民事责任分为侵权责任和违约责任</a:t>
            </a:r>
          </a:p>
          <a:p>
            <a:pPr eaLnBrk="1" hangingPunct="1">
              <a:lnSpc>
                <a:spcPct val="90000"/>
              </a:lnSpc>
            </a:pPr>
            <a:r>
              <a:rPr lang="zh-CN" altLang="en-US" sz="2800"/>
              <a:t>从保险责任的角度分类</a:t>
            </a:r>
          </a:p>
          <a:p>
            <a:pPr lvl="1" eaLnBrk="1" hangingPunct="1">
              <a:lnSpc>
                <a:spcPct val="90000"/>
              </a:lnSpc>
            </a:pPr>
            <a:r>
              <a:rPr lang="zh-CN" altLang="en-US" sz="2400"/>
              <a:t>可保责任：由被保险人的疏忽或过失造成</a:t>
            </a:r>
          </a:p>
          <a:p>
            <a:pPr lvl="1" eaLnBrk="1" hangingPunct="1">
              <a:lnSpc>
                <a:spcPct val="90000"/>
              </a:lnSpc>
            </a:pPr>
            <a:r>
              <a:rPr lang="zh-CN" altLang="en-US" sz="2400"/>
              <a:t>不可保责任：被保险人的故意行为</a:t>
            </a:r>
          </a:p>
          <a:p>
            <a:pPr eaLnBrk="1" hangingPunct="1">
              <a:lnSpc>
                <a:spcPct val="90000"/>
              </a:lnSpc>
            </a:pPr>
            <a:r>
              <a:rPr lang="zh-CN" altLang="en-US" sz="2800"/>
              <a:t>从责任的起因分类</a:t>
            </a:r>
          </a:p>
          <a:p>
            <a:pPr lvl="1" eaLnBrk="1" hangingPunct="1">
              <a:lnSpc>
                <a:spcPct val="90000"/>
              </a:lnSpc>
            </a:pPr>
            <a:r>
              <a:rPr lang="zh-CN" altLang="en-US" sz="2400"/>
              <a:t>直接责任</a:t>
            </a:r>
          </a:p>
          <a:p>
            <a:pPr lvl="1" eaLnBrk="1" hangingPunct="1">
              <a:lnSpc>
                <a:spcPct val="90000"/>
              </a:lnSpc>
            </a:pPr>
            <a:r>
              <a:rPr lang="zh-CN" altLang="en-US" sz="2400"/>
              <a:t>间接责任，转嫁的责任：因为与责任方有某种特殊关系</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0" fill="hold">
                                          <p:stCondLst>
                                            <p:cond delay="0"/>
                                          </p:stCondLst>
                                        </p:cTn>
                                        <p:tgtEl>
                                          <p:spTgt spid="30722"/>
                                        </p:tgtEl>
                                        <p:attrNameLst>
                                          <p:attrName>style.visibility</p:attrName>
                                        </p:attrNameLst>
                                      </p:cBhvr>
                                      <p:to>
                                        <p:strVal val="visible"/>
                                      </p:to>
                                    </p:set>
                                    <p:anim calcmode="lin" valueType="num">
                                      <p:cBhvr additive="base">
                                        <p:cTn id="7" dur="799" fill="hold">
                                          <p:stCondLst>
                                            <p:cond delay="0"/>
                                          </p:stCondLst>
                                        </p:cTn>
                                        <p:tgtEl>
                                          <p:spTgt spid="30722"/>
                                        </p:tgtEl>
                                        <p:attrNameLst>
                                          <p:attrName>ppt_x</p:attrName>
                                        </p:attrNameLst>
                                      </p:cBhvr>
                                      <p:tavLst>
                                        <p:tav tm="0">
                                          <p:val>
                                            <p:strVal val="0-#ppt_w/2"/>
                                          </p:val>
                                        </p:tav>
                                        <p:tav tm="100000">
                                          <p:val>
                                            <p:strVal val="#ppt_x"/>
                                          </p:val>
                                        </p:tav>
                                      </p:tavLst>
                                    </p:anim>
                                    <p:anim calcmode="lin" valueType="num">
                                      <p:cBhvr additive="base">
                                        <p:cTn id="8" dur="799" fill="hold">
                                          <p:stCondLst>
                                            <p:cond delay="0"/>
                                          </p:stCondLst>
                                        </p:cTn>
                                        <p:tgtEl>
                                          <p:spTgt spid="3072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lt">
                                    <p:tmPct val="10000"/>
                                  </p:iterate>
                                  <p:childTnLst>
                                    <p:set>
                                      <p:cBhvr>
                                        <p:cTn id="12" dur="0" fill="hold">
                                          <p:stCondLst>
                                            <p:cond delay="0"/>
                                          </p:stCondLst>
                                        </p:cTn>
                                        <p:tgtEl>
                                          <p:spTgt spid="30723">
                                            <p:txEl>
                                              <p:pRg st="0" end="0"/>
                                            </p:txEl>
                                          </p:spTgt>
                                        </p:tgtEl>
                                        <p:attrNameLst>
                                          <p:attrName>style.visibility</p:attrName>
                                        </p:attrNameLst>
                                      </p:cBhvr>
                                      <p:to>
                                        <p:strVal val="visible"/>
                                      </p:to>
                                    </p:set>
                                    <p:animEffect transition="in" filter="fade">
                                      <p:cBhvr>
                                        <p:cTn id="13" dur="1000"/>
                                        <p:tgtEl>
                                          <p:spTgt spid="30723">
                                            <p:txEl>
                                              <p:pRg st="0" end="0"/>
                                            </p:txEl>
                                          </p:spTgt>
                                        </p:tgtEl>
                                      </p:cBhvr>
                                    </p:animEffect>
                                    <p:anim calcmode="lin" valueType="num">
                                      <p:cBhvr>
                                        <p:cTn id="14" dur="1000" fill="hold"/>
                                        <p:tgtEl>
                                          <p:spTgt spid="30723">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723">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0" fill="hold">
                                          <p:stCondLst>
                                            <p:cond delay="0"/>
                                          </p:stCondLst>
                                        </p:cTn>
                                        <p:tgtEl>
                                          <p:spTgt spid="30723">
                                            <p:txEl>
                                              <p:pRg st="1" end="1"/>
                                            </p:txEl>
                                          </p:spTgt>
                                        </p:tgtEl>
                                        <p:attrNameLst>
                                          <p:attrName>style.visibility</p:attrName>
                                        </p:attrNameLst>
                                      </p:cBhvr>
                                      <p:to>
                                        <p:strVal val="visible"/>
                                      </p:to>
                                    </p:set>
                                    <p:animEffect transition="in" filter="fade">
                                      <p:cBhvr>
                                        <p:cTn id="18" dur="1000"/>
                                        <p:tgtEl>
                                          <p:spTgt spid="30723">
                                            <p:txEl>
                                              <p:pRg st="1" end="1"/>
                                            </p:txEl>
                                          </p:spTgt>
                                        </p:tgtEl>
                                      </p:cBhvr>
                                    </p:animEffect>
                                    <p:anim calcmode="lin" valueType="num">
                                      <p:cBhvr>
                                        <p:cTn id="19" dur="1000" fill="hold"/>
                                        <p:tgtEl>
                                          <p:spTgt spid="30723">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30723">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0" fill="hold">
                                          <p:stCondLst>
                                            <p:cond delay="0"/>
                                          </p:stCondLst>
                                        </p:cTn>
                                        <p:tgtEl>
                                          <p:spTgt spid="30723">
                                            <p:txEl>
                                              <p:pRg st="2" end="2"/>
                                            </p:txEl>
                                          </p:spTgt>
                                        </p:tgtEl>
                                        <p:attrNameLst>
                                          <p:attrName>style.visibility</p:attrName>
                                        </p:attrNameLst>
                                      </p:cBhvr>
                                      <p:to>
                                        <p:strVal val="visible"/>
                                      </p:to>
                                    </p:set>
                                    <p:animEffect transition="in" filter="fade">
                                      <p:cBhvr>
                                        <p:cTn id="23" dur="1000"/>
                                        <p:tgtEl>
                                          <p:spTgt spid="30723">
                                            <p:txEl>
                                              <p:pRg st="2" end="2"/>
                                            </p:txEl>
                                          </p:spTgt>
                                        </p:tgtEl>
                                      </p:cBhvr>
                                    </p:animEffect>
                                    <p:anim calcmode="lin" valueType="num">
                                      <p:cBhvr>
                                        <p:cTn id="24" dur="1000" fill="hold"/>
                                        <p:tgtEl>
                                          <p:spTgt spid="30723">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30723">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0" fill="hold">
                                          <p:stCondLst>
                                            <p:cond delay="0"/>
                                          </p:stCondLst>
                                        </p:cTn>
                                        <p:tgtEl>
                                          <p:spTgt spid="30723">
                                            <p:txEl>
                                              <p:pRg st="3" end="3"/>
                                            </p:txEl>
                                          </p:spTgt>
                                        </p:tgtEl>
                                        <p:attrNameLst>
                                          <p:attrName>style.visibility</p:attrName>
                                        </p:attrNameLst>
                                      </p:cBhvr>
                                      <p:to>
                                        <p:strVal val="visible"/>
                                      </p:to>
                                    </p:set>
                                    <p:animEffect transition="in" filter="fade">
                                      <p:cBhvr>
                                        <p:cTn id="28" dur="1000"/>
                                        <p:tgtEl>
                                          <p:spTgt spid="30723">
                                            <p:txEl>
                                              <p:pRg st="3" end="3"/>
                                            </p:txEl>
                                          </p:spTgt>
                                        </p:tgtEl>
                                      </p:cBhvr>
                                    </p:animEffect>
                                    <p:anim calcmode="lin" valueType="num">
                                      <p:cBhvr>
                                        <p:cTn id="29" dur="1000" fill="hold"/>
                                        <p:tgtEl>
                                          <p:spTgt spid="30723">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307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grpId="0" nodeType="clickEffect">
                                  <p:stCondLst>
                                    <p:cond delay="0"/>
                                  </p:stCondLst>
                                  <p:iterate type="lt">
                                    <p:tmPct val="10000"/>
                                  </p:iterate>
                                  <p:childTnLst>
                                    <p:set>
                                      <p:cBhvr>
                                        <p:cTn id="34" dur="0" fill="hold">
                                          <p:stCondLst>
                                            <p:cond delay="0"/>
                                          </p:stCondLst>
                                        </p:cTn>
                                        <p:tgtEl>
                                          <p:spTgt spid="30723">
                                            <p:txEl>
                                              <p:pRg st="4" end="4"/>
                                            </p:txEl>
                                          </p:spTgt>
                                        </p:tgtEl>
                                        <p:attrNameLst>
                                          <p:attrName>style.visibility</p:attrName>
                                        </p:attrNameLst>
                                      </p:cBhvr>
                                      <p:to>
                                        <p:strVal val="visible"/>
                                      </p:to>
                                    </p:set>
                                    <p:animEffect transition="in" filter="fade">
                                      <p:cBhvr>
                                        <p:cTn id="35" dur="1000"/>
                                        <p:tgtEl>
                                          <p:spTgt spid="30723">
                                            <p:txEl>
                                              <p:pRg st="4" end="4"/>
                                            </p:txEl>
                                          </p:spTgt>
                                        </p:tgtEl>
                                      </p:cBhvr>
                                    </p:animEffect>
                                    <p:anim calcmode="lin" valueType="num">
                                      <p:cBhvr>
                                        <p:cTn id="36" dur="1000" fill="hold"/>
                                        <p:tgtEl>
                                          <p:spTgt spid="30723">
                                            <p:txEl>
                                              <p:pRg st="4" end="4"/>
                                            </p:txEl>
                                          </p:spTgt>
                                        </p:tgtEl>
                                        <p:attrNameLst>
                                          <p:attrName>ppt_x</p:attrName>
                                        </p:attrNameLst>
                                      </p:cBhvr>
                                      <p:tavLst>
                                        <p:tav tm="0">
                                          <p:val>
                                            <p:strVal val="#ppt_x-.1"/>
                                          </p:val>
                                        </p:tav>
                                        <p:tav tm="100000">
                                          <p:val>
                                            <p:strVal val="#ppt_x"/>
                                          </p:val>
                                        </p:tav>
                                      </p:tavLst>
                                    </p:anim>
                                    <p:anim calcmode="lin" valueType="num">
                                      <p:cBhvr>
                                        <p:cTn id="37" dur="1000" fill="hold"/>
                                        <p:tgtEl>
                                          <p:spTgt spid="30723">
                                            <p:txEl>
                                              <p:pRg st="4" end="4"/>
                                            </p:txEl>
                                          </p:spTgt>
                                        </p:tgtEl>
                                        <p:attrNameLst>
                                          <p:attrName>ppt_y</p:attrName>
                                        </p:attrNameLst>
                                      </p:cBhvr>
                                      <p:tavLst>
                                        <p:tav tm="0">
                                          <p:val>
                                            <p:strVal val="#ppt_y"/>
                                          </p:val>
                                        </p:tav>
                                        <p:tav tm="100000">
                                          <p:val>
                                            <p:strVal val="#ppt_y"/>
                                          </p:val>
                                        </p:tav>
                                      </p:tavLst>
                                    </p:anim>
                                  </p:childTnLst>
                                </p:cTn>
                              </p:par>
                              <p:par>
                                <p:cTn id="38" presetID="40" presetClass="entr" presetSubtype="0" fill="hold" grpId="0" nodeType="withEffect">
                                  <p:stCondLst>
                                    <p:cond delay="0"/>
                                  </p:stCondLst>
                                  <p:iterate type="lt">
                                    <p:tmPct val="10000"/>
                                  </p:iterate>
                                  <p:childTnLst>
                                    <p:set>
                                      <p:cBhvr>
                                        <p:cTn id="39" dur="0" fill="hold">
                                          <p:stCondLst>
                                            <p:cond delay="0"/>
                                          </p:stCondLst>
                                        </p:cTn>
                                        <p:tgtEl>
                                          <p:spTgt spid="30723">
                                            <p:txEl>
                                              <p:pRg st="5" end="5"/>
                                            </p:txEl>
                                          </p:spTgt>
                                        </p:tgtEl>
                                        <p:attrNameLst>
                                          <p:attrName>style.visibility</p:attrName>
                                        </p:attrNameLst>
                                      </p:cBhvr>
                                      <p:to>
                                        <p:strVal val="visible"/>
                                      </p:to>
                                    </p:set>
                                    <p:animEffect transition="in" filter="fade">
                                      <p:cBhvr>
                                        <p:cTn id="40" dur="1000"/>
                                        <p:tgtEl>
                                          <p:spTgt spid="30723">
                                            <p:txEl>
                                              <p:pRg st="5" end="5"/>
                                            </p:txEl>
                                          </p:spTgt>
                                        </p:tgtEl>
                                      </p:cBhvr>
                                    </p:animEffect>
                                    <p:anim calcmode="lin" valueType="num">
                                      <p:cBhvr>
                                        <p:cTn id="41" dur="1000" fill="hold"/>
                                        <p:tgtEl>
                                          <p:spTgt spid="30723">
                                            <p:txEl>
                                              <p:pRg st="5" end="5"/>
                                            </p:txEl>
                                          </p:spTgt>
                                        </p:tgtEl>
                                        <p:attrNameLst>
                                          <p:attrName>ppt_x</p:attrName>
                                        </p:attrNameLst>
                                      </p:cBhvr>
                                      <p:tavLst>
                                        <p:tav tm="0">
                                          <p:val>
                                            <p:strVal val="#ppt_x-.1"/>
                                          </p:val>
                                        </p:tav>
                                        <p:tav tm="100000">
                                          <p:val>
                                            <p:strVal val="#ppt_x"/>
                                          </p:val>
                                        </p:tav>
                                      </p:tavLst>
                                    </p:anim>
                                    <p:anim calcmode="lin" valueType="num">
                                      <p:cBhvr>
                                        <p:cTn id="42" dur="1000" fill="hold"/>
                                        <p:tgtEl>
                                          <p:spTgt spid="30723">
                                            <p:txEl>
                                              <p:pRg st="5" end="5"/>
                                            </p:txEl>
                                          </p:spTgt>
                                        </p:tgtEl>
                                        <p:attrNameLst>
                                          <p:attrName>ppt_y</p:attrName>
                                        </p:attrNameLst>
                                      </p:cBhvr>
                                      <p:tavLst>
                                        <p:tav tm="0">
                                          <p:val>
                                            <p:strVal val="#ppt_y"/>
                                          </p:val>
                                        </p:tav>
                                        <p:tav tm="100000">
                                          <p:val>
                                            <p:strVal val="#ppt_y"/>
                                          </p:val>
                                        </p:tav>
                                      </p:tavLst>
                                    </p:anim>
                                  </p:childTnLst>
                                </p:cTn>
                              </p:par>
                              <p:par>
                                <p:cTn id="43" presetID="40" presetClass="entr" presetSubtype="0" fill="hold" grpId="0" nodeType="withEffect">
                                  <p:stCondLst>
                                    <p:cond delay="0"/>
                                  </p:stCondLst>
                                  <p:iterate type="lt">
                                    <p:tmPct val="10000"/>
                                  </p:iterate>
                                  <p:childTnLst>
                                    <p:set>
                                      <p:cBhvr>
                                        <p:cTn id="44" dur="0" fill="hold">
                                          <p:stCondLst>
                                            <p:cond delay="0"/>
                                          </p:stCondLst>
                                        </p:cTn>
                                        <p:tgtEl>
                                          <p:spTgt spid="30723">
                                            <p:txEl>
                                              <p:pRg st="6" end="6"/>
                                            </p:txEl>
                                          </p:spTgt>
                                        </p:tgtEl>
                                        <p:attrNameLst>
                                          <p:attrName>style.visibility</p:attrName>
                                        </p:attrNameLst>
                                      </p:cBhvr>
                                      <p:to>
                                        <p:strVal val="visible"/>
                                      </p:to>
                                    </p:set>
                                    <p:animEffect transition="in" filter="fade">
                                      <p:cBhvr>
                                        <p:cTn id="45" dur="1000"/>
                                        <p:tgtEl>
                                          <p:spTgt spid="30723">
                                            <p:txEl>
                                              <p:pRg st="6" end="6"/>
                                            </p:txEl>
                                          </p:spTgt>
                                        </p:tgtEl>
                                      </p:cBhvr>
                                    </p:animEffect>
                                    <p:anim calcmode="lin" valueType="num">
                                      <p:cBhvr>
                                        <p:cTn id="46" dur="1000" fill="hold"/>
                                        <p:tgtEl>
                                          <p:spTgt spid="30723">
                                            <p:txEl>
                                              <p:pRg st="6" end="6"/>
                                            </p:txEl>
                                          </p:spTgt>
                                        </p:tgtEl>
                                        <p:attrNameLst>
                                          <p:attrName>ppt_x</p:attrName>
                                        </p:attrNameLst>
                                      </p:cBhvr>
                                      <p:tavLst>
                                        <p:tav tm="0">
                                          <p:val>
                                            <p:strVal val="#ppt_x-.1"/>
                                          </p:val>
                                        </p:tav>
                                        <p:tav tm="100000">
                                          <p:val>
                                            <p:strVal val="#ppt_x"/>
                                          </p:val>
                                        </p:tav>
                                      </p:tavLst>
                                    </p:anim>
                                    <p:anim calcmode="lin" valueType="num">
                                      <p:cBhvr>
                                        <p:cTn id="47" dur="1000" fill="hold"/>
                                        <p:tgtEl>
                                          <p:spTgt spid="307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0" presetClass="entr" presetSubtype="0" fill="hold" grpId="0" nodeType="clickEffect">
                                  <p:stCondLst>
                                    <p:cond delay="0"/>
                                  </p:stCondLst>
                                  <p:iterate type="lt">
                                    <p:tmPct val="10000"/>
                                  </p:iterate>
                                  <p:childTnLst>
                                    <p:set>
                                      <p:cBhvr>
                                        <p:cTn id="51" dur="0" fill="hold">
                                          <p:stCondLst>
                                            <p:cond delay="0"/>
                                          </p:stCondLst>
                                        </p:cTn>
                                        <p:tgtEl>
                                          <p:spTgt spid="30723">
                                            <p:txEl>
                                              <p:pRg st="7" end="7"/>
                                            </p:txEl>
                                          </p:spTgt>
                                        </p:tgtEl>
                                        <p:attrNameLst>
                                          <p:attrName>style.visibility</p:attrName>
                                        </p:attrNameLst>
                                      </p:cBhvr>
                                      <p:to>
                                        <p:strVal val="visible"/>
                                      </p:to>
                                    </p:set>
                                    <p:animEffect transition="in" filter="fade">
                                      <p:cBhvr>
                                        <p:cTn id="52" dur="1000"/>
                                        <p:tgtEl>
                                          <p:spTgt spid="30723">
                                            <p:txEl>
                                              <p:pRg st="7" end="7"/>
                                            </p:txEl>
                                          </p:spTgt>
                                        </p:tgtEl>
                                      </p:cBhvr>
                                    </p:animEffect>
                                    <p:anim calcmode="lin" valueType="num">
                                      <p:cBhvr>
                                        <p:cTn id="53" dur="1000" fill="hold"/>
                                        <p:tgtEl>
                                          <p:spTgt spid="30723">
                                            <p:txEl>
                                              <p:pRg st="7" end="7"/>
                                            </p:txEl>
                                          </p:spTgt>
                                        </p:tgtEl>
                                        <p:attrNameLst>
                                          <p:attrName>ppt_x</p:attrName>
                                        </p:attrNameLst>
                                      </p:cBhvr>
                                      <p:tavLst>
                                        <p:tav tm="0">
                                          <p:val>
                                            <p:strVal val="#ppt_x-.1"/>
                                          </p:val>
                                        </p:tav>
                                        <p:tav tm="100000">
                                          <p:val>
                                            <p:strVal val="#ppt_x"/>
                                          </p:val>
                                        </p:tav>
                                      </p:tavLst>
                                    </p:anim>
                                    <p:anim calcmode="lin" valueType="num">
                                      <p:cBhvr>
                                        <p:cTn id="54" dur="1000" fill="hold"/>
                                        <p:tgtEl>
                                          <p:spTgt spid="30723">
                                            <p:txEl>
                                              <p:pRg st="7" end="7"/>
                                            </p:txEl>
                                          </p:spTgt>
                                        </p:tgtEl>
                                        <p:attrNameLst>
                                          <p:attrName>ppt_y</p:attrName>
                                        </p:attrNameLst>
                                      </p:cBhvr>
                                      <p:tavLst>
                                        <p:tav tm="0">
                                          <p:val>
                                            <p:strVal val="#ppt_y"/>
                                          </p:val>
                                        </p:tav>
                                        <p:tav tm="100000">
                                          <p:val>
                                            <p:strVal val="#ppt_y"/>
                                          </p:val>
                                        </p:tav>
                                      </p:tavLst>
                                    </p:anim>
                                  </p:childTnLst>
                                </p:cTn>
                              </p:par>
                              <p:par>
                                <p:cTn id="55" presetID="40" presetClass="entr" presetSubtype="0" fill="hold" grpId="0" nodeType="withEffect">
                                  <p:stCondLst>
                                    <p:cond delay="0"/>
                                  </p:stCondLst>
                                  <p:iterate type="lt">
                                    <p:tmPct val="10000"/>
                                  </p:iterate>
                                  <p:childTnLst>
                                    <p:set>
                                      <p:cBhvr>
                                        <p:cTn id="56" dur="0" fill="hold">
                                          <p:stCondLst>
                                            <p:cond delay="0"/>
                                          </p:stCondLst>
                                        </p:cTn>
                                        <p:tgtEl>
                                          <p:spTgt spid="30723">
                                            <p:txEl>
                                              <p:pRg st="8" end="8"/>
                                            </p:txEl>
                                          </p:spTgt>
                                        </p:tgtEl>
                                        <p:attrNameLst>
                                          <p:attrName>style.visibility</p:attrName>
                                        </p:attrNameLst>
                                      </p:cBhvr>
                                      <p:to>
                                        <p:strVal val="visible"/>
                                      </p:to>
                                    </p:set>
                                    <p:animEffect transition="in" filter="fade">
                                      <p:cBhvr>
                                        <p:cTn id="57" dur="1000"/>
                                        <p:tgtEl>
                                          <p:spTgt spid="30723">
                                            <p:txEl>
                                              <p:pRg st="8" end="8"/>
                                            </p:txEl>
                                          </p:spTgt>
                                        </p:tgtEl>
                                      </p:cBhvr>
                                    </p:animEffect>
                                    <p:anim calcmode="lin" valueType="num">
                                      <p:cBhvr>
                                        <p:cTn id="58" dur="1000" fill="hold"/>
                                        <p:tgtEl>
                                          <p:spTgt spid="30723">
                                            <p:txEl>
                                              <p:pRg st="8" end="8"/>
                                            </p:txEl>
                                          </p:spTgt>
                                        </p:tgtEl>
                                        <p:attrNameLst>
                                          <p:attrName>ppt_x</p:attrName>
                                        </p:attrNameLst>
                                      </p:cBhvr>
                                      <p:tavLst>
                                        <p:tav tm="0">
                                          <p:val>
                                            <p:strVal val="#ppt_x-.1"/>
                                          </p:val>
                                        </p:tav>
                                        <p:tav tm="100000">
                                          <p:val>
                                            <p:strVal val="#ppt_x"/>
                                          </p:val>
                                        </p:tav>
                                      </p:tavLst>
                                    </p:anim>
                                    <p:anim calcmode="lin" valueType="num">
                                      <p:cBhvr>
                                        <p:cTn id="59" dur="1000" fill="hold"/>
                                        <p:tgtEl>
                                          <p:spTgt spid="30723">
                                            <p:txEl>
                                              <p:pRg st="8" end="8"/>
                                            </p:txEl>
                                          </p:spTgt>
                                        </p:tgtEl>
                                        <p:attrNameLst>
                                          <p:attrName>ppt_y</p:attrName>
                                        </p:attrNameLst>
                                      </p:cBhvr>
                                      <p:tavLst>
                                        <p:tav tm="0">
                                          <p:val>
                                            <p:strVal val="#ppt_y"/>
                                          </p:val>
                                        </p:tav>
                                        <p:tav tm="100000">
                                          <p:val>
                                            <p:strVal val="#ppt_y"/>
                                          </p:val>
                                        </p:tav>
                                      </p:tavLst>
                                    </p:anim>
                                  </p:childTnLst>
                                </p:cTn>
                              </p:par>
                              <p:par>
                                <p:cTn id="60" presetID="40" presetClass="entr" presetSubtype="0" fill="hold" grpId="0" nodeType="withEffect">
                                  <p:stCondLst>
                                    <p:cond delay="0"/>
                                  </p:stCondLst>
                                  <p:iterate type="lt">
                                    <p:tmPct val="10000"/>
                                  </p:iterate>
                                  <p:childTnLst>
                                    <p:set>
                                      <p:cBhvr>
                                        <p:cTn id="61" dur="0" fill="hold">
                                          <p:stCondLst>
                                            <p:cond delay="0"/>
                                          </p:stCondLst>
                                        </p:cTn>
                                        <p:tgtEl>
                                          <p:spTgt spid="30723">
                                            <p:txEl>
                                              <p:pRg st="9" end="9"/>
                                            </p:txEl>
                                          </p:spTgt>
                                        </p:tgtEl>
                                        <p:attrNameLst>
                                          <p:attrName>style.visibility</p:attrName>
                                        </p:attrNameLst>
                                      </p:cBhvr>
                                      <p:to>
                                        <p:strVal val="visible"/>
                                      </p:to>
                                    </p:set>
                                    <p:animEffect transition="in" filter="fade">
                                      <p:cBhvr>
                                        <p:cTn id="62" dur="1000"/>
                                        <p:tgtEl>
                                          <p:spTgt spid="30723">
                                            <p:txEl>
                                              <p:pRg st="9" end="9"/>
                                            </p:txEl>
                                          </p:spTgt>
                                        </p:tgtEl>
                                      </p:cBhvr>
                                    </p:animEffect>
                                    <p:anim calcmode="lin" valueType="num">
                                      <p:cBhvr>
                                        <p:cTn id="63" dur="1000" fill="hold"/>
                                        <p:tgtEl>
                                          <p:spTgt spid="30723">
                                            <p:txEl>
                                              <p:pRg st="9" end="9"/>
                                            </p:txEl>
                                          </p:spTgt>
                                        </p:tgtEl>
                                        <p:attrNameLst>
                                          <p:attrName>ppt_x</p:attrName>
                                        </p:attrNameLst>
                                      </p:cBhvr>
                                      <p:tavLst>
                                        <p:tav tm="0">
                                          <p:val>
                                            <p:strVal val="#ppt_x-.1"/>
                                          </p:val>
                                        </p:tav>
                                        <p:tav tm="100000">
                                          <p:val>
                                            <p:strVal val="#ppt_x"/>
                                          </p:val>
                                        </p:tav>
                                      </p:tavLst>
                                    </p:anim>
                                    <p:anim calcmode="lin" valueType="num">
                                      <p:cBhvr>
                                        <p:cTn id="64" dur="1000" fill="hold"/>
                                        <p:tgtEl>
                                          <p:spTgt spid="3072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P spid="3072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49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职业责任保险</a:t>
            </a:r>
            <a:r>
              <a:rPr lang="zh-CN" altLang="en-US">
                <a:ea typeface="宋体" pitchFamily="2" charset="-122"/>
              </a:rPr>
              <a:t> </a:t>
            </a:r>
          </a:p>
        </p:txBody>
      </p:sp>
      <p:sp>
        <p:nvSpPr>
          <p:cNvPr id="63491"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职业责任是指各种专业技术人员因为工作上的疏忽或过失，</a:t>
            </a:r>
            <a:r>
              <a:rPr lang="zh-CN" altLang="en-US"/>
              <a:t>或由于他们的雇员或合伙人的疏忽或过失，</a:t>
            </a:r>
            <a:r>
              <a:rPr lang="zh-CN" altLang="en-US">
                <a:latin typeface="Times New Roman" pitchFamily="18" charset="0"/>
              </a:rPr>
              <a:t>造成当事人或其他人的人身伤害或财产损失而依法应该承担的责任。</a:t>
            </a:r>
          </a:p>
          <a:p>
            <a:pPr eaLnBrk="1" hangingPunct="1"/>
            <a:r>
              <a:rPr lang="zh-CN" altLang="en-US"/>
              <a:t>职业责任保险就是保障各种专业人员职业责任的一种保险。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r>
              <a:rPr lang="zh-TW" altLang="en-US"/>
              <a:t> </a:t>
            </a:r>
            <a:r>
              <a:rPr lang="zh-TW" altLang="zh-CN"/>
              <a:t> </a:t>
            </a:r>
            <a:endParaRPr lang="zh-CN" altLang="en-US">
              <a:ea typeface="PMingLiU" pitchFamily="18" charset="-12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path" presetSubtype="0" accel="50000" decel="50000" fill="hold" grpId="0" nodeType="withEffect">
                                  <p:stCondLst>
                                    <p:cond delay="0"/>
                                  </p:stCondLst>
                                  <p:iterate type="lt">
                                    <p:tmPct val="10000"/>
                                  </p:iterate>
                                  <p:childTnLst>
                                    <p:animMotion origin="layout" path="M 3.61111E-6 3.33333E-6  C 0.06892 3.33333E-6  0.125 0.02847  0.125 0.06389  C 0.125 0.09907  0.06892 0.12777  3.61111E-6 0.12777  C -0.0691 0.12777  -0.125 0.09907  -0.125 0.06389  C -0.125 0.02847  -0.0691 3.33333E-6  3.61111E-6 3.33333E-6  Z " pathEditMode="relative">
                                      <p:cBhvr>
                                        <p:cTn id="6" dur="2000" fill="hold"/>
                                        <p:tgtEl>
                                          <p:spTgt spid="63490"/>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0" fill="hold">
                                          <p:stCondLst>
                                            <p:cond delay="0"/>
                                          </p:stCondLst>
                                        </p:cTn>
                                        <p:tgtEl>
                                          <p:spTgt spid="63491">
                                            <p:txEl>
                                              <p:pRg st="0" end="0"/>
                                            </p:txEl>
                                          </p:spTgt>
                                        </p:tgtEl>
                                        <p:attrNameLst>
                                          <p:attrName>style.visibility</p:attrName>
                                        </p:attrNameLst>
                                      </p:cBhvr>
                                      <p:to>
                                        <p:strVal val="visible"/>
                                      </p:to>
                                    </p:set>
                                    <p:animEffect transition="in" filter="fade">
                                      <p:cBhvr>
                                        <p:cTn id="11" dur="1000">
                                          <p:stCondLst>
                                            <p:cond delay="0"/>
                                          </p:stCondLst>
                                        </p:cTn>
                                        <p:tgtEl>
                                          <p:spTgt spid="6349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0" fill="hold">
                                          <p:stCondLst>
                                            <p:cond delay="0"/>
                                          </p:stCondLst>
                                        </p:cTn>
                                        <p:tgtEl>
                                          <p:spTgt spid="63491">
                                            <p:txEl>
                                              <p:pRg st="1" end="1"/>
                                            </p:txEl>
                                          </p:spTgt>
                                        </p:tgtEl>
                                        <p:attrNameLst>
                                          <p:attrName>style.visibility</p:attrName>
                                        </p:attrNameLst>
                                      </p:cBhvr>
                                      <p:to>
                                        <p:strVal val="visible"/>
                                      </p:to>
                                    </p:set>
                                    <p:animEffect transition="in" filter="fade">
                                      <p:cBhvr>
                                        <p:cTn id="16" dur="1000">
                                          <p:stCondLst>
                                            <p:cond delay="0"/>
                                          </p:stCondLst>
                                        </p:cTn>
                                        <p:tgtEl>
                                          <p:spTgt spid="634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0" grpId="0"/>
      <p:bldP spid="6349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一、保险责任</a:t>
            </a:r>
          </a:p>
        </p:txBody>
      </p:sp>
      <p:sp>
        <p:nvSpPr>
          <p:cNvPr id="47107" name="Rectangle 3"/>
          <p:cNvSpPr>
            <a:spLocks noGrp="1"/>
          </p:cNvSpPr>
          <p:nvPr>
            <p:ph sz="quarter" idx="1"/>
          </p:nvPr>
        </p:nvSpPr>
        <p:spPr>
          <a:xfrm>
            <a:off x="457200" y="1600200"/>
            <a:ext cx="7467600" cy="4873625"/>
          </a:xfrm>
        </p:spPr>
        <p:txBody>
          <a:bodyPr/>
          <a:lstStyle/>
          <a:p>
            <a:pPr eaLnBrk="1" hangingPunct="1"/>
            <a:r>
              <a:rPr lang="zh-CN" altLang="en-US" sz="2800"/>
              <a:t>专业人员由于职业上的疏忽行为、错误或失职造成的损失。</a:t>
            </a:r>
          </a:p>
          <a:p>
            <a:pPr eaLnBrk="1" hangingPunct="1"/>
            <a:r>
              <a:rPr lang="zh-CN" altLang="en-US" sz="2800"/>
              <a:t>被保险人的职业疏忽行为，除被保险人自己外，还包括被保险人从事该业务的前任、被保险人的雇员和从事该业务的雇员的前任的职业疏忽行为所致的职业责任。</a:t>
            </a:r>
          </a:p>
          <a:p>
            <a:pPr eaLnBrk="1" hangingPunct="1"/>
            <a:r>
              <a:rPr lang="zh-CN" altLang="en-US" sz="2800"/>
              <a:t>在职业责任保险项下保险人承担的赔偿责任包括被保险人因责任事故的发生而依法应承担的赔偿金和法律费用及经保险人同意的有关费用。</a:t>
            </a:r>
            <a:endParaRPr lang="zh-CN" altLang="en-US" sz="2800">
              <a:latin typeface="Times New Roman" pitchFamily="18" charset="0"/>
            </a:endParaRPr>
          </a:p>
          <a:p>
            <a:pPr eaLnBrk="1" hangingPunct="1"/>
            <a:endParaRPr lang="zh-CN" altLang="en-US" sz="28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二、除外责任</a:t>
            </a:r>
          </a:p>
        </p:txBody>
      </p:sp>
      <p:sp>
        <p:nvSpPr>
          <p:cNvPr id="48131" name="Rectangle 3"/>
          <p:cNvSpPr>
            <a:spLocks noGrp="1"/>
          </p:cNvSpPr>
          <p:nvPr>
            <p:ph sz="quarter" idx="1"/>
          </p:nvPr>
        </p:nvSpPr>
        <p:spPr>
          <a:xfrm>
            <a:off x="457200" y="1600200"/>
            <a:ext cx="7467600" cy="4873625"/>
          </a:xfrm>
        </p:spPr>
        <p:txBody>
          <a:bodyPr/>
          <a:lstStyle/>
          <a:p>
            <a:pPr lvl="0"/>
            <a:r>
              <a:rPr lang="zh-CN" altLang="zh-CN" dirty="0"/>
              <a:t>因被保险人的故意行为引起的索赔。</a:t>
            </a:r>
          </a:p>
          <a:p>
            <a:pPr lvl="0"/>
            <a:r>
              <a:rPr lang="zh-CN" altLang="zh-CN" dirty="0"/>
              <a:t>因被保险人的隐瞒或欺诈行为，以及被保险人在投保或保险有效期间不如实向保险人报告应报告的情况而引起的任何责任。</a:t>
            </a:r>
          </a:p>
          <a:p>
            <a:pPr lvl="0"/>
            <a:r>
              <a:rPr lang="zh-CN" altLang="zh-CN" dirty="0"/>
              <a:t>因被保险人、从事该业务的前任、其任何雇员或从事该业务的雇员的前任的不诚实、欺骗、犯罪或恶意行为所引起的任何索赔。</a:t>
            </a:r>
          </a:p>
          <a:p>
            <a:pPr lvl="0"/>
            <a:r>
              <a:rPr lang="zh-CN" altLang="zh-CN" dirty="0"/>
              <a:t>因文件的灭失或损失引起的任何索赔。但也可加费后扩展承保。</a:t>
            </a:r>
          </a:p>
          <a:p>
            <a:pPr lvl="0"/>
            <a:r>
              <a:rPr lang="zh-CN" altLang="zh-CN" dirty="0"/>
              <a:t>被保险人被指控有对他人诽谤或恶意中伤而引起的索赔。</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三、保险期限</a:t>
            </a:r>
            <a:r>
              <a:rPr lang="zh-CN" altLang="en-US">
                <a:ea typeface="宋体" pitchFamily="2" charset="-122"/>
              </a:rPr>
              <a:t> </a:t>
            </a:r>
          </a:p>
        </p:txBody>
      </p:sp>
      <p:sp>
        <p:nvSpPr>
          <p:cNvPr id="67587" name="Rectangle 3"/>
          <p:cNvSpPr>
            <a:spLocks noGrp="1"/>
          </p:cNvSpPr>
          <p:nvPr>
            <p:ph sz="quarter" idx="1"/>
          </p:nvPr>
        </p:nvSpPr>
        <p:spPr>
          <a:xfrm>
            <a:off x="457200" y="1600200"/>
            <a:ext cx="7467600" cy="4873625"/>
          </a:xfrm>
        </p:spPr>
        <p:txBody>
          <a:bodyPr/>
          <a:lstStyle/>
          <a:p>
            <a:pPr eaLnBrk="1" hangingPunct="1"/>
            <a:r>
              <a:rPr lang="zh-CN" altLang="en-US" dirty="0">
                <a:latin typeface="Times New Roman" pitchFamily="18" charset="0"/>
              </a:rPr>
              <a:t>通常为</a:t>
            </a:r>
            <a:r>
              <a:rPr lang="en-US" altLang="zh-CN" dirty="0"/>
              <a:t>1</a:t>
            </a:r>
            <a:r>
              <a:rPr lang="zh-CN" altLang="en-US" dirty="0">
                <a:latin typeface="Times New Roman" pitchFamily="18" charset="0"/>
              </a:rPr>
              <a:t>年；</a:t>
            </a:r>
            <a:r>
              <a:rPr lang="zh-CN" altLang="en-US" dirty="0"/>
              <a:t>有些是期内索赔式，有些是期内发生式。采用期内索赔式的较多。 </a:t>
            </a:r>
            <a:endParaRPr lang="zh-CN" altLang="en-US" dirty="0">
              <a:latin typeface="Times New Roman" pitchFamily="18" charset="0"/>
            </a:endParaRPr>
          </a:p>
          <a:p>
            <a:pPr eaLnBrk="1" hangingPunct="1"/>
            <a:r>
              <a:rPr lang="zh-CN" altLang="en-US" dirty="0">
                <a:latin typeface="Times New Roman" pitchFamily="18" charset="0"/>
              </a:rPr>
              <a:t>采用期内索赔式时都设计了追溯期。必须是发生在追溯期后，并在保单有效期内提出的索赔。</a:t>
            </a:r>
            <a:r>
              <a:rPr lang="zh-CN" altLang="en-US" dirty="0"/>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0" fill="hold">
                                          <p:stCondLst>
                                            <p:cond delay="0"/>
                                          </p:stCondLst>
                                        </p:cTn>
                                        <p:tgtEl>
                                          <p:spTgt spid="67586"/>
                                        </p:tgtEl>
                                        <p:attrNameLst>
                                          <p:attrName>style.visibility</p:attrName>
                                        </p:attrNameLst>
                                      </p:cBhvr>
                                      <p:to>
                                        <p:strVal val="visible"/>
                                      </p:to>
                                    </p:set>
                                    <p:anim calcmode="lin" valueType="num">
                                      <p:cBhvr>
                                        <p:cTn id="7" dur="2000" fill="hold"/>
                                        <p:tgtEl>
                                          <p:spTgt spid="67586"/>
                                        </p:tgtEl>
                                        <p:attrNameLst>
                                          <p:attrName>ppt_w</p:attrName>
                                        </p:attrNameLst>
                                      </p:cBhvr>
                                      <p:tavLst>
                                        <p:tav tm="0">
                                          <p:val>
                                            <p:strVal val="#ppt_w"/>
                                          </p:val>
                                        </p:tav>
                                        <p:tav tm="100000">
                                          <p:val>
                                            <p:strVal val="#ppt_w"/>
                                          </p:val>
                                        </p:tav>
                                      </p:tavLst>
                                    </p:anim>
                                    <p:anim calcmode="lin" valueType="num">
                                      <p:cBhvr>
                                        <p:cTn id="8" dur="2000" fill="hold"/>
                                        <p:tgtEl>
                                          <p:spTgt spid="67586"/>
                                        </p:tgtEl>
                                        <p:attrNameLst>
                                          <p:attrName>ppt_h</p:attrName>
                                        </p:attrNameLst>
                                      </p:cBhvr>
                                      <p:tavLst>
                                        <p:tav tm="0">
                                          <p:val>
                                            <p:strVal val="#ppt_h"/>
                                          </p:val>
                                        </p:tav>
                                        <p:tav tm="29800">
                                          <p:val>
                                            <p:strVal val="#ppt_h/2"/>
                                          </p:val>
                                        </p:tav>
                                        <p:tav tm="39800">
                                          <p:val>
                                            <p:strVal val="#ppt_h"/>
                                          </p:val>
                                        </p:tav>
                                        <p:tav tm="50000">
                                          <p:val>
                                            <p:strVal val="#ppt_h/2"/>
                                          </p:val>
                                        </p:tav>
                                        <p:tav tm="59700">
                                          <p:val>
                                            <p:strVal val="#ppt_h"/>
                                          </p:val>
                                        </p:tav>
                                        <p:tav tm="69800">
                                          <p:val>
                                            <p:strVal val="#ppt_h/2"/>
                                          </p:val>
                                        </p:tav>
                                        <p:tav tm="79900">
                                          <p:val>
                                            <p:strVal val="#ppt_h"/>
                                          </p:val>
                                        </p:tav>
                                        <p:tav tm="100000">
                                          <p:val>
                                            <p:strVal val="#ppt_h"/>
                                          </p:val>
                                        </p:tav>
                                      </p:tavLst>
                                    </p:anim>
                                    <p:anim calcmode="lin" valueType="num">
                                      <p:cBhvr>
                                        <p:cTn id="9" dur="2000" fill="hold"/>
                                        <p:tgtEl>
                                          <p:spTgt spid="67586"/>
                                        </p:tgtEl>
                                        <p:attrNameLst>
                                          <p:attrName>ppt_x</p:attrName>
                                        </p:attrNameLst>
                                      </p:cBhvr>
                                      <p:tavLst>
                                        <p:tav tm="0">
                                          <p:val>
                                            <p:strVal val="#ppt_x-.4"/>
                                          </p:val>
                                        </p:tav>
                                        <p:tav tm="100000">
                                          <p:val>
                                            <p:strVal val="#ppt_x"/>
                                          </p:val>
                                        </p:tav>
                                      </p:tavLst>
                                    </p:anim>
                                    <p:anim calcmode="lin" valueType="num">
                                      <p:cBhvr>
                                        <p:cTn id="10" dur="2000" fill="hold"/>
                                        <p:tgtEl>
                                          <p:spTgt spid="67586"/>
                                        </p:tgtEl>
                                        <p:attrNameLst>
                                          <p:attrName>ppt_y</p:attrName>
                                        </p:attrNameLst>
                                      </p:cBhvr>
                                      <p:tavLst>
                                        <p:tav tm="0">
                                          <p:val>
                                            <p:strVal val="#ppt_y-.5"/>
                                          </p:val>
                                        </p:tav>
                                        <p:tav tm="19900">
                                          <p:val>
                                            <p:strVal val="#ppt_y-.2"/>
                                          </p:val>
                                        </p:tav>
                                        <p:tav tm="29800">
                                          <p:val>
                                            <p:strVal val="#ppt_y"/>
                                          </p:val>
                                        </p:tav>
                                        <p:tav tm="39800">
                                          <p:val>
                                            <p:strVal val="#ppt_y-.15"/>
                                          </p:val>
                                        </p:tav>
                                        <p:tav tm="50000">
                                          <p:val>
                                            <p:strVal val="#ppt_y"/>
                                          </p:val>
                                        </p:tav>
                                        <p:tav tm="59700">
                                          <p:val>
                                            <p:strVal val="#ppt_y-.1"/>
                                          </p:val>
                                        </p:tav>
                                        <p:tav tm="69800">
                                          <p:val>
                                            <p:strVal val="#ppt_y"/>
                                          </p:val>
                                        </p:tav>
                                        <p:tav tm="79900">
                                          <p:val>
                                            <p:strVal val="#ppt_y-.05"/>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40" presetClass="entr" presetSubtype="0" fill="hold" grpId="0" nodeType="clickEffect">
                                  <p:stCondLst>
                                    <p:cond delay="0"/>
                                  </p:stCondLst>
                                  <p:iterate type="lt">
                                    <p:tmPct val="10000"/>
                                  </p:iterate>
                                  <p:childTnLst>
                                    <p:set>
                                      <p:cBhvr>
                                        <p:cTn id="14" dur="0" fill="hold">
                                          <p:stCondLst>
                                            <p:cond delay="0"/>
                                          </p:stCondLst>
                                        </p:cTn>
                                        <p:tgtEl>
                                          <p:spTgt spid="67587">
                                            <p:txEl>
                                              <p:pRg st="0" end="0"/>
                                            </p:txEl>
                                          </p:spTgt>
                                        </p:tgtEl>
                                        <p:attrNameLst>
                                          <p:attrName>style.visibility</p:attrName>
                                        </p:attrNameLst>
                                      </p:cBhvr>
                                      <p:to>
                                        <p:strVal val="visible"/>
                                      </p:to>
                                    </p:set>
                                    <p:animEffect transition="in" filter="fade">
                                      <p:cBhvr>
                                        <p:cTn id="15" dur="500">
                                          <p:stCondLst>
                                            <p:cond delay="0"/>
                                          </p:stCondLst>
                                        </p:cTn>
                                        <p:tgtEl>
                                          <p:spTgt spid="67587">
                                            <p:txEl>
                                              <p:pRg st="0" end="0"/>
                                            </p:txEl>
                                          </p:spTgt>
                                        </p:tgtEl>
                                      </p:cBhvr>
                                    </p:animEffect>
                                    <p:anim calcmode="lin" valueType="num">
                                      <p:cBhvr>
                                        <p:cTn id="16" dur="500" fill="hold">
                                          <p:stCondLst>
                                            <p:cond delay="0"/>
                                          </p:stCondLst>
                                        </p:cTn>
                                        <p:tgtEl>
                                          <p:spTgt spid="67587">
                                            <p:txEl>
                                              <p:pRg st="0" end="0"/>
                                            </p:txEl>
                                          </p:spTgt>
                                        </p:tgtEl>
                                        <p:attrNameLst>
                                          <p:attrName>ppt_x</p:attrName>
                                        </p:attrNameLst>
                                      </p:cBhvr>
                                      <p:tavLst>
                                        <p:tav tm="0">
                                          <p:val>
                                            <p:strVal val="#ppt_x-.1"/>
                                          </p:val>
                                        </p:tav>
                                        <p:tav tm="100000">
                                          <p:val>
                                            <p:strVal val="#ppt_x"/>
                                          </p:val>
                                        </p:tav>
                                      </p:tavLst>
                                    </p:anim>
                                    <p:anim calcmode="lin" valueType="num">
                                      <p:cBhvr>
                                        <p:cTn id="17" dur="500" fill="hold">
                                          <p:stCondLst>
                                            <p:cond delay="0"/>
                                          </p:stCondLst>
                                        </p:cTn>
                                        <p:tgtEl>
                                          <p:spTgt spid="6758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0" presetClass="entr" presetSubtype="0" fill="hold" grpId="0" nodeType="clickEffect">
                                  <p:stCondLst>
                                    <p:cond delay="0"/>
                                  </p:stCondLst>
                                  <p:iterate type="lt">
                                    <p:tmPct val="10000"/>
                                  </p:iterate>
                                  <p:childTnLst>
                                    <p:set>
                                      <p:cBhvr>
                                        <p:cTn id="21" dur="0" fill="hold">
                                          <p:stCondLst>
                                            <p:cond delay="0"/>
                                          </p:stCondLst>
                                        </p:cTn>
                                        <p:tgtEl>
                                          <p:spTgt spid="67587">
                                            <p:txEl>
                                              <p:pRg st="1" end="1"/>
                                            </p:txEl>
                                          </p:spTgt>
                                        </p:tgtEl>
                                        <p:attrNameLst>
                                          <p:attrName>style.visibility</p:attrName>
                                        </p:attrNameLst>
                                      </p:cBhvr>
                                      <p:to>
                                        <p:strVal val="visible"/>
                                      </p:to>
                                    </p:set>
                                    <p:animEffect transition="in" filter="fade">
                                      <p:cBhvr>
                                        <p:cTn id="22" dur="500">
                                          <p:stCondLst>
                                            <p:cond delay="0"/>
                                          </p:stCondLst>
                                        </p:cTn>
                                        <p:tgtEl>
                                          <p:spTgt spid="67587">
                                            <p:txEl>
                                              <p:pRg st="1" end="1"/>
                                            </p:txEl>
                                          </p:spTgt>
                                        </p:tgtEl>
                                      </p:cBhvr>
                                    </p:animEffect>
                                    <p:anim calcmode="lin" valueType="num">
                                      <p:cBhvr>
                                        <p:cTn id="23" dur="500" fill="hold">
                                          <p:stCondLst>
                                            <p:cond delay="0"/>
                                          </p:stCondLst>
                                        </p:cTn>
                                        <p:tgtEl>
                                          <p:spTgt spid="67587">
                                            <p:txEl>
                                              <p:pRg st="1" end="1"/>
                                            </p:txEl>
                                          </p:spTgt>
                                        </p:tgtEl>
                                        <p:attrNameLst>
                                          <p:attrName>ppt_x</p:attrName>
                                        </p:attrNameLst>
                                      </p:cBhvr>
                                      <p:tavLst>
                                        <p:tav tm="0">
                                          <p:val>
                                            <p:strVal val="#ppt_x-.1"/>
                                          </p:val>
                                        </p:tav>
                                        <p:tav tm="100000">
                                          <p:val>
                                            <p:strVal val="#ppt_x"/>
                                          </p:val>
                                        </p:tav>
                                      </p:tavLst>
                                    </p:anim>
                                    <p:anim calcmode="lin" valueType="num">
                                      <p:cBhvr>
                                        <p:cTn id="24" dur="500" fill="hold">
                                          <p:stCondLst>
                                            <p:cond delay="0"/>
                                          </p:stCondLst>
                                        </p:cTn>
                                        <p:tgtEl>
                                          <p:spTgt spid="675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6" grpId="0"/>
      <p:bldP spid="67587"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ctrTitle"/>
          </p:nvPr>
        </p:nvSpPr>
        <p:spPr bwMode="auto">
          <a:xfrm>
            <a:off x="685800" y="2130425"/>
            <a:ext cx="7772400" cy="1470025"/>
          </a:xfrm>
        </p:spPr>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四、职业责任保险主要产品</a:t>
            </a:r>
          </a:p>
        </p:txBody>
      </p:sp>
      <p:sp>
        <p:nvSpPr>
          <p:cNvPr id="50179" name="Rectangle 3"/>
          <p:cNvSpPr>
            <a:spLocks noGrp="1"/>
          </p:cNvSpPr>
          <p:nvPr>
            <p:ph type="subTitle" idx="1"/>
          </p:nvPr>
        </p:nvSpPr>
        <p:spPr>
          <a:xfrm>
            <a:off x="1371600" y="3886200"/>
            <a:ext cx="6400800" cy="1752600"/>
          </a:xfrm>
        </p:spPr>
        <p:txBody>
          <a:bodyPr/>
          <a:lstStyle/>
          <a:p>
            <a:pPr algn="ctr" eaLnBrk="1" hangingPunct="1">
              <a:buFontTx/>
              <a:buNone/>
            </a:pPr>
            <a:endParaRPr lang="zh-CN"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、医疗事故责任保险 </a:t>
            </a:r>
          </a:p>
        </p:txBody>
      </p:sp>
      <p:sp>
        <p:nvSpPr>
          <p:cNvPr id="51203" name="Rectangle 3"/>
          <p:cNvSpPr>
            <a:spLocks noGrp="1"/>
          </p:cNvSpPr>
          <p:nvPr>
            <p:ph sz="quarter" idx="1"/>
          </p:nvPr>
        </p:nvSpPr>
        <p:spPr>
          <a:xfrm>
            <a:off x="457200" y="1600200"/>
            <a:ext cx="7467600" cy="4873625"/>
          </a:xfrm>
        </p:spPr>
        <p:txBody>
          <a:bodyPr/>
          <a:lstStyle/>
          <a:p>
            <a:pPr eaLnBrk="1" hangingPunct="1">
              <a:lnSpc>
                <a:spcPct val="90000"/>
              </a:lnSpc>
            </a:pPr>
            <a:r>
              <a:rPr lang="zh-CN" altLang="en-US"/>
              <a:t>医疗事故责任保险是指被保险人在从事与其资格相符的诊疗护理工作中因过失发生医疗事故或医疗差错造成第三者的人身伤亡，依法应由被保险人承担的经济赔偿责任，并由被保险人在保险有效期内首次提出索赔申请的，保险人负责赔偿。</a:t>
            </a:r>
          </a:p>
          <a:p>
            <a:pPr eaLnBrk="1" hangingPunct="1">
              <a:lnSpc>
                <a:spcPct val="90000"/>
              </a:lnSpc>
            </a:pPr>
            <a:r>
              <a:rPr lang="zh-CN" altLang="en-US"/>
              <a:t>还保障相关的仲裁或诉讼费用，包括案件受理费、勘验费、鉴定费、律师费等。</a:t>
            </a:r>
          </a:p>
          <a:p>
            <a:pPr eaLnBrk="1" hangingPunct="1">
              <a:lnSpc>
                <a:spcPct val="90000"/>
              </a:lnSpc>
            </a:pPr>
            <a:r>
              <a:rPr lang="zh-CN" altLang="en-US"/>
              <a:t>采取期内索赔式，还设计了追溯期。</a:t>
            </a:r>
          </a:p>
          <a:p>
            <a:pPr eaLnBrk="1" hangingPunct="1">
              <a:lnSpc>
                <a:spcPct val="90000"/>
              </a:lnSpc>
            </a:pPr>
            <a:r>
              <a:rPr lang="zh-CN" altLang="en-US"/>
              <a:t>除外责任包括责任保险中一些共同的除外损失、费用和责任，如故意行为、战争、核事故、地震、洪水、火灾、爆炸等。还包括属于被保险人违法行为或违规行为所致的责任。</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2</a:t>
            </a:r>
            <a:r>
              <a:rPr lang="zh-CN" altLang="en-US">
                <a:ea typeface="宋体" pitchFamily="2" charset="-122"/>
              </a:rPr>
              <a:t>、律师执业责任保险 </a:t>
            </a:r>
          </a:p>
        </p:txBody>
      </p:sp>
      <p:sp>
        <p:nvSpPr>
          <p:cNvPr id="47107"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a:buChar char=""/>
              <a:defRPr/>
            </a:pPr>
            <a:r>
              <a:rPr lang="zh-CN" altLang="en-US"/>
              <a:t>律师执业责任保险是指在保险期内，被保险的注册执业律师，在中国境内以执业律师身份代表被保险人为委托人办理约定的诉讼或非诉讼律师业务时，由于过失行为，违反</a:t>
            </a:r>
            <a:r>
              <a:rPr lang="en-US" altLang="zh-CN"/>
              <a:t>《</a:t>
            </a:r>
            <a:r>
              <a:rPr lang="zh-CN" altLang="en-US"/>
              <a:t>律师法</a:t>
            </a:r>
            <a:r>
              <a:rPr lang="en-US" altLang="zh-CN"/>
              <a:t>》</a:t>
            </a:r>
            <a:r>
              <a:rPr lang="zh-CN" altLang="en-US"/>
              <a:t>或律师委托合同的约定，致使委托人遭受经济损失，依法应由被保险人承担的经济赔偿责任；被保险人事先经保险人书面同意支付的诉讼费用及其他必要的、合理的费用。</a:t>
            </a:r>
          </a:p>
          <a:p>
            <a:pPr marL="274320" indent="-274320" eaLnBrk="1" fontAlgn="auto" hangingPunct="1">
              <a:lnSpc>
                <a:spcPct val="80000"/>
              </a:lnSpc>
              <a:spcAft>
                <a:spcPts val="0"/>
              </a:spcAft>
              <a:buFont typeface="Wingdings"/>
              <a:buChar char=""/>
              <a:defRPr/>
            </a:pPr>
            <a:r>
              <a:rPr lang="zh-CN" altLang="en-US"/>
              <a:t>特有的除外责任包括：</a:t>
            </a:r>
          </a:p>
          <a:p>
            <a:pPr marL="640080" lvl="1" indent="-274320" eaLnBrk="1" fontAlgn="auto" hangingPunct="1">
              <a:lnSpc>
                <a:spcPct val="80000"/>
              </a:lnSpc>
              <a:spcAft>
                <a:spcPts val="0"/>
              </a:spcAft>
              <a:buFont typeface="Wingdings 2"/>
              <a:buChar char=""/>
              <a:defRPr/>
            </a:pPr>
            <a:r>
              <a:rPr lang="zh-CN" altLang="en-US" sz="2000"/>
              <a:t>无有效律师执业证的人员办理的委托业务；</a:t>
            </a:r>
          </a:p>
          <a:p>
            <a:pPr marL="640080" lvl="1" indent="-274320" eaLnBrk="1" fontAlgn="auto" hangingPunct="1">
              <a:lnSpc>
                <a:spcPct val="80000"/>
              </a:lnSpc>
              <a:spcAft>
                <a:spcPts val="0"/>
              </a:spcAft>
              <a:buFont typeface="Wingdings 2"/>
              <a:buChar char=""/>
              <a:defRPr/>
            </a:pPr>
            <a:r>
              <a:rPr lang="zh-CN" altLang="en-US" sz="2000"/>
              <a:t>律师未经被保险人同意私自接受业务的；</a:t>
            </a:r>
          </a:p>
          <a:p>
            <a:pPr marL="640080" lvl="1" indent="-274320" eaLnBrk="1" fontAlgn="auto" hangingPunct="1">
              <a:lnSpc>
                <a:spcPct val="80000"/>
              </a:lnSpc>
              <a:spcAft>
                <a:spcPts val="0"/>
              </a:spcAft>
              <a:buFont typeface="Wingdings 2"/>
              <a:buChar char=""/>
              <a:defRPr/>
            </a:pPr>
            <a:r>
              <a:rPr lang="zh-CN" altLang="en-US" sz="2000"/>
              <a:t>律师与对方当事人或对方律师恶意串通，损害当事人利益的；</a:t>
            </a:r>
          </a:p>
          <a:p>
            <a:pPr marL="640080" lvl="1" indent="-274320" eaLnBrk="1" fontAlgn="auto" hangingPunct="1">
              <a:lnSpc>
                <a:spcPct val="80000"/>
              </a:lnSpc>
              <a:spcAft>
                <a:spcPts val="0"/>
              </a:spcAft>
              <a:buFont typeface="Wingdings 2"/>
              <a:buChar char=""/>
              <a:defRPr/>
            </a:pPr>
            <a:r>
              <a:rPr lang="zh-CN" altLang="en-US" sz="2000"/>
              <a:t>律师非职业行为或故意行为；</a:t>
            </a:r>
          </a:p>
          <a:p>
            <a:pPr marL="640080" lvl="1" indent="-274320" eaLnBrk="1" fontAlgn="auto" hangingPunct="1">
              <a:lnSpc>
                <a:spcPct val="80000"/>
              </a:lnSpc>
              <a:spcAft>
                <a:spcPts val="0"/>
              </a:spcAft>
              <a:buFont typeface="Wingdings 2"/>
              <a:buChar char=""/>
              <a:defRPr/>
            </a:pPr>
            <a:r>
              <a:rPr lang="zh-CN" altLang="en-US" sz="2000"/>
              <a:t>以骗取保险赔偿金为目的的行为；</a:t>
            </a:r>
          </a:p>
          <a:p>
            <a:pPr marL="640080" lvl="1" indent="-274320" eaLnBrk="1" fontAlgn="auto" hangingPunct="1">
              <a:lnSpc>
                <a:spcPct val="80000"/>
              </a:lnSpc>
              <a:spcAft>
                <a:spcPts val="0"/>
              </a:spcAft>
              <a:buFont typeface="Wingdings 2"/>
              <a:buChar char=""/>
              <a:defRPr/>
            </a:pPr>
            <a:r>
              <a:rPr lang="zh-CN" altLang="en-US" sz="2000"/>
              <a:t>律师被指控对他人诽谤或恶意中伤，经法院判决指控成立的；</a:t>
            </a:r>
          </a:p>
          <a:p>
            <a:pPr marL="640080" lvl="1" indent="-274320" eaLnBrk="1" fontAlgn="auto" hangingPunct="1">
              <a:lnSpc>
                <a:spcPct val="80000"/>
              </a:lnSpc>
              <a:spcAft>
                <a:spcPts val="0"/>
              </a:spcAft>
              <a:buFont typeface="Wingdings 2"/>
              <a:buChar char=""/>
              <a:defRPr/>
            </a:pPr>
            <a:r>
              <a:rPr lang="zh-CN" altLang="en-US" sz="2000"/>
              <a:t>不适用中华人民共和国法律的委托业务；</a:t>
            </a:r>
          </a:p>
          <a:p>
            <a:pPr marL="640080" lvl="1" indent="-274320" eaLnBrk="1" fontAlgn="auto" hangingPunct="1">
              <a:lnSpc>
                <a:spcPct val="80000"/>
              </a:lnSpc>
              <a:spcAft>
                <a:spcPts val="0"/>
              </a:spcAft>
              <a:buFont typeface="Wingdings 2"/>
              <a:buChar char=""/>
              <a:defRPr/>
            </a:pPr>
            <a:r>
              <a:rPr lang="zh-CN" altLang="en-US" sz="2000"/>
              <a:t>非被保险人的注册执业律师办理的委托业务；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3</a:t>
            </a:r>
            <a:r>
              <a:rPr lang="zh-CN" altLang="en-US">
                <a:ea typeface="宋体" pitchFamily="2" charset="-122"/>
              </a:rPr>
              <a:t>、建筑工程设计责任保险 </a:t>
            </a:r>
          </a:p>
        </p:txBody>
      </p:sp>
      <p:sp>
        <p:nvSpPr>
          <p:cNvPr id="48131" name="Rectangle 3"/>
          <p:cNvSpPr>
            <a:spLocks noGrp="1"/>
          </p:cNvSpPr>
          <p:nvPr>
            <p:ph sz="quarter" idx="1"/>
          </p:nvPr>
        </p:nvSpPr>
        <p:spPr>
          <a:xfrm>
            <a:off x="457200" y="1600200"/>
            <a:ext cx="7467600" cy="4873625"/>
          </a:xfrm>
        </p:spPr>
        <p:txBody>
          <a:bodyPr>
            <a:normAutofit lnSpcReduction="10000"/>
          </a:bodyPr>
          <a:lstStyle/>
          <a:p>
            <a:pPr marL="274320" indent="-274320" eaLnBrk="1" fontAlgn="auto" hangingPunct="1">
              <a:lnSpc>
                <a:spcPct val="80000"/>
              </a:lnSpc>
              <a:spcAft>
                <a:spcPts val="0"/>
              </a:spcAft>
              <a:buFont typeface="Wingdings"/>
              <a:buChar char=""/>
              <a:defRPr/>
            </a:pPr>
            <a:r>
              <a:rPr lang="zh-CN" altLang="en-US"/>
              <a:t>保障设计单位因设计错误而造成工程重大质量事故时，按</a:t>
            </a:r>
            <a:r>
              <a:rPr lang="en-US" altLang="zh-CN"/>
              <a:t>《</a:t>
            </a:r>
            <a:r>
              <a:rPr lang="zh-CN" altLang="en-US"/>
              <a:t>建筑工程勘察设计合同条例</a:t>
            </a:r>
            <a:r>
              <a:rPr lang="en-US" altLang="zh-CN"/>
              <a:t>》</a:t>
            </a:r>
            <a:r>
              <a:rPr lang="zh-CN" altLang="en-US"/>
              <a:t>规定，应由设计单位负责赔偿的损失。</a:t>
            </a:r>
          </a:p>
          <a:p>
            <a:pPr marL="274320" indent="-274320" eaLnBrk="1" fontAlgn="auto" hangingPunct="1">
              <a:lnSpc>
                <a:spcPct val="80000"/>
              </a:lnSpc>
              <a:spcAft>
                <a:spcPts val="0"/>
              </a:spcAft>
              <a:buFont typeface="Wingdings"/>
              <a:buChar char=""/>
              <a:defRPr/>
            </a:pPr>
            <a:r>
              <a:rPr lang="zh-CN" altLang="en-US"/>
              <a:t>除外责任除了责任保险中一些共同的除外损失、费用和责任之外，还包括一些属于违法行为或违规行为等原因所致的责任。</a:t>
            </a:r>
          </a:p>
          <a:p>
            <a:pPr marL="274320" indent="-274320" eaLnBrk="1" fontAlgn="auto" hangingPunct="1">
              <a:lnSpc>
                <a:spcPct val="80000"/>
              </a:lnSpc>
              <a:spcAft>
                <a:spcPts val="0"/>
              </a:spcAft>
              <a:buFont typeface="Wingdings"/>
              <a:buChar char=""/>
              <a:defRPr/>
            </a:pPr>
            <a:r>
              <a:rPr lang="zh-CN" altLang="en-US"/>
              <a:t>保险人对下列损失、费用和责任也不负责赔偿：</a:t>
            </a:r>
          </a:p>
          <a:p>
            <a:pPr marL="640080" lvl="1" indent="-274320" eaLnBrk="1" fontAlgn="auto" hangingPunct="1">
              <a:lnSpc>
                <a:spcPct val="80000"/>
              </a:lnSpc>
              <a:spcAft>
                <a:spcPts val="0"/>
              </a:spcAft>
              <a:buFont typeface="Wingdings 2"/>
              <a:buChar char=""/>
              <a:defRPr/>
            </a:pPr>
            <a:r>
              <a:rPr lang="zh-CN" altLang="en-US" sz="2000"/>
              <a:t>由于设计错误引起的停产、减产等间接经济损失；</a:t>
            </a:r>
          </a:p>
          <a:p>
            <a:pPr marL="640080" lvl="1" indent="-274320" eaLnBrk="1" fontAlgn="auto" hangingPunct="1">
              <a:lnSpc>
                <a:spcPct val="80000"/>
              </a:lnSpc>
              <a:spcAft>
                <a:spcPts val="0"/>
              </a:spcAft>
              <a:buFont typeface="Wingdings 2"/>
              <a:buChar char=""/>
              <a:defRPr/>
            </a:pPr>
            <a:r>
              <a:rPr lang="zh-CN" altLang="en-US" sz="2000"/>
              <a:t>因被保险人延误交付设计文件所致的任何后果损失；</a:t>
            </a:r>
          </a:p>
          <a:p>
            <a:pPr marL="640080" lvl="1" indent="-274320" eaLnBrk="1" fontAlgn="auto" hangingPunct="1">
              <a:lnSpc>
                <a:spcPct val="80000"/>
              </a:lnSpc>
              <a:spcAft>
                <a:spcPts val="0"/>
              </a:spcAft>
              <a:buFont typeface="Wingdings 2"/>
              <a:buChar char=""/>
              <a:defRPr/>
            </a:pPr>
            <a:r>
              <a:rPr lang="zh-CN" altLang="en-US" sz="2000"/>
              <a:t>被保险人在保险单明细表中列明的追溯期起始日之前执行工程设计业务所致的赔偿责任；</a:t>
            </a:r>
          </a:p>
          <a:p>
            <a:pPr marL="640080" lvl="1" indent="-274320" eaLnBrk="1" fontAlgn="auto" hangingPunct="1">
              <a:lnSpc>
                <a:spcPct val="80000"/>
              </a:lnSpc>
              <a:spcAft>
                <a:spcPts val="0"/>
              </a:spcAft>
              <a:buFont typeface="Wingdings 2"/>
              <a:buChar char=""/>
              <a:defRPr/>
            </a:pPr>
            <a:r>
              <a:rPr lang="zh-CN" altLang="en-US" sz="2000"/>
              <a:t>未与被保险人签订劳动合同的人员签名出具的施工图纸引起的任何索赔；</a:t>
            </a:r>
          </a:p>
          <a:p>
            <a:pPr marL="640080" lvl="1" indent="-274320" eaLnBrk="1" fontAlgn="auto" hangingPunct="1">
              <a:lnSpc>
                <a:spcPct val="80000"/>
              </a:lnSpc>
              <a:spcAft>
                <a:spcPts val="0"/>
              </a:spcAft>
              <a:buFont typeface="Wingdings 2"/>
              <a:buChar char=""/>
              <a:defRPr/>
            </a:pPr>
            <a:r>
              <a:rPr lang="zh-CN" altLang="en-US" sz="2000"/>
              <a:t>被保险人或其雇员的人身伤亡及其所有或管理的财产的损失；</a:t>
            </a:r>
          </a:p>
          <a:p>
            <a:pPr marL="640080" lvl="1" indent="-274320" eaLnBrk="1" fontAlgn="auto" hangingPunct="1">
              <a:lnSpc>
                <a:spcPct val="80000"/>
              </a:lnSpc>
              <a:spcAft>
                <a:spcPts val="0"/>
              </a:spcAft>
              <a:buFont typeface="Wingdings 2"/>
              <a:buChar char=""/>
              <a:defRPr/>
            </a:pPr>
            <a:r>
              <a:rPr lang="zh-CN" altLang="en-US" sz="2000"/>
              <a:t>因勘察而引起的任何索赔；</a:t>
            </a:r>
          </a:p>
          <a:p>
            <a:pPr marL="640080" lvl="1" indent="-274320" eaLnBrk="1" fontAlgn="auto" hangingPunct="1">
              <a:lnSpc>
                <a:spcPct val="80000"/>
              </a:lnSpc>
              <a:spcAft>
                <a:spcPts val="0"/>
              </a:spcAft>
              <a:buFont typeface="Wingdings 2"/>
              <a:buChar char=""/>
              <a:defRPr/>
            </a:pPr>
            <a:r>
              <a:rPr lang="zh-CN" altLang="en-US" sz="2000"/>
              <a:t>被保险人与他人签订协议所约定的责任；</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4</a:t>
            </a:r>
            <a:r>
              <a:rPr lang="zh-CN" altLang="en-US">
                <a:ea typeface="宋体" pitchFamily="2" charset="-122"/>
              </a:rPr>
              <a:t>、注册会计师职业责任保险 </a:t>
            </a:r>
          </a:p>
        </p:txBody>
      </p:sp>
      <p:sp>
        <p:nvSpPr>
          <p:cNvPr id="49155" name="Rectangle 3"/>
          <p:cNvSpPr>
            <a:spLocks noGrp="1"/>
          </p:cNvSpPr>
          <p:nvPr>
            <p:ph sz="quarter" idx="1"/>
          </p:nvPr>
        </p:nvSpPr>
        <p:spPr>
          <a:xfrm>
            <a:off x="457200" y="1600200"/>
            <a:ext cx="8003232" cy="4873625"/>
          </a:xfrm>
        </p:spPr>
        <p:txBody>
          <a:bodyPr>
            <a:normAutofit/>
          </a:bodyPr>
          <a:lstStyle/>
          <a:p>
            <a:pPr marL="274320" indent="-274320" eaLnBrk="1" fontAlgn="auto" hangingPunct="1">
              <a:lnSpc>
                <a:spcPct val="80000"/>
              </a:lnSpc>
              <a:spcAft>
                <a:spcPts val="0"/>
              </a:spcAft>
              <a:buFont typeface="Wingdings"/>
              <a:buChar char=""/>
              <a:defRPr/>
            </a:pPr>
            <a:r>
              <a:rPr lang="zh-CN" altLang="en-US" sz="2000" dirty="0"/>
              <a:t>保险责任包括：在列明的追溯期开始后，被保险人的注册会计师根据被保险人的授权承办国内注册会计师审计业务过程中，因过失行为未尽其业务上应尽之责任及义务，造成委托人及其利害关系人的直接经济损失，委托人及其利害关系人在保险期限内向被保险人提出索赔的；有关诉讼费用及其他必要的、合理的费用。</a:t>
            </a:r>
          </a:p>
          <a:p>
            <a:pPr marL="274320" indent="-274320" eaLnBrk="1" fontAlgn="auto" hangingPunct="1">
              <a:lnSpc>
                <a:spcPct val="80000"/>
              </a:lnSpc>
              <a:spcAft>
                <a:spcPts val="0"/>
              </a:spcAft>
              <a:buFont typeface="Wingdings"/>
              <a:buChar char=""/>
              <a:defRPr/>
            </a:pPr>
            <a:r>
              <a:rPr lang="zh-CN" altLang="en-US" sz="2000" dirty="0"/>
              <a:t>注册会计师职业责任保险的除外责任包括：</a:t>
            </a:r>
          </a:p>
          <a:p>
            <a:pPr marL="640080" lvl="1" indent="-274320" eaLnBrk="1" fontAlgn="auto" hangingPunct="1">
              <a:lnSpc>
                <a:spcPct val="80000"/>
              </a:lnSpc>
              <a:spcAft>
                <a:spcPts val="0"/>
              </a:spcAft>
              <a:buFont typeface="Wingdings 2"/>
              <a:buChar char=""/>
              <a:defRPr/>
            </a:pPr>
            <a:r>
              <a:rPr lang="zh-CN" altLang="en-US" sz="1800" dirty="0"/>
              <a:t>被保险人的注册会计师的故意或犯罪行为；</a:t>
            </a:r>
          </a:p>
          <a:p>
            <a:pPr marL="640080" lvl="1" indent="-274320" eaLnBrk="1" fontAlgn="auto" hangingPunct="1">
              <a:lnSpc>
                <a:spcPct val="80000"/>
              </a:lnSpc>
              <a:spcAft>
                <a:spcPts val="0"/>
              </a:spcAft>
              <a:buFont typeface="Wingdings 2"/>
              <a:buChar char=""/>
              <a:defRPr/>
            </a:pPr>
            <a:r>
              <a:rPr lang="zh-CN" altLang="en-US" sz="1800" dirty="0"/>
              <a:t>被保险人从事的注册会计师审计业务范围外的业务；</a:t>
            </a:r>
          </a:p>
          <a:p>
            <a:pPr marL="640080" lvl="1" indent="-274320" eaLnBrk="1" fontAlgn="auto" hangingPunct="1">
              <a:lnSpc>
                <a:spcPct val="80000"/>
              </a:lnSpc>
              <a:spcAft>
                <a:spcPts val="0"/>
              </a:spcAft>
              <a:buFont typeface="Wingdings 2"/>
              <a:buChar char=""/>
              <a:defRPr/>
            </a:pPr>
            <a:r>
              <a:rPr lang="zh-CN" altLang="en-US" sz="1800" dirty="0"/>
              <a:t>被保险人的注册会计师未经被保险人授权从事的审计业务；</a:t>
            </a:r>
          </a:p>
          <a:p>
            <a:pPr marL="640080" lvl="1" indent="-274320" eaLnBrk="1" fontAlgn="auto" hangingPunct="1">
              <a:lnSpc>
                <a:spcPct val="80000"/>
              </a:lnSpc>
              <a:spcAft>
                <a:spcPts val="0"/>
              </a:spcAft>
              <a:buFont typeface="Wingdings 2"/>
              <a:buChar char=""/>
              <a:defRPr/>
            </a:pPr>
            <a:r>
              <a:rPr lang="zh-CN" altLang="en-US" sz="1800" dirty="0"/>
              <a:t>被保险人未向保险人登记备案的注册会计师从事的审计业务；</a:t>
            </a:r>
          </a:p>
          <a:p>
            <a:pPr marL="640080" lvl="1" indent="-274320" eaLnBrk="1" fontAlgn="auto" hangingPunct="1">
              <a:lnSpc>
                <a:spcPct val="80000"/>
              </a:lnSpc>
              <a:spcAft>
                <a:spcPts val="0"/>
              </a:spcAft>
              <a:buFont typeface="Wingdings 2"/>
              <a:buChar char=""/>
              <a:defRPr/>
            </a:pPr>
            <a:r>
              <a:rPr lang="zh-CN" altLang="en-US" sz="1800" dirty="0"/>
              <a:t>被保险人在保险生效日期之前已经知道的或可以合理预见的索赔情况；</a:t>
            </a:r>
          </a:p>
          <a:p>
            <a:pPr marL="640080" lvl="1" indent="-274320" eaLnBrk="1" fontAlgn="auto" hangingPunct="1">
              <a:lnSpc>
                <a:spcPct val="80000"/>
              </a:lnSpc>
              <a:spcAft>
                <a:spcPts val="0"/>
              </a:spcAft>
              <a:buFont typeface="Wingdings 2"/>
              <a:buChar char=""/>
              <a:defRPr/>
            </a:pPr>
            <a:r>
              <a:rPr lang="zh-CN" altLang="en-US" sz="1800" dirty="0"/>
              <a:t>在保险单规定的追溯期之前被保险人已经与委托人签订委托合同，或实际已经进行的审计业务；</a:t>
            </a:r>
          </a:p>
          <a:p>
            <a:pPr marL="640080" lvl="1" indent="-274320" eaLnBrk="1" fontAlgn="auto" hangingPunct="1">
              <a:lnSpc>
                <a:spcPct val="80000"/>
              </a:lnSpc>
              <a:spcAft>
                <a:spcPts val="0"/>
              </a:spcAft>
              <a:buFont typeface="Wingdings 2"/>
              <a:buChar char=""/>
              <a:defRPr/>
            </a:pPr>
            <a:r>
              <a:rPr lang="zh-CN" altLang="en-US" sz="1800" dirty="0"/>
              <a:t>保险期限结束后委托人及其利害关系人向被保险人提出的任何索赔；</a:t>
            </a:r>
          </a:p>
          <a:p>
            <a:pPr marL="640080" lvl="1" indent="-274320" eaLnBrk="1" fontAlgn="auto" hangingPunct="1">
              <a:lnSpc>
                <a:spcPct val="80000"/>
              </a:lnSpc>
              <a:spcAft>
                <a:spcPts val="0"/>
              </a:spcAft>
              <a:buFont typeface="Wingdings 2"/>
              <a:buChar char=""/>
              <a:defRPr/>
            </a:pPr>
            <a:r>
              <a:rPr lang="zh-CN" altLang="en-US" sz="1800" dirty="0"/>
              <a:t>被保险人对外担保产生的连带责任；</a:t>
            </a:r>
          </a:p>
          <a:p>
            <a:pPr marL="640080" lvl="1" indent="-274320" eaLnBrk="1" fontAlgn="auto" hangingPunct="1">
              <a:lnSpc>
                <a:spcPct val="80000"/>
              </a:lnSpc>
              <a:spcAft>
                <a:spcPts val="0"/>
              </a:spcAft>
              <a:buFont typeface="Wingdings 2"/>
              <a:buChar char=""/>
              <a:defRPr/>
            </a:pPr>
            <a:r>
              <a:rPr lang="zh-CN" altLang="en-US" sz="1800" dirty="0"/>
              <a:t>政府行为引起的一切损失；</a:t>
            </a:r>
          </a:p>
          <a:p>
            <a:pPr marL="274320" indent="-274320" eaLnBrk="1" fontAlgn="auto" hangingPunct="1">
              <a:lnSpc>
                <a:spcPct val="80000"/>
              </a:lnSpc>
              <a:spcAft>
                <a:spcPts val="0"/>
              </a:spcAft>
              <a:buFont typeface="Wingdings"/>
              <a:buChar char=""/>
              <a:defRPr/>
            </a:pPr>
            <a:r>
              <a:rPr lang="zh-CN" altLang="en-US" sz="2000" dirty="0"/>
              <a:t>采用期内索赔式，并规定了追溯期；</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其他产品</a:t>
            </a:r>
            <a:r>
              <a:rPr lang="zh-CN" altLang="en-US">
                <a:ea typeface="宋体" pitchFamily="2" charset="-122"/>
              </a:rPr>
              <a:t> </a:t>
            </a:r>
          </a:p>
        </p:txBody>
      </p:sp>
      <p:sp>
        <p:nvSpPr>
          <p:cNvPr id="74755" name="Rectangle 3"/>
          <p:cNvSpPr>
            <a:spLocks noGrp="1"/>
          </p:cNvSpPr>
          <p:nvPr>
            <p:ph sz="quarter" idx="1"/>
          </p:nvPr>
        </p:nvSpPr>
        <p:spPr>
          <a:xfrm>
            <a:off x="457200" y="1600200"/>
            <a:ext cx="7467600" cy="4873625"/>
          </a:xfrm>
        </p:spPr>
        <p:txBody>
          <a:bodyPr/>
          <a:lstStyle/>
          <a:p>
            <a:pPr algn="just" eaLnBrk="1" hangingPunct="1"/>
            <a:r>
              <a:rPr lang="zh-CN" altLang="en-US" sz="2800">
                <a:latin typeface="Times New Roman" pitchFamily="18" charset="0"/>
              </a:rPr>
              <a:t>资产评估师责任保险</a:t>
            </a:r>
            <a:endParaRPr lang="zh-CN" altLang="en-US" sz="2800"/>
          </a:p>
          <a:p>
            <a:pPr algn="just" eaLnBrk="1" hangingPunct="1"/>
            <a:r>
              <a:rPr lang="zh-CN" altLang="en-US" sz="2800">
                <a:latin typeface="Times New Roman" pitchFamily="18" charset="0"/>
              </a:rPr>
              <a:t>银行责任保险</a:t>
            </a:r>
          </a:p>
          <a:p>
            <a:pPr algn="just" eaLnBrk="1" hangingPunct="1"/>
            <a:r>
              <a:rPr lang="zh-CN" altLang="en-US" sz="2800">
                <a:latin typeface="Times New Roman" pitchFamily="18" charset="0"/>
              </a:rPr>
              <a:t>保险经纪人、代理人和公估人职业责任保险</a:t>
            </a:r>
          </a:p>
          <a:p>
            <a:pPr algn="just" eaLnBrk="1" hangingPunct="1">
              <a:buFontTx/>
              <a:buNone/>
            </a:pPr>
            <a:endParaRPr lang="zh-CN" altLang="en-US" sz="2800">
              <a:latin typeface="Times New Roman"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0" fill="hold">
                                          <p:stCondLst>
                                            <p:cond delay="0"/>
                                          </p:stCondLst>
                                        </p:cTn>
                                        <p:tgtEl>
                                          <p:spTgt spid="74754"/>
                                        </p:tgtEl>
                                        <p:attrNameLst>
                                          <p:attrName>style.visibility</p:attrName>
                                        </p:attrNameLst>
                                      </p:cBhvr>
                                      <p:to>
                                        <p:strVal val="visible"/>
                                      </p:to>
                                    </p:set>
                                    <p:anim calcmode="lin" valueType="num">
                                      <p:cBhvr>
                                        <p:cTn id="7" dur="1000" fill="hold">
                                          <p:stCondLst>
                                            <p:cond delay="0"/>
                                          </p:stCondLst>
                                        </p:cTn>
                                        <p:tgtEl>
                                          <p:spTgt spid="74754"/>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74754"/>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74754"/>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74754"/>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74754"/>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p:stCondLst>
                                    <p:cond delay="0"/>
                                  </p:stCondLst>
                                  <p:childTnLst>
                                    <p:set>
                                      <p:cBhvr>
                                        <p:cTn id="15" dur="0" fill="hold">
                                          <p:stCondLst>
                                            <p:cond delay="0"/>
                                          </p:stCondLst>
                                        </p:cTn>
                                        <p:tgtEl>
                                          <p:spTgt spid="74755">
                                            <p:txEl>
                                              <p:pRg st="0" end="0"/>
                                            </p:txEl>
                                          </p:spTgt>
                                        </p:tgtEl>
                                        <p:attrNameLst>
                                          <p:attrName>style.visibility</p:attrName>
                                        </p:attrNameLst>
                                      </p:cBhvr>
                                      <p:to>
                                        <p:strVal val="visible"/>
                                      </p:to>
                                    </p:set>
                                    <p:anim calcmode="lin" valueType="num">
                                      <p:cBhvr>
                                        <p:cTn id="16" dur="500" fill="hold"/>
                                        <p:tgtEl>
                                          <p:spTgt spid="74755">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74755">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74755">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74755">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7475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4" presetClass="entr" presetSubtype="0" accel="100000" fill="hold" grpId="0" nodeType="clickEffect">
                                  <p:stCondLst>
                                    <p:cond delay="0"/>
                                  </p:stCondLst>
                                  <p:childTnLst>
                                    <p:set>
                                      <p:cBhvr>
                                        <p:cTn id="24" dur="0" fill="hold">
                                          <p:stCondLst>
                                            <p:cond delay="0"/>
                                          </p:stCondLst>
                                        </p:cTn>
                                        <p:tgtEl>
                                          <p:spTgt spid="74755">
                                            <p:txEl>
                                              <p:pRg st="1" end="1"/>
                                            </p:txEl>
                                          </p:spTgt>
                                        </p:tgtEl>
                                        <p:attrNameLst>
                                          <p:attrName>style.visibility</p:attrName>
                                        </p:attrNameLst>
                                      </p:cBhvr>
                                      <p:to>
                                        <p:strVal val="visible"/>
                                      </p:to>
                                    </p:set>
                                    <p:anim calcmode="lin" valueType="num">
                                      <p:cBhvr>
                                        <p:cTn id="25" dur="500" fill="hold"/>
                                        <p:tgtEl>
                                          <p:spTgt spid="74755">
                                            <p:txEl>
                                              <p:pRg st="1" end="1"/>
                                            </p:txEl>
                                          </p:spTgt>
                                        </p:tgtEl>
                                        <p:attrNameLst>
                                          <p:attrName>ppt_w</p:attrName>
                                        </p:attrNameLst>
                                      </p:cBhvr>
                                      <p:tavLst>
                                        <p:tav tm="0">
                                          <p:val>
                                            <p:strVal val="#ppt_w*0.05"/>
                                          </p:val>
                                        </p:tav>
                                        <p:tav tm="100000">
                                          <p:val>
                                            <p:strVal val="#ppt_w"/>
                                          </p:val>
                                        </p:tav>
                                      </p:tavLst>
                                    </p:anim>
                                    <p:anim calcmode="lin" valueType="num">
                                      <p:cBhvr>
                                        <p:cTn id="26" dur="500" fill="hold"/>
                                        <p:tgtEl>
                                          <p:spTgt spid="74755">
                                            <p:txEl>
                                              <p:pRg st="1" end="1"/>
                                            </p:txEl>
                                          </p:spTgt>
                                        </p:tgtEl>
                                        <p:attrNameLst>
                                          <p:attrName>ppt_h</p:attrName>
                                        </p:attrNameLst>
                                      </p:cBhvr>
                                      <p:tavLst>
                                        <p:tav tm="0">
                                          <p:val>
                                            <p:strVal val="#ppt_h"/>
                                          </p:val>
                                        </p:tav>
                                        <p:tav tm="100000">
                                          <p:val>
                                            <p:strVal val="#ppt_h"/>
                                          </p:val>
                                        </p:tav>
                                      </p:tavLst>
                                    </p:anim>
                                    <p:anim calcmode="lin" valueType="num">
                                      <p:cBhvr>
                                        <p:cTn id="27" dur="500" fill="hold"/>
                                        <p:tgtEl>
                                          <p:spTgt spid="74755">
                                            <p:txEl>
                                              <p:pRg st="1" end="1"/>
                                            </p:txEl>
                                          </p:spTgt>
                                        </p:tgtEl>
                                        <p:attrNameLst>
                                          <p:attrName>ppt_x</p:attrName>
                                        </p:attrNameLst>
                                      </p:cBhvr>
                                      <p:tavLst>
                                        <p:tav tm="0">
                                          <p:val>
                                            <p:strVal val="#ppt_x-.2"/>
                                          </p:val>
                                        </p:tav>
                                        <p:tav tm="100000">
                                          <p:val>
                                            <p:strVal val="#ppt_x"/>
                                          </p:val>
                                        </p:tav>
                                      </p:tavLst>
                                    </p:anim>
                                    <p:anim calcmode="lin" valueType="num">
                                      <p:cBhvr>
                                        <p:cTn id="28" dur="500" fill="hold"/>
                                        <p:tgtEl>
                                          <p:spTgt spid="74755">
                                            <p:txEl>
                                              <p:pRg st="1" end="1"/>
                                            </p:txEl>
                                          </p:spTgt>
                                        </p:tgtEl>
                                        <p:attrNameLst>
                                          <p:attrName>ppt_y</p:attrName>
                                        </p:attrNameLst>
                                      </p:cBhvr>
                                      <p:tavLst>
                                        <p:tav tm="0">
                                          <p:val>
                                            <p:strVal val="#ppt_y"/>
                                          </p:val>
                                        </p:tav>
                                        <p:tav tm="100000">
                                          <p:val>
                                            <p:strVal val="#ppt_y"/>
                                          </p:val>
                                        </p:tav>
                                      </p:tavLst>
                                    </p:anim>
                                    <p:animEffect transition="in" filter="fade">
                                      <p:cBhvr>
                                        <p:cTn id="29" dur="500"/>
                                        <p:tgtEl>
                                          <p:spTgt spid="74755">
                                            <p:txEl>
                                              <p:pRg st="1" end="1"/>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4" presetClass="entr" presetSubtype="0" accel="100000" fill="hold" grpId="0" nodeType="clickEffect">
                                  <p:stCondLst>
                                    <p:cond delay="0"/>
                                  </p:stCondLst>
                                  <p:childTnLst>
                                    <p:set>
                                      <p:cBhvr>
                                        <p:cTn id="33" dur="0" fill="hold">
                                          <p:stCondLst>
                                            <p:cond delay="0"/>
                                          </p:stCondLst>
                                        </p:cTn>
                                        <p:tgtEl>
                                          <p:spTgt spid="74755">
                                            <p:txEl>
                                              <p:pRg st="2" end="2"/>
                                            </p:txEl>
                                          </p:spTgt>
                                        </p:tgtEl>
                                        <p:attrNameLst>
                                          <p:attrName>style.visibility</p:attrName>
                                        </p:attrNameLst>
                                      </p:cBhvr>
                                      <p:to>
                                        <p:strVal val="visible"/>
                                      </p:to>
                                    </p:set>
                                    <p:anim calcmode="lin" valueType="num">
                                      <p:cBhvr>
                                        <p:cTn id="34" dur="500" fill="hold"/>
                                        <p:tgtEl>
                                          <p:spTgt spid="74755">
                                            <p:txEl>
                                              <p:pRg st="2" end="2"/>
                                            </p:txEl>
                                          </p:spTgt>
                                        </p:tgtEl>
                                        <p:attrNameLst>
                                          <p:attrName>ppt_w</p:attrName>
                                        </p:attrNameLst>
                                      </p:cBhvr>
                                      <p:tavLst>
                                        <p:tav tm="0">
                                          <p:val>
                                            <p:strVal val="#ppt_w*0.05"/>
                                          </p:val>
                                        </p:tav>
                                        <p:tav tm="100000">
                                          <p:val>
                                            <p:strVal val="#ppt_w"/>
                                          </p:val>
                                        </p:tav>
                                      </p:tavLst>
                                    </p:anim>
                                    <p:anim calcmode="lin" valueType="num">
                                      <p:cBhvr>
                                        <p:cTn id="35" dur="500" fill="hold"/>
                                        <p:tgtEl>
                                          <p:spTgt spid="74755">
                                            <p:txEl>
                                              <p:pRg st="2" end="2"/>
                                            </p:txEl>
                                          </p:spTgt>
                                        </p:tgtEl>
                                        <p:attrNameLst>
                                          <p:attrName>ppt_h</p:attrName>
                                        </p:attrNameLst>
                                      </p:cBhvr>
                                      <p:tavLst>
                                        <p:tav tm="0">
                                          <p:val>
                                            <p:strVal val="#ppt_h"/>
                                          </p:val>
                                        </p:tav>
                                        <p:tav tm="100000">
                                          <p:val>
                                            <p:strVal val="#ppt_h"/>
                                          </p:val>
                                        </p:tav>
                                      </p:tavLst>
                                    </p:anim>
                                    <p:anim calcmode="lin" valueType="num">
                                      <p:cBhvr>
                                        <p:cTn id="36" dur="500" fill="hold"/>
                                        <p:tgtEl>
                                          <p:spTgt spid="74755">
                                            <p:txEl>
                                              <p:pRg st="2" end="2"/>
                                            </p:txEl>
                                          </p:spTgt>
                                        </p:tgtEl>
                                        <p:attrNameLst>
                                          <p:attrName>ppt_x</p:attrName>
                                        </p:attrNameLst>
                                      </p:cBhvr>
                                      <p:tavLst>
                                        <p:tav tm="0">
                                          <p:val>
                                            <p:strVal val="#ppt_x-.2"/>
                                          </p:val>
                                        </p:tav>
                                        <p:tav tm="100000">
                                          <p:val>
                                            <p:strVal val="#ppt_x"/>
                                          </p:val>
                                        </p:tav>
                                      </p:tavLst>
                                    </p:anim>
                                    <p:anim calcmode="lin" valueType="num">
                                      <p:cBhvr>
                                        <p:cTn id="37" dur="500" fill="hold"/>
                                        <p:tgtEl>
                                          <p:spTgt spid="74755">
                                            <p:txEl>
                                              <p:pRg st="2" end="2"/>
                                            </p:txEl>
                                          </p:spTgt>
                                        </p:tgtEl>
                                        <p:attrNameLst>
                                          <p:attrName>ppt_y</p:attrName>
                                        </p:attrNameLst>
                                      </p:cBhvr>
                                      <p:tavLst>
                                        <p:tav tm="0">
                                          <p:val>
                                            <p:strVal val="#ppt_y"/>
                                          </p:val>
                                        </p:tav>
                                        <p:tav tm="100000">
                                          <p:val>
                                            <p:strVal val="#ppt_y"/>
                                          </p:val>
                                        </p:tav>
                                      </p:tavLst>
                                    </p:anim>
                                    <p:animEffect transition="in" filter="fade">
                                      <p:cBhvr>
                                        <p:cTn id="38" dur="500"/>
                                        <p:tgtEl>
                                          <p:spTgt spid="74755">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xit" presetSubtype="0" fill="hold" grpId="1" nodeType="clickEffect">
                                  <p:stCondLst>
                                    <p:cond delay="0"/>
                                  </p:stCondLst>
                                  <p:childTnLst>
                                    <p:anim calcmode="lin" valueType="num">
                                      <p:cBhvr>
                                        <p:cTn id="42" dur="2000" fill="hold"/>
                                        <p:tgtEl>
                                          <p:spTgt spid="74754"/>
                                        </p:tgtEl>
                                        <p:attrNameLst>
                                          <p:attrName>style.rotation</p:attrName>
                                        </p:attrNameLst>
                                      </p:cBhvr>
                                      <p:tavLst>
                                        <p:tav tm="0">
                                          <p:val>
                                            <p:fltVal val="0"/>
                                          </p:val>
                                        </p:tav>
                                        <p:tav tm="100000">
                                          <p:val>
                                            <p:fltVal val="-90"/>
                                          </p:val>
                                        </p:tav>
                                      </p:tavLst>
                                    </p:anim>
                                    <p:anim calcmode="lin" valueType="num">
                                      <p:cBhvr>
                                        <p:cTn id="43" dur="2000" fill="hold"/>
                                        <p:tgtEl>
                                          <p:spTgt spid="74754"/>
                                        </p:tgtEl>
                                        <p:attrNameLst>
                                          <p:attrName>ppt_w</p:attrName>
                                        </p:attrNameLst>
                                      </p:cBhvr>
                                      <p:tavLst>
                                        <p:tav tm="0">
                                          <p:val>
                                            <p:strVal val="ppt_w"/>
                                          </p:val>
                                        </p:tav>
                                        <p:tav tm="50000">
                                          <p:val>
                                            <p:strVal val="ppt_w-.5"/>
                                          </p:val>
                                        </p:tav>
                                        <p:tav tm="100000">
                                          <p:val>
                                            <p:strVal val="ppt_w-.5"/>
                                          </p:val>
                                        </p:tav>
                                      </p:tavLst>
                                    </p:anim>
                                    <p:anim calcmode="lin" valueType="num">
                                      <p:cBhvr>
                                        <p:cTn id="44" dur="2000" fill="hold"/>
                                        <p:tgtEl>
                                          <p:spTgt spid="74754"/>
                                        </p:tgtEl>
                                        <p:attrNameLst>
                                          <p:attrName>ppt_h</p:attrName>
                                        </p:attrNameLst>
                                      </p:cBhvr>
                                      <p:tavLst>
                                        <p:tav tm="0">
                                          <p:val>
                                            <p:strVal val="ppt_h"/>
                                          </p:val>
                                        </p:tav>
                                        <p:tav tm="100000">
                                          <p:val>
                                            <p:strVal val="ppt_h"/>
                                          </p:val>
                                        </p:tav>
                                      </p:tavLst>
                                    </p:anim>
                                    <p:anim calcmode="lin" valueType="num">
                                      <p:cBhvr>
                                        <p:cTn id="45" dur="2000" fill="hold"/>
                                        <p:tgtEl>
                                          <p:spTgt spid="74754"/>
                                        </p:tgtEl>
                                        <p:attrNameLst>
                                          <p:attrName>ppt_x</p:attrName>
                                        </p:attrNameLst>
                                      </p:cBhvr>
                                      <p:tavLst>
                                        <p:tav tm="0">
                                          <p:val>
                                            <p:strVal val="ppt_x"/>
                                          </p:val>
                                        </p:tav>
                                        <p:tav tm="100000">
                                          <p:val>
                                            <p:strVal val="ppt_x+.4"/>
                                          </p:val>
                                        </p:tav>
                                      </p:tavLst>
                                    </p:anim>
                                    <p:anim calcmode="lin" valueType="num">
                                      <p:cBhvr>
                                        <p:cTn id="46" dur="2000" fill="hold"/>
                                        <p:tgtEl>
                                          <p:spTgt spid="74754"/>
                                        </p:tgtEl>
                                        <p:attrNameLst>
                                          <p:attrName>ppt_y</p:attrName>
                                        </p:attrNameLst>
                                      </p:cBhvr>
                                      <p:tavLst>
                                        <p:tav tm="0">
                                          <p:val>
                                            <p:strVal val="ppt_y"/>
                                          </p:val>
                                        </p:tav>
                                        <p:tav tm="50000">
                                          <p:val>
                                            <p:strVal val="ppt_y+.1"/>
                                          </p:val>
                                        </p:tav>
                                        <p:tav tm="100000">
                                          <p:val>
                                            <p:strVal val="ppt_y-.2"/>
                                          </p:val>
                                        </p:tav>
                                      </p:tavLst>
                                    </p:anim>
                                    <p:set>
                                      <p:cBhvr>
                                        <p:cTn id="47" dur="0" fill="hold">
                                          <p:stCondLst>
                                            <p:cond delay="1996"/>
                                          </p:stCondLst>
                                        </p:cTn>
                                        <p:tgtEl>
                                          <p:spTgt spid="74754"/>
                                        </p:tgtEl>
                                        <p:attrNameLst>
                                          <p:attrName>style.visibility</p:attrName>
                                        </p:attrNameLst>
                                      </p:cBhvr>
                                      <p:to>
                                        <p:strVal val="hidden"/>
                                      </p:to>
                                    </p:set>
                                  </p:childTnLst>
                                </p:cTn>
                              </p:par>
                              <p:par>
                                <p:cTn id="48" presetID="22" presetClass="exit" presetSubtype="8" fill="hold" grpId="1" nodeType="withEffect">
                                  <p:stCondLst>
                                    <p:cond delay="0"/>
                                  </p:stCondLst>
                                  <p:childTnLst>
                                    <p:animEffect transition="out" filter="wipe(left)">
                                      <p:cBhvr>
                                        <p:cTn id="49" dur="500"/>
                                        <p:tgtEl>
                                          <p:spTgt spid="74755">
                                            <p:txEl>
                                              <p:pRg st="0" end="0"/>
                                            </p:txEl>
                                          </p:spTgt>
                                        </p:tgtEl>
                                      </p:cBhvr>
                                    </p:animEffect>
                                    <p:set>
                                      <p:cBhvr>
                                        <p:cTn id="50" dur="0" fill="hold">
                                          <p:stCondLst>
                                            <p:cond delay="497"/>
                                          </p:stCondLst>
                                        </p:cTn>
                                        <p:tgtEl>
                                          <p:spTgt spid="74755">
                                            <p:txEl>
                                              <p:pRg st="0" end="0"/>
                                            </p:txEl>
                                          </p:spTgt>
                                        </p:tgtEl>
                                        <p:attrNameLst>
                                          <p:attrName>style.visibility</p:attrName>
                                        </p:attrNameLst>
                                      </p:cBhvr>
                                      <p:to>
                                        <p:strVal val="hidden"/>
                                      </p:to>
                                    </p:set>
                                  </p:childTnLst>
                                </p:cTn>
                              </p:par>
                              <p:par>
                                <p:cTn id="51" presetID="22" presetClass="exit" presetSubtype="8" fill="hold" grpId="1" nodeType="withEffect">
                                  <p:stCondLst>
                                    <p:cond delay="0"/>
                                  </p:stCondLst>
                                  <p:childTnLst>
                                    <p:animEffect transition="out" filter="wipe(left)">
                                      <p:cBhvr>
                                        <p:cTn id="52" dur="500"/>
                                        <p:tgtEl>
                                          <p:spTgt spid="74755">
                                            <p:txEl>
                                              <p:pRg st="1" end="1"/>
                                            </p:txEl>
                                          </p:spTgt>
                                        </p:tgtEl>
                                      </p:cBhvr>
                                    </p:animEffect>
                                    <p:set>
                                      <p:cBhvr>
                                        <p:cTn id="53" dur="0" fill="hold">
                                          <p:stCondLst>
                                            <p:cond delay="497"/>
                                          </p:stCondLst>
                                        </p:cTn>
                                        <p:tgtEl>
                                          <p:spTgt spid="74755">
                                            <p:txEl>
                                              <p:pRg st="1" end="1"/>
                                            </p:txEl>
                                          </p:spTgt>
                                        </p:tgtEl>
                                        <p:attrNameLst>
                                          <p:attrName>style.visibility</p:attrName>
                                        </p:attrNameLst>
                                      </p:cBhvr>
                                      <p:to>
                                        <p:strVal val="hidden"/>
                                      </p:to>
                                    </p:set>
                                  </p:childTnLst>
                                </p:cTn>
                              </p:par>
                              <p:par>
                                <p:cTn id="54" presetID="22" presetClass="exit" presetSubtype="8" fill="hold" grpId="1" nodeType="withEffect">
                                  <p:stCondLst>
                                    <p:cond delay="0"/>
                                  </p:stCondLst>
                                  <p:childTnLst>
                                    <p:animEffect transition="out" filter="wipe(left)">
                                      <p:cBhvr>
                                        <p:cTn id="55" dur="500"/>
                                        <p:tgtEl>
                                          <p:spTgt spid="74755">
                                            <p:txEl>
                                              <p:pRg st="2" end="2"/>
                                            </p:txEl>
                                          </p:spTgt>
                                        </p:tgtEl>
                                      </p:cBhvr>
                                    </p:animEffect>
                                    <p:set>
                                      <p:cBhvr>
                                        <p:cTn id="56" dur="0" fill="hold">
                                          <p:stCondLst>
                                            <p:cond delay="497"/>
                                          </p:stCondLst>
                                        </p:cTn>
                                        <p:tgtEl>
                                          <p:spTgt spid="74755">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4" grpId="0"/>
      <p:bldP spid="74754" grpId="1"/>
      <p:bldP spid="74755" grpId="0" build="p"/>
      <p:bldP spid="74755" grpId="1" build="allAtOnce"/>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、侵权</a:t>
            </a:r>
          </a:p>
        </p:txBody>
      </p:sp>
      <p:sp>
        <p:nvSpPr>
          <p:cNvPr id="11267" name="Rectangle 3"/>
          <p:cNvSpPr>
            <a:spLocks noGrp="1"/>
          </p:cNvSpPr>
          <p:nvPr>
            <p:ph sz="quarter" idx="1"/>
          </p:nvPr>
        </p:nvSpPr>
        <p:spPr>
          <a:xfrm>
            <a:off x="457200" y="1600200"/>
            <a:ext cx="7467600" cy="4873625"/>
          </a:xfrm>
        </p:spPr>
        <p:txBody>
          <a:bodyPr/>
          <a:lstStyle/>
          <a:p>
            <a:pPr eaLnBrk="1" hangingPunct="1"/>
            <a:r>
              <a:rPr lang="zh-CN" altLang="en-US" sz="2800"/>
              <a:t>定义：因侵害他人合法或自然的财产权利和人身权利而可能受到受害人起诉并承担民事赔偿责任的违法行为</a:t>
            </a:r>
          </a:p>
          <a:p>
            <a:pPr eaLnBrk="1" hangingPunct="1"/>
            <a:r>
              <a:rPr lang="zh-CN" altLang="en-US" sz="2800"/>
              <a:t>侵权的种类</a:t>
            </a:r>
          </a:p>
          <a:p>
            <a:pPr lvl="1" eaLnBrk="1" hangingPunct="1"/>
            <a:r>
              <a:rPr lang="zh-CN" altLang="en-US" sz="2400"/>
              <a:t>故意侵权：不是责任保险的范围</a:t>
            </a:r>
          </a:p>
          <a:p>
            <a:pPr lvl="1" eaLnBrk="1" hangingPunct="1"/>
            <a:r>
              <a:rPr lang="zh-CN" altLang="en-US" sz="2400"/>
              <a:t>过失侵权：非故意的侵权</a:t>
            </a:r>
          </a:p>
          <a:p>
            <a:pPr lvl="1" eaLnBrk="1" hangingPunct="1"/>
            <a:r>
              <a:rPr lang="zh-CN" altLang="en-US" sz="2400"/>
              <a:t>无过失侵权：严格责任，绝对责任</a:t>
            </a:r>
          </a:p>
          <a:p>
            <a:pPr eaLnBrk="1" hangingPunct="1"/>
            <a:r>
              <a:rPr lang="zh-CN" altLang="en-US" sz="2800"/>
              <a:t>过失：行为人对事物的注意没有达到理智和谨慎的人在相同或相似情况下应该给予的注意程度。</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ctrTitle"/>
          </p:nvPr>
        </p:nvSpPr>
        <p:spPr bwMode="auto">
          <a:xfrm>
            <a:off x="1835150" y="2130425"/>
            <a:ext cx="6623050" cy="1470025"/>
          </a:xfrm>
        </p:spPr>
        <p:txBody>
          <a:bodyPr wrap="square" numCol="1" anchorCtr="0" compatLnSpc="1">
            <a:prstTxWarp prst="textNoShape">
              <a:avLst/>
            </a:prstTxWarp>
          </a:bodyPr>
          <a:lstStyle/>
          <a:p>
            <a:pPr eaLnBrk="1" fontAlgn="auto" hangingPunct="1">
              <a:spcAft>
                <a:spcPts val="0"/>
              </a:spcAft>
              <a:defRPr/>
            </a:pPr>
            <a:r>
              <a:rPr lang="zh-CN" altLang="en-US" dirty="0"/>
              <a:t>第五节</a:t>
            </a:r>
            <a:endParaRPr lang="zh-CN" altLang="en-US" dirty="0">
              <a:ea typeface="宋体" pitchFamily="2" charset="-122"/>
            </a:endParaRPr>
          </a:p>
        </p:txBody>
      </p:sp>
      <p:sp>
        <p:nvSpPr>
          <p:cNvPr id="56323" name="Rectangle 3"/>
          <p:cNvSpPr>
            <a:spLocks noGrp="1"/>
          </p:cNvSpPr>
          <p:nvPr>
            <p:ph type="subTitle" idx="1"/>
          </p:nvPr>
        </p:nvSpPr>
        <p:spPr>
          <a:xfrm>
            <a:off x="1371600" y="3886200"/>
            <a:ext cx="6400800" cy="1752600"/>
          </a:xfrm>
        </p:spPr>
        <p:txBody>
          <a:bodyPr/>
          <a:lstStyle/>
          <a:p>
            <a:pPr algn="ctr" eaLnBrk="1" hangingPunct="1"/>
            <a:r>
              <a:rPr lang="zh-CN" altLang="en-US" dirty="0">
                <a:ea typeface="宋体" pitchFamily="2" charset="-122"/>
              </a:rPr>
              <a:t>雇主责任保险</a:t>
            </a:r>
          </a:p>
          <a:p>
            <a:pPr algn="ctr" eaLnBrk="1" hangingPunct="1">
              <a:buFontTx/>
              <a:buNone/>
            </a:pPr>
            <a:endParaRPr lang="zh-CN" alt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latin typeface="Times New Roman" pitchFamily="18" charset="0"/>
                <a:ea typeface="宋体" pitchFamily="2" charset="-122"/>
              </a:rPr>
              <a:t>一、定义</a:t>
            </a:r>
            <a:r>
              <a:rPr lang="zh-CN" altLang="en-US">
                <a:ea typeface="宋体" pitchFamily="2" charset="-122"/>
              </a:rPr>
              <a:t> </a:t>
            </a:r>
          </a:p>
        </p:txBody>
      </p:sp>
      <p:sp>
        <p:nvSpPr>
          <p:cNvPr id="76803" name="Rectangle 3"/>
          <p:cNvSpPr>
            <a:spLocks noGrp="1"/>
          </p:cNvSpPr>
          <p:nvPr>
            <p:ph sz="quarter" idx="1"/>
          </p:nvPr>
        </p:nvSpPr>
        <p:spPr>
          <a:xfrm>
            <a:off x="457200" y="1600200"/>
            <a:ext cx="7467600" cy="4873625"/>
          </a:xfrm>
        </p:spPr>
        <p:txBody>
          <a:bodyPr/>
          <a:lstStyle/>
          <a:p>
            <a:pPr eaLnBrk="1" hangingPunct="1"/>
            <a:r>
              <a:rPr lang="zh-CN" altLang="en-US">
                <a:latin typeface="Times New Roman" pitchFamily="18" charset="0"/>
              </a:rPr>
              <a:t>定义：雇主责任指对雇员在受雇期间因发生意外事故或职业病而造成人身伤害或死亡时依法承担的经济赔偿责任。</a:t>
            </a:r>
            <a:r>
              <a:rPr lang="zh-CN" altLang="en-US"/>
              <a:t> </a:t>
            </a:r>
          </a:p>
          <a:p>
            <a:pPr eaLnBrk="1" hangingPunct="1"/>
            <a:r>
              <a:rPr lang="zh-CN" altLang="en-US">
                <a:latin typeface="Times New Roman" pitchFamily="18" charset="0"/>
              </a:rPr>
              <a:t>前提条件：</a:t>
            </a:r>
          </a:p>
          <a:p>
            <a:pPr lvl="1" eaLnBrk="1" hangingPunct="1"/>
            <a:r>
              <a:rPr lang="zh-CN" altLang="en-US">
                <a:latin typeface="Times New Roman" pitchFamily="18" charset="0"/>
              </a:rPr>
              <a:t>雇主与雇员之间存在着直接的雇佣合同关系，并且是受雇期间</a:t>
            </a:r>
            <a:r>
              <a:rPr lang="zh-CN" altLang="en-US"/>
              <a:t> ；</a:t>
            </a:r>
          </a:p>
          <a:p>
            <a:pPr lvl="1" eaLnBrk="1" hangingPunct="1"/>
            <a:r>
              <a:rPr lang="zh-CN" altLang="en-US">
                <a:latin typeface="Times New Roman" pitchFamily="18" charset="0"/>
              </a:rPr>
              <a:t>雇主未能或未能全部履行安全义务</a:t>
            </a:r>
            <a:r>
              <a:rPr lang="zh-CN" altLang="en-US"/>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76802"/>
                                        </p:tgtEl>
                                        <p:attrNameLst>
                                          <p:attrName>style.visibility</p:attrName>
                                        </p:attrNameLst>
                                      </p:cBhvr>
                                      <p:to>
                                        <p:strVal val="visible"/>
                                      </p:to>
                                    </p:set>
                                    <p:animEffect transition="in" filter="fade">
                                      <p:cBhvr>
                                        <p:cTn id="7" dur="1000">
                                          <p:stCondLst>
                                            <p:cond delay="0"/>
                                          </p:stCondLst>
                                        </p:cTn>
                                        <p:tgtEl>
                                          <p:spTgt spid="7680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76803">
                                            <p:txEl>
                                              <p:pRg st="0" end="0"/>
                                            </p:txEl>
                                          </p:spTgt>
                                        </p:tgtEl>
                                        <p:attrNameLst>
                                          <p:attrName>style.visibility</p:attrName>
                                        </p:attrNameLst>
                                      </p:cBhvr>
                                      <p:to>
                                        <p:strVal val="visible"/>
                                      </p:to>
                                    </p:set>
                                    <p:animEffect transition="in" filter="fade">
                                      <p:cBhvr>
                                        <p:cTn id="12" dur="500">
                                          <p:stCondLst>
                                            <p:cond delay="0"/>
                                          </p:stCondLst>
                                        </p:cTn>
                                        <p:tgtEl>
                                          <p:spTgt spid="7680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iterate type="lt">
                                    <p:tmPct val="10000"/>
                                  </p:iterate>
                                  <p:childTnLst>
                                    <p:set>
                                      <p:cBhvr>
                                        <p:cTn id="16" dur="1" fill="hold">
                                          <p:stCondLst>
                                            <p:cond delay="0"/>
                                          </p:stCondLst>
                                        </p:cTn>
                                        <p:tgtEl>
                                          <p:spTgt spid="76803">
                                            <p:txEl>
                                              <p:pRg st="1" end="1"/>
                                            </p:txEl>
                                          </p:spTgt>
                                        </p:tgtEl>
                                        <p:attrNameLst>
                                          <p:attrName>style.visibility</p:attrName>
                                        </p:attrNameLst>
                                      </p:cBhvr>
                                      <p:to>
                                        <p:strVal val="visible"/>
                                      </p:to>
                                    </p:set>
                                    <p:animEffect transition="in" filter="fade">
                                      <p:cBhvr>
                                        <p:cTn id="17" dur="500">
                                          <p:stCondLst>
                                            <p:cond delay="0"/>
                                          </p:stCondLst>
                                        </p:cTn>
                                        <p:tgtEl>
                                          <p:spTgt spid="76803">
                                            <p:txEl>
                                              <p:pRg st="1" end="1"/>
                                            </p:txEl>
                                          </p:spTgt>
                                        </p:tgtEl>
                                      </p:cBhvr>
                                    </p:animEffect>
                                  </p:childTnLst>
                                </p:cTn>
                              </p:par>
                              <p:par>
                                <p:cTn id="18" presetID="10" presetClass="entr" presetSubtype="0" fill="hold" grpId="0" nodeType="withEffect">
                                  <p:stCondLst>
                                    <p:cond delay="0"/>
                                  </p:stCondLst>
                                  <p:iterate type="lt">
                                    <p:tmPct val="10000"/>
                                  </p:iterate>
                                  <p:childTnLst>
                                    <p:set>
                                      <p:cBhvr>
                                        <p:cTn id="19" dur="1" fill="hold">
                                          <p:stCondLst>
                                            <p:cond delay="0"/>
                                          </p:stCondLst>
                                        </p:cTn>
                                        <p:tgtEl>
                                          <p:spTgt spid="76803">
                                            <p:txEl>
                                              <p:pRg st="2" end="2"/>
                                            </p:txEl>
                                          </p:spTgt>
                                        </p:tgtEl>
                                        <p:attrNameLst>
                                          <p:attrName>style.visibility</p:attrName>
                                        </p:attrNameLst>
                                      </p:cBhvr>
                                      <p:to>
                                        <p:strVal val="visible"/>
                                      </p:to>
                                    </p:set>
                                    <p:animEffect transition="in" filter="fade">
                                      <p:cBhvr>
                                        <p:cTn id="20" dur="500">
                                          <p:stCondLst>
                                            <p:cond delay="0"/>
                                          </p:stCondLst>
                                        </p:cTn>
                                        <p:tgtEl>
                                          <p:spTgt spid="76803">
                                            <p:txEl>
                                              <p:pRg st="2" end="2"/>
                                            </p:txEl>
                                          </p:spTgt>
                                        </p:tgtEl>
                                      </p:cBhvr>
                                    </p:animEffect>
                                  </p:childTnLst>
                                </p:cTn>
                              </p:par>
                              <p:par>
                                <p:cTn id="21" presetID="10" presetClass="entr" presetSubtype="0" fill="hold" grpId="0" nodeType="withEffect">
                                  <p:stCondLst>
                                    <p:cond delay="0"/>
                                  </p:stCondLst>
                                  <p:iterate type="lt">
                                    <p:tmPct val="10000"/>
                                  </p:iterate>
                                  <p:childTnLst>
                                    <p:set>
                                      <p:cBhvr>
                                        <p:cTn id="22" dur="1" fill="hold">
                                          <p:stCondLst>
                                            <p:cond delay="0"/>
                                          </p:stCondLst>
                                        </p:cTn>
                                        <p:tgtEl>
                                          <p:spTgt spid="76803">
                                            <p:txEl>
                                              <p:pRg st="3" end="3"/>
                                            </p:txEl>
                                          </p:spTgt>
                                        </p:tgtEl>
                                        <p:attrNameLst>
                                          <p:attrName>style.visibility</p:attrName>
                                        </p:attrNameLst>
                                      </p:cBhvr>
                                      <p:to>
                                        <p:strVal val="visible"/>
                                      </p:to>
                                    </p:set>
                                    <p:animEffect transition="in" filter="fade">
                                      <p:cBhvr>
                                        <p:cTn id="23" dur="500">
                                          <p:stCondLst>
                                            <p:cond delay="0"/>
                                          </p:stCondLst>
                                        </p:cTn>
                                        <p:tgtEl>
                                          <p:spTgt spid="768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2" grpId="0"/>
      <p:bldP spid="76803"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雇主的过失或疏忽责任 </a:t>
            </a:r>
          </a:p>
        </p:txBody>
      </p:sp>
      <p:sp>
        <p:nvSpPr>
          <p:cNvPr id="58371" name="Rectangle 3"/>
          <p:cNvSpPr>
            <a:spLocks noGrp="1"/>
          </p:cNvSpPr>
          <p:nvPr>
            <p:ph sz="quarter" idx="1"/>
          </p:nvPr>
        </p:nvSpPr>
        <p:spPr>
          <a:xfrm>
            <a:off x="457200" y="1600200"/>
            <a:ext cx="7467600" cy="4873625"/>
          </a:xfrm>
        </p:spPr>
        <p:txBody>
          <a:bodyPr/>
          <a:lstStyle/>
          <a:p>
            <a:pPr eaLnBrk="1" hangingPunct="1"/>
            <a:r>
              <a:rPr lang="zh-CN" altLang="en-US"/>
              <a:t>雇主提供危险的工作地点、机器工具或工作程序；</a:t>
            </a:r>
          </a:p>
          <a:p>
            <a:pPr eaLnBrk="1" hangingPunct="1"/>
            <a:r>
              <a:rPr lang="zh-CN" altLang="en-US"/>
              <a:t>雇主提供的是不称职的管理人员；</a:t>
            </a:r>
          </a:p>
          <a:p>
            <a:pPr eaLnBrk="1" hangingPunct="1"/>
            <a:r>
              <a:rPr lang="zh-CN" altLang="en-US"/>
              <a:t>雇主本人直接的疏忽或过失行为，如对有害工种没有提供相应的合格的劳保用品等即为过失。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p:cNvSpPr>
          <p:nvPr>
            <p:ph type="title"/>
          </p:nvPr>
        </p:nvSpPr>
        <p:spPr bwMode="auto">
          <a:xfrm>
            <a:off x="467544" y="0"/>
            <a:ext cx="7467600" cy="1143000"/>
          </a:xfrm>
        </p:spPr>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二、与相似保险的区别</a:t>
            </a:r>
            <a:r>
              <a:rPr lang="zh-CN" altLang="en-US" dirty="0">
                <a:ea typeface="宋体" pitchFamily="2" charset="-122"/>
              </a:rPr>
              <a:t> </a:t>
            </a:r>
          </a:p>
        </p:txBody>
      </p:sp>
      <p:graphicFrame>
        <p:nvGraphicFramePr>
          <p:cNvPr id="5" name="内容占位符 4"/>
          <p:cNvGraphicFramePr>
            <a:graphicFrameLocks noGrp="1"/>
          </p:cNvGraphicFramePr>
          <p:nvPr>
            <p:ph sz="quarter" idx="1"/>
          </p:nvPr>
        </p:nvGraphicFramePr>
        <p:xfrm>
          <a:off x="323526" y="1360512"/>
          <a:ext cx="8496946" cy="5029200"/>
        </p:xfrm>
        <a:graphic>
          <a:graphicData uri="http://schemas.openxmlformats.org/drawingml/2006/table">
            <a:tbl>
              <a:tblPr/>
              <a:tblGrid>
                <a:gridCol w="1403845">
                  <a:extLst>
                    <a:ext uri="{9D8B030D-6E8A-4147-A177-3AD203B41FA5}">
                      <a16:colId xmlns:a16="http://schemas.microsoft.com/office/drawing/2014/main" val="20000"/>
                    </a:ext>
                  </a:extLst>
                </a:gridCol>
                <a:gridCol w="4580962">
                  <a:extLst>
                    <a:ext uri="{9D8B030D-6E8A-4147-A177-3AD203B41FA5}">
                      <a16:colId xmlns:a16="http://schemas.microsoft.com/office/drawing/2014/main" val="20001"/>
                    </a:ext>
                  </a:extLst>
                </a:gridCol>
                <a:gridCol w="2512139">
                  <a:extLst>
                    <a:ext uri="{9D8B030D-6E8A-4147-A177-3AD203B41FA5}">
                      <a16:colId xmlns:a16="http://schemas.microsoft.com/office/drawing/2014/main" val="20002"/>
                    </a:ext>
                  </a:extLst>
                </a:gridCol>
              </a:tblGrid>
              <a:tr h="287516">
                <a:tc>
                  <a:txBody>
                    <a:bodyPr/>
                    <a:lstStyle/>
                    <a:p>
                      <a:pPr algn="ctr">
                        <a:spcAft>
                          <a:spcPts val="0"/>
                        </a:spcAft>
                      </a:pP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a:ea typeface="宋体"/>
                        </a:rPr>
                        <a:t>雇主责任保险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b="1" kern="0">
                          <a:latin typeface="Times New Roman"/>
                          <a:ea typeface="宋体"/>
                        </a:rPr>
                        <a:t>工伤保险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7516">
                <a:tc>
                  <a:txBody>
                    <a:bodyPr/>
                    <a:lstStyle/>
                    <a:p>
                      <a:pPr algn="ctr">
                        <a:spcAft>
                          <a:spcPts val="0"/>
                        </a:spcAft>
                      </a:pPr>
                      <a:r>
                        <a:rPr lang="zh-CN" sz="2200" b="1" kern="0">
                          <a:latin typeface="Times New Roman"/>
                          <a:ea typeface="宋体"/>
                        </a:rPr>
                        <a:t>保险性质</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商业保险</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社会保障</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7516">
                <a:tc>
                  <a:txBody>
                    <a:bodyPr/>
                    <a:lstStyle/>
                    <a:p>
                      <a:pPr algn="ctr">
                        <a:spcAft>
                          <a:spcPts val="0"/>
                        </a:spcAft>
                      </a:pPr>
                      <a:r>
                        <a:rPr lang="zh-CN" sz="2200" b="1" kern="0">
                          <a:latin typeface="Times New Roman"/>
                          <a:ea typeface="宋体"/>
                        </a:rPr>
                        <a:t>投保人</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7516">
                <a:tc>
                  <a:txBody>
                    <a:bodyPr/>
                    <a:lstStyle/>
                    <a:p>
                      <a:pPr algn="ctr">
                        <a:spcAft>
                          <a:spcPts val="0"/>
                        </a:spcAft>
                      </a:pPr>
                      <a:r>
                        <a:rPr lang="zh-CN" sz="2200" b="1" kern="0">
                          <a:latin typeface="Times New Roman"/>
                          <a:ea typeface="宋体"/>
                        </a:rPr>
                        <a:t>保费负担</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雇员、雇主与政府</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1304">
                <a:tc>
                  <a:txBody>
                    <a:bodyPr/>
                    <a:lstStyle/>
                    <a:p>
                      <a:pPr algn="ctr">
                        <a:spcAft>
                          <a:spcPts val="0"/>
                        </a:spcAft>
                      </a:pPr>
                      <a:r>
                        <a:rPr lang="zh-CN" sz="2200" b="1" kern="0">
                          <a:latin typeface="Times New Roman"/>
                          <a:ea typeface="宋体"/>
                        </a:rPr>
                        <a:t>投保方式</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需告诉员工数目、工种等，不记名</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记名</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75033">
                <a:tc>
                  <a:txBody>
                    <a:bodyPr/>
                    <a:lstStyle/>
                    <a:p>
                      <a:pPr algn="ctr">
                        <a:spcAft>
                          <a:spcPts val="0"/>
                        </a:spcAft>
                      </a:pPr>
                      <a:r>
                        <a:rPr lang="zh-CN" sz="2200" b="1" kern="0">
                          <a:latin typeface="Times New Roman"/>
                          <a:ea typeface="宋体"/>
                        </a:rPr>
                        <a:t>赔偿前提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雇主存在过失且发生工伤；法律规定雇主负担部分</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无论雇主是否存在过失，只要发生工伤都</a:t>
                      </a:r>
                      <a:r>
                        <a:rPr lang="zh-CN" altLang="en-US" sz="2200" kern="0" dirty="0">
                          <a:latin typeface="Times New Roman"/>
                          <a:ea typeface="宋体"/>
                        </a:rPr>
                        <a:t>赔</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62549">
                <a:tc>
                  <a:txBody>
                    <a:bodyPr/>
                    <a:lstStyle/>
                    <a:p>
                      <a:pPr algn="ctr">
                        <a:spcAft>
                          <a:spcPts val="0"/>
                        </a:spcAft>
                      </a:pPr>
                      <a:r>
                        <a:rPr lang="zh-CN" sz="2200" b="1" kern="0">
                          <a:latin typeface="Times New Roman"/>
                          <a:ea typeface="宋体"/>
                        </a:rPr>
                        <a:t>赔偿对象</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向雇主赔偿，雇主再支付给雇员；倘若雇主怠于索赔，则雇员可以直接向保险公司索赔</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雇员及其家属</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40648">
                <a:tc>
                  <a:txBody>
                    <a:bodyPr/>
                    <a:lstStyle/>
                    <a:p>
                      <a:pPr algn="ctr">
                        <a:spcAft>
                          <a:spcPts val="0"/>
                        </a:spcAft>
                      </a:pPr>
                      <a:r>
                        <a:rPr lang="zh-CN" sz="2200" b="1" kern="0">
                          <a:latin typeface="Times New Roman"/>
                          <a:ea typeface="宋体"/>
                        </a:rPr>
                        <a:t>赔偿金额</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在根据法律规定确定雇主责任后，保险人赔偿金额受赔偿限额的限制</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根据法律规定</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87516">
                <a:tc>
                  <a:txBody>
                    <a:bodyPr/>
                    <a:lstStyle/>
                    <a:p>
                      <a:pPr algn="ctr">
                        <a:spcAft>
                          <a:spcPts val="0"/>
                        </a:spcAft>
                      </a:pPr>
                      <a:r>
                        <a:rPr lang="zh-CN" sz="2200" b="1" kern="0">
                          <a:latin typeface="Times New Roman"/>
                          <a:ea typeface="宋体"/>
                        </a:rPr>
                        <a:t>保障对象</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雇主责任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a:latin typeface="Times New Roman"/>
                          <a:ea typeface="宋体"/>
                        </a:rPr>
                        <a:t>雇员的生命与身体</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80525">
                <a:tc>
                  <a:txBody>
                    <a:bodyPr/>
                    <a:lstStyle/>
                    <a:p>
                      <a:pPr algn="ctr">
                        <a:spcAft>
                          <a:spcPts val="0"/>
                        </a:spcAft>
                      </a:pPr>
                      <a:r>
                        <a:rPr lang="zh-CN" sz="2200" b="1" kern="0" dirty="0">
                          <a:latin typeface="Times New Roman"/>
                          <a:ea typeface="宋体"/>
                        </a:rPr>
                        <a:t>两者关系</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补充</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200" kern="0" dirty="0">
                          <a:latin typeface="Times New Roman"/>
                          <a:ea typeface="宋体"/>
                        </a:rPr>
                        <a:t>首要</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7467600" cy="1143000"/>
          </a:xfrm>
        </p:spPr>
        <p:txBody>
          <a:bodyPr/>
          <a:lstStyle/>
          <a:p>
            <a:r>
              <a:rPr lang="zh-CN" altLang="en-US" dirty="0">
                <a:latin typeface="Times New Roman" pitchFamily="18" charset="0"/>
                <a:ea typeface="宋体" pitchFamily="2" charset="-122"/>
              </a:rPr>
              <a:t>二、与相似保险的区别</a:t>
            </a:r>
            <a:r>
              <a:rPr lang="zh-CN" altLang="en-US" dirty="0">
                <a:ea typeface="宋体" pitchFamily="2" charset="-122"/>
              </a:rPr>
              <a:t> </a:t>
            </a:r>
            <a:endParaRPr lang="zh-CN" altLang="en-US" dirty="0"/>
          </a:p>
        </p:txBody>
      </p:sp>
      <p:graphicFrame>
        <p:nvGraphicFramePr>
          <p:cNvPr id="4" name="表格 3"/>
          <p:cNvGraphicFramePr>
            <a:graphicFrameLocks noGrp="1"/>
          </p:cNvGraphicFramePr>
          <p:nvPr/>
        </p:nvGraphicFramePr>
        <p:xfrm>
          <a:off x="323528" y="1227582"/>
          <a:ext cx="8280920" cy="5630418"/>
        </p:xfrm>
        <a:graphic>
          <a:graphicData uri="http://schemas.openxmlformats.org/drawingml/2006/table">
            <a:tbl>
              <a:tblPr/>
              <a:tblGrid>
                <a:gridCol w="1296144">
                  <a:extLst>
                    <a:ext uri="{9D8B030D-6E8A-4147-A177-3AD203B41FA5}">
                      <a16:colId xmlns:a16="http://schemas.microsoft.com/office/drawing/2014/main" val="20000"/>
                    </a:ext>
                  </a:extLst>
                </a:gridCol>
                <a:gridCol w="4104456">
                  <a:extLst>
                    <a:ext uri="{9D8B030D-6E8A-4147-A177-3AD203B41FA5}">
                      <a16:colId xmlns:a16="http://schemas.microsoft.com/office/drawing/2014/main" val="20001"/>
                    </a:ext>
                  </a:extLst>
                </a:gridCol>
                <a:gridCol w="2880320">
                  <a:extLst>
                    <a:ext uri="{9D8B030D-6E8A-4147-A177-3AD203B41FA5}">
                      <a16:colId xmlns:a16="http://schemas.microsoft.com/office/drawing/2014/main" val="20002"/>
                    </a:ext>
                  </a:extLst>
                </a:gridCol>
              </a:tblGrid>
              <a:tr h="312801">
                <a:tc>
                  <a:txBody>
                    <a:bodyPr/>
                    <a:lstStyle/>
                    <a:p>
                      <a:pPr algn="ctr">
                        <a:spcAft>
                          <a:spcPts val="0"/>
                        </a:spcAft>
                      </a:pP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a:ea typeface="宋体"/>
                        </a:rPr>
                        <a:t>雇主责任保险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zh-CN" sz="2000" b="1" kern="0">
                          <a:latin typeface="Times New Roman"/>
                          <a:ea typeface="宋体"/>
                        </a:rPr>
                        <a:t>团体人身意外伤害保险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12801">
                <a:tc>
                  <a:txBody>
                    <a:bodyPr/>
                    <a:lstStyle/>
                    <a:p>
                      <a:pPr algn="ctr">
                        <a:spcAft>
                          <a:spcPts val="0"/>
                        </a:spcAft>
                      </a:pPr>
                      <a:r>
                        <a:rPr lang="zh-CN" sz="2000" b="1" kern="0">
                          <a:latin typeface="Times New Roman"/>
                          <a:ea typeface="宋体"/>
                        </a:rPr>
                        <a:t>保险种类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财产保险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人身保险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12801">
                <a:tc>
                  <a:txBody>
                    <a:bodyPr/>
                    <a:lstStyle/>
                    <a:p>
                      <a:pPr algn="ctr">
                        <a:spcAft>
                          <a:spcPts val="0"/>
                        </a:spcAft>
                      </a:pPr>
                      <a:r>
                        <a:rPr lang="zh-CN" sz="2000" b="1" kern="0">
                          <a:latin typeface="Times New Roman"/>
                          <a:ea typeface="宋体"/>
                        </a:rPr>
                        <a:t>被保险人</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雇主（投保人是雇主）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员工（投保人是雇主）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625602">
                <a:tc>
                  <a:txBody>
                    <a:bodyPr/>
                    <a:lstStyle/>
                    <a:p>
                      <a:pPr algn="ctr">
                        <a:spcAft>
                          <a:spcPts val="0"/>
                        </a:spcAft>
                      </a:pPr>
                      <a:r>
                        <a:rPr lang="zh-CN" sz="2000" b="1" kern="0">
                          <a:latin typeface="Times New Roman"/>
                          <a:ea typeface="宋体"/>
                        </a:rPr>
                        <a:t>保障对象</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雇主责任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员工身体和生命的意外伤害风险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938403">
                <a:tc>
                  <a:txBody>
                    <a:bodyPr/>
                    <a:lstStyle/>
                    <a:p>
                      <a:pPr algn="ctr">
                        <a:spcAft>
                          <a:spcPts val="0"/>
                        </a:spcAft>
                      </a:pPr>
                      <a:r>
                        <a:rPr lang="zh-CN" sz="2000" b="1" kern="0">
                          <a:latin typeface="Times New Roman"/>
                          <a:ea typeface="宋体"/>
                        </a:rPr>
                        <a:t>赔偿前提</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员工在工作时间因工作所致伤害（含职业病），且雇主存在过失且及法律规定雇主负担部分</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员工</a:t>
                      </a:r>
                      <a:r>
                        <a:rPr lang="en-US" sz="2000" kern="0">
                          <a:latin typeface="Times New Roman"/>
                          <a:ea typeface="宋体"/>
                        </a:rPr>
                        <a:t>24</a:t>
                      </a:r>
                      <a:r>
                        <a:rPr lang="zh-CN" sz="2000" kern="0">
                          <a:latin typeface="Times New Roman"/>
                          <a:ea typeface="宋体"/>
                        </a:rPr>
                        <a:t>小时中任何时刻发生意外伤害（不包括职业病）</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625602">
                <a:tc>
                  <a:txBody>
                    <a:bodyPr/>
                    <a:lstStyle/>
                    <a:p>
                      <a:pPr algn="ctr">
                        <a:spcAft>
                          <a:spcPts val="0"/>
                        </a:spcAft>
                      </a:pPr>
                      <a:r>
                        <a:rPr lang="zh-CN" sz="2000" b="1" kern="0">
                          <a:latin typeface="Times New Roman"/>
                          <a:ea typeface="宋体"/>
                        </a:rPr>
                        <a:t>赔偿依据</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在法律判定的赔偿金额内受保单赔偿限额限制</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根据保单赔偿处理条款计算赔款</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625602">
                <a:tc>
                  <a:txBody>
                    <a:bodyPr/>
                    <a:lstStyle/>
                    <a:p>
                      <a:pPr algn="ctr">
                        <a:spcAft>
                          <a:spcPts val="0"/>
                        </a:spcAft>
                      </a:pPr>
                      <a:r>
                        <a:rPr lang="zh-CN" sz="2000" b="1" kern="0">
                          <a:latin typeface="Times New Roman"/>
                          <a:ea typeface="宋体"/>
                        </a:rPr>
                        <a:t>赔偿项目</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死亡、伤残、医疗费用；误工费用；伤残津贴</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死亡、伤残费用，可附加医疗</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938403">
                <a:tc>
                  <a:txBody>
                    <a:bodyPr/>
                    <a:lstStyle/>
                    <a:p>
                      <a:pPr algn="ctr">
                        <a:spcAft>
                          <a:spcPts val="0"/>
                        </a:spcAft>
                      </a:pPr>
                      <a:r>
                        <a:rPr lang="zh-CN" sz="2000" b="1" kern="0">
                          <a:latin typeface="Times New Roman"/>
                          <a:ea typeface="宋体"/>
                        </a:rPr>
                        <a:t>赔偿对象</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向雇主赔偿，雇主再支付给雇员；倘若雇主怠于索赔，则雇员可以直接向保险公司索赔</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雇员及其家属</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12801">
                <a:tc>
                  <a:txBody>
                    <a:bodyPr/>
                    <a:lstStyle/>
                    <a:p>
                      <a:pPr algn="ctr">
                        <a:spcAft>
                          <a:spcPts val="0"/>
                        </a:spcAft>
                      </a:pPr>
                      <a:r>
                        <a:rPr lang="zh-CN" sz="2000" b="1" kern="0">
                          <a:latin typeface="Times New Roman"/>
                          <a:ea typeface="宋体"/>
                        </a:rPr>
                        <a:t>存在目的</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转移雇主责任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zh-CN" sz="2000" kern="0">
                          <a:latin typeface="Times New Roman"/>
                          <a:ea typeface="宋体"/>
                        </a:rPr>
                        <a:t>提高员工福利</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625602">
                <a:tc>
                  <a:txBody>
                    <a:bodyPr/>
                    <a:lstStyle/>
                    <a:p>
                      <a:pPr algn="ctr">
                        <a:spcAft>
                          <a:spcPts val="0"/>
                        </a:spcAft>
                      </a:pPr>
                      <a:r>
                        <a:rPr lang="zh-CN" sz="2000" b="1" kern="0">
                          <a:latin typeface="Times New Roman"/>
                          <a:ea typeface="宋体"/>
                        </a:rPr>
                        <a:t>两者关系</a:t>
                      </a:r>
                      <a:endParaRPr lang="zh-CN" sz="20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a:spcAft>
                          <a:spcPts val="0"/>
                        </a:spcAft>
                      </a:pPr>
                      <a:r>
                        <a:rPr lang="zh-CN" sz="2000" kern="0" dirty="0">
                          <a:latin typeface="Times New Roman"/>
                          <a:ea typeface="宋体"/>
                        </a:rPr>
                        <a:t>并列存在，有部分交集。倘若员工在工作时间发生意外伤害，则团体意外伤害保险需赔偿，同时雇主责任保险也赔偿。</a:t>
                      </a:r>
                      <a:endParaRPr lang="zh-CN" sz="20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zh-CN" altLang="en-US"/>
                    </a:p>
                  </a:txBody>
                  <a:tcPr/>
                </a:tc>
                <a:extLst>
                  <a:ext uri="{0D108BD9-81ED-4DB2-BD59-A6C34878D82A}">
                    <a16:rowId xmlns:a16="http://schemas.microsoft.com/office/drawing/2014/main" val="10009"/>
                  </a:ext>
                </a:extLst>
              </a:tr>
            </a:tbl>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latin typeface="Times New Roman" pitchFamily="18" charset="0"/>
                <a:ea typeface="宋体" pitchFamily="2" charset="-122"/>
              </a:rPr>
              <a:t>三、保险责任</a:t>
            </a:r>
            <a:endParaRPr lang="zh-CN" altLang="en-US" dirty="0">
              <a:ea typeface="宋体" pitchFamily="2" charset="-122"/>
            </a:endParaRPr>
          </a:p>
        </p:txBody>
      </p:sp>
      <p:sp>
        <p:nvSpPr>
          <p:cNvPr id="78851" name="Rectangle 3"/>
          <p:cNvSpPr>
            <a:spLocks noGrp="1"/>
          </p:cNvSpPr>
          <p:nvPr>
            <p:ph sz="quarter" idx="1"/>
          </p:nvPr>
        </p:nvSpPr>
        <p:spPr>
          <a:xfrm>
            <a:off x="457200" y="1600200"/>
            <a:ext cx="7467600" cy="4873625"/>
          </a:xfrm>
        </p:spPr>
        <p:txBody>
          <a:bodyPr/>
          <a:lstStyle/>
          <a:p>
            <a:pPr marL="609600" indent="-609600" eaLnBrk="1" hangingPunct="1">
              <a:lnSpc>
                <a:spcPct val="80000"/>
              </a:lnSpc>
            </a:pPr>
            <a:r>
              <a:rPr lang="zh-CN" altLang="en-US" sz="2000"/>
              <a:t>在</a:t>
            </a:r>
            <a:r>
              <a:rPr lang="zh-CN" altLang="en-US" sz="2000" u="sng"/>
              <a:t>工作时间和工作场所</a:t>
            </a:r>
            <a:r>
              <a:rPr lang="zh-CN" altLang="en-US" sz="2000"/>
              <a:t>内，因</a:t>
            </a:r>
            <a:r>
              <a:rPr lang="zh-CN" altLang="en-US" sz="2000" u="sng"/>
              <a:t>工作原因</a:t>
            </a:r>
            <a:r>
              <a:rPr lang="zh-CN" altLang="en-US" sz="2000"/>
              <a:t>受到事故伤害； </a:t>
            </a:r>
          </a:p>
          <a:p>
            <a:pPr marL="609600" indent="-609600" eaLnBrk="1" hangingPunct="1">
              <a:lnSpc>
                <a:spcPct val="80000"/>
              </a:lnSpc>
            </a:pPr>
            <a:r>
              <a:rPr lang="zh-CN" altLang="en-US" sz="2000"/>
              <a:t>工作时间前后在工作场所内，从事与工作有关的预备性或者收尾性工作受到事故伤害； </a:t>
            </a:r>
          </a:p>
          <a:p>
            <a:pPr marL="609600" indent="-609600" eaLnBrk="1" hangingPunct="1">
              <a:lnSpc>
                <a:spcPct val="80000"/>
              </a:lnSpc>
            </a:pPr>
            <a:r>
              <a:rPr lang="zh-CN" altLang="en-US" sz="2000"/>
              <a:t>在工作时间和工作场所内，因履行工作职责受到暴力等意外伤害； </a:t>
            </a:r>
          </a:p>
          <a:p>
            <a:pPr marL="609600" indent="-609600" eaLnBrk="1" hangingPunct="1">
              <a:lnSpc>
                <a:spcPct val="80000"/>
              </a:lnSpc>
            </a:pPr>
            <a:r>
              <a:rPr lang="zh-CN" altLang="en-US" sz="2000"/>
              <a:t>被诊断、鉴定为职业病； </a:t>
            </a:r>
          </a:p>
          <a:p>
            <a:pPr marL="609600" indent="-609600" eaLnBrk="1" hangingPunct="1">
              <a:lnSpc>
                <a:spcPct val="80000"/>
              </a:lnSpc>
            </a:pPr>
            <a:r>
              <a:rPr lang="zh-CN" altLang="en-US" sz="2000"/>
              <a:t>因工外出期间，由于工作原因受到伤害或者发生事故下落不明； </a:t>
            </a:r>
          </a:p>
          <a:p>
            <a:pPr marL="609600" indent="-609600" eaLnBrk="1" hangingPunct="1">
              <a:lnSpc>
                <a:spcPct val="80000"/>
              </a:lnSpc>
            </a:pPr>
            <a:r>
              <a:rPr lang="zh-CN" altLang="en-US" sz="2000"/>
              <a:t>在上下班途中，受到交通及意外事故伤害； </a:t>
            </a:r>
          </a:p>
          <a:p>
            <a:pPr marL="609600" indent="-609600" eaLnBrk="1" hangingPunct="1">
              <a:lnSpc>
                <a:spcPct val="80000"/>
              </a:lnSpc>
            </a:pPr>
            <a:r>
              <a:rPr lang="zh-CN" altLang="en-US" sz="2000"/>
              <a:t>在工作时间和工作岗位，突发疾病死亡或者在</a:t>
            </a:r>
            <a:r>
              <a:rPr lang="en-US" altLang="zh-CN" sz="2000"/>
              <a:t>48</a:t>
            </a:r>
            <a:r>
              <a:rPr lang="zh-CN" altLang="en-US" sz="2000"/>
              <a:t>小时之内经抢救无效死亡； </a:t>
            </a:r>
          </a:p>
          <a:p>
            <a:pPr marL="609600" indent="-609600" eaLnBrk="1" hangingPunct="1">
              <a:lnSpc>
                <a:spcPct val="80000"/>
              </a:lnSpc>
            </a:pPr>
            <a:r>
              <a:rPr lang="zh-CN" altLang="en-US" sz="2000"/>
              <a:t>在抢险救灾等维护国家利益、公共利益活动中受到伤害； </a:t>
            </a:r>
          </a:p>
          <a:p>
            <a:pPr marL="609600" indent="-609600" eaLnBrk="1" hangingPunct="1">
              <a:lnSpc>
                <a:spcPct val="80000"/>
              </a:lnSpc>
            </a:pPr>
            <a:r>
              <a:rPr lang="zh-CN" altLang="en-US" sz="2000"/>
              <a:t>原在军队服役，因战、因公负伤致残，已取得革命伤残军人证，到用人单位后旧伤复发； </a:t>
            </a:r>
          </a:p>
          <a:p>
            <a:pPr marL="609600" indent="-609600" eaLnBrk="1" hangingPunct="1">
              <a:lnSpc>
                <a:spcPct val="80000"/>
              </a:lnSpc>
            </a:pPr>
            <a:r>
              <a:rPr lang="zh-CN" altLang="en-US" sz="2000"/>
              <a:t>法律、行政法规规定应当认定为工伤的其他情形。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p:cTn id="7" dur="500" fill="hold"/>
                                        <p:tgtEl>
                                          <p:spTgt spid="78850"/>
                                        </p:tgtEl>
                                        <p:attrNameLst>
                                          <p:attrName>ppt_w</p:attrName>
                                        </p:attrNameLst>
                                      </p:cBhvr>
                                      <p:tavLst>
                                        <p:tav tm="0">
                                          <p:val>
                                            <p:fltVal val="0"/>
                                          </p:val>
                                        </p:tav>
                                        <p:tav tm="100000">
                                          <p:val>
                                            <p:strVal val="#ppt_w"/>
                                          </p:val>
                                        </p:tav>
                                      </p:tavLst>
                                    </p:anim>
                                    <p:anim calcmode="lin" valueType="num">
                                      <p:cBhvr>
                                        <p:cTn id="8" dur="500" fill="hold"/>
                                        <p:tgtEl>
                                          <p:spTgt spid="78850"/>
                                        </p:tgtEl>
                                        <p:attrNameLst>
                                          <p:attrName>ppt_h</p:attrName>
                                        </p:attrNameLst>
                                      </p:cBhvr>
                                      <p:tavLst>
                                        <p:tav tm="0">
                                          <p:val>
                                            <p:fltVal val="0"/>
                                          </p:val>
                                        </p:tav>
                                        <p:tav tm="100000">
                                          <p:val>
                                            <p:strVal val="#ppt_h"/>
                                          </p:val>
                                        </p:tav>
                                      </p:tavLst>
                                    </p:anim>
                                    <p:animEffect transition="in" filter="fade">
                                      <p:cBhvr>
                                        <p:cTn id="9" dur="500"/>
                                        <p:tgtEl>
                                          <p:spTgt spid="7885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8851">
                                            <p:txEl>
                                              <p:pRg st="0" end="0"/>
                                            </p:txEl>
                                          </p:spTgt>
                                        </p:tgtEl>
                                        <p:attrNameLst>
                                          <p:attrName>style.visibility</p:attrName>
                                        </p:attrNameLst>
                                      </p:cBhvr>
                                      <p:to>
                                        <p:strVal val="visible"/>
                                      </p:to>
                                    </p:set>
                                    <p:animEffect transition="in" filter="fade">
                                      <p:cBhvr>
                                        <p:cTn id="14" dur="1000">
                                          <p:stCondLst>
                                            <p:cond delay="0"/>
                                          </p:stCondLst>
                                        </p:cTn>
                                        <p:tgtEl>
                                          <p:spTgt spid="78851">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78851">
                                            <p:txEl>
                                              <p:pRg st="1" end="1"/>
                                            </p:txEl>
                                          </p:spTgt>
                                        </p:tgtEl>
                                        <p:attrNameLst>
                                          <p:attrName>style.visibility</p:attrName>
                                        </p:attrNameLst>
                                      </p:cBhvr>
                                      <p:to>
                                        <p:strVal val="visible"/>
                                      </p:to>
                                    </p:set>
                                    <p:animEffect transition="in" filter="fade">
                                      <p:cBhvr>
                                        <p:cTn id="19" dur="1000">
                                          <p:stCondLst>
                                            <p:cond delay="0"/>
                                          </p:stCondLst>
                                        </p:cTn>
                                        <p:tgtEl>
                                          <p:spTgt spid="78851">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78851">
                                            <p:txEl>
                                              <p:pRg st="2" end="2"/>
                                            </p:txEl>
                                          </p:spTgt>
                                        </p:tgtEl>
                                        <p:attrNameLst>
                                          <p:attrName>style.visibility</p:attrName>
                                        </p:attrNameLst>
                                      </p:cBhvr>
                                      <p:to>
                                        <p:strVal val="visible"/>
                                      </p:to>
                                    </p:set>
                                    <p:animEffect transition="in" filter="fade">
                                      <p:cBhvr>
                                        <p:cTn id="24" dur="1000">
                                          <p:stCondLst>
                                            <p:cond delay="0"/>
                                          </p:stCondLst>
                                        </p:cTn>
                                        <p:tgtEl>
                                          <p:spTgt spid="78851">
                                            <p:txEl>
                                              <p:pRg st="2" end="2"/>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8851">
                                            <p:txEl>
                                              <p:pRg st="3" end="3"/>
                                            </p:txEl>
                                          </p:spTgt>
                                        </p:tgtEl>
                                        <p:attrNameLst>
                                          <p:attrName>style.visibility</p:attrName>
                                        </p:attrNameLst>
                                      </p:cBhvr>
                                      <p:to>
                                        <p:strVal val="visible"/>
                                      </p:to>
                                    </p:set>
                                    <p:animEffect transition="in" filter="fade">
                                      <p:cBhvr>
                                        <p:cTn id="29" dur="1000">
                                          <p:stCondLst>
                                            <p:cond delay="0"/>
                                          </p:stCondLst>
                                        </p:cTn>
                                        <p:tgtEl>
                                          <p:spTgt spid="78851">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78851">
                                            <p:txEl>
                                              <p:pRg st="4" end="4"/>
                                            </p:txEl>
                                          </p:spTgt>
                                        </p:tgtEl>
                                        <p:attrNameLst>
                                          <p:attrName>style.visibility</p:attrName>
                                        </p:attrNameLst>
                                      </p:cBhvr>
                                      <p:to>
                                        <p:strVal val="visible"/>
                                      </p:to>
                                    </p:set>
                                    <p:animEffect transition="in" filter="fade">
                                      <p:cBhvr>
                                        <p:cTn id="34" dur="1000">
                                          <p:stCondLst>
                                            <p:cond delay="0"/>
                                          </p:stCondLst>
                                        </p:cTn>
                                        <p:tgtEl>
                                          <p:spTgt spid="78851">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78851">
                                            <p:txEl>
                                              <p:pRg st="5" end="5"/>
                                            </p:txEl>
                                          </p:spTgt>
                                        </p:tgtEl>
                                        <p:attrNameLst>
                                          <p:attrName>style.visibility</p:attrName>
                                        </p:attrNameLst>
                                      </p:cBhvr>
                                      <p:to>
                                        <p:strVal val="visible"/>
                                      </p:to>
                                    </p:set>
                                    <p:animEffect transition="in" filter="fade">
                                      <p:cBhvr>
                                        <p:cTn id="39" dur="1000">
                                          <p:stCondLst>
                                            <p:cond delay="0"/>
                                          </p:stCondLst>
                                        </p:cTn>
                                        <p:tgtEl>
                                          <p:spTgt spid="78851">
                                            <p:txEl>
                                              <p:pRg st="5" end="5"/>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78851">
                                            <p:txEl>
                                              <p:pRg st="6" end="6"/>
                                            </p:txEl>
                                          </p:spTgt>
                                        </p:tgtEl>
                                        <p:attrNameLst>
                                          <p:attrName>style.visibility</p:attrName>
                                        </p:attrNameLst>
                                      </p:cBhvr>
                                      <p:to>
                                        <p:strVal val="visible"/>
                                      </p:to>
                                    </p:set>
                                    <p:animEffect transition="in" filter="fade">
                                      <p:cBhvr>
                                        <p:cTn id="44" dur="1000">
                                          <p:stCondLst>
                                            <p:cond delay="0"/>
                                          </p:stCondLst>
                                        </p:cTn>
                                        <p:tgtEl>
                                          <p:spTgt spid="78851">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78851">
                                            <p:txEl>
                                              <p:pRg st="7" end="7"/>
                                            </p:txEl>
                                          </p:spTgt>
                                        </p:tgtEl>
                                        <p:attrNameLst>
                                          <p:attrName>style.visibility</p:attrName>
                                        </p:attrNameLst>
                                      </p:cBhvr>
                                      <p:to>
                                        <p:strVal val="visible"/>
                                      </p:to>
                                    </p:set>
                                    <p:animEffect transition="in" filter="fade">
                                      <p:cBhvr>
                                        <p:cTn id="49" dur="1000">
                                          <p:stCondLst>
                                            <p:cond delay="0"/>
                                          </p:stCondLst>
                                        </p:cTn>
                                        <p:tgtEl>
                                          <p:spTgt spid="78851">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78851">
                                            <p:txEl>
                                              <p:pRg st="8" end="8"/>
                                            </p:txEl>
                                          </p:spTgt>
                                        </p:tgtEl>
                                        <p:attrNameLst>
                                          <p:attrName>style.visibility</p:attrName>
                                        </p:attrNameLst>
                                      </p:cBhvr>
                                      <p:to>
                                        <p:strVal val="visible"/>
                                      </p:to>
                                    </p:set>
                                    <p:animEffect transition="in" filter="fade">
                                      <p:cBhvr>
                                        <p:cTn id="54" dur="1000">
                                          <p:stCondLst>
                                            <p:cond delay="0"/>
                                          </p:stCondLst>
                                        </p:cTn>
                                        <p:tgtEl>
                                          <p:spTgt spid="78851">
                                            <p:txEl>
                                              <p:pRg st="8" end="8"/>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78851">
                                            <p:txEl>
                                              <p:pRg st="9" end="9"/>
                                            </p:txEl>
                                          </p:spTgt>
                                        </p:tgtEl>
                                        <p:attrNameLst>
                                          <p:attrName>style.visibility</p:attrName>
                                        </p:attrNameLst>
                                      </p:cBhvr>
                                      <p:to>
                                        <p:strVal val="visible"/>
                                      </p:to>
                                    </p:set>
                                    <p:animEffect transition="in" filter="fade">
                                      <p:cBhvr>
                                        <p:cTn id="59" dur="1000">
                                          <p:stCondLst>
                                            <p:cond delay="0"/>
                                          </p:stCondLst>
                                        </p:cTn>
                                        <p:tgtEl>
                                          <p:spTgt spid="7885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p:bldP spid="78851" grpId="0" build="p"/>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四、除外责任</a:t>
            </a:r>
          </a:p>
        </p:txBody>
      </p:sp>
      <p:sp>
        <p:nvSpPr>
          <p:cNvPr id="56323" name="Rectangle 3"/>
          <p:cNvSpPr>
            <a:spLocks noGrp="1"/>
          </p:cNvSpPr>
          <p:nvPr>
            <p:ph sz="quarter" idx="1"/>
          </p:nvPr>
        </p:nvSpPr>
        <p:spPr>
          <a:xfrm>
            <a:off x="457200" y="1600200"/>
            <a:ext cx="7467600" cy="5069160"/>
          </a:xfrm>
        </p:spPr>
        <p:txBody>
          <a:bodyPr>
            <a:normAutofit/>
          </a:bodyPr>
          <a:lstStyle/>
          <a:p>
            <a:pPr marL="609600" indent="-609600" eaLnBrk="1" fontAlgn="auto" hangingPunct="1">
              <a:lnSpc>
                <a:spcPct val="80000"/>
              </a:lnSpc>
              <a:spcAft>
                <a:spcPts val="0"/>
              </a:spcAft>
              <a:buFont typeface="Wingdings"/>
              <a:buChar char=""/>
              <a:defRPr/>
            </a:pPr>
            <a:r>
              <a:rPr lang="zh-CN" altLang="en-US" dirty="0"/>
              <a:t>被保险人的故意行为或重大过失；</a:t>
            </a:r>
          </a:p>
          <a:p>
            <a:pPr marL="609600" indent="-609600" eaLnBrk="1" fontAlgn="auto" hangingPunct="1">
              <a:lnSpc>
                <a:spcPct val="80000"/>
              </a:lnSpc>
              <a:spcAft>
                <a:spcPts val="0"/>
              </a:spcAft>
              <a:buFont typeface="Wingdings"/>
              <a:buChar char=""/>
              <a:defRPr/>
            </a:pPr>
            <a:r>
              <a:rPr lang="zh-CN" altLang="en-US" dirty="0"/>
              <a:t>战争、军事行动、罢工、暴动、民众骚乱或由于核子辐射所致被保险人所聘员工伤残、死亡或疾病；核辐射、核爆炸、核污染及其他放射性污染；</a:t>
            </a:r>
          </a:p>
          <a:p>
            <a:pPr marL="609600" indent="-609600" eaLnBrk="1" fontAlgn="auto" hangingPunct="1">
              <a:lnSpc>
                <a:spcPct val="80000"/>
              </a:lnSpc>
              <a:spcAft>
                <a:spcPts val="0"/>
              </a:spcAft>
              <a:buFont typeface="Wingdings"/>
              <a:buChar char=""/>
              <a:defRPr/>
            </a:pPr>
            <a:r>
              <a:rPr lang="zh-CN" altLang="en-US" dirty="0"/>
              <a:t>行政行为或司法行为；</a:t>
            </a:r>
          </a:p>
          <a:p>
            <a:pPr marL="609600" indent="-609600" eaLnBrk="1" fontAlgn="auto" hangingPunct="1">
              <a:lnSpc>
                <a:spcPct val="80000"/>
              </a:lnSpc>
              <a:spcAft>
                <a:spcPts val="0"/>
              </a:spcAft>
              <a:buFont typeface="Wingdings"/>
              <a:buChar char=""/>
              <a:defRPr/>
            </a:pPr>
            <a:r>
              <a:rPr lang="zh-CN" altLang="en-US" dirty="0"/>
              <a:t>被保险人承包商的工作人员遭受的伤害；</a:t>
            </a:r>
          </a:p>
          <a:p>
            <a:pPr marL="609600" indent="-609600" eaLnBrk="1" fontAlgn="auto" hangingPunct="1">
              <a:lnSpc>
                <a:spcPct val="80000"/>
              </a:lnSpc>
              <a:spcAft>
                <a:spcPts val="0"/>
              </a:spcAft>
              <a:buFont typeface="Wingdings"/>
              <a:buChar char=""/>
              <a:defRPr/>
            </a:pPr>
            <a:r>
              <a:rPr lang="zh-CN" altLang="en-US" dirty="0"/>
              <a:t>被保险人的工作人员犯罪或者违反法律、法规的；醉酒导致伤亡的； 自残或者自杀的；</a:t>
            </a:r>
          </a:p>
          <a:p>
            <a:pPr marL="609600" indent="-609600" eaLnBrk="1" fontAlgn="auto" hangingPunct="1">
              <a:lnSpc>
                <a:spcPct val="80000"/>
              </a:lnSpc>
              <a:spcAft>
                <a:spcPts val="0"/>
              </a:spcAft>
              <a:buFont typeface="Wingdings"/>
              <a:buChar char=""/>
              <a:defRPr/>
            </a:pPr>
            <a:r>
              <a:rPr lang="zh-CN" altLang="en-US" dirty="0"/>
              <a:t>在工作时间和工作岗位，被保险人的工作人员因投保时已患有的疾病发作或分娩、流产导致死亡或者在</a:t>
            </a:r>
            <a:r>
              <a:rPr lang="en-US" altLang="zh-CN" dirty="0"/>
              <a:t>48</a:t>
            </a:r>
            <a:r>
              <a:rPr lang="zh-CN" altLang="en-US" dirty="0"/>
              <a:t>小时之内经抢救无效死亡。</a:t>
            </a:r>
          </a:p>
          <a:p>
            <a:pPr marL="609600" indent="-609600" eaLnBrk="1" fontAlgn="auto" hangingPunct="1">
              <a:lnSpc>
                <a:spcPct val="80000"/>
              </a:lnSpc>
              <a:spcAft>
                <a:spcPts val="0"/>
              </a:spcAft>
              <a:buFont typeface="Wingdings"/>
              <a:buChar char=""/>
              <a:defRPr/>
            </a:pPr>
            <a:r>
              <a:rPr lang="zh-CN" altLang="en-US" dirty="0"/>
              <a:t>绝对除外责任：罚款、罚金及惩罚性赔款； 精神损害赔偿；被保险人的间接损失； </a:t>
            </a:r>
          </a:p>
          <a:p>
            <a:pPr marL="609600" indent="-609600" eaLnBrk="1" fontAlgn="auto" hangingPunct="1">
              <a:lnSpc>
                <a:spcPct val="80000"/>
              </a:lnSpc>
              <a:spcAft>
                <a:spcPts val="0"/>
              </a:spcAft>
              <a:buFont typeface="Wingdings"/>
              <a:buChar char=""/>
              <a:defRPr/>
            </a:pPr>
            <a:r>
              <a:rPr lang="zh-CN" altLang="en-US" dirty="0"/>
              <a:t>被保险人的工作人员因保险合同列明情形之外原因发生的医疗费用；</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五、赔偿处理</a:t>
            </a:r>
          </a:p>
        </p:txBody>
      </p:sp>
      <p:sp>
        <p:nvSpPr>
          <p:cNvPr id="62467" name="Rectangle 3"/>
          <p:cNvSpPr>
            <a:spLocks noGrp="1"/>
          </p:cNvSpPr>
          <p:nvPr>
            <p:ph sz="quarter" idx="1"/>
          </p:nvPr>
        </p:nvSpPr>
        <p:spPr>
          <a:xfrm>
            <a:off x="457200" y="1600200"/>
            <a:ext cx="7715250" cy="4873625"/>
          </a:xfrm>
        </p:spPr>
        <p:txBody>
          <a:bodyPr/>
          <a:lstStyle/>
          <a:p>
            <a:pPr eaLnBrk="1" hangingPunct="1">
              <a:lnSpc>
                <a:spcPct val="90000"/>
              </a:lnSpc>
            </a:pPr>
            <a:r>
              <a:rPr lang="zh-CN" altLang="en-US" sz="2800"/>
              <a:t>采用期内发生式</a:t>
            </a:r>
          </a:p>
          <a:p>
            <a:pPr eaLnBrk="1" hangingPunct="1">
              <a:lnSpc>
                <a:spcPct val="90000"/>
              </a:lnSpc>
            </a:pPr>
            <a:r>
              <a:rPr lang="zh-CN" altLang="en-US" sz="2800"/>
              <a:t>死亡赔偿额度：最高赔偿额度按保单规定办理。</a:t>
            </a:r>
          </a:p>
          <a:p>
            <a:pPr eaLnBrk="1" hangingPunct="1">
              <a:lnSpc>
                <a:spcPct val="90000"/>
              </a:lnSpc>
            </a:pPr>
            <a:r>
              <a:rPr lang="zh-CN" altLang="en-US" sz="2800"/>
              <a:t>伤残赔偿额度：</a:t>
            </a:r>
          </a:p>
          <a:p>
            <a:pPr lvl="1" eaLnBrk="1" hangingPunct="1">
              <a:lnSpc>
                <a:spcPct val="90000"/>
              </a:lnSpc>
            </a:pPr>
            <a:r>
              <a:rPr lang="zh-CN" altLang="en-US" sz="2400"/>
              <a:t>永久丧失全部工作能力：最高赔偿额度按保单规定办理。</a:t>
            </a:r>
          </a:p>
          <a:p>
            <a:pPr lvl="1" eaLnBrk="1" hangingPunct="1">
              <a:lnSpc>
                <a:spcPct val="90000"/>
              </a:lnSpc>
            </a:pPr>
            <a:r>
              <a:rPr lang="zh-CN" altLang="en-US" sz="2400"/>
              <a:t>永久丧失部分工作能力：最高赔偿额度按受伤部位及程度，参照保单所附赔偿金额表规定的百分率乘以保单规定的赔偿额度。</a:t>
            </a:r>
          </a:p>
          <a:p>
            <a:pPr lvl="1" eaLnBrk="1" hangingPunct="1">
              <a:lnSpc>
                <a:spcPct val="90000"/>
              </a:lnSpc>
            </a:pPr>
            <a:r>
              <a:rPr lang="zh-CN" altLang="en-US" sz="2400"/>
              <a:t>暂时丧失工作能力超过五天的，在此期间，经医生证明，按被雇人员的工资给予赔偿。</a:t>
            </a:r>
            <a:br>
              <a:rPr lang="zh-CN" altLang="en-US" sz="2400"/>
            </a:br>
            <a:endParaRPr lang="zh-CN" altLang="en-US" sz="24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p:cNvSpPr>
          <p:nvPr>
            <p:ph sz="quarter" idx="1"/>
          </p:nvPr>
        </p:nvSpPr>
        <p:spPr>
          <a:xfrm>
            <a:off x="457200" y="476250"/>
            <a:ext cx="7467600" cy="6265118"/>
          </a:xfrm>
        </p:spPr>
        <p:txBody>
          <a:bodyPr>
            <a:normAutofit/>
          </a:bodyPr>
          <a:lstStyle/>
          <a:p>
            <a:pPr marL="274320" indent="-274320" eaLnBrk="1" fontAlgn="auto" hangingPunct="1">
              <a:lnSpc>
                <a:spcPct val="80000"/>
              </a:lnSpc>
              <a:spcAft>
                <a:spcPts val="0"/>
              </a:spcAft>
              <a:buFont typeface="Wingdings"/>
              <a:buChar char=""/>
              <a:defRPr/>
            </a:pPr>
            <a:r>
              <a:rPr lang="zh-CN" altLang="en-US" dirty="0"/>
              <a:t>身故（失踪不能作为意外身故，但因乘坐飞机或船只失事而致完全灭失的不在此限</a:t>
            </a:r>
            <a:r>
              <a:rPr lang="en-US" altLang="zh-CN" dirty="0"/>
              <a:t>) --100%</a:t>
            </a:r>
          </a:p>
          <a:p>
            <a:pPr marL="274320" indent="-274320" eaLnBrk="1" fontAlgn="auto" hangingPunct="1">
              <a:lnSpc>
                <a:spcPct val="80000"/>
              </a:lnSpc>
              <a:spcAft>
                <a:spcPts val="0"/>
              </a:spcAft>
              <a:buFont typeface="Wingdings"/>
              <a:buChar char=""/>
              <a:defRPr/>
            </a:pPr>
            <a:r>
              <a:rPr lang="zh-CN" altLang="en-US" dirty="0"/>
              <a:t>全身瘫痪（必须终身卧床或永久丧失工作能力</a:t>
            </a:r>
            <a:r>
              <a:rPr lang="en-US" altLang="zh-CN" dirty="0"/>
              <a:t>) --100%</a:t>
            </a:r>
          </a:p>
          <a:p>
            <a:pPr marL="274320" indent="-274320" eaLnBrk="1" fontAlgn="auto" hangingPunct="1">
              <a:lnSpc>
                <a:spcPct val="80000"/>
              </a:lnSpc>
              <a:spcAft>
                <a:spcPts val="0"/>
              </a:spcAft>
              <a:buFont typeface="Wingdings"/>
              <a:buChar char=""/>
              <a:defRPr/>
            </a:pPr>
            <a:r>
              <a:rPr lang="zh-CN" altLang="en-US" dirty="0"/>
              <a:t>丧失两肢（指自手腕或足踝关节以上之分离丧失）或双目失明、或丧失一肢及一目失明 </a:t>
            </a:r>
            <a:r>
              <a:rPr lang="en-US" altLang="zh-CN" dirty="0"/>
              <a:t>--100%</a:t>
            </a:r>
          </a:p>
          <a:p>
            <a:pPr marL="274320" indent="-274320" eaLnBrk="1" fontAlgn="auto" hangingPunct="1">
              <a:lnSpc>
                <a:spcPct val="80000"/>
              </a:lnSpc>
              <a:spcAft>
                <a:spcPts val="0"/>
              </a:spcAft>
              <a:buFont typeface="Wingdings"/>
              <a:buChar char=""/>
              <a:defRPr/>
            </a:pPr>
            <a:r>
              <a:rPr lang="zh-CN" altLang="en-US" dirty="0"/>
              <a:t>丧失一肢或一目失明 </a:t>
            </a:r>
            <a:r>
              <a:rPr lang="en-US" altLang="zh-CN" dirty="0"/>
              <a:t>--50%</a:t>
            </a:r>
          </a:p>
          <a:p>
            <a:pPr marL="274320" indent="-274320" eaLnBrk="1" fontAlgn="auto" hangingPunct="1">
              <a:lnSpc>
                <a:spcPct val="80000"/>
              </a:lnSpc>
              <a:spcAft>
                <a:spcPts val="0"/>
              </a:spcAft>
              <a:buFont typeface="Wingdings"/>
              <a:buChar char=""/>
              <a:defRPr/>
            </a:pPr>
            <a:r>
              <a:rPr lang="en-US" altLang="zh-CN" dirty="0"/>
              <a:t> </a:t>
            </a:r>
            <a:r>
              <a:rPr lang="zh-CN" altLang="en-US" dirty="0"/>
              <a:t>丧失手指、足趾（每手、脚的）： </a:t>
            </a:r>
          </a:p>
          <a:p>
            <a:pPr marL="640080" lvl="1" indent="-274320" eaLnBrk="1" fontAlgn="auto" hangingPunct="1">
              <a:lnSpc>
                <a:spcPct val="80000"/>
              </a:lnSpc>
              <a:spcAft>
                <a:spcPts val="0"/>
              </a:spcAft>
              <a:buFont typeface="Wingdings 2"/>
              <a:buChar char=""/>
              <a:defRPr/>
            </a:pPr>
            <a:r>
              <a:rPr lang="zh-CN" altLang="en-US" sz="2000" dirty="0"/>
              <a:t>丧失四指 </a:t>
            </a:r>
            <a:r>
              <a:rPr lang="en-US" altLang="zh-CN" sz="2000" dirty="0"/>
              <a:t>--40%</a:t>
            </a:r>
          </a:p>
          <a:p>
            <a:pPr marL="640080" lvl="1" indent="-274320" eaLnBrk="1" fontAlgn="auto" hangingPunct="1">
              <a:lnSpc>
                <a:spcPct val="80000"/>
              </a:lnSpc>
              <a:spcAft>
                <a:spcPts val="0"/>
              </a:spcAft>
              <a:buFont typeface="Wingdings 2"/>
              <a:buChar char=""/>
              <a:defRPr/>
            </a:pPr>
            <a:r>
              <a:rPr lang="zh-CN" altLang="en-US" sz="2000" dirty="0"/>
              <a:t>丧失拇指全部 </a:t>
            </a:r>
            <a:r>
              <a:rPr lang="en-US" altLang="zh-CN" sz="2000" dirty="0"/>
              <a:t>--25%</a:t>
            </a:r>
          </a:p>
          <a:p>
            <a:pPr marL="640080" lvl="1" indent="-274320" eaLnBrk="1" fontAlgn="auto" hangingPunct="1">
              <a:lnSpc>
                <a:spcPct val="80000"/>
              </a:lnSpc>
              <a:spcAft>
                <a:spcPts val="0"/>
              </a:spcAft>
              <a:buFont typeface="Wingdings 2"/>
              <a:buChar char=""/>
              <a:defRPr/>
            </a:pPr>
            <a:r>
              <a:rPr lang="zh-CN" altLang="en-US" sz="2000" dirty="0"/>
              <a:t>丧失拇指一节或食指全部 </a:t>
            </a:r>
            <a:r>
              <a:rPr lang="en-US" altLang="zh-CN" sz="2000" dirty="0"/>
              <a:t>--10% </a:t>
            </a:r>
          </a:p>
          <a:p>
            <a:pPr marL="640080" lvl="1" indent="-274320" eaLnBrk="1" fontAlgn="auto" hangingPunct="1">
              <a:lnSpc>
                <a:spcPct val="80000"/>
              </a:lnSpc>
              <a:spcAft>
                <a:spcPts val="0"/>
              </a:spcAft>
              <a:buFont typeface="Wingdings 2"/>
              <a:buChar char=""/>
              <a:defRPr/>
            </a:pPr>
            <a:r>
              <a:rPr lang="zh-CN" altLang="en-US" sz="2000" dirty="0"/>
              <a:t>丧失食指一节或两节或中指全部 </a:t>
            </a:r>
            <a:r>
              <a:rPr lang="en-US" altLang="zh-CN" sz="2000" dirty="0"/>
              <a:t>--6%</a:t>
            </a:r>
          </a:p>
          <a:p>
            <a:pPr marL="640080" lvl="1" indent="-274320" eaLnBrk="1" fontAlgn="auto" hangingPunct="1">
              <a:lnSpc>
                <a:spcPct val="80000"/>
              </a:lnSpc>
              <a:spcAft>
                <a:spcPts val="0"/>
              </a:spcAft>
              <a:buFont typeface="Wingdings 2"/>
              <a:buChar char=""/>
              <a:defRPr/>
            </a:pPr>
            <a:r>
              <a:rPr lang="zh-CN" altLang="en-US" sz="2000" dirty="0"/>
              <a:t>丧失中指一节或二节，或无名指、小指全部 </a:t>
            </a:r>
            <a:r>
              <a:rPr lang="en-US" altLang="zh-CN" sz="2000" dirty="0"/>
              <a:t>--3%</a:t>
            </a:r>
          </a:p>
          <a:p>
            <a:pPr marL="640080" lvl="1" indent="-274320" eaLnBrk="1" fontAlgn="auto" hangingPunct="1">
              <a:lnSpc>
                <a:spcPct val="80000"/>
              </a:lnSpc>
              <a:spcAft>
                <a:spcPts val="0"/>
              </a:spcAft>
              <a:buFont typeface="Wingdings 2"/>
              <a:buChar char=""/>
              <a:defRPr/>
            </a:pPr>
            <a:r>
              <a:rPr lang="zh-CN" altLang="en-US" sz="2000" dirty="0"/>
              <a:t>丧失无名指、小指一节或两节 </a:t>
            </a:r>
            <a:r>
              <a:rPr lang="en-US" altLang="zh-CN" sz="2000" dirty="0"/>
              <a:t>--1%</a:t>
            </a:r>
          </a:p>
          <a:p>
            <a:pPr marL="640080" lvl="1" indent="-274320" eaLnBrk="1" fontAlgn="auto" hangingPunct="1">
              <a:lnSpc>
                <a:spcPct val="80000"/>
              </a:lnSpc>
              <a:spcAft>
                <a:spcPts val="0"/>
              </a:spcAft>
              <a:buFont typeface="Wingdings 2"/>
              <a:buChar char=""/>
              <a:defRPr/>
            </a:pPr>
            <a:r>
              <a:rPr lang="zh-CN" altLang="en-US" sz="2000" dirty="0"/>
              <a:t>丧失脚趾全部 </a:t>
            </a:r>
            <a:r>
              <a:rPr lang="en-US" altLang="zh-CN" sz="2000" dirty="0"/>
              <a:t>--15%</a:t>
            </a:r>
          </a:p>
          <a:p>
            <a:pPr marL="640080" lvl="1" indent="-274320" eaLnBrk="1" fontAlgn="auto" hangingPunct="1">
              <a:lnSpc>
                <a:spcPct val="80000"/>
              </a:lnSpc>
              <a:spcAft>
                <a:spcPts val="0"/>
              </a:spcAft>
              <a:buFont typeface="Wingdings 2"/>
              <a:buChar char=""/>
              <a:defRPr/>
            </a:pPr>
            <a:r>
              <a:rPr lang="zh-CN" altLang="en-US" sz="2000" dirty="0"/>
              <a:t>丧失大趾全部 </a:t>
            </a:r>
            <a:r>
              <a:rPr lang="en-US" altLang="zh-CN" sz="2000" dirty="0"/>
              <a:t>--5%</a:t>
            </a:r>
          </a:p>
          <a:p>
            <a:pPr marL="640080" lvl="1" indent="-274320" eaLnBrk="1" fontAlgn="auto" hangingPunct="1">
              <a:lnSpc>
                <a:spcPct val="80000"/>
              </a:lnSpc>
              <a:spcAft>
                <a:spcPts val="0"/>
              </a:spcAft>
              <a:buFont typeface="Wingdings 2"/>
              <a:buChar char=""/>
              <a:defRPr/>
            </a:pPr>
            <a:r>
              <a:rPr lang="zh-CN" altLang="en-US" sz="2000" dirty="0"/>
              <a:t>丧失大趾一节或其他任何一趾的全部 </a:t>
            </a:r>
            <a:r>
              <a:rPr lang="en-US" altLang="zh-CN" sz="2000" dirty="0"/>
              <a:t>--2%</a:t>
            </a:r>
          </a:p>
          <a:p>
            <a:pPr marL="640080" lvl="1" indent="-274320" eaLnBrk="1" fontAlgn="auto" hangingPunct="1">
              <a:lnSpc>
                <a:spcPct val="80000"/>
              </a:lnSpc>
              <a:spcAft>
                <a:spcPts val="0"/>
              </a:spcAft>
              <a:buFont typeface="Wingdings 2"/>
              <a:buChar char=""/>
              <a:defRPr/>
            </a:pPr>
            <a:r>
              <a:rPr lang="zh-CN" altLang="en-US" sz="2000" dirty="0"/>
              <a:t>丧失大趾以外任何一趾的一节 </a:t>
            </a:r>
            <a:r>
              <a:rPr lang="en-US" altLang="zh-CN" sz="2000" dirty="0"/>
              <a:t>--1%</a:t>
            </a:r>
          </a:p>
          <a:p>
            <a:pPr marL="274320" indent="-274320" eaLnBrk="1" fontAlgn="auto" hangingPunct="1">
              <a:lnSpc>
                <a:spcPct val="80000"/>
              </a:lnSpc>
              <a:spcAft>
                <a:spcPts val="0"/>
              </a:spcAft>
              <a:buFont typeface="Wingdings"/>
              <a:buChar char=""/>
              <a:defRPr/>
            </a:pPr>
            <a:r>
              <a:rPr lang="zh-CN" altLang="en-US" dirty="0"/>
              <a:t>其他伤残如耳聋、断骨等 </a:t>
            </a:r>
            <a:r>
              <a:rPr lang="en-US" altLang="zh-CN" dirty="0"/>
              <a:t>--</a:t>
            </a:r>
            <a:r>
              <a:rPr lang="zh-CN" altLang="en-US" dirty="0"/>
              <a:t>参照医院证明另定</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六、附加条款 </a:t>
            </a:r>
          </a:p>
        </p:txBody>
      </p:sp>
      <p:sp>
        <p:nvSpPr>
          <p:cNvPr id="64515"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第三者责任保险条款：扩展承保对被保险人雇佣人员，在保险单有效期内，从事保险单所载明的被保险人的业务工作时，由于意外或疏忽，造成第三者人身伤亡或财产损失，以及所引起对第三者的抚恤、医疗费和赔偿费用，依法应由被保险人赔付的金额。</a:t>
            </a:r>
          </a:p>
          <a:p>
            <a:pPr eaLnBrk="1" hangingPunct="1">
              <a:lnSpc>
                <a:spcPct val="80000"/>
              </a:lnSpc>
            </a:pPr>
            <a:r>
              <a:rPr lang="zh-CN" altLang="en-US" sz="2800"/>
              <a:t>罢工、暴动、民众骚乱条款：扩展承保保险单明细表中列明的地点范围内，直接由于罢工、暴乱、民众骚乱而导致被保险人所雇佣人员在保险单有效期内，从事保险单所载明的被保险人的业务工作时，发生意外造成其伤残或死亡，被保险人依照合同应承担的医疗费及经济赔偿责任。</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1</a:t>
            </a:r>
            <a:r>
              <a:rPr lang="zh-CN" altLang="en-US">
                <a:ea typeface="宋体" pitchFamily="2" charset="-122"/>
              </a:rPr>
              <a:t>、侵权</a:t>
            </a:r>
          </a:p>
        </p:txBody>
      </p:sp>
      <p:sp>
        <p:nvSpPr>
          <p:cNvPr id="12291" name="Rectangle 3"/>
          <p:cNvSpPr>
            <a:spLocks noGrp="1"/>
          </p:cNvSpPr>
          <p:nvPr>
            <p:ph sz="quarter" idx="1"/>
          </p:nvPr>
        </p:nvSpPr>
        <p:spPr>
          <a:xfrm>
            <a:off x="457200" y="1600200"/>
            <a:ext cx="7467600" cy="4873625"/>
          </a:xfrm>
        </p:spPr>
        <p:txBody>
          <a:bodyPr/>
          <a:lstStyle/>
          <a:p>
            <a:pPr eaLnBrk="1" hangingPunct="1"/>
            <a:r>
              <a:rPr lang="zh-CN" altLang="en-US"/>
              <a:t>侵权的构成要素</a:t>
            </a:r>
          </a:p>
          <a:p>
            <a:pPr lvl="1" eaLnBrk="1" hangingPunct="1"/>
            <a:r>
              <a:rPr lang="zh-CN" altLang="en-US"/>
              <a:t>存在使他人免受损害的法律责任（行为的违法性）</a:t>
            </a:r>
          </a:p>
          <a:p>
            <a:pPr lvl="1" eaLnBrk="1" hangingPunct="1"/>
            <a:r>
              <a:rPr lang="zh-CN" altLang="en-US"/>
              <a:t>过失方没有履行责任（行为人有过错）</a:t>
            </a:r>
          </a:p>
          <a:p>
            <a:pPr lvl="1" eaLnBrk="1" hangingPunct="1"/>
            <a:r>
              <a:rPr lang="zh-CN" altLang="en-US"/>
              <a:t>存在损害事实</a:t>
            </a:r>
          </a:p>
          <a:p>
            <a:pPr lvl="1" eaLnBrk="1" hangingPunct="1"/>
            <a:r>
              <a:rPr lang="zh-CN" altLang="en-US"/>
              <a:t>过失方未履行责任和原告的损害事实之间存在合理的因果关系（过错与损害事实的因果关系）</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附加条款</a:t>
            </a:r>
          </a:p>
        </p:txBody>
      </p:sp>
      <p:sp>
        <p:nvSpPr>
          <p:cNvPr id="65539" name="Rectangle 3"/>
          <p:cNvSpPr>
            <a:spLocks noGrp="1"/>
          </p:cNvSpPr>
          <p:nvPr>
            <p:ph sz="quarter" idx="1"/>
          </p:nvPr>
        </p:nvSpPr>
        <p:spPr>
          <a:xfrm>
            <a:off x="457200" y="1600200"/>
            <a:ext cx="7467600" cy="4873625"/>
          </a:xfrm>
        </p:spPr>
        <p:txBody>
          <a:bodyPr/>
          <a:lstStyle/>
          <a:p>
            <a:pPr eaLnBrk="1" hangingPunct="1">
              <a:lnSpc>
                <a:spcPct val="80000"/>
              </a:lnSpc>
            </a:pPr>
            <a:r>
              <a:rPr lang="zh-CN" altLang="en-US" sz="2800"/>
              <a:t>核子辐射责任条款：扩展承保从事核工业生产、研究、应用的被保险人，由于其所聘用员工在从事被保险人的工作期间，由于突然发生的核泄漏事件造成的伤残、死亡或由于核辐射使员工患有职业病而致伤残、死亡，被保险人依照合同及相关法律而应承担的医疗费及经济赔偿责任。</a:t>
            </a:r>
          </a:p>
          <a:p>
            <a:pPr eaLnBrk="1" hangingPunct="1">
              <a:lnSpc>
                <a:spcPct val="80000"/>
              </a:lnSpc>
            </a:pPr>
            <a:r>
              <a:rPr lang="zh-CN" altLang="en-US" sz="2800"/>
              <a:t>员工公（劳）务出国条款：扩展承保被保险人所聘用的员工在保险单有效期内，因从事保险单所载明的被保险人的业务工作时，因公（劳）务出国发生意外或患职业病而致伤残、死亡，被保险人依照法律及雇佣合同应承担的医疗费及经济赔偿责任。 </a:t>
            </a:r>
          </a:p>
          <a:p>
            <a:pPr eaLnBrk="1" hangingPunct="1">
              <a:lnSpc>
                <a:spcPct val="80000"/>
              </a:lnSpc>
            </a:pPr>
            <a:endParaRPr lang="zh-CN" altLang="en-US" sz="28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en-US" altLang="zh-CN">
                <a:ea typeface="宋体" pitchFamily="2" charset="-122"/>
              </a:rPr>
              <a:t>2</a:t>
            </a:r>
            <a:r>
              <a:rPr lang="zh-CN" altLang="en-US">
                <a:ea typeface="宋体" pitchFamily="2" charset="-122"/>
              </a:rPr>
              <a:t>、违约责任</a:t>
            </a:r>
          </a:p>
        </p:txBody>
      </p:sp>
      <p:sp>
        <p:nvSpPr>
          <p:cNvPr id="13315" name="Rectangle 3"/>
          <p:cNvSpPr>
            <a:spLocks noGrp="1"/>
          </p:cNvSpPr>
          <p:nvPr>
            <p:ph sz="quarter" idx="1"/>
          </p:nvPr>
        </p:nvSpPr>
        <p:spPr>
          <a:xfrm>
            <a:off x="457200" y="1600200"/>
            <a:ext cx="7467600" cy="4873625"/>
          </a:xfrm>
        </p:spPr>
        <p:txBody>
          <a:bodyPr/>
          <a:lstStyle/>
          <a:p>
            <a:pPr eaLnBrk="1" hangingPunct="1"/>
            <a:r>
              <a:rPr lang="zh-CN" altLang="en-US"/>
              <a:t>违约责任：违反了双方的约定或者合同</a:t>
            </a:r>
          </a:p>
          <a:p>
            <a:pPr lvl="1" eaLnBrk="1" hangingPunct="1"/>
            <a:r>
              <a:rPr lang="zh-CN" altLang="en-US"/>
              <a:t>例如：不按期交货</a:t>
            </a:r>
          </a:p>
          <a:p>
            <a:pPr lvl="4" eaLnBrk="1" hangingPunct="1">
              <a:buFontTx/>
              <a:buNone/>
            </a:pPr>
            <a:r>
              <a:rPr lang="zh-CN" altLang="en-US" sz="2100"/>
              <a:t>不按期付款</a:t>
            </a:r>
          </a:p>
          <a:p>
            <a:pPr lvl="4" eaLnBrk="1" hangingPunct="1">
              <a:buFontTx/>
              <a:buNone/>
            </a:pPr>
            <a:r>
              <a:rPr lang="zh-CN" altLang="en-US" sz="2100"/>
              <a:t>质量不合格</a:t>
            </a:r>
          </a:p>
          <a:p>
            <a:pPr lvl="4" eaLnBrk="1" hangingPunct="1">
              <a:buFontTx/>
              <a:buNone/>
            </a:pPr>
            <a:endParaRPr lang="zh-CN" altLang="en-US"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a:ea typeface="宋体" pitchFamily="2" charset="-122"/>
              </a:rPr>
              <a:t>侵权与违约的区别</a:t>
            </a:r>
          </a:p>
        </p:txBody>
      </p:sp>
      <p:graphicFrame>
        <p:nvGraphicFramePr>
          <p:cNvPr id="4" name="表格 3"/>
          <p:cNvGraphicFramePr>
            <a:graphicFrameLocks noGrp="1"/>
          </p:cNvGraphicFramePr>
          <p:nvPr/>
        </p:nvGraphicFramePr>
        <p:xfrm>
          <a:off x="323528" y="1484785"/>
          <a:ext cx="8280920" cy="5222399"/>
        </p:xfrm>
        <a:graphic>
          <a:graphicData uri="http://schemas.openxmlformats.org/drawingml/2006/table">
            <a:tbl>
              <a:tblPr/>
              <a:tblGrid>
                <a:gridCol w="792088">
                  <a:extLst>
                    <a:ext uri="{9D8B030D-6E8A-4147-A177-3AD203B41FA5}">
                      <a16:colId xmlns:a16="http://schemas.microsoft.com/office/drawing/2014/main" val="20000"/>
                    </a:ext>
                  </a:extLst>
                </a:gridCol>
                <a:gridCol w="3888432">
                  <a:extLst>
                    <a:ext uri="{9D8B030D-6E8A-4147-A177-3AD203B41FA5}">
                      <a16:colId xmlns:a16="http://schemas.microsoft.com/office/drawing/2014/main" val="20001"/>
                    </a:ext>
                  </a:extLst>
                </a:gridCol>
                <a:gridCol w="3600400">
                  <a:extLst>
                    <a:ext uri="{9D8B030D-6E8A-4147-A177-3AD203B41FA5}">
                      <a16:colId xmlns:a16="http://schemas.microsoft.com/office/drawing/2014/main" val="20002"/>
                    </a:ext>
                  </a:extLst>
                </a:gridCol>
              </a:tblGrid>
              <a:tr h="458441">
                <a:tc>
                  <a:txBody>
                    <a:bodyPr/>
                    <a:lstStyle/>
                    <a:p>
                      <a:pPr marL="347345" indent="-347345" algn="ctr" fontAlgn="base">
                        <a:spcAft>
                          <a:spcPts val="0"/>
                        </a:spcAft>
                      </a:pP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a:ea typeface="宋体"/>
                        </a:rPr>
                        <a:t>侵权责任</a:t>
                      </a:r>
                      <a:r>
                        <a:rPr lang="zh-CN" sz="2200" kern="1200">
                          <a:solidFill>
                            <a:srgbClr val="262626"/>
                          </a:solidFill>
                          <a:latin typeface="Times New Roman"/>
                          <a:ea typeface="宋体"/>
                        </a:rPr>
                        <a:t> </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7345" indent="-347345" algn="ctr" fontAlgn="base">
                        <a:spcAft>
                          <a:spcPts val="0"/>
                        </a:spcAft>
                      </a:pPr>
                      <a:r>
                        <a:rPr lang="zh-CN" sz="2200" b="1" kern="1200">
                          <a:solidFill>
                            <a:srgbClr val="262626"/>
                          </a:solidFill>
                          <a:latin typeface="Times New Roman"/>
                          <a:ea typeface="宋体"/>
                        </a:rPr>
                        <a:t>违约责任</a:t>
                      </a:r>
                      <a:r>
                        <a:rPr lang="zh-CN" sz="2200" kern="1200">
                          <a:solidFill>
                            <a:srgbClr val="262626"/>
                          </a:solidFill>
                          <a:latin typeface="Times New Roman"/>
                          <a:ea typeface="宋体"/>
                        </a:rPr>
                        <a:t> </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309828">
                <a:tc>
                  <a:txBody>
                    <a:bodyPr/>
                    <a:lstStyle/>
                    <a:p>
                      <a:pPr algn="l" fontAlgn="base">
                        <a:spcAft>
                          <a:spcPts val="0"/>
                        </a:spcAft>
                      </a:pPr>
                      <a:r>
                        <a:rPr lang="zh-CN" sz="2200" b="1" kern="1200">
                          <a:solidFill>
                            <a:srgbClr val="262626"/>
                          </a:solidFill>
                          <a:latin typeface="Times New Roman"/>
                          <a:ea typeface="宋体"/>
                        </a:rPr>
                        <a:t>责任前提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在侵权行为产生并导致民事责任之前，致害人与受害人之间不存在民事法律关系，只有在造成损害时才发生权利义务关系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违约行为出现之前当事人间已经存在民事法律关系（合同）</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873219">
                <a:tc>
                  <a:txBody>
                    <a:bodyPr/>
                    <a:lstStyle/>
                    <a:p>
                      <a:pPr algn="l" fontAlgn="base">
                        <a:spcAft>
                          <a:spcPts val="0"/>
                        </a:spcAft>
                      </a:pPr>
                      <a:r>
                        <a:rPr lang="zh-CN" sz="2200" b="1" kern="1200">
                          <a:solidFill>
                            <a:srgbClr val="262626"/>
                          </a:solidFill>
                          <a:latin typeface="Times New Roman"/>
                          <a:ea typeface="宋体"/>
                        </a:rPr>
                        <a:t>赔偿前提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必须有损害事实为前提</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不一定有损害事实，只要存在违约行为就应该承担责任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73219">
                <a:tc>
                  <a:txBody>
                    <a:bodyPr/>
                    <a:lstStyle/>
                    <a:p>
                      <a:pPr algn="l" fontAlgn="base">
                        <a:spcAft>
                          <a:spcPts val="0"/>
                        </a:spcAft>
                      </a:pPr>
                      <a:r>
                        <a:rPr lang="zh-CN" sz="2200" b="1" kern="1200">
                          <a:solidFill>
                            <a:srgbClr val="262626"/>
                          </a:solidFill>
                          <a:latin typeface="Times New Roman"/>
                          <a:ea typeface="宋体"/>
                        </a:rPr>
                        <a:t>举证责任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受害方承担举证责任，但在推定过失时由致害人举证</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违约方承担举证责任</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309828">
                <a:tc>
                  <a:txBody>
                    <a:bodyPr/>
                    <a:lstStyle/>
                    <a:p>
                      <a:pPr algn="l" fontAlgn="base">
                        <a:spcAft>
                          <a:spcPts val="0"/>
                        </a:spcAft>
                      </a:pPr>
                      <a:r>
                        <a:rPr lang="zh-CN" sz="2200" b="1" kern="1200">
                          <a:solidFill>
                            <a:srgbClr val="262626"/>
                          </a:solidFill>
                          <a:latin typeface="Times New Roman"/>
                          <a:ea typeface="宋体"/>
                        </a:rPr>
                        <a:t>赔偿范围</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a:solidFill>
                            <a:srgbClr val="262626"/>
                          </a:solidFill>
                          <a:latin typeface="Times New Roman"/>
                          <a:ea typeface="宋体"/>
                        </a:rPr>
                        <a:t>包括财产损害赔偿、人身伤害赔偿及精神损害赔偿，损害赔偿范围、方式均由法律确定，而不能由当事人事先约定</a:t>
                      </a:r>
                      <a:endParaRPr lang="zh-CN" sz="2200" kern="10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ase">
                        <a:spcAft>
                          <a:spcPts val="0"/>
                        </a:spcAft>
                      </a:pPr>
                      <a:r>
                        <a:rPr lang="zh-CN" sz="2200" kern="1200" dirty="0">
                          <a:solidFill>
                            <a:srgbClr val="262626"/>
                          </a:solidFill>
                          <a:latin typeface="Times New Roman"/>
                          <a:ea typeface="宋体"/>
                        </a:rPr>
                        <a:t>包括损害赔偿、违约金、定金、实际履行等形式，不包括精神损害赔偿，赔偿方式及范围由当事人事先约定</a:t>
                      </a:r>
                      <a:endParaRPr lang="zh-CN" sz="2200" kern="100" dirty="0">
                        <a:latin typeface="Times New Roman"/>
                        <a:ea typeface="宋体"/>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bwMode="auto"/>
        <p:txBody>
          <a:bodyPr wrap="square" numCol="1" anchorCtr="0" compatLnSpc="1">
            <a:prstTxWarp prst="textNoShape">
              <a:avLst/>
            </a:prstTxWarp>
          </a:bodyPr>
          <a:lstStyle/>
          <a:p>
            <a:pPr eaLnBrk="1" fontAlgn="auto" hangingPunct="1">
              <a:spcAft>
                <a:spcPts val="0"/>
              </a:spcAft>
              <a:defRPr/>
            </a:pPr>
            <a:r>
              <a:rPr lang="zh-CN" altLang="en-US" dirty="0">
                <a:ea typeface="宋体" pitchFamily="2" charset="-122"/>
              </a:rPr>
              <a:t>三、责任保险的标的</a:t>
            </a:r>
          </a:p>
        </p:txBody>
      </p:sp>
      <p:sp>
        <p:nvSpPr>
          <p:cNvPr id="15363" name="Rectangle 3"/>
          <p:cNvSpPr>
            <a:spLocks noGrp="1"/>
          </p:cNvSpPr>
          <p:nvPr>
            <p:ph sz="quarter" idx="1"/>
          </p:nvPr>
        </p:nvSpPr>
        <p:spPr>
          <a:xfrm>
            <a:off x="457200" y="1600200"/>
            <a:ext cx="7467600" cy="4873625"/>
          </a:xfrm>
        </p:spPr>
        <p:txBody>
          <a:bodyPr/>
          <a:lstStyle/>
          <a:p>
            <a:pPr eaLnBrk="1" hangingPunct="1"/>
            <a:r>
              <a:rPr lang="zh-CN" altLang="en-US"/>
              <a:t>承保标的：</a:t>
            </a:r>
          </a:p>
          <a:p>
            <a:pPr lvl="1" eaLnBrk="1" hangingPunct="1"/>
            <a:r>
              <a:rPr lang="zh-CN" altLang="en-US"/>
              <a:t>违约责任 （可保）</a:t>
            </a:r>
          </a:p>
          <a:p>
            <a:pPr lvl="1" eaLnBrk="1" hangingPunct="1"/>
            <a:r>
              <a:rPr lang="zh-CN" altLang="en-US"/>
              <a:t>侵权责任：过失侵权（可保）</a:t>
            </a:r>
          </a:p>
          <a:p>
            <a:pPr lvl="1" eaLnBrk="1" hangingPunct="1"/>
            <a:r>
              <a:rPr lang="zh-CN" altLang="en-US"/>
              <a:t>                   故意侵权（不可保）</a:t>
            </a:r>
          </a:p>
          <a:p>
            <a:pPr lvl="1" eaLnBrk="1" hangingPunct="1"/>
            <a:r>
              <a:rPr lang="zh-CN" altLang="en-US"/>
              <a:t>                   严格责任（可保）</a:t>
            </a:r>
          </a:p>
          <a:p>
            <a:pPr eaLnBrk="1" hangingPunct="1"/>
            <a:r>
              <a:rPr lang="zh-CN" altLang="en-US"/>
              <a:t>保险责任通常包括财产损失和人身伤害；法律诉讼费用、律师费用</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顶峰">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Oriel</Template>
  <TotalTime>0</TotalTime>
  <Words>5144</Words>
  <Application>Microsoft Office PowerPoint</Application>
  <PresentationFormat>全屏显示(4:3)</PresentationFormat>
  <Paragraphs>428</Paragraphs>
  <Slides>60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60</vt:i4>
      </vt:variant>
    </vt:vector>
  </HeadingPairs>
  <TitlesOfParts>
    <vt:vector size="70" baseType="lpstr">
      <vt:lpstr>华文楷体</vt:lpstr>
      <vt:lpstr>宋体</vt:lpstr>
      <vt:lpstr>Arial</vt:lpstr>
      <vt:lpstr>Book Antiqua</vt:lpstr>
      <vt:lpstr>Calibri</vt:lpstr>
      <vt:lpstr>Century Schoolbook</vt:lpstr>
      <vt:lpstr>Times New Roman</vt:lpstr>
      <vt:lpstr>Wingdings</vt:lpstr>
      <vt:lpstr>Wingdings 2</vt:lpstr>
      <vt:lpstr>凸显</vt:lpstr>
      <vt:lpstr>第七章</vt:lpstr>
      <vt:lpstr>责任保险概述</vt:lpstr>
      <vt:lpstr>一、责任保险的概念</vt:lpstr>
      <vt:lpstr>二、责任的分类 </vt:lpstr>
      <vt:lpstr>1、侵权</vt:lpstr>
      <vt:lpstr>1、侵权</vt:lpstr>
      <vt:lpstr>2、违约责任</vt:lpstr>
      <vt:lpstr>侵权与违约的区别</vt:lpstr>
      <vt:lpstr>三、责任保险的标的</vt:lpstr>
      <vt:lpstr>四、赔偿处理</vt:lpstr>
      <vt:lpstr>四、赔偿处理</vt:lpstr>
      <vt:lpstr>责任保险与财产保险的区别</vt:lpstr>
      <vt:lpstr>五、责任保险的发展</vt:lpstr>
      <vt:lpstr>责任保险的保费收入</vt:lpstr>
      <vt:lpstr>六、责任保险主要产品</vt:lpstr>
      <vt:lpstr>第二节</vt:lpstr>
      <vt:lpstr>一、定义 </vt:lpstr>
      <vt:lpstr>二、保险标的 </vt:lpstr>
      <vt:lpstr>三、除外责任</vt:lpstr>
      <vt:lpstr>四、注意事项</vt:lpstr>
      <vt:lpstr>五、扩展责任</vt:lpstr>
      <vt:lpstr>六、公众责任保险相关产品</vt:lpstr>
      <vt:lpstr>1、公共营业场所火灾责任险 </vt:lpstr>
      <vt:lpstr>2、金融机构责任保险 </vt:lpstr>
      <vt:lpstr>3、户外广告媒体公众责任险 </vt:lpstr>
      <vt:lpstr>保险责任</vt:lpstr>
      <vt:lpstr>4、其他公众责任保险的产品 </vt:lpstr>
      <vt:lpstr>第三节</vt:lpstr>
      <vt:lpstr>一、定义 </vt:lpstr>
      <vt:lpstr>二、产品责任与产品质量纠纷的区别</vt:lpstr>
      <vt:lpstr>三、产品责任的法律原则</vt:lpstr>
      <vt:lpstr>三、产品责任的法律原则</vt:lpstr>
      <vt:lpstr>四、《产品责任法》：有缺陷的产品</vt:lpstr>
      <vt:lpstr>五、保障条件</vt:lpstr>
      <vt:lpstr>六、除外责任</vt:lpstr>
      <vt:lpstr>七、注意事项</vt:lpstr>
      <vt:lpstr>PowerPoint 演示文稿</vt:lpstr>
      <vt:lpstr>PowerPoint 演示文稿</vt:lpstr>
      <vt:lpstr>第四节</vt:lpstr>
      <vt:lpstr>职业责任保险 </vt:lpstr>
      <vt:lpstr>一、保险责任</vt:lpstr>
      <vt:lpstr>二、除外责任</vt:lpstr>
      <vt:lpstr>三、保险期限 </vt:lpstr>
      <vt:lpstr>四、职业责任保险主要产品</vt:lpstr>
      <vt:lpstr>1、医疗事故责任保险 </vt:lpstr>
      <vt:lpstr>2、律师执业责任保险 </vt:lpstr>
      <vt:lpstr>3、建筑工程设计责任保险 </vt:lpstr>
      <vt:lpstr>4、注册会计师职业责任保险 </vt:lpstr>
      <vt:lpstr>其他产品 </vt:lpstr>
      <vt:lpstr>第五节</vt:lpstr>
      <vt:lpstr>一、定义 </vt:lpstr>
      <vt:lpstr>雇主的过失或疏忽责任 </vt:lpstr>
      <vt:lpstr>二、与相似保险的区别 </vt:lpstr>
      <vt:lpstr>二、与相似保险的区别 </vt:lpstr>
      <vt:lpstr>三、保险责任</vt:lpstr>
      <vt:lpstr>四、除外责任</vt:lpstr>
      <vt:lpstr>五、赔偿处理</vt:lpstr>
      <vt:lpstr>PowerPoint 演示文稿</vt:lpstr>
      <vt:lpstr>六、附加条款 </vt:lpstr>
      <vt:lpstr>附加条款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第七章</dc:title>
  <dc:creator/>
  <cp:lastModifiedBy/>
  <cp:revision>1</cp:revision>
  <dcterms:modified xsi:type="dcterms:W3CDTF">2022-08-27T06:38:59Z</dcterms:modified>
</cp:coreProperties>
</file>