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handoutMasterIdLst>
    <p:handoutMasterId r:id="rId50"/>
  </p:handoutMasterIdLst>
  <p:sldIdLst>
    <p:sldId id="284" r:id="rId2"/>
    <p:sldId id="259" r:id="rId3"/>
    <p:sldId id="287" r:id="rId4"/>
    <p:sldId id="283" r:id="rId5"/>
    <p:sldId id="260" r:id="rId6"/>
    <p:sldId id="273" r:id="rId7"/>
    <p:sldId id="261" r:id="rId8"/>
    <p:sldId id="263" r:id="rId9"/>
    <p:sldId id="262" r:id="rId10"/>
    <p:sldId id="288" r:id="rId11"/>
    <p:sldId id="264" r:id="rId12"/>
    <p:sldId id="289" r:id="rId13"/>
    <p:sldId id="278" r:id="rId14"/>
    <p:sldId id="290" r:id="rId15"/>
    <p:sldId id="291" r:id="rId16"/>
    <p:sldId id="272" r:id="rId17"/>
    <p:sldId id="267" r:id="rId18"/>
    <p:sldId id="300" r:id="rId19"/>
    <p:sldId id="266" r:id="rId20"/>
    <p:sldId id="274" r:id="rId21"/>
    <p:sldId id="275" r:id="rId22"/>
    <p:sldId id="276" r:id="rId23"/>
    <p:sldId id="292" r:id="rId24"/>
    <p:sldId id="277" r:id="rId25"/>
    <p:sldId id="270" r:id="rId26"/>
    <p:sldId id="301" r:id="rId27"/>
    <p:sldId id="269" r:id="rId28"/>
    <p:sldId id="286" r:id="rId29"/>
    <p:sldId id="279" r:id="rId30"/>
    <p:sldId id="302" r:id="rId31"/>
    <p:sldId id="280" r:id="rId32"/>
    <p:sldId id="293" r:id="rId33"/>
    <p:sldId id="299" r:id="rId34"/>
    <p:sldId id="281" r:id="rId35"/>
    <p:sldId id="294" r:id="rId36"/>
    <p:sldId id="298" r:id="rId37"/>
    <p:sldId id="295" r:id="rId38"/>
    <p:sldId id="282" r:id="rId39"/>
    <p:sldId id="296" r:id="rId40"/>
    <p:sldId id="303" r:id="rId41"/>
    <p:sldId id="304" r:id="rId42"/>
    <p:sldId id="305" r:id="rId43"/>
    <p:sldId id="306" r:id="rId44"/>
    <p:sldId id="308" r:id="rId45"/>
    <p:sldId id="307" r:id="rId46"/>
    <p:sldId id="309" r:id="rId47"/>
    <p:sldId id="311" r:id="rId48"/>
    <p:sldId id="310" r:id="rId49"/>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Verdana" pitchFamily="34" charset="0"/>
        <a:ea typeface="宋体" pitchFamily="2" charset="-122"/>
        <a:cs typeface="+mn-cs"/>
      </a:defRPr>
    </a:lvl1pPr>
    <a:lvl2pPr marL="457200" algn="l" rtl="0" fontAlgn="base">
      <a:spcBef>
        <a:spcPct val="0"/>
      </a:spcBef>
      <a:spcAft>
        <a:spcPct val="0"/>
      </a:spcAft>
      <a:defRPr kern="1200">
        <a:solidFill>
          <a:schemeClr val="tx1"/>
        </a:solidFill>
        <a:latin typeface="Verdana" pitchFamily="34" charset="0"/>
        <a:ea typeface="宋体" pitchFamily="2" charset="-122"/>
        <a:cs typeface="+mn-cs"/>
      </a:defRPr>
    </a:lvl2pPr>
    <a:lvl3pPr marL="914400" algn="l" rtl="0" fontAlgn="base">
      <a:spcBef>
        <a:spcPct val="0"/>
      </a:spcBef>
      <a:spcAft>
        <a:spcPct val="0"/>
      </a:spcAft>
      <a:defRPr kern="1200">
        <a:solidFill>
          <a:schemeClr val="tx1"/>
        </a:solidFill>
        <a:latin typeface="Verdana" pitchFamily="34" charset="0"/>
        <a:ea typeface="宋体" pitchFamily="2" charset="-122"/>
        <a:cs typeface="+mn-cs"/>
      </a:defRPr>
    </a:lvl3pPr>
    <a:lvl4pPr marL="1371600" algn="l" rtl="0" fontAlgn="base">
      <a:spcBef>
        <a:spcPct val="0"/>
      </a:spcBef>
      <a:spcAft>
        <a:spcPct val="0"/>
      </a:spcAft>
      <a:defRPr kern="1200">
        <a:solidFill>
          <a:schemeClr val="tx1"/>
        </a:solidFill>
        <a:latin typeface="Verdana" pitchFamily="34" charset="0"/>
        <a:ea typeface="宋体" pitchFamily="2" charset="-122"/>
        <a:cs typeface="+mn-cs"/>
      </a:defRPr>
    </a:lvl4pPr>
    <a:lvl5pPr marL="1828800" algn="l" rtl="0" fontAlgn="base">
      <a:spcBef>
        <a:spcPct val="0"/>
      </a:spcBef>
      <a:spcAft>
        <a:spcPct val="0"/>
      </a:spcAft>
      <a:defRPr kern="1200">
        <a:solidFill>
          <a:schemeClr val="tx1"/>
        </a:solidFill>
        <a:latin typeface="Verdana" pitchFamily="34" charset="0"/>
        <a:ea typeface="宋体" pitchFamily="2" charset="-122"/>
        <a:cs typeface="+mn-cs"/>
      </a:defRPr>
    </a:lvl5pPr>
    <a:lvl6pPr marL="2286000" algn="l" defTabSz="914400" rtl="0" eaLnBrk="1" latinLnBrk="0" hangingPunct="1">
      <a:defRPr kern="1200">
        <a:solidFill>
          <a:schemeClr val="tx1"/>
        </a:solidFill>
        <a:latin typeface="Verdana" pitchFamily="34" charset="0"/>
        <a:ea typeface="宋体" pitchFamily="2" charset="-122"/>
        <a:cs typeface="+mn-cs"/>
      </a:defRPr>
    </a:lvl6pPr>
    <a:lvl7pPr marL="2743200" algn="l" defTabSz="914400" rtl="0" eaLnBrk="1" latinLnBrk="0" hangingPunct="1">
      <a:defRPr kern="1200">
        <a:solidFill>
          <a:schemeClr val="tx1"/>
        </a:solidFill>
        <a:latin typeface="Verdana" pitchFamily="34" charset="0"/>
        <a:ea typeface="宋体" pitchFamily="2" charset="-122"/>
        <a:cs typeface="+mn-cs"/>
      </a:defRPr>
    </a:lvl7pPr>
    <a:lvl8pPr marL="3200400" algn="l" defTabSz="914400" rtl="0" eaLnBrk="1" latinLnBrk="0" hangingPunct="1">
      <a:defRPr kern="1200">
        <a:solidFill>
          <a:schemeClr val="tx1"/>
        </a:solidFill>
        <a:latin typeface="Verdana" pitchFamily="34" charset="0"/>
        <a:ea typeface="宋体" pitchFamily="2" charset="-122"/>
        <a:cs typeface="+mn-cs"/>
      </a:defRPr>
    </a:lvl8pPr>
    <a:lvl9pPr marL="3657600" algn="l" defTabSz="914400" rtl="0" eaLnBrk="1" latinLnBrk="0" hangingPunct="1">
      <a:defRPr kern="1200">
        <a:solidFill>
          <a:schemeClr val="tx1"/>
        </a:solidFill>
        <a:latin typeface="Verdana"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2" autoAdjust="0"/>
  </p:normalViewPr>
  <p:slideViewPr>
    <p:cSldViewPr>
      <p:cViewPr varScale="1">
        <p:scale>
          <a:sx n="74" d="100"/>
          <a:sy n="74" d="100"/>
        </p:scale>
        <p:origin x="874" y="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各险种保费收入!$B$5:$Y$5</c:f>
              <c:numCache>
                <c:formatCode>0%</c:formatCode>
                <c:ptCount val="24"/>
                <c:pt idx="0">
                  <c:v>0.22376237623762377</c:v>
                </c:pt>
                <c:pt idx="1">
                  <c:v>0.2144212523719165</c:v>
                </c:pt>
                <c:pt idx="2">
                  <c:v>0.19578877005347595</c:v>
                </c:pt>
                <c:pt idx="3">
                  <c:v>0.17685691038009996</c:v>
                </c:pt>
                <c:pt idx="4">
                  <c:v>0.15741940449769726</c:v>
                </c:pt>
                <c:pt idx="5">
                  <c:v>0.14372102704553633</c:v>
                </c:pt>
                <c:pt idx="6">
                  <c:v>0.11911111111111111</c:v>
                </c:pt>
                <c:pt idx="7">
                  <c:v>0.12165661452541178</c:v>
                </c:pt>
                <c:pt idx="8">
                  <c:v>0.10488463881751477</c:v>
                </c:pt>
                <c:pt idx="9">
                  <c:v>9.3619385614960679E-2</c:v>
                </c:pt>
                <c:pt idx="10">
                  <c:v>8.9711603065848994E-2</c:v>
                </c:pt>
                <c:pt idx="11">
                  <c:v>7.6996901764012485E-2</c:v>
                </c:pt>
                <c:pt idx="12">
                  <c:v>6.9721534844082111E-2</c:v>
                </c:pt>
                <c:pt idx="13">
                  <c:v>7.1462291730730085E-2</c:v>
                </c:pt>
                <c:pt idx="14">
                  <c:v>6.7597961331324924E-2</c:v>
                </c:pt>
                <c:pt idx="15">
                  <c:v>6.0976198678097823E-2</c:v>
                </c:pt>
                <c:pt idx="16">
                  <c:v>4.8455466374482954E-2</c:v>
                </c:pt>
                <c:pt idx="17">
                  <c:v>4.5849014044376912E-2</c:v>
                </c:pt>
                <c:pt idx="18">
                  <c:v>4.1141883972569918E-2</c:v>
                </c:pt>
                <c:pt idx="19">
                  <c:v>3.7186711442502893E-2</c:v>
                </c:pt>
                <c:pt idx="20">
                  <c:v>3.5991051149655062E-2</c:v>
                </c:pt>
                <c:pt idx="21">
                  <c:v>3.5655293747070986E-2</c:v>
                </c:pt>
                <c:pt idx="22">
                  <c:v>3.6071849234393404E-2</c:v>
                </c:pt>
                <c:pt idx="23">
                  <c:v>3.8022813688212927E-2</c:v>
                </c:pt>
              </c:numCache>
            </c:numRef>
          </c:val>
          <c:smooth val="0"/>
          <c:extLst>
            <c:ext xmlns:c16="http://schemas.microsoft.com/office/drawing/2014/chart" uri="{C3380CC4-5D6E-409C-BE32-E72D297353CC}">
              <c16:uniqueId val="{00000000-887A-48B7-9E08-C8419DD0162C}"/>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各险种保费收入!$B$7:$Y$7</c:f>
              <c:numCache>
                <c:formatCode>0.0%</c:formatCode>
                <c:ptCount val="24"/>
                <c:pt idx="0">
                  <c:v>2.3762376237623763E-2</c:v>
                </c:pt>
                <c:pt idx="1">
                  <c:v>2.2770398481973434E-2</c:v>
                </c:pt>
                <c:pt idx="2">
                  <c:v>2.1724598930481284E-2</c:v>
                </c:pt>
                <c:pt idx="3">
                  <c:v>2.7606648843426711E-2</c:v>
                </c:pt>
                <c:pt idx="4">
                  <c:v>3.0788572308244923E-2</c:v>
                </c:pt>
                <c:pt idx="5">
                  <c:v>2.2335618369246159E-2</c:v>
                </c:pt>
                <c:pt idx="6">
                  <c:v>1.3333333333333334E-2</c:v>
                </c:pt>
                <c:pt idx="7">
                  <c:v>9.7409713371918415E-3</c:v>
                </c:pt>
                <c:pt idx="8">
                  <c:v>7.2845752430399195E-3</c:v>
                </c:pt>
                <c:pt idx="9">
                  <c:v>8.5094880792083178E-3</c:v>
                </c:pt>
                <c:pt idx="10">
                  <c:v>5.4349919331025242E-3</c:v>
                </c:pt>
                <c:pt idx="11">
                  <c:v>5.2506580708873611E-3</c:v>
                </c:pt>
                <c:pt idx="12">
                  <c:v>4.9542565534803013E-3</c:v>
                </c:pt>
                <c:pt idx="13">
                  <c:v>5.0456709009879122E-3</c:v>
                </c:pt>
                <c:pt idx="14">
                  <c:v>5.3461591129502729E-3</c:v>
                </c:pt>
                <c:pt idx="15">
                  <c:v>6.1008393080778968E-3</c:v>
                </c:pt>
                <c:pt idx="16">
                  <c:v>4.215150275735869E-3</c:v>
                </c:pt>
                <c:pt idx="17">
                  <c:v>4.9505538209490352E-3</c:v>
                </c:pt>
                <c:pt idx="18">
                  <c:v>5.6282606677933982E-3</c:v>
                </c:pt>
                <c:pt idx="19">
                  <c:v>5.9669493615648779E-3</c:v>
                </c:pt>
                <c:pt idx="20">
                  <c:v>6.5304490587544759E-3</c:v>
                </c:pt>
                <c:pt idx="21">
                  <c:v>7.006599417653251E-3</c:v>
                </c:pt>
                <c:pt idx="22">
                  <c:v>6.6990577149587749E-3</c:v>
                </c:pt>
                <c:pt idx="23">
                  <c:v>7.165837964317052E-3</c:v>
                </c:pt>
              </c:numCache>
            </c:numRef>
          </c:val>
          <c:smooth val="0"/>
          <c:extLst>
            <c:ext xmlns:c16="http://schemas.microsoft.com/office/drawing/2014/chart" uri="{C3380CC4-5D6E-409C-BE32-E72D297353CC}">
              <c16:uniqueId val="{00000000-BA7D-4132-9F75-AD1DFEB8910B}"/>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ea typeface="宋体" pitchFamily="2" charset="-122"/>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ea typeface="宋体" pitchFamily="2" charset="-122"/>
              </a:defRPr>
            </a:lvl1pPr>
          </a:lstStyle>
          <a:p>
            <a:pPr>
              <a:defRPr/>
            </a:pPr>
            <a:fld id="{2306765A-3D25-4C81-845C-BC9723F9D333}" type="datetimeFigureOut">
              <a:rPr lang="zh-CN" altLang="en-US"/>
              <a:pPr>
                <a:defRPr/>
              </a:pPr>
              <a:t>2022/8/27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ea typeface="宋体" pitchFamily="2" charset="-122"/>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ea typeface="宋体" pitchFamily="2" charset="-122"/>
              </a:defRPr>
            </a:lvl1pPr>
          </a:lstStyle>
          <a:p>
            <a:pPr>
              <a:defRPr/>
            </a:pPr>
            <a:fld id="{C0576B39-9FD0-4AAF-9DE4-1F4089FBE94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F3CB024C-62C6-4ACA-9B56-E9311091B704}"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63774F4B-014E-4810-8E3D-A4EC1668A971}"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431896EC-D119-499E-97DD-ECF8377298D3}"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0ED20F07-2361-4393-A59F-65F2FAD8BAE5}"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867CD595-D120-4386-AD9B-C6D45A3811A7}"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70952F93-022A-4803-84FE-A8CC8B1F3189}"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1500F914-2AAE-40C5-8A77-697775459A31}"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BE03B11F-FAE6-4195-B22B-0A5E1B7D8398}"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C1E0FED7-ECB8-4C0D-ACD6-D0F5CB73463B}"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DEB0D6C9-FE53-4C14-AF04-5548687B19BB}"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BC6BD54D-1ED2-44D5-9FBD-55D56D50B06C}"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宋体" pitchFamily="2" charset="-122"/>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宋体" pitchFamily="2" charset="-122"/>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宋体" pitchFamily="2" charset="-122"/>
              </a:defRPr>
            </a:lvl1pPr>
          </a:lstStyle>
          <a:p>
            <a:pPr>
              <a:defRPr/>
            </a:pPr>
            <a:fld id="{5E2679A2-BD72-424B-97C5-7E23CB7F3810}"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46" r:id="rId4"/>
    <p:sldLayoutId id="2147483847" r:id="rId5"/>
    <p:sldLayoutId id="2147483854" r:id="rId6"/>
    <p:sldLayoutId id="2147483848" r:id="rId7"/>
    <p:sldLayoutId id="2147483855" r:id="rId8"/>
    <p:sldLayoutId id="2147483856" r:id="rId9"/>
    <p:sldLayoutId id="2147483849" r:id="rId10"/>
    <p:sldLayoutId id="2147483850"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C2C2C2"/>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EBEBEB"/>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5D5D5"/>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财产保险</a:t>
            </a:r>
          </a:p>
        </p:txBody>
      </p:sp>
      <p:sp>
        <p:nvSpPr>
          <p:cNvPr id="8195" name="Rectangle 5"/>
          <p:cNvSpPr>
            <a:spLocks noGrp="1" noChangeArrowheads="1"/>
          </p:cNvSpPr>
          <p:nvPr>
            <p:ph type="subTitle" idx="1"/>
          </p:nvPr>
        </p:nvSpPr>
        <p:spPr>
          <a:xfrm>
            <a:off x="2286000" y="5003800"/>
            <a:ext cx="6172200" cy="1371600"/>
          </a:xfrm>
        </p:spPr>
        <p:txBody>
          <a:bodyPr/>
          <a:lstStyle/>
          <a:p>
            <a:pPr eaLnBrk="1" hangingPunct="1"/>
            <a:r>
              <a:rPr lang="zh-CN" altLang="en-US"/>
              <a:t>第二章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一切险的保险责任与除外责任 </a:t>
            </a:r>
          </a:p>
        </p:txBody>
      </p:sp>
      <p:sp>
        <p:nvSpPr>
          <p:cNvPr id="18435" name="Rectangle 3"/>
          <p:cNvSpPr>
            <a:spLocks noGrp="1" noChangeArrowheads="1"/>
          </p:cNvSpPr>
          <p:nvPr>
            <p:ph sz="quarter" idx="1"/>
          </p:nvPr>
        </p:nvSpPr>
        <p:spPr>
          <a:xfrm>
            <a:off x="457200" y="1600200"/>
            <a:ext cx="7467600" cy="4873625"/>
          </a:xfrm>
        </p:spPr>
        <p:txBody>
          <a:bodyPr/>
          <a:lstStyle/>
          <a:p>
            <a:pPr eaLnBrk="1" hangingPunct="1"/>
            <a:r>
              <a:rPr lang="zh-CN" altLang="en-US" dirty="0"/>
              <a:t>除外责任在综合险的基础上增加：</a:t>
            </a:r>
          </a:p>
          <a:p>
            <a:pPr lvl="1"/>
            <a:r>
              <a:rPr lang="zh-CN" altLang="zh-CN" dirty="0"/>
              <a:t>设计错误、原材料缺陷或工艺不善引起的损失和费用；</a:t>
            </a:r>
          </a:p>
          <a:p>
            <a:pPr lvl="1"/>
            <a:r>
              <a:rPr lang="zh-CN" altLang="zh-CN" dirty="0"/>
              <a:t>非外力引起机械或电气装置本身的损坏；</a:t>
            </a:r>
          </a:p>
          <a:p>
            <a:pPr lvl="1"/>
            <a:r>
              <a:rPr lang="zh-CN" altLang="zh-CN" dirty="0"/>
              <a:t>被保险人及其雇员的操作不当、技术缺陷造成被操作的机械或电气设备的损失； </a:t>
            </a:r>
          </a:p>
          <a:p>
            <a:pPr lvl="1"/>
            <a:r>
              <a:rPr lang="zh-CN" altLang="zh-CN" dirty="0"/>
              <a:t>盘点时发现的短缺；</a:t>
            </a:r>
          </a:p>
          <a:p>
            <a:pPr lvl="1"/>
            <a:r>
              <a:rPr lang="zh-CN" altLang="zh-CN" dirty="0"/>
              <a:t>任何原因导致公共供电、供水、供气及其他能源供应中断造成的损失和费用。</a:t>
            </a:r>
            <a:endParaRPr lang="en-US" altLang="zh-CN" dirty="0"/>
          </a:p>
          <a:p>
            <a:pPr eaLnBrk="1" hangingPunct="1"/>
            <a:r>
              <a:rPr lang="zh-CN" altLang="en-US" dirty="0"/>
              <a:t>概括保险责任，列举除外责任</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dirty="0"/>
              <a:t>三、保险金额和保险价值 </a:t>
            </a:r>
          </a:p>
        </p:txBody>
      </p:sp>
      <p:sp>
        <p:nvSpPr>
          <p:cNvPr id="14339" name="Rectangle 3"/>
          <p:cNvSpPr>
            <a:spLocks noGrp="1" noChangeArrowheads="1"/>
          </p:cNvSpPr>
          <p:nvPr>
            <p:ph sz="quarter" idx="1"/>
          </p:nvPr>
        </p:nvSpPr>
        <p:spPr>
          <a:xfrm>
            <a:off x="468313" y="1557338"/>
            <a:ext cx="8135937" cy="4745037"/>
          </a:xfrm>
        </p:spPr>
        <p:txBody>
          <a:bodyPr/>
          <a:lstStyle/>
          <a:p>
            <a:pPr marL="609600" indent="-609600" eaLnBrk="1" hangingPunct="1">
              <a:lnSpc>
                <a:spcPct val="80000"/>
              </a:lnSpc>
            </a:pPr>
            <a:r>
              <a:rPr lang="zh-CN" altLang="en-US" sz="2800"/>
              <a:t>不定值保险</a:t>
            </a:r>
          </a:p>
          <a:p>
            <a:pPr marL="609600" indent="-609600" eaLnBrk="1" hangingPunct="1">
              <a:lnSpc>
                <a:spcPct val="80000"/>
              </a:lnSpc>
            </a:pPr>
            <a:r>
              <a:rPr lang="zh-CN" altLang="en-US" sz="2800"/>
              <a:t>账面计算法：适用于经营管理正常、财务制度健全的法人团体确定固定资产和流动资产的保险金额。</a:t>
            </a:r>
          </a:p>
          <a:p>
            <a:pPr marL="990600" lvl="1" indent="-533400" eaLnBrk="1" hangingPunct="1">
              <a:lnSpc>
                <a:spcPct val="80000"/>
              </a:lnSpc>
            </a:pPr>
            <a:r>
              <a:rPr lang="zh-CN" altLang="en-US" sz="2400"/>
              <a:t>固定资产的保险金额由被保险人按照账面原值或原值加成数确定，也可按照当时重置价值或其他方式确定。</a:t>
            </a:r>
          </a:p>
          <a:p>
            <a:pPr marL="990600" lvl="1" indent="-533400" eaLnBrk="1" hangingPunct="1">
              <a:lnSpc>
                <a:spcPct val="80000"/>
              </a:lnSpc>
            </a:pPr>
            <a:r>
              <a:rPr lang="zh-CN" altLang="en-US" sz="2400"/>
              <a:t>流动资产以及存货的保险金额由被保险人按最近</a:t>
            </a:r>
            <a:r>
              <a:rPr lang="en-US" altLang="zh-CN" sz="2400"/>
              <a:t>12</a:t>
            </a:r>
            <a:r>
              <a:rPr lang="zh-CN" altLang="en-US" sz="2400"/>
              <a:t>个月任意月份的账面余额确定或由被保险人自行确定。</a:t>
            </a:r>
          </a:p>
          <a:p>
            <a:pPr marL="609600" indent="-609600" eaLnBrk="1" hangingPunct="1">
              <a:lnSpc>
                <a:spcPct val="80000"/>
              </a:lnSpc>
            </a:pPr>
            <a:r>
              <a:rPr lang="zh-CN" altLang="en-US" sz="2800"/>
              <a:t>估价计算法：适用于账外财产和代保管财产。</a:t>
            </a:r>
          </a:p>
          <a:p>
            <a:pPr marL="990600" lvl="1" indent="-533400" eaLnBrk="1" hangingPunct="1">
              <a:lnSpc>
                <a:spcPct val="80000"/>
              </a:lnSpc>
            </a:pPr>
            <a:r>
              <a:rPr lang="zh-CN" altLang="en-US" sz="2400"/>
              <a:t>账外财产和代保管财产的保险金额可以由被保险人自行估价或按重置价值确定。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b="1"/>
              <a:t>四、企业财产保险的赔偿处理</a:t>
            </a:r>
            <a:r>
              <a:rPr lang="zh-CN" altLang="en-US"/>
              <a:t> </a:t>
            </a:r>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r>
              <a:rPr lang="zh-CN" altLang="en-US"/>
              <a:t>保险人有权选择下列方式赔偿：</a:t>
            </a:r>
          </a:p>
          <a:p>
            <a:pPr lvl="1" eaLnBrk="1" hangingPunct="1"/>
            <a:r>
              <a:rPr lang="zh-CN" altLang="en-US"/>
              <a:t>货币赔偿：保险人以支付保险金的方式赔偿；</a:t>
            </a:r>
          </a:p>
          <a:p>
            <a:pPr lvl="1" eaLnBrk="1" hangingPunct="1"/>
            <a:r>
              <a:rPr lang="zh-CN" altLang="en-US"/>
              <a:t>实物赔偿：保险人以实物替换受损标的，该实物应具有保险标的出险前同等的类型、结构、状态和性能；</a:t>
            </a:r>
          </a:p>
          <a:p>
            <a:pPr lvl="1" eaLnBrk="1" hangingPunct="1"/>
            <a:r>
              <a:rPr lang="zh-CN" altLang="en-US"/>
              <a:t>实际修复：保险人自行或委托他人修理修复受损标的。</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b="1"/>
              <a:t>四、企业财产保险的赔偿处理</a:t>
            </a:r>
            <a:r>
              <a:rPr lang="zh-CN" altLang="en-US"/>
              <a:t> </a:t>
            </a:r>
          </a:p>
        </p:txBody>
      </p:sp>
      <p:sp>
        <p:nvSpPr>
          <p:cNvPr id="20483" name="Rectangle 3"/>
          <p:cNvSpPr>
            <a:spLocks noGrp="1" noChangeArrowheads="1"/>
          </p:cNvSpPr>
          <p:nvPr>
            <p:ph sz="quarter" idx="1"/>
          </p:nvPr>
        </p:nvSpPr>
        <p:spPr>
          <a:xfrm>
            <a:off x="457200" y="1600200"/>
            <a:ext cx="8002588" cy="4873625"/>
          </a:xfrm>
        </p:spPr>
        <p:txBody>
          <a:bodyPr/>
          <a:lstStyle/>
          <a:p>
            <a:pPr eaLnBrk="1" hangingPunct="1">
              <a:lnSpc>
                <a:spcPct val="80000"/>
              </a:lnSpc>
            </a:pPr>
            <a:r>
              <a:rPr lang="zh-CN" altLang="en-US" sz="2800"/>
              <a:t>按不定值保险处理</a:t>
            </a:r>
          </a:p>
          <a:p>
            <a:pPr eaLnBrk="1" hangingPunct="1">
              <a:lnSpc>
                <a:spcPct val="80000"/>
              </a:lnSpc>
            </a:pPr>
            <a:r>
              <a:rPr lang="zh-CN" altLang="en-US" sz="2800"/>
              <a:t>对于不同的财产，应采用不同的方法确定损失金额。具体与确定保险金额的方法完全一致</a:t>
            </a:r>
          </a:p>
          <a:p>
            <a:pPr eaLnBrk="1" hangingPunct="1">
              <a:lnSpc>
                <a:spcPct val="80000"/>
              </a:lnSpc>
            </a:pPr>
            <a:r>
              <a:rPr lang="zh-CN" altLang="en-US" sz="2800"/>
              <a:t>施救等费用的赔偿与保险标的的损失赔偿另行计算，如果保险标的的损失是按比例赔偿，施救等费用也应该按比例赔偿。 </a:t>
            </a:r>
          </a:p>
          <a:p>
            <a:pPr eaLnBrk="1" hangingPunct="1">
              <a:lnSpc>
                <a:spcPct val="80000"/>
              </a:lnSpc>
            </a:pPr>
            <a:r>
              <a:rPr lang="zh-CN" altLang="en-US" sz="2800"/>
              <a:t>保险标的遭受部分损失经赔偿后，保险人出具批单将保险金额从损失发生之日起相应减少。</a:t>
            </a:r>
          </a:p>
          <a:p>
            <a:pPr eaLnBrk="1" hangingPunct="1">
              <a:lnSpc>
                <a:spcPct val="80000"/>
              </a:lnSpc>
            </a:pPr>
            <a:r>
              <a:rPr lang="zh-CN" altLang="en-US" sz="2800"/>
              <a:t>如被保险人要求恢复至原保险金额，应按约定的保险费率加缴恢复部分从损失发生之日起至保险期限终止之日止按日比例计算的保险费。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fontAlgn="auto" hangingPunct="1">
              <a:spcAft>
                <a:spcPts val="0"/>
              </a:spcAft>
              <a:defRPr/>
            </a:pPr>
            <a:r>
              <a:rPr lang="zh-CN" altLang="en-US" sz="4000" b="1"/>
              <a:t>五、企业财产保险被保险人义务</a:t>
            </a:r>
            <a:r>
              <a:rPr lang="zh-CN" altLang="en-US" sz="4000"/>
              <a:t> </a:t>
            </a:r>
          </a:p>
        </p:txBody>
      </p:sp>
      <p:sp>
        <p:nvSpPr>
          <p:cNvPr id="21507"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投保人应当在保险合同生效前按约定交付保险费。</a:t>
            </a:r>
          </a:p>
          <a:p>
            <a:pPr eaLnBrk="1" hangingPunct="1">
              <a:lnSpc>
                <a:spcPct val="80000"/>
              </a:lnSpc>
            </a:pPr>
            <a:r>
              <a:rPr lang="zh-CN" altLang="en-US" sz="2800"/>
              <a:t>被保险人应当履行如实告知义务，</a:t>
            </a:r>
          </a:p>
          <a:p>
            <a:pPr eaLnBrk="1" hangingPunct="1">
              <a:lnSpc>
                <a:spcPct val="80000"/>
              </a:lnSpc>
            </a:pPr>
            <a:r>
              <a:rPr lang="zh-CN" altLang="en-US" sz="2800"/>
              <a:t>应当遵照国家有关部门制定的保护财产安全的各项规定</a:t>
            </a:r>
          </a:p>
          <a:p>
            <a:pPr eaLnBrk="1" hangingPunct="1">
              <a:lnSpc>
                <a:spcPct val="80000"/>
              </a:lnSpc>
            </a:pPr>
            <a:r>
              <a:rPr lang="zh-CN" altLang="en-US" sz="2800"/>
              <a:t>在保险合同有效期内，如有变更等情况，被保险人应当事先书面通知保险人，并根据保险人的有关规定办理批改手续。</a:t>
            </a:r>
          </a:p>
          <a:p>
            <a:pPr eaLnBrk="1" hangingPunct="1">
              <a:lnSpc>
                <a:spcPct val="80000"/>
              </a:lnSpc>
            </a:pPr>
            <a:r>
              <a:rPr lang="zh-CN" altLang="en-US" sz="2800"/>
              <a:t>当保险标的遭受损失时，被保险人应当积极抢救，使损失减少至最低程度，同时保护现场，并立即通知保险人，协助查勘。</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zh-CN" altLang="en-US"/>
              <a:t>六、费率因素</a:t>
            </a:r>
          </a:p>
        </p:txBody>
      </p:sp>
      <p:sp>
        <p:nvSpPr>
          <p:cNvPr id="43011" name="Rectangle 3"/>
          <p:cNvSpPr>
            <a:spLocks noGrp="1" noChangeArrowheads="1"/>
          </p:cNvSpPr>
          <p:nvPr>
            <p:ph sz="quarter" idx="1"/>
          </p:nvPr>
        </p:nvSpPr>
        <p:spPr>
          <a:xfrm>
            <a:off x="457200" y="1600200"/>
            <a:ext cx="7467600" cy="4873625"/>
          </a:xfrm>
        </p:spPr>
        <p:txBody>
          <a:bodyPr/>
          <a:lstStyle/>
          <a:p>
            <a:pPr algn="just" eaLnBrk="1" hangingPunct="1">
              <a:lnSpc>
                <a:spcPct val="90000"/>
              </a:lnSpc>
              <a:buFontTx/>
              <a:buNone/>
            </a:pPr>
            <a:r>
              <a:rPr lang="en-US" altLang="zh-CN">
                <a:latin typeface="Arial" charset="0"/>
                <a:cs typeface="Times New Roman" pitchFamily="18" charset="0"/>
              </a:rPr>
              <a:t>  </a:t>
            </a:r>
            <a:endParaRPr lang="en-US" altLang="zh-CN"/>
          </a:p>
          <a:p>
            <a:pPr eaLnBrk="1" hangingPunct="1">
              <a:lnSpc>
                <a:spcPct val="90000"/>
              </a:lnSpc>
            </a:pPr>
            <a:r>
              <a:rPr lang="zh-CN" altLang="en-US"/>
              <a:t>行业因素：工业类（</a:t>
            </a:r>
            <a:r>
              <a:rPr lang="en-US" altLang="zh-CN"/>
              <a:t>6</a:t>
            </a:r>
            <a:r>
              <a:rPr lang="zh-CN" altLang="en-US"/>
              <a:t>级）、仓储类（</a:t>
            </a:r>
            <a:r>
              <a:rPr lang="en-US" altLang="zh-CN"/>
              <a:t>4</a:t>
            </a:r>
            <a:r>
              <a:rPr lang="zh-CN" altLang="en-US"/>
              <a:t>级）、普通类（</a:t>
            </a:r>
            <a:r>
              <a:rPr lang="en-US" altLang="zh-CN"/>
              <a:t>3</a:t>
            </a:r>
            <a:r>
              <a:rPr lang="zh-CN" altLang="en-US"/>
              <a:t>级）</a:t>
            </a:r>
          </a:p>
          <a:p>
            <a:pPr eaLnBrk="1" hangingPunct="1">
              <a:lnSpc>
                <a:spcPct val="90000"/>
              </a:lnSpc>
            </a:pPr>
            <a:r>
              <a:rPr lang="zh-CN" altLang="en-US"/>
              <a:t>保障范围：基本险、综合险</a:t>
            </a:r>
          </a:p>
          <a:p>
            <a:pPr eaLnBrk="1" hangingPunct="1">
              <a:lnSpc>
                <a:spcPct val="90000"/>
              </a:lnSpc>
            </a:pPr>
            <a:r>
              <a:rPr lang="zh-CN" altLang="en-US"/>
              <a:t>地域因素：华东、中南、西南地区；东北、华北、西北地区（前者费率高于后者，因为洪水）</a:t>
            </a:r>
          </a:p>
          <a:p>
            <a:pPr eaLnBrk="1" hangingPunct="1">
              <a:lnSpc>
                <a:spcPct val="90000"/>
              </a:lnSpc>
            </a:pPr>
            <a:r>
              <a:rPr lang="zh-CN" altLang="en-US"/>
              <a:t>时间因素：保险期为半年，按照</a:t>
            </a:r>
            <a:r>
              <a:rPr lang="en-US" altLang="zh-CN"/>
              <a:t>60%</a:t>
            </a:r>
            <a:r>
              <a:rPr lang="zh-CN" altLang="en-US"/>
              <a:t>收取。</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sz="4000" b="1">
                <a:latin typeface="宋体" pitchFamily="2" charset="-122"/>
              </a:rPr>
              <a:t>七、企业财产保险特别附加条款</a:t>
            </a:r>
            <a:r>
              <a:rPr lang="zh-CN" altLang="en-US" sz="4000"/>
              <a:t> </a:t>
            </a:r>
          </a:p>
        </p:txBody>
      </p:sp>
      <p:sp>
        <p:nvSpPr>
          <p:cNvPr id="23555" name="Rectangle 3"/>
          <p:cNvSpPr>
            <a:spLocks noGrp="1" noChangeArrowheads="1"/>
          </p:cNvSpPr>
          <p:nvPr>
            <p:ph sz="quarter" idx="1"/>
          </p:nvPr>
        </p:nvSpPr>
        <p:spPr>
          <a:xfrm>
            <a:off x="1371600" y="1295400"/>
            <a:ext cx="7772400" cy="5562600"/>
          </a:xfrm>
        </p:spPr>
        <p:txBody>
          <a:bodyPr/>
          <a:lstStyle/>
          <a:p>
            <a:pPr marL="812800" indent="-812800" eaLnBrk="1" hangingPunct="1">
              <a:lnSpc>
                <a:spcPct val="90000"/>
              </a:lnSpc>
            </a:pPr>
            <a:r>
              <a:rPr lang="zh-CN" altLang="en-US"/>
              <a:t>盗窃、抢劫扩展条款</a:t>
            </a:r>
          </a:p>
          <a:p>
            <a:pPr marL="812800" indent="-812800" eaLnBrk="1" hangingPunct="1">
              <a:lnSpc>
                <a:spcPct val="90000"/>
              </a:lnSpc>
            </a:pPr>
            <a:r>
              <a:rPr lang="zh-CN" altLang="en-US"/>
              <a:t>罢工、暴乱及民众骚乱扩展条款</a:t>
            </a:r>
          </a:p>
          <a:p>
            <a:pPr marL="812800" indent="-812800" eaLnBrk="1" hangingPunct="1">
              <a:lnSpc>
                <a:spcPct val="90000"/>
              </a:lnSpc>
            </a:pPr>
            <a:r>
              <a:rPr lang="zh-CN" altLang="en-US"/>
              <a:t>恐怖活动扩展条款</a:t>
            </a:r>
          </a:p>
          <a:p>
            <a:pPr marL="812800" indent="-812800" eaLnBrk="1" hangingPunct="1">
              <a:lnSpc>
                <a:spcPct val="90000"/>
              </a:lnSpc>
            </a:pPr>
            <a:r>
              <a:rPr lang="zh-CN" altLang="en-US"/>
              <a:t>露天存放及简易建筑内财产扩展条款</a:t>
            </a:r>
          </a:p>
          <a:p>
            <a:pPr marL="812800" indent="-812800" eaLnBrk="1" hangingPunct="1">
              <a:lnSpc>
                <a:spcPct val="90000"/>
              </a:lnSpc>
            </a:pPr>
            <a:r>
              <a:rPr lang="zh-CN" altLang="en-US"/>
              <a:t>灭火费用扩展条款</a:t>
            </a:r>
          </a:p>
          <a:p>
            <a:pPr marL="812800" indent="-812800" eaLnBrk="1" hangingPunct="1">
              <a:lnSpc>
                <a:spcPct val="90000"/>
              </a:lnSpc>
            </a:pPr>
            <a:r>
              <a:rPr lang="zh-CN" altLang="en-US"/>
              <a:t>临时移动扩展条款</a:t>
            </a:r>
          </a:p>
          <a:p>
            <a:pPr marL="812800" indent="-812800" eaLnBrk="1" hangingPunct="1">
              <a:lnSpc>
                <a:spcPct val="90000"/>
              </a:lnSpc>
            </a:pPr>
            <a:r>
              <a:rPr lang="zh-CN" altLang="en-US"/>
              <a:t>新获取财产条款</a:t>
            </a:r>
          </a:p>
          <a:p>
            <a:pPr marL="812800" indent="-812800" eaLnBrk="1" hangingPunct="1">
              <a:lnSpc>
                <a:spcPct val="90000"/>
              </a:lnSpc>
            </a:pPr>
            <a:r>
              <a:rPr lang="zh-CN" altLang="en-US"/>
              <a:t>便携式设备扩展条款</a:t>
            </a:r>
          </a:p>
          <a:p>
            <a:pPr marL="812800" indent="-812800" eaLnBrk="1" hangingPunct="1">
              <a:lnSpc>
                <a:spcPct val="90000"/>
              </a:lnSpc>
            </a:pPr>
            <a:r>
              <a:rPr lang="zh-CN" altLang="en-US"/>
              <a:t>通货膨胀条款</a:t>
            </a:r>
          </a:p>
          <a:p>
            <a:pPr marL="812800" indent="-812800" eaLnBrk="1" hangingPunct="1">
              <a:lnSpc>
                <a:spcPct val="90000"/>
              </a:lnSpc>
            </a:pPr>
            <a:r>
              <a:rPr lang="zh-CN" altLang="en-US"/>
              <a:t>自动恢复保险金额条款</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24579" name="Rectangle 3"/>
          <p:cNvSpPr>
            <a:spLocks noGrp="1" noChangeArrowheads="1"/>
          </p:cNvSpPr>
          <p:nvPr>
            <p:ph type="subTitle" idx="1"/>
          </p:nvPr>
        </p:nvSpPr>
        <p:spPr>
          <a:xfrm>
            <a:off x="2286000" y="5003800"/>
            <a:ext cx="6172200" cy="1371600"/>
          </a:xfrm>
        </p:spPr>
        <p:txBody>
          <a:bodyPr/>
          <a:lstStyle/>
          <a:p>
            <a:pPr eaLnBrk="1" hangingPunct="1"/>
            <a:r>
              <a:rPr lang="zh-CN" altLang="en-US"/>
              <a:t>家庭财产保险</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家财险市场份额情况</a:t>
            </a:r>
          </a:p>
        </p:txBody>
      </p:sp>
      <p:graphicFrame>
        <p:nvGraphicFramePr>
          <p:cNvPr id="6" name="Group 130">
            <a:extLst>
              <a:ext uri="{FF2B5EF4-FFF2-40B4-BE49-F238E27FC236}">
                <a16:creationId xmlns:a16="http://schemas.microsoft.com/office/drawing/2014/main" id="{8D6A15CD-65B7-4F5D-BC05-453CDC071C02}"/>
              </a:ext>
            </a:extLst>
          </p:cNvPr>
          <p:cNvGraphicFramePr>
            <a:graphicFrameLocks noGrp="1"/>
          </p:cNvGraphicFramePr>
          <p:nvPr>
            <p:extLst>
              <p:ext uri="{D42A27DB-BD31-4B8C-83A1-F6EECF244321}">
                <p14:modId xmlns:p14="http://schemas.microsoft.com/office/powerpoint/2010/main" val="56445122"/>
              </p:ext>
            </p:extLst>
          </p:nvPr>
        </p:nvGraphicFramePr>
        <p:xfrm>
          <a:off x="179512" y="5445224"/>
          <a:ext cx="8568951" cy="1050256"/>
        </p:xfrm>
        <a:graphic>
          <a:graphicData uri="http://schemas.openxmlformats.org/drawingml/2006/table">
            <a:tbl>
              <a:tblPr/>
              <a:tblGrid>
                <a:gridCol w="1330360">
                  <a:extLst>
                    <a:ext uri="{9D8B030D-6E8A-4147-A177-3AD203B41FA5}">
                      <a16:colId xmlns:a16="http://schemas.microsoft.com/office/drawing/2014/main" val="20000"/>
                    </a:ext>
                  </a:extLst>
                </a:gridCol>
                <a:gridCol w="665179">
                  <a:extLst>
                    <a:ext uri="{9D8B030D-6E8A-4147-A177-3AD203B41FA5}">
                      <a16:colId xmlns:a16="http://schemas.microsoft.com/office/drawing/2014/main" val="20001"/>
                    </a:ext>
                  </a:extLst>
                </a:gridCol>
                <a:gridCol w="679510">
                  <a:extLst>
                    <a:ext uri="{9D8B030D-6E8A-4147-A177-3AD203B41FA5}">
                      <a16:colId xmlns:a16="http://schemas.microsoft.com/office/drawing/2014/main" val="20002"/>
                    </a:ext>
                  </a:extLst>
                </a:gridCol>
                <a:gridCol w="669230">
                  <a:extLst>
                    <a:ext uri="{9D8B030D-6E8A-4147-A177-3AD203B41FA5}">
                      <a16:colId xmlns:a16="http://schemas.microsoft.com/office/drawing/2014/main" val="20003"/>
                    </a:ext>
                  </a:extLst>
                </a:gridCol>
                <a:gridCol w="651446">
                  <a:extLst>
                    <a:ext uri="{9D8B030D-6E8A-4147-A177-3AD203B41FA5}">
                      <a16:colId xmlns:a16="http://schemas.microsoft.com/office/drawing/2014/main" val="20004"/>
                    </a:ext>
                  </a:extLst>
                </a:gridCol>
                <a:gridCol w="653318">
                  <a:extLst>
                    <a:ext uri="{9D8B030D-6E8A-4147-A177-3AD203B41FA5}">
                      <a16:colId xmlns:a16="http://schemas.microsoft.com/office/drawing/2014/main" val="20005"/>
                    </a:ext>
                  </a:extLst>
                </a:gridCol>
                <a:gridCol w="653318">
                  <a:extLst>
                    <a:ext uri="{9D8B030D-6E8A-4147-A177-3AD203B41FA5}">
                      <a16:colId xmlns:a16="http://schemas.microsoft.com/office/drawing/2014/main" val="20006"/>
                    </a:ext>
                  </a:extLst>
                </a:gridCol>
                <a:gridCol w="653318">
                  <a:extLst>
                    <a:ext uri="{9D8B030D-6E8A-4147-A177-3AD203B41FA5}">
                      <a16:colId xmlns:a16="http://schemas.microsoft.com/office/drawing/2014/main" val="20007"/>
                    </a:ext>
                  </a:extLst>
                </a:gridCol>
                <a:gridCol w="653318">
                  <a:extLst>
                    <a:ext uri="{9D8B030D-6E8A-4147-A177-3AD203B41FA5}">
                      <a16:colId xmlns:a16="http://schemas.microsoft.com/office/drawing/2014/main" val="20008"/>
                    </a:ext>
                  </a:extLst>
                </a:gridCol>
                <a:gridCol w="653318">
                  <a:extLst>
                    <a:ext uri="{9D8B030D-6E8A-4147-A177-3AD203B41FA5}">
                      <a16:colId xmlns:a16="http://schemas.microsoft.com/office/drawing/2014/main" val="20009"/>
                    </a:ext>
                  </a:extLst>
                </a:gridCol>
                <a:gridCol w="653318">
                  <a:extLst>
                    <a:ext uri="{9D8B030D-6E8A-4147-A177-3AD203B41FA5}">
                      <a16:colId xmlns:a16="http://schemas.microsoft.com/office/drawing/2014/main" val="20010"/>
                    </a:ext>
                  </a:extLst>
                </a:gridCol>
                <a:gridCol w="653318">
                  <a:extLst>
                    <a:ext uri="{9D8B030D-6E8A-4147-A177-3AD203B41FA5}">
                      <a16:colId xmlns:a16="http://schemas.microsoft.com/office/drawing/2014/main" val="86616974"/>
                    </a:ext>
                  </a:extLst>
                </a:gridCol>
              </a:tblGrid>
              <a:tr h="49567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zh-CN" altLang="en-US" sz="2400" b="0" i="0" u="none" strike="noStrike" cap="none" normalizeH="0" baseline="0" dirty="0">
                          <a:ln>
                            <a:noFill/>
                          </a:ln>
                          <a:solidFill>
                            <a:schemeClr val="tx1"/>
                          </a:solidFill>
                          <a:effectLst/>
                          <a:latin typeface="宋体" pitchFamily="2" charset="-122"/>
                          <a:ea typeface="宋体" pitchFamily="2" charset="-122"/>
                          <a:cs typeface="Times New Roman" pitchFamily="18" charset="0"/>
                        </a:rPr>
                        <a:t>（亿元）</a:t>
                      </a:r>
                      <a:endParaRPr kumimoji="0" lang="zh-CN" altLang="zh-CN" sz="2400" b="0" i="0" u="none" strike="noStrike" cap="none" normalizeH="0" baseline="0" dirty="0">
                        <a:ln>
                          <a:noFill/>
                        </a:ln>
                        <a:solidFill>
                          <a:schemeClr val="tx1"/>
                        </a:solidFill>
                        <a:effectLst/>
                        <a:latin typeface="Verdana" pitchFamily="34" charset="0"/>
                        <a:ea typeface="宋体" pitchFamily="2" charset="-122"/>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2011</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2012</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2013</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2014</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2015</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2016</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2017</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2018</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2019</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2020</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2021</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55458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chemeClr val="tx1"/>
                          </a:solidFill>
                          <a:effectLst/>
                          <a:latin typeface="宋体" pitchFamily="2" charset="-122"/>
                          <a:ea typeface="宋体" pitchFamily="2" charset="-122"/>
                          <a:cs typeface="Times New Roman" pitchFamily="18" charset="0"/>
                        </a:rPr>
                        <a:t>保费收入</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23</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28</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38</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34</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42</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52</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63</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77</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91</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91</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algn="r" fontAlgn="ct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98</a:t>
                      </a:r>
                    </a:p>
                  </a:txBody>
                  <a:tcPr marL="5443" marR="5443" marT="5443"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3" name="图表 2">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4178705156"/>
              </p:ext>
            </p:extLst>
          </p:nvPr>
        </p:nvGraphicFramePr>
        <p:xfrm>
          <a:off x="251520" y="1417638"/>
          <a:ext cx="8435280" cy="39555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 </a:t>
            </a:r>
          </a:p>
        </p:txBody>
      </p:sp>
      <p:sp>
        <p:nvSpPr>
          <p:cNvPr id="2662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dirty="0"/>
              <a:t>保险标的</a:t>
            </a:r>
          </a:p>
          <a:p>
            <a:pPr lvl="1" eaLnBrk="1" hangingPunct="1">
              <a:lnSpc>
                <a:spcPct val="90000"/>
              </a:lnSpc>
            </a:pPr>
            <a:r>
              <a:rPr lang="zh-CN" altLang="en-US" sz="2400" dirty="0"/>
              <a:t>可保财产：</a:t>
            </a:r>
          </a:p>
          <a:p>
            <a:pPr lvl="3" eaLnBrk="1" hangingPunct="1">
              <a:lnSpc>
                <a:spcPct val="90000"/>
              </a:lnSpc>
            </a:pPr>
            <a:r>
              <a:rPr lang="zh-CN" altLang="en-US" sz="2000" dirty="0"/>
              <a:t>房屋及其室内附属设备  </a:t>
            </a:r>
          </a:p>
          <a:p>
            <a:pPr lvl="3" eaLnBrk="1" hangingPunct="1">
              <a:lnSpc>
                <a:spcPct val="90000"/>
              </a:lnSpc>
            </a:pPr>
            <a:r>
              <a:rPr lang="zh-CN" altLang="en-US" sz="2000" dirty="0"/>
              <a:t>室内装潢 </a:t>
            </a:r>
          </a:p>
          <a:p>
            <a:pPr lvl="3" eaLnBrk="1" hangingPunct="1">
              <a:lnSpc>
                <a:spcPct val="90000"/>
              </a:lnSpc>
            </a:pPr>
            <a:r>
              <a:rPr lang="zh-CN" altLang="en-US" sz="2000" dirty="0"/>
              <a:t>室内物品：木头类、电器类、棉花类</a:t>
            </a:r>
          </a:p>
          <a:p>
            <a:pPr lvl="1" eaLnBrk="1" hangingPunct="1">
              <a:lnSpc>
                <a:spcPct val="90000"/>
              </a:lnSpc>
            </a:pPr>
            <a:r>
              <a:rPr lang="zh-CN" altLang="en-US" sz="2400" dirty="0"/>
              <a:t>不承保的财产：缺乏价值依据或很难鉴定其价值的财产；与政府的有关法令相抵触的财产；必然会发生危险的财产；由其他保险保障的财产 。</a:t>
            </a:r>
            <a:endParaRPr lang="en-US" altLang="zh-CN" sz="2400" dirty="0"/>
          </a:p>
          <a:p>
            <a:pPr lvl="1" eaLnBrk="1" hangingPunct="1">
              <a:lnSpc>
                <a:spcPct val="90000"/>
              </a:lnSpc>
            </a:pPr>
            <a:r>
              <a:rPr lang="zh-CN" altLang="en-US" sz="2400" dirty="0"/>
              <a:t>特保财产 </a:t>
            </a:r>
          </a:p>
          <a:p>
            <a:pPr lvl="1" eaLnBrk="1" hangingPunct="1">
              <a:lnSpc>
                <a:spcPct val="90000"/>
              </a:lnSpc>
            </a:pPr>
            <a:r>
              <a:rPr lang="zh-CN" alt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第一节</a:t>
            </a:r>
            <a:br>
              <a:rPr lang="zh-CN" altLang="en-US"/>
            </a:br>
            <a:r>
              <a:rPr lang="zh-CN" altLang="en-US"/>
              <a:t>企业财产保险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71600" y="333375"/>
            <a:ext cx="7772400" cy="1206500"/>
          </a:xfrm>
        </p:spPr>
        <p:txBody>
          <a:bodyPr/>
          <a:lstStyle/>
          <a:p>
            <a:pPr eaLnBrk="1" fontAlgn="auto" hangingPunct="1">
              <a:spcAft>
                <a:spcPts val="0"/>
              </a:spcAft>
              <a:defRPr/>
            </a:pPr>
            <a:r>
              <a:rPr lang="zh-CN" altLang="en-US"/>
              <a:t>一、家庭财产综合保险</a:t>
            </a: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r>
              <a:rPr lang="zh-CN" altLang="en-US"/>
              <a:t>保险责任</a:t>
            </a:r>
          </a:p>
          <a:p>
            <a:pPr lvl="1" eaLnBrk="1" hangingPunct="1"/>
            <a:r>
              <a:rPr lang="zh-CN" altLang="en-US">
                <a:latin typeface="宋体" pitchFamily="2" charset="-122"/>
              </a:rPr>
              <a:t>由于自然灾害和意外事故而造成保险标的的损失。</a:t>
            </a:r>
          </a:p>
          <a:p>
            <a:pPr lvl="1" eaLnBrk="1" hangingPunct="1"/>
            <a:r>
              <a:rPr lang="zh-CN" altLang="en-US">
                <a:latin typeface="宋体" pitchFamily="2" charset="-122"/>
              </a:rPr>
              <a:t>自然灾害包括雷击、台风、龙卷风、暴风、暴雨、洪水、雪灾、雹灾、冰凌、泥石流、崖崩、突发性滑坡、地面突然下陷；</a:t>
            </a:r>
          </a:p>
          <a:p>
            <a:pPr lvl="1" eaLnBrk="1" hangingPunct="1"/>
            <a:r>
              <a:rPr lang="zh-CN" altLang="en-US">
                <a:latin typeface="宋体" pitchFamily="2" charset="-122"/>
              </a:rPr>
              <a:t>意外事故包括火灾、爆炸；飞行物体及其他空中运行物体坠落，外来不属于被保险人所有或使用的建筑物和其他固定物体的倒塌。</a:t>
            </a:r>
            <a:r>
              <a:rPr lang="zh-CN" altLang="en-US"/>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28675" name="Rectangle 3"/>
          <p:cNvSpPr>
            <a:spLocks noGrp="1" noChangeArrowheads="1"/>
          </p:cNvSpPr>
          <p:nvPr>
            <p:ph sz="quarter" idx="1"/>
          </p:nvPr>
        </p:nvSpPr>
        <p:spPr>
          <a:xfrm>
            <a:off x="684213" y="1600200"/>
            <a:ext cx="7772400" cy="4924425"/>
          </a:xfrm>
        </p:spPr>
        <p:txBody>
          <a:bodyPr/>
          <a:lstStyle/>
          <a:p>
            <a:pPr marL="609600" indent="-609600" eaLnBrk="1" hangingPunct="1">
              <a:lnSpc>
                <a:spcPct val="80000"/>
              </a:lnSpc>
            </a:pPr>
            <a:r>
              <a:rPr lang="zh-CN" altLang="en-US" sz="2800" dirty="0"/>
              <a:t>除外责任</a:t>
            </a:r>
          </a:p>
          <a:p>
            <a:pPr lvl="1"/>
            <a:r>
              <a:rPr lang="zh-CN" altLang="zh-CN" dirty="0"/>
              <a:t>在保险单载明地址内的房屋或其附属建筑物内从事生产或经营活动；</a:t>
            </a:r>
          </a:p>
          <a:p>
            <a:pPr lvl="1"/>
            <a:r>
              <a:rPr lang="zh-CN" altLang="zh-CN" dirty="0"/>
              <a:t>绝对除外责任</a:t>
            </a:r>
          </a:p>
          <a:p>
            <a:pPr lvl="1"/>
            <a:r>
              <a:rPr lang="zh-CN" altLang="zh-CN" dirty="0"/>
              <a:t>保险标的的自然损耗现象</a:t>
            </a:r>
          </a:p>
          <a:p>
            <a:pPr lvl="1"/>
            <a:r>
              <a:rPr lang="zh-CN" altLang="zh-CN" dirty="0"/>
              <a:t>间接损失</a:t>
            </a:r>
            <a:endParaRPr lang="zh-CN" alt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29699" name="Rectangle 3"/>
          <p:cNvSpPr>
            <a:spLocks noGrp="1" noChangeArrowheads="1"/>
          </p:cNvSpPr>
          <p:nvPr>
            <p:ph sz="quarter" idx="1"/>
          </p:nvPr>
        </p:nvSpPr>
        <p:spPr>
          <a:xfrm>
            <a:off x="611560" y="1628800"/>
            <a:ext cx="7772400" cy="5033963"/>
          </a:xfrm>
        </p:spPr>
        <p:txBody>
          <a:bodyPr/>
          <a:lstStyle/>
          <a:p>
            <a:pPr eaLnBrk="1" hangingPunct="1">
              <a:lnSpc>
                <a:spcPct val="90000"/>
              </a:lnSpc>
            </a:pPr>
            <a:r>
              <a:rPr lang="zh-CN" altLang="en-US" dirty="0">
                <a:latin typeface="宋体" pitchFamily="2" charset="-122"/>
              </a:rPr>
              <a:t>保险金额和保险期限</a:t>
            </a:r>
          </a:p>
          <a:p>
            <a:pPr lvl="1" eaLnBrk="1" hangingPunct="1">
              <a:lnSpc>
                <a:spcPct val="90000"/>
              </a:lnSpc>
            </a:pPr>
            <a:r>
              <a:rPr lang="zh-CN" altLang="en-US" dirty="0">
                <a:latin typeface="宋体" pitchFamily="2" charset="-122"/>
              </a:rPr>
              <a:t>房屋与房屋装修：不定值保险</a:t>
            </a:r>
          </a:p>
          <a:p>
            <a:pPr lvl="2" eaLnBrk="1" hangingPunct="1">
              <a:lnSpc>
                <a:spcPct val="90000"/>
              </a:lnSpc>
            </a:pPr>
            <a:r>
              <a:rPr lang="zh-CN" altLang="en-US" dirty="0">
                <a:latin typeface="宋体" pitchFamily="2" charset="-122"/>
              </a:rPr>
              <a:t>一般根据被保险人家庭财产的实际情况自行估价确定保险金额。</a:t>
            </a:r>
          </a:p>
          <a:p>
            <a:pPr lvl="2" eaLnBrk="1" hangingPunct="1">
              <a:lnSpc>
                <a:spcPct val="90000"/>
              </a:lnSpc>
            </a:pPr>
            <a:r>
              <a:rPr lang="zh-CN" altLang="en-US" dirty="0">
                <a:latin typeface="宋体" pitchFamily="2" charset="-122"/>
              </a:rPr>
              <a:t>房屋及室内附属设备、室内装潢的保险金额由被保险人根据购置价或市场价自行确定。房屋及室内附属设备、室内装潢的保险价值为出险时的重置价值。</a:t>
            </a:r>
          </a:p>
          <a:p>
            <a:pPr lvl="1" eaLnBrk="1" hangingPunct="1">
              <a:lnSpc>
                <a:spcPct val="90000"/>
              </a:lnSpc>
            </a:pPr>
            <a:r>
              <a:rPr lang="zh-CN" altLang="en-US" dirty="0">
                <a:latin typeface="宋体" pitchFamily="2" charset="-122"/>
              </a:rPr>
              <a:t>室内财产：第一损失保险</a:t>
            </a:r>
          </a:p>
          <a:p>
            <a:pPr lvl="2" eaLnBrk="1" hangingPunct="1">
              <a:lnSpc>
                <a:spcPct val="90000"/>
              </a:lnSpc>
            </a:pPr>
            <a:r>
              <a:rPr lang="zh-CN" altLang="en-US" dirty="0">
                <a:latin typeface="宋体" pitchFamily="2" charset="-122"/>
              </a:rPr>
              <a:t>保险金额由被保险人根据当时实际价值分项目自行确定。如果没有分项目，则按各大类财产在保险金额中所占比例确定。</a:t>
            </a:r>
            <a:r>
              <a:rPr lang="zh-CN" altLang="en-US"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宋体" pitchFamily="2" charset="-122"/>
              </a:rPr>
              <a:t>赔偿处理</a:t>
            </a:r>
          </a:p>
          <a:p>
            <a:pPr lvl="1" eaLnBrk="1" hangingPunct="1"/>
            <a:r>
              <a:rPr lang="zh-CN" altLang="en-US"/>
              <a:t>三种赔偿方式：</a:t>
            </a:r>
          </a:p>
          <a:p>
            <a:pPr lvl="2" eaLnBrk="1" hangingPunct="1"/>
            <a:r>
              <a:rPr lang="zh-CN" altLang="en-US"/>
              <a:t>货币赔偿：根据受损标的的实际损失和保险合同的约定，以支付保险金的方式赔偿；</a:t>
            </a:r>
          </a:p>
          <a:p>
            <a:pPr lvl="2" eaLnBrk="1" hangingPunct="1"/>
            <a:r>
              <a:rPr lang="zh-CN" altLang="en-US"/>
              <a:t>实物赔偿：保险人以实物替换受损保险标的，该实物应具有保险标的出险前同等的类型、结构、状态和性能；</a:t>
            </a:r>
          </a:p>
          <a:p>
            <a:pPr lvl="2" eaLnBrk="1" hangingPunct="1"/>
            <a:r>
              <a:rPr lang="zh-CN" altLang="en-US"/>
              <a:t>实际修复：保险人自行或委托他人修理修复受损标的。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latin typeface="宋体" pitchFamily="2" charset="-122"/>
              </a:rPr>
              <a:t>赔偿处理</a:t>
            </a:r>
          </a:p>
          <a:p>
            <a:pPr lvl="1" eaLnBrk="1" hangingPunct="1">
              <a:lnSpc>
                <a:spcPct val="90000"/>
              </a:lnSpc>
            </a:pPr>
            <a:r>
              <a:rPr lang="zh-CN" altLang="en-US" sz="2400"/>
              <a:t> </a:t>
            </a:r>
            <a:r>
              <a:rPr lang="en-US" altLang="zh-CN" sz="2400">
                <a:latin typeface="宋体" pitchFamily="2" charset="-122"/>
              </a:rPr>
              <a:t>1</a:t>
            </a:r>
            <a:r>
              <a:rPr lang="zh-CN" altLang="en-US" sz="2400">
                <a:latin typeface="宋体" pitchFamily="2" charset="-122"/>
              </a:rPr>
              <a:t>、</a:t>
            </a:r>
            <a:r>
              <a:rPr lang="zh-CN" altLang="en-US" sz="2400">
                <a:latin typeface="Arial" charset="0"/>
              </a:rPr>
              <a:t> </a:t>
            </a:r>
            <a:r>
              <a:rPr lang="zh-CN" altLang="en-US" sz="2400">
                <a:latin typeface="宋体" pitchFamily="2" charset="-122"/>
              </a:rPr>
              <a:t> 房屋及室内附属设备、室内装潢</a:t>
            </a:r>
          </a:p>
          <a:p>
            <a:pPr lvl="2" eaLnBrk="1" hangingPunct="1">
              <a:lnSpc>
                <a:spcPct val="90000"/>
              </a:lnSpc>
            </a:pPr>
            <a:r>
              <a:rPr lang="zh-CN" altLang="en-US" sz="2000">
                <a:latin typeface="宋体" pitchFamily="2" charset="-122"/>
              </a:rPr>
              <a:t>同不定值保险</a:t>
            </a:r>
          </a:p>
          <a:p>
            <a:pPr lvl="1" eaLnBrk="1" hangingPunct="1">
              <a:lnSpc>
                <a:spcPct val="90000"/>
              </a:lnSpc>
            </a:pPr>
            <a:r>
              <a:rPr lang="en-US" altLang="zh-CN" sz="2400">
                <a:latin typeface="宋体" pitchFamily="2" charset="-122"/>
              </a:rPr>
              <a:t>2</a:t>
            </a:r>
            <a:r>
              <a:rPr lang="zh-CN" altLang="en-US" sz="2400">
                <a:latin typeface="宋体" pitchFamily="2" charset="-122"/>
              </a:rPr>
              <a:t>、</a:t>
            </a:r>
            <a:r>
              <a:rPr lang="zh-CN" altLang="en-US" sz="2400">
                <a:latin typeface="Arial" charset="0"/>
              </a:rPr>
              <a:t> </a:t>
            </a:r>
            <a:r>
              <a:rPr lang="zh-CN" altLang="en-US" sz="2400">
                <a:latin typeface="宋体" pitchFamily="2" charset="-122"/>
              </a:rPr>
              <a:t> 室内财产</a:t>
            </a:r>
          </a:p>
          <a:p>
            <a:pPr lvl="2" eaLnBrk="1" hangingPunct="1">
              <a:lnSpc>
                <a:spcPct val="90000"/>
              </a:lnSpc>
            </a:pPr>
            <a:r>
              <a:rPr lang="zh-CN" altLang="en-US" sz="2000">
                <a:latin typeface="宋体" pitchFamily="2" charset="-122"/>
              </a:rPr>
              <a:t>无论是全部损失还是部分损失，都在分项目保险金额内按实际损失赔付。</a:t>
            </a:r>
          </a:p>
          <a:p>
            <a:pPr lvl="1" eaLnBrk="1" hangingPunct="1">
              <a:lnSpc>
                <a:spcPct val="90000"/>
              </a:lnSpc>
            </a:pPr>
            <a:r>
              <a:rPr lang="en-US" altLang="zh-CN" sz="2400">
                <a:latin typeface="宋体" pitchFamily="2" charset="-122"/>
              </a:rPr>
              <a:t>3</a:t>
            </a:r>
            <a:r>
              <a:rPr lang="zh-CN" altLang="en-US" sz="2400">
                <a:latin typeface="宋体" pitchFamily="2" charset="-122"/>
              </a:rPr>
              <a:t>、施救费用，则按实际支出另行计算，最高不超过受损标的的保险金额。若该保险标的按比例赔偿时，则该项费用也按相同的比例赔偿。</a:t>
            </a:r>
          </a:p>
          <a:p>
            <a:pPr lvl="1" eaLnBrk="1" hangingPunct="1">
              <a:lnSpc>
                <a:spcPct val="90000"/>
              </a:lnSpc>
            </a:pPr>
            <a:r>
              <a:rPr lang="zh-CN" altLang="en-US" sz="2400">
                <a:latin typeface="宋体" pitchFamily="2" charset="-122"/>
              </a:rPr>
              <a:t>保险标的遭受部分损失并经保险人赔偿后，保险金额应相应减少；补交相应的保费后可恢复保险金额。</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a:t>二、家庭财产保险两全险 </a:t>
            </a:r>
          </a:p>
        </p:txBody>
      </p:sp>
      <p:sp>
        <p:nvSpPr>
          <p:cNvPr id="32771" name="Rectangle 3"/>
          <p:cNvSpPr>
            <a:spLocks noGrp="1" noChangeArrowheads="1"/>
          </p:cNvSpPr>
          <p:nvPr>
            <p:ph sz="quarter" idx="1"/>
          </p:nvPr>
        </p:nvSpPr>
        <p:spPr>
          <a:xfrm>
            <a:off x="685800" y="1700808"/>
            <a:ext cx="7772400" cy="4572000"/>
          </a:xfrm>
        </p:spPr>
        <p:txBody>
          <a:bodyPr/>
          <a:lstStyle/>
          <a:p>
            <a:pPr eaLnBrk="1" hangingPunct="1"/>
            <a:r>
              <a:rPr lang="zh-CN" altLang="en-US" dirty="0"/>
              <a:t>保单到期后，保险人归还保险储金。而将利息做为保费收入。具有储蓄的性质</a:t>
            </a:r>
          </a:p>
          <a:p>
            <a:pPr eaLnBrk="1" hangingPunct="1"/>
            <a:r>
              <a:rPr lang="zh-CN" altLang="en-US" dirty="0"/>
              <a:t>确定保险金额的方式不同。家庭财产两全保险是采取按份数确定保险金额的方式。投保份数的多少可根据自己家庭财产的实际价值确定，最少不得少于一份 </a:t>
            </a:r>
            <a:endParaRPr lang="en-US" altLang="zh-CN" dirty="0"/>
          </a:p>
          <a:p>
            <a:pPr eaLnBrk="1" hangingPunct="1"/>
            <a:r>
              <a:rPr lang="zh-CN" altLang="zh-CN" dirty="0"/>
              <a:t>在保险期满时，不论被保险人在保险期间有无获得赔偿，也不论保险合同在保险期满前是否终止，保险人均按照约定的计算方式退还全部储金及部分利息。</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三、投资型家庭财产保险</a:t>
            </a:r>
          </a:p>
        </p:txBody>
      </p:sp>
      <p:sp>
        <p:nvSpPr>
          <p:cNvPr id="3" name="内容占位符 2"/>
          <p:cNvSpPr>
            <a:spLocks noGrp="1"/>
          </p:cNvSpPr>
          <p:nvPr>
            <p:ph sz="quarter" idx="1"/>
          </p:nvPr>
        </p:nvSpPr>
        <p:spPr/>
        <p:txBody>
          <a:bodyPr/>
          <a:lstStyle/>
          <a:p>
            <a:r>
              <a:rPr lang="zh-CN" altLang="en-US" dirty="0"/>
              <a:t>与传统家庭财产保险的区别</a:t>
            </a:r>
            <a:endParaRPr lang="en-US" altLang="zh-CN" dirty="0"/>
          </a:p>
          <a:p>
            <a:r>
              <a:rPr lang="zh-CN" altLang="en-US" dirty="0"/>
              <a:t>与两全型家庭财产保险的区别</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zh-CN" altLang="en-US"/>
              <a:t>三、</a:t>
            </a:r>
            <a:r>
              <a:rPr lang="zh-CN" altLang="en-US" b="1"/>
              <a:t>家庭财产保险附加险</a:t>
            </a:r>
            <a:r>
              <a:rPr lang="zh-CN" altLang="en-US"/>
              <a:t> </a:t>
            </a:r>
          </a:p>
        </p:txBody>
      </p:sp>
      <p:sp>
        <p:nvSpPr>
          <p:cNvPr id="33795" name="Rectangle 3"/>
          <p:cNvSpPr>
            <a:spLocks noGrp="1" noChangeArrowheads="1"/>
          </p:cNvSpPr>
          <p:nvPr>
            <p:ph sz="quarter" idx="1"/>
          </p:nvPr>
        </p:nvSpPr>
        <p:spPr>
          <a:xfrm>
            <a:off x="457200" y="1600200"/>
            <a:ext cx="7467600" cy="4873625"/>
          </a:xfrm>
        </p:spPr>
        <p:txBody>
          <a:bodyPr/>
          <a:lstStyle/>
          <a:p>
            <a:pPr eaLnBrk="1" hangingPunct="1"/>
            <a:r>
              <a:rPr lang="zh-CN" altLang="en-US" dirty="0"/>
              <a:t>盗抢险：</a:t>
            </a:r>
            <a:r>
              <a:rPr lang="en-US" altLang="zh-CN" dirty="0"/>
              <a:t>3</a:t>
            </a:r>
            <a:r>
              <a:rPr lang="zh-CN" altLang="en-US" dirty="0"/>
              <a:t>个月未破案 </a:t>
            </a:r>
          </a:p>
          <a:p>
            <a:pPr eaLnBrk="1" hangingPunct="1"/>
            <a:r>
              <a:rPr lang="zh-CN" altLang="en-US" dirty="0"/>
              <a:t>现金、金银珠宝盗抢险 </a:t>
            </a:r>
          </a:p>
          <a:p>
            <a:pPr eaLnBrk="1" hangingPunct="1"/>
            <a:r>
              <a:rPr lang="zh-CN" altLang="en-US" dirty="0"/>
              <a:t>恶意破坏损失险 </a:t>
            </a:r>
          </a:p>
          <a:p>
            <a:pPr eaLnBrk="1" hangingPunct="1"/>
            <a:r>
              <a:rPr lang="zh-CN" altLang="en-US" dirty="0"/>
              <a:t>家用电器用电安全险</a:t>
            </a:r>
          </a:p>
          <a:p>
            <a:pPr eaLnBrk="1" hangingPunct="1"/>
            <a:r>
              <a:rPr lang="zh-CN" altLang="en-US" dirty="0"/>
              <a:t>水暖管爆裂险 </a:t>
            </a:r>
          </a:p>
          <a:p>
            <a:pPr eaLnBrk="1" hangingPunct="1"/>
            <a:r>
              <a:rPr lang="zh-CN" altLang="en-US" dirty="0"/>
              <a:t>家庭住户第三者责任一切险 </a:t>
            </a:r>
          </a:p>
          <a:p>
            <a:pPr eaLnBrk="1" hangingPunct="1"/>
            <a:r>
              <a:rPr lang="zh-CN" altLang="en-US" dirty="0"/>
              <a:t>租房费用损失险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34819" name="Rectangle 5"/>
          <p:cNvSpPr>
            <a:spLocks noGrp="1" noChangeArrowheads="1"/>
          </p:cNvSpPr>
          <p:nvPr>
            <p:ph type="subTitle" idx="1"/>
          </p:nvPr>
        </p:nvSpPr>
        <p:spPr>
          <a:xfrm>
            <a:off x="2286000" y="5003800"/>
            <a:ext cx="6172200" cy="1371600"/>
          </a:xfrm>
        </p:spPr>
        <p:txBody>
          <a:bodyPr/>
          <a:lstStyle/>
          <a:p>
            <a:pPr eaLnBrk="1" hangingPunct="1"/>
            <a:r>
              <a:rPr lang="zh-CN" altLang="en-US"/>
              <a:t>利润损失保险</a:t>
            </a:r>
            <a:r>
              <a:rPr lang="en-US" altLang="zh-CN"/>
              <a:t>/</a:t>
            </a:r>
            <a:r>
              <a:rPr lang="zh-CN" altLang="en-US"/>
              <a:t>营业中断保险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zh-CN" altLang="en-US"/>
              <a:t>一、保险责任</a:t>
            </a:r>
          </a:p>
        </p:txBody>
      </p:sp>
      <p:sp>
        <p:nvSpPr>
          <p:cNvPr id="35843" name="Rectangle 3"/>
          <p:cNvSpPr>
            <a:spLocks noGrp="1" noChangeArrowheads="1"/>
          </p:cNvSpPr>
          <p:nvPr>
            <p:ph sz="quarter" idx="1"/>
          </p:nvPr>
        </p:nvSpPr>
        <p:spPr>
          <a:xfrm>
            <a:off x="457200" y="1600200"/>
            <a:ext cx="7467600" cy="4873625"/>
          </a:xfrm>
        </p:spPr>
        <p:txBody>
          <a:bodyPr/>
          <a:lstStyle/>
          <a:p>
            <a:pPr eaLnBrk="1" hangingPunct="1"/>
            <a:r>
              <a:rPr lang="zh-CN" altLang="en-US" dirty="0"/>
              <a:t>承保企业在明细表中指定的场所经营的业务由于遭受自然灾害或意外事故造成企业生产停顿或营业中断而带来的间接损失（即预期毛利润的损失、营业中断期需支付的必要和合理的额外费用）。</a:t>
            </a:r>
          </a:p>
          <a:p>
            <a:pPr eaLnBrk="1" hangingPunct="1"/>
            <a:r>
              <a:rPr lang="zh-CN" altLang="en-US" dirty="0"/>
              <a:t>还可增加因第三者受灾带来的营业中断损失。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611188" y="836613"/>
            <a:ext cx="7632700" cy="646112"/>
          </a:xfrm>
          <a:prstGeom prst="rect">
            <a:avLst/>
          </a:prstGeom>
          <a:noFill/>
          <a:ln w="12700" cap="sq">
            <a:noFill/>
            <a:miter lim="800000"/>
            <a:headEnd type="none" w="sm" len="sm"/>
            <a:tailEnd type="none" w="sm" len="sm"/>
          </a:ln>
        </p:spPr>
        <p:txBody>
          <a:bodyPr anchor="ctr">
            <a:spAutoFit/>
          </a:bodyPr>
          <a:lstStyle/>
          <a:p>
            <a:r>
              <a:rPr kumimoji="1" lang="zh-CN" altLang="en-US" sz="3600">
                <a:latin typeface="Times New Roman" pitchFamily="18" charset="0"/>
                <a:cs typeface="Times New Roman" pitchFamily="18" charset="0"/>
              </a:rPr>
              <a:t>企业财产保险的市场份额及保费收入</a:t>
            </a:r>
            <a:endParaRPr kumimoji="1" lang="zh-CN" altLang="en-US" sz="3600">
              <a:latin typeface="Times New Roman" pitchFamily="18" charset="0"/>
            </a:endParaRPr>
          </a:p>
        </p:txBody>
      </p:sp>
      <p:graphicFrame>
        <p:nvGraphicFramePr>
          <p:cNvPr id="38018" name="Group 130"/>
          <p:cNvGraphicFramePr>
            <a:graphicFrameLocks noGrp="1"/>
          </p:cNvGraphicFramePr>
          <p:nvPr>
            <p:extLst>
              <p:ext uri="{D42A27DB-BD31-4B8C-83A1-F6EECF244321}">
                <p14:modId xmlns:p14="http://schemas.microsoft.com/office/powerpoint/2010/main" val="1441654847"/>
              </p:ext>
            </p:extLst>
          </p:nvPr>
        </p:nvGraphicFramePr>
        <p:xfrm>
          <a:off x="179388" y="4924425"/>
          <a:ext cx="8497067" cy="1478546"/>
        </p:xfrm>
        <a:graphic>
          <a:graphicData uri="http://schemas.openxmlformats.org/drawingml/2006/table">
            <a:tbl>
              <a:tblPr/>
              <a:tblGrid>
                <a:gridCol w="1179660">
                  <a:extLst>
                    <a:ext uri="{9D8B030D-6E8A-4147-A177-3AD203B41FA5}">
                      <a16:colId xmlns:a16="http://schemas.microsoft.com/office/drawing/2014/main" val="20000"/>
                    </a:ext>
                  </a:extLst>
                </a:gridCol>
                <a:gridCol w="715593">
                  <a:extLst>
                    <a:ext uri="{9D8B030D-6E8A-4147-A177-3AD203B41FA5}">
                      <a16:colId xmlns:a16="http://schemas.microsoft.com/office/drawing/2014/main" val="20001"/>
                    </a:ext>
                  </a:extLst>
                </a:gridCol>
                <a:gridCol w="757358">
                  <a:extLst>
                    <a:ext uri="{9D8B030D-6E8A-4147-A177-3AD203B41FA5}">
                      <a16:colId xmlns:a16="http://schemas.microsoft.com/office/drawing/2014/main" val="20002"/>
                    </a:ext>
                  </a:extLst>
                </a:gridCol>
                <a:gridCol w="663616">
                  <a:extLst>
                    <a:ext uri="{9D8B030D-6E8A-4147-A177-3AD203B41FA5}">
                      <a16:colId xmlns:a16="http://schemas.microsoft.com/office/drawing/2014/main" val="20003"/>
                    </a:ext>
                  </a:extLst>
                </a:gridCol>
                <a:gridCol w="645981">
                  <a:extLst>
                    <a:ext uri="{9D8B030D-6E8A-4147-A177-3AD203B41FA5}">
                      <a16:colId xmlns:a16="http://schemas.microsoft.com/office/drawing/2014/main" val="20004"/>
                    </a:ext>
                  </a:extLst>
                </a:gridCol>
                <a:gridCol w="647837">
                  <a:extLst>
                    <a:ext uri="{9D8B030D-6E8A-4147-A177-3AD203B41FA5}">
                      <a16:colId xmlns:a16="http://schemas.microsoft.com/office/drawing/2014/main" val="20005"/>
                    </a:ext>
                  </a:extLst>
                </a:gridCol>
                <a:gridCol w="647837">
                  <a:extLst>
                    <a:ext uri="{9D8B030D-6E8A-4147-A177-3AD203B41FA5}">
                      <a16:colId xmlns:a16="http://schemas.microsoft.com/office/drawing/2014/main" val="20006"/>
                    </a:ext>
                  </a:extLst>
                </a:gridCol>
                <a:gridCol w="647837">
                  <a:extLst>
                    <a:ext uri="{9D8B030D-6E8A-4147-A177-3AD203B41FA5}">
                      <a16:colId xmlns:a16="http://schemas.microsoft.com/office/drawing/2014/main" val="20007"/>
                    </a:ext>
                  </a:extLst>
                </a:gridCol>
                <a:gridCol w="647837">
                  <a:extLst>
                    <a:ext uri="{9D8B030D-6E8A-4147-A177-3AD203B41FA5}">
                      <a16:colId xmlns:a16="http://schemas.microsoft.com/office/drawing/2014/main" val="20008"/>
                    </a:ext>
                  </a:extLst>
                </a:gridCol>
                <a:gridCol w="647837">
                  <a:extLst>
                    <a:ext uri="{9D8B030D-6E8A-4147-A177-3AD203B41FA5}">
                      <a16:colId xmlns:a16="http://schemas.microsoft.com/office/drawing/2014/main" val="20009"/>
                    </a:ext>
                  </a:extLst>
                </a:gridCol>
                <a:gridCol w="647837">
                  <a:extLst>
                    <a:ext uri="{9D8B030D-6E8A-4147-A177-3AD203B41FA5}">
                      <a16:colId xmlns:a16="http://schemas.microsoft.com/office/drawing/2014/main" val="3025330373"/>
                    </a:ext>
                  </a:extLst>
                </a:gridCol>
                <a:gridCol w="647837">
                  <a:extLst>
                    <a:ext uri="{9D8B030D-6E8A-4147-A177-3AD203B41FA5}">
                      <a16:colId xmlns:a16="http://schemas.microsoft.com/office/drawing/2014/main" val="197531921"/>
                    </a:ext>
                  </a:extLst>
                </a:gridCol>
              </a:tblGrid>
              <a:tr h="655586">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zh-CN" altLang="en-US" sz="2400" b="0" i="0" u="none" strike="noStrike" cap="none" normalizeH="0" baseline="0" dirty="0">
                          <a:ln>
                            <a:noFill/>
                          </a:ln>
                          <a:solidFill>
                            <a:schemeClr val="tx1"/>
                          </a:solidFill>
                          <a:effectLst/>
                          <a:latin typeface="宋体" pitchFamily="2" charset="-122"/>
                          <a:ea typeface="宋体" pitchFamily="2" charset="-122"/>
                          <a:cs typeface="Times New Roman" pitchFamily="18" charset="0"/>
                        </a:rPr>
                        <a:t>（亿元）</a:t>
                      </a:r>
                      <a:endParaRPr kumimoji="0" lang="zh-CN" altLang="zh-CN" sz="2400" b="0" i="0" u="none" strike="noStrike" cap="none" normalizeH="0" baseline="0" dirty="0">
                        <a:ln>
                          <a:noFill/>
                        </a:ln>
                        <a:solidFill>
                          <a:schemeClr val="tx1"/>
                        </a:solidFill>
                        <a:effectLst/>
                        <a:latin typeface="Verdana" pitchFamily="34" charset="0"/>
                        <a:ea typeface="宋体" pitchFamily="2" charset="-122"/>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2011</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2012</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2013</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2014</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2015</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2016</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2017</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2018</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2019</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2020</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2021</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73351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dirty="0">
                          <a:ln>
                            <a:noFill/>
                          </a:ln>
                          <a:solidFill>
                            <a:schemeClr val="tx1"/>
                          </a:solidFill>
                          <a:effectLst/>
                          <a:latin typeface="宋体" pitchFamily="2" charset="-122"/>
                          <a:ea typeface="宋体" pitchFamily="2" charset="-122"/>
                          <a:cs typeface="Times New Roman" pitchFamily="18" charset="0"/>
                        </a:rPr>
                        <a:t>保费收入</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330</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360</a:t>
                      </a:r>
                    </a:p>
                  </a:txBody>
                  <a:tcPr marL="9525" marR="9525" marT="9525"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379</a:t>
                      </a: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387</a:t>
                      </a: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386</a:t>
                      </a: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381</a:t>
                      </a: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392</a:t>
                      </a: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423</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464</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490</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rPr>
                        <a:t>520</a:t>
                      </a:r>
                      <a:endParaRPr kumimoji="0" lang="zh-CN" altLang="en-US" sz="2400" b="0" i="0" u="none" strike="noStrike" kern="1200" cap="none" normalizeH="0" baseline="0" dirty="0">
                        <a:ln>
                          <a:noFill/>
                        </a:ln>
                        <a:solidFill>
                          <a:schemeClr val="tx1"/>
                        </a:solidFill>
                        <a:effectLst/>
                        <a:latin typeface="宋体" pitchFamily="2" charset="-122"/>
                        <a:ea typeface="宋体" pitchFamily="2" charset="-122"/>
                        <a:cs typeface="Times New Roman" pitchFamily="18" charset="0"/>
                      </a:endParaRPr>
                    </a:p>
                  </a:txBody>
                  <a:tcPr marL="0" marR="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2" name="图表 1">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3314987848"/>
              </p:ext>
            </p:extLst>
          </p:nvPr>
        </p:nvGraphicFramePr>
        <p:xfrm>
          <a:off x="179388" y="1556792"/>
          <a:ext cx="8497067" cy="324036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二、除外责任</a:t>
            </a:r>
          </a:p>
        </p:txBody>
      </p:sp>
      <p:sp>
        <p:nvSpPr>
          <p:cNvPr id="44035" name="内容占位符 2"/>
          <p:cNvSpPr>
            <a:spLocks noGrp="1"/>
          </p:cNvSpPr>
          <p:nvPr>
            <p:ph sz="quarter" idx="1"/>
          </p:nvPr>
        </p:nvSpPr>
        <p:spPr>
          <a:xfrm>
            <a:off x="457200" y="1600200"/>
            <a:ext cx="7467600" cy="4873625"/>
          </a:xfrm>
        </p:spPr>
        <p:txBody>
          <a:bodyPr/>
          <a:lstStyle/>
          <a:p>
            <a:r>
              <a:rPr lang="zh-CN" altLang="zh-CN"/>
              <a:t>投保人、被保险人的故意或重大过失行为产生或扩大的任何损失；</a:t>
            </a:r>
          </a:p>
          <a:p>
            <a:r>
              <a:rPr lang="zh-CN" altLang="zh-CN"/>
              <a:t>由于物质损失保险合同主险条款责任范围以外的原因产生或扩大的损失；</a:t>
            </a:r>
          </a:p>
          <a:p>
            <a:r>
              <a:rPr lang="zh-CN" altLang="zh-CN"/>
              <a:t>地震、海啸及其次生灾害产生或扩大的损失；</a:t>
            </a:r>
          </a:p>
          <a:p>
            <a:r>
              <a:rPr lang="zh-CN" altLang="zh-CN"/>
              <a:t>由于政府对受损财产的修建或修复的限制而产生或扩大的损失；</a:t>
            </a:r>
          </a:p>
          <a:p>
            <a:r>
              <a:rPr lang="zh-CN" altLang="zh-CN"/>
              <a:t>恐怖主义活动产生或扩大的损失；</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zh-CN" altLang="en-US" dirty="0"/>
              <a:t>三、赔偿期限</a:t>
            </a:r>
          </a:p>
        </p:txBody>
      </p:sp>
      <p:sp>
        <p:nvSpPr>
          <p:cNvPr id="36867" name="Rectangle 3"/>
          <p:cNvSpPr>
            <a:spLocks noGrp="1" noChangeArrowheads="1"/>
          </p:cNvSpPr>
          <p:nvPr>
            <p:ph sz="quarter" idx="1"/>
          </p:nvPr>
        </p:nvSpPr>
        <p:spPr>
          <a:xfrm>
            <a:off x="611560" y="1556792"/>
            <a:ext cx="7772400" cy="4724400"/>
          </a:xfrm>
        </p:spPr>
        <p:txBody>
          <a:bodyPr/>
          <a:lstStyle/>
          <a:p>
            <a:pPr eaLnBrk="1" hangingPunct="1"/>
            <a:r>
              <a:rPr lang="zh-CN" altLang="en-US" dirty="0"/>
              <a:t>赔偿期限：企业财产受损后为恢复生产或营业达到原有水平所需要的时间 </a:t>
            </a:r>
          </a:p>
          <a:p>
            <a:pPr eaLnBrk="1" hangingPunct="1"/>
            <a:r>
              <a:rPr lang="zh-CN" altLang="en-US" dirty="0"/>
              <a:t>保险公司对超出赔偿期限的损失不予负责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dirty="0"/>
              <a:t>四、保险金额</a:t>
            </a:r>
          </a:p>
        </p:txBody>
      </p:sp>
      <p:sp>
        <p:nvSpPr>
          <p:cNvPr id="37891" name="Rectangle 3"/>
          <p:cNvSpPr>
            <a:spLocks noGrp="1" noChangeArrowheads="1"/>
          </p:cNvSpPr>
          <p:nvPr>
            <p:ph sz="quarter" idx="1"/>
          </p:nvPr>
        </p:nvSpPr>
        <p:spPr>
          <a:xfrm>
            <a:off x="457200" y="1600200"/>
            <a:ext cx="7467600" cy="4873625"/>
          </a:xfrm>
        </p:spPr>
        <p:txBody>
          <a:bodyPr/>
          <a:lstStyle/>
          <a:p>
            <a:pPr eaLnBrk="1" hangingPunct="1"/>
            <a:r>
              <a:rPr lang="zh-CN" altLang="en-US"/>
              <a:t>根据企业上年度账册中的销售额或营业额加上对本年度业务发展的趋势和通货膨胀因素的估计所得出的本年度预期毛利润金额来确定毛利润损失的保险金额。</a:t>
            </a:r>
          </a:p>
          <a:p>
            <a:pPr eaLnBrk="1" hangingPunct="1"/>
            <a:r>
              <a:rPr lang="zh-CN" altLang="en-US"/>
              <a:t>扩展责任的保险金额：如企业依靠一个供应商或销售商，保险金额与利润损失金额相同。如有数个供应商或销售商，保险金额可相应减少。</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四、保险金额</a:t>
            </a:r>
          </a:p>
        </p:txBody>
      </p:sp>
      <p:sp>
        <p:nvSpPr>
          <p:cNvPr id="38915" name="内容占位符 2"/>
          <p:cNvSpPr>
            <a:spLocks noGrp="1"/>
          </p:cNvSpPr>
          <p:nvPr>
            <p:ph sz="quarter" idx="1"/>
          </p:nvPr>
        </p:nvSpPr>
        <p:spPr>
          <a:xfrm>
            <a:off x="457200" y="1600200"/>
            <a:ext cx="7467600" cy="4873625"/>
          </a:xfrm>
        </p:spPr>
        <p:txBody>
          <a:bodyPr/>
          <a:lstStyle/>
          <a:p>
            <a:r>
              <a:rPr lang="zh-CN" altLang="zh-CN"/>
              <a:t>被保险人、保险人应根据被保险人营业趋势及情况的变化、物质保险损失发生前后营业受影响的情况或若未发生物质保险损失原本会影响营业的其他情况对毛利润率、标准营业收入以及年度营业收入进行必要的调整，使调整后的数额尽可能合理地接近在赔偿期间内若未发生损失被保险人原本可以取得的经营成果。</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r>
              <a:rPr lang="zh-CN" altLang="en-US" dirty="0"/>
              <a:t> </a:t>
            </a:r>
          </a:p>
        </p:txBody>
      </p:sp>
      <p:sp>
        <p:nvSpPr>
          <p:cNvPr id="39939" name="Rectangle 3"/>
          <p:cNvSpPr>
            <a:spLocks noGrp="1" noChangeArrowheads="1"/>
          </p:cNvSpPr>
          <p:nvPr>
            <p:ph sz="quarter" idx="1"/>
          </p:nvPr>
        </p:nvSpPr>
        <p:spPr>
          <a:xfrm>
            <a:off x="457200" y="1600200"/>
            <a:ext cx="7467600" cy="4873625"/>
          </a:xfrm>
        </p:spPr>
        <p:txBody>
          <a:bodyPr/>
          <a:lstStyle/>
          <a:p>
            <a:pPr eaLnBrk="1" hangingPunct="1"/>
            <a:r>
              <a:rPr lang="zh-CN" altLang="en-US" dirty="0"/>
              <a:t>赔偿期间内的损失为</a:t>
            </a:r>
            <a:r>
              <a:rPr lang="en-US" altLang="zh-CN" dirty="0"/>
              <a:t>1+2</a:t>
            </a:r>
            <a:r>
              <a:rPr lang="zh-CN" altLang="en-US" dirty="0"/>
              <a:t>：</a:t>
            </a:r>
          </a:p>
          <a:p>
            <a:pPr lvl="1" eaLnBrk="1" hangingPunct="1"/>
            <a:r>
              <a:rPr lang="en-US" altLang="zh-CN" dirty="0"/>
              <a:t>1=</a:t>
            </a:r>
            <a:r>
              <a:rPr lang="zh-CN" altLang="en-US" dirty="0"/>
              <a:t>营业收入的减少</a:t>
            </a:r>
          </a:p>
          <a:p>
            <a:pPr lvl="1" eaLnBrk="1" hangingPunct="1"/>
            <a:r>
              <a:rPr lang="en-US" altLang="zh-CN" dirty="0"/>
              <a:t>2=</a:t>
            </a:r>
            <a:r>
              <a:rPr lang="zh-CN" altLang="en-US" dirty="0"/>
              <a:t>维持费用的增加</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营业收入减少导致的损失为毛利润率乘以赔偿期间内的实际营业收入与标准营业收入的差额，即：</a:t>
            </a:r>
          </a:p>
          <a:p>
            <a:pPr lvl="1" eaLnBrk="1" hangingPunct="1">
              <a:lnSpc>
                <a:spcPct val="90000"/>
              </a:lnSpc>
            </a:pPr>
            <a:r>
              <a:rPr lang="zh-CN" altLang="en-US" dirty="0"/>
              <a:t>营业收入减少导致的损失</a:t>
            </a:r>
            <a:r>
              <a:rPr lang="en-US" altLang="zh-CN" dirty="0"/>
              <a:t>=</a:t>
            </a:r>
            <a:r>
              <a:rPr lang="zh-CN" altLang="en-US" dirty="0"/>
              <a:t>毛利润率</a:t>
            </a:r>
            <a:r>
              <a:rPr lang="en-US" altLang="zh-CN" dirty="0"/>
              <a:t>×</a:t>
            </a:r>
            <a:r>
              <a:rPr lang="zh-CN" altLang="en-US" dirty="0"/>
              <a:t>（标准营业收入－赔偿期间内的实际营业收入）</a:t>
            </a:r>
            <a:endParaRPr lang="en-US" altLang="zh-CN" dirty="0"/>
          </a:p>
          <a:p>
            <a:pPr lvl="1" eaLnBrk="1" hangingPunct="1"/>
            <a:r>
              <a:rPr lang="zh-CN" altLang="en-US" dirty="0"/>
              <a:t>基于毛利润率进行计算</a:t>
            </a:r>
            <a:endParaRPr lang="en-US" altLang="zh-CN" dirty="0"/>
          </a:p>
          <a:p>
            <a:pPr lvl="1" eaLnBrk="1" hangingPunct="1"/>
            <a:r>
              <a:rPr lang="zh-CN" altLang="zh-CN" dirty="0"/>
              <a:t>毛利润</a:t>
            </a:r>
            <a:r>
              <a:rPr lang="zh-CN" altLang="en-US" dirty="0"/>
              <a:t>率</a:t>
            </a:r>
            <a:r>
              <a:rPr lang="en-US" altLang="zh-CN" dirty="0"/>
              <a:t>=</a:t>
            </a:r>
            <a:r>
              <a:rPr lang="zh-CN" altLang="en-US" dirty="0"/>
              <a:t>正常收入</a:t>
            </a:r>
            <a:r>
              <a:rPr lang="en-US" altLang="zh-CN" dirty="0"/>
              <a:t>-</a:t>
            </a:r>
            <a:r>
              <a:rPr lang="zh-CN" altLang="en-US" dirty="0"/>
              <a:t>正常的</a:t>
            </a:r>
            <a:r>
              <a:rPr lang="zh-CN" altLang="zh-CN" dirty="0"/>
              <a:t>维持费用</a:t>
            </a:r>
            <a:endParaRPr lang="en-US" altLang="zh-CN" dirty="0"/>
          </a:p>
          <a:p>
            <a:pPr lvl="1" eaLnBrk="1" hangingPunct="1">
              <a:lnSpc>
                <a:spcPct val="90000"/>
              </a:lnSpc>
              <a:buNone/>
            </a:pP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五、赔偿计算</a:t>
            </a:r>
          </a:p>
        </p:txBody>
      </p:sp>
      <p:sp>
        <p:nvSpPr>
          <p:cNvPr id="41987" name="内容占位符 2"/>
          <p:cNvSpPr>
            <a:spLocks noGrp="1"/>
          </p:cNvSpPr>
          <p:nvPr>
            <p:ph sz="quarter" idx="1"/>
          </p:nvPr>
        </p:nvSpPr>
        <p:spPr>
          <a:xfrm>
            <a:off x="457200" y="1600200"/>
            <a:ext cx="7467600" cy="4873625"/>
          </a:xfrm>
        </p:spPr>
        <p:txBody>
          <a:bodyPr/>
          <a:lstStyle/>
          <a:p>
            <a:r>
              <a:rPr lang="zh-CN" altLang="en-US" dirty="0"/>
              <a:t>维持费用的</a:t>
            </a:r>
            <a:r>
              <a:rPr lang="zh-CN" altLang="zh-CN" dirty="0"/>
              <a:t>增加</a:t>
            </a:r>
            <a:r>
              <a:rPr lang="zh-CN" altLang="en-US" dirty="0"/>
              <a:t>：</a:t>
            </a:r>
            <a:r>
              <a:rPr lang="zh-CN" altLang="zh-CN" dirty="0"/>
              <a:t>指被保险人专门为避免或降低赔偿期间内营业收入的减少而额外支出的必要的、合理的经营费用或成本；如果不予支出，则赔偿期间内的营业收入就会因保险事故的发生而降低。</a:t>
            </a:r>
            <a:endParaRPr lang="en-US" altLang="zh-CN" dirty="0"/>
          </a:p>
          <a:p>
            <a:pPr lvl="1" eaLnBrk="1" hangingPunct="1">
              <a:lnSpc>
                <a:spcPct val="90000"/>
              </a:lnSpc>
            </a:pPr>
            <a:r>
              <a:rPr lang="zh-CN" altLang="en-US" dirty="0"/>
              <a:t>按实际增加值计算</a:t>
            </a:r>
            <a:endParaRPr lang="en-US" altLang="zh-CN" dirty="0"/>
          </a:p>
          <a:p>
            <a:pPr lvl="1"/>
            <a:r>
              <a:rPr lang="zh-CN" altLang="en-US" dirty="0"/>
              <a:t>一般而言，</a:t>
            </a:r>
            <a:r>
              <a:rPr lang="zh-CN" altLang="zh-CN" dirty="0"/>
              <a:t>该项损失以不超过毛利润率乘以因花费该经营费用而避免降低的营业收入为限。</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p>
        </p:txBody>
      </p:sp>
      <p:sp>
        <p:nvSpPr>
          <p:cNvPr id="43011"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pPr>
            <a:r>
              <a:rPr lang="zh-CN" altLang="en-US" sz="2800"/>
              <a:t>不足额保险时的调整</a:t>
            </a:r>
          </a:p>
          <a:p>
            <a:pPr marL="990600" lvl="1" indent="-533400" eaLnBrk="1" hangingPunct="1">
              <a:lnSpc>
                <a:spcPct val="90000"/>
              </a:lnSpc>
            </a:pPr>
            <a:r>
              <a:rPr lang="zh-CN" altLang="en-US" sz="2400"/>
              <a:t>如果最大赔偿期小于或等于十二个月，而且保险金额低于毛利润率与年度营业收入的乘积，就是不足额保险应该按照保险金额和前述乘积的比例计算确定，即：</a:t>
            </a:r>
          </a:p>
          <a:p>
            <a:pPr marL="1371600" lvl="2" indent="-457200" eaLnBrk="1" hangingPunct="1">
              <a:lnSpc>
                <a:spcPct val="90000"/>
              </a:lnSpc>
            </a:pPr>
            <a:r>
              <a:rPr lang="zh-CN" altLang="en-US" sz="2000"/>
              <a:t>赔偿金额＝毛利润损失</a:t>
            </a:r>
            <a:r>
              <a:rPr lang="en-US" altLang="zh-CN" sz="2000"/>
              <a:t>×</a:t>
            </a:r>
            <a:r>
              <a:rPr lang="zh-CN" altLang="en-US" sz="2000"/>
              <a:t>保险金额</a:t>
            </a:r>
            <a:r>
              <a:rPr lang="en-US" altLang="zh-CN" sz="2000"/>
              <a:t>/</a:t>
            </a:r>
            <a:r>
              <a:rPr lang="zh-CN" altLang="en-US" sz="2000"/>
              <a:t>（毛利润率</a:t>
            </a:r>
            <a:r>
              <a:rPr lang="en-US" altLang="zh-CN" sz="2000"/>
              <a:t>×</a:t>
            </a:r>
            <a:r>
              <a:rPr lang="zh-CN" altLang="en-US" sz="2000"/>
              <a:t>年度营业收入）</a:t>
            </a:r>
          </a:p>
          <a:p>
            <a:pPr marL="990600" lvl="1" indent="-533400" eaLnBrk="1" hangingPunct="1">
              <a:lnSpc>
                <a:spcPct val="90000"/>
              </a:lnSpc>
            </a:pPr>
            <a:r>
              <a:rPr lang="zh-CN" altLang="en-US" sz="2400"/>
              <a:t>如果最大赔偿期大于十二个月，而且保险金额低于毛利润率与年度营业收入及最大赔偿期与十二个月的比例的乘积，则也是不足额保险，应按保险金额和前述乘积的比例计算确定，即：</a:t>
            </a:r>
          </a:p>
          <a:p>
            <a:pPr marL="1371600" lvl="2" indent="-457200" eaLnBrk="1" hangingPunct="1">
              <a:lnSpc>
                <a:spcPct val="90000"/>
              </a:lnSpc>
            </a:pPr>
            <a:r>
              <a:rPr lang="zh-CN" altLang="en-US" sz="2000"/>
              <a:t>赔偿金额＝毛利润损失</a:t>
            </a:r>
            <a:r>
              <a:rPr lang="en-US" altLang="zh-CN" sz="2000"/>
              <a:t>×</a:t>
            </a:r>
            <a:r>
              <a:rPr lang="zh-CN" altLang="en-US" sz="2000"/>
              <a:t>保险金额</a:t>
            </a:r>
            <a:r>
              <a:rPr lang="en-US" altLang="zh-CN" sz="2000"/>
              <a:t>/</a:t>
            </a:r>
            <a:r>
              <a:rPr lang="zh-CN" altLang="en-US" sz="2000"/>
              <a:t>（毛利润率</a:t>
            </a:r>
            <a:r>
              <a:rPr lang="en-US" altLang="zh-CN" sz="2000"/>
              <a:t>×</a:t>
            </a:r>
            <a:r>
              <a:rPr lang="zh-CN" altLang="en-US" sz="2000"/>
              <a:t>年度营业收入</a:t>
            </a:r>
            <a:r>
              <a:rPr lang="en-US" altLang="zh-CN" sz="2000"/>
              <a:t>×</a:t>
            </a:r>
            <a:r>
              <a:rPr lang="zh-CN" altLang="en-US" sz="2000"/>
              <a:t>最大赔偿期</a:t>
            </a:r>
            <a:r>
              <a:rPr lang="en-US" altLang="zh-CN" sz="2000"/>
              <a:t>/12</a:t>
            </a:r>
            <a:r>
              <a:rPr lang="zh-CN" altLang="en-US" sz="200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zh-CN" altLang="en-US" dirty="0"/>
              <a:t>六、费率</a:t>
            </a:r>
          </a:p>
        </p:txBody>
      </p:sp>
      <p:sp>
        <p:nvSpPr>
          <p:cNvPr id="45059" name="Rectangle 3"/>
          <p:cNvSpPr>
            <a:spLocks noGrp="1" noChangeArrowheads="1"/>
          </p:cNvSpPr>
          <p:nvPr>
            <p:ph sz="quarter" idx="1"/>
          </p:nvPr>
        </p:nvSpPr>
        <p:spPr>
          <a:xfrm>
            <a:off x="457200" y="1600200"/>
            <a:ext cx="7467600" cy="4873625"/>
          </a:xfrm>
        </p:spPr>
        <p:txBody>
          <a:bodyPr/>
          <a:lstStyle/>
          <a:p>
            <a:pPr algn="just" eaLnBrk="1" hangingPunct="1"/>
            <a:r>
              <a:rPr lang="zh-CN" altLang="en-US"/>
              <a:t>以财产保险的费率为基础费率，再根据赔偿期限长短等因素进行调整。</a:t>
            </a:r>
          </a:p>
          <a:p>
            <a:pPr algn="just" eaLnBrk="1" hangingPunct="1"/>
            <a:r>
              <a:rPr lang="zh-CN" altLang="en-US"/>
              <a:t>扩展责任的费率，如企业完全依靠一个供应商或一个销售商，加费率可高达</a:t>
            </a:r>
            <a:r>
              <a:rPr lang="en-US" altLang="zh-CN"/>
              <a:t>100%</a:t>
            </a:r>
            <a:r>
              <a:rPr lang="zh-CN" altLang="en-US"/>
              <a:t>的利润损失保险费率。如有数个供应商或销售商，加费率可相应减少，通常是利润损失保险费率的</a:t>
            </a:r>
            <a:r>
              <a:rPr lang="en-US" altLang="zh-CN"/>
              <a:t>50%</a:t>
            </a:r>
            <a:r>
              <a:rPr lang="zh-CN" altLang="en-US"/>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zh-CN" altLang="en-US" dirty="0"/>
              <a:t>七、免赔额</a:t>
            </a:r>
          </a:p>
        </p:txBody>
      </p:sp>
      <p:sp>
        <p:nvSpPr>
          <p:cNvPr id="46083" name="Rectangle 3"/>
          <p:cNvSpPr>
            <a:spLocks noGrp="1" noChangeArrowheads="1"/>
          </p:cNvSpPr>
          <p:nvPr>
            <p:ph sz="quarter" idx="1"/>
          </p:nvPr>
        </p:nvSpPr>
        <p:spPr>
          <a:xfrm>
            <a:off x="457200" y="1600200"/>
            <a:ext cx="7467600" cy="4873625"/>
          </a:xfrm>
        </p:spPr>
        <p:txBody>
          <a:bodyPr/>
          <a:lstStyle/>
          <a:p>
            <a:pPr eaLnBrk="1" hangingPunct="1"/>
            <a:r>
              <a:rPr lang="zh-CN" altLang="en-US"/>
              <a:t>免赔额可以用金额或时间表示。</a:t>
            </a:r>
          </a:p>
          <a:p>
            <a:pPr algn="just" eaLnBrk="1" hangingPunct="1"/>
            <a:r>
              <a:rPr lang="zh-CN" altLang="en-US"/>
              <a:t>免赔额也是影响费率的一个因素。</a:t>
            </a:r>
          </a:p>
          <a:p>
            <a:pPr eaLnBrk="1" hangingPunct="1"/>
            <a:endParaRPr lang="zh-CN" altLang="en-US"/>
          </a:p>
          <a:p>
            <a:pPr eaLnBrk="1" hangingPunct="1"/>
            <a:r>
              <a:rPr lang="zh-CN" altLang="en-US"/>
              <a:t>例如：假定某企业在受灾后的</a:t>
            </a:r>
            <a:r>
              <a:rPr lang="en-US" altLang="zh-CN"/>
              <a:t>6</a:t>
            </a:r>
            <a:r>
              <a:rPr lang="zh-CN" altLang="en-US"/>
              <a:t>个月赔偿期内的毛利润损失为</a:t>
            </a:r>
            <a:r>
              <a:rPr lang="en-US" altLang="zh-CN"/>
              <a:t>30000</a:t>
            </a:r>
            <a:r>
              <a:rPr lang="zh-CN" altLang="en-US"/>
              <a:t>元，免赔天数是</a:t>
            </a:r>
            <a:r>
              <a:rPr lang="en-US" altLang="zh-CN"/>
              <a:t>7</a:t>
            </a:r>
            <a:r>
              <a:rPr lang="zh-CN" altLang="en-US"/>
              <a:t>天，那么，赔偿金额应是：</a:t>
            </a:r>
          </a:p>
          <a:p>
            <a:pPr lvl="1" eaLnBrk="1" hangingPunct="1"/>
            <a:r>
              <a:rPr lang="en-US" altLang="zh-CN"/>
              <a:t>30000×</a:t>
            </a:r>
            <a:r>
              <a:rPr lang="zh-CN" altLang="en-US"/>
              <a:t>（</a:t>
            </a:r>
            <a:r>
              <a:rPr lang="en-US" altLang="zh-CN"/>
              <a:t>173/180</a:t>
            </a:r>
            <a:r>
              <a:rPr lang="zh-CN" altLang="en-US"/>
              <a:t>）</a:t>
            </a:r>
            <a:r>
              <a:rPr lang="en-US" altLang="zh-CN"/>
              <a:t>=28800</a:t>
            </a:r>
            <a:r>
              <a:rPr lang="zh-CN" altLang="en-US"/>
              <a:t>（元） </a:t>
            </a:r>
          </a:p>
        </p:txBody>
      </p:sp>
      <p:sp>
        <p:nvSpPr>
          <p:cNvPr id="46084" name="Rectangle 5"/>
          <p:cNvSpPr>
            <a:spLocks noChangeArrowheads="1"/>
          </p:cNvSpPr>
          <p:nvPr/>
        </p:nvSpPr>
        <p:spPr bwMode="auto">
          <a:xfrm>
            <a:off x="0" y="0"/>
            <a:ext cx="9144000" cy="0"/>
          </a:xfrm>
          <a:prstGeom prst="rect">
            <a:avLst/>
          </a:prstGeom>
          <a:noFill/>
          <a:ln w="12700" cap="sq">
            <a:noFill/>
            <a:miter lim="800000"/>
            <a:headEnd type="none" w="sm" len="sm"/>
            <a:tailEnd type="none" w="sm" len="sm"/>
          </a:ln>
        </p:spPr>
        <p:txBody>
          <a:bodyPr wrap="none" anchor="ctr">
            <a:spAutoFit/>
          </a:bodyPr>
          <a:lstStyle/>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t>问题</a:t>
            </a:r>
          </a:p>
        </p:txBody>
      </p:sp>
      <p:sp>
        <p:nvSpPr>
          <p:cNvPr id="1126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t>可保利益如何体现？（</a:t>
            </a:r>
            <a:r>
              <a:rPr lang="en-US" altLang="zh-CN" sz="2800"/>
              <a:t>1</a:t>
            </a:r>
            <a:r>
              <a:rPr lang="zh-CN" altLang="en-US" sz="2800"/>
              <a:t>）</a:t>
            </a:r>
          </a:p>
          <a:p>
            <a:pPr eaLnBrk="1" hangingPunct="1">
              <a:lnSpc>
                <a:spcPct val="90000"/>
              </a:lnSpc>
            </a:pPr>
            <a:r>
              <a:rPr lang="zh-CN" altLang="en-US" sz="2800"/>
              <a:t>特约财产的特点？（</a:t>
            </a:r>
            <a:r>
              <a:rPr lang="en-US" altLang="zh-CN" sz="2800"/>
              <a:t>1</a:t>
            </a:r>
            <a:r>
              <a:rPr lang="zh-CN" altLang="en-US" sz="2800"/>
              <a:t>）</a:t>
            </a:r>
          </a:p>
          <a:p>
            <a:pPr eaLnBrk="1" hangingPunct="1">
              <a:lnSpc>
                <a:spcPct val="90000"/>
              </a:lnSpc>
            </a:pPr>
            <a:r>
              <a:rPr lang="zh-CN" altLang="en-US" sz="2800"/>
              <a:t>不保险财产的特点？（</a:t>
            </a:r>
            <a:r>
              <a:rPr lang="en-US" altLang="zh-CN" sz="2800"/>
              <a:t>1</a:t>
            </a:r>
            <a:r>
              <a:rPr lang="zh-CN" altLang="en-US" sz="2800"/>
              <a:t>）</a:t>
            </a:r>
          </a:p>
          <a:p>
            <a:pPr eaLnBrk="1" hangingPunct="1">
              <a:lnSpc>
                <a:spcPct val="90000"/>
              </a:lnSpc>
            </a:pPr>
            <a:r>
              <a:rPr lang="zh-CN" altLang="en-US" sz="2800"/>
              <a:t>保险责任概括？（</a:t>
            </a:r>
            <a:r>
              <a:rPr lang="en-US" altLang="zh-CN" sz="2800"/>
              <a:t>1</a:t>
            </a:r>
            <a:r>
              <a:rPr lang="zh-CN" altLang="en-US" sz="2800"/>
              <a:t>、</a:t>
            </a:r>
            <a:r>
              <a:rPr lang="en-US" altLang="zh-CN" sz="2800"/>
              <a:t>2</a:t>
            </a:r>
            <a:r>
              <a:rPr lang="zh-CN" altLang="en-US" sz="2800"/>
              <a:t>）</a:t>
            </a:r>
          </a:p>
          <a:p>
            <a:pPr eaLnBrk="1" hangingPunct="1">
              <a:lnSpc>
                <a:spcPct val="90000"/>
              </a:lnSpc>
            </a:pPr>
            <a:r>
              <a:rPr lang="zh-CN" altLang="en-US" sz="2800"/>
              <a:t>承保方式是什么？保险金额如何确定？（</a:t>
            </a:r>
            <a:r>
              <a:rPr lang="en-US" altLang="zh-CN" sz="2800"/>
              <a:t>2</a:t>
            </a:r>
            <a:r>
              <a:rPr lang="zh-CN" altLang="en-US" sz="2800"/>
              <a:t>）</a:t>
            </a:r>
          </a:p>
          <a:p>
            <a:pPr eaLnBrk="1" hangingPunct="1">
              <a:lnSpc>
                <a:spcPct val="90000"/>
              </a:lnSpc>
            </a:pPr>
            <a:r>
              <a:rPr lang="zh-CN" altLang="en-US" sz="2800"/>
              <a:t>如何计算赔偿金额？（</a:t>
            </a:r>
            <a:r>
              <a:rPr lang="en-US" altLang="zh-CN" sz="2800"/>
              <a:t>3</a:t>
            </a:r>
            <a:r>
              <a:rPr lang="zh-CN" altLang="en-US" sz="2800"/>
              <a:t>）</a:t>
            </a:r>
          </a:p>
          <a:p>
            <a:pPr eaLnBrk="1" hangingPunct="1">
              <a:lnSpc>
                <a:spcPct val="90000"/>
              </a:lnSpc>
            </a:pPr>
            <a:r>
              <a:rPr lang="zh-CN" altLang="en-US" sz="2800"/>
              <a:t>重复保险时采用何种方式进行赔偿？（</a:t>
            </a:r>
            <a:r>
              <a:rPr lang="en-US" altLang="zh-CN" sz="2800"/>
              <a:t>3</a:t>
            </a:r>
            <a:r>
              <a:rPr lang="zh-CN" altLang="en-US" sz="2800"/>
              <a:t>）</a:t>
            </a:r>
          </a:p>
          <a:p>
            <a:pPr eaLnBrk="1" hangingPunct="1">
              <a:lnSpc>
                <a:spcPct val="90000"/>
              </a:lnSpc>
            </a:pPr>
            <a:r>
              <a:rPr lang="zh-CN" altLang="en-US" sz="2800"/>
              <a:t>被保险人义务是如何体现最高诚信原则的？（</a:t>
            </a:r>
            <a:r>
              <a:rPr lang="en-US" altLang="zh-CN" sz="2800"/>
              <a:t>4</a:t>
            </a:r>
            <a:r>
              <a:rPr lang="zh-CN" altLang="en-US" sz="2800"/>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91264"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en-US" dirty="0"/>
              <a:t>背景：</a:t>
            </a:r>
            <a:endParaRPr lang="en-US" altLang="zh-CN" dirty="0"/>
          </a:p>
          <a:p>
            <a:pPr lvl="1"/>
            <a:r>
              <a:rPr lang="zh-CN" altLang="zh-CN" dirty="0"/>
              <a:t>为避免疫情扩散，各地政府要求企业至少在</a:t>
            </a:r>
            <a:r>
              <a:rPr lang="en-US" altLang="zh-CN" dirty="0"/>
              <a:t>2020</a:t>
            </a:r>
            <a:r>
              <a:rPr lang="zh-CN" altLang="en-US" dirty="0"/>
              <a:t>年</a:t>
            </a:r>
            <a:r>
              <a:rPr lang="en-US" altLang="zh-CN" dirty="0"/>
              <a:t>2</a:t>
            </a:r>
            <a:r>
              <a:rPr lang="zh-CN" altLang="zh-CN" dirty="0"/>
              <a:t>月</a:t>
            </a:r>
            <a:r>
              <a:rPr lang="en-US" altLang="zh-CN" dirty="0"/>
              <a:t>10</a:t>
            </a:r>
            <a:r>
              <a:rPr lang="zh-CN" altLang="zh-CN" dirty="0"/>
              <a:t>日之前基本完全停工。</a:t>
            </a:r>
            <a:endParaRPr lang="en-US" altLang="zh-CN" dirty="0"/>
          </a:p>
          <a:p>
            <a:pPr lvl="1"/>
            <a:r>
              <a:rPr lang="zh-CN" altLang="zh-CN" dirty="0"/>
              <a:t>在停工阶段，企业不开工就没有收入，而租金、员工工资等各项维持费用却在继续发生，企业因此面临巨大的损失。</a:t>
            </a:r>
            <a:endParaRPr lang="en-US" altLang="zh-CN" dirty="0"/>
          </a:p>
          <a:p>
            <a:pPr lvl="1"/>
            <a:r>
              <a:rPr lang="zh-CN" altLang="zh-CN" dirty="0"/>
              <a:t>在鼠年第一个股票交易日，千股跌停。</a:t>
            </a:r>
          </a:p>
          <a:p>
            <a:pPr lvl="1"/>
            <a:r>
              <a:rPr lang="zh-CN" altLang="zh-CN" dirty="0"/>
              <a:t>中长期内，如果较多的企业都因撑不住而倒闭，员工就会面临大面积失业。</a:t>
            </a:r>
          </a:p>
          <a:p>
            <a:pPr lvl="1"/>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91264"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en-US" dirty="0"/>
              <a:t>赔偿分析：</a:t>
            </a:r>
            <a:endParaRPr lang="en-US" altLang="zh-CN" dirty="0"/>
          </a:p>
          <a:p>
            <a:pPr lvl="1"/>
            <a:r>
              <a:rPr lang="zh-CN" altLang="zh-CN" b="1" dirty="0"/>
              <a:t>营业中断险投保率较低</a:t>
            </a:r>
            <a:endParaRPr lang="en-US" altLang="zh-CN" b="1" dirty="0"/>
          </a:p>
          <a:p>
            <a:pPr lvl="2"/>
            <a:r>
              <a:rPr lang="zh-CN" altLang="zh-CN" dirty="0"/>
              <a:t>我国的营业中断险是作为企业财产险的附加险出售的。企业需先购买企业财产险之后再附加营业中断险。</a:t>
            </a:r>
            <a:endParaRPr lang="en-US" altLang="zh-CN" dirty="0"/>
          </a:p>
          <a:p>
            <a:pPr lvl="2"/>
            <a:r>
              <a:rPr lang="zh-CN" altLang="zh-CN" dirty="0"/>
              <a:t>数据显示，美国</a:t>
            </a:r>
            <a:r>
              <a:rPr lang="en-US" altLang="zh-CN" dirty="0"/>
              <a:t>9·11</a:t>
            </a:r>
            <a:r>
              <a:rPr lang="zh-CN" altLang="zh-CN" dirty="0"/>
              <a:t>事件的保险赔偿总计为</a:t>
            </a:r>
            <a:r>
              <a:rPr lang="en-US" altLang="zh-CN" dirty="0"/>
              <a:t>437</a:t>
            </a:r>
            <a:r>
              <a:rPr lang="zh-CN" altLang="zh-CN" dirty="0"/>
              <a:t>亿美元，其中营业中断险赔偿了</a:t>
            </a:r>
            <a:r>
              <a:rPr lang="en-US" altLang="zh-CN" dirty="0"/>
              <a:t>145</a:t>
            </a:r>
            <a:r>
              <a:rPr lang="zh-CN" altLang="zh-CN" dirty="0"/>
              <a:t>亿美元，活动取消险赔偿了</a:t>
            </a:r>
            <a:r>
              <a:rPr lang="en-US" altLang="zh-CN" dirty="0"/>
              <a:t>13</a:t>
            </a:r>
            <a:r>
              <a:rPr lang="zh-CN" altLang="zh-CN" dirty="0"/>
              <a:t>亿美元，总计占比达</a:t>
            </a:r>
            <a:r>
              <a:rPr lang="en-US" altLang="zh-CN" dirty="0"/>
              <a:t>36%</a:t>
            </a:r>
            <a:r>
              <a:rPr lang="zh-CN" altLang="zh-CN" dirty="0"/>
              <a:t>。</a:t>
            </a:r>
            <a:endParaRPr lang="en-US" altLang="zh-CN" dirty="0"/>
          </a:p>
          <a:p>
            <a:pPr lvl="1"/>
            <a:r>
              <a:rPr lang="zh-CN" altLang="zh-CN" b="1" dirty="0"/>
              <a:t>我国营业中断险的保险责任较少</a:t>
            </a:r>
            <a:endParaRPr lang="zh-CN" altLang="zh-CN" dirty="0"/>
          </a:p>
          <a:p>
            <a:pPr lvl="2"/>
            <a:r>
              <a:rPr lang="zh-CN" altLang="zh-CN" dirty="0"/>
              <a:t>根据我国现行营业中断险的条款，只有当企业财产险即主险所承保的风险造成企业财产遭受损失，导致企业营业受到干扰或中断并发生损失时，保险人才会按照营业中断险的合同约定负责赔偿。</a:t>
            </a:r>
            <a:endParaRPr lang="en-US" altLang="zh-CN" dirty="0"/>
          </a:p>
          <a:p>
            <a:pPr lvl="2"/>
            <a:r>
              <a:rPr lang="zh-CN" altLang="zh-CN" dirty="0"/>
              <a:t>在成熟的西方发达保险市场中，营业中断险的保险范围比较宽泛，不但包括基本的保险责任，还可以将保险责任进行附加和扩展。在扩展责任中就包括，保险公司将赔偿企业因政府机构行政命令而发生营业中断并导致的损失。</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19256"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zh-CN" b="1" dirty="0"/>
              <a:t>其他保险对于疫情相关行政命令的处理</a:t>
            </a:r>
            <a:endParaRPr lang="zh-CN" altLang="zh-CN" dirty="0"/>
          </a:p>
          <a:p>
            <a:pPr lvl="1"/>
            <a:r>
              <a:rPr lang="zh-CN" altLang="zh-CN" dirty="0"/>
              <a:t>在农业保险领域，鸡、鸭、猪、牛等家畜家禽保险中，倘若家畜家禽因禽流感、口蹄疫等疫情而被政府下达行政命令大规模捕杀时，保险公司在扣除政府补贴之外，会赔偿农户的损失。</a:t>
            </a:r>
            <a:endParaRPr lang="en-US" altLang="zh-CN" dirty="0"/>
          </a:p>
          <a:p>
            <a:pPr lvl="1"/>
            <a:r>
              <a:rPr lang="zh-CN" altLang="zh-CN" dirty="0"/>
              <a:t>在出口信用保险中，保险公司对于因买方所在国颁布法律或采取行政命令，禁止或限制买方所购的货物进口，导致商务合同部分或全部无法履行时，保险公司也会对国内卖方的损失予以赔偿。</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8BA1D0-A233-4D42-B947-236B4F62C8C0}"/>
              </a:ext>
            </a:extLst>
          </p:cNvPr>
          <p:cNvSpPr>
            <a:spLocks noGrp="1"/>
          </p:cNvSpPr>
          <p:nvPr>
            <p:ph type="title"/>
          </p:nvPr>
        </p:nvSpPr>
        <p:spPr/>
        <p:txBody>
          <a:bodyPr/>
          <a:lstStyle/>
          <a:p>
            <a:r>
              <a:rPr lang="zh-CN" altLang="en-US" dirty="0"/>
              <a:t>英国：测试性诉讼</a:t>
            </a:r>
          </a:p>
        </p:txBody>
      </p:sp>
      <p:sp>
        <p:nvSpPr>
          <p:cNvPr id="3" name="内容占位符 2">
            <a:extLst>
              <a:ext uri="{FF2B5EF4-FFF2-40B4-BE49-F238E27FC236}">
                <a16:creationId xmlns:a16="http://schemas.microsoft.com/office/drawing/2014/main" id="{9A074168-588C-4D5A-BB9E-BAE3E2963EAD}"/>
              </a:ext>
            </a:extLst>
          </p:cNvPr>
          <p:cNvSpPr>
            <a:spLocks noGrp="1"/>
          </p:cNvSpPr>
          <p:nvPr>
            <p:ph sz="quarter" idx="1"/>
          </p:nvPr>
        </p:nvSpPr>
        <p:spPr>
          <a:xfrm>
            <a:off x="457200" y="1600200"/>
            <a:ext cx="7931224" cy="4873752"/>
          </a:xfrm>
        </p:spPr>
        <p:txBody>
          <a:bodyPr/>
          <a:lstStyle/>
          <a:p>
            <a:pPr algn="just"/>
            <a:r>
              <a:rPr lang="zh-CN" altLang="en-US" sz="2000" b="1" i="0" dirty="0">
                <a:effectLst/>
                <a:latin typeface="+mn-ea"/>
              </a:rPr>
              <a:t>英国金融行为监管局（</a:t>
            </a:r>
            <a:r>
              <a:rPr lang="en-US" altLang="zh-CN" sz="2000" b="1" i="0" dirty="0">
                <a:effectLst/>
                <a:latin typeface="+mn-ea"/>
              </a:rPr>
              <a:t>FCA</a:t>
            </a:r>
            <a:r>
              <a:rPr lang="zh-CN" altLang="en-US" sz="2000" b="1" i="0" dirty="0">
                <a:effectLst/>
                <a:latin typeface="+mn-ea"/>
              </a:rPr>
              <a:t>）</a:t>
            </a:r>
            <a:r>
              <a:rPr lang="zh-CN" altLang="en-US" sz="2000" b="0" i="0" dirty="0">
                <a:effectLst/>
                <a:latin typeface="+mn-ea"/>
              </a:rPr>
              <a:t>首次启动了“</a:t>
            </a:r>
            <a:r>
              <a:rPr lang="zh-CN" altLang="en-US" sz="2000" b="1" i="0" dirty="0">
                <a:effectLst/>
                <a:latin typeface="+mn-ea"/>
              </a:rPr>
              <a:t>测试性诉讼</a:t>
            </a:r>
            <a:r>
              <a:rPr lang="zh-CN" altLang="en-US" sz="2000" b="0" i="0" dirty="0">
                <a:effectLst/>
                <a:latin typeface="+mn-ea"/>
              </a:rPr>
              <a:t>”制度，代表广大保单持有人，向</a:t>
            </a:r>
            <a:r>
              <a:rPr lang="en-US" altLang="zh-CN" sz="2000" b="0" i="0" dirty="0">
                <a:effectLst/>
                <a:latin typeface="+mn-ea"/>
              </a:rPr>
              <a:t>8</a:t>
            </a:r>
            <a:r>
              <a:rPr lang="zh-CN" altLang="en-US" sz="2000" b="0" i="0" dirty="0">
                <a:effectLst/>
                <a:latin typeface="+mn-ea"/>
              </a:rPr>
              <a:t>家大型商业保险公司提起集体诉讼。 </a:t>
            </a:r>
          </a:p>
          <a:p>
            <a:pPr algn="just"/>
            <a:r>
              <a:rPr lang="zh-CN" altLang="en-US" sz="2000" b="0" i="0" dirty="0">
                <a:effectLst/>
                <a:latin typeface="+mn-ea"/>
              </a:rPr>
              <a:t>“测试性诉讼”制度：为应对在大面积出现同类保险合同纠纷的情况下，从确保判决的专业性和权威性的角度出发，通过提高审判层级，集中专业资源，确保判决公平，并能够形成案例的示范效应。</a:t>
            </a:r>
            <a:endParaRPr lang="en-US" altLang="zh-CN" sz="2000" b="0" i="0" dirty="0">
              <a:effectLst/>
              <a:latin typeface="+mn-ea"/>
            </a:endParaRPr>
          </a:p>
          <a:p>
            <a:pPr algn="just"/>
            <a:r>
              <a:rPr lang="zh-CN" altLang="en-US" sz="2000" b="0" i="0" dirty="0">
                <a:effectLst/>
                <a:latin typeface="+mn-ea"/>
              </a:rPr>
              <a:t> </a:t>
            </a:r>
            <a:r>
              <a:rPr lang="en-US" altLang="zh-CN" sz="2000" b="0" i="0" dirty="0">
                <a:effectLst/>
                <a:latin typeface="+mn-ea"/>
              </a:rPr>
              <a:t>2021</a:t>
            </a:r>
            <a:r>
              <a:rPr lang="zh-CN" altLang="en-US" sz="2000" b="0" i="0" dirty="0">
                <a:effectLst/>
                <a:latin typeface="+mn-ea"/>
              </a:rPr>
              <a:t>年</a:t>
            </a:r>
            <a:r>
              <a:rPr lang="en-US" altLang="zh-CN" sz="2000" b="0" i="0" dirty="0">
                <a:effectLst/>
                <a:latin typeface="+mn-ea"/>
              </a:rPr>
              <a:t>1</a:t>
            </a:r>
            <a:r>
              <a:rPr lang="zh-CN" altLang="en-US" sz="2000" b="0" i="0" dirty="0">
                <a:effectLst/>
                <a:latin typeface="+mn-ea"/>
              </a:rPr>
              <a:t>月</a:t>
            </a:r>
            <a:r>
              <a:rPr lang="en-US" altLang="zh-CN" sz="2000" b="0" i="0" dirty="0">
                <a:effectLst/>
                <a:latin typeface="+mn-ea"/>
              </a:rPr>
              <a:t>15</a:t>
            </a:r>
            <a:r>
              <a:rPr lang="zh-CN" altLang="en-US" sz="2000" b="0" i="0" dirty="0">
                <a:effectLst/>
                <a:latin typeface="+mn-ea"/>
              </a:rPr>
              <a:t>日，英国最高法院在“测试性诉讼”框架下，对 </a:t>
            </a:r>
            <a:r>
              <a:rPr lang="en-US" altLang="zh-CN" sz="2000" b="0" i="0" dirty="0">
                <a:effectLst/>
                <a:latin typeface="+mn-ea"/>
              </a:rPr>
              <a:t>The Financial Conduct Authority v Arch and Others [2021] UKSC1</a:t>
            </a:r>
            <a:r>
              <a:rPr lang="zh-CN" altLang="en-US" sz="2000" b="0" i="0" dirty="0">
                <a:effectLst/>
                <a:latin typeface="+mn-ea"/>
              </a:rPr>
              <a:t>一案做出了终审判决：认定保险公司需在保险合同约定的情况下，对因疫情影响，造成的投保人的营业中断损失进行理赔。</a:t>
            </a:r>
          </a:p>
          <a:p>
            <a:pPr algn="just"/>
            <a:r>
              <a:rPr lang="zh-CN" altLang="en-US" sz="2000" b="0" i="0" dirty="0">
                <a:effectLst/>
                <a:latin typeface="+mn-ea"/>
              </a:rPr>
              <a:t> 判决结果涉及</a:t>
            </a:r>
            <a:r>
              <a:rPr lang="en-US" altLang="zh-CN" sz="2000" b="1" i="0" dirty="0">
                <a:effectLst/>
                <a:latin typeface="+mn-ea"/>
              </a:rPr>
              <a:t>60</a:t>
            </a:r>
            <a:r>
              <a:rPr lang="zh-CN" altLang="en-US" sz="2000" b="1" i="0" dirty="0">
                <a:effectLst/>
                <a:latin typeface="+mn-ea"/>
              </a:rPr>
              <a:t>家保险公司</a:t>
            </a:r>
            <a:r>
              <a:rPr lang="zh-CN" altLang="en-US" sz="2000" b="0" i="0" dirty="0">
                <a:effectLst/>
                <a:latin typeface="+mn-ea"/>
              </a:rPr>
              <a:t>的</a:t>
            </a:r>
            <a:r>
              <a:rPr lang="en-US" altLang="zh-CN" sz="2000" b="1" i="0" dirty="0">
                <a:effectLst/>
                <a:latin typeface="+mn-ea"/>
              </a:rPr>
              <a:t>700</a:t>
            </a:r>
            <a:r>
              <a:rPr lang="zh-CN" altLang="en-US" sz="2000" b="1" i="0" dirty="0">
                <a:effectLst/>
                <a:latin typeface="+mn-ea"/>
              </a:rPr>
              <a:t>种保单</a:t>
            </a:r>
            <a:r>
              <a:rPr lang="zh-CN" altLang="en-US" sz="2000" b="0" i="0" dirty="0">
                <a:effectLst/>
                <a:latin typeface="+mn-ea"/>
              </a:rPr>
              <a:t>，涉及</a:t>
            </a:r>
            <a:r>
              <a:rPr lang="en-US" altLang="zh-CN" sz="2000" b="1" i="0" dirty="0">
                <a:effectLst/>
                <a:latin typeface="+mn-ea"/>
              </a:rPr>
              <a:t>37</a:t>
            </a:r>
            <a:r>
              <a:rPr lang="zh-CN" altLang="en-US" sz="2000" b="1" i="0" dirty="0">
                <a:effectLst/>
                <a:latin typeface="+mn-ea"/>
              </a:rPr>
              <a:t>万被保险人</a:t>
            </a:r>
            <a:r>
              <a:rPr lang="zh-CN" altLang="en-US" sz="2000" b="0" i="0" dirty="0">
                <a:effectLst/>
                <a:latin typeface="+mn-ea"/>
              </a:rPr>
              <a:t>以及</a:t>
            </a:r>
            <a:r>
              <a:rPr lang="en-US" altLang="zh-CN" sz="2000" b="1" i="0" dirty="0">
                <a:effectLst/>
                <a:latin typeface="+mn-ea"/>
              </a:rPr>
              <a:t>18</a:t>
            </a:r>
            <a:r>
              <a:rPr lang="zh-CN" altLang="en-US" sz="2000" b="1" i="0" dirty="0">
                <a:effectLst/>
                <a:latin typeface="+mn-ea"/>
              </a:rPr>
              <a:t>亿英镑的赔款</a:t>
            </a:r>
            <a:r>
              <a:rPr lang="zh-CN" altLang="en-US" sz="2000" b="0" i="0" dirty="0">
                <a:effectLst/>
                <a:latin typeface="+mn-ea"/>
              </a:rPr>
              <a:t>。</a:t>
            </a:r>
            <a:endParaRPr lang="zh-CN" altLang="en-US" sz="2000" dirty="0">
              <a:latin typeface="+mn-ea"/>
            </a:endParaRPr>
          </a:p>
        </p:txBody>
      </p:sp>
    </p:spTree>
    <p:extLst>
      <p:ext uri="{BB962C8B-B14F-4D97-AF65-F5344CB8AC3E}">
        <p14:creationId xmlns:p14="http://schemas.microsoft.com/office/powerpoint/2010/main" val="20289965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8BA1D0-A233-4D42-B947-236B4F62C8C0}"/>
              </a:ext>
            </a:extLst>
          </p:cNvPr>
          <p:cNvSpPr>
            <a:spLocks noGrp="1"/>
          </p:cNvSpPr>
          <p:nvPr>
            <p:ph type="title"/>
          </p:nvPr>
        </p:nvSpPr>
        <p:spPr/>
        <p:txBody>
          <a:bodyPr/>
          <a:lstStyle/>
          <a:p>
            <a:r>
              <a:rPr lang="zh-CN" altLang="en-US" dirty="0"/>
              <a:t>英国：测试性诉讼</a:t>
            </a:r>
          </a:p>
        </p:txBody>
      </p:sp>
      <p:sp>
        <p:nvSpPr>
          <p:cNvPr id="3" name="内容占位符 2">
            <a:extLst>
              <a:ext uri="{FF2B5EF4-FFF2-40B4-BE49-F238E27FC236}">
                <a16:creationId xmlns:a16="http://schemas.microsoft.com/office/drawing/2014/main" id="{9A074168-588C-4D5A-BB9E-BAE3E2963EAD}"/>
              </a:ext>
            </a:extLst>
          </p:cNvPr>
          <p:cNvSpPr>
            <a:spLocks noGrp="1"/>
          </p:cNvSpPr>
          <p:nvPr>
            <p:ph sz="quarter" idx="1"/>
          </p:nvPr>
        </p:nvSpPr>
        <p:spPr>
          <a:xfrm>
            <a:off x="457200" y="1600200"/>
            <a:ext cx="8219256" cy="4873752"/>
          </a:xfrm>
        </p:spPr>
        <p:txBody>
          <a:bodyPr/>
          <a:lstStyle/>
          <a:p>
            <a:pPr algn="just">
              <a:lnSpc>
                <a:spcPct val="120000"/>
              </a:lnSpc>
            </a:pPr>
            <a:r>
              <a:rPr lang="zh-CN" altLang="en-US" sz="2000" b="0" i="0" dirty="0">
                <a:effectLst/>
                <a:latin typeface="+mn-ea"/>
              </a:rPr>
              <a:t>争议焦点主要集中在营业中断保险的附加条款：包括疾病条款、阻止进入营业场所条款、趋势条款、因果关系四个方面。</a:t>
            </a:r>
            <a:endParaRPr lang="en-US" altLang="zh-CN" sz="2000" b="0" i="0" dirty="0">
              <a:effectLst/>
              <a:latin typeface="+mn-ea"/>
            </a:endParaRPr>
          </a:p>
          <a:p>
            <a:pPr algn="just">
              <a:lnSpc>
                <a:spcPct val="120000"/>
              </a:lnSpc>
            </a:pPr>
            <a:r>
              <a:rPr lang="zh-CN" altLang="en-US" sz="2000" b="1" i="0" dirty="0">
                <a:effectLst/>
                <a:latin typeface="+mn-ea"/>
              </a:rPr>
              <a:t>疾病条款</a:t>
            </a:r>
            <a:r>
              <a:rPr lang="en-US" altLang="zh-CN" sz="2000" b="1" i="0" dirty="0">
                <a:effectLst/>
                <a:latin typeface="+mn-ea"/>
              </a:rPr>
              <a:t>(Disease Clause)</a:t>
            </a:r>
            <a:r>
              <a:rPr lang="zh-CN" altLang="en-US" sz="2000" b="1" i="0" dirty="0">
                <a:effectLst/>
                <a:latin typeface="+mn-ea"/>
              </a:rPr>
              <a:t>：</a:t>
            </a:r>
            <a:r>
              <a:rPr lang="zh-CN" altLang="en-US" sz="2000" b="0" i="0" dirty="0">
                <a:effectLst/>
                <a:latin typeface="+mn-ea"/>
              </a:rPr>
              <a:t>指在营业场所指定距离内，或附近发生因疾病（例如新冠），导致的营业中断损失的条款。</a:t>
            </a:r>
            <a:endParaRPr lang="en-US" altLang="zh-CN" sz="2000" b="0" i="0" dirty="0">
              <a:effectLst/>
              <a:latin typeface="+mn-ea"/>
            </a:endParaRPr>
          </a:p>
          <a:p>
            <a:pPr lvl="1" algn="just">
              <a:lnSpc>
                <a:spcPct val="120000"/>
              </a:lnSpc>
            </a:pPr>
            <a:r>
              <a:rPr lang="zh-CN" altLang="en-US" sz="1600" b="0" i="0" dirty="0">
                <a:effectLst/>
                <a:latin typeface="+mn-ea"/>
              </a:rPr>
              <a:t>疾病（传染病）条款通常需要一个“受到直接影响”的限制性条件。为了确保可操作，通常会采用一个距离，如</a:t>
            </a:r>
            <a:r>
              <a:rPr lang="en-US" altLang="zh-CN" sz="1600" b="0" i="0" dirty="0">
                <a:effectLst/>
                <a:latin typeface="+mn-ea"/>
              </a:rPr>
              <a:t>25</a:t>
            </a:r>
            <a:r>
              <a:rPr lang="zh-CN" altLang="en-US" sz="1600" b="0" i="0" dirty="0">
                <a:effectLst/>
                <a:latin typeface="+mn-ea"/>
              </a:rPr>
              <a:t>公里作为条件。</a:t>
            </a:r>
            <a:endParaRPr lang="en-US" altLang="zh-CN" sz="1600" b="0" i="0" dirty="0">
              <a:effectLst/>
              <a:latin typeface="+mn-ea"/>
            </a:endParaRPr>
          </a:p>
          <a:p>
            <a:pPr lvl="1" algn="just">
              <a:lnSpc>
                <a:spcPct val="120000"/>
              </a:lnSpc>
            </a:pPr>
            <a:r>
              <a:rPr lang="zh-CN" altLang="en-US" sz="1600" b="0" i="0" dirty="0">
                <a:effectLst/>
                <a:latin typeface="+mn-ea"/>
              </a:rPr>
              <a:t>但疫情与传统的“</a:t>
            </a:r>
            <a:r>
              <a:rPr lang="en-US" altLang="zh-CN" sz="1600" b="1" i="0" dirty="0">
                <a:effectLst/>
                <a:latin typeface="+mn-ea"/>
              </a:rPr>
              <a:t>25</a:t>
            </a:r>
            <a:r>
              <a:rPr lang="zh-CN" altLang="en-US" sz="1600" b="1" i="0" dirty="0">
                <a:effectLst/>
                <a:latin typeface="+mn-ea"/>
              </a:rPr>
              <a:t>公里思维</a:t>
            </a:r>
            <a:r>
              <a:rPr lang="zh-CN" altLang="en-US" sz="1600" b="0" i="0" dirty="0">
                <a:effectLst/>
                <a:latin typeface="+mn-ea"/>
              </a:rPr>
              <a:t>”不同，是一种不需要确认的“直接影响” 。</a:t>
            </a:r>
            <a:endParaRPr lang="en-US" altLang="zh-CN" sz="1600" b="0" i="0" dirty="0">
              <a:effectLst/>
              <a:latin typeface="+mn-ea"/>
            </a:endParaRPr>
          </a:p>
          <a:p>
            <a:pPr algn="just">
              <a:lnSpc>
                <a:spcPct val="120000"/>
              </a:lnSpc>
            </a:pPr>
            <a:r>
              <a:rPr lang="zh-CN" altLang="en-US" sz="2000" b="1" i="0" dirty="0">
                <a:effectLst/>
                <a:latin typeface="+mn-ea"/>
              </a:rPr>
              <a:t>阻止进入营业场所条款</a:t>
            </a:r>
            <a:r>
              <a:rPr lang="en-US" altLang="zh-CN" sz="2000" b="1" i="0" dirty="0">
                <a:effectLst/>
                <a:latin typeface="+mn-ea"/>
              </a:rPr>
              <a:t>(Prevention of Access Clause)</a:t>
            </a:r>
            <a:r>
              <a:rPr lang="zh-CN" altLang="en-US" sz="2000" b="1" i="0" dirty="0">
                <a:effectLst/>
                <a:latin typeface="+mn-ea"/>
              </a:rPr>
              <a:t>：</a:t>
            </a:r>
            <a:r>
              <a:rPr lang="zh-CN" altLang="en-US" sz="2000" b="0" i="0" dirty="0">
                <a:effectLst/>
                <a:latin typeface="+mn-ea"/>
              </a:rPr>
              <a:t>指因公共当局的干预、阻止或阻碍进入营业场所，导致的营业中断损失。</a:t>
            </a:r>
            <a:endParaRPr lang="en-US" altLang="zh-CN" sz="2000" b="0" i="0" dirty="0">
              <a:effectLst/>
              <a:latin typeface="+mn-ea"/>
            </a:endParaRPr>
          </a:p>
          <a:p>
            <a:pPr lvl="1" algn="just">
              <a:lnSpc>
                <a:spcPct val="120000"/>
              </a:lnSpc>
            </a:pPr>
            <a:r>
              <a:rPr lang="zh-CN" altLang="en-US" sz="1600" b="0" i="0" dirty="0">
                <a:effectLst/>
                <a:latin typeface="+mn-ea"/>
              </a:rPr>
              <a:t>这一条款原来是非常“</a:t>
            </a:r>
            <a:r>
              <a:rPr lang="zh-CN" altLang="en-US" sz="1600" b="1" i="0" dirty="0">
                <a:effectLst/>
                <a:latin typeface="+mn-ea"/>
              </a:rPr>
              <a:t>狭义的</a:t>
            </a:r>
            <a:r>
              <a:rPr lang="zh-CN" altLang="en-US" sz="1600" b="0" i="0" dirty="0">
                <a:effectLst/>
                <a:latin typeface="+mn-ea"/>
              </a:rPr>
              <a:t>”，也是非常</a:t>
            </a:r>
            <a:r>
              <a:rPr lang="zh-CN" altLang="en-US" sz="1600" b="1" i="0" dirty="0">
                <a:effectLst/>
                <a:latin typeface="+mn-ea"/>
              </a:rPr>
              <a:t>具象</a:t>
            </a:r>
            <a:r>
              <a:rPr lang="zh-CN" altLang="en-US" sz="1600" b="0" i="0" dirty="0">
                <a:effectLst/>
                <a:latin typeface="+mn-ea"/>
              </a:rPr>
              <a:t>和</a:t>
            </a:r>
            <a:r>
              <a:rPr lang="zh-CN" altLang="en-US" sz="1600" b="1" i="0" dirty="0">
                <a:effectLst/>
                <a:latin typeface="+mn-ea"/>
              </a:rPr>
              <a:t>场景化</a:t>
            </a:r>
            <a:r>
              <a:rPr lang="zh-CN" altLang="en-US" sz="1600" b="0" i="0" dirty="0">
                <a:effectLst/>
                <a:latin typeface="+mn-ea"/>
              </a:rPr>
              <a:t>的，就是在被保险人营业场所附近，发生突发事件。</a:t>
            </a:r>
            <a:endParaRPr lang="en-US" altLang="zh-CN" sz="1600" b="0" i="0" dirty="0">
              <a:effectLst/>
              <a:latin typeface="+mn-ea"/>
            </a:endParaRPr>
          </a:p>
          <a:p>
            <a:pPr lvl="1" algn="just">
              <a:lnSpc>
                <a:spcPct val="120000"/>
              </a:lnSpc>
            </a:pPr>
            <a:r>
              <a:rPr lang="zh-CN" altLang="en-US" sz="1600" b="0" i="0" dirty="0">
                <a:effectLst/>
                <a:latin typeface="+mn-ea"/>
              </a:rPr>
              <a:t>但疫情，特别是英国政府于</a:t>
            </a:r>
            <a:r>
              <a:rPr lang="en-US" altLang="zh-CN" sz="1600" b="0" i="0" dirty="0">
                <a:effectLst/>
                <a:latin typeface="+mn-ea"/>
              </a:rPr>
              <a:t>2020</a:t>
            </a:r>
            <a:r>
              <a:rPr lang="zh-CN" altLang="en-US" sz="1600" b="0" i="0" dirty="0">
                <a:effectLst/>
                <a:latin typeface="+mn-ea"/>
              </a:rPr>
              <a:t>年</a:t>
            </a:r>
            <a:r>
              <a:rPr lang="en-US" altLang="zh-CN" sz="1600" b="0" i="0" dirty="0">
                <a:effectLst/>
                <a:latin typeface="+mn-ea"/>
              </a:rPr>
              <a:t>3</a:t>
            </a:r>
            <a:r>
              <a:rPr lang="zh-CN" altLang="en-US" sz="1600" b="0" i="0" dirty="0">
                <a:effectLst/>
                <a:latin typeface="+mn-ea"/>
              </a:rPr>
              <a:t>月宣布强制封锁令，“封闭”是普遍的，于是给保险业一个全新课题，即如何理解一种“</a:t>
            </a:r>
            <a:r>
              <a:rPr lang="zh-CN" altLang="en-US" sz="1600" b="1" i="0" dirty="0">
                <a:effectLst/>
                <a:latin typeface="+mn-ea"/>
              </a:rPr>
              <a:t>泛在的阻止</a:t>
            </a:r>
            <a:r>
              <a:rPr lang="zh-CN" altLang="en-US" sz="1600" b="0" i="0" dirty="0">
                <a:effectLst/>
                <a:latin typeface="+mn-ea"/>
              </a:rPr>
              <a:t>”。</a:t>
            </a:r>
            <a:endParaRPr lang="zh-CN" altLang="en-US" sz="1600" dirty="0">
              <a:latin typeface="+mn-ea"/>
            </a:endParaRPr>
          </a:p>
        </p:txBody>
      </p:sp>
    </p:spTree>
    <p:extLst>
      <p:ext uri="{BB962C8B-B14F-4D97-AF65-F5344CB8AC3E}">
        <p14:creationId xmlns:p14="http://schemas.microsoft.com/office/powerpoint/2010/main" val="41429816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A5A36BD-3A04-4B17-865B-4D5AEF0895A6}"/>
              </a:ext>
            </a:extLst>
          </p:cNvPr>
          <p:cNvSpPr>
            <a:spLocks noGrp="1"/>
          </p:cNvSpPr>
          <p:nvPr>
            <p:ph type="title"/>
          </p:nvPr>
        </p:nvSpPr>
        <p:spPr/>
        <p:txBody>
          <a:bodyPr/>
          <a:lstStyle/>
          <a:p>
            <a:r>
              <a:rPr lang="zh-CN" altLang="en-US" dirty="0"/>
              <a:t>英国：测试性诉讼</a:t>
            </a:r>
          </a:p>
        </p:txBody>
      </p:sp>
      <p:sp>
        <p:nvSpPr>
          <p:cNvPr id="3" name="内容占位符 2">
            <a:extLst>
              <a:ext uri="{FF2B5EF4-FFF2-40B4-BE49-F238E27FC236}">
                <a16:creationId xmlns:a16="http://schemas.microsoft.com/office/drawing/2014/main" id="{540075B4-CDE4-47CD-86A3-E23BC0D393EC}"/>
              </a:ext>
            </a:extLst>
          </p:cNvPr>
          <p:cNvSpPr>
            <a:spLocks noGrp="1"/>
          </p:cNvSpPr>
          <p:nvPr>
            <p:ph sz="quarter" idx="1"/>
          </p:nvPr>
        </p:nvSpPr>
        <p:spPr/>
        <p:txBody>
          <a:bodyPr/>
          <a:lstStyle/>
          <a:p>
            <a:r>
              <a:rPr lang="zh-CN" altLang="en-US" b="0" i="0" dirty="0">
                <a:solidFill>
                  <a:srgbClr val="333333"/>
                </a:solidFill>
                <a:effectLst/>
                <a:latin typeface="+mn-ea"/>
              </a:rPr>
              <a:t>从狭义的视角看，保险公司拒赔属于合情合理，无可厚非</a:t>
            </a:r>
            <a:r>
              <a:rPr lang="zh-CN" altLang="en-US" dirty="0">
                <a:solidFill>
                  <a:srgbClr val="333333"/>
                </a:solidFill>
                <a:latin typeface="+mn-ea"/>
              </a:rPr>
              <a:t>。</a:t>
            </a:r>
            <a:endParaRPr lang="en-US" altLang="zh-CN" dirty="0">
              <a:solidFill>
                <a:srgbClr val="333333"/>
              </a:solidFill>
              <a:latin typeface="+mn-ea"/>
            </a:endParaRPr>
          </a:p>
          <a:p>
            <a:r>
              <a:rPr lang="zh-CN" altLang="en-US" b="0" i="0" dirty="0">
                <a:solidFill>
                  <a:srgbClr val="333333"/>
                </a:solidFill>
                <a:effectLst/>
                <a:latin typeface="+mn-ea"/>
              </a:rPr>
              <a:t>在疫情背景下，特别是英国法院的判决，其重点采纳了“</a:t>
            </a:r>
            <a:r>
              <a:rPr lang="zh-CN" altLang="en-US" b="1" i="0" dirty="0">
                <a:solidFill>
                  <a:srgbClr val="FF0000"/>
                </a:solidFill>
                <a:effectLst/>
                <a:latin typeface="+mn-ea"/>
              </a:rPr>
              <a:t>合理期待</a:t>
            </a:r>
            <a:r>
              <a:rPr lang="zh-CN" altLang="en-US" b="0" i="0" dirty="0">
                <a:solidFill>
                  <a:srgbClr val="333333"/>
                </a:solidFill>
                <a:effectLst/>
                <a:latin typeface="+mn-ea"/>
              </a:rPr>
              <a:t>”的原则，即什么是投保人对营业中断保险的合理期待。</a:t>
            </a:r>
            <a:endParaRPr lang="en-US" altLang="zh-CN" b="0" i="0" dirty="0">
              <a:solidFill>
                <a:srgbClr val="333333"/>
              </a:solidFill>
              <a:effectLst/>
              <a:latin typeface="+mn-ea"/>
            </a:endParaRPr>
          </a:p>
          <a:p>
            <a:r>
              <a:rPr lang="zh-CN" altLang="en-US" dirty="0">
                <a:solidFill>
                  <a:srgbClr val="333333"/>
                </a:solidFill>
                <a:latin typeface="+mn-ea"/>
              </a:rPr>
              <a:t>这</a:t>
            </a:r>
            <a:r>
              <a:rPr lang="zh-CN" altLang="en-US" b="0" i="0" dirty="0">
                <a:solidFill>
                  <a:srgbClr val="333333"/>
                </a:solidFill>
                <a:effectLst/>
                <a:latin typeface="+mn-ea"/>
              </a:rPr>
              <a:t>使得全球保险业，需要重新审视营业中断保险，乃至保险的</a:t>
            </a:r>
            <a:r>
              <a:rPr lang="zh-CN" altLang="en-US" b="1" i="0" dirty="0">
                <a:solidFill>
                  <a:srgbClr val="FF0000"/>
                </a:solidFill>
                <a:effectLst/>
                <a:latin typeface="+mn-ea"/>
              </a:rPr>
              <a:t>底层逻辑</a:t>
            </a:r>
            <a:r>
              <a:rPr lang="zh-CN" altLang="en-US" b="0" i="0" dirty="0">
                <a:solidFill>
                  <a:srgbClr val="333333"/>
                </a:solidFill>
                <a:effectLst/>
                <a:latin typeface="+mn-ea"/>
              </a:rPr>
              <a:t>和</a:t>
            </a:r>
            <a:r>
              <a:rPr lang="zh-CN" altLang="en-US" b="1" i="0" dirty="0">
                <a:solidFill>
                  <a:srgbClr val="FF0000"/>
                </a:solidFill>
                <a:effectLst/>
                <a:latin typeface="+mn-ea"/>
              </a:rPr>
              <a:t>环境基础</a:t>
            </a:r>
            <a:r>
              <a:rPr lang="zh-CN" altLang="en-US" b="0" i="0" dirty="0">
                <a:solidFill>
                  <a:srgbClr val="333333"/>
                </a:solidFill>
                <a:effectLst/>
                <a:latin typeface="+mn-ea"/>
              </a:rPr>
              <a:t>问题，不仅是技术，更有经营理念层面的问题。</a:t>
            </a:r>
            <a:endParaRPr lang="zh-CN" altLang="en-US" dirty="0">
              <a:latin typeface="+mn-ea"/>
            </a:endParaRPr>
          </a:p>
        </p:txBody>
      </p:sp>
    </p:spTree>
    <p:extLst>
      <p:ext uri="{BB962C8B-B14F-4D97-AF65-F5344CB8AC3E}">
        <p14:creationId xmlns:p14="http://schemas.microsoft.com/office/powerpoint/2010/main" val="32709988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28836C-FFE9-4303-B0D5-7BF8570E01EA}"/>
              </a:ext>
            </a:extLst>
          </p:cNvPr>
          <p:cNvSpPr>
            <a:spLocks noGrp="1"/>
          </p:cNvSpPr>
          <p:nvPr>
            <p:ph type="title"/>
          </p:nvPr>
        </p:nvSpPr>
        <p:spPr/>
        <p:txBody>
          <a:bodyPr/>
          <a:lstStyle/>
          <a:p>
            <a:r>
              <a:rPr lang="zh-CN" altLang="en-US" dirty="0"/>
              <a:t>法国：保险公司败诉</a:t>
            </a:r>
          </a:p>
        </p:txBody>
      </p:sp>
      <p:sp>
        <p:nvSpPr>
          <p:cNvPr id="3" name="内容占位符 2">
            <a:extLst>
              <a:ext uri="{FF2B5EF4-FFF2-40B4-BE49-F238E27FC236}">
                <a16:creationId xmlns:a16="http://schemas.microsoft.com/office/drawing/2014/main" id="{B530EBFB-D771-464E-8899-028A121851F1}"/>
              </a:ext>
            </a:extLst>
          </p:cNvPr>
          <p:cNvSpPr>
            <a:spLocks noGrp="1"/>
          </p:cNvSpPr>
          <p:nvPr>
            <p:ph sz="quarter" idx="1"/>
          </p:nvPr>
        </p:nvSpPr>
        <p:spPr/>
        <p:txBody>
          <a:bodyPr/>
          <a:lstStyle/>
          <a:p>
            <a:pPr algn="just"/>
            <a:r>
              <a:rPr lang="en-US" altLang="zh-CN" b="0" i="0" dirty="0">
                <a:solidFill>
                  <a:srgbClr val="333333"/>
                </a:solidFill>
                <a:effectLst/>
                <a:latin typeface="+mn-ea"/>
              </a:rPr>
              <a:t>2020</a:t>
            </a:r>
            <a:r>
              <a:rPr lang="zh-CN" altLang="en-US" b="0" i="0" dirty="0">
                <a:solidFill>
                  <a:srgbClr val="333333"/>
                </a:solidFill>
                <a:effectLst/>
                <a:latin typeface="+mn-ea"/>
              </a:rPr>
              <a:t>年</a:t>
            </a:r>
            <a:r>
              <a:rPr lang="en-US" altLang="zh-CN" b="0" i="0" dirty="0">
                <a:solidFill>
                  <a:srgbClr val="333333"/>
                </a:solidFill>
                <a:effectLst/>
                <a:latin typeface="+mn-ea"/>
              </a:rPr>
              <a:t>5</a:t>
            </a:r>
            <a:r>
              <a:rPr lang="zh-CN" altLang="en-US" b="0" i="0" dirty="0">
                <a:solidFill>
                  <a:srgbClr val="333333"/>
                </a:solidFill>
                <a:effectLst/>
                <a:latin typeface="+mn-ea"/>
              </a:rPr>
              <a:t>月</a:t>
            </a:r>
            <a:r>
              <a:rPr lang="en-US" altLang="zh-CN" b="0" i="0" dirty="0">
                <a:solidFill>
                  <a:srgbClr val="333333"/>
                </a:solidFill>
                <a:effectLst/>
                <a:latin typeface="+mn-ea"/>
              </a:rPr>
              <a:t>22</a:t>
            </a:r>
            <a:r>
              <a:rPr lang="zh-CN" altLang="en-US" b="0" i="0" dirty="0">
                <a:solidFill>
                  <a:srgbClr val="333333"/>
                </a:solidFill>
                <a:effectLst/>
                <a:latin typeface="+mn-ea"/>
              </a:rPr>
              <a:t>日，巴黎商事法院就原告餐饮业者斯蒂芬</a:t>
            </a:r>
            <a:r>
              <a:rPr lang="en-US" altLang="zh-CN" b="0" i="0" dirty="0">
                <a:solidFill>
                  <a:srgbClr val="333333"/>
                </a:solidFill>
                <a:effectLst/>
                <a:latin typeface="+mn-ea"/>
              </a:rPr>
              <a:t>·</a:t>
            </a:r>
            <a:r>
              <a:rPr lang="zh-CN" altLang="en-US" b="0" i="0" dirty="0">
                <a:solidFill>
                  <a:srgbClr val="333333"/>
                </a:solidFill>
                <a:effectLst/>
                <a:latin typeface="+mn-ea"/>
              </a:rPr>
              <a:t>马尼戈尔德与被告法国安盛集团之间的营业中断保险合同纠纷案做出判决法国安盛集团赔偿斯蒂芬</a:t>
            </a:r>
            <a:r>
              <a:rPr lang="en-US" altLang="zh-CN" b="0" i="0" dirty="0">
                <a:solidFill>
                  <a:srgbClr val="333333"/>
                </a:solidFill>
                <a:effectLst/>
                <a:latin typeface="+mn-ea"/>
              </a:rPr>
              <a:t>·</a:t>
            </a:r>
            <a:r>
              <a:rPr lang="zh-CN" altLang="en-US" b="0" i="0" dirty="0">
                <a:solidFill>
                  <a:srgbClr val="333333"/>
                </a:solidFill>
                <a:effectLst/>
                <a:latin typeface="+mn-ea"/>
              </a:rPr>
              <a:t>马尼格尔因新</a:t>
            </a:r>
            <a:r>
              <a:rPr lang="zh-CN" altLang="en-US" dirty="0">
                <a:solidFill>
                  <a:srgbClr val="333333"/>
                </a:solidFill>
                <a:latin typeface="+mn-ea"/>
              </a:rPr>
              <a:t>冠疫，判决情</a:t>
            </a:r>
            <a:r>
              <a:rPr lang="zh-CN" altLang="en-US" b="0" i="0" dirty="0">
                <a:solidFill>
                  <a:srgbClr val="333333"/>
                </a:solidFill>
                <a:effectLst/>
                <a:latin typeface="+mn-ea"/>
              </a:rPr>
              <a:t>而停业期间的经营损失约</a:t>
            </a:r>
            <a:r>
              <a:rPr lang="en-US" altLang="zh-CN" b="1" i="0" dirty="0">
                <a:solidFill>
                  <a:srgbClr val="FF0000"/>
                </a:solidFill>
                <a:effectLst/>
                <a:latin typeface="+mn-ea"/>
              </a:rPr>
              <a:t>5</a:t>
            </a:r>
            <a:r>
              <a:rPr lang="zh-CN" altLang="en-US" b="1" i="0" dirty="0">
                <a:solidFill>
                  <a:srgbClr val="FF0000"/>
                </a:solidFill>
                <a:effectLst/>
                <a:latin typeface="+mn-ea"/>
              </a:rPr>
              <a:t>万欧元</a:t>
            </a:r>
            <a:r>
              <a:rPr lang="zh-CN" altLang="en-US" b="0" i="0" dirty="0">
                <a:solidFill>
                  <a:srgbClr val="333333"/>
                </a:solidFill>
                <a:effectLst/>
                <a:latin typeface="+mn-ea"/>
              </a:rPr>
              <a:t>。</a:t>
            </a:r>
          </a:p>
          <a:p>
            <a:pPr algn="just"/>
            <a:r>
              <a:rPr lang="zh-CN" altLang="en-US" b="0" i="0" dirty="0">
                <a:solidFill>
                  <a:srgbClr val="333333"/>
                </a:solidFill>
                <a:effectLst/>
                <a:latin typeface="+mn-ea"/>
              </a:rPr>
              <a:t> 本案的争议焦点是：餐厅关闭原因，是否属于营业中断保险的责任范围，即是“</a:t>
            </a:r>
            <a:r>
              <a:rPr lang="zh-CN" altLang="en-US" b="1" i="0" dirty="0">
                <a:solidFill>
                  <a:srgbClr val="FF0000"/>
                </a:solidFill>
                <a:effectLst/>
                <a:latin typeface="+mn-ea"/>
              </a:rPr>
              <a:t>行政关闭</a:t>
            </a:r>
            <a:r>
              <a:rPr lang="zh-CN" altLang="en-US" b="0" i="0" dirty="0">
                <a:solidFill>
                  <a:srgbClr val="333333"/>
                </a:solidFill>
                <a:effectLst/>
                <a:latin typeface="+mn-ea"/>
              </a:rPr>
              <a:t>”，还是“</a:t>
            </a:r>
            <a:r>
              <a:rPr lang="zh-CN" altLang="en-US" b="1" i="0" dirty="0">
                <a:solidFill>
                  <a:srgbClr val="FF0000"/>
                </a:solidFill>
                <a:effectLst/>
                <a:latin typeface="+mn-ea"/>
              </a:rPr>
              <a:t>自愿关闭</a:t>
            </a:r>
            <a:r>
              <a:rPr lang="zh-CN" altLang="en-US" b="0" i="0" dirty="0">
                <a:solidFill>
                  <a:srgbClr val="333333"/>
                </a:solidFill>
                <a:effectLst/>
                <a:latin typeface="+mn-ea"/>
              </a:rPr>
              <a:t>”。</a:t>
            </a:r>
            <a:endParaRPr lang="en-US" altLang="zh-CN" b="0" i="0" dirty="0">
              <a:solidFill>
                <a:srgbClr val="333333"/>
              </a:solidFill>
              <a:effectLst/>
              <a:latin typeface="+mn-ea"/>
            </a:endParaRPr>
          </a:p>
          <a:p>
            <a:pPr algn="just"/>
            <a:r>
              <a:rPr lang="zh-CN" altLang="en-US" b="0" i="0" dirty="0">
                <a:solidFill>
                  <a:srgbClr val="333333"/>
                </a:solidFill>
                <a:effectLst/>
                <a:latin typeface="+mn-ea"/>
              </a:rPr>
              <a:t>最终法院判决认为，</a:t>
            </a:r>
            <a:r>
              <a:rPr lang="en-US" altLang="zh-CN" b="0" i="0" dirty="0">
                <a:solidFill>
                  <a:srgbClr val="333333"/>
                </a:solidFill>
                <a:effectLst/>
                <a:latin typeface="+mn-ea"/>
              </a:rPr>
              <a:t>3</a:t>
            </a:r>
            <a:r>
              <a:rPr lang="zh-CN" altLang="en-US" b="0" i="0" dirty="0">
                <a:solidFill>
                  <a:srgbClr val="333333"/>
                </a:solidFill>
                <a:effectLst/>
                <a:latin typeface="+mn-ea"/>
              </a:rPr>
              <a:t>月</a:t>
            </a:r>
            <a:r>
              <a:rPr lang="en-US" altLang="zh-CN" b="0" i="0" dirty="0">
                <a:solidFill>
                  <a:srgbClr val="333333"/>
                </a:solidFill>
                <a:effectLst/>
                <a:latin typeface="+mn-ea"/>
              </a:rPr>
              <a:t>14</a:t>
            </a:r>
            <a:r>
              <a:rPr lang="zh-CN" altLang="en-US" b="0" i="0" dirty="0">
                <a:solidFill>
                  <a:srgbClr val="333333"/>
                </a:solidFill>
                <a:effectLst/>
                <a:latin typeface="+mn-ea"/>
              </a:rPr>
              <a:t>日法国国家卫生紧急状态法案的颁布，要求停止接待公众或顾客，实质属于行政关闭，而并非餐饮业者自愿选择关闭，因此，餐厅遭受的损失属于营业中断保险的赔偿范围。</a:t>
            </a:r>
          </a:p>
          <a:p>
            <a:endParaRPr lang="zh-CN" altLang="en-US" dirty="0">
              <a:latin typeface="+mn-ea"/>
            </a:endParaRPr>
          </a:p>
        </p:txBody>
      </p:sp>
    </p:spTree>
    <p:extLst>
      <p:ext uri="{BB962C8B-B14F-4D97-AF65-F5344CB8AC3E}">
        <p14:creationId xmlns:p14="http://schemas.microsoft.com/office/powerpoint/2010/main" val="2390090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3F584C-94B7-4CD3-BE47-E18C75EC51B5}"/>
              </a:ext>
            </a:extLst>
          </p:cNvPr>
          <p:cNvSpPr>
            <a:spLocks noGrp="1"/>
          </p:cNvSpPr>
          <p:nvPr>
            <p:ph type="title"/>
          </p:nvPr>
        </p:nvSpPr>
        <p:spPr/>
        <p:txBody>
          <a:bodyPr/>
          <a:lstStyle/>
          <a:p>
            <a:r>
              <a:rPr lang="zh-CN" altLang="en-US" dirty="0"/>
              <a:t>美国：情况更为严重</a:t>
            </a:r>
          </a:p>
        </p:txBody>
      </p:sp>
      <p:sp>
        <p:nvSpPr>
          <p:cNvPr id="3" name="内容占位符 2">
            <a:extLst>
              <a:ext uri="{FF2B5EF4-FFF2-40B4-BE49-F238E27FC236}">
                <a16:creationId xmlns:a16="http://schemas.microsoft.com/office/drawing/2014/main" id="{94D93F51-820F-45B4-B7DC-E50B97A53847}"/>
              </a:ext>
            </a:extLst>
          </p:cNvPr>
          <p:cNvSpPr>
            <a:spLocks noGrp="1"/>
          </p:cNvSpPr>
          <p:nvPr>
            <p:ph sz="quarter" idx="1"/>
          </p:nvPr>
        </p:nvSpPr>
        <p:spPr/>
        <p:txBody>
          <a:bodyPr/>
          <a:lstStyle/>
          <a:p>
            <a:pPr algn="just"/>
            <a:r>
              <a:rPr lang="zh-CN" altLang="en-US" b="0" i="0" dirty="0">
                <a:effectLst/>
                <a:latin typeface="+mn-ea"/>
              </a:rPr>
              <a:t>据</a:t>
            </a:r>
            <a:r>
              <a:rPr lang="en-US" altLang="zh-CN" b="0" i="0" dirty="0">
                <a:effectLst/>
                <a:latin typeface="+mn-ea"/>
              </a:rPr>
              <a:t>2020</a:t>
            </a:r>
            <a:r>
              <a:rPr lang="zh-CN" altLang="en-US" b="0" i="0" dirty="0">
                <a:effectLst/>
                <a:latin typeface="+mn-ea"/>
              </a:rPr>
              <a:t>年美国全国餐馆协会</a:t>
            </a:r>
            <a:r>
              <a:rPr lang="en-US" altLang="zh-CN" b="0" i="0" dirty="0">
                <a:effectLst/>
                <a:latin typeface="+mn-ea"/>
              </a:rPr>
              <a:t>(NRA)</a:t>
            </a:r>
            <a:r>
              <a:rPr lang="zh-CN" altLang="en-US" b="0" i="0" dirty="0">
                <a:effectLst/>
                <a:latin typeface="+mn-ea"/>
              </a:rPr>
              <a:t>的调查发现：</a:t>
            </a:r>
            <a:endParaRPr lang="en-US" altLang="zh-CN" b="0" i="0" dirty="0">
              <a:effectLst/>
              <a:latin typeface="+mn-ea"/>
            </a:endParaRPr>
          </a:p>
          <a:p>
            <a:pPr lvl="1" algn="just"/>
            <a:r>
              <a:rPr lang="zh-CN" altLang="en-US" b="0" i="0" dirty="0">
                <a:effectLst/>
                <a:latin typeface="+mn-ea"/>
              </a:rPr>
              <a:t>美国</a:t>
            </a:r>
            <a:r>
              <a:rPr lang="en-US" altLang="zh-CN" b="1" i="0" dirty="0">
                <a:effectLst/>
                <a:latin typeface="+mn-ea"/>
              </a:rPr>
              <a:t>40%</a:t>
            </a:r>
            <a:r>
              <a:rPr lang="zh-CN" altLang="en-US" b="0" i="0" dirty="0">
                <a:effectLst/>
                <a:latin typeface="+mn-ea"/>
              </a:rPr>
              <a:t>的餐馆已经暂时，或永久性关闭；</a:t>
            </a:r>
            <a:endParaRPr lang="en-US" altLang="zh-CN" b="0" i="0" dirty="0">
              <a:effectLst/>
              <a:latin typeface="+mn-ea"/>
            </a:endParaRPr>
          </a:p>
          <a:p>
            <a:pPr lvl="1" algn="just"/>
            <a:r>
              <a:rPr lang="zh-CN" altLang="en-US" b="0" i="0" dirty="0">
                <a:effectLst/>
                <a:latin typeface="+mn-ea"/>
              </a:rPr>
              <a:t>约</a:t>
            </a:r>
            <a:r>
              <a:rPr lang="en-US" altLang="zh-CN" b="1" i="0" dirty="0">
                <a:effectLst/>
                <a:latin typeface="+mn-ea"/>
              </a:rPr>
              <a:t>800</a:t>
            </a:r>
            <a:r>
              <a:rPr lang="zh-CN" altLang="en-US" b="1" i="0" dirty="0">
                <a:effectLst/>
                <a:latin typeface="+mn-ea"/>
              </a:rPr>
              <a:t>万</a:t>
            </a:r>
            <a:r>
              <a:rPr lang="zh-CN" altLang="en-US" b="0" i="0" dirty="0">
                <a:effectLst/>
                <a:latin typeface="+mn-ea"/>
              </a:rPr>
              <a:t>员工已经被解雇，或暂时休假，占行业从业人员的三分之一以上。</a:t>
            </a:r>
            <a:endParaRPr lang="en-US" altLang="zh-CN" b="0" i="0" dirty="0">
              <a:effectLst/>
              <a:latin typeface="+mn-ea"/>
            </a:endParaRPr>
          </a:p>
          <a:p>
            <a:pPr lvl="1" algn="just"/>
            <a:r>
              <a:rPr lang="zh-CN" altLang="en-US" b="0" i="0" dirty="0">
                <a:effectLst/>
                <a:latin typeface="+mn-ea"/>
              </a:rPr>
              <a:t>假设经济在</a:t>
            </a:r>
            <a:r>
              <a:rPr lang="en-US" altLang="zh-CN" b="0" i="0" dirty="0">
                <a:effectLst/>
                <a:latin typeface="+mn-ea"/>
              </a:rPr>
              <a:t>6</a:t>
            </a:r>
            <a:r>
              <a:rPr lang="zh-CN" altLang="en-US" b="0" i="0" dirty="0">
                <a:effectLst/>
                <a:latin typeface="+mn-ea"/>
              </a:rPr>
              <a:t>月开始逐步恢复，到</a:t>
            </a:r>
            <a:r>
              <a:rPr lang="en-US" altLang="zh-CN" b="0" i="0" dirty="0">
                <a:effectLst/>
                <a:latin typeface="+mn-ea"/>
              </a:rPr>
              <a:t>2020</a:t>
            </a:r>
            <a:r>
              <a:rPr lang="zh-CN" altLang="en-US" b="0" i="0" dirty="0">
                <a:effectLst/>
                <a:latin typeface="+mn-ea"/>
              </a:rPr>
              <a:t>年年底，美国餐饮业的总损失也将达到</a:t>
            </a:r>
            <a:r>
              <a:rPr lang="en-US" altLang="zh-CN" b="1" i="0" dirty="0">
                <a:effectLst/>
                <a:latin typeface="+mn-ea"/>
              </a:rPr>
              <a:t>2400</a:t>
            </a:r>
            <a:r>
              <a:rPr lang="zh-CN" altLang="en-US" b="1" i="0" dirty="0">
                <a:effectLst/>
                <a:latin typeface="+mn-ea"/>
              </a:rPr>
              <a:t>亿美元</a:t>
            </a:r>
            <a:r>
              <a:rPr lang="zh-CN" altLang="en-US" b="0" i="0" dirty="0">
                <a:effectLst/>
                <a:latin typeface="+mn-ea"/>
              </a:rPr>
              <a:t>。</a:t>
            </a:r>
            <a:endParaRPr lang="en-US" altLang="zh-CN" b="0" i="0" dirty="0">
              <a:effectLst/>
              <a:latin typeface="+mn-ea"/>
            </a:endParaRPr>
          </a:p>
          <a:p>
            <a:pPr algn="just"/>
            <a:r>
              <a:rPr lang="zh-CN" altLang="en-US" dirty="0">
                <a:latin typeface="+mn-ea"/>
              </a:rPr>
              <a:t>据美国保险业游说团队估计：员工规模在</a:t>
            </a:r>
            <a:r>
              <a:rPr lang="en-US" altLang="zh-CN" dirty="0">
                <a:latin typeface="+mn-ea"/>
              </a:rPr>
              <a:t>100</a:t>
            </a:r>
            <a:r>
              <a:rPr lang="zh-CN" altLang="en-US" dirty="0">
                <a:latin typeface="+mn-ea"/>
              </a:rPr>
              <a:t>人以下企业的损失可能高达</a:t>
            </a:r>
            <a:r>
              <a:rPr lang="en-US" altLang="zh-CN" dirty="0">
                <a:latin typeface="+mn-ea"/>
              </a:rPr>
              <a:t>4310</a:t>
            </a:r>
            <a:r>
              <a:rPr lang="zh-CN" altLang="en-US" dirty="0">
                <a:latin typeface="+mn-ea"/>
              </a:rPr>
              <a:t>亿美元，与每年</a:t>
            </a:r>
            <a:r>
              <a:rPr lang="en-US" altLang="zh-CN" dirty="0">
                <a:latin typeface="+mn-ea"/>
              </a:rPr>
              <a:t>710</a:t>
            </a:r>
            <a:r>
              <a:rPr lang="zh-CN" altLang="en-US" dirty="0">
                <a:latin typeface="+mn-ea"/>
              </a:rPr>
              <a:t>亿美元的营业中断险保费相比，形成巨大反差。</a:t>
            </a:r>
            <a:endParaRPr lang="en-US" altLang="zh-CN" dirty="0">
              <a:latin typeface="+mn-ea"/>
            </a:endParaRPr>
          </a:p>
          <a:p>
            <a:pPr algn="just"/>
            <a:r>
              <a:rPr lang="zh-CN" altLang="en-US" dirty="0">
                <a:latin typeface="+mn-ea"/>
              </a:rPr>
              <a:t>如果政府“一意孤行”要保险“救”餐饮业，那么，接下来需要“救”的就是保险业。</a:t>
            </a:r>
          </a:p>
        </p:txBody>
      </p:sp>
    </p:spTree>
    <p:extLst>
      <p:ext uri="{BB962C8B-B14F-4D97-AF65-F5344CB8AC3E}">
        <p14:creationId xmlns:p14="http://schemas.microsoft.com/office/powerpoint/2010/main" val="18419676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3F584C-94B7-4CD3-BE47-E18C75EC51B5}"/>
              </a:ext>
            </a:extLst>
          </p:cNvPr>
          <p:cNvSpPr>
            <a:spLocks noGrp="1"/>
          </p:cNvSpPr>
          <p:nvPr>
            <p:ph type="title"/>
          </p:nvPr>
        </p:nvSpPr>
        <p:spPr/>
        <p:txBody>
          <a:bodyPr/>
          <a:lstStyle/>
          <a:p>
            <a:r>
              <a:rPr lang="zh-CN" altLang="en-US" dirty="0"/>
              <a:t>美国：情况更为严重</a:t>
            </a:r>
          </a:p>
        </p:txBody>
      </p:sp>
      <p:sp>
        <p:nvSpPr>
          <p:cNvPr id="3" name="内容占位符 2">
            <a:extLst>
              <a:ext uri="{FF2B5EF4-FFF2-40B4-BE49-F238E27FC236}">
                <a16:creationId xmlns:a16="http://schemas.microsoft.com/office/drawing/2014/main" id="{94D93F51-820F-45B4-B7DC-E50B97A53847}"/>
              </a:ext>
            </a:extLst>
          </p:cNvPr>
          <p:cNvSpPr>
            <a:spLocks noGrp="1"/>
          </p:cNvSpPr>
          <p:nvPr>
            <p:ph sz="quarter" idx="1"/>
          </p:nvPr>
        </p:nvSpPr>
        <p:spPr/>
        <p:txBody>
          <a:bodyPr/>
          <a:lstStyle/>
          <a:p>
            <a:pPr algn="just"/>
            <a:r>
              <a:rPr lang="zh-CN" altLang="en-US" b="0" i="0" dirty="0">
                <a:effectLst/>
                <a:latin typeface="+mn-ea"/>
              </a:rPr>
              <a:t>已有几个州的立法机构准备出台法案，迫使保险公司为企业营业中断进行赔偿，尤其是中小企业。</a:t>
            </a:r>
          </a:p>
          <a:p>
            <a:pPr algn="just"/>
            <a:r>
              <a:rPr lang="zh-CN" altLang="en-US" b="0" i="0" dirty="0">
                <a:effectLst/>
                <a:latin typeface="+mn-ea"/>
              </a:rPr>
              <a:t>美国保险业对此持坚决反对和抵制的态度，保险业认为此举属于“</a:t>
            </a:r>
            <a:r>
              <a:rPr lang="zh-CN" altLang="en-US" b="1" i="0" dirty="0">
                <a:effectLst/>
                <a:latin typeface="+mn-ea"/>
              </a:rPr>
              <a:t>违宪</a:t>
            </a:r>
            <a:r>
              <a:rPr lang="zh-CN" altLang="en-US" b="0" i="0" dirty="0">
                <a:effectLst/>
                <a:latin typeface="+mn-ea"/>
              </a:rPr>
              <a:t>”行为。</a:t>
            </a:r>
            <a:endParaRPr lang="en-US" altLang="zh-CN" b="0" i="0" dirty="0">
              <a:effectLst/>
              <a:latin typeface="+mn-ea"/>
            </a:endParaRPr>
          </a:p>
          <a:p>
            <a:pPr lvl="1" algn="just"/>
            <a:r>
              <a:rPr lang="zh-CN" altLang="en-US" b="0" i="0" dirty="0">
                <a:effectLst/>
                <a:latin typeface="+mn-ea"/>
              </a:rPr>
              <a:t>疫情并不属于“天灾”，也不符合合同条款规定的赔付情形。</a:t>
            </a:r>
            <a:endParaRPr lang="en-US" altLang="zh-CN" b="0" i="0" dirty="0">
              <a:effectLst/>
              <a:latin typeface="+mn-ea"/>
            </a:endParaRPr>
          </a:p>
          <a:p>
            <a:pPr lvl="1" algn="just"/>
            <a:r>
              <a:rPr lang="zh-CN" altLang="en-US" b="0" i="0" dirty="0">
                <a:effectLst/>
                <a:latin typeface="+mn-ea"/>
              </a:rPr>
              <a:t>一旦强制要求保险业对餐饮业者进行赔偿，大量保险公司都将面临申请破产，或者加入等待政府救助的行业名单。</a:t>
            </a:r>
          </a:p>
          <a:p>
            <a:endParaRPr lang="zh-CN" altLang="en-US" dirty="0">
              <a:latin typeface="+mn-ea"/>
            </a:endParaRPr>
          </a:p>
        </p:txBody>
      </p:sp>
    </p:spTree>
    <p:extLst>
      <p:ext uri="{BB962C8B-B14F-4D97-AF65-F5344CB8AC3E}">
        <p14:creationId xmlns:p14="http://schemas.microsoft.com/office/powerpoint/2010/main" val="3323253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企业财产保险的保险标的</a:t>
            </a:r>
            <a:r>
              <a:rPr lang="zh-CN" altLang="en-US"/>
              <a:t> </a:t>
            </a:r>
          </a:p>
        </p:txBody>
      </p:sp>
      <p:sp>
        <p:nvSpPr>
          <p:cNvPr id="12291" name="Rectangle 3"/>
          <p:cNvSpPr>
            <a:spLocks noGrp="1" noChangeArrowheads="1"/>
          </p:cNvSpPr>
          <p:nvPr>
            <p:ph sz="quarter" idx="1"/>
          </p:nvPr>
        </p:nvSpPr>
        <p:spPr>
          <a:xfrm>
            <a:off x="611188" y="1484313"/>
            <a:ext cx="7772400" cy="5029200"/>
          </a:xfrm>
        </p:spPr>
        <p:txBody>
          <a:bodyPr/>
          <a:lstStyle/>
          <a:p>
            <a:pPr eaLnBrk="1" hangingPunct="1"/>
            <a:r>
              <a:rPr lang="zh-CN" altLang="en-US" sz="2800"/>
              <a:t>可保财产：存放在固定地点并且处于相对静止状态的财产（按会计科目或财产项目确定） </a:t>
            </a:r>
          </a:p>
          <a:p>
            <a:pPr eaLnBrk="1" hangingPunct="1"/>
            <a:r>
              <a:rPr lang="zh-CN" altLang="en-US"/>
              <a:t>特保财产 </a:t>
            </a:r>
            <a:r>
              <a:rPr lang="zh-CN" altLang="en-US" sz="2800"/>
              <a:t>：必须经被保险人与保险人特别约定，并在保险单上载明，否则不在保险标的范围以内 </a:t>
            </a:r>
          </a:p>
          <a:p>
            <a:pPr lvl="1" algn="just" eaLnBrk="1" hangingPunct="1"/>
            <a:r>
              <a:rPr lang="zh-CN" altLang="en-US" sz="2400"/>
              <a:t>不增加费率的特保财产。因为这些财产的市场价格变化较大或无固定的价格（如金银珠宝），或者因为受某些风险的影响较小（如桥梁等）。</a:t>
            </a:r>
          </a:p>
          <a:p>
            <a:pPr lvl="1" algn="just" eaLnBrk="1" hangingPunct="1"/>
            <a:r>
              <a:rPr lang="zh-CN" altLang="en-US" sz="2400"/>
              <a:t>需要增加费率才能特保的财产，是为了适应或满足部分行业的特殊需要（如矿井、矿坑内的设备和物资）。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企业财产保险的保险标的</a:t>
            </a:r>
          </a:p>
        </p:txBody>
      </p:sp>
      <p:sp>
        <p:nvSpPr>
          <p:cNvPr id="13315" name="Rectangle 3"/>
          <p:cNvSpPr>
            <a:spLocks noGrp="1" noChangeArrowheads="1"/>
          </p:cNvSpPr>
          <p:nvPr>
            <p:ph sz="quarter" idx="1"/>
          </p:nvPr>
        </p:nvSpPr>
        <p:spPr>
          <a:xfrm>
            <a:off x="457200" y="1600200"/>
            <a:ext cx="7467600" cy="4873625"/>
          </a:xfrm>
        </p:spPr>
        <p:txBody>
          <a:bodyPr/>
          <a:lstStyle/>
          <a:p>
            <a:pPr eaLnBrk="1" hangingPunct="1"/>
            <a:r>
              <a:rPr lang="zh-CN" altLang="en-US"/>
              <a:t>不承保的财产</a:t>
            </a:r>
          </a:p>
          <a:p>
            <a:pPr lvl="1" eaLnBrk="1" hangingPunct="1"/>
            <a:r>
              <a:rPr lang="zh-CN" altLang="en-US">
                <a:latin typeface="宋体" pitchFamily="2" charset="-122"/>
              </a:rPr>
              <a:t>不属于一般性生产资料或商品的财产（土地）</a:t>
            </a:r>
          </a:p>
          <a:p>
            <a:pPr lvl="1" eaLnBrk="1" hangingPunct="1"/>
            <a:r>
              <a:rPr lang="zh-CN" altLang="en-US">
                <a:latin typeface="宋体" pitchFamily="2" charset="-122"/>
              </a:rPr>
              <a:t> 缺乏价值依据或很难鉴定其价值的财产（图表、电脑资料、票据）</a:t>
            </a:r>
          </a:p>
          <a:p>
            <a:pPr lvl="1" eaLnBrk="1" hangingPunct="1"/>
            <a:r>
              <a:rPr lang="zh-CN" altLang="en-US">
                <a:latin typeface="宋体" pitchFamily="2" charset="-122"/>
              </a:rPr>
              <a:t>与政府的有关法令相抵触的财产（违章建筑）</a:t>
            </a:r>
          </a:p>
          <a:p>
            <a:pPr lvl="1" eaLnBrk="1" hangingPunct="1"/>
            <a:r>
              <a:rPr lang="zh-CN" altLang="en-US">
                <a:latin typeface="宋体" pitchFamily="2" charset="-122"/>
              </a:rPr>
              <a:t> 必然会发生危险的财产（危险建筑）</a:t>
            </a:r>
          </a:p>
          <a:p>
            <a:pPr lvl="1" eaLnBrk="1" hangingPunct="1"/>
            <a:r>
              <a:rPr lang="zh-CN" altLang="en-US">
                <a:latin typeface="宋体" pitchFamily="2" charset="-122"/>
              </a:rPr>
              <a:t>可以由其他险种承保的财产（机动车辆等）</a:t>
            </a:r>
            <a:endParaRPr lang="zh-CN" altLang="en-US" sz="2400">
              <a:latin typeface="宋体"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zh-CN" altLang="en-US" dirty="0"/>
              <a:t>二、保险责任 </a:t>
            </a:r>
          </a:p>
        </p:txBody>
      </p:sp>
      <p:sp>
        <p:nvSpPr>
          <p:cNvPr id="15363" name="Rectangle 3"/>
          <p:cNvSpPr>
            <a:spLocks noGrp="1" noChangeArrowheads="1"/>
          </p:cNvSpPr>
          <p:nvPr>
            <p:ph sz="quarter" idx="1"/>
          </p:nvPr>
        </p:nvSpPr>
        <p:spPr>
          <a:xfrm>
            <a:off x="1219200" y="1600200"/>
            <a:ext cx="7772400" cy="5068888"/>
          </a:xfrm>
        </p:spPr>
        <p:txBody>
          <a:bodyPr/>
          <a:lstStyle/>
          <a:p>
            <a:pPr eaLnBrk="1" hangingPunct="1"/>
            <a:r>
              <a:rPr lang="zh-CN" altLang="en-US" sz="2800" dirty="0"/>
              <a:t>基本险保险责任：</a:t>
            </a:r>
          </a:p>
          <a:p>
            <a:pPr lvl="1" eaLnBrk="1" hangingPunct="1"/>
            <a:r>
              <a:rPr lang="zh-CN" altLang="en-US" sz="2400" dirty="0"/>
              <a:t>因火灾、爆炸、雷击、飞行物体及其他空中运行物体坠落所致损失</a:t>
            </a:r>
          </a:p>
          <a:p>
            <a:pPr lvl="1" eaLnBrk="1" hangingPunct="1"/>
            <a:r>
              <a:rPr lang="zh-CN" altLang="en-US" sz="2400" dirty="0"/>
              <a:t>发生保险事故时，为了抢救保险标的或防止灾害蔓延，采取合理必要的措施而造成保险财产的损失</a:t>
            </a:r>
            <a:r>
              <a:rPr lang="zh-CN" altLang="en-US" sz="2400" dirty="0">
                <a:latin typeface="Arial" charset="0"/>
              </a:rPr>
              <a:t> </a:t>
            </a:r>
            <a:endParaRPr lang="zh-CN" altLang="en-US" sz="2400" dirty="0"/>
          </a:p>
          <a:p>
            <a:pPr lvl="1" eaLnBrk="1" hangingPunct="1"/>
            <a:r>
              <a:rPr lang="zh-CN" altLang="en-US" sz="2400" dirty="0"/>
              <a:t>在发生保险事故后，为了抢救、减少保险财产损失，对保险财产采取施救、保护措施而支出的必要、合理费用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三、保险责任</a:t>
            </a:r>
          </a:p>
        </p:txBody>
      </p:sp>
      <p:sp>
        <p:nvSpPr>
          <p:cNvPr id="1638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基本险除外责任</a:t>
            </a:r>
          </a:p>
          <a:p>
            <a:pPr lvl="1" eaLnBrk="1" hangingPunct="1">
              <a:lnSpc>
                <a:spcPct val="90000"/>
              </a:lnSpc>
            </a:pPr>
            <a:r>
              <a:rPr lang="zh-CN" altLang="en-US" dirty="0"/>
              <a:t>绝对除外责任：战争行为；地震；核风险；被保险人及其代表的故意行为或纵容所致；</a:t>
            </a:r>
            <a:r>
              <a:rPr lang="zh-CN" altLang="zh-CN" dirty="0"/>
              <a:t>行政行为或司法行为</a:t>
            </a:r>
            <a:endParaRPr lang="zh-CN" altLang="en-US" dirty="0"/>
          </a:p>
          <a:p>
            <a:pPr lvl="1" eaLnBrk="1" hangingPunct="1">
              <a:lnSpc>
                <a:spcPct val="90000"/>
              </a:lnSpc>
            </a:pPr>
            <a:r>
              <a:rPr lang="zh-CN" altLang="en-US" dirty="0"/>
              <a:t>自然灾害</a:t>
            </a:r>
          </a:p>
          <a:p>
            <a:pPr lvl="1" eaLnBrk="1" hangingPunct="1">
              <a:lnSpc>
                <a:spcPct val="90000"/>
              </a:lnSpc>
            </a:pPr>
            <a:r>
              <a:rPr lang="zh-CN" altLang="en-US" dirty="0"/>
              <a:t>自然损失</a:t>
            </a:r>
          </a:p>
          <a:p>
            <a:pPr lvl="1" eaLnBrk="1" hangingPunct="1">
              <a:lnSpc>
                <a:spcPct val="90000"/>
              </a:lnSpc>
            </a:pPr>
            <a:r>
              <a:rPr lang="zh-CN" altLang="en-US" dirty="0"/>
              <a:t>污染</a:t>
            </a:r>
          </a:p>
          <a:p>
            <a:pPr lvl="1" eaLnBrk="1" hangingPunct="1">
              <a:lnSpc>
                <a:spcPct val="90000"/>
              </a:lnSpc>
            </a:pPr>
            <a:r>
              <a:rPr lang="zh-CN" altLang="en-US" dirty="0"/>
              <a:t>间接损失 </a:t>
            </a:r>
          </a:p>
          <a:p>
            <a:pPr lvl="1" eaLnBrk="1" hangingPunct="1">
              <a:lnSpc>
                <a:spcPct val="90000"/>
              </a:lnSpc>
            </a:pPr>
            <a:r>
              <a:rPr lang="zh-CN" altLang="en-US" dirty="0"/>
              <a:t>户外财产的损失</a:t>
            </a:r>
            <a:endParaRPr lang="en-US" altLang="zh-CN" dirty="0"/>
          </a:p>
          <a:p>
            <a:pPr lvl="1" eaLnBrk="1" hangingPunct="1">
              <a:lnSpc>
                <a:spcPct val="90000"/>
              </a:lnSpc>
            </a:pPr>
            <a:r>
              <a:rPr lang="zh-CN" altLang="en-US" dirty="0"/>
              <a:t>其他保险予以保障的损失</a:t>
            </a:r>
            <a:endParaRPr lang="en-US" altLang="zh-CN" dirty="0"/>
          </a:p>
          <a:p>
            <a:pPr lvl="1" eaLnBrk="1" hangingPunct="1">
              <a:lnSpc>
                <a:spcPct val="90000"/>
              </a:lnSpc>
            </a:pPr>
            <a:endParaRPr lang="en-US" altLang="zh-CN" dirty="0"/>
          </a:p>
          <a:p>
            <a:pPr lvl="1" eaLnBrk="1" hangingPunct="1">
              <a:lnSpc>
                <a:spcPct val="90000"/>
              </a:lnSpc>
            </a:pPr>
            <a:r>
              <a:rPr lang="zh-CN" altLang="en-US" dirty="0"/>
              <a:t>特别的：</a:t>
            </a:r>
            <a:endParaRPr lang="en-US" altLang="zh-CN" dirty="0"/>
          </a:p>
          <a:p>
            <a:pPr lvl="2" eaLnBrk="1" hangingPunct="1">
              <a:lnSpc>
                <a:spcPct val="90000"/>
              </a:lnSpc>
            </a:pPr>
            <a:r>
              <a:rPr lang="zh-CN" altLang="en-US" dirty="0"/>
              <a:t>抢劫、盗窃 </a:t>
            </a:r>
          </a:p>
          <a:p>
            <a:pPr lvl="2" eaLnBrk="1" hangingPunct="1">
              <a:lnSpc>
                <a:spcPct val="90000"/>
              </a:lnSpc>
            </a:pPr>
            <a:r>
              <a:rPr lang="zh-CN" altLang="en-US" dirty="0"/>
              <a:t>行政行为</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zh-CN" altLang="en-US" sz="3600"/>
              <a:t>综合险保险责任</a:t>
            </a:r>
            <a:r>
              <a:rPr lang="en-US" altLang="zh-CN" sz="3600"/>
              <a:t>=</a:t>
            </a:r>
            <a:r>
              <a:rPr lang="zh-CN" altLang="en-US" sz="3600"/>
              <a:t>基本险</a:t>
            </a:r>
            <a:r>
              <a:rPr lang="en-US" altLang="zh-CN" sz="3600"/>
              <a:t>+</a:t>
            </a:r>
            <a:r>
              <a:rPr lang="zh-CN" altLang="en-US" sz="3600"/>
              <a:t>下列损失</a:t>
            </a:r>
            <a:r>
              <a:rPr lang="zh-CN" altLang="en-US"/>
              <a:t> </a:t>
            </a:r>
          </a:p>
        </p:txBody>
      </p:sp>
      <p:sp>
        <p:nvSpPr>
          <p:cNvPr id="17411" name="Rectangle 3"/>
          <p:cNvSpPr>
            <a:spLocks noGrp="1" noChangeArrowheads="1"/>
          </p:cNvSpPr>
          <p:nvPr>
            <p:ph sz="quarter" idx="1"/>
          </p:nvPr>
        </p:nvSpPr>
        <p:spPr>
          <a:xfrm>
            <a:off x="457200" y="1600200"/>
            <a:ext cx="7467600" cy="4873625"/>
          </a:xfrm>
        </p:spPr>
        <p:txBody>
          <a:bodyPr/>
          <a:lstStyle/>
          <a:p>
            <a:pPr marL="273050" lvl="1" eaLnBrk="1" hangingPunct="1">
              <a:spcBef>
                <a:spcPts val="600"/>
              </a:spcBef>
              <a:buSzPct val="70000"/>
              <a:buFont typeface="Wingdings" pitchFamily="2" charset="2"/>
              <a:buChar char=""/>
            </a:pPr>
            <a:r>
              <a:rPr lang="zh-CN" altLang="zh-CN" sz="2400" dirty="0"/>
              <a:t>暴雨、洪水、暴风、龙卷风、冰雹、台风、飓风、暴雪、冰凌、突发性滑坡、崩塌、泥石流、地面突然下陷下沉</a:t>
            </a:r>
            <a:endParaRPr lang="en-US" altLang="zh-CN" sz="2400" dirty="0"/>
          </a:p>
          <a:p>
            <a:pPr marL="273050" lvl="1" eaLnBrk="1" hangingPunct="1">
              <a:spcBef>
                <a:spcPts val="600"/>
              </a:spcBef>
              <a:buSzPct val="70000"/>
              <a:buFont typeface="Wingdings" pitchFamily="2" charset="2"/>
              <a:buChar char=""/>
            </a:pPr>
            <a:r>
              <a:rPr lang="zh-CN" altLang="en-US" sz="2400" dirty="0"/>
              <a:t>被保险人</a:t>
            </a:r>
            <a:r>
              <a:rPr lang="zh-CN" altLang="en-US" sz="2400" u="sng" dirty="0"/>
              <a:t>拥有财产所有权</a:t>
            </a:r>
            <a:r>
              <a:rPr lang="zh-CN" altLang="en-US" sz="2400" dirty="0"/>
              <a:t>的自用供电、供水、供气设备</a:t>
            </a:r>
            <a:r>
              <a:rPr lang="zh-CN" altLang="en-US" sz="2400" u="sng" dirty="0"/>
              <a:t>因保险事故</a:t>
            </a:r>
            <a:r>
              <a:rPr lang="zh-CN" altLang="en-US" sz="2400" dirty="0"/>
              <a:t>遭受损坏，引起停电、停水、停气以致造成</a:t>
            </a:r>
            <a:r>
              <a:rPr lang="zh-CN" altLang="en-US" sz="2400" u="sng" dirty="0"/>
              <a:t>保险标的</a:t>
            </a:r>
            <a:r>
              <a:rPr lang="zh-CN" altLang="en-US" sz="2400" dirty="0"/>
              <a:t>的</a:t>
            </a:r>
            <a:r>
              <a:rPr lang="zh-CN" altLang="en-US" sz="2400" u="sng" dirty="0"/>
              <a:t>直接损失</a:t>
            </a:r>
            <a:r>
              <a:rPr lang="zh-CN" altLang="en-US" sz="2400" dirty="0"/>
              <a:t>（三停）</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Oriel</Template>
  <TotalTime>1958</TotalTime>
  <Words>4018</Words>
  <Application>Microsoft Office PowerPoint</Application>
  <PresentationFormat>全屏显示(4:3)</PresentationFormat>
  <Paragraphs>300</Paragraphs>
  <Slides>48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48</vt:i4>
      </vt:variant>
    </vt:vector>
  </HeadingPairs>
  <TitlesOfParts>
    <vt:vector size="56" baseType="lpstr">
      <vt:lpstr>宋体</vt:lpstr>
      <vt:lpstr>Arial</vt:lpstr>
      <vt:lpstr>Century Schoolbook</vt:lpstr>
      <vt:lpstr>Times New Roman</vt:lpstr>
      <vt:lpstr>Verdana</vt:lpstr>
      <vt:lpstr>Wingdings</vt:lpstr>
      <vt:lpstr>Wingdings 2</vt:lpstr>
      <vt:lpstr>凸显</vt:lpstr>
      <vt:lpstr>财产保险</vt:lpstr>
      <vt:lpstr>第一节 企业财产保险 </vt:lpstr>
      <vt:lpstr>PowerPoint 演示文稿</vt:lpstr>
      <vt:lpstr>问题</vt:lpstr>
      <vt:lpstr>一、企业财产保险的保险标的 </vt:lpstr>
      <vt:lpstr>一、企业财产保险的保险标的</vt:lpstr>
      <vt:lpstr>二、保险责任 </vt:lpstr>
      <vt:lpstr>三、保险责任</vt:lpstr>
      <vt:lpstr>综合险保险责任=基本险+下列损失 </vt:lpstr>
      <vt:lpstr>一切险的保险责任与除外责任 </vt:lpstr>
      <vt:lpstr>三、保险金额和保险价值 </vt:lpstr>
      <vt:lpstr>四、企业财产保险的赔偿处理 </vt:lpstr>
      <vt:lpstr>四、企业财产保险的赔偿处理 </vt:lpstr>
      <vt:lpstr>五、企业财产保险被保险人义务 </vt:lpstr>
      <vt:lpstr>六、费率因素</vt:lpstr>
      <vt:lpstr>七、企业财产保险特别附加条款 </vt:lpstr>
      <vt:lpstr>第二节</vt:lpstr>
      <vt:lpstr>家财险市场份额情况</vt:lpstr>
      <vt:lpstr>一、家庭财产综合保险 </vt:lpstr>
      <vt:lpstr>一、家庭财产综合保险</vt:lpstr>
      <vt:lpstr>一、家庭财产综合保险</vt:lpstr>
      <vt:lpstr>一、家庭财产综合保险</vt:lpstr>
      <vt:lpstr>一、家庭财产综合保险</vt:lpstr>
      <vt:lpstr>一、家庭财产综合保险</vt:lpstr>
      <vt:lpstr>二、家庭财产保险两全险 </vt:lpstr>
      <vt:lpstr>三、投资型家庭财产保险</vt:lpstr>
      <vt:lpstr>三、家庭财产保险附加险 </vt:lpstr>
      <vt:lpstr>第三节</vt:lpstr>
      <vt:lpstr>一、保险责任</vt:lpstr>
      <vt:lpstr>二、除外责任</vt:lpstr>
      <vt:lpstr>三、赔偿期限</vt:lpstr>
      <vt:lpstr>四、保险金额</vt:lpstr>
      <vt:lpstr>四、保险金额</vt:lpstr>
      <vt:lpstr>五、赔偿计算 </vt:lpstr>
      <vt:lpstr>五、赔偿计算</vt:lpstr>
      <vt:lpstr>五、赔偿计算</vt:lpstr>
      <vt:lpstr>五、赔偿计算</vt:lpstr>
      <vt:lpstr>六、费率</vt:lpstr>
      <vt:lpstr>七、免赔额</vt:lpstr>
      <vt:lpstr>案例：保险可赔偿企业因疫情而停工的损失吗？</vt:lpstr>
      <vt:lpstr>案例：保险可赔偿企业因疫情而停工的损失吗？</vt:lpstr>
      <vt:lpstr>案例：保险可赔偿企业因疫情而停工的损失吗？</vt:lpstr>
      <vt:lpstr>英国：测试性诉讼</vt:lpstr>
      <vt:lpstr>英国：测试性诉讼</vt:lpstr>
      <vt:lpstr>英国：测试性诉讼</vt:lpstr>
      <vt:lpstr>法国：保险公司败诉</vt:lpstr>
      <vt:lpstr>美国：情况更为严重</vt:lpstr>
      <vt:lpstr>美国：情况更为严重</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财产保险概述</dc:title>
  <dc:creator>魏陆</dc:creator>
  <cp:lastModifiedBy>粟 芳</cp:lastModifiedBy>
  <cp:revision>72</cp:revision>
  <dcterms:created xsi:type="dcterms:W3CDTF">2003-04-30T08:23:49Z</dcterms:created>
  <dcterms:modified xsi:type="dcterms:W3CDTF">2022-08-27T03:21:27Z</dcterms:modified>
</cp:coreProperties>
</file>