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6" r:id="rId2"/>
    <p:sldId id="343" r:id="rId3"/>
    <p:sldId id="648" r:id="rId4"/>
    <p:sldId id="647" r:id="rId5"/>
    <p:sldId id="643" r:id="rId6"/>
    <p:sldId id="546" r:id="rId7"/>
    <p:sldId id="629" r:id="rId8"/>
    <p:sldId id="630" r:id="rId9"/>
    <p:sldId id="631" r:id="rId10"/>
    <p:sldId id="547" r:id="rId11"/>
    <p:sldId id="602" r:id="rId12"/>
    <p:sldId id="549" r:id="rId13"/>
    <p:sldId id="551" r:id="rId14"/>
    <p:sldId id="552" r:id="rId15"/>
    <p:sldId id="603" r:id="rId16"/>
    <p:sldId id="637" r:id="rId17"/>
    <p:sldId id="638" r:id="rId18"/>
    <p:sldId id="639" r:id="rId19"/>
    <p:sldId id="640" r:id="rId20"/>
    <p:sldId id="642" r:id="rId21"/>
    <p:sldId id="644" r:id="rId22"/>
    <p:sldId id="555" r:id="rId23"/>
    <p:sldId id="635" r:id="rId24"/>
    <p:sldId id="634" r:id="rId25"/>
    <p:sldId id="636" r:id="rId26"/>
    <p:sldId id="604" r:id="rId27"/>
    <p:sldId id="645" r:id="rId28"/>
    <p:sldId id="553" r:id="rId29"/>
    <p:sldId id="605" r:id="rId30"/>
    <p:sldId id="556" r:id="rId31"/>
    <p:sldId id="557" r:id="rId32"/>
    <p:sldId id="558" r:id="rId33"/>
    <p:sldId id="559" r:id="rId34"/>
    <p:sldId id="606" r:id="rId35"/>
    <p:sldId id="560" r:id="rId36"/>
    <p:sldId id="561" r:id="rId37"/>
    <p:sldId id="562" r:id="rId38"/>
    <p:sldId id="565" r:id="rId39"/>
    <p:sldId id="566" r:id="rId40"/>
    <p:sldId id="622" r:id="rId41"/>
    <p:sldId id="623" r:id="rId42"/>
    <p:sldId id="624" r:id="rId43"/>
    <p:sldId id="625" r:id="rId44"/>
    <p:sldId id="626" r:id="rId45"/>
    <p:sldId id="627" r:id="rId46"/>
    <p:sldId id="646" r:id="rId47"/>
    <p:sldId id="571" r:id="rId48"/>
    <p:sldId id="633" r:id="rId49"/>
    <p:sldId id="572" r:id="rId50"/>
    <p:sldId id="608" r:id="rId51"/>
    <p:sldId id="651" r:id="rId52"/>
    <p:sldId id="652" r:id="rId53"/>
    <p:sldId id="654" r:id="rId54"/>
    <p:sldId id="655" r:id="rId55"/>
    <p:sldId id="656" r:id="rId56"/>
    <p:sldId id="657" r:id="rId57"/>
    <p:sldId id="660" r:id="rId58"/>
    <p:sldId id="661" r:id="rId59"/>
    <p:sldId id="662" r:id="rId60"/>
    <p:sldId id="663" r:id="rId61"/>
    <p:sldId id="664" r:id="rId62"/>
    <p:sldId id="665" r:id="rId63"/>
    <p:sldId id="666" r:id="rId64"/>
    <p:sldId id="667" r:id="rId65"/>
    <p:sldId id="668" r:id="rId66"/>
    <p:sldId id="669" r:id="rId67"/>
    <p:sldId id="670" r:id="rId68"/>
    <p:sldId id="258" r:id="rId69"/>
  </p:sldIdLst>
  <p:sldSz cx="12190413" cy="6859588"/>
  <p:notesSz cx="6858000" cy="9144000"/>
  <p:defaultTextStyle>
    <a:defPPr>
      <a:defRPr lang="zh-CN"/>
    </a:defPPr>
    <a:lvl1pPr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1pPr>
    <a:lvl2pPr marL="520700" indent="-63500"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2pPr>
    <a:lvl3pPr marL="1042988" indent="-128588"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3pPr>
    <a:lvl4pPr marL="1565275" indent="-193675"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4pPr>
    <a:lvl5pPr marL="2085975" indent="-257175"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21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21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21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2100"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6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1D20"/>
    <a:srgbClr val="9709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11" autoAdjust="0"/>
    <p:restoredTop sz="94660" autoAdjust="0"/>
  </p:normalViewPr>
  <p:slideViewPr>
    <p:cSldViewPr>
      <p:cViewPr varScale="1">
        <p:scale>
          <a:sx n="66" d="100"/>
          <a:sy n="66" d="100"/>
        </p:scale>
        <p:origin x="460" y="-16"/>
      </p:cViewPr>
      <p:guideLst>
        <p:guide orient="horz" pos="2160"/>
        <p:guide pos="3866"/>
      </p:guideLst>
    </p:cSldViewPr>
  </p:slid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C70ADB2-1A07-4EFA-B6B4-D5C43CDECD3C}" type="doc">
      <dgm:prSet loTypeId="urn:microsoft.com/office/officeart/2005/8/layout/hProcess9#1" loCatId="process" qsTypeId="urn:microsoft.com/office/officeart/2005/8/quickstyle/3d1#1" qsCatId="3D" csTypeId="urn:microsoft.com/office/officeart/2005/8/colors/colorful2#1" csCatId="colorful" phldr="1"/>
      <dgm:spPr/>
      <dgm:t>
        <a:bodyPr/>
        <a:lstStyle/>
        <a:p>
          <a:endParaRPr lang="zh-CN" altLang="en-US"/>
        </a:p>
      </dgm:t>
    </dgm:pt>
    <dgm:pt modelId="{4B88F05E-C82B-4F46-9F60-4F55EB62B865}">
      <dgm:prSet/>
      <dgm:spPr/>
      <dgm:t>
        <a:bodyPr/>
        <a:lstStyle/>
        <a:p>
          <a:pPr rtl="0"/>
          <a:r>
            <a:rPr lang="zh-CN" altLang="en-US" b="1" dirty="0">
              <a:solidFill>
                <a:schemeClr val="tx1"/>
              </a:solidFill>
            </a:rPr>
            <a:t>表示</a:t>
          </a:r>
          <a:endParaRPr lang="en-US" altLang="zh-CN" b="1" dirty="0">
            <a:solidFill>
              <a:schemeClr val="tx1"/>
            </a:solidFill>
          </a:endParaRPr>
        </a:p>
        <a:p>
          <a:pPr rtl="0"/>
          <a:r>
            <a:rPr lang="en-US" altLang="zh-CN" dirty="0">
              <a:solidFill>
                <a:schemeClr val="tx1"/>
              </a:solidFill>
            </a:rPr>
            <a:t>(Representation)</a:t>
          </a:r>
        </a:p>
      </dgm:t>
    </dgm:pt>
    <dgm:pt modelId="{B8CF3230-F6BC-443F-9CE1-B6F052EAA678}" type="parTrans" cxnId="{8094282D-A4FE-4F98-ABBF-1AA744C26E1D}">
      <dgm:prSet/>
      <dgm:spPr/>
      <dgm:t>
        <a:bodyPr/>
        <a:lstStyle/>
        <a:p>
          <a:endParaRPr lang="zh-CN" altLang="en-US"/>
        </a:p>
      </dgm:t>
    </dgm:pt>
    <dgm:pt modelId="{7FCDBB50-36C0-4ECA-B9B9-4191FD649D8D}" type="sibTrans" cxnId="{8094282D-A4FE-4F98-ABBF-1AA744C26E1D}">
      <dgm:prSet/>
      <dgm:spPr/>
      <dgm:t>
        <a:bodyPr/>
        <a:lstStyle/>
        <a:p>
          <a:endParaRPr lang="zh-CN" altLang="en-US"/>
        </a:p>
      </dgm:t>
    </dgm:pt>
    <dgm:pt modelId="{88F92804-26FA-4EBA-8DEC-F94584D8938C}">
      <dgm:prSet/>
      <dgm:spPr/>
      <dgm:t>
        <a:bodyPr/>
        <a:lstStyle/>
        <a:p>
          <a:pPr rtl="0"/>
          <a:r>
            <a:rPr lang="zh-CN" b="1" dirty="0">
              <a:solidFill>
                <a:schemeClr val="tx1"/>
              </a:solidFill>
            </a:rPr>
            <a:t>训练</a:t>
          </a:r>
          <a:endParaRPr lang="en-US" altLang="zh-CN" b="1" dirty="0">
            <a:solidFill>
              <a:schemeClr val="tx1"/>
            </a:solidFill>
          </a:endParaRPr>
        </a:p>
        <a:p>
          <a:pPr rtl="0"/>
          <a:r>
            <a:rPr lang="en-US" dirty="0">
              <a:solidFill>
                <a:schemeClr val="tx1"/>
              </a:solidFill>
            </a:rPr>
            <a:t>(Training/Learning)</a:t>
          </a:r>
          <a:endParaRPr lang="zh-CN" dirty="0">
            <a:solidFill>
              <a:schemeClr val="tx1"/>
            </a:solidFill>
          </a:endParaRPr>
        </a:p>
      </dgm:t>
    </dgm:pt>
    <dgm:pt modelId="{2A4834F5-09BE-4A30-9556-3DC32E981ABF}" type="parTrans" cxnId="{809248B9-FE90-40B4-AE57-4D30791DB25E}">
      <dgm:prSet/>
      <dgm:spPr/>
      <dgm:t>
        <a:bodyPr/>
        <a:lstStyle/>
        <a:p>
          <a:endParaRPr lang="zh-CN" altLang="en-US"/>
        </a:p>
      </dgm:t>
    </dgm:pt>
    <dgm:pt modelId="{BB6142F5-C415-489E-97C8-537E3C808125}" type="sibTrans" cxnId="{809248B9-FE90-40B4-AE57-4D30791DB25E}">
      <dgm:prSet/>
      <dgm:spPr/>
      <dgm:t>
        <a:bodyPr/>
        <a:lstStyle/>
        <a:p>
          <a:endParaRPr lang="zh-CN" altLang="en-US"/>
        </a:p>
      </dgm:t>
    </dgm:pt>
    <dgm:pt modelId="{B2B412C1-CDBD-46E6-819C-35D5A74FA007}">
      <dgm:prSet phldr="0" custT="1"/>
      <dgm:spPr/>
      <dgm:t>
        <a:bodyPr vert="horz" wrap="square"/>
        <a:lstStyle/>
        <a:p>
          <a:pPr rtl="0">
            <a:lnSpc>
              <a:spcPct val="100000"/>
            </a:lnSpc>
            <a:spcBef>
              <a:spcPct val="0"/>
            </a:spcBef>
            <a:spcAft>
              <a:spcPct val="35000"/>
            </a:spcAft>
          </a:pPr>
          <a:r>
            <a:rPr lang="zh-CN" sz="2000" b="1" dirty="0">
              <a:solidFill>
                <a:schemeClr val="tx1"/>
              </a:solidFill>
            </a:rPr>
            <a:t>测试</a:t>
          </a:r>
          <a:endParaRPr lang="en-US" altLang="zh-CN" sz="2000" b="1" dirty="0">
            <a:solidFill>
              <a:schemeClr val="tx1"/>
            </a:solidFill>
          </a:endParaRPr>
        </a:p>
        <a:p>
          <a:pPr rtl="0">
            <a:lnSpc>
              <a:spcPct val="100000"/>
            </a:lnSpc>
            <a:spcBef>
              <a:spcPct val="0"/>
            </a:spcBef>
            <a:spcAft>
              <a:spcPct val="35000"/>
            </a:spcAft>
          </a:pPr>
          <a:r>
            <a:rPr lang="en-US" sz="2000" b="1" dirty="0">
              <a:solidFill>
                <a:schemeClr val="tx1"/>
              </a:solidFill>
            </a:rPr>
            <a:t>(Testing/Predicting/Inference)</a:t>
          </a:r>
        </a:p>
      </dgm:t>
    </dgm:pt>
    <dgm:pt modelId="{A8C7924E-7A81-49C1-AE22-EDD3FDFA5869}" type="parTrans" cxnId="{DDE9B80E-A1EA-4EB4-B187-DD9AB0E7E0B7}">
      <dgm:prSet/>
      <dgm:spPr/>
      <dgm:t>
        <a:bodyPr/>
        <a:lstStyle/>
        <a:p>
          <a:endParaRPr lang="zh-CN" altLang="en-US"/>
        </a:p>
      </dgm:t>
    </dgm:pt>
    <dgm:pt modelId="{89E8B735-DC87-4ACB-85CE-2C96F60ADD85}" type="sibTrans" cxnId="{DDE9B80E-A1EA-4EB4-B187-DD9AB0E7E0B7}">
      <dgm:prSet/>
      <dgm:spPr/>
      <dgm:t>
        <a:bodyPr/>
        <a:lstStyle/>
        <a:p>
          <a:endParaRPr lang="zh-CN" altLang="en-US"/>
        </a:p>
      </dgm:t>
    </dgm:pt>
    <dgm:pt modelId="{A8BD8460-C1F2-46E2-B870-862B04482E18}" type="pres">
      <dgm:prSet presAssocID="{4C70ADB2-1A07-4EFA-B6B4-D5C43CDECD3C}" presName="CompostProcess" presStyleCnt="0">
        <dgm:presLayoutVars>
          <dgm:dir/>
          <dgm:resizeHandles val="exact"/>
        </dgm:presLayoutVars>
      </dgm:prSet>
      <dgm:spPr/>
      <dgm:t>
        <a:bodyPr/>
        <a:lstStyle/>
        <a:p>
          <a:endParaRPr lang="zh-CN" altLang="en-US"/>
        </a:p>
      </dgm:t>
    </dgm:pt>
    <dgm:pt modelId="{6967FC14-625F-45DA-8AB3-2A33E2AE6F18}" type="pres">
      <dgm:prSet presAssocID="{4C70ADB2-1A07-4EFA-B6B4-D5C43CDECD3C}" presName="arrow" presStyleLbl="bgShp" presStyleIdx="0" presStyleCnt="1"/>
      <dgm:spPr/>
    </dgm:pt>
    <dgm:pt modelId="{1D9E1826-030A-4ABD-B2FB-3DA171C5FB13}" type="pres">
      <dgm:prSet presAssocID="{4C70ADB2-1A07-4EFA-B6B4-D5C43CDECD3C}" presName="linearProcess" presStyleCnt="0"/>
      <dgm:spPr/>
    </dgm:pt>
    <dgm:pt modelId="{746A50DB-B9BA-4432-961E-95A04614FADE}" type="pres">
      <dgm:prSet presAssocID="{4B88F05E-C82B-4F46-9F60-4F55EB62B865}" presName="textNode" presStyleLbl="node1" presStyleIdx="0" presStyleCnt="3">
        <dgm:presLayoutVars>
          <dgm:bulletEnabled val="1"/>
        </dgm:presLayoutVars>
      </dgm:prSet>
      <dgm:spPr/>
      <dgm:t>
        <a:bodyPr/>
        <a:lstStyle/>
        <a:p>
          <a:endParaRPr lang="zh-CN" altLang="en-US"/>
        </a:p>
      </dgm:t>
    </dgm:pt>
    <dgm:pt modelId="{CC49AD92-A0B7-4F07-BFC2-3EC7DB7E85A1}" type="pres">
      <dgm:prSet presAssocID="{7FCDBB50-36C0-4ECA-B9B9-4191FD649D8D}" presName="sibTrans" presStyleCnt="0"/>
      <dgm:spPr/>
    </dgm:pt>
    <dgm:pt modelId="{D709DEAE-F709-4900-8FC5-37D563A67456}" type="pres">
      <dgm:prSet presAssocID="{88F92804-26FA-4EBA-8DEC-F94584D8938C}" presName="textNode" presStyleLbl="node1" presStyleIdx="1" presStyleCnt="3">
        <dgm:presLayoutVars>
          <dgm:bulletEnabled val="1"/>
        </dgm:presLayoutVars>
      </dgm:prSet>
      <dgm:spPr/>
      <dgm:t>
        <a:bodyPr/>
        <a:lstStyle/>
        <a:p>
          <a:endParaRPr lang="zh-CN" altLang="en-US"/>
        </a:p>
      </dgm:t>
    </dgm:pt>
    <dgm:pt modelId="{C4B757CC-A116-4B4E-B3C2-AC5A51D4A8B0}" type="pres">
      <dgm:prSet presAssocID="{BB6142F5-C415-489E-97C8-537E3C808125}" presName="sibTrans" presStyleCnt="0"/>
      <dgm:spPr/>
    </dgm:pt>
    <dgm:pt modelId="{7A597973-0DE6-4A5C-8D3D-6FDA09D15828}" type="pres">
      <dgm:prSet presAssocID="{B2B412C1-CDBD-46E6-819C-35D5A74FA007}" presName="textNode" presStyleLbl="node1" presStyleIdx="2" presStyleCnt="3">
        <dgm:presLayoutVars>
          <dgm:bulletEnabled val="1"/>
        </dgm:presLayoutVars>
      </dgm:prSet>
      <dgm:spPr/>
      <dgm:t>
        <a:bodyPr/>
        <a:lstStyle/>
        <a:p>
          <a:endParaRPr lang="zh-CN" altLang="en-US"/>
        </a:p>
      </dgm:t>
    </dgm:pt>
  </dgm:ptLst>
  <dgm:cxnLst>
    <dgm:cxn modelId="{DDE9B80E-A1EA-4EB4-B187-DD9AB0E7E0B7}" srcId="{4C70ADB2-1A07-4EFA-B6B4-D5C43CDECD3C}" destId="{B2B412C1-CDBD-46E6-819C-35D5A74FA007}" srcOrd="2" destOrd="0" parTransId="{A8C7924E-7A81-49C1-AE22-EDD3FDFA5869}" sibTransId="{89E8B735-DC87-4ACB-85CE-2C96F60ADD85}"/>
    <dgm:cxn modelId="{809248B9-FE90-40B4-AE57-4D30791DB25E}" srcId="{4C70ADB2-1A07-4EFA-B6B4-D5C43CDECD3C}" destId="{88F92804-26FA-4EBA-8DEC-F94584D8938C}" srcOrd="1" destOrd="0" parTransId="{2A4834F5-09BE-4A30-9556-3DC32E981ABF}" sibTransId="{BB6142F5-C415-489E-97C8-537E3C808125}"/>
    <dgm:cxn modelId="{3119992C-DA63-4978-AE5D-91C7DD0FC92A}" type="presOf" srcId="{88F92804-26FA-4EBA-8DEC-F94584D8938C}" destId="{D709DEAE-F709-4900-8FC5-37D563A67456}" srcOrd="0" destOrd="0" presId="urn:microsoft.com/office/officeart/2005/8/layout/hProcess9#1"/>
    <dgm:cxn modelId="{561E335B-F24F-464C-92A2-28180544F1FF}" type="presOf" srcId="{4B88F05E-C82B-4F46-9F60-4F55EB62B865}" destId="{746A50DB-B9BA-4432-961E-95A04614FADE}" srcOrd="0" destOrd="0" presId="urn:microsoft.com/office/officeart/2005/8/layout/hProcess9#1"/>
    <dgm:cxn modelId="{8094282D-A4FE-4F98-ABBF-1AA744C26E1D}" srcId="{4C70ADB2-1A07-4EFA-B6B4-D5C43CDECD3C}" destId="{4B88F05E-C82B-4F46-9F60-4F55EB62B865}" srcOrd="0" destOrd="0" parTransId="{B8CF3230-F6BC-443F-9CE1-B6F052EAA678}" sibTransId="{7FCDBB50-36C0-4ECA-B9B9-4191FD649D8D}"/>
    <dgm:cxn modelId="{2EFBD55E-BC2A-4146-92A9-D5501DDA818F}" type="presOf" srcId="{4C70ADB2-1A07-4EFA-B6B4-D5C43CDECD3C}" destId="{A8BD8460-C1F2-46E2-B870-862B04482E18}" srcOrd="0" destOrd="0" presId="urn:microsoft.com/office/officeart/2005/8/layout/hProcess9#1"/>
    <dgm:cxn modelId="{932ACC0F-235C-4137-9F4E-983ADA5B9452}" type="presOf" srcId="{B2B412C1-CDBD-46E6-819C-35D5A74FA007}" destId="{7A597973-0DE6-4A5C-8D3D-6FDA09D15828}" srcOrd="0" destOrd="0" presId="urn:microsoft.com/office/officeart/2005/8/layout/hProcess9#1"/>
    <dgm:cxn modelId="{7857A2AA-2C9D-44C2-B58C-2A611A276075}" type="presParOf" srcId="{A8BD8460-C1F2-46E2-B870-862B04482E18}" destId="{6967FC14-625F-45DA-8AB3-2A33E2AE6F18}" srcOrd="0" destOrd="0" presId="urn:microsoft.com/office/officeart/2005/8/layout/hProcess9#1"/>
    <dgm:cxn modelId="{8D679AC8-4061-46B3-9EC9-592922EA7DB1}" type="presParOf" srcId="{A8BD8460-C1F2-46E2-B870-862B04482E18}" destId="{1D9E1826-030A-4ABD-B2FB-3DA171C5FB13}" srcOrd="1" destOrd="0" presId="urn:microsoft.com/office/officeart/2005/8/layout/hProcess9#1"/>
    <dgm:cxn modelId="{6FBEA008-BD03-424E-BC03-0A11260F44E9}" type="presParOf" srcId="{1D9E1826-030A-4ABD-B2FB-3DA171C5FB13}" destId="{746A50DB-B9BA-4432-961E-95A04614FADE}" srcOrd="0" destOrd="0" presId="urn:microsoft.com/office/officeart/2005/8/layout/hProcess9#1"/>
    <dgm:cxn modelId="{2EC7BDA6-F402-4809-808E-2B2637DB1D5D}" type="presParOf" srcId="{1D9E1826-030A-4ABD-B2FB-3DA171C5FB13}" destId="{CC49AD92-A0B7-4F07-BFC2-3EC7DB7E85A1}" srcOrd="1" destOrd="0" presId="urn:microsoft.com/office/officeart/2005/8/layout/hProcess9#1"/>
    <dgm:cxn modelId="{2F87F3AE-7B6E-43EB-8827-0EE0F810342A}" type="presParOf" srcId="{1D9E1826-030A-4ABD-B2FB-3DA171C5FB13}" destId="{D709DEAE-F709-4900-8FC5-37D563A67456}" srcOrd="2" destOrd="0" presId="urn:microsoft.com/office/officeart/2005/8/layout/hProcess9#1"/>
    <dgm:cxn modelId="{877C5407-45DC-49C7-8B10-6856012F867E}" type="presParOf" srcId="{1D9E1826-030A-4ABD-B2FB-3DA171C5FB13}" destId="{C4B757CC-A116-4B4E-B3C2-AC5A51D4A8B0}" srcOrd="3" destOrd="0" presId="urn:microsoft.com/office/officeart/2005/8/layout/hProcess9#1"/>
    <dgm:cxn modelId="{07BC455D-B62F-416A-A45C-379C62EC017A}" type="presParOf" srcId="{1D9E1826-030A-4ABD-B2FB-3DA171C5FB13}" destId="{7A597973-0DE6-4A5C-8D3D-6FDA09D15828}" srcOrd="4" destOrd="0" presId="urn:microsoft.com/office/officeart/2005/8/layout/hProcess9#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7FC14-625F-45DA-8AB3-2A33E2AE6F18}">
      <dsp:nvSpPr>
        <dsp:cNvPr id="0" name=""/>
        <dsp:cNvSpPr/>
      </dsp:nvSpPr>
      <dsp:spPr>
        <a:xfrm>
          <a:off x="652158" y="0"/>
          <a:ext cx="7391134" cy="3598164"/>
        </a:xfrm>
        <a:prstGeom prst="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746A50DB-B9BA-4432-961E-95A04614FADE}">
      <dsp:nvSpPr>
        <dsp:cNvPr id="0" name=""/>
        <dsp:cNvSpPr/>
      </dsp:nvSpPr>
      <dsp:spPr>
        <a:xfrm>
          <a:off x="4219" y="1079449"/>
          <a:ext cx="2762918" cy="143926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zh-CN" altLang="en-US" sz="2400" b="1" kern="1200" dirty="0">
              <a:solidFill>
                <a:schemeClr val="tx1"/>
              </a:solidFill>
            </a:rPr>
            <a:t>表示</a:t>
          </a:r>
          <a:endParaRPr lang="en-US" altLang="zh-CN" sz="2400" b="1" kern="1200" dirty="0">
            <a:solidFill>
              <a:schemeClr val="tx1"/>
            </a:solidFill>
          </a:endParaRPr>
        </a:p>
        <a:p>
          <a:pPr lvl="0" algn="ctr" defTabSz="1066800" rtl="0">
            <a:lnSpc>
              <a:spcPct val="90000"/>
            </a:lnSpc>
            <a:spcBef>
              <a:spcPct val="0"/>
            </a:spcBef>
            <a:spcAft>
              <a:spcPct val="35000"/>
            </a:spcAft>
          </a:pPr>
          <a:r>
            <a:rPr lang="en-US" altLang="zh-CN" sz="2400" kern="1200" dirty="0">
              <a:solidFill>
                <a:schemeClr val="tx1"/>
              </a:solidFill>
            </a:rPr>
            <a:t>(Representation)</a:t>
          </a:r>
        </a:p>
      </dsp:txBody>
      <dsp:txXfrm>
        <a:off x="74478" y="1149708"/>
        <a:ext cx="2622400" cy="1298747"/>
      </dsp:txXfrm>
    </dsp:sp>
    <dsp:sp modelId="{D709DEAE-F709-4900-8FC5-37D563A67456}">
      <dsp:nvSpPr>
        <dsp:cNvPr id="0" name=""/>
        <dsp:cNvSpPr/>
      </dsp:nvSpPr>
      <dsp:spPr>
        <a:xfrm>
          <a:off x="2966266" y="1079449"/>
          <a:ext cx="2762918" cy="1439265"/>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zh-CN" sz="2400" b="1" kern="1200" dirty="0">
              <a:solidFill>
                <a:schemeClr val="tx1"/>
              </a:solidFill>
            </a:rPr>
            <a:t>训练</a:t>
          </a:r>
          <a:endParaRPr lang="en-US" altLang="zh-CN" sz="2400" b="1" kern="1200" dirty="0">
            <a:solidFill>
              <a:schemeClr val="tx1"/>
            </a:solidFill>
          </a:endParaRPr>
        </a:p>
        <a:p>
          <a:pPr lvl="0" algn="ctr" defTabSz="1066800" rtl="0">
            <a:lnSpc>
              <a:spcPct val="90000"/>
            </a:lnSpc>
            <a:spcBef>
              <a:spcPct val="0"/>
            </a:spcBef>
            <a:spcAft>
              <a:spcPct val="35000"/>
            </a:spcAft>
          </a:pPr>
          <a:r>
            <a:rPr lang="en-US" sz="2400" kern="1200" dirty="0">
              <a:solidFill>
                <a:schemeClr val="tx1"/>
              </a:solidFill>
            </a:rPr>
            <a:t>(Training/Learning)</a:t>
          </a:r>
          <a:endParaRPr lang="zh-CN" sz="2400" kern="1200" dirty="0">
            <a:solidFill>
              <a:schemeClr val="tx1"/>
            </a:solidFill>
          </a:endParaRPr>
        </a:p>
      </dsp:txBody>
      <dsp:txXfrm>
        <a:off x="3036525" y="1149708"/>
        <a:ext cx="2622400" cy="1298747"/>
      </dsp:txXfrm>
    </dsp:sp>
    <dsp:sp modelId="{7A597973-0DE6-4A5C-8D3D-6FDA09D15828}">
      <dsp:nvSpPr>
        <dsp:cNvPr id="0" name=""/>
        <dsp:cNvSpPr/>
      </dsp:nvSpPr>
      <dsp:spPr>
        <a:xfrm>
          <a:off x="5928314" y="1079449"/>
          <a:ext cx="2762918" cy="1439265"/>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100000"/>
            </a:lnSpc>
            <a:spcBef>
              <a:spcPct val="0"/>
            </a:spcBef>
            <a:spcAft>
              <a:spcPct val="35000"/>
            </a:spcAft>
          </a:pPr>
          <a:r>
            <a:rPr lang="zh-CN" sz="2000" b="1" kern="1200" dirty="0">
              <a:solidFill>
                <a:schemeClr val="tx1"/>
              </a:solidFill>
            </a:rPr>
            <a:t>测试</a:t>
          </a:r>
          <a:endParaRPr lang="en-US" altLang="zh-CN" sz="2000" b="1" kern="1200" dirty="0">
            <a:solidFill>
              <a:schemeClr val="tx1"/>
            </a:solidFill>
          </a:endParaRPr>
        </a:p>
        <a:p>
          <a:pPr lvl="0" algn="ctr" defTabSz="889000" rtl="0">
            <a:lnSpc>
              <a:spcPct val="100000"/>
            </a:lnSpc>
            <a:spcBef>
              <a:spcPct val="0"/>
            </a:spcBef>
            <a:spcAft>
              <a:spcPct val="35000"/>
            </a:spcAft>
          </a:pPr>
          <a:r>
            <a:rPr lang="en-US" sz="2000" b="1" kern="1200" dirty="0">
              <a:solidFill>
                <a:schemeClr val="tx1"/>
              </a:solidFill>
            </a:rPr>
            <a:t>(Testing/Predicting/Inference)</a:t>
          </a:r>
        </a:p>
      </dsp:txBody>
      <dsp:txXfrm>
        <a:off x="5998573" y="1149708"/>
        <a:ext cx="2622400" cy="129874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1">
  <dgm:title val=""/>
  <dgm:desc val=""/>
  <dgm:catLst>
    <dgm:cat type="process" pri="5000"/>
    <dgm:cat type="convert" pri="13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5" Type="http://schemas.openxmlformats.org/officeDocument/2006/relationships/image" Target="../media/image22.wmf"/><Relationship Id="rId4"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1042670" eaLnBrk="1" hangingPunct="1">
              <a:buFont typeface="Arial" panose="020B0604020202020204" pitchFamily="34" charset="0"/>
              <a:buNone/>
              <a:defRPr sz="1200" noProof="1"/>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1042670" eaLnBrk="1" hangingPunct="1">
              <a:buFont typeface="Arial" panose="020B0604020202020204" pitchFamily="34" charset="0"/>
              <a:buNone/>
              <a:defRPr sz="1200" noProof="1"/>
            </a:lvl1pPr>
          </a:lstStyle>
          <a:p>
            <a:pPr>
              <a:defRPr/>
            </a:pPr>
            <a:endParaRPr lang="zh-CN" altLang="en-US"/>
          </a:p>
        </p:txBody>
      </p:sp>
      <p:sp>
        <p:nvSpPr>
          <p:cNvPr id="2052" name="幻灯片图像占位符 3"/>
          <p:cNvSpPr>
            <a:spLocks noGrp="1" noRot="1" noChangeAspect="1" noChangeArrowheads="1"/>
          </p:cNvSpPr>
          <p:nvPr>
            <p:ph type="sldImg" idx="4294967295"/>
          </p:nvPr>
        </p:nvSpPr>
        <p:spPr bwMode="auto">
          <a:xfrm>
            <a:off x="687388" y="1143000"/>
            <a:ext cx="5483225" cy="3086100"/>
          </a:xfrm>
          <a:prstGeom prst="rect">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053" name="备注占位符 4"/>
          <p:cNvSpPr>
            <a:spLocks noGrp="1" noChangeArrowheads="1"/>
          </p:cNvSpPr>
          <p:nvPr>
            <p:ph type="body" sz="quarter" idx="4294967295"/>
          </p:nvPr>
        </p:nvSpPr>
        <p:spPr bwMode="auto">
          <a:xfrm>
            <a:off x="685800" y="4400550"/>
            <a:ext cx="5486400" cy="3600450"/>
          </a:xfrm>
          <a:prstGeom prst="rect">
            <a:avLst/>
          </a:prstGeom>
          <a:noFill/>
          <a:ln>
            <a:noFill/>
          </a:ln>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1042670" eaLnBrk="1" hangingPunct="1">
              <a:buFont typeface="Arial" panose="020B0604020202020204" pitchFamily="34" charset="0"/>
              <a:buNone/>
              <a:defRPr sz="1200" noProof="1"/>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defTabSz="1042670" eaLnBrk="0" hangingPunct="0">
              <a:buFont typeface="Arial" panose="020B0604020202020204" pitchFamily="34" charset="0"/>
              <a:buNone/>
              <a:defRPr sz="1200"/>
            </a:lvl1pPr>
          </a:lstStyle>
          <a:p>
            <a:pPr>
              <a:defRPr/>
            </a:pPr>
            <a:fld id="{16367110-D2B6-4163-8835-4DBA263C21F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idx="4294967295"/>
          </p:nvPr>
        </p:nvSpPr>
        <p:spPr>
          <a:ln>
            <a:miter lim="800000"/>
          </a:ln>
        </p:spPr>
      </p:sp>
      <p:sp>
        <p:nvSpPr>
          <p:cNvPr id="4099" name="文本占位符 2"/>
          <p:cNvSpPr>
            <a:spLocks noGrp="1" noChangeArrowheads="1"/>
          </p:cNvSpPr>
          <p:nvPr>
            <p:ph type="body" idx="4294967295"/>
          </p:nvPr>
        </p:nvSpPr>
        <p:spPr/>
        <p:txBody>
          <a:bodyPr>
            <a:prstTxWarp prst="textNoShape">
              <a:avLst/>
            </a:prstTxWarp>
          </a:bodyPr>
          <a:lstStyle/>
          <a:p>
            <a:pPr eaLnBrk="1" hangingPunct="1"/>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55</a:t>
            </a:fld>
            <a:endParaRPr lang="zh-CN" altLang="en-US"/>
          </a:p>
        </p:txBody>
      </p:sp>
    </p:spTree>
    <p:extLst>
      <p:ext uri="{BB962C8B-B14F-4D97-AF65-F5344CB8AC3E}">
        <p14:creationId xmlns:p14="http://schemas.microsoft.com/office/powerpoint/2010/main" val="2102185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56</a:t>
            </a:fld>
            <a:endParaRPr lang="zh-CN" altLang="en-US"/>
          </a:p>
        </p:txBody>
      </p:sp>
    </p:spTree>
    <p:extLst>
      <p:ext uri="{BB962C8B-B14F-4D97-AF65-F5344CB8AC3E}">
        <p14:creationId xmlns:p14="http://schemas.microsoft.com/office/powerpoint/2010/main" val="2417686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64</a:t>
            </a:fld>
            <a:endParaRPr lang="zh-CN" altLang="en-US"/>
          </a:p>
        </p:txBody>
      </p:sp>
    </p:spTree>
    <p:extLst>
      <p:ext uri="{BB962C8B-B14F-4D97-AF65-F5344CB8AC3E}">
        <p14:creationId xmlns:p14="http://schemas.microsoft.com/office/powerpoint/2010/main" val="2570348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919"/>
            <a:ext cx="10361851" cy="1470366"/>
          </a:xfrm>
        </p:spPr>
        <p:txBody>
          <a:bodyPr/>
          <a:lstStyle/>
          <a:p>
            <a:r>
              <a:rPr lang="zh-CN" altLang="en-US" noProof="1"/>
              <a:t>单击此处编辑母版标题样式</a:t>
            </a:r>
          </a:p>
        </p:txBody>
      </p:sp>
      <p:sp>
        <p:nvSpPr>
          <p:cNvPr id="3" name="副标题 2"/>
          <p:cNvSpPr>
            <a:spLocks noGrp="1"/>
          </p:cNvSpPr>
          <p:nvPr>
            <p:ph type="subTitle" idx="1"/>
          </p:nvPr>
        </p:nvSpPr>
        <p:spPr>
          <a:xfrm>
            <a:off x="1828562" y="3887101"/>
            <a:ext cx="8533289" cy="1753006"/>
          </a:xfrm>
        </p:spPr>
        <p:txBody>
          <a:bodyPr/>
          <a:lstStyle>
            <a:lvl1pPr marL="0" indent="0" algn="ctr">
              <a:buNone/>
              <a:defRPr>
                <a:solidFill>
                  <a:schemeClr val="tx1">
                    <a:tint val="75000"/>
                  </a:schemeClr>
                </a:solidFill>
              </a:defRPr>
            </a:lvl1pPr>
            <a:lvl2pPr marL="521335" indent="0" algn="ctr">
              <a:buNone/>
              <a:defRPr>
                <a:solidFill>
                  <a:schemeClr val="tx1">
                    <a:tint val="75000"/>
                  </a:schemeClr>
                </a:solidFill>
              </a:defRPr>
            </a:lvl2pPr>
            <a:lvl3pPr marL="1043305" indent="0" algn="ctr">
              <a:buNone/>
              <a:defRPr>
                <a:solidFill>
                  <a:schemeClr val="tx1">
                    <a:tint val="75000"/>
                  </a:schemeClr>
                </a:solidFill>
              </a:defRPr>
            </a:lvl3pPr>
            <a:lvl4pPr marL="1564640" indent="0" algn="ctr">
              <a:buNone/>
              <a:defRPr>
                <a:solidFill>
                  <a:schemeClr val="tx1">
                    <a:tint val="75000"/>
                  </a:schemeClr>
                </a:solidFill>
              </a:defRPr>
            </a:lvl4pPr>
            <a:lvl5pPr marL="2085975" indent="0" algn="ctr">
              <a:buNone/>
              <a:defRPr>
                <a:solidFill>
                  <a:schemeClr val="tx1">
                    <a:tint val="75000"/>
                  </a:schemeClr>
                </a:solidFill>
              </a:defRPr>
            </a:lvl5pPr>
            <a:lvl6pPr marL="2607945" indent="0" algn="ctr">
              <a:buNone/>
              <a:defRPr>
                <a:solidFill>
                  <a:schemeClr val="tx1">
                    <a:tint val="75000"/>
                  </a:schemeClr>
                </a:solidFill>
              </a:defRPr>
            </a:lvl6pPr>
            <a:lvl7pPr marL="3129280" indent="0" algn="ctr">
              <a:buNone/>
              <a:defRPr>
                <a:solidFill>
                  <a:schemeClr val="tx1">
                    <a:tint val="75000"/>
                  </a:schemeClr>
                </a:solidFill>
              </a:defRPr>
            </a:lvl7pPr>
            <a:lvl8pPr marL="3650615" indent="0" algn="ctr">
              <a:buNone/>
              <a:defRPr>
                <a:solidFill>
                  <a:schemeClr val="tx1">
                    <a:tint val="75000"/>
                  </a:schemeClr>
                </a:solidFill>
              </a:defRPr>
            </a:lvl8pPr>
            <a:lvl9pPr marL="4171950" indent="0" algn="ctr">
              <a:buNone/>
              <a:defRPr>
                <a:solidFill>
                  <a:schemeClr val="tx1">
                    <a:tint val="75000"/>
                  </a:schemeClr>
                </a:solidFill>
              </a:defRPr>
            </a:lvl9pPr>
          </a:lstStyle>
          <a:p>
            <a:r>
              <a:rPr lang="zh-CN" altLang="en-US" noProof="1"/>
              <a:t>单击此处编辑母版副标题样式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E9ADABF-C77B-4E2C-9C2C-5D19101B1461}" type="slidenum">
              <a:rPr lang="zh-CN" altLang="en-US"/>
              <a:pPr>
                <a:defRPr/>
              </a:pPr>
              <a:t>‹#›</a:t>
            </a:fld>
            <a:endParaRPr lang="zh-CN" altLang="en-US"/>
          </a:p>
        </p:txBody>
      </p:sp>
    </p:spTree>
    <p:extLst>
      <p:ext uri="{BB962C8B-B14F-4D97-AF65-F5344CB8AC3E}">
        <p14:creationId xmlns:p14="http://schemas.microsoft.com/office/powerpoint/2010/main" val="361770546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FB7A45-CE10-489C-8AF1-78047266E766}" type="slidenum">
              <a:rPr lang="zh-CN" altLang="en-US"/>
              <a:pPr>
                <a:defRPr/>
              </a:pPr>
              <a:t>‹#›</a:t>
            </a:fld>
            <a:endParaRPr lang="zh-CN" altLang="en-US"/>
          </a:p>
        </p:txBody>
      </p:sp>
    </p:spTree>
    <p:extLst>
      <p:ext uri="{BB962C8B-B14F-4D97-AF65-F5344CB8AC3E}">
        <p14:creationId xmlns:p14="http://schemas.microsoft.com/office/powerpoint/2010/main" val="115572179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50" y="274703"/>
            <a:ext cx="2742843" cy="5852880"/>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09520" y="274703"/>
            <a:ext cx="8025356" cy="5852880"/>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89D21CE-ECD9-4427-817B-2F27B0241754}" type="slidenum">
              <a:rPr lang="zh-CN" altLang="en-US"/>
              <a:pPr>
                <a:defRPr/>
              </a:pPr>
              <a:t>‹#›</a:t>
            </a:fld>
            <a:endParaRPr lang="zh-CN" altLang="en-US"/>
          </a:p>
        </p:txBody>
      </p:sp>
    </p:spTree>
    <p:extLst>
      <p:ext uri="{BB962C8B-B14F-4D97-AF65-F5344CB8AC3E}">
        <p14:creationId xmlns:p14="http://schemas.microsoft.com/office/powerpoint/2010/main" val="94377570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05227DE-0373-4539-A083-559573940DD7}" type="slidenum">
              <a:rPr lang="zh-CN" altLang="en-US"/>
              <a:pPr>
                <a:defRPr/>
              </a:pPr>
              <a:t>‹#›</a:t>
            </a:fld>
            <a:endParaRPr lang="zh-CN" altLang="en-US"/>
          </a:p>
        </p:txBody>
      </p:sp>
    </p:spTree>
    <p:extLst>
      <p:ext uri="{BB962C8B-B14F-4D97-AF65-F5344CB8AC3E}">
        <p14:creationId xmlns:p14="http://schemas.microsoft.com/office/powerpoint/2010/main" val="112638276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1"/>
            <a:ext cx="10361851" cy="1362391"/>
          </a:xfrm>
        </p:spPr>
        <p:txBody>
          <a:bodyPr anchor="t"/>
          <a:lstStyle>
            <a:lvl1pPr algn="l">
              <a:defRPr sz="4600" b="1" cap="all"/>
            </a:lvl1pPr>
          </a:lstStyle>
          <a:p>
            <a:r>
              <a:rPr lang="zh-CN" altLang="en-US" noProof="1"/>
              <a:t>单击此处编辑母版标题样式</a:t>
            </a:r>
          </a:p>
        </p:txBody>
      </p:sp>
      <p:sp>
        <p:nvSpPr>
          <p:cNvPr id="3" name="文本占位符 2"/>
          <p:cNvSpPr>
            <a:spLocks noGrp="1"/>
          </p:cNvSpPr>
          <p:nvPr>
            <p:ph type="body" idx="1"/>
          </p:nvPr>
        </p:nvSpPr>
        <p:spPr>
          <a:xfrm>
            <a:off x="962959" y="2907386"/>
            <a:ext cx="10361851" cy="1500535"/>
          </a:xfrm>
        </p:spPr>
        <p:txBody>
          <a:bodyPr anchor="b"/>
          <a:lstStyle>
            <a:lvl1pPr marL="0" indent="0">
              <a:buNone/>
              <a:defRPr sz="2300">
                <a:solidFill>
                  <a:schemeClr val="tx1">
                    <a:tint val="75000"/>
                  </a:schemeClr>
                </a:solidFill>
              </a:defRPr>
            </a:lvl1pPr>
            <a:lvl2pPr marL="521335" indent="0">
              <a:buNone/>
              <a:defRPr sz="2100">
                <a:solidFill>
                  <a:schemeClr val="tx1">
                    <a:tint val="75000"/>
                  </a:schemeClr>
                </a:solidFill>
              </a:defRPr>
            </a:lvl2pPr>
            <a:lvl3pPr marL="1043305" indent="0">
              <a:buNone/>
              <a:defRPr sz="1800">
                <a:solidFill>
                  <a:schemeClr val="tx1">
                    <a:tint val="75000"/>
                  </a:schemeClr>
                </a:solidFill>
              </a:defRPr>
            </a:lvl3pPr>
            <a:lvl4pPr marL="1564640" indent="0">
              <a:buNone/>
              <a:defRPr sz="1600">
                <a:solidFill>
                  <a:schemeClr val="tx1">
                    <a:tint val="75000"/>
                  </a:schemeClr>
                </a:solidFill>
              </a:defRPr>
            </a:lvl4pPr>
            <a:lvl5pPr marL="2085975" indent="0">
              <a:buNone/>
              <a:defRPr sz="1600">
                <a:solidFill>
                  <a:schemeClr val="tx1">
                    <a:tint val="75000"/>
                  </a:schemeClr>
                </a:solidFill>
              </a:defRPr>
            </a:lvl5pPr>
            <a:lvl6pPr marL="2607945" indent="0">
              <a:buNone/>
              <a:defRPr sz="1600">
                <a:solidFill>
                  <a:schemeClr val="tx1">
                    <a:tint val="75000"/>
                  </a:schemeClr>
                </a:solidFill>
              </a:defRPr>
            </a:lvl6pPr>
            <a:lvl7pPr marL="3129280" indent="0">
              <a:buNone/>
              <a:defRPr sz="1600">
                <a:solidFill>
                  <a:schemeClr val="tx1">
                    <a:tint val="75000"/>
                  </a:schemeClr>
                </a:solidFill>
              </a:defRPr>
            </a:lvl7pPr>
            <a:lvl8pPr marL="3650615" indent="0">
              <a:buNone/>
              <a:defRPr sz="1600">
                <a:solidFill>
                  <a:schemeClr val="tx1">
                    <a:tint val="75000"/>
                  </a:schemeClr>
                </a:solidFill>
              </a:defRPr>
            </a:lvl8pPr>
            <a:lvl9pPr marL="4171950" indent="0">
              <a:buNone/>
              <a:defRPr sz="1600">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13A1D3D-EEF9-4304-AC35-BBC7AADEC895}" type="slidenum">
              <a:rPr lang="zh-CN" altLang="en-US"/>
              <a:pPr>
                <a:defRPr/>
              </a:pPr>
              <a:t>‹#›</a:t>
            </a:fld>
            <a:endParaRPr lang="zh-CN" altLang="en-US"/>
          </a:p>
        </p:txBody>
      </p:sp>
    </p:spTree>
    <p:extLst>
      <p:ext uri="{BB962C8B-B14F-4D97-AF65-F5344CB8AC3E}">
        <p14:creationId xmlns:p14="http://schemas.microsoft.com/office/powerpoint/2010/main" val="317212717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609520" y="1600571"/>
            <a:ext cx="5384099" cy="452701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96794" y="1600571"/>
            <a:ext cx="5384099" cy="452701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A9F1C21-D100-44EF-AD9F-4DB6ED4EE75C}" type="slidenum">
              <a:rPr lang="zh-CN" altLang="en-US"/>
              <a:pPr>
                <a:defRPr/>
              </a:pPr>
              <a:t>‹#›</a:t>
            </a:fld>
            <a:endParaRPr lang="zh-CN" altLang="en-US"/>
          </a:p>
        </p:txBody>
      </p:sp>
    </p:spTree>
    <p:extLst>
      <p:ext uri="{BB962C8B-B14F-4D97-AF65-F5344CB8AC3E}">
        <p14:creationId xmlns:p14="http://schemas.microsoft.com/office/powerpoint/2010/main" val="35810665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609521" y="1535469"/>
            <a:ext cx="5386216" cy="639910"/>
          </a:xfrm>
        </p:spPr>
        <p:txBody>
          <a:bodyPr anchor="b"/>
          <a:lstStyle>
            <a:lvl1pPr marL="0" indent="0">
              <a:buNone/>
              <a:defRPr sz="2700" b="1"/>
            </a:lvl1pPr>
            <a:lvl2pPr marL="521335" indent="0">
              <a:buNone/>
              <a:defRPr sz="2300" b="1"/>
            </a:lvl2pPr>
            <a:lvl3pPr marL="1043305" indent="0">
              <a:buNone/>
              <a:defRPr sz="2100" b="1"/>
            </a:lvl3pPr>
            <a:lvl4pPr marL="1564640" indent="0">
              <a:buNone/>
              <a:defRPr sz="1800" b="1"/>
            </a:lvl4pPr>
            <a:lvl5pPr marL="2085975" indent="0">
              <a:buNone/>
              <a:defRPr sz="1800" b="1"/>
            </a:lvl5pPr>
            <a:lvl6pPr marL="2607945" indent="0">
              <a:buNone/>
              <a:defRPr sz="1800" b="1"/>
            </a:lvl6pPr>
            <a:lvl7pPr marL="3129280" indent="0">
              <a:buNone/>
              <a:defRPr sz="1800" b="1"/>
            </a:lvl7pPr>
            <a:lvl8pPr marL="3650615" indent="0">
              <a:buNone/>
              <a:defRPr sz="1800" b="1"/>
            </a:lvl8pPr>
            <a:lvl9pPr marL="4171950" indent="0">
              <a:buNone/>
              <a:defRPr sz="1800" b="1"/>
            </a:lvl9pPr>
          </a:lstStyle>
          <a:p>
            <a:pPr lvl="0"/>
            <a:r>
              <a:rPr lang="zh-CN" altLang="en-US" noProof="1"/>
              <a:t>单击此处编辑母版文本样式</a:t>
            </a:r>
          </a:p>
        </p:txBody>
      </p:sp>
      <p:sp>
        <p:nvSpPr>
          <p:cNvPr id="4" name="内容占位符 3"/>
          <p:cNvSpPr>
            <a:spLocks noGrp="1"/>
          </p:cNvSpPr>
          <p:nvPr>
            <p:ph sz="half" idx="2"/>
          </p:nvPr>
        </p:nvSpPr>
        <p:spPr>
          <a:xfrm>
            <a:off x="609521" y="2175379"/>
            <a:ext cx="5386216" cy="395220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2562" y="1535469"/>
            <a:ext cx="5388331" cy="639910"/>
          </a:xfrm>
        </p:spPr>
        <p:txBody>
          <a:bodyPr anchor="b"/>
          <a:lstStyle>
            <a:lvl1pPr marL="0" indent="0">
              <a:buNone/>
              <a:defRPr sz="2700" b="1"/>
            </a:lvl1pPr>
            <a:lvl2pPr marL="521335" indent="0">
              <a:buNone/>
              <a:defRPr sz="2300" b="1"/>
            </a:lvl2pPr>
            <a:lvl3pPr marL="1043305" indent="0">
              <a:buNone/>
              <a:defRPr sz="2100" b="1"/>
            </a:lvl3pPr>
            <a:lvl4pPr marL="1564640" indent="0">
              <a:buNone/>
              <a:defRPr sz="1800" b="1"/>
            </a:lvl4pPr>
            <a:lvl5pPr marL="2085975" indent="0">
              <a:buNone/>
              <a:defRPr sz="1800" b="1"/>
            </a:lvl5pPr>
            <a:lvl6pPr marL="2607945" indent="0">
              <a:buNone/>
              <a:defRPr sz="1800" b="1"/>
            </a:lvl6pPr>
            <a:lvl7pPr marL="3129280" indent="0">
              <a:buNone/>
              <a:defRPr sz="1800" b="1"/>
            </a:lvl7pPr>
            <a:lvl8pPr marL="3650615" indent="0">
              <a:buNone/>
              <a:defRPr sz="1800" b="1"/>
            </a:lvl8pPr>
            <a:lvl9pPr marL="4171950" indent="0">
              <a:buNone/>
              <a:defRPr sz="1800" b="1"/>
            </a:lvl9pPr>
          </a:lstStyle>
          <a:p>
            <a:pPr lvl="0"/>
            <a:r>
              <a:rPr lang="zh-CN" altLang="en-US" noProof="1"/>
              <a:t>单击此处编辑母版文本样式</a:t>
            </a:r>
          </a:p>
        </p:txBody>
      </p:sp>
      <p:sp>
        <p:nvSpPr>
          <p:cNvPr id="6" name="内容占位符 5"/>
          <p:cNvSpPr>
            <a:spLocks noGrp="1"/>
          </p:cNvSpPr>
          <p:nvPr>
            <p:ph sz="quarter" idx="4"/>
          </p:nvPr>
        </p:nvSpPr>
        <p:spPr>
          <a:xfrm>
            <a:off x="6192562" y="2175379"/>
            <a:ext cx="5388331" cy="395220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C1E7D518-6522-4CE3-B9E7-FE07C780EDB3}" type="slidenum">
              <a:rPr lang="zh-CN" altLang="en-US"/>
              <a:pPr>
                <a:defRPr/>
              </a:pPr>
              <a:t>‹#›</a:t>
            </a:fld>
            <a:endParaRPr lang="zh-CN" altLang="en-US"/>
          </a:p>
        </p:txBody>
      </p:sp>
    </p:spTree>
    <p:extLst>
      <p:ext uri="{BB962C8B-B14F-4D97-AF65-F5344CB8AC3E}">
        <p14:creationId xmlns:p14="http://schemas.microsoft.com/office/powerpoint/2010/main" val="174365076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01F883D-C7C0-4FE8-B9A5-BCFA3ED34737}" type="slidenum">
              <a:rPr lang="zh-CN" altLang="en-US"/>
              <a:pPr>
                <a:defRPr/>
              </a:pPr>
              <a:t>‹#›</a:t>
            </a:fld>
            <a:endParaRPr lang="zh-CN" altLang="en-US"/>
          </a:p>
        </p:txBody>
      </p:sp>
    </p:spTree>
    <p:extLst>
      <p:ext uri="{BB962C8B-B14F-4D97-AF65-F5344CB8AC3E}">
        <p14:creationId xmlns:p14="http://schemas.microsoft.com/office/powerpoint/2010/main" val="142009995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9CB94657-4D19-40D5-A6BA-445BAC73B96C}" type="slidenum">
              <a:rPr lang="zh-CN" altLang="en-US"/>
              <a:pPr>
                <a:defRPr/>
              </a:pPr>
              <a:t>‹#›</a:t>
            </a:fld>
            <a:endParaRPr lang="zh-CN" altLang="en-US"/>
          </a:p>
        </p:txBody>
      </p:sp>
    </p:spTree>
    <p:extLst>
      <p:ext uri="{BB962C8B-B14F-4D97-AF65-F5344CB8AC3E}">
        <p14:creationId xmlns:p14="http://schemas.microsoft.com/office/powerpoint/2010/main" val="147965366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2" y="273113"/>
            <a:ext cx="4010562" cy="1162319"/>
          </a:xfrm>
        </p:spPr>
        <p:txBody>
          <a:bodyPr anchor="b"/>
          <a:lstStyle>
            <a:lvl1pPr algn="l">
              <a:defRPr sz="2300" b="1"/>
            </a:lvl1pPr>
          </a:lstStyle>
          <a:p>
            <a:r>
              <a:rPr lang="zh-CN" altLang="en-US" noProof="1"/>
              <a:t>单击此处编辑母版标题样式</a:t>
            </a:r>
          </a:p>
        </p:txBody>
      </p:sp>
      <p:sp>
        <p:nvSpPr>
          <p:cNvPr id="3" name="内容占位符 2"/>
          <p:cNvSpPr>
            <a:spLocks noGrp="1"/>
          </p:cNvSpPr>
          <p:nvPr>
            <p:ph idx="1"/>
          </p:nvPr>
        </p:nvSpPr>
        <p:spPr>
          <a:xfrm>
            <a:off x="4766112" y="273114"/>
            <a:ext cx="6814780" cy="585446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09522" y="1435433"/>
            <a:ext cx="4010562" cy="4692149"/>
          </a:xfrm>
        </p:spPr>
        <p:txBody>
          <a:bodyPr/>
          <a:lstStyle>
            <a:lvl1pPr marL="0" indent="0">
              <a:buNone/>
              <a:defRPr sz="1600"/>
            </a:lvl1pPr>
            <a:lvl2pPr marL="521335" indent="0">
              <a:buNone/>
              <a:defRPr sz="1400"/>
            </a:lvl2pPr>
            <a:lvl3pPr marL="1043305" indent="0">
              <a:buNone/>
              <a:defRPr sz="1100"/>
            </a:lvl3pPr>
            <a:lvl4pPr marL="1564640" indent="0">
              <a:buNone/>
              <a:defRPr sz="1000"/>
            </a:lvl4pPr>
            <a:lvl5pPr marL="2085975" indent="0">
              <a:buNone/>
              <a:defRPr sz="1000"/>
            </a:lvl5pPr>
            <a:lvl6pPr marL="2607945" indent="0">
              <a:buNone/>
              <a:defRPr sz="1000"/>
            </a:lvl6pPr>
            <a:lvl7pPr marL="3129280" indent="0">
              <a:buNone/>
              <a:defRPr sz="1000"/>
            </a:lvl7pPr>
            <a:lvl8pPr marL="3650615" indent="0">
              <a:buNone/>
              <a:defRPr sz="1000"/>
            </a:lvl8pPr>
            <a:lvl9pPr marL="4171950" indent="0">
              <a:buNone/>
              <a:defRPr sz="10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38B0710-DA81-4A83-8CFB-9B4FC039C7DC}" type="slidenum">
              <a:rPr lang="zh-CN" altLang="en-US"/>
              <a:pPr>
                <a:defRPr/>
              </a:pPr>
              <a:t>‹#›</a:t>
            </a:fld>
            <a:endParaRPr lang="zh-CN" altLang="en-US"/>
          </a:p>
        </p:txBody>
      </p:sp>
    </p:spTree>
    <p:extLst>
      <p:ext uri="{BB962C8B-B14F-4D97-AF65-F5344CB8AC3E}">
        <p14:creationId xmlns:p14="http://schemas.microsoft.com/office/powerpoint/2010/main" val="424096018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2"/>
            <a:ext cx="7314248" cy="566869"/>
          </a:xfrm>
        </p:spPr>
        <p:txBody>
          <a:bodyPr anchor="b"/>
          <a:lstStyle>
            <a:lvl1pPr algn="l">
              <a:defRPr sz="2300" b="1"/>
            </a:lvl1pPr>
          </a:lstStyle>
          <a:p>
            <a:r>
              <a:rPr lang="zh-CN" altLang="en-US" noProof="1"/>
              <a:t>单击此处编辑母版标题样式</a:t>
            </a:r>
          </a:p>
        </p:txBody>
      </p:sp>
      <p:sp>
        <p:nvSpPr>
          <p:cNvPr id="3" name="图片占位符 2"/>
          <p:cNvSpPr>
            <a:spLocks noGrp="1"/>
          </p:cNvSpPr>
          <p:nvPr>
            <p:ph type="pic" idx="1"/>
          </p:nvPr>
        </p:nvSpPr>
        <p:spPr>
          <a:xfrm>
            <a:off x="2389406" y="612917"/>
            <a:ext cx="7314248" cy="4115753"/>
          </a:xfrm>
        </p:spPr>
        <p:txBody>
          <a:bodyPr/>
          <a:lstStyle>
            <a:lvl1pPr marL="0" indent="0">
              <a:buNone/>
              <a:defRPr sz="3700"/>
            </a:lvl1pPr>
            <a:lvl2pPr marL="521335" indent="0">
              <a:buNone/>
              <a:defRPr sz="3200"/>
            </a:lvl2pPr>
            <a:lvl3pPr marL="1043305" indent="0">
              <a:buNone/>
              <a:defRPr sz="2700"/>
            </a:lvl3pPr>
            <a:lvl4pPr marL="1564640" indent="0">
              <a:buNone/>
              <a:defRPr sz="2300"/>
            </a:lvl4pPr>
            <a:lvl5pPr marL="2085975" indent="0">
              <a:buNone/>
              <a:defRPr sz="2300"/>
            </a:lvl5pPr>
            <a:lvl6pPr marL="2607945" indent="0">
              <a:buNone/>
              <a:defRPr sz="2300"/>
            </a:lvl6pPr>
            <a:lvl7pPr marL="3129280" indent="0">
              <a:buNone/>
              <a:defRPr sz="2300"/>
            </a:lvl7pPr>
            <a:lvl8pPr marL="3650615" indent="0">
              <a:buNone/>
              <a:defRPr sz="2300"/>
            </a:lvl8pPr>
            <a:lvl9pPr marL="4171950" indent="0">
              <a:buNone/>
              <a:defRPr sz="2300"/>
            </a:lvl9pPr>
          </a:lstStyle>
          <a:p>
            <a:pPr lvl="0"/>
            <a:endParaRPr lang="zh-CN" altLang="en-US" noProof="1"/>
          </a:p>
        </p:txBody>
      </p:sp>
      <p:sp>
        <p:nvSpPr>
          <p:cNvPr id="4" name="文本占位符 3"/>
          <p:cNvSpPr>
            <a:spLocks noGrp="1"/>
          </p:cNvSpPr>
          <p:nvPr>
            <p:ph type="body" sz="half" idx="2"/>
          </p:nvPr>
        </p:nvSpPr>
        <p:spPr>
          <a:xfrm>
            <a:off x="2389406" y="5368581"/>
            <a:ext cx="7314248" cy="805049"/>
          </a:xfrm>
        </p:spPr>
        <p:txBody>
          <a:bodyPr/>
          <a:lstStyle>
            <a:lvl1pPr marL="0" indent="0">
              <a:buNone/>
              <a:defRPr sz="1600"/>
            </a:lvl1pPr>
            <a:lvl2pPr marL="521335" indent="0">
              <a:buNone/>
              <a:defRPr sz="1400"/>
            </a:lvl2pPr>
            <a:lvl3pPr marL="1043305" indent="0">
              <a:buNone/>
              <a:defRPr sz="1100"/>
            </a:lvl3pPr>
            <a:lvl4pPr marL="1564640" indent="0">
              <a:buNone/>
              <a:defRPr sz="1000"/>
            </a:lvl4pPr>
            <a:lvl5pPr marL="2085975" indent="0">
              <a:buNone/>
              <a:defRPr sz="1000"/>
            </a:lvl5pPr>
            <a:lvl6pPr marL="2607945" indent="0">
              <a:buNone/>
              <a:defRPr sz="1000"/>
            </a:lvl6pPr>
            <a:lvl7pPr marL="3129280" indent="0">
              <a:buNone/>
              <a:defRPr sz="1000"/>
            </a:lvl7pPr>
            <a:lvl8pPr marL="3650615" indent="0">
              <a:buNone/>
              <a:defRPr sz="1000"/>
            </a:lvl8pPr>
            <a:lvl9pPr marL="4171950" indent="0">
              <a:buNone/>
              <a:defRPr sz="10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C15777B-E3F4-44E4-98B8-480381FEB06E}" type="slidenum">
              <a:rPr lang="zh-CN" altLang="en-US"/>
              <a:pPr>
                <a:defRPr/>
              </a:pPr>
              <a:t>‹#›</a:t>
            </a:fld>
            <a:endParaRPr lang="zh-CN" altLang="en-US"/>
          </a:p>
        </p:txBody>
      </p:sp>
    </p:spTree>
    <p:extLst>
      <p:ext uri="{BB962C8B-B14F-4D97-AF65-F5344CB8AC3E}">
        <p14:creationId xmlns:p14="http://schemas.microsoft.com/office/powerpoint/2010/main" val="77967791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12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noChangeArrowheads="1"/>
          </p:cNvSpPr>
          <p:nvPr>
            <p:ph type="body" idx="4294967295"/>
          </p:nvPr>
        </p:nvSpPr>
        <p:spPr bwMode="auto">
          <a:xfrm>
            <a:off x="609600" y="1600200"/>
            <a:ext cx="10971213"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09600" y="6357938"/>
            <a:ext cx="2844800" cy="365125"/>
          </a:xfrm>
          <a:prstGeom prst="rect">
            <a:avLst/>
          </a:prstGeom>
        </p:spPr>
        <p:txBody>
          <a:bodyPr vert="horz" lIns="104306" tIns="52153" rIns="104306" bIns="52153" rtlCol="0" anchor="ctr"/>
          <a:lstStyle>
            <a:lvl1pPr algn="l" defTabSz="1042670" eaLnBrk="1" fontAlgn="auto" hangingPunct="1">
              <a:buFont typeface="Arial" panose="020B0604020202020204" pitchFamily="34" charset="0"/>
              <a:buNone/>
              <a:defRPr sz="1400" noProof="1">
                <a:solidFill>
                  <a:schemeClr val="tx1">
                    <a:tint val="75000"/>
                  </a:schemeClr>
                </a:solidFill>
                <a:latin typeface="+mn-lt"/>
                <a:ea typeface="+mn-ea"/>
              </a:defRPr>
            </a:lvl1pPr>
          </a:lstStyle>
          <a:p>
            <a:pPr>
              <a:defRPr/>
            </a:pPr>
            <a:endParaRPr lang="zh-CN" altLang="en-US"/>
          </a:p>
        </p:txBody>
      </p:sp>
      <p:sp>
        <p:nvSpPr>
          <p:cNvPr id="5" name="页脚占位符 4"/>
          <p:cNvSpPr>
            <a:spLocks noGrp="1"/>
          </p:cNvSpPr>
          <p:nvPr>
            <p:ph type="ftr" sz="quarter" idx="3"/>
          </p:nvPr>
        </p:nvSpPr>
        <p:spPr>
          <a:xfrm>
            <a:off x="4165600" y="6357938"/>
            <a:ext cx="3859213" cy="365125"/>
          </a:xfrm>
          <a:prstGeom prst="rect">
            <a:avLst/>
          </a:prstGeom>
        </p:spPr>
        <p:txBody>
          <a:bodyPr vert="horz" lIns="104306" tIns="52153" rIns="104306" bIns="52153" rtlCol="0" anchor="ctr"/>
          <a:lstStyle>
            <a:lvl1pPr algn="ctr" defTabSz="1042670" eaLnBrk="1" fontAlgn="auto" hangingPunct="1">
              <a:buFont typeface="Arial" panose="020B0604020202020204" pitchFamily="34" charset="0"/>
              <a:buNone/>
              <a:defRPr sz="1400" noProof="1">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8736013" y="6357938"/>
            <a:ext cx="2844800" cy="365125"/>
          </a:xfrm>
          <a:prstGeom prst="rect">
            <a:avLst/>
          </a:prstGeom>
        </p:spPr>
        <p:txBody>
          <a:bodyPr vert="horz" wrap="square" lIns="104306" tIns="52153" rIns="104306" bIns="52153" numCol="1" anchor="ctr" anchorCtr="0" compatLnSpc="1"/>
          <a:lstStyle>
            <a:lvl1pPr algn="r" defTabSz="1042670" eaLnBrk="1" hangingPunct="1">
              <a:buFont typeface="Arial" panose="020B0604020202020204" pitchFamily="34" charset="0"/>
              <a:buChar char="•"/>
              <a:defRPr sz="1400">
                <a:solidFill>
                  <a:srgbClr val="898989"/>
                </a:solidFill>
              </a:defRPr>
            </a:lvl1pPr>
          </a:lstStyle>
          <a:p>
            <a:pPr>
              <a:defRPr/>
            </a:pPr>
            <a:fld id="{A25C85A8-38B4-4365-9C7E-AE89C6C2E9F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2988" rtl="0" eaLnBrk="0" fontAlgn="base" hangingPunct="0">
        <a:spcBef>
          <a:spcPct val="0"/>
        </a:spcBef>
        <a:spcAft>
          <a:spcPct val="0"/>
        </a:spcAft>
        <a:defRPr sz="5000" kern="1200">
          <a:solidFill>
            <a:schemeClr val="tx1"/>
          </a:solidFill>
          <a:latin typeface="+mj-lt"/>
          <a:ea typeface="+mj-ea"/>
          <a:cs typeface="+mj-cs"/>
        </a:defRPr>
      </a:lvl1pPr>
      <a:lvl2pPr algn="ctr" defTabSz="1042988"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2pPr>
      <a:lvl3pPr algn="ctr" defTabSz="1042988"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3pPr>
      <a:lvl4pPr algn="ctr" defTabSz="1042988"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4pPr>
      <a:lvl5pPr algn="ctr" defTabSz="1042988"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5pPr>
      <a:lvl6pPr marL="457200" algn="ctr" defTabSz="1042670"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6pPr>
      <a:lvl7pPr marL="914400" algn="ctr" defTabSz="1042670"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7pPr>
      <a:lvl8pPr marL="1371600" algn="ctr" defTabSz="1042670"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8pPr>
      <a:lvl9pPr marL="1828800" algn="ctr" defTabSz="1042670"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9pPr>
    </p:titleStyle>
    <p:body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42670" rtl="0" eaLnBrk="1" latinLnBrk="0" hangingPunct="1">
        <a:defRPr sz="2100" kern="1200">
          <a:solidFill>
            <a:schemeClr val="tx1"/>
          </a:solidFill>
          <a:latin typeface="+mn-lt"/>
          <a:ea typeface="+mn-ea"/>
          <a:cs typeface="+mn-cs"/>
        </a:defRPr>
      </a:lvl1pPr>
      <a:lvl2pPr marL="521335" algn="l" defTabSz="1042670" rtl="0" eaLnBrk="1" latinLnBrk="0" hangingPunct="1">
        <a:defRPr sz="2100" kern="1200">
          <a:solidFill>
            <a:schemeClr val="tx1"/>
          </a:solidFill>
          <a:latin typeface="+mn-lt"/>
          <a:ea typeface="+mn-ea"/>
          <a:cs typeface="+mn-cs"/>
        </a:defRPr>
      </a:lvl2pPr>
      <a:lvl3pPr marL="1043305" algn="l" defTabSz="1042670" rtl="0" eaLnBrk="1" latinLnBrk="0" hangingPunct="1">
        <a:defRPr sz="2100" kern="1200">
          <a:solidFill>
            <a:schemeClr val="tx1"/>
          </a:solidFill>
          <a:latin typeface="+mn-lt"/>
          <a:ea typeface="+mn-ea"/>
          <a:cs typeface="+mn-cs"/>
        </a:defRPr>
      </a:lvl3pPr>
      <a:lvl4pPr marL="1564640" algn="l" defTabSz="1042670" rtl="0" eaLnBrk="1" latinLnBrk="0" hangingPunct="1">
        <a:defRPr sz="2100" kern="1200">
          <a:solidFill>
            <a:schemeClr val="tx1"/>
          </a:solidFill>
          <a:latin typeface="+mn-lt"/>
          <a:ea typeface="+mn-ea"/>
          <a:cs typeface="+mn-cs"/>
        </a:defRPr>
      </a:lvl4pPr>
      <a:lvl5pPr marL="2085975" algn="l" defTabSz="1042670" rtl="0" eaLnBrk="1" latinLnBrk="0" hangingPunct="1">
        <a:defRPr sz="2100" kern="1200">
          <a:solidFill>
            <a:schemeClr val="tx1"/>
          </a:solidFill>
          <a:latin typeface="+mn-lt"/>
          <a:ea typeface="+mn-ea"/>
          <a:cs typeface="+mn-cs"/>
        </a:defRPr>
      </a:lvl5pPr>
      <a:lvl6pPr marL="2607945" algn="l" defTabSz="1042670" rtl="0" eaLnBrk="1" latinLnBrk="0" hangingPunct="1">
        <a:defRPr sz="2100" kern="1200">
          <a:solidFill>
            <a:schemeClr val="tx1"/>
          </a:solidFill>
          <a:latin typeface="+mn-lt"/>
          <a:ea typeface="+mn-ea"/>
          <a:cs typeface="+mn-cs"/>
        </a:defRPr>
      </a:lvl6pPr>
      <a:lvl7pPr marL="3129280" algn="l" defTabSz="1042670" rtl="0" eaLnBrk="1" latinLnBrk="0" hangingPunct="1">
        <a:defRPr sz="2100" kern="1200">
          <a:solidFill>
            <a:schemeClr val="tx1"/>
          </a:solidFill>
          <a:latin typeface="+mn-lt"/>
          <a:ea typeface="+mn-ea"/>
          <a:cs typeface="+mn-cs"/>
        </a:defRPr>
      </a:lvl7pPr>
      <a:lvl8pPr marL="3650615" algn="l" defTabSz="1042670" rtl="0" eaLnBrk="1" latinLnBrk="0" hangingPunct="1">
        <a:defRPr sz="2100" kern="1200">
          <a:solidFill>
            <a:schemeClr val="tx1"/>
          </a:solidFill>
          <a:latin typeface="+mn-lt"/>
          <a:ea typeface="+mn-ea"/>
          <a:cs typeface="+mn-cs"/>
        </a:defRPr>
      </a:lvl8pPr>
      <a:lvl9pPr marL="4171950" algn="l" defTabSz="104267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wmf"/><Relationship Id="rId4" Type="http://schemas.openxmlformats.org/officeDocument/2006/relationships/image" Target="../media/image70.png"/><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4.png"/><Relationship Id="rId7" Type="http://schemas.openxmlformats.org/officeDocument/2006/relationships/oleObject" Target="../embeddings/oleObject2.bin"/><Relationship Id="rId12"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11.wmf"/><Relationship Id="rId4" Type="http://schemas.openxmlformats.org/officeDocument/2006/relationships/image" Target="../media/image5.png"/><Relationship Id="rId9"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4.png"/><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wmf"/><Relationship Id="rId5" Type="http://schemas.openxmlformats.org/officeDocument/2006/relationships/oleObject" Target="../embeddings/oleObject5.bin"/><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9.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11.bin"/><Relationship Id="rId3" Type="http://schemas.openxmlformats.org/officeDocument/2006/relationships/image" Target="../media/image4.png"/><Relationship Id="rId7" Type="http://schemas.openxmlformats.org/officeDocument/2006/relationships/oleObject" Target="../embeddings/oleObject8.bin"/><Relationship Id="rId12"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8.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image" Target="../media/image17.png"/><Relationship Id="rId10" Type="http://schemas.openxmlformats.org/officeDocument/2006/relationships/image" Target="../media/image20.wmf"/><Relationship Id="rId4" Type="http://schemas.openxmlformats.org/officeDocument/2006/relationships/image" Target="../media/image5.png"/><Relationship Id="rId9" Type="http://schemas.openxmlformats.org/officeDocument/2006/relationships/oleObject" Target="../embeddings/oleObject9.bin"/><Relationship Id="rId14" Type="http://schemas.openxmlformats.org/officeDocument/2006/relationships/image" Target="../media/image22.w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7.emf"/><Relationship Id="rId5" Type="http://schemas.openxmlformats.org/officeDocument/2006/relationships/oleObject" Target="../embeddings/oleObject12.bin"/><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4.png"/><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8.wmf"/><Relationship Id="rId5" Type="http://schemas.openxmlformats.org/officeDocument/2006/relationships/oleObject" Target="../embeddings/oleObject13.bin"/><Relationship Id="rId4" Type="http://schemas.openxmlformats.org/officeDocument/2006/relationships/image" Target="../media/image5.png"/><Relationship Id="rId9"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4.jpg"/><Relationship Id="rId5" Type="http://schemas.openxmlformats.org/officeDocument/2006/relationships/image" Target="../media/image43.png"/><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5.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4.jpg"/><Relationship Id="rId5" Type="http://schemas.openxmlformats.org/officeDocument/2006/relationships/image" Target="../media/image43.png"/><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6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image" Target="../media/image59.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Users\Administrator\Desktop\财大ppt模板\B10PPT模板（二）宽屏-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8" y="1588"/>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文本框 1"/>
          <p:cNvSpPr txBox="1">
            <a:spLocks noChangeArrowheads="1"/>
          </p:cNvSpPr>
          <p:nvPr/>
        </p:nvSpPr>
        <p:spPr bwMode="auto">
          <a:xfrm>
            <a:off x="912018" y="3497895"/>
            <a:ext cx="10367963" cy="302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50000"/>
              </a:lnSpc>
            </a:pPr>
            <a:r>
              <a:rPr lang="zh-CN" altLang="en-US" sz="3200" b="1" dirty="0" smtClean="0">
                <a:latin typeface="楷体" panose="02010609060101010101" pitchFamily="49" charset="-122"/>
                <a:ea typeface="楷体" panose="02010609060101010101" pitchFamily="49" charset="-122"/>
              </a:rPr>
              <a:t>郭峰</a:t>
            </a:r>
            <a:endParaRPr lang="en-US" altLang="zh-CN" sz="3200" b="1" dirty="0" smtClean="0">
              <a:latin typeface="楷体" panose="02010609060101010101" pitchFamily="49" charset="-122"/>
              <a:ea typeface="楷体" panose="02010609060101010101" pitchFamily="49" charset="-122"/>
            </a:endParaRPr>
          </a:p>
          <a:p>
            <a:pPr algn="ctr" eaLnBrk="1" hangingPunct="1">
              <a:lnSpc>
                <a:spcPct val="150000"/>
              </a:lnSpc>
            </a:pPr>
            <a:r>
              <a:rPr lang="zh-CN" altLang="en-US" dirty="0" smtClean="0">
                <a:latin typeface="楷体" panose="02010609060101010101" pitchFamily="49" charset="-122"/>
                <a:ea typeface="楷体" panose="02010609060101010101" pitchFamily="49" charset="-122"/>
              </a:rPr>
              <a:t>上海财经大学公共经济与管理学院</a:t>
            </a:r>
            <a:endParaRPr lang="en-US" altLang="zh-CN" dirty="0" smtClean="0">
              <a:latin typeface="楷体" panose="02010609060101010101" pitchFamily="49" charset="-122"/>
              <a:ea typeface="楷体" panose="02010609060101010101" pitchFamily="49" charset="-122"/>
            </a:endParaRPr>
          </a:p>
          <a:p>
            <a:pPr algn="ctr" eaLnBrk="1" hangingPunct="1">
              <a:lnSpc>
                <a:spcPct val="150000"/>
              </a:lnSpc>
            </a:pPr>
            <a:r>
              <a:rPr lang="zh-CN" altLang="en-US" dirty="0" smtClean="0">
                <a:latin typeface="楷体" panose="02010609060101010101" pitchFamily="49" charset="-122"/>
                <a:ea typeface="楷体" panose="02010609060101010101" pitchFamily="49" charset="-122"/>
              </a:rPr>
              <a:t>数实融合与智能治理实验室</a:t>
            </a:r>
            <a:endParaRPr lang="en-US" altLang="zh-CN" dirty="0" smtClean="0">
              <a:latin typeface="楷体" panose="02010609060101010101" pitchFamily="49" charset="-122"/>
              <a:ea typeface="楷体" panose="02010609060101010101" pitchFamily="49" charset="-122"/>
            </a:endParaRPr>
          </a:p>
          <a:p>
            <a:pPr algn="ctr" eaLnBrk="1" hangingPunct="1">
              <a:lnSpc>
                <a:spcPct val="150000"/>
              </a:lnSpc>
            </a:pPr>
            <a:r>
              <a:rPr lang="en-US" altLang="zh-CN" dirty="0" smtClean="0">
                <a:latin typeface="楷体" panose="02010609060101010101" pitchFamily="49" charset="-122"/>
                <a:ea typeface="楷体" panose="02010609060101010101" pitchFamily="49" charset="-122"/>
              </a:rPr>
              <a:t>2023</a:t>
            </a:r>
            <a:r>
              <a:rPr lang="zh-CN" altLang="en-US" dirty="0" smtClean="0">
                <a:latin typeface="楷体" panose="02010609060101010101" pitchFamily="49" charset="-122"/>
                <a:ea typeface="楷体" panose="02010609060101010101" pitchFamily="49" charset="-122"/>
              </a:rPr>
              <a:t>年</a:t>
            </a:r>
            <a:r>
              <a:rPr lang="en-US" altLang="zh-CN" dirty="0" smtClean="0">
                <a:latin typeface="楷体" panose="02010609060101010101" pitchFamily="49" charset="-122"/>
                <a:ea typeface="楷体" panose="02010609060101010101" pitchFamily="49" charset="-122"/>
              </a:rPr>
              <a:t>9</a:t>
            </a:r>
            <a:r>
              <a:rPr lang="zh-CN" altLang="en-US" dirty="0" smtClean="0">
                <a:latin typeface="楷体" panose="02010609060101010101" pitchFamily="49" charset="-122"/>
                <a:ea typeface="楷体" panose="02010609060101010101" pitchFamily="49" charset="-122"/>
              </a:rPr>
              <a:t>月</a:t>
            </a:r>
            <a:endParaRPr lang="en-US" altLang="zh-CN" dirty="0" smtClean="0">
              <a:latin typeface="楷体" panose="02010609060101010101" pitchFamily="49" charset="-122"/>
              <a:ea typeface="楷体" panose="02010609060101010101" pitchFamily="49" charset="-122"/>
            </a:endParaRPr>
          </a:p>
          <a:p>
            <a:pPr algn="ctr" eaLnBrk="1" hangingPunct="1">
              <a:lnSpc>
                <a:spcPct val="150000"/>
              </a:lnSpc>
              <a:buFont typeface="Arial" panose="020B0604020202020204" pitchFamily="34" charset="0"/>
              <a:buNone/>
            </a:pPr>
            <a:endParaRPr lang="en-US" altLang="zh-CN" sz="3200" b="1" i="1" dirty="0">
              <a:latin typeface="Times New Roman" panose="02020603050405020304" pitchFamily="18" charset="0"/>
            </a:endParaRPr>
          </a:p>
        </p:txBody>
      </p:sp>
      <p:pic>
        <p:nvPicPr>
          <p:cNvPr id="3076" name="图片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387350"/>
            <a:ext cx="176212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图片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250" y="330200"/>
            <a:ext cx="29305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B30771-87C4-4889-8CE4-8389BF394024}" type="slidenum">
              <a:rPr lang="zh-CN" altLang="en-US" smtClean="0"/>
              <a:pPr defTabSz="1042988"/>
              <a:t>1</a:t>
            </a:fld>
            <a:endParaRPr lang="zh-CN" altLang="en-US" smtClean="0"/>
          </a:p>
        </p:txBody>
      </p:sp>
      <p:sp>
        <p:nvSpPr>
          <p:cNvPr id="3079" name="标题 1"/>
          <p:cNvSpPr>
            <a:spLocks noGrp="1" noChangeArrowheads="1"/>
          </p:cNvSpPr>
          <p:nvPr>
            <p:ph type="ctrTitle"/>
          </p:nvPr>
        </p:nvSpPr>
        <p:spPr>
          <a:xfrm>
            <a:off x="766836" y="1754974"/>
            <a:ext cx="10361612" cy="1803400"/>
          </a:xfrm>
        </p:spPr>
        <p:txBody>
          <a:bodyPr/>
          <a:lstStyle/>
          <a:p>
            <a:pPr eaLnBrk="1" hangingPunct="1">
              <a:lnSpc>
                <a:spcPct val="150000"/>
              </a:lnSpc>
            </a:pPr>
            <a:r>
              <a:rPr lang="zh-CN" altLang="en-US" sz="3600" b="1" dirty="0" smtClean="0">
                <a:solidFill>
                  <a:srgbClr val="7C1D20"/>
                </a:solidFill>
                <a:latin typeface="楷体" panose="02010609060101010101" pitchFamily="49" charset="-122"/>
                <a:ea typeface="楷体" panose="02010609060101010101" pitchFamily="49" charset="-122"/>
              </a:rPr>
              <a:t>第</a:t>
            </a:r>
            <a:r>
              <a:rPr lang="en-US" altLang="zh-CN" sz="3600" b="1" dirty="0" smtClean="0">
                <a:solidFill>
                  <a:srgbClr val="7C1D20"/>
                </a:solidFill>
                <a:latin typeface="楷体" panose="02010609060101010101" pitchFamily="49" charset="-122"/>
                <a:ea typeface="楷体" panose="02010609060101010101" pitchFamily="49" charset="-122"/>
              </a:rPr>
              <a:t>1</a:t>
            </a:r>
            <a:r>
              <a:rPr lang="zh-CN" altLang="en-US" sz="3600" b="1" dirty="0" smtClean="0">
                <a:solidFill>
                  <a:srgbClr val="7C1D20"/>
                </a:solidFill>
                <a:latin typeface="楷体" panose="02010609060101010101" pitchFamily="49" charset="-122"/>
                <a:ea typeface="楷体" panose="02010609060101010101" pitchFamily="49" charset="-122"/>
              </a:rPr>
              <a:t>讲 机器学习基本原理</a:t>
            </a:r>
            <a:r>
              <a:rPr lang="zh-CN" altLang="en-US" sz="3600" b="1" dirty="0">
                <a:solidFill>
                  <a:srgbClr val="7C1D20"/>
                </a:solidFill>
                <a:latin typeface="楷体" panose="02010609060101010101" pitchFamily="49" charset="-122"/>
                <a:ea typeface="楷体" panose="02010609060101010101" pitchFamily="49" charset="-122"/>
              </a:rPr>
              <a:t>及其</a:t>
            </a:r>
            <a:r>
              <a:rPr lang="zh-CN" altLang="en-US" sz="3600" b="1" dirty="0" smtClean="0">
                <a:solidFill>
                  <a:srgbClr val="7C1D20"/>
                </a:solidFill>
                <a:latin typeface="楷体" panose="02010609060101010101" pitchFamily="49" charset="-122"/>
                <a:ea typeface="楷体" panose="02010609060101010101" pitchFamily="49" charset="-122"/>
              </a:rPr>
              <a:t>启示</a:t>
            </a:r>
            <a:endParaRPr lang="zh-CN" altLang="en-US" sz="3200" b="1" dirty="0" smtClean="0">
              <a:solidFill>
                <a:srgbClr val="7C1D20"/>
              </a:solidFill>
              <a:latin typeface="Times New Roman" panose="02020603050405020304" pitchFamily="18" charset="0"/>
              <a:ea typeface="微软雅黑" panose="020B0503020204020204" pitchFamily="34" charset="-122"/>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机器学习基本任务</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10</a:t>
            </a:fld>
            <a:endParaRPr lang="zh-CN" altLang="en-US" smtClean="0"/>
          </a:p>
        </p:txBody>
      </p:sp>
      <p:sp>
        <p:nvSpPr>
          <p:cNvPr id="2" name="矩形 1"/>
          <p:cNvSpPr>
            <a:spLocks noChangeArrowheads="1"/>
          </p:cNvSpPr>
          <p:nvPr/>
        </p:nvSpPr>
        <p:spPr bwMode="auto">
          <a:xfrm>
            <a:off x="550863" y="813497"/>
            <a:ext cx="1102995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大数据促进了机器学习的广泛应用</a:t>
            </a:r>
            <a:endParaRPr lang="en-US" altLang="zh-CN" sz="2800" b="1" dirty="0"/>
          </a:p>
          <a:p>
            <a:pPr>
              <a:buSzPct val="150000"/>
            </a:pPr>
            <a:endParaRPr lang="en-US" altLang="zh-CN" sz="2000" dirty="0" smtClean="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zh-CN" sz="2000" dirty="0">
                <a:latin typeface="Times New Roman" panose="02020603050405020304" pitchFamily="18" charset="0"/>
                <a:cs typeface="Times New Roman" panose="02020603050405020304" pitchFamily="18" charset="0"/>
              </a:rPr>
              <a:t>擅长于处理这种非结构化大数据的机器学习方法也成为社会科学家工具箱的重要组成（</a:t>
            </a:r>
            <a:r>
              <a:rPr lang="en-US" altLang="zh-CN" sz="2000" dirty="0">
                <a:latin typeface="Times New Roman" panose="02020603050405020304" pitchFamily="18" charset="0"/>
                <a:cs typeface="Times New Roman" panose="02020603050405020304" pitchFamily="18" charset="0"/>
              </a:rPr>
              <a:t>Varian</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2014</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Grimmer</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2015</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Mullainathan and </a:t>
            </a:r>
            <a:r>
              <a:rPr lang="en-US" altLang="zh-CN" sz="2000" dirty="0" err="1">
                <a:latin typeface="Times New Roman" panose="02020603050405020304" pitchFamily="18" charset="0"/>
                <a:cs typeface="Times New Roman" panose="02020603050405020304" pitchFamily="18" charset="0"/>
              </a:rPr>
              <a:t>Spiess</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2017</a:t>
            </a:r>
            <a:r>
              <a:rPr lang="zh-CN"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Athey</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2018</a:t>
            </a:r>
            <a:r>
              <a:rPr lang="zh-CN"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Athey</a:t>
            </a:r>
            <a:r>
              <a:rPr lang="en-US" altLang="zh-CN" sz="2000" dirty="0">
                <a:latin typeface="Times New Roman" panose="02020603050405020304" pitchFamily="18" charset="0"/>
                <a:cs typeface="Times New Roman" panose="02020603050405020304" pitchFamily="18" charset="0"/>
              </a:rPr>
              <a:t> and </a:t>
            </a:r>
            <a:r>
              <a:rPr lang="en-US" altLang="zh-CN" sz="2000" dirty="0" err="1">
                <a:latin typeface="Times New Roman" panose="02020603050405020304" pitchFamily="18" charset="0"/>
                <a:cs typeface="Times New Roman" panose="02020603050405020304" pitchFamily="18" charset="0"/>
              </a:rPr>
              <a:t>Imbens</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2019</a:t>
            </a:r>
            <a:r>
              <a:rPr lang="zh-CN" altLang="en-US" sz="2000" dirty="0">
                <a:latin typeface="Times New Roman" panose="02020603050405020304" pitchFamily="18" charset="0"/>
                <a:cs typeface="Times New Roman" panose="02020603050405020304" pitchFamily="18" charset="0"/>
              </a:rPr>
              <a:t>；洪永淼和汪寿阳，2021</a:t>
            </a:r>
            <a:r>
              <a:rPr lang="zh-CN"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p:txBody>
      </p:sp>
      <p:pic>
        <p:nvPicPr>
          <p:cNvPr id="7" name="Picture 2" descr="https://gimg2.baidu.com/image_search/src=http%3A%2F%2Fp2.itc.cn%2Fq_70%2Fimages03%2F20211013%2Ff7112c50e61246e7934d2dc5fdcb246f.jpeg&amp;refer=http%3A%2F%2Fp2.itc.cn&amp;app=2002&amp;size=f9999,10000&amp;q=a80&amp;n=0&amp;g=0n&amp;fmt=jpeg?sec=1636851879&amp;t=735ae6c1392f36b9502af770f566a8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8941" y="2794692"/>
            <a:ext cx="5951803" cy="385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9069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机器学习基本任务</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11</a:t>
            </a:fld>
            <a:endParaRPr lang="zh-CN" altLang="en-US" smtClean="0"/>
          </a:p>
        </p:txBody>
      </p:sp>
      <p:sp>
        <p:nvSpPr>
          <p:cNvPr id="2" name="矩形 1"/>
          <p:cNvSpPr>
            <a:spLocks noChangeArrowheads="1"/>
          </p:cNvSpPr>
          <p:nvPr/>
        </p:nvSpPr>
        <p:spPr bwMode="auto">
          <a:xfrm>
            <a:off x="550863" y="987425"/>
            <a:ext cx="1102995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大数据促进了机器学习的广泛应用</a:t>
            </a:r>
            <a:endParaRPr lang="en-US" altLang="zh-CN" sz="2800" b="1" dirty="0"/>
          </a:p>
          <a:p>
            <a:pPr marL="342900" indent="-342900">
              <a:buSzPct val="150000"/>
              <a:buFont typeface="Arial" panose="020B0604020202020204" pitchFamily="34" charset="0"/>
              <a:buChar char="•"/>
            </a:pPr>
            <a:endParaRPr lang="en-US" altLang="zh-CN" sz="2000" dirty="0" smtClean="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smtClean="0">
                <a:latin typeface="Times New Roman" panose="02020603050405020304" pitchFamily="18" charset="0"/>
                <a:cs typeface="Times New Roman" panose="02020603050405020304" pitchFamily="18" charset="0"/>
              </a:rPr>
              <a:t>数据分析</a:t>
            </a:r>
            <a:r>
              <a:rPr lang="zh-CN" altLang="en-US" sz="2000" dirty="0">
                <a:latin typeface="Times New Roman" panose="02020603050405020304" pitchFamily="18" charset="0"/>
                <a:cs typeface="Times New Roman" panose="02020603050405020304" pitchFamily="18" charset="0"/>
              </a:rPr>
              <a:t>的四大任务：</a:t>
            </a:r>
            <a:r>
              <a:rPr lang="en-US" altLang="zh-CN" sz="2000" dirty="0">
                <a:latin typeface="Times New Roman" panose="02020603050405020304" pitchFamily="18" charset="0"/>
                <a:cs typeface="Times New Roman" panose="02020603050405020304" pitchFamily="18" charset="0"/>
              </a:rPr>
              <a:t>Summarization</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Estimation</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Hypothesis testing</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Prediction</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Varian</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2014</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zh-CN" sz="2000" dirty="0">
                <a:latin typeface="Times New Roman" panose="02020603050405020304" pitchFamily="18" charset="0"/>
                <a:cs typeface="Times New Roman" panose="02020603050405020304" pitchFamily="18" charset="0"/>
              </a:rPr>
              <a:t>机器学习方法</a:t>
            </a:r>
            <a:r>
              <a:rPr lang="zh-CN" altLang="en-US" sz="2000" dirty="0">
                <a:latin typeface="Times New Roman" panose="02020603050405020304" pitchFamily="18" charset="0"/>
                <a:cs typeface="Times New Roman" panose="02020603050405020304" pitchFamily="18" charset="0"/>
              </a:rPr>
              <a:t>的</a:t>
            </a:r>
            <a:r>
              <a:rPr lang="zh-CN" altLang="zh-CN" sz="2000" dirty="0" smtClean="0">
                <a:latin typeface="Times New Roman" panose="02020603050405020304" pitchFamily="18" charset="0"/>
                <a:cs typeface="Times New Roman" panose="02020603050405020304" pitchFamily="18" charset="0"/>
              </a:rPr>
              <a:t>主要</a:t>
            </a:r>
            <a:r>
              <a:rPr lang="zh-CN" altLang="en-US" sz="2000" dirty="0" smtClean="0">
                <a:latin typeface="Times New Roman" panose="02020603050405020304" pitchFamily="18" charset="0"/>
                <a:cs typeface="Times New Roman" panose="02020603050405020304" pitchFamily="18" charset="0"/>
              </a:rPr>
              <a:t>目的</a:t>
            </a:r>
            <a:r>
              <a:rPr lang="zh-CN" altLang="zh-CN" sz="2000" dirty="0" smtClean="0">
                <a:latin typeface="Times New Roman" panose="02020603050405020304" pitchFamily="18" charset="0"/>
                <a:cs typeface="Times New Roman" panose="02020603050405020304" pitchFamily="18" charset="0"/>
              </a:rPr>
              <a:t>就在于</a:t>
            </a:r>
            <a:r>
              <a:rPr lang="zh-CN" altLang="zh-CN" sz="2000" dirty="0">
                <a:latin typeface="Times New Roman" panose="02020603050405020304" pitchFamily="18" charset="0"/>
                <a:cs typeface="Times New Roman" panose="02020603050405020304" pitchFamily="18" charset="0"/>
              </a:rPr>
              <a:t>对包括非结构化数据在内的大数据进行降维、分类和预测等（</a:t>
            </a:r>
            <a:r>
              <a:rPr lang="en-US" altLang="zh-CN" sz="2000" dirty="0" err="1">
                <a:latin typeface="Times New Roman" panose="02020603050405020304" pitchFamily="18" charset="0"/>
                <a:cs typeface="Times New Roman" panose="02020603050405020304" pitchFamily="18" charset="0"/>
              </a:rPr>
              <a:t>Ghoddusi</a:t>
            </a:r>
            <a:r>
              <a:rPr lang="en-US" altLang="zh-CN" sz="2000" dirty="0">
                <a:latin typeface="Times New Roman" panose="02020603050405020304" pitchFamily="18" charset="0"/>
                <a:cs typeface="Times New Roman" panose="02020603050405020304" pitchFamily="18" charset="0"/>
              </a:rPr>
              <a:t> et al.</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2019</a:t>
            </a:r>
            <a:r>
              <a:rPr lang="zh-CN" altLang="zh-CN"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a:buSzPct val="150000"/>
            </a:pPr>
            <a:endParaRPr lang="en-US" altLang="zh-CN" sz="3600" dirty="0">
              <a:latin typeface="Times New Roman" panose="02020603050405020304" pitchFamily="18" charset="0"/>
              <a:cs typeface="Times New Roman" panose="02020603050405020304" pitchFamily="18" charset="0"/>
            </a:endParaRPr>
          </a:p>
          <a:p>
            <a:pPr>
              <a:buSzPct val="150000"/>
            </a:pPr>
            <a:endParaRPr lang="en-US" altLang="zh-CN" sz="3600" b="1" dirty="0"/>
          </a:p>
        </p:txBody>
      </p:sp>
    </p:spTree>
    <p:extLst>
      <p:ext uri="{BB962C8B-B14F-4D97-AF65-F5344CB8AC3E}">
        <p14:creationId xmlns:p14="http://schemas.microsoft.com/office/powerpoint/2010/main" val="879955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机器学习基本任务</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12</a:t>
            </a:fld>
            <a:endParaRPr lang="zh-CN" altLang="en-US" smtClean="0"/>
          </a:p>
        </p:txBody>
      </p:sp>
      <p:sp>
        <p:nvSpPr>
          <p:cNvPr id="2" name="矩形 1"/>
          <p:cNvSpPr>
            <a:spLocks noChangeArrowheads="1"/>
          </p:cNvSpPr>
          <p:nvPr/>
        </p:nvSpPr>
        <p:spPr bwMode="auto">
          <a:xfrm>
            <a:off x="550863" y="987425"/>
            <a:ext cx="11029950" cy="32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机器学习文献已经非常庞大</a:t>
            </a:r>
            <a:endParaRPr lang="en-US" altLang="zh-CN" sz="2800" b="1" dirty="0"/>
          </a:p>
          <a:p>
            <a:pPr>
              <a:buSzPct val="150000"/>
            </a:pPr>
            <a:endParaRPr lang="en-US" altLang="zh-CN" sz="2000" dirty="0" smtClean="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机器学习代表性综述：</a:t>
            </a:r>
            <a:r>
              <a:rPr lang="en-US" altLang="zh-CN" sz="2000" dirty="0">
                <a:latin typeface="Times New Roman" panose="02020603050405020304" pitchFamily="18" charset="0"/>
                <a:cs typeface="Times New Roman" panose="02020603050405020304" pitchFamily="18" charset="0"/>
              </a:rPr>
              <a:t>Varian</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2014</a:t>
            </a:r>
            <a:r>
              <a:rPr lang="zh-CN"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Grimmer</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2015</a:t>
            </a:r>
            <a:r>
              <a:rPr lang="zh-CN"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Mullainathan and </a:t>
            </a:r>
            <a:r>
              <a:rPr lang="en-US" altLang="zh-CN" sz="2000" dirty="0" err="1">
                <a:latin typeface="Times New Roman" panose="02020603050405020304" pitchFamily="18" charset="0"/>
                <a:cs typeface="Times New Roman" panose="02020603050405020304" pitchFamily="18" charset="0"/>
              </a:rPr>
              <a:t>Spiess</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2017</a:t>
            </a:r>
            <a:r>
              <a:rPr lang="zh-CN"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Athey</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2018</a:t>
            </a:r>
            <a:r>
              <a:rPr lang="zh-CN"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Athey</a:t>
            </a:r>
            <a:r>
              <a:rPr lang="en-US" altLang="zh-CN" sz="2000" dirty="0">
                <a:latin typeface="Times New Roman" panose="02020603050405020304" pitchFamily="18" charset="0"/>
                <a:cs typeface="Times New Roman" panose="02020603050405020304" pitchFamily="18" charset="0"/>
              </a:rPr>
              <a:t> and </a:t>
            </a:r>
            <a:r>
              <a:rPr lang="en-US" altLang="zh-CN" sz="2000" dirty="0" err="1">
                <a:latin typeface="Times New Roman" panose="02020603050405020304" pitchFamily="18" charset="0"/>
                <a:cs typeface="Times New Roman" panose="02020603050405020304" pitchFamily="18" charset="0"/>
              </a:rPr>
              <a:t>Imbens</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2019</a:t>
            </a:r>
            <a:r>
              <a:rPr lang="zh-CN"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Ghoddusi</a:t>
            </a:r>
            <a:r>
              <a:rPr lang="en-US" altLang="zh-CN" sz="2000" dirty="0">
                <a:latin typeface="Times New Roman" panose="02020603050405020304" pitchFamily="18" charset="0"/>
                <a:cs typeface="Times New Roman" panose="02020603050405020304" pitchFamily="18" charset="0"/>
              </a:rPr>
              <a:t> </a:t>
            </a:r>
            <a:r>
              <a:rPr lang="en-US" altLang="zh-CN" sz="2000" i="1" dirty="0">
                <a:latin typeface="Times New Roman" panose="02020603050405020304" pitchFamily="18" charset="0"/>
                <a:cs typeface="Times New Roman" panose="02020603050405020304" pitchFamily="18" charset="0"/>
              </a:rPr>
              <a:t>et al.</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2019</a:t>
            </a:r>
            <a:r>
              <a:rPr lang="zh-CN"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Storm </a:t>
            </a:r>
            <a:r>
              <a:rPr lang="en-US" altLang="zh-CN" sz="2000" i="1" dirty="0">
                <a:latin typeface="Times New Roman" panose="02020603050405020304" pitchFamily="18" charset="0"/>
                <a:cs typeface="Times New Roman" panose="02020603050405020304" pitchFamily="18" charset="0"/>
              </a:rPr>
              <a:t>et al.</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2019</a:t>
            </a:r>
            <a:r>
              <a:rPr lang="zh-CN"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a:t>
            </a:r>
            <a:r>
              <a:rPr lang="zh-CN" altLang="zh-CN" sz="2000" dirty="0">
                <a:latin typeface="Times New Roman" panose="02020603050405020304" pitchFamily="18" charset="0"/>
                <a:cs typeface="Times New Roman" panose="02020603050405020304" pitchFamily="18" charset="0"/>
              </a:rPr>
              <a:t>黄乃静和于明哲（</a:t>
            </a:r>
            <a:r>
              <a:rPr lang="en-US" altLang="zh-CN" sz="2000" dirty="0">
                <a:latin typeface="Times New Roman" panose="02020603050405020304" pitchFamily="18" charset="0"/>
                <a:cs typeface="Times New Roman" panose="02020603050405020304" pitchFamily="18" charset="0"/>
              </a:rPr>
              <a:t>2018</a:t>
            </a:r>
            <a:r>
              <a:rPr lang="zh-CN" altLang="zh-CN" sz="2000" dirty="0">
                <a:latin typeface="Times New Roman" panose="02020603050405020304" pitchFamily="18" charset="0"/>
                <a:cs typeface="Times New Roman" panose="02020603050405020304" pitchFamily="18" charset="0"/>
              </a:rPr>
              <a:t>）、王芳等（</a:t>
            </a:r>
            <a:r>
              <a:rPr lang="en-US" altLang="zh-CN" sz="2000" dirty="0">
                <a:latin typeface="Times New Roman" panose="02020603050405020304" pitchFamily="18" charset="0"/>
                <a:cs typeface="Times New Roman" panose="02020603050405020304" pitchFamily="18" charset="0"/>
              </a:rPr>
              <a:t>2020</a:t>
            </a:r>
            <a:r>
              <a:rPr lang="zh-CN"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a:buSzPct val="150000"/>
            </a:pPr>
            <a:endParaRPr lang="en-US" altLang="zh-CN"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机器学习代表性教科书：</a:t>
            </a:r>
            <a:r>
              <a:rPr lang="en-US" altLang="zh-CN" sz="2000" dirty="0">
                <a:latin typeface="Times New Roman" panose="02020603050405020304" pitchFamily="18" charset="0"/>
                <a:cs typeface="Times New Roman" panose="02020603050405020304" pitchFamily="18" charset="0"/>
              </a:rPr>
              <a:t>Hastie et al.</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2017</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James et al.</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2013</a:t>
            </a:r>
            <a:r>
              <a:rPr lang="zh-CN"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Burkov</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2019</a:t>
            </a:r>
            <a:r>
              <a:rPr lang="zh-CN"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、陈强（</a:t>
            </a:r>
            <a:r>
              <a:rPr lang="en-US" altLang="zh-CN" sz="2000" dirty="0" smtClean="0">
                <a:latin typeface="Times New Roman" panose="02020603050405020304" pitchFamily="18" charset="0"/>
                <a:cs typeface="Times New Roman" panose="02020603050405020304" pitchFamily="18" charset="0"/>
              </a:rPr>
              <a:t>2021</a:t>
            </a:r>
            <a:r>
              <a:rPr lang="zh-CN" altLang="en-US" sz="2000" dirty="0" smtClean="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p:txBody>
      </p:sp>
      <p:sp>
        <p:nvSpPr>
          <p:cNvPr id="3" name="矩形 2"/>
          <p:cNvSpPr/>
          <p:nvPr/>
        </p:nvSpPr>
        <p:spPr>
          <a:xfrm>
            <a:off x="779726" y="5705902"/>
            <a:ext cx="10572224" cy="584775"/>
          </a:xfrm>
          <a:prstGeom prst="rect">
            <a:avLst/>
          </a:prstGeom>
        </p:spPr>
        <p:txBody>
          <a:bodyPr wrap="square">
            <a:spAutoFit/>
          </a:bodyPr>
          <a:lstStyle/>
          <a:p>
            <a:r>
              <a:rPr lang="zh-CN" altLang="en-US" sz="1600" dirty="0">
                <a:solidFill>
                  <a:srgbClr val="494949"/>
                </a:solidFill>
                <a:latin typeface="华文楷体" panose="02010600040101010101" pitchFamily="2" charset="-122"/>
                <a:ea typeface="华文楷体" panose="02010600040101010101" pitchFamily="2" charset="-122"/>
              </a:rPr>
              <a:t>郭峰、陶旭辉，</a:t>
            </a:r>
            <a:r>
              <a:rPr lang="en-US" altLang="zh-CN" sz="1600" dirty="0">
                <a:solidFill>
                  <a:srgbClr val="494949"/>
                </a:solidFill>
                <a:latin typeface="华文楷体" panose="02010600040101010101" pitchFamily="2" charset="-122"/>
                <a:ea typeface="华文楷体" panose="02010600040101010101" pitchFamily="2" charset="-122"/>
              </a:rPr>
              <a:t>《</a:t>
            </a:r>
            <a:r>
              <a:rPr lang="zh-CN" altLang="en-US" sz="1600" dirty="0">
                <a:solidFill>
                  <a:srgbClr val="494949"/>
                </a:solidFill>
                <a:latin typeface="华文楷体" panose="02010600040101010101" pitchFamily="2" charset="-122"/>
                <a:ea typeface="华文楷体" panose="02010600040101010101" pitchFamily="2" charset="-122"/>
              </a:rPr>
              <a:t>机器学习与社会科学中的因果关系：一个文献综述</a:t>
            </a:r>
            <a:r>
              <a:rPr lang="en-US" altLang="zh-CN" sz="1600" dirty="0">
                <a:solidFill>
                  <a:srgbClr val="494949"/>
                </a:solidFill>
                <a:latin typeface="华文楷体" panose="02010600040101010101" pitchFamily="2" charset="-122"/>
                <a:ea typeface="华文楷体" panose="02010600040101010101" pitchFamily="2" charset="-122"/>
              </a:rPr>
              <a:t>》</a:t>
            </a:r>
            <a:r>
              <a:rPr lang="zh-CN" altLang="en-US" sz="1600" dirty="0" smtClean="0">
                <a:solidFill>
                  <a:srgbClr val="494949"/>
                </a:solidFill>
                <a:latin typeface="华文楷体" panose="02010600040101010101" pitchFamily="2" charset="-122"/>
                <a:ea typeface="华文楷体" panose="02010600040101010101" pitchFamily="2" charset="-122"/>
              </a:rPr>
              <a:t>，</a:t>
            </a:r>
            <a:r>
              <a:rPr lang="zh-CN" altLang="en-US" sz="1600" dirty="0">
                <a:solidFill>
                  <a:srgbClr val="494949"/>
                </a:solidFill>
                <a:latin typeface="华文楷体" panose="02010600040101010101" pitchFamily="2" charset="-122"/>
                <a:ea typeface="华文楷体" panose="02010600040101010101" pitchFamily="2" charset="-122"/>
              </a:rPr>
              <a:t> </a:t>
            </a:r>
            <a:r>
              <a:rPr lang="en-US" altLang="zh-CN" sz="1600" b="1" dirty="0" smtClean="0">
                <a:solidFill>
                  <a:srgbClr val="494949"/>
                </a:solidFill>
                <a:latin typeface="华文楷体" panose="02010600040101010101" pitchFamily="2" charset="-122"/>
                <a:ea typeface="华文楷体" panose="02010600040101010101" pitchFamily="2" charset="-122"/>
              </a:rPr>
              <a:t>《</a:t>
            </a:r>
            <a:r>
              <a:rPr lang="zh-CN" altLang="en-US" sz="1600" b="1" dirty="0">
                <a:solidFill>
                  <a:srgbClr val="494949"/>
                </a:solidFill>
                <a:latin typeface="华文楷体" panose="02010600040101010101" pitchFamily="2" charset="-122"/>
                <a:ea typeface="华文楷体" panose="02010600040101010101" pitchFamily="2" charset="-122"/>
              </a:rPr>
              <a:t>经济学季刊</a:t>
            </a:r>
            <a:r>
              <a:rPr lang="en-US" altLang="zh-CN" sz="1600" b="1" dirty="0" smtClean="0">
                <a:solidFill>
                  <a:srgbClr val="494949"/>
                </a:solidFill>
                <a:latin typeface="华文楷体" panose="02010600040101010101" pitchFamily="2" charset="-122"/>
                <a:ea typeface="华文楷体" panose="02010600040101010101" pitchFamily="2" charset="-122"/>
              </a:rPr>
              <a:t>》</a:t>
            </a:r>
            <a:r>
              <a:rPr lang="zh-CN" altLang="en-US" sz="1600" dirty="0" smtClean="0">
                <a:solidFill>
                  <a:srgbClr val="494949"/>
                </a:solidFill>
                <a:latin typeface="华文楷体" panose="02010600040101010101" pitchFamily="2" charset="-122"/>
                <a:ea typeface="华文楷体" panose="02010600040101010101" pitchFamily="2" charset="-122"/>
              </a:rPr>
              <a:t>，</a:t>
            </a:r>
            <a:r>
              <a:rPr lang="en-US" altLang="zh-CN" sz="1600" dirty="0" smtClean="0">
                <a:solidFill>
                  <a:srgbClr val="494949"/>
                </a:solidFill>
                <a:latin typeface="华文楷体" panose="02010600040101010101" pitchFamily="2" charset="-122"/>
                <a:ea typeface="华文楷体" panose="02010600040101010101" pitchFamily="2" charset="-122"/>
              </a:rPr>
              <a:t>2023</a:t>
            </a:r>
            <a:r>
              <a:rPr lang="zh-CN" altLang="en-US" sz="1600" dirty="0" smtClean="0">
                <a:solidFill>
                  <a:srgbClr val="494949"/>
                </a:solidFill>
                <a:latin typeface="华文楷体" panose="02010600040101010101" pitchFamily="2" charset="-122"/>
                <a:ea typeface="华文楷体" panose="02010600040101010101" pitchFamily="2" charset="-122"/>
              </a:rPr>
              <a:t>年第</a:t>
            </a:r>
            <a:r>
              <a:rPr lang="en-US" altLang="zh-CN" sz="1600" dirty="0" smtClean="0">
                <a:solidFill>
                  <a:srgbClr val="494949"/>
                </a:solidFill>
                <a:latin typeface="华文楷体" panose="02010600040101010101" pitchFamily="2" charset="-122"/>
                <a:ea typeface="华文楷体" panose="02010600040101010101" pitchFamily="2" charset="-122"/>
              </a:rPr>
              <a:t>1</a:t>
            </a:r>
            <a:r>
              <a:rPr lang="zh-CN" altLang="en-US" sz="1600" dirty="0" smtClean="0">
                <a:solidFill>
                  <a:srgbClr val="494949"/>
                </a:solidFill>
                <a:latin typeface="华文楷体" panose="02010600040101010101" pitchFamily="2" charset="-122"/>
                <a:ea typeface="华文楷体" panose="02010600040101010101" pitchFamily="2" charset="-122"/>
              </a:rPr>
              <a:t>期。</a:t>
            </a:r>
            <a:endParaRPr lang="en-US" altLang="zh-CN" sz="1600" dirty="0" smtClean="0">
              <a:solidFill>
                <a:srgbClr val="494949"/>
              </a:solidFill>
              <a:latin typeface="华文楷体" panose="02010600040101010101" pitchFamily="2" charset="-122"/>
              <a:ea typeface="华文楷体" panose="02010600040101010101" pitchFamily="2" charset="-122"/>
            </a:endParaRPr>
          </a:p>
          <a:p>
            <a:r>
              <a:rPr lang="zh-CN" altLang="en-US" sz="1600" dirty="0" smtClean="0">
                <a:solidFill>
                  <a:srgbClr val="494949"/>
                </a:solidFill>
                <a:latin typeface="华文楷体" panose="02010600040101010101" pitchFamily="2" charset="-122"/>
                <a:ea typeface="华文楷体" panose="02010600040101010101" pitchFamily="2" charset="-122"/>
              </a:rPr>
              <a:t>陶旭辉、郭峰，</a:t>
            </a:r>
            <a:r>
              <a:rPr lang="en-US" altLang="zh-CN" sz="1600" dirty="0" smtClean="0">
                <a:solidFill>
                  <a:srgbClr val="494949"/>
                </a:solidFill>
                <a:latin typeface="华文楷体" panose="02010600040101010101" pitchFamily="2" charset="-122"/>
                <a:ea typeface="华文楷体" panose="02010600040101010101" pitchFamily="2" charset="-122"/>
              </a:rPr>
              <a:t>《</a:t>
            </a:r>
            <a:r>
              <a:rPr lang="zh-CN" altLang="en-US" sz="1600" dirty="0">
                <a:solidFill>
                  <a:srgbClr val="494949"/>
                </a:solidFill>
                <a:latin typeface="华文楷体" panose="02010600040101010101" pitchFamily="2" charset="-122"/>
                <a:ea typeface="华文楷体" panose="02010600040101010101" pitchFamily="2" charset="-122"/>
              </a:rPr>
              <a:t>异质性政策效应评估与机器学习方法：研究进展与未来方向</a:t>
            </a:r>
            <a:r>
              <a:rPr lang="en-US" altLang="zh-CN" sz="1600" dirty="0" smtClean="0">
                <a:solidFill>
                  <a:srgbClr val="494949"/>
                </a:solidFill>
                <a:latin typeface="华文楷体" panose="02010600040101010101" pitchFamily="2" charset="-122"/>
                <a:ea typeface="华文楷体" panose="02010600040101010101" pitchFamily="2" charset="-122"/>
              </a:rPr>
              <a:t>》</a:t>
            </a:r>
            <a:r>
              <a:rPr lang="zh-CN" altLang="en-US" sz="1600" dirty="0" smtClean="0">
                <a:solidFill>
                  <a:srgbClr val="494949"/>
                </a:solidFill>
                <a:latin typeface="华文楷体" panose="02010600040101010101" pitchFamily="2" charset="-122"/>
                <a:ea typeface="华文楷体" panose="02010600040101010101" pitchFamily="2" charset="-122"/>
              </a:rPr>
              <a:t>，</a:t>
            </a:r>
            <a:r>
              <a:rPr lang="en-US" altLang="zh-CN" sz="1600" dirty="0">
                <a:solidFill>
                  <a:srgbClr val="494949"/>
                </a:solidFill>
                <a:latin typeface="华文楷体" panose="02010600040101010101" pitchFamily="2" charset="-122"/>
                <a:ea typeface="华文楷体" panose="02010600040101010101" pitchFamily="2" charset="-122"/>
              </a:rPr>
              <a:t> </a:t>
            </a:r>
            <a:r>
              <a:rPr lang="en-US" altLang="zh-CN" sz="1600" dirty="0" smtClean="0">
                <a:solidFill>
                  <a:srgbClr val="494949"/>
                </a:solidFill>
                <a:latin typeface="华文楷体" panose="02010600040101010101" pitchFamily="2" charset="-122"/>
                <a:ea typeface="华文楷体" panose="02010600040101010101" pitchFamily="2" charset="-122"/>
              </a:rPr>
              <a:t>《</a:t>
            </a:r>
            <a:r>
              <a:rPr lang="zh-CN" altLang="en-US" sz="1600" dirty="0" smtClean="0">
                <a:solidFill>
                  <a:srgbClr val="494949"/>
                </a:solidFill>
                <a:latin typeface="华文楷体" panose="02010600040101010101" pitchFamily="2" charset="-122"/>
                <a:ea typeface="华文楷体" panose="02010600040101010101" pitchFamily="2" charset="-122"/>
              </a:rPr>
              <a:t>管理世界</a:t>
            </a:r>
            <a:r>
              <a:rPr lang="en-US" altLang="zh-CN" sz="1600" dirty="0" smtClean="0">
                <a:solidFill>
                  <a:srgbClr val="494949"/>
                </a:solidFill>
                <a:latin typeface="华文楷体" panose="02010600040101010101" pitchFamily="2" charset="-122"/>
                <a:ea typeface="华文楷体" panose="02010600040101010101" pitchFamily="2" charset="-122"/>
              </a:rPr>
              <a:t>》</a:t>
            </a:r>
            <a:r>
              <a:rPr lang="zh-CN" altLang="en-US" sz="1600" dirty="0" smtClean="0">
                <a:solidFill>
                  <a:srgbClr val="494949"/>
                </a:solidFill>
                <a:latin typeface="华文楷体" panose="02010600040101010101" pitchFamily="2" charset="-122"/>
                <a:ea typeface="华文楷体" panose="02010600040101010101" pitchFamily="2" charset="-122"/>
              </a:rPr>
              <a:t>录用待刊。</a:t>
            </a:r>
            <a:endParaRPr lang="zh-CN" altLang="en-US" sz="1600" dirty="0"/>
          </a:p>
        </p:txBody>
      </p:sp>
    </p:spTree>
    <p:extLst>
      <p:ext uri="{BB962C8B-B14F-4D97-AF65-F5344CB8AC3E}">
        <p14:creationId xmlns:p14="http://schemas.microsoft.com/office/powerpoint/2010/main" val="157819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机器学习基本任务</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13</a:t>
            </a:fld>
            <a:endParaRPr lang="zh-CN" altLang="en-US" smtClean="0"/>
          </a:p>
        </p:txBody>
      </p:sp>
      <p:sp>
        <p:nvSpPr>
          <p:cNvPr id="2" name="矩形 1"/>
          <p:cNvSpPr>
            <a:spLocks noChangeArrowheads="1"/>
          </p:cNvSpPr>
          <p:nvPr/>
        </p:nvSpPr>
        <p:spPr bwMode="auto">
          <a:xfrm>
            <a:off x="550863" y="987425"/>
            <a:ext cx="11029950"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机器学习的重点</a:t>
            </a:r>
            <a:r>
              <a:rPr lang="zh-CN" altLang="en-US" sz="2800" b="1" dirty="0" smtClean="0"/>
              <a:t>是预测与泛化</a:t>
            </a:r>
            <a:endParaRPr lang="en-US" altLang="zh-CN" sz="2800" b="1" dirty="0"/>
          </a:p>
          <a:p>
            <a:pPr>
              <a:buSzPct val="150000"/>
            </a:pPr>
            <a:endParaRPr lang="en-US" altLang="zh-CN" sz="2000" dirty="0" smtClean="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计量经济学重点：参数估计、因果推断</a:t>
            </a:r>
            <a:endParaRPr lang="en-US" altLang="zh-CN" sz="2000" dirty="0">
              <a:latin typeface="Times New Roman" panose="02020603050405020304" pitchFamily="18" charset="0"/>
              <a:cs typeface="Times New Roman" panose="02020603050405020304" pitchFamily="18" charset="0"/>
            </a:endParaRPr>
          </a:p>
          <a:p>
            <a:pPr>
              <a:buSzPct val="150000"/>
            </a:pPr>
            <a:endParaRPr lang="en-US" altLang="zh-CN"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相对于计量经济学，机器学习不仅仅是使用了不同的方法（很多方法其实是重叠的），更重要的是关注点不同。</a:t>
            </a:r>
            <a:endParaRPr lang="en-US" altLang="zh-CN" sz="2000" dirty="0">
              <a:latin typeface="Times New Roman" panose="02020603050405020304" pitchFamily="18" charset="0"/>
              <a:cs typeface="Times New Roman" panose="02020603050405020304" pitchFamily="18" charset="0"/>
            </a:endParaRPr>
          </a:p>
          <a:p>
            <a:pPr>
              <a:buSzPct val="150000"/>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譬如，传统社会科学实证更关心无偏性。为了实现无偏估计，不知道也无法获得数据的真实分布，最好的策略是建立一个非常复杂的模型，以尽可能实现一致估计。但这种情形下，模型通常会“过度拟合”样本数据，从而导致在样本以外的数据无效（Yarkoni and Westfall，2017</a:t>
            </a:r>
            <a:r>
              <a:rPr lang="zh-CN" altLang="en-US" sz="2000" dirty="0" smtClean="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a:p>
            <a:pPr>
              <a:buSzPct val="150000"/>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sym typeface="+mn-ea"/>
              </a:rPr>
              <a:t>相对于计量经济学，机器学习更加关注模型的预测能力：结论是否</a:t>
            </a:r>
            <a:r>
              <a:rPr lang="zh-CN" altLang="en-US" sz="2000" dirty="0" smtClean="0">
                <a:latin typeface="Times New Roman" panose="02020603050405020304" pitchFamily="18" charset="0"/>
                <a:cs typeface="Times New Roman" panose="02020603050405020304" pitchFamily="18" charset="0"/>
                <a:sym typeface="+mn-ea"/>
              </a:rPr>
              <a:t>可以范化（</a:t>
            </a:r>
            <a:r>
              <a:rPr lang="en-US" altLang="zh-CN" sz="2000" dirty="0" smtClean="0">
                <a:latin typeface="Times New Roman" panose="02020603050405020304" pitchFamily="18" charset="0"/>
                <a:cs typeface="Times New Roman" panose="02020603050405020304" pitchFamily="18" charset="0"/>
                <a:sym typeface="+mn-ea"/>
              </a:rPr>
              <a:t>generalize</a:t>
            </a:r>
            <a:r>
              <a:rPr lang="zh-CN" altLang="en-US" sz="2000" dirty="0">
                <a:latin typeface="Times New Roman" panose="02020603050405020304" pitchFamily="18" charset="0"/>
                <a:cs typeface="Times New Roman" panose="02020603050405020304" pitchFamily="18" charset="0"/>
                <a:sym typeface="+mn-ea"/>
              </a:rPr>
              <a:t>）</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053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机器学习基本任务</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14</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从计量经济学视角看机器学习</a:t>
            </a:r>
            <a:endParaRPr lang="en-US" altLang="zh-CN" sz="2800" b="1" dirty="0"/>
          </a:p>
        </p:txBody>
      </p:sp>
      <p:sp>
        <p:nvSpPr>
          <p:cNvPr id="10" name="内容占位符 8"/>
          <p:cNvSpPr>
            <a:spLocks noGrp="1"/>
          </p:cNvSpPr>
          <p:nvPr>
            <p:ph idx="1"/>
          </p:nvPr>
        </p:nvSpPr>
        <p:spPr>
          <a:xfrm>
            <a:off x="534670" y="1764295"/>
            <a:ext cx="9624060" cy="4990084"/>
          </a:xfrm>
        </p:spPr>
        <p:txBody>
          <a:bodyPr>
            <a:normAutofit/>
          </a:bodyPr>
          <a:lstStyle/>
          <a:p>
            <a:pPr>
              <a:buSzPct val="150000"/>
            </a:pPr>
            <a:r>
              <a:rPr lang="zh-CN" altLang="en-US" sz="2400" dirty="0">
                <a:latin typeface="Times New Roman" panose="02020603050405020304" pitchFamily="18" charset="0"/>
                <a:cs typeface="Times New Roman" panose="02020603050405020304" pitchFamily="18" charset="0"/>
              </a:rPr>
              <a:t>线性回归：</a:t>
            </a:r>
            <a:endParaRPr lang="en-US" altLang="zh-CN" sz="2400" dirty="0">
              <a:latin typeface="Times New Roman" panose="02020603050405020304" pitchFamily="18" charset="0"/>
              <a:cs typeface="Times New Roman" panose="02020603050405020304" pitchFamily="18" charset="0"/>
            </a:endParaRPr>
          </a:p>
          <a:p>
            <a:pPr>
              <a:buSzPct val="150000"/>
            </a:pPr>
            <a:endParaRPr lang="en-US" altLang="zh-CN" sz="2400" dirty="0">
              <a:latin typeface="Times New Roman" panose="02020603050405020304" pitchFamily="18" charset="0"/>
              <a:cs typeface="Times New Roman" panose="02020603050405020304" pitchFamily="18" charset="0"/>
            </a:endParaRPr>
          </a:p>
          <a:p>
            <a:pPr>
              <a:buSzPct val="150000"/>
            </a:pPr>
            <a:r>
              <a:rPr lang="zh-CN" altLang="en-US" sz="2400" dirty="0">
                <a:latin typeface="Times New Roman" panose="02020603050405020304" pitchFamily="18" charset="0"/>
                <a:cs typeface="Times New Roman" panose="02020603050405020304" pitchFamily="18" charset="0"/>
              </a:rPr>
              <a:t>参数估计：</a:t>
            </a:r>
            <a:endParaRPr lang="en-US" altLang="zh-CN" sz="2400" dirty="0">
              <a:latin typeface="Times New Roman" panose="02020603050405020304" pitchFamily="18" charset="0"/>
              <a:cs typeface="Times New Roman" panose="02020603050405020304" pitchFamily="18" charset="0"/>
            </a:endParaRPr>
          </a:p>
          <a:p>
            <a:pPr>
              <a:buSzPct val="150000"/>
            </a:pPr>
            <a:endParaRPr lang="en-US" altLang="zh-CN" sz="2400" dirty="0">
              <a:latin typeface="Times New Roman" panose="02020603050405020304" pitchFamily="18" charset="0"/>
              <a:cs typeface="Times New Roman" panose="02020603050405020304" pitchFamily="18" charset="0"/>
            </a:endParaRPr>
          </a:p>
          <a:p>
            <a:pPr>
              <a:buSzPct val="150000"/>
            </a:pPr>
            <a:r>
              <a:rPr lang="zh-CN" altLang="en-US" sz="2400" dirty="0">
                <a:latin typeface="Times New Roman" panose="02020603050405020304" pitchFamily="18" charset="0"/>
                <a:cs typeface="Times New Roman" panose="02020603050405020304" pitchFamily="18" charset="0"/>
              </a:rPr>
              <a:t>基于以下公式的最小化：</a:t>
            </a:r>
            <a:endParaRPr lang="en-US" altLang="zh-CN" sz="2400" dirty="0">
              <a:latin typeface="Times New Roman" panose="02020603050405020304" pitchFamily="18" charset="0"/>
              <a:cs typeface="Times New Roman" panose="02020603050405020304" pitchFamily="18" charset="0"/>
            </a:endParaRPr>
          </a:p>
          <a:p>
            <a:pPr>
              <a:buSzPct val="150000"/>
            </a:pPr>
            <a:endParaRPr lang="en-US" altLang="zh-CN" sz="2400" dirty="0">
              <a:latin typeface="Times New Roman" panose="02020603050405020304" pitchFamily="18" charset="0"/>
              <a:cs typeface="Times New Roman" panose="02020603050405020304" pitchFamily="18" charset="0"/>
            </a:endParaRPr>
          </a:p>
          <a:p>
            <a:pPr>
              <a:buSzPct val="150000"/>
            </a:pPr>
            <a:r>
              <a:rPr lang="zh-CN" altLang="en-US" sz="2400" dirty="0">
                <a:latin typeface="Times New Roman" panose="02020603050405020304" pitchFamily="18" charset="0"/>
                <a:cs typeface="Times New Roman" panose="02020603050405020304" pitchFamily="18" charset="0"/>
              </a:rPr>
              <a:t>估计好参数后，对于全新的</a:t>
            </a:r>
            <a:r>
              <a:rPr lang="en-US" altLang="zh-CN" sz="2400" dirty="0">
                <a:latin typeface="Times New Roman" panose="02020603050405020304" pitchFamily="18" charset="0"/>
                <a:cs typeface="Times New Roman" panose="02020603050405020304" pitchFamily="18" charset="0"/>
              </a:rPr>
              <a:t>X</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就是其预测</a:t>
            </a:r>
            <a:endParaRPr lang="en-US" altLang="zh-CN" sz="2400" dirty="0">
              <a:latin typeface="Times New Roman" panose="02020603050405020304" pitchFamily="18" charset="0"/>
              <a:cs typeface="Times New Roman" panose="02020603050405020304" pitchFamily="18" charset="0"/>
            </a:endParaRPr>
          </a:p>
          <a:p>
            <a:pPr>
              <a:buSzPct val="150000"/>
            </a:pPr>
            <a:endParaRPr lang="en-US" altLang="zh-CN" sz="2400" dirty="0">
              <a:latin typeface="Times New Roman" panose="02020603050405020304" pitchFamily="18" charset="0"/>
              <a:cs typeface="Times New Roman" panose="02020603050405020304" pitchFamily="18" charset="0"/>
            </a:endParaRPr>
          </a:p>
          <a:p>
            <a:pPr>
              <a:buSzPct val="150000"/>
            </a:pPr>
            <a:r>
              <a:rPr lang="zh-CN" altLang="en-US" sz="2400" dirty="0">
                <a:latin typeface="Times New Roman" panose="02020603050405020304" pitchFamily="18" charset="0"/>
                <a:cs typeface="Times New Roman" panose="02020603050405020304" pitchFamily="18" charset="0"/>
              </a:rPr>
              <a:t>计量经济学关注的是参数估计   ，机器学习关注的是</a:t>
            </a:r>
          </a:p>
          <a:p>
            <a:endParaRPr lang="zh-CN" altLang="en-US" sz="2400" dirty="0"/>
          </a:p>
        </p:txBody>
      </p:sp>
      <mc:AlternateContent xmlns:mc="http://schemas.openxmlformats.org/markup-compatibility/2006" xmlns:a14="http://schemas.microsoft.com/office/drawing/2010/main">
        <mc:Choice Requires="a14">
          <p:sp>
            <p:nvSpPr>
              <p:cNvPr id="11" name="对象 2"/>
              <p:cNvSpPr txBox="1"/>
              <p:nvPr/>
            </p:nvSpPr>
            <p:spPr>
              <a:xfrm>
                <a:off x="2538413" y="1818645"/>
                <a:ext cx="5807075" cy="46735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𝑌</m:t>
                          </m:r>
                        </m:e>
                        <m:sub>
                          <m:r>
                            <a:rPr lang="zh-CN" altLang="en-US" i="1">
                              <a:solidFill>
                                <a:srgbClr val="000000"/>
                              </a:solidFill>
                              <a:latin typeface="Cambria Math" panose="02040503050406030204" pitchFamily="18" charset="0"/>
                            </a:rPr>
                            <m:t>𝑖</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𝛽</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𝛽</m:t>
                          </m:r>
                        </m:e>
                        <m:sub>
                          <m:r>
                            <a:rPr lang="zh-CN" altLang="en-US" i="1">
                              <a:solidFill>
                                <a:srgbClr val="000000"/>
                              </a:solidFill>
                              <a:latin typeface="Cambria Math" panose="02040503050406030204" pitchFamily="18" charset="0"/>
                            </a:rPr>
                            <m:t>1</m:t>
                          </m:r>
                        </m:sub>
                      </m:s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𝑋</m:t>
                          </m:r>
                        </m:e>
                        <m:sub>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𝑖</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𝛽</m:t>
                          </m:r>
                        </m:e>
                        <m:sub>
                          <m:r>
                            <a:rPr lang="zh-CN" altLang="en-US" i="1">
                              <a:solidFill>
                                <a:srgbClr val="000000"/>
                              </a:solidFill>
                              <a:latin typeface="Cambria Math" panose="02040503050406030204" pitchFamily="18" charset="0"/>
                            </a:rPr>
                            <m:t>𝑘</m:t>
                          </m:r>
                        </m:sub>
                      </m:s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𝑋</m:t>
                          </m:r>
                        </m:e>
                        <m:sub>
                          <m:r>
                            <a:rPr lang="zh-CN" altLang="en-US" i="1">
                              <a:solidFill>
                                <a:srgbClr val="000000"/>
                              </a:solidFill>
                              <a:latin typeface="Cambria Math" panose="02040503050406030204" pitchFamily="18" charset="0"/>
                            </a:rPr>
                            <m:t>𝑘𝑖</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𝜀</m:t>
                          </m:r>
                        </m:e>
                        <m:sub>
                          <m:r>
                            <a:rPr lang="zh-CN" altLang="en-US" i="1">
                              <a:solidFill>
                                <a:srgbClr val="000000"/>
                              </a:solidFill>
                              <a:latin typeface="Cambria Math" panose="02040503050406030204" pitchFamily="18" charset="0"/>
                            </a:rPr>
                            <m:t>𝑖</m:t>
                          </m:r>
                        </m:sub>
                      </m:sSub>
                    </m:oMath>
                  </m:oMathPara>
                </a14:m>
                <a:endParaRPr lang="zh-CN" altLang="en-US" dirty="0"/>
              </a:p>
            </p:txBody>
          </p:sp>
        </mc:Choice>
        <mc:Fallback xmlns="">
          <p:sp>
            <p:nvSpPr>
              <p:cNvPr id="11" name="对象 2"/>
              <p:cNvSpPr txBox="1">
                <a:spLocks noRot="1" noChangeAspect="1" noMove="1" noResize="1" noEditPoints="1" noAdjustHandles="1" noChangeArrowheads="1" noChangeShapeType="1" noTextEdit="1"/>
              </p:cNvSpPr>
              <p:nvPr/>
            </p:nvSpPr>
            <p:spPr>
              <a:xfrm>
                <a:off x="2538413" y="1818645"/>
                <a:ext cx="5807075" cy="467355"/>
              </a:xfrm>
              <a:prstGeom prst="rect">
                <a:avLst/>
              </a:prstGeom>
              <a:blipFill>
                <a:blip r:embed="rId4"/>
                <a:stretch>
                  <a:fillRect b="-1299"/>
                </a:stretch>
              </a:blipFill>
            </p:spPr>
            <p:txBody>
              <a:bodyPr/>
              <a:lstStyle/>
              <a:p>
                <a:r>
                  <a:rPr lang="zh-CN" altLang="en-US">
                    <a:noFill/>
                  </a:rPr>
                  <a:t> </a:t>
                </a:r>
              </a:p>
            </p:txBody>
          </p:sp>
        </mc:Fallback>
      </mc:AlternateContent>
      <p:pic>
        <p:nvPicPr>
          <p:cNvPr id="12"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8389" y="2636308"/>
            <a:ext cx="4176463" cy="445489"/>
          </a:xfrm>
          <a:prstGeom prst="rect">
            <a:avLst/>
          </a:prstGeom>
          <a:solidFill>
            <a:schemeClr val="bg1"/>
          </a:solidFill>
          <a:ln w="9525">
            <a:solidFill>
              <a:srgbClr val="FF0000"/>
            </a:solidFill>
            <a:miter lim="800000"/>
            <a:headEnd/>
            <a:tailEnd/>
          </a:ln>
        </p:spPr>
      </p:pic>
      <mc:AlternateContent xmlns:mc="http://schemas.openxmlformats.org/markup-compatibility/2006" xmlns:a14="http://schemas.microsoft.com/office/drawing/2010/main">
        <mc:Choice Requires="a14">
          <p:sp>
            <p:nvSpPr>
              <p:cNvPr id="13" name="对象 10"/>
              <p:cNvSpPr txBox="1"/>
              <p:nvPr/>
            </p:nvSpPr>
            <p:spPr>
              <a:xfrm>
                <a:off x="4352924" y="3432105"/>
                <a:ext cx="2217912" cy="800747"/>
              </a:xfrm>
              <a:prstGeom prst="rect">
                <a:avLst/>
              </a:prstGeom>
            </p:spPr>
            <p:txBody>
              <a:bodyPr>
                <a:normAutofit fontScale="47500" lnSpcReduction="20000"/>
              </a:bodyPr>
              <a:lstStyle/>
              <a:p>
                <a:pPr/>
                <a14:m>
                  <m:oMathPara xmlns:m="http://schemas.openxmlformats.org/officeDocument/2006/math">
                    <m:oMathParaPr>
                      <m:jc m:val="left"/>
                    </m:oMathParaPr>
                    <m:oMath xmlns:m="http://schemas.openxmlformats.org/officeDocument/2006/math">
                      <m:sSup>
                        <m:sSupPr>
                          <m:ctrlPr>
                            <a:rPr lang="zh-CN" altLang="en-US" sz="3200" i="1">
                              <a:solidFill>
                                <a:srgbClr val="000000"/>
                              </a:solidFill>
                              <a:latin typeface="Cambria Math" panose="02040503050406030204" pitchFamily="18" charset="0"/>
                            </a:rPr>
                          </m:ctrlPr>
                        </m:sSupPr>
                        <m:e>
                          <m:nary>
                            <m:naryPr>
                              <m:chr m:val="∑"/>
                              <m:subHide m:val="on"/>
                              <m:supHide m:val="on"/>
                              <m:ctrlPr>
                                <a:rPr lang="zh-CN" altLang="en-US" sz="3200" i="1">
                                  <a:solidFill>
                                    <a:srgbClr val="000000"/>
                                  </a:solidFill>
                                  <a:latin typeface="Cambria Math" panose="02040503050406030204" pitchFamily="18" charset="0"/>
                                </a:rPr>
                              </m:ctrlPr>
                            </m:naryPr>
                            <m:sub/>
                            <m:sup/>
                            <m:e>
                              <m:r>
                                <a:rPr lang="zh-CN" altLang="en-US" sz="3200" i="1">
                                  <a:solidFill>
                                    <a:srgbClr val="000000"/>
                                  </a:solidFill>
                                  <a:latin typeface="Cambria Math" panose="02040503050406030204" pitchFamily="18" charset="0"/>
                                </a:rPr>
                                <m:t>（</m:t>
                              </m:r>
                              <m:sSub>
                                <m:sSubPr>
                                  <m:ctrlPr>
                                    <a:rPr lang="zh-CN" altLang="en-US" sz="3200" i="1">
                                      <a:solidFill>
                                        <a:srgbClr val="000000"/>
                                      </a:solidFill>
                                      <a:latin typeface="Cambria Math" panose="02040503050406030204" pitchFamily="18" charset="0"/>
                                    </a:rPr>
                                  </m:ctrlPr>
                                </m:sSubPr>
                                <m:e>
                                  <m:r>
                                    <a:rPr lang="zh-CN" altLang="en-US" sz="3200" i="1">
                                      <a:solidFill>
                                        <a:srgbClr val="000000"/>
                                      </a:solidFill>
                                      <a:latin typeface="Cambria Math" panose="02040503050406030204" pitchFamily="18" charset="0"/>
                                    </a:rPr>
                                    <m:t>𝑌</m:t>
                                  </m:r>
                                </m:e>
                                <m:sub>
                                  <m:r>
                                    <a:rPr lang="zh-CN" altLang="en-US" sz="3200" i="1">
                                      <a:solidFill>
                                        <a:srgbClr val="000000"/>
                                      </a:solidFill>
                                      <a:latin typeface="Cambria Math" panose="02040503050406030204" pitchFamily="18" charset="0"/>
                                    </a:rPr>
                                    <m:t>𝑖</m:t>
                                  </m:r>
                                </m:sub>
                              </m:sSub>
                              <m:r>
                                <a:rPr lang="zh-CN" altLang="en-US" sz="3200" i="0">
                                  <a:solidFill>
                                    <a:srgbClr val="000000"/>
                                  </a:solidFill>
                                  <a:latin typeface="Cambria Math" panose="02040503050406030204" pitchFamily="18" charset="0"/>
                                </a:rPr>
                                <m:t>−</m:t>
                              </m:r>
                              <m:limUpp>
                                <m:limUppPr>
                                  <m:ctrlPr>
                                    <a:rPr lang="zh-CN" altLang="en-US" sz="3200" i="1">
                                      <a:solidFill>
                                        <a:srgbClr val="000000"/>
                                      </a:solidFill>
                                      <a:latin typeface="Cambria Math" panose="02040503050406030204" pitchFamily="18" charset="0"/>
                                    </a:rPr>
                                  </m:ctrlPr>
                                </m:limUppPr>
                                <m:e>
                                  <m:sSub>
                                    <m:sSubPr>
                                      <m:ctrlPr>
                                        <a:rPr lang="zh-CN" altLang="en-US" sz="3200" i="1">
                                          <a:solidFill>
                                            <a:srgbClr val="000000"/>
                                          </a:solidFill>
                                          <a:latin typeface="Cambria Math" panose="02040503050406030204" pitchFamily="18" charset="0"/>
                                        </a:rPr>
                                      </m:ctrlPr>
                                    </m:sSubPr>
                                    <m:e>
                                      <m:r>
                                        <a:rPr lang="zh-CN" altLang="en-US" sz="3200" i="1">
                                          <a:solidFill>
                                            <a:srgbClr val="000000"/>
                                          </a:solidFill>
                                          <a:latin typeface="Cambria Math" panose="02040503050406030204" pitchFamily="18" charset="0"/>
                                        </a:rPr>
                                        <m:t>𝑌</m:t>
                                      </m:r>
                                    </m:e>
                                    <m:sub>
                                      <m:r>
                                        <a:rPr lang="zh-CN" altLang="en-US" sz="3200" i="1">
                                          <a:solidFill>
                                            <a:srgbClr val="000000"/>
                                          </a:solidFill>
                                          <a:latin typeface="Cambria Math" panose="02040503050406030204" pitchFamily="18" charset="0"/>
                                        </a:rPr>
                                        <m:t>𝑖</m:t>
                                      </m:r>
                                    </m:sub>
                                  </m:sSub>
                                </m:e>
                                <m:lim>
                                  <m:r>
                                    <a:rPr lang="zh-CN" altLang="en-US" sz="3200" i="1">
                                      <a:solidFill>
                                        <a:srgbClr val="000000"/>
                                      </a:solidFill>
                                      <a:latin typeface="Cambria Math" panose="02040503050406030204" pitchFamily="18" charset="0"/>
                                    </a:rPr>
                                    <m:t>∧</m:t>
                                  </m:r>
                                </m:lim>
                              </m:limUpp>
                              <m:r>
                                <a:rPr lang="zh-CN" altLang="en-US" sz="3200" i="1">
                                  <a:solidFill>
                                    <a:srgbClr val="000000"/>
                                  </a:solidFill>
                                  <a:latin typeface="Cambria Math" panose="02040503050406030204" pitchFamily="18" charset="0"/>
                                </a:rPr>
                                <m:t>）</m:t>
                              </m:r>
                            </m:e>
                          </m:nary>
                        </m:e>
                        <m:sup>
                          <m:r>
                            <a:rPr lang="zh-CN" altLang="en-US" sz="3200" i="0">
                              <a:solidFill>
                                <a:srgbClr val="000000"/>
                              </a:solidFill>
                              <a:latin typeface="Cambria Math" panose="02040503050406030204" pitchFamily="18" charset="0"/>
                            </a:rPr>
                            <m:t>2</m:t>
                          </m:r>
                        </m:sup>
                      </m:sSup>
                    </m:oMath>
                  </m:oMathPara>
                </a14:m>
                <a:endParaRPr lang="zh-CN" altLang="en-US" sz="3200" dirty="0"/>
              </a:p>
            </p:txBody>
          </p:sp>
        </mc:Choice>
        <mc:Fallback xmlns="">
          <p:sp>
            <p:nvSpPr>
              <p:cNvPr id="13" name="对象 10"/>
              <p:cNvSpPr txBox="1">
                <a:spLocks noRot="1" noChangeAspect="1" noMove="1" noResize="1" noEditPoints="1" noAdjustHandles="1" noChangeArrowheads="1" noChangeShapeType="1" noTextEdit="1"/>
              </p:cNvSpPr>
              <p:nvPr/>
            </p:nvSpPr>
            <p:spPr>
              <a:xfrm>
                <a:off x="4352924" y="3432105"/>
                <a:ext cx="2217912" cy="80074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矩形 13"/>
              <p:cNvSpPr/>
              <p:nvPr/>
            </p:nvSpPr>
            <p:spPr>
              <a:xfrm>
                <a:off x="7002780" y="4321175"/>
                <a:ext cx="559435" cy="5835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limUpp>
                        <m:limUppPr>
                          <m:ctrlPr>
                            <a:rPr lang="zh-CN" altLang="en-US" sz="2315" i="1">
                              <a:latin typeface="Cambria Math" panose="02040503050406030204" pitchFamily="18" charset="0"/>
                            </a:rPr>
                          </m:ctrlPr>
                        </m:limUppPr>
                        <m:e>
                          <m:sSub>
                            <m:sSubPr>
                              <m:ctrlPr>
                                <a:rPr lang="zh-CN" altLang="en-US" sz="2315" i="1">
                                  <a:latin typeface="Cambria Math" panose="02040503050406030204" pitchFamily="18" charset="0"/>
                                </a:rPr>
                              </m:ctrlPr>
                            </m:sSubPr>
                            <m:e>
                              <m:r>
                                <a:rPr lang="zh-CN" altLang="en-US" sz="2315" i="1">
                                  <a:latin typeface="Cambria Math" panose="02040503050406030204" pitchFamily="18" charset="0"/>
                                </a:rPr>
                                <m:t>𝑌</m:t>
                              </m:r>
                            </m:e>
                            <m:sub>
                              <m:r>
                                <a:rPr lang="zh-CN" altLang="en-US" sz="2315" i="1">
                                  <a:latin typeface="Cambria Math" panose="02040503050406030204" pitchFamily="18" charset="0"/>
                                </a:rPr>
                                <m:t>𝑖</m:t>
                              </m:r>
                            </m:sub>
                          </m:sSub>
                        </m:e>
                        <m:lim>
                          <m:r>
                            <a:rPr lang="zh-CN" altLang="en-US" sz="2315">
                              <a:latin typeface="Cambria Math" panose="02040503050406030204" pitchFamily="18" charset="0"/>
                            </a:rPr>
                            <m:t>∧</m:t>
                          </m:r>
                        </m:lim>
                      </m:limUpp>
                    </m:oMath>
                  </m:oMathPara>
                </a14:m>
                <a:endParaRPr lang="zh-CN" altLang="en-US" sz="2315" dirty="0"/>
              </a:p>
            </p:txBody>
          </p:sp>
        </mc:Choice>
        <mc:Fallback xmlns="">
          <p:sp>
            <p:nvSpPr>
              <p:cNvPr id="14" name="矩形 13"/>
              <p:cNvSpPr>
                <a:spLocks noRot="1" noChangeAspect="1" noMove="1" noResize="1" noEditPoints="1" noAdjustHandles="1" noChangeArrowheads="1" noChangeShapeType="1" noTextEdit="1"/>
              </p:cNvSpPr>
              <p:nvPr/>
            </p:nvSpPr>
            <p:spPr>
              <a:xfrm>
                <a:off x="7002780" y="4321175"/>
                <a:ext cx="559435" cy="583565"/>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矩形 14"/>
              <p:cNvSpPr/>
              <p:nvPr/>
            </p:nvSpPr>
            <p:spPr>
              <a:xfrm>
                <a:off x="4879334" y="5190263"/>
                <a:ext cx="440505" cy="6067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limUpp>
                        <m:limUppPr>
                          <m:ctrlPr>
                            <a:rPr lang="zh-CN" altLang="en-US" sz="2315" i="1">
                              <a:latin typeface="Cambria Math" panose="02040503050406030204" pitchFamily="18" charset="0"/>
                            </a:rPr>
                          </m:ctrlPr>
                        </m:limUppPr>
                        <m:e>
                          <m:r>
                            <a:rPr lang="zh-CN" altLang="en-US" sz="2315" i="1">
                              <a:latin typeface="Cambria Math" panose="02040503050406030204" pitchFamily="18" charset="0"/>
                            </a:rPr>
                            <m:t>𝛽</m:t>
                          </m:r>
                        </m:e>
                        <m:lim>
                          <m:r>
                            <a:rPr lang="zh-CN" altLang="en-US" sz="2315">
                              <a:latin typeface="Cambria Math" panose="02040503050406030204" pitchFamily="18" charset="0"/>
                            </a:rPr>
                            <m:t>∧</m:t>
                          </m:r>
                        </m:lim>
                      </m:limUpp>
                    </m:oMath>
                  </m:oMathPara>
                </a14:m>
                <a:endParaRPr lang="zh-CN" altLang="en-US" sz="2315" dirty="0"/>
              </a:p>
            </p:txBody>
          </p:sp>
        </mc:Choice>
        <mc:Fallback xmlns="">
          <p:sp>
            <p:nvSpPr>
              <p:cNvPr id="15" name="矩形 14"/>
              <p:cNvSpPr>
                <a:spLocks noRot="1" noChangeAspect="1" noMove="1" noResize="1" noEditPoints="1" noAdjustHandles="1" noChangeArrowheads="1" noChangeShapeType="1" noTextEdit="1"/>
              </p:cNvSpPr>
              <p:nvPr/>
            </p:nvSpPr>
            <p:spPr>
              <a:xfrm>
                <a:off x="4879334" y="5190263"/>
                <a:ext cx="440505" cy="606705"/>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矩形 15"/>
              <p:cNvSpPr/>
              <p:nvPr/>
            </p:nvSpPr>
            <p:spPr>
              <a:xfrm>
                <a:off x="7921158" y="5202470"/>
                <a:ext cx="423770" cy="5401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limUpp>
                        <m:limUppPr>
                          <m:ctrlPr>
                            <a:rPr lang="zh-CN" altLang="en-US" sz="2315" i="1">
                              <a:latin typeface="Cambria Math" panose="02040503050406030204" pitchFamily="18" charset="0"/>
                            </a:rPr>
                          </m:ctrlPr>
                        </m:limUppPr>
                        <m:e>
                          <m:r>
                            <a:rPr lang="zh-CN" altLang="en-US" sz="2315" i="1">
                              <a:latin typeface="Cambria Math" panose="02040503050406030204" pitchFamily="18" charset="0"/>
                            </a:rPr>
                            <m:t>𝑦</m:t>
                          </m:r>
                        </m:e>
                        <m:lim>
                          <m:r>
                            <a:rPr lang="zh-CN" altLang="en-US" sz="2315">
                              <a:latin typeface="Cambria Math" panose="02040503050406030204" pitchFamily="18" charset="0"/>
                            </a:rPr>
                            <m:t>∧</m:t>
                          </m:r>
                        </m:lim>
                      </m:limUpp>
                    </m:oMath>
                  </m:oMathPara>
                </a14:m>
                <a:endParaRPr lang="zh-CN" altLang="en-US" sz="2315" dirty="0"/>
              </a:p>
            </p:txBody>
          </p:sp>
        </mc:Choice>
        <mc:Fallback xmlns="">
          <p:sp>
            <p:nvSpPr>
              <p:cNvPr id="16" name="矩形 15"/>
              <p:cNvSpPr>
                <a:spLocks noRot="1" noChangeAspect="1" noMove="1" noResize="1" noEditPoints="1" noAdjustHandles="1" noChangeArrowheads="1" noChangeShapeType="1" noTextEdit="1"/>
              </p:cNvSpPr>
              <p:nvPr/>
            </p:nvSpPr>
            <p:spPr>
              <a:xfrm>
                <a:off x="7921158" y="5202470"/>
                <a:ext cx="423770" cy="540148"/>
              </a:xfrm>
              <a:prstGeom prst="rect">
                <a:avLst/>
              </a:prstGeom>
              <a:blipFill>
                <a:blip r:embed="rId9"/>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57858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机器学习基本任务</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15</a:t>
            </a:fld>
            <a:endParaRPr lang="zh-CN" altLang="en-US" smtClean="0"/>
          </a:p>
        </p:txBody>
      </p:sp>
      <p:sp>
        <p:nvSpPr>
          <p:cNvPr id="16" name="标题 1">
            <a:extLst>
              <a:ext uri="{FF2B5EF4-FFF2-40B4-BE49-F238E27FC236}">
                <a16:creationId xmlns:a16="http://schemas.microsoft.com/office/drawing/2014/main" id="{00DF928D-A947-443E-8017-4436DC643697}"/>
              </a:ext>
            </a:extLst>
          </p:cNvPr>
          <p:cNvSpPr>
            <a:spLocks noGrp="1"/>
          </p:cNvSpPr>
          <p:nvPr>
            <p:ph type="title"/>
          </p:nvPr>
        </p:nvSpPr>
        <p:spPr>
          <a:xfrm>
            <a:off x="534670" y="987425"/>
            <a:ext cx="10660380" cy="699210"/>
          </a:xfrm>
        </p:spPr>
        <p:txBody>
          <a:bodyPr>
            <a:noAutofit/>
          </a:bodyPr>
          <a:lstStyle/>
          <a:p>
            <a:pPr algn="l" eaLnBrk="1" hangingPunct="1">
              <a:lnSpc>
                <a:spcPct val="150000"/>
              </a:lnSpc>
              <a:spcBef>
                <a:spcPct val="20000"/>
              </a:spcBef>
              <a:buSzPct val="150000"/>
              <a:buFont typeface="Arial" panose="020B0604020202020204" pitchFamily="34" charset="0"/>
            </a:pPr>
            <a:r>
              <a:rPr lang="zh-CN" altLang="en-US" sz="2800" b="1" dirty="0">
                <a:latin typeface="Calibri" panose="020F0502020204030204" pitchFamily="34" charset="0"/>
                <a:ea typeface="宋体" panose="02010600030101010101" pitchFamily="2" charset="-122"/>
                <a:cs typeface="+mn-cs"/>
              </a:rPr>
              <a:t>预测到底是否准确</a:t>
            </a:r>
          </a:p>
        </p:txBody>
      </p:sp>
      <p:sp>
        <p:nvSpPr>
          <p:cNvPr id="17" name="内容占位符 2">
            <a:extLst>
              <a:ext uri="{FF2B5EF4-FFF2-40B4-BE49-F238E27FC236}">
                <a16:creationId xmlns:a16="http://schemas.microsoft.com/office/drawing/2014/main" id="{99E9D6B7-84B7-4AB1-9E7F-29C18EAA777C}"/>
              </a:ext>
            </a:extLst>
          </p:cNvPr>
          <p:cNvSpPr>
            <a:spLocks noGrp="1"/>
          </p:cNvSpPr>
          <p:nvPr>
            <p:ph idx="1"/>
          </p:nvPr>
        </p:nvSpPr>
        <p:spPr>
          <a:xfrm>
            <a:off x="534670" y="1728788"/>
            <a:ext cx="8944772" cy="4465856"/>
          </a:xfrm>
        </p:spPr>
        <p:txBody>
          <a:bodyPr>
            <a:normAutofit/>
          </a:bodyPr>
          <a:lstStyle/>
          <a:p>
            <a:pPr>
              <a:lnSpc>
                <a:spcPct val="150000"/>
              </a:lnSpc>
            </a:pPr>
            <a:r>
              <a:rPr lang="zh-CN" altLang="en-US" sz="2000" dirty="0"/>
              <a:t>传统计量重心在于     而不在于</a:t>
            </a:r>
            <a:endParaRPr lang="en-US" altLang="zh-CN" sz="2000" dirty="0"/>
          </a:p>
          <a:p>
            <a:pPr>
              <a:lnSpc>
                <a:spcPct val="150000"/>
              </a:lnSpc>
            </a:pPr>
            <a:endParaRPr lang="en-US" altLang="zh-CN" sz="2000" dirty="0"/>
          </a:p>
          <a:p>
            <a:pPr>
              <a:lnSpc>
                <a:spcPct val="150000"/>
              </a:lnSpc>
            </a:pPr>
            <a:r>
              <a:rPr lang="zh-CN" altLang="en-US" sz="2000" dirty="0"/>
              <a:t>对于我们所分析的样本，我们实现了                          </a:t>
            </a:r>
            <a:r>
              <a:rPr lang="zh-CN" altLang="en-US" sz="2000" dirty="0" smtClean="0"/>
              <a:t>的</a:t>
            </a:r>
            <a:r>
              <a:rPr lang="zh-CN" altLang="en-US" sz="2000" dirty="0"/>
              <a:t>最小</a:t>
            </a:r>
            <a:r>
              <a:rPr lang="zh-CN" altLang="en-US" sz="2000" dirty="0" smtClean="0"/>
              <a:t>化（这是</a:t>
            </a:r>
            <a:r>
              <a:rPr lang="en-US" altLang="zh-CN" sz="2000" dirty="0" smtClean="0"/>
              <a:t>OLS</a:t>
            </a:r>
            <a:r>
              <a:rPr lang="zh-CN" altLang="en-US" sz="2000" dirty="0" smtClean="0"/>
              <a:t>的定义。。），</a:t>
            </a:r>
            <a:r>
              <a:rPr lang="zh-CN" altLang="en-US" sz="2000" dirty="0"/>
              <a:t>但对于全新的                 </a:t>
            </a:r>
            <a:r>
              <a:rPr lang="zh-CN" altLang="en-US" sz="2000" dirty="0" smtClean="0"/>
              <a:t>           </a:t>
            </a:r>
            <a:r>
              <a:rPr lang="zh-CN" altLang="en-US" sz="2000" dirty="0"/>
              <a:t>，上述最小化是否依然成立？</a:t>
            </a:r>
            <a:endParaRPr lang="en-US" altLang="zh-CN" sz="2000" dirty="0"/>
          </a:p>
          <a:p>
            <a:pPr>
              <a:lnSpc>
                <a:spcPct val="150000"/>
              </a:lnSpc>
            </a:pPr>
            <a:endParaRPr lang="en-US" altLang="zh-CN" sz="2000" dirty="0"/>
          </a:p>
          <a:p>
            <a:pPr>
              <a:lnSpc>
                <a:spcPct val="150000"/>
              </a:lnSpc>
            </a:pPr>
            <a:r>
              <a:rPr lang="zh-CN" altLang="en-US" sz="2000" dirty="0" smtClean="0"/>
              <a:t>问题的关键在于，这个</a:t>
            </a:r>
            <a:r>
              <a:rPr lang="zh-CN" altLang="en-US" sz="2000" dirty="0"/>
              <a:t>预测是否准确，</a:t>
            </a:r>
            <a:r>
              <a:rPr lang="zh-CN" altLang="en-US" sz="2000" dirty="0" smtClean="0"/>
              <a:t>我们几乎不进行验证</a:t>
            </a:r>
            <a:endParaRPr lang="en-US" altLang="zh-CN" sz="2000" dirty="0"/>
          </a:p>
        </p:txBody>
      </p:sp>
      <p:sp>
        <p:nvSpPr>
          <p:cNvPr id="18" name="灯片编号占位符 3">
            <a:extLst>
              <a:ext uri="{FF2B5EF4-FFF2-40B4-BE49-F238E27FC236}">
                <a16:creationId xmlns:a16="http://schemas.microsoft.com/office/drawing/2014/main" id="{0E24339A-D774-4DA8-9E58-5F0A295F89AF}"/>
              </a:ext>
            </a:extLst>
          </p:cNvPr>
          <p:cNvSpPr txBox="1">
            <a:spLocks/>
          </p:cNvSpPr>
          <p:nvPr/>
        </p:nvSpPr>
        <p:spPr bwMode="auto">
          <a:xfrm>
            <a:off x="2971800" y="6925384"/>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defTabSz="1042988" rtl="0" eaLnBrk="0" fontAlgn="base" hangingPunct="0">
              <a:spcBef>
                <a:spcPct val="0"/>
              </a:spcBef>
              <a:spcAft>
                <a:spcPct val="0"/>
              </a:spcAft>
              <a:defRPr sz="1400" kern="1200">
                <a:solidFill>
                  <a:schemeClr val="tx1"/>
                </a:solidFill>
                <a:latin typeface="Arial" charset="0"/>
                <a:ea typeface="宋体" charset="-122"/>
                <a:cs typeface="+mn-cs"/>
              </a:defRPr>
            </a:lvl1pPr>
            <a:lvl2pPr marL="457200" indent="-63500" algn="l" defTabSz="1042988" rtl="0" eaLnBrk="0" fontAlgn="base" hangingPunct="0">
              <a:spcBef>
                <a:spcPct val="0"/>
              </a:spcBef>
              <a:spcAft>
                <a:spcPct val="0"/>
              </a:spcAft>
              <a:defRPr sz="2100" kern="1200">
                <a:solidFill>
                  <a:schemeClr val="tx1"/>
                </a:solidFill>
                <a:latin typeface="Arial" charset="0"/>
                <a:ea typeface="宋体" charset="-122"/>
                <a:cs typeface="+mn-cs"/>
              </a:defRPr>
            </a:lvl2pPr>
            <a:lvl3pPr marL="914400" indent="-128588" algn="l" defTabSz="1042988" rtl="0" eaLnBrk="0" fontAlgn="base" hangingPunct="0">
              <a:spcBef>
                <a:spcPct val="0"/>
              </a:spcBef>
              <a:spcAft>
                <a:spcPct val="0"/>
              </a:spcAft>
              <a:defRPr sz="2100" kern="1200">
                <a:solidFill>
                  <a:schemeClr val="tx1"/>
                </a:solidFill>
                <a:latin typeface="Arial" charset="0"/>
                <a:ea typeface="宋体" charset="-122"/>
                <a:cs typeface="+mn-cs"/>
              </a:defRPr>
            </a:lvl3pPr>
            <a:lvl4pPr marL="1371600" indent="-193675" algn="l" defTabSz="1042988" rtl="0" eaLnBrk="0" fontAlgn="base" hangingPunct="0">
              <a:spcBef>
                <a:spcPct val="0"/>
              </a:spcBef>
              <a:spcAft>
                <a:spcPct val="0"/>
              </a:spcAft>
              <a:defRPr sz="2100" kern="1200">
                <a:solidFill>
                  <a:schemeClr val="tx1"/>
                </a:solidFill>
                <a:latin typeface="Arial" charset="0"/>
                <a:ea typeface="宋体" charset="-122"/>
                <a:cs typeface="+mn-cs"/>
              </a:defRPr>
            </a:lvl4pPr>
            <a:lvl5pPr marL="1828800" indent="-257175" algn="l" defTabSz="1042988" rtl="0" eaLnBrk="0" fontAlgn="base" hangingPunct="0">
              <a:spcBef>
                <a:spcPct val="0"/>
              </a:spcBef>
              <a:spcAft>
                <a:spcPct val="0"/>
              </a:spcAft>
              <a:defRPr sz="2100" kern="1200">
                <a:solidFill>
                  <a:schemeClr val="tx1"/>
                </a:solidFill>
                <a:latin typeface="Arial" charset="0"/>
                <a:ea typeface="宋体" charset="-122"/>
                <a:cs typeface="+mn-cs"/>
              </a:defRPr>
            </a:lvl5pPr>
            <a:lvl6pPr marL="2286000" algn="l" defTabSz="914400" rtl="0" eaLnBrk="1" latinLnBrk="0" hangingPunct="1">
              <a:defRPr sz="2100" kern="1200">
                <a:solidFill>
                  <a:schemeClr val="tx1"/>
                </a:solidFill>
                <a:latin typeface="Arial" charset="0"/>
                <a:ea typeface="宋体" charset="-122"/>
                <a:cs typeface="+mn-cs"/>
              </a:defRPr>
            </a:lvl6pPr>
            <a:lvl7pPr marL="2743200" algn="l" defTabSz="914400" rtl="0" eaLnBrk="1" latinLnBrk="0" hangingPunct="1">
              <a:defRPr sz="2100" kern="1200">
                <a:solidFill>
                  <a:schemeClr val="tx1"/>
                </a:solidFill>
                <a:latin typeface="Arial" charset="0"/>
                <a:ea typeface="宋体" charset="-122"/>
                <a:cs typeface="+mn-cs"/>
              </a:defRPr>
            </a:lvl7pPr>
            <a:lvl8pPr marL="3200400" algn="l" defTabSz="914400" rtl="0" eaLnBrk="1" latinLnBrk="0" hangingPunct="1">
              <a:defRPr sz="2100" kern="1200">
                <a:solidFill>
                  <a:schemeClr val="tx1"/>
                </a:solidFill>
                <a:latin typeface="Arial" charset="0"/>
                <a:ea typeface="宋体" charset="-122"/>
                <a:cs typeface="+mn-cs"/>
              </a:defRPr>
            </a:lvl8pPr>
            <a:lvl9pPr marL="3657600" algn="l" defTabSz="914400" rtl="0" eaLnBrk="1" latinLnBrk="0" hangingPunct="1">
              <a:defRPr sz="2100"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15</a:t>
            </a:fld>
            <a:endParaRPr lang="en-US" altLang="zh-CN" dirty="0"/>
          </a:p>
        </p:txBody>
      </p:sp>
      <p:graphicFrame>
        <p:nvGraphicFramePr>
          <p:cNvPr id="19" name="对象 18">
            <a:extLst>
              <a:ext uri="{FF2B5EF4-FFF2-40B4-BE49-F238E27FC236}">
                <a16:creationId xmlns:a16="http://schemas.microsoft.com/office/drawing/2014/main" id="{111AC7DA-81FF-4F3B-9FAE-96E809781027}"/>
              </a:ext>
            </a:extLst>
          </p:cNvPr>
          <p:cNvGraphicFramePr>
            <a:graphicFrameLocks noChangeAspect="1"/>
          </p:cNvGraphicFramePr>
          <p:nvPr>
            <p:extLst>
              <p:ext uri="{D42A27DB-BD31-4B8C-83A1-F6EECF244321}">
                <p14:modId xmlns:p14="http://schemas.microsoft.com/office/powerpoint/2010/main" val="1805840613"/>
              </p:ext>
            </p:extLst>
          </p:nvPr>
        </p:nvGraphicFramePr>
        <p:xfrm>
          <a:off x="2971800" y="1764422"/>
          <a:ext cx="328064" cy="519075"/>
        </p:xfrm>
        <a:graphic>
          <a:graphicData uri="http://schemas.openxmlformats.org/presentationml/2006/ole">
            <mc:AlternateContent xmlns:mc="http://schemas.openxmlformats.org/markup-compatibility/2006">
              <mc:Choice xmlns:v="urn:schemas-microsoft-com:vml" Requires="v">
                <p:oleObj spid="_x0000_s5930" name="Equation" r:id="rId5" imgW="152280" imgH="241200" progId="Equation.DSMT4">
                  <p:embed/>
                </p:oleObj>
              </mc:Choice>
              <mc:Fallback>
                <p:oleObj name="Equation" r:id="rId5" imgW="152280" imgH="241200" progId="Equation.DSMT4">
                  <p:embed/>
                  <p:pic>
                    <p:nvPicPr>
                      <p:cNvPr id="5" name="对象 4">
                        <a:extLst>
                          <a:ext uri="{FF2B5EF4-FFF2-40B4-BE49-F238E27FC236}">
                            <a16:creationId xmlns:a16="http://schemas.microsoft.com/office/drawing/2014/main" id="{111AC7DA-81FF-4F3B-9FAE-96E809781027}"/>
                          </a:ext>
                        </a:extLst>
                      </p:cNvPr>
                      <p:cNvPicPr/>
                      <p:nvPr/>
                    </p:nvPicPr>
                    <p:blipFill>
                      <a:blip r:embed="rId6"/>
                      <a:stretch>
                        <a:fillRect/>
                      </a:stretch>
                    </p:blipFill>
                    <p:spPr>
                      <a:xfrm>
                        <a:off x="2971800" y="1764422"/>
                        <a:ext cx="328064" cy="519075"/>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id="{165C49F3-CB45-4F17-8F46-5E7FD018C444}"/>
              </a:ext>
            </a:extLst>
          </p:cNvPr>
          <p:cNvGraphicFramePr>
            <a:graphicFrameLocks noChangeAspect="1"/>
          </p:cNvGraphicFramePr>
          <p:nvPr>
            <p:extLst>
              <p:ext uri="{D42A27DB-BD31-4B8C-83A1-F6EECF244321}">
                <p14:modId xmlns:p14="http://schemas.microsoft.com/office/powerpoint/2010/main" val="603292548"/>
              </p:ext>
            </p:extLst>
          </p:nvPr>
        </p:nvGraphicFramePr>
        <p:xfrm>
          <a:off x="4439091" y="1778334"/>
          <a:ext cx="293164" cy="491249"/>
        </p:xfrm>
        <a:graphic>
          <a:graphicData uri="http://schemas.openxmlformats.org/presentationml/2006/ole">
            <mc:AlternateContent xmlns:mc="http://schemas.openxmlformats.org/markup-compatibility/2006">
              <mc:Choice xmlns:v="urn:schemas-microsoft-com:vml" Requires="v">
                <p:oleObj spid="_x0000_s5931" name="Equation" r:id="rId7" imgW="139680" imgH="190440" progId="Equation.DSMT4">
                  <p:embed/>
                </p:oleObj>
              </mc:Choice>
              <mc:Fallback>
                <p:oleObj name="Equation" r:id="rId7" imgW="139680" imgH="190440" progId="Equation.DSMT4">
                  <p:embed/>
                  <p:pic>
                    <p:nvPicPr>
                      <p:cNvPr id="6" name="对象 5">
                        <a:extLst>
                          <a:ext uri="{FF2B5EF4-FFF2-40B4-BE49-F238E27FC236}">
                            <a16:creationId xmlns:a16="http://schemas.microsoft.com/office/drawing/2014/main" id="{165C49F3-CB45-4F17-8F46-5E7FD018C444}"/>
                          </a:ext>
                        </a:extLst>
                      </p:cNvPr>
                      <p:cNvPicPr/>
                      <p:nvPr/>
                    </p:nvPicPr>
                    <p:blipFill>
                      <a:blip r:embed="rId8"/>
                      <a:stretch>
                        <a:fillRect/>
                      </a:stretch>
                    </p:blipFill>
                    <p:spPr>
                      <a:xfrm>
                        <a:off x="4439091" y="1778334"/>
                        <a:ext cx="293164" cy="491249"/>
                      </a:xfrm>
                      <a:prstGeom prst="rect">
                        <a:avLst/>
                      </a:prstGeom>
                    </p:spPr>
                  </p:pic>
                </p:oleObj>
              </mc:Fallback>
            </mc:AlternateContent>
          </a:graphicData>
        </a:graphic>
      </p:graphicFrame>
      <p:graphicFrame>
        <p:nvGraphicFramePr>
          <p:cNvPr id="21" name="对象 20">
            <a:extLst>
              <a:ext uri="{FF2B5EF4-FFF2-40B4-BE49-F238E27FC236}">
                <a16:creationId xmlns:a16="http://schemas.microsoft.com/office/drawing/2014/main" id="{2D6C472D-63E5-496E-86BB-48FA27401BF4}"/>
              </a:ext>
            </a:extLst>
          </p:cNvPr>
          <p:cNvGraphicFramePr>
            <a:graphicFrameLocks noChangeAspect="1"/>
          </p:cNvGraphicFramePr>
          <p:nvPr>
            <p:extLst>
              <p:ext uri="{D42A27DB-BD31-4B8C-83A1-F6EECF244321}">
                <p14:modId xmlns:p14="http://schemas.microsoft.com/office/powerpoint/2010/main" val="1517197046"/>
              </p:ext>
            </p:extLst>
          </p:nvPr>
        </p:nvGraphicFramePr>
        <p:xfrm>
          <a:off x="5166287" y="2721918"/>
          <a:ext cx="1397146" cy="606923"/>
        </p:xfrm>
        <a:graphic>
          <a:graphicData uri="http://schemas.openxmlformats.org/presentationml/2006/ole">
            <mc:AlternateContent xmlns:mc="http://schemas.openxmlformats.org/markup-compatibility/2006">
              <mc:Choice xmlns:v="urn:schemas-microsoft-com:vml" Requires="v">
                <p:oleObj spid="_x0000_s5932" name="Equation" r:id="rId9" imgW="672840" imgH="291960" progId="Equation.DSMT4">
                  <p:embed/>
                </p:oleObj>
              </mc:Choice>
              <mc:Fallback>
                <p:oleObj name="Equation" r:id="rId9" imgW="672840" imgH="291960" progId="Equation.DSMT4">
                  <p:embed/>
                  <p:pic>
                    <p:nvPicPr>
                      <p:cNvPr id="7" name="对象 6">
                        <a:extLst>
                          <a:ext uri="{FF2B5EF4-FFF2-40B4-BE49-F238E27FC236}">
                            <a16:creationId xmlns:a16="http://schemas.microsoft.com/office/drawing/2014/main" id="{2D6C472D-63E5-496E-86BB-48FA27401BF4}"/>
                          </a:ext>
                        </a:extLst>
                      </p:cNvPr>
                      <p:cNvPicPr/>
                      <p:nvPr/>
                    </p:nvPicPr>
                    <p:blipFill>
                      <a:blip r:embed="rId10"/>
                      <a:stretch>
                        <a:fillRect/>
                      </a:stretch>
                    </p:blipFill>
                    <p:spPr>
                      <a:xfrm>
                        <a:off x="5166287" y="2721918"/>
                        <a:ext cx="1397146" cy="606923"/>
                      </a:xfrm>
                      <a:prstGeom prst="rect">
                        <a:avLst/>
                      </a:prstGeom>
                    </p:spPr>
                  </p:pic>
                </p:oleObj>
              </mc:Fallback>
            </mc:AlternateContent>
          </a:graphicData>
        </a:graphic>
      </p:graphicFrame>
      <p:graphicFrame>
        <p:nvGraphicFramePr>
          <p:cNvPr id="22" name="对象 21">
            <a:extLst>
              <a:ext uri="{FF2B5EF4-FFF2-40B4-BE49-F238E27FC236}">
                <a16:creationId xmlns:a16="http://schemas.microsoft.com/office/drawing/2014/main" id="{9B24DEFD-32E8-4789-AAB1-E36BA869032F}"/>
              </a:ext>
            </a:extLst>
          </p:cNvPr>
          <p:cNvGraphicFramePr>
            <a:graphicFrameLocks noChangeAspect="1"/>
          </p:cNvGraphicFramePr>
          <p:nvPr>
            <p:extLst>
              <p:ext uri="{D42A27DB-BD31-4B8C-83A1-F6EECF244321}">
                <p14:modId xmlns:p14="http://schemas.microsoft.com/office/powerpoint/2010/main" val="2245935394"/>
              </p:ext>
            </p:extLst>
          </p:nvPr>
        </p:nvGraphicFramePr>
        <p:xfrm>
          <a:off x="3902537" y="3309350"/>
          <a:ext cx="1659436" cy="543567"/>
        </p:xfrm>
        <a:graphic>
          <a:graphicData uri="http://schemas.openxmlformats.org/presentationml/2006/ole">
            <mc:AlternateContent xmlns:mc="http://schemas.openxmlformats.org/markup-compatibility/2006">
              <mc:Choice xmlns:v="urn:schemas-microsoft-com:vml" Requires="v">
                <p:oleObj spid="_x0000_s5933" name="Equation" r:id="rId11" imgW="698400" imgH="228600" progId="Equation.DSMT4">
                  <p:embed/>
                </p:oleObj>
              </mc:Choice>
              <mc:Fallback>
                <p:oleObj name="Equation" r:id="rId11" imgW="698400" imgH="228600" progId="Equation.DSMT4">
                  <p:embed/>
                  <p:pic>
                    <p:nvPicPr>
                      <p:cNvPr id="8" name="对象 7">
                        <a:extLst>
                          <a:ext uri="{FF2B5EF4-FFF2-40B4-BE49-F238E27FC236}">
                            <a16:creationId xmlns:a16="http://schemas.microsoft.com/office/drawing/2014/main" id="{9B24DEFD-32E8-4789-AAB1-E36BA869032F}"/>
                          </a:ext>
                        </a:extLst>
                      </p:cNvPr>
                      <p:cNvPicPr/>
                      <p:nvPr/>
                    </p:nvPicPr>
                    <p:blipFill>
                      <a:blip r:embed="rId12"/>
                      <a:stretch>
                        <a:fillRect/>
                      </a:stretch>
                    </p:blipFill>
                    <p:spPr>
                      <a:xfrm>
                        <a:off x="3902537" y="3309350"/>
                        <a:ext cx="1659436" cy="543567"/>
                      </a:xfrm>
                      <a:prstGeom prst="rect">
                        <a:avLst/>
                      </a:prstGeom>
                    </p:spPr>
                  </p:pic>
                </p:oleObj>
              </mc:Fallback>
            </mc:AlternateContent>
          </a:graphicData>
        </a:graphic>
      </p:graphicFrame>
    </p:spTree>
    <p:extLst>
      <p:ext uri="{BB962C8B-B14F-4D97-AF65-F5344CB8AC3E}">
        <p14:creationId xmlns:p14="http://schemas.microsoft.com/office/powerpoint/2010/main" val="26343285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机器学习基本任务</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16</a:t>
            </a:fld>
            <a:endParaRPr lang="zh-CN" altLang="en-US" smtClean="0"/>
          </a:p>
        </p:txBody>
      </p:sp>
      <p:sp>
        <p:nvSpPr>
          <p:cNvPr id="17" name="内容占位符 2">
            <a:extLst>
              <a:ext uri="{FF2B5EF4-FFF2-40B4-BE49-F238E27FC236}">
                <a16:creationId xmlns:a16="http://schemas.microsoft.com/office/drawing/2014/main" id="{99E9D6B7-84B7-4AB1-9E7F-29C18EAA777C}"/>
              </a:ext>
            </a:extLst>
          </p:cNvPr>
          <p:cNvSpPr>
            <a:spLocks noGrp="1"/>
          </p:cNvSpPr>
          <p:nvPr>
            <p:ph idx="1"/>
          </p:nvPr>
        </p:nvSpPr>
        <p:spPr>
          <a:xfrm>
            <a:off x="478816" y="987425"/>
            <a:ext cx="8944772" cy="4465856"/>
          </a:xfrm>
        </p:spPr>
        <p:txBody>
          <a:bodyPr>
            <a:normAutofit/>
          </a:bodyPr>
          <a:lstStyle/>
          <a:p>
            <a:pPr marL="0" indent="0" eaLnBrk="1" hangingPunct="1">
              <a:lnSpc>
                <a:spcPct val="150000"/>
              </a:lnSpc>
              <a:buSzPct val="150000"/>
              <a:buNone/>
            </a:pPr>
            <a:r>
              <a:rPr lang="zh-CN" altLang="en-US" sz="2800" b="1" dirty="0">
                <a:latin typeface="Calibri" panose="020F0502020204030204" pitchFamily="34" charset="0"/>
                <a:ea typeface="宋体" panose="02010600030101010101" pitchFamily="2" charset="-122"/>
              </a:rPr>
              <a:t>因果关系与预测</a:t>
            </a:r>
            <a:endParaRPr lang="en-US" altLang="zh-CN" sz="2800" b="1" dirty="0">
              <a:latin typeface="Calibri" panose="020F0502020204030204" pitchFamily="34" charset="0"/>
              <a:ea typeface="宋体" panose="02010600030101010101" pitchFamily="2" charset="-122"/>
            </a:endParaRPr>
          </a:p>
          <a:p>
            <a:r>
              <a:rPr lang="zh-CN" altLang="en-US" sz="2000" dirty="0" smtClean="0"/>
              <a:t>现代</a:t>
            </a:r>
            <a:r>
              <a:rPr lang="zh-CN" altLang="en-US" sz="2000" dirty="0"/>
              <a:t>经济学实证分析核心是讨论因果关系</a:t>
            </a:r>
            <a:endParaRPr lang="en-US" altLang="zh-CN" sz="2000" dirty="0"/>
          </a:p>
          <a:p>
            <a:endParaRPr lang="en-US" altLang="zh-CN" sz="2000" dirty="0"/>
          </a:p>
          <a:p>
            <a:r>
              <a:rPr lang="zh-CN" altLang="en-US" sz="2000" dirty="0"/>
              <a:t>讨论清楚某个解释变量</a:t>
            </a:r>
            <a:r>
              <a:rPr lang="en-US" altLang="zh-CN" sz="2000" dirty="0"/>
              <a:t>X</a:t>
            </a:r>
            <a:r>
              <a:rPr lang="zh-CN" altLang="en-US" sz="2000" dirty="0"/>
              <a:t>对</a:t>
            </a:r>
            <a:r>
              <a:rPr lang="en-US" altLang="zh-CN" sz="2000" dirty="0"/>
              <a:t>Y</a:t>
            </a:r>
            <a:r>
              <a:rPr lang="zh-CN" altLang="en-US" sz="2000" dirty="0"/>
              <a:t>的影响是否是因果效应是有可能的，但讨论清楚所有因素对</a:t>
            </a:r>
            <a:r>
              <a:rPr lang="en-US" altLang="zh-CN" sz="2000" dirty="0"/>
              <a:t>Y</a:t>
            </a:r>
            <a:r>
              <a:rPr lang="zh-CN" altLang="en-US" sz="2000" dirty="0"/>
              <a:t>是否有因果影响，不现实</a:t>
            </a:r>
            <a:endParaRPr lang="en-US" altLang="zh-CN" sz="2000" dirty="0"/>
          </a:p>
          <a:p>
            <a:endParaRPr lang="en-US" altLang="zh-CN" sz="2000" dirty="0"/>
          </a:p>
          <a:p>
            <a:r>
              <a:rPr lang="zh-CN" altLang="en-US" sz="2000" dirty="0"/>
              <a:t>就现代经济学实证主流方法而言，“</a:t>
            </a:r>
            <a:r>
              <a:rPr lang="en-US" altLang="zh-CN" sz="2000" dirty="0"/>
              <a:t>xx</a:t>
            </a:r>
            <a:r>
              <a:rPr lang="zh-CN" altLang="en-US" sz="2000" dirty="0"/>
              <a:t>影响因素研究”是一个非常差的论文选题</a:t>
            </a:r>
            <a:endParaRPr lang="en-US" altLang="zh-CN" sz="2000" dirty="0"/>
          </a:p>
          <a:p>
            <a:endParaRPr lang="en-US" altLang="zh-CN" sz="2000" dirty="0"/>
          </a:p>
          <a:p>
            <a:r>
              <a:rPr lang="zh-CN" altLang="en-US" sz="2000" dirty="0"/>
              <a:t>但机器学习的核心是算法在新数据中的泛化能力（预测）</a:t>
            </a:r>
            <a:endParaRPr lang="en-US" altLang="zh-CN" sz="2000" dirty="0"/>
          </a:p>
          <a:p>
            <a:pPr>
              <a:lnSpc>
                <a:spcPct val="150000"/>
              </a:lnSpc>
            </a:pPr>
            <a:endParaRPr lang="en-US" altLang="zh-CN" sz="2000" dirty="0"/>
          </a:p>
        </p:txBody>
      </p:sp>
      <p:sp>
        <p:nvSpPr>
          <p:cNvPr id="18" name="灯片编号占位符 3">
            <a:extLst>
              <a:ext uri="{FF2B5EF4-FFF2-40B4-BE49-F238E27FC236}">
                <a16:creationId xmlns:a16="http://schemas.microsoft.com/office/drawing/2014/main" id="{0E24339A-D774-4DA8-9E58-5F0A295F89AF}"/>
              </a:ext>
            </a:extLst>
          </p:cNvPr>
          <p:cNvSpPr txBox="1">
            <a:spLocks/>
          </p:cNvSpPr>
          <p:nvPr/>
        </p:nvSpPr>
        <p:spPr bwMode="auto">
          <a:xfrm>
            <a:off x="2971800" y="6925384"/>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defTabSz="1042988" rtl="0" eaLnBrk="0" fontAlgn="base" hangingPunct="0">
              <a:spcBef>
                <a:spcPct val="0"/>
              </a:spcBef>
              <a:spcAft>
                <a:spcPct val="0"/>
              </a:spcAft>
              <a:defRPr sz="1400" kern="1200">
                <a:solidFill>
                  <a:schemeClr val="tx1"/>
                </a:solidFill>
                <a:latin typeface="Arial" charset="0"/>
                <a:ea typeface="宋体" charset="-122"/>
                <a:cs typeface="+mn-cs"/>
              </a:defRPr>
            </a:lvl1pPr>
            <a:lvl2pPr marL="457200" indent="-63500" algn="l" defTabSz="1042988" rtl="0" eaLnBrk="0" fontAlgn="base" hangingPunct="0">
              <a:spcBef>
                <a:spcPct val="0"/>
              </a:spcBef>
              <a:spcAft>
                <a:spcPct val="0"/>
              </a:spcAft>
              <a:defRPr sz="2100" kern="1200">
                <a:solidFill>
                  <a:schemeClr val="tx1"/>
                </a:solidFill>
                <a:latin typeface="Arial" charset="0"/>
                <a:ea typeface="宋体" charset="-122"/>
                <a:cs typeface="+mn-cs"/>
              </a:defRPr>
            </a:lvl2pPr>
            <a:lvl3pPr marL="914400" indent="-128588" algn="l" defTabSz="1042988" rtl="0" eaLnBrk="0" fontAlgn="base" hangingPunct="0">
              <a:spcBef>
                <a:spcPct val="0"/>
              </a:spcBef>
              <a:spcAft>
                <a:spcPct val="0"/>
              </a:spcAft>
              <a:defRPr sz="2100" kern="1200">
                <a:solidFill>
                  <a:schemeClr val="tx1"/>
                </a:solidFill>
                <a:latin typeface="Arial" charset="0"/>
                <a:ea typeface="宋体" charset="-122"/>
                <a:cs typeface="+mn-cs"/>
              </a:defRPr>
            </a:lvl3pPr>
            <a:lvl4pPr marL="1371600" indent="-193675" algn="l" defTabSz="1042988" rtl="0" eaLnBrk="0" fontAlgn="base" hangingPunct="0">
              <a:spcBef>
                <a:spcPct val="0"/>
              </a:spcBef>
              <a:spcAft>
                <a:spcPct val="0"/>
              </a:spcAft>
              <a:defRPr sz="2100" kern="1200">
                <a:solidFill>
                  <a:schemeClr val="tx1"/>
                </a:solidFill>
                <a:latin typeface="Arial" charset="0"/>
                <a:ea typeface="宋体" charset="-122"/>
                <a:cs typeface="+mn-cs"/>
              </a:defRPr>
            </a:lvl4pPr>
            <a:lvl5pPr marL="1828800" indent="-257175" algn="l" defTabSz="1042988" rtl="0" eaLnBrk="0" fontAlgn="base" hangingPunct="0">
              <a:spcBef>
                <a:spcPct val="0"/>
              </a:spcBef>
              <a:spcAft>
                <a:spcPct val="0"/>
              </a:spcAft>
              <a:defRPr sz="2100" kern="1200">
                <a:solidFill>
                  <a:schemeClr val="tx1"/>
                </a:solidFill>
                <a:latin typeface="Arial" charset="0"/>
                <a:ea typeface="宋体" charset="-122"/>
                <a:cs typeface="+mn-cs"/>
              </a:defRPr>
            </a:lvl5pPr>
            <a:lvl6pPr marL="2286000" algn="l" defTabSz="914400" rtl="0" eaLnBrk="1" latinLnBrk="0" hangingPunct="1">
              <a:defRPr sz="2100" kern="1200">
                <a:solidFill>
                  <a:schemeClr val="tx1"/>
                </a:solidFill>
                <a:latin typeface="Arial" charset="0"/>
                <a:ea typeface="宋体" charset="-122"/>
                <a:cs typeface="+mn-cs"/>
              </a:defRPr>
            </a:lvl6pPr>
            <a:lvl7pPr marL="2743200" algn="l" defTabSz="914400" rtl="0" eaLnBrk="1" latinLnBrk="0" hangingPunct="1">
              <a:defRPr sz="2100" kern="1200">
                <a:solidFill>
                  <a:schemeClr val="tx1"/>
                </a:solidFill>
                <a:latin typeface="Arial" charset="0"/>
                <a:ea typeface="宋体" charset="-122"/>
                <a:cs typeface="+mn-cs"/>
              </a:defRPr>
            </a:lvl7pPr>
            <a:lvl8pPr marL="3200400" algn="l" defTabSz="914400" rtl="0" eaLnBrk="1" latinLnBrk="0" hangingPunct="1">
              <a:defRPr sz="2100" kern="1200">
                <a:solidFill>
                  <a:schemeClr val="tx1"/>
                </a:solidFill>
                <a:latin typeface="Arial" charset="0"/>
                <a:ea typeface="宋体" charset="-122"/>
                <a:cs typeface="+mn-cs"/>
              </a:defRPr>
            </a:lvl8pPr>
            <a:lvl9pPr marL="3657600" algn="l" defTabSz="914400" rtl="0" eaLnBrk="1" latinLnBrk="0" hangingPunct="1">
              <a:defRPr sz="2100"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16</a:t>
            </a:fld>
            <a:endParaRPr lang="en-US" altLang="zh-CN" dirty="0"/>
          </a:p>
        </p:txBody>
      </p:sp>
    </p:spTree>
    <p:extLst>
      <p:ext uri="{BB962C8B-B14F-4D97-AF65-F5344CB8AC3E}">
        <p14:creationId xmlns:p14="http://schemas.microsoft.com/office/powerpoint/2010/main" val="26095176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机器学习基本任务</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17</a:t>
            </a:fld>
            <a:endParaRPr lang="zh-CN" altLang="en-US" smtClean="0"/>
          </a:p>
        </p:txBody>
      </p:sp>
      <p:sp>
        <p:nvSpPr>
          <p:cNvPr id="17" name="内容占位符 2">
            <a:extLst>
              <a:ext uri="{FF2B5EF4-FFF2-40B4-BE49-F238E27FC236}">
                <a16:creationId xmlns:a16="http://schemas.microsoft.com/office/drawing/2014/main" id="{99E9D6B7-84B7-4AB1-9E7F-29C18EAA777C}"/>
              </a:ext>
            </a:extLst>
          </p:cNvPr>
          <p:cNvSpPr>
            <a:spLocks noGrp="1"/>
          </p:cNvSpPr>
          <p:nvPr>
            <p:ph idx="1"/>
          </p:nvPr>
        </p:nvSpPr>
        <p:spPr>
          <a:xfrm>
            <a:off x="478816" y="987425"/>
            <a:ext cx="8944772" cy="4465856"/>
          </a:xfrm>
        </p:spPr>
        <p:txBody>
          <a:bodyPr>
            <a:normAutofit/>
          </a:bodyPr>
          <a:lstStyle/>
          <a:p>
            <a:pPr marL="0" indent="0" eaLnBrk="1" hangingPunct="1">
              <a:lnSpc>
                <a:spcPct val="150000"/>
              </a:lnSpc>
              <a:buSzPct val="150000"/>
              <a:buNone/>
            </a:pPr>
            <a:r>
              <a:rPr lang="zh-CN" altLang="en-US" sz="2800" b="1" dirty="0">
                <a:latin typeface="Calibri" panose="020F0502020204030204" pitchFamily="34" charset="0"/>
                <a:ea typeface="宋体" panose="02010600030101010101" pitchFamily="2" charset="-122"/>
              </a:rPr>
              <a:t>因果关系讨论非常重要</a:t>
            </a:r>
            <a:endParaRPr lang="en-US" altLang="zh-CN" sz="2800" b="1" dirty="0">
              <a:latin typeface="Calibri" panose="020F0502020204030204" pitchFamily="34" charset="0"/>
              <a:ea typeface="宋体" panose="02010600030101010101" pitchFamily="2" charset="-122"/>
            </a:endParaRPr>
          </a:p>
          <a:p>
            <a:r>
              <a:rPr lang="zh-CN" altLang="en-US" sz="2000" dirty="0"/>
              <a:t>参数估计和因果关系，确实非常重要，对很多问题而言</a:t>
            </a:r>
            <a:endParaRPr lang="en-US" altLang="zh-CN" sz="2000" dirty="0"/>
          </a:p>
          <a:p>
            <a:endParaRPr lang="en-US" altLang="zh-CN" sz="2000" dirty="0"/>
          </a:p>
          <a:p>
            <a:pPr>
              <a:lnSpc>
                <a:spcPct val="150000"/>
              </a:lnSpc>
            </a:pPr>
            <a:endParaRPr lang="en-US" altLang="zh-CN" sz="2000" dirty="0"/>
          </a:p>
        </p:txBody>
      </p:sp>
      <p:sp>
        <p:nvSpPr>
          <p:cNvPr id="18" name="灯片编号占位符 3">
            <a:extLst>
              <a:ext uri="{FF2B5EF4-FFF2-40B4-BE49-F238E27FC236}">
                <a16:creationId xmlns:a16="http://schemas.microsoft.com/office/drawing/2014/main" id="{0E24339A-D774-4DA8-9E58-5F0A295F89AF}"/>
              </a:ext>
            </a:extLst>
          </p:cNvPr>
          <p:cNvSpPr txBox="1">
            <a:spLocks/>
          </p:cNvSpPr>
          <p:nvPr/>
        </p:nvSpPr>
        <p:spPr bwMode="auto">
          <a:xfrm>
            <a:off x="2971800" y="6925384"/>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defTabSz="1042988" rtl="0" eaLnBrk="0" fontAlgn="base" hangingPunct="0">
              <a:spcBef>
                <a:spcPct val="0"/>
              </a:spcBef>
              <a:spcAft>
                <a:spcPct val="0"/>
              </a:spcAft>
              <a:defRPr sz="1400" kern="1200">
                <a:solidFill>
                  <a:schemeClr val="tx1"/>
                </a:solidFill>
                <a:latin typeface="Arial" charset="0"/>
                <a:ea typeface="宋体" charset="-122"/>
                <a:cs typeface="+mn-cs"/>
              </a:defRPr>
            </a:lvl1pPr>
            <a:lvl2pPr marL="457200" indent="-63500" algn="l" defTabSz="1042988" rtl="0" eaLnBrk="0" fontAlgn="base" hangingPunct="0">
              <a:spcBef>
                <a:spcPct val="0"/>
              </a:spcBef>
              <a:spcAft>
                <a:spcPct val="0"/>
              </a:spcAft>
              <a:defRPr sz="2100" kern="1200">
                <a:solidFill>
                  <a:schemeClr val="tx1"/>
                </a:solidFill>
                <a:latin typeface="Arial" charset="0"/>
                <a:ea typeface="宋体" charset="-122"/>
                <a:cs typeface="+mn-cs"/>
              </a:defRPr>
            </a:lvl2pPr>
            <a:lvl3pPr marL="914400" indent="-128588" algn="l" defTabSz="1042988" rtl="0" eaLnBrk="0" fontAlgn="base" hangingPunct="0">
              <a:spcBef>
                <a:spcPct val="0"/>
              </a:spcBef>
              <a:spcAft>
                <a:spcPct val="0"/>
              </a:spcAft>
              <a:defRPr sz="2100" kern="1200">
                <a:solidFill>
                  <a:schemeClr val="tx1"/>
                </a:solidFill>
                <a:latin typeface="Arial" charset="0"/>
                <a:ea typeface="宋体" charset="-122"/>
                <a:cs typeface="+mn-cs"/>
              </a:defRPr>
            </a:lvl3pPr>
            <a:lvl4pPr marL="1371600" indent="-193675" algn="l" defTabSz="1042988" rtl="0" eaLnBrk="0" fontAlgn="base" hangingPunct="0">
              <a:spcBef>
                <a:spcPct val="0"/>
              </a:spcBef>
              <a:spcAft>
                <a:spcPct val="0"/>
              </a:spcAft>
              <a:defRPr sz="2100" kern="1200">
                <a:solidFill>
                  <a:schemeClr val="tx1"/>
                </a:solidFill>
                <a:latin typeface="Arial" charset="0"/>
                <a:ea typeface="宋体" charset="-122"/>
                <a:cs typeface="+mn-cs"/>
              </a:defRPr>
            </a:lvl4pPr>
            <a:lvl5pPr marL="1828800" indent="-257175" algn="l" defTabSz="1042988" rtl="0" eaLnBrk="0" fontAlgn="base" hangingPunct="0">
              <a:spcBef>
                <a:spcPct val="0"/>
              </a:spcBef>
              <a:spcAft>
                <a:spcPct val="0"/>
              </a:spcAft>
              <a:defRPr sz="2100" kern="1200">
                <a:solidFill>
                  <a:schemeClr val="tx1"/>
                </a:solidFill>
                <a:latin typeface="Arial" charset="0"/>
                <a:ea typeface="宋体" charset="-122"/>
                <a:cs typeface="+mn-cs"/>
              </a:defRPr>
            </a:lvl5pPr>
            <a:lvl6pPr marL="2286000" algn="l" defTabSz="914400" rtl="0" eaLnBrk="1" latinLnBrk="0" hangingPunct="1">
              <a:defRPr sz="2100" kern="1200">
                <a:solidFill>
                  <a:schemeClr val="tx1"/>
                </a:solidFill>
                <a:latin typeface="Arial" charset="0"/>
                <a:ea typeface="宋体" charset="-122"/>
                <a:cs typeface="+mn-cs"/>
              </a:defRPr>
            </a:lvl6pPr>
            <a:lvl7pPr marL="2743200" algn="l" defTabSz="914400" rtl="0" eaLnBrk="1" latinLnBrk="0" hangingPunct="1">
              <a:defRPr sz="2100" kern="1200">
                <a:solidFill>
                  <a:schemeClr val="tx1"/>
                </a:solidFill>
                <a:latin typeface="Arial" charset="0"/>
                <a:ea typeface="宋体" charset="-122"/>
                <a:cs typeface="+mn-cs"/>
              </a:defRPr>
            </a:lvl7pPr>
            <a:lvl8pPr marL="3200400" algn="l" defTabSz="914400" rtl="0" eaLnBrk="1" latinLnBrk="0" hangingPunct="1">
              <a:defRPr sz="2100" kern="1200">
                <a:solidFill>
                  <a:schemeClr val="tx1"/>
                </a:solidFill>
                <a:latin typeface="Arial" charset="0"/>
                <a:ea typeface="宋体" charset="-122"/>
                <a:cs typeface="+mn-cs"/>
              </a:defRPr>
            </a:lvl8pPr>
            <a:lvl9pPr marL="3657600" algn="l" defTabSz="914400" rtl="0" eaLnBrk="1" latinLnBrk="0" hangingPunct="1">
              <a:defRPr sz="2100"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17</a:t>
            </a:fld>
            <a:endParaRPr lang="en-US" altLang="zh-CN" dirty="0"/>
          </a:p>
        </p:txBody>
      </p:sp>
      <p:pic>
        <p:nvPicPr>
          <p:cNvPr id="8" name="内容占位符 5">
            <a:extLst>
              <a:ext uri="{FF2B5EF4-FFF2-40B4-BE49-F238E27FC236}">
                <a16:creationId xmlns:a16="http://schemas.microsoft.com/office/drawing/2014/main" id="{8664706F-9E2D-4A29-80DC-CA8CE65F07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342876" y="2076719"/>
            <a:ext cx="3096294" cy="4635492"/>
          </a:xfrm>
          <a:prstGeom prst="rect">
            <a:avLst/>
          </a:prstGeom>
          <a:noFill/>
          <a:ln w="9525">
            <a:noFill/>
            <a:miter lim="800000"/>
            <a:headEnd/>
            <a:tailEnd/>
          </a:ln>
        </p:spPr>
      </p:pic>
      <p:pic>
        <p:nvPicPr>
          <p:cNvPr id="9" name="图片 8">
            <a:extLst>
              <a:ext uri="{FF2B5EF4-FFF2-40B4-BE49-F238E27FC236}">
                <a16:creationId xmlns:a16="http://schemas.microsoft.com/office/drawing/2014/main" id="{0A2394CD-4CE3-4A06-99E6-186D843A94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2126" y="2039822"/>
            <a:ext cx="3455717" cy="4635492"/>
          </a:xfrm>
          <a:prstGeom prst="rect">
            <a:avLst/>
          </a:prstGeom>
        </p:spPr>
      </p:pic>
    </p:spTree>
    <p:extLst>
      <p:ext uri="{BB962C8B-B14F-4D97-AF65-F5344CB8AC3E}">
        <p14:creationId xmlns:p14="http://schemas.microsoft.com/office/powerpoint/2010/main" val="10098786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机器学习基本任务</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18</a:t>
            </a:fld>
            <a:endParaRPr lang="zh-CN" altLang="en-US" smtClean="0"/>
          </a:p>
        </p:txBody>
      </p:sp>
      <p:sp>
        <p:nvSpPr>
          <p:cNvPr id="17" name="内容占位符 2">
            <a:extLst>
              <a:ext uri="{FF2B5EF4-FFF2-40B4-BE49-F238E27FC236}">
                <a16:creationId xmlns:a16="http://schemas.microsoft.com/office/drawing/2014/main" id="{99E9D6B7-84B7-4AB1-9E7F-29C18EAA777C}"/>
              </a:ext>
            </a:extLst>
          </p:cNvPr>
          <p:cNvSpPr>
            <a:spLocks noGrp="1"/>
          </p:cNvSpPr>
          <p:nvPr>
            <p:ph idx="1"/>
          </p:nvPr>
        </p:nvSpPr>
        <p:spPr>
          <a:xfrm>
            <a:off x="478816" y="987425"/>
            <a:ext cx="8944772" cy="4465856"/>
          </a:xfrm>
        </p:spPr>
        <p:txBody>
          <a:bodyPr>
            <a:normAutofit fontScale="92500" lnSpcReduction="10000"/>
          </a:bodyPr>
          <a:lstStyle/>
          <a:p>
            <a:pPr marL="0" indent="0" eaLnBrk="1" hangingPunct="1">
              <a:lnSpc>
                <a:spcPct val="150000"/>
              </a:lnSpc>
              <a:buSzPct val="150000"/>
              <a:buNone/>
            </a:pPr>
            <a:r>
              <a:rPr lang="zh-CN" altLang="en-US" sz="2800" b="1" dirty="0"/>
              <a:t>但不能过于迷信因果</a:t>
            </a:r>
            <a:r>
              <a:rPr lang="zh-CN" altLang="en-US" sz="2800" b="1" dirty="0" smtClean="0"/>
              <a:t>关系</a:t>
            </a:r>
            <a:endParaRPr lang="en-US" altLang="zh-CN" sz="2800" b="1" dirty="0" smtClean="0"/>
          </a:p>
          <a:p>
            <a:r>
              <a:rPr lang="zh-CN" altLang="en-US" sz="2000" dirty="0"/>
              <a:t>因果关系重要，并不代表相关关系就不重要</a:t>
            </a:r>
            <a:endParaRPr lang="en-US" altLang="zh-CN" sz="2000" dirty="0"/>
          </a:p>
          <a:p>
            <a:endParaRPr lang="en-US" altLang="zh-CN" sz="2000" dirty="0"/>
          </a:p>
          <a:p>
            <a:r>
              <a:rPr lang="zh-CN" altLang="en-US" sz="2000" dirty="0"/>
              <a:t>思考以下两个问题（</a:t>
            </a:r>
            <a:r>
              <a:rPr lang="en-US" altLang="zh-CN" sz="2000" dirty="0"/>
              <a:t>Kleinberg</a:t>
            </a:r>
            <a:r>
              <a:rPr lang="zh-CN" altLang="en-US" sz="2000" dirty="0"/>
              <a:t>，</a:t>
            </a:r>
            <a:r>
              <a:rPr lang="en-US" altLang="zh-CN" sz="2000" dirty="0"/>
              <a:t>et al, 2015</a:t>
            </a:r>
            <a:r>
              <a:rPr lang="zh-CN" altLang="en-US" sz="2000" dirty="0"/>
              <a:t>）</a:t>
            </a:r>
            <a:r>
              <a:rPr lang="en-US" altLang="zh-CN" sz="2000" dirty="0"/>
              <a:t>:</a:t>
            </a:r>
          </a:p>
          <a:p>
            <a:endParaRPr lang="en-US" altLang="zh-CN" sz="2000" dirty="0"/>
          </a:p>
          <a:p>
            <a:r>
              <a:rPr lang="en-US" altLang="zh-CN" sz="2000" dirty="0"/>
              <a:t>1</a:t>
            </a:r>
            <a:r>
              <a:rPr lang="zh-CN" altLang="en-US" sz="2000" dirty="0"/>
              <a:t>、政策制定者，面临干旱，需要决定是否跳祈雨舞（</a:t>
            </a:r>
            <a:r>
              <a:rPr lang="en-US" altLang="zh-CN" sz="2000" dirty="0"/>
              <a:t>rain dance)</a:t>
            </a:r>
            <a:r>
              <a:rPr lang="zh-CN" altLang="en-US" sz="2000" dirty="0"/>
              <a:t>以增加下雨概率；</a:t>
            </a:r>
            <a:endParaRPr lang="en-US" altLang="zh-CN" sz="2000" dirty="0"/>
          </a:p>
          <a:p>
            <a:endParaRPr lang="en-US" altLang="zh-CN" sz="2000" dirty="0"/>
          </a:p>
          <a:p>
            <a:r>
              <a:rPr lang="en-US" altLang="zh-CN" sz="2000" dirty="0"/>
              <a:t>2</a:t>
            </a:r>
            <a:r>
              <a:rPr lang="zh-CN" altLang="en-US" sz="2000" dirty="0"/>
              <a:t>、一个人出门前考虑是否带伞，这时候通过观察别人是否带伞，来推测是否下雨。</a:t>
            </a:r>
            <a:endParaRPr lang="en-US" altLang="zh-CN" sz="2000" dirty="0"/>
          </a:p>
          <a:p>
            <a:endParaRPr lang="en-US" altLang="zh-CN" sz="2000" dirty="0"/>
          </a:p>
          <a:p>
            <a:r>
              <a:rPr lang="zh-CN" altLang="en-US" sz="2000" dirty="0"/>
              <a:t>对于问题</a:t>
            </a:r>
            <a:r>
              <a:rPr lang="en-US" altLang="zh-CN" sz="2000" dirty="0"/>
              <a:t>1</a:t>
            </a:r>
            <a:r>
              <a:rPr lang="zh-CN" altLang="en-US" sz="2000" dirty="0"/>
              <a:t>，当然要讨论清楚祈雨舞与下雨之间到底是否有因果关系；而后者只关心预测就行了</a:t>
            </a:r>
          </a:p>
          <a:p>
            <a:endParaRPr lang="en-US" altLang="zh-CN" sz="2000" dirty="0"/>
          </a:p>
          <a:p>
            <a:pPr>
              <a:lnSpc>
                <a:spcPct val="150000"/>
              </a:lnSpc>
            </a:pPr>
            <a:endParaRPr lang="en-US" altLang="zh-CN" sz="2000" dirty="0"/>
          </a:p>
        </p:txBody>
      </p:sp>
      <p:sp>
        <p:nvSpPr>
          <p:cNvPr id="18" name="灯片编号占位符 3">
            <a:extLst>
              <a:ext uri="{FF2B5EF4-FFF2-40B4-BE49-F238E27FC236}">
                <a16:creationId xmlns:a16="http://schemas.microsoft.com/office/drawing/2014/main" id="{0E24339A-D774-4DA8-9E58-5F0A295F89AF}"/>
              </a:ext>
            </a:extLst>
          </p:cNvPr>
          <p:cNvSpPr txBox="1">
            <a:spLocks/>
          </p:cNvSpPr>
          <p:nvPr/>
        </p:nvSpPr>
        <p:spPr bwMode="auto">
          <a:xfrm>
            <a:off x="2971800" y="6925384"/>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defTabSz="1042988" rtl="0" eaLnBrk="0" fontAlgn="base" hangingPunct="0">
              <a:spcBef>
                <a:spcPct val="0"/>
              </a:spcBef>
              <a:spcAft>
                <a:spcPct val="0"/>
              </a:spcAft>
              <a:defRPr sz="1400" kern="1200">
                <a:solidFill>
                  <a:schemeClr val="tx1"/>
                </a:solidFill>
                <a:latin typeface="Arial" charset="0"/>
                <a:ea typeface="宋体" charset="-122"/>
                <a:cs typeface="+mn-cs"/>
              </a:defRPr>
            </a:lvl1pPr>
            <a:lvl2pPr marL="457200" indent="-63500" algn="l" defTabSz="1042988" rtl="0" eaLnBrk="0" fontAlgn="base" hangingPunct="0">
              <a:spcBef>
                <a:spcPct val="0"/>
              </a:spcBef>
              <a:spcAft>
                <a:spcPct val="0"/>
              </a:spcAft>
              <a:defRPr sz="2100" kern="1200">
                <a:solidFill>
                  <a:schemeClr val="tx1"/>
                </a:solidFill>
                <a:latin typeface="Arial" charset="0"/>
                <a:ea typeface="宋体" charset="-122"/>
                <a:cs typeface="+mn-cs"/>
              </a:defRPr>
            </a:lvl2pPr>
            <a:lvl3pPr marL="914400" indent="-128588" algn="l" defTabSz="1042988" rtl="0" eaLnBrk="0" fontAlgn="base" hangingPunct="0">
              <a:spcBef>
                <a:spcPct val="0"/>
              </a:spcBef>
              <a:spcAft>
                <a:spcPct val="0"/>
              </a:spcAft>
              <a:defRPr sz="2100" kern="1200">
                <a:solidFill>
                  <a:schemeClr val="tx1"/>
                </a:solidFill>
                <a:latin typeface="Arial" charset="0"/>
                <a:ea typeface="宋体" charset="-122"/>
                <a:cs typeface="+mn-cs"/>
              </a:defRPr>
            </a:lvl3pPr>
            <a:lvl4pPr marL="1371600" indent="-193675" algn="l" defTabSz="1042988" rtl="0" eaLnBrk="0" fontAlgn="base" hangingPunct="0">
              <a:spcBef>
                <a:spcPct val="0"/>
              </a:spcBef>
              <a:spcAft>
                <a:spcPct val="0"/>
              </a:spcAft>
              <a:defRPr sz="2100" kern="1200">
                <a:solidFill>
                  <a:schemeClr val="tx1"/>
                </a:solidFill>
                <a:latin typeface="Arial" charset="0"/>
                <a:ea typeface="宋体" charset="-122"/>
                <a:cs typeface="+mn-cs"/>
              </a:defRPr>
            </a:lvl4pPr>
            <a:lvl5pPr marL="1828800" indent="-257175" algn="l" defTabSz="1042988" rtl="0" eaLnBrk="0" fontAlgn="base" hangingPunct="0">
              <a:spcBef>
                <a:spcPct val="0"/>
              </a:spcBef>
              <a:spcAft>
                <a:spcPct val="0"/>
              </a:spcAft>
              <a:defRPr sz="2100" kern="1200">
                <a:solidFill>
                  <a:schemeClr val="tx1"/>
                </a:solidFill>
                <a:latin typeface="Arial" charset="0"/>
                <a:ea typeface="宋体" charset="-122"/>
                <a:cs typeface="+mn-cs"/>
              </a:defRPr>
            </a:lvl5pPr>
            <a:lvl6pPr marL="2286000" algn="l" defTabSz="914400" rtl="0" eaLnBrk="1" latinLnBrk="0" hangingPunct="1">
              <a:defRPr sz="2100" kern="1200">
                <a:solidFill>
                  <a:schemeClr val="tx1"/>
                </a:solidFill>
                <a:latin typeface="Arial" charset="0"/>
                <a:ea typeface="宋体" charset="-122"/>
                <a:cs typeface="+mn-cs"/>
              </a:defRPr>
            </a:lvl6pPr>
            <a:lvl7pPr marL="2743200" algn="l" defTabSz="914400" rtl="0" eaLnBrk="1" latinLnBrk="0" hangingPunct="1">
              <a:defRPr sz="2100" kern="1200">
                <a:solidFill>
                  <a:schemeClr val="tx1"/>
                </a:solidFill>
                <a:latin typeface="Arial" charset="0"/>
                <a:ea typeface="宋体" charset="-122"/>
                <a:cs typeface="+mn-cs"/>
              </a:defRPr>
            </a:lvl7pPr>
            <a:lvl8pPr marL="3200400" algn="l" defTabSz="914400" rtl="0" eaLnBrk="1" latinLnBrk="0" hangingPunct="1">
              <a:defRPr sz="2100" kern="1200">
                <a:solidFill>
                  <a:schemeClr val="tx1"/>
                </a:solidFill>
                <a:latin typeface="Arial" charset="0"/>
                <a:ea typeface="宋体" charset="-122"/>
                <a:cs typeface="+mn-cs"/>
              </a:defRPr>
            </a:lvl8pPr>
            <a:lvl9pPr marL="3657600" algn="l" defTabSz="914400" rtl="0" eaLnBrk="1" latinLnBrk="0" hangingPunct="1">
              <a:defRPr sz="2100"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18</a:t>
            </a:fld>
            <a:endParaRPr lang="en-US" altLang="zh-CN" dirty="0"/>
          </a:p>
        </p:txBody>
      </p:sp>
    </p:spTree>
    <p:extLst>
      <p:ext uri="{BB962C8B-B14F-4D97-AF65-F5344CB8AC3E}">
        <p14:creationId xmlns:p14="http://schemas.microsoft.com/office/powerpoint/2010/main" val="2453582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机器学习基本任务</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19</a:t>
            </a:fld>
            <a:endParaRPr lang="zh-CN" altLang="en-US" smtClean="0"/>
          </a:p>
        </p:txBody>
      </p:sp>
      <p:sp>
        <p:nvSpPr>
          <p:cNvPr id="17" name="内容占位符 2">
            <a:extLst>
              <a:ext uri="{FF2B5EF4-FFF2-40B4-BE49-F238E27FC236}">
                <a16:creationId xmlns:a16="http://schemas.microsoft.com/office/drawing/2014/main" id="{99E9D6B7-84B7-4AB1-9E7F-29C18EAA777C}"/>
              </a:ext>
            </a:extLst>
          </p:cNvPr>
          <p:cNvSpPr>
            <a:spLocks noGrp="1"/>
          </p:cNvSpPr>
          <p:nvPr>
            <p:ph idx="1"/>
          </p:nvPr>
        </p:nvSpPr>
        <p:spPr>
          <a:xfrm>
            <a:off x="478816" y="987425"/>
            <a:ext cx="8944772" cy="4465856"/>
          </a:xfrm>
        </p:spPr>
        <p:txBody>
          <a:bodyPr>
            <a:normAutofit/>
          </a:bodyPr>
          <a:lstStyle/>
          <a:p>
            <a:pPr marL="0" indent="0" eaLnBrk="1" hangingPunct="1">
              <a:lnSpc>
                <a:spcPct val="150000"/>
              </a:lnSpc>
              <a:buSzPct val="150000"/>
              <a:buNone/>
            </a:pPr>
            <a:r>
              <a:rPr lang="zh-CN" altLang="en-US" sz="2800" b="1" dirty="0"/>
              <a:t>部分情况下，只要搞好预测就足够重要</a:t>
            </a:r>
            <a:endParaRPr lang="en-US" altLang="zh-CN" sz="2000" dirty="0"/>
          </a:p>
          <a:p>
            <a:pPr>
              <a:lnSpc>
                <a:spcPct val="150000"/>
              </a:lnSpc>
            </a:pPr>
            <a:endParaRPr lang="en-US" altLang="zh-CN" sz="2000" dirty="0"/>
          </a:p>
        </p:txBody>
      </p:sp>
      <p:sp>
        <p:nvSpPr>
          <p:cNvPr id="18" name="灯片编号占位符 3">
            <a:extLst>
              <a:ext uri="{FF2B5EF4-FFF2-40B4-BE49-F238E27FC236}">
                <a16:creationId xmlns:a16="http://schemas.microsoft.com/office/drawing/2014/main" id="{0E24339A-D774-4DA8-9E58-5F0A295F89AF}"/>
              </a:ext>
            </a:extLst>
          </p:cNvPr>
          <p:cNvSpPr txBox="1">
            <a:spLocks/>
          </p:cNvSpPr>
          <p:nvPr/>
        </p:nvSpPr>
        <p:spPr bwMode="auto">
          <a:xfrm>
            <a:off x="2971800" y="6925384"/>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defTabSz="1042988" rtl="0" eaLnBrk="0" fontAlgn="base" hangingPunct="0">
              <a:spcBef>
                <a:spcPct val="0"/>
              </a:spcBef>
              <a:spcAft>
                <a:spcPct val="0"/>
              </a:spcAft>
              <a:defRPr sz="1400" kern="1200">
                <a:solidFill>
                  <a:schemeClr val="tx1"/>
                </a:solidFill>
                <a:latin typeface="Arial" charset="0"/>
                <a:ea typeface="宋体" charset="-122"/>
                <a:cs typeface="+mn-cs"/>
              </a:defRPr>
            </a:lvl1pPr>
            <a:lvl2pPr marL="457200" indent="-63500" algn="l" defTabSz="1042988" rtl="0" eaLnBrk="0" fontAlgn="base" hangingPunct="0">
              <a:spcBef>
                <a:spcPct val="0"/>
              </a:spcBef>
              <a:spcAft>
                <a:spcPct val="0"/>
              </a:spcAft>
              <a:defRPr sz="2100" kern="1200">
                <a:solidFill>
                  <a:schemeClr val="tx1"/>
                </a:solidFill>
                <a:latin typeface="Arial" charset="0"/>
                <a:ea typeface="宋体" charset="-122"/>
                <a:cs typeface="+mn-cs"/>
              </a:defRPr>
            </a:lvl2pPr>
            <a:lvl3pPr marL="914400" indent="-128588" algn="l" defTabSz="1042988" rtl="0" eaLnBrk="0" fontAlgn="base" hangingPunct="0">
              <a:spcBef>
                <a:spcPct val="0"/>
              </a:spcBef>
              <a:spcAft>
                <a:spcPct val="0"/>
              </a:spcAft>
              <a:defRPr sz="2100" kern="1200">
                <a:solidFill>
                  <a:schemeClr val="tx1"/>
                </a:solidFill>
                <a:latin typeface="Arial" charset="0"/>
                <a:ea typeface="宋体" charset="-122"/>
                <a:cs typeface="+mn-cs"/>
              </a:defRPr>
            </a:lvl3pPr>
            <a:lvl4pPr marL="1371600" indent="-193675" algn="l" defTabSz="1042988" rtl="0" eaLnBrk="0" fontAlgn="base" hangingPunct="0">
              <a:spcBef>
                <a:spcPct val="0"/>
              </a:spcBef>
              <a:spcAft>
                <a:spcPct val="0"/>
              </a:spcAft>
              <a:defRPr sz="2100" kern="1200">
                <a:solidFill>
                  <a:schemeClr val="tx1"/>
                </a:solidFill>
                <a:latin typeface="Arial" charset="0"/>
                <a:ea typeface="宋体" charset="-122"/>
                <a:cs typeface="+mn-cs"/>
              </a:defRPr>
            </a:lvl4pPr>
            <a:lvl5pPr marL="1828800" indent="-257175" algn="l" defTabSz="1042988" rtl="0" eaLnBrk="0" fontAlgn="base" hangingPunct="0">
              <a:spcBef>
                <a:spcPct val="0"/>
              </a:spcBef>
              <a:spcAft>
                <a:spcPct val="0"/>
              </a:spcAft>
              <a:defRPr sz="2100" kern="1200">
                <a:solidFill>
                  <a:schemeClr val="tx1"/>
                </a:solidFill>
                <a:latin typeface="Arial" charset="0"/>
                <a:ea typeface="宋体" charset="-122"/>
                <a:cs typeface="+mn-cs"/>
              </a:defRPr>
            </a:lvl5pPr>
            <a:lvl6pPr marL="2286000" algn="l" defTabSz="914400" rtl="0" eaLnBrk="1" latinLnBrk="0" hangingPunct="1">
              <a:defRPr sz="2100" kern="1200">
                <a:solidFill>
                  <a:schemeClr val="tx1"/>
                </a:solidFill>
                <a:latin typeface="Arial" charset="0"/>
                <a:ea typeface="宋体" charset="-122"/>
                <a:cs typeface="+mn-cs"/>
              </a:defRPr>
            </a:lvl6pPr>
            <a:lvl7pPr marL="2743200" algn="l" defTabSz="914400" rtl="0" eaLnBrk="1" latinLnBrk="0" hangingPunct="1">
              <a:defRPr sz="2100" kern="1200">
                <a:solidFill>
                  <a:schemeClr val="tx1"/>
                </a:solidFill>
                <a:latin typeface="Arial" charset="0"/>
                <a:ea typeface="宋体" charset="-122"/>
                <a:cs typeface="+mn-cs"/>
              </a:defRPr>
            </a:lvl7pPr>
            <a:lvl8pPr marL="3200400" algn="l" defTabSz="914400" rtl="0" eaLnBrk="1" latinLnBrk="0" hangingPunct="1">
              <a:defRPr sz="2100" kern="1200">
                <a:solidFill>
                  <a:schemeClr val="tx1"/>
                </a:solidFill>
                <a:latin typeface="Arial" charset="0"/>
                <a:ea typeface="宋体" charset="-122"/>
                <a:cs typeface="+mn-cs"/>
              </a:defRPr>
            </a:lvl8pPr>
            <a:lvl9pPr marL="3657600" algn="l" defTabSz="914400" rtl="0" eaLnBrk="1" latinLnBrk="0" hangingPunct="1">
              <a:defRPr sz="2100"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19</a:t>
            </a:fld>
            <a:endParaRPr lang="en-US" altLang="zh-CN" dirty="0"/>
          </a:p>
        </p:txBody>
      </p:sp>
      <p:sp>
        <p:nvSpPr>
          <p:cNvPr id="2" name="矩形 1"/>
          <p:cNvSpPr/>
          <p:nvPr/>
        </p:nvSpPr>
        <p:spPr>
          <a:xfrm>
            <a:off x="910846" y="1809343"/>
            <a:ext cx="9360650" cy="2862322"/>
          </a:xfrm>
          <a:prstGeom prst="rect">
            <a:avLst/>
          </a:prstGeom>
        </p:spPr>
        <p:txBody>
          <a:bodyPr wrap="square">
            <a:spAutoFit/>
          </a:bodyPr>
          <a:lstStyle/>
          <a:p>
            <a:r>
              <a:rPr lang="en-US" altLang="zh-CN" sz="2000" dirty="0"/>
              <a:t>Y</a:t>
            </a:r>
            <a:r>
              <a:rPr lang="zh-CN" altLang="en-US" sz="2000" dirty="0"/>
              <a:t>（下雨）为结果变量，其可能依赖于一组变量     和</a:t>
            </a:r>
            <a:r>
              <a:rPr lang="en-US" altLang="zh-CN" sz="2000" dirty="0"/>
              <a:t>X</a:t>
            </a:r>
            <a:r>
              <a:rPr lang="zh-CN" altLang="en-US" sz="2000" dirty="0"/>
              <a:t>，决策者需要就行动    进行决策（是否带伞、是否跳祈雨舞），以最大化收益</a:t>
            </a:r>
            <a:endParaRPr lang="en-US" altLang="zh-CN" sz="2000" dirty="0"/>
          </a:p>
          <a:p>
            <a:endParaRPr lang="en-US" altLang="zh-CN" sz="2000" dirty="0"/>
          </a:p>
          <a:p>
            <a:endParaRPr lang="en-US" altLang="zh-CN" sz="2000" dirty="0"/>
          </a:p>
          <a:p>
            <a:endParaRPr lang="en-US" altLang="zh-CN" sz="2000" dirty="0"/>
          </a:p>
          <a:p>
            <a:endParaRPr lang="en-US" altLang="zh-CN" sz="2000" dirty="0"/>
          </a:p>
          <a:p>
            <a:r>
              <a:rPr lang="zh-CN" altLang="en-US" sz="2000" dirty="0"/>
              <a:t>预测是否下雨之所以对带伞这个决策很重要，是因为带伞的收益依赖于是否下雨。</a:t>
            </a:r>
            <a:endParaRPr lang="en-US" altLang="zh-CN" sz="2000" dirty="0"/>
          </a:p>
          <a:p>
            <a:endParaRPr lang="en-US" altLang="zh-CN" sz="2000" dirty="0"/>
          </a:p>
          <a:p>
            <a:r>
              <a:rPr lang="zh-CN" altLang="en-US" sz="2000" dirty="0"/>
              <a:t>这一依赖问题在政策制定中很常见</a:t>
            </a:r>
          </a:p>
        </p:txBody>
      </p:sp>
      <p:graphicFrame>
        <p:nvGraphicFramePr>
          <p:cNvPr id="9" name="对象 8">
            <a:extLst>
              <a:ext uri="{FF2B5EF4-FFF2-40B4-BE49-F238E27FC236}">
                <a16:creationId xmlns:a16="http://schemas.microsoft.com/office/drawing/2014/main" id="{31F553EC-201E-4C5E-87C6-8139DD1A2976}"/>
              </a:ext>
            </a:extLst>
          </p:cNvPr>
          <p:cNvGraphicFramePr>
            <a:graphicFrameLocks noChangeAspect="1"/>
          </p:cNvGraphicFramePr>
          <p:nvPr>
            <p:extLst>
              <p:ext uri="{D42A27DB-BD31-4B8C-83A1-F6EECF244321}">
                <p14:modId xmlns:p14="http://schemas.microsoft.com/office/powerpoint/2010/main" val="243172026"/>
              </p:ext>
            </p:extLst>
          </p:nvPr>
        </p:nvGraphicFramePr>
        <p:xfrm>
          <a:off x="6527236" y="2133704"/>
          <a:ext cx="1243811" cy="476353"/>
        </p:xfrm>
        <a:graphic>
          <a:graphicData uri="http://schemas.openxmlformats.org/presentationml/2006/ole">
            <mc:AlternateContent xmlns:mc="http://schemas.openxmlformats.org/markup-compatibility/2006">
              <mc:Choice xmlns:v="urn:schemas-microsoft-com:vml" Requires="v">
                <p:oleObj spid="_x0000_s10472" name="Equation" r:id="rId5" imgW="596880" imgH="228600" progId="Equation.DSMT4">
                  <p:embed/>
                </p:oleObj>
              </mc:Choice>
              <mc:Fallback>
                <p:oleObj name="Equation" r:id="rId5" imgW="596880" imgH="228600" progId="Equation.DSMT4">
                  <p:embed/>
                  <p:pic>
                    <p:nvPicPr>
                      <p:cNvPr id="5" name="对象 4">
                        <a:extLst>
                          <a:ext uri="{FF2B5EF4-FFF2-40B4-BE49-F238E27FC236}">
                            <a16:creationId xmlns:a16="http://schemas.microsoft.com/office/drawing/2014/main" id="{31F553EC-201E-4C5E-87C6-8139DD1A2976}"/>
                          </a:ext>
                        </a:extLst>
                      </p:cNvPr>
                      <p:cNvPicPr/>
                      <p:nvPr/>
                    </p:nvPicPr>
                    <p:blipFill>
                      <a:blip r:embed="rId6"/>
                      <a:stretch>
                        <a:fillRect/>
                      </a:stretch>
                    </p:blipFill>
                    <p:spPr>
                      <a:xfrm>
                        <a:off x="6527236" y="2133704"/>
                        <a:ext cx="1243811" cy="476353"/>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AB669939-7646-4C4C-B877-D991C5554005}"/>
              </a:ext>
            </a:extLst>
          </p:cNvPr>
          <p:cNvGraphicFramePr>
            <a:graphicFrameLocks noChangeAspect="1"/>
          </p:cNvGraphicFramePr>
          <p:nvPr>
            <p:extLst>
              <p:ext uri="{D42A27DB-BD31-4B8C-83A1-F6EECF244321}">
                <p14:modId xmlns:p14="http://schemas.microsoft.com/office/powerpoint/2010/main" val="791350100"/>
              </p:ext>
            </p:extLst>
          </p:nvPr>
        </p:nvGraphicFramePr>
        <p:xfrm>
          <a:off x="2063501" y="2610057"/>
          <a:ext cx="3707976" cy="963747"/>
        </p:xfrm>
        <a:graphic>
          <a:graphicData uri="http://schemas.openxmlformats.org/presentationml/2006/ole">
            <mc:AlternateContent xmlns:mc="http://schemas.openxmlformats.org/markup-compatibility/2006">
              <mc:Choice xmlns:v="urn:schemas-microsoft-com:vml" Requires="v">
                <p:oleObj spid="_x0000_s10473" name="Equation" r:id="rId7" imgW="1714320" imgH="444240" progId="Equation.DSMT4">
                  <p:embed/>
                </p:oleObj>
              </mc:Choice>
              <mc:Fallback>
                <p:oleObj name="Equation" r:id="rId7" imgW="1714320" imgH="444240" progId="Equation.DSMT4">
                  <p:embed/>
                  <p:pic>
                    <p:nvPicPr>
                      <p:cNvPr id="9" name="对象 8">
                        <a:extLst>
                          <a:ext uri="{FF2B5EF4-FFF2-40B4-BE49-F238E27FC236}">
                            <a16:creationId xmlns:a16="http://schemas.microsoft.com/office/drawing/2014/main" id="{AB669939-7646-4C4C-B877-D991C5554005}"/>
                          </a:ext>
                        </a:extLst>
                      </p:cNvPr>
                      <p:cNvPicPr/>
                      <p:nvPr/>
                    </p:nvPicPr>
                    <p:blipFill>
                      <a:blip r:embed="rId8"/>
                      <a:stretch>
                        <a:fillRect/>
                      </a:stretch>
                    </p:blipFill>
                    <p:spPr>
                      <a:xfrm>
                        <a:off x="2063501" y="2610057"/>
                        <a:ext cx="3707976" cy="963747"/>
                      </a:xfrm>
                      <a:prstGeom prst="rect">
                        <a:avLst/>
                      </a:prstGeom>
                    </p:spPr>
                  </p:pic>
                </p:oleObj>
              </mc:Fallback>
            </mc:AlternateContent>
          </a:graphicData>
        </a:graphic>
      </p:graphicFrame>
    </p:spTree>
    <p:extLst>
      <p:ext uri="{BB962C8B-B14F-4D97-AF65-F5344CB8AC3E}">
        <p14:creationId xmlns:p14="http://schemas.microsoft.com/office/powerpoint/2010/main" val="1131986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6"/>
            <a:ext cx="90401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Font typeface="Arial" panose="020B0604020202020204" pitchFamily="34" charset="0"/>
              <a:buNone/>
            </a:pPr>
            <a:r>
              <a:rPr lang="zh-CN" altLang="en-US" sz="3600" b="1" dirty="0" smtClean="0">
                <a:solidFill>
                  <a:srgbClr val="7C1D20"/>
                </a:solidFill>
                <a:latin typeface="Times New Roman" panose="02020603050405020304" pitchFamily="18" charset="0"/>
                <a:ea typeface="华文中宋" panose="02010600040101010101" pitchFamily="2" charset="-122"/>
                <a:sym typeface="宋体" panose="02010600030101010101" pitchFamily="2" charset="-122"/>
              </a:rPr>
              <a:t>为什么要学习大数据和机器学习方法</a:t>
            </a:r>
            <a:endParaRPr lang="zh-CN" altLang="en-US" sz="3600" b="1" dirty="0">
              <a:solidFill>
                <a:srgbClr val="7C1D20"/>
              </a:solidFill>
              <a:latin typeface="Times New Roman" panose="02020603050405020304" pitchFamily="18" charset="0"/>
              <a:ea typeface="华文中宋" panose="02010600040101010101" pitchFamily="2" charset="-122"/>
              <a:sym typeface="宋体" panose="02010600030101010101" pitchFamily="2" charset="-122"/>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2</a:t>
            </a:fld>
            <a:endParaRPr lang="zh-CN" altLang="en-US" smtClean="0"/>
          </a:p>
        </p:txBody>
      </p:sp>
      <p:sp>
        <p:nvSpPr>
          <p:cNvPr id="5126" name="Rectangle 3"/>
          <p:cNvSpPr>
            <a:spLocks noChangeArrowheads="1"/>
          </p:cNvSpPr>
          <p:nvPr/>
        </p:nvSpPr>
        <p:spPr bwMode="auto">
          <a:xfrm>
            <a:off x="694831" y="1053628"/>
            <a:ext cx="9360650" cy="59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endParaRPr lang="en-US" altLang="zh-CN" sz="2800" b="1" dirty="0" smtClean="0"/>
          </a:p>
          <a:p>
            <a:pPr eaLnBrk="1" hangingPunct="1">
              <a:lnSpc>
                <a:spcPct val="150000"/>
              </a:lnSpc>
              <a:spcBef>
                <a:spcPct val="20000"/>
              </a:spcBef>
              <a:buFont typeface="Arial" panose="020B0604020202020204" pitchFamily="34" charset="0"/>
              <a:buChar char="•"/>
            </a:pPr>
            <a:r>
              <a:rPr lang="zh-CN" altLang="en-US" sz="2800" b="1" dirty="0" smtClean="0"/>
              <a:t>一个好的实证研究需要：</a:t>
            </a:r>
            <a:endParaRPr lang="en-US" altLang="zh-CN" sz="2800" b="1" dirty="0" smtClean="0"/>
          </a:p>
          <a:p>
            <a:pPr eaLnBrk="1" hangingPunct="1">
              <a:lnSpc>
                <a:spcPct val="150000"/>
              </a:lnSpc>
              <a:spcBef>
                <a:spcPct val="20000"/>
              </a:spcBef>
              <a:buFont typeface="Arial" panose="020B0604020202020204" pitchFamily="34" charset="0"/>
              <a:buChar char="•"/>
            </a:pPr>
            <a:r>
              <a:rPr lang="zh-CN" altLang="en-US" sz="2000" dirty="0" smtClean="0"/>
              <a:t>研究视角创新（选题）</a:t>
            </a:r>
            <a:endParaRPr lang="en-US" altLang="zh-CN" sz="2000" dirty="0" smtClean="0"/>
          </a:p>
          <a:p>
            <a:pPr eaLnBrk="1" hangingPunct="1">
              <a:lnSpc>
                <a:spcPct val="150000"/>
              </a:lnSpc>
              <a:spcBef>
                <a:spcPct val="20000"/>
              </a:spcBef>
              <a:buFont typeface="Arial" panose="020B0604020202020204" pitchFamily="34" charset="0"/>
              <a:buChar char="•"/>
            </a:pPr>
            <a:r>
              <a:rPr lang="zh-CN" altLang="en-US" sz="2000" dirty="0" smtClean="0"/>
              <a:t>研究数据创新（数据）</a:t>
            </a:r>
            <a:endParaRPr lang="en-US" altLang="zh-CN" sz="2000" dirty="0"/>
          </a:p>
          <a:p>
            <a:pPr eaLnBrk="1" hangingPunct="1">
              <a:lnSpc>
                <a:spcPct val="150000"/>
              </a:lnSpc>
              <a:spcBef>
                <a:spcPct val="20000"/>
              </a:spcBef>
              <a:buFont typeface="Arial" panose="020B0604020202020204" pitchFamily="34" charset="0"/>
              <a:buChar char="•"/>
            </a:pPr>
            <a:r>
              <a:rPr lang="zh-CN" altLang="en-US" sz="2000" dirty="0" smtClean="0"/>
              <a:t>研究方法创新（方法）</a:t>
            </a:r>
            <a:endParaRPr lang="en-US" altLang="zh-CN" sz="2000" dirty="0" smtClean="0"/>
          </a:p>
          <a:p>
            <a:pPr marL="0" indent="0" eaLnBrk="1" hangingPunct="1">
              <a:lnSpc>
                <a:spcPct val="150000"/>
              </a:lnSpc>
              <a:spcBef>
                <a:spcPct val="20000"/>
              </a:spcBef>
            </a:pPr>
            <a:endParaRPr lang="en-US" altLang="zh-CN" sz="2000" dirty="0"/>
          </a:p>
        </p:txBody>
      </p:sp>
      <p:sp>
        <p:nvSpPr>
          <p:cNvPr id="2" name="矩形 1"/>
          <p:cNvSpPr/>
          <p:nvPr/>
        </p:nvSpPr>
        <p:spPr>
          <a:xfrm>
            <a:off x="766836" y="5301924"/>
            <a:ext cx="4932761" cy="646331"/>
          </a:xfrm>
          <a:prstGeom prst="rect">
            <a:avLst/>
          </a:prstGeom>
        </p:spPr>
        <p:txBody>
          <a:bodyPr wrap="none">
            <a:spAutoFit/>
          </a:bodyPr>
          <a:lstStyle/>
          <a:p>
            <a:pPr eaLnBrk="1" hangingPunct="1">
              <a:lnSpc>
                <a:spcPct val="150000"/>
              </a:lnSpc>
              <a:spcBef>
                <a:spcPct val="20000"/>
              </a:spcBef>
              <a:buFont typeface="Arial" panose="020B0604020202020204" pitchFamily="34" charset="0"/>
              <a:buChar char="•"/>
            </a:pPr>
            <a:r>
              <a:rPr lang="zh-CN" altLang="en-US" sz="2400" b="1" dirty="0"/>
              <a:t>要为自己的研究建一条“护城河”</a:t>
            </a:r>
          </a:p>
        </p:txBody>
      </p:sp>
      <p:sp>
        <p:nvSpPr>
          <p:cNvPr id="3" name="矩形 2"/>
          <p:cNvSpPr/>
          <p:nvPr/>
        </p:nvSpPr>
        <p:spPr>
          <a:xfrm>
            <a:off x="770726" y="827089"/>
            <a:ext cx="8708715" cy="664862"/>
          </a:xfrm>
          <a:prstGeom prst="rect">
            <a:avLst/>
          </a:prstGeom>
        </p:spPr>
        <p:txBody>
          <a:bodyPr wrap="square">
            <a:spAutoFit/>
          </a:bodyPr>
          <a:lstStyle/>
          <a:p>
            <a:pPr eaLnBrk="1" hangingPunct="1">
              <a:lnSpc>
                <a:spcPct val="150000"/>
              </a:lnSpc>
              <a:spcBef>
                <a:spcPct val="20000"/>
              </a:spcBef>
              <a:buFont typeface="Arial" panose="020B0604020202020204" pitchFamily="34" charset="0"/>
              <a:buChar char="•"/>
            </a:pPr>
            <a:r>
              <a:rPr lang="zh-CN" altLang="en-US" sz="2800" b="1" dirty="0"/>
              <a:t>机器学习在人工智能体系中处于基础与核心地位</a:t>
            </a:r>
            <a:endParaRPr lang="en-US" altLang="zh-CN"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机器学习基本任务</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20</a:t>
            </a:fld>
            <a:endParaRPr lang="zh-CN" altLang="en-US" smtClean="0"/>
          </a:p>
        </p:txBody>
      </p:sp>
      <p:sp>
        <p:nvSpPr>
          <p:cNvPr id="17" name="内容占位符 2">
            <a:extLst>
              <a:ext uri="{FF2B5EF4-FFF2-40B4-BE49-F238E27FC236}">
                <a16:creationId xmlns:a16="http://schemas.microsoft.com/office/drawing/2014/main" id="{99E9D6B7-84B7-4AB1-9E7F-29C18EAA777C}"/>
              </a:ext>
            </a:extLst>
          </p:cNvPr>
          <p:cNvSpPr>
            <a:spLocks noGrp="1"/>
          </p:cNvSpPr>
          <p:nvPr>
            <p:ph idx="1"/>
          </p:nvPr>
        </p:nvSpPr>
        <p:spPr>
          <a:xfrm>
            <a:off x="478816" y="987425"/>
            <a:ext cx="8944772" cy="4465856"/>
          </a:xfrm>
        </p:spPr>
        <p:txBody>
          <a:bodyPr>
            <a:normAutofit fontScale="92500" lnSpcReduction="20000"/>
          </a:bodyPr>
          <a:lstStyle/>
          <a:p>
            <a:pPr marL="0" indent="0" eaLnBrk="1" hangingPunct="1">
              <a:lnSpc>
                <a:spcPct val="150000"/>
              </a:lnSpc>
              <a:buSzPct val="150000"/>
              <a:buNone/>
            </a:pPr>
            <a:r>
              <a:rPr lang="zh-CN" altLang="en-US" sz="2800" b="1" dirty="0"/>
              <a:t>预测有时候只需要知道相关</a:t>
            </a:r>
            <a:r>
              <a:rPr lang="zh-CN" altLang="en-US" sz="2800" b="1" dirty="0" smtClean="0"/>
              <a:t>关系</a:t>
            </a:r>
            <a:endParaRPr lang="en-US" altLang="zh-CN" sz="2800" b="1" dirty="0" smtClean="0"/>
          </a:p>
          <a:p>
            <a:pPr marL="342900" indent="-342900" defTabSz="1041400">
              <a:lnSpc>
                <a:spcPct val="150000"/>
              </a:lnSpc>
              <a:spcBef>
                <a:spcPct val="0"/>
              </a:spcBef>
              <a:buSzPct val="150000"/>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众所周知，做预测其实仅需要变量之间的相关关系即可，并不一定需要因果关系。</a:t>
            </a:r>
          </a:p>
          <a:p>
            <a:pPr marL="342900" indent="-342900" defTabSz="1041400">
              <a:lnSpc>
                <a:spcPct val="150000"/>
              </a:lnSpc>
              <a:spcBef>
                <a:spcPct val="0"/>
              </a:spcBef>
              <a:buSzPct val="150000"/>
            </a:pPr>
            <a:endParaRPr lang="zh-CN" altLang="en-US" sz="22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50000"/>
              </a:lnSpc>
              <a:spcBef>
                <a:spcPct val="0"/>
              </a:spcBef>
              <a:buSzPct val="150000"/>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比如，你看到街上有些人带伞，就可以预测可能下雨；但人们带伞显然并不导致下雨。</a:t>
            </a:r>
          </a:p>
          <a:p>
            <a:pPr marL="342900" indent="-342900" defTabSz="1041400">
              <a:lnSpc>
                <a:spcPct val="150000"/>
              </a:lnSpc>
              <a:spcBef>
                <a:spcPct val="0"/>
              </a:spcBef>
              <a:buSzPct val="150000"/>
            </a:pPr>
            <a:endParaRPr lang="zh-CN" altLang="en-US" sz="22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50000"/>
              </a:lnSpc>
              <a:spcBef>
                <a:spcPct val="0"/>
              </a:spcBef>
              <a:buSzPct val="150000"/>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蛤蟆乱叫，地震可能要来临，但地震肯定不是蛤蟆乱叫导致的</a:t>
            </a:r>
          </a:p>
          <a:p>
            <a:pPr marL="342900" indent="-342900" defTabSz="1041400">
              <a:lnSpc>
                <a:spcPct val="150000"/>
              </a:lnSpc>
              <a:spcBef>
                <a:spcPct val="0"/>
              </a:spcBef>
              <a:buSzPct val="150000"/>
            </a:pPr>
            <a:endParaRPr lang="zh-CN" altLang="en-US" sz="22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50000"/>
              </a:lnSpc>
              <a:spcBef>
                <a:spcPct val="0"/>
              </a:spcBef>
              <a:buSzPct val="150000"/>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不能因为他们没有因果关系，就忽略他们</a:t>
            </a:r>
          </a:p>
          <a:p>
            <a:endParaRPr lang="en-US" altLang="zh-CN" sz="2000" dirty="0"/>
          </a:p>
          <a:p>
            <a:pPr>
              <a:lnSpc>
                <a:spcPct val="150000"/>
              </a:lnSpc>
            </a:pPr>
            <a:endParaRPr lang="en-US" altLang="zh-CN" sz="2000" dirty="0"/>
          </a:p>
        </p:txBody>
      </p:sp>
      <p:sp>
        <p:nvSpPr>
          <p:cNvPr id="18" name="灯片编号占位符 3">
            <a:extLst>
              <a:ext uri="{FF2B5EF4-FFF2-40B4-BE49-F238E27FC236}">
                <a16:creationId xmlns:a16="http://schemas.microsoft.com/office/drawing/2014/main" id="{0E24339A-D774-4DA8-9E58-5F0A295F89AF}"/>
              </a:ext>
            </a:extLst>
          </p:cNvPr>
          <p:cNvSpPr txBox="1">
            <a:spLocks/>
          </p:cNvSpPr>
          <p:nvPr/>
        </p:nvSpPr>
        <p:spPr bwMode="auto">
          <a:xfrm>
            <a:off x="2971800" y="6925384"/>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defTabSz="1042988" rtl="0" eaLnBrk="0" fontAlgn="base" hangingPunct="0">
              <a:spcBef>
                <a:spcPct val="0"/>
              </a:spcBef>
              <a:spcAft>
                <a:spcPct val="0"/>
              </a:spcAft>
              <a:defRPr sz="1400" kern="1200">
                <a:solidFill>
                  <a:schemeClr val="tx1"/>
                </a:solidFill>
                <a:latin typeface="Arial" charset="0"/>
                <a:ea typeface="宋体" charset="-122"/>
                <a:cs typeface="+mn-cs"/>
              </a:defRPr>
            </a:lvl1pPr>
            <a:lvl2pPr marL="457200" indent="-63500" algn="l" defTabSz="1042988" rtl="0" eaLnBrk="0" fontAlgn="base" hangingPunct="0">
              <a:spcBef>
                <a:spcPct val="0"/>
              </a:spcBef>
              <a:spcAft>
                <a:spcPct val="0"/>
              </a:spcAft>
              <a:defRPr sz="2100" kern="1200">
                <a:solidFill>
                  <a:schemeClr val="tx1"/>
                </a:solidFill>
                <a:latin typeface="Arial" charset="0"/>
                <a:ea typeface="宋体" charset="-122"/>
                <a:cs typeface="+mn-cs"/>
              </a:defRPr>
            </a:lvl2pPr>
            <a:lvl3pPr marL="914400" indent="-128588" algn="l" defTabSz="1042988" rtl="0" eaLnBrk="0" fontAlgn="base" hangingPunct="0">
              <a:spcBef>
                <a:spcPct val="0"/>
              </a:spcBef>
              <a:spcAft>
                <a:spcPct val="0"/>
              </a:spcAft>
              <a:defRPr sz="2100" kern="1200">
                <a:solidFill>
                  <a:schemeClr val="tx1"/>
                </a:solidFill>
                <a:latin typeface="Arial" charset="0"/>
                <a:ea typeface="宋体" charset="-122"/>
                <a:cs typeface="+mn-cs"/>
              </a:defRPr>
            </a:lvl3pPr>
            <a:lvl4pPr marL="1371600" indent="-193675" algn="l" defTabSz="1042988" rtl="0" eaLnBrk="0" fontAlgn="base" hangingPunct="0">
              <a:spcBef>
                <a:spcPct val="0"/>
              </a:spcBef>
              <a:spcAft>
                <a:spcPct val="0"/>
              </a:spcAft>
              <a:defRPr sz="2100" kern="1200">
                <a:solidFill>
                  <a:schemeClr val="tx1"/>
                </a:solidFill>
                <a:latin typeface="Arial" charset="0"/>
                <a:ea typeface="宋体" charset="-122"/>
                <a:cs typeface="+mn-cs"/>
              </a:defRPr>
            </a:lvl4pPr>
            <a:lvl5pPr marL="1828800" indent="-257175" algn="l" defTabSz="1042988" rtl="0" eaLnBrk="0" fontAlgn="base" hangingPunct="0">
              <a:spcBef>
                <a:spcPct val="0"/>
              </a:spcBef>
              <a:spcAft>
                <a:spcPct val="0"/>
              </a:spcAft>
              <a:defRPr sz="2100" kern="1200">
                <a:solidFill>
                  <a:schemeClr val="tx1"/>
                </a:solidFill>
                <a:latin typeface="Arial" charset="0"/>
                <a:ea typeface="宋体" charset="-122"/>
                <a:cs typeface="+mn-cs"/>
              </a:defRPr>
            </a:lvl5pPr>
            <a:lvl6pPr marL="2286000" algn="l" defTabSz="914400" rtl="0" eaLnBrk="1" latinLnBrk="0" hangingPunct="1">
              <a:defRPr sz="2100" kern="1200">
                <a:solidFill>
                  <a:schemeClr val="tx1"/>
                </a:solidFill>
                <a:latin typeface="Arial" charset="0"/>
                <a:ea typeface="宋体" charset="-122"/>
                <a:cs typeface="+mn-cs"/>
              </a:defRPr>
            </a:lvl6pPr>
            <a:lvl7pPr marL="2743200" algn="l" defTabSz="914400" rtl="0" eaLnBrk="1" latinLnBrk="0" hangingPunct="1">
              <a:defRPr sz="2100" kern="1200">
                <a:solidFill>
                  <a:schemeClr val="tx1"/>
                </a:solidFill>
                <a:latin typeface="Arial" charset="0"/>
                <a:ea typeface="宋体" charset="-122"/>
                <a:cs typeface="+mn-cs"/>
              </a:defRPr>
            </a:lvl7pPr>
            <a:lvl8pPr marL="3200400" algn="l" defTabSz="914400" rtl="0" eaLnBrk="1" latinLnBrk="0" hangingPunct="1">
              <a:defRPr sz="2100" kern="1200">
                <a:solidFill>
                  <a:schemeClr val="tx1"/>
                </a:solidFill>
                <a:latin typeface="Arial" charset="0"/>
                <a:ea typeface="宋体" charset="-122"/>
                <a:cs typeface="+mn-cs"/>
              </a:defRPr>
            </a:lvl8pPr>
            <a:lvl9pPr marL="3657600" algn="l" defTabSz="914400" rtl="0" eaLnBrk="1" latinLnBrk="0" hangingPunct="1">
              <a:defRPr sz="2100"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20</a:t>
            </a:fld>
            <a:endParaRPr lang="en-US" altLang="zh-CN" dirty="0"/>
          </a:p>
        </p:txBody>
      </p:sp>
    </p:spTree>
    <p:extLst>
      <p:ext uri="{BB962C8B-B14F-4D97-AF65-F5344CB8AC3E}">
        <p14:creationId xmlns:p14="http://schemas.microsoft.com/office/powerpoint/2010/main" val="24534184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21</a:t>
            </a:fld>
            <a:endParaRPr lang="zh-CN" altLang="en-US" smtClean="0"/>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zh-CN" altLang="en-US" sz="2800" dirty="0">
                <a:solidFill>
                  <a:schemeClr val="bg1">
                    <a:lumMod val="75000"/>
                  </a:schemeClr>
                </a:solidFill>
              </a:rPr>
              <a:t>机器学习基本任务</a:t>
            </a:r>
          </a:p>
          <a:p>
            <a:pPr eaLnBrk="1" hangingPunct="1">
              <a:lnSpc>
                <a:spcPct val="150000"/>
              </a:lnSpc>
              <a:spcBef>
                <a:spcPct val="20000"/>
              </a:spcBef>
              <a:buFont typeface="Arial" panose="020B0604020202020204" pitchFamily="34" charset="0"/>
              <a:buChar char="•"/>
            </a:pPr>
            <a:r>
              <a:rPr lang="zh-CN" altLang="en-US" sz="2800" dirty="0"/>
              <a:t>机器学习基本概念</a:t>
            </a:r>
          </a:p>
          <a:p>
            <a:pPr eaLnBrk="1" hangingPunct="1">
              <a:lnSpc>
                <a:spcPct val="150000"/>
              </a:lnSpc>
              <a:spcBef>
                <a:spcPct val="20000"/>
              </a:spcBef>
              <a:buFont typeface="Arial" panose="020B0604020202020204" pitchFamily="34" charset="0"/>
              <a:buChar char="•"/>
            </a:pPr>
            <a:r>
              <a:rPr lang="zh-CN" altLang="en-US" sz="2800" dirty="0" smtClean="0">
                <a:solidFill>
                  <a:schemeClr val="bg1">
                    <a:lumMod val="75000"/>
                  </a:schemeClr>
                </a:solidFill>
              </a:rPr>
              <a:t>机器学习</a:t>
            </a:r>
            <a:r>
              <a:rPr lang="zh-CN" altLang="en-US" sz="2800" dirty="0">
                <a:solidFill>
                  <a:schemeClr val="bg1">
                    <a:lumMod val="75000"/>
                  </a:schemeClr>
                </a:solidFill>
              </a:rPr>
              <a:t>基本原理</a:t>
            </a:r>
          </a:p>
          <a:p>
            <a:pPr eaLnBrk="1" hangingPunct="1">
              <a:lnSpc>
                <a:spcPct val="150000"/>
              </a:lnSpc>
              <a:spcBef>
                <a:spcPct val="20000"/>
              </a:spcBef>
              <a:buFont typeface="Arial" panose="020B0604020202020204" pitchFamily="34" charset="0"/>
              <a:buChar char="•"/>
            </a:pPr>
            <a:r>
              <a:rPr lang="zh-CN" altLang="en-US" sz="2800" dirty="0" smtClean="0">
                <a:solidFill>
                  <a:schemeClr val="bg1">
                    <a:lumMod val="75000"/>
                  </a:schemeClr>
                </a:solidFill>
              </a:rPr>
              <a:t>机器学习应用与启示</a:t>
            </a:r>
            <a:endParaRPr lang="zh-CN" altLang="en-US" sz="2800" dirty="0">
              <a:solidFill>
                <a:schemeClr val="bg1">
                  <a:lumMod val="75000"/>
                </a:schemeClr>
              </a:solidFill>
            </a:endParaRPr>
          </a:p>
        </p:txBody>
      </p:sp>
    </p:spTree>
    <p:extLst>
      <p:ext uri="{BB962C8B-B14F-4D97-AF65-F5344CB8AC3E}">
        <p14:creationId xmlns:p14="http://schemas.microsoft.com/office/powerpoint/2010/main" val="37270801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机器学习基本概念</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22</a:t>
            </a:fld>
            <a:endParaRPr lang="zh-CN" altLang="en-US" smtClean="0"/>
          </a:p>
        </p:txBody>
      </p:sp>
      <p:sp>
        <p:nvSpPr>
          <p:cNvPr id="2" name="矩形 1"/>
          <p:cNvSpPr>
            <a:spLocks noChangeArrowheads="1"/>
          </p:cNvSpPr>
          <p:nvPr/>
        </p:nvSpPr>
        <p:spPr bwMode="auto">
          <a:xfrm>
            <a:off x="550863" y="987425"/>
            <a:ext cx="1102995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a:buSzPct val="150000"/>
            </a:pPr>
            <a:r>
              <a:rPr lang="zh-CN" altLang="en-US" sz="2800" b="1" dirty="0"/>
              <a:t>机器学习与</a:t>
            </a:r>
            <a:r>
              <a:rPr lang="zh-CN" altLang="en-US" sz="2800" b="1" dirty="0" smtClean="0"/>
              <a:t>人工智能</a:t>
            </a:r>
            <a:endParaRPr lang="en-US" altLang="zh-CN" sz="2800" b="1" dirty="0" smtClean="0"/>
          </a:p>
          <a:p>
            <a:pPr>
              <a:buSzPct val="150000"/>
            </a:pPr>
            <a:endParaRPr lang="en-US" altLang="zh-CN" sz="2000" dirty="0" smtClean="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机器学习也称 “统计学习”（</a:t>
            </a:r>
            <a:r>
              <a:rPr lang="en-US" altLang="zh-CN" sz="2000" dirty="0">
                <a:latin typeface="Times New Roman" panose="02020603050405020304" pitchFamily="18" charset="0"/>
                <a:cs typeface="Times New Roman" panose="02020603050405020304" pitchFamily="18" charset="0"/>
              </a:rPr>
              <a:t>Statistical Learning</a:t>
            </a:r>
            <a:r>
              <a:rPr lang="zh-CN" altLang="en-US" sz="2000" dirty="0">
                <a:latin typeface="Times New Roman" panose="02020603050405020304" pitchFamily="18" charset="0"/>
                <a:cs typeface="Times New Roman" panose="02020603050405020304" pitchFamily="18" charset="0"/>
              </a:rPr>
              <a:t>），由此可知主要使用统计方法；而计量经济学也大量使用统计学方法。</a:t>
            </a:r>
          </a:p>
          <a:p>
            <a:pPr marL="342900" indent="-342900">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机器学习的从业者被高大上地称为 “数据科学家”（</a:t>
            </a:r>
            <a:r>
              <a:rPr lang="en-US" altLang="zh-CN" sz="2000" dirty="0">
                <a:latin typeface="Times New Roman" panose="02020603050405020304" pitchFamily="18" charset="0"/>
                <a:cs typeface="Times New Roman" panose="02020603050405020304" pitchFamily="18" charset="0"/>
              </a:rPr>
              <a:t>data scientist</a:t>
            </a:r>
            <a:r>
              <a:rPr lang="zh-CN" altLang="en-US" sz="2000" dirty="0">
                <a:latin typeface="Times New Roman" panose="02020603050405020304" pitchFamily="18" charset="0"/>
                <a:cs typeface="Times New Roman" panose="02020603050405020304" pitchFamily="18" charset="0"/>
              </a:rPr>
              <a:t>）</a:t>
            </a:r>
          </a:p>
          <a:p>
            <a:pPr marL="342900" indent="-342900">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机器学习还有一个称呼：人工智能（</a:t>
            </a:r>
            <a:r>
              <a:rPr lang="en-US" altLang="zh-CN" sz="2000" dirty="0">
                <a:latin typeface="Times New Roman" panose="02020603050405020304" pitchFamily="18" charset="0"/>
                <a:cs typeface="Times New Roman" panose="02020603050405020304" pitchFamily="18" charset="0"/>
              </a:rPr>
              <a:t>AI</a:t>
            </a:r>
            <a:r>
              <a:rPr lang="zh-CN" alt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93151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机器学习基本概念</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23</a:t>
            </a:fld>
            <a:endParaRPr lang="zh-CN" altLang="en-US" smtClean="0"/>
          </a:p>
        </p:txBody>
      </p:sp>
      <p:sp>
        <p:nvSpPr>
          <p:cNvPr id="2" name="矩形 1"/>
          <p:cNvSpPr>
            <a:spLocks noChangeArrowheads="1"/>
          </p:cNvSpPr>
          <p:nvPr/>
        </p:nvSpPr>
        <p:spPr bwMode="auto">
          <a:xfrm>
            <a:off x="550863" y="98742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a:buSzPct val="150000"/>
            </a:pPr>
            <a:r>
              <a:rPr lang="zh-CN" altLang="en-US" sz="2800" b="1" dirty="0"/>
              <a:t>机器学习与人工智能的</a:t>
            </a:r>
            <a:r>
              <a:rPr lang="zh-CN" altLang="en-US" sz="2800" b="1" dirty="0" smtClean="0"/>
              <a:t>区别</a:t>
            </a:r>
            <a:endParaRPr lang="en-US" altLang="zh-CN" sz="2800" b="1" dirty="0" smtClean="0"/>
          </a:p>
        </p:txBody>
      </p:sp>
      <p:pic>
        <p:nvPicPr>
          <p:cNvPr id="7" name="内容占位符 5">
            <a:extLst>
              <a:ext uri="{FF2B5EF4-FFF2-40B4-BE49-F238E27FC236}">
                <a16:creationId xmlns:a16="http://schemas.microsoft.com/office/drawing/2014/main" id="{3ED4D16C-512D-48AD-96AD-660DB95AE43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50947" y="1538093"/>
            <a:ext cx="5616390" cy="4612722"/>
          </a:xfrm>
        </p:spPr>
      </p:pic>
    </p:spTree>
    <p:extLst>
      <p:ext uri="{BB962C8B-B14F-4D97-AF65-F5344CB8AC3E}">
        <p14:creationId xmlns:p14="http://schemas.microsoft.com/office/powerpoint/2010/main" val="32999730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机器学习基本概念</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24</a:t>
            </a:fld>
            <a:endParaRPr lang="zh-CN" altLang="en-US" smtClean="0"/>
          </a:p>
        </p:txBody>
      </p:sp>
      <p:sp>
        <p:nvSpPr>
          <p:cNvPr id="2" name="矩形 1"/>
          <p:cNvSpPr>
            <a:spLocks noChangeArrowheads="1"/>
          </p:cNvSpPr>
          <p:nvPr/>
        </p:nvSpPr>
        <p:spPr bwMode="auto">
          <a:xfrm>
            <a:off x="550863" y="987425"/>
            <a:ext cx="1102995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a:buSzPct val="150000"/>
            </a:pPr>
            <a:r>
              <a:rPr lang="zh-CN" altLang="en-US" sz="2800" b="1" dirty="0"/>
              <a:t>机器学习的不同</a:t>
            </a:r>
            <a:r>
              <a:rPr lang="zh-CN" altLang="en-US" sz="2800" b="1" dirty="0" smtClean="0"/>
              <a:t>视角</a:t>
            </a:r>
            <a:endParaRPr lang="en-US" altLang="zh-CN" sz="2800" b="1" dirty="0" smtClean="0"/>
          </a:p>
          <a:p>
            <a:pPr>
              <a:buSzPct val="150000"/>
            </a:pPr>
            <a:endParaRPr lang="en-US" altLang="zh-CN" sz="2000" dirty="0" smtClean="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不同的学科对于机器学习有着不同的理解。</a:t>
            </a:r>
          </a:p>
          <a:p>
            <a:pPr marL="342900" indent="-342900">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数学系的机器学习：泛函分析（</a:t>
            </a:r>
            <a:r>
              <a:rPr lang="en-US" altLang="zh-CN" sz="2000" dirty="0">
                <a:latin typeface="Times New Roman" panose="02020603050405020304" pitchFamily="18" charset="0"/>
                <a:cs typeface="Times New Roman" panose="02020603050405020304" pitchFamily="18" charset="0"/>
              </a:rPr>
              <a:t>functional analysis</a:t>
            </a:r>
            <a:r>
              <a:rPr lang="zh-CN" altLang="en-US" sz="2000" dirty="0">
                <a:latin typeface="Times New Roman" panose="02020603050405020304" pitchFamily="18" charset="0"/>
                <a:cs typeface="Times New Roman" panose="02020603050405020304" pitchFamily="18" charset="0"/>
              </a:rPr>
              <a:t>），甚至</a:t>
            </a:r>
            <a:r>
              <a:rPr lang="en-US" altLang="zh-CN" sz="2000" dirty="0">
                <a:latin typeface="Times New Roman" panose="02020603050405020304" pitchFamily="18" charset="0"/>
                <a:cs typeface="Times New Roman" panose="02020603050405020304" pitchFamily="18" charset="0"/>
              </a:rPr>
              <a:t>Reproducing Kernel Hilbert Space</a:t>
            </a:r>
            <a:r>
              <a:rPr lang="zh-CN" altLang="en-US" sz="2000" dirty="0">
                <a:latin typeface="Times New Roman" panose="02020603050405020304" pitchFamily="18" charset="0"/>
                <a:cs typeface="Times New Roman" panose="02020603050405020304" pitchFamily="18" charset="0"/>
              </a:rPr>
              <a:t>（再生核希尔伯特空间）</a:t>
            </a:r>
          </a:p>
          <a:p>
            <a:pPr marL="342900" indent="-342900">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计算机的机器学习：各种算法（</a:t>
            </a:r>
            <a:r>
              <a:rPr lang="en-US" altLang="zh-CN" sz="2000" dirty="0">
                <a:latin typeface="Times New Roman" panose="02020603050405020304" pitchFamily="18" charset="0"/>
                <a:cs typeface="Times New Roman" panose="02020603050405020304" pitchFamily="18" charset="0"/>
              </a:rPr>
              <a:t>algorithm</a:t>
            </a:r>
            <a:r>
              <a:rPr lang="zh-CN" altLang="en-US" sz="2000" dirty="0">
                <a:latin typeface="Times New Roman" panose="02020603050405020304" pitchFamily="18" charset="0"/>
                <a:cs typeface="Times New Roman" panose="02020603050405020304" pitchFamily="18" charset="0"/>
              </a:rPr>
              <a:t>），甚至连线性回归的 </a:t>
            </a:r>
            <a:r>
              <a:rPr lang="en-US" altLang="zh-CN" sz="2000" dirty="0">
                <a:latin typeface="Times New Roman" panose="02020603050405020304" pitchFamily="18" charset="0"/>
                <a:cs typeface="Times New Roman" panose="02020603050405020304" pitchFamily="18" charset="0"/>
              </a:rPr>
              <a:t>OLS </a:t>
            </a:r>
            <a:r>
              <a:rPr lang="zh-CN" altLang="en-US" sz="2000" dirty="0">
                <a:latin typeface="Times New Roman" panose="02020603050405020304" pitchFamily="18" charset="0"/>
                <a:cs typeface="Times New Roman" panose="02020603050405020304" pitchFamily="18" charset="0"/>
              </a:rPr>
              <a:t>问题也要用 “梯度下降法”（</a:t>
            </a:r>
            <a:r>
              <a:rPr lang="en-US" altLang="zh-CN" sz="2000" dirty="0">
                <a:latin typeface="Times New Roman" panose="02020603050405020304" pitchFamily="18" charset="0"/>
                <a:cs typeface="Times New Roman" panose="02020603050405020304" pitchFamily="18" charset="0"/>
              </a:rPr>
              <a:t>Gradient Descent</a:t>
            </a:r>
            <a:r>
              <a:rPr lang="zh-CN" altLang="en-US" sz="2000" dirty="0">
                <a:latin typeface="Times New Roman" panose="02020603050405020304" pitchFamily="18" charset="0"/>
                <a:cs typeface="Times New Roman" panose="02020603050405020304" pitchFamily="18" charset="0"/>
              </a:rPr>
              <a:t>）进行求解。</a:t>
            </a:r>
          </a:p>
          <a:p>
            <a:pPr marL="342900" indent="-342900">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smtClean="0">
                <a:latin typeface="Times New Roman" panose="02020603050405020304" pitchFamily="18" charset="0"/>
                <a:cs typeface="Times New Roman" panose="02020603050405020304" pitchFamily="18" charset="0"/>
              </a:rPr>
              <a:t>社会科学中的</a:t>
            </a:r>
            <a:r>
              <a:rPr lang="zh-CN" altLang="en-US" sz="2000" dirty="0">
                <a:latin typeface="Times New Roman" panose="02020603050405020304" pitchFamily="18" charset="0"/>
                <a:cs typeface="Times New Roman" panose="02020603050405020304" pitchFamily="18" charset="0"/>
              </a:rPr>
              <a:t>机器学习：机器学习的思想与应用。</a:t>
            </a:r>
          </a:p>
        </p:txBody>
      </p:sp>
    </p:spTree>
    <p:extLst>
      <p:ext uri="{BB962C8B-B14F-4D97-AF65-F5344CB8AC3E}">
        <p14:creationId xmlns:p14="http://schemas.microsoft.com/office/powerpoint/2010/main" val="5527469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机器学习基本概念</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25</a:t>
            </a:fld>
            <a:endParaRPr lang="zh-CN" altLang="en-US" smtClean="0"/>
          </a:p>
        </p:txBody>
      </p:sp>
      <p:sp>
        <p:nvSpPr>
          <p:cNvPr id="2" name="矩形 1"/>
          <p:cNvSpPr>
            <a:spLocks noChangeArrowheads="1"/>
          </p:cNvSpPr>
          <p:nvPr/>
        </p:nvSpPr>
        <p:spPr bwMode="auto">
          <a:xfrm>
            <a:off x="550863" y="987425"/>
            <a:ext cx="11029950"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a:buSzPct val="150000"/>
            </a:pPr>
            <a:r>
              <a:rPr lang="zh-CN" altLang="en-US" sz="2800" b="1" dirty="0">
                <a:latin typeface="Times New Roman" panose="02020603050405020304" pitchFamily="18" charset="0"/>
                <a:cs typeface="Times New Roman" panose="02020603050405020304" pitchFamily="18" charset="0"/>
              </a:rPr>
              <a:t>机器学习与计量经济学的术语差异</a:t>
            </a:r>
          </a:p>
          <a:p>
            <a:pPr>
              <a:buSzPct val="150000"/>
            </a:pPr>
            <a:endParaRPr lang="en-US" altLang="zh-CN" sz="2000" dirty="0" smtClean="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smtClean="0">
                <a:latin typeface="Times New Roman" panose="02020603050405020304" pitchFamily="18" charset="0"/>
                <a:cs typeface="Times New Roman" panose="02020603050405020304" pitchFamily="18" charset="0"/>
              </a:rPr>
              <a:t>“自变量” </a:t>
            </a:r>
            <a:r>
              <a:rPr lang="zh-CN" altLang="en-US" sz="2000" dirty="0">
                <a:latin typeface="Times New Roman" panose="02020603050405020304" pitchFamily="18" charset="0"/>
                <a:cs typeface="Times New Roman" panose="02020603050405020304" pitchFamily="18" charset="0"/>
              </a:rPr>
              <a:t>或 “解释变量”，但机器学习则称为 “表征” 或 “特征”（</a:t>
            </a:r>
            <a:r>
              <a:rPr lang="en-US" altLang="zh-CN" sz="2000" dirty="0">
                <a:latin typeface="Times New Roman" panose="02020603050405020304" pitchFamily="18" charset="0"/>
                <a:cs typeface="Times New Roman" panose="02020603050405020304" pitchFamily="18" charset="0"/>
              </a:rPr>
              <a:t>Features</a:t>
            </a:r>
            <a:r>
              <a:rPr lang="zh-CN" altLang="en-US" sz="2000" dirty="0">
                <a:latin typeface="Times New Roman" panose="02020603050405020304" pitchFamily="18" charset="0"/>
                <a:cs typeface="Times New Roman" panose="02020603050405020304" pitchFamily="18" charset="0"/>
              </a:rPr>
              <a:t>）。</a:t>
            </a:r>
          </a:p>
          <a:p>
            <a:pPr>
              <a:buSzPct val="150000"/>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“因变量” 或 “被解释变量”，而机器学习则称为“响应”（</a:t>
            </a:r>
            <a:r>
              <a:rPr lang="en-US" altLang="zh-CN" sz="2000" dirty="0">
                <a:latin typeface="Times New Roman" panose="02020603050405020304" pitchFamily="18" charset="0"/>
                <a:cs typeface="Times New Roman" panose="02020603050405020304" pitchFamily="18" charset="0"/>
              </a:rPr>
              <a:t>Response</a:t>
            </a:r>
            <a:r>
              <a:rPr lang="zh-CN" altLang="en-US" sz="2000" dirty="0">
                <a:latin typeface="Times New Roman" panose="02020603050405020304" pitchFamily="18" charset="0"/>
                <a:cs typeface="Times New Roman" panose="02020603050405020304" pitchFamily="18" charset="0"/>
              </a:rPr>
              <a:t>）。</a:t>
            </a:r>
          </a:p>
          <a:p>
            <a:pPr marL="342900" indent="-342900">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数据为 “观测值”（</a:t>
            </a:r>
            <a:r>
              <a:rPr lang="en-US" altLang="zh-CN" sz="2000" dirty="0">
                <a:latin typeface="Times New Roman" panose="02020603050405020304" pitchFamily="18" charset="0"/>
                <a:cs typeface="Times New Roman" panose="02020603050405020304" pitchFamily="18" charset="0"/>
              </a:rPr>
              <a:t>Observation</a:t>
            </a:r>
            <a:r>
              <a:rPr lang="zh-CN" altLang="en-US" sz="2000" dirty="0">
                <a:latin typeface="Times New Roman" panose="02020603050405020304" pitchFamily="18" charset="0"/>
                <a:cs typeface="Times New Roman" panose="02020603050405020304" pitchFamily="18" charset="0"/>
              </a:rPr>
              <a:t>），而机器学习则直接称为 “案例”（</a:t>
            </a:r>
            <a:r>
              <a:rPr lang="en-US" altLang="zh-CN" sz="2000" dirty="0">
                <a:latin typeface="Times New Roman" panose="02020603050405020304" pitchFamily="18" charset="0"/>
                <a:cs typeface="Times New Roman" panose="02020603050405020304" pitchFamily="18" charset="0"/>
              </a:rPr>
              <a:t>Example</a:t>
            </a:r>
            <a:r>
              <a:rPr lang="zh-CN" altLang="en-US" sz="2000" dirty="0">
                <a:latin typeface="Times New Roman" panose="02020603050405020304" pitchFamily="18" charset="0"/>
                <a:cs typeface="Times New Roman" panose="02020603050405020304" pitchFamily="18" charset="0"/>
              </a:rPr>
              <a:t>）</a:t>
            </a:r>
          </a:p>
          <a:p>
            <a:pPr marL="342900" indent="-342900">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对于我们计量经济学的“模型”，他们一律称之为为“算法”。</a:t>
            </a:r>
          </a:p>
        </p:txBody>
      </p:sp>
    </p:spTree>
    <p:extLst>
      <p:ext uri="{BB962C8B-B14F-4D97-AF65-F5344CB8AC3E}">
        <p14:creationId xmlns:p14="http://schemas.microsoft.com/office/powerpoint/2010/main" val="314649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机器学习基本概念</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26</a:t>
            </a:fld>
            <a:endParaRPr lang="zh-CN" altLang="en-US" smtClean="0"/>
          </a:p>
        </p:txBody>
      </p:sp>
      <p:sp>
        <p:nvSpPr>
          <p:cNvPr id="2" name="矩形 1"/>
          <p:cNvSpPr>
            <a:spLocks noChangeArrowheads="1"/>
          </p:cNvSpPr>
          <p:nvPr/>
        </p:nvSpPr>
        <p:spPr bwMode="auto">
          <a:xfrm>
            <a:off x="550863" y="987425"/>
            <a:ext cx="11029950"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a:buSzPct val="150000"/>
            </a:pPr>
            <a:r>
              <a:rPr lang="zh-CN" altLang="en-US" sz="2800" b="1" dirty="0" smtClean="0">
                <a:latin typeface="Times New Roman" panose="02020603050405020304" pitchFamily="18" charset="0"/>
                <a:cs typeface="Times New Roman" panose="02020603050405020304" pitchFamily="18" charset="0"/>
              </a:rPr>
              <a:t>分类与回归</a:t>
            </a:r>
            <a:endParaRPr lang="en-US" altLang="zh-CN" sz="2800" b="1" dirty="0" smtClean="0">
              <a:latin typeface="Times New Roman" panose="02020603050405020304" pitchFamily="18" charset="0"/>
              <a:cs typeface="Times New Roman" panose="02020603050405020304" pitchFamily="18" charset="0"/>
            </a:endParaRPr>
          </a:p>
          <a:p>
            <a:pPr>
              <a:buSzPct val="150000"/>
            </a:pPr>
            <a:endParaRPr lang="en-US" altLang="zh-CN" sz="2000" dirty="0" smtClean="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机器学习算法主要分为有监督学习和无监督学习</a:t>
            </a:r>
          </a:p>
          <a:p>
            <a:pPr>
              <a:buSzPct val="150000"/>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有监督学习又分为分类与回归</a:t>
            </a:r>
          </a:p>
          <a:p>
            <a:pPr marL="342900" indent="-342900">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定性问题：分类</a:t>
            </a:r>
          </a:p>
          <a:p>
            <a:pPr marL="342900" indent="-342900">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定量问题（连续变量）：回归</a:t>
            </a:r>
          </a:p>
        </p:txBody>
      </p:sp>
    </p:spTree>
    <p:extLst>
      <p:ext uri="{BB962C8B-B14F-4D97-AF65-F5344CB8AC3E}">
        <p14:creationId xmlns:p14="http://schemas.microsoft.com/office/powerpoint/2010/main" val="32087119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27</a:t>
            </a:fld>
            <a:endParaRPr lang="zh-CN" altLang="en-US" smtClean="0"/>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zh-CN" altLang="en-US" sz="2800" dirty="0">
                <a:solidFill>
                  <a:schemeClr val="bg1">
                    <a:lumMod val="75000"/>
                  </a:schemeClr>
                </a:solidFill>
              </a:rPr>
              <a:t>机器学习基本任务</a:t>
            </a:r>
          </a:p>
          <a:p>
            <a:pPr eaLnBrk="1" hangingPunct="1">
              <a:lnSpc>
                <a:spcPct val="150000"/>
              </a:lnSpc>
              <a:spcBef>
                <a:spcPct val="20000"/>
              </a:spcBef>
              <a:buFont typeface="Arial" panose="020B0604020202020204" pitchFamily="34" charset="0"/>
              <a:buChar char="•"/>
            </a:pPr>
            <a:r>
              <a:rPr lang="zh-CN" altLang="en-US" sz="2800" dirty="0">
                <a:solidFill>
                  <a:schemeClr val="bg1">
                    <a:lumMod val="75000"/>
                  </a:schemeClr>
                </a:solidFill>
              </a:rPr>
              <a:t>机器学习基本概念</a:t>
            </a:r>
          </a:p>
          <a:p>
            <a:pPr eaLnBrk="1" hangingPunct="1">
              <a:lnSpc>
                <a:spcPct val="150000"/>
              </a:lnSpc>
              <a:spcBef>
                <a:spcPct val="20000"/>
              </a:spcBef>
              <a:buFont typeface="Arial" panose="020B0604020202020204" pitchFamily="34" charset="0"/>
              <a:buChar char="•"/>
            </a:pPr>
            <a:r>
              <a:rPr lang="zh-CN" altLang="en-US" sz="2800" dirty="0"/>
              <a:t>机器学习基本原理</a:t>
            </a:r>
          </a:p>
          <a:p>
            <a:pPr eaLnBrk="1" hangingPunct="1">
              <a:lnSpc>
                <a:spcPct val="150000"/>
              </a:lnSpc>
              <a:spcBef>
                <a:spcPct val="20000"/>
              </a:spcBef>
              <a:buFont typeface="Arial" panose="020B0604020202020204" pitchFamily="34" charset="0"/>
              <a:buChar char="•"/>
            </a:pPr>
            <a:r>
              <a:rPr lang="zh-CN" altLang="en-US" sz="2800" dirty="0" smtClean="0">
                <a:solidFill>
                  <a:schemeClr val="bg1">
                    <a:lumMod val="75000"/>
                  </a:schemeClr>
                </a:solidFill>
              </a:rPr>
              <a:t>机器学习应用与启示</a:t>
            </a:r>
            <a:endParaRPr lang="zh-CN" altLang="en-US" sz="2800" dirty="0">
              <a:solidFill>
                <a:schemeClr val="bg1">
                  <a:lumMod val="75000"/>
                </a:schemeClr>
              </a:solidFill>
            </a:endParaRPr>
          </a:p>
        </p:txBody>
      </p:sp>
    </p:spTree>
    <p:extLst>
      <p:ext uri="{BB962C8B-B14F-4D97-AF65-F5344CB8AC3E}">
        <p14:creationId xmlns:p14="http://schemas.microsoft.com/office/powerpoint/2010/main" val="17859198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zh-CN" sz="3600" b="1" dirty="0"/>
              <a:t>机器学习的</a:t>
            </a:r>
            <a:r>
              <a:rPr lang="zh-CN" altLang="en-US" sz="3600" b="1" dirty="0"/>
              <a:t>基本</a:t>
            </a:r>
            <a:r>
              <a:rPr lang="zh-CN" altLang="zh-CN" sz="3600" b="1" dirty="0"/>
              <a:t>原理</a:t>
            </a:r>
            <a:endParaRPr lang="zh-CN" altLang="en-US" sz="3600" b="1" dirty="0">
              <a:sym typeface="宋体" panose="02010600030101010101" pitchFamily="2" charset="-122"/>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28</a:t>
            </a:fld>
            <a:endParaRPr lang="zh-CN" altLang="en-US" smtClean="0"/>
          </a:p>
        </p:txBody>
      </p:sp>
      <p:graphicFrame>
        <p:nvGraphicFramePr>
          <p:cNvPr id="17" name="内容占位符 4"/>
          <p:cNvGraphicFramePr>
            <a:graphicFrameLocks noGrp="1"/>
          </p:cNvGraphicFramePr>
          <p:nvPr>
            <p:ph idx="1"/>
            <p:extLst>
              <p:ext uri="{D42A27DB-BD31-4B8C-83A1-F6EECF244321}">
                <p14:modId xmlns:p14="http://schemas.microsoft.com/office/powerpoint/2010/main" val="3864744223"/>
              </p:ext>
            </p:extLst>
          </p:nvPr>
        </p:nvGraphicFramePr>
        <p:xfrm>
          <a:off x="1058993" y="1870274"/>
          <a:ext cx="8695452" cy="35981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文本框 17"/>
          <p:cNvSpPr txBox="1"/>
          <p:nvPr/>
        </p:nvSpPr>
        <p:spPr>
          <a:xfrm>
            <a:off x="1247754" y="4951758"/>
            <a:ext cx="2584372" cy="941027"/>
          </a:xfrm>
          <a:prstGeom prst="rect">
            <a:avLst/>
          </a:prstGeom>
          <a:noFill/>
        </p:spPr>
        <p:txBody>
          <a:bodyPr wrap="square" rtlCol="0">
            <a:spAutoFit/>
          </a:bodyPr>
          <a:lstStyle/>
          <a:p>
            <a:r>
              <a:rPr lang="zh-CN" altLang="zh-CN" sz="1600" dirty="0"/>
              <a:t>将数据对象进行特征</a:t>
            </a:r>
            <a:r>
              <a:rPr lang="zh-CN" altLang="en-US" sz="1600" dirty="0"/>
              <a:t>（</a:t>
            </a:r>
            <a:r>
              <a:rPr lang="en-US" altLang="zh-CN" sz="1600" dirty="0"/>
              <a:t>feature</a:t>
            </a:r>
            <a:r>
              <a:rPr lang="zh-CN" altLang="en-US" sz="1600" dirty="0"/>
              <a:t>）</a:t>
            </a:r>
            <a:r>
              <a:rPr lang="zh-CN" altLang="zh-CN" sz="1600" dirty="0"/>
              <a:t>化表示</a:t>
            </a:r>
          </a:p>
          <a:p>
            <a:endParaRPr lang="zh-CN" altLang="en-US" sz="2315" dirty="0"/>
          </a:p>
        </p:txBody>
      </p:sp>
      <p:sp>
        <p:nvSpPr>
          <p:cNvPr id="19" name="文本框 18"/>
          <p:cNvSpPr txBox="1"/>
          <p:nvPr/>
        </p:nvSpPr>
        <p:spPr>
          <a:xfrm>
            <a:off x="4114533" y="4705550"/>
            <a:ext cx="2584372" cy="1323439"/>
          </a:xfrm>
          <a:prstGeom prst="rect">
            <a:avLst/>
          </a:prstGeom>
          <a:noFill/>
        </p:spPr>
        <p:txBody>
          <a:bodyPr wrap="square" rtlCol="0">
            <a:spAutoFit/>
          </a:bodyPr>
          <a:lstStyle/>
          <a:p>
            <a:pPr lvl="0"/>
            <a:r>
              <a:rPr lang="zh-CN" altLang="zh-CN" sz="1600" dirty="0"/>
              <a:t>给定一个数据样本集，从中学习出规律（模型）</a:t>
            </a:r>
          </a:p>
          <a:p>
            <a:pPr lvl="0"/>
            <a:r>
              <a:rPr lang="zh-CN" altLang="zh-CN" sz="1600" b="1" dirty="0"/>
              <a:t>目标：</a:t>
            </a:r>
            <a:r>
              <a:rPr lang="zh-CN" altLang="zh-CN" sz="1600" dirty="0"/>
              <a:t>该规律不仅适用于训练数据，也适用于未知数据</a:t>
            </a:r>
            <a:r>
              <a:rPr lang="zh-CN" altLang="en-US" sz="1600" dirty="0"/>
              <a:t>（</a:t>
            </a:r>
            <a:r>
              <a:rPr lang="zh-CN" altLang="zh-CN" sz="1600" dirty="0"/>
              <a:t>称为泛化能力</a:t>
            </a:r>
            <a:r>
              <a:rPr lang="zh-CN" altLang="en-US" sz="1600" dirty="0"/>
              <a:t>）</a:t>
            </a:r>
          </a:p>
        </p:txBody>
      </p:sp>
      <p:sp>
        <p:nvSpPr>
          <p:cNvPr id="20" name="文本框 19"/>
          <p:cNvSpPr txBox="1"/>
          <p:nvPr/>
        </p:nvSpPr>
        <p:spPr>
          <a:xfrm>
            <a:off x="7222025" y="5387481"/>
            <a:ext cx="2584372" cy="584775"/>
          </a:xfrm>
          <a:prstGeom prst="rect">
            <a:avLst/>
          </a:prstGeom>
          <a:noFill/>
        </p:spPr>
        <p:txBody>
          <a:bodyPr wrap="square" rtlCol="0">
            <a:spAutoFit/>
          </a:bodyPr>
          <a:lstStyle/>
          <a:p>
            <a:pPr lvl="0"/>
            <a:r>
              <a:rPr lang="zh-CN" altLang="zh-CN" sz="1600" dirty="0"/>
              <a:t>对于一个新的数据样本，利用学到的模型进行预测</a:t>
            </a:r>
          </a:p>
        </p:txBody>
      </p:sp>
      <p:sp>
        <p:nvSpPr>
          <p:cNvPr id="4" name="矩形 3"/>
          <p:cNvSpPr/>
          <p:nvPr/>
        </p:nvSpPr>
        <p:spPr>
          <a:xfrm>
            <a:off x="763109" y="977972"/>
            <a:ext cx="10409337" cy="1138773"/>
          </a:xfrm>
          <a:prstGeom prst="rect">
            <a:avLst/>
          </a:prstGeom>
        </p:spPr>
        <p:txBody>
          <a:bodyPr wrap="square">
            <a:spAutoFit/>
          </a:bodyPr>
          <a:lstStyle/>
          <a:p>
            <a:r>
              <a:rPr lang="zh-CN" altLang="en-US" sz="2800" b="1" dirty="0">
                <a:latin typeface="Times New Roman" panose="02020603050405020304" pitchFamily="18" charset="0"/>
                <a:cs typeface="Times New Roman" panose="02020603050405020304" pitchFamily="18" charset="0"/>
              </a:rPr>
              <a:t>训练集和测试</a:t>
            </a:r>
            <a:r>
              <a:rPr lang="zh-CN" altLang="en-US" sz="2800" b="1" dirty="0" smtClean="0">
                <a:latin typeface="Times New Roman" panose="02020603050405020304" pitchFamily="18" charset="0"/>
                <a:cs typeface="Times New Roman" panose="02020603050405020304" pitchFamily="18" charset="0"/>
              </a:rPr>
              <a:t>集</a:t>
            </a:r>
            <a:endParaRPr lang="en-US" altLang="zh-CN" sz="2800" b="1" dirty="0" smtClean="0">
              <a:latin typeface="Times New Roman" panose="02020603050405020304" pitchFamily="18" charset="0"/>
              <a:cs typeface="Times New Roman" panose="02020603050405020304" pitchFamily="18" charset="0"/>
            </a:endParaRPr>
          </a:p>
          <a:p>
            <a:endParaRPr lang="en-US" altLang="zh-CN" sz="20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zh-CN" altLang="en-US" sz="2000" dirty="0" smtClean="0">
                <a:latin typeface="Times New Roman" panose="02020603050405020304" pitchFamily="18" charset="0"/>
                <a:cs typeface="Times New Roman" panose="02020603050405020304" pitchFamily="18" charset="0"/>
              </a:rPr>
              <a:t>为了</a:t>
            </a:r>
            <a:r>
              <a:rPr lang="zh-CN" altLang="en-US" sz="2000" dirty="0">
                <a:latin typeface="Times New Roman" panose="02020603050405020304" pitchFamily="18" charset="0"/>
                <a:cs typeface="Times New Roman" panose="02020603050405020304" pitchFamily="18" charset="0"/>
              </a:rPr>
              <a:t>检验、提高泛化能力，机器学习将数据分成训练集和测试</a:t>
            </a:r>
            <a:r>
              <a:rPr lang="zh-CN" altLang="en-US" sz="2000" dirty="0" smtClean="0">
                <a:latin typeface="Times New Roman" panose="02020603050405020304" pitchFamily="18" charset="0"/>
                <a:cs typeface="Times New Roman" panose="02020603050405020304" pitchFamily="18" charset="0"/>
              </a:rPr>
              <a:t>集</a:t>
            </a:r>
            <a:endParaRPr lang="zh-CN" altLang="en-US" sz="2000" b="1" dirty="0">
              <a:latin typeface="Times New Roman" panose="02020603050405020304" pitchFamily="18" charset="0"/>
              <a:cs typeface="Times New Roman" panose="02020603050405020304" pitchFamily="18" charset="0"/>
            </a:endParaRPr>
          </a:p>
        </p:txBody>
      </p:sp>
      <p:sp>
        <p:nvSpPr>
          <p:cNvPr id="5" name="矩形 4"/>
          <p:cNvSpPr/>
          <p:nvPr/>
        </p:nvSpPr>
        <p:spPr>
          <a:xfrm>
            <a:off x="1025363" y="6414671"/>
            <a:ext cx="9678163" cy="338554"/>
          </a:xfrm>
          <a:prstGeom prst="rect">
            <a:avLst/>
          </a:prstGeom>
        </p:spPr>
        <p:txBody>
          <a:bodyPr wrap="square">
            <a:spAutoFit/>
          </a:bodyPr>
          <a:lstStyle/>
          <a:p>
            <a:r>
              <a:rPr lang="zh-CN" altLang="en-US" sz="1600" dirty="0" smtClean="0">
                <a:latin typeface="Times New Roman" panose="02020603050405020304" pitchFamily="18" charset="0"/>
                <a:cs typeface="Times New Roman" panose="02020603050405020304" pitchFamily="18" charset="0"/>
              </a:rPr>
              <a:t>注：在实操中，特别是需要调参时，样本也可能被分成三份：训练集、验证集和测试集</a:t>
            </a:r>
            <a:endParaRPr lang="zh-CN" altLang="en-US" sz="1600" dirty="0"/>
          </a:p>
        </p:txBody>
      </p:sp>
    </p:spTree>
    <p:extLst>
      <p:ext uri="{BB962C8B-B14F-4D97-AF65-F5344CB8AC3E}">
        <p14:creationId xmlns:p14="http://schemas.microsoft.com/office/powerpoint/2010/main" val="29993764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zh-CN" sz="3600" b="1" dirty="0"/>
              <a:t>机器学习</a:t>
            </a:r>
            <a:r>
              <a:rPr lang="zh-CN" altLang="zh-CN" sz="3600" b="1" dirty="0" smtClean="0"/>
              <a:t>的</a:t>
            </a:r>
            <a:r>
              <a:rPr lang="zh-CN" altLang="en-US" sz="3600" b="1" dirty="0" smtClean="0"/>
              <a:t>基本</a:t>
            </a:r>
            <a:r>
              <a:rPr lang="zh-CN" altLang="zh-CN" sz="3600" b="1" dirty="0" smtClean="0"/>
              <a:t>原理</a:t>
            </a:r>
            <a:endParaRPr lang="zh-CN" altLang="en-US" sz="3600" b="1" dirty="0">
              <a:solidFill>
                <a:srgbClr val="7C1D20"/>
              </a:solidFill>
              <a:latin typeface="Times New Roman" panose="02020603050405020304" pitchFamily="18" charset="0"/>
              <a:ea typeface="华文中宋" panose="02010600040101010101" pitchFamily="2" charset="-122"/>
              <a:sym typeface="宋体" panose="02010600030101010101" pitchFamily="2" charset="-122"/>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29</a:t>
            </a:fld>
            <a:endParaRPr lang="zh-CN" altLang="en-US" smtClean="0"/>
          </a:p>
        </p:txBody>
      </p:sp>
      <p:sp>
        <p:nvSpPr>
          <p:cNvPr id="7" name="标题 1">
            <a:extLst>
              <a:ext uri="{FF2B5EF4-FFF2-40B4-BE49-F238E27FC236}">
                <a16:creationId xmlns:a16="http://schemas.microsoft.com/office/drawing/2014/main" id="{0C31F58F-C070-4E1B-9F39-2D23D22F43E0}"/>
              </a:ext>
            </a:extLst>
          </p:cNvPr>
          <p:cNvSpPr>
            <a:spLocks noGrp="1"/>
          </p:cNvSpPr>
          <p:nvPr>
            <p:ph type="title"/>
          </p:nvPr>
        </p:nvSpPr>
        <p:spPr>
          <a:xfrm>
            <a:off x="499373" y="664515"/>
            <a:ext cx="9624060" cy="1260211"/>
          </a:xfrm>
        </p:spPr>
        <p:txBody>
          <a:bodyPr>
            <a:normAutofit/>
          </a:bodyPr>
          <a:lstStyle/>
          <a:p>
            <a:pPr algn="l" defTabSz="1041400">
              <a:buSzPct val="150000"/>
              <a:buFont typeface="Arial" panose="020B0604020202020204" pitchFamily="34" charset="0"/>
            </a:pP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从计量经济学视角看机器学习</a:t>
            </a:r>
          </a:p>
        </p:txBody>
      </p:sp>
      <p:sp>
        <p:nvSpPr>
          <p:cNvPr id="8" name="内容占位符 2">
            <a:extLst>
              <a:ext uri="{FF2B5EF4-FFF2-40B4-BE49-F238E27FC236}">
                <a16:creationId xmlns:a16="http://schemas.microsoft.com/office/drawing/2014/main" id="{662FDD95-4FE0-445F-8FF2-AF3151F75DC6}"/>
              </a:ext>
            </a:extLst>
          </p:cNvPr>
          <p:cNvSpPr>
            <a:spLocks noGrp="1"/>
          </p:cNvSpPr>
          <p:nvPr>
            <p:ph idx="1"/>
          </p:nvPr>
        </p:nvSpPr>
        <p:spPr>
          <a:xfrm>
            <a:off x="534669" y="1764295"/>
            <a:ext cx="10528881" cy="4905724"/>
          </a:xfrm>
        </p:spPr>
        <p:txBody>
          <a:bodyPr>
            <a:normAutofit fontScale="85000" lnSpcReduction="10000"/>
          </a:bodyPr>
          <a:lstStyle/>
          <a:p>
            <a:r>
              <a:rPr lang="zh-CN" altLang="en-US" sz="2800" dirty="0"/>
              <a:t>给定一个未知函数              ，机器学习的目标是通过训练数据</a:t>
            </a:r>
            <a:endParaRPr lang="en-US" altLang="zh-CN" sz="2800" dirty="0"/>
          </a:p>
          <a:p>
            <a:r>
              <a:rPr lang="zh-CN" altLang="en-US" sz="2800" dirty="0"/>
              <a:t>                          来学习未知函数</a:t>
            </a:r>
            <a:endParaRPr lang="en-US" altLang="zh-CN" sz="2800" dirty="0"/>
          </a:p>
          <a:p>
            <a:endParaRPr lang="en-US" altLang="zh-CN" sz="2800" dirty="0"/>
          </a:p>
          <a:p>
            <a:r>
              <a:rPr lang="zh-CN" altLang="en-US" sz="2800" dirty="0"/>
              <a:t>其中， 为未知参数（甚至不存在，非参估计）</a:t>
            </a:r>
            <a:endParaRPr lang="en-US" altLang="zh-CN" sz="2800" dirty="0"/>
          </a:p>
          <a:p>
            <a:endParaRPr lang="en-US" altLang="zh-CN" sz="2800" dirty="0"/>
          </a:p>
          <a:p>
            <a:r>
              <a:rPr lang="zh-CN" altLang="en-US" sz="2800" dirty="0"/>
              <a:t>具体而言，根据训练数据，找到一个函数</a:t>
            </a:r>
            <a:endParaRPr lang="en-US" altLang="zh-CN" sz="2800" dirty="0"/>
          </a:p>
          <a:p>
            <a:pPr marL="0" indent="0">
              <a:buNone/>
            </a:pPr>
            <a:endParaRPr lang="en-US" altLang="zh-CN" sz="2800" dirty="0"/>
          </a:p>
          <a:p>
            <a:r>
              <a:rPr lang="zh-CN" altLang="en-US" sz="2800" dirty="0"/>
              <a:t>使得所做的预测</a:t>
            </a:r>
            <a:r>
              <a:rPr lang="en-US" altLang="zh-CN" sz="2800" dirty="0"/>
              <a:t>   </a:t>
            </a:r>
            <a:r>
              <a:rPr lang="zh-CN" altLang="en-US" sz="2800" dirty="0"/>
              <a:t>与实际的</a:t>
            </a:r>
            <a:r>
              <a:rPr lang="en-US" altLang="zh-CN" sz="2800" dirty="0" smtClean="0"/>
              <a:t>y “</a:t>
            </a:r>
            <a:r>
              <a:rPr lang="zh-CN" altLang="en-US" sz="2800" dirty="0"/>
              <a:t>差距”最小</a:t>
            </a:r>
            <a:r>
              <a:rPr lang="zh-CN" altLang="en-US" sz="2800" dirty="0" smtClean="0"/>
              <a:t>。</a:t>
            </a:r>
            <a:endParaRPr lang="en-US" altLang="zh-CN" sz="2800" dirty="0" smtClean="0"/>
          </a:p>
          <a:p>
            <a:endParaRPr lang="en-US" altLang="zh-CN" sz="2800" dirty="0"/>
          </a:p>
          <a:p>
            <a:r>
              <a:rPr lang="zh-CN" altLang="en-US" sz="2800" dirty="0" smtClean="0"/>
              <a:t>然后再在测试</a:t>
            </a:r>
            <a:r>
              <a:rPr lang="zh-CN" altLang="en-US" sz="2800" dirty="0"/>
              <a:t>集中</a:t>
            </a:r>
            <a:r>
              <a:rPr lang="zh-CN" altLang="en-US" sz="2800" dirty="0" smtClean="0"/>
              <a:t>，检验</a:t>
            </a:r>
            <a:r>
              <a:rPr lang="zh-CN" altLang="en-US" sz="2800" dirty="0"/>
              <a:t>上述函数表现</a:t>
            </a:r>
            <a:r>
              <a:rPr lang="zh-CN" altLang="en-US" sz="2800" dirty="0" smtClean="0"/>
              <a:t>如何</a:t>
            </a:r>
            <a:endParaRPr lang="en-US" altLang="zh-CN" sz="2800" dirty="0" smtClean="0"/>
          </a:p>
          <a:p>
            <a:endParaRPr lang="en-US" altLang="zh-CN" sz="2800" dirty="0"/>
          </a:p>
          <a:p>
            <a:r>
              <a:rPr lang="zh-CN" altLang="en-US" sz="2800" dirty="0" smtClean="0"/>
              <a:t>随机分组的训练集和测试集，可能会训练集表现很好，测试集表现不好吗</a:t>
            </a:r>
            <a:endParaRPr lang="zh-CN" altLang="en-US" sz="2800" dirty="0"/>
          </a:p>
        </p:txBody>
      </p:sp>
      <p:graphicFrame>
        <p:nvGraphicFramePr>
          <p:cNvPr id="10" name="对象 9">
            <a:extLst>
              <a:ext uri="{FF2B5EF4-FFF2-40B4-BE49-F238E27FC236}">
                <a16:creationId xmlns:a16="http://schemas.microsoft.com/office/drawing/2014/main" id="{85A87B8F-E044-440E-8825-DED731A7EB58}"/>
              </a:ext>
            </a:extLst>
          </p:cNvPr>
          <p:cNvGraphicFramePr>
            <a:graphicFrameLocks noChangeAspect="1"/>
          </p:cNvGraphicFramePr>
          <p:nvPr>
            <p:extLst>
              <p:ext uri="{D42A27DB-BD31-4B8C-83A1-F6EECF244321}">
                <p14:modId xmlns:p14="http://schemas.microsoft.com/office/powerpoint/2010/main" val="588145370"/>
              </p:ext>
            </p:extLst>
          </p:nvPr>
        </p:nvGraphicFramePr>
        <p:xfrm>
          <a:off x="3486959" y="1693341"/>
          <a:ext cx="1032099" cy="540558"/>
        </p:xfrm>
        <a:graphic>
          <a:graphicData uri="http://schemas.openxmlformats.org/presentationml/2006/ole">
            <mc:AlternateContent xmlns:mc="http://schemas.openxmlformats.org/markup-compatibility/2006">
              <mc:Choice xmlns:v="urn:schemas-microsoft-com:vml" Requires="v">
                <p:oleObj spid="_x0000_s7161" name="Equation" r:id="rId5" imgW="533160" imgH="228600" progId="Equation.DSMT4">
                  <p:embed/>
                </p:oleObj>
              </mc:Choice>
              <mc:Fallback>
                <p:oleObj name="Equation" r:id="rId5" imgW="533160" imgH="228600" progId="Equation.DSMT4">
                  <p:embed/>
                  <p:pic>
                    <p:nvPicPr>
                      <p:cNvPr id="6" name="对象 5">
                        <a:extLst>
                          <a:ext uri="{FF2B5EF4-FFF2-40B4-BE49-F238E27FC236}">
                            <a16:creationId xmlns:a16="http://schemas.microsoft.com/office/drawing/2014/main" id="{85A87B8F-E044-440E-8825-DED731A7EB58}"/>
                          </a:ext>
                        </a:extLst>
                      </p:cNvPr>
                      <p:cNvPicPr/>
                      <p:nvPr/>
                    </p:nvPicPr>
                    <p:blipFill>
                      <a:blip r:embed="rId6"/>
                      <a:stretch>
                        <a:fillRect/>
                      </a:stretch>
                    </p:blipFill>
                    <p:spPr>
                      <a:xfrm>
                        <a:off x="3486959" y="1693341"/>
                        <a:ext cx="1032099" cy="540558"/>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43E7112A-5604-4F62-8A75-7A9C17D85F98}"/>
              </a:ext>
            </a:extLst>
          </p:cNvPr>
          <p:cNvGraphicFramePr>
            <a:graphicFrameLocks noChangeAspect="1"/>
          </p:cNvGraphicFramePr>
          <p:nvPr>
            <p:extLst>
              <p:ext uri="{D42A27DB-BD31-4B8C-83A1-F6EECF244321}">
                <p14:modId xmlns:p14="http://schemas.microsoft.com/office/powerpoint/2010/main" val="3743459564"/>
              </p:ext>
            </p:extLst>
          </p:nvPr>
        </p:nvGraphicFramePr>
        <p:xfrm>
          <a:off x="1137651" y="2082493"/>
          <a:ext cx="1621671" cy="540558"/>
        </p:xfrm>
        <a:graphic>
          <a:graphicData uri="http://schemas.openxmlformats.org/presentationml/2006/ole">
            <mc:AlternateContent xmlns:mc="http://schemas.openxmlformats.org/markup-compatibility/2006">
              <mc:Choice xmlns:v="urn:schemas-microsoft-com:vml" Requires="v">
                <p:oleObj spid="_x0000_s7162" name="Equation" r:id="rId7" imgW="723600" imgH="241200" progId="Equation.DSMT4">
                  <p:embed/>
                </p:oleObj>
              </mc:Choice>
              <mc:Fallback>
                <p:oleObj name="Equation" r:id="rId7" imgW="723600" imgH="241200" progId="Equation.DSMT4">
                  <p:embed/>
                  <p:pic>
                    <p:nvPicPr>
                      <p:cNvPr id="7" name="对象 6">
                        <a:extLst>
                          <a:ext uri="{FF2B5EF4-FFF2-40B4-BE49-F238E27FC236}">
                            <a16:creationId xmlns:a16="http://schemas.microsoft.com/office/drawing/2014/main" id="{43E7112A-5604-4F62-8A75-7A9C17D85F98}"/>
                          </a:ext>
                        </a:extLst>
                      </p:cNvPr>
                      <p:cNvPicPr/>
                      <p:nvPr/>
                    </p:nvPicPr>
                    <p:blipFill>
                      <a:blip r:embed="rId8"/>
                      <a:stretch>
                        <a:fillRect/>
                      </a:stretch>
                    </p:blipFill>
                    <p:spPr>
                      <a:xfrm>
                        <a:off x="1137651" y="2082493"/>
                        <a:ext cx="1621671" cy="540558"/>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523E6442-2B95-440B-A14C-D89728924F39}"/>
              </a:ext>
            </a:extLst>
          </p:cNvPr>
          <p:cNvGraphicFramePr>
            <a:graphicFrameLocks noChangeAspect="1"/>
          </p:cNvGraphicFramePr>
          <p:nvPr>
            <p:extLst>
              <p:ext uri="{D42A27DB-BD31-4B8C-83A1-F6EECF244321}">
                <p14:modId xmlns:p14="http://schemas.microsoft.com/office/powerpoint/2010/main" val="2621932765"/>
              </p:ext>
            </p:extLst>
          </p:nvPr>
        </p:nvGraphicFramePr>
        <p:xfrm>
          <a:off x="4943126" y="2116158"/>
          <a:ext cx="1032099" cy="540558"/>
        </p:xfrm>
        <a:graphic>
          <a:graphicData uri="http://schemas.openxmlformats.org/presentationml/2006/ole">
            <mc:AlternateContent xmlns:mc="http://schemas.openxmlformats.org/markup-compatibility/2006">
              <mc:Choice xmlns:v="urn:schemas-microsoft-com:vml" Requires="v">
                <p:oleObj spid="_x0000_s7163" name="Equation" r:id="rId9" imgW="533160" imgH="228600" progId="Equation.DSMT4">
                  <p:embed/>
                </p:oleObj>
              </mc:Choice>
              <mc:Fallback>
                <p:oleObj name="Equation" r:id="rId9" imgW="533160" imgH="228600" progId="Equation.DSMT4">
                  <p:embed/>
                  <p:pic>
                    <p:nvPicPr>
                      <p:cNvPr id="8" name="对象 7">
                        <a:extLst>
                          <a:ext uri="{FF2B5EF4-FFF2-40B4-BE49-F238E27FC236}">
                            <a16:creationId xmlns:a16="http://schemas.microsoft.com/office/drawing/2014/main" id="{523E6442-2B95-440B-A14C-D89728924F39}"/>
                          </a:ext>
                        </a:extLst>
                      </p:cNvPr>
                      <p:cNvPicPr/>
                      <p:nvPr/>
                    </p:nvPicPr>
                    <p:blipFill>
                      <a:blip r:embed="rId10"/>
                      <a:stretch>
                        <a:fillRect/>
                      </a:stretch>
                    </p:blipFill>
                    <p:spPr>
                      <a:xfrm>
                        <a:off x="4943126" y="2116158"/>
                        <a:ext cx="1032099" cy="540558"/>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58F87513-4FE0-4AFF-95A3-18D2A5F31CC0}"/>
              </a:ext>
            </a:extLst>
          </p:cNvPr>
          <p:cNvGraphicFramePr>
            <a:graphicFrameLocks noChangeAspect="1"/>
          </p:cNvGraphicFramePr>
          <p:nvPr>
            <p:extLst>
              <p:ext uri="{D42A27DB-BD31-4B8C-83A1-F6EECF244321}">
                <p14:modId xmlns:p14="http://schemas.microsoft.com/office/powerpoint/2010/main" val="568038736"/>
              </p:ext>
            </p:extLst>
          </p:nvPr>
        </p:nvGraphicFramePr>
        <p:xfrm>
          <a:off x="1774904" y="2959468"/>
          <a:ext cx="347163" cy="462883"/>
        </p:xfrm>
        <a:graphic>
          <a:graphicData uri="http://schemas.openxmlformats.org/presentationml/2006/ole">
            <mc:AlternateContent xmlns:mc="http://schemas.openxmlformats.org/markup-compatibility/2006">
              <mc:Choice xmlns:v="urn:schemas-microsoft-com:vml" Requires="v">
                <p:oleObj spid="_x0000_s7164" name="Equation" r:id="rId11" imgW="152280" imgH="203040" progId="Equation.DSMT4">
                  <p:embed/>
                </p:oleObj>
              </mc:Choice>
              <mc:Fallback>
                <p:oleObj name="Equation" r:id="rId11" imgW="152280" imgH="203040" progId="Equation.DSMT4">
                  <p:embed/>
                  <p:pic>
                    <p:nvPicPr>
                      <p:cNvPr id="9" name="对象 8">
                        <a:extLst>
                          <a:ext uri="{FF2B5EF4-FFF2-40B4-BE49-F238E27FC236}">
                            <a16:creationId xmlns:a16="http://schemas.microsoft.com/office/drawing/2014/main" id="{58F87513-4FE0-4AFF-95A3-18D2A5F31CC0}"/>
                          </a:ext>
                        </a:extLst>
                      </p:cNvPr>
                      <p:cNvPicPr/>
                      <p:nvPr/>
                    </p:nvPicPr>
                    <p:blipFill>
                      <a:blip r:embed="rId12"/>
                      <a:stretch>
                        <a:fillRect/>
                      </a:stretch>
                    </p:blipFill>
                    <p:spPr>
                      <a:xfrm>
                        <a:off x="1774904" y="2959468"/>
                        <a:ext cx="347163" cy="462883"/>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BDDB2EDE-C9D8-469C-97BD-5FB3A3F6CECD}"/>
              </a:ext>
            </a:extLst>
          </p:cNvPr>
          <p:cNvGraphicFramePr>
            <a:graphicFrameLocks noChangeAspect="1"/>
          </p:cNvGraphicFramePr>
          <p:nvPr>
            <p:extLst>
              <p:ext uri="{D42A27DB-BD31-4B8C-83A1-F6EECF244321}">
                <p14:modId xmlns:p14="http://schemas.microsoft.com/office/powerpoint/2010/main" val="2522774767"/>
              </p:ext>
            </p:extLst>
          </p:nvPr>
        </p:nvGraphicFramePr>
        <p:xfrm>
          <a:off x="6716424" y="3388706"/>
          <a:ext cx="1573513" cy="752626"/>
        </p:xfrm>
        <a:graphic>
          <a:graphicData uri="http://schemas.openxmlformats.org/presentationml/2006/ole">
            <mc:AlternateContent xmlns:mc="http://schemas.openxmlformats.org/markup-compatibility/2006">
              <mc:Choice xmlns:v="urn:schemas-microsoft-com:vml" Requires="v">
                <p:oleObj spid="_x0000_s7165" name="Equation" r:id="rId13" imgW="812520" imgH="317160" progId="Equation.DSMT4">
                  <p:embed/>
                </p:oleObj>
              </mc:Choice>
              <mc:Fallback>
                <p:oleObj name="Equation" r:id="rId13" imgW="812520" imgH="317160" progId="Equation.DSMT4">
                  <p:embed/>
                  <p:pic>
                    <p:nvPicPr>
                      <p:cNvPr id="10" name="对象 9">
                        <a:extLst>
                          <a:ext uri="{FF2B5EF4-FFF2-40B4-BE49-F238E27FC236}">
                            <a16:creationId xmlns:a16="http://schemas.microsoft.com/office/drawing/2014/main" id="{BDDB2EDE-C9D8-469C-97BD-5FB3A3F6CECD}"/>
                          </a:ext>
                        </a:extLst>
                      </p:cNvPr>
                      <p:cNvPicPr/>
                      <p:nvPr/>
                    </p:nvPicPr>
                    <p:blipFill>
                      <a:blip r:embed="rId14"/>
                      <a:stretch>
                        <a:fillRect/>
                      </a:stretch>
                    </p:blipFill>
                    <p:spPr>
                      <a:xfrm>
                        <a:off x="6716424" y="3388706"/>
                        <a:ext cx="1573513" cy="752626"/>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6" name="矩形 15"/>
              <p:cNvSpPr/>
              <p:nvPr/>
            </p:nvSpPr>
            <p:spPr>
              <a:xfrm>
                <a:off x="3070996" y="4571449"/>
                <a:ext cx="508793" cy="457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limUpp>
                            <m:limUppPr>
                              <m:ctrlPr>
                                <a:rPr lang="zh-CN" altLang="en-US" i="1">
                                  <a:latin typeface="Cambria Math" panose="02040503050406030204" pitchFamily="18" charset="0"/>
                                </a:rPr>
                              </m:ctrlPr>
                            </m:limUppPr>
                            <m:e>
                              <m:r>
                                <a:rPr lang="zh-CN" altLang="en-US" i="1">
                                  <a:latin typeface="Cambria Math" panose="02040503050406030204" pitchFamily="18" charset="0"/>
                                </a:rPr>
                                <m:t>𝑦</m:t>
                              </m:r>
                            </m:e>
                            <m:lim>
                              <m:r>
                                <a:rPr lang="zh-CN" altLang="en-US" i="0">
                                  <a:latin typeface="Cambria Math" panose="02040503050406030204" pitchFamily="18" charset="0"/>
                                </a:rPr>
                                <m:t>⌢</m:t>
                              </m:r>
                            </m:lim>
                          </m:limUpp>
                        </m:e>
                        <m:sub>
                          <m:r>
                            <a:rPr lang="zh-CN" altLang="en-US" i="1">
                              <a:latin typeface="Cambria Math" panose="02040503050406030204" pitchFamily="18" charset="0"/>
                            </a:rPr>
                            <m:t>𝑖</m:t>
                          </m:r>
                        </m:sub>
                      </m:sSub>
                    </m:oMath>
                  </m:oMathPara>
                </a14:m>
                <a:endParaRPr lang="zh-CN" altLang="en-US" dirty="0"/>
              </a:p>
            </p:txBody>
          </p:sp>
        </mc:Choice>
        <mc:Fallback xmlns="">
          <p:sp>
            <p:nvSpPr>
              <p:cNvPr id="16" name="矩形 15"/>
              <p:cNvSpPr>
                <a:spLocks noRot="1" noChangeAspect="1" noMove="1" noResize="1" noEditPoints="1" noAdjustHandles="1" noChangeArrowheads="1" noChangeShapeType="1" noTextEdit="1"/>
              </p:cNvSpPr>
              <p:nvPr/>
            </p:nvSpPr>
            <p:spPr>
              <a:xfrm>
                <a:off x="3070996" y="4571449"/>
                <a:ext cx="508793" cy="457561"/>
              </a:xfrm>
              <a:prstGeom prst="rect">
                <a:avLst/>
              </a:prstGeom>
              <a:blipFill>
                <a:blip r:embed="rId15"/>
                <a:stretch>
                  <a:fillRect b="-6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69600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6"/>
            <a:ext cx="90401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Font typeface="Arial" panose="020B0604020202020204" pitchFamily="34" charset="0"/>
              <a:buNone/>
            </a:pPr>
            <a:r>
              <a:rPr lang="zh-CN" altLang="en-US" sz="3600" b="1" dirty="0" smtClean="0">
                <a:solidFill>
                  <a:srgbClr val="7C1D20"/>
                </a:solidFill>
                <a:latin typeface="Times New Roman" panose="02020603050405020304" pitchFamily="18" charset="0"/>
                <a:ea typeface="华文中宋" panose="02010600040101010101" pitchFamily="2" charset="-122"/>
                <a:sym typeface="宋体" panose="02010600030101010101" pitchFamily="2" charset="-122"/>
              </a:rPr>
              <a:t>为什么要学习大数据和机器学习分析方法</a:t>
            </a:r>
            <a:endParaRPr lang="zh-CN" altLang="en-US" sz="3600" b="1" dirty="0">
              <a:solidFill>
                <a:srgbClr val="7C1D20"/>
              </a:solidFill>
              <a:latin typeface="Times New Roman" panose="02020603050405020304" pitchFamily="18" charset="0"/>
              <a:ea typeface="华文中宋" panose="02010600040101010101" pitchFamily="2" charset="-122"/>
              <a:sym typeface="宋体" panose="02010600030101010101" pitchFamily="2" charset="-122"/>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3</a:t>
            </a:fld>
            <a:endParaRPr lang="zh-CN" altLang="en-US" smtClean="0"/>
          </a:p>
        </p:txBody>
      </p:sp>
      <p:sp>
        <p:nvSpPr>
          <p:cNvPr id="5126" name="Rectangle 3"/>
          <p:cNvSpPr>
            <a:spLocks noChangeArrowheads="1"/>
          </p:cNvSpPr>
          <p:nvPr/>
        </p:nvSpPr>
        <p:spPr bwMode="auto">
          <a:xfrm>
            <a:off x="406810" y="939155"/>
            <a:ext cx="11016765" cy="2346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zh-CN" altLang="en-US" sz="2400" b="1" dirty="0" smtClean="0"/>
              <a:t>我们团队近几年的几个代表性成果</a:t>
            </a:r>
            <a:endParaRPr lang="en-US" altLang="zh-CN" sz="2400" b="1" dirty="0" smtClean="0"/>
          </a:p>
          <a:p>
            <a:pPr eaLnBrk="1" hangingPunct="1">
              <a:lnSpc>
                <a:spcPct val="150000"/>
              </a:lnSpc>
              <a:spcBef>
                <a:spcPct val="20000"/>
              </a:spcBef>
              <a:buFont typeface="Arial" panose="020B0604020202020204" pitchFamily="34" charset="0"/>
              <a:buChar char="•"/>
            </a:pPr>
            <a:r>
              <a:rPr lang="en-US" altLang="zh-CN" sz="1600" dirty="0"/>
              <a:t>《</a:t>
            </a:r>
            <a:r>
              <a:rPr lang="zh-CN" altLang="en-US" sz="1600" dirty="0"/>
              <a:t>社交媒体平台信息交互与资本市场定价效率</a:t>
            </a:r>
            <a:r>
              <a:rPr lang="en-US" altLang="zh-CN" sz="1600" dirty="0"/>
              <a:t>》</a:t>
            </a:r>
            <a:r>
              <a:rPr lang="zh-CN" altLang="en-US" sz="1600" dirty="0"/>
              <a:t>，</a:t>
            </a:r>
            <a:r>
              <a:rPr lang="en-US" altLang="zh-CN" sz="1600" dirty="0"/>
              <a:t>《</a:t>
            </a:r>
            <a:r>
              <a:rPr lang="zh-CN" altLang="en-US" sz="1600" dirty="0"/>
              <a:t>数量经济技术经济研究</a:t>
            </a:r>
            <a:r>
              <a:rPr lang="en-US" altLang="zh-CN" sz="1600" dirty="0"/>
              <a:t>》</a:t>
            </a:r>
            <a:r>
              <a:rPr lang="zh-CN" altLang="en-US" sz="1600" dirty="0"/>
              <a:t>，</a:t>
            </a:r>
            <a:r>
              <a:rPr lang="en-US" altLang="zh-CN" sz="1600" dirty="0"/>
              <a:t>2022</a:t>
            </a:r>
            <a:r>
              <a:rPr lang="zh-CN" altLang="en-US" sz="1600" dirty="0"/>
              <a:t>年第</a:t>
            </a:r>
            <a:r>
              <a:rPr lang="en-US" altLang="zh-CN" sz="1600" dirty="0"/>
              <a:t>11</a:t>
            </a:r>
            <a:r>
              <a:rPr lang="zh-CN" altLang="en-US" sz="1600" dirty="0"/>
              <a:t>期。</a:t>
            </a:r>
            <a:endParaRPr lang="en-US" altLang="zh-CN" sz="1600" dirty="0"/>
          </a:p>
          <a:p>
            <a:pPr eaLnBrk="1" hangingPunct="1">
              <a:lnSpc>
                <a:spcPct val="150000"/>
              </a:lnSpc>
              <a:spcBef>
                <a:spcPct val="20000"/>
              </a:spcBef>
              <a:buFont typeface="Arial" panose="020B0604020202020204" pitchFamily="34" charset="0"/>
              <a:buChar char="•"/>
            </a:pPr>
            <a:r>
              <a:rPr lang="en-US" altLang="zh-CN" sz="1600" dirty="0" smtClean="0"/>
              <a:t>《</a:t>
            </a:r>
            <a:r>
              <a:rPr lang="zh-CN" altLang="en-US" sz="1600" dirty="0"/>
              <a:t>池鱼之殃：上市公司社交媒体联结与股价溢出效应</a:t>
            </a:r>
            <a:r>
              <a:rPr lang="en-US" altLang="zh-CN" sz="1600" dirty="0" smtClean="0"/>
              <a:t>—</a:t>
            </a:r>
            <a:r>
              <a:rPr lang="zh-CN" altLang="en-US" sz="1600" dirty="0" smtClean="0"/>
              <a:t>来自</a:t>
            </a:r>
            <a:r>
              <a:rPr lang="zh-CN" altLang="en-US" sz="1600" dirty="0"/>
              <a:t>中国监管处罚的证据</a:t>
            </a:r>
            <a:r>
              <a:rPr lang="en-US" altLang="zh-CN" sz="1600" dirty="0"/>
              <a:t>》</a:t>
            </a:r>
            <a:r>
              <a:rPr lang="zh-CN" altLang="en-US" sz="1600" dirty="0"/>
              <a:t>，</a:t>
            </a:r>
            <a:r>
              <a:rPr lang="en-US" altLang="zh-CN" sz="1600" dirty="0"/>
              <a:t>《</a:t>
            </a:r>
            <a:r>
              <a:rPr lang="zh-CN" altLang="en-US" sz="1600" dirty="0"/>
              <a:t>管理科学学报</a:t>
            </a:r>
            <a:r>
              <a:rPr lang="en-US" altLang="zh-CN" sz="1600" dirty="0"/>
              <a:t>》</a:t>
            </a:r>
            <a:r>
              <a:rPr lang="zh-CN" altLang="en-US" sz="1600" dirty="0" smtClean="0"/>
              <a:t>，</a:t>
            </a:r>
            <a:r>
              <a:rPr lang="en-US" altLang="zh-CN" sz="1600" dirty="0" smtClean="0"/>
              <a:t>2023</a:t>
            </a:r>
            <a:r>
              <a:rPr lang="zh-CN" altLang="en-US" sz="1600" dirty="0" smtClean="0"/>
              <a:t>年第</a:t>
            </a:r>
            <a:r>
              <a:rPr lang="en-US" altLang="zh-CN" sz="1600" dirty="0" smtClean="0"/>
              <a:t>4</a:t>
            </a:r>
            <a:r>
              <a:rPr lang="zh-CN" altLang="en-US" sz="1600" dirty="0" smtClean="0"/>
              <a:t>期。</a:t>
            </a:r>
            <a:endParaRPr lang="zh-CN" altLang="en-US" sz="1600" dirty="0"/>
          </a:p>
          <a:p>
            <a:pPr eaLnBrk="1" hangingPunct="1">
              <a:lnSpc>
                <a:spcPct val="150000"/>
              </a:lnSpc>
              <a:spcBef>
                <a:spcPct val="20000"/>
              </a:spcBef>
              <a:buFont typeface="Arial" panose="020B0604020202020204" pitchFamily="34" charset="0"/>
              <a:buChar char="•"/>
            </a:pPr>
            <a:r>
              <a:rPr lang="en-US" altLang="zh-CN" sz="1600" dirty="0"/>
              <a:t>《</a:t>
            </a:r>
            <a:r>
              <a:rPr lang="zh-CN" altLang="en-US" sz="1600" dirty="0"/>
              <a:t>投资者会被分析师乐观语调误导吗？</a:t>
            </a:r>
            <a:r>
              <a:rPr lang="en-US" altLang="zh-CN" sz="1600" dirty="0"/>
              <a:t>——</a:t>
            </a:r>
            <a:r>
              <a:rPr lang="zh-CN" altLang="en-US" sz="1600" dirty="0"/>
              <a:t>来自社交媒体文本大数据的经验证据</a:t>
            </a:r>
            <a:r>
              <a:rPr lang="en-US" altLang="zh-CN" sz="1600" dirty="0"/>
              <a:t>》</a:t>
            </a:r>
            <a:r>
              <a:rPr lang="zh-CN" altLang="en-US" sz="1600" dirty="0"/>
              <a:t>，</a:t>
            </a:r>
            <a:r>
              <a:rPr lang="en-US" altLang="zh-CN" sz="1600" dirty="0"/>
              <a:t>《</a:t>
            </a:r>
            <a:r>
              <a:rPr lang="zh-CN" altLang="en-US" sz="1600" dirty="0"/>
              <a:t>管理科学学报</a:t>
            </a:r>
            <a:r>
              <a:rPr lang="en-US" altLang="zh-CN" sz="1600" dirty="0"/>
              <a:t>》</a:t>
            </a:r>
            <a:r>
              <a:rPr lang="zh-CN" altLang="en-US" sz="1600" dirty="0"/>
              <a:t>，第二轮返修。</a:t>
            </a:r>
          </a:p>
          <a:p>
            <a:pPr eaLnBrk="1" hangingPunct="1">
              <a:lnSpc>
                <a:spcPct val="150000"/>
              </a:lnSpc>
              <a:spcBef>
                <a:spcPct val="20000"/>
              </a:spcBef>
              <a:buFont typeface="Arial" panose="020B0604020202020204" pitchFamily="34" charset="0"/>
              <a:buChar char="•"/>
            </a:pPr>
            <a:r>
              <a:rPr lang="en-US" altLang="zh-CN" sz="1600" dirty="0" smtClean="0"/>
              <a:t> “Social </a:t>
            </a:r>
            <a:r>
              <a:rPr lang="en-US" altLang="zh-CN" sz="1600" dirty="0"/>
              <a:t>Media Network and Stock Price Synchronicity: Evidence from a Chinese Stock </a:t>
            </a:r>
            <a:r>
              <a:rPr lang="en-US" altLang="zh-CN" sz="1600" dirty="0" smtClean="0"/>
              <a:t>Forum”</a:t>
            </a:r>
            <a:r>
              <a:rPr lang="zh-CN" altLang="en-US" sz="1600" dirty="0" smtClean="0"/>
              <a:t>，</a:t>
            </a:r>
            <a:r>
              <a:rPr lang="en-US" altLang="zh-CN" sz="1600" dirty="0"/>
              <a:t>R&amp;R at ABACUS</a:t>
            </a:r>
            <a:r>
              <a:rPr lang="en-US" altLang="zh-CN" sz="1600" dirty="0" smtClean="0"/>
              <a:t>.</a:t>
            </a:r>
          </a:p>
          <a:p>
            <a:pPr eaLnBrk="1" hangingPunct="1">
              <a:lnSpc>
                <a:spcPct val="150000"/>
              </a:lnSpc>
              <a:spcBef>
                <a:spcPct val="20000"/>
              </a:spcBef>
              <a:buFont typeface="Arial" panose="020B0604020202020204" pitchFamily="34" charset="0"/>
              <a:buChar char="•"/>
            </a:pPr>
            <a:endParaRPr lang="zh-CN" altLang="en-US" sz="1600" dirty="0"/>
          </a:p>
        </p:txBody>
      </p:sp>
      <p:sp>
        <p:nvSpPr>
          <p:cNvPr id="3" name="矩形 2"/>
          <p:cNvSpPr/>
          <p:nvPr/>
        </p:nvSpPr>
        <p:spPr>
          <a:xfrm>
            <a:off x="401042" y="4981334"/>
            <a:ext cx="11952830" cy="1298817"/>
          </a:xfrm>
          <a:prstGeom prst="rect">
            <a:avLst/>
          </a:prstGeom>
        </p:spPr>
        <p:txBody>
          <a:bodyPr wrap="square">
            <a:spAutoFit/>
          </a:bodyPr>
          <a:lstStyle/>
          <a:p>
            <a:pPr marL="342900" indent="-342900" eaLnBrk="1" hangingPunct="1">
              <a:lnSpc>
                <a:spcPct val="150000"/>
              </a:lnSpc>
              <a:spcBef>
                <a:spcPct val="20000"/>
              </a:spcBef>
              <a:buFont typeface="Arial" panose="020B0604020202020204" pitchFamily="34" charset="0"/>
              <a:buChar char="•"/>
            </a:pPr>
            <a:r>
              <a:rPr lang="en-US" altLang="zh-CN" sz="1600" dirty="0"/>
              <a:t>《</a:t>
            </a:r>
            <a:r>
              <a:rPr lang="zh-CN" altLang="en-US" sz="1600" dirty="0"/>
              <a:t>数字经济与行政边界地区经济发展再考察：来自卫星灯光数据的证据</a:t>
            </a:r>
            <a:r>
              <a:rPr lang="en-US" altLang="zh-CN" sz="1600" dirty="0"/>
              <a:t>》</a:t>
            </a:r>
            <a:r>
              <a:rPr lang="zh-CN" altLang="en-US" sz="1600" dirty="0"/>
              <a:t>，</a:t>
            </a:r>
            <a:r>
              <a:rPr lang="en-US" altLang="zh-CN" sz="1600" dirty="0"/>
              <a:t>《</a:t>
            </a:r>
            <a:r>
              <a:rPr lang="zh-CN" altLang="en-US" sz="1600" dirty="0"/>
              <a:t>管理世界</a:t>
            </a:r>
            <a:r>
              <a:rPr lang="en-US" altLang="zh-CN" sz="1600" dirty="0" smtClean="0"/>
              <a:t>》</a:t>
            </a:r>
            <a:r>
              <a:rPr lang="zh-CN" altLang="en-US" sz="1600" dirty="0" smtClean="0"/>
              <a:t>，</a:t>
            </a:r>
            <a:r>
              <a:rPr lang="en-US" altLang="zh-CN" sz="1600" dirty="0" smtClean="0"/>
              <a:t>2023</a:t>
            </a:r>
            <a:r>
              <a:rPr lang="zh-CN" altLang="en-US" sz="1600" dirty="0" smtClean="0"/>
              <a:t>年第</a:t>
            </a:r>
            <a:r>
              <a:rPr lang="en-US" altLang="zh-CN" sz="1600" dirty="0" smtClean="0"/>
              <a:t>4</a:t>
            </a:r>
            <a:r>
              <a:rPr lang="zh-CN" altLang="en-US" sz="1600" dirty="0" smtClean="0"/>
              <a:t>期。</a:t>
            </a:r>
            <a:endParaRPr lang="zh-CN" altLang="en-US" sz="1600" dirty="0"/>
          </a:p>
          <a:p>
            <a:pPr marL="342900" indent="-342900" eaLnBrk="1" hangingPunct="1">
              <a:lnSpc>
                <a:spcPct val="150000"/>
              </a:lnSpc>
              <a:spcBef>
                <a:spcPct val="20000"/>
              </a:spcBef>
              <a:buFont typeface="Arial" panose="020B0604020202020204" pitchFamily="34" charset="0"/>
              <a:buChar char="•"/>
            </a:pPr>
            <a:r>
              <a:rPr lang="en-US" altLang="zh-CN" sz="1600" dirty="0"/>
              <a:t>《</a:t>
            </a:r>
            <a:r>
              <a:rPr lang="zh-CN" altLang="en-US" sz="1600" dirty="0"/>
              <a:t>国家级新区设立对企业进入和空间布局的影响</a:t>
            </a:r>
            <a:r>
              <a:rPr lang="en-US" altLang="zh-CN" sz="1600" dirty="0"/>
              <a:t>——</a:t>
            </a:r>
            <a:r>
              <a:rPr lang="zh-CN" altLang="en-US" sz="1600" dirty="0"/>
              <a:t>来自镇级面板数据的经验证据</a:t>
            </a:r>
            <a:r>
              <a:rPr lang="en-US" altLang="zh-CN" sz="1600" dirty="0"/>
              <a:t>》</a:t>
            </a:r>
            <a:r>
              <a:rPr lang="zh-CN" altLang="en-US" sz="1600" dirty="0"/>
              <a:t>，</a:t>
            </a:r>
            <a:r>
              <a:rPr lang="en-US" altLang="zh-CN" sz="1600" dirty="0"/>
              <a:t>《</a:t>
            </a:r>
            <a:r>
              <a:rPr lang="zh-CN" altLang="en-US" sz="1600" dirty="0"/>
              <a:t>经济研究</a:t>
            </a:r>
            <a:r>
              <a:rPr lang="en-US" altLang="zh-CN" sz="1600" dirty="0" smtClean="0"/>
              <a:t>》</a:t>
            </a:r>
            <a:r>
              <a:rPr lang="zh-CN" altLang="en-US" sz="1600" dirty="0" smtClean="0"/>
              <a:t>，</a:t>
            </a:r>
            <a:r>
              <a:rPr lang="en-US" altLang="zh-CN" sz="1600" dirty="0" smtClean="0"/>
              <a:t>2023</a:t>
            </a:r>
            <a:r>
              <a:rPr lang="zh-CN" altLang="en-US" sz="1600" dirty="0" smtClean="0"/>
              <a:t>年第</a:t>
            </a:r>
            <a:r>
              <a:rPr lang="en-US" altLang="zh-CN" sz="1600" dirty="0" smtClean="0"/>
              <a:t>8</a:t>
            </a:r>
            <a:r>
              <a:rPr lang="zh-CN" altLang="en-US" sz="1600" dirty="0" smtClean="0"/>
              <a:t>期。</a:t>
            </a:r>
            <a:endParaRPr lang="en-US" altLang="zh-CN" sz="1600" dirty="0"/>
          </a:p>
          <a:p>
            <a:pPr eaLnBrk="1" hangingPunct="1">
              <a:lnSpc>
                <a:spcPct val="150000"/>
              </a:lnSpc>
              <a:spcBef>
                <a:spcPct val="20000"/>
              </a:spcBef>
            </a:pPr>
            <a:endParaRPr lang="en-US" altLang="zh-CN" sz="1600" dirty="0" smtClean="0"/>
          </a:p>
        </p:txBody>
      </p:sp>
      <p:sp>
        <p:nvSpPr>
          <p:cNvPr id="4" name="矩形 3"/>
          <p:cNvSpPr/>
          <p:nvPr/>
        </p:nvSpPr>
        <p:spPr>
          <a:xfrm>
            <a:off x="401042" y="3363571"/>
            <a:ext cx="10140194" cy="1298817"/>
          </a:xfrm>
          <a:prstGeom prst="rect">
            <a:avLst/>
          </a:prstGeom>
        </p:spPr>
        <p:txBody>
          <a:bodyPr wrap="square">
            <a:spAutoFit/>
          </a:bodyPr>
          <a:lstStyle/>
          <a:p>
            <a:pPr marL="342900" indent="-342900" eaLnBrk="1" hangingPunct="1">
              <a:lnSpc>
                <a:spcPct val="150000"/>
              </a:lnSpc>
              <a:spcBef>
                <a:spcPct val="20000"/>
              </a:spcBef>
              <a:buFont typeface="Arial" panose="020B0604020202020204" pitchFamily="34" charset="0"/>
              <a:buChar char="•"/>
            </a:pPr>
            <a:r>
              <a:rPr lang="en-US" altLang="zh-CN" sz="1600" dirty="0"/>
              <a:t> “ The Informal Economy at Times of COVID-19 Pandemic”, China Economic Review, 2022.</a:t>
            </a:r>
          </a:p>
          <a:p>
            <a:pPr marL="342900" indent="-342900" eaLnBrk="1" hangingPunct="1">
              <a:lnSpc>
                <a:spcPct val="150000"/>
              </a:lnSpc>
              <a:spcBef>
                <a:spcPct val="20000"/>
              </a:spcBef>
              <a:buFont typeface="Arial" panose="020B0604020202020204" pitchFamily="34" charset="0"/>
              <a:buChar char="•"/>
            </a:pPr>
            <a:r>
              <a:rPr lang="en-US" altLang="zh-CN" sz="1600" dirty="0"/>
              <a:t>《</a:t>
            </a:r>
            <a:r>
              <a:rPr lang="zh-CN" altLang="en-US" sz="1600" dirty="0"/>
              <a:t>机器学习与社会科学中的因果关系：一个文献综述</a:t>
            </a:r>
            <a:r>
              <a:rPr lang="en-US" altLang="zh-CN" sz="1600" dirty="0"/>
              <a:t>》</a:t>
            </a:r>
            <a:r>
              <a:rPr lang="zh-CN" altLang="en-US" sz="1600" dirty="0"/>
              <a:t>， </a:t>
            </a:r>
            <a:r>
              <a:rPr lang="en-US" altLang="zh-CN" sz="1600" dirty="0"/>
              <a:t>《</a:t>
            </a:r>
            <a:r>
              <a:rPr lang="zh-CN" altLang="en-US" sz="1600" dirty="0"/>
              <a:t>经济学季刊</a:t>
            </a:r>
            <a:r>
              <a:rPr lang="en-US" altLang="zh-CN" sz="1600" dirty="0"/>
              <a:t>》</a:t>
            </a:r>
            <a:r>
              <a:rPr lang="zh-CN" altLang="en-US" sz="1600" dirty="0"/>
              <a:t>，</a:t>
            </a:r>
            <a:r>
              <a:rPr lang="en-US" altLang="zh-CN" sz="1600" dirty="0"/>
              <a:t>2023</a:t>
            </a:r>
            <a:r>
              <a:rPr lang="zh-CN" altLang="en-US" sz="1600" dirty="0"/>
              <a:t>年第</a:t>
            </a:r>
            <a:r>
              <a:rPr lang="en-US" altLang="zh-CN" sz="1600" dirty="0"/>
              <a:t>1</a:t>
            </a:r>
            <a:r>
              <a:rPr lang="zh-CN" altLang="en-US" sz="1600" dirty="0"/>
              <a:t>期。</a:t>
            </a:r>
            <a:endParaRPr lang="en-US" altLang="zh-CN" sz="1600" dirty="0"/>
          </a:p>
          <a:p>
            <a:pPr marL="342900" indent="-342900" eaLnBrk="1" hangingPunct="1">
              <a:lnSpc>
                <a:spcPct val="150000"/>
              </a:lnSpc>
              <a:spcBef>
                <a:spcPct val="20000"/>
              </a:spcBef>
              <a:buFont typeface="Arial" panose="020B0604020202020204" pitchFamily="34" charset="0"/>
              <a:buChar char="•"/>
            </a:pPr>
            <a:r>
              <a:rPr lang="en-US" altLang="zh-CN" sz="1600" dirty="0"/>
              <a:t>《</a:t>
            </a:r>
            <a:r>
              <a:rPr lang="zh-CN" altLang="en-US" sz="1600" dirty="0"/>
              <a:t>异质性政策效应评估与机器学习方法：研究进展与未来方向</a:t>
            </a:r>
            <a:r>
              <a:rPr lang="en-US" altLang="zh-CN" sz="1600" dirty="0"/>
              <a:t>》</a:t>
            </a:r>
            <a:r>
              <a:rPr lang="zh-CN" altLang="en-US" sz="1600" dirty="0"/>
              <a:t>， </a:t>
            </a:r>
            <a:r>
              <a:rPr lang="en-US" altLang="zh-CN" sz="1600" dirty="0"/>
              <a:t>《</a:t>
            </a:r>
            <a:r>
              <a:rPr lang="zh-CN" altLang="en-US" sz="1600" dirty="0"/>
              <a:t>管理世界</a:t>
            </a:r>
            <a:r>
              <a:rPr lang="en-US" altLang="zh-CN" sz="1600" dirty="0"/>
              <a:t>》</a:t>
            </a:r>
            <a:r>
              <a:rPr lang="zh-CN" altLang="en-US" sz="1600" dirty="0" smtClean="0"/>
              <a:t>，录用待刊。</a:t>
            </a:r>
            <a:endParaRPr lang="zh-CN" altLang="en-US" sz="1600" dirty="0"/>
          </a:p>
        </p:txBody>
      </p:sp>
    </p:spTree>
    <p:extLst>
      <p:ext uri="{BB962C8B-B14F-4D97-AF65-F5344CB8AC3E}">
        <p14:creationId xmlns:p14="http://schemas.microsoft.com/office/powerpoint/2010/main" val="295297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zh-CN" sz="3600" b="1" dirty="0"/>
              <a:t>机器学习</a:t>
            </a:r>
            <a:r>
              <a:rPr lang="zh-CN" altLang="zh-CN" sz="3600" b="1" dirty="0" smtClean="0"/>
              <a:t>的</a:t>
            </a:r>
            <a:r>
              <a:rPr lang="zh-CN" altLang="en-US" sz="3600" b="1" dirty="0" smtClean="0"/>
              <a:t>基本</a:t>
            </a:r>
            <a:r>
              <a:rPr lang="zh-CN" altLang="zh-CN" sz="3600" b="1" dirty="0" smtClean="0"/>
              <a:t>原理</a:t>
            </a:r>
            <a:endParaRPr lang="zh-CN" altLang="en-US" sz="3600" b="1" dirty="0">
              <a:solidFill>
                <a:srgbClr val="7C1D20"/>
              </a:solidFill>
              <a:latin typeface="Times New Roman" panose="02020603050405020304" pitchFamily="18" charset="0"/>
              <a:ea typeface="华文中宋" panose="02010600040101010101" pitchFamily="2" charset="-122"/>
              <a:sym typeface="宋体" panose="02010600030101010101" pitchFamily="2" charset="-122"/>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30</a:t>
            </a:fld>
            <a:endParaRPr lang="zh-CN" altLang="en-US" smtClean="0"/>
          </a:p>
        </p:txBody>
      </p:sp>
      <p:sp>
        <p:nvSpPr>
          <p:cNvPr id="2" name="矩形 1"/>
          <p:cNvSpPr>
            <a:spLocks noChangeArrowheads="1"/>
          </p:cNvSpPr>
          <p:nvPr/>
        </p:nvSpPr>
        <p:spPr bwMode="auto">
          <a:xfrm>
            <a:off x="550863" y="987425"/>
            <a:ext cx="11029950"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a:buSzPct val="150000"/>
            </a:pPr>
            <a:r>
              <a:rPr lang="zh-CN" altLang="en-US" sz="2800" b="1" dirty="0">
                <a:latin typeface="Times New Roman" panose="02020603050405020304" pitchFamily="18" charset="0"/>
                <a:cs typeface="Times New Roman" panose="02020603050405020304" pitchFamily="18" charset="0"/>
              </a:rPr>
              <a:t>过拟合与欠拟合</a:t>
            </a:r>
          </a:p>
          <a:p>
            <a:pPr>
              <a:buSzPct val="150000"/>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在监督学习中，我们的目的是在训练数据中构建模型，然后能够对没见过的新数据做出准确预测。</a:t>
            </a:r>
          </a:p>
          <a:p>
            <a:pPr>
              <a:buSzPct val="150000"/>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如果一个模型能够对没见过的数据做出准确预测，我们就说它能够从训练集范化（</a:t>
            </a:r>
            <a:r>
              <a:rPr lang="en-US" altLang="zh-CN" sz="2000" dirty="0">
                <a:latin typeface="Times New Roman" panose="02020603050405020304" pitchFamily="18" charset="0"/>
                <a:cs typeface="Times New Roman" panose="02020603050405020304" pitchFamily="18" charset="0"/>
              </a:rPr>
              <a:t>generalize)</a:t>
            </a:r>
            <a:r>
              <a:rPr lang="zh-CN" altLang="en-US" sz="2000" dirty="0">
                <a:latin typeface="Times New Roman" panose="02020603050405020304" pitchFamily="18" charset="0"/>
                <a:cs typeface="Times New Roman" panose="02020603050405020304" pitchFamily="18" charset="0"/>
              </a:rPr>
              <a:t>到测试集。</a:t>
            </a:r>
          </a:p>
          <a:p>
            <a:pPr marL="342900" indent="-342900">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过拟合（</a:t>
            </a:r>
            <a:r>
              <a:rPr lang="en-US" altLang="zh-CN" sz="2000" dirty="0">
                <a:latin typeface="Times New Roman" panose="02020603050405020304" pitchFamily="18" charset="0"/>
                <a:cs typeface="Times New Roman" panose="02020603050405020304" pitchFamily="18" charset="0"/>
              </a:rPr>
              <a:t>over-fitting</a:t>
            </a:r>
            <a:r>
              <a:rPr lang="zh-CN" altLang="en-US" sz="2000" dirty="0">
                <a:latin typeface="Times New Roman" panose="02020603050405020304" pitchFamily="18" charset="0"/>
                <a:cs typeface="Times New Roman" panose="02020603050405020304" pitchFamily="18" charset="0"/>
              </a:rPr>
              <a:t>）：机器学习算法在训练样本中表现得过于优越，导致在测试数据集中表现不佳。</a:t>
            </a:r>
          </a:p>
          <a:p>
            <a:pPr marL="342900" indent="-342900">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欠拟合（</a:t>
            </a:r>
            <a:r>
              <a:rPr lang="en-US" altLang="zh-CN" sz="2000" dirty="0">
                <a:latin typeface="Times New Roman" panose="02020603050405020304" pitchFamily="18" charset="0"/>
                <a:cs typeface="Times New Roman" panose="02020603050405020304" pitchFamily="18" charset="0"/>
              </a:rPr>
              <a:t>under-fitting</a:t>
            </a:r>
            <a:r>
              <a:rPr lang="zh-CN" altLang="en-US" sz="2000" dirty="0">
                <a:latin typeface="Times New Roman" panose="02020603050405020304" pitchFamily="18" charset="0"/>
                <a:cs typeface="Times New Roman" panose="02020603050405020304" pitchFamily="18" charset="0"/>
              </a:rPr>
              <a:t>）：如果模型过于简单，无法捕抓数据的全部内容以及数据的变化，在训练集就表现很差，更别提测试数据。</a:t>
            </a:r>
          </a:p>
        </p:txBody>
      </p:sp>
    </p:spTree>
    <p:extLst>
      <p:ext uri="{BB962C8B-B14F-4D97-AF65-F5344CB8AC3E}">
        <p14:creationId xmlns:p14="http://schemas.microsoft.com/office/powerpoint/2010/main" val="5405386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zh-CN" sz="3600" b="1" dirty="0"/>
              <a:t>机器学习</a:t>
            </a:r>
            <a:r>
              <a:rPr lang="zh-CN" altLang="zh-CN" sz="3600" b="1" dirty="0" smtClean="0"/>
              <a:t>的</a:t>
            </a:r>
            <a:r>
              <a:rPr lang="zh-CN" altLang="en-US" sz="3600" b="1" dirty="0" smtClean="0"/>
              <a:t>基本</a:t>
            </a:r>
            <a:r>
              <a:rPr lang="zh-CN" altLang="zh-CN" sz="3600" b="1" dirty="0" smtClean="0"/>
              <a:t>原理</a:t>
            </a:r>
            <a:endParaRPr lang="zh-CN" altLang="en-US" sz="3600" b="1" dirty="0">
              <a:solidFill>
                <a:srgbClr val="7C1D20"/>
              </a:solidFill>
              <a:latin typeface="Times New Roman" panose="02020603050405020304" pitchFamily="18" charset="0"/>
              <a:ea typeface="华文中宋" panose="02010600040101010101" pitchFamily="2" charset="-122"/>
              <a:sym typeface="宋体" panose="02010600030101010101" pitchFamily="2" charset="-122"/>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31</a:t>
            </a:fld>
            <a:endParaRPr lang="zh-CN" altLang="en-US" smtClean="0"/>
          </a:p>
        </p:txBody>
      </p:sp>
      <p:sp>
        <p:nvSpPr>
          <p:cNvPr id="2" name="矩形 1"/>
          <p:cNvSpPr>
            <a:spLocks noChangeArrowheads="1"/>
          </p:cNvSpPr>
          <p:nvPr/>
        </p:nvSpPr>
        <p:spPr bwMode="auto">
          <a:xfrm>
            <a:off x="550863" y="987425"/>
            <a:ext cx="10872713"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a:buSzPct val="150000"/>
            </a:pPr>
            <a:r>
              <a:rPr lang="zh-CN" altLang="en-US" sz="2800" b="1" dirty="0">
                <a:latin typeface="Times New Roman" panose="02020603050405020304" pitchFamily="18" charset="0"/>
                <a:cs typeface="Times New Roman" panose="02020603050405020304" pitchFamily="18" charset="0"/>
              </a:rPr>
              <a:t>过拟合与欠拟合：直观</a:t>
            </a:r>
            <a:r>
              <a:rPr lang="zh-CN" altLang="en-US" sz="2800" b="1" dirty="0" smtClean="0">
                <a:latin typeface="Times New Roman" panose="02020603050405020304" pitchFamily="18" charset="0"/>
                <a:cs typeface="Times New Roman" panose="02020603050405020304" pitchFamily="18" charset="0"/>
              </a:rPr>
              <a:t>举例</a:t>
            </a:r>
            <a:endParaRPr lang="en-US" altLang="zh-CN" sz="2800" b="1" dirty="0" smtClean="0">
              <a:latin typeface="Times New Roman" panose="02020603050405020304" pitchFamily="18" charset="0"/>
              <a:cs typeface="Times New Roman" panose="02020603050405020304" pitchFamily="18" charset="0"/>
            </a:endParaRPr>
          </a:p>
          <a:p>
            <a:pPr>
              <a:buSzPct val="150000"/>
            </a:pPr>
            <a:endParaRPr lang="en-US" altLang="zh-CN" sz="2800" b="1"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smtClean="0"/>
              <a:t>假如</a:t>
            </a:r>
            <a:r>
              <a:rPr lang="zh-CN" altLang="en-US" sz="2000" dirty="0"/>
              <a:t>进行图形识别的机器学习，从很多很多图片中，挑选出猫的</a:t>
            </a:r>
            <a:r>
              <a:rPr lang="zh-CN" altLang="en-US" sz="2000" dirty="0" smtClean="0"/>
              <a:t>图片</a:t>
            </a:r>
            <a:endParaRPr lang="en-US" altLang="zh-CN" sz="2000" dirty="0" smtClean="0"/>
          </a:p>
          <a:p>
            <a:pPr>
              <a:buSzPct val="150000"/>
            </a:pPr>
            <a:endParaRPr lang="en-US" altLang="zh-CN" sz="2000" dirty="0">
              <a:latin typeface="Times New Roman" panose="02020603050405020304" pitchFamily="18" charset="0"/>
            </a:endParaRPr>
          </a:p>
          <a:p>
            <a:pPr>
              <a:buSzPct val="150000"/>
            </a:pPr>
            <a:endParaRPr lang="en-US" altLang="zh-CN" sz="2000" dirty="0" smtClean="0">
              <a:latin typeface="Times New Roman" panose="02020603050405020304" pitchFamily="18" charset="0"/>
            </a:endParaRPr>
          </a:p>
          <a:p>
            <a:pPr>
              <a:buSzPct val="150000"/>
            </a:pPr>
            <a:endParaRPr lang="en-US" altLang="zh-CN" sz="2000" dirty="0">
              <a:latin typeface="Times New Roman" panose="02020603050405020304" pitchFamily="18" charset="0"/>
            </a:endParaRPr>
          </a:p>
          <a:p>
            <a:pPr>
              <a:buSzPct val="150000"/>
            </a:pPr>
            <a:endParaRPr lang="en-US" altLang="zh-CN" sz="2000" dirty="0" smtClean="0">
              <a:latin typeface="Times New Roman" panose="02020603050405020304" pitchFamily="18" charset="0"/>
            </a:endParaRPr>
          </a:p>
          <a:p>
            <a:pPr>
              <a:buSzPct val="150000"/>
            </a:pPr>
            <a:endParaRPr lang="en-US" altLang="zh-CN" sz="2000" dirty="0">
              <a:latin typeface="Times New Roman" panose="02020603050405020304" pitchFamily="18" charset="0"/>
            </a:endParaRPr>
          </a:p>
          <a:p>
            <a:pPr>
              <a:buSzPct val="150000"/>
            </a:pPr>
            <a:endParaRPr lang="en-US" altLang="zh-CN" sz="2000" dirty="0" smtClean="0">
              <a:latin typeface="Times New Roman" panose="02020603050405020304" pitchFamily="18" charset="0"/>
            </a:endParaRPr>
          </a:p>
          <a:p>
            <a:pPr>
              <a:buSzPct val="150000"/>
            </a:pPr>
            <a:endParaRPr lang="en-US" altLang="zh-CN" sz="2000" dirty="0">
              <a:latin typeface="Times New Roman" panose="02020603050405020304" pitchFamily="18" charset="0"/>
            </a:endParaRPr>
          </a:p>
          <a:p>
            <a:pPr>
              <a:buSzPct val="150000"/>
            </a:pPr>
            <a:endParaRPr lang="en-US" altLang="zh-CN" sz="2000" dirty="0" smtClean="0">
              <a:latin typeface="Times New Roman" panose="02020603050405020304" pitchFamily="18" charset="0"/>
            </a:endParaRPr>
          </a:p>
          <a:p>
            <a:pPr>
              <a:buSzPct val="150000"/>
            </a:pPr>
            <a:endParaRPr lang="en-US" altLang="zh-CN" sz="2000" dirty="0">
              <a:latin typeface="Times New Roman" panose="02020603050405020304" pitchFamily="18" charset="0"/>
            </a:endParaRPr>
          </a:p>
          <a:p>
            <a:pPr>
              <a:buSzPct val="150000"/>
            </a:pPr>
            <a:endParaRPr lang="en-US" altLang="zh-CN" sz="2000" dirty="0" smtClean="0">
              <a:latin typeface="Times New Roman" panose="02020603050405020304" pitchFamily="18" charset="0"/>
            </a:endParaRPr>
          </a:p>
          <a:p>
            <a:pPr marL="342900" indent="-342900">
              <a:buSzPct val="150000"/>
              <a:buFont typeface="Arial" panose="020B0604020202020204" pitchFamily="34" charset="0"/>
              <a:buChar char="•"/>
            </a:pPr>
            <a:r>
              <a:rPr lang="zh-CN" altLang="en-US" sz="2000" dirty="0"/>
              <a:t>把这些图片调整进行提取：腿长、鼻子大小、耳朵大小等等（这就是计量中的解释变量，机器学习中的特征）</a:t>
            </a:r>
            <a:endParaRPr lang="en-US" altLang="zh-CN" sz="2000" dirty="0"/>
          </a:p>
        </p:txBody>
      </p:sp>
      <p:pic>
        <p:nvPicPr>
          <p:cNvPr id="7" name="Picture 2" descr="https://timgsa.baidu.com/timg?image&amp;quality=80&amp;size=b9999_10000&amp;sec=1527695825846&amp;di=487b897dbd3a7f607878547781eef7fb&amp;imgtype=0&amp;src=http%3A%2F%2Fs9.rr.itc.cn%2Fr%2FwapChange%2F20164_11_16%2Fa5bswp9910116156159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0259" y="2316586"/>
            <a:ext cx="4287176" cy="27509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imgsa.baidu.com/timg?image&amp;quality=80&amp;size=b9999_10000&amp;sec=1527695947429&amp;di=6691612f1d179a48abb456ff8e4cb827&amp;imgtype=0&amp;src=http%3A%2F%2Fpic35.photophoto.cn%2F20150523%2F0035035959091297_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77999" y="2316586"/>
            <a:ext cx="4011295" cy="2751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0020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zh-CN" sz="3600" b="1" dirty="0"/>
              <a:t>机器学习</a:t>
            </a:r>
            <a:r>
              <a:rPr lang="zh-CN" altLang="zh-CN" sz="3600" b="1" dirty="0" smtClean="0"/>
              <a:t>的</a:t>
            </a:r>
            <a:r>
              <a:rPr lang="zh-CN" altLang="en-US" sz="3600" b="1" dirty="0" smtClean="0"/>
              <a:t>基本</a:t>
            </a:r>
            <a:r>
              <a:rPr lang="zh-CN" altLang="zh-CN" sz="3600" b="1" dirty="0" smtClean="0"/>
              <a:t>原理</a:t>
            </a:r>
            <a:endParaRPr lang="zh-CN" altLang="en-US" sz="3600" b="1" dirty="0">
              <a:solidFill>
                <a:srgbClr val="7C1D20"/>
              </a:solidFill>
              <a:latin typeface="Times New Roman" panose="02020603050405020304" pitchFamily="18" charset="0"/>
              <a:ea typeface="华文中宋" panose="02010600040101010101" pitchFamily="2" charset="-122"/>
              <a:sym typeface="宋体" panose="02010600030101010101" pitchFamily="2" charset="-122"/>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32</a:t>
            </a:fld>
            <a:endParaRPr lang="zh-CN" altLang="en-US" smtClean="0"/>
          </a:p>
        </p:txBody>
      </p:sp>
      <p:sp>
        <p:nvSpPr>
          <p:cNvPr id="2" name="矩形 1"/>
          <p:cNvSpPr>
            <a:spLocks noChangeArrowheads="1"/>
          </p:cNvSpPr>
          <p:nvPr/>
        </p:nvSpPr>
        <p:spPr bwMode="auto">
          <a:xfrm>
            <a:off x="550863" y="987425"/>
            <a:ext cx="1102995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a:buSzPct val="150000"/>
            </a:pPr>
            <a:r>
              <a:rPr lang="zh-CN" altLang="en-US" sz="2800" b="1" dirty="0">
                <a:latin typeface="Times New Roman" panose="02020603050405020304" pitchFamily="18" charset="0"/>
                <a:cs typeface="Times New Roman" panose="02020603050405020304" pitchFamily="18" charset="0"/>
              </a:rPr>
              <a:t>过</a:t>
            </a:r>
            <a:r>
              <a:rPr lang="zh-CN" altLang="en-US" sz="2800" b="1" dirty="0" smtClean="0">
                <a:latin typeface="Times New Roman" panose="02020603050405020304" pitchFamily="18" charset="0"/>
                <a:cs typeface="Times New Roman" panose="02020603050405020304" pitchFamily="18" charset="0"/>
              </a:rPr>
              <a:t>拟合</a:t>
            </a:r>
            <a:endParaRPr lang="en-US" altLang="zh-CN" sz="2800" b="1" dirty="0" smtClean="0">
              <a:latin typeface="Times New Roman" panose="02020603050405020304" pitchFamily="18" charset="0"/>
              <a:cs typeface="Times New Roman" panose="02020603050405020304" pitchFamily="18" charset="0"/>
            </a:endParaRPr>
          </a:p>
          <a:p>
            <a:pPr>
              <a:buSzPct val="150000"/>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t>假如训练样本中的所有训练图片都是上述猫品种，那么经过多次迭代训练之后，模型训练好了，并且在训练集中表现得很好。基本上该猫身上的所有特点都涵括进去，甚至猫的颜色都囊括了。</a:t>
            </a:r>
            <a:endParaRPr lang="en-US" altLang="zh-CN" sz="2000" dirty="0"/>
          </a:p>
          <a:p>
            <a:pPr>
              <a:buSzPct val="150000"/>
            </a:pPr>
            <a:endParaRPr lang="en-US" altLang="zh-CN" sz="2000" dirty="0"/>
          </a:p>
          <a:p>
            <a:pPr marL="342900" indent="-342900">
              <a:buSzPct val="150000"/>
              <a:buFont typeface="Arial" panose="020B0604020202020204" pitchFamily="34" charset="0"/>
              <a:buChar char="•"/>
            </a:pPr>
            <a:r>
              <a:rPr lang="zh-CN" altLang="en-US" sz="2000" dirty="0"/>
              <a:t>但如果测试样本是如下一个小猫。那么很有可能模型最后输出的结果就是该猫猫不是一条猫</a:t>
            </a:r>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9016" y="3553790"/>
            <a:ext cx="3982279" cy="2986710"/>
          </a:xfrm>
          <a:prstGeom prst="rect">
            <a:avLst/>
          </a:prstGeom>
        </p:spPr>
      </p:pic>
    </p:spTree>
    <p:extLst>
      <p:ext uri="{BB962C8B-B14F-4D97-AF65-F5344CB8AC3E}">
        <p14:creationId xmlns:p14="http://schemas.microsoft.com/office/powerpoint/2010/main" val="40093618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zh-CN" sz="3600" b="1" dirty="0"/>
              <a:t>机器学习</a:t>
            </a:r>
            <a:r>
              <a:rPr lang="zh-CN" altLang="zh-CN" sz="3600" b="1" dirty="0" smtClean="0"/>
              <a:t>的</a:t>
            </a:r>
            <a:r>
              <a:rPr lang="zh-CN" altLang="en-US" sz="3600" b="1" dirty="0" smtClean="0"/>
              <a:t>基本</a:t>
            </a:r>
            <a:r>
              <a:rPr lang="zh-CN" altLang="zh-CN" sz="3600" b="1" dirty="0" smtClean="0"/>
              <a:t>原理</a:t>
            </a:r>
            <a:endParaRPr lang="zh-CN" altLang="en-US" sz="3600" b="1" dirty="0">
              <a:solidFill>
                <a:srgbClr val="7C1D20"/>
              </a:solidFill>
              <a:latin typeface="Times New Roman" panose="02020603050405020304" pitchFamily="18" charset="0"/>
              <a:ea typeface="华文中宋" panose="02010600040101010101" pitchFamily="2" charset="-122"/>
              <a:sym typeface="宋体" panose="02010600030101010101" pitchFamily="2" charset="-122"/>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33</a:t>
            </a:fld>
            <a:endParaRPr lang="zh-CN" altLang="en-US" smtClean="0"/>
          </a:p>
        </p:txBody>
      </p:sp>
      <p:sp>
        <p:nvSpPr>
          <p:cNvPr id="2" name="矩形 1"/>
          <p:cNvSpPr>
            <a:spLocks noChangeArrowheads="1"/>
          </p:cNvSpPr>
          <p:nvPr/>
        </p:nvSpPr>
        <p:spPr bwMode="auto">
          <a:xfrm>
            <a:off x="550863" y="987425"/>
            <a:ext cx="1102995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a:buSzPct val="150000"/>
            </a:pPr>
            <a:r>
              <a:rPr lang="zh-CN" altLang="en-US" sz="2800" b="1" dirty="0" smtClean="0">
                <a:latin typeface="Times New Roman" panose="02020603050405020304" pitchFamily="18" charset="0"/>
                <a:cs typeface="Times New Roman" panose="02020603050405020304" pitchFamily="18" charset="0"/>
              </a:rPr>
              <a:t>欠</a:t>
            </a:r>
            <a:r>
              <a:rPr lang="zh-CN" altLang="en-US" sz="2800" b="1" dirty="0">
                <a:latin typeface="Times New Roman" panose="02020603050405020304" pitchFamily="18" charset="0"/>
                <a:cs typeface="Times New Roman" panose="02020603050405020304" pitchFamily="18" charset="0"/>
              </a:rPr>
              <a:t>拟合</a:t>
            </a:r>
          </a:p>
          <a:p>
            <a:pPr>
              <a:buSzPct val="150000"/>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t>猫科动物：其体型中、大，</a:t>
            </a:r>
            <a:r>
              <a:rPr lang="zh-CN" altLang="zh-CN" sz="2000" dirty="0"/>
              <a:t>躯体均匀，四肢中长，趾行性。头大而圆，吻部较短</a:t>
            </a:r>
            <a:r>
              <a:rPr lang="zh-CN" altLang="en-US" sz="2000" dirty="0"/>
              <a:t>。</a:t>
            </a:r>
          </a:p>
        </p:txBody>
      </p:sp>
      <p:pic>
        <p:nvPicPr>
          <p:cNvPr id="7" name="Picture 4" descr="https://timgsa.baidu.com/timg?image&amp;quality=80&amp;size=b9999_10000&amp;sec=1527696545558&amp;di=7de8546acd527018dd96c160631b178c&amp;imgtype=0&amp;src=http%3A%2F%2Fi1.hdslb.com%2Fbfs%2Farchive%2Fc04adaac9ac46896ab6d4c759385bdbc1ca2aa8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8916" y="2204234"/>
            <a:ext cx="7064781" cy="4411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1551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zh-CN" sz="3600" b="1" dirty="0"/>
              <a:t>机器学习</a:t>
            </a:r>
            <a:r>
              <a:rPr lang="zh-CN" altLang="zh-CN" sz="3600" b="1" dirty="0" smtClean="0"/>
              <a:t>的</a:t>
            </a:r>
            <a:r>
              <a:rPr lang="zh-CN" altLang="en-US" sz="3600" b="1" dirty="0" smtClean="0"/>
              <a:t>基本</a:t>
            </a:r>
            <a:r>
              <a:rPr lang="zh-CN" altLang="zh-CN" sz="3600" b="1" dirty="0" smtClean="0"/>
              <a:t>原理</a:t>
            </a:r>
            <a:endParaRPr lang="zh-CN" altLang="en-US" sz="3600" b="1" dirty="0">
              <a:solidFill>
                <a:srgbClr val="7C1D20"/>
              </a:solidFill>
              <a:latin typeface="Times New Roman" panose="02020603050405020304" pitchFamily="18" charset="0"/>
              <a:ea typeface="华文中宋" panose="02010600040101010101" pitchFamily="2" charset="-122"/>
              <a:sym typeface="宋体" panose="02010600030101010101" pitchFamily="2" charset="-122"/>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34</a:t>
            </a:fld>
            <a:endParaRPr lang="zh-CN" altLang="en-US" smtClean="0"/>
          </a:p>
        </p:txBody>
      </p:sp>
      <p:sp>
        <p:nvSpPr>
          <p:cNvPr id="2" name="矩形 1"/>
          <p:cNvSpPr>
            <a:spLocks noChangeArrowheads="1"/>
          </p:cNvSpPr>
          <p:nvPr/>
        </p:nvSpPr>
        <p:spPr bwMode="auto">
          <a:xfrm>
            <a:off x="550863" y="987425"/>
            <a:ext cx="1102995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a:buSzPct val="150000"/>
            </a:pPr>
            <a:r>
              <a:rPr lang="zh-CN" altLang="en-US" sz="2800" b="1" dirty="0">
                <a:latin typeface="Times New Roman" panose="02020603050405020304" pitchFamily="18" charset="0"/>
                <a:cs typeface="Times New Roman" panose="02020603050405020304" pitchFamily="18" charset="0"/>
              </a:rPr>
              <a:t>欠拟合</a:t>
            </a:r>
          </a:p>
          <a:p>
            <a:pPr>
              <a:buSzPct val="150000"/>
            </a:pPr>
            <a:endParaRPr lang="zh-CN" alt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zh-CN" altLang="en-US" sz="2000" dirty="0"/>
              <a:t>欠拟合指的是模型在训练和预测时表现都不好的情况。</a:t>
            </a:r>
            <a:endParaRPr lang="en-US" altLang="zh-CN" sz="2000" dirty="0"/>
          </a:p>
          <a:p>
            <a:endParaRPr lang="zh-CN" altLang="en-US" sz="2000" dirty="0"/>
          </a:p>
          <a:p>
            <a:pPr marL="342900" indent="-342900">
              <a:buFont typeface="Arial" panose="020B0604020202020204" pitchFamily="34" charset="0"/>
              <a:buChar char="•"/>
            </a:pPr>
            <a:r>
              <a:rPr lang="zh-CN" altLang="en-US" sz="2000" dirty="0"/>
              <a:t>一个欠拟合的机器学习模型不是一个良好的模型并且由于在训练数据上表现不好这是显然的。</a:t>
            </a:r>
            <a:endParaRPr lang="en-US" altLang="zh-CN" sz="2000" dirty="0"/>
          </a:p>
          <a:p>
            <a:pPr marL="342900" indent="-342900">
              <a:buFont typeface="Arial" panose="020B0604020202020204" pitchFamily="34" charset="0"/>
              <a:buChar char="•"/>
            </a:pPr>
            <a:endParaRPr lang="zh-CN" altLang="en-US" sz="2000" dirty="0"/>
          </a:p>
          <a:p>
            <a:pPr marL="342900" indent="-342900">
              <a:buFont typeface="Arial" panose="020B0604020202020204" pitchFamily="34" charset="0"/>
              <a:buChar char="•"/>
            </a:pPr>
            <a:r>
              <a:rPr lang="zh-CN" altLang="en-US" sz="2000" dirty="0"/>
              <a:t>欠拟合通常不被讨论，因为给定一个评估模型表现的指标的情况下，欠拟合很容易被发现</a:t>
            </a:r>
            <a:r>
              <a:rPr lang="en-US" altLang="zh-CN" sz="2000" dirty="0"/>
              <a:t>(</a:t>
            </a:r>
            <a:r>
              <a:rPr lang="zh-CN" altLang="en-US" sz="2000" dirty="0"/>
              <a:t>猫都识别不全）。</a:t>
            </a:r>
            <a:endParaRPr lang="en-US" altLang="zh-CN" sz="2000" dirty="0"/>
          </a:p>
          <a:p>
            <a:pPr marL="342900" indent="-342900">
              <a:buFont typeface="Arial" panose="020B0604020202020204" pitchFamily="34" charset="0"/>
              <a:buChar char="•"/>
            </a:pPr>
            <a:endParaRPr lang="en-US" altLang="zh-CN" sz="2000" dirty="0"/>
          </a:p>
          <a:p>
            <a:pPr marL="342900" indent="-342900">
              <a:buFont typeface="Arial" panose="020B0604020202020204" pitchFamily="34" charset="0"/>
              <a:buChar char="•"/>
            </a:pPr>
            <a:r>
              <a:rPr lang="zh-CN" altLang="en-US" sz="2000" dirty="0"/>
              <a:t>矫正方法是继续学习并且试着更换机器学习算法。</a:t>
            </a:r>
          </a:p>
        </p:txBody>
      </p:sp>
    </p:spTree>
    <p:extLst>
      <p:ext uri="{BB962C8B-B14F-4D97-AF65-F5344CB8AC3E}">
        <p14:creationId xmlns:p14="http://schemas.microsoft.com/office/powerpoint/2010/main" val="16030403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zh-CN" sz="3600" b="1" dirty="0"/>
              <a:t>机器学习</a:t>
            </a:r>
            <a:r>
              <a:rPr lang="zh-CN" altLang="zh-CN" sz="3600" b="1" dirty="0" smtClean="0"/>
              <a:t>的</a:t>
            </a:r>
            <a:r>
              <a:rPr lang="zh-CN" altLang="en-US" sz="3600" b="1" dirty="0" smtClean="0"/>
              <a:t>基本</a:t>
            </a:r>
            <a:r>
              <a:rPr lang="zh-CN" altLang="zh-CN" sz="3600" b="1" dirty="0" smtClean="0"/>
              <a:t>原理</a:t>
            </a:r>
            <a:endParaRPr lang="zh-CN" altLang="en-US" sz="3600" b="1" dirty="0">
              <a:solidFill>
                <a:srgbClr val="7C1D20"/>
              </a:solidFill>
              <a:latin typeface="Times New Roman" panose="02020603050405020304" pitchFamily="18" charset="0"/>
              <a:ea typeface="华文中宋" panose="02010600040101010101" pitchFamily="2" charset="-122"/>
              <a:sym typeface="宋体" panose="02010600030101010101" pitchFamily="2" charset="-122"/>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35</a:t>
            </a:fld>
            <a:endParaRPr lang="zh-CN" altLang="en-US" smtClean="0"/>
          </a:p>
        </p:txBody>
      </p:sp>
      <p:sp>
        <p:nvSpPr>
          <p:cNvPr id="2" name="矩形 1"/>
          <p:cNvSpPr>
            <a:spLocks noChangeArrowheads="1"/>
          </p:cNvSpPr>
          <p:nvPr/>
        </p:nvSpPr>
        <p:spPr bwMode="auto">
          <a:xfrm>
            <a:off x="550863" y="987425"/>
            <a:ext cx="110299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a:buSzPct val="150000"/>
            </a:pPr>
            <a:r>
              <a:rPr lang="zh-CN" altLang="en-US" sz="2800" b="1" dirty="0"/>
              <a:t>过拟合与欠拟合：回归</a:t>
            </a:r>
          </a:p>
          <a:p>
            <a:pPr>
              <a:buSzPct val="150000"/>
            </a:pPr>
            <a:endParaRPr lang="zh-CN" altLang="en-US" sz="2000" dirty="0">
              <a:latin typeface="Times New Roman" panose="02020603050405020304" pitchFamily="18" charset="0"/>
              <a:cs typeface="Times New Roman" panose="02020603050405020304" pitchFamily="18" charset="0"/>
            </a:endParaRPr>
          </a:p>
        </p:txBody>
      </p:sp>
      <p:graphicFrame>
        <p:nvGraphicFramePr>
          <p:cNvPr id="8" name="对象 -2147482624"/>
          <p:cNvGraphicFramePr/>
          <p:nvPr>
            <p:extLst>
              <p:ext uri="{D42A27DB-BD31-4B8C-83A1-F6EECF244321}">
                <p14:modId xmlns:p14="http://schemas.microsoft.com/office/powerpoint/2010/main" val="3523684157"/>
              </p:ext>
            </p:extLst>
          </p:nvPr>
        </p:nvGraphicFramePr>
        <p:xfrm>
          <a:off x="550863" y="1901992"/>
          <a:ext cx="8789670" cy="3159760"/>
        </p:xfrm>
        <a:graphic>
          <a:graphicData uri="http://schemas.openxmlformats.org/presentationml/2006/ole">
            <mc:AlternateContent xmlns:mc="http://schemas.openxmlformats.org/markup-compatibility/2006">
              <mc:Choice xmlns:v="urn:schemas-microsoft-com:vml" Requires="v">
                <p:oleObj spid="_x0000_s1229" r:id="rId5" imgW="3354705" imgH="1082040" progId="Visio.Drawing.15">
                  <p:embed/>
                </p:oleObj>
              </mc:Choice>
              <mc:Fallback>
                <p:oleObj r:id="rId5" imgW="3354705" imgH="1082040" progId="Visio.Drawing.15">
                  <p:embed/>
                  <p:pic>
                    <p:nvPicPr>
                      <p:cNvPr id="5" name="对象 -2147482624"/>
                      <p:cNvPicPr/>
                      <p:nvPr/>
                    </p:nvPicPr>
                    <p:blipFill>
                      <a:blip r:embed="rId6"/>
                      <a:stretch>
                        <a:fillRect/>
                      </a:stretch>
                    </p:blipFill>
                    <p:spPr>
                      <a:xfrm>
                        <a:off x="550863" y="1901992"/>
                        <a:ext cx="8789670" cy="315976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8322992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zh-CN" sz="3600" b="1" dirty="0"/>
              <a:t>机器学习</a:t>
            </a:r>
            <a:r>
              <a:rPr lang="zh-CN" altLang="zh-CN" sz="3600" b="1" dirty="0" smtClean="0"/>
              <a:t>的</a:t>
            </a:r>
            <a:r>
              <a:rPr lang="zh-CN" altLang="en-US" sz="3600" b="1" dirty="0" smtClean="0"/>
              <a:t>基本</a:t>
            </a:r>
            <a:r>
              <a:rPr lang="zh-CN" altLang="zh-CN" sz="3600" b="1" dirty="0" smtClean="0"/>
              <a:t>原理</a:t>
            </a:r>
            <a:endParaRPr lang="zh-CN" altLang="en-US" sz="3600" b="1" dirty="0">
              <a:solidFill>
                <a:srgbClr val="7C1D20"/>
              </a:solidFill>
              <a:latin typeface="Times New Roman" panose="02020603050405020304" pitchFamily="18" charset="0"/>
              <a:ea typeface="华文中宋" panose="02010600040101010101" pitchFamily="2" charset="-122"/>
              <a:sym typeface="宋体" panose="02010600030101010101" pitchFamily="2" charset="-122"/>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36</a:t>
            </a:fld>
            <a:endParaRPr lang="zh-CN" altLang="en-US" smtClean="0"/>
          </a:p>
        </p:txBody>
      </p:sp>
      <p:sp>
        <p:nvSpPr>
          <p:cNvPr id="2" name="矩形 1"/>
          <p:cNvSpPr>
            <a:spLocks noChangeArrowheads="1"/>
          </p:cNvSpPr>
          <p:nvPr/>
        </p:nvSpPr>
        <p:spPr bwMode="auto">
          <a:xfrm>
            <a:off x="550863" y="987425"/>
            <a:ext cx="11029950"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a:buSzPct val="150000"/>
            </a:pPr>
            <a:r>
              <a:rPr lang="zh-CN" altLang="en-US" sz="2800" b="1" dirty="0">
                <a:latin typeface="Times New Roman" panose="02020603050405020304" pitchFamily="18" charset="0"/>
                <a:cs typeface="Times New Roman" panose="02020603050405020304" pitchFamily="18" charset="0"/>
              </a:rPr>
              <a:t>重要的事情说三遍</a:t>
            </a:r>
          </a:p>
          <a:p>
            <a:pPr>
              <a:buSzPct val="150000"/>
            </a:pPr>
            <a:endParaRPr lang="zh-CN" altLang="en-US" sz="2000" dirty="0" smtClean="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smtClean="0">
                <a:latin typeface="Times New Roman" panose="02020603050405020304" pitchFamily="18" charset="0"/>
                <a:cs typeface="Times New Roman" panose="02020603050405020304" pitchFamily="18" charset="0"/>
              </a:rPr>
              <a:t>当</a:t>
            </a:r>
            <a:r>
              <a:rPr lang="zh-CN" altLang="en-US" sz="2000" dirty="0">
                <a:latin typeface="Times New Roman" panose="02020603050405020304" pitchFamily="18" charset="0"/>
                <a:cs typeface="Times New Roman" panose="02020603050405020304" pitchFamily="18" charset="0"/>
              </a:rPr>
              <a:t>某个模型过度的学习训练数据中的细节和噪音，以至于模型在新的数据上表现很差，我们称发生了过拟合</a:t>
            </a:r>
            <a:r>
              <a:rPr lang="zh-CN" altLang="en-US"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这意味着训练数据中的噪音或者随机波动也被当做概念被模型学习了。而问题就在于这些概念不适用于新的数据，从而导致模型泛化性能的变差</a:t>
            </a:r>
            <a:r>
              <a:rPr lang="zh-CN" altLang="en-US"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smtClean="0">
                <a:latin typeface="Times New Roman" panose="02020603050405020304" pitchFamily="18" charset="0"/>
                <a:cs typeface="Times New Roman" panose="02020603050405020304" pitchFamily="18" charset="0"/>
              </a:rPr>
              <a:t>造成</a:t>
            </a:r>
            <a:r>
              <a:rPr lang="zh-CN" altLang="en-US" sz="2000" dirty="0">
                <a:latin typeface="Times New Roman" panose="02020603050405020304" pitchFamily="18" charset="0"/>
                <a:cs typeface="Times New Roman" panose="02020603050405020304" pitchFamily="18" charset="0"/>
              </a:rPr>
              <a:t>过拟合的</a:t>
            </a:r>
            <a:r>
              <a:rPr lang="zh-CN" altLang="en-US" sz="2000" dirty="0" smtClean="0">
                <a:latin typeface="Times New Roman" panose="02020603050405020304" pitchFamily="18" charset="0"/>
                <a:cs typeface="Times New Roman" panose="02020603050405020304" pitchFamily="18" charset="0"/>
              </a:rPr>
              <a:t>原因可以粗略归结</a:t>
            </a:r>
            <a:r>
              <a:rPr lang="zh-CN" altLang="en-US" sz="2000" dirty="0">
                <a:latin typeface="Times New Roman" panose="02020603050405020304" pitchFamily="18" charset="0"/>
                <a:cs typeface="Times New Roman" panose="02020603050405020304" pitchFamily="18" charset="0"/>
              </a:rPr>
              <a:t>为：模型过于复杂，参数过多。</a:t>
            </a:r>
          </a:p>
        </p:txBody>
      </p:sp>
    </p:spTree>
    <p:extLst>
      <p:ext uri="{BB962C8B-B14F-4D97-AF65-F5344CB8AC3E}">
        <p14:creationId xmlns:p14="http://schemas.microsoft.com/office/powerpoint/2010/main" val="6637024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zh-CN" sz="3600" b="1" dirty="0"/>
              <a:t>机器学习</a:t>
            </a:r>
            <a:r>
              <a:rPr lang="zh-CN" altLang="zh-CN" sz="3600" b="1" dirty="0" smtClean="0"/>
              <a:t>的</a:t>
            </a:r>
            <a:r>
              <a:rPr lang="zh-CN" altLang="en-US" sz="3600" b="1" dirty="0" smtClean="0"/>
              <a:t>基本</a:t>
            </a:r>
            <a:r>
              <a:rPr lang="zh-CN" altLang="zh-CN" sz="3600" b="1" dirty="0" smtClean="0"/>
              <a:t>原理</a:t>
            </a:r>
            <a:endParaRPr lang="zh-CN" altLang="en-US" sz="3600" b="1" dirty="0">
              <a:solidFill>
                <a:srgbClr val="7C1D20"/>
              </a:solidFill>
              <a:latin typeface="Times New Roman" panose="02020603050405020304" pitchFamily="18" charset="0"/>
              <a:ea typeface="华文中宋" panose="02010600040101010101" pitchFamily="2" charset="-122"/>
              <a:sym typeface="宋体" panose="02010600030101010101" pitchFamily="2" charset="-122"/>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37</a:t>
            </a:fld>
            <a:endParaRPr lang="zh-CN" altLang="en-US" smtClean="0"/>
          </a:p>
        </p:txBody>
      </p:sp>
      <p:sp>
        <p:nvSpPr>
          <p:cNvPr id="2" name="矩形 1"/>
          <p:cNvSpPr>
            <a:spLocks noChangeArrowheads="1"/>
          </p:cNvSpPr>
          <p:nvPr/>
        </p:nvSpPr>
        <p:spPr bwMode="auto">
          <a:xfrm>
            <a:off x="550863" y="98742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a:buSzPct val="150000"/>
            </a:pPr>
            <a:r>
              <a:rPr lang="zh-CN" altLang="en-US" sz="2800" b="1" dirty="0"/>
              <a:t>一切为了泛化：正则化</a:t>
            </a:r>
            <a:endParaRPr lang="zh-CN" altLang="en-US" sz="2800" dirty="0" smtClean="0">
              <a:latin typeface="Times New Roman" panose="02020603050405020304" pitchFamily="18" charset="0"/>
              <a:cs typeface="Times New Roman" panose="02020603050405020304" pitchFamily="18" charset="0"/>
            </a:endParaRPr>
          </a:p>
        </p:txBody>
      </p:sp>
      <p:sp>
        <p:nvSpPr>
          <p:cNvPr id="7" name="内容占位符 2"/>
          <p:cNvSpPr>
            <a:spLocks noGrp="1"/>
          </p:cNvSpPr>
          <p:nvPr>
            <p:ph idx="1"/>
          </p:nvPr>
        </p:nvSpPr>
        <p:spPr>
          <a:xfrm>
            <a:off x="456409" y="1642021"/>
            <a:ext cx="9780582" cy="5350012"/>
          </a:xfrm>
        </p:spPr>
        <p:txBody>
          <a:bodyPr>
            <a:normAutofit/>
          </a:bodyPr>
          <a:lstStyle/>
          <a:p>
            <a:pPr marL="342900" indent="-342900" defTabSz="1041400">
              <a:spcBef>
                <a:spcPct val="0"/>
              </a:spcBef>
              <a:buSzPct val="100000"/>
            </a:pPr>
            <a:r>
              <a:rPr lang="zh-CN" altLang="en-US" sz="2000" dirty="0">
                <a:latin typeface="Calibri" panose="020F0502020204030204" pitchFamily="34" charset="0"/>
                <a:ea typeface="宋体" panose="02010600030101010101" pitchFamily="2" charset="-122"/>
              </a:rPr>
              <a:t>为了克服最小二乘法的过度拟合，泛化能力差的问题，可以对</a:t>
            </a:r>
            <a:r>
              <a:rPr lang="en-US" altLang="zh-CN" sz="2000" dirty="0">
                <a:latin typeface="Calibri" panose="020F0502020204030204" pitchFamily="34" charset="0"/>
                <a:ea typeface="宋体" panose="02010600030101010101" pitchFamily="2" charset="-122"/>
              </a:rPr>
              <a:t>OLS</a:t>
            </a:r>
            <a:r>
              <a:rPr lang="zh-CN" altLang="en-US" sz="2000" dirty="0">
                <a:latin typeface="Calibri" panose="020F0502020204030204" pitchFamily="34" charset="0"/>
                <a:ea typeface="宋体" panose="02010600030101010101" pitchFamily="2" charset="-122"/>
              </a:rPr>
              <a:t>的回归参数进行一个惩罚，这个思路就叫做正则化（</a:t>
            </a:r>
            <a:r>
              <a:rPr lang="en-US" altLang="zh-CN" sz="2000" dirty="0">
                <a:latin typeface="Calibri" panose="020F0502020204030204" pitchFamily="34" charset="0"/>
                <a:ea typeface="宋体" panose="02010600030101010101" pitchFamily="2" charset="-122"/>
              </a:rPr>
              <a:t>Regularization)</a:t>
            </a:r>
            <a:r>
              <a:rPr lang="zh-CN" altLang="en-US" sz="2000" dirty="0">
                <a:latin typeface="Calibri" panose="020F0502020204030204" pitchFamily="34" charset="0"/>
                <a:ea typeface="宋体" panose="02010600030101010101" pitchFamily="2" charset="-122"/>
              </a:rPr>
              <a:t>。</a:t>
            </a:r>
            <a:endParaRPr lang="en-US" altLang="zh-CN" sz="2000" dirty="0">
              <a:latin typeface="Calibri" panose="020F0502020204030204" pitchFamily="34" charset="0"/>
              <a:ea typeface="宋体" panose="02010600030101010101" pitchFamily="2" charset="-122"/>
            </a:endParaRPr>
          </a:p>
          <a:p>
            <a:pPr marL="921385" fontAlgn="auto">
              <a:spcBef>
                <a:spcPts val="0"/>
              </a:spcBef>
              <a:buSzPct val="100000"/>
            </a:pPr>
            <a:endParaRPr lang="en-US" altLang="zh-CN" sz="2000" dirty="0">
              <a:latin typeface="Times New Roman" panose="02020603050405020304" pitchFamily="18" charset="0"/>
              <a:cs typeface="Times New Roman" panose="02020603050405020304" pitchFamily="18" charset="0"/>
            </a:endParaRPr>
          </a:p>
          <a:p>
            <a:pPr marL="342900" indent="-342900" defTabSz="1041400">
              <a:spcBef>
                <a:spcPct val="0"/>
              </a:spcBef>
              <a:buSzPct val="100000"/>
            </a:pPr>
            <a:r>
              <a:rPr lang="en-US" altLang="zh-CN" sz="2000" dirty="0">
                <a:latin typeface="Calibri" panose="020F0502020204030204" pitchFamily="34" charset="0"/>
                <a:ea typeface="宋体" panose="02010600030101010101" pitchFamily="2" charset="-122"/>
              </a:rPr>
              <a:t>Ridge</a:t>
            </a:r>
            <a:r>
              <a:rPr lang="zh-CN" altLang="en-US" sz="2000" dirty="0">
                <a:latin typeface="Calibri" panose="020F0502020204030204" pitchFamily="34" charset="0"/>
                <a:ea typeface="宋体" panose="02010600030101010101" pitchFamily="2" charset="-122"/>
              </a:rPr>
              <a:t>回归和</a:t>
            </a:r>
            <a:r>
              <a:rPr lang="en-US" altLang="zh-CN" sz="2000" dirty="0">
                <a:latin typeface="Calibri" panose="020F0502020204030204" pitchFamily="34" charset="0"/>
                <a:ea typeface="宋体" panose="02010600030101010101" pitchFamily="2" charset="-122"/>
              </a:rPr>
              <a:t>Lasso</a:t>
            </a:r>
            <a:r>
              <a:rPr lang="zh-CN" altLang="en-US" sz="2000" dirty="0">
                <a:latin typeface="Calibri" panose="020F0502020204030204" pitchFamily="34" charset="0"/>
                <a:ea typeface="宋体" panose="02010600030101010101" pitchFamily="2" charset="-122"/>
              </a:rPr>
              <a:t>回归都是这个思路当中的一种。具体而言，在目标函数</a:t>
            </a:r>
            <a:r>
              <a:rPr lang="en-US" altLang="zh-CN" sz="2000" dirty="0">
                <a:latin typeface="Calibri" panose="020F0502020204030204" pitchFamily="34" charset="0"/>
                <a:ea typeface="宋体" panose="02010600030101010101" pitchFamily="2" charset="-122"/>
              </a:rPr>
              <a:t>(</a:t>
            </a:r>
            <a:r>
              <a:rPr lang="zh-CN" altLang="en-US" sz="2000" dirty="0">
                <a:latin typeface="Calibri" panose="020F0502020204030204" pitchFamily="34" charset="0"/>
                <a:ea typeface="宋体" panose="02010600030101010101" pitchFamily="2" charset="-122"/>
              </a:rPr>
              <a:t>损失函数）上加上如下的惩罚。其中，参数可以通过交叉验证等方式获取</a:t>
            </a:r>
            <a:endParaRPr lang="en-US" altLang="zh-CN" sz="2000" dirty="0">
              <a:latin typeface="Calibri" panose="020F0502020204030204" pitchFamily="34" charset="0"/>
              <a:ea typeface="宋体" panose="02010600030101010101" pitchFamily="2" charset="-122"/>
            </a:endParaRPr>
          </a:p>
          <a:p>
            <a:pPr marL="921385">
              <a:spcBef>
                <a:spcPts val="0"/>
              </a:spcBef>
              <a:buSzPct val="100000"/>
            </a:pPr>
            <a:endParaRPr lang="en-US" altLang="zh-CN" sz="2000" dirty="0">
              <a:latin typeface="Times New Roman" panose="02020603050405020304" pitchFamily="18" charset="0"/>
              <a:cs typeface="Times New Roman" panose="02020603050405020304" pitchFamily="18" charset="0"/>
            </a:endParaRPr>
          </a:p>
          <a:p>
            <a:pPr marL="921385">
              <a:spcBef>
                <a:spcPts val="0"/>
              </a:spcBef>
              <a:buSzPct val="100000"/>
            </a:pPr>
            <a:endParaRPr lang="en-US" altLang="zh-CN" sz="2000" dirty="0" smtClean="0">
              <a:latin typeface="Times New Roman" panose="02020603050405020304" pitchFamily="18" charset="0"/>
              <a:cs typeface="Times New Roman" panose="02020603050405020304" pitchFamily="18" charset="0"/>
            </a:endParaRPr>
          </a:p>
          <a:p>
            <a:pPr marL="921385">
              <a:spcBef>
                <a:spcPts val="0"/>
              </a:spcBef>
              <a:buSzPct val="100000"/>
            </a:pPr>
            <a:endParaRPr lang="en-US" altLang="zh-CN" sz="2000" dirty="0">
              <a:latin typeface="Times New Roman" panose="02020603050405020304" pitchFamily="18" charset="0"/>
              <a:cs typeface="Times New Roman" panose="02020603050405020304" pitchFamily="18" charset="0"/>
            </a:endParaRPr>
          </a:p>
          <a:p>
            <a:pPr marL="921385">
              <a:spcBef>
                <a:spcPts val="0"/>
              </a:spcBef>
              <a:buSzPct val="100000"/>
            </a:pPr>
            <a:endParaRPr lang="en-US" altLang="zh-CN" sz="2000" dirty="0" smtClean="0">
              <a:latin typeface="Times New Roman" panose="02020603050405020304" pitchFamily="18" charset="0"/>
              <a:cs typeface="Times New Roman" panose="02020603050405020304" pitchFamily="18" charset="0"/>
            </a:endParaRPr>
          </a:p>
          <a:p>
            <a:pPr marL="921385">
              <a:spcBef>
                <a:spcPts val="0"/>
              </a:spcBef>
              <a:buSzPct val="100000"/>
            </a:pPr>
            <a:endParaRPr lang="en-US" altLang="zh-CN" sz="2000" dirty="0">
              <a:latin typeface="Times New Roman" panose="02020603050405020304" pitchFamily="18" charset="0"/>
              <a:cs typeface="Times New Roman" panose="02020603050405020304" pitchFamily="18" charset="0"/>
            </a:endParaRPr>
          </a:p>
          <a:p>
            <a:pPr marL="921385">
              <a:spcBef>
                <a:spcPts val="0"/>
              </a:spcBef>
              <a:buSzPct val="100000"/>
            </a:pPr>
            <a:endParaRPr lang="en-US" altLang="zh-CN" sz="2000" dirty="0" smtClean="0">
              <a:latin typeface="Times New Roman" panose="02020603050405020304" pitchFamily="18" charset="0"/>
              <a:cs typeface="Times New Roman" panose="02020603050405020304" pitchFamily="18" charset="0"/>
            </a:endParaRPr>
          </a:p>
          <a:p>
            <a:pPr marL="921385">
              <a:spcBef>
                <a:spcPts val="0"/>
              </a:spcBef>
              <a:buSzPct val="100000"/>
            </a:pPr>
            <a:endParaRPr lang="en-US" altLang="zh-CN" sz="2000" dirty="0">
              <a:latin typeface="Times New Roman" panose="02020603050405020304" pitchFamily="18" charset="0"/>
              <a:cs typeface="Times New Roman" panose="02020603050405020304" pitchFamily="18" charset="0"/>
            </a:endParaRPr>
          </a:p>
          <a:p>
            <a:pPr marL="921385">
              <a:spcBef>
                <a:spcPts val="0"/>
              </a:spcBef>
              <a:buSzPct val="100000"/>
            </a:pPr>
            <a:endParaRPr lang="en-US" altLang="zh-CN" sz="2000" dirty="0" smtClean="0">
              <a:latin typeface="Times New Roman" panose="02020603050405020304" pitchFamily="18" charset="0"/>
              <a:cs typeface="Times New Roman" panose="02020603050405020304" pitchFamily="18" charset="0"/>
            </a:endParaRPr>
          </a:p>
          <a:p>
            <a:pPr marL="342900" indent="-342900" defTabSz="1041400">
              <a:spcBef>
                <a:spcPct val="0"/>
              </a:spcBef>
              <a:buSzPct val="100000"/>
            </a:pPr>
            <a:r>
              <a:rPr lang="zh-CN" altLang="en-US" sz="2000" dirty="0">
                <a:latin typeface="Calibri" panose="020F0502020204030204" pitchFamily="34" charset="0"/>
                <a:ea typeface="宋体" panose="02010600030101010101" pitchFamily="2" charset="-122"/>
              </a:rPr>
              <a:t>牺牲无偏性，提高泛化能力：可以证明存在参数     ，使得上述回归泛化能力强于</a:t>
            </a:r>
            <a:r>
              <a:rPr lang="en-US" altLang="zh-CN" sz="2000" dirty="0">
                <a:latin typeface="Calibri" panose="020F0502020204030204" pitchFamily="34" charset="0"/>
                <a:ea typeface="宋体" panose="02010600030101010101" pitchFamily="2" charset="-122"/>
              </a:rPr>
              <a:t>OLS</a:t>
            </a:r>
            <a:r>
              <a:rPr lang="zh-CN" altLang="en-US" sz="2000" dirty="0">
                <a:latin typeface="Calibri" panose="020F0502020204030204" pitchFamily="34" charset="0"/>
                <a:ea typeface="宋体" panose="02010600030101010101" pitchFamily="2" charset="-122"/>
              </a:rPr>
              <a:t>回归</a:t>
            </a:r>
            <a:endParaRPr lang="en-US" altLang="zh-CN" sz="2000" dirty="0">
              <a:latin typeface="Calibri" panose="020F0502020204030204" pitchFamily="34" charset="0"/>
              <a:ea typeface="宋体" panose="02010600030101010101" pitchFamily="2" charset="-122"/>
            </a:endParaRPr>
          </a:p>
        </p:txBody>
      </p:sp>
      <p:sp>
        <p:nvSpPr>
          <p:cNvPr id="9" name="内容占位符 6"/>
          <p:cNvSpPr txBox="1">
            <a:spLocks/>
          </p:cNvSpPr>
          <p:nvPr/>
        </p:nvSpPr>
        <p:spPr>
          <a:xfrm>
            <a:off x="534670" y="1764295"/>
            <a:ext cx="9624060" cy="4990084"/>
          </a:xfrm>
          <a:prstGeom prst="rect">
            <a:avLst/>
          </a:prstGeom>
        </p:spPr>
        <p:txBody>
          <a:bodyPr vert="horz" lIns="104306" tIns="52153" rIns="104306" bIns="52153" rtlCol="0">
            <a:normAutofit/>
          </a:bodyPr>
          <a:lstStyle>
            <a:lvl1pPr marL="391160" indent="-391160" algn="l" defTabSz="104330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725" indent="-325755" algn="l" defTabSz="104330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655" indent="-260985" algn="l" defTabSz="104330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625" indent="-260985" algn="l" defTabSz="104330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960" indent="-260985" algn="l" defTabSz="104330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295" indent="-260985" algn="l" defTabSz="104330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330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330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330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buSzPct val="150000"/>
            </a:pPr>
            <a:endParaRPr lang="en-US" altLang="zh-CN" sz="2400" dirty="0" smtClean="0">
              <a:latin typeface="Times New Roman" panose="02020603050405020304" pitchFamily="18" charset="0"/>
              <a:cs typeface="Times New Roman" panose="02020603050405020304" pitchFamily="18" charset="0"/>
            </a:endParaRPr>
          </a:p>
          <a:p>
            <a:pPr>
              <a:buSzPct val="150000"/>
            </a:pPr>
            <a:endParaRPr lang="en-US" altLang="zh-CN" sz="2400" dirty="0" smtClean="0">
              <a:latin typeface="Times New Roman" panose="02020603050405020304" pitchFamily="18" charset="0"/>
              <a:cs typeface="Times New Roman" panose="02020603050405020304" pitchFamily="18" charset="0"/>
            </a:endParaRPr>
          </a:p>
          <a:p>
            <a:pPr>
              <a:buSzPct val="150000"/>
            </a:pPr>
            <a:endParaRPr lang="en-US" altLang="zh-CN" sz="2400" dirty="0" smtClean="0">
              <a:latin typeface="Times New Roman" panose="02020603050405020304" pitchFamily="18" charset="0"/>
              <a:cs typeface="Times New Roman" panose="02020603050405020304" pitchFamily="18" charset="0"/>
            </a:endParaRPr>
          </a:p>
          <a:p>
            <a:pPr marL="0" indent="0">
              <a:buSzPct val="150000"/>
              <a:buNone/>
            </a:pPr>
            <a:endParaRPr lang="en-US" altLang="zh-CN" sz="2400" dirty="0">
              <a:latin typeface="Times New Roman" panose="02020603050405020304" pitchFamily="18" charset="0"/>
              <a:cs typeface="Times New Roman" panose="02020603050405020304" pitchFamily="18" charset="0"/>
            </a:endParaRPr>
          </a:p>
          <a:p>
            <a:pPr marL="0" indent="0">
              <a:buSzPct val="150000"/>
              <a:buNone/>
            </a:pPr>
            <a:endParaRPr lang="en-US" altLang="zh-CN" sz="2400" dirty="0" smtClean="0">
              <a:latin typeface="Times New Roman" panose="02020603050405020304" pitchFamily="18" charset="0"/>
              <a:cs typeface="Times New Roman" panose="02020603050405020304" pitchFamily="18" charset="0"/>
            </a:endParaRPr>
          </a:p>
          <a:p>
            <a:pPr marL="0" indent="0">
              <a:buSzPct val="150000"/>
              <a:buNone/>
            </a:pPr>
            <a:endParaRPr lang="en-US" altLang="zh-CN" sz="2400" dirty="0">
              <a:latin typeface="Times New Roman" panose="02020603050405020304" pitchFamily="18" charset="0"/>
              <a:cs typeface="Times New Roman" panose="02020603050405020304" pitchFamily="18" charset="0"/>
            </a:endParaRPr>
          </a:p>
        </p:txBody>
      </p:sp>
      <p:graphicFrame>
        <p:nvGraphicFramePr>
          <p:cNvPr id="10" name="对象 9"/>
          <p:cNvGraphicFramePr>
            <a:graphicFrameLocks noChangeAspect="1"/>
          </p:cNvGraphicFramePr>
          <p:nvPr>
            <p:extLst>
              <p:ext uri="{D42A27DB-BD31-4B8C-83A1-F6EECF244321}">
                <p14:modId xmlns:p14="http://schemas.microsoft.com/office/powerpoint/2010/main" val="2956868521"/>
              </p:ext>
            </p:extLst>
          </p:nvPr>
        </p:nvGraphicFramePr>
        <p:xfrm>
          <a:off x="4001097" y="3542024"/>
          <a:ext cx="3246189" cy="902912"/>
        </p:xfrm>
        <a:graphic>
          <a:graphicData uri="http://schemas.openxmlformats.org/presentationml/2006/ole">
            <mc:AlternateContent xmlns:mc="http://schemas.openxmlformats.org/markup-compatibility/2006">
              <mc:Choice xmlns:v="urn:schemas-microsoft-com:vml" Requires="v">
                <p:oleObj spid="_x0000_s2458" name="Equation" r:id="rId5" imgW="1549080" imgH="431640" progId="Equation.DSMT4">
                  <p:embed/>
                </p:oleObj>
              </mc:Choice>
              <mc:Fallback>
                <p:oleObj name="Equation" r:id="rId5" imgW="1549080" imgH="431640" progId="Equation.DSMT4">
                  <p:embed/>
                  <p:pic>
                    <p:nvPicPr>
                      <p:cNvPr id="6" name="对象 5"/>
                      <p:cNvPicPr/>
                      <p:nvPr/>
                    </p:nvPicPr>
                    <p:blipFill>
                      <a:blip r:embed="rId6"/>
                      <a:stretch>
                        <a:fillRect/>
                      </a:stretch>
                    </p:blipFill>
                    <p:spPr>
                      <a:xfrm>
                        <a:off x="4001097" y="3542024"/>
                        <a:ext cx="3246189" cy="902912"/>
                      </a:xfrm>
                      <a:prstGeom prst="rect">
                        <a:avLst/>
                      </a:prstGeom>
                    </p:spPr>
                  </p:pic>
                </p:oleObj>
              </mc:Fallback>
            </mc:AlternateContent>
          </a:graphicData>
        </a:graphic>
      </p:graphicFrame>
      <p:sp>
        <p:nvSpPr>
          <p:cNvPr id="11" name="矩形 10"/>
          <p:cNvSpPr/>
          <p:nvPr/>
        </p:nvSpPr>
        <p:spPr>
          <a:xfrm>
            <a:off x="1890316" y="3782191"/>
            <a:ext cx="1415772" cy="461665"/>
          </a:xfrm>
          <a:prstGeom prst="rect">
            <a:avLst/>
          </a:prstGeom>
        </p:spPr>
        <p:txBody>
          <a:bodyPr wrap="none">
            <a:spAutoFit/>
          </a:bodyPr>
          <a:lstStyle/>
          <a:p>
            <a:r>
              <a:rPr lang="zh-CN" altLang="en-US" sz="2400" dirty="0"/>
              <a:t>岭回归：</a:t>
            </a:r>
          </a:p>
        </p:txBody>
      </p:sp>
      <p:graphicFrame>
        <p:nvGraphicFramePr>
          <p:cNvPr id="12" name="对象 11"/>
          <p:cNvGraphicFramePr>
            <a:graphicFrameLocks noChangeAspect="1"/>
          </p:cNvGraphicFramePr>
          <p:nvPr>
            <p:extLst>
              <p:ext uri="{D42A27DB-BD31-4B8C-83A1-F6EECF244321}">
                <p14:modId xmlns:p14="http://schemas.microsoft.com/office/powerpoint/2010/main" val="1628989706"/>
              </p:ext>
            </p:extLst>
          </p:nvPr>
        </p:nvGraphicFramePr>
        <p:xfrm>
          <a:off x="4001097" y="4694139"/>
          <a:ext cx="3406794" cy="941351"/>
        </p:xfrm>
        <a:graphic>
          <a:graphicData uri="http://schemas.openxmlformats.org/presentationml/2006/ole">
            <mc:AlternateContent xmlns:mc="http://schemas.openxmlformats.org/markup-compatibility/2006">
              <mc:Choice xmlns:v="urn:schemas-microsoft-com:vml" Requires="v">
                <p:oleObj spid="_x0000_s2459" name="Equation" r:id="rId7" imgW="1562040" imgH="431640" progId="Equation.DSMT4">
                  <p:embed/>
                </p:oleObj>
              </mc:Choice>
              <mc:Fallback>
                <p:oleObj name="Equation" r:id="rId7" imgW="1562040" imgH="431640" progId="Equation.DSMT4">
                  <p:embed/>
                  <p:pic>
                    <p:nvPicPr>
                      <p:cNvPr id="8" name="对象 7"/>
                      <p:cNvPicPr/>
                      <p:nvPr/>
                    </p:nvPicPr>
                    <p:blipFill>
                      <a:blip r:embed="rId8"/>
                      <a:stretch>
                        <a:fillRect/>
                      </a:stretch>
                    </p:blipFill>
                    <p:spPr>
                      <a:xfrm>
                        <a:off x="4001097" y="4694139"/>
                        <a:ext cx="3406794" cy="941351"/>
                      </a:xfrm>
                      <a:prstGeom prst="rect">
                        <a:avLst/>
                      </a:prstGeom>
                    </p:spPr>
                  </p:pic>
                </p:oleObj>
              </mc:Fallback>
            </mc:AlternateContent>
          </a:graphicData>
        </a:graphic>
      </p:graphicFrame>
      <p:sp>
        <p:nvSpPr>
          <p:cNvPr id="13" name="矩形 12"/>
          <p:cNvSpPr/>
          <p:nvPr/>
        </p:nvSpPr>
        <p:spPr>
          <a:xfrm>
            <a:off x="1796732" y="4703150"/>
            <a:ext cx="1826141" cy="461665"/>
          </a:xfrm>
          <a:prstGeom prst="rect">
            <a:avLst/>
          </a:prstGeom>
        </p:spPr>
        <p:txBody>
          <a:bodyPr wrap="none">
            <a:spAutoFit/>
          </a:bodyPr>
          <a:lstStyle/>
          <a:p>
            <a:r>
              <a:rPr lang="en-US" altLang="zh-CN" sz="2400" dirty="0">
                <a:latin typeface="Times New Roman" panose="02020603050405020304" pitchFamily="18" charset="0"/>
                <a:cs typeface="Times New Roman" panose="02020603050405020304" pitchFamily="18" charset="0"/>
              </a:rPr>
              <a:t>Lasso</a:t>
            </a:r>
            <a:r>
              <a:rPr lang="zh-CN" altLang="en-US" sz="2400" dirty="0">
                <a:latin typeface="Times New Roman" panose="02020603050405020304" pitchFamily="18" charset="0"/>
                <a:cs typeface="Times New Roman" panose="02020603050405020304" pitchFamily="18" charset="0"/>
              </a:rPr>
              <a:t>回归</a:t>
            </a:r>
            <a:r>
              <a:rPr lang="zh-CN" altLang="en-US" sz="2400" dirty="0"/>
              <a:t>：</a:t>
            </a:r>
          </a:p>
        </p:txBody>
      </p:sp>
      <mc:AlternateContent xmlns:mc="http://schemas.openxmlformats.org/markup-compatibility/2006" xmlns:a14="http://schemas.microsoft.com/office/drawing/2010/main">
        <mc:Choice Requires="a14">
          <p:sp>
            <p:nvSpPr>
              <p:cNvPr id="14" name="矩形 13"/>
              <p:cNvSpPr/>
              <p:nvPr/>
            </p:nvSpPr>
            <p:spPr>
              <a:xfrm>
                <a:off x="6239216" y="5644501"/>
                <a:ext cx="389658" cy="4154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𝜆</m:t>
                      </m:r>
                    </m:oMath>
                  </m:oMathPara>
                </a14:m>
                <a:endParaRPr lang="zh-CN" altLang="en-US" dirty="0"/>
              </a:p>
            </p:txBody>
          </p:sp>
        </mc:Choice>
        <mc:Fallback xmlns="">
          <p:sp>
            <p:nvSpPr>
              <p:cNvPr id="14" name="矩形 13"/>
              <p:cNvSpPr>
                <a:spLocks noRot="1" noChangeAspect="1" noMove="1" noResize="1" noEditPoints="1" noAdjustHandles="1" noChangeArrowheads="1" noChangeShapeType="1" noTextEdit="1"/>
              </p:cNvSpPr>
              <p:nvPr/>
            </p:nvSpPr>
            <p:spPr>
              <a:xfrm>
                <a:off x="6239216" y="5644501"/>
                <a:ext cx="389658" cy="415498"/>
              </a:xfrm>
              <a:prstGeom prst="rect">
                <a:avLst/>
              </a:prstGeom>
              <a:blipFill>
                <a:blip r:embed="rId9"/>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712541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zh-CN" sz="3600" b="1" dirty="0"/>
              <a:t>机器学习</a:t>
            </a:r>
            <a:r>
              <a:rPr lang="zh-CN" altLang="zh-CN" sz="3600" b="1" dirty="0" smtClean="0"/>
              <a:t>的</a:t>
            </a:r>
            <a:r>
              <a:rPr lang="zh-CN" altLang="en-US" sz="3600" b="1" dirty="0" smtClean="0"/>
              <a:t>基本</a:t>
            </a:r>
            <a:r>
              <a:rPr lang="zh-CN" altLang="zh-CN" sz="3600" b="1" dirty="0" smtClean="0"/>
              <a:t>原理</a:t>
            </a:r>
            <a:endParaRPr lang="zh-CN" altLang="en-US" sz="3600" b="1" dirty="0">
              <a:solidFill>
                <a:srgbClr val="7C1D20"/>
              </a:solidFill>
              <a:latin typeface="Times New Roman" panose="02020603050405020304" pitchFamily="18" charset="0"/>
              <a:ea typeface="华文中宋" panose="02010600040101010101" pitchFamily="2" charset="-122"/>
              <a:sym typeface="宋体" panose="02010600030101010101" pitchFamily="2" charset="-122"/>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38</a:t>
            </a:fld>
            <a:endParaRPr lang="zh-CN" altLang="en-US" smtClean="0"/>
          </a:p>
        </p:txBody>
      </p:sp>
      <p:sp>
        <p:nvSpPr>
          <p:cNvPr id="8" name="内容占位符 4"/>
          <p:cNvSpPr>
            <a:spLocks noGrp="1"/>
          </p:cNvSpPr>
          <p:nvPr>
            <p:ph idx="1"/>
          </p:nvPr>
        </p:nvSpPr>
        <p:spPr>
          <a:xfrm>
            <a:off x="550821" y="987425"/>
            <a:ext cx="10644229" cy="5735638"/>
          </a:xfrm>
        </p:spPr>
        <p:txBody>
          <a:bodyPr>
            <a:normAutofit lnSpcReduction="10000"/>
          </a:bodyPr>
          <a:lstStyle/>
          <a:p>
            <a:pPr marL="0" indent="0" defTabSz="1041400">
              <a:spcBef>
                <a:spcPct val="0"/>
              </a:spcBef>
              <a:buSzPct val="150000"/>
              <a:buNone/>
            </a:pPr>
            <a:r>
              <a:rPr lang="zh-CN" altLang="en-US" sz="3000" b="1" dirty="0">
                <a:latin typeface="Calibri" panose="020F0502020204030204" pitchFamily="34" charset="0"/>
                <a:ea typeface="宋体" panose="02010600030101010101" pitchFamily="2" charset="-122"/>
              </a:rPr>
              <a:t>一切为了泛化：集成算法</a:t>
            </a:r>
            <a:endParaRPr lang="en-US" altLang="zh-CN" sz="3000" b="1" dirty="0">
              <a:latin typeface="Calibri" panose="020F0502020204030204" pitchFamily="34" charset="0"/>
              <a:ea typeface="宋体" panose="02010600030101010101" pitchFamily="2" charset="-122"/>
            </a:endParaRPr>
          </a:p>
          <a:p>
            <a:pPr>
              <a:buSzPct val="150000"/>
            </a:pPr>
            <a:endParaRPr lang="en-US" altLang="zh-CN" sz="2400" b="1" dirty="0">
              <a:latin typeface="Times New Roman" panose="02020603050405020304" pitchFamily="18" charset="0"/>
              <a:cs typeface="Times New Roman" panose="02020603050405020304" pitchFamily="18" charset="0"/>
            </a:endParaRPr>
          </a:p>
          <a:p>
            <a:pPr>
              <a:buSzPct val="150000"/>
            </a:pPr>
            <a:r>
              <a:rPr lang="zh-CN" altLang="en-US" sz="2200" dirty="0" smtClean="0">
                <a:latin typeface="Times New Roman" panose="02020603050405020304" pitchFamily="18" charset="0"/>
                <a:cs typeface="Times New Roman" panose="02020603050405020304" pitchFamily="18" charset="0"/>
              </a:rPr>
              <a:t>为了</a:t>
            </a:r>
            <a:r>
              <a:rPr lang="zh-CN" altLang="en-US" sz="2200" dirty="0">
                <a:latin typeface="Times New Roman" panose="02020603050405020304" pitchFamily="18" charset="0"/>
                <a:cs typeface="Times New Roman" panose="02020603050405020304" pitchFamily="18" charset="0"/>
              </a:rPr>
              <a:t>更好预测，机器学习什么事都干得出来，甚至会放弃可解释性</a:t>
            </a:r>
            <a:endParaRPr lang="en-US" altLang="zh-CN" sz="2200" dirty="0">
              <a:latin typeface="Times New Roman" panose="02020603050405020304" pitchFamily="18" charset="0"/>
              <a:cs typeface="Times New Roman" panose="02020603050405020304" pitchFamily="18" charset="0"/>
            </a:endParaRPr>
          </a:p>
          <a:p>
            <a:pPr>
              <a:buSzPct val="150000"/>
            </a:pPr>
            <a:endParaRPr lang="en-US" altLang="zh-CN" sz="2200" dirty="0">
              <a:latin typeface="Times New Roman" panose="02020603050405020304" pitchFamily="18" charset="0"/>
              <a:cs typeface="Times New Roman" panose="02020603050405020304" pitchFamily="18" charset="0"/>
            </a:endParaRPr>
          </a:p>
          <a:p>
            <a:pPr>
              <a:buSzPct val="150000"/>
            </a:pPr>
            <a:r>
              <a:rPr lang="zh-CN" altLang="en-US" sz="2200" dirty="0">
                <a:latin typeface="Times New Roman" panose="02020603050405020304" pitchFamily="18" charset="0"/>
                <a:cs typeface="Times New Roman" panose="02020603050405020304" pitchFamily="18" charset="0"/>
              </a:rPr>
              <a:t>比如，不用全样本回归（分类），而是对原始样本、特征进行随机抽样，</a:t>
            </a:r>
            <a:r>
              <a:rPr lang="en-US" altLang="zh-CN" sz="2200" dirty="0">
                <a:latin typeface="Times New Roman" panose="02020603050405020304" pitchFamily="18" charset="0"/>
                <a:cs typeface="Times New Roman" panose="02020603050405020304" pitchFamily="18" charset="0"/>
              </a:rPr>
              <a:t>N</a:t>
            </a:r>
            <a:r>
              <a:rPr lang="zh-CN" altLang="en-US" sz="2200" dirty="0">
                <a:latin typeface="Times New Roman" panose="02020603050405020304" pitchFamily="18" charset="0"/>
                <a:cs typeface="Times New Roman" panose="02020603050405020304" pitchFamily="18" charset="0"/>
              </a:rPr>
              <a:t>次抽样得到回归（分类）结果，求平均（投票</a:t>
            </a:r>
            <a:r>
              <a:rPr lang="zh-CN" altLang="en-US" sz="2200" dirty="0" smtClean="0">
                <a:latin typeface="Times New Roman" panose="02020603050405020304" pitchFamily="18" charset="0"/>
                <a:cs typeface="Times New Roman" panose="02020603050405020304" pitchFamily="18" charset="0"/>
              </a:rPr>
              <a:t>）</a:t>
            </a:r>
            <a:endParaRPr lang="en-US" altLang="zh-CN" sz="2200" dirty="0" smtClean="0">
              <a:latin typeface="Times New Roman" panose="02020603050405020304" pitchFamily="18" charset="0"/>
              <a:cs typeface="Times New Roman" panose="02020603050405020304" pitchFamily="18" charset="0"/>
            </a:endParaRPr>
          </a:p>
          <a:p>
            <a:pPr>
              <a:buSzPct val="150000"/>
            </a:pPr>
            <a:endParaRPr lang="en-US" altLang="zh-CN" sz="2200" dirty="0">
              <a:latin typeface="Times New Roman" panose="02020603050405020304" pitchFamily="18" charset="0"/>
              <a:cs typeface="Times New Roman" panose="02020603050405020304" pitchFamily="18" charset="0"/>
            </a:endParaRPr>
          </a:p>
          <a:p>
            <a:pPr>
              <a:buSzPct val="150000"/>
            </a:pPr>
            <a:endParaRPr lang="en-US" altLang="zh-CN" sz="2200" dirty="0" smtClean="0">
              <a:latin typeface="Times New Roman" panose="02020603050405020304" pitchFamily="18" charset="0"/>
              <a:cs typeface="Times New Roman" panose="02020603050405020304" pitchFamily="18" charset="0"/>
            </a:endParaRPr>
          </a:p>
          <a:p>
            <a:pPr>
              <a:buSzPct val="150000"/>
            </a:pPr>
            <a:endParaRPr lang="en-US" altLang="zh-CN" sz="2200" dirty="0">
              <a:latin typeface="Times New Roman" panose="02020603050405020304" pitchFamily="18" charset="0"/>
              <a:cs typeface="Times New Roman" panose="02020603050405020304" pitchFamily="18" charset="0"/>
            </a:endParaRPr>
          </a:p>
          <a:p>
            <a:pPr>
              <a:buSzPct val="150000"/>
            </a:pPr>
            <a:endParaRPr lang="en-US" altLang="zh-CN" sz="2200" dirty="0" smtClean="0">
              <a:latin typeface="Times New Roman" panose="02020603050405020304" pitchFamily="18" charset="0"/>
              <a:cs typeface="Times New Roman" panose="02020603050405020304" pitchFamily="18" charset="0"/>
            </a:endParaRPr>
          </a:p>
          <a:p>
            <a:pPr>
              <a:buSzPct val="150000"/>
            </a:pPr>
            <a:endParaRPr lang="en-US" altLang="zh-CN" sz="2200" dirty="0" smtClean="0">
              <a:latin typeface="Times New Roman" panose="02020603050405020304" pitchFamily="18" charset="0"/>
              <a:cs typeface="Times New Roman" panose="02020603050405020304" pitchFamily="18" charset="0"/>
            </a:endParaRPr>
          </a:p>
          <a:p>
            <a:pPr>
              <a:buSzPct val="150000"/>
            </a:pPr>
            <a:endParaRPr lang="en-US" altLang="zh-CN" sz="2200" dirty="0">
              <a:latin typeface="Times New Roman" panose="02020603050405020304" pitchFamily="18" charset="0"/>
              <a:cs typeface="Times New Roman" panose="02020603050405020304" pitchFamily="18" charset="0"/>
            </a:endParaRPr>
          </a:p>
          <a:p>
            <a:pPr>
              <a:buSzPct val="150000"/>
            </a:pPr>
            <a:endParaRPr lang="en-US" altLang="zh-CN" sz="2200" dirty="0" smtClean="0">
              <a:latin typeface="Times New Roman" panose="02020603050405020304" pitchFamily="18" charset="0"/>
              <a:cs typeface="Times New Roman" panose="02020603050405020304" pitchFamily="18" charset="0"/>
            </a:endParaRPr>
          </a:p>
          <a:p>
            <a:pPr>
              <a:buSzPct val="150000"/>
            </a:pPr>
            <a:endParaRPr lang="en-US" altLang="zh-CN" sz="2200" dirty="0">
              <a:latin typeface="Times New Roman" panose="02020603050405020304" pitchFamily="18" charset="0"/>
              <a:cs typeface="Times New Roman" panose="02020603050405020304" pitchFamily="18" charset="0"/>
            </a:endParaRPr>
          </a:p>
          <a:p>
            <a:pPr>
              <a:buSzPct val="150000"/>
            </a:pPr>
            <a:r>
              <a:rPr lang="zh-CN" altLang="en-US" sz="2200" dirty="0" smtClean="0">
                <a:latin typeface="Times New Roman" panose="02020603050405020304" pitchFamily="18" charset="0"/>
                <a:cs typeface="Times New Roman" panose="02020603050405020304" pitchFamily="18" charset="0"/>
              </a:rPr>
              <a:t>这就是所谓“集成算法”，其中代表性算法为随机森林。</a:t>
            </a:r>
            <a:endParaRPr lang="zh-CN" altLang="en-US" sz="2200" dirty="0">
              <a:latin typeface="Times New Roman" panose="02020603050405020304" pitchFamily="18" charset="0"/>
              <a:cs typeface="Times New Roman" panose="02020603050405020304" pitchFamily="18" charset="0"/>
            </a:endParaRPr>
          </a:p>
        </p:txBody>
      </p:sp>
      <p:pic>
        <p:nvPicPr>
          <p:cNvPr id="9" name="内容占位符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9197" y="3285784"/>
            <a:ext cx="5016968" cy="2769784"/>
          </a:xfrm>
          <a:prstGeom prst="rect">
            <a:avLst/>
          </a:prstGeom>
        </p:spPr>
      </p:pic>
    </p:spTree>
    <p:extLst>
      <p:ext uri="{BB962C8B-B14F-4D97-AF65-F5344CB8AC3E}">
        <p14:creationId xmlns:p14="http://schemas.microsoft.com/office/powerpoint/2010/main" val="10318820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zh-CN" sz="3600" b="1" dirty="0"/>
              <a:t>机器学习</a:t>
            </a:r>
            <a:r>
              <a:rPr lang="zh-CN" altLang="zh-CN" sz="3600" b="1" dirty="0" smtClean="0"/>
              <a:t>的</a:t>
            </a:r>
            <a:r>
              <a:rPr lang="zh-CN" altLang="en-US" sz="3600" b="1" dirty="0" smtClean="0"/>
              <a:t>基本</a:t>
            </a:r>
            <a:r>
              <a:rPr lang="zh-CN" altLang="zh-CN" sz="3600" b="1" dirty="0" smtClean="0"/>
              <a:t>原理</a:t>
            </a:r>
            <a:endParaRPr lang="zh-CN" altLang="en-US" sz="3600" b="1" dirty="0">
              <a:solidFill>
                <a:srgbClr val="7C1D20"/>
              </a:solidFill>
              <a:latin typeface="Times New Roman" panose="02020603050405020304" pitchFamily="18" charset="0"/>
              <a:ea typeface="华文中宋" panose="02010600040101010101" pitchFamily="2" charset="-122"/>
              <a:sym typeface="宋体" panose="02010600030101010101" pitchFamily="2" charset="-122"/>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39</a:t>
            </a:fld>
            <a:endParaRPr lang="zh-CN" altLang="en-US" smtClean="0"/>
          </a:p>
        </p:txBody>
      </p:sp>
      <p:sp>
        <p:nvSpPr>
          <p:cNvPr id="7" name="内容占位符 2"/>
          <p:cNvSpPr>
            <a:spLocks noGrp="1"/>
          </p:cNvSpPr>
          <p:nvPr>
            <p:ph idx="1"/>
          </p:nvPr>
        </p:nvSpPr>
        <p:spPr>
          <a:xfrm>
            <a:off x="622826" y="987425"/>
            <a:ext cx="9686199" cy="5472608"/>
          </a:xfrm>
        </p:spPr>
        <p:txBody>
          <a:bodyPr>
            <a:normAutofit lnSpcReduction="10000"/>
          </a:bodyPr>
          <a:lstStyle/>
          <a:p>
            <a:pPr marL="0" indent="0">
              <a:buSzPct val="150000"/>
              <a:buNone/>
            </a:pPr>
            <a:r>
              <a:rPr lang="zh-CN" altLang="en-US" sz="2800" b="1" dirty="0"/>
              <a:t>一切为了泛化：深度</a:t>
            </a:r>
            <a:r>
              <a:rPr lang="zh-CN" altLang="en-US" sz="2800" b="1" dirty="0" smtClean="0"/>
              <a:t>学习</a:t>
            </a:r>
            <a:endParaRPr lang="en-US" altLang="zh-CN" sz="2800" b="1" dirty="0" smtClean="0"/>
          </a:p>
          <a:p>
            <a:pPr>
              <a:buSzPct val="150000"/>
            </a:pPr>
            <a:endParaRPr lang="en-US" altLang="zh-CN" sz="2400" b="1" dirty="0" smtClean="0"/>
          </a:p>
          <a:p>
            <a:pPr>
              <a:buSzPct val="150000"/>
            </a:pPr>
            <a:r>
              <a:rPr lang="zh-CN" altLang="en-US" sz="2200" dirty="0" smtClean="0">
                <a:latin typeface="Times New Roman" panose="02020603050405020304" pitchFamily="18" charset="0"/>
              </a:rPr>
              <a:t>为了</a:t>
            </a:r>
            <a:r>
              <a:rPr lang="zh-CN" altLang="en-US" sz="2200" dirty="0">
                <a:latin typeface="Times New Roman" panose="02020603050405020304" pitchFamily="18" charset="0"/>
              </a:rPr>
              <a:t>提高泛化能力，机器学习算法还可以对算法进行多层</a:t>
            </a:r>
            <a:r>
              <a:rPr lang="zh-CN" altLang="en-US" sz="2200" dirty="0" smtClean="0">
                <a:latin typeface="Times New Roman" panose="02020603050405020304" pitchFamily="18" charset="0"/>
              </a:rPr>
              <a:t>嵌套</a:t>
            </a:r>
            <a:endParaRPr lang="en-US" altLang="zh-CN" sz="2200" dirty="0" smtClean="0">
              <a:latin typeface="Times New Roman" panose="02020603050405020304" pitchFamily="18" charset="0"/>
            </a:endParaRPr>
          </a:p>
          <a:p>
            <a:pPr>
              <a:buSzPct val="150000"/>
            </a:pPr>
            <a:endParaRPr lang="en-US" altLang="zh-CN" sz="2200" dirty="0">
              <a:latin typeface="Times New Roman" panose="02020603050405020304" pitchFamily="18" charset="0"/>
            </a:endParaRPr>
          </a:p>
          <a:p>
            <a:pPr>
              <a:buSzPct val="150000"/>
            </a:pPr>
            <a:endParaRPr lang="en-US" altLang="zh-CN" sz="2200" dirty="0" smtClean="0">
              <a:latin typeface="Times New Roman" panose="02020603050405020304" pitchFamily="18" charset="0"/>
            </a:endParaRPr>
          </a:p>
          <a:p>
            <a:pPr>
              <a:buSzPct val="150000"/>
            </a:pPr>
            <a:endParaRPr lang="en-US" altLang="zh-CN" sz="2200" dirty="0">
              <a:latin typeface="Times New Roman" panose="02020603050405020304" pitchFamily="18" charset="0"/>
            </a:endParaRPr>
          </a:p>
          <a:p>
            <a:pPr>
              <a:buSzPct val="150000"/>
            </a:pPr>
            <a:endParaRPr lang="en-US" altLang="zh-CN" sz="2200" dirty="0" smtClean="0">
              <a:latin typeface="Times New Roman" panose="02020603050405020304" pitchFamily="18" charset="0"/>
            </a:endParaRPr>
          </a:p>
          <a:p>
            <a:pPr>
              <a:buSzPct val="150000"/>
            </a:pPr>
            <a:endParaRPr lang="en-US" altLang="zh-CN" sz="2200" dirty="0">
              <a:latin typeface="Times New Roman" panose="02020603050405020304" pitchFamily="18" charset="0"/>
            </a:endParaRPr>
          </a:p>
          <a:p>
            <a:pPr>
              <a:buSzPct val="150000"/>
            </a:pPr>
            <a:endParaRPr lang="en-US" altLang="zh-CN" sz="2200" dirty="0" smtClean="0">
              <a:latin typeface="Times New Roman" panose="02020603050405020304" pitchFamily="18" charset="0"/>
            </a:endParaRPr>
          </a:p>
          <a:p>
            <a:pPr>
              <a:buSzPct val="150000"/>
            </a:pPr>
            <a:endParaRPr lang="en-US" altLang="zh-CN" sz="2200" dirty="0">
              <a:latin typeface="Times New Roman" panose="02020603050405020304" pitchFamily="18" charset="0"/>
            </a:endParaRPr>
          </a:p>
          <a:p>
            <a:pPr>
              <a:buSzPct val="150000"/>
            </a:pPr>
            <a:endParaRPr lang="en-US" altLang="zh-CN" sz="2200" dirty="0" smtClean="0">
              <a:latin typeface="Times New Roman" panose="02020603050405020304" pitchFamily="18" charset="0"/>
            </a:endParaRPr>
          </a:p>
          <a:p>
            <a:pPr>
              <a:buSzPct val="150000"/>
            </a:pPr>
            <a:endParaRPr lang="en-US" altLang="zh-CN" sz="2200" dirty="0">
              <a:latin typeface="Times New Roman" panose="02020603050405020304" pitchFamily="18" charset="0"/>
            </a:endParaRPr>
          </a:p>
          <a:p>
            <a:pPr>
              <a:buSzPct val="150000"/>
            </a:pPr>
            <a:endParaRPr lang="en-US" altLang="zh-CN" sz="2200" dirty="0" smtClean="0">
              <a:latin typeface="Times New Roman" panose="02020603050405020304" pitchFamily="18" charset="0"/>
            </a:endParaRPr>
          </a:p>
          <a:p>
            <a:pPr>
              <a:buSzPct val="150000"/>
            </a:pPr>
            <a:r>
              <a:rPr lang="zh-CN" altLang="en-US" sz="2200" dirty="0" smtClean="0">
                <a:latin typeface="Times New Roman" panose="02020603050405020304" pitchFamily="18" charset="0"/>
              </a:rPr>
              <a:t>此即为所谓深度学习算法，其中代表性算法为神经网络。</a:t>
            </a:r>
            <a:endParaRPr lang="en-US" altLang="zh-CN" sz="2200" dirty="0">
              <a:latin typeface="Times New Roman" panose="02020603050405020304" pitchFamily="18" charset="0"/>
            </a:endParaRPr>
          </a:p>
          <a:p>
            <a:endParaRPr lang="zh-CN" altLang="en-US" sz="2200" dirty="0">
              <a:latin typeface="Times New Roman" panose="02020603050405020304" pitchFamily="18" charset="0"/>
            </a:endParaRPr>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8916" y="2421724"/>
            <a:ext cx="5527946" cy="3109469"/>
          </a:xfrm>
          <a:prstGeom prst="rect">
            <a:avLst/>
          </a:prstGeom>
        </p:spPr>
      </p:pic>
    </p:spTree>
    <p:extLst>
      <p:ext uri="{BB962C8B-B14F-4D97-AF65-F5344CB8AC3E}">
        <p14:creationId xmlns:p14="http://schemas.microsoft.com/office/powerpoint/2010/main" val="529427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4</a:t>
            </a:fld>
            <a:endParaRPr lang="zh-CN" altLang="en-US" smtClean="0"/>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zh-CN" altLang="en-US" sz="2800" dirty="0"/>
              <a:t>机器学习基本任务</a:t>
            </a:r>
          </a:p>
          <a:p>
            <a:pPr eaLnBrk="1" hangingPunct="1">
              <a:lnSpc>
                <a:spcPct val="150000"/>
              </a:lnSpc>
              <a:spcBef>
                <a:spcPct val="20000"/>
              </a:spcBef>
              <a:buFont typeface="Arial" panose="020B0604020202020204" pitchFamily="34" charset="0"/>
              <a:buChar char="•"/>
            </a:pPr>
            <a:r>
              <a:rPr lang="zh-CN" altLang="en-US" sz="2800" dirty="0" smtClean="0"/>
              <a:t>机器学习</a:t>
            </a:r>
            <a:r>
              <a:rPr lang="zh-CN" altLang="en-US" sz="2800" dirty="0"/>
              <a:t>基本概念</a:t>
            </a:r>
          </a:p>
          <a:p>
            <a:pPr eaLnBrk="1" hangingPunct="1">
              <a:lnSpc>
                <a:spcPct val="150000"/>
              </a:lnSpc>
              <a:spcBef>
                <a:spcPct val="20000"/>
              </a:spcBef>
              <a:buFont typeface="Arial" panose="020B0604020202020204" pitchFamily="34" charset="0"/>
              <a:buChar char="•"/>
            </a:pPr>
            <a:r>
              <a:rPr lang="zh-CN" altLang="en-US" sz="2800" dirty="0" smtClean="0"/>
              <a:t>机器学习</a:t>
            </a:r>
            <a:r>
              <a:rPr lang="zh-CN" altLang="en-US" sz="2800" dirty="0"/>
              <a:t>基本原理</a:t>
            </a:r>
          </a:p>
          <a:p>
            <a:pPr eaLnBrk="1" hangingPunct="1">
              <a:lnSpc>
                <a:spcPct val="150000"/>
              </a:lnSpc>
              <a:spcBef>
                <a:spcPct val="20000"/>
              </a:spcBef>
              <a:buFont typeface="Arial" panose="020B0604020202020204" pitchFamily="34" charset="0"/>
              <a:buChar char="•"/>
            </a:pPr>
            <a:r>
              <a:rPr lang="zh-CN" altLang="en-US" sz="2800" dirty="0" smtClean="0"/>
              <a:t>机器学习应用与启示</a:t>
            </a:r>
            <a:endParaRPr lang="zh-CN" altLang="en-US" sz="2800" dirty="0"/>
          </a:p>
        </p:txBody>
      </p:sp>
    </p:spTree>
    <p:extLst>
      <p:ext uri="{BB962C8B-B14F-4D97-AF65-F5344CB8AC3E}">
        <p14:creationId xmlns:p14="http://schemas.microsoft.com/office/powerpoint/2010/main" val="41016767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zh-CN" sz="3600" b="1" dirty="0"/>
              <a:t>机器学习的</a:t>
            </a:r>
            <a:r>
              <a:rPr lang="zh-CN" altLang="en-US" sz="3600" b="1" dirty="0"/>
              <a:t>基本</a:t>
            </a:r>
            <a:r>
              <a:rPr lang="zh-CN" altLang="zh-CN" sz="3600" b="1" dirty="0"/>
              <a:t>原理</a:t>
            </a:r>
            <a:endParaRPr lang="zh-CN" altLang="en-US" sz="3600" b="1" dirty="0">
              <a:solidFill>
                <a:srgbClr val="7C1D20"/>
              </a:solidFill>
              <a:latin typeface="Times New Roman" panose="02020603050405020304" pitchFamily="18" charset="0"/>
              <a:ea typeface="华文中宋" panose="02010600040101010101" pitchFamily="2" charset="-122"/>
              <a:sym typeface="宋体" panose="02010600030101010101" pitchFamily="2" charset="-122"/>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40</a:t>
            </a:fld>
            <a:endParaRPr lang="zh-CN" altLang="en-US" smtClean="0"/>
          </a:p>
        </p:txBody>
      </p:sp>
      <p:sp>
        <p:nvSpPr>
          <p:cNvPr id="9" name="内容占位符 2">
            <a:extLst>
              <a:ext uri="{FF2B5EF4-FFF2-40B4-BE49-F238E27FC236}">
                <a16:creationId xmlns:a16="http://schemas.microsoft.com/office/drawing/2014/main" id="{D392C3BA-FDF2-43E0-9A78-AFA46835346D}"/>
              </a:ext>
            </a:extLst>
          </p:cNvPr>
          <p:cNvSpPr>
            <a:spLocks noGrp="1"/>
          </p:cNvSpPr>
          <p:nvPr>
            <p:ph idx="1"/>
          </p:nvPr>
        </p:nvSpPr>
        <p:spPr>
          <a:xfrm>
            <a:off x="609601" y="1019300"/>
            <a:ext cx="10813976" cy="5338638"/>
          </a:xfrm>
        </p:spPr>
        <p:txBody>
          <a:bodyPr>
            <a:normAutofit lnSpcReduction="10000"/>
          </a:bodyPr>
          <a:lstStyle/>
          <a:p>
            <a:pPr marL="0" indent="0">
              <a:buNone/>
            </a:pPr>
            <a:r>
              <a:rPr lang="zh-CN" altLang="en-US" sz="2800" b="1" dirty="0" smtClean="0"/>
              <a:t>机器学习主要算法</a:t>
            </a:r>
          </a:p>
          <a:p>
            <a:endParaRPr lang="en-US" altLang="zh-CN" sz="2400" b="1" dirty="0"/>
          </a:p>
          <a:p>
            <a:r>
              <a:rPr lang="zh-CN" altLang="en-US" sz="2177" dirty="0" smtClean="0"/>
              <a:t>经典</a:t>
            </a:r>
            <a:r>
              <a:rPr lang="zh-CN" altLang="en-US" sz="2177" dirty="0"/>
              <a:t>回归算法：</a:t>
            </a:r>
            <a:r>
              <a:rPr lang="en-US" altLang="zh-CN" sz="2177" dirty="0"/>
              <a:t>OLS</a:t>
            </a:r>
            <a:r>
              <a:rPr lang="zh-CN" altLang="en-US" sz="2177" dirty="0"/>
              <a:t>回归</a:t>
            </a:r>
            <a:r>
              <a:rPr lang="zh-CN" altLang="en-US" sz="2177" dirty="0" smtClean="0"/>
              <a:t>、岭回归</a:t>
            </a:r>
            <a:r>
              <a:rPr lang="zh-CN" altLang="en-US" sz="2177" dirty="0"/>
              <a:t>、</a:t>
            </a:r>
            <a:r>
              <a:rPr lang="en-US" altLang="zh-CN" sz="2177" dirty="0"/>
              <a:t>Lasso</a:t>
            </a:r>
            <a:r>
              <a:rPr lang="zh-CN" altLang="en-US" sz="2177" dirty="0"/>
              <a:t>回归</a:t>
            </a:r>
            <a:endParaRPr lang="en-US" altLang="zh-CN" sz="2177" dirty="0"/>
          </a:p>
          <a:p>
            <a:endParaRPr lang="en-US" altLang="zh-CN" sz="2177" dirty="0"/>
          </a:p>
          <a:p>
            <a:r>
              <a:rPr lang="zh-CN" altLang="en-US" sz="2177" dirty="0"/>
              <a:t>经典分类算法</a:t>
            </a:r>
            <a:r>
              <a:rPr lang="zh-CN" altLang="en-US" sz="2177" dirty="0" smtClean="0"/>
              <a:t>：</a:t>
            </a:r>
            <a:r>
              <a:rPr lang="en-US" altLang="zh-CN" sz="2177" dirty="0"/>
              <a:t> logit</a:t>
            </a:r>
            <a:r>
              <a:rPr lang="zh-CN" altLang="en-US" sz="2177" dirty="0"/>
              <a:t>回归、 </a:t>
            </a:r>
            <a:r>
              <a:rPr lang="en-US" altLang="zh-CN" sz="2177" dirty="0" smtClean="0"/>
              <a:t>K</a:t>
            </a:r>
            <a:r>
              <a:rPr lang="zh-CN" altLang="en-US" sz="2177" dirty="0"/>
              <a:t>近邻</a:t>
            </a:r>
            <a:r>
              <a:rPr lang="zh-CN" altLang="en-US" sz="2177" dirty="0" smtClean="0"/>
              <a:t>、</a:t>
            </a:r>
            <a:r>
              <a:rPr lang="en-US" altLang="zh-CN" sz="2177" dirty="0"/>
              <a:t> </a:t>
            </a:r>
            <a:r>
              <a:rPr lang="zh-CN" altLang="en-US" sz="2177" dirty="0" smtClean="0"/>
              <a:t>朴素贝叶斯、决策树、</a:t>
            </a:r>
            <a:r>
              <a:rPr lang="zh-CN" altLang="en-US" sz="2177" dirty="0"/>
              <a:t>支持向量</a:t>
            </a:r>
            <a:r>
              <a:rPr lang="zh-CN" altLang="en-US" sz="2177" dirty="0" smtClean="0"/>
              <a:t>机</a:t>
            </a:r>
            <a:endParaRPr lang="en-US" altLang="zh-CN" sz="2177" dirty="0"/>
          </a:p>
          <a:p>
            <a:endParaRPr lang="en-US" altLang="zh-CN" sz="2177" dirty="0"/>
          </a:p>
          <a:p>
            <a:r>
              <a:rPr lang="zh-CN" altLang="en-US" sz="2177" dirty="0"/>
              <a:t>集成算法：随机森林、梯度下降树、</a:t>
            </a:r>
            <a:r>
              <a:rPr lang="en-US" altLang="zh-CN" sz="2177" dirty="0" err="1"/>
              <a:t>xgboost</a:t>
            </a:r>
            <a:endParaRPr lang="en-US" altLang="zh-CN" sz="2177" dirty="0"/>
          </a:p>
          <a:p>
            <a:endParaRPr lang="en-US" altLang="zh-CN" sz="2177" dirty="0"/>
          </a:p>
          <a:p>
            <a:r>
              <a:rPr lang="zh-CN" altLang="en-US" sz="2177" dirty="0"/>
              <a:t>深度学习算法：</a:t>
            </a:r>
            <a:r>
              <a:rPr lang="en-US" altLang="zh-CN" sz="2177" dirty="0"/>
              <a:t>BP</a:t>
            </a:r>
            <a:r>
              <a:rPr lang="zh-CN" altLang="en-US" sz="2177" dirty="0"/>
              <a:t>神经网络、卷积神经网络</a:t>
            </a:r>
            <a:r>
              <a:rPr lang="zh-CN" altLang="en-US" sz="2177" dirty="0" smtClean="0"/>
              <a:t>、循环神经网络</a:t>
            </a:r>
            <a:endParaRPr lang="en-US" altLang="zh-CN" sz="2177" dirty="0"/>
          </a:p>
          <a:p>
            <a:endParaRPr lang="en-US" altLang="zh-CN" sz="2177" dirty="0"/>
          </a:p>
          <a:p>
            <a:r>
              <a:rPr lang="zh-CN" altLang="en-US" sz="2177" dirty="0"/>
              <a:t>无监督学习算法：聚类算法、主成分分析算法、</a:t>
            </a:r>
            <a:r>
              <a:rPr lang="en-US" altLang="zh-CN" sz="2177" dirty="0"/>
              <a:t>LDA</a:t>
            </a:r>
            <a:r>
              <a:rPr lang="zh-CN" altLang="en-US" sz="2177" dirty="0"/>
              <a:t>主题算法</a:t>
            </a:r>
            <a:endParaRPr lang="en-US" altLang="zh-CN" sz="2177" dirty="0"/>
          </a:p>
          <a:p>
            <a:endParaRPr lang="en-US" altLang="zh-CN" sz="2177" dirty="0"/>
          </a:p>
          <a:p>
            <a:r>
              <a:rPr lang="zh-CN" altLang="en-US" sz="2177" dirty="0"/>
              <a:t>自然语言处理：</a:t>
            </a:r>
            <a:r>
              <a:rPr lang="en-US" altLang="zh-CN" sz="2177" dirty="0"/>
              <a:t>TFIDF</a:t>
            </a:r>
            <a:r>
              <a:rPr lang="zh-CN" altLang="en-US" sz="2177" dirty="0"/>
              <a:t>、</a:t>
            </a:r>
            <a:r>
              <a:rPr lang="en-US" altLang="zh-CN" sz="2177" dirty="0"/>
              <a:t>Word2vec</a:t>
            </a:r>
            <a:r>
              <a:rPr lang="zh-CN" altLang="en-US" sz="2177" dirty="0"/>
              <a:t>词嵌入、</a:t>
            </a:r>
            <a:r>
              <a:rPr lang="en-US" altLang="zh-CN" sz="2177" dirty="0"/>
              <a:t>Bert</a:t>
            </a:r>
            <a:r>
              <a:rPr lang="zh-CN" altLang="en-US" sz="2177" dirty="0"/>
              <a:t>预处理</a:t>
            </a:r>
            <a:r>
              <a:rPr lang="zh-CN" altLang="en-US" sz="2177" dirty="0" smtClean="0"/>
              <a:t>模型</a:t>
            </a:r>
            <a:endParaRPr lang="zh-CN" altLang="en-US" sz="2177" dirty="0"/>
          </a:p>
        </p:txBody>
      </p:sp>
    </p:spTree>
    <p:extLst>
      <p:ext uri="{BB962C8B-B14F-4D97-AF65-F5344CB8AC3E}">
        <p14:creationId xmlns:p14="http://schemas.microsoft.com/office/powerpoint/2010/main" val="9078365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zh-CN" sz="3600" b="1" dirty="0"/>
              <a:t>机器学习的</a:t>
            </a:r>
            <a:r>
              <a:rPr lang="zh-CN" altLang="en-US" sz="3600" b="1" dirty="0"/>
              <a:t>基本</a:t>
            </a:r>
            <a:r>
              <a:rPr lang="zh-CN" altLang="zh-CN" sz="3600" b="1" dirty="0"/>
              <a:t>原理</a:t>
            </a:r>
            <a:endParaRPr lang="zh-CN" altLang="en-US" sz="3600" b="1" dirty="0">
              <a:solidFill>
                <a:srgbClr val="7C1D20"/>
              </a:solidFill>
              <a:latin typeface="Times New Roman" panose="02020603050405020304" pitchFamily="18" charset="0"/>
              <a:ea typeface="华文中宋" panose="02010600040101010101" pitchFamily="2" charset="-122"/>
              <a:sym typeface="宋体" panose="02010600030101010101" pitchFamily="2" charset="-122"/>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41</a:t>
            </a:fld>
            <a:endParaRPr lang="zh-CN" altLang="en-US" smtClean="0"/>
          </a:p>
        </p:txBody>
      </p:sp>
      <p:sp>
        <p:nvSpPr>
          <p:cNvPr id="2" name="矩形 1"/>
          <p:cNvSpPr>
            <a:spLocks noChangeArrowheads="1"/>
          </p:cNvSpPr>
          <p:nvPr/>
        </p:nvSpPr>
        <p:spPr bwMode="auto">
          <a:xfrm>
            <a:off x="550863" y="987425"/>
            <a:ext cx="11029950"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a:buSzPct val="150000"/>
            </a:pPr>
            <a:r>
              <a:rPr lang="zh-CN" altLang="en-US" sz="2800" b="1" dirty="0">
                <a:latin typeface="Times New Roman" panose="02020603050405020304" pitchFamily="18" charset="0"/>
                <a:cs typeface="Times New Roman" panose="02020603050405020304" pitchFamily="18" charset="0"/>
              </a:rPr>
              <a:t>机器学习实现要点</a:t>
            </a:r>
          </a:p>
          <a:p>
            <a:pPr>
              <a:buSzPct val="150000"/>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smtClean="0">
                <a:latin typeface="Times New Roman" panose="02020603050405020304" pitchFamily="18" charset="0"/>
                <a:cs typeface="Times New Roman" panose="02020603050405020304" pitchFamily="18" charset="0"/>
              </a:rPr>
              <a:t>主流</a:t>
            </a:r>
            <a:r>
              <a:rPr lang="zh-CN" altLang="en-US" sz="2000" dirty="0">
                <a:latin typeface="Times New Roman" panose="02020603050405020304" pitchFamily="18" charset="0"/>
                <a:cs typeface="Times New Roman" panose="02020603050405020304" pitchFamily="18" charset="0"/>
              </a:rPr>
              <a:t>软件都提供了现成的机器学习算法模型，不用自己去编写</a:t>
            </a:r>
          </a:p>
          <a:p>
            <a:pPr marL="342900" indent="-342900">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因此实现一个机器学习的关键在于获得数据、定义特征（解释</a:t>
            </a:r>
            <a:r>
              <a:rPr lang="zh-CN" altLang="en-US" sz="2000" dirty="0" smtClean="0">
                <a:latin typeface="Times New Roman" panose="02020603050405020304" pitchFamily="18" charset="0"/>
                <a:cs typeface="Times New Roman" panose="02020603050405020304" pitchFamily="18" charset="0"/>
              </a:rPr>
              <a:t>变量、</a:t>
            </a:r>
            <a:r>
              <a:rPr lang="en-US" altLang="zh-CN" sz="2000" dirty="0" smtClean="0">
                <a:latin typeface="Times New Roman" panose="02020603050405020304" pitchFamily="18" charset="0"/>
                <a:cs typeface="Times New Roman" panose="02020603050405020304" pitchFamily="18" charset="0"/>
              </a:rPr>
              <a:t>X</a:t>
            </a:r>
            <a:r>
              <a:rPr lang="zh-CN" altLang="en-US" sz="2000" dirty="0" smtClean="0">
                <a:latin typeface="Times New Roman" panose="02020603050405020304" pitchFamily="18" charset="0"/>
                <a:cs typeface="Times New Roman" panose="02020603050405020304" pitchFamily="18" charset="0"/>
              </a:rPr>
              <a:t>），即特征工程</a:t>
            </a: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计量经济学使用的结构化数据，机器学习往往应用在非结构化数据当中</a:t>
            </a:r>
          </a:p>
          <a:p>
            <a:pPr marL="342900" indent="-342900">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爬虫、解析、清洗数据工作量占到一个</a:t>
            </a:r>
            <a:r>
              <a:rPr lang="en-US" altLang="zh-CN" sz="2000" dirty="0">
                <a:latin typeface="Times New Roman" panose="02020603050405020304" pitchFamily="18" charset="0"/>
                <a:cs typeface="Times New Roman" panose="02020603050405020304" pitchFamily="18" charset="0"/>
              </a:rPr>
              <a:t>Project</a:t>
            </a:r>
            <a:r>
              <a:rPr lang="zh-CN" altLang="en-US" sz="2000" dirty="0">
                <a:latin typeface="Times New Roman" panose="02020603050405020304" pitchFamily="18" charset="0"/>
                <a:cs typeface="Times New Roman" panose="02020603050405020304" pitchFamily="18" charset="0"/>
              </a:rPr>
              <a:t>的</a:t>
            </a:r>
            <a:r>
              <a:rPr lang="en-US" altLang="zh-CN" sz="2000" dirty="0">
                <a:latin typeface="Times New Roman" panose="02020603050405020304" pitchFamily="18" charset="0"/>
                <a:cs typeface="Times New Roman" panose="02020603050405020304" pitchFamily="18" charset="0"/>
              </a:rPr>
              <a:t>95%</a:t>
            </a:r>
          </a:p>
        </p:txBody>
      </p:sp>
    </p:spTree>
    <p:extLst>
      <p:ext uri="{BB962C8B-B14F-4D97-AF65-F5344CB8AC3E}">
        <p14:creationId xmlns:p14="http://schemas.microsoft.com/office/powerpoint/2010/main" val="33560383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zh-CN" sz="3600" b="1" dirty="0"/>
              <a:t>机器学习的</a:t>
            </a:r>
            <a:r>
              <a:rPr lang="zh-CN" altLang="en-US" sz="3600" b="1" dirty="0"/>
              <a:t>基本</a:t>
            </a:r>
            <a:r>
              <a:rPr lang="zh-CN" altLang="zh-CN" sz="3600" b="1" dirty="0"/>
              <a:t>原理</a:t>
            </a:r>
            <a:endParaRPr lang="zh-CN" altLang="en-US" sz="3600" b="1" dirty="0">
              <a:solidFill>
                <a:srgbClr val="7C1D20"/>
              </a:solidFill>
              <a:latin typeface="Times New Roman" panose="02020603050405020304" pitchFamily="18" charset="0"/>
              <a:ea typeface="华文中宋" panose="02010600040101010101" pitchFamily="2" charset="-122"/>
              <a:sym typeface="宋体" panose="02010600030101010101" pitchFamily="2" charset="-122"/>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42</a:t>
            </a:fld>
            <a:endParaRPr lang="zh-CN" altLang="en-US" smtClean="0"/>
          </a:p>
        </p:txBody>
      </p:sp>
      <p:sp>
        <p:nvSpPr>
          <p:cNvPr id="2" name="矩形 1"/>
          <p:cNvSpPr>
            <a:spLocks noChangeArrowheads="1"/>
          </p:cNvSpPr>
          <p:nvPr/>
        </p:nvSpPr>
        <p:spPr bwMode="auto">
          <a:xfrm>
            <a:off x="550863" y="987425"/>
            <a:ext cx="1102995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a:buSzPct val="150000"/>
            </a:pPr>
            <a:r>
              <a:rPr lang="zh-CN" altLang="en-US" sz="2800" b="1" dirty="0" smtClean="0">
                <a:latin typeface="Times New Roman" panose="02020603050405020304" pitchFamily="18" charset="0"/>
                <a:cs typeface="Times New Roman" panose="02020603050405020304" pitchFamily="18" charset="0"/>
              </a:rPr>
              <a:t>主流编程软件都有现成的机器学习模块可以直接调用</a:t>
            </a:r>
            <a:endParaRPr lang="en-US" altLang="zh-CN" sz="2800" b="1" dirty="0" smtClean="0">
              <a:latin typeface="Times New Roman" panose="02020603050405020304" pitchFamily="18" charset="0"/>
              <a:cs typeface="Times New Roman" panose="02020603050405020304" pitchFamily="18" charset="0"/>
            </a:endParaRPr>
          </a:p>
          <a:p>
            <a:pPr>
              <a:buSzPct val="150000"/>
            </a:pPr>
            <a:endParaRPr lang="en-US" altLang="zh-CN" sz="2000" dirty="0" smtClean="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Stata</a:t>
            </a:r>
            <a:r>
              <a:rPr lang="zh-CN" altLang="en-US" sz="2000" dirty="0">
                <a:latin typeface="Times New Roman" panose="02020603050405020304" pitchFamily="18" charset="0"/>
                <a:cs typeface="Times New Roman" panose="02020603050405020304" pitchFamily="18" charset="0"/>
              </a:rPr>
              <a:t>让不懂计量的人跑回归，</a:t>
            </a:r>
            <a:r>
              <a:rPr lang="en-US" altLang="zh-CN" sz="2000" dirty="0">
                <a:latin typeface="Times New Roman" panose="02020603050405020304" pitchFamily="18" charset="0"/>
                <a:cs typeface="Times New Roman" panose="02020603050405020304" pitchFamily="18" charset="0"/>
              </a:rPr>
              <a:t>Python</a:t>
            </a:r>
            <a:r>
              <a:rPr lang="zh-CN" altLang="en-US" sz="2000" dirty="0">
                <a:latin typeface="Times New Roman" panose="02020603050405020304" pitchFamily="18" charset="0"/>
                <a:cs typeface="Times New Roman" panose="02020603050405020304" pitchFamily="18" charset="0"/>
              </a:rPr>
              <a:t>让不懂机器学习的人跑算法</a:t>
            </a:r>
          </a:p>
          <a:p>
            <a:pPr>
              <a:buSzPct val="150000"/>
            </a:pPr>
            <a:endParaRPr lang="zh-CN" altLang="en-US" sz="2000"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796" y="2141591"/>
            <a:ext cx="5715294" cy="4508732"/>
          </a:xfrm>
          <a:prstGeom prst="rect">
            <a:avLst/>
          </a:prstGeom>
        </p:spPr>
      </p:pic>
    </p:spTree>
    <p:extLst>
      <p:ext uri="{BB962C8B-B14F-4D97-AF65-F5344CB8AC3E}">
        <p14:creationId xmlns:p14="http://schemas.microsoft.com/office/powerpoint/2010/main" val="20370203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zh-CN" sz="3600" b="1" dirty="0"/>
              <a:t>机器学习的</a:t>
            </a:r>
            <a:r>
              <a:rPr lang="zh-CN" altLang="en-US" sz="3600" b="1" dirty="0"/>
              <a:t>基本</a:t>
            </a:r>
            <a:r>
              <a:rPr lang="zh-CN" altLang="zh-CN" sz="3600" b="1" dirty="0"/>
              <a:t>原理</a:t>
            </a:r>
            <a:endParaRPr lang="zh-CN" altLang="en-US" sz="3600" b="1" dirty="0">
              <a:solidFill>
                <a:srgbClr val="7C1D20"/>
              </a:solidFill>
              <a:latin typeface="Times New Roman" panose="02020603050405020304" pitchFamily="18" charset="0"/>
              <a:ea typeface="华文中宋" panose="02010600040101010101" pitchFamily="2" charset="-122"/>
              <a:sym typeface="宋体" panose="02010600030101010101" pitchFamily="2" charset="-122"/>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43</a:t>
            </a:fld>
            <a:endParaRPr lang="zh-CN" altLang="en-US" smtClean="0"/>
          </a:p>
        </p:txBody>
      </p:sp>
      <p:sp>
        <p:nvSpPr>
          <p:cNvPr id="8" name="内容占位符 2">
            <a:extLst>
              <a:ext uri="{FF2B5EF4-FFF2-40B4-BE49-F238E27FC236}">
                <a16:creationId xmlns:a16="http://schemas.microsoft.com/office/drawing/2014/main" id="{1367871C-5313-4D69-B140-034950F82E7A}"/>
              </a:ext>
            </a:extLst>
          </p:cNvPr>
          <p:cNvSpPr>
            <a:spLocks noGrp="1"/>
          </p:cNvSpPr>
          <p:nvPr>
            <p:ph idx="1"/>
          </p:nvPr>
        </p:nvSpPr>
        <p:spPr>
          <a:xfrm>
            <a:off x="534353" y="868363"/>
            <a:ext cx="9624060" cy="4990084"/>
          </a:xfrm>
        </p:spPr>
        <p:txBody>
          <a:bodyPr>
            <a:normAutofit/>
          </a:bodyPr>
          <a:lstStyle/>
          <a:p>
            <a:pPr marL="0" indent="0">
              <a:buNone/>
            </a:pPr>
            <a:r>
              <a:rPr lang="zh-CN" altLang="en-US" sz="2800" b="1" dirty="0" smtClean="0">
                <a:latin typeface="Times New Roman" panose="02020603050405020304" pitchFamily="18" charset="0"/>
                <a:cs typeface="Times New Roman" panose="02020603050405020304" pitchFamily="18" charset="0"/>
              </a:rPr>
              <a:t>调参</a:t>
            </a:r>
            <a:endParaRPr lang="en-US" altLang="zh-CN" sz="2800" b="1" dirty="0" smtClean="0">
              <a:latin typeface="Times New Roman" panose="02020603050405020304" pitchFamily="18" charset="0"/>
              <a:cs typeface="Times New Roman" panose="02020603050405020304" pitchFamily="18" charset="0"/>
            </a:endParaRPr>
          </a:p>
          <a:p>
            <a:r>
              <a:rPr lang="zh-CN" altLang="en-US" sz="2000" dirty="0" smtClean="0"/>
              <a:t>通过</a:t>
            </a:r>
            <a:r>
              <a:rPr lang="zh-CN" altLang="en-US" sz="2000" dirty="0"/>
              <a:t>循环、对比，就能找到泛化能力最强的</a:t>
            </a:r>
            <a:r>
              <a:rPr lang="zh-CN" altLang="en-US" sz="2000" dirty="0" smtClean="0"/>
              <a:t>参数</a:t>
            </a:r>
            <a:endParaRPr lang="en-US" altLang="zh-CN" sz="2000" dirty="0" smtClean="0"/>
          </a:p>
          <a:p>
            <a:endParaRPr lang="en-US" altLang="zh-CN" sz="2000" dirty="0"/>
          </a:p>
          <a:p>
            <a:endParaRPr lang="en-US" altLang="zh-CN" sz="2000" dirty="0" smtClean="0"/>
          </a:p>
          <a:p>
            <a:endParaRPr lang="en-US" altLang="zh-CN" sz="2000" dirty="0"/>
          </a:p>
          <a:p>
            <a:endParaRPr lang="en-US" altLang="zh-CN" sz="2000" dirty="0" smtClean="0"/>
          </a:p>
          <a:p>
            <a:endParaRPr lang="en-US" altLang="zh-CN" sz="2000" dirty="0"/>
          </a:p>
          <a:p>
            <a:endParaRPr lang="en-US" altLang="zh-CN" sz="2000" dirty="0" smtClean="0"/>
          </a:p>
          <a:p>
            <a:endParaRPr lang="en-US" altLang="zh-CN" sz="2000" dirty="0"/>
          </a:p>
          <a:p>
            <a:endParaRPr lang="en-US" altLang="zh-CN" sz="2000" dirty="0" smtClean="0"/>
          </a:p>
          <a:p>
            <a:endParaRPr lang="en-US" altLang="zh-CN" sz="2000" dirty="0"/>
          </a:p>
          <a:p>
            <a:r>
              <a:rPr lang="zh-CN" altLang="en-US" sz="2000" dirty="0" smtClean="0"/>
              <a:t>因为要调参，样本可以拆分成训练集、验证集和测试集</a:t>
            </a:r>
            <a:endParaRPr lang="zh-CN" altLang="en-US" sz="2000" dirty="0"/>
          </a:p>
          <a:p>
            <a:endParaRPr lang="en-US" altLang="zh-CN" sz="2800" dirty="0" smtClean="0"/>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295" y="1842172"/>
            <a:ext cx="11012755" cy="2376165"/>
          </a:xfrm>
          <a:prstGeom prst="rect">
            <a:avLst/>
          </a:prstGeom>
        </p:spPr>
      </p:pic>
    </p:spTree>
    <p:extLst>
      <p:ext uri="{BB962C8B-B14F-4D97-AF65-F5344CB8AC3E}">
        <p14:creationId xmlns:p14="http://schemas.microsoft.com/office/powerpoint/2010/main" val="28929016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zh-CN" sz="3600" b="1" dirty="0"/>
              <a:t>机器学习的</a:t>
            </a:r>
            <a:r>
              <a:rPr lang="zh-CN" altLang="en-US" sz="3600" b="1" dirty="0"/>
              <a:t>基本</a:t>
            </a:r>
            <a:r>
              <a:rPr lang="zh-CN" altLang="zh-CN" sz="3600" b="1" dirty="0"/>
              <a:t>原理</a:t>
            </a:r>
            <a:endParaRPr lang="zh-CN" altLang="en-US" sz="3600" b="1" dirty="0">
              <a:solidFill>
                <a:srgbClr val="7C1D20"/>
              </a:solidFill>
              <a:latin typeface="Times New Roman" panose="02020603050405020304" pitchFamily="18" charset="0"/>
              <a:ea typeface="华文中宋" panose="02010600040101010101" pitchFamily="2" charset="-122"/>
              <a:sym typeface="宋体" panose="02010600030101010101" pitchFamily="2" charset="-122"/>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44</a:t>
            </a:fld>
            <a:endParaRPr lang="zh-CN" altLang="en-US" smtClean="0"/>
          </a:p>
        </p:txBody>
      </p:sp>
      <p:sp>
        <p:nvSpPr>
          <p:cNvPr id="7" name="内容占位符 2"/>
          <p:cNvSpPr>
            <a:spLocks noGrp="1"/>
          </p:cNvSpPr>
          <p:nvPr>
            <p:ph idx="1"/>
          </p:nvPr>
        </p:nvSpPr>
        <p:spPr>
          <a:xfrm>
            <a:off x="534353" y="1071599"/>
            <a:ext cx="9624060" cy="4990084"/>
          </a:xfrm>
        </p:spPr>
        <p:txBody>
          <a:bodyPr>
            <a:noAutofit/>
          </a:bodyPr>
          <a:lstStyle/>
          <a:p>
            <a:pPr marL="0" indent="0" fontAlgn="auto">
              <a:spcBef>
                <a:spcPts val="1800"/>
              </a:spcBef>
              <a:buSzPct val="150000"/>
              <a:buNone/>
            </a:pPr>
            <a:r>
              <a:rPr lang="zh-CN" altLang="en-US" sz="2800" b="1" dirty="0" smtClean="0"/>
              <a:t>文本数据的向量化表达</a:t>
            </a:r>
            <a:endParaRPr lang="en-US" altLang="zh-CN" sz="2800" b="1" dirty="0" smtClean="0"/>
          </a:p>
          <a:p>
            <a:pPr fontAlgn="auto">
              <a:spcBef>
                <a:spcPts val="1800"/>
              </a:spcBef>
              <a:buSzPct val="150000"/>
            </a:pPr>
            <a:r>
              <a:rPr lang="zh-CN" altLang="en-US" sz="2400" dirty="0" smtClean="0"/>
              <a:t>例如</a:t>
            </a:r>
            <a:r>
              <a:rPr lang="zh-CN" altLang="en-US" sz="2400" dirty="0"/>
              <a:t>，原始文本库</a:t>
            </a:r>
            <a:r>
              <a:rPr lang="en-US" altLang="zh-CN" sz="2400" dirty="0"/>
              <a:t>Ψ</a:t>
            </a:r>
            <a:r>
              <a:rPr lang="zh-CN" altLang="en-US" sz="2400" dirty="0"/>
              <a:t>由两条帖子组成。</a:t>
            </a:r>
            <a:endParaRPr lang="en-US" altLang="zh-CN" sz="2400" dirty="0"/>
          </a:p>
          <a:p>
            <a:pPr marL="921385" fontAlgn="auto">
              <a:spcBef>
                <a:spcPts val="1800"/>
              </a:spcBef>
              <a:buSzPct val="100000"/>
            </a:pPr>
            <a:r>
              <a:rPr lang="zh-CN" altLang="en-US" sz="2200" dirty="0"/>
              <a:t>第一条的内容是“明天涨停。后天涨停没戏。” </a:t>
            </a:r>
            <a:endParaRPr lang="en-US" altLang="zh-CN" sz="2200" dirty="0"/>
          </a:p>
          <a:p>
            <a:pPr marL="921385" fontAlgn="auto">
              <a:spcBef>
                <a:spcPts val="1800"/>
              </a:spcBef>
              <a:buSzPct val="100000"/>
            </a:pPr>
            <a:r>
              <a:rPr lang="zh-CN" altLang="en-US" sz="2200" dirty="0"/>
              <a:t>第二条是“玛丽有个小绵羊。</a:t>
            </a:r>
            <a:endParaRPr lang="en-US" altLang="zh-CN" sz="2200" dirty="0"/>
          </a:p>
          <a:p>
            <a:pPr marL="921385" fontAlgn="auto">
              <a:spcBef>
                <a:spcPts val="1800"/>
              </a:spcBef>
              <a:buSzPct val="100000"/>
            </a:pPr>
            <a:r>
              <a:rPr lang="zh-CN" altLang="en-US" sz="2200" dirty="0"/>
              <a:t>分词后得 “明天、涨停、后天、没戏、玛丽、有、个、小、绵羊”九个不同词语，即𝑁</a:t>
            </a:r>
            <a:r>
              <a:rPr lang="en-US" altLang="zh-CN" sz="2200" dirty="0"/>
              <a:t>=9</a:t>
            </a:r>
            <a:r>
              <a:rPr lang="zh-CN" altLang="en-US" sz="2200" dirty="0"/>
              <a:t>。用独热法则“明天”用向量</a:t>
            </a:r>
            <a:r>
              <a:rPr lang="en-US" altLang="zh-CN" sz="2200" dirty="0"/>
              <a:t>[1,0,0,0,0,0,0,0,0]</a:t>
            </a:r>
            <a:r>
              <a:rPr lang="zh-CN" altLang="en-US" sz="2200" dirty="0"/>
              <a:t>表示，“涨停”为</a:t>
            </a:r>
            <a:r>
              <a:rPr lang="en-US" altLang="zh-CN" sz="2200" dirty="0"/>
              <a:t>[0,1,0,0, 0,0,0,0,0]</a:t>
            </a:r>
            <a:r>
              <a:rPr lang="zh-CN" altLang="en-US" sz="2200" dirty="0"/>
              <a:t>，以此类推。</a:t>
            </a:r>
            <a:endParaRPr lang="en-US" altLang="zh-CN" sz="2200" dirty="0"/>
          </a:p>
          <a:p>
            <a:pPr marL="921385" fontAlgn="auto">
              <a:spcBef>
                <a:spcPts val="1800"/>
              </a:spcBef>
              <a:buSzPct val="100000"/>
            </a:pPr>
            <a:r>
              <a:rPr lang="zh-CN" altLang="en-US" sz="2200" dirty="0"/>
              <a:t>于是第一个帖子可用向量</a:t>
            </a:r>
            <a:r>
              <a:rPr lang="en-US" altLang="zh-CN" sz="2200" dirty="0"/>
              <a:t>[1,2,1,1,0,0,0,0,0]</a:t>
            </a:r>
            <a:r>
              <a:rPr lang="zh-CN" altLang="en-US" sz="2200" dirty="0"/>
              <a:t>表示</a:t>
            </a:r>
            <a:r>
              <a:rPr lang="en-US" altLang="zh-CN" sz="2200" dirty="0"/>
              <a:t>,</a:t>
            </a:r>
            <a:r>
              <a:rPr lang="zh-CN" altLang="en-US" sz="2200" dirty="0"/>
              <a:t>第二个帖子即</a:t>
            </a:r>
            <a:r>
              <a:rPr lang="en-US" altLang="zh-CN" sz="2200" dirty="0"/>
              <a:t>[0,0,0,0,1,1,1,1,1]</a:t>
            </a:r>
            <a:r>
              <a:rPr lang="zh-CN" altLang="en-US" sz="2200" dirty="0"/>
              <a:t>。 </a:t>
            </a:r>
            <a:endParaRPr lang="en-US" altLang="zh-CN" sz="2200" dirty="0"/>
          </a:p>
          <a:p>
            <a:pPr marL="921385" fontAlgn="auto">
              <a:spcBef>
                <a:spcPts val="1800"/>
              </a:spcBef>
              <a:buSzPct val="100000"/>
            </a:pPr>
            <a:r>
              <a:rPr lang="zh-CN" altLang="en-US" sz="2200" dirty="0"/>
              <a:t>维度灾难</a:t>
            </a:r>
          </a:p>
        </p:txBody>
      </p:sp>
    </p:spTree>
    <p:extLst>
      <p:ext uri="{BB962C8B-B14F-4D97-AF65-F5344CB8AC3E}">
        <p14:creationId xmlns:p14="http://schemas.microsoft.com/office/powerpoint/2010/main" val="26455580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zh-CN" sz="3600" b="1" dirty="0"/>
              <a:t>机器学习的</a:t>
            </a:r>
            <a:r>
              <a:rPr lang="zh-CN" altLang="en-US" sz="3600" b="1" dirty="0"/>
              <a:t>基本</a:t>
            </a:r>
            <a:r>
              <a:rPr lang="zh-CN" altLang="zh-CN" sz="3600" b="1" dirty="0"/>
              <a:t>原理</a:t>
            </a:r>
            <a:endParaRPr lang="zh-CN" altLang="en-US" sz="3600" b="1" dirty="0">
              <a:solidFill>
                <a:srgbClr val="7C1D20"/>
              </a:solidFill>
              <a:latin typeface="Times New Roman" panose="02020603050405020304" pitchFamily="18" charset="0"/>
              <a:ea typeface="华文中宋" panose="02010600040101010101" pitchFamily="2" charset="-122"/>
              <a:sym typeface="宋体" panose="02010600030101010101" pitchFamily="2" charset="-122"/>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45</a:t>
            </a:fld>
            <a:endParaRPr lang="zh-CN" altLang="en-US" smtClean="0"/>
          </a:p>
        </p:txBody>
      </p:sp>
      <p:sp>
        <p:nvSpPr>
          <p:cNvPr id="7" name="内容占位符 2"/>
          <p:cNvSpPr>
            <a:spLocks noGrp="1"/>
          </p:cNvSpPr>
          <p:nvPr>
            <p:ph idx="1"/>
          </p:nvPr>
        </p:nvSpPr>
        <p:spPr>
          <a:xfrm>
            <a:off x="534353" y="1071599"/>
            <a:ext cx="9624060" cy="4990084"/>
          </a:xfrm>
        </p:spPr>
        <p:txBody>
          <a:bodyPr>
            <a:noAutofit/>
          </a:bodyPr>
          <a:lstStyle/>
          <a:p>
            <a:pPr marL="0" indent="0" fontAlgn="auto">
              <a:spcBef>
                <a:spcPts val="1800"/>
              </a:spcBef>
              <a:buSzPct val="150000"/>
              <a:buNone/>
            </a:pPr>
            <a:r>
              <a:rPr lang="zh-CN" altLang="en-US" sz="2800" b="1" dirty="0" smtClean="0"/>
              <a:t>图像数据的向量化表达</a:t>
            </a:r>
            <a:endParaRPr lang="en-US" altLang="zh-CN" sz="2800" b="1" dirty="0" smtClean="0"/>
          </a:p>
          <a:p>
            <a:pPr>
              <a:buSzPct val="150000"/>
            </a:pPr>
            <a:r>
              <a:rPr lang="zh-CN" altLang="en-US" sz="2000" dirty="0" smtClean="0"/>
              <a:t>像素</a:t>
            </a:r>
            <a:r>
              <a:rPr lang="zh-CN" altLang="en-US" sz="2000" dirty="0"/>
              <a:t>转换成一个矩阵（进而转换成向量</a:t>
            </a:r>
            <a:r>
              <a:rPr lang="zh-CN" altLang="en-US" sz="2000" dirty="0" smtClean="0"/>
              <a:t>）</a:t>
            </a:r>
            <a:endParaRPr lang="zh-CN" altLang="en-US" sz="2000" dirty="0"/>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399" y="1998188"/>
            <a:ext cx="1944216" cy="4694571"/>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5263" y="1976549"/>
            <a:ext cx="1944216" cy="4737848"/>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6510" y="1954912"/>
            <a:ext cx="1880246" cy="4737847"/>
          </a:xfrm>
          <a:prstGeom prst="rect">
            <a:avLst/>
          </a:prstGeom>
        </p:spPr>
      </p:pic>
      <p:pic>
        <p:nvPicPr>
          <p:cNvPr id="11" name="图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75281" y="2012270"/>
            <a:ext cx="1880246" cy="4714932"/>
          </a:xfrm>
          <a:prstGeom prst="rect">
            <a:avLst/>
          </a:prstGeom>
        </p:spPr>
      </p:pic>
    </p:spTree>
    <p:extLst>
      <p:ext uri="{BB962C8B-B14F-4D97-AF65-F5344CB8AC3E}">
        <p14:creationId xmlns:p14="http://schemas.microsoft.com/office/powerpoint/2010/main" val="36078997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46</a:t>
            </a:fld>
            <a:endParaRPr lang="zh-CN" altLang="en-US" smtClean="0"/>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zh-CN" altLang="en-US" sz="2800" dirty="0">
                <a:solidFill>
                  <a:schemeClr val="bg1">
                    <a:lumMod val="75000"/>
                  </a:schemeClr>
                </a:solidFill>
              </a:rPr>
              <a:t>机器学习基本任务</a:t>
            </a:r>
          </a:p>
          <a:p>
            <a:pPr eaLnBrk="1" hangingPunct="1">
              <a:lnSpc>
                <a:spcPct val="150000"/>
              </a:lnSpc>
              <a:spcBef>
                <a:spcPct val="20000"/>
              </a:spcBef>
              <a:buFont typeface="Arial" panose="020B0604020202020204" pitchFamily="34" charset="0"/>
              <a:buChar char="•"/>
            </a:pPr>
            <a:r>
              <a:rPr lang="zh-CN" altLang="en-US" sz="2800" dirty="0">
                <a:solidFill>
                  <a:schemeClr val="bg1">
                    <a:lumMod val="75000"/>
                  </a:schemeClr>
                </a:solidFill>
              </a:rPr>
              <a:t>机器学习基本概念</a:t>
            </a:r>
          </a:p>
          <a:p>
            <a:pPr eaLnBrk="1" hangingPunct="1">
              <a:lnSpc>
                <a:spcPct val="150000"/>
              </a:lnSpc>
              <a:spcBef>
                <a:spcPct val="20000"/>
              </a:spcBef>
              <a:buFont typeface="Arial" panose="020B0604020202020204" pitchFamily="34" charset="0"/>
              <a:buChar char="•"/>
            </a:pPr>
            <a:r>
              <a:rPr lang="zh-CN" altLang="en-US" sz="2800" dirty="0">
                <a:solidFill>
                  <a:schemeClr val="bg1">
                    <a:lumMod val="75000"/>
                  </a:schemeClr>
                </a:solidFill>
              </a:rPr>
              <a:t>机器学习基本原理</a:t>
            </a:r>
          </a:p>
          <a:p>
            <a:pPr eaLnBrk="1" hangingPunct="1">
              <a:lnSpc>
                <a:spcPct val="150000"/>
              </a:lnSpc>
              <a:spcBef>
                <a:spcPct val="20000"/>
              </a:spcBef>
              <a:buFont typeface="Arial" panose="020B0604020202020204" pitchFamily="34" charset="0"/>
              <a:buChar char="•"/>
            </a:pPr>
            <a:r>
              <a:rPr lang="zh-CN" altLang="en-US" sz="2800" dirty="0"/>
              <a:t>机器学习应用与启示</a:t>
            </a:r>
          </a:p>
        </p:txBody>
      </p:sp>
    </p:spTree>
    <p:extLst>
      <p:ext uri="{BB962C8B-B14F-4D97-AF65-F5344CB8AC3E}">
        <p14:creationId xmlns:p14="http://schemas.microsoft.com/office/powerpoint/2010/main" val="3650977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dirty="0"/>
              <a:t>机器学习应用与启示</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47</a:t>
            </a:fld>
            <a:endParaRPr lang="zh-CN" altLang="en-US" smtClean="0"/>
          </a:p>
        </p:txBody>
      </p:sp>
      <p:sp>
        <p:nvSpPr>
          <p:cNvPr id="2" name="矩形 1"/>
          <p:cNvSpPr>
            <a:spLocks noChangeArrowheads="1"/>
          </p:cNvSpPr>
          <p:nvPr/>
        </p:nvSpPr>
        <p:spPr bwMode="auto">
          <a:xfrm>
            <a:off x="550863" y="987425"/>
            <a:ext cx="1102995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a:buSzPct val="150000"/>
            </a:pPr>
            <a:r>
              <a:rPr lang="zh-CN" altLang="en-US" sz="2800" b="1" dirty="0">
                <a:latin typeface="Times New Roman" panose="02020603050405020304" pitchFamily="18" charset="0"/>
                <a:cs typeface="Times New Roman" panose="02020603050405020304" pitchFamily="18" charset="0"/>
              </a:rPr>
              <a:t>机器学习的</a:t>
            </a:r>
            <a:r>
              <a:rPr lang="zh-CN" altLang="en-US" sz="2800" b="1" dirty="0" smtClean="0">
                <a:latin typeface="Times New Roman" panose="02020603050405020304" pitchFamily="18" charset="0"/>
                <a:cs typeface="Times New Roman" panose="02020603050405020304" pitchFamily="18" charset="0"/>
              </a:rPr>
              <a:t>优势</a:t>
            </a:r>
            <a:endParaRPr lang="zh-CN" altLang="en-US" sz="2800" b="1" dirty="0">
              <a:latin typeface="Times New Roman" panose="02020603050405020304" pitchFamily="18" charset="0"/>
              <a:cs typeface="Times New Roman" panose="02020603050405020304" pitchFamily="18" charset="0"/>
            </a:endParaRPr>
          </a:p>
          <a:p>
            <a:pPr>
              <a:buSzPct val="150000"/>
            </a:pPr>
            <a:endParaRPr lang="zh-CN" altLang="en-US" sz="2000" dirty="0" smtClean="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smtClean="0">
                <a:latin typeface="Times New Roman" panose="02020603050405020304" pitchFamily="18" charset="0"/>
                <a:cs typeface="Times New Roman" panose="02020603050405020304" pitchFamily="18" charset="0"/>
              </a:rPr>
              <a:t>处理</a:t>
            </a:r>
            <a:r>
              <a:rPr lang="zh-CN" altLang="en-US" sz="2000" dirty="0">
                <a:latin typeface="Times New Roman" panose="02020603050405020304" pitchFamily="18" charset="0"/>
                <a:cs typeface="Times New Roman" panose="02020603050405020304" pitchFamily="18" charset="0"/>
              </a:rPr>
              <a:t>高维数据，筛选变量（识别混淆变量，挑选工具变量）</a:t>
            </a:r>
          </a:p>
          <a:p>
            <a:pPr marL="342900" indent="-342900">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处理非结构化数据</a:t>
            </a:r>
          </a:p>
          <a:p>
            <a:pPr marL="342900" indent="-342900">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处理非线性关系</a:t>
            </a:r>
          </a:p>
          <a:p>
            <a:pPr marL="342900" indent="-342900">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注重检验泛化性能（预测准确性）</a:t>
            </a:r>
          </a:p>
          <a:p>
            <a:pPr marL="342900" indent="-342900">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异质性估计</a:t>
            </a:r>
          </a:p>
          <a:p>
            <a:pPr marL="342900" indent="-342900">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数据驱动（模型设定）</a:t>
            </a:r>
          </a:p>
        </p:txBody>
      </p:sp>
    </p:spTree>
    <p:extLst>
      <p:ext uri="{BB962C8B-B14F-4D97-AF65-F5344CB8AC3E}">
        <p14:creationId xmlns:p14="http://schemas.microsoft.com/office/powerpoint/2010/main" val="42528122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dirty="0"/>
              <a:t>机器学习应用与启示</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48</a:t>
            </a:fld>
            <a:endParaRPr lang="zh-CN" altLang="en-US" smtClean="0"/>
          </a:p>
        </p:txBody>
      </p:sp>
      <p:sp>
        <p:nvSpPr>
          <p:cNvPr id="2" name="矩形 1"/>
          <p:cNvSpPr>
            <a:spLocks noChangeArrowheads="1"/>
          </p:cNvSpPr>
          <p:nvPr/>
        </p:nvSpPr>
        <p:spPr bwMode="auto">
          <a:xfrm>
            <a:off x="550863" y="987425"/>
            <a:ext cx="11029950"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a:buSzPct val="150000"/>
            </a:pPr>
            <a:r>
              <a:rPr lang="zh-CN" altLang="en-US" sz="2800" b="1" dirty="0">
                <a:latin typeface="Times New Roman" panose="02020603050405020304" pitchFamily="18" charset="0"/>
                <a:cs typeface="Times New Roman" panose="02020603050405020304" pitchFamily="18" charset="0"/>
              </a:rPr>
              <a:t>机器学习</a:t>
            </a:r>
            <a:r>
              <a:rPr lang="zh-CN" altLang="en-US" sz="2800" b="1" dirty="0" smtClean="0">
                <a:latin typeface="Times New Roman" panose="02020603050405020304" pitchFamily="18" charset="0"/>
                <a:cs typeface="Times New Roman" panose="02020603050405020304" pitchFamily="18" charset="0"/>
              </a:rPr>
              <a:t>的应用</a:t>
            </a:r>
            <a:endParaRPr lang="zh-CN" altLang="en-US" sz="2000" dirty="0" smtClean="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数据挖掘</a:t>
            </a: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计算机视觉</a:t>
            </a: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自然语言处理</a:t>
            </a: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生物特征识别</a:t>
            </a: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搜索引擎</a:t>
            </a: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医学诊断</a:t>
            </a: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检测信用卡欺诈</a:t>
            </a: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证券市场分析</a:t>
            </a:r>
          </a:p>
          <a:p>
            <a:pPr marL="342900" indent="-342900">
              <a:buSzPct val="150000"/>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DNA</a:t>
            </a:r>
            <a:r>
              <a:rPr lang="zh-CN" altLang="en-US" sz="2000" dirty="0">
                <a:latin typeface="Times New Roman" panose="02020603050405020304" pitchFamily="18" charset="0"/>
                <a:cs typeface="Times New Roman" panose="02020603050405020304" pitchFamily="18" charset="0"/>
              </a:rPr>
              <a:t>序列测序</a:t>
            </a: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语音和手写识别</a:t>
            </a: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战略游戏</a:t>
            </a: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机器人</a:t>
            </a:r>
          </a:p>
        </p:txBody>
      </p:sp>
    </p:spTree>
    <p:extLst>
      <p:ext uri="{BB962C8B-B14F-4D97-AF65-F5344CB8AC3E}">
        <p14:creationId xmlns:p14="http://schemas.microsoft.com/office/powerpoint/2010/main" val="23158718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dirty="0"/>
              <a:t>机器学习应用与启示</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49</a:t>
            </a:fld>
            <a:endParaRPr lang="zh-CN" altLang="en-US" smtClean="0"/>
          </a:p>
        </p:txBody>
      </p:sp>
      <p:sp>
        <p:nvSpPr>
          <p:cNvPr id="2" name="矩形 1"/>
          <p:cNvSpPr>
            <a:spLocks noChangeArrowheads="1"/>
          </p:cNvSpPr>
          <p:nvPr/>
        </p:nvSpPr>
        <p:spPr bwMode="auto">
          <a:xfrm>
            <a:off x="550863" y="987425"/>
            <a:ext cx="1102995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a:buSzPct val="150000"/>
            </a:pPr>
            <a:r>
              <a:rPr lang="zh-CN" altLang="en-US" sz="2800" b="1" dirty="0">
                <a:latin typeface="Times New Roman" panose="02020603050405020304" pitchFamily="18" charset="0"/>
                <a:cs typeface="Times New Roman" panose="02020603050405020304" pitchFamily="18" charset="0"/>
              </a:rPr>
              <a:t>我们能用机器学习做什么？</a:t>
            </a:r>
          </a:p>
          <a:p>
            <a:pPr marL="342900" indent="-342900">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预测（公司破产概率、经济是否衰退）</a:t>
            </a:r>
          </a:p>
          <a:p>
            <a:pPr marL="342900" indent="-342900">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数据生成（文本中的情绪、从姓名推测性别）</a:t>
            </a:r>
          </a:p>
          <a:p>
            <a:pPr marL="342900" indent="-342900">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因果识别（构造反事实结果、异质性检验）</a:t>
            </a:r>
          </a:p>
        </p:txBody>
      </p:sp>
    </p:spTree>
    <p:extLst>
      <p:ext uri="{BB962C8B-B14F-4D97-AF65-F5344CB8AC3E}">
        <p14:creationId xmlns:p14="http://schemas.microsoft.com/office/powerpoint/2010/main" val="1527140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5</a:t>
            </a:fld>
            <a:endParaRPr lang="zh-CN" altLang="en-US" smtClean="0"/>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zh-CN" altLang="en-US" sz="2800" dirty="0"/>
              <a:t>机器学习基本任务</a:t>
            </a:r>
          </a:p>
          <a:p>
            <a:pPr eaLnBrk="1" hangingPunct="1">
              <a:lnSpc>
                <a:spcPct val="150000"/>
              </a:lnSpc>
              <a:spcBef>
                <a:spcPct val="20000"/>
              </a:spcBef>
              <a:buFont typeface="Arial" panose="020B0604020202020204" pitchFamily="34" charset="0"/>
              <a:buChar char="•"/>
            </a:pPr>
            <a:r>
              <a:rPr lang="zh-CN" altLang="en-US" sz="2800" dirty="0" smtClean="0">
                <a:solidFill>
                  <a:schemeClr val="bg1">
                    <a:lumMod val="75000"/>
                  </a:schemeClr>
                </a:solidFill>
              </a:rPr>
              <a:t>机器学习</a:t>
            </a:r>
            <a:r>
              <a:rPr lang="zh-CN" altLang="en-US" sz="2800" dirty="0">
                <a:solidFill>
                  <a:schemeClr val="bg1">
                    <a:lumMod val="75000"/>
                  </a:schemeClr>
                </a:solidFill>
              </a:rPr>
              <a:t>基本概念</a:t>
            </a:r>
          </a:p>
          <a:p>
            <a:pPr eaLnBrk="1" hangingPunct="1">
              <a:lnSpc>
                <a:spcPct val="150000"/>
              </a:lnSpc>
              <a:spcBef>
                <a:spcPct val="20000"/>
              </a:spcBef>
              <a:buFont typeface="Arial" panose="020B0604020202020204" pitchFamily="34" charset="0"/>
              <a:buChar char="•"/>
            </a:pPr>
            <a:r>
              <a:rPr lang="zh-CN" altLang="en-US" sz="2800" dirty="0" smtClean="0">
                <a:solidFill>
                  <a:schemeClr val="bg1">
                    <a:lumMod val="75000"/>
                  </a:schemeClr>
                </a:solidFill>
              </a:rPr>
              <a:t>机器学习</a:t>
            </a:r>
            <a:r>
              <a:rPr lang="zh-CN" altLang="en-US" sz="2800" dirty="0">
                <a:solidFill>
                  <a:schemeClr val="bg1">
                    <a:lumMod val="75000"/>
                  </a:schemeClr>
                </a:solidFill>
              </a:rPr>
              <a:t>基本原理</a:t>
            </a:r>
          </a:p>
          <a:p>
            <a:pPr eaLnBrk="1" hangingPunct="1">
              <a:lnSpc>
                <a:spcPct val="150000"/>
              </a:lnSpc>
              <a:spcBef>
                <a:spcPct val="20000"/>
              </a:spcBef>
              <a:buFont typeface="Arial" panose="020B0604020202020204" pitchFamily="34" charset="0"/>
              <a:buChar char="•"/>
            </a:pPr>
            <a:r>
              <a:rPr lang="zh-CN" altLang="en-US" sz="2800" dirty="0" smtClean="0">
                <a:solidFill>
                  <a:schemeClr val="bg1">
                    <a:lumMod val="75000"/>
                  </a:schemeClr>
                </a:solidFill>
              </a:rPr>
              <a:t>机器学习应用与启示</a:t>
            </a:r>
            <a:endParaRPr lang="zh-CN" altLang="en-US" sz="2800" dirty="0">
              <a:solidFill>
                <a:schemeClr val="bg1">
                  <a:lumMod val="75000"/>
                </a:schemeClr>
              </a:solidFill>
            </a:endParaRPr>
          </a:p>
        </p:txBody>
      </p:sp>
    </p:spTree>
    <p:extLst>
      <p:ext uri="{BB962C8B-B14F-4D97-AF65-F5344CB8AC3E}">
        <p14:creationId xmlns:p14="http://schemas.microsoft.com/office/powerpoint/2010/main" val="32297229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dirty="0"/>
              <a:t>机器学习应用与启示</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50</a:t>
            </a:fld>
            <a:endParaRPr lang="zh-CN" altLang="en-US" smtClean="0"/>
          </a:p>
        </p:txBody>
      </p:sp>
      <p:sp>
        <p:nvSpPr>
          <p:cNvPr id="8" name="内容占位符 2">
            <a:extLst>
              <a:ext uri="{FF2B5EF4-FFF2-40B4-BE49-F238E27FC236}">
                <a16:creationId xmlns:a16="http://schemas.microsoft.com/office/drawing/2014/main" id="{A9E18D9D-2C82-4CB6-822E-5A661E16C2AE}"/>
              </a:ext>
            </a:extLst>
          </p:cNvPr>
          <p:cNvSpPr>
            <a:spLocks noGrp="1"/>
          </p:cNvSpPr>
          <p:nvPr>
            <p:ph idx="1"/>
          </p:nvPr>
        </p:nvSpPr>
        <p:spPr>
          <a:xfrm>
            <a:off x="550820" y="909638"/>
            <a:ext cx="10008695" cy="5112336"/>
          </a:xfrm>
        </p:spPr>
        <p:txBody>
          <a:bodyPr>
            <a:noAutofit/>
          </a:bodyPr>
          <a:lstStyle/>
          <a:p>
            <a:pPr marL="0" indent="0">
              <a:buNone/>
            </a:pPr>
            <a:r>
              <a:rPr lang="zh-CN" altLang="en-US" sz="2800" b="1" dirty="0" smtClean="0"/>
              <a:t>机器学习对经济学实证的启示</a:t>
            </a:r>
            <a:endParaRPr lang="en-US" altLang="zh-CN" sz="2800" b="1" dirty="0" smtClean="0"/>
          </a:p>
          <a:p>
            <a:endParaRPr lang="en-US" altLang="zh-CN" sz="2000" dirty="0" smtClean="0"/>
          </a:p>
          <a:p>
            <a:r>
              <a:rPr lang="zh-CN" altLang="en-US" sz="2000" dirty="0" smtClean="0"/>
              <a:t>即便</a:t>
            </a:r>
            <a:r>
              <a:rPr lang="zh-CN" altLang="en-US" sz="2000" dirty="0"/>
              <a:t>不做机器学习，我们计量经济学使用者也可以从机器学习理念当中学习到一些启发：</a:t>
            </a:r>
            <a:endParaRPr lang="en-US" altLang="zh-CN" sz="2000" dirty="0"/>
          </a:p>
          <a:p>
            <a:endParaRPr lang="en-US" altLang="zh-CN" sz="2000" dirty="0"/>
          </a:p>
          <a:p>
            <a:r>
              <a:rPr lang="zh-CN" altLang="en-US" sz="2000" dirty="0"/>
              <a:t>（</a:t>
            </a:r>
            <a:r>
              <a:rPr lang="en-US" altLang="zh-CN" sz="2000" dirty="0"/>
              <a:t>1</a:t>
            </a:r>
            <a:r>
              <a:rPr lang="zh-CN" altLang="en-US" sz="2000" dirty="0"/>
              <a:t>）更加重视样本的代表性</a:t>
            </a:r>
            <a:endParaRPr lang="en-US" altLang="zh-CN" sz="2000" dirty="0"/>
          </a:p>
          <a:p>
            <a:endParaRPr lang="en-US" altLang="zh-CN" sz="2000" dirty="0"/>
          </a:p>
          <a:p>
            <a:r>
              <a:rPr lang="zh-CN" altLang="en-US" sz="2000" dirty="0"/>
              <a:t>（</a:t>
            </a:r>
            <a:r>
              <a:rPr lang="en-US" altLang="zh-CN" sz="2000" dirty="0"/>
              <a:t>2</a:t>
            </a:r>
            <a:r>
              <a:rPr lang="zh-CN" altLang="en-US" sz="2000" dirty="0"/>
              <a:t>）回归方程不是包含控制变量越多就越好</a:t>
            </a:r>
          </a:p>
          <a:p>
            <a:endParaRPr lang="en-US" altLang="zh-CN" sz="2000" dirty="0"/>
          </a:p>
          <a:p>
            <a:r>
              <a:rPr lang="zh-CN" altLang="en-US" sz="2000" dirty="0"/>
              <a:t>（</a:t>
            </a:r>
            <a:r>
              <a:rPr lang="en-US" altLang="zh-CN" sz="2000" dirty="0"/>
              <a:t>3</a:t>
            </a:r>
            <a:r>
              <a:rPr lang="zh-CN" altLang="en-US" sz="2000" dirty="0"/>
              <a:t>）更加重视因果关系的异质性检验</a:t>
            </a:r>
            <a:endParaRPr lang="en-US" altLang="zh-CN" sz="2000" dirty="0"/>
          </a:p>
          <a:p>
            <a:endParaRPr lang="en-US" altLang="zh-CN" sz="2000" dirty="0"/>
          </a:p>
          <a:p>
            <a:r>
              <a:rPr lang="zh-CN" altLang="en-US" sz="2000" dirty="0"/>
              <a:t>（</a:t>
            </a:r>
            <a:r>
              <a:rPr lang="en-US" altLang="zh-CN" sz="2000" dirty="0"/>
              <a:t>4</a:t>
            </a:r>
            <a:r>
              <a:rPr lang="zh-CN" altLang="en-US" sz="2000" dirty="0"/>
              <a:t>）如果样本量允许，可以考虑采用机器学习的办法，将样本分成训练集和测试集（或采取交叉验证的办法），以检验拟合的稳健性。</a:t>
            </a:r>
            <a:endParaRPr lang="en-US" altLang="zh-CN" sz="2000" dirty="0"/>
          </a:p>
          <a:p>
            <a:endParaRPr lang="en-US" altLang="zh-CN" sz="2000" dirty="0"/>
          </a:p>
          <a:p>
            <a:r>
              <a:rPr lang="zh-CN" altLang="en-US" sz="2000" dirty="0"/>
              <a:t>（</a:t>
            </a:r>
            <a:r>
              <a:rPr lang="en-US" altLang="zh-CN" sz="2000" dirty="0"/>
              <a:t>5</a:t>
            </a:r>
            <a:r>
              <a:rPr lang="zh-CN" altLang="en-US" sz="2000" dirty="0"/>
              <a:t>）随机抽样，回归</a:t>
            </a:r>
            <a:r>
              <a:rPr lang="en-US" altLang="zh-CN" sz="2000" dirty="0"/>
              <a:t>1000</a:t>
            </a:r>
            <a:r>
              <a:rPr lang="zh-CN" altLang="en-US" sz="2000" dirty="0"/>
              <a:t>次，求平均或者求分布（一次随机可控试验得到的结论到底有多可靠呢）</a:t>
            </a:r>
            <a:endParaRPr lang="en-US" altLang="zh-CN" sz="2000" dirty="0"/>
          </a:p>
          <a:p>
            <a:endParaRPr lang="en-US" altLang="zh-CN" sz="2000" dirty="0"/>
          </a:p>
        </p:txBody>
      </p:sp>
    </p:spTree>
    <p:extLst>
      <p:ext uri="{BB962C8B-B14F-4D97-AF65-F5344CB8AC3E}">
        <p14:creationId xmlns:p14="http://schemas.microsoft.com/office/powerpoint/2010/main" val="3722450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dirty="0" smtClean="0"/>
              <a:t>学习经验与建议</a:t>
            </a:r>
            <a:endParaRPr lang="zh-CN" altLang="en-US" sz="3600"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51</a:t>
            </a:fld>
            <a:endParaRPr lang="zh-CN" altLang="en-US" smtClean="0"/>
          </a:p>
        </p:txBody>
      </p:sp>
      <p:sp>
        <p:nvSpPr>
          <p:cNvPr id="9" name="内容占位符 2">
            <a:extLst>
              <a:ext uri="{FF2B5EF4-FFF2-40B4-BE49-F238E27FC236}">
                <a16:creationId xmlns:a16="http://schemas.microsoft.com/office/drawing/2014/main" id="{D392C3BA-FDF2-43E0-9A78-AFA46835346D}"/>
              </a:ext>
            </a:extLst>
          </p:cNvPr>
          <p:cNvSpPr>
            <a:spLocks noGrp="1"/>
          </p:cNvSpPr>
          <p:nvPr>
            <p:ph idx="1"/>
          </p:nvPr>
        </p:nvSpPr>
        <p:spPr>
          <a:xfrm>
            <a:off x="381074" y="1097087"/>
            <a:ext cx="10813976" cy="5338638"/>
          </a:xfrm>
        </p:spPr>
        <p:txBody>
          <a:bodyPr>
            <a:normAutofit/>
          </a:bodyPr>
          <a:lstStyle/>
          <a:p>
            <a:pPr marL="0" indent="0">
              <a:buNone/>
            </a:pPr>
            <a:r>
              <a:rPr lang="zh-CN" altLang="en-US" sz="2800" b="1" dirty="0"/>
              <a:t>学习机器学习的三条</a:t>
            </a:r>
            <a:r>
              <a:rPr lang="zh-CN" altLang="en-US" sz="2800" b="1" dirty="0" smtClean="0"/>
              <a:t>建议</a:t>
            </a:r>
            <a:endParaRPr lang="en-US" altLang="zh-CN" sz="2800" b="1" dirty="0" smtClean="0"/>
          </a:p>
          <a:p>
            <a:endParaRPr lang="en-US" altLang="zh-CN" sz="2400" dirty="0" smtClean="0"/>
          </a:p>
          <a:p>
            <a:pPr marL="342900" indent="-342900" defTabSz="1041400">
              <a:spcBef>
                <a:spcPct val="0"/>
              </a:spcBef>
              <a:buSzPct val="15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先学</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Python</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，再学机器学习算法</a:t>
            </a:r>
          </a:p>
          <a:p>
            <a:pPr marL="342900" indent="-342900" defTabSz="1041400">
              <a:spcBef>
                <a:spcPct val="0"/>
              </a:spcBef>
              <a:buSzPct val="150000"/>
            </a:pPr>
            <a:endParaRPr lang="zh-CN" altLang="en-US"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spcBef>
                <a:spcPct val="0"/>
              </a:spcBef>
              <a:buSzPct val="15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逐个算法学习，理论与实操并重</a:t>
            </a:r>
          </a:p>
          <a:p>
            <a:pPr marL="342900" indent="-342900" defTabSz="1041400">
              <a:spcBef>
                <a:spcPct val="0"/>
              </a:spcBef>
              <a:buSzPct val="150000"/>
            </a:pPr>
            <a:endParaRPr lang="zh-CN" altLang="en-US"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spcBef>
                <a:spcPct val="0"/>
              </a:spcBef>
              <a:buSzPct val="15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网络资料为主，教材系统学习为辅</a:t>
            </a:r>
          </a:p>
        </p:txBody>
      </p:sp>
    </p:spTree>
    <p:extLst>
      <p:ext uri="{BB962C8B-B14F-4D97-AF65-F5344CB8AC3E}">
        <p14:creationId xmlns:p14="http://schemas.microsoft.com/office/powerpoint/2010/main" val="20294224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dirty="0" smtClean="0"/>
              <a:t>学习经验与建议</a:t>
            </a:r>
            <a:endParaRPr lang="zh-CN" altLang="en-US" sz="3600"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52</a:t>
            </a:fld>
            <a:endParaRPr lang="zh-CN" altLang="en-US" smtClean="0"/>
          </a:p>
        </p:txBody>
      </p:sp>
      <p:sp>
        <p:nvSpPr>
          <p:cNvPr id="9" name="内容占位符 2">
            <a:extLst>
              <a:ext uri="{FF2B5EF4-FFF2-40B4-BE49-F238E27FC236}">
                <a16:creationId xmlns:a16="http://schemas.microsoft.com/office/drawing/2014/main" id="{D392C3BA-FDF2-43E0-9A78-AFA46835346D}"/>
              </a:ext>
            </a:extLst>
          </p:cNvPr>
          <p:cNvSpPr>
            <a:spLocks noGrp="1"/>
          </p:cNvSpPr>
          <p:nvPr>
            <p:ph idx="1"/>
          </p:nvPr>
        </p:nvSpPr>
        <p:spPr>
          <a:xfrm>
            <a:off x="381074" y="1097087"/>
            <a:ext cx="10813976" cy="5338638"/>
          </a:xfrm>
        </p:spPr>
        <p:txBody>
          <a:bodyPr>
            <a:normAutofit/>
          </a:bodyPr>
          <a:lstStyle/>
          <a:p>
            <a:pPr marL="0" indent="0">
              <a:buNone/>
            </a:pPr>
            <a:r>
              <a:rPr lang="zh-CN" altLang="en-US" sz="2800" b="1" dirty="0" smtClean="0"/>
              <a:t>我为什么要学习</a:t>
            </a:r>
            <a:r>
              <a:rPr lang="en-US" altLang="zh-CN" sz="2800" b="1" dirty="0" smtClean="0"/>
              <a:t>Python</a:t>
            </a:r>
            <a:r>
              <a:rPr lang="zh-CN" altLang="en-US" sz="2800" b="1" dirty="0" smtClean="0"/>
              <a:t>和机器学习</a:t>
            </a:r>
            <a:endParaRPr lang="en-US" altLang="zh-CN" sz="2800" b="1" dirty="0" smtClean="0"/>
          </a:p>
          <a:p>
            <a:pPr marL="342900" indent="-342900" defTabSz="1041400">
              <a:spcBef>
                <a:spcPct val="0"/>
              </a:spcBef>
              <a:buSzPct val="150000"/>
            </a:pP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2015-2017 </a:t>
            </a:r>
            <a:r>
              <a:rPr lang="zh-CN" altLang="en-US" sz="2000" dirty="0" smtClean="0">
                <a:latin typeface="Times New Roman" panose="02020603050405020304" pitchFamily="18" charset="0"/>
                <a:ea typeface="宋体" panose="02010600030101010101" pitchFamily="2" charset="-122"/>
                <a:cs typeface="Times New Roman" panose="02020603050405020304" pitchFamily="18" charset="0"/>
              </a:rPr>
              <a:t>北京大学数字金融研究研究中心博士后</a:t>
            </a:r>
            <a:endPar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spcBef>
                <a:spcPct val="0"/>
              </a:spcBef>
              <a:buSzPct val="15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spcBef>
                <a:spcPct val="0"/>
              </a:spcBef>
              <a:buSzPct val="150000"/>
            </a:pP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2017</a:t>
            </a:r>
            <a:r>
              <a:rPr lang="zh-CN" altLang="en-US" sz="2000" dirty="0" smtClean="0">
                <a:latin typeface="Times New Roman" panose="02020603050405020304" pitchFamily="18" charset="0"/>
                <a:ea typeface="宋体" panose="02010600030101010101" pitchFamily="2" charset="-122"/>
                <a:cs typeface="Times New Roman" panose="02020603050405020304" pitchFamily="18" charset="0"/>
              </a:rPr>
              <a:t>年入职上海财经大学，决心转型到大数据与机器学习方向</a:t>
            </a:r>
            <a:endPar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spcBef>
                <a:spcPct val="0"/>
              </a:spcBef>
              <a:buSzPct val="15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8692" y="2742088"/>
            <a:ext cx="4552530" cy="3176790"/>
          </a:xfrm>
          <a:prstGeom prst="rect">
            <a:avLst/>
          </a:prstGeom>
        </p:spPr>
      </p:pic>
      <p:sp>
        <p:nvSpPr>
          <p:cNvPr id="8" name="矩形 7"/>
          <p:cNvSpPr/>
          <p:nvPr/>
        </p:nvSpPr>
        <p:spPr>
          <a:xfrm>
            <a:off x="766836" y="6008024"/>
            <a:ext cx="9266692" cy="338554"/>
          </a:xfrm>
          <a:prstGeom prst="rect">
            <a:avLst/>
          </a:prstGeom>
        </p:spPr>
        <p:txBody>
          <a:bodyPr wrap="square">
            <a:spAutoFit/>
          </a:bodyPr>
          <a:lstStyle/>
          <a:p>
            <a:r>
              <a:rPr lang="zh-CN" altLang="zh-CN" sz="1600" b="1" u="sng"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郭峰</a:t>
            </a:r>
            <a:r>
              <a:rPr lang="zh-CN" altLang="zh-CN" sz="1600"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、徐铮辉，《地方政府姿态与城投债的发行数量与风险溢价》，</a:t>
            </a:r>
            <a:r>
              <a:rPr lang="zh-CN" altLang="zh-CN" sz="1600" b="1"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《财经研究》</a:t>
            </a:r>
            <a:r>
              <a:rPr lang="zh-CN" altLang="zh-CN" sz="1600"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a:t>
            </a:r>
            <a:r>
              <a:rPr lang="en-US" altLang="zh-CN" sz="1600"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2019</a:t>
            </a:r>
            <a:r>
              <a:rPr lang="zh-CN" altLang="zh-CN" sz="1600"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年第</a:t>
            </a:r>
            <a:r>
              <a:rPr lang="en-US" altLang="zh-CN" sz="1600"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12</a:t>
            </a:r>
            <a:r>
              <a:rPr lang="zh-CN" altLang="zh-CN" sz="1600"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期。</a:t>
            </a:r>
            <a:endParaRPr lang="zh-CN" altLang="en-US" sz="1600" dirty="0"/>
          </a:p>
        </p:txBody>
      </p:sp>
    </p:spTree>
    <p:extLst>
      <p:ext uri="{BB962C8B-B14F-4D97-AF65-F5344CB8AC3E}">
        <p14:creationId xmlns:p14="http://schemas.microsoft.com/office/powerpoint/2010/main" val="11520065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dirty="0" smtClean="0"/>
              <a:t>学习经验与建议</a:t>
            </a:r>
            <a:endParaRPr lang="zh-CN" altLang="en-US" sz="3600"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53</a:t>
            </a:fld>
            <a:endParaRPr lang="zh-CN" altLang="en-US" smtClean="0"/>
          </a:p>
        </p:txBody>
      </p:sp>
      <p:sp>
        <p:nvSpPr>
          <p:cNvPr id="9" name="内容占位符 2">
            <a:extLst>
              <a:ext uri="{FF2B5EF4-FFF2-40B4-BE49-F238E27FC236}">
                <a16:creationId xmlns:a16="http://schemas.microsoft.com/office/drawing/2014/main" id="{D392C3BA-FDF2-43E0-9A78-AFA46835346D}"/>
              </a:ext>
            </a:extLst>
          </p:cNvPr>
          <p:cNvSpPr>
            <a:spLocks noGrp="1"/>
          </p:cNvSpPr>
          <p:nvPr>
            <p:ph idx="1"/>
          </p:nvPr>
        </p:nvSpPr>
        <p:spPr>
          <a:xfrm>
            <a:off x="381074" y="1097087"/>
            <a:ext cx="10813976" cy="5338638"/>
          </a:xfrm>
        </p:spPr>
        <p:txBody>
          <a:bodyPr>
            <a:normAutofit/>
          </a:bodyPr>
          <a:lstStyle/>
          <a:p>
            <a:pPr marL="0" indent="0">
              <a:buNone/>
            </a:pPr>
            <a:r>
              <a:rPr lang="zh-CN" altLang="en-US" sz="2800" b="1" dirty="0" smtClean="0"/>
              <a:t>我是如何学习</a:t>
            </a:r>
            <a:r>
              <a:rPr lang="en-US" altLang="zh-CN" sz="2800" b="1" dirty="0" smtClean="0"/>
              <a:t>Python</a:t>
            </a:r>
            <a:r>
              <a:rPr lang="zh-CN" altLang="en-US" sz="2800" b="1" dirty="0" smtClean="0"/>
              <a:t>和机器学习的</a:t>
            </a:r>
            <a:endParaRPr lang="en-US" altLang="zh-CN" sz="2400" dirty="0" smtClean="0"/>
          </a:p>
          <a:p>
            <a:pPr marL="342900" indent="-342900" defTabSz="1041400">
              <a:spcBef>
                <a:spcPct val="0"/>
              </a:spcBef>
              <a:buSzPct val="15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334" y="2191525"/>
            <a:ext cx="4346037" cy="3414064"/>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5371" y="2191525"/>
            <a:ext cx="5668970" cy="3254409"/>
          </a:xfrm>
          <a:prstGeom prst="rect">
            <a:avLst/>
          </a:prstGeom>
        </p:spPr>
      </p:pic>
    </p:spTree>
    <p:extLst>
      <p:ext uri="{BB962C8B-B14F-4D97-AF65-F5344CB8AC3E}">
        <p14:creationId xmlns:p14="http://schemas.microsoft.com/office/powerpoint/2010/main" val="38651264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dirty="0" smtClean="0"/>
              <a:t>学习经验与建议</a:t>
            </a:r>
            <a:endParaRPr lang="zh-CN" altLang="en-US" sz="3600"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54</a:t>
            </a:fld>
            <a:endParaRPr lang="zh-CN" altLang="en-US" smtClean="0"/>
          </a:p>
        </p:txBody>
      </p:sp>
      <p:sp>
        <p:nvSpPr>
          <p:cNvPr id="9" name="内容占位符 2">
            <a:extLst>
              <a:ext uri="{FF2B5EF4-FFF2-40B4-BE49-F238E27FC236}">
                <a16:creationId xmlns:a16="http://schemas.microsoft.com/office/drawing/2014/main" id="{D392C3BA-FDF2-43E0-9A78-AFA46835346D}"/>
              </a:ext>
            </a:extLst>
          </p:cNvPr>
          <p:cNvSpPr>
            <a:spLocks noGrp="1"/>
          </p:cNvSpPr>
          <p:nvPr>
            <p:ph idx="1"/>
          </p:nvPr>
        </p:nvSpPr>
        <p:spPr>
          <a:xfrm>
            <a:off x="381074" y="1097087"/>
            <a:ext cx="10813976" cy="5338638"/>
          </a:xfrm>
        </p:spPr>
        <p:txBody>
          <a:bodyPr>
            <a:normAutofit/>
          </a:bodyPr>
          <a:lstStyle/>
          <a:p>
            <a:pPr marL="0" indent="0">
              <a:buNone/>
            </a:pPr>
            <a:r>
              <a:rPr lang="zh-CN" altLang="en-US" sz="2800" b="1" dirty="0" smtClean="0"/>
              <a:t>我是如何学习</a:t>
            </a:r>
            <a:r>
              <a:rPr lang="en-US" altLang="zh-CN" sz="2800" b="1" dirty="0" smtClean="0"/>
              <a:t>Python</a:t>
            </a:r>
            <a:r>
              <a:rPr lang="zh-CN" altLang="en-US" sz="2800" b="1" dirty="0" smtClean="0"/>
              <a:t>和机器学习的</a:t>
            </a:r>
            <a:endParaRPr lang="en-US" altLang="zh-CN" sz="2400" dirty="0" smtClean="0"/>
          </a:p>
          <a:p>
            <a:pPr marL="342900" indent="-342900" defTabSz="1041400">
              <a:spcBef>
                <a:spcPct val="0"/>
              </a:spcBef>
              <a:buSzPct val="15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21" y="1989694"/>
            <a:ext cx="4476208" cy="3306985"/>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5156" y="1845684"/>
            <a:ext cx="5221767" cy="3450995"/>
          </a:xfrm>
          <a:prstGeom prst="rect">
            <a:avLst/>
          </a:prstGeom>
        </p:spPr>
      </p:pic>
    </p:spTree>
    <p:extLst>
      <p:ext uri="{BB962C8B-B14F-4D97-AF65-F5344CB8AC3E}">
        <p14:creationId xmlns:p14="http://schemas.microsoft.com/office/powerpoint/2010/main" val="36307156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dirty="0" smtClean="0"/>
              <a:t>学习经验与建议</a:t>
            </a:r>
            <a:endParaRPr lang="zh-CN" altLang="en-US" sz="3600" b="1"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55</a:t>
            </a:fld>
            <a:endParaRPr lang="zh-CN" altLang="en-US" smtClean="0"/>
          </a:p>
        </p:txBody>
      </p:sp>
      <p:sp>
        <p:nvSpPr>
          <p:cNvPr id="9" name="内容占位符 2">
            <a:extLst>
              <a:ext uri="{FF2B5EF4-FFF2-40B4-BE49-F238E27FC236}">
                <a16:creationId xmlns:a16="http://schemas.microsoft.com/office/drawing/2014/main" id="{D392C3BA-FDF2-43E0-9A78-AFA46835346D}"/>
              </a:ext>
            </a:extLst>
          </p:cNvPr>
          <p:cNvSpPr>
            <a:spLocks noGrp="1"/>
          </p:cNvSpPr>
          <p:nvPr>
            <p:ph idx="1"/>
          </p:nvPr>
        </p:nvSpPr>
        <p:spPr>
          <a:xfrm>
            <a:off x="381074" y="1097087"/>
            <a:ext cx="10813976" cy="5338638"/>
          </a:xfrm>
        </p:spPr>
        <p:txBody>
          <a:bodyPr>
            <a:normAutofit/>
          </a:bodyPr>
          <a:lstStyle/>
          <a:p>
            <a:pPr marL="0" indent="0">
              <a:buNone/>
            </a:pPr>
            <a:r>
              <a:rPr lang="zh-CN" altLang="en-US" sz="2800" b="1" dirty="0" smtClean="0"/>
              <a:t>我是如何学习</a:t>
            </a:r>
            <a:r>
              <a:rPr lang="en-US" altLang="zh-CN" sz="2800" b="1" dirty="0" smtClean="0"/>
              <a:t>Python</a:t>
            </a:r>
            <a:r>
              <a:rPr lang="zh-CN" altLang="en-US" sz="2800" b="1" dirty="0" smtClean="0"/>
              <a:t>和机器学习的</a:t>
            </a:r>
            <a:endParaRPr lang="en-US" altLang="zh-CN" sz="2400" dirty="0" smtClean="0"/>
          </a:p>
          <a:p>
            <a:pPr marL="342900" indent="-342900" defTabSz="1041400">
              <a:spcBef>
                <a:spcPct val="0"/>
              </a:spcBef>
              <a:buSzPct val="15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74" y="2205709"/>
            <a:ext cx="5147343" cy="2509475"/>
          </a:xfrm>
          <a:prstGeom prst="rect">
            <a:avLst/>
          </a:prstGeom>
        </p:spPr>
      </p:pic>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6682" y="4628544"/>
            <a:ext cx="6858000" cy="1714500"/>
          </a:xfrm>
          <a:prstGeom prst="rect">
            <a:avLst/>
          </a:prstGeom>
        </p:spPr>
      </p:pic>
      <p:pic>
        <p:nvPicPr>
          <p:cNvPr id="4" name="图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28594" y="935163"/>
            <a:ext cx="2152650" cy="3638550"/>
          </a:xfrm>
          <a:prstGeom prst="rect">
            <a:avLst/>
          </a:prstGeom>
        </p:spPr>
      </p:pic>
    </p:spTree>
    <p:extLst>
      <p:ext uri="{BB962C8B-B14F-4D97-AF65-F5344CB8AC3E}">
        <p14:creationId xmlns:p14="http://schemas.microsoft.com/office/powerpoint/2010/main" val="21425412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dirty="0" smtClean="0"/>
              <a:t>学习经验与建议</a:t>
            </a:r>
            <a:endParaRPr lang="zh-CN" altLang="en-US" sz="3600" b="1"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56</a:t>
            </a:fld>
            <a:endParaRPr lang="zh-CN" altLang="en-US" smtClean="0"/>
          </a:p>
        </p:txBody>
      </p:sp>
      <p:sp>
        <p:nvSpPr>
          <p:cNvPr id="9" name="内容占位符 2">
            <a:extLst>
              <a:ext uri="{FF2B5EF4-FFF2-40B4-BE49-F238E27FC236}">
                <a16:creationId xmlns:a16="http://schemas.microsoft.com/office/drawing/2014/main" id="{D392C3BA-FDF2-43E0-9A78-AFA46835346D}"/>
              </a:ext>
            </a:extLst>
          </p:cNvPr>
          <p:cNvSpPr>
            <a:spLocks noGrp="1"/>
          </p:cNvSpPr>
          <p:nvPr>
            <p:ph idx="1"/>
          </p:nvPr>
        </p:nvSpPr>
        <p:spPr>
          <a:xfrm>
            <a:off x="381074" y="1097087"/>
            <a:ext cx="10813976" cy="5338638"/>
          </a:xfrm>
        </p:spPr>
        <p:txBody>
          <a:bodyPr>
            <a:normAutofit/>
          </a:bodyPr>
          <a:lstStyle/>
          <a:p>
            <a:pPr marL="0" indent="0">
              <a:buNone/>
            </a:pPr>
            <a:r>
              <a:rPr lang="zh-CN" altLang="en-US" sz="2800" b="1" dirty="0" smtClean="0"/>
              <a:t>我是如何学习</a:t>
            </a:r>
            <a:r>
              <a:rPr lang="en-US" altLang="zh-CN" sz="2800" b="1" dirty="0" smtClean="0"/>
              <a:t>Python</a:t>
            </a:r>
            <a:r>
              <a:rPr lang="zh-CN" altLang="en-US" sz="2800" b="1" dirty="0" smtClean="0"/>
              <a:t>和机器学习的</a:t>
            </a:r>
            <a:endParaRPr lang="en-US" altLang="zh-CN" sz="2400" dirty="0" smtClean="0"/>
          </a:p>
          <a:p>
            <a:pPr marL="342900" indent="-342900" defTabSz="1041400">
              <a:spcBef>
                <a:spcPct val="0"/>
              </a:spcBef>
              <a:buSzPct val="15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74" y="2205709"/>
            <a:ext cx="5147343" cy="2509475"/>
          </a:xfrm>
          <a:prstGeom prst="rect">
            <a:avLst/>
          </a:prstGeom>
        </p:spPr>
      </p:pic>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6682" y="4628544"/>
            <a:ext cx="6858000" cy="1714500"/>
          </a:xfrm>
          <a:prstGeom prst="rect">
            <a:avLst/>
          </a:prstGeom>
        </p:spPr>
      </p:pic>
      <p:pic>
        <p:nvPicPr>
          <p:cNvPr id="4" name="图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28594" y="935163"/>
            <a:ext cx="2152650" cy="3638550"/>
          </a:xfrm>
          <a:prstGeom prst="rect">
            <a:avLst/>
          </a:prstGeom>
        </p:spPr>
      </p:pic>
    </p:spTree>
    <p:extLst>
      <p:ext uri="{BB962C8B-B14F-4D97-AF65-F5344CB8AC3E}">
        <p14:creationId xmlns:p14="http://schemas.microsoft.com/office/powerpoint/2010/main" val="2338360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机器学习与大数据研究经验</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57</a:t>
            </a:fld>
            <a:endParaRPr lang="zh-CN" altLang="en-US" smtClean="0"/>
          </a:p>
        </p:txBody>
      </p:sp>
      <p:sp>
        <p:nvSpPr>
          <p:cNvPr id="2" name="矩形 1"/>
          <p:cNvSpPr>
            <a:spLocks noChangeArrowheads="1"/>
          </p:cNvSpPr>
          <p:nvPr/>
        </p:nvSpPr>
        <p:spPr bwMode="auto">
          <a:xfrm>
            <a:off x="550863" y="987425"/>
            <a:ext cx="11029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利用</a:t>
            </a:r>
            <a:r>
              <a:rPr lang="en-US" altLang="zh-CN" sz="2800" b="1" dirty="0">
                <a:latin typeface="Times" panose="02020603050405020304" pitchFamily="18" charset="0"/>
                <a:cs typeface="Times" panose="02020603050405020304" pitchFamily="18" charset="0"/>
              </a:rPr>
              <a:t>python</a:t>
            </a:r>
            <a:r>
              <a:rPr lang="zh-CN" altLang="en-US" sz="2800" b="1" dirty="0"/>
              <a:t>提取政府工作报告中的关键词</a:t>
            </a:r>
          </a:p>
        </p:txBody>
      </p:sp>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4906" y="1607980"/>
            <a:ext cx="5643894" cy="4240054"/>
          </a:xfrm>
          <a:prstGeom prst="rect">
            <a:avLst/>
          </a:prstGeom>
        </p:spPr>
      </p:pic>
      <p:sp>
        <p:nvSpPr>
          <p:cNvPr id="14" name="矩形 13"/>
          <p:cNvSpPr/>
          <p:nvPr/>
        </p:nvSpPr>
        <p:spPr>
          <a:xfrm>
            <a:off x="295275" y="5955725"/>
            <a:ext cx="10153128" cy="584775"/>
          </a:xfrm>
          <a:prstGeom prst="rect">
            <a:avLst/>
          </a:prstGeom>
        </p:spPr>
        <p:txBody>
          <a:bodyPr wrap="square">
            <a:spAutoFit/>
          </a:bodyPr>
          <a:lstStyle/>
          <a:p>
            <a:r>
              <a:rPr lang="en-US" altLang="zh-CN" sz="1600"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Shi, </a:t>
            </a:r>
            <a:r>
              <a:rPr lang="en-US" altLang="zh-CN" sz="1600" kern="100" dirty="0" smtClean="0">
                <a:solidFill>
                  <a:srgbClr val="494949"/>
                </a:solidFill>
                <a:latin typeface="Times" panose="02020603050405020304" pitchFamily="18" charset="0"/>
                <a:ea typeface="华文楷体" panose="02010600040101010101" pitchFamily="2" charset="-122"/>
                <a:cs typeface="Times New Roman" panose="02020603050405020304" pitchFamily="18" charset="0"/>
              </a:rPr>
              <a:t>C</a:t>
            </a:r>
            <a:r>
              <a:rPr lang="en-US" altLang="zh-CN" sz="1600"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a:t>
            </a:r>
            <a:r>
              <a:rPr lang="en-US" altLang="zh-CN" sz="1600" kern="100" dirty="0" smtClean="0">
                <a:solidFill>
                  <a:srgbClr val="494949"/>
                </a:solidFill>
                <a:latin typeface="Times" panose="02020603050405020304" pitchFamily="18" charset="0"/>
                <a:ea typeface="华文楷体" panose="02010600040101010101" pitchFamily="2" charset="-122"/>
                <a:cs typeface="Times New Roman" panose="02020603050405020304" pitchFamily="18" charset="0"/>
              </a:rPr>
              <a:t>, </a:t>
            </a:r>
            <a:r>
              <a:rPr lang="en-US" altLang="zh-CN" sz="1600"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Shi, </a:t>
            </a:r>
            <a:r>
              <a:rPr lang="en-US" altLang="zh-CN" sz="1600" kern="100" dirty="0" smtClean="0">
                <a:solidFill>
                  <a:srgbClr val="494949"/>
                </a:solidFill>
                <a:latin typeface="Times" panose="02020603050405020304" pitchFamily="18" charset="0"/>
                <a:ea typeface="华文楷体" panose="02010600040101010101" pitchFamily="2" charset="-122"/>
                <a:cs typeface="Times New Roman" panose="02020603050405020304" pitchFamily="18" charset="0"/>
              </a:rPr>
              <a:t>Q., </a:t>
            </a:r>
            <a:r>
              <a:rPr lang="en-US" altLang="zh-CN" sz="1600"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and </a:t>
            </a:r>
            <a:r>
              <a:rPr lang="en-US" altLang="zh-CN" sz="1600" b="1" u="sng" kern="100" dirty="0" err="1">
                <a:solidFill>
                  <a:srgbClr val="494949"/>
                </a:solidFill>
                <a:latin typeface="Times" panose="02020603050405020304" pitchFamily="18" charset="0"/>
                <a:ea typeface="华文楷体" panose="02010600040101010101" pitchFamily="2" charset="-122"/>
                <a:cs typeface="Times New Roman" panose="02020603050405020304" pitchFamily="18" charset="0"/>
              </a:rPr>
              <a:t>Guo</a:t>
            </a:r>
            <a:r>
              <a:rPr lang="en-US" altLang="zh-CN" sz="1600" b="1" u="sng"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 </a:t>
            </a:r>
            <a:r>
              <a:rPr lang="en-US" altLang="zh-CN" sz="1600" b="1" u="sng" kern="100" dirty="0" smtClean="0">
                <a:solidFill>
                  <a:srgbClr val="494949"/>
                </a:solidFill>
                <a:latin typeface="Times" panose="02020603050405020304" pitchFamily="18" charset="0"/>
                <a:ea typeface="华文楷体" panose="02010600040101010101" pitchFamily="2" charset="-122"/>
                <a:cs typeface="Times New Roman" panose="02020603050405020304" pitchFamily="18" charset="0"/>
              </a:rPr>
              <a:t>F.</a:t>
            </a:r>
            <a:r>
              <a:rPr lang="en-US" altLang="zh-CN" sz="1600" kern="100" dirty="0" smtClean="0">
                <a:solidFill>
                  <a:srgbClr val="494949"/>
                </a:solidFill>
                <a:latin typeface="Times" panose="02020603050405020304" pitchFamily="18" charset="0"/>
                <a:ea typeface="华文楷体" panose="02010600040101010101" pitchFamily="2" charset="-122"/>
                <a:cs typeface="Times New Roman" panose="02020603050405020304" pitchFamily="18" charset="0"/>
              </a:rPr>
              <a:t>, </a:t>
            </a:r>
            <a:r>
              <a:rPr lang="zh-CN" altLang="zh-CN" sz="1600"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a:t>
            </a:r>
            <a:r>
              <a:rPr lang="en-US" altLang="zh-CN" sz="1600"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Environmental Slogans and Action: The Rhetoric of Local Government Work Reports in China”, </a:t>
            </a:r>
            <a:r>
              <a:rPr lang="en-US" altLang="zh-CN" sz="1600" b="1" i="1"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Journal of Cleaner Production</a:t>
            </a:r>
            <a:r>
              <a:rPr lang="en-US" altLang="zh-CN" sz="1600"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 2019, 238,117886. </a:t>
            </a:r>
            <a:endParaRPr lang="zh-CN" altLang="en-US" sz="1600" dirty="0"/>
          </a:p>
        </p:txBody>
      </p:sp>
    </p:spTree>
    <p:extLst>
      <p:ext uri="{BB962C8B-B14F-4D97-AF65-F5344CB8AC3E}">
        <p14:creationId xmlns:p14="http://schemas.microsoft.com/office/powerpoint/2010/main" val="24861305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机器学习与大数据研究经验</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58</a:t>
            </a:fld>
            <a:endParaRPr lang="zh-CN" altLang="en-US" smtClean="0"/>
          </a:p>
        </p:txBody>
      </p:sp>
      <p:sp>
        <p:nvSpPr>
          <p:cNvPr id="2" name="矩形 1"/>
          <p:cNvSpPr>
            <a:spLocks noChangeArrowheads="1"/>
          </p:cNvSpPr>
          <p:nvPr/>
        </p:nvSpPr>
        <p:spPr bwMode="auto">
          <a:xfrm>
            <a:off x="574172" y="86859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利用机器学习识别论文作者的性别</a:t>
            </a:r>
          </a:p>
        </p:txBody>
      </p:sp>
      <p:sp>
        <p:nvSpPr>
          <p:cNvPr id="10" name="矩形 9"/>
          <p:cNvSpPr/>
          <p:nvPr/>
        </p:nvSpPr>
        <p:spPr>
          <a:xfrm>
            <a:off x="550863" y="6248112"/>
            <a:ext cx="10368678" cy="338554"/>
          </a:xfrm>
          <a:prstGeom prst="rect">
            <a:avLst/>
          </a:prstGeom>
        </p:spPr>
        <p:txBody>
          <a:bodyPr wrap="square">
            <a:spAutoFit/>
          </a:bodyPr>
          <a:lstStyle/>
          <a:p>
            <a:r>
              <a:rPr lang="en-US" altLang="zh-CN" sz="1600" kern="100" dirty="0" smtClean="0">
                <a:solidFill>
                  <a:srgbClr val="494949"/>
                </a:solidFill>
                <a:latin typeface="Times" panose="02020603050405020304" pitchFamily="18" charset="0"/>
                <a:ea typeface="华文楷体" panose="02010600040101010101" pitchFamily="2" charset="-122"/>
                <a:cs typeface="Times New Roman" panose="02020603050405020304" pitchFamily="18" charset="0"/>
              </a:rPr>
              <a:t>Si, K., Li, Y., Ma, C., and </a:t>
            </a:r>
            <a:r>
              <a:rPr lang="en-US" altLang="zh-CN" sz="1600" kern="100" dirty="0" err="1" smtClean="0">
                <a:solidFill>
                  <a:srgbClr val="494949"/>
                </a:solidFill>
                <a:latin typeface="Times" panose="02020603050405020304" pitchFamily="18" charset="0"/>
                <a:ea typeface="华文楷体" panose="02010600040101010101" pitchFamily="2" charset="-122"/>
                <a:cs typeface="Times New Roman" panose="02020603050405020304" pitchFamily="18" charset="0"/>
              </a:rPr>
              <a:t>Guo</a:t>
            </a:r>
            <a:r>
              <a:rPr lang="en-US" altLang="zh-CN" sz="1600" kern="100" dirty="0" smtClean="0">
                <a:solidFill>
                  <a:srgbClr val="494949"/>
                </a:solidFill>
                <a:latin typeface="Times" panose="02020603050405020304" pitchFamily="18" charset="0"/>
                <a:ea typeface="华文楷体" panose="02010600040101010101" pitchFamily="2" charset="-122"/>
                <a:cs typeface="Times New Roman" panose="02020603050405020304" pitchFamily="18" charset="0"/>
              </a:rPr>
              <a:t>, F., </a:t>
            </a:r>
            <a:r>
              <a:rPr lang="en-US" altLang="zh-CN" sz="1600"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Affiliation Bias in Peer Review and the Gender Gap, </a:t>
            </a:r>
            <a:r>
              <a:rPr lang="en-US" altLang="zh-CN" sz="1600" kern="100" dirty="0" smtClean="0">
                <a:solidFill>
                  <a:srgbClr val="494949"/>
                </a:solidFill>
                <a:latin typeface="Times" panose="02020603050405020304" pitchFamily="18" charset="0"/>
                <a:ea typeface="华文楷体" panose="02010600040101010101" pitchFamily="2" charset="-122"/>
                <a:cs typeface="Times New Roman" panose="02020603050405020304" pitchFamily="18" charset="0"/>
              </a:rPr>
              <a:t>Research Policy, 2023.</a:t>
            </a:r>
            <a:endParaRPr lang="zh-CN" altLang="en-US" sz="1600" dirty="0"/>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861" y="1531309"/>
            <a:ext cx="7344510" cy="4634549"/>
          </a:xfrm>
          <a:prstGeom prst="rect">
            <a:avLst/>
          </a:prstGeom>
        </p:spPr>
      </p:pic>
    </p:spTree>
    <p:extLst>
      <p:ext uri="{BB962C8B-B14F-4D97-AF65-F5344CB8AC3E}">
        <p14:creationId xmlns:p14="http://schemas.microsoft.com/office/powerpoint/2010/main" val="20353410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机器学习机器学习与大数据研究经验</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59</a:t>
            </a:fld>
            <a:endParaRPr lang="zh-CN" altLang="en-US" smtClean="0"/>
          </a:p>
        </p:txBody>
      </p:sp>
      <p:sp>
        <p:nvSpPr>
          <p:cNvPr id="2" name="矩形 1"/>
          <p:cNvSpPr>
            <a:spLocks noChangeArrowheads="1"/>
          </p:cNvSpPr>
          <p:nvPr/>
        </p:nvSpPr>
        <p:spPr bwMode="auto">
          <a:xfrm>
            <a:off x="574172" y="86859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利用机器学习识别资本市场社交媒体文本情绪</a:t>
            </a:r>
          </a:p>
        </p:txBody>
      </p:sp>
      <p:sp>
        <p:nvSpPr>
          <p:cNvPr id="11" name="矩形 10"/>
          <p:cNvSpPr/>
          <p:nvPr/>
        </p:nvSpPr>
        <p:spPr>
          <a:xfrm>
            <a:off x="478816" y="5950813"/>
            <a:ext cx="9852590" cy="584775"/>
          </a:xfrm>
          <a:prstGeom prst="rect">
            <a:avLst/>
          </a:prstGeom>
        </p:spPr>
        <p:txBody>
          <a:bodyPr wrap="square">
            <a:spAutoFit/>
          </a:bodyPr>
          <a:lstStyle/>
          <a:p>
            <a:r>
              <a:rPr lang="zh-CN" altLang="en-US" sz="1600" dirty="0">
                <a:latin typeface="华文楷体" panose="02010600040101010101" pitchFamily="2" charset="-122"/>
                <a:ea typeface="华文楷体" panose="02010600040101010101" pitchFamily="2" charset="-122"/>
              </a:rPr>
              <a:t>郑建东、吕晓亮、吕斌、</a:t>
            </a:r>
            <a:r>
              <a:rPr lang="zh-CN" altLang="en-US" sz="1600" b="1" u="sng" dirty="0" smtClean="0">
                <a:latin typeface="华文楷体" panose="02010600040101010101" pitchFamily="2" charset="-122"/>
                <a:ea typeface="华文楷体" panose="02010600040101010101" pitchFamily="2" charset="-122"/>
              </a:rPr>
              <a:t>郭峰</a:t>
            </a:r>
            <a:r>
              <a:rPr lang="en-US" altLang="zh-CN" sz="1600" b="1" u="sng" dirty="0" smtClean="0">
                <a:latin typeface="华文楷体" panose="02010600040101010101" pitchFamily="2" charset="-122"/>
                <a:ea typeface="华文楷体" panose="02010600040101010101" pitchFamily="2" charset="-122"/>
              </a:rPr>
              <a:t>,</a:t>
            </a:r>
            <a:r>
              <a:rPr lang="en-US" altLang="zh-CN" sz="1600" dirty="0" smtClean="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信息交互、学习效应与资本市场定价效率</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基于股吧论坛大数据的证据</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a:t>
            </a:r>
            <a:r>
              <a:rPr lang="en-US" altLang="zh-CN" sz="1600" b="1" dirty="0">
                <a:latin typeface="华文楷体" panose="02010600040101010101" pitchFamily="2" charset="-122"/>
                <a:ea typeface="华文楷体" panose="02010600040101010101" pitchFamily="2" charset="-122"/>
              </a:rPr>
              <a:t>《</a:t>
            </a:r>
            <a:r>
              <a:rPr lang="zh-CN" altLang="en-US" sz="1600" b="1" dirty="0">
                <a:latin typeface="华文楷体" panose="02010600040101010101" pitchFamily="2" charset="-122"/>
                <a:ea typeface="华文楷体" panose="02010600040101010101" pitchFamily="2" charset="-122"/>
              </a:rPr>
              <a:t>数量经济技术经济研究</a:t>
            </a:r>
            <a:r>
              <a:rPr lang="en-US" altLang="zh-CN" sz="1600" b="1"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a:t>
            </a:r>
            <a:r>
              <a:rPr lang="en-US" altLang="zh-CN" sz="1600" dirty="0">
                <a:latin typeface="Times" panose="02020603050405020304" pitchFamily="18" charset="0"/>
              </a:rPr>
              <a:t>2022</a:t>
            </a:r>
            <a:r>
              <a:rPr lang="zh-CN" altLang="en-US" sz="1600" dirty="0">
                <a:latin typeface="华文楷体" panose="02010600040101010101" pitchFamily="2" charset="-122"/>
                <a:ea typeface="华文楷体" panose="02010600040101010101" pitchFamily="2" charset="-122"/>
              </a:rPr>
              <a:t>年第</a:t>
            </a:r>
            <a:r>
              <a:rPr lang="en-US" altLang="zh-CN" sz="1600" dirty="0">
                <a:latin typeface="Times" panose="02020603050405020304" pitchFamily="18" charset="0"/>
              </a:rPr>
              <a:t>11</a:t>
            </a:r>
            <a:r>
              <a:rPr lang="zh-CN" altLang="en-US" sz="1600" dirty="0">
                <a:latin typeface="华文楷体" panose="02010600040101010101" pitchFamily="2" charset="-122"/>
                <a:ea typeface="华文楷体" panose="02010600040101010101" pitchFamily="2" charset="-122"/>
              </a:rPr>
              <a:t>期。</a:t>
            </a:r>
            <a:endParaRPr lang="zh-CN" altLang="en-US" sz="1600" dirty="0"/>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0053" y="1506675"/>
            <a:ext cx="5437233" cy="4373599"/>
          </a:xfrm>
          <a:prstGeom prst="rect">
            <a:avLst/>
          </a:prstGeom>
        </p:spPr>
      </p:pic>
    </p:spTree>
    <p:extLst>
      <p:ext uri="{BB962C8B-B14F-4D97-AF65-F5344CB8AC3E}">
        <p14:creationId xmlns:p14="http://schemas.microsoft.com/office/powerpoint/2010/main" val="852592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机器学习基本任务</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a:t>
            </a:fld>
            <a:endParaRPr lang="zh-CN" altLang="en-US" smtClean="0"/>
          </a:p>
        </p:txBody>
      </p:sp>
      <p:sp>
        <p:nvSpPr>
          <p:cNvPr id="2" name="矩形 1"/>
          <p:cNvSpPr>
            <a:spLocks noChangeArrowheads="1"/>
          </p:cNvSpPr>
          <p:nvPr/>
        </p:nvSpPr>
        <p:spPr bwMode="auto">
          <a:xfrm>
            <a:off x="550863" y="987425"/>
            <a:ext cx="1102995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大数据成为社会科学重要数据形式</a:t>
            </a:r>
            <a:endParaRPr lang="en-US" altLang="zh-CN" sz="2800" b="1" dirty="0"/>
          </a:p>
          <a:p>
            <a:pPr>
              <a:buSzPct val="150000"/>
            </a:pPr>
            <a:endParaRPr lang="en-US" altLang="zh-CN" sz="2000" dirty="0" smtClean="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社会科学研究中，数据来源越来越丰富，文本、图像、音频、视频、遥感等大数据（</a:t>
            </a:r>
            <a:r>
              <a:rPr lang="en-US" altLang="zh-CN" sz="2000" dirty="0">
                <a:latin typeface="Times New Roman" panose="02020603050405020304" pitchFamily="18" charset="0"/>
                <a:cs typeface="Times New Roman" panose="02020603050405020304" pitchFamily="18" charset="0"/>
              </a:rPr>
              <a:t>Big Data</a:t>
            </a:r>
            <a:r>
              <a:rPr lang="zh-CN" altLang="en-US" sz="2000" dirty="0">
                <a:latin typeface="Times New Roman" panose="02020603050405020304" pitchFamily="18" charset="0"/>
                <a:cs typeface="Times New Roman" panose="02020603050405020304" pitchFamily="18" charset="0"/>
              </a:rPr>
              <a:t>）都成为社会科学研究者的重要数据来源</a:t>
            </a:r>
            <a:r>
              <a:rPr lang="zh-CN" altLang="en-US" sz="2000" dirty="0" smtClean="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p:txBody>
      </p:sp>
      <p:sp>
        <p:nvSpPr>
          <p:cNvPr id="3" name="矩形 2"/>
          <p:cNvSpPr/>
          <p:nvPr/>
        </p:nvSpPr>
        <p:spPr>
          <a:xfrm>
            <a:off x="510252" y="2855413"/>
            <a:ext cx="10800708" cy="1015663"/>
          </a:xfrm>
          <a:prstGeom prst="rect">
            <a:avLst/>
          </a:prstGeom>
        </p:spPr>
        <p:txBody>
          <a:bodyPr wrap="square">
            <a:spAutoFit/>
          </a:bodyPr>
          <a:lstStyle/>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定义</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：大数据（</a:t>
            </a:r>
            <a:r>
              <a:rPr lang="en-US" altLang="zh-CN" sz="2000" dirty="0">
                <a:latin typeface="Times New Roman" panose="02020603050405020304" pitchFamily="18" charset="0"/>
                <a:cs typeface="Times New Roman" panose="02020603050405020304" pitchFamily="18" charset="0"/>
              </a:rPr>
              <a:t>Big Data</a:t>
            </a:r>
            <a:r>
              <a:rPr lang="zh-CN" altLang="en-US" sz="2000" dirty="0">
                <a:latin typeface="Times New Roman" panose="02020603050405020304" pitchFamily="18" charset="0"/>
                <a:cs typeface="Times New Roman" panose="02020603050405020304" pitchFamily="18" charset="0"/>
              </a:rPr>
              <a:t>）又称巨量数据或海量数据，是指涉及的数据量规模巨大到无法通过人工或者目前主流软件工具，在合理时间内达到截取、管理、处理并可以被人类解读的信息</a:t>
            </a:r>
            <a:r>
              <a:rPr lang="zh-CN" altLang="en-US" sz="2000" dirty="0" smtClean="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
        <p:nvSpPr>
          <p:cNvPr id="4" name="矩形 3"/>
          <p:cNvSpPr/>
          <p:nvPr/>
        </p:nvSpPr>
        <p:spPr>
          <a:xfrm>
            <a:off x="524136" y="4022454"/>
            <a:ext cx="9936690" cy="400110"/>
          </a:xfrm>
          <a:prstGeom prst="rect">
            <a:avLst/>
          </a:prstGeom>
        </p:spPr>
        <p:txBody>
          <a:bodyPr wrap="square">
            <a:spAutoFit/>
          </a:bodyPr>
          <a:lstStyle/>
          <a:p>
            <a:pPr marL="342900" indent="-342900">
              <a:buSzPct val="150000"/>
              <a:buFont typeface="Arial" panose="020B0604020202020204" pitchFamily="34" charset="0"/>
              <a:buChar char="•"/>
            </a:pPr>
            <a:r>
              <a:rPr lang="zh-CN" altLang="en-US" sz="2000" dirty="0" smtClean="0">
                <a:latin typeface="Times New Roman" panose="02020603050405020304" pitchFamily="18" charset="0"/>
                <a:cs typeface="Times New Roman" panose="02020603050405020304" pitchFamily="18" charset="0"/>
              </a:rPr>
              <a:t>定义</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：大数据是在多样的或者大量数据中，迅速获取信息的能力</a:t>
            </a:r>
            <a:r>
              <a:rPr lang="zh-CN" altLang="en-US" sz="2000" dirty="0" smtClean="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
        <p:nvSpPr>
          <p:cNvPr id="5" name="矩形 4"/>
          <p:cNvSpPr/>
          <p:nvPr/>
        </p:nvSpPr>
        <p:spPr>
          <a:xfrm>
            <a:off x="523230" y="4464068"/>
            <a:ext cx="10512730" cy="707886"/>
          </a:xfrm>
          <a:prstGeom prst="rect">
            <a:avLst/>
          </a:prstGeom>
        </p:spPr>
        <p:txBody>
          <a:bodyPr wrap="square">
            <a:spAutoFit/>
          </a:bodyPr>
          <a:lstStyle/>
          <a:p>
            <a:pPr marL="342900" indent="-342900">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定义</a:t>
            </a:r>
            <a:r>
              <a:rPr lang="en-US" altLang="zh-CN" sz="2000" dirty="0">
                <a:latin typeface="Times New Roman" panose="02020603050405020304" pitchFamily="18" charset="0"/>
                <a:cs typeface="Times New Roman" panose="02020603050405020304" pitchFamily="18" charset="0"/>
              </a:rPr>
              <a:t>3</a:t>
            </a:r>
            <a:r>
              <a:rPr lang="zh-CN" altLang="en-US" sz="2000" dirty="0">
                <a:latin typeface="Times New Roman" panose="02020603050405020304" pitchFamily="18" charset="0"/>
                <a:cs typeface="Times New Roman" panose="02020603050405020304" pitchFamily="18" charset="0"/>
              </a:rPr>
              <a:t>：大数据</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传统的小数据（源于测量） </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现代的大记录（源于记录）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机器学习与大数据研究经验</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60</a:t>
            </a:fld>
            <a:endParaRPr lang="zh-CN" altLang="en-US" smtClean="0"/>
          </a:p>
        </p:txBody>
      </p:sp>
      <p:sp>
        <p:nvSpPr>
          <p:cNvPr id="2" name="矩形 1"/>
          <p:cNvSpPr>
            <a:spLocks noChangeArrowheads="1"/>
          </p:cNvSpPr>
          <p:nvPr/>
        </p:nvSpPr>
        <p:spPr bwMode="auto">
          <a:xfrm>
            <a:off x="574172" y="86859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利用机器学习识别资本市场社交媒体文本情绪</a:t>
            </a:r>
          </a:p>
        </p:txBody>
      </p:sp>
      <p:sp>
        <p:nvSpPr>
          <p:cNvPr id="10" name="矩形 9"/>
          <p:cNvSpPr/>
          <p:nvPr/>
        </p:nvSpPr>
        <p:spPr>
          <a:xfrm>
            <a:off x="694830" y="6065551"/>
            <a:ext cx="10296715" cy="584775"/>
          </a:xfrm>
          <a:prstGeom prst="rect">
            <a:avLst/>
          </a:prstGeom>
        </p:spPr>
        <p:txBody>
          <a:bodyPr wrap="square">
            <a:spAutoFit/>
          </a:bodyPr>
          <a:lstStyle/>
          <a:p>
            <a:r>
              <a:rPr lang="zh-CN" altLang="zh-CN" sz="1600" kern="100" dirty="0">
                <a:ea typeface="Times" panose="02020603050405020304" pitchFamily="18" charset="0"/>
                <a:cs typeface="Times New Roman" panose="02020603050405020304" pitchFamily="18" charset="0"/>
              </a:rPr>
              <a:t> </a:t>
            </a:r>
            <a:r>
              <a:rPr lang="zh-CN" altLang="zh-CN" sz="1600" b="1" u="sng" kern="100" dirty="0">
                <a:latin typeface="Times" panose="02020603050405020304" pitchFamily="18" charset="0"/>
                <a:ea typeface="华文楷体" panose="02010600040101010101" pitchFamily="2" charset="-122"/>
                <a:cs typeface="Times New Roman" panose="02020603050405020304" pitchFamily="18" charset="0"/>
              </a:rPr>
              <a:t>郭峰</a:t>
            </a:r>
            <a:r>
              <a:rPr lang="zh-CN" altLang="zh-CN" sz="1600" kern="100" dirty="0">
                <a:latin typeface="Times" panose="02020603050405020304" pitchFamily="18" charset="0"/>
                <a:ea typeface="华文楷体" panose="02010600040101010101" pitchFamily="2" charset="-122"/>
                <a:cs typeface="Times New Roman" panose="02020603050405020304" pitchFamily="18" charset="0"/>
              </a:rPr>
              <a:t>、吕晓亮、林致远、龚志强，《上市公司社交媒体联结与股价溢出效应——来自中国监管处罚事件的证据》，</a:t>
            </a:r>
            <a:r>
              <a:rPr lang="zh-CN" altLang="zh-CN" sz="1600" b="1" kern="100" dirty="0">
                <a:latin typeface="Times" panose="02020603050405020304" pitchFamily="18" charset="0"/>
                <a:ea typeface="华文楷体" panose="02010600040101010101" pitchFamily="2" charset="-122"/>
                <a:cs typeface="Times New Roman" panose="02020603050405020304" pitchFamily="18" charset="0"/>
              </a:rPr>
              <a:t>《管理科学学报》</a:t>
            </a:r>
            <a:r>
              <a:rPr lang="zh-CN" altLang="zh-CN" sz="1600" kern="100" dirty="0" smtClean="0">
                <a:latin typeface="Times" panose="02020603050405020304" pitchFamily="18" charset="0"/>
                <a:ea typeface="华文楷体" panose="02010600040101010101" pitchFamily="2" charset="-122"/>
                <a:cs typeface="Times New Roman" panose="02020603050405020304" pitchFamily="18" charset="0"/>
              </a:rPr>
              <a:t>，</a:t>
            </a:r>
            <a:r>
              <a:rPr lang="en-US" altLang="zh-CN" sz="1600" kern="100" dirty="0" smtClean="0">
                <a:latin typeface="Times" panose="02020603050405020304" pitchFamily="18" charset="0"/>
                <a:ea typeface="华文楷体" panose="02010600040101010101" pitchFamily="2" charset="-122"/>
                <a:cs typeface="Times New Roman" panose="02020603050405020304" pitchFamily="18" charset="0"/>
              </a:rPr>
              <a:t>2023</a:t>
            </a:r>
            <a:r>
              <a:rPr lang="zh-CN" altLang="en-US" sz="1600" kern="100" dirty="0" smtClean="0">
                <a:latin typeface="Times" panose="02020603050405020304" pitchFamily="18" charset="0"/>
                <a:ea typeface="华文楷体" panose="02010600040101010101" pitchFamily="2" charset="-122"/>
                <a:cs typeface="Times New Roman" panose="02020603050405020304" pitchFamily="18" charset="0"/>
              </a:rPr>
              <a:t>年第</a:t>
            </a:r>
            <a:r>
              <a:rPr lang="en-US" altLang="zh-CN" sz="1600" kern="100" dirty="0" smtClean="0">
                <a:latin typeface="Times" panose="02020603050405020304" pitchFamily="18" charset="0"/>
                <a:ea typeface="华文楷体" panose="02010600040101010101" pitchFamily="2" charset="-122"/>
                <a:cs typeface="Times New Roman" panose="02020603050405020304" pitchFamily="18" charset="0"/>
              </a:rPr>
              <a:t>4</a:t>
            </a:r>
            <a:r>
              <a:rPr lang="zh-CN" altLang="en-US" sz="1600" kern="100" dirty="0" smtClean="0">
                <a:latin typeface="Times" panose="02020603050405020304" pitchFamily="18" charset="0"/>
                <a:ea typeface="华文楷体" panose="02010600040101010101" pitchFamily="2" charset="-122"/>
                <a:cs typeface="Times New Roman" panose="02020603050405020304" pitchFamily="18" charset="0"/>
              </a:rPr>
              <a:t>期</a:t>
            </a:r>
            <a:r>
              <a:rPr lang="zh-CN" altLang="zh-CN" sz="1600" kern="100" dirty="0" smtClean="0">
                <a:latin typeface="Times" panose="02020603050405020304" pitchFamily="18" charset="0"/>
                <a:ea typeface="华文楷体" panose="02010600040101010101" pitchFamily="2" charset="-122"/>
                <a:cs typeface="Times New Roman" panose="02020603050405020304" pitchFamily="18" charset="0"/>
              </a:rPr>
              <a:t>。</a:t>
            </a:r>
            <a:endParaRPr lang="zh-CN" altLang="en-US" sz="1600" dirty="0"/>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0896" y="1477631"/>
            <a:ext cx="6552455" cy="4598927"/>
          </a:xfrm>
          <a:prstGeom prst="rect">
            <a:avLst/>
          </a:prstGeom>
        </p:spPr>
      </p:pic>
    </p:spTree>
    <p:extLst>
      <p:ext uri="{BB962C8B-B14F-4D97-AF65-F5344CB8AC3E}">
        <p14:creationId xmlns:p14="http://schemas.microsoft.com/office/powerpoint/2010/main" val="16355093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机器学习与大数据研究经验</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61</a:t>
            </a:fld>
            <a:endParaRPr lang="zh-CN" altLang="en-US" smtClean="0"/>
          </a:p>
        </p:txBody>
      </p:sp>
      <p:sp>
        <p:nvSpPr>
          <p:cNvPr id="2" name="矩形 1"/>
          <p:cNvSpPr>
            <a:spLocks noChangeArrowheads="1"/>
          </p:cNvSpPr>
          <p:nvPr/>
        </p:nvSpPr>
        <p:spPr bwMode="auto">
          <a:xfrm>
            <a:off x="574172" y="86859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利用机器学习识别资本市场社交媒体文本情绪</a:t>
            </a:r>
          </a:p>
        </p:txBody>
      </p:sp>
      <p:sp>
        <p:nvSpPr>
          <p:cNvPr id="11" name="矩形 10"/>
          <p:cNvSpPr/>
          <p:nvPr/>
        </p:nvSpPr>
        <p:spPr>
          <a:xfrm>
            <a:off x="838841" y="6080939"/>
            <a:ext cx="9720675" cy="553998"/>
          </a:xfrm>
          <a:prstGeom prst="rect">
            <a:avLst/>
          </a:prstGeom>
        </p:spPr>
        <p:txBody>
          <a:bodyPr wrap="square">
            <a:spAutoFit/>
          </a:bodyPr>
          <a:lstStyle/>
          <a:p>
            <a:pPr>
              <a:lnSpc>
                <a:spcPts val="1800"/>
              </a:lnSpc>
            </a:pPr>
            <a:r>
              <a:rPr lang="zh-CN" altLang="en-US" sz="1600" kern="100" dirty="0" smtClean="0">
                <a:latin typeface="Times New Roman" panose="02020603050405020304" pitchFamily="18" charset="0"/>
                <a:ea typeface="华文楷体" panose="02010600040101010101" pitchFamily="2" charset="-122"/>
              </a:rPr>
              <a:t>郭峰、郑建东、吕晓亮、吕斌，</a:t>
            </a:r>
            <a:r>
              <a:rPr lang="zh-CN" altLang="zh-CN" sz="1600" kern="100" dirty="0" smtClean="0">
                <a:latin typeface="Times New Roman" panose="02020603050405020304" pitchFamily="18" charset="0"/>
                <a:ea typeface="华文楷体" panose="02010600040101010101" pitchFamily="2" charset="-122"/>
              </a:rPr>
              <a:t>《投资者会被分析师乐观语调误导吗？——来自社交媒体文本大数据的经验证据》</a:t>
            </a:r>
            <a:r>
              <a:rPr lang="zh-CN" altLang="en-US" sz="1600" kern="100" dirty="0" smtClean="0">
                <a:latin typeface="Times New Roman" panose="02020603050405020304" pitchFamily="18" charset="0"/>
                <a:ea typeface="华文楷体" panose="02010600040101010101" pitchFamily="2" charset="-122"/>
              </a:rPr>
              <a:t>，</a:t>
            </a:r>
            <a:r>
              <a:rPr lang="en-US" altLang="zh-CN" sz="1600" kern="100" dirty="0" smtClean="0">
                <a:latin typeface="Times New Roman" panose="02020603050405020304" pitchFamily="18" charset="0"/>
                <a:ea typeface="华文楷体" panose="02010600040101010101" pitchFamily="2" charset="-122"/>
              </a:rPr>
              <a:t>《</a:t>
            </a:r>
            <a:r>
              <a:rPr lang="zh-CN" altLang="en-US" sz="1600" kern="100" dirty="0" smtClean="0">
                <a:latin typeface="Times New Roman" panose="02020603050405020304" pitchFamily="18" charset="0"/>
                <a:ea typeface="华文楷体" panose="02010600040101010101" pitchFamily="2" charset="-122"/>
              </a:rPr>
              <a:t>管理科学学报</a:t>
            </a:r>
            <a:r>
              <a:rPr lang="en-US" altLang="zh-CN" sz="1600" kern="100" dirty="0" smtClean="0">
                <a:latin typeface="Times New Roman" panose="02020603050405020304" pitchFamily="18" charset="0"/>
                <a:ea typeface="华文楷体" panose="02010600040101010101" pitchFamily="2" charset="-122"/>
              </a:rPr>
              <a:t>》</a:t>
            </a:r>
            <a:r>
              <a:rPr lang="zh-CN" altLang="en-US" sz="1600" kern="100" dirty="0" smtClean="0">
                <a:latin typeface="Times New Roman" panose="02020603050405020304" pitchFamily="18" charset="0"/>
                <a:ea typeface="华文楷体" panose="02010600040101010101" pitchFamily="2" charset="-122"/>
              </a:rPr>
              <a:t>，</a:t>
            </a:r>
            <a:r>
              <a:rPr lang="zh-CN" altLang="en-US" sz="1600" kern="100" dirty="0">
                <a:latin typeface="Times New Roman" panose="02020603050405020304" pitchFamily="18" charset="0"/>
                <a:ea typeface="华文楷体" panose="02010600040101010101" pitchFamily="2" charset="-122"/>
              </a:rPr>
              <a:t>第二</a:t>
            </a:r>
            <a:r>
              <a:rPr lang="zh-CN" altLang="en-US" sz="1600" kern="100" dirty="0" smtClean="0">
                <a:latin typeface="Times New Roman" panose="02020603050405020304" pitchFamily="18" charset="0"/>
                <a:ea typeface="华文楷体" panose="02010600040101010101" pitchFamily="2" charset="-122"/>
              </a:rPr>
              <a:t>轮返修。</a:t>
            </a:r>
            <a:endParaRPr lang="zh-CN" altLang="zh-CN" sz="1600" kern="100" dirty="0">
              <a:latin typeface="Times New Roman" panose="02020603050405020304" pitchFamily="18" charset="0"/>
            </a:endParaRPr>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861" y="1525461"/>
            <a:ext cx="7344201" cy="4459794"/>
          </a:xfrm>
          <a:prstGeom prst="rect">
            <a:avLst/>
          </a:prstGeom>
        </p:spPr>
      </p:pic>
    </p:spTree>
    <p:extLst>
      <p:ext uri="{BB962C8B-B14F-4D97-AF65-F5344CB8AC3E}">
        <p14:creationId xmlns:p14="http://schemas.microsoft.com/office/powerpoint/2010/main" val="29869946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机器学习与大数据研究经验</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62</a:t>
            </a:fld>
            <a:endParaRPr lang="zh-CN" altLang="en-US" smtClean="0"/>
          </a:p>
        </p:txBody>
      </p:sp>
      <p:sp>
        <p:nvSpPr>
          <p:cNvPr id="2" name="矩形 1"/>
          <p:cNvSpPr>
            <a:spLocks noChangeArrowheads="1"/>
          </p:cNvSpPr>
          <p:nvPr/>
        </p:nvSpPr>
        <p:spPr bwMode="auto">
          <a:xfrm>
            <a:off x="574172" y="86859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利用机器学习识别资本市场社交媒体文本情绪</a:t>
            </a:r>
          </a:p>
        </p:txBody>
      </p:sp>
      <p:sp>
        <p:nvSpPr>
          <p:cNvPr id="9" name="矩形 8"/>
          <p:cNvSpPr/>
          <p:nvPr/>
        </p:nvSpPr>
        <p:spPr>
          <a:xfrm>
            <a:off x="574172" y="6021974"/>
            <a:ext cx="9984585" cy="553998"/>
          </a:xfrm>
          <a:prstGeom prst="rect">
            <a:avLst/>
          </a:prstGeom>
        </p:spPr>
        <p:txBody>
          <a:bodyPr wrap="square">
            <a:spAutoFit/>
          </a:bodyPr>
          <a:lstStyle/>
          <a:p>
            <a:pPr>
              <a:lnSpc>
                <a:spcPts val="1800"/>
              </a:lnSpc>
            </a:pPr>
            <a:r>
              <a:rPr lang="en-US" altLang="zh-CN" sz="1600" kern="100" dirty="0" err="1" smtClean="0">
                <a:latin typeface="Times New Roman" panose="02020603050405020304" pitchFamily="18" charset="0"/>
                <a:ea typeface="华文楷体" panose="02010600040101010101" pitchFamily="2" charset="-122"/>
              </a:rPr>
              <a:t>Guo</a:t>
            </a:r>
            <a:r>
              <a:rPr lang="en-US" altLang="zh-CN" sz="1600" kern="100" dirty="0" smtClean="0">
                <a:latin typeface="Times New Roman" panose="02020603050405020304" pitchFamily="18" charset="0"/>
                <a:ea typeface="华文楷体" panose="02010600040101010101" pitchFamily="2" charset="-122"/>
              </a:rPr>
              <a:t>, F., </a:t>
            </a:r>
            <a:r>
              <a:rPr lang="en-US" altLang="zh-CN" sz="1600" kern="100" dirty="0" err="1" smtClean="0">
                <a:latin typeface="Times New Roman" panose="02020603050405020304" pitchFamily="18" charset="0"/>
                <a:ea typeface="华文楷体" panose="02010600040101010101" pitchFamily="2" charset="-122"/>
              </a:rPr>
              <a:t>Lyu</a:t>
            </a:r>
            <a:r>
              <a:rPr lang="en-US" altLang="zh-CN" sz="1600" kern="100" dirty="0" smtClean="0">
                <a:latin typeface="Times New Roman" panose="02020603050405020304" pitchFamily="18" charset="0"/>
                <a:ea typeface="华文楷体" panose="02010600040101010101" pitchFamily="2" charset="-122"/>
              </a:rPr>
              <a:t>, B., </a:t>
            </a:r>
            <a:r>
              <a:rPr lang="en-US" altLang="zh-CN" sz="1600" kern="100" dirty="0" err="1" smtClean="0">
                <a:latin typeface="Times New Roman" panose="02020603050405020304" pitchFamily="18" charset="0"/>
                <a:ea typeface="华文楷体" panose="02010600040101010101" pitchFamily="2" charset="-122"/>
              </a:rPr>
              <a:t>Lyu</a:t>
            </a:r>
            <a:r>
              <a:rPr lang="en-US" altLang="zh-CN" sz="1600" kern="100" dirty="0" smtClean="0">
                <a:latin typeface="Times New Roman" panose="02020603050405020304" pitchFamily="18" charset="0"/>
                <a:ea typeface="华文楷体" panose="02010600040101010101" pitchFamily="2" charset="-122"/>
              </a:rPr>
              <a:t> X., and Zheng, J., Social </a:t>
            </a:r>
            <a:r>
              <a:rPr lang="en-US" altLang="zh-CN" sz="1600" kern="100" dirty="0">
                <a:latin typeface="Times New Roman" panose="02020603050405020304" pitchFamily="18" charset="0"/>
                <a:ea typeface="华文楷体" panose="02010600040101010101" pitchFamily="2" charset="-122"/>
              </a:rPr>
              <a:t>Media Network and Stock Price Synchronicity: Evidence from a Chinese Stock Forum</a:t>
            </a:r>
            <a:r>
              <a:rPr lang="zh-CN" altLang="en-US" sz="1600" kern="100" dirty="0" smtClean="0">
                <a:latin typeface="Times New Roman" panose="02020603050405020304" pitchFamily="18" charset="0"/>
                <a:ea typeface="华文楷体" panose="02010600040101010101" pitchFamily="2" charset="-122"/>
              </a:rPr>
              <a:t>，</a:t>
            </a:r>
            <a:r>
              <a:rPr lang="en-US" altLang="zh-CN" sz="1600" kern="100" dirty="0" smtClean="0">
                <a:latin typeface="Times New Roman" panose="02020603050405020304" pitchFamily="18" charset="0"/>
                <a:ea typeface="华文楷体" panose="02010600040101010101" pitchFamily="2" charset="-122"/>
              </a:rPr>
              <a:t>R&amp;R at ABACUS.</a:t>
            </a:r>
            <a:endParaRPr lang="zh-CN" altLang="zh-CN" sz="1600" kern="100" dirty="0">
              <a:latin typeface="Times New Roman" panose="02020603050405020304" pitchFamily="18" charset="0"/>
            </a:endParaRP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8916" y="1544069"/>
            <a:ext cx="5829600" cy="4222967"/>
          </a:xfrm>
          <a:prstGeom prst="rect">
            <a:avLst/>
          </a:prstGeom>
        </p:spPr>
      </p:pic>
    </p:spTree>
    <p:extLst>
      <p:ext uri="{BB962C8B-B14F-4D97-AF65-F5344CB8AC3E}">
        <p14:creationId xmlns:p14="http://schemas.microsoft.com/office/powerpoint/2010/main" val="34623553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机器学习与大数据研究经验</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63</a:t>
            </a:fld>
            <a:endParaRPr lang="zh-CN" altLang="en-US" smtClean="0"/>
          </a:p>
        </p:txBody>
      </p:sp>
      <p:sp>
        <p:nvSpPr>
          <p:cNvPr id="2" name="矩形 1"/>
          <p:cNvSpPr>
            <a:spLocks noChangeArrowheads="1"/>
          </p:cNvSpPr>
          <p:nvPr/>
        </p:nvSpPr>
        <p:spPr bwMode="auto">
          <a:xfrm>
            <a:off x="574172" y="86859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利用机器学习识别上市公司之间的社交媒体联系</a:t>
            </a:r>
          </a:p>
        </p:txBody>
      </p:sp>
      <p:sp>
        <p:nvSpPr>
          <p:cNvPr id="11" name="矩形 10"/>
          <p:cNvSpPr/>
          <p:nvPr/>
        </p:nvSpPr>
        <p:spPr>
          <a:xfrm>
            <a:off x="718944" y="6069907"/>
            <a:ext cx="9840572" cy="553998"/>
          </a:xfrm>
          <a:prstGeom prst="rect">
            <a:avLst/>
          </a:prstGeom>
        </p:spPr>
        <p:txBody>
          <a:bodyPr wrap="square">
            <a:spAutoFit/>
          </a:bodyPr>
          <a:lstStyle/>
          <a:p>
            <a:pPr>
              <a:lnSpc>
                <a:spcPts val="1800"/>
              </a:lnSpc>
            </a:pPr>
            <a:r>
              <a:rPr lang="en-US" altLang="zh-CN" sz="1600" kern="100" dirty="0" err="1">
                <a:latin typeface="Times New Roman" panose="02020603050405020304" pitchFamily="18" charset="0"/>
                <a:ea typeface="华文楷体" panose="02010600040101010101" pitchFamily="2" charset="-122"/>
              </a:rPr>
              <a:t>Guo</a:t>
            </a:r>
            <a:r>
              <a:rPr lang="en-US" altLang="zh-CN" sz="1600" kern="100" dirty="0">
                <a:latin typeface="Times New Roman" panose="02020603050405020304" pitchFamily="18" charset="0"/>
                <a:ea typeface="华文楷体" panose="02010600040101010101" pitchFamily="2" charset="-122"/>
              </a:rPr>
              <a:t>, F., </a:t>
            </a:r>
            <a:r>
              <a:rPr lang="en-US" altLang="zh-CN" sz="1600" kern="100" dirty="0" err="1">
                <a:latin typeface="Times New Roman" panose="02020603050405020304" pitchFamily="18" charset="0"/>
                <a:ea typeface="华文楷体" panose="02010600040101010101" pitchFamily="2" charset="-122"/>
              </a:rPr>
              <a:t>Lyu</a:t>
            </a:r>
            <a:r>
              <a:rPr lang="en-US" altLang="zh-CN" sz="1600" kern="100" dirty="0">
                <a:latin typeface="Times New Roman" panose="02020603050405020304" pitchFamily="18" charset="0"/>
                <a:ea typeface="华文楷体" panose="02010600040101010101" pitchFamily="2" charset="-122"/>
              </a:rPr>
              <a:t>, B., </a:t>
            </a:r>
            <a:r>
              <a:rPr lang="en-US" altLang="zh-CN" sz="1600" kern="100" dirty="0" err="1">
                <a:latin typeface="Times New Roman" panose="02020603050405020304" pitchFamily="18" charset="0"/>
                <a:ea typeface="华文楷体" panose="02010600040101010101" pitchFamily="2" charset="-122"/>
              </a:rPr>
              <a:t>Lyu</a:t>
            </a:r>
            <a:r>
              <a:rPr lang="en-US" altLang="zh-CN" sz="1600" kern="100" dirty="0">
                <a:latin typeface="Times New Roman" panose="02020603050405020304" pitchFamily="18" charset="0"/>
                <a:ea typeface="华文楷体" panose="02010600040101010101" pitchFamily="2" charset="-122"/>
              </a:rPr>
              <a:t> X., and Zheng, J., </a:t>
            </a:r>
            <a:r>
              <a:rPr lang="en-US" altLang="zh-CN" sz="1600" kern="100" dirty="0" smtClean="0">
                <a:latin typeface="Times New Roman" panose="02020603050405020304" pitchFamily="18" charset="0"/>
                <a:ea typeface="华文楷体" panose="02010600040101010101" pitchFamily="2" charset="-122"/>
              </a:rPr>
              <a:t>Identifying </a:t>
            </a:r>
            <a:r>
              <a:rPr lang="en-US" altLang="zh-CN" sz="1600" kern="100" dirty="0">
                <a:latin typeface="Times New Roman" panose="02020603050405020304" pitchFamily="18" charset="0"/>
                <a:ea typeface="华文楷体" panose="02010600040101010101" pitchFamily="2" charset="-122"/>
              </a:rPr>
              <a:t>Economic Links Using Social Media: Evidence from the Suspension of Ant Group’s IPO, Working Paper.</a:t>
            </a:r>
            <a:endParaRPr lang="zh-CN" altLang="zh-CN" sz="1600" kern="100" dirty="0">
              <a:latin typeface="Times New Roman" panose="02020603050405020304" pitchFamily="18" charset="0"/>
            </a:endParaRPr>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0896" y="1574964"/>
            <a:ext cx="5696243" cy="4134062"/>
          </a:xfrm>
          <a:prstGeom prst="rect">
            <a:avLst/>
          </a:prstGeom>
        </p:spPr>
      </p:pic>
    </p:spTree>
    <p:extLst>
      <p:ext uri="{BB962C8B-B14F-4D97-AF65-F5344CB8AC3E}">
        <p14:creationId xmlns:p14="http://schemas.microsoft.com/office/powerpoint/2010/main" val="310435201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机器学习与大数据研究经验</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64</a:t>
            </a:fld>
            <a:endParaRPr lang="zh-CN" altLang="en-US" smtClean="0"/>
          </a:p>
        </p:txBody>
      </p:sp>
      <p:sp>
        <p:nvSpPr>
          <p:cNvPr id="2" name="矩形 1"/>
          <p:cNvSpPr>
            <a:spLocks noChangeArrowheads="1"/>
          </p:cNvSpPr>
          <p:nvPr/>
        </p:nvSpPr>
        <p:spPr bwMode="auto">
          <a:xfrm>
            <a:off x="574172" y="86859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smtClean="0"/>
              <a:t>用机器学习做因果识别（合成控制法）</a:t>
            </a:r>
            <a:endParaRPr lang="zh-CN" altLang="en-US" sz="2800" b="1" dirty="0"/>
          </a:p>
        </p:txBody>
      </p:sp>
      <p:sp>
        <p:nvSpPr>
          <p:cNvPr id="9" name="矩形 8"/>
          <p:cNvSpPr/>
          <p:nvPr/>
        </p:nvSpPr>
        <p:spPr>
          <a:xfrm>
            <a:off x="574172" y="6140527"/>
            <a:ext cx="10417374" cy="338554"/>
          </a:xfrm>
          <a:prstGeom prst="rect">
            <a:avLst/>
          </a:prstGeom>
        </p:spPr>
        <p:txBody>
          <a:bodyPr wrap="square">
            <a:spAutoFit/>
          </a:bodyPr>
          <a:lstStyle/>
          <a:p>
            <a:r>
              <a:rPr lang="zh-CN" altLang="en-US" sz="1600" dirty="0">
                <a:latin typeface="+mj-ea"/>
                <a:ea typeface="+mj-ea"/>
              </a:rPr>
              <a:t>郭峰、吕斌、熊云军、陶旭辉，</a:t>
            </a:r>
            <a:r>
              <a:rPr lang="en-US" altLang="zh-CN" sz="1600" dirty="0">
                <a:latin typeface="+mj-ea"/>
                <a:ea typeface="+mj-ea"/>
              </a:rPr>
              <a:t>《</a:t>
            </a:r>
            <a:r>
              <a:rPr lang="zh-CN" altLang="en-US" sz="1600" dirty="0">
                <a:latin typeface="+mj-ea"/>
                <a:ea typeface="+mj-ea"/>
              </a:rPr>
              <a:t>大小城市合并与边界地区经济发展：来自莱芜并入济南的证据</a:t>
            </a:r>
            <a:r>
              <a:rPr lang="en-US" altLang="zh-CN" sz="1600" dirty="0">
                <a:latin typeface="+mj-ea"/>
                <a:ea typeface="+mj-ea"/>
              </a:rPr>
              <a:t>》</a:t>
            </a:r>
            <a:r>
              <a:rPr lang="zh-CN" altLang="en-US" sz="1600" dirty="0">
                <a:latin typeface="+mj-ea"/>
                <a:ea typeface="+mj-ea"/>
              </a:rPr>
              <a:t>，工作论文。</a:t>
            </a:r>
          </a:p>
        </p:txBody>
      </p:sp>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7697" y="1524818"/>
            <a:ext cx="7372201" cy="4615708"/>
          </a:xfrm>
          <a:prstGeom prst="rect">
            <a:avLst/>
          </a:prstGeom>
        </p:spPr>
      </p:pic>
    </p:spTree>
    <p:extLst>
      <p:ext uri="{BB962C8B-B14F-4D97-AF65-F5344CB8AC3E}">
        <p14:creationId xmlns:p14="http://schemas.microsoft.com/office/powerpoint/2010/main" val="36274999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机器学习与大数据研究经验</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65</a:t>
            </a:fld>
            <a:endParaRPr lang="zh-CN" altLang="en-US" smtClean="0"/>
          </a:p>
        </p:txBody>
      </p:sp>
      <p:sp>
        <p:nvSpPr>
          <p:cNvPr id="2" name="矩形 1"/>
          <p:cNvSpPr>
            <a:spLocks noChangeArrowheads="1"/>
          </p:cNvSpPr>
          <p:nvPr/>
        </p:nvSpPr>
        <p:spPr bwMode="auto">
          <a:xfrm>
            <a:off x="574172" y="868595"/>
            <a:ext cx="11029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利用机器学习进行因果识别（</a:t>
            </a:r>
            <a:r>
              <a:rPr lang="en-US" altLang="zh-CN" sz="2800" b="1" dirty="0">
                <a:latin typeface="Times" panose="02020603050405020304" pitchFamily="18" charset="0"/>
                <a:cs typeface="Times" panose="02020603050405020304" pitchFamily="18" charset="0"/>
              </a:rPr>
              <a:t>DID</a:t>
            </a:r>
            <a:r>
              <a:rPr lang="zh-CN" altLang="en-US" sz="2800" b="1" dirty="0"/>
              <a:t>）</a:t>
            </a:r>
          </a:p>
        </p:txBody>
      </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836" y="1684788"/>
            <a:ext cx="6673373" cy="4182207"/>
          </a:xfrm>
          <a:prstGeom prst="rect">
            <a:avLst/>
          </a:prstGeom>
        </p:spPr>
      </p:pic>
      <p:sp>
        <p:nvSpPr>
          <p:cNvPr id="12" name="矩形 11"/>
          <p:cNvSpPr/>
          <p:nvPr/>
        </p:nvSpPr>
        <p:spPr>
          <a:xfrm>
            <a:off x="694830" y="6231951"/>
            <a:ext cx="10296715" cy="584775"/>
          </a:xfrm>
          <a:prstGeom prst="rect">
            <a:avLst/>
          </a:prstGeom>
        </p:spPr>
        <p:txBody>
          <a:bodyPr wrap="square">
            <a:spAutoFit/>
          </a:bodyPr>
          <a:lstStyle/>
          <a:p>
            <a:r>
              <a:rPr lang="en-US" altLang="zh-CN" sz="1600" u="sng" kern="100" dirty="0" err="1">
                <a:solidFill>
                  <a:srgbClr val="494949"/>
                </a:solidFill>
                <a:latin typeface="Times" panose="02020603050405020304" pitchFamily="18" charset="0"/>
                <a:ea typeface="华文楷体" panose="02010600040101010101" pitchFamily="2" charset="-122"/>
                <a:cs typeface="Times New Roman" panose="02020603050405020304" pitchFamily="18" charset="0"/>
              </a:rPr>
              <a:t>Guo</a:t>
            </a:r>
            <a:r>
              <a:rPr lang="en-US" altLang="zh-CN" sz="1600" u="sng"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 </a:t>
            </a:r>
            <a:r>
              <a:rPr lang="en-US" altLang="zh-CN" sz="1600" u="sng" kern="100" dirty="0" smtClean="0">
                <a:solidFill>
                  <a:srgbClr val="494949"/>
                </a:solidFill>
                <a:latin typeface="Times" panose="02020603050405020304" pitchFamily="18" charset="0"/>
                <a:ea typeface="华文楷体" panose="02010600040101010101" pitchFamily="2" charset="-122"/>
                <a:cs typeface="Times New Roman" panose="02020603050405020304" pitchFamily="18" charset="0"/>
              </a:rPr>
              <a:t>F</a:t>
            </a:r>
            <a:r>
              <a:rPr lang="en-US" altLang="zh-CN" sz="1600" u="sng"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a:t>
            </a:r>
            <a:r>
              <a:rPr lang="en-US" altLang="zh-CN" sz="1600" kern="100" dirty="0" smtClean="0">
                <a:solidFill>
                  <a:srgbClr val="494949"/>
                </a:solidFill>
                <a:latin typeface="Times" panose="02020603050405020304" pitchFamily="18" charset="0"/>
                <a:ea typeface="华文楷体" panose="02010600040101010101" pitchFamily="2" charset="-122"/>
                <a:cs typeface="Times New Roman" panose="02020603050405020304" pitchFamily="18" charset="0"/>
              </a:rPr>
              <a:t>, Huang, Y., </a:t>
            </a:r>
            <a:r>
              <a:rPr lang="en-US" altLang="zh-CN" sz="1600"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Wang, </a:t>
            </a:r>
            <a:r>
              <a:rPr lang="en-US" altLang="zh-CN" sz="1600" kern="100" dirty="0" smtClean="0">
                <a:solidFill>
                  <a:srgbClr val="494949"/>
                </a:solidFill>
                <a:latin typeface="Times" panose="02020603050405020304" pitchFamily="18" charset="0"/>
                <a:ea typeface="华文楷体" panose="02010600040101010101" pitchFamily="2" charset="-122"/>
                <a:cs typeface="Times New Roman" panose="02020603050405020304" pitchFamily="18" charset="0"/>
              </a:rPr>
              <a:t>J., </a:t>
            </a:r>
            <a:r>
              <a:rPr lang="en-US" altLang="zh-CN" sz="1600"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Wang, </a:t>
            </a:r>
            <a:r>
              <a:rPr lang="en-US" altLang="zh-CN" sz="1600" kern="100" dirty="0" smtClean="0">
                <a:solidFill>
                  <a:srgbClr val="494949"/>
                </a:solidFill>
                <a:latin typeface="Times" panose="02020603050405020304" pitchFamily="18" charset="0"/>
                <a:ea typeface="华文楷体" panose="02010600040101010101" pitchFamily="2" charset="-122"/>
                <a:cs typeface="Times New Roman" panose="02020603050405020304" pitchFamily="18" charset="0"/>
              </a:rPr>
              <a:t>X., </a:t>
            </a:r>
            <a:r>
              <a:rPr lang="en-US" altLang="zh-CN" sz="1600"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 The Informal Economy at Times of COVID-19 Pandemic”, </a:t>
            </a:r>
            <a:r>
              <a:rPr lang="en-US" altLang="zh-CN" sz="1600" b="1" i="1"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China Economic Review</a:t>
            </a:r>
            <a:r>
              <a:rPr lang="en-US" altLang="zh-CN" sz="1600"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 2022, 71, 101722. </a:t>
            </a:r>
            <a:endParaRPr lang="zh-CN" altLang="en-US" sz="1600" dirty="0"/>
          </a:p>
        </p:txBody>
      </p:sp>
    </p:spTree>
    <p:extLst>
      <p:ext uri="{BB962C8B-B14F-4D97-AF65-F5344CB8AC3E}">
        <p14:creationId xmlns:p14="http://schemas.microsoft.com/office/powerpoint/2010/main" val="335687354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机器学习与大数据研究经验</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66</a:t>
            </a:fld>
            <a:endParaRPr lang="zh-CN" altLang="en-US" smtClean="0"/>
          </a:p>
        </p:txBody>
      </p:sp>
      <p:sp>
        <p:nvSpPr>
          <p:cNvPr id="2" name="矩形 1"/>
          <p:cNvSpPr>
            <a:spLocks noChangeArrowheads="1"/>
          </p:cNvSpPr>
          <p:nvPr/>
        </p:nvSpPr>
        <p:spPr bwMode="auto">
          <a:xfrm>
            <a:off x="574172" y="868595"/>
            <a:ext cx="11029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smtClean="0"/>
              <a:t>机器学习与因果识别文献综述</a:t>
            </a:r>
            <a:endParaRPr lang="zh-CN" altLang="en-US" sz="2800" b="1" dirty="0"/>
          </a:p>
        </p:txBody>
      </p:sp>
      <p:sp>
        <p:nvSpPr>
          <p:cNvPr id="10" name="矩形 9"/>
          <p:cNvSpPr/>
          <p:nvPr/>
        </p:nvSpPr>
        <p:spPr>
          <a:xfrm>
            <a:off x="663645" y="5799504"/>
            <a:ext cx="9145016" cy="584775"/>
          </a:xfrm>
          <a:prstGeom prst="rect">
            <a:avLst/>
          </a:prstGeom>
        </p:spPr>
        <p:txBody>
          <a:bodyPr wrap="square">
            <a:spAutoFit/>
          </a:bodyPr>
          <a:lstStyle/>
          <a:p>
            <a:r>
              <a:rPr lang="zh-CN" altLang="en-US" sz="1600" spc="40" dirty="0">
                <a:latin typeface="+mn-ea"/>
                <a:ea typeface="+mn-ea"/>
              </a:rPr>
              <a:t>郭峰、</a:t>
            </a:r>
            <a:r>
              <a:rPr lang="zh-CN" altLang="en-US" sz="1600" spc="40" dirty="0" smtClean="0">
                <a:latin typeface="+mn-ea"/>
                <a:ea typeface="+mn-ea"/>
              </a:rPr>
              <a:t>陶旭辉，</a:t>
            </a:r>
            <a:r>
              <a:rPr lang="en-US" altLang="zh-CN" sz="1600" spc="40" dirty="0">
                <a:latin typeface="+mn-ea"/>
                <a:ea typeface="+mn-ea"/>
              </a:rPr>
              <a:t>《</a:t>
            </a:r>
            <a:r>
              <a:rPr lang="zh-CN" altLang="en-US" sz="1600" spc="40" dirty="0">
                <a:latin typeface="+mn-ea"/>
                <a:ea typeface="+mn-ea"/>
              </a:rPr>
              <a:t>机器学习与社会科学中的因果关系：一个文献综述</a:t>
            </a:r>
            <a:r>
              <a:rPr lang="en-US" altLang="zh-CN" sz="1600" spc="40" dirty="0">
                <a:latin typeface="+mn-ea"/>
                <a:ea typeface="+mn-ea"/>
              </a:rPr>
              <a:t>》</a:t>
            </a:r>
            <a:r>
              <a:rPr lang="zh-CN" altLang="en-US" sz="1600" spc="40" dirty="0">
                <a:latin typeface="+mn-ea"/>
                <a:ea typeface="+mn-ea"/>
              </a:rPr>
              <a:t>，</a:t>
            </a:r>
            <a:r>
              <a:rPr lang="en-US" altLang="zh-CN" sz="1600" b="1" spc="40" dirty="0">
                <a:latin typeface="+mn-ea"/>
                <a:ea typeface="+mn-ea"/>
              </a:rPr>
              <a:t>《</a:t>
            </a:r>
            <a:r>
              <a:rPr lang="zh-CN" altLang="en-US" sz="1600" b="1" spc="40" dirty="0">
                <a:latin typeface="+mn-ea"/>
                <a:ea typeface="+mn-ea"/>
              </a:rPr>
              <a:t>经济学季刊</a:t>
            </a:r>
            <a:r>
              <a:rPr lang="en-US" altLang="zh-CN" sz="1600" b="1" spc="40" dirty="0">
                <a:latin typeface="+mn-ea"/>
                <a:ea typeface="+mn-ea"/>
              </a:rPr>
              <a:t>》</a:t>
            </a:r>
            <a:r>
              <a:rPr lang="zh-CN" altLang="en-US" sz="1600" spc="40" dirty="0">
                <a:latin typeface="+mn-ea"/>
                <a:ea typeface="+mn-ea"/>
              </a:rPr>
              <a:t>，</a:t>
            </a:r>
            <a:r>
              <a:rPr lang="en-US" altLang="zh-CN" sz="1600" spc="40" dirty="0">
                <a:latin typeface="+mn-ea"/>
                <a:ea typeface="+mn-ea"/>
              </a:rPr>
              <a:t>2023</a:t>
            </a:r>
            <a:r>
              <a:rPr lang="zh-CN" altLang="en-US" sz="1600" spc="40" dirty="0">
                <a:latin typeface="+mn-ea"/>
                <a:ea typeface="+mn-ea"/>
              </a:rPr>
              <a:t>年</a:t>
            </a:r>
            <a:r>
              <a:rPr lang="zh-CN" altLang="en-US" sz="1600" spc="40" dirty="0" smtClean="0">
                <a:latin typeface="+mn-ea"/>
                <a:ea typeface="+mn-ea"/>
              </a:rPr>
              <a:t>第</a:t>
            </a:r>
            <a:r>
              <a:rPr lang="en-US" altLang="zh-CN" sz="1600" spc="40" dirty="0" smtClean="0">
                <a:latin typeface="+mn-ea"/>
                <a:ea typeface="+mn-ea"/>
              </a:rPr>
              <a:t>1</a:t>
            </a:r>
            <a:r>
              <a:rPr lang="zh-CN" altLang="en-US" sz="1600" spc="40" dirty="0" smtClean="0">
                <a:latin typeface="+mn-ea"/>
                <a:ea typeface="+mn-ea"/>
              </a:rPr>
              <a:t>期</a:t>
            </a:r>
            <a:r>
              <a:rPr lang="zh-CN" altLang="en-US" sz="1600" spc="40" dirty="0">
                <a:latin typeface="+mn-ea"/>
                <a:ea typeface="+mn-ea"/>
              </a:rPr>
              <a:t>。</a:t>
            </a:r>
            <a:endParaRPr lang="zh-CN" altLang="en-US" sz="1600" dirty="0">
              <a:latin typeface="+mn-ea"/>
              <a:ea typeface="+mn-ea"/>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4906" y="1588626"/>
            <a:ext cx="6280473" cy="4064209"/>
          </a:xfrm>
          <a:prstGeom prst="rect">
            <a:avLst/>
          </a:prstGeom>
        </p:spPr>
      </p:pic>
    </p:spTree>
    <p:extLst>
      <p:ext uri="{BB962C8B-B14F-4D97-AF65-F5344CB8AC3E}">
        <p14:creationId xmlns:p14="http://schemas.microsoft.com/office/powerpoint/2010/main" val="20688076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机器学习与大数据研究经验</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67</a:t>
            </a:fld>
            <a:endParaRPr lang="zh-CN" altLang="en-US" dirty="0" smtClean="0"/>
          </a:p>
        </p:txBody>
      </p:sp>
      <p:sp>
        <p:nvSpPr>
          <p:cNvPr id="2" name="矩形 1"/>
          <p:cNvSpPr>
            <a:spLocks noChangeArrowheads="1"/>
          </p:cNvSpPr>
          <p:nvPr/>
        </p:nvSpPr>
        <p:spPr bwMode="auto">
          <a:xfrm>
            <a:off x="574172" y="868595"/>
            <a:ext cx="11029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smtClean="0"/>
              <a:t>机器学习与因果识别文献综述</a:t>
            </a:r>
            <a:endParaRPr lang="zh-CN" altLang="en-US" sz="2800" b="1" dirty="0"/>
          </a:p>
        </p:txBody>
      </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613" y="1485659"/>
            <a:ext cx="8928992" cy="4616750"/>
          </a:xfrm>
          <a:prstGeom prst="rect">
            <a:avLst/>
          </a:prstGeom>
        </p:spPr>
      </p:pic>
      <p:sp>
        <p:nvSpPr>
          <p:cNvPr id="12" name="矩形 11"/>
          <p:cNvSpPr/>
          <p:nvPr/>
        </p:nvSpPr>
        <p:spPr>
          <a:xfrm>
            <a:off x="765850" y="6295067"/>
            <a:ext cx="9937675" cy="338554"/>
          </a:xfrm>
          <a:prstGeom prst="rect">
            <a:avLst/>
          </a:prstGeom>
        </p:spPr>
        <p:txBody>
          <a:bodyPr wrap="square">
            <a:spAutoFit/>
          </a:bodyPr>
          <a:lstStyle/>
          <a:p>
            <a:r>
              <a:rPr lang="zh-CN" altLang="en-US" sz="1600" dirty="0">
                <a:latin typeface="+mj-ea"/>
                <a:ea typeface="+mj-ea"/>
              </a:rPr>
              <a:t>陶旭辉、郭峰，</a:t>
            </a:r>
            <a:r>
              <a:rPr lang="en-US" altLang="zh-CN" sz="1600" dirty="0">
                <a:latin typeface="+mj-ea"/>
                <a:ea typeface="+mj-ea"/>
              </a:rPr>
              <a:t>《</a:t>
            </a:r>
            <a:r>
              <a:rPr lang="zh-CN" altLang="en-US" sz="1600" dirty="0">
                <a:latin typeface="+mj-ea"/>
                <a:ea typeface="+mj-ea"/>
              </a:rPr>
              <a:t>异质性政策效应评估与机器学习方法：研究进展与未来方向</a:t>
            </a:r>
            <a:r>
              <a:rPr lang="en-US" altLang="zh-CN" sz="1600" dirty="0">
                <a:latin typeface="+mj-ea"/>
                <a:ea typeface="+mj-ea"/>
              </a:rPr>
              <a:t>》</a:t>
            </a:r>
            <a:r>
              <a:rPr lang="zh-CN" altLang="en-US" sz="1600" dirty="0" smtClean="0">
                <a:latin typeface="+mj-ea"/>
                <a:ea typeface="+mj-ea"/>
              </a:rPr>
              <a:t>，</a:t>
            </a:r>
            <a:r>
              <a:rPr lang="en-US" altLang="zh-CN" sz="1600" dirty="0" smtClean="0">
                <a:latin typeface="+mj-ea"/>
                <a:ea typeface="+mj-ea"/>
              </a:rPr>
              <a:t>《</a:t>
            </a:r>
            <a:r>
              <a:rPr lang="zh-CN" altLang="en-US" sz="1600" dirty="0" smtClean="0">
                <a:latin typeface="+mj-ea"/>
                <a:ea typeface="+mj-ea"/>
              </a:rPr>
              <a:t>管理世界</a:t>
            </a:r>
            <a:r>
              <a:rPr lang="en-US" altLang="zh-CN" sz="1600" dirty="0" smtClean="0">
                <a:latin typeface="+mj-ea"/>
                <a:ea typeface="+mj-ea"/>
              </a:rPr>
              <a:t>》</a:t>
            </a:r>
            <a:r>
              <a:rPr lang="zh-CN" altLang="en-US" sz="1600" dirty="0" smtClean="0">
                <a:latin typeface="+mj-ea"/>
                <a:ea typeface="+mj-ea"/>
              </a:rPr>
              <a:t>录用待刊。</a:t>
            </a:r>
            <a:endParaRPr lang="zh-CN" altLang="en-US" sz="1600" dirty="0">
              <a:latin typeface="+mj-ea"/>
              <a:ea typeface="+mj-ea"/>
            </a:endParaRPr>
          </a:p>
        </p:txBody>
      </p:sp>
    </p:spTree>
    <p:extLst>
      <p:ext uri="{BB962C8B-B14F-4D97-AF65-F5344CB8AC3E}">
        <p14:creationId xmlns:p14="http://schemas.microsoft.com/office/powerpoint/2010/main" val="2713593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descr="C:\Users\Administrator\Desktop\财大ppt模板\B10PPT模板（二）宽屏-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16548"/>
            <a:ext cx="12188825" cy="705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58750"/>
            <a:ext cx="135255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图片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250" y="330200"/>
            <a:ext cx="29305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灯片编号占位符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E643BB74-6F1F-4DD3-8DC6-B952338D319E}" type="slidenum">
              <a:rPr lang="zh-CN" altLang="en-US" smtClean="0"/>
              <a:pPr defTabSz="1042988"/>
              <a:t>68</a:t>
            </a:fld>
            <a:endParaRPr lang="zh-CN" altLang="en-US" smtClean="0"/>
          </a:p>
        </p:txBody>
      </p:sp>
      <p:pic>
        <p:nvPicPr>
          <p:cNvPr id="7" name="图片 6">
            <a:extLst>
              <a:ext uri="{FF2B5EF4-FFF2-40B4-BE49-F238E27FC236}">
                <a16:creationId xmlns:a16="http://schemas.microsoft.com/office/drawing/2014/main" id="{F3CBD9D3-68FF-4A56-B6CC-BB6092EFFC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7111" y="1845684"/>
            <a:ext cx="2229402" cy="2229402"/>
          </a:xfrm>
          <a:prstGeom prst="rect">
            <a:avLst/>
          </a:prstGeom>
        </p:spPr>
      </p:pic>
      <p:sp>
        <p:nvSpPr>
          <p:cNvPr id="9" name="内容占位符 2"/>
          <p:cNvSpPr>
            <a:spLocks noGrp="1"/>
          </p:cNvSpPr>
          <p:nvPr>
            <p:ph idx="1"/>
          </p:nvPr>
        </p:nvSpPr>
        <p:spPr>
          <a:xfrm>
            <a:off x="1270871" y="3905190"/>
            <a:ext cx="8730960" cy="648086"/>
          </a:xfrm>
        </p:spPr>
        <p:txBody>
          <a:bodyPr>
            <a:normAutofit lnSpcReduction="10000"/>
          </a:bodyPr>
          <a:lstStyle/>
          <a:p>
            <a:pPr algn="ctr">
              <a:buNone/>
            </a:pPr>
            <a:endParaRPr lang="en-US" altLang="zh-CN" sz="1633" dirty="0">
              <a:solidFill>
                <a:srgbClr val="7C1D20"/>
              </a:solidFill>
              <a:latin typeface="微软雅黑" panose="020B0503020204020204" charset="-122"/>
              <a:ea typeface="微软雅黑" panose="020B0503020204020204" charset="-122"/>
            </a:endParaRPr>
          </a:p>
          <a:p>
            <a:pPr algn="ctr">
              <a:buNone/>
            </a:pPr>
            <a:r>
              <a:rPr lang="zh-CN" altLang="en-US" sz="1633" dirty="0">
                <a:solidFill>
                  <a:srgbClr val="7C1D20"/>
                </a:solidFill>
                <a:latin typeface="微软雅黑" pitchFamily="34" charset="-122"/>
                <a:ea typeface="微软雅黑" pitchFamily="34" charset="-122"/>
              </a:rPr>
              <a:t>公众号：机器学习与数字经济实验室</a:t>
            </a:r>
          </a:p>
          <a:p>
            <a:pPr algn="ctr">
              <a:buNone/>
            </a:pPr>
            <a:endParaRPr lang="zh-CN" altLang="en-US" sz="1633" dirty="0" smtClean="0">
              <a:solidFill>
                <a:srgbClr val="7C1D20"/>
              </a:solidFill>
              <a:latin typeface="微软雅黑" pitchFamily="34" charset="-122"/>
              <a:ea typeface="微软雅黑" pitchFamily="34" charset="-122"/>
            </a:endParaRPr>
          </a:p>
          <a:p>
            <a:pPr algn="ctr">
              <a:buNone/>
            </a:pPr>
            <a:endParaRPr lang="zh-CN" altLang="en-US" sz="2903" dirty="0">
              <a:solidFill>
                <a:srgbClr val="7C1D2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机器学习基本任务</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7</a:t>
            </a:fld>
            <a:endParaRPr lang="zh-CN" altLang="en-US" smtClean="0"/>
          </a:p>
        </p:txBody>
      </p:sp>
      <p:sp>
        <p:nvSpPr>
          <p:cNvPr id="2" name="矩形 1"/>
          <p:cNvSpPr>
            <a:spLocks noChangeArrowheads="1"/>
          </p:cNvSpPr>
          <p:nvPr/>
        </p:nvSpPr>
        <p:spPr bwMode="auto">
          <a:xfrm>
            <a:off x="550863" y="987425"/>
            <a:ext cx="1102995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大数据并不是单纯指数据量</a:t>
            </a:r>
            <a:r>
              <a:rPr lang="zh-CN" altLang="en-US" sz="2800" b="1" dirty="0" smtClean="0"/>
              <a:t>大</a:t>
            </a:r>
            <a:endParaRPr lang="en-US" altLang="zh-CN" sz="2800" b="1" dirty="0"/>
          </a:p>
          <a:p>
            <a:pPr marL="342900" indent="-342900">
              <a:lnSpc>
                <a:spcPct val="150000"/>
              </a:lnSpc>
              <a:buSzPct val="150000"/>
              <a:buFont typeface="Arial" panose="020B0604020202020204" pitchFamily="34" charset="0"/>
              <a:buChar char="•"/>
            </a:pPr>
            <a:r>
              <a:rPr lang="zh-CN" altLang="en-US" sz="2000" dirty="0" smtClean="0">
                <a:latin typeface="Times New Roman" panose="02020603050405020304" pitchFamily="18" charset="0"/>
                <a:cs typeface="Times New Roman" panose="02020603050405020304" pitchFamily="18" charset="0"/>
              </a:rPr>
              <a:t>数据</a:t>
            </a:r>
            <a:r>
              <a:rPr lang="zh-CN" altLang="en-US" sz="2000" dirty="0">
                <a:latin typeface="Times New Roman" panose="02020603050405020304" pitchFamily="18" charset="0"/>
                <a:cs typeface="Times New Roman" panose="02020603050405020304" pitchFamily="18" charset="0"/>
              </a:rPr>
              <a:t>时代，还是数据化</a:t>
            </a:r>
            <a:r>
              <a:rPr lang="zh-CN" altLang="en-US" sz="2000" dirty="0" smtClean="0">
                <a:latin typeface="Times New Roman" panose="02020603050405020304" pitchFamily="18" charset="0"/>
                <a:cs typeface="Times New Roman" panose="02020603050405020304" pitchFamily="18" charset="0"/>
              </a:rPr>
              <a:t>时代</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ct val="150000"/>
              </a:lnSpc>
              <a:buSzPct val="150000"/>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数据不仅仅是我们传统认知中的</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3</a:t>
            </a:r>
            <a:r>
              <a:rPr lang="zh-CN" altLang="en-US" sz="2000" dirty="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4</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SzPct val="150000"/>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音频、视频、邮件、文档、图片皆为</a:t>
            </a:r>
            <a:r>
              <a:rPr lang="zh-CN" altLang="en-US" sz="2000" dirty="0" smtClean="0">
                <a:latin typeface="Times New Roman" panose="02020603050405020304" pitchFamily="18" charset="0"/>
                <a:cs typeface="Times New Roman" panose="02020603050405020304" pitchFamily="18" charset="0"/>
              </a:rPr>
              <a:t>数据</a:t>
            </a:r>
            <a:endParaRPr lang="zh-CN" altLang="en-US" sz="2000" dirty="0">
              <a:latin typeface="Times New Roman" panose="02020603050405020304" pitchFamily="18" charset="0"/>
              <a:cs typeface="Times New Roman" panose="02020603050405020304" pitchFamily="18" charset="0"/>
            </a:endParaRPr>
          </a:p>
          <a:p>
            <a:pPr marL="342900" indent="-342900">
              <a:lnSpc>
                <a:spcPct val="150000"/>
              </a:lnSpc>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defTabSz="1042988" eaLnBrk="1" hangingPunct="1">
              <a:lnSpc>
                <a:spcPct val="150000"/>
              </a:lnSpc>
              <a:spcBef>
                <a:spcPct val="20000"/>
              </a:spcBef>
              <a:buSzPct val="150000"/>
            </a:pPr>
            <a:endParaRPr lang="en-US" altLang="zh-CN" sz="2000" dirty="0" smtClean="0">
              <a:latin typeface="Times New Roman" panose="02020603050405020304" pitchFamily="18" charset="0"/>
              <a:cs typeface="Times New Roman" panose="02020603050405020304" pitchFamily="18" charset="0"/>
            </a:endParaRPr>
          </a:p>
          <a:p>
            <a:pPr marL="921385" fontAlgn="auto">
              <a:spcBef>
                <a:spcPts val="0"/>
              </a:spcBef>
            </a:pPr>
            <a:endParaRPr lang="en-US" altLang="zh-CN" sz="2000" dirty="0">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5838" y="1413654"/>
            <a:ext cx="4809105" cy="4147394"/>
          </a:xfrm>
          <a:prstGeom prst="rect">
            <a:avLst/>
          </a:prstGeom>
        </p:spPr>
      </p:pic>
    </p:spTree>
    <p:extLst>
      <p:ext uri="{BB962C8B-B14F-4D97-AF65-F5344CB8AC3E}">
        <p14:creationId xmlns:p14="http://schemas.microsoft.com/office/powerpoint/2010/main" val="26780117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机器学习基本任务</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8</a:t>
            </a:fld>
            <a:endParaRPr lang="zh-CN" altLang="en-US" smtClean="0"/>
          </a:p>
        </p:txBody>
      </p:sp>
      <p:sp>
        <p:nvSpPr>
          <p:cNvPr id="2" name="矩形 1"/>
          <p:cNvSpPr>
            <a:spLocks noChangeArrowheads="1"/>
          </p:cNvSpPr>
          <p:nvPr/>
        </p:nvSpPr>
        <p:spPr bwMode="auto">
          <a:xfrm>
            <a:off x="550863" y="987425"/>
            <a:ext cx="1102995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大数据的几个</a:t>
            </a:r>
            <a:r>
              <a:rPr lang="zh-CN" altLang="en-US" sz="2800" b="1" dirty="0" smtClean="0"/>
              <a:t>特征</a:t>
            </a:r>
            <a:endParaRPr lang="en-US" altLang="zh-CN" sz="2800" b="1" dirty="0" smtClean="0"/>
          </a:p>
          <a:p>
            <a:pPr marL="342900" indent="-342900">
              <a:lnSpc>
                <a:spcPct val="150000"/>
              </a:lnSpc>
              <a:buSzPct val="150000"/>
              <a:buFont typeface="Arial" panose="020B0604020202020204" pitchFamily="34" charset="0"/>
              <a:buChar char="•"/>
            </a:pPr>
            <a:r>
              <a:rPr lang="zh-CN" altLang="en-US" sz="2000" b="1" dirty="0">
                <a:latin typeface="Times New Roman" panose="02020603050405020304" pitchFamily="18" charset="0"/>
                <a:cs typeface="Times New Roman" panose="02020603050405020304" pitchFamily="18" charset="0"/>
              </a:rPr>
              <a:t>数据容量大（</a:t>
            </a:r>
            <a:r>
              <a:rPr lang="en-US" altLang="zh-CN" sz="2000" b="1" dirty="0">
                <a:latin typeface="Times New Roman" panose="02020603050405020304" pitchFamily="18" charset="0"/>
                <a:cs typeface="Times New Roman" panose="02020603050405020304" pitchFamily="18" charset="0"/>
              </a:rPr>
              <a:t>Volume</a:t>
            </a:r>
            <a:r>
              <a:rPr lang="zh-CN" altLang="en-US" sz="2000" b="1"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从</a:t>
            </a:r>
            <a:r>
              <a:rPr lang="en-US" altLang="zh-CN" sz="2000" dirty="0">
                <a:latin typeface="Times New Roman" panose="02020603050405020304" pitchFamily="18" charset="0"/>
                <a:cs typeface="Times New Roman" panose="02020603050405020304" pitchFamily="18" charset="0"/>
              </a:rPr>
              <a:t>TB</a:t>
            </a:r>
            <a:r>
              <a:rPr lang="zh-CN" altLang="en-US" sz="2000" dirty="0" smtClean="0">
                <a:latin typeface="Times New Roman" panose="02020603050405020304" pitchFamily="18" charset="0"/>
                <a:cs typeface="Times New Roman" panose="02020603050405020304" pitchFamily="18" charset="0"/>
              </a:rPr>
              <a:t>级别跃升</a:t>
            </a:r>
            <a:r>
              <a:rPr lang="zh-CN" altLang="en-US" sz="2000" dirty="0">
                <a:latin typeface="Times New Roman" panose="02020603050405020304" pitchFamily="18" charset="0"/>
                <a:cs typeface="Times New Roman" panose="02020603050405020304" pitchFamily="18" charset="0"/>
              </a:rPr>
              <a:t>到</a:t>
            </a:r>
            <a:r>
              <a:rPr lang="en-US" altLang="zh-CN" sz="2000" dirty="0">
                <a:latin typeface="Times New Roman" panose="02020603050405020304" pitchFamily="18" charset="0"/>
                <a:cs typeface="Times New Roman" panose="02020603050405020304" pitchFamily="18" charset="0"/>
              </a:rPr>
              <a:t>PB</a:t>
            </a:r>
            <a:r>
              <a:rPr lang="zh-CN" altLang="en-US" sz="2000" dirty="0">
                <a:latin typeface="Times New Roman" panose="02020603050405020304" pitchFamily="18" charset="0"/>
                <a:cs typeface="Times New Roman" panose="02020603050405020304" pitchFamily="18" charset="0"/>
              </a:rPr>
              <a:t>级别。</a:t>
            </a:r>
          </a:p>
          <a:p>
            <a:pPr marL="342900" indent="-342900">
              <a:lnSpc>
                <a:spcPct val="150000"/>
              </a:lnSpc>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50000"/>
              </a:lnSpc>
              <a:buSzPct val="150000"/>
              <a:buFont typeface="Arial" panose="020B0604020202020204" pitchFamily="34" charset="0"/>
              <a:buChar char="•"/>
            </a:pPr>
            <a:r>
              <a:rPr lang="zh-CN" altLang="en-US" sz="2000" b="1" dirty="0">
                <a:latin typeface="Times New Roman" panose="02020603050405020304" pitchFamily="18" charset="0"/>
                <a:cs typeface="Times New Roman" panose="02020603050405020304" pitchFamily="18" charset="0"/>
              </a:rPr>
              <a:t>数据类型繁多（</a:t>
            </a:r>
            <a:r>
              <a:rPr lang="en-US" altLang="zh-CN" sz="2000" b="1" dirty="0">
                <a:latin typeface="Times New Roman" panose="02020603050405020304" pitchFamily="18" charset="0"/>
                <a:cs typeface="Times New Roman" panose="02020603050405020304" pitchFamily="18" charset="0"/>
              </a:rPr>
              <a:t>Variety</a:t>
            </a:r>
            <a:r>
              <a:rPr lang="zh-CN" altLang="en-US" sz="2000" b="1"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非</a:t>
            </a:r>
            <a:r>
              <a:rPr lang="zh-CN" altLang="en-US" sz="2000" dirty="0">
                <a:latin typeface="Times New Roman" panose="02020603050405020304" pitchFamily="18" charset="0"/>
                <a:cs typeface="Times New Roman" panose="02020603050405020304" pitchFamily="18" charset="0"/>
              </a:rPr>
              <a:t>结构化数据越来越多，包括网络日志、音频、视频、图片、地理位置信息等，这些多类型的数据对数据的处理能力提出了更高要求。</a:t>
            </a:r>
          </a:p>
          <a:p>
            <a:pPr marL="342900" indent="-342900">
              <a:lnSpc>
                <a:spcPct val="150000"/>
              </a:lnSpc>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50000"/>
              </a:lnSpc>
              <a:buSzPct val="150000"/>
              <a:buFont typeface="Arial" panose="020B0604020202020204" pitchFamily="34" charset="0"/>
              <a:buChar char="•"/>
            </a:pPr>
            <a:r>
              <a:rPr lang="zh-CN" altLang="en-US" sz="2000" b="1" dirty="0">
                <a:latin typeface="Times New Roman" panose="02020603050405020304" pitchFamily="18" charset="0"/>
                <a:cs typeface="Times New Roman" panose="02020603050405020304" pitchFamily="18" charset="0"/>
              </a:rPr>
              <a:t>价值密度低（</a:t>
            </a:r>
            <a:r>
              <a:rPr lang="en-US" altLang="zh-CN" sz="2000" b="1" dirty="0">
                <a:latin typeface="Times New Roman" panose="02020603050405020304" pitchFamily="18" charset="0"/>
                <a:cs typeface="Times New Roman" panose="02020603050405020304" pitchFamily="18" charset="0"/>
              </a:rPr>
              <a:t>Value</a:t>
            </a:r>
            <a:r>
              <a:rPr lang="zh-CN" altLang="en-US" sz="2000" b="1" dirty="0">
                <a:latin typeface="Times New Roman" panose="02020603050405020304" pitchFamily="18" charset="0"/>
                <a:cs typeface="Times New Roman" panose="02020603050405020304" pitchFamily="18" charset="0"/>
              </a:rPr>
              <a:t>，</a:t>
            </a:r>
            <a:r>
              <a:rPr lang="en-US" altLang="zh-CN" sz="2000" b="1" dirty="0">
                <a:latin typeface="Times New Roman" panose="02020603050405020304" pitchFamily="18" charset="0"/>
                <a:cs typeface="Times New Roman" panose="02020603050405020304" pitchFamily="18" charset="0"/>
              </a:rPr>
              <a:t>Veracity</a:t>
            </a:r>
            <a:r>
              <a:rPr lang="zh-CN" altLang="en-US" sz="2000" b="1"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价值</a:t>
            </a:r>
            <a:r>
              <a:rPr lang="zh-CN" altLang="en-US" sz="2000" dirty="0">
                <a:latin typeface="Times New Roman" panose="02020603050405020304" pitchFamily="18" charset="0"/>
                <a:cs typeface="Times New Roman" panose="02020603050405020304" pitchFamily="18" charset="0"/>
              </a:rPr>
              <a:t>密度的高低与数据总量的大小成反比。以视频为例，一部</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小时的视频，在连续不间断的监控中，有用数据可能仅有一二秒</a:t>
            </a:r>
            <a:r>
              <a:rPr lang="zh-CN" altLang="en-US"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ct val="150000"/>
              </a:lnSpc>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50000"/>
              </a:lnSpc>
              <a:buSzPct val="150000"/>
              <a:buFont typeface="Arial" panose="020B0604020202020204" pitchFamily="34" charset="0"/>
              <a:buChar char="•"/>
            </a:pPr>
            <a:r>
              <a:rPr lang="zh-CN" altLang="en-US" sz="2000" b="1" dirty="0">
                <a:latin typeface="Times New Roman" panose="02020603050405020304" pitchFamily="18" charset="0"/>
                <a:cs typeface="Times New Roman" panose="02020603050405020304" pitchFamily="18" charset="0"/>
              </a:rPr>
              <a:t>处理速度快（</a:t>
            </a:r>
            <a:r>
              <a:rPr lang="en-US" altLang="zh-CN" sz="2000" b="1" dirty="0">
                <a:latin typeface="Times New Roman" panose="02020603050405020304" pitchFamily="18" charset="0"/>
                <a:cs typeface="Times New Roman" panose="02020603050405020304" pitchFamily="18" charset="0"/>
              </a:rPr>
              <a:t>Velocity</a:t>
            </a:r>
            <a:r>
              <a:rPr lang="zh-CN" altLang="en-US" sz="2000" b="1"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秒定律。这是大数据区分于传统数据挖掘的最显著特征</a:t>
            </a:r>
            <a:r>
              <a:rPr lang="zh-CN" altLang="en-US" sz="2000" dirty="0" smtClean="0">
                <a:latin typeface="Times New Roman" panose="02020603050405020304" pitchFamily="18" charset="0"/>
                <a:cs typeface="Times New Roman" panose="02020603050405020304" pitchFamily="18" charset="0"/>
              </a:rPr>
              <a:t>。在海量</a:t>
            </a:r>
            <a:r>
              <a:rPr lang="zh-CN" altLang="en-US" sz="2000" dirty="0">
                <a:latin typeface="Times New Roman" panose="02020603050405020304" pitchFamily="18" charset="0"/>
                <a:cs typeface="Times New Roman" panose="02020603050405020304" pitchFamily="18" charset="0"/>
              </a:rPr>
              <a:t>的数据面前，处理数据的效率就是企业的生命</a:t>
            </a:r>
            <a:r>
              <a:rPr lang="zh-CN" altLang="en-US" sz="2000" dirty="0" smtClean="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4537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机器学习基本任务</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9</a:t>
            </a:fld>
            <a:endParaRPr lang="zh-CN" altLang="en-US" smtClean="0"/>
          </a:p>
        </p:txBody>
      </p:sp>
      <p:sp>
        <p:nvSpPr>
          <p:cNvPr id="2" name="矩形 1"/>
          <p:cNvSpPr>
            <a:spLocks noChangeArrowheads="1"/>
          </p:cNvSpPr>
          <p:nvPr/>
        </p:nvSpPr>
        <p:spPr bwMode="auto">
          <a:xfrm>
            <a:off x="550863" y="987425"/>
            <a:ext cx="1102995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大数据的</a:t>
            </a:r>
            <a:r>
              <a:rPr lang="zh-CN" altLang="en-US" sz="2800" b="1" dirty="0" smtClean="0"/>
              <a:t>来源</a:t>
            </a:r>
            <a:endParaRPr lang="en-US" altLang="zh-CN" sz="2800" b="1" dirty="0" smtClean="0"/>
          </a:p>
          <a:p>
            <a:pPr marL="342900" indent="-342900">
              <a:lnSpc>
                <a:spcPct val="150000"/>
              </a:lnSpc>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衣食住行，生产生活全部互联网化，因此都成为大数据的来源</a:t>
            </a:r>
          </a:p>
          <a:p>
            <a:pPr marL="342900" indent="-342900">
              <a:lnSpc>
                <a:spcPct val="150000"/>
              </a:lnSpc>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50000"/>
              </a:lnSpc>
              <a:buSzPct val="150000"/>
              <a:buFont typeface="Arial" panose="020B0604020202020204" pitchFamily="34" charset="0"/>
              <a:buChar char="•"/>
            </a:pPr>
            <a:r>
              <a:rPr lang="zh-CN" altLang="en-US" sz="2000" dirty="0" smtClean="0">
                <a:latin typeface="Times New Roman" panose="02020603050405020304" pitchFamily="18" charset="0"/>
                <a:cs typeface="Times New Roman" panose="02020603050405020304" pitchFamily="18" charset="0"/>
              </a:rPr>
              <a:t>来源：网络检索、网络留言、网络购物、交通、征税记录、专利文本</a:t>
            </a:r>
          </a:p>
          <a:p>
            <a:pPr marL="342900" indent="-342900">
              <a:lnSpc>
                <a:spcPct val="150000"/>
              </a:lnSpc>
              <a:buSzPct val="150000"/>
              <a:buFont typeface="Arial" panose="020B0604020202020204" pitchFamily="34" charset="0"/>
              <a:buChar char="•"/>
            </a:pPr>
            <a:endParaRPr lang="zh-CN" altLang="en-US" sz="2000" dirty="0" smtClean="0">
              <a:latin typeface="Times New Roman" panose="02020603050405020304" pitchFamily="18" charset="0"/>
              <a:cs typeface="Times New Roman" panose="02020603050405020304" pitchFamily="18" charset="0"/>
            </a:endParaRPr>
          </a:p>
          <a:p>
            <a:pPr marL="342900" indent="-342900">
              <a:lnSpc>
                <a:spcPct val="150000"/>
              </a:lnSpc>
              <a:buSzPct val="150000"/>
              <a:buFont typeface="Arial" panose="020B0604020202020204" pitchFamily="34" charset="0"/>
              <a:buChar char="•"/>
            </a:pPr>
            <a:r>
              <a:rPr lang="zh-CN" altLang="en-US" sz="2000" dirty="0" smtClean="0">
                <a:latin typeface="Times New Roman" panose="02020603050405020304" pitchFamily="18" charset="0"/>
                <a:cs typeface="Times New Roman" panose="02020603050405020304" pitchFamily="18" charset="0"/>
              </a:rPr>
              <a:t>形式：不限于结构化的传统</a:t>
            </a:r>
            <a:r>
              <a:rPr lang="en-US" altLang="zh-CN" sz="2000" dirty="0" smtClean="0">
                <a:latin typeface="Times New Roman" panose="02020603050405020304" pitchFamily="18" charset="0"/>
                <a:cs typeface="Times New Roman" panose="02020603050405020304" pitchFamily="18" charset="0"/>
              </a:rPr>
              <a:t>data</a:t>
            </a:r>
            <a:r>
              <a:rPr lang="zh-CN" altLang="en-US" sz="2000" dirty="0" smtClean="0">
                <a:latin typeface="Times New Roman" panose="02020603050405020304" pitchFamily="18" charset="0"/>
                <a:cs typeface="Times New Roman" panose="02020603050405020304" pitchFamily="18" charset="0"/>
              </a:rPr>
              <a:t>，文本、图像、音频、视频、卫星照片都是数据</a:t>
            </a:r>
          </a:p>
          <a:p>
            <a:pPr marL="342900" indent="-342900">
              <a:lnSpc>
                <a:spcPct val="150000"/>
              </a:lnSpc>
              <a:buSzPct val="150000"/>
              <a:buFont typeface="Arial" panose="020B0604020202020204" pitchFamily="34" charset="0"/>
              <a:buChar char="•"/>
            </a:pPr>
            <a:endParaRPr lang="zh-CN" altLang="en-US" sz="2000" dirty="0" smtClean="0">
              <a:latin typeface="Times New Roman" panose="02020603050405020304" pitchFamily="18" charset="0"/>
              <a:cs typeface="Times New Roman" panose="02020603050405020304" pitchFamily="18" charset="0"/>
            </a:endParaRPr>
          </a:p>
          <a:p>
            <a:pPr marL="342900" indent="-342900">
              <a:lnSpc>
                <a:spcPct val="150000"/>
              </a:lnSpc>
              <a:buSzPct val="150000"/>
              <a:buFont typeface="Arial" panose="020B0604020202020204" pitchFamily="34" charset="0"/>
              <a:buChar char="•"/>
            </a:pPr>
            <a:r>
              <a:rPr lang="zh-CN" altLang="en-US" sz="2000" dirty="0" smtClean="0">
                <a:latin typeface="Times New Roman" panose="02020603050405020304" pitchFamily="18" charset="0"/>
                <a:cs typeface="Times New Roman" panose="02020603050405020304" pitchFamily="18" charset="0"/>
              </a:rPr>
              <a:t>特征：高维、稀疏，因此有时候传统经济学分析工具不能胜任</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05335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799</TotalTime>
  <Pages>0</Pages>
  <Words>4288</Words>
  <Characters>0</Characters>
  <Application>Microsoft Office PowerPoint</Application>
  <DocSecurity>0</DocSecurity>
  <PresentationFormat>自定义</PresentationFormat>
  <Lines>0</Lines>
  <Paragraphs>588</Paragraphs>
  <Slides>68</Slides>
  <Notes>4</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3</vt:i4>
      </vt:variant>
      <vt:variant>
        <vt:lpstr>幻灯片标题</vt:lpstr>
      </vt:variant>
      <vt:variant>
        <vt:i4>68</vt:i4>
      </vt:variant>
    </vt:vector>
  </HeadingPairs>
  <TitlesOfParts>
    <vt:vector size="82" baseType="lpstr">
      <vt:lpstr>华文楷体</vt:lpstr>
      <vt:lpstr>华文中宋</vt:lpstr>
      <vt:lpstr>楷体</vt:lpstr>
      <vt:lpstr>宋体</vt:lpstr>
      <vt:lpstr>微软雅黑</vt:lpstr>
      <vt:lpstr>Arial</vt:lpstr>
      <vt:lpstr>Calibri</vt:lpstr>
      <vt:lpstr>Cambria Math</vt:lpstr>
      <vt:lpstr>Times</vt:lpstr>
      <vt:lpstr>Times New Roman</vt:lpstr>
      <vt:lpstr>Office 主题</vt:lpstr>
      <vt:lpstr>MathType 6.0 Equation</vt:lpstr>
      <vt:lpstr>Equation</vt:lpstr>
      <vt:lpstr>Visio.Drawing.15</vt:lpstr>
      <vt:lpstr>第1讲 机器学习基本原理及其启示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预测到底是否准确</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从计量经济学视角看机器学习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上海财经大学PPT主标题</dc:title>
  <dc:subject/>
  <dc:creator>admin</dc:creator>
  <cp:keywords/>
  <dc:description/>
  <cp:lastModifiedBy>guo_feng</cp:lastModifiedBy>
  <cp:revision>501</cp:revision>
  <dcterms:created xsi:type="dcterms:W3CDTF">2016-12-19T01:38:00Z</dcterms:created>
  <dcterms:modified xsi:type="dcterms:W3CDTF">2023-12-06T01:21:30Z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y fmtid="{D5CDD505-2E9C-101B-9397-08002B2CF9AE}" pid="3" name="KSORubyTemplateID">
    <vt:lpwstr>2</vt:lpwstr>
  </property>
</Properties>
</file>