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43" r:id="rId3"/>
    <p:sldId id="643" r:id="rId4"/>
    <p:sldId id="546" r:id="rId5"/>
    <p:sldId id="644" r:id="rId6"/>
    <p:sldId id="645" r:id="rId7"/>
    <p:sldId id="700" r:id="rId8"/>
    <p:sldId id="646" r:id="rId9"/>
    <p:sldId id="647" r:id="rId10"/>
    <p:sldId id="648" r:id="rId11"/>
    <p:sldId id="649" r:id="rId12"/>
    <p:sldId id="650" r:id="rId13"/>
    <p:sldId id="651" r:id="rId14"/>
    <p:sldId id="653" r:id="rId15"/>
    <p:sldId id="652" r:id="rId16"/>
    <p:sldId id="654" r:id="rId17"/>
    <p:sldId id="656" r:id="rId18"/>
    <p:sldId id="655" r:id="rId19"/>
    <p:sldId id="657" r:id="rId20"/>
    <p:sldId id="658"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99" r:id="rId39"/>
    <p:sldId id="676" r:id="rId40"/>
    <p:sldId id="677" r:id="rId41"/>
    <p:sldId id="678" r:id="rId42"/>
    <p:sldId id="680" r:id="rId43"/>
    <p:sldId id="681" r:id="rId44"/>
    <p:sldId id="687" r:id="rId45"/>
    <p:sldId id="688" r:id="rId46"/>
    <p:sldId id="689" r:id="rId47"/>
    <p:sldId id="690" r:id="rId48"/>
    <p:sldId id="691" r:id="rId49"/>
    <p:sldId id="692" r:id="rId50"/>
    <p:sldId id="693" r:id="rId51"/>
    <p:sldId id="694" r:id="rId52"/>
    <p:sldId id="695" r:id="rId53"/>
    <p:sldId id="696" r:id="rId54"/>
    <p:sldId id="697" r:id="rId55"/>
    <p:sldId id="698" r:id="rId56"/>
    <p:sldId id="679" r:id="rId57"/>
    <p:sldId id="682" r:id="rId58"/>
    <p:sldId id="683" r:id="rId59"/>
    <p:sldId id="684" r:id="rId60"/>
    <p:sldId id="685" r:id="rId61"/>
    <p:sldId id="258" r:id="rId62"/>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48"/>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70.png"/><Relationship Id="rId10" Type="http://schemas.openxmlformats.org/officeDocument/2006/relationships/image" Target="../media/image180.png"/><Relationship Id="rId4" Type="http://schemas.openxmlformats.org/officeDocument/2006/relationships/image" Target="../media/image5.png"/><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6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0.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5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9.wmf"/><Relationship Id="rId5" Type="http://schemas.openxmlformats.org/officeDocument/2006/relationships/oleObject" Target="../embeddings/oleObject10.bin"/><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oleObject" Target="../embeddings/oleObject2.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2.wmf"/><Relationship Id="rId4" Type="http://schemas.openxmlformats.org/officeDocument/2006/relationships/image" Target="../media/image5.png"/><Relationship Id="rId9"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r>
              <a:rPr lang="zh-CN" altLang="en-US" dirty="0" smtClean="0">
                <a:latin typeface="楷体" panose="02010609060101010101" pitchFamily="49" charset="-122"/>
                <a:ea typeface="楷体" panose="02010609060101010101" pitchFamily="49" charset="-122"/>
              </a:rPr>
              <a:t>数实融合与智能治理实验室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9</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2</a:t>
            </a:r>
            <a:r>
              <a:rPr lang="zh-CN" altLang="en-US" sz="3600" b="1" dirty="0" smtClean="0">
                <a:solidFill>
                  <a:srgbClr val="7C1D20"/>
                </a:solidFill>
                <a:latin typeface="楷体" panose="02010609060101010101" pitchFamily="49" charset="-122"/>
                <a:ea typeface="楷体" panose="02010609060101010101" pitchFamily="49" charset="-122"/>
              </a:rPr>
              <a:t>讲 线性回归与惩罚回归</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泰勒级数展开复习</a:t>
            </a:r>
            <a:endParaRPr lang="en-US" altLang="zh-CN" sz="2800" b="1" dirty="0" smtClean="0"/>
          </a:p>
        </p:txBody>
      </p:sp>
      <mc:AlternateContent xmlns:mc="http://schemas.openxmlformats.org/markup-compatibility/2006" xmlns:a14="http://schemas.microsoft.com/office/drawing/2010/main">
        <mc:Choice Requires="a14">
          <p:sp>
            <p:nvSpPr>
              <p:cNvPr id="9" name="内容占位符 7">
                <a:extLst>
                  <a:ext uri="{FF2B5EF4-FFF2-40B4-BE49-F238E27FC236}">
                    <a16:creationId xmlns:a16="http://schemas.microsoft.com/office/drawing/2014/main" id="{AD1A28FF-4585-4A60-A463-7325417C8652}"/>
                  </a:ext>
                </a:extLst>
              </p:cNvPr>
              <p:cNvSpPr>
                <a:spLocks noGrp="1"/>
              </p:cNvSpPr>
              <p:nvPr>
                <p:ph idx="1"/>
              </p:nvPr>
            </p:nvSpPr>
            <p:spPr>
              <a:xfrm>
                <a:off x="550863" y="1803618"/>
                <a:ext cx="9624060" cy="4990084"/>
              </a:xfrm>
            </p:spPr>
            <p:txBody>
              <a:bodyPr>
                <a:normAutofit/>
              </a:bodyPr>
              <a:lstStyle/>
              <a:p>
                <a:pPr>
                  <a:lnSpc>
                    <a:spcPct val="120000"/>
                  </a:lnSpc>
                </a:pPr>
                <a:r>
                  <a:rPr lang="zh-CN" altLang="en-US" sz="2000" dirty="0" smtClean="0"/>
                  <a:t>若函数</a:t>
                </a:r>
                <a:r>
                  <a:rPr lang="zh-CN" altLang="en-US" sz="2000" i="1" dirty="0" smtClean="0">
                    <a:latin typeface="Times New Roman" panose="02020603050405020304" pitchFamily="18" charset="0"/>
                    <a:cs typeface="Times New Roman" panose="02020603050405020304" pitchFamily="18" charset="0"/>
                  </a:rPr>
                  <a:t> </a:t>
                </a:r>
                <a:r>
                  <a:rPr lang="en-US" altLang="zh-CN" sz="2000" i="1" dirty="0" smtClean="0">
                    <a:latin typeface="Times New Roman" panose="02020603050405020304" pitchFamily="18" charset="0"/>
                    <a:cs typeface="Times New Roman" panose="02020603050405020304" pitchFamily="18" charset="0"/>
                  </a:rPr>
                  <a:t>f(x) </a:t>
                </a:r>
                <a:r>
                  <a:rPr lang="zh-CN" altLang="en-US" sz="2000" dirty="0" smtClean="0"/>
                  <a:t>在</a:t>
                </a:r>
                <a14:m>
                  <m:oMath xmlns:m="http://schemas.openxmlformats.org/officeDocument/2006/math">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oMath>
                </a14:m>
                <a:r>
                  <a:rPr lang="zh-CN" altLang="en-US" sz="2000" dirty="0" smtClean="0"/>
                  <a:t>开区间 内</a:t>
                </a:r>
                <a:r>
                  <a:rPr lang="zh-CN" altLang="en-US" sz="2000" dirty="0"/>
                  <a:t>可以求任意阶的导数（例如多项式，幂函数，三角函数，指数函数</a:t>
                </a:r>
                <a:r>
                  <a:rPr lang="zh-CN" altLang="en-US" sz="2000" dirty="0" smtClean="0"/>
                  <a:t>，对数函数</a:t>
                </a:r>
                <a:r>
                  <a:rPr lang="zh-CN" altLang="en-US" sz="2000" dirty="0"/>
                  <a:t>等），那么这个函数可以用多项式</a:t>
                </a:r>
                <a:r>
                  <a:rPr lang="zh-CN" altLang="en-US" sz="2000" dirty="0" smtClean="0"/>
                  <a:t>近似。</a:t>
                </a:r>
                <a:endParaRPr lang="en-US" altLang="zh-CN" sz="2000" dirty="0" smtClean="0"/>
              </a:p>
              <a:p>
                <a:pPr>
                  <a:lnSpc>
                    <a:spcPct val="120000"/>
                  </a:lnSpc>
                </a:pPr>
                <a:endParaRPr lang="en-US" altLang="zh-CN" sz="2000" dirty="0"/>
              </a:p>
              <a:p>
                <a:pPr>
                  <a:lnSpc>
                    <a:spcPct val="120000"/>
                  </a:lnSpc>
                </a:pPr>
                <a:endParaRPr lang="en-US" altLang="zh-CN" sz="2000" dirty="0" smtClean="0"/>
              </a:p>
              <a:p>
                <a:pPr>
                  <a:lnSpc>
                    <a:spcPct val="120000"/>
                  </a:lnSpc>
                </a:pPr>
                <a:endParaRPr lang="en-US" altLang="zh-CN" sz="2000" dirty="0"/>
              </a:p>
              <a:p>
                <a:pPr>
                  <a:lnSpc>
                    <a:spcPct val="120000"/>
                  </a:lnSpc>
                </a:pPr>
                <a:endParaRPr lang="en-US" altLang="zh-CN" sz="2000" dirty="0" smtClean="0"/>
              </a:p>
              <a:p>
                <a:pPr>
                  <a:lnSpc>
                    <a:spcPct val="120000"/>
                  </a:lnSpc>
                </a:pPr>
                <a:r>
                  <a:rPr lang="zh-CN" altLang="en-US" sz="2000" dirty="0" smtClean="0"/>
                  <a:t>上式中，最后一项</a:t>
                </a:r>
                <a:r>
                  <a:rPr lang="en-US" altLang="zh-CN" sz="2000" dirty="0" smtClean="0"/>
                  <a:t>O</a:t>
                </a:r>
                <a:r>
                  <a:rPr lang="zh-CN" altLang="en-US" sz="2000" dirty="0" smtClean="0"/>
                  <a:t>代表高级无穷小</a:t>
                </a:r>
                <a:endParaRPr lang="en-US" altLang="zh-CN" sz="2000" dirty="0" smtClean="0"/>
              </a:p>
              <a:p>
                <a:pPr>
                  <a:lnSpc>
                    <a:spcPct val="120000"/>
                  </a:lnSpc>
                </a:pPr>
                <a:endParaRPr lang="en-US" altLang="zh-CN" sz="2000" dirty="0"/>
              </a:p>
              <a:p>
                <a:pPr>
                  <a:lnSpc>
                    <a:spcPct val="120000"/>
                  </a:lnSpc>
                </a:pPr>
                <a:r>
                  <a:rPr lang="zh-CN" altLang="en-US" sz="2000" dirty="0"/>
                  <a:t>以上这种把函数展开成多项式的方法就叫泰勒展开（</a:t>
                </a:r>
                <a:r>
                  <a:rPr lang="en-US" altLang="zh-CN" sz="2000" dirty="0">
                    <a:latin typeface="Times New Roman" panose="02020603050405020304" pitchFamily="18" charset="0"/>
                    <a:cs typeface="Times New Roman" panose="02020603050405020304" pitchFamily="18" charset="0"/>
                  </a:rPr>
                  <a:t>Taylor expansion</a:t>
                </a:r>
                <a:r>
                  <a:rPr lang="zh-CN" altLang="en-US" sz="2000" dirty="0"/>
                  <a:t>），得到的多项式叫做泰勒级数（</a:t>
                </a:r>
                <a:r>
                  <a:rPr lang="en-US" altLang="zh-CN" sz="2000" dirty="0">
                    <a:latin typeface="Times New Roman" panose="02020603050405020304" pitchFamily="18" charset="0"/>
                    <a:cs typeface="Times New Roman" panose="02020603050405020304" pitchFamily="18" charset="0"/>
                  </a:rPr>
                  <a:t>Taylor series</a:t>
                </a:r>
                <a:r>
                  <a:rPr lang="zh-CN" altLang="en-US" sz="2000" dirty="0"/>
                  <a:t>）</a:t>
                </a:r>
                <a:endParaRPr lang="en-US" altLang="zh-CN" sz="2000" dirty="0" smtClean="0"/>
              </a:p>
              <a:p>
                <a:pPr>
                  <a:lnSpc>
                    <a:spcPct val="120000"/>
                  </a:lnSpc>
                </a:pPr>
                <a:endParaRPr lang="zh-CN" altLang="en-US" sz="2000" dirty="0"/>
              </a:p>
            </p:txBody>
          </p:sp>
        </mc:Choice>
        <mc:Fallback xmlns="">
          <p:sp>
            <p:nvSpPr>
              <p:cNvPr id="9" name="内容占位符 7">
                <a:extLst>
                  <a:ext uri="{FF2B5EF4-FFF2-40B4-BE49-F238E27FC236}">
                    <a16:creationId xmlns:a16="http://schemas.microsoft.com/office/drawing/2014/main" id="{AD1A28FF-4585-4A60-A463-7325417C8652}"/>
                  </a:ext>
                </a:extLst>
              </p:cNvPr>
              <p:cNvSpPr>
                <a:spLocks noGrp="1" noRot="1" noChangeAspect="1" noMove="1" noResize="1" noEditPoints="1" noAdjustHandles="1" noChangeArrowheads="1" noChangeShapeType="1" noTextEdit="1"/>
              </p:cNvSpPr>
              <p:nvPr>
                <p:ph idx="1"/>
              </p:nvPr>
            </p:nvSpPr>
            <p:spPr>
              <a:xfrm>
                <a:off x="550863" y="1803618"/>
                <a:ext cx="9624060" cy="4990084"/>
              </a:xfrm>
              <a:blipFill>
                <a:blip r:embed="rId4"/>
                <a:stretch>
                  <a:fillRect l="-443" t="-367"/>
                </a:stretch>
              </a:blipFill>
            </p:spPr>
            <p:txBody>
              <a:bodyPr/>
              <a:lstStyle/>
              <a:p>
                <a:r>
                  <a:rPr lang="zh-CN" altLang="en-US">
                    <a:noFill/>
                  </a:rPr>
                  <a:t> </a:t>
                </a:r>
              </a:p>
            </p:txBody>
          </p:sp>
        </mc:Fallback>
      </mc:AlternateContent>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916" y="2641078"/>
            <a:ext cx="5512668" cy="1440160"/>
          </a:xfrm>
          <a:prstGeom prst="rect">
            <a:avLst/>
          </a:prstGeom>
        </p:spPr>
      </p:pic>
    </p:spTree>
    <p:extLst>
      <p:ext uri="{BB962C8B-B14F-4D97-AF65-F5344CB8AC3E}">
        <p14:creationId xmlns:p14="http://schemas.microsoft.com/office/powerpoint/2010/main" val="3410273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偏差与方差</a:t>
            </a:r>
            <a:endParaRPr lang="en-US" altLang="zh-CN" sz="2800" b="1" dirty="0" smtClean="0"/>
          </a:p>
        </p:txBody>
      </p:sp>
      <mc:AlternateContent xmlns:mc="http://schemas.openxmlformats.org/markup-compatibility/2006" xmlns:a14="http://schemas.microsoft.com/office/drawing/2010/main">
        <mc:Choice Requires="a14">
          <p:sp>
            <p:nvSpPr>
              <p:cNvPr id="12" name="内容占位符 2"/>
              <p:cNvSpPr>
                <a:spLocks noGrp="1"/>
              </p:cNvSpPr>
              <p:nvPr>
                <p:ph idx="1"/>
              </p:nvPr>
            </p:nvSpPr>
            <p:spPr>
              <a:xfrm>
                <a:off x="550863" y="1652287"/>
                <a:ext cx="9959051" cy="4800274"/>
              </a:xfrm>
            </p:spPr>
            <p:txBody>
              <a:bodyPr>
                <a:noAutofit/>
              </a:bodyPr>
              <a:lstStyle/>
              <a:p>
                <a:r>
                  <a:rPr lang="zh-CN" altLang="en-US" sz="2000" b="1" dirty="0" smtClean="0">
                    <a:latin typeface="Times New Roman" panose="02020603050405020304" pitchFamily="18" charset="0"/>
                  </a:rPr>
                  <a:t>偏差（</a:t>
                </a:r>
                <a:r>
                  <a:rPr lang="en-US" altLang="zh-CN" sz="2000" b="1" dirty="0" smtClean="0">
                    <a:latin typeface="Times New Roman" panose="02020603050405020304" pitchFamily="18" charset="0"/>
                    <a:cs typeface="Times New Roman" panose="02020603050405020304" pitchFamily="18" charset="0"/>
                  </a:rPr>
                  <a:t>bias</a:t>
                </a:r>
                <a:r>
                  <a:rPr lang="zh-CN" altLang="en-US" sz="2000" b="1" dirty="0">
                    <a:latin typeface="Times New Roman" panose="02020603050405020304" pitchFamily="18" charset="0"/>
                  </a:rPr>
                  <a:t>）</a:t>
                </a:r>
                <a:r>
                  <a:rPr lang="zh-CN" altLang="en-US" sz="2000" dirty="0" smtClean="0">
                    <a:latin typeface="Times New Roman" panose="02020603050405020304" pitchFamily="18" charset="0"/>
                  </a:rPr>
                  <a:t>指</a:t>
                </a:r>
                <a:r>
                  <a:rPr lang="zh-CN" altLang="en-US" sz="2000" dirty="0">
                    <a:latin typeface="Times New Roman" panose="02020603050405020304" pitchFamily="18" charset="0"/>
                  </a:rPr>
                  <a:t>的是估计量是否有</a:t>
                </a:r>
                <a:r>
                  <a:rPr lang="zh-CN" altLang="en-US" sz="2000" dirty="0" smtClean="0">
                    <a:latin typeface="Times New Roman" panose="02020603050405020304" pitchFamily="18" charset="0"/>
                  </a:rPr>
                  <a:t>系统误差（比如</a:t>
                </a:r>
                <a:r>
                  <a:rPr lang="zh-CN" altLang="en-US" sz="2000" dirty="0">
                    <a:latin typeface="Times New Roman" panose="02020603050405020304" pitchFamily="18" charset="0"/>
                  </a:rPr>
                  <a:t>，系统性高估或</a:t>
                </a:r>
                <a:r>
                  <a:rPr lang="zh-CN" altLang="en-US" sz="2000" dirty="0" smtClean="0">
                    <a:latin typeface="Times New Roman" panose="02020603050405020304" pitchFamily="18" charset="0"/>
                  </a:rPr>
                  <a:t>低估</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给定</a:t>
                </a:r>
                <a:r>
                  <a:rPr lang="en-US" altLang="zh-CN" sz="2000" b="1" dirty="0">
                    <a:latin typeface="Times New Roman" panose="02020603050405020304" pitchFamily="18" charset="0"/>
                  </a:rPr>
                  <a:t>x</a:t>
                </a:r>
                <a:r>
                  <a:rPr lang="zh-CN" altLang="en-US" sz="2000" dirty="0">
                    <a:latin typeface="Times New Roman" panose="02020603050405020304" pitchFamily="18" charset="0"/>
                  </a:rPr>
                  <a:t>，则估计量      </a:t>
                </a:r>
                <a:r>
                  <a:rPr lang="zh-CN" altLang="en-US" sz="2000" dirty="0" smtClean="0">
                    <a:latin typeface="Times New Roman" panose="02020603050405020304" pitchFamily="18" charset="0"/>
                  </a:rPr>
                  <a:t>   的</a:t>
                </a:r>
                <a:r>
                  <a:rPr lang="zh-CN" altLang="en-US" sz="2000" dirty="0">
                    <a:latin typeface="Times New Roman" panose="02020603050405020304" pitchFamily="18" charset="0"/>
                  </a:rPr>
                  <a:t>偏差定义为</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rPr>
                        <m:t>𝐵𝑖𝑎𝑠</m:t>
                      </m:r>
                      <m:r>
                        <a:rPr lang="zh-CN" altLang="en-US" sz="2000">
                          <a:latin typeface="Cambria Math" panose="02040503050406030204" pitchFamily="18" charset="0"/>
                        </a:rPr>
                        <m:t>=</m:t>
                      </m:r>
                      <m:r>
                        <a:rPr lang="zh-CN" altLang="en-US" sz="2000" i="1">
                          <a:latin typeface="Cambria Math" panose="02040503050406030204" pitchFamily="18" charset="0"/>
                        </a:rPr>
                        <m:t>𝐸</m:t>
                      </m:r>
                      <m:limUpp>
                        <m:limUppPr>
                          <m:ctrlPr>
                            <a:rPr lang="zh-CN" altLang="en-US" sz="2000" i="1">
                              <a:latin typeface="Cambria Math" panose="02040503050406030204" pitchFamily="18" charset="0"/>
                            </a:rPr>
                          </m:ctrlPr>
                        </m:limUppPr>
                        <m:e>
                          <m:r>
                            <a:rPr lang="zh-CN" altLang="en-US" sz="2000" i="1">
                              <a:latin typeface="Cambria Math" panose="02040503050406030204" pitchFamily="18" charset="0"/>
                            </a:rPr>
                            <m:t>𝑓</m:t>
                          </m:r>
                        </m:e>
                        <m:lim>
                          <m:r>
                            <a:rPr lang="zh-CN" altLang="en-US" sz="2000">
                              <a:latin typeface="Cambria Math" panose="02040503050406030204" pitchFamily="18" charset="0"/>
                            </a:rPr>
                            <m:t>⌢</m:t>
                          </m:r>
                        </m:lim>
                      </m:limUpp>
                      <m:r>
                        <a:rPr lang="zh-CN" altLang="en-US" sz="2000">
                          <a:latin typeface="Cambria Math" panose="02040503050406030204" pitchFamily="18" charset="0"/>
                        </a:rPr>
                        <m:t>(</m:t>
                      </m:r>
                      <m:r>
                        <a:rPr lang="zh-CN" altLang="en-US" sz="2000" i="1">
                          <a:latin typeface="Cambria Math" panose="02040503050406030204" pitchFamily="18" charset="0"/>
                        </a:rPr>
                        <m:t>𝑥</m:t>
                      </m:r>
                      <m:r>
                        <a:rPr lang="zh-CN" altLang="en-US" sz="2000">
                          <a:latin typeface="Cambria Math" panose="02040503050406030204" pitchFamily="18" charset="0"/>
                        </a:rPr>
                        <m:t>)−</m:t>
                      </m:r>
                      <m:r>
                        <a:rPr lang="zh-CN" altLang="en-US" sz="2000" i="1">
                          <a:latin typeface="Cambria Math" panose="02040503050406030204" pitchFamily="18" charset="0"/>
                        </a:rPr>
                        <m:t>𝑓</m:t>
                      </m:r>
                      <m:r>
                        <a:rPr lang="zh-CN" altLang="en-US" sz="2000">
                          <a:latin typeface="Cambria Math" panose="02040503050406030204" pitchFamily="18" charset="0"/>
                        </a:rPr>
                        <m:t>(</m:t>
                      </m:r>
                      <m:r>
                        <a:rPr lang="zh-CN" altLang="en-US" sz="2000" i="1">
                          <a:latin typeface="Cambria Math" panose="02040503050406030204" pitchFamily="18" charset="0"/>
                        </a:rPr>
                        <m:t>𝑥</m:t>
                      </m:r>
                      <m:r>
                        <a:rPr lang="en-US" altLang="zh-CN" sz="2000" i="1">
                          <a:latin typeface="Cambria Math" panose="02040503050406030204" pitchFamily="18" charset="0"/>
                        </a:rPr>
                        <m:t>)</m:t>
                      </m:r>
                    </m:oMath>
                  </m:oMathPara>
                </a14:m>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r>
                  <a:rPr lang="zh-CN" altLang="en-US" sz="2000" dirty="0">
                    <a:latin typeface="Times New Roman" panose="02020603050405020304" pitchFamily="18" charset="0"/>
                  </a:rPr>
                  <a:t>偏差度量的是在大量重复抽样过程中，      对于 </a:t>
                </a:r>
                <a:r>
                  <a:rPr lang="en-US" altLang="zh-CN" sz="2000" dirty="0">
                    <a:latin typeface="Times New Roman" panose="02020603050405020304" pitchFamily="18" charset="0"/>
                  </a:rPr>
                  <a:t>f (x) </a:t>
                </a:r>
                <a:r>
                  <a:rPr lang="zh-CN" altLang="en-US" sz="2000" dirty="0">
                    <a:latin typeface="Times New Roman" panose="02020603050405020304" pitchFamily="18" charset="0"/>
                  </a:rPr>
                  <a:t>的平均偏离程度</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b="1" dirty="0">
                    <a:latin typeface="Times New Roman" panose="02020603050405020304" pitchFamily="18" charset="0"/>
                  </a:rPr>
                  <a:t>方差（</a:t>
                </a:r>
                <a:r>
                  <a:rPr lang="en-US" altLang="zh-CN" sz="2000" b="1" dirty="0">
                    <a:latin typeface="Times New Roman" panose="02020603050405020304" pitchFamily="18" charset="0"/>
                  </a:rPr>
                  <a:t>Variance</a:t>
                </a:r>
                <a:r>
                  <a:rPr lang="zh-CN" altLang="en-US" sz="2000" b="1" dirty="0">
                    <a:latin typeface="Times New Roman" panose="02020603050405020304" pitchFamily="18" charset="0"/>
                  </a:rPr>
                  <a:t>）</a:t>
                </a:r>
                <a:r>
                  <a:rPr lang="zh-CN" altLang="en-US" sz="2000" dirty="0">
                    <a:latin typeface="Times New Roman" panose="02020603050405020304" pitchFamily="18" charset="0"/>
                  </a:rPr>
                  <a:t>则衡量在大量重复抽样过程中，估计量           本身围绕着其期望值             的波动幅度，其定义为：</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方差衡量模型的</a:t>
                </a:r>
                <a:r>
                  <a:rPr lang="zh-CN" altLang="en-US" sz="2000" dirty="0" smtClean="0">
                    <a:latin typeface="Times New Roman" panose="02020603050405020304" pitchFamily="18" charset="0"/>
                  </a:rPr>
                  <a:t>稳定性</a:t>
                </a:r>
                <a:endParaRPr lang="zh-CN" altLang="en-US" sz="2000" dirty="0"/>
              </a:p>
            </p:txBody>
          </p:sp>
        </mc:Choice>
        <mc:Fallback xmlns="">
          <p:sp>
            <p:nvSpPr>
              <p:cNvPr id="12" name="内容占位符 2"/>
              <p:cNvSpPr>
                <a:spLocks noGrp="1" noRot="1" noChangeAspect="1" noMove="1" noResize="1" noEditPoints="1" noAdjustHandles="1" noChangeArrowheads="1" noChangeShapeType="1" noTextEdit="1"/>
              </p:cNvSpPr>
              <p:nvPr>
                <p:ph idx="1"/>
              </p:nvPr>
            </p:nvSpPr>
            <p:spPr>
              <a:xfrm>
                <a:off x="550863" y="1652287"/>
                <a:ext cx="9959051" cy="4800274"/>
              </a:xfrm>
              <a:blipFill>
                <a:blip r:embed="rId5"/>
                <a:stretch>
                  <a:fillRect l="-428" t="-762" b="-127"/>
                </a:stretch>
              </a:blipFill>
            </p:spPr>
            <p:txBody>
              <a:bodyPr/>
              <a:lstStyle/>
              <a:p>
                <a:r>
                  <a:rPr lang="zh-CN" altLang="en-US">
                    <a:noFill/>
                  </a:rPr>
                  <a:t> </a:t>
                </a:r>
              </a:p>
            </p:txBody>
          </p:sp>
        </mc:Fallback>
      </mc:AlternateContent>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graphicFrame>
        <p:nvGraphicFramePr>
          <p:cNvPr id="14" name="对象 13"/>
          <p:cNvGraphicFramePr>
            <a:graphicFrameLocks noChangeAspect="1"/>
          </p:cNvGraphicFramePr>
          <p:nvPr>
            <p:extLst>
              <p:ext uri="{D42A27DB-BD31-4B8C-83A1-F6EECF244321}">
                <p14:modId xmlns:p14="http://schemas.microsoft.com/office/powerpoint/2010/main" val="3489926759"/>
              </p:ext>
            </p:extLst>
          </p:nvPr>
        </p:nvGraphicFramePr>
        <p:xfrm>
          <a:off x="2062926" y="1953537"/>
          <a:ext cx="634791" cy="391650"/>
        </p:xfrm>
        <a:graphic>
          <a:graphicData uri="http://schemas.openxmlformats.org/presentationml/2006/ole">
            <mc:AlternateContent xmlns:mc="http://schemas.openxmlformats.org/markup-compatibility/2006">
              <mc:Choice xmlns:v="urn:schemas-microsoft-com:vml" Requires="v">
                <p:oleObj spid="_x0000_s11467" name="Equation" r:id="rId6" imgW="342720" imgH="241200" progId="Equation.DSMT4">
                  <p:embed/>
                </p:oleObj>
              </mc:Choice>
              <mc:Fallback>
                <p:oleObj name="Equation" r:id="rId6" imgW="342720" imgH="241200" progId="Equation.DSMT4">
                  <p:embed/>
                  <p:pic>
                    <p:nvPicPr>
                      <p:cNvPr id="4" name="对象 3"/>
                      <p:cNvPicPr/>
                      <p:nvPr/>
                    </p:nvPicPr>
                    <p:blipFill>
                      <a:blip r:embed="rId7"/>
                      <a:stretch>
                        <a:fillRect/>
                      </a:stretch>
                    </p:blipFill>
                    <p:spPr>
                      <a:xfrm>
                        <a:off x="2062926" y="1953537"/>
                        <a:ext cx="634791" cy="39165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773733780"/>
              </p:ext>
            </p:extLst>
          </p:nvPr>
        </p:nvGraphicFramePr>
        <p:xfrm>
          <a:off x="5159141" y="3388940"/>
          <a:ext cx="634791" cy="446705"/>
        </p:xfrm>
        <a:graphic>
          <a:graphicData uri="http://schemas.openxmlformats.org/presentationml/2006/ole">
            <mc:AlternateContent xmlns:mc="http://schemas.openxmlformats.org/markup-compatibility/2006">
              <mc:Choice xmlns:v="urn:schemas-microsoft-com:vml" Requires="v">
                <p:oleObj spid="_x0000_s11468" name="Equation" r:id="rId8" imgW="342720" imgH="241200" progId="Equation.DSMT4">
                  <p:embed/>
                </p:oleObj>
              </mc:Choice>
              <mc:Fallback>
                <p:oleObj name="Equation" r:id="rId8" imgW="342720" imgH="241200" progId="Equation.DSMT4">
                  <p:embed/>
                  <p:pic>
                    <p:nvPicPr>
                      <p:cNvPr id="13" name="对象 12"/>
                      <p:cNvPicPr/>
                      <p:nvPr/>
                    </p:nvPicPr>
                    <p:blipFill>
                      <a:blip r:embed="rId7"/>
                      <a:stretch>
                        <a:fillRect/>
                      </a:stretch>
                    </p:blipFill>
                    <p:spPr>
                      <a:xfrm>
                        <a:off x="5159141" y="3388940"/>
                        <a:ext cx="634791" cy="44670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319939724"/>
              </p:ext>
            </p:extLst>
          </p:nvPr>
        </p:nvGraphicFramePr>
        <p:xfrm>
          <a:off x="7247286" y="4149844"/>
          <a:ext cx="634791" cy="446705"/>
        </p:xfrm>
        <a:graphic>
          <a:graphicData uri="http://schemas.openxmlformats.org/presentationml/2006/ole">
            <mc:AlternateContent xmlns:mc="http://schemas.openxmlformats.org/markup-compatibility/2006">
              <mc:Choice xmlns:v="urn:schemas-microsoft-com:vml" Requires="v">
                <p:oleObj spid="_x0000_s11469" name="Equation" r:id="rId9" imgW="342720" imgH="241200" progId="Equation.DSMT4">
                  <p:embed/>
                </p:oleObj>
              </mc:Choice>
              <mc:Fallback>
                <p:oleObj name="Equation" r:id="rId9" imgW="342720" imgH="241200" progId="Equation.DSMT4">
                  <p:embed/>
                  <p:pic>
                    <p:nvPicPr>
                      <p:cNvPr id="14" name="对象 13"/>
                      <p:cNvPicPr/>
                      <p:nvPr/>
                    </p:nvPicPr>
                    <p:blipFill>
                      <a:blip r:embed="rId7"/>
                      <a:stretch>
                        <a:fillRect/>
                      </a:stretch>
                    </p:blipFill>
                    <p:spPr>
                      <a:xfrm>
                        <a:off x="7247286" y="4149844"/>
                        <a:ext cx="634791" cy="44670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矩形 17"/>
              <p:cNvSpPr/>
              <p:nvPr/>
            </p:nvSpPr>
            <p:spPr>
              <a:xfrm>
                <a:off x="2998991" y="4941899"/>
                <a:ext cx="3232295" cy="7313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i="1">
                          <a:latin typeface="Cambria Math" panose="02040503050406030204" pitchFamily="18" charset="0"/>
                        </a:rPr>
                        <m:t>𝐸</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𝑓</m:t>
                                  </m:r>
                                </m:e>
                                <m:lim>
                                  <m:r>
                                    <a:rPr lang="zh-CN" altLang="en-US" i="0">
                                      <a:latin typeface="Cambria Math" panose="02040503050406030204" pitchFamily="18" charset="0"/>
                                    </a:rPr>
                                    <m:t>⌢</m:t>
                                  </m:r>
                                </m:lim>
                              </m:limUpp>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𝐸</m:t>
                              </m:r>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𝑓</m:t>
                                  </m:r>
                                </m:e>
                                <m:lim>
                                  <m:r>
                                    <a:rPr lang="zh-CN" altLang="en-US" i="0">
                                      <a:latin typeface="Cambria Math" panose="02040503050406030204" pitchFamily="18" charset="0"/>
                                    </a:rPr>
                                    <m:t>⌢</m:t>
                                  </m:r>
                                </m:lim>
                              </m:limUpp>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e>
                          </m:d>
                        </m:e>
                        <m:sup>
                          <m:r>
                            <a:rPr lang="zh-CN" altLang="en-US" i="0">
                              <a:latin typeface="Cambria Math" panose="02040503050406030204" pitchFamily="18" charset="0"/>
                            </a:rPr>
                            <m:t>2</m:t>
                          </m:r>
                        </m:sup>
                      </m:s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2998991" y="4941899"/>
                <a:ext cx="3232295" cy="731354"/>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7335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均方误差</a:t>
            </a:r>
            <a:r>
              <a:rPr lang="en-US" altLang="zh-CN" sz="2800" b="1" dirty="0"/>
              <a:t>=</a:t>
            </a:r>
            <a:r>
              <a:rPr lang="zh-CN" altLang="en-US" sz="2800" b="1" dirty="0"/>
              <a:t>偏差</a:t>
            </a:r>
            <a:r>
              <a:rPr lang="en-US" altLang="zh-CN" sz="2800" b="1" dirty="0"/>
              <a:t>+</a:t>
            </a:r>
            <a:r>
              <a:rPr lang="zh-CN" altLang="en-US" sz="2800" b="1" dirty="0"/>
              <a:t>方差</a:t>
            </a:r>
            <a:r>
              <a:rPr lang="en-US" altLang="zh-CN" sz="2800" b="1" dirty="0"/>
              <a:t>+</a:t>
            </a:r>
            <a:r>
              <a:rPr lang="zh-CN" altLang="en-US" sz="2800" b="1" dirty="0"/>
              <a:t>纯噪音</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7" name="内容占位符 7">
            <a:extLst>
              <a:ext uri="{FF2B5EF4-FFF2-40B4-BE49-F238E27FC236}">
                <a16:creationId xmlns:a16="http://schemas.microsoft.com/office/drawing/2014/main" id="{AD1A28FF-4585-4A60-A463-7325417C8652}"/>
              </a:ext>
            </a:extLst>
          </p:cNvPr>
          <p:cNvSpPr>
            <a:spLocks noGrp="1"/>
          </p:cNvSpPr>
          <p:nvPr>
            <p:ph idx="1"/>
          </p:nvPr>
        </p:nvSpPr>
        <p:spPr>
          <a:xfrm>
            <a:off x="550992" y="1547241"/>
            <a:ext cx="9624060" cy="4990084"/>
          </a:xfrm>
        </p:spPr>
        <p:txBody>
          <a:bodyPr>
            <a:noAutofit/>
          </a:bodyPr>
          <a:lstStyle/>
          <a:p>
            <a:r>
              <a:rPr lang="en-US" altLang="zh-CN" sz="2000" dirty="0">
                <a:latin typeface="Times New Roman" panose="02020603050405020304" pitchFamily="18" charset="0"/>
                <a:cs typeface="Times New Roman" panose="02020603050405020304" pitchFamily="18" charset="0"/>
              </a:rPr>
              <a:t>OLS</a:t>
            </a:r>
            <a:r>
              <a:rPr lang="zh-CN" altLang="en-US" sz="2000" dirty="0" smtClean="0"/>
              <a:t>回归的均方误差分解：</a:t>
            </a:r>
            <a:endParaRPr lang="en-US" altLang="zh-CN" sz="20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r>
              <a:rPr lang="zh-CN" altLang="en-US" sz="2000" dirty="0" smtClean="0">
                <a:latin typeface="Times New Roman" panose="02020603050405020304" pitchFamily="18" charset="0"/>
                <a:cs typeface="Times New Roman" panose="02020603050405020304" pitchFamily="18" charset="0"/>
              </a:rPr>
              <a:t>偏差</a:t>
            </a:r>
            <a:r>
              <a:rPr lang="zh-CN" altLang="en-US" sz="2000" dirty="0">
                <a:latin typeface="Times New Roman" panose="02020603050405020304" pitchFamily="18" charset="0"/>
                <a:cs typeface="Times New Roman" panose="02020603050405020304" pitchFamily="18" charset="0"/>
              </a:rPr>
              <a:t>平方与方差均“可降低的”（</a:t>
            </a:r>
            <a:r>
              <a:rPr lang="en-US" altLang="zh-CN" sz="2000" dirty="0">
                <a:latin typeface="Times New Roman" panose="02020603050405020304" pitchFamily="18" charset="0"/>
                <a:cs typeface="Times New Roman" panose="02020603050405020304" pitchFamily="18" charset="0"/>
              </a:rPr>
              <a:t>reducible</a:t>
            </a:r>
            <a:r>
              <a:rPr lang="zh-CN" altLang="en-US" sz="2000" dirty="0">
                <a:latin typeface="Times New Roman" panose="02020603050405020304" pitchFamily="18" charset="0"/>
                <a:cs typeface="Times New Roman" panose="02020603050405020304" pitchFamily="18" charset="0"/>
              </a:rPr>
              <a:t>）；在极端情况下，如果知道真实函数 </a:t>
            </a:r>
            <a:r>
              <a:rPr lang="en-US" altLang="zh-CN" sz="2000" dirty="0">
                <a:latin typeface="Times New Roman" panose="02020603050405020304" pitchFamily="18" charset="0"/>
                <a:cs typeface="Times New Roman" panose="02020603050405020304" pitchFamily="18" charset="0"/>
              </a:rPr>
              <a:t>f (x)</a:t>
            </a:r>
            <a:r>
              <a:rPr lang="zh-CN" altLang="en-US" sz="2000" dirty="0">
                <a:latin typeface="Times New Roman" panose="02020603050405020304" pitchFamily="18" charset="0"/>
                <a:cs typeface="Times New Roman" panose="02020603050405020304" pitchFamily="18" charset="0"/>
              </a:rPr>
              <a:t>，则偏差与方差均为 </a:t>
            </a:r>
            <a:r>
              <a:rPr lang="en-US" altLang="zh-CN" sz="2000" dirty="0">
                <a:latin typeface="Times New Roman" panose="02020603050405020304" pitchFamily="18" charset="0"/>
                <a:cs typeface="Times New Roman" panose="02020603050405020304" pitchFamily="18" charset="0"/>
              </a:rPr>
              <a:t>0</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6" y="2061699"/>
            <a:ext cx="7553252" cy="3430702"/>
          </a:xfrm>
          <a:prstGeom prst="rect">
            <a:avLst/>
          </a:prstGeom>
        </p:spPr>
      </p:pic>
    </p:spTree>
    <p:extLst>
      <p:ext uri="{BB962C8B-B14F-4D97-AF65-F5344CB8AC3E}">
        <p14:creationId xmlns:p14="http://schemas.microsoft.com/office/powerpoint/2010/main" val="2662957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偏差与方差</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7">
            <a:extLst>
              <a:ext uri="{FF2B5EF4-FFF2-40B4-BE49-F238E27FC236}">
                <a16:creationId xmlns:a16="http://schemas.microsoft.com/office/drawing/2014/main" id="{AD1A28FF-4585-4A60-A463-7325417C8652}"/>
              </a:ext>
            </a:extLst>
          </p:cNvPr>
          <p:cNvSpPr>
            <a:spLocks noGrp="1"/>
          </p:cNvSpPr>
          <p:nvPr>
            <p:ph idx="1"/>
          </p:nvPr>
        </p:nvSpPr>
        <p:spPr>
          <a:xfrm>
            <a:off x="472739" y="1869504"/>
            <a:ext cx="10302791" cy="3360415"/>
          </a:xfrm>
        </p:spPr>
        <p:txBody>
          <a:bodyPr>
            <a:normAutofit/>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Bias</a:t>
            </a:r>
            <a:r>
              <a:rPr lang="zh-CN" altLang="en-US" sz="2000" dirty="0">
                <a:latin typeface="Times New Roman" panose="02020603050405020304" pitchFamily="18" charset="0"/>
                <a:ea typeface="宋体" panose="02010600030101010101" pitchFamily="2" charset="-122"/>
              </a:rPr>
              <a:t>度量了算法的期望输出与真实结果的偏离程度</a:t>
            </a:r>
            <a:r>
              <a:rPr lang="en-US" altLang="zh-CN"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刻画了算法的拟合能力，</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Bias </a:t>
            </a:r>
            <a:r>
              <a:rPr lang="zh-CN" altLang="en-US" sz="2000" b="1" dirty="0">
                <a:latin typeface="Times New Roman" panose="02020603050405020304" pitchFamily="18" charset="0"/>
                <a:ea typeface="宋体" panose="02010600030101010101" pitchFamily="2" charset="-122"/>
              </a:rPr>
              <a:t>偏高表示预测函数与真实结果差异很大。</a:t>
            </a:r>
            <a:endParaRPr lang="en-US" altLang="zh-CN" sz="2000" b="1" dirty="0">
              <a:latin typeface="Times New Roman" panose="02020603050405020304" pitchFamily="18" charset="0"/>
              <a:ea typeface="宋体" panose="02010600030101010101" pitchFamily="2" charset="-122"/>
            </a:endParaRPr>
          </a:p>
          <a:p>
            <a:endParaRPr lang="zh-CN" altLang="en-US" sz="2000" dirty="0">
              <a:latin typeface="Times New Roman" panose="02020603050405020304" pitchFamily="18" charset="0"/>
              <a:ea typeface="宋体" panose="02010600030101010101" pitchFamily="2" charset="-122"/>
            </a:endParaRPr>
          </a:p>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Variance</a:t>
            </a:r>
            <a:r>
              <a:rPr lang="zh-CN" altLang="en-US" sz="2000" dirty="0">
                <a:latin typeface="Times New Roman" panose="02020603050405020304" pitchFamily="18" charset="0"/>
                <a:ea typeface="宋体" panose="02010600030101010101" pitchFamily="2" charset="-122"/>
              </a:rPr>
              <a:t>则代表“同样大小的不同的训练数据集训练出的模型”与“这些模型的期望输出值”之间的差异。训练集变化导致性能变化，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Variance</a:t>
            </a:r>
            <a:r>
              <a:rPr lang="en-US" altLang="zh-CN" sz="2000" b="1" dirty="0">
                <a:latin typeface="Times New Roman" panose="02020603050405020304" pitchFamily="18" charset="0"/>
                <a:ea typeface="宋体" panose="02010600030101010101" pitchFamily="2" charset="-122"/>
              </a:rPr>
              <a:t> </a:t>
            </a:r>
            <a:r>
              <a:rPr lang="zh-CN" altLang="en-US" sz="2000" b="1" dirty="0">
                <a:latin typeface="Times New Roman" panose="02020603050405020304" pitchFamily="18" charset="0"/>
                <a:ea typeface="宋体" panose="02010600030101010101" pitchFamily="2" charset="-122"/>
              </a:rPr>
              <a:t>偏高表示模型很不稳定。</a:t>
            </a:r>
            <a:endParaRPr lang="en-US" altLang="zh-CN" sz="2000" b="1" dirty="0">
              <a:latin typeface="Times New Roman" panose="02020603050405020304" pitchFamily="18" charset="0"/>
              <a:ea typeface="宋体" panose="02010600030101010101" pitchFamily="2" charset="-122"/>
            </a:endParaRPr>
          </a:p>
          <a:p>
            <a:endParaRPr lang="zh-CN" altLang="en-US" sz="2000" dirty="0">
              <a:latin typeface="Times New Roman" panose="02020603050405020304" pitchFamily="18" charset="0"/>
              <a:ea typeface="宋体" panose="02010600030101010101" pitchFamily="2" charset="-122"/>
            </a:endParaRPr>
          </a:p>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Noise</a:t>
            </a:r>
            <a:r>
              <a:rPr lang="zh-CN" altLang="en-US" sz="2000" dirty="0">
                <a:latin typeface="Times New Roman" panose="02020603050405020304" pitchFamily="18" charset="0"/>
                <a:ea typeface="宋体" panose="02010600030101010101" pitchFamily="2" charset="-122"/>
              </a:rPr>
              <a:t>：刻画了当前任务任何算法所能达到的期望泛化误差的下界，即刻画了问题本身的难度。</a:t>
            </a:r>
          </a:p>
        </p:txBody>
      </p:sp>
    </p:spTree>
    <p:extLst>
      <p:ext uri="{BB962C8B-B14F-4D97-AF65-F5344CB8AC3E}">
        <p14:creationId xmlns:p14="http://schemas.microsoft.com/office/powerpoint/2010/main" val="20062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偏差与方差此消彼长</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pic>
        <p:nvPicPr>
          <p:cNvPr id="10" name="内容占位符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0199" y="1756605"/>
            <a:ext cx="4657885" cy="3426490"/>
          </a:xfrm>
        </p:spPr>
      </p:pic>
      <p:sp>
        <p:nvSpPr>
          <p:cNvPr id="4" name="矩形 3"/>
          <p:cNvSpPr/>
          <p:nvPr/>
        </p:nvSpPr>
        <p:spPr>
          <a:xfrm>
            <a:off x="550863" y="1728788"/>
            <a:ext cx="6092825" cy="4401205"/>
          </a:xfrm>
          <a:prstGeom prst="rect">
            <a:avLst/>
          </a:prstGeom>
        </p:spPr>
        <p:txBody>
          <a:bodyPr>
            <a:spAutoFit/>
          </a:bodyPr>
          <a:lstStyle/>
          <a:p>
            <a:pPr marL="342900" indent="-342900">
              <a:buFont typeface="Arial" panose="020B0604020202020204" pitchFamily="34" charset="0"/>
              <a:buChar char="•"/>
            </a:pPr>
            <a:r>
              <a:rPr lang="zh-CN" altLang="en-US" sz="2000" dirty="0">
                <a:latin typeface="宋体" panose="02010600030101010101" pitchFamily="2" charset="-122"/>
              </a:rPr>
              <a:t>左上角的低偏差、低方差情形为最为理想的模型，其</a:t>
            </a:r>
            <a:r>
              <a:rPr lang="zh-CN" altLang="en-US" sz="2000" dirty="0">
                <a:latin typeface="Times New Roman" panose="02020603050405020304" pitchFamily="18" charset="0"/>
              </a:rPr>
              <a:t>估计值</a:t>
            </a:r>
            <a:r>
              <a:rPr lang="zh-CN" altLang="en-US" sz="2000" dirty="0">
                <a:latin typeface="宋体" panose="02010600030101010101" pitchFamily="2" charset="-122"/>
              </a:rPr>
              <a:t>总在</a:t>
            </a:r>
            <a:r>
              <a:rPr lang="zh-CN" altLang="en-US" sz="2000" i="1" dirty="0">
                <a:latin typeface="Times New Roman" panose="02020603050405020304" pitchFamily="18" charset="0"/>
              </a:rPr>
              <a:t>真实值</a:t>
            </a:r>
            <a:r>
              <a:rPr lang="zh-CN" altLang="en-US" sz="2000" dirty="0">
                <a:latin typeface="宋体" panose="02010600030101010101" pitchFamily="2" charset="-122"/>
              </a:rPr>
              <a:t>附近</a:t>
            </a:r>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pPr marL="342900" indent="-342900">
              <a:buFont typeface="Arial" panose="020B0604020202020204" pitchFamily="34" charset="0"/>
              <a:buChar char="•"/>
            </a:pPr>
            <a:endParaRPr lang="zh-CN" altLang="en-US" sz="2000" dirty="0">
              <a:latin typeface="宋体" panose="02010600030101010101" pitchFamily="2" charset="-122"/>
            </a:endParaRPr>
          </a:p>
          <a:p>
            <a:pPr marL="342900" indent="-342900">
              <a:buFont typeface="Arial" panose="020B0604020202020204" pitchFamily="34" charset="0"/>
              <a:buChar char="•"/>
            </a:pPr>
            <a:r>
              <a:rPr lang="zh-CN" altLang="en-US" sz="2000" dirty="0">
                <a:latin typeface="宋体" panose="02010600030101010101" pitchFamily="2" charset="-122"/>
              </a:rPr>
              <a:t>右上角的模型虽然平均而言系统偏差很小，但方差很大，故经常偏离靶心，存在“过拟合”</a:t>
            </a:r>
            <a:r>
              <a:rPr lang="en-US" altLang="zh-CN" sz="2000" dirty="0">
                <a:latin typeface="Times New Roman" panose="02020603050405020304" pitchFamily="18" charset="0"/>
              </a:rPr>
              <a:t>(</a:t>
            </a:r>
            <a:r>
              <a:rPr lang="en-US" altLang="zh-CN" sz="2000" dirty="0" err="1">
                <a:latin typeface="Times New Roman" panose="02020603050405020304" pitchFamily="18" charset="0"/>
              </a:rPr>
              <a:t>overfit</a:t>
            </a:r>
            <a:r>
              <a:rPr lang="en-US" altLang="zh-CN" sz="2000" dirty="0">
                <a:latin typeface="Times New Roman" panose="02020603050405020304" pitchFamily="18" charset="0"/>
              </a:rPr>
              <a:t>)</a:t>
            </a:r>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pPr marL="342900" indent="-342900">
              <a:buFont typeface="Arial" panose="020B0604020202020204" pitchFamily="34" charset="0"/>
              <a:buChar char="•"/>
            </a:pPr>
            <a:endParaRPr lang="en-US" altLang="zh-CN" sz="2000" dirty="0">
              <a:latin typeface="宋体" panose="02010600030101010101" pitchFamily="2" charset="-122"/>
            </a:endParaRPr>
          </a:p>
          <a:p>
            <a:pPr marL="342900" indent="-342900">
              <a:buFont typeface="Arial" panose="020B0604020202020204" pitchFamily="34" charset="0"/>
              <a:buChar char="•"/>
            </a:pPr>
            <a:r>
              <a:rPr lang="zh-CN" altLang="en-US" sz="2000" dirty="0" smtClean="0">
                <a:latin typeface="宋体" panose="02010600030101010101" pitchFamily="2" charset="-122"/>
              </a:rPr>
              <a:t>左下</a:t>
            </a:r>
            <a:r>
              <a:rPr lang="zh-CN" altLang="en-US" sz="2000" dirty="0">
                <a:latin typeface="宋体" panose="02010600030101010101" pitchFamily="2" charset="-122"/>
              </a:rPr>
              <a:t>角的模型则正好相反，虽然方差很小，几乎总打在相同的地方，但遗憾的是此地并非靶心，故偏差较大，存在“欠拟合”</a:t>
            </a:r>
            <a:r>
              <a:rPr lang="en-US" altLang="zh-CN" sz="2000" dirty="0">
                <a:latin typeface="Times New Roman" panose="02020603050405020304" pitchFamily="18" charset="0"/>
              </a:rPr>
              <a:t>(</a:t>
            </a:r>
            <a:r>
              <a:rPr lang="en-US" altLang="zh-CN" sz="2000" dirty="0" err="1">
                <a:latin typeface="Times New Roman" panose="02020603050405020304" pitchFamily="18" charset="0"/>
              </a:rPr>
              <a:t>underfit</a:t>
            </a:r>
            <a:r>
              <a:rPr lang="en-US" altLang="zh-CN" sz="2000" dirty="0" smtClean="0">
                <a:latin typeface="Times New Roman" panose="02020603050405020304" pitchFamily="18" charset="0"/>
              </a:rPr>
              <a:t>)</a:t>
            </a:r>
          </a:p>
          <a:p>
            <a:pPr marL="342900" indent="-342900">
              <a:buFont typeface="Arial" panose="020B0604020202020204" pitchFamily="34" charset="0"/>
              <a:buChar char="•"/>
            </a:pPr>
            <a:endParaRPr lang="zh-CN" altLang="en-US" sz="2000" dirty="0" smtClean="0">
              <a:latin typeface="宋体" panose="02010600030101010101" pitchFamily="2" charset="-122"/>
            </a:endParaRPr>
          </a:p>
          <a:p>
            <a:pPr marL="342900" indent="-342900">
              <a:buFont typeface="Arial" panose="020B0604020202020204" pitchFamily="34" charset="0"/>
              <a:buChar char="•"/>
            </a:pPr>
            <a:r>
              <a:rPr lang="zh-CN" altLang="en-US" sz="2000" dirty="0" smtClean="0">
                <a:latin typeface="宋体" panose="02010600030101010101" pitchFamily="2" charset="-122"/>
              </a:rPr>
              <a:t>右下角的模型则偏差与方差都较大，不仅存在较大系统偏差，而且波动幅度大，故是最糟糕的模型。</a:t>
            </a:r>
            <a:endParaRPr lang="en-US" altLang="zh-CN" sz="2000" dirty="0">
              <a:latin typeface="宋体" panose="02010600030101010101" pitchFamily="2" charset="-122"/>
            </a:endParaRPr>
          </a:p>
        </p:txBody>
      </p:sp>
    </p:spTree>
    <p:extLst>
      <p:ext uri="{BB962C8B-B14F-4D97-AF65-F5344CB8AC3E}">
        <p14:creationId xmlns:p14="http://schemas.microsoft.com/office/powerpoint/2010/main" val="158382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偏差与</a:t>
            </a:r>
            <a:r>
              <a:rPr lang="zh-CN" altLang="en-US" sz="2800" b="1" dirty="0" smtClean="0"/>
              <a:t>方差示意图</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4" name="矩形 3"/>
          <p:cNvSpPr/>
          <p:nvPr/>
        </p:nvSpPr>
        <p:spPr>
          <a:xfrm>
            <a:off x="550863" y="1728788"/>
            <a:ext cx="6092825" cy="4093428"/>
          </a:xfrm>
          <a:prstGeom prst="rect">
            <a:avLst/>
          </a:prstGeom>
        </p:spPr>
        <p:txBody>
          <a:bodyPr>
            <a:spAutoFit/>
          </a:bodyPr>
          <a:lstStyle/>
          <a:p>
            <a:pPr marL="342900" indent="-342900">
              <a:buFont typeface="Arial" panose="020B0604020202020204" pitchFamily="34" charset="0"/>
              <a:buChar char="•"/>
            </a:pPr>
            <a:r>
              <a:rPr lang="zh-CN" altLang="en-US" sz="2000" dirty="0">
                <a:latin typeface="Times New Roman" panose="02020603050405020304" pitchFamily="18" charset="0"/>
              </a:rPr>
              <a:t>算法试图用有限的训练样本上去得到一个用来预测全新数据集的模型，为了降低模型的误差率，就要尽量使模型在训练数据集上更加“准确”，这样做往往会增加 </a:t>
            </a:r>
            <a:r>
              <a:rPr lang="en-US" altLang="zh-CN" sz="2000" dirty="0">
                <a:latin typeface="Times New Roman" panose="02020603050405020304" pitchFamily="18" charset="0"/>
              </a:rPr>
              <a:t>Model Complexity </a:t>
            </a:r>
            <a:r>
              <a:rPr lang="zh-CN" altLang="en-US" sz="2000" dirty="0">
                <a:latin typeface="Times New Roman" panose="02020603050405020304" pitchFamily="18" charset="0"/>
              </a:rPr>
              <a:t>，</a:t>
            </a:r>
          </a:p>
          <a:p>
            <a:pPr marL="342900" indent="-342900">
              <a:buFont typeface="Arial" panose="020B0604020202020204" pitchFamily="34" charset="0"/>
              <a:buChar char="•"/>
            </a:pPr>
            <a:endParaRPr lang="zh-CN" altLang="en-US" sz="2000" dirty="0">
              <a:latin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rPr>
              <a:t>但这却又忽略模型在全数据集的泛化能力，模型在训练数据集的</a:t>
            </a:r>
            <a:r>
              <a:rPr lang="en-US" altLang="zh-CN" sz="2000" dirty="0">
                <a:latin typeface="Times New Roman" panose="02020603050405020304" pitchFamily="18" charset="0"/>
              </a:rPr>
              <a:t>Bias </a:t>
            </a:r>
            <a:r>
              <a:rPr lang="zh-CN" altLang="en-US" sz="2000" dirty="0">
                <a:latin typeface="Times New Roman" panose="02020603050405020304" pitchFamily="18" charset="0"/>
              </a:rPr>
              <a:t>减少，但是对于训练数据集中没有出现的数据，模型对其预测就会很不稳定（容错性差），这样就会造成高 </a:t>
            </a:r>
            <a:r>
              <a:rPr lang="en-US" altLang="zh-CN" sz="2000" dirty="0">
                <a:latin typeface="Times New Roman" panose="02020603050405020304" pitchFamily="18" charset="0"/>
              </a:rPr>
              <a:t>Variance </a:t>
            </a:r>
            <a:r>
              <a:rPr lang="zh-CN" altLang="en-US" sz="2000" dirty="0">
                <a:latin typeface="Times New Roman" panose="02020603050405020304" pitchFamily="18" charset="0"/>
              </a:rPr>
              <a:t>，这也就是常说的 </a:t>
            </a:r>
            <a:r>
              <a:rPr lang="en-US" altLang="zh-CN" sz="2000" dirty="0">
                <a:latin typeface="Times New Roman" panose="02020603050405020304" pitchFamily="18" charset="0"/>
              </a:rPr>
              <a:t>over-fitting</a:t>
            </a:r>
            <a:r>
              <a:rPr lang="zh-CN" altLang="en-US" sz="2000" dirty="0">
                <a:latin typeface="Times New Roman" panose="02020603050405020304" pitchFamily="18" charset="0"/>
              </a:rPr>
              <a:t>。</a:t>
            </a:r>
          </a:p>
          <a:p>
            <a:pPr marL="342900" indent="-342900">
              <a:buFont typeface="Arial" panose="020B0604020202020204" pitchFamily="34" charset="0"/>
              <a:buChar char="•"/>
            </a:pPr>
            <a:endParaRPr lang="zh-CN" altLang="en-US" sz="2000" dirty="0">
              <a:latin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rPr>
              <a:t>要想减少</a:t>
            </a:r>
            <a:r>
              <a:rPr lang="en-US" altLang="zh-CN" sz="2000" dirty="0">
                <a:latin typeface="Times New Roman" panose="02020603050405020304" pitchFamily="18" charset="0"/>
              </a:rPr>
              <a:t>variance</a:t>
            </a:r>
            <a:r>
              <a:rPr lang="zh-CN" altLang="en-US" sz="2000" dirty="0">
                <a:latin typeface="Times New Roman" panose="02020603050405020304" pitchFamily="18" charset="0"/>
              </a:rPr>
              <a:t>，就需要减少模型参数，提高模型容错性，但这又会导致高</a:t>
            </a:r>
            <a:r>
              <a:rPr lang="en-US" altLang="zh-CN" sz="2000" dirty="0">
                <a:latin typeface="Times New Roman" panose="02020603050405020304" pitchFamily="18" charset="0"/>
              </a:rPr>
              <a:t>bias</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0183" y="1436601"/>
            <a:ext cx="4525989" cy="3000994"/>
          </a:xfrm>
          <a:prstGeom prst="rect">
            <a:avLst/>
          </a:prstGeom>
        </p:spPr>
      </p:pic>
      <p:graphicFrame>
        <p:nvGraphicFramePr>
          <p:cNvPr id="15" name="对象 -2147482624"/>
          <p:cNvGraphicFramePr/>
          <p:nvPr>
            <p:extLst>
              <p:ext uri="{D42A27DB-BD31-4B8C-83A1-F6EECF244321}">
                <p14:modId xmlns:p14="http://schemas.microsoft.com/office/powerpoint/2010/main" val="3194293239"/>
              </p:ext>
            </p:extLst>
          </p:nvPr>
        </p:nvGraphicFramePr>
        <p:xfrm>
          <a:off x="6717790" y="4886771"/>
          <a:ext cx="5316806" cy="1471167"/>
        </p:xfrm>
        <a:graphic>
          <a:graphicData uri="http://schemas.openxmlformats.org/presentationml/2006/ole">
            <mc:AlternateContent xmlns:mc="http://schemas.openxmlformats.org/markup-compatibility/2006">
              <mc:Choice xmlns:v="urn:schemas-microsoft-com:vml" Requires="v">
                <p:oleObj spid="_x0000_s12354" r:id="rId6" imgW="3354705" imgH="1082040" progId="Visio.Drawing.15">
                  <p:embed/>
                </p:oleObj>
              </mc:Choice>
              <mc:Fallback>
                <p:oleObj r:id="rId6" imgW="3354705" imgH="1082040" progId="Visio.Drawing.15">
                  <p:embed/>
                  <p:pic>
                    <p:nvPicPr>
                      <p:cNvPr id="7" name="对象 -2147482624"/>
                      <p:cNvPicPr/>
                      <p:nvPr/>
                    </p:nvPicPr>
                    <p:blipFill>
                      <a:blip r:embed="rId7"/>
                      <a:stretch>
                        <a:fillRect/>
                      </a:stretch>
                    </p:blipFill>
                    <p:spPr>
                      <a:xfrm>
                        <a:off x="6717790" y="4886771"/>
                        <a:ext cx="5316806" cy="1471167"/>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2067970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t>OLS</a:t>
            </a:r>
            <a:r>
              <a:rPr lang="zh-CN" altLang="en-US" sz="2800" b="1" dirty="0"/>
              <a:t>回归偏差小，方差大</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1" name="内容占位符 5">
                <a:extLst>
                  <a:ext uri="{FF2B5EF4-FFF2-40B4-BE49-F238E27FC236}">
                    <a16:creationId xmlns:a16="http://schemas.microsoft.com/office/drawing/2014/main" id="{095AF17A-DDE2-41AE-877C-6CE3AD21B445}"/>
                  </a:ext>
                </a:extLst>
              </p:cNvPr>
              <p:cNvSpPr>
                <a:spLocks noGrp="1"/>
              </p:cNvSpPr>
              <p:nvPr>
                <p:ph idx="1"/>
              </p:nvPr>
            </p:nvSpPr>
            <p:spPr>
              <a:xfrm>
                <a:off x="295275" y="1641645"/>
                <a:ext cx="11196638" cy="5112355"/>
              </a:xfrm>
            </p:spPr>
            <p:txBody>
              <a:bodyPr>
                <a:normAutofit/>
              </a:bodyPr>
              <a:lstStyle/>
              <a:p>
                <a:r>
                  <a:rPr lang="en-US" altLang="zh-CN" sz="2000" dirty="0" smtClean="0">
                    <a:latin typeface="+mn-ea"/>
                  </a:rPr>
                  <a:t>OLS</a:t>
                </a:r>
                <a:r>
                  <a:rPr lang="zh-CN" altLang="en-US" sz="2000" dirty="0" smtClean="0">
                    <a:latin typeface="+mn-ea"/>
                  </a:rPr>
                  <a:t>回归的</a:t>
                </a:r>
                <a:r>
                  <a:rPr lang="zh-CN" altLang="en-US" sz="2000" dirty="0">
                    <a:latin typeface="+mn-ea"/>
                  </a:rPr>
                  <a:t>估计方法是最小化残差平方和，表示为：</a:t>
                </a:r>
                <a:endParaRPr lang="en-US" altLang="zh-CN" sz="2000" dirty="0">
                  <a:latin typeface="+mn-ea"/>
                </a:endParaRPr>
              </a:p>
              <a:p>
                <a:pPr marL="0" indent="0">
                  <a:buNone/>
                </a:pPr>
                <a:r>
                  <a:rPr lang="en-US" altLang="zh-CN" sz="2000" dirty="0">
                    <a:latin typeface="+mn-ea"/>
                  </a:rPr>
                  <a:t>	</a:t>
                </a:r>
                <a14:m>
                  <m:oMath xmlns:m="http://schemas.openxmlformats.org/officeDocument/2006/math">
                    <m:sSub>
                      <m:sSubPr>
                        <m:ctrlPr>
                          <a:rPr lang="en-US" altLang="zh-CN" sz="2000" b="0" i="1" dirty="0"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e>
                      <m:sub>
                        <m:r>
                          <a:rPr lang="en-US" altLang="zh-CN" sz="2000" b="0" i="1" dirty="0" smtClean="0">
                            <a:latin typeface="Cambria Math" panose="02040503050406030204" pitchFamily="18" charset="0"/>
                          </a:rPr>
                          <m:t>𝑂𝐿𝑆</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𝑎𝑟𝑔𝑚𝑖𝑛</m:t>
                    </m:r>
                    <m:r>
                      <a:rPr lang="en-US" altLang="zh-CN" sz="2000" b="0" i="1" dirty="0" smtClean="0">
                        <a:latin typeface="Cambria Math" panose="02040503050406030204" pitchFamily="18" charset="0"/>
                      </a:rPr>
                      <m:t> </m:t>
                    </m:r>
                    <m:nary>
                      <m:naryPr>
                        <m:chr m:val="∑"/>
                        <m:ctrlPr>
                          <a:rPr lang="en-US" altLang="zh-CN" sz="2000" b="0" i="1" dirty="0" smtClean="0">
                            <a:latin typeface="Cambria Math" panose="02040503050406030204" pitchFamily="18" charset="0"/>
                          </a:rPr>
                        </m:ctrlPr>
                      </m:naryPr>
                      <m:sub>
                        <m:r>
                          <a:rPr lang="en-US" altLang="zh-CN" sz="2000" b="0" i="1" dirty="0" smtClean="0">
                            <a:latin typeface="Cambria Math" panose="02040503050406030204" pitchFamily="18" charset="0"/>
                          </a:rPr>
                          <m:t>𝑖</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𝑛</m:t>
                        </m:r>
                      </m:sup>
                      <m:e>
                        <m:sSup>
                          <m:sSupPr>
                            <m:ctrlPr>
                              <a:rPr lang="en-US" altLang="zh-CN" sz="2000" b="0" i="1" dirty="0" smtClean="0">
                                <a:latin typeface="Cambria Math" panose="02040503050406030204" pitchFamily="18" charset="0"/>
                              </a:rPr>
                            </m:ctrlPr>
                          </m:sSupPr>
                          <m:e>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𝑦</m:t>
                                    </m:r>
                                  </m:e>
                                  <m:sub>
                                    <m:r>
                                      <a:rPr lang="en-US" altLang="zh-CN" sz="2000" b="0" i="1" dirty="0" smtClean="0">
                                        <a:latin typeface="Cambria Math" panose="02040503050406030204" pitchFamily="18" charset="0"/>
                                      </a:rPr>
                                      <m:t>𝑖</m:t>
                                    </m:r>
                                  </m:sub>
                                </m:sSub>
                                <m:r>
                                  <a:rPr lang="en-US" altLang="zh-CN" sz="2000" b="0" i="1" dirty="0" smtClean="0">
                                    <a:latin typeface="Cambria Math" panose="02040503050406030204" pitchFamily="18" charset="0"/>
                                  </a:rPr>
                                  <m:t>−</m:t>
                                </m:r>
                                <m:nary>
                                  <m:naryPr>
                                    <m:chr m:val="∑"/>
                                    <m:ctrlPr>
                                      <a:rPr lang="en-US" altLang="zh-CN" sz="2000" b="0" i="1" dirty="0" smtClean="0">
                                        <a:latin typeface="Cambria Math" panose="02040503050406030204" pitchFamily="18" charset="0"/>
                                      </a:rPr>
                                    </m:ctrlPr>
                                  </m:naryPr>
                                  <m:sub>
                                    <m:r>
                                      <a:rPr lang="en-US" altLang="zh-CN" sz="2000" b="0" i="1" dirty="0" smtClean="0">
                                        <a:latin typeface="Cambria Math" panose="02040503050406030204" pitchFamily="18" charset="0"/>
                                      </a:rPr>
                                      <m:t>𝑗</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𝑚</m:t>
                                    </m:r>
                                  </m:sup>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𝛽</m:t>
                                        </m:r>
                                      </m:e>
                                      <m:sub>
                                        <m:r>
                                          <a:rPr lang="en-US" altLang="zh-CN" sz="2000" b="0" i="1" dirty="0" smtClean="0">
                                            <a:latin typeface="Cambria Math" panose="02040503050406030204" pitchFamily="18" charset="0"/>
                                          </a:rPr>
                                          <m:t>𝑗</m:t>
                                        </m:r>
                                      </m:sub>
                                    </m:sSub>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a:rPr lang="en-US" altLang="zh-CN" sz="2000" b="0" i="1" dirty="0" smtClean="0">
                                            <a:latin typeface="Cambria Math" panose="02040503050406030204" pitchFamily="18" charset="0"/>
                                          </a:rPr>
                                          <m:t>𝑖𝑗</m:t>
                                        </m:r>
                                      </m:sub>
                                    </m:sSub>
                                  </m:e>
                                </m:nary>
                              </m:e>
                            </m:d>
                          </m:e>
                          <m:sup>
                            <m:r>
                              <a:rPr lang="en-US" altLang="zh-CN" sz="2000" b="0" i="1" dirty="0" smtClean="0">
                                <a:latin typeface="Cambria Math" panose="02040503050406030204" pitchFamily="18" charset="0"/>
                              </a:rPr>
                              <m:t>2</m:t>
                            </m:r>
                          </m:sup>
                        </m:sSup>
                      </m:e>
                    </m:nary>
                    <m:r>
                      <a:rPr lang="en-US" altLang="zh-CN" sz="2000" b="0" i="1" dirty="0" smtClean="0">
                        <a:latin typeface="Cambria Math" panose="02040503050406030204" pitchFamily="18" charset="0"/>
                      </a:rPr>
                      <m:t>=</m:t>
                    </m:r>
                    <m:sSup>
                      <m:sSupPr>
                        <m:ctrlPr>
                          <a:rPr lang="en-US" altLang="zh-CN" sz="2000" b="0" i="1" dirty="0" smtClean="0">
                            <a:latin typeface="Cambria Math" panose="02040503050406030204" pitchFamily="18" charset="0"/>
                          </a:rPr>
                        </m:ctrlPr>
                      </m:sSupPr>
                      <m:e>
                        <m:d>
                          <m:dPr>
                            <m:ctrlPr>
                              <a:rPr lang="en-US" altLang="zh-CN" sz="2000" b="0" i="1" dirty="0" smtClean="0">
                                <a:latin typeface="Cambria Math" panose="02040503050406030204" pitchFamily="18" charset="0"/>
                              </a:rPr>
                            </m:ctrlPr>
                          </m:dPr>
                          <m:e>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𝑋</m:t>
                                </m:r>
                              </m:e>
                              <m:sup>
                                <m:r>
                                  <a:rPr lang="en-US" altLang="zh-CN" sz="2000" b="0" i="1" dirty="0" smtClean="0">
                                    <a:latin typeface="Cambria Math" panose="02040503050406030204" pitchFamily="18" charset="0"/>
                                  </a:rPr>
                                  <m:t>𝑇</m:t>
                                </m:r>
                              </m:sup>
                            </m:sSup>
                            <m:r>
                              <a:rPr lang="en-US" altLang="zh-CN" sz="2000" b="0" i="1" dirty="0" smtClean="0">
                                <a:latin typeface="Cambria Math" panose="02040503050406030204" pitchFamily="18" charset="0"/>
                              </a:rPr>
                              <m:t>𝑋</m:t>
                            </m:r>
                          </m:e>
                        </m:d>
                      </m:e>
                      <m:sup>
                        <m:r>
                          <a:rPr lang="en-US" altLang="zh-CN" sz="2000" b="0" i="1" dirty="0" smtClean="0">
                            <a:latin typeface="Cambria Math" panose="02040503050406030204" pitchFamily="18" charset="0"/>
                          </a:rPr>
                          <m:t>−1</m:t>
                        </m:r>
                      </m:sup>
                    </m:sSup>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𝑋</m:t>
                        </m:r>
                      </m:e>
                      <m:sup>
                        <m:r>
                          <a:rPr lang="en-US" altLang="zh-CN" sz="2000" b="0" i="1" dirty="0" smtClean="0">
                            <a:latin typeface="Cambria Math" panose="02040503050406030204" pitchFamily="18" charset="0"/>
                          </a:rPr>
                          <m:t>𝑇</m:t>
                        </m:r>
                      </m:sup>
                    </m:sSup>
                    <m:r>
                      <a:rPr lang="en-US" altLang="zh-CN" sz="2000" b="0" i="1" dirty="0" smtClean="0">
                        <a:latin typeface="Cambria Math" panose="02040503050406030204" pitchFamily="18" charset="0"/>
                      </a:rPr>
                      <m:t>𝑌</m:t>
                    </m:r>
                  </m:oMath>
                </a14:m>
                <a:endParaRPr lang="en-US" altLang="zh-CN" sz="2000" dirty="0">
                  <a:latin typeface="+mn-ea"/>
                </a:endParaRPr>
              </a:p>
              <a:p>
                <a:endParaRPr lang="en-US" altLang="zh-CN" sz="2000" dirty="0" smtClean="0"/>
              </a:p>
              <a:p>
                <a:r>
                  <a:rPr lang="zh-CN" altLang="en-US" sz="2000" dirty="0" smtClean="0"/>
                  <a:t>偏差</a:t>
                </a:r>
                <a:r>
                  <a:rPr lang="zh-CN" altLang="en-US" sz="2000" dirty="0"/>
                  <a:t>为：</a:t>
                </a:r>
                <a:endParaRPr lang="en-US" altLang="zh-CN" sz="2000" dirty="0"/>
              </a:p>
              <a:p>
                <a:pPr marL="0" indent="0">
                  <a:buNone/>
                </a:pPr>
                <a:r>
                  <a:rPr lang="en-US" altLang="zh-CN" sz="2000" dirty="0"/>
                  <a:t>	</a:t>
                </a:r>
                <a14:m>
                  <m:oMath xmlns:m="http://schemas.openxmlformats.org/officeDocument/2006/math">
                    <m:r>
                      <a:rPr lang="en-US" altLang="zh-CN" sz="2000" b="0" i="1" smtClean="0">
                        <a:latin typeface="Cambria Math" panose="02040503050406030204" pitchFamily="18" charset="0"/>
                      </a:rPr>
                      <m:t>𝐵𝑖𝑎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𝑂𝐿𝑆</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𝑇</m:t>
                                </m:r>
                              </m:sup>
                            </m:sSup>
                            <m:r>
                              <a:rPr lang="en-US" altLang="zh-CN" sz="2000" b="0" i="1" smtClean="0">
                                <a:latin typeface="Cambria Math" panose="02040503050406030204" pitchFamily="18" charset="0"/>
                              </a:rPr>
                              <m:t>𝑋</m:t>
                            </m:r>
                          </m:e>
                        </m:d>
                      </m:e>
                      <m:sup>
                        <m:r>
                          <a:rPr lang="en-US" altLang="zh-CN" sz="2000" b="0" i="1" smtClean="0">
                            <a:latin typeface="Cambria Math" panose="02040503050406030204" pitchFamily="18" charset="0"/>
                          </a:rPr>
                          <m:t>−1</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𝑇</m:t>
                        </m:r>
                      </m:sup>
                    </m:sSup>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r>
                      <a:rPr lang="en-US" altLang="zh-CN" sz="2000" b="0" i="1" smtClean="0">
                        <a:latin typeface="Cambria Math" panose="02040503050406030204" pitchFamily="18" charset="0"/>
                      </a:rPr>
                      <m:t>=0</m:t>
                    </m:r>
                  </m:oMath>
                </a14:m>
                <a:endParaRPr lang="en-US" altLang="zh-CN" sz="2000" dirty="0"/>
              </a:p>
              <a:p>
                <a:endParaRPr lang="en-US" altLang="zh-CN" sz="2000" dirty="0" smtClean="0"/>
              </a:p>
              <a:p>
                <a:r>
                  <a:rPr lang="zh-CN" altLang="en-US" sz="2000" dirty="0" smtClean="0"/>
                  <a:t>方差</a:t>
                </a:r>
                <a:r>
                  <a:rPr lang="zh-CN" altLang="en-US" sz="2000" dirty="0"/>
                  <a:t>为：</a:t>
                </a:r>
                <a:endParaRPr lang="en-US" altLang="zh-CN" sz="2000" dirty="0"/>
              </a:p>
              <a:p>
                <a:pPr marL="0" indent="0">
                  <a:buNone/>
                </a:pPr>
                <a:r>
                  <a:rPr lang="en-US" altLang="zh-CN" sz="2000" dirty="0"/>
                  <a:t>	</a:t>
                </a:r>
                <a14:m>
                  <m:oMath xmlns:m="http://schemas.openxmlformats.org/officeDocument/2006/math">
                    <m:r>
                      <a:rPr lang="en-US" altLang="zh-CN" sz="2000" b="0" i="1" smtClean="0">
                        <a:latin typeface="Cambria Math" panose="02040503050406030204" pitchFamily="18" charset="0"/>
                      </a:rPr>
                      <m:t>𝑉𝑎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𝑂𝐿𝑆</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𝜎</m:t>
                            </m:r>
                          </m:e>
                          <m:sup>
                            <m:r>
                              <a:rPr lang="en-US" altLang="zh-CN" sz="2000" b="0" i="1" smtClean="0">
                                <a:latin typeface="Cambria Math" panose="02040503050406030204" pitchFamily="18" charset="0"/>
                              </a:rPr>
                              <m:t>2</m:t>
                            </m:r>
                          </m:sup>
                        </m:sSup>
                      </m:num>
                      <m:den>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𝑇</m:t>
                            </m:r>
                          </m:sup>
                        </m:sSup>
                        <m:r>
                          <a:rPr lang="en-US" altLang="zh-CN" sz="2000" b="0" i="1" smtClean="0">
                            <a:latin typeface="Cambria Math" panose="02040503050406030204" pitchFamily="18" charset="0"/>
                          </a:rPr>
                          <m:t>𝑋</m:t>
                        </m:r>
                      </m:den>
                    </m:f>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𝜎</m:t>
                        </m:r>
                      </m:e>
                      <m:sup>
                        <m:r>
                          <a:rPr lang="en-US" altLang="zh-CN" sz="2000" b="0" i="1" smtClean="0">
                            <a:latin typeface="Cambria Math" panose="02040503050406030204" pitchFamily="18" charset="0"/>
                          </a:rPr>
                          <m:t>2</m:t>
                        </m:r>
                      </m:sup>
                    </m:sSup>
                  </m:oMath>
                </a14:m>
                <a:endParaRPr lang="en-US" altLang="zh-CN" sz="2000" dirty="0"/>
              </a:p>
              <a:p>
                <a:endParaRPr lang="en-US" altLang="zh-CN" sz="2000" dirty="0"/>
              </a:p>
              <a:p>
                <a:r>
                  <a:rPr lang="en-US" altLang="zh-CN" sz="2000" dirty="0"/>
                  <a:t>OLS</a:t>
                </a:r>
                <a:r>
                  <a:rPr lang="zh-CN" altLang="en-US" sz="2000" dirty="0"/>
                  <a:t>进行预测的优点在于估计系数偏差</a:t>
                </a:r>
                <a:r>
                  <a:rPr lang="zh-CN" altLang="en-US" sz="2000" dirty="0" smtClean="0"/>
                  <a:t>为零，</a:t>
                </a:r>
                <a:r>
                  <a:rPr lang="zh-CN" altLang="en-US" sz="2000" dirty="0"/>
                  <a:t>缺点是方差可能较大</a:t>
                </a:r>
                <a:r>
                  <a:rPr lang="zh-CN" altLang="en-US" sz="2000" dirty="0" smtClean="0"/>
                  <a:t>。</a:t>
                </a:r>
                <a:endParaRPr lang="en-US" altLang="zh-CN" sz="2000" dirty="0" smtClean="0"/>
              </a:p>
              <a:p>
                <a:endParaRPr lang="en-US" altLang="zh-CN" sz="2000" dirty="0"/>
              </a:p>
              <a:p>
                <a:r>
                  <a:rPr lang="zh-CN" altLang="en-US" sz="2000" dirty="0" smtClean="0"/>
                  <a:t>无偏性：选择</a:t>
                </a:r>
                <a:r>
                  <a:rPr lang="zh-CN" altLang="en-US" sz="2000" dirty="0"/>
                  <a:t>若干个随机样本进行多次回归，无偏性保证所获系数的均值接近于系数的真实</a:t>
                </a:r>
                <a:r>
                  <a:rPr lang="zh-CN" altLang="en-US" sz="2000" dirty="0" smtClean="0"/>
                  <a:t>值；高方差：方差</a:t>
                </a:r>
                <a:r>
                  <a:rPr lang="zh-CN" altLang="en-US" sz="2000" dirty="0"/>
                  <a:t>较大则意味着单次回归系数偏离均值较远，可能会异常大或小。</a:t>
                </a:r>
              </a:p>
            </p:txBody>
          </p:sp>
        </mc:Choice>
        <mc:Fallback xmlns="">
          <p:sp>
            <p:nvSpPr>
              <p:cNvPr id="11" name="内容占位符 5">
                <a:extLst>
                  <a:ext uri="{FF2B5EF4-FFF2-40B4-BE49-F238E27FC236}">
                    <a16:creationId xmlns:a16="http://schemas.microsoft.com/office/drawing/2014/main" id="{095AF17A-DDE2-41AE-877C-6CE3AD21B445}"/>
                  </a:ext>
                </a:extLst>
              </p:cNvPr>
              <p:cNvSpPr>
                <a:spLocks noGrp="1" noRot="1" noChangeAspect="1" noMove="1" noResize="1" noEditPoints="1" noAdjustHandles="1" noChangeArrowheads="1" noChangeShapeType="1" noTextEdit="1"/>
              </p:cNvSpPr>
              <p:nvPr>
                <p:ph idx="1"/>
              </p:nvPr>
            </p:nvSpPr>
            <p:spPr>
              <a:xfrm>
                <a:off x="295275" y="1641645"/>
                <a:ext cx="11196638" cy="5112355"/>
              </a:xfrm>
              <a:blipFill>
                <a:blip r:embed="rId4"/>
                <a:stretch>
                  <a:fillRect l="-327" t="-477" b="-9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603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17</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线性回归</a:t>
            </a:r>
          </a:p>
          <a:p>
            <a:pPr eaLnBrk="1" hangingPunct="1">
              <a:lnSpc>
                <a:spcPct val="150000"/>
              </a:lnSpc>
              <a:spcBef>
                <a:spcPct val="20000"/>
              </a:spcBef>
              <a:buFont typeface="Arial" panose="020B0604020202020204" pitchFamily="34" charset="0"/>
              <a:buChar char="•"/>
            </a:pPr>
            <a:r>
              <a:rPr lang="zh-CN" altLang="en-US" sz="2800" dirty="0" smtClean="0"/>
              <a:t>正</a:t>
            </a:r>
            <a:r>
              <a:rPr lang="zh-CN" altLang="en-US" sz="2800" dirty="0"/>
              <a:t>则化与惩罚回归</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交叉</a:t>
            </a:r>
            <a:r>
              <a:rPr lang="zh-CN" altLang="en-US" sz="2800" dirty="0">
                <a:solidFill>
                  <a:schemeClr val="bg1">
                    <a:lumMod val="75000"/>
                  </a:schemeClr>
                </a:solidFill>
              </a:rPr>
              <a:t>验证调参</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经济学</a:t>
            </a:r>
            <a:r>
              <a:rPr lang="zh-CN" altLang="en-US" sz="2800" dirty="0">
                <a:solidFill>
                  <a:schemeClr val="bg1">
                    <a:lumMod val="75000"/>
                  </a:schemeClr>
                </a:solidFill>
              </a:rPr>
              <a:t>代表性应用</a:t>
            </a:r>
          </a:p>
        </p:txBody>
      </p:sp>
    </p:spTree>
    <p:extLst>
      <p:ext uri="{BB962C8B-B14F-4D97-AF65-F5344CB8AC3E}">
        <p14:creationId xmlns:p14="http://schemas.microsoft.com/office/powerpoint/2010/main" val="46534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正则</a:t>
            </a:r>
            <a:r>
              <a:rPr lang="zh-CN" altLang="en-US" sz="2800" b="1" dirty="0" smtClean="0"/>
              <a:t>化</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59B754BF-C2EA-4544-A9C9-8F1DB6112104}"/>
                  </a:ext>
                </a:extLst>
              </p:cNvPr>
              <p:cNvSpPr>
                <a:spLocks noGrp="1"/>
              </p:cNvSpPr>
              <p:nvPr>
                <p:ph idx="1"/>
              </p:nvPr>
            </p:nvSpPr>
            <p:spPr>
              <a:xfrm>
                <a:off x="406811" y="1643281"/>
                <a:ext cx="9624060" cy="4990084"/>
              </a:xfrm>
            </p:spPr>
            <p:txBody>
              <a:bodyPr>
                <a:noAutofit/>
              </a:bodyPr>
              <a:lstStyle/>
              <a:p>
                <a:r>
                  <a:rPr lang="zh-CN" altLang="en-US" sz="2000" dirty="0" smtClean="0"/>
                  <a:t>正</a:t>
                </a:r>
                <a:r>
                  <a:rPr lang="zh-CN" altLang="en-US" sz="2000" dirty="0"/>
                  <a:t>则化是结构风险最小化策略的实现，是在经验风险上加一个正则化项（</a:t>
                </a:r>
                <a:r>
                  <a:rPr lang="en-US" altLang="zh-CN" sz="2000" dirty="0" err="1">
                    <a:latin typeface="Times New Roman" panose="02020603050405020304" pitchFamily="18" charset="0"/>
                    <a:cs typeface="Times New Roman" panose="02020603050405020304" pitchFamily="18" charset="0"/>
                  </a:rPr>
                  <a:t>regularizer</a:t>
                </a:r>
                <a:r>
                  <a:rPr lang="zh-CN" altLang="en-US" sz="2000" dirty="0"/>
                  <a:t>）或惩罚项（</a:t>
                </a:r>
                <a:r>
                  <a:rPr lang="en-US" altLang="zh-CN" sz="2000" dirty="0">
                    <a:latin typeface="Times New Roman" panose="02020603050405020304" pitchFamily="18" charset="0"/>
                    <a:cs typeface="Times New Roman" panose="02020603050405020304" pitchFamily="18" charset="0"/>
                  </a:rPr>
                  <a:t>penalty term</a:t>
                </a:r>
                <a:r>
                  <a:rPr lang="zh-CN" altLang="en-US" sz="2000" dirty="0"/>
                  <a:t>）</a:t>
                </a:r>
                <a:r>
                  <a:rPr lang="zh-CN" altLang="en-US" sz="2000" dirty="0" smtClean="0"/>
                  <a:t>。</a:t>
                </a:r>
                <a:endParaRPr lang="en-US" altLang="zh-CN" sz="2000" dirty="0" smtClean="0"/>
              </a:p>
              <a:p>
                <a:endParaRPr lang="en-US" altLang="zh-CN" sz="2000" dirty="0"/>
              </a:p>
              <a:p>
                <a:r>
                  <a:rPr lang="zh-CN" altLang="en-US" sz="2000" dirty="0"/>
                  <a:t>正则化项一般是模型复杂度的单调递增函数，模型越复杂，正则化值就越大</a:t>
                </a:r>
                <a:r>
                  <a:rPr lang="zh-CN" altLang="en-US" sz="2000" dirty="0" smtClean="0"/>
                  <a:t>。</a:t>
                </a:r>
                <a:endParaRPr lang="en-US" altLang="zh-CN" sz="2000" dirty="0" smtClean="0"/>
              </a:p>
              <a:p>
                <a:endParaRPr lang="en-US" altLang="zh-CN" sz="2000" dirty="0"/>
              </a:p>
              <a:p>
                <a:r>
                  <a:rPr lang="zh-CN" altLang="en-US" sz="2000" dirty="0"/>
                  <a:t>正则化一般具有如下形式：</a:t>
                </a:r>
                <a:endParaRPr lang="en-US" altLang="zh-CN" sz="2000" dirty="0"/>
              </a:p>
              <a:p>
                <a:endParaRPr lang="en-US" altLang="zh-CN" sz="2000" dirty="0"/>
              </a:p>
              <a:p>
                <a:pPr marL="0" indent="0">
                  <a:buNone/>
                </a:pPr>
                <a14:m>
                  <m:oMathPara xmlns:m="http://schemas.openxmlformats.org/officeDocument/2006/math">
                    <m:oMathParaPr>
                      <m:jc m:val="centerGroup"/>
                    </m:oMathParaPr>
                    <m:oMath xmlns:m="http://schemas.openxmlformats.org/officeDocument/2006/math">
                      <m:func>
                        <m:funcPr>
                          <m:ctrlPr>
                            <a:rPr lang="x-IV_mathan" altLang="zh-CN" sz="2000" i="1">
                              <a:latin typeface="Cambria Math" panose="02040503050406030204" pitchFamily="18" charset="0"/>
                            </a:rPr>
                          </m:ctrlPr>
                        </m:funcPr>
                        <m:fName>
                          <m:limLow>
                            <m:limLowPr>
                              <m:ctrlPr>
                                <a:rPr lang="x-IV_mathan" altLang="zh-CN" sz="2000" i="1">
                                  <a:latin typeface="Cambria Math" panose="02040503050406030204" pitchFamily="18" charset="0"/>
                                </a:rPr>
                              </m:ctrlPr>
                            </m:limLowPr>
                            <m:e>
                              <m:r>
                                <m:rPr>
                                  <m:sty m:val="p"/>
                                </m:rPr>
                                <a:rPr lang="x-IV_mathan" altLang="zh-CN" sz="2000">
                                  <a:latin typeface="Cambria Math" panose="02040503050406030204" pitchFamily="18" charset="0"/>
                                </a:rPr>
                                <m:t>min</m:t>
                              </m:r>
                            </m:e>
                            <m:lim>
                              <m:r>
                                <a:rPr lang="x-IV_mathan" altLang="zh-CN" sz="2000">
                                  <a:latin typeface="Cambria Math" panose="02040503050406030204" pitchFamily="18" charset="0"/>
                                </a:rPr>
                                <m:t>𝑓</m:t>
                              </m:r>
                              <m:r>
                                <a:rPr lang="x-IV_mathan" altLang="zh-CN" sz="2000">
                                  <a:latin typeface="Cambria Math" panose="02040503050406030204" pitchFamily="18" charset="0"/>
                                </a:rPr>
                                <m:t>∈</m:t>
                              </m:r>
                              <m:r>
                                <a:rPr lang="x-IV_mathan" altLang="zh-CN" sz="2000">
                                  <a:latin typeface="Cambria Math" panose="02040503050406030204" pitchFamily="18" charset="0"/>
                                </a:rPr>
                                <m:t>ℱ</m:t>
                              </m:r>
                            </m:lim>
                          </m:limLow>
                        </m:fName>
                        <m:e>
                          <m:f>
                            <m:fPr>
                              <m:ctrlPr>
                                <a:rPr lang="x-IV_mathan" altLang="zh-CN" sz="2000" i="1">
                                  <a:latin typeface="Cambria Math" panose="02040503050406030204" pitchFamily="18" charset="0"/>
                                </a:rPr>
                              </m:ctrlPr>
                            </m:fPr>
                            <m:num>
                              <m:r>
                                <a:rPr lang="x-IV_mathan" altLang="zh-CN" sz="2000">
                                  <a:latin typeface="Cambria Math" panose="02040503050406030204" pitchFamily="18" charset="0"/>
                                </a:rPr>
                                <m:t>1</m:t>
                              </m:r>
                            </m:num>
                            <m:den>
                              <m:r>
                                <a:rPr lang="x-IV_mathan" altLang="zh-CN" sz="2000">
                                  <a:latin typeface="Cambria Math" panose="02040503050406030204" pitchFamily="18" charset="0"/>
                                </a:rPr>
                                <m:t>𝑁</m:t>
                              </m:r>
                            </m:den>
                          </m:f>
                          <m:nary>
                            <m:naryPr>
                              <m:chr m:val="∑"/>
                              <m:ctrlPr>
                                <a:rPr lang="x-IV_mathan" altLang="zh-CN" sz="2000" i="1">
                                  <a:latin typeface="Cambria Math" panose="02040503050406030204" pitchFamily="18" charset="0"/>
                                </a:rPr>
                              </m:ctrlPr>
                            </m:naryPr>
                            <m:sub>
                              <m:r>
                                <a:rPr lang="x-IV_mathan" altLang="zh-CN" sz="2000">
                                  <a:latin typeface="Cambria Math" panose="02040503050406030204" pitchFamily="18" charset="0"/>
                                </a:rPr>
                                <m:t>𝑖</m:t>
                              </m:r>
                              <m:r>
                                <a:rPr lang="x-IV_mathan" altLang="zh-CN" sz="2000">
                                  <a:latin typeface="Cambria Math" panose="02040503050406030204" pitchFamily="18" charset="0"/>
                                </a:rPr>
                                <m:t>=1</m:t>
                              </m:r>
                            </m:sub>
                            <m:sup>
                              <m:r>
                                <a:rPr lang="x-IV_mathan" altLang="zh-CN" sz="2000">
                                  <a:latin typeface="Cambria Math" panose="02040503050406030204" pitchFamily="18" charset="0"/>
                                </a:rPr>
                                <m:t>𝑁</m:t>
                              </m:r>
                            </m:sup>
                            <m:e>
                              <m:r>
                                <a:rPr lang="x-IV_mathan" altLang="zh-CN" sz="2000">
                                  <a:latin typeface="Cambria Math" panose="02040503050406030204" pitchFamily="18" charset="0"/>
                                </a:rPr>
                                <m:t>𝐿</m:t>
                              </m:r>
                              <m:d>
                                <m:dPr>
                                  <m:ctrlPr>
                                    <a:rPr lang="x-IV_mathan" altLang="zh-CN" sz="2000" i="1">
                                      <a:latin typeface="Cambria Math" panose="02040503050406030204" pitchFamily="18" charset="0"/>
                                    </a:rPr>
                                  </m:ctrlPr>
                                </m:dPr>
                                <m:e>
                                  <m:sSub>
                                    <m:sSubPr>
                                      <m:ctrlPr>
                                        <a:rPr lang="x-IV_mathan" altLang="zh-CN" sz="2000" i="1">
                                          <a:latin typeface="Cambria Math" panose="02040503050406030204" pitchFamily="18" charset="0"/>
                                        </a:rPr>
                                      </m:ctrlPr>
                                    </m:sSubPr>
                                    <m:e>
                                      <m:r>
                                        <a:rPr lang="x-IV_mathan" altLang="zh-CN" sz="2000">
                                          <a:latin typeface="Cambria Math" panose="02040503050406030204" pitchFamily="18" charset="0"/>
                                        </a:rPr>
                                        <m:t>𝑦</m:t>
                                      </m:r>
                                    </m:e>
                                    <m:sub>
                                      <m:r>
                                        <a:rPr lang="x-IV_mathan" altLang="zh-CN" sz="2000">
                                          <a:latin typeface="Cambria Math" panose="02040503050406030204" pitchFamily="18" charset="0"/>
                                        </a:rPr>
                                        <m:t>𝑖</m:t>
                                      </m:r>
                                    </m:sub>
                                  </m:sSub>
                                  <m:r>
                                    <a:rPr lang="x-IV_mathan" altLang="zh-CN" sz="2000">
                                      <a:latin typeface="Cambria Math" panose="02040503050406030204" pitchFamily="18" charset="0"/>
                                    </a:rPr>
                                    <m:t>,</m:t>
                                  </m:r>
                                  <m:r>
                                    <a:rPr lang="x-IV_mathan" altLang="zh-CN" sz="2000" i="1">
                                      <a:latin typeface="Cambria Math" panose="02040503050406030204" pitchFamily="18" charset="0"/>
                                    </a:rPr>
                                    <m:t> </m:t>
                                  </m:r>
                                  <m:r>
                                    <a:rPr lang="x-IV_mathan" altLang="zh-CN" sz="2000">
                                      <a:latin typeface="Cambria Math" panose="02040503050406030204" pitchFamily="18" charset="0"/>
                                    </a:rPr>
                                    <m:t>𝑓</m:t>
                                  </m:r>
                                  <m:d>
                                    <m:dPr>
                                      <m:ctrlPr>
                                        <a:rPr lang="x-IV_mathan" altLang="zh-CN" sz="2000" i="1">
                                          <a:latin typeface="Cambria Math" panose="02040503050406030204" pitchFamily="18" charset="0"/>
                                        </a:rPr>
                                      </m:ctrlPr>
                                    </m:dPr>
                                    <m:e>
                                      <m:sSub>
                                        <m:sSubPr>
                                          <m:ctrlPr>
                                            <a:rPr lang="x-IV_mathan" altLang="zh-CN" sz="2000" i="1">
                                              <a:latin typeface="Cambria Math" panose="02040503050406030204" pitchFamily="18" charset="0"/>
                                            </a:rPr>
                                          </m:ctrlPr>
                                        </m:sSubPr>
                                        <m:e>
                                          <m:r>
                                            <a:rPr lang="x-IV_mathan" altLang="zh-CN" sz="2000">
                                              <a:latin typeface="Cambria Math" panose="02040503050406030204" pitchFamily="18" charset="0"/>
                                            </a:rPr>
                                            <m:t>𝑥</m:t>
                                          </m:r>
                                        </m:e>
                                        <m:sub>
                                          <m:r>
                                            <a:rPr lang="x-IV_mathan" altLang="zh-CN" sz="2000">
                                              <a:latin typeface="Cambria Math" panose="02040503050406030204" pitchFamily="18" charset="0"/>
                                            </a:rPr>
                                            <m:t>𝑖</m:t>
                                          </m:r>
                                        </m:sub>
                                      </m:sSub>
                                    </m:e>
                                  </m:d>
                                </m:e>
                              </m:d>
                              <m:r>
                                <a:rPr lang="x-IV_mathan" altLang="zh-CN" sz="2000">
                                  <a:latin typeface="Cambria Math" panose="02040503050406030204" pitchFamily="18" charset="0"/>
                                </a:rPr>
                                <m:t>+</m:t>
                              </m:r>
                            </m:e>
                          </m:nary>
                          <m:r>
                            <a:rPr lang="x-IV_mathan" altLang="zh-CN" sz="2000">
                              <a:latin typeface="Cambria Math" panose="02040503050406030204" pitchFamily="18" charset="0"/>
                            </a:rPr>
                            <m:t>𝜆</m:t>
                          </m:r>
                          <m:r>
                            <a:rPr lang="x-IV_mathan" altLang="zh-CN" sz="2000">
                              <a:latin typeface="Cambria Math" panose="02040503050406030204" pitchFamily="18" charset="0"/>
                            </a:rPr>
                            <m:t>𝐽</m:t>
                          </m:r>
                          <m:r>
                            <a:rPr lang="x-IV_mathan" altLang="zh-CN" sz="2000">
                              <a:latin typeface="Cambria Math" panose="02040503050406030204" pitchFamily="18" charset="0"/>
                            </a:rPr>
                            <m:t>(</m:t>
                          </m:r>
                          <m:r>
                            <a:rPr lang="x-IV_mathan" altLang="zh-CN" sz="2000">
                              <a:latin typeface="Cambria Math" panose="02040503050406030204" pitchFamily="18" charset="0"/>
                            </a:rPr>
                            <m:t>𝑓</m:t>
                          </m:r>
                          <m:r>
                            <a:rPr lang="x-IV_mathan" altLang="zh-CN" sz="2000">
                              <a:latin typeface="Cambria Math" panose="02040503050406030204" pitchFamily="18" charset="0"/>
                            </a:rPr>
                            <m:t>)</m:t>
                          </m:r>
                        </m:e>
                      </m:func>
                    </m:oMath>
                  </m:oMathPara>
                </a14:m>
                <a:endParaRPr lang="x-IV_mathan" altLang="zh-CN" sz="2000" dirty="0"/>
              </a:p>
              <a:p>
                <a:pPr marL="0" indent="0">
                  <a:buNone/>
                </a:pPr>
                <a:endParaRPr lang="en-US" altLang="zh-CN" sz="2000" dirty="0" smtClean="0"/>
              </a:p>
              <a:p>
                <a:r>
                  <a:rPr lang="zh-CN" altLang="zh-CN" sz="2000" dirty="0"/>
                  <a:t>其中，第</a:t>
                </a:r>
                <a:r>
                  <a:rPr lang="en-US" altLang="zh-CN" sz="2000" dirty="0"/>
                  <a:t>1</a:t>
                </a:r>
                <a:r>
                  <a:rPr lang="zh-CN" altLang="zh-CN" sz="2000" dirty="0"/>
                  <a:t>项是经验风险，第</a:t>
                </a:r>
                <a:r>
                  <a:rPr lang="en-US" altLang="zh-CN" sz="2000" dirty="0"/>
                  <a:t>2</a:t>
                </a:r>
                <a:r>
                  <a:rPr lang="zh-CN" altLang="zh-CN" sz="2000" dirty="0"/>
                  <a:t>项是正则化项，</a:t>
                </a:r>
                <a14:m>
                  <m:oMath xmlns:m="http://schemas.openxmlformats.org/officeDocument/2006/math">
                    <m:r>
                      <m:rPr>
                        <m:sty m:val="p"/>
                      </m:rPr>
                      <a:rPr lang="zh-CN" altLang="zh-CN" sz="2000">
                        <a:latin typeface="Cambria Math" panose="02040503050406030204" pitchFamily="18" charset="0"/>
                      </a:rPr>
                      <m:t>λ</m:t>
                    </m:r>
                    <m:r>
                      <a:rPr lang="zh-CN" altLang="zh-CN" sz="2000">
                        <a:latin typeface="Cambria Math" panose="02040503050406030204" pitchFamily="18" charset="0"/>
                      </a:rPr>
                      <m:t>≥0</m:t>
                    </m:r>
                  </m:oMath>
                </a14:m>
                <a:r>
                  <a:rPr lang="zh-CN" altLang="zh-CN" sz="2000" dirty="0"/>
                  <a:t>为</a:t>
                </a:r>
                <a:r>
                  <a:rPr lang="zh-CN" altLang="en-US" sz="2000" dirty="0"/>
                  <a:t>调节</a:t>
                </a:r>
                <a:r>
                  <a:rPr lang="zh-CN" altLang="zh-CN" sz="2000" dirty="0"/>
                  <a:t>两者之间关系的系数。</a:t>
                </a:r>
              </a:p>
            </p:txBody>
          </p:sp>
        </mc:Choice>
        <mc:Fallback xmlns="">
          <p:sp>
            <p:nvSpPr>
              <p:cNvPr id="10" name="内容占位符 2">
                <a:extLst>
                  <a:ext uri="{FF2B5EF4-FFF2-40B4-BE49-F238E27FC236}">
                    <a16:creationId xmlns:a16="http://schemas.microsoft.com/office/drawing/2014/main" id="{59B754BF-C2EA-4544-A9C9-8F1DB6112104}"/>
                  </a:ext>
                </a:extLst>
              </p:cNvPr>
              <p:cNvSpPr>
                <a:spLocks noGrp="1" noRot="1" noChangeAspect="1" noMove="1" noResize="1" noEditPoints="1" noAdjustHandles="1" noChangeArrowheads="1" noChangeShapeType="1" noTextEdit="1"/>
              </p:cNvSpPr>
              <p:nvPr>
                <p:ph idx="1"/>
              </p:nvPr>
            </p:nvSpPr>
            <p:spPr>
              <a:xfrm>
                <a:off x="406811" y="1643281"/>
                <a:ext cx="9624060" cy="4990084"/>
              </a:xfrm>
              <a:blipFill>
                <a:blip r:embed="rId4"/>
                <a:stretch>
                  <a:fillRect l="-444" t="-611" r="-3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90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正则化</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59B754BF-C2EA-4544-A9C9-8F1DB6112104}"/>
                  </a:ext>
                </a:extLst>
              </p:cNvPr>
              <p:cNvSpPr>
                <a:spLocks noGrp="1"/>
              </p:cNvSpPr>
              <p:nvPr>
                <p:ph idx="1"/>
              </p:nvPr>
            </p:nvSpPr>
            <p:spPr>
              <a:xfrm>
                <a:off x="165100" y="1643281"/>
                <a:ext cx="11029950" cy="4588228"/>
              </a:xfrm>
            </p:spPr>
            <p:txBody>
              <a:bodyPr>
                <a:normAutofit/>
              </a:bodyPr>
              <a:lstStyle/>
              <a:p>
                <a:r>
                  <a:rPr lang="zh-CN" altLang="zh-CN" sz="2000" dirty="0" smtClean="0"/>
                  <a:t>回归</a:t>
                </a:r>
                <a:r>
                  <a:rPr lang="zh-CN" altLang="zh-CN" sz="2000" dirty="0"/>
                  <a:t>问题中</a:t>
                </a:r>
                <a:r>
                  <a:rPr lang="zh-CN" altLang="zh-CN" sz="2000" dirty="0" smtClean="0"/>
                  <a:t>，正</a:t>
                </a:r>
                <a:r>
                  <a:rPr lang="zh-CN" altLang="zh-CN" sz="2000" dirty="0"/>
                  <a:t>则化项可以是参数向量的</a:t>
                </a:r>
                <a14:m>
                  <m:oMath xmlns:m="http://schemas.openxmlformats.org/officeDocument/2006/math">
                    <m:sSub>
                      <m:sSubPr>
                        <m:ctrlPr>
                          <a:rPr lang="zh-CN" altLang="zh-CN" sz="2000" i="1">
                            <a:latin typeface="Cambria Math" panose="02040503050406030204" pitchFamily="18" charset="0"/>
                          </a:rPr>
                        </m:ctrlPr>
                      </m:sSubPr>
                      <m:e>
                        <m:r>
                          <m:rPr>
                            <m:sty m:val="p"/>
                          </m:rPr>
                          <a:rPr lang="zh-CN" altLang="zh-CN" sz="2000">
                            <a:latin typeface="Cambria Math" panose="02040503050406030204" pitchFamily="18" charset="0"/>
                          </a:rPr>
                          <m:t>L</m:t>
                        </m:r>
                      </m:e>
                      <m:sub>
                        <m:r>
                          <a:rPr lang="zh-CN" altLang="zh-CN" sz="2000">
                            <a:latin typeface="Cambria Math" panose="02040503050406030204" pitchFamily="18" charset="0"/>
                          </a:rPr>
                          <m:t>2</m:t>
                        </m:r>
                      </m:sub>
                    </m:sSub>
                  </m:oMath>
                </a14:m>
                <a:r>
                  <a:rPr lang="zh-CN" altLang="zh-CN" sz="2000" dirty="0"/>
                  <a:t>范数：</a:t>
                </a:r>
              </a:p>
              <a:p>
                <a:pPr marL="0" indent="0" algn="ctr">
                  <a:buNone/>
                </a:pPr>
                <a14:m>
                  <m:oMath xmlns:m="http://schemas.openxmlformats.org/officeDocument/2006/math">
                    <m:r>
                      <a:rPr lang="en-US" altLang="zh-CN" sz="2000" b="0" i="0" smtClean="0">
                        <a:latin typeface="Cambria Math" panose="02040503050406030204" pitchFamily="18" charset="0"/>
                      </a:rPr>
                      <m:t> </m:t>
                    </m:r>
                    <m:r>
                      <m:rPr>
                        <m:sty m:val="p"/>
                      </m:rPr>
                      <a:rPr lang="zh-CN" altLang="zh-CN" sz="2000">
                        <a:latin typeface="Cambria Math" panose="02040503050406030204" pitchFamily="18" charset="0"/>
                      </a:rPr>
                      <m:t>L</m:t>
                    </m:r>
                    <m:d>
                      <m:dPr>
                        <m:ctrlPr>
                          <a:rPr lang="zh-CN" altLang="zh-CN" sz="2000" i="1">
                            <a:latin typeface="Cambria Math" panose="02040503050406030204" pitchFamily="18" charset="0"/>
                          </a:rPr>
                        </m:ctrlPr>
                      </m:dPr>
                      <m:e>
                        <m:r>
                          <m:rPr>
                            <m:sty m:val="p"/>
                          </m:rPr>
                          <a:rPr lang="zh-CN" altLang="zh-CN" sz="2000">
                            <a:latin typeface="Cambria Math" panose="02040503050406030204" pitchFamily="18" charset="0"/>
                          </a:rPr>
                          <m:t>w</m:t>
                        </m:r>
                      </m:e>
                    </m:d>
                    <m:r>
                      <a:rPr lang="zh-CN" altLang="zh-CN" sz="2000">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a:latin typeface="Cambria Math" panose="02040503050406030204" pitchFamily="18" charset="0"/>
                          </a:rPr>
                          <m:t>1</m:t>
                        </m:r>
                      </m:num>
                      <m:den>
                        <m:r>
                          <m:rPr>
                            <m:sty m:val="p"/>
                          </m:rPr>
                          <a:rPr lang="zh-CN" altLang="zh-CN" sz="2000">
                            <a:latin typeface="Cambria Math" panose="02040503050406030204" pitchFamily="18" charset="0"/>
                          </a:rPr>
                          <m:t>N</m:t>
                        </m:r>
                      </m:den>
                    </m:f>
                    <m:nary>
                      <m:naryPr>
                        <m:chr m:val="∑"/>
                        <m:ctrlPr>
                          <a:rPr lang="zh-CN" altLang="zh-CN" sz="2000" i="1">
                            <a:latin typeface="Cambria Math" panose="02040503050406030204" pitchFamily="18" charset="0"/>
                          </a:rPr>
                        </m:ctrlPr>
                      </m:naryPr>
                      <m:sub>
                        <m:r>
                          <m:rPr>
                            <m:sty m:val="p"/>
                          </m:rPr>
                          <a:rPr lang="zh-CN" altLang="zh-CN" sz="2000">
                            <a:latin typeface="Cambria Math" panose="02040503050406030204" pitchFamily="18" charset="0"/>
                          </a:rPr>
                          <m:t>i</m:t>
                        </m:r>
                        <m:r>
                          <a:rPr lang="zh-CN" altLang="zh-CN" sz="2000">
                            <a:latin typeface="Cambria Math" panose="02040503050406030204" pitchFamily="18" charset="0"/>
                          </a:rPr>
                          <m:t>=1</m:t>
                        </m:r>
                      </m:sub>
                      <m:sup>
                        <m:r>
                          <m:rPr>
                            <m:sty m:val="p"/>
                          </m:rPr>
                          <a:rPr lang="zh-CN" altLang="zh-CN" sz="2000">
                            <a:latin typeface="Cambria Math" panose="02040503050406030204" pitchFamily="18" charset="0"/>
                          </a:rPr>
                          <m:t>N</m:t>
                        </m:r>
                      </m:sup>
                      <m:e>
                        <m:sSup>
                          <m:sSupPr>
                            <m:ctrlPr>
                              <a:rPr lang="zh-CN" altLang="zh-CN" sz="2000" i="1">
                                <a:latin typeface="Cambria Math" panose="02040503050406030204" pitchFamily="18" charset="0"/>
                              </a:rPr>
                            </m:ctrlPr>
                          </m:sSupPr>
                          <m:e>
                            <m:d>
                              <m:dPr>
                                <m:ctrlPr>
                                  <a:rPr lang="zh-CN" altLang="zh-CN" sz="2000" i="1">
                                    <a:latin typeface="Cambria Math" panose="02040503050406030204" pitchFamily="18" charset="0"/>
                                  </a:rPr>
                                </m:ctrlPr>
                              </m:dPr>
                              <m:e>
                                <m:r>
                                  <a:rPr lang="zh-CN" altLang="zh-CN" sz="2000">
                                    <a:latin typeface="Cambria Math" panose="02040503050406030204" pitchFamily="18" charset="0"/>
                                  </a:rPr>
                                  <m:t>𝑓</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a:latin typeface="Cambria Math" panose="02040503050406030204" pitchFamily="18" charset="0"/>
                                          </a:rPr>
                                          <m:t>𝑥</m:t>
                                        </m:r>
                                      </m:e>
                                      <m:sub>
                                        <m:r>
                                          <a:rPr lang="zh-CN" altLang="zh-CN" sz="2000">
                                            <a:latin typeface="Cambria Math" panose="02040503050406030204" pitchFamily="18" charset="0"/>
                                          </a:rPr>
                                          <m:t>𝑖</m:t>
                                        </m:r>
                                      </m:sub>
                                    </m:sSub>
                                    <m:r>
                                      <a:rPr lang="zh-CN" altLang="zh-CN" sz="2000">
                                        <a:latin typeface="Cambria Math" panose="02040503050406030204" pitchFamily="18" charset="0"/>
                                      </a:rPr>
                                      <m:t>;</m:t>
                                    </m:r>
                                    <m:r>
                                      <a:rPr lang="zh-CN" altLang="zh-CN" sz="2000">
                                        <a:latin typeface="Cambria Math" panose="02040503050406030204" pitchFamily="18" charset="0"/>
                                      </a:rPr>
                                      <m:t>𝑤</m:t>
                                    </m:r>
                                  </m:e>
                                </m:d>
                                <m:r>
                                  <a:rPr lang="zh-CN"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zh-CN" altLang="zh-CN" sz="2000">
                                        <a:latin typeface="Cambria Math" panose="02040503050406030204" pitchFamily="18" charset="0"/>
                                      </a:rPr>
                                      <m:t>𝑦</m:t>
                                    </m:r>
                                  </m:e>
                                  <m:sub>
                                    <m:r>
                                      <a:rPr lang="zh-CN" altLang="zh-CN" sz="2000">
                                        <a:latin typeface="Cambria Math" panose="02040503050406030204" pitchFamily="18" charset="0"/>
                                      </a:rPr>
                                      <m:t>𝑖</m:t>
                                    </m:r>
                                  </m:sub>
                                </m:sSub>
                              </m:e>
                            </m:d>
                          </m:e>
                          <m:sup>
                            <m:r>
                              <a:rPr lang="zh-CN" altLang="zh-CN" sz="2000">
                                <a:latin typeface="Cambria Math" panose="02040503050406030204" pitchFamily="18" charset="0"/>
                              </a:rPr>
                              <m:t>2</m:t>
                            </m:r>
                          </m:sup>
                        </m:sSup>
                      </m:e>
                    </m:nary>
                    <m:r>
                      <a:rPr lang="zh-CN" altLang="zh-CN" sz="2000">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a:latin typeface="Cambria Math" panose="02040503050406030204" pitchFamily="18" charset="0"/>
                          </a:rPr>
                          <m:t>𝜆</m:t>
                        </m:r>
                      </m:num>
                      <m:den>
                        <m:r>
                          <a:rPr lang="zh-CN" altLang="zh-CN" sz="2000">
                            <a:latin typeface="Cambria Math" panose="02040503050406030204" pitchFamily="18" charset="0"/>
                          </a:rPr>
                          <m:t>2</m:t>
                        </m:r>
                      </m:den>
                    </m:f>
                    <m:sSup>
                      <m:sSupPr>
                        <m:ctrlPr>
                          <a:rPr lang="zh-CN" altLang="zh-CN" sz="2000" i="1">
                            <a:latin typeface="Cambria Math" panose="02040503050406030204" pitchFamily="18" charset="0"/>
                          </a:rPr>
                        </m:ctrlPr>
                      </m:sSupPr>
                      <m:e>
                        <m:d>
                          <m:dPr>
                            <m:begChr m:val="|"/>
                            <m:endChr m:val="|"/>
                            <m:ctrlPr>
                              <a:rPr lang="zh-CN" altLang="zh-CN" sz="2000" i="1">
                                <a:latin typeface="Cambria Math" panose="02040503050406030204" pitchFamily="18" charset="0"/>
                              </a:rPr>
                            </m:ctrlPr>
                          </m:dPr>
                          <m:e>
                            <m:d>
                              <m:dPr>
                                <m:begChr m:val="|"/>
                                <m:endChr m:val="|"/>
                                <m:ctrlPr>
                                  <a:rPr lang="zh-CN" altLang="zh-CN" sz="2000" i="1">
                                    <a:latin typeface="Cambria Math" panose="02040503050406030204" pitchFamily="18" charset="0"/>
                                  </a:rPr>
                                </m:ctrlPr>
                              </m:dPr>
                              <m:e>
                                <m:r>
                                  <a:rPr lang="zh-CN" altLang="zh-CN" sz="2000">
                                    <a:latin typeface="Cambria Math" panose="02040503050406030204" pitchFamily="18" charset="0"/>
                                  </a:rPr>
                                  <m:t>𝑤</m:t>
                                </m:r>
                              </m:e>
                            </m:d>
                          </m:e>
                        </m:d>
                      </m:e>
                      <m:sup>
                        <m:r>
                          <a:rPr lang="zh-CN" altLang="zh-CN" sz="2000">
                            <a:latin typeface="Cambria Math" panose="02040503050406030204" pitchFamily="18" charset="0"/>
                          </a:rPr>
                          <m:t>2</m:t>
                        </m:r>
                      </m:sup>
                    </m:sSup>
                  </m:oMath>
                </a14:m>
                <a:r>
                  <a:rPr lang="en-US" altLang="zh-CN" sz="2000" dirty="0"/>
                  <a:t> </a:t>
                </a:r>
              </a:p>
              <a:p>
                <a:pPr marL="0" indent="0">
                  <a:buNone/>
                </a:pPr>
                <a:r>
                  <a:rPr lang="en-US" altLang="zh-CN" sz="2000" dirty="0" smtClean="0"/>
                  <a:t>	||</a:t>
                </a:r>
                <a:r>
                  <a:rPr lang="en-US" altLang="zh-CN" sz="2000" dirty="0"/>
                  <a:t>w||</a:t>
                </a:r>
                <a:r>
                  <a:rPr lang="zh-CN" altLang="zh-CN" sz="2000" dirty="0"/>
                  <a:t>表示参数向量</a:t>
                </a:r>
                <a:r>
                  <a:rPr lang="en-US" altLang="zh-CN" sz="2000" dirty="0"/>
                  <a:t>w</a:t>
                </a:r>
                <a:r>
                  <a:rPr lang="zh-CN" altLang="zh-CN" sz="2000" dirty="0"/>
                  <a:t>的</a:t>
                </a:r>
                <a14:m>
                  <m:oMath xmlns:m="http://schemas.openxmlformats.org/officeDocument/2006/math">
                    <m:sSub>
                      <m:sSubPr>
                        <m:ctrlPr>
                          <a:rPr lang="zh-CN" altLang="zh-CN" sz="2000" i="1">
                            <a:latin typeface="Cambria Math" panose="02040503050406030204" pitchFamily="18" charset="0"/>
                          </a:rPr>
                        </m:ctrlPr>
                      </m:sSubPr>
                      <m:e>
                        <m:r>
                          <m:rPr>
                            <m:sty m:val="p"/>
                          </m:rPr>
                          <a:rPr lang="zh-CN" altLang="zh-CN" sz="2000">
                            <a:latin typeface="Cambria Math" panose="02040503050406030204" pitchFamily="18" charset="0"/>
                          </a:rPr>
                          <m:t>L</m:t>
                        </m:r>
                      </m:e>
                      <m:sub>
                        <m:r>
                          <a:rPr lang="zh-CN" altLang="zh-CN" sz="2000">
                            <a:latin typeface="Cambria Math" panose="02040503050406030204" pitchFamily="18" charset="0"/>
                          </a:rPr>
                          <m:t>2</m:t>
                        </m:r>
                      </m:sub>
                    </m:sSub>
                  </m:oMath>
                </a14:m>
                <a:r>
                  <a:rPr lang="zh-CN" altLang="zh-CN" sz="2000" dirty="0"/>
                  <a:t>的范数。</a:t>
                </a:r>
              </a:p>
              <a:p>
                <a:pPr marL="0" indent="0">
                  <a:buNone/>
                </a:pPr>
                <a:endParaRPr lang="zh-CN" altLang="zh-CN" sz="2000" dirty="0"/>
              </a:p>
              <a:p>
                <a:r>
                  <a:rPr lang="zh-CN" altLang="zh-CN" sz="2000" dirty="0"/>
                  <a:t>正则化项也可以是参数向量的</a:t>
                </a:r>
                <a14:m>
                  <m:oMath xmlns:m="http://schemas.openxmlformats.org/officeDocument/2006/math">
                    <m:sSub>
                      <m:sSubPr>
                        <m:ctrlPr>
                          <a:rPr lang="zh-CN" altLang="zh-CN" sz="2000" i="1">
                            <a:latin typeface="Cambria Math" panose="02040503050406030204" pitchFamily="18" charset="0"/>
                          </a:rPr>
                        </m:ctrlPr>
                      </m:sSubPr>
                      <m:e>
                        <m:r>
                          <m:rPr>
                            <m:sty m:val="p"/>
                          </m:rPr>
                          <a:rPr lang="zh-CN" altLang="zh-CN" sz="2000">
                            <a:latin typeface="Cambria Math" panose="02040503050406030204" pitchFamily="18" charset="0"/>
                          </a:rPr>
                          <m:t>L</m:t>
                        </m:r>
                      </m:e>
                      <m:sub>
                        <m:r>
                          <a:rPr lang="zh-CN" altLang="zh-CN" sz="2000">
                            <a:latin typeface="Cambria Math" panose="02040503050406030204" pitchFamily="18" charset="0"/>
                          </a:rPr>
                          <m:t>1</m:t>
                        </m:r>
                      </m:sub>
                    </m:sSub>
                  </m:oMath>
                </a14:m>
                <a:r>
                  <a:rPr lang="zh-CN" altLang="zh-CN" sz="2000" dirty="0"/>
                  <a:t>范数</a:t>
                </a:r>
                <a:endParaRPr lang="en-US" altLang="zh-CN" sz="2000" dirty="0"/>
              </a:p>
              <a:p>
                <a:pPr marL="0" indent="0">
                  <a:buNone/>
                </a:pPr>
                <a14:m>
                  <m:oMathPara xmlns:m="http://schemas.openxmlformats.org/officeDocument/2006/math">
                    <m:oMathParaPr>
                      <m:jc m:val="centerGroup"/>
                    </m:oMathParaPr>
                    <m:oMath xmlns:m="http://schemas.openxmlformats.org/officeDocument/2006/math">
                      <m:r>
                        <m:rPr>
                          <m:sty m:val="p"/>
                        </m:rPr>
                        <a:rPr lang="zh-CN" altLang="zh-CN" sz="2000">
                          <a:latin typeface="Cambria Math" panose="02040503050406030204" pitchFamily="18" charset="0"/>
                        </a:rPr>
                        <m:t>L</m:t>
                      </m:r>
                      <m:d>
                        <m:dPr>
                          <m:ctrlPr>
                            <a:rPr lang="zh-CN" altLang="zh-CN" sz="2000" i="1">
                              <a:latin typeface="Cambria Math" panose="02040503050406030204" pitchFamily="18" charset="0"/>
                            </a:rPr>
                          </m:ctrlPr>
                        </m:dPr>
                        <m:e>
                          <m:r>
                            <m:rPr>
                              <m:sty m:val="p"/>
                            </m:rPr>
                            <a:rPr lang="zh-CN" altLang="zh-CN" sz="2000">
                              <a:latin typeface="Cambria Math" panose="02040503050406030204" pitchFamily="18" charset="0"/>
                            </a:rPr>
                            <m:t>w</m:t>
                          </m:r>
                        </m:e>
                      </m:d>
                      <m:r>
                        <a:rPr lang="zh-CN" altLang="zh-CN" sz="2000">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a:latin typeface="Cambria Math" panose="02040503050406030204" pitchFamily="18" charset="0"/>
                            </a:rPr>
                            <m:t>1</m:t>
                          </m:r>
                        </m:num>
                        <m:den>
                          <m:r>
                            <m:rPr>
                              <m:sty m:val="p"/>
                            </m:rPr>
                            <a:rPr lang="zh-CN" altLang="zh-CN" sz="2000">
                              <a:latin typeface="Cambria Math" panose="02040503050406030204" pitchFamily="18" charset="0"/>
                            </a:rPr>
                            <m:t>N</m:t>
                          </m:r>
                        </m:den>
                      </m:f>
                      <m:nary>
                        <m:naryPr>
                          <m:chr m:val="∑"/>
                          <m:ctrlPr>
                            <a:rPr lang="zh-CN" altLang="zh-CN" sz="2000" i="1">
                              <a:latin typeface="Cambria Math" panose="02040503050406030204" pitchFamily="18" charset="0"/>
                            </a:rPr>
                          </m:ctrlPr>
                        </m:naryPr>
                        <m:sub>
                          <m:r>
                            <m:rPr>
                              <m:sty m:val="p"/>
                            </m:rPr>
                            <a:rPr lang="zh-CN" altLang="zh-CN" sz="2000">
                              <a:latin typeface="Cambria Math" panose="02040503050406030204" pitchFamily="18" charset="0"/>
                            </a:rPr>
                            <m:t>i</m:t>
                          </m:r>
                          <m:r>
                            <a:rPr lang="zh-CN" altLang="zh-CN" sz="2000">
                              <a:latin typeface="Cambria Math" panose="02040503050406030204" pitchFamily="18" charset="0"/>
                            </a:rPr>
                            <m:t>=1</m:t>
                          </m:r>
                        </m:sub>
                        <m:sup>
                          <m:r>
                            <m:rPr>
                              <m:sty m:val="p"/>
                            </m:rPr>
                            <a:rPr lang="zh-CN" altLang="zh-CN" sz="2000">
                              <a:latin typeface="Cambria Math" panose="02040503050406030204" pitchFamily="18" charset="0"/>
                            </a:rPr>
                            <m:t>N</m:t>
                          </m:r>
                        </m:sup>
                        <m:e>
                          <m:sSup>
                            <m:sSupPr>
                              <m:ctrlPr>
                                <a:rPr lang="zh-CN" altLang="zh-CN" sz="2000" i="1">
                                  <a:latin typeface="Cambria Math" panose="02040503050406030204" pitchFamily="18" charset="0"/>
                                </a:rPr>
                              </m:ctrlPr>
                            </m:sSupPr>
                            <m:e>
                              <m:d>
                                <m:dPr>
                                  <m:ctrlPr>
                                    <a:rPr lang="zh-CN" altLang="zh-CN" sz="2000" i="1">
                                      <a:latin typeface="Cambria Math" panose="02040503050406030204" pitchFamily="18" charset="0"/>
                                    </a:rPr>
                                  </m:ctrlPr>
                                </m:dPr>
                                <m:e>
                                  <m:r>
                                    <a:rPr lang="zh-CN" altLang="zh-CN" sz="2000">
                                      <a:latin typeface="Cambria Math" panose="02040503050406030204" pitchFamily="18" charset="0"/>
                                    </a:rPr>
                                    <m:t>𝑓</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a:latin typeface="Cambria Math" panose="02040503050406030204" pitchFamily="18" charset="0"/>
                                            </a:rPr>
                                            <m:t>𝑥</m:t>
                                          </m:r>
                                        </m:e>
                                        <m:sub>
                                          <m:r>
                                            <a:rPr lang="zh-CN" altLang="zh-CN" sz="2000">
                                              <a:latin typeface="Cambria Math" panose="02040503050406030204" pitchFamily="18" charset="0"/>
                                            </a:rPr>
                                            <m:t>𝑖</m:t>
                                          </m:r>
                                        </m:sub>
                                      </m:sSub>
                                      <m:r>
                                        <a:rPr lang="zh-CN" altLang="zh-CN" sz="2000">
                                          <a:latin typeface="Cambria Math" panose="02040503050406030204" pitchFamily="18" charset="0"/>
                                        </a:rPr>
                                        <m:t>;</m:t>
                                      </m:r>
                                      <m:r>
                                        <a:rPr lang="zh-CN" altLang="zh-CN" sz="2000">
                                          <a:latin typeface="Cambria Math" panose="02040503050406030204" pitchFamily="18" charset="0"/>
                                        </a:rPr>
                                        <m:t>𝑤</m:t>
                                      </m:r>
                                    </m:e>
                                  </m:d>
                                  <m:r>
                                    <a:rPr lang="zh-CN"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zh-CN" altLang="zh-CN" sz="2000">
                                          <a:latin typeface="Cambria Math" panose="02040503050406030204" pitchFamily="18" charset="0"/>
                                        </a:rPr>
                                        <m:t>𝑦</m:t>
                                      </m:r>
                                    </m:e>
                                    <m:sub>
                                      <m:r>
                                        <a:rPr lang="zh-CN" altLang="zh-CN" sz="2000">
                                          <a:latin typeface="Cambria Math" panose="02040503050406030204" pitchFamily="18" charset="0"/>
                                        </a:rPr>
                                        <m:t>𝑖</m:t>
                                      </m:r>
                                    </m:sub>
                                  </m:sSub>
                                </m:e>
                              </m:d>
                            </m:e>
                            <m:sup>
                              <m:r>
                                <a:rPr lang="zh-CN" altLang="zh-CN" sz="2000">
                                  <a:latin typeface="Cambria Math" panose="02040503050406030204" pitchFamily="18" charset="0"/>
                                </a:rPr>
                                <m:t>2</m:t>
                              </m:r>
                            </m:sup>
                          </m:sSup>
                        </m:e>
                      </m:nary>
                      <m:r>
                        <a:rPr lang="zh-CN" altLang="zh-CN" sz="2000">
                          <a:latin typeface="Cambria Math" panose="02040503050406030204" pitchFamily="18" charset="0"/>
                        </a:rPr>
                        <m:t>+</m:t>
                      </m:r>
                      <m:r>
                        <a:rPr lang="zh-CN" altLang="zh-CN" sz="2000">
                          <a:latin typeface="Cambria Math" panose="02040503050406030204" pitchFamily="18" charset="0"/>
                        </a:rPr>
                        <m:t>𝜆</m:t>
                      </m:r>
                      <m:sSub>
                        <m:sSubPr>
                          <m:ctrlPr>
                            <a:rPr lang="zh-CN" altLang="zh-CN" sz="2000" i="1">
                              <a:latin typeface="Cambria Math" panose="02040503050406030204" pitchFamily="18" charset="0"/>
                            </a:rPr>
                          </m:ctrlPr>
                        </m:sSubPr>
                        <m:e>
                          <m:d>
                            <m:dPr>
                              <m:begChr m:val="|"/>
                              <m:endChr m:val="|"/>
                              <m:ctrlPr>
                                <a:rPr lang="zh-CN" altLang="zh-CN" sz="2000" i="1">
                                  <a:latin typeface="Cambria Math" panose="02040503050406030204" pitchFamily="18" charset="0"/>
                                </a:rPr>
                              </m:ctrlPr>
                            </m:dPr>
                            <m:e>
                              <m:d>
                                <m:dPr>
                                  <m:begChr m:val="|"/>
                                  <m:endChr m:val="|"/>
                                  <m:ctrlPr>
                                    <a:rPr lang="zh-CN" altLang="zh-CN" sz="2000" i="1">
                                      <a:latin typeface="Cambria Math" panose="02040503050406030204" pitchFamily="18" charset="0"/>
                                    </a:rPr>
                                  </m:ctrlPr>
                                </m:dPr>
                                <m:e>
                                  <m:r>
                                    <a:rPr lang="zh-CN" altLang="zh-CN" sz="2000">
                                      <a:latin typeface="Cambria Math" panose="02040503050406030204" pitchFamily="18" charset="0"/>
                                    </a:rPr>
                                    <m:t>𝑤</m:t>
                                  </m:r>
                                </m:e>
                              </m:d>
                            </m:e>
                          </m:d>
                        </m:e>
                        <m:sub>
                          <m:r>
                            <a:rPr lang="zh-CN" altLang="zh-CN" sz="2000">
                              <a:latin typeface="Cambria Math" panose="02040503050406030204" pitchFamily="18" charset="0"/>
                            </a:rPr>
                            <m:t>1</m:t>
                          </m:r>
                        </m:sub>
                      </m:sSub>
                    </m:oMath>
                  </m:oMathPara>
                </a14:m>
                <a:endParaRPr lang="en-US" altLang="zh-CN" sz="2000" dirty="0"/>
              </a:p>
              <a:p>
                <a:pPr marL="0" indent="0">
                  <a:buNone/>
                </a:pPr>
                <a:r>
                  <a:rPr lang="en-US" altLang="zh-CN" sz="2000" dirty="0"/>
                  <a:t>	</a:t>
                </a:r>
                <a14:m>
                  <m:oMath xmlns:m="http://schemas.openxmlformats.org/officeDocument/2006/math">
                    <m:sSub>
                      <m:sSubPr>
                        <m:ctrlPr>
                          <a:rPr lang="zh-CN" altLang="zh-CN" sz="2000" i="1">
                            <a:latin typeface="Cambria Math" panose="02040503050406030204" pitchFamily="18" charset="0"/>
                          </a:rPr>
                        </m:ctrlPr>
                      </m:sSubPr>
                      <m:e>
                        <m:d>
                          <m:dPr>
                            <m:begChr m:val="|"/>
                            <m:endChr m:val="|"/>
                            <m:ctrlPr>
                              <a:rPr lang="zh-CN" altLang="zh-CN" sz="2000" i="1">
                                <a:latin typeface="Cambria Math" panose="02040503050406030204" pitchFamily="18" charset="0"/>
                              </a:rPr>
                            </m:ctrlPr>
                          </m:dPr>
                          <m:e>
                            <m:d>
                              <m:dPr>
                                <m:begChr m:val="|"/>
                                <m:endChr m:val="|"/>
                                <m:ctrlPr>
                                  <a:rPr lang="zh-CN" altLang="zh-CN" sz="2000" i="1">
                                    <a:latin typeface="Cambria Math" panose="02040503050406030204" pitchFamily="18" charset="0"/>
                                  </a:rPr>
                                </m:ctrlPr>
                              </m:dPr>
                              <m:e>
                                <m:r>
                                  <m:rPr>
                                    <m:sty m:val="p"/>
                                  </m:rPr>
                                  <a:rPr lang="zh-CN" altLang="zh-CN" sz="2000">
                                    <a:latin typeface="Cambria Math" panose="02040503050406030204" pitchFamily="18" charset="0"/>
                                  </a:rPr>
                                  <m:t>w</m:t>
                                </m:r>
                              </m:e>
                            </m:d>
                          </m:e>
                        </m:d>
                      </m:e>
                      <m:sub>
                        <m:r>
                          <a:rPr lang="zh-CN" altLang="zh-CN" sz="2000">
                            <a:latin typeface="Cambria Math" panose="02040503050406030204" pitchFamily="18" charset="0"/>
                          </a:rPr>
                          <m:t>1</m:t>
                        </m:r>
                      </m:sub>
                    </m:sSub>
                  </m:oMath>
                </a14:m>
                <a:r>
                  <a:rPr lang="zh-CN" altLang="zh-CN" sz="2000" dirty="0"/>
                  <a:t>表示参数向量</a:t>
                </a:r>
                <a:r>
                  <a:rPr lang="en-US" altLang="zh-CN" sz="2000" dirty="0"/>
                  <a:t>w</a:t>
                </a:r>
                <a:r>
                  <a:rPr lang="zh-CN" altLang="zh-CN" sz="2000" dirty="0"/>
                  <a:t>的</a:t>
                </a:r>
                <a14:m>
                  <m:oMath xmlns:m="http://schemas.openxmlformats.org/officeDocument/2006/math">
                    <m:sSub>
                      <m:sSubPr>
                        <m:ctrlPr>
                          <a:rPr lang="zh-CN" altLang="zh-CN" sz="2000" i="1">
                            <a:latin typeface="Cambria Math" panose="02040503050406030204" pitchFamily="18" charset="0"/>
                          </a:rPr>
                        </m:ctrlPr>
                      </m:sSubPr>
                      <m:e>
                        <m:r>
                          <m:rPr>
                            <m:sty m:val="p"/>
                          </m:rPr>
                          <a:rPr lang="zh-CN" altLang="zh-CN" sz="2000">
                            <a:latin typeface="Cambria Math" panose="02040503050406030204" pitchFamily="18" charset="0"/>
                          </a:rPr>
                          <m:t>L</m:t>
                        </m:r>
                      </m:e>
                      <m:sub>
                        <m:r>
                          <a:rPr lang="zh-CN" altLang="zh-CN" sz="2000">
                            <a:latin typeface="Cambria Math" panose="02040503050406030204" pitchFamily="18" charset="0"/>
                          </a:rPr>
                          <m:t>1</m:t>
                        </m:r>
                      </m:sub>
                    </m:sSub>
                  </m:oMath>
                </a14:m>
                <a:r>
                  <a:rPr lang="zh-CN" altLang="zh-CN" sz="2000" dirty="0"/>
                  <a:t>范数。</a:t>
                </a:r>
                <a:endParaRPr lang="en-US" altLang="zh-CN" sz="2000" dirty="0"/>
              </a:p>
              <a:p>
                <a:endParaRPr lang="en-US" altLang="zh-CN" sz="2000" dirty="0" smtClean="0"/>
              </a:p>
              <a:p>
                <a:r>
                  <a:rPr lang="zh-CN" altLang="en-US" sz="2000" dirty="0" smtClean="0"/>
                  <a:t>第</a:t>
                </a:r>
                <a:r>
                  <a:rPr lang="en-US" altLang="zh-CN" sz="2000" dirty="0"/>
                  <a:t>1</a:t>
                </a:r>
                <a:r>
                  <a:rPr lang="zh-CN" altLang="en-US" sz="2000" dirty="0"/>
                  <a:t>项的经验风险较小的模型可能较为复杂（有多个非零参数），这时第</a:t>
                </a:r>
                <a:r>
                  <a:rPr lang="en-US" altLang="zh-CN" sz="2000" dirty="0"/>
                  <a:t>2</a:t>
                </a:r>
                <a:r>
                  <a:rPr lang="zh-CN" altLang="en-US" sz="2000" dirty="0"/>
                  <a:t>项的模型复杂度会较大。正则化的作用是选择</a:t>
                </a:r>
                <a:r>
                  <a:rPr lang="zh-CN" altLang="en-US" sz="2000" dirty="0" smtClean="0"/>
                  <a:t>经验风险</a:t>
                </a:r>
                <a:r>
                  <a:rPr lang="zh-CN" altLang="en-US" sz="2000" dirty="0"/>
                  <a:t>与模型复杂</a:t>
                </a:r>
                <a:r>
                  <a:rPr lang="zh-CN" altLang="en-US" sz="2000" dirty="0" smtClean="0"/>
                  <a:t>度综合起来最小的</a:t>
                </a:r>
                <a:r>
                  <a:rPr lang="zh-CN" altLang="en-US" sz="2000" dirty="0"/>
                  <a:t>模型。</a:t>
                </a:r>
                <a:endParaRPr lang="zh-CN" altLang="zh-CN" sz="2000" dirty="0"/>
              </a:p>
            </p:txBody>
          </p:sp>
        </mc:Choice>
        <mc:Fallback xmlns="">
          <p:sp>
            <p:nvSpPr>
              <p:cNvPr id="11" name="内容占位符 2">
                <a:extLst>
                  <a:ext uri="{FF2B5EF4-FFF2-40B4-BE49-F238E27FC236}">
                    <a16:creationId xmlns:a16="http://schemas.microsoft.com/office/drawing/2014/main" id="{59B754BF-C2EA-4544-A9C9-8F1DB6112104}"/>
                  </a:ext>
                </a:extLst>
              </p:cNvPr>
              <p:cNvSpPr>
                <a:spLocks noGrp="1" noRot="1" noChangeAspect="1" noMove="1" noResize="1" noEditPoints="1" noAdjustHandles="1" noChangeArrowheads="1" noChangeShapeType="1" noTextEdit="1"/>
              </p:cNvSpPr>
              <p:nvPr>
                <p:ph idx="1"/>
              </p:nvPr>
            </p:nvSpPr>
            <p:spPr>
              <a:xfrm>
                <a:off x="165100" y="1643281"/>
                <a:ext cx="11029950" cy="4588228"/>
              </a:xfrm>
              <a:blipFill>
                <a:blip r:embed="rId4"/>
                <a:stretch>
                  <a:fillRect l="-387" t="-1064" r="-4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94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线性回归</a:t>
            </a:r>
          </a:p>
          <a:p>
            <a:pPr eaLnBrk="1" hangingPunct="1">
              <a:lnSpc>
                <a:spcPct val="150000"/>
              </a:lnSpc>
              <a:spcBef>
                <a:spcPct val="20000"/>
              </a:spcBef>
              <a:buFont typeface="Arial" panose="020B0604020202020204" pitchFamily="34" charset="0"/>
              <a:buChar char="•"/>
            </a:pPr>
            <a:r>
              <a:rPr lang="zh-CN" altLang="en-US" sz="2800" dirty="0" smtClean="0"/>
              <a:t>正</a:t>
            </a:r>
            <a:r>
              <a:rPr lang="zh-CN" altLang="en-US" sz="2800" dirty="0"/>
              <a:t>则化与惩罚回归</a:t>
            </a:r>
          </a:p>
          <a:p>
            <a:pPr eaLnBrk="1" hangingPunct="1">
              <a:lnSpc>
                <a:spcPct val="150000"/>
              </a:lnSpc>
              <a:spcBef>
                <a:spcPct val="20000"/>
              </a:spcBef>
              <a:buFont typeface="Arial" panose="020B0604020202020204" pitchFamily="34" charset="0"/>
              <a:buChar char="•"/>
            </a:pPr>
            <a:r>
              <a:rPr lang="zh-CN" altLang="en-US" sz="2800" dirty="0" smtClean="0"/>
              <a:t>交叉</a:t>
            </a:r>
            <a:r>
              <a:rPr lang="zh-CN" altLang="en-US" sz="2800" dirty="0"/>
              <a:t>验证调参</a:t>
            </a:r>
          </a:p>
          <a:p>
            <a:pPr eaLnBrk="1" hangingPunct="1">
              <a:lnSpc>
                <a:spcPct val="150000"/>
              </a:lnSpc>
              <a:spcBef>
                <a:spcPct val="20000"/>
              </a:spcBef>
              <a:buFont typeface="Arial" panose="020B0604020202020204" pitchFamily="34" charset="0"/>
              <a:buChar char="•"/>
            </a:pPr>
            <a:r>
              <a:rPr lang="zh-CN" altLang="en-US" sz="2800" dirty="0" smtClean="0"/>
              <a:t>经济学</a:t>
            </a:r>
            <a:r>
              <a:rPr lang="zh-CN" altLang="en-US" sz="2800" dirty="0"/>
              <a:t>代表性应用</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正则化</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4" name="矩形 3"/>
              <p:cNvSpPr/>
              <p:nvPr/>
            </p:nvSpPr>
            <p:spPr>
              <a:xfrm>
                <a:off x="550863" y="1835287"/>
                <a:ext cx="10296673" cy="2862322"/>
              </a:xfrm>
              <a:prstGeom prst="rect">
                <a:avLst/>
              </a:prstGeom>
            </p:spPr>
            <p:txBody>
              <a:bodyPr wrap="square">
                <a:spAutoFit/>
              </a:bodyPr>
              <a:lstStyle/>
              <a:p>
                <a:pPr marL="342900" indent="-342900">
                  <a:buFont typeface="Arial" panose="020B0604020202020204" pitchFamily="34" charset="0"/>
                  <a:buChar char="•"/>
                </a:pPr>
                <a:r>
                  <a:rPr lang="zh-CN" altLang="zh-CN" sz="2000" dirty="0">
                    <a:solidFill>
                      <a:srgbClr val="000000"/>
                    </a:solidFill>
                    <a:latin typeface="+mn-ea"/>
                  </a:rPr>
                  <a:t>如果选择的正则化参数</a:t>
                </a:r>
                <a14:m>
                  <m:oMath xmlns:m="http://schemas.openxmlformats.org/officeDocument/2006/math">
                    <m:r>
                      <m:rPr>
                        <m:sty m:val="p"/>
                      </m:rPr>
                      <a:rPr lang="zh-CN" altLang="zh-CN" sz="2000">
                        <a:solidFill>
                          <a:srgbClr val="000000"/>
                        </a:solidFill>
                        <a:latin typeface="Cambria Math" panose="02040503050406030204" pitchFamily="18" charset="0"/>
                      </a:rPr>
                      <m:t>λ</m:t>
                    </m:r>
                  </m:oMath>
                </a14:m>
                <a:r>
                  <a:rPr lang="zh-CN" altLang="zh-CN" sz="2000" dirty="0">
                    <a:solidFill>
                      <a:srgbClr val="000000"/>
                    </a:solidFill>
                    <a:latin typeface="+mn-ea"/>
                  </a:rPr>
                  <a:t>过大，则会把所有参数都最小化了，导致模型变成</a:t>
                </a:r>
                <a14:m>
                  <m:oMath xmlns:m="http://schemas.openxmlformats.org/officeDocument/2006/math">
                    <m:r>
                      <a:rPr lang="zh-CN" altLang="zh-CN" sz="2000" i="1">
                        <a:solidFill>
                          <a:srgbClr val="000000"/>
                        </a:solidFill>
                        <a:latin typeface="Cambria Math" panose="02040503050406030204" pitchFamily="18" charset="0"/>
                      </a:rPr>
                      <m:t>𝑓</m:t>
                    </m:r>
                    <m:d>
                      <m:dPr>
                        <m:ctrlPr>
                          <a:rPr lang="zh-CN" altLang="zh-CN" sz="2000" i="1">
                            <a:solidFill>
                              <a:srgbClr val="000000"/>
                            </a:solidFill>
                            <a:latin typeface="Cambria Math" panose="02040503050406030204" pitchFamily="18" charset="0"/>
                          </a:rPr>
                        </m:ctrlPr>
                      </m:dPr>
                      <m:e>
                        <m:r>
                          <a:rPr lang="zh-CN" altLang="zh-CN" sz="2000" i="1">
                            <a:solidFill>
                              <a:srgbClr val="000000"/>
                            </a:solidFill>
                            <a:latin typeface="Cambria Math" panose="02040503050406030204" pitchFamily="18" charset="0"/>
                          </a:rPr>
                          <m:t>𝑥</m:t>
                        </m:r>
                        <m:r>
                          <a:rPr lang="zh-CN" altLang="zh-CN" sz="2000" i="1">
                            <a:solidFill>
                              <a:srgbClr val="000000"/>
                            </a:solidFill>
                            <a:latin typeface="Cambria Math" panose="02040503050406030204" pitchFamily="18" charset="0"/>
                          </a:rPr>
                          <m:t>,</m:t>
                        </m:r>
                        <m:r>
                          <a:rPr lang="zh-CN" altLang="zh-CN" sz="2000" i="1">
                            <a:solidFill>
                              <a:srgbClr val="000000"/>
                            </a:solidFill>
                            <a:latin typeface="Cambria Math" panose="02040503050406030204" pitchFamily="18" charset="0"/>
                          </a:rPr>
                          <m:t>𝑤</m:t>
                        </m:r>
                      </m:e>
                    </m:d>
                    <m:r>
                      <a:rPr lang="zh-CN" altLang="zh-CN" sz="2000" i="1">
                        <a:solidFill>
                          <a:srgbClr val="000000"/>
                        </a:solidFill>
                        <a:latin typeface="Cambria Math" panose="02040503050406030204" pitchFamily="18" charset="0"/>
                      </a:rPr>
                      <m:t>=</m:t>
                    </m:r>
                    <m:sSub>
                      <m:sSubPr>
                        <m:ctrlPr>
                          <a:rPr lang="zh-CN" altLang="zh-CN" sz="2000" i="1">
                            <a:solidFill>
                              <a:srgbClr val="000000"/>
                            </a:solidFill>
                            <a:latin typeface="Cambria Math" panose="02040503050406030204" pitchFamily="18" charset="0"/>
                          </a:rPr>
                        </m:ctrlPr>
                      </m:sSubPr>
                      <m:e>
                        <m:r>
                          <a:rPr lang="zh-CN" altLang="zh-CN" sz="2000" i="1">
                            <a:solidFill>
                              <a:srgbClr val="000000"/>
                            </a:solidFill>
                            <a:latin typeface="Cambria Math" panose="02040503050406030204" pitchFamily="18" charset="0"/>
                          </a:rPr>
                          <m:t>𝑤</m:t>
                        </m:r>
                      </m:e>
                      <m:sub>
                        <m:r>
                          <a:rPr lang="zh-CN" altLang="zh-CN" sz="2000" i="1">
                            <a:solidFill>
                              <a:srgbClr val="000000"/>
                            </a:solidFill>
                            <a:latin typeface="Cambria Math" panose="02040503050406030204" pitchFamily="18" charset="0"/>
                          </a:rPr>
                          <m:t>0</m:t>
                        </m:r>
                      </m:sub>
                    </m:sSub>
                  </m:oMath>
                </a14:m>
                <a:r>
                  <a:rPr lang="zh-CN" altLang="zh-CN" sz="2000" dirty="0">
                    <a:solidFill>
                      <a:srgbClr val="000000"/>
                    </a:solidFill>
                    <a:latin typeface="+mn-ea"/>
                  </a:rPr>
                  <a:t>，也就是图中红色直线所示的情况，造成欠拟合</a:t>
                </a:r>
                <a:r>
                  <a:rPr lang="zh-CN" altLang="zh-CN" sz="2000" dirty="0">
                    <a:solidFill>
                      <a:srgbClr val="000000"/>
                    </a:solidFill>
                    <a:ea typeface="Microsoft YaHei" panose="020B0503020204020204" pitchFamily="34" charset="-122"/>
                  </a:rPr>
                  <a:t>。</a:t>
                </a:r>
                <a:endParaRPr lang="en-US" altLang="zh-CN" sz="2000" dirty="0">
                  <a:solidFill>
                    <a:srgbClr val="000000"/>
                  </a:solidFill>
                  <a:ea typeface="Microsoft YaHei" panose="020B0503020204020204" pitchFamily="34" charset="-122"/>
                </a:endParaRP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zh-CN" altLang="zh-CN" sz="2000" dirty="0"/>
                  <a:t>若</a:t>
                </a:r>
                <a14:m>
                  <m:oMath xmlns:m="http://schemas.openxmlformats.org/officeDocument/2006/math">
                    <m:r>
                      <m:rPr>
                        <m:sty m:val="p"/>
                      </m:rPr>
                      <a:rPr lang="zh-CN" altLang="zh-CN" sz="2000">
                        <a:latin typeface="Cambria Math" panose="02040503050406030204" pitchFamily="18" charset="0"/>
                      </a:rPr>
                      <m:t>λ</m:t>
                    </m:r>
                  </m:oMath>
                </a14:m>
                <a:r>
                  <a:rPr lang="zh-CN" altLang="zh-CN" sz="2000" dirty="0"/>
                  <a:t>的值太</a:t>
                </a:r>
                <a:r>
                  <a:rPr lang="zh-CN" altLang="en-US" sz="2000" dirty="0"/>
                  <a:t>小</a:t>
                </a:r>
                <a:r>
                  <a:rPr lang="zh-CN" altLang="zh-CN" sz="2000" dirty="0"/>
                  <a:t>了，那么</a:t>
                </a:r>
                <a:r>
                  <a:rPr lang="zh-CN" altLang="en-US" sz="2000" dirty="0"/>
                  <a:t>相当于退回为普通的最小二乘回归，造成过拟合</a:t>
                </a:r>
                <a:r>
                  <a:rPr lang="zh-CN" altLang="zh-CN" sz="2000" dirty="0"/>
                  <a:t>。</a:t>
                </a:r>
                <a:endParaRPr lang="en-US" altLang="zh-CN" sz="2000" dirty="0"/>
              </a:p>
              <a:p>
                <a:pPr marL="342900" indent="-342900">
                  <a:buFont typeface="Arial" panose="020B0604020202020204" pitchFamily="34" charset="0"/>
                  <a:buChar char="•"/>
                </a:pPr>
                <a:endParaRPr lang="zh-CN" altLang="zh-CN" sz="2000" dirty="0"/>
              </a:p>
              <a:p>
                <a:pPr marL="342900" indent="-342900">
                  <a:buFont typeface="Arial" panose="020B0604020202020204" pitchFamily="34" charset="0"/>
                  <a:buChar char="•"/>
                </a:pPr>
                <a:r>
                  <a:rPr lang="zh-CN" altLang="zh-CN" sz="2000" dirty="0"/>
                  <a:t>所以对于正则化，我们要合理的</a:t>
                </a:r>
                <a14:m>
                  <m:oMath xmlns:m="http://schemas.openxmlformats.org/officeDocument/2006/math">
                    <m:r>
                      <m:rPr>
                        <m:sty m:val="p"/>
                      </m:rPr>
                      <a:rPr lang="zh-CN" altLang="zh-CN" sz="2000">
                        <a:latin typeface="Cambria Math" panose="02040503050406030204" pitchFamily="18" charset="0"/>
                      </a:rPr>
                      <m:t>λ</m:t>
                    </m:r>
                  </m:oMath>
                </a14:m>
                <a:r>
                  <a:rPr lang="zh-CN" altLang="zh-CN" sz="2000" dirty="0"/>
                  <a:t>值，这样才能更好的应用正则化。</a:t>
                </a:r>
              </a:p>
              <a:p>
                <a:pPr marL="342900" indent="-342900">
                  <a:buFont typeface="Arial" panose="020B0604020202020204" pitchFamily="34" charset="0"/>
                  <a:buChar char="•"/>
                </a:pPr>
                <a:endParaRPr lang="x-IV_mathan" altLang="zh-CN" sz="2000" dirty="0"/>
              </a:p>
              <a:p>
                <a:pPr marL="342900" indent="-342900">
                  <a:buFont typeface="Arial" panose="020B0604020202020204" pitchFamily="34" charset="0"/>
                  <a:buChar char="•"/>
                </a:pPr>
                <a:endParaRPr lang="zh-CN" altLang="zh-CN" sz="2000" dirty="0"/>
              </a:p>
              <a:p>
                <a:pPr marL="342900" indent="-342900">
                  <a:buFont typeface="Arial" panose="020B0604020202020204" pitchFamily="34" charset="0"/>
                  <a:buChar char="•"/>
                </a:pPr>
                <a:endParaRPr lang="zh-CN" altLang="zh-CN" sz="2000" dirty="0"/>
              </a:p>
            </p:txBody>
          </p:sp>
        </mc:Choice>
        <mc:Fallback xmlns="">
          <p:sp>
            <p:nvSpPr>
              <p:cNvPr id="4" name="矩形 3"/>
              <p:cNvSpPr>
                <a:spLocks noRot="1" noChangeAspect="1" noMove="1" noResize="1" noEditPoints="1" noAdjustHandles="1" noChangeArrowheads="1" noChangeShapeType="1" noTextEdit="1"/>
              </p:cNvSpPr>
              <p:nvPr/>
            </p:nvSpPr>
            <p:spPr>
              <a:xfrm>
                <a:off x="550863" y="1835287"/>
                <a:ext cx="10296673" cy="2862322"/>
              </a:xfrm>
              <a:prstGeom prst="rect">
                <a:avLst/>
              </a:prstGeom>
              <a:blipFill>
                <a:blip r:embed="rId4"/>
                <a:stretch>
                  <a:fillRect l="-533" t="-1489"/>
                </a:stretch>
              </a:blipFill>
            </p:spPr>
            <p:txBody>
              <a:bodyPr/>
              <a:lstStyle/>
              <a:p>
                <a:r>
                  <a:rPr lang="zh-CN" altLang="en-US">
                    <a:noFill/>
                  </a:rPr>
                  <a:t> </a:t>
                </a:r>
              </a:p>
            </p:txBody>
          </p:sp>
        </mc:Fallback>
      </mc:AlternateContent>
      <p:pic>
        <p:nvPicPr>
          <p:cNvPr id="12" name="图片 11"/>
          <p:cNvPicPr>
            <a:picLocks noChangeAspect="1"/>
          </p:cNvPicPr>
          <p:nvPr/>
        </p:nvPicPr>
        <p:blipFill>
          <a:blip r:embed="rId5"/>
          <a:stretch>
            <a:fillRect/>
          </a:stretch>
        </p:blipFill>
        <p:spPr>
          <a:xfrm>
            <a:off x="3364981" y="4190738"/>
            <a:ext cx="3238345" cy="2633853"/>
          </a:xfrm>
          <a:prstGeom prst="rect">
            <a:avLst/>
          </a:prstGeom>
        </p:spPr>
      </p:pic>
    </p:spTree>
    <p:extLst>
      <p:ext uri="{BB962C8B-B14F-4D97-AF65-F5344CB8AC3E}">
        <p14:creationId xmlns:p14="http://schemas.microsoft.com/office/powerpoint/2010/main" val="66432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高维数据下的线性回归</a:t>
            </a:r>
            <a:endParaRPr lang="en-US" altLang="zh-CN" sz="2800" b="1" dirty="0" smtClean="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59B754BF-C2EA-4544-A9C9-8F1DB6112104}"/>
              </a:ext>
            </a:extLst>
          </p:cNvPr>
          <p:cNvSpPr>
            <a:spLocks noGrp="1"/>
          </p:cNvSpPr>
          <p:nvPr>
            <p:ph idx="1"/>
          </p:nvPr>
        </p:nvSpPr>
        <p:spPr>
          <a:xfrm>
            <a:off x="516209" y="1674906"/>
            <a:ext cx="9624060" cy="4990084"/>
          </a:xfrm>
        </p:spPr>
        <p:txBody>
          <a:bodyPr>
            <a:normAutofit/>
          </a:bodyPr>
          <a:lstStyle/>
          <a:p>
            <a:r>
              <a:rPr lang="zh-CN" altLang="en-US" sz="2000" dirty="0"/>
              <a:t>大数据的一种表现形式为</a:t>
            </a:r>
            <a:r>
              <a:rPr lang="zh-CN" altLang="en-US" sz="2000" dirty="0" smtClean="0"/>
              <a:t>“高维数据”（</a:t>
            </a:r>
            <a:r>
              <a:rPr lang="en-US" altLang="zh-CN" sz="2000" dirty="0" smtClean="0"/>
              <a:t>high </a:t>
            </a:r>
            <a:r>
              <a:rPr lang="en-US" altLang="zh-CN" sz="2000" dirty="0"/>
              <a:t>dimensional </a:t>
            </a:r>
            <a:r>
              <a:rPr lang="en-US" altLang="zh-CN" sz="2000" dirty="0" smtClean="0"/>
              <a:t>data</a:t>
            </a:r>
            <a:r>
              <a:rPr lang="zh-CN" altLang="en-US" sz="2000" dirty="0" smtClean="0"/>
              <a:t>），</a:t>
            </a:r>
            <a:r>
              <a:rPr lang="zh-CN" altLang="en-US" sz="2000" dirty="0"/>
              <a:t>即特征向量</a:t>
            </a:r>
            <a:r>
              <a:rPr lang="en-US" altLang="zh-CN" sz="2000" i="1" dirty="0"/>
              <a:t>x</a:t>
            </a:r>
            <a:r>
              <a:rPr lang="zh-CN" altLang="en-US" sz="2000" dirty="0"/>
              <a:t>的维度</a:t>
            </a:r>
            <a:r>
              <a:rPr lang="en-US" altLang="zh-CN" sz="2000" i="1" dirty="0"/>
              <a:t>p</a:t>
            </a:r>
            <a:r>
              <a:rPr lang="zh-CN" altLang="en-US" sz="2000" dirty="0"/>
              <a:t>大于样本容量</a:t>
            </a:r>
            <a:r>
              <a:rPr lang="en-US" altLang="zh-CN" sz="2000" i="1" dirty="0"/>
              <a:t>n</a:t>
            </a:r>
            <a:r>
              <a:rPr lang="zh-CN" altLang="en-US" sz="2000" dirty="0"/>
              <a:t>。</a:t>
            </a:r>
            <a:endParaRPr lang="en-US" altLang="zh-CN" sz="2000" dirty="0"/>
          </a:p>
          <a:p>
            <a:endParaRPr lang="zh-CN" altLang="en-US" sz="2000" dirty="0"/>
          </a:p>
          <a:p>
            <a:r>
              <a:rPr lang="zh-CN" altLang="en-US" sz="2000" dirty="0"/>
              <a:t>比如，某研究收集了</a:t>
            </a:r>
            <a:r>
              <a:rPr lang="en-US" altLang="zh-CN" sz="2000" dirty="0"/>
              <a:t>100 </a:t>
            </a:r>
            <a:r>
              <a:rPr lang="zh-CN" altLang="en-US" sz="2000" dirty="0"/>
              <a:t>位病人的信息，其中每位病人均有</a:t>
            </a:r>
            <a:r>
              <a:rPr lang="en-US" altLang="zh-CN" sz="2000" dirty="0"/>
              <a:t>2 </a:t>
            </a:r>
            <a:r>
              <a:rPr lang="zh-CN" altLang="en-US" sz="2000" dirty="0"/>
              <a:t>万条</a:t>
            </a:r>
            <a:r>
              <a:rPr lang="zh-CN" altLang="en-US" sz="2000" dirty="0" smtClean="0"/>
              <a:t>基因（即</a:t>
            </a:r>
            <a:r>
              <a:rPr lang="en-US" altLang="zh-CN" sz="2000" dirty="0"/>
              <a:t>2 </a:t>
            </a:r>
            <a:r>
              <a:rPr lang="zh-CN" altLang="en-US" sz="2000" dirty="0"/>
              <a:t>万个</a:t>
            </a:r>
            <a:r>
              <a:rPr lang="zh-CN" altLang="en-US" sz="2000" dirty="0" smtClean="0"/>
              <a:t>变量</a:t>
            </a:r>
            <a:r>
              <a:rPr lang="zh-CN" altLang="en-US" sz="2000" dirty="0"/>
              <a:t>）</a:t>
            </a:r>
            <a:r>
              <a:rPr lang="zh-CN" altLang="en-US" sz="2000" dirty="0" smtClean="0"/>
              <a:t>的</a:t>
            </a:r>
            <a:r>
              <a:rPr lang="zh-CN" altLang="en-US" sz="2000" dirty="0"/>
              <a:t>数据，需要研究哪些基因导致了某种疾病。假设受成本限制，样本容量</a:t>
            </a:r>
            <a:r>
              <a:rPr lang="en-US" altLang="zh-CN" sz="2000" i="1" dirty="0"/>
              <a:t>n </a:t>
            </a:r>
            <a:r>
              <a:rPr lang="en-US" altLang="zh-CN" sz="2000" dirty="0"/>
              <a:t>&lt;100</a:t>
            </a:r>
            <a:r>
              <a:rPr lang="zh-CN" altLang="en-US" sz="2000" dirty="0"/>
              <a:t>难以再扩大，而变量个数</a:t>
            </a:r>
            <a:r>
              <a:rPr lang="en-US" altLang="zh-CN" sz="2000" i="1" dirty="0"/>
              <a:t>p</a:t>
            </a:r>
            <a:r>
              <a:rPr lang="zh-CN" altLang="en-US" sz="2000" dirty="0"/>
              <a:t>远大于样本容量。</a:t>
            </a:r>
            <a:endParaRPr lang="en-US" altLang="zh-CN" sz="2000" dirty="0"/>
          </a:p>
          <a:p>
            <a:endParaRPr lang="en-US" altLang="zh-CN" sz="2000" dirty="0"/>
          </a:p>
          <a:p>
            <a:r>
              <a:rPr lang="zh-CN" altLang="en-US" sz="2000" dirty="0"/>
              <a:t>对于高维数据情形下的</a:t>
            </a:r>
            <a:r>
              <a:rPr lang="zh-CN" altLang="en-US" sz="2000" dirty="0" smtClean="0"/>
              <a:t>线性回归</a:t>
            </a:r>
            <a:endParaRPr lang="en-US" altLang="zh-CN" sz="2000" dirty="0"/>
          </a:p>
          <a:p>
            <a:endParaRPr lang="en-US" altLang="zh-CN" sz="2000" dirty="0"/>
          </a:p>
          <a:p>
            <a:r>
              <a:rPr lang="zh-CN" altLang="en-US" sz="2000" dirty="0"/>
              <a:t>由于</a:t>
            </a:r>
            <a:r>
              <a:rPr lang="en-US" altLang="zh-CN" sz="2000" i="1" dirty="0"/>
              <a:t>n&lt;</a:t>
            </a:r>
            <a:r>
              <a:rPr lang="zh-CN" altLang="en-US" sz="2000" dirty="0"/>
              <a:t> </a:t>
            </a:r>
            <a:r>
              <a:rPr lang="en-US" altLang="zh-CN" sz="2000" i="1" dirty="0"/>
              <a:t>p</a:t>
            </a:r>
            <a:r>
              <a:rPr lang="zh-CN" altLang="en-US" sz="2000" dirty="0"/>
              <a:t>，故矩阵</a:t>
            </a:r>
            <a:r>
              <a:rPr lang="en-US" altLang="zh-CN" sz="2000" b="1" dirty="0"/>
              <a:t>X</a:t>
            </a:r>
            <a:r>
              <a:rPr lang="zh-CN" altLang="en-US" sz="2000" dirty="0"/>
              <a:t>不满</a:t>
            </a:r>
            <a:r>
              <a:rPr lang="zh-CN" altLang="en-US" sz="2000" dirty="0" smtClean="0"/>
              <a:t>列秩（存在</a:t>
            </a:r>
            <a:r>
              <a:rPr lang="zh-CN" altLang="en-US" sz="2000" dirty="0"/>
              <a:t>严格</a:t>
            </a:r>
            <a:r>
              <a:rPr lang="zh-CN" altLang="en-US" sz="2000" dirty="0" smtClean="0"/>
              <a:t>多重共线性</a:t>
            </a:r>
            <a:r>
              <a:rPr lang="zh-CN" altLang="en-US" sz="2000" dirty="0"/>
              <a:t>）</a:t>
            </a:r>
            <a:r>
              <a:rPr lang="zh-CN" altLang="en-US" sz="2000" dirty="0" smtClean="0"/>
              <a:t>，因此                  不</a:t>
            </a:r>
            <a:r>
              <a:rPr lang="zh-CN" altLang="en-US" sz="2000" dirty="0"/>
              <a:t>存在，故</a:t>
            </a:r>
            <a:r>
              <a:rPr lang="en-US" altLang="zh-CN" sz="2000" dirty="0"/>
              <a:t>OLS </a:t>
            </a:r>
            <a:r>
              <a:rPr lang="zh-CN" altLang="en-US" sz="2000" dirty="0"/>
              <a:t>不存在唯一解，无法进行</a:t>
            </a:r>
            <a:r>
              <a:rPr lang="en-US" altLang="zh-CN" sz="2000" dirty="0"/>
              <a:t>OLS </a:t>
            </a:r>
            <a:r>
              <a:rPr lang="zh-CN" altLang="en-US" sz="2000" dirty="0"/>
              <a:t>回归。</a:t>
            </a:r>
            <a:endParaRPr lang="en-US" altLang="zh-CN" sz="2000" dirty="0"/>
          </a:p>
        </p:txBody>
      </p:sp>
      <mc:AlternateContent xmlns:mc="http://schemas.openxmlformats.org/markup-compatibility/2006" xmlns:a14="http://schemas.microsoft.com/office/drawing/2010/main">
        <mc:Choice Requires="a14">
          <p:sp>
            <p:nvSpPr>
              <p:cNvPr id="17" name="矩形 16"/>
              <p:cNvSpPr/>
              <p:nvPr/>
            </p:nvSpPr>
            <p:spPr>
              <a:xfrm>
                <a:off x="4655106" y="3962199"/>
                <a:ext cx="2366634" cy="415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𝑦</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1">
                          <a:latin typeface="Cambria Math" panose="02040503050406030204" pitchFamily="18" charset="0"/>
                        </a:rPr>
                        <m:t>𝛽</m:t>
                      </m:r>
                      <m:r>
                        <a:rPr lang="zh-CN" altLang="en-US" i="0">
                          <a:latin typeface="Cambria Math" panose="02040503050406030204" pitchFamily="18" charset="0"/>
                        </a:rPr>
                        <m:t>+</m:t>
                      </m:r>
                      <m:r>
                        <a:rPr lang="zh-CN" altLang="en-US" i="1">
                          <a:latin typeface="Cambria Math" panose="02040503050406030204" pitchFamily="18" charset="0"/>
                        </a:rPr>
                        <m:t>𝜀</m:t>
                      </m:r>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4655106" y="3962199"/>
                <a:ext cx="2366634" cy="415498"/>
              </a:xfrm>
              <a:prstGeom prst="rect">
                <a:avLst/>
              </a:prstGeom>
              <a:blipFill>
                <a:blip r:embed="rId4"/>
                <a:stretch>
                  <a:fillRect b="-1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7607311" y="4797889"/>
                <a:ext cx="1184170"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0">
                                      <a:latin typeface="Cambria Math" panose="02040503050406030204" pitchFamily="18" charset="0"/>
                                    </a:rPr>
                                    <m:t>′</m:t>
                                  </m:r>
                                </m:sup>
                              </m:sSup>
                              <m:r>
                                <a:rPr lang="zh-CN" altLang="en-US" i="1">
                                  <a:latin typeface="Cambria Math" panose="02040503050406030204" pitchFamily="18" charset="0"/>
                                </a:rPr>
                                <m:t>𝑋</m:t>
                              </m:r>
                            </m:e>
                          </m:d>
                        </m:e>
                        <m:sup>
                          <m:r>
                            <a:rPr lang="zh-CN" altLang="en-US" i="0">
                              <a:latin typeface="Cambria Math" panose="02040503050406030204" pitchFamily="18" charset="0"/>
                            </a:rPr>
                            <m:t>−1</m:t>
                          </m:r>
                        </m:sup>
                      </m:sSup>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7607311" y="4797889"/>
                <a:ext cx="1184170" cy="415498"/>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4395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高维数据下的线性回归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59B754BF-C2EA-4544-A9C9-8F1DB6112104}"/>
              </a:ext>
            </a:extLst>
          </p:cNvPr>
          <p:cNvSpPr>
            <a:spLocks noGrp="1"/>
          </p:cNvSpPr>
          <p:nvPr>
            <p:ph idx="1"/>
          </p:nvPr>
        </p:nvSpPr>
        <p:spPr>
          <a:xfrm>
            <a:off x="534353" y="1679534"/>
            <a:ext cx="9624060" cy="4990084"/>
          </a:xfrm>
        </p:spPr>
        <p:txBody>
          <a:bodyPr>
            <a:normAutofit/>
          </a:bodyPr>
          <a:lstStyle/>
          <a:p>
            <a:r>
              <a:rPr lang="zh-CN" altLang="en-US" sz="2000" dirty="0">
                <a:latin typeface="Times New Roman" panose="02020603050405020304" pitchFamily="18" charset="0"/>
              </a:rPr>
              <a:t>假设 </a:t>
            </a:r>
            <a:r>
              <a:rPr lang="en-US" altLang="zh-CN" sz="2000" dirty="0" smtClean="0">
                <a:latin typeface="Times New Roman" panose="02020603050405020304" pitchFamily="18" charset="0"/>
              </a:rPr>
              <a:t>n=p =100</a:t>
            </a:r>
            <a:r>
              <a:rPr lang="zh-CN" altLang="en-US" sz="2000" dirty="0">
                <a:latin typeface="Times New Roman" panose="02020603050405020304" pitchFamily="18" charset="0"/>
              </a:rPr>
              <a:t>。进一步，假定这 </a:t>
            </a:r>
            <a:r>
              <a:rPr lang="en-US" altLang="zh-CN" sz="2000" dirty="0">
                <a:latin typeface="Times New Roman" panose="02020603050405020304" pitchFamily="18" charset="0"/>
              </a:rPr>
              <a:t>100 </a:t>
            </a:r>
            <a:r>
              <a:rPr lang="zh-CN" altLang="en-US" sz="2000" dirty="0">
                <a:latin typeface="Times New Roman" panose="02020603050405020304" pitchFamily="18" charset="0"/>
              </a:rPr>
              <a:t>个特征变量</a:t>
            </a:r>
            <a:r>
              <a:rPr lang="en-US" altLang="zh-CN" sz="2000" dirty="0">
                <a:latin typeface="Times New Roman" panose="02020603050405020304" pitchFamily="18" charset="0"/>
              </a:rPr>
              <a:t>x</a:t>
            </a:r>
            <a:r>
              <a:rPr lang="zh-CN" altLang="en-US" sz="2000" dirty="0">
                <a:latin typeface="Times New Roman" panose="02020603050405020304" pitchFamily="18" charset="0"/>
              </a:rPr>
              <a:t>与响应</a:t>
            </a:r>
            <a:r>
              <a:rPr lang="zh-CN" altLang="en-US" sz="2000" dirty="0" smtClean="0">
                <a:latin typeface="Times New Roman" panose="02020603050405020304" pitchFamily="18" charset="0"/>
              </a:rPr>
              <a:t>变量</a:t>
            </a:r>
            <a:endParaRPr lang="en-US" altLang="zh-CN" sz="2000" dirty="0" smtClean="0">
              <a:latin typeface="Times New Roman" panose="02020603050405020304" pitchFamily="18" charset="0"/>
            </a:endParaRPr>
          </a:p>
          <a:p>
            <a:endParaRPr lang="zh-CN" altLang="en-US" sz="2000" dirty="0">
              <a:latin typeface="Times New Roman" panose="02020603050405020304" pitchFamily="18" charset="0"/>
            </a:endParaRPr>
          </a:p>
          <a:p>
            <a:r>
              <a:rPr lang="en-US" altLang="zh-CN" sz="2000" dirty="0">
                <a:latin typeface="Times New Roman" panose="02020603050405020304" pitchFamily="18" charset="0"/>
              </a:rPr>
              <a:t>y</a:t>
            </a:r>
            <a:r>
              <a:rPr lang="zh-CN" altLang="en-US" sz="2000" dirty="0">
                <a:latin typeface="Times New Roman" panose="02020603050405020304" pitchFamily="18" charset="0"/>
              </a:rPr>
              <a:t>毫无</a:t>
            </a:r>
            <a:r>
              <a:rPr lang="zh-CN" altLang="en-US" sz="2000" dirty="0" smtClean="0">
                <a:latin typeface="Times New Roman" panose="02020603050405020304" pitchFamily="18" charset="0"/>
              </a:rPr>
              <a:t>关系（比如</a:t>
            </a:r>
            <a:r>
              <a:rPr lang="zh-CN" altLang="en-US" sz="2000" dirty="0">
                <a:latin typeface="Times New Roman" panose="02020603050405020304" pitchFamily="18" charset="0"/>
              </a:rPr>
              <a:t>，相互</a:t>
            </a:r>
            <a:r>
              <a:rPr lang="zh-CN" altLang="en-US" sz="2000" dirty="0" smtClean="0">
                <a:latin typeface="Times New Roman" panose="02020603050405020304" pitchFamily="18" charset="0"/>
              </a:rPr>
              <a:t>独立</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但将</a:t>
            </a:r>
            <a:r>
              <a:rPr lang="en-US" altLang="zh-CN" sz="2000" dirty="0">
                <a:latin typeface="Times New Roman" panose="02020603050405020304" pitchFamily="18" charset="0"/>
              </a:rPr>
              <a:t>y</a:t>
            </a:r>
            <a:r>
              <a:rPr lang="zh-CN" altLang="en-US" sz="2000" dirty="0">
                <a:latin typeface="Times New Roman" panose="02020603050405020304" pitchFamily="18" charset="0"/>
              </a:rPr>
              <a:t>对</a:t>
            </a:r>
            <a:r>
              <a:rPr lang="en-US" altLang="zh-CN" sz="2000" dirty="0">
                <a:latin typeface="Times New Roman" panose="02020603050405020304" pitchFamily="18" charset="0"/>
              </a:rPr>
              <a:t>x</a:t>
            </a:r>
            <a:r>
              <a:rPr lang="zh-CN" altLang="en-US" sz="2000" dirty="0">
                <a:latin typeface="Times New Roman" panose="02020603050405020304" pitchFamily="18" charset="0"/>
              </a:rPr>
              <a:t>作</a:t>
            </a:r>
            <a:r>
              <a:rPr lang="en-US" altLang="zh-CN" sz="2000" dirty="0">
                <a:latin typeface="Times New Roman" panose="02020603050405020304" pitchFamily="18" charset="0"/>
              </a:rPr>
              <a:t>OLS </a:t>
            </a:r>
            <a:r>
              <a:rPr lang="zh-CN" altLang="en-US" sz="2000" dirty="0">
                <a:latin typeface="Times New Roman" panose="02020603050405020304" pitchFamily="18" charset="0"/>
              </a:rPr>
              <a:t>回归，也能得到</a:t>
            </a:r>
            <a:r>
              <a:rPr lang="zh-CN" altLang="en-US" sz="2000" dirty="0" smtClean="0">
                <a:latin typeface="Times New Roman" panose="02020603050405020304" pitchFamily="18" charset="0"/>
              </a:rPr>
              <a:t>拟合优度</a:t>
            </a:r>
            <a:r>
              <a:rPr lang="en-US" altLang="zh-CN" sz="2000" dirty="0" smtClean="0">
                <a:latin typeface="Times New Roman" panose="02020603050405020304" pitchFamily="18" charset="0"/>
              </a:rPr>
              <a:t>R</a:t>
            </a:r>
            <a:r>
              <a:rPr lang="en-US" altLang="zh-CN" sz="2000" baseline="30000" dirty="0" smtClean="0">
                <a:latin typeface="Times New Roman" panose="02020603050405020304" pitchFamily="18" charset="0"/>
              </a:rPr>
              <a:t>2</a:t>
            </a:r>
            <a:r>
              <a:rPr lang="en-US" altLang="zh-CN" sz="2000" dirty="0" smtClean="0">
                <a:latin typeface="Times New Roman" panose="02020603050405020304" pitchFamily="18" charset="0"/>
              </a:rPr>
              <a:t> =1</a:t>
            </a:r>
            <a:r>
              <a:rPr lang="zh-CN" altLang="en-US" sz="2000" dirty="0">
                <a:latin typeface="Times New Roman" panose="02020603050405020304" pitchFamily="18" charset="0"/>
              </a:rPr>
              <a:t>的完美拟合</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smtClean="0">
                <a:latin typeface="Times New Roman" panose="02020603050405020304" pitchFamily="18" charset="0"/>
              </a:rPr>
              <a:t>因为在</a:t>
            </a:r>
            <a:r>
              <a:rPr lang="zh-CN" altLang="en-US" sz="2000" dirty="0">
                <a:latin typeface="Times New Roman" panose="02020603050405020304" pitchFamily="18" charset="0"/>
              </a:rPr>
              <a:t>特征向量</a:t>
            </a:r>
            <a:r>
              <a:rPr lang="en-US" altLang="zh-CN" sz="2000" dirty="0">
                <a:latin typeface="Times New Roman" panose="02020603050405020304" pitchFamily="18" charset="0"/>
              </a:rPr>
              <a:t>x</a:t>
            </a:r>
            <a:r>
              <a:rPr lang="zh-CN" altLang="en-US" sz="2000" dirty="0">
                <a:latin typeface="Times New Roman" panose="02020603050405020304" pitchFamily="18" charset="0"/>
              </a:rPr>
              <a:t>所存在的</a:t>
            </a:r>
            <a:r>
              <a:rPr lang="en-US" altLang="zh-CN" sz="2000" dirty="0">
                <a:latin typeface="Times New Roman" panose="02020603050405020304" pitchFamily="18" charset="0"/>
              </a:rPr>
              <a:t>100 </a:t>
            </a:r>
            <a:r>
              <a:rPr lang="zh-CN" altLang="en-US" sz="2000" dirty="0">
                <a:latin typeface="Times New Roman" panose="02020603050405020304" pitchFamily="18" charset="0"/>
              </a:rPr>
              <a:t>维空间中，最多只可能有</a:t>
            </a:r>
            <a:r>
              <a:rPr lang="en-US" altLang="zh-CN" sz="2000" dirty="0">
                <a:latin typeface="Times New Roman" panose="02020603050405020304" pitchFamily="18" charset="0"/>
              </a:rPr>
              <a:t>100 </a:t>
            </a:r>
            <a:r>
              <a:rPr lang="zh-CN" altLang="en-US" sz="2000" dirty="0">
                <a:latin typeface="Times New Roman" panose="02020603050405020304" pitchFamily="18" charset="0"/>
              </a:rPr>
              <a:t>个</a:t>
            </a:r>
            <a:r>
              <a:rPr lang="zh-CN" altLang="en-US" sz="2000" dirty="0" smtClean="0">
                <a:latin typeface="Times New Roman" panose="02020603050405020304" pitchFamily="18" charset="0"/>
              </a:rPr>
              <a:t>线性无关的</a:t>
            </a:r>
            <a:r>
              <a:rPr lang="zh-CN" altLang="en-US" sz="2000" dirty="0">
                <a:latin typeface="Times New Roman" panose="02020603050405020304" pitchFamily="18" charset="0"/>
              </a:rPr>
              <a:t>向量，而</a:t>
            </a:r>
            <a:r>
              <a:rPr lang="zh-CN" altLang="en-US" sz="2000" dirty="0" smtClean="0">
                <a:latin typeface="Times New Roman" panose="02020603050405020304" pitchFamily="18" charset="0"/>
              </a:rPr>
              <a:t>加入</a:t>
            </a:r>
            <a:r>
              <a:rPr lang="en-US" altLang="zh-CN" sz="2000" dirty="0" smtClean="0">
                <a:latin typeface="Times New Roman" panose="02020603050405020304" pitchFamily="18" charset="0"/>
              </a:rPr>
              <a:t>y</a:t>
            </a:r>
            <a:r>
              <a:rPr lang="zh-CN" altLang="en-US" sz="2000" dirty="0" smtClean="0">
                <a:latin typeface="Times New Roman" panose="02020603050405020304" pitchFamily="18" charset="0"/>
              </a:rPr>
              <a:t>向量之后</a:t>
            </a:r>
            <a:r>
              <a:rPr lang="zh-CN" altLang="en-US" sz="2000" dirty="0">
                <a:latin typeface="Times New Roman" panose="02020603050405020304" pitchFamily="18" charset="0"/>
              </a:rPr>
              <a:t>，必然导致线性相关，即</a:t>
            </a:r>
            <a:r>
              <a:rPr lang="en-US" altLang="zh-CN" sz="2000" dirty="0">
                <a:latin typeface="Times New Roman" panose="02020603050405020304" pitchFamily="18" charset="0"/>
              </a:rPr>
              <a:t>y</a:t>
            </a:r>
            <a:r>
              <a:rPr lang="zh-CN" altLang="en-US" sz="2000" dirty="0">
                <a:latin typeface="Times New Roman" panose="02020603050405020304" pitchFamily="18" charset="0"/>
              </a:rPr>
              <a:t>可</a:t>
            </a:r>
            <a:r>
              <a:rPr lang="zh-CN" altLang="en-US" sz="2000" dirty="0" smtClean="0">
                <a:latin typeface="Times New Roman" panose="02020603050405020304" pitchFamily="18" charset="0"/>
              </a:rPr>
              <a:t>由这</a:t>
            </a:r>
            <a:r>
              <a:rPr lang="en-US" altLang="zh-CN" sz="2000" dirty="0">
                <a:latin typeface="Times New Roman" panose="02020603050405020304" pitchFamily="18" charset="0"/>
              </a:rPr>
              <a:t>100 </a:t>
            </a:r>
            <a:r>
              <a:rPr lang="zh-CN" altLang="en-US" sz="2000" dirty="0">
                <a:latin typeface="Times New Roman" panose="02020603050405020304" pitchFamily="18" charset="0"/>
              </a:rPr>
              <a:t>个特征变量所线性表出，故残差为</a:t>
            </a:r>
            <a:r>
              <a:rPr lang="en-US" altLang="zh-CN" sz="2000" dirty="0">
                <a:latin typeface="Times New Roman" panose="02020603050405020304" pitchFamily="18" charset="0"/>
              </a:rPr>
              <a:t>0</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而</a:t>
            </a:r>
            <a:r>
              <a:rPr lang="en-US" altLang="zh-CN" sz="2000" dirty="0" smtClean="0">
                <a:latin typeface="Times New Roman" panose="02020603050405020304" pitchFamily="18" charset="0"/>
              </a:rPr>
              <a:t>R</a:t>
            </a:r>
            <a:r>
              <a:rPr lang="en-US" altLang="zh-CN" sz="2000" baseline="30000" dirty="0" smtClean="0">
                <a:latin typeface="Times New Roman" panose="02020603050405020304" pitchFamily="18" charset="0"/>
              </a:rPr>
              <a:t>2</a:t>
            </a:r>
            <a:r>
              <a:rPr lang="en-US" altLang="zh-CN" sz="2000" dirty="0" smtClean="0">
                <a:latin typeface="Times New Roman" panose="02020603050405020304" pitchFamily="18" charset="0"/>
              </a:rPr>
              <a:t> =1</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28289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高维数据下的线性回归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59B754BF-C2EA-4544-A9C9-8F1DB6112104}"/>
              </a:ext>
            </a:extLst>
          </p:cNvPr>
          <p:cNvSpPr>
            <a:spLocks noGrp="1"/>
          </p:cNvSpPr>
          <p:nvPr>
            <p:ph idx="1"/>
          </p:nvPr>
        </p:nvSpPr>
        <p:spPr>
          <a:xfrm>
            <a:off x="534353" y="1728788"/>
            <a:ext cx="9624060" cy="4990084"/>
          </a:xfrm>
        </p:spPr>
        <p:txBody>
          <a:bodyPr>
            <a:noAutofit/>
          </a:bodyPr>
          <a:lstStyle/>
          <a:p>
            <a:r>
              <a:rPr lang="zh-CN" altLang="en-US" sz="2000" dirty="0">
                <a:latin typeface="Times New Roman" panose="02020603050405020304" pitchFamily="18" charset="0"/>
              </a:rPr>
              <a:t>直观上，对于 </a:t>
            </a:r>
            <a:r>
              <a:rPr lang="en-US" altLang="zh-CN" sz="2000" i="1" dirty="0">
                <a:latin typeface="Times New Roman" panose="02020603050405020304" pitchFamily="18" charset="0"/>
              </a:rPr>
              <a:t>n </a:t>
            </a:r>
            <a:r>
              <a:rPr lang="en-US" altLang="zh-CN" sz="2000" dirty="0">
                <a:latin typeface="Times New Roman" panose="02020603050405020304" pitchFamily="18" charset="0"/>
              </a:rPr>
              <a:t>&lt;</a:t>
            </a:r>
            <a:r>
              <a:rPr lang="en-US" altLang="zh-CN" sz="2000" i="1" dirty="0">
                <a:latin typeface="Times New Roman" panose="02020603050405020304" pitchFamily="18" charset="0"/>
              </a:rPr>
              <a:t>p </a:t>
            </a:r>
            <a:r>
              <a:rPr lang="zh-CN" altLang="en-US" sz="2000" dirty="0">
                <a:latin typeface="Times New Roman" panose="02020603050405020304" pitchFamily="18" charset="0"/>
              </a:rPr>
              <a:t>的高维数据，可用来解释 </a:t>
            </a:r>
            <a:r>
              <a:rPr lang="en-US" altLang="zh-CN" sz="2000" i="1" dirty="0">
                <a:latin typeface="Times New Roman" panose="02020603050405020304" pitchFamily="18" charset="0"/>
              </a:rPr>
              <a:t>y</a:t>
            </a:r>
            <a:r>
              <a:rPr lang="zh-CN" altLang="en-US" sz="2000" dirty="0">
                <a:latin typeface="Times New Roman" panose="02020603050405020304" pitchFamily="18" charset="0"/>
              </a:rPr>
              <a:t>的特征变量</a:t>
            </a:r>
            <a:r>
              <a:rPr lang="en-US" altLang="zh-CN" sz="2000" dirty="0">
                <a:latin typeface="Times New Roman" panose="02020603050405020304" pitchFamily="18" charset="0"/>
              </a:rPr>
              <a:t>x</a:t>
            </a:r>
            <a:r>
              <a:rPr lang="zh-CN" altLang="nn-NO" sz="2000" dirty="0">
                <a:latin typeface="Times New Roman" panose="02020603050405020304" pitchFamily="18" charset="0"/>
              </a:rPr>
              <a:t>太多。</a:t>
            </a:r>
            <a:r>
              <a:rPr lang="zh-CN" altLang="en-US" sz="2000" dirty="0">
                <a:latin typeface="Times New Roman" panose="02020603050405020304" pitchFamily="18" charset="0"/>
              </a:rPr>
              <a:t>如果使用传统的 </a:t>
            </a:r>
            <a:r>
              <a:rPr lang="en-US" altLang="zh-CN" sz="2000" dirty="0">
                <a:latin typeface="Times New Roman" panose="02020603050405020304" pitchFamily="18" charset="0"/>
              </a:rPr>
              <a:t>OLS </a:t>
            </a:r>
            <a:r>
              <a:rPr lang="zh-CN" altLang="en-US" sz="2000" dirty="0">
                <a:latin typeface="Times New Roman" panose="02020603050405020304" pitchFamily="18" charset="0"/>
              </a:rPr>
              <a:t>回归，虽可得到完美的样本内</a:t>
            </a:r>
            <a:r>
              <a:rPr lang="zh-CN" altLang="en-US" sz="2000" dirty="0" smtClean="0">
                <a:latin typeface="Times New Roman" panose="02020603050405020304" pitchFamily="18" charset="0"/>
              </a:rPr>
              <a:t>拟合（</a:t>
            </a:r>
            <a:r>
              <a:rPr lang="en-US" altLang="zh-CN" sz="2000" dirty="0" smtClean="0">
                <a:latin typeface="Times New Roman" panose="02020603050405020304" pitchFamily="18" charset="0"/>
                <a:cs typeface="Times New Roman" panose="02020603050405020304" pitchFamily="18" charset="0"/>
              </a:rPr>
              <a:t>in-sample fit</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但外推预测的效果则可能很差。</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根据此样本数据估计的回归函数，将毫无外推预测的价值；因为</a:t>
            </a:r>
            <a:r>
              <a:rPr lang="en-US" altLang="zh-CN" sz="2000" dirty="0">
                <a:latin typeface="Times New Roman" panose="02020603050405020304" pitchFamily="18" charset="0"/>
              </a:rPr>
              <a:t>y</a:t>
            </a:r>
            <a:r>
              <a:rPr lang="zh-CN" altLang="en-US" sz="2000" dirty="0">
                <a:latin typeface="Times New Roman" panose="02020603050405020304" pitchFamily="18" charset="0"/>
              </a:rPr>
              <a:t>与</a:t>
            </a:r>
            <a:r>
              <a:rPr lang="en-US" altLang="zh-CN" sz="2000" dirty="0">
                <a:latin typeface="Times New Roman" panose="02020603050405020304" pitchFamily="18" charset="0"/>
              </a:rPr>
              <a:t>x</a:t>
            </a:r>
            <a:r>
              <a:rPr lang="zh-CN" altLang="en-US" sz="2000" dirty="0">
                <a:latin typeface="Times New Roman" panose="02020603050405020304" pitchFamily="18" charset="0"/>
              </a:rPr>
              <a:t>事实上相互独立。这种拟合显然过度了，故名</a:t>
            </a:r>
            <a:r>
              <a:rPr lang="zh-CN" altLang="en-US" sz="2000" dirty="0" smtClean="0">
                <a:latin typeface="Times New Roman" panose="02020603050405020304" pitchFamily="18" charset="0"/>
              </a:rPr>
              <a:t>“过拟合”（</a:t>
            </a:r>
            <a:r>
              <a:rPr lang="en-US" altLang="zh-CN" sz="2000" dirty="0" err="1" smtClean="0">
                <a:latin typeface="Times New Roman" panose="02020603050405020304" pitchFamily="18" charset="0"/>
                <a:cs typeface="Times New Roman" panose="02020603050405020304" pitchFamily="18" charset="0"/>
              </a:rPr>
              <a:t>overfit</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因为它不仅拟合了数据中的</a:t>
            </a:r>
            <a:r>
              <a:rPr lang="zh-CN" altLang="en-US" sz="2000" dirty="0" smtClean="0">
                <a:latin typeface="Times New Roman" panose="02020603050405020304" pitchFamily="18" charset="0"/>
              </a:rPr>
              <a:t>信号（</a:t>
            </a:r>
            <a:r>
              <a:rPr lang="en-US" altLang="zh-CN" sz="2000" dirty="0" smtClean="0">
                <a:latin typeface="Times New Roman" panose="02020603050405020304" pitchFamily="18" charset="0"/>
                <a:cs typeface="Times New Roman" panose="02020603050405020304" pitchFamily="18" charset="0"/>
              </a:rPr>
              <a:t>signal</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而且拟合了数据中的很多</a:t>
            </a:r>
            <a:r>
              <a:rPr lang="zh-CN" altLang="en-US" sz="2000" dirty="0" smtClean="0">
                <a:latin typeface="Times New Roman" panose="02020603050405020304" pitchFamily="18" charset="0"/>
              </a:rPr>
              <a:t>噪音（</a:t>
            </a:r>
            <a:r>
              <a:rPr lang="en-US" altLang="zh-CN" sz="2000" dirty="0" smtClean="0">
                <a:latin typeface="Times New Roman" panose="02020603050405020304" pitchFamily="18" charset="0"/>
                <a:cs typeface="Times New Roman" panose="02020603050405020304" pitchFamily="18" charset="0"/>
              </a:rPr>
              <a:t>noise</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在此极端例子中，由于数据中全是噪音而毫无信号，故 </a:t>
            </a:r>
            <a:r>
              <a:rPr lang="en-US" altLang="zh-CN" sz="2000" dirty="0">
                <a:latin typeface="Times New Roman" panose="02020603050405020304" pitchFamily="18" charset="0"/>
                <a:cs typeface="Times New Roman" panose="02020603050405020304" pitchFamily="18" charset="0"/>
              </a:rPr>
              <a:t>OLS </a:t>
            </a:r>
            <a:r>
              <a:rPr lang="zh-CN" altLang="en-US" sz="2000" dirty="0">
                <a:latin typeface="Times New Roman" panose="02020603050405020304" pitchFamily="18" charset="0"/>
              </a:rPr>
              <a:t>完美地拟合了数据中的噪音，自然毫无意义。</a:t>
            </a:r>
            <a:endParaRPr lang="en-US" altLang="zh-CN" sz="2000" dirty="0">
              <a:latin typeface="Times New Roman" panose="02020603050405020304" pitchFamily="18" charset="0"/>
            </a:endParaRPr>
          </a:p>
          <a:p>
            <a:endParaRPr lang="en-US" altLang="zh-CN" sz="2000" dirty="0"/>
          </a:p>
        </p:txBody>
      </p:sp>
    </p:spTree>
    <p:extLst>
      <p:ext uri="{BB962C8B-B14F-4D97-AF65-F5344CB8AC3E}">
        <p14:creationId xmlns:p14="http://schemas.microsoft.com/office/powerpoint/2010/main" val="2995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高维数据下的线性回归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59B754BF-C2EA-4544-A9C9-8F1DB6112104}"/>
                  </a:ext>
                </a:extLst>
              </p:cNvPr>
              <p:cNvSpPr>
                <a:spLocks noGrp="1"/>
              </p:cNvSpPr>
              <p:nvPr>
                <p:ph idx="1"/>
              </p:nvPr>
            </p:nvSpPr>
            <p:spPr>
              <a:xfrm>
                <a:off x="534353" y="1732979"/>
                <a:ext cx="9624060" cy="4990084"/>
              </a:xfrm>
            </p:spPr>
            <p:txBody>
              <a:bodyPr>
                <a:noAutofit/>
              </a:bodyPr>
              <a:lstStyle/>
              <a:p>
                <a:r>
                  <a:rPr lang="zh-CN" altLang="en-US" sz="2000" dirty="0">
                    <a:latin typeface="Times New Roman" panose="02020603050405020304" pitchFamily="18" charset="0"/>
                  </a:rPr>
                  <a:t>对于传统的低维数据，样本容量大于变量个数（</a:t>
                </a:r>
                <a14:m>
                  <m:oMath xmlns:m="http://schemas.openxmlformats.org/officeDocument/2006/math">
                    <m:r>
                      <a:rPr lang="en-US" altLang="zh-CN" sz="2000" i="1">
                        <a:latin typeface="Cambria Math" panose="02040503050406030204" pitchFamily="18" charset="0"/>
                      </a:rPr>
                      <m:t>𝑛</m:t>
                    </m:r>
                    <m:r>
                      <a:rPr lang="en-US" altLang="zh-CN" sz="2000" i="1">
                        <a:latin typeface="Cambria Math" panose="02040503050406030204" pitchFamily="18" charset="0"/>
                      </a:rPr>
                      <m:t>≫</m:t>
                    </m:r>
                    <m:r>
                      <a:rPr lang="en-US" altLang="zh-CN" sz="2000" i="1">
                        <a:latin typeface="Cambria Math" panose="02040503050406030204" pitchFamily="18" charset="0"/>
                      </a:rPr>
                      <m:t>𝑝</m:t>
                    </m:r>
                  </m:oMath>
                </a14:m>
                <a:r>
                  <a:rPr lang="zh-CN" altLang="en-US" sz="2000" dirty="0">
                    <a:latin typeface="Times New Roman" panose="02020603050405020304" pitchFamily="18" charset="0"/>
                  </a:rPr>
                  <a:t>），一般很少出现</a:t>
                </a:r>
                <a:r>
                  <a:rPr lang="zh-CN" altLang="en-US" sz="2000" dirty="0" smtClean="0">
                    <a:latin typeface="Times New Roman" panose="02020603050405020304" pitchFamily="18" charset="0"/>
                  </a:rPr>
                  <a:t>“严格多重共线性”（</a:t>
                </a:r>
                <a:r>
                  <a:rPr lang="en-US" altLang="zh-CN" sz="2000" dirty="0" smtClean="0">
                    <a:latin typeface="Times New Roman" panose="02020603050405020304" pitchFamily="18" charset="0"/>
                    <a:cs typeface="Times New Roman" panose="02020603050405020304" pitchFamily="18" charset="0"/>
                  </a:rPr>
                  <a:t>strict </a:t>
                </a:r>
                <a:r>
                  <a:rPr lang="en-US" altLang="zh-CN" sz="2000" dirty="0" err="1" smtClean="0">
                    <a:latin typeface="Times New Roman" panose="02020603050405020304" pitchFamily="18" charset="0"/>
                    <a:cs typeface="Times New Roman" panose="02020603050405020304" pitchFamily="18" charset="0"/>
                  </a:rPr>
                  <a:t>multicollinearity</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即使偶然出现，只要将多余的变量去掉就行。</a:t>
                </a:r>
                <a:endParaRPr lang="en-US" altLang="zh-CN" sz="2000" dirty="0">
                  <a:latin typeface="Times New Roman" panose="02020603050405020304" pitchFamily="18" charset="0"/>
                </a:endParaRPr>
              </a:p>
              <a:p>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对于</a:t>
                </a:r>
                <a:r>
                  <a:rPr lang="en-US" altLang="zh-CN" sz="2000" dirty="0">
                    <a:latin typeface="Times New Roman" panose="02020603050405020304" pitchFamily="18" charset="0"/>
                  </a:rPr>
                  <a:t>n&lt;p</a:t>
                </a:r>
                <a:r>
                  <a:rPr lang="zh-CN" altLang="en-US" sz="2000" dirty="0">
                    <a:latin typeface="Times New Roman" panose="02020603050405020304" pitchFamily="18" charset="0"/>
                  </a:rPr>
                  <a:t>的高维数据，则严格多重共线性成为常态。</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比如，在</a:t>
                </a:r>
                <a:r>
                  <a:rPr lang="zh-CN" altLang="en-US" sz="2000" dirty="0" smtClean="0">
                    <a:latin typeface="Times New Roman" panose="02020603050405020304" pitchFamily="18" charset="0"/>
                  </a:rPr>
                  <a:t>任意（</a:t>
                </a:r>
                <a:r>
                  <a:rPr lang="en-US" altLang="zh-CN" sz="2000" dirty="0" smtClean="0">
                    <a:latin typeface="Times New Roman" panose="02020603050405020304" pitchFamily="18" charset="0"/>
                  </a:rPr>
                  <a:t>n </a:t>
                </a:r>
                <a:r>
                  <a:rPr lang="en-US" altLang="zh-CN" sz="2000" dirty="0">
                    <a:latin typeface="Times New Roman" panose="02020603050405020304" pitchFamily="18" charset="0"/>
                  </a:rPr>
                  <a:t>+</a:t>
                </a:r>
                <a:r>
                  <a:rPr lang="en-US" altLang="zh-CN" sz="2000" dirty="0" smtClean="0">
                    <a:latin typeface="Times New Roman" panose="02020603050405020304" pitchFamily="18" charset="0"/>
                  </a:rPr>
                  <a:t>1</a:t>
                </a:r>
                <a:r>
                  <a:rPr lang="zh-CN" altLang="en-US" sz="2000" dirty="0" smtClean="0">
                    <a:latin typeface="Times New Roman" panose="02020603050405020304" pitchFamily="18" charset="0"/>
                  </a:rPr>
                  <a:t>）个</a:t>
                </a:r>
                <a:r>
                  <a:rPr lang="zh-CN" altLang="en-US" sz="2000" dirty="0">
                    <a:latin typeface="Times New Roman" panose="02020603050405020304" pitchFamily="18" charset="0"/>
                  </a:rPr>
                  <a:t>变量之间，一般就存在严格多重共线性。</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此时，简单地丢掉导致多重共线性的变量将无济于事，因为需要扔掉很多变量。</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比如，假设样本为</a:t>
                </a:r>
                <a:r>
                  <a:rPr lang="en-US" altLang="zh-CN" sz="2000" dirty="0">
                    <a:latin typeface="Times New Roman" panose="02020603050405020304" pitchFamily="18" charset="0"/>
                  </a:rPr>
                  <a:t>100 </a:t>
                </a:r>
                <a:r>
                  <a:rPr lang="zh-CN" altLang="en-US" sz="2000" dirty="0">
                    <a:latin typeface="Times New Roman" panose="02020603050405020304" pitchFamily="18" charset="0"/>
                  </a:rPr>
                  <a:t>个病人，但有</a:t>
                </a:r>
                <a:r>
                  <a:rPr lang="en-US" altLang="zh-CN" sz="2000" dirty="0">
                    <a:latin typeface="Times New Roman" panose="02020603050405020304" pitchFamily="18" charset="0"/>
                  </a:rPr>
                  <a:t>2 </a:t>
                </a:r>
                <a:r>
                  <a:rPr lang="zh-CN" altLang="en-US" sz="2000" dirty="0">
                    <a:latin typeface="Times New Roman" panose="02020603050405020304" pitchFamily="18" charset="0"/>
                  </a:rPr>
                  <a:t>万个基因的变量，如果通过去掉变量消除严格多重共线性，则难免将婴儿与洗澡水一起倒掉。</a:t>
                </a:r>
                <a:endParaRPr lang="en-US" altLang="zh-CN" sz="2000" dirty="0">
                  <a:latin typeface="Times New Roman" panose="02020603050405020304" pitchFamily="18" charset="0"/>
                </a:endParaRPr>
              </a:p>
            </p:txBody>
          </p:sp>
        </mc:Choice>
        <mc:Fallback xmlns="">
          <p:sp>
            <p:nvSpPr>
              <p:cNvPr id="10" name="内容占位符 2">
                <a:extLst>
                  <a:ext uri="{FF2B5EF4-FFF2-40B4-BE49-F238E27FC236}">
                    <a16:creationId xmlns:a16="http://schemas.microsoft.com/office/drawing/2014/main" id="{59B754BF-C2EA-4544-A9C9-8F1DB6112104}"/>
                  </a:ext>
                </a:extLst>
              </p:cNvPr>
              <p:cNvSpPr>
                <a:spLocks noGrp="1" noRot="1" noChangeAspect="1" noMove="1" noResize="1" noEditPoints="1" noAdjustHandles="1" noChangeArrowheads="1" noChangeShapeType="1" noTextEdit="1"/>
              </p:cNvSpPr>
              <p:nvPr>
                <p:ph idx="1"/>
              </p:nvPr>
            </p:nvSpPr>
            <p:spPr>
              <a:xfrm>
                <a:off x="534353" y="1732979"/>
                <a:ext cx="9624060" cy="4990084"/>
              </a:xfrm>
              <a:blipFill>
                <a:blip r:embed="rId4"/>
                <a:stretch>
                  <a:fillRect l="-444" t="-733" r="-5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89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岭回归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1" name="内容占位符 6">
                <a:extLst>
                  <a:ext uri="{FF2B5EF4-FFF2-40B4-BE49-F238E27FC236}">
                    <a16:creationId xmlns:a16="http://schemas.microsoft.com/office/drawing/2014/main" id="{D607C65F-66A7-4E66-A7E4-3A1C3B58066C}"/>
                  </a:ext>
                </a:extLst>
              </p:cNvPr>
              <p:cNvSpPr>
                <a:spLocks noGrp="1"/>
              </p:cNvSpPr>
              <p:nvPr>
                <p:ph idx="1"/>
              </p:nvPr>
            </p:nvSpPr>
            <p:spPr>
              <a:xfrm>
                <a:off x="534670" y="1764295"/>
                <a:ext cx="9624060" cy="4990084"/>
              </a:xfrm>
            </p:spPr>
            <p:txBody>
              <a:bodyPr>
                <a:normAutofit/>
              </a:bodyPr>
              <a:lstStyle/>
              <a:p>
                <a:r>
                  <a:rPr lang="zh-CN" altLang="en-US" sz="2000" dirty="0"/>
                  <a:t>岭回归只是在 </a:t>
                </a:r>
                <a:r>
                  <a:rPr lang="en-US" altLang="zh-CN" sz="2000" dirty="0">
                    <a:latin typeface="Times New Roman" panose="02020603050405020304" pitchFamily="18" charset="0"/>
                    <a:cs typeface="Times New Roman" panose="02020603050405020304" pitchFamily="18" charset="0"/>
                  </a:rPr>
                  <a:t>OLS </a:t>
                </a:r>
                <a:r>
                  <a:rPr lang="zh-CN" altLang="en-US" sz="2000" dirty="0"/>
                  <a:t>表达式中加入“山岭”</a:t>
                </a:r>
                <a14:m>
                  <m:oMath xmlns:m="http://schemas.openxmlformats.org/officeDocument/2006/math">
                    <m:r>
                      <a:rPr lang="zh-CN" altLang="en-US" sz="2000" i="1">
                        <a:latin typeface="Cambria Math" panose="02040503050406030204" pitchFamily="18" charset="0"/>
                      </a:rPr>
                      <m:t>𝜆</m:t>
                    </m:r>
                    <m:r>
                      <a:rPr lang="zh-CN" altLang="en-US" sz="2000" i="1">
                        <a:latin typeface="Cambria Math" panose="02040503050406030204" pitchFamily="18" charset="0"/>
                      </a:rPr>
                      <m:t>𝐼</m:t>
                    </m:r>
                  </m:oMath>
                </a14:m>
                <a:r>
                  <a:rPr lang="zh-CN" altLang="en-US" sz="2000" dirty="0"/>
                  <a:t>，故名“岭回归”</a:t>
                </a:r>
                <a:r>
                  <a:rPr lang="en-US" altLang="zh-CN" sz="2000" dirty="0">
                    <a:latin typeface="Times New Roman" panose="02020603050405020304" pitchFamily="18" charset="0"/>
                    <a:cs typeface="Times New Roman" panose="02020603050405020304" pitchFamily="18" charset="0"/>
                  </a:rPr>
                  <a:t>(ridge regression)</a:t>
                </a:r>
                <a:r>
                  <a:rPr lang="zh-CN" altLang="en-US" sz="2000" dirty="0"/>
                  <a:t>。其中，参数</a:t>
                </a:r>
                <a14:m>
                  <m:oMath xmlns:m="http://schemas.openxmlformats.org/officeDocument/2006/math">
                    <m:r>
                      <a:rPr lang="zh-CN" altLang="en-US" sz="2000" i="1">
                        <a:latin typeface="Cambria Math" panose="02040503050406030204" pitchFamily="18" charset="0"/>
                      </a:rPr>
                      <m:t>𝜆</m:t>
                    </m:r>
                  </m:oMath>
                </a14:m>
                <a:r>
                  <a:rPr lang="zh-CN" altLang="en-US" sz="2000" dirty="0"/>
                  <a:t> 称为调节</a:t>
                </a:r>
                <a:r>
                  <a:rPr lang="zh-CN" altLang="en-US" sz="2000" dirty="0" smtClean="0"/>
                  <a:t>参数</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tuning parameter</a:t>
                </a:r>
                <a:r>
                  <a:rPr lang="zh-CN" altLang="en-US" sz="2000" dirty="0" smtClean="0">
                    <a:latin typeface="Times New Roman" panose="02020603050405020304" pitchFamily="18" charset="0"/>
                    <a:cs typeface="Times New Roman" panose="02020603050405020304" pitchFamily="18" charset="0"/>
                  </a:rPr>
                  <a:t>）</a:t>
                </a:r>
                <a:r>
                  <a:rPr lang="zh-CN" altLang="en-US" sz="2000" dirty="0" smtClean="0"/>
                  <a:t>。</a:t>
                </a:r>
                <a:endParaRPr lang="en-US" altLang="zh-CN" sz="2000" dirty="0"/>
              </a:p>
              <a:p>
                <a:endParaRPr lang="en-US" altLang="zh-CN" sz="2000" dirty="0" smtClean="0"/>
              </a:p>
              <a:p>
                <a:endParaRPr lang="en-US" altLang="zh-CN" sz="2000" dirty="0"/>
              </a:p>
              <a:p>
                <a:r>
                  <a:rPr lang="zh-CN" altLang="en-US" sz="2000" dirty="0" smtClean="0"/>
                  <a:t>具体而言，在目标函数（损失函数</a:t>
                </a:r>
                <a:r>
                  <a:rPr lang="zh-CN" altLang="en-US" sz="2000" dirty="0"/>
                  <a:t>）</a:t>
                </a:r>
                <a:r>
                  <a:rPr lang="zh-CN" altLang="en-US" sz="2000" dirty="0" smtClean="0"/>
                  <a:t>上</a:t>
                </a:r>
                <a:r>
                  <a:rPr lang="zh-CN" altLang="en-US" sz="2000" dirty="0"/>
                  <a:t>加上如下的惩罚项。其中，参数</a:t>
                </a:r>
                <a14:m>
                  <m:oMath xmlns:m="http://schemas.openxmlformats.org/officeDocument/2006/math">
                    <m:r>
                      <a:rPr lang="zh-CN" altLang="en-US" sz="2000" i="1">
                        <a:latin typeface="Cambria Math" panose="02040503050406030204" pitchFamily="18" charset="0"/>
                      </a:rPr>
                      <m:t>𝜆</m:t>
                    </m:r>
                  </m:oMath>
                </a14:m>
                <a:r>
                  <a:rPr lang="zh-CN" altLang="en-US" sz="2000" dirty="0"/>
                  <a:t>可以通过交叉验证等方式</a:t>
                </a:r>
                <a:r>
                  <a:rPr lang="zh-CN" altLang="en-US" sz="2000" dirty="0" smtClean="0"/>
                  <a:t>获取</a:t>
                </a:r>
                <a:endParaRPr lang="en-US" altLang="zh-CN" sz="2000" dirty="0" smtClean="0"/>
              </a:p>
              <a:p>
                <a:endParaRPr lang="en-US" altLang="zh-CN" sz="2000" dirty="0"/>
              </a:p>
              <a:p>
                <a:endParaRPr lang="en-US" altLang="zh-CN" sz="2000" dirty="0"/>
              </a:p>
              <a:p>
                <a:endParaRPr lang="en-US" altLang="zh-CN" sz="2000" dirty="0"/>
              </a:p>
            </p:txBody>
          </p:sp>
        </mc:Choice>
        <mc:Fallback xmlns="">
          <p:sp>
            <p:nvSpPr>
              <p:cNvPr id="11" name="内容占位符 6">
                <a:extLst>
                  <a:ext uri="{FF2B5EF4-FFF2-40B4-BE49-F238E27FC236}">
                    <a16:creationId xmlns:a16="http://schemas.microsoft.com/office/drawing/2014/main" id="{D607C65F-66A7-4E66-A7E4-3A1C3B58066C}"/>
                  </a:ext>
                </a:extLst>
              </p:cNvPr>
              <p:cNvSpPr>
                <a:spLocks noGrp="1" noRot="1" noChangeAspect="1" noMove="1" noResize="1" noEditPoints="1" noAdjustHandles="1" noChangeArrowheads="1" noChangeShapeType="1" noTextEdit="1"/>
              </p:cNvSpPr>
              <p:nvPr>
                <p:ph idx="1"/>
              </p:nvPr>
            </p:nvSpPr>
            <p:spPr>
              <a:xfrm>
                <a:off x="534670" y="1764295"/>
                <a:ext cx="9624060" cy="4990084"/>
              </a:xfrm>
              <a:blipFill>
                <a:blip r:embed="rId5"/>
                <a:stretch>
                  <a:fillRect l="-444" t="-855" r="-253"/>
                </a:stretch>
              </a:blipFill>
            </p:spPr>
            <p:txBody>
              <a:bodyPr/>
              <a:lstStyle/>
              <a:p>
                <a:r>
                  <a:rPr lang="zh-CN" altLang="en-US">
                    <a:noFill/>
                  </a:rPr>
                  <a:t> </a:t>
                </a:r>
              </a:p>
            </p:txBody>
          </p:sp>
        </mc:Fallback>
      </mc:AlternateContent>
      <p:graphicFrame>
        <p:nvGraphicFramePr>
          <p:cNvPr id="12" name="对象 11">
            <a:extLst>
              <a:ext uri="{FF2B5EF4-FFF2-40B4-BE49-F238E27FC236}">
                <a16:creationId xmlns:a16="http://schemas.microsoft.com/office/drawing/2014/main" id="{C8E9E7CA-AAC8-457F-9A7D-074AC64A8F87}"/>
              </a:ext>
            </a:extLst>
          </p:cNvPr>
          <p:cNvGraphicFramePr>
            <a:graphicFrameLocks noChangeAspect="1"/>
          </p:cNvGraphicFramePr>
          <p:nvPr>
            <p:extLst>
              <p:ext uri="{D42A27DB-BD31-4B8C-83A1-F6EECF244321}">
                <p14:modId xmlns:p14="http://schemas.microsoft.com/office/powerpoint/2010/main" val="1758943251"/>
              </p:ext>
            </p:extLst>
          </p:nvPr>
        </p:nvGraphicFramePr>
        <p:xfrm>
          <a:off x="2782976" y="4077839"/>
          <a:ext cx="3744416" cy="1074218"/>
        </p:xfrm>
        <a:graphic>
          <a:graphicData uri="http://schemas.openxmlformats.org/presentationml/2006/ole">
            <mc:AlternateContent xmlns:mc="http://schemas.openxmlformats.org/markup-compatibility/2006">
              <mc:Choice xmlns:v="urn:schemas-microsoft-com:vml" Requires="v">
                <p:oleObj spid="_x0000_s13372" name="Equation" r:id="rId6" imgW="1549080" imgH="444240" progId="Equation.DSMT4">
                  <p:embed/>
                </p:oleObj>
              </mc:Choice>
              <mc:Fallback>
                <p:oleObj name="Equation" r:id="rId6" imgW="1549080" imgH="444240" progId="Equation.DSMT4">
                  <p:embed/>
                  <p:pic>
                    <p:nvPicPr>
                      <p:cNvPr id="11" name="对象 10">
                        <a:extLst>
                          <a:ext uri="{FF2B5EF4-FFF2-40B4-BE49-F238E27FC236}">
                            <a16:creationId xmlns:a16="http://schemas.microsoft.com/office/drawing/2014/main" id="{C8E9E7CA-AAC8-457F-9A7D-074AC64A8F87}"/>
                          </a:ext>
                        </a:extLst>
                      </p:cNvPr>
                      <p:cNvPicPr/>
                      <p:nvPr/>
                    </p:nvPicPr>
                    <p:blipFill>
                      <a:blip r:embed="rId7"/>
                      <a:stretch>
                        <a:fillRect/>
                      </a:stretch>
                    </p:blipFill>
                    <p:spPr>
                      <a:xfrm>
                        <a:off x="2782976" y="4077839"/>
                        <a:ext cx="3744416" cy="1074218"/>
                      </a:xfrm>
                      <a:prstGeom prst="rect">
                        <a:avLst/>
                      </a:prstGeom>
                    </p:spPr>
                  </p:pic>
                </p:oleObj>
              </mc:Fallback>
            </mc:AlternateContent>
          </a:graphicData>
        </a:graphic>
      </p:graphicFrame>
    </p:spTree>
    <p:extLst>
      <p:ext uri="{BB962C8B-B14F-4D97-AF65-F5344CB8AC3E}">
        <p14:creationId xmlns:p14="http://schemas.microsoft.com/office/powerpoint/2010/main" val="122654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岭回归最优化问题</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4" name="文本框 13"/>
              <p:cNvSpPr txBox="1"/>
              <p:nvPr/>
            </p:nvSpPr>
            <p:spPr>
              <a:xfrm>
                <a:off x="725365" y="1728788"/>
                <a:ext cx="9433048" cy="352808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smtClean="0">
                    <a:latin typeface="Times New Roman" panose="02020603050405020304" pitchFamily="18" charset="0"/>
                  </a:rPr>
                  <a:t>定理</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岭回归</a:t>
                </a:r>
                <a:r>
                  <a:rPr lang="zh-CN" altLang="en-US" sz="2000" dirty="0" smtClean="0">
                    <a:latin typeface="Times New Roman" panose="02020603050405020304" pitchFamily="18" charset="0"/>
                  </a:rPr>
                  <a:t>问题的</a:t>
                </a:r>
                <a:r>
                  <a:rPr lang="zh-CN" altLang="en-US" sz="2000" dirty="0">
                    <a:latin typeface="Times New Roman" panose="02020603050405020304" pitchFamily="18" charset="0"/>
                  </a:rPr>
                  <a:t>解由下式给</a:t>
                </a:r>
                <a:r>
                  <a:rPr lang="zh-CN" altLang="en-US" sz="2000" dirty="0" smtClean="0">
                    <a:latin typeface="Times New Roman" panose="02020603050405020304" pitchFamily="18" charset="0"/>
                  </a:rPr>
                  <a:t>出</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r>
                        <a:rPr lang="en-US" altLang="zh-CN" sz="2000" b="0" i="1" dirty="0" smtClean="0">
                          <a:latin typeface="Cambria Math" panose="02040503050406030204" pitchFamily="18" charset="0"/>
                        </a:rPr>
                        <m:t>=</m:t>
                      </m:r>
                      <m:sSup>
                        <m:sSupPr>
                          <m:ctrlPr>
                            <a:rPr lang="en-US" altLang="zh-CN" sz="2000" b="0" i="1" dirty="0" smtClean="0">
                              <a:latin typeface="Cambria Math" panose="02040503050406030204" pitchFamily="18" charset="0"/>
                            </a:rPr>
                          </m:ctrlPr>
                        </m:sSupPr>
                        <m:e>
                          <m:d>
                            <m:dPr>
                              <m:ctrlPr>
                                <a:rPr lang="en-US" altLang="zh-CN" sz="2000" b="0" i="1" dirty="0" smtClean="0">
                                  <a:latin typeface="Cambria Math" panose="02040503050406030204" pitchFamily="18" charset="0"/>
                                </a:rPr>
                              </m:ctrlPr>
                            </m:dPr>
                            <m:e>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𝑋</m:t>
                                  </m:r>
                                </m:e>
                                <m:sup>
                                  <m:r>
                                    <a:rPr lang="en-US" altLang="zh-CN" sz="2000" b="0" i="1" dirty="0" smtClean="0">
                                      <a:latin typeface="Cambria Math" panose="02040503050406030204" pitchFamily="18" charset="0"/>
                                    </a:rPr>
                                    <m:t>𝑇</m:t>
                                  </m:r>
                                </m:sup>
                              </m:sSup>
                              <m:r>
                                <a:rPr lang="en-US" altLang="zh-CN" sz="2000" b="0" i="1" dirty="0" smtClean="0">
                                  <a:latin typeface="Cambria Math" panose="02040503050406030204" pitchFamily="18" charset="0"/>
                                </a:rPr>
                                <m:t>𝑋</m:t>
                              </m:r>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𝜆</m:t>
                              </m:r>
                              <m:r>
                                <a:rPr lang="en-US" altLang="zh-CN" sz="2000" b="0" i="1" dirty="0" smtClean="0">
                                  <a:latin typeface="Cambria Math" panose="02040503050406030204" pitchFamily="18" charset="0"/>
                                </a:rPr>
                                <m:t>𝐼</m:t>
                              </m:r>
                            </m:e>
                          </m:d>
                        </m:e>
                        <m:sup>
                          <m:r>
                            <a:rPr lang="en-US" altLang="zh-CN" sz="2000" b="0" i="1" dirty="0" smtClean="0">
                              <a:latin typeface="Cambria Math" panose="02040503050406030204" pitchFamily="18" charset="0"/>
                            </a:rPr>
                            <m:t>−1</m:t>
                          </m:r>
                        </m:sup>
                      </m:sSup>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𝑋</m:t>
                          </m:r>
                        </m:e>
                        <m:sup>
                          <m:r>
                            <a:rPr lang="en-US" altLang="zh-CN" sz="2000" b="0" i="1" dirty="0" smtClean="0">
                              <a:latin typeface="Cambria Math" panose="02040503050406030204" pitchFamily="18" charset="0"/>
                            </a:rPr>
                            <m:t>𝑇</m:t>
                          </m:r>
                        </m:sup>
                      </m:sSup>
                      <m:r>
                        <a:rPr lang="en-US" altLang="zh-CN" sz="2000" b="0" i="1" dirty="0" smtClean="0">
                          <a:latin typeface="Cambria Math" panose="02040503050406030204" pitchFamily="18" charset="0"/>
                        </a:rPr>
                        <m:t>𝑦</m:t>
                      </m:r>
                    </m:oMath>
                  </m:oMathPara>
                </a14:m>
                <a:endParaRPr lang="en-US" altLang="zh-CN" sz="2000" b="0" dirty="0" smtClean="0">
                  <a:latin typeface="Times New Roman" panose="02020603050405020304" pitchFamily="18" charset="0"/>
                </a:endParaRPr>
              </a:p>
              <a:p>
                <a:endParaRPr lang="en-US" altLang="zh-CN" sz="2000" b="0" dirty="0" smtClean="0">
                  <a:latin typeface="Times New Roman" panose="02020603050405020304" pitchFamily="18" charset="0"/>
                </a:endParaRPr>
              </a:p>
              <a:p>
                <a:pPr marL="342900" indent="-342900">
                  <a:buFont typeface="Arial" panose="020B0604020202020204" pitchFamily="34" charset="0"/>
                  <a:buChar char="•"/>
                </a:pPr>
                <a:r>
                  <a:rPr lang="zh-CN" altLang="en-US" sz="2000" dirty="0" smtClean="0">
                    <a:latin typeface="Times New Roman" panose="02020603050405020304" pitchFamily="18" charset="0"/>
                  </a:rPr>
                  <a:t>注意到岭回归解与</a:t>
                </a:r>
                <a:r>
                  <a:rPr lang="zh-CN" altLang="en-US" sz="2000" dirty="0">
                    <a:latin typeface="Times New Roman" panose="02020603050405020304" pitchFamily="18" charset="0"/>
                  </a:rPr>
                  <a:t>普通最小二乘解的相似性，但在对角线下方添加了</a:t>
                </a:r>
                <a:r>
                  <a:rPr lang="zh-CN" altLang="en-US" sz="2000" dirty="0" smtClean="0">
                    <a:latin typeface="Times New Roman" panose="02020603050405020304" pitchFamily="18" charset="0"/>
                  </a:rPr>
                  <a:t>“山岭”（</a:t>
                </a:r>
                <a:r>
                  <a:rPr lang="en-US" altLang="zh-CN" sz="2000" dirty="0" smtClean="0">
                    <a:latin typeface="Times New Roman" panose="02020603050405020304" pitchFamily="18" charset="0"/>
                  </a:rPr>
                  <a:t>ridge</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smtClean="0">
                  <a:latin typeface="Times New Roman" panose="02020603050405020304" pitchFamily="18" charset="0"/>
                </a:endParaRPr>
              </a:p>
              <a:p>
                <a:pPr marL="342900" indent="-342900">
                  <a:buFont typeface="Arial" panose="020B0604020202020204" pitchFamily="34" charset="0"/>
                  <a:buChar char="•"/>
                </a:pPr>
                <a:r>
                  <a:rPr lang="zh-CN" altLang="en-US" sz="2000" b="1" dirty="0" smtClean="0">
                    <a:latin typeface="Times New Roman" panose="02020603050405020304" pitchFamily="18" charset="0"/>
                  </a:rPr>
                  <a:t>推论</a:t>
                </a:r>
                <a:r>
                  <a:rPr lang="en-US" altLang="zh-CN" sz="2000" b="1" dirty="0" smtClean="0">
                    <a:latin typeface="Times New Roman" panose="02020603050405020304" pitchFamily="18" charset="0"/>
                  </a:rPr>
                  <a:t>1</a:t>
                </a:r>
                <a:r>
                  <a:rPr lang="zh-CN" altLang="en-US" sz="2000" dirty="0" smtClean="0">
                    <a:latin typeface="Times New Roman" panose="02020603050405020304" pitchFamily="18" charset="0"/>
                  </a:rPr>
                  <a:t>：当</a:t>
                </a:r>
                <a14:m>
                  <m:oMath xmlns:m="http://schemas.openxmlformats.org/officeDocument/2006/math">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→0</m:t>
                    </m:r>
                  </m:oMath>
                </a14:m>
                <a:r>
                  <a:rPr lang="zh-CN" altLang="en-US" sz="2000" dirty="0" smtClean="0">
                    <a:latin typeface="Times New Roman" panose="02020603050405020304" pitchFamily="18" charset="0"/>
                  </a:rPr>
                  <a:t>，</a:t>
                </a:r>
                <a14:m>
                  <m:oMath xmlns:m="http://schemas.openxmlformats.org/officeDocument/2006/math">
                    <m:sSup>
                      <m:sSupPr>
                        <m:ctrlPr>
                          <a:rPr lang="en-US" altLang="zh-CN" sz="2000" b="0" i="1" dirty="0" smtClean="0">
                            <a:latin typeface="Cambria Math" panose="02040503050406030204" pitchFamily="18" charset="0"/>
                          </a:rPr>
                        </m:ctrlPr>
                      </m:sSup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𝛽</m:t>
                            </m:r>
                          </m:e>
                        </m:acc>
                      </m:e>
                      <m:sup>
                        <m:r>
                          <a:rPr lang="en-US" altLang="zh-CN" sz="2000" b="0" i="1" dirty="0" smtClean="0">
                            <a:latin typeface="Cambria Math" panose="02040503050406030204" pitchFamily="18" charset="0"/>
                          </a:rPr>
                          <m:t>𝑟𝑖𝑑𝑔𝑒</m:t>
                        </m:r>
                      </m:sup>
                    </m:sSup>
                    <m:r>
                      <a:rPr lang="en-US" altLang="zh-CN" sz="2000" b="0" i="1" dirty="0" smtClean="0">
                        <a:latin typeface="Cambria Math" panose="02040503050406030204" pitchFamily="18" charset="0"/>
                      </a:rPr>
                      <m:t>→</m:t>
                    </m:r>
                    <m:sSup>
                      <m:sSupPr>
                        <m:ctrlPr>
                          <a:rPr lang="en-US" altLang="zh-CN" sz="2000" b="0" i="1" dirty="0" smtClean="0">
                            <a:latin typeface="Cambria Math" panose="02040503050406030204" pitchFamily="18" charset="0"/>
                          </a:rPr>
                        </m:ctrlPr>
                      </m:sSup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𝛽</m:t>
                            </m:r>
                          </m:e>
                        </m:acc>
                      </m:e>
                      <m:sup>
                        <m:r>
                          <a:rPr lang="en-US" altLang="zh-CN" sz="2000" b="0" i="1" dirty="0" smtClean="0">
                            <a:latin typeface="Cambria Math" panose="02040503050406030204" pitchFamily="18" charset="0"/>
                          </a:rPr>
                          <m:t>𝑂𝐿𝑆</m:t>
                        </m:r>
                      </m:sup>
                    </m:sSup>
                  </m:oMath>
                </a14:m>
                <a:endParaRPr lang="en-US" altLang="zh-CN" sz="2000" b="0" dirty="0" smtClean="0">
                  <a:latin typeface="Times New Roman" panose="02020603050405020304" pitchFamily="18" charset="0"/>
                </a:endParaRPr>
              </a:p>
              <a:p>
                <a:endParaRPr lang="en-US" altLang="zh-CN" sz="2000" b="0" dirty="0" smtClean="0">
                  <a:latin typeface="Times New Roman" panose="02020603050405020304" pitchFamily="18" charset="0"/>
                </a:endParaRPr>
              </a:p>
              <a:p>
                <a:pPr marL="342900" indent="-342900">
                  <a:buFont typeface="Arial" panose="020B0604020202020204" pitchFamily="34" charset="0"/>
                  <a:buChar char="•"/>
                </a:pPr>
                <a:r>
                  <a:rPr lang="zh-CN" altLang="en-US" sz="2000" b="1" dirty="0" smtClean="0">
                    <a:latin typeface="Times New Roman" panose="02020603050405020304" pitchFamily="18" charset="0"/>
                  </a:rPr>
                  <a:t>推论</a:t>
                </a:r>
                <a:r>
                  <a:rPr lang="en-US" altLang="zh-CN" sz="2000" b="1" dirty="0" smtClean="0">
                    <a:latin typeface="Times New Roman" panose="02020603050405020304" pitchFamily="18" charset="0"/>
                  </a:rPr>
                  <a:t>2</a:t>
                </a:r>
                <a:r>
                  <a:rPr lang="zh-CN" altLang="en-US" sz="2000" dirty="0" smtClean="0">
                    <a:latin typeface="Times New Roman" panose="02020603050405020304" pitchFamily="18" charset="0"/>
                  </a:rPr>
                  <a:t>：当</a:t>
                </a:r>
                <a14:m>
                  <m:oMath xmlns:m="http://schemas.openxmlformats.org/officeDocument/2006/math">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m:t>
                    </m:r>
                  </m:oMath>
                </a14:m>
                <a:r>
                  <a:rPr lang="zh-CN" altLang="en-US" sz="2000" b="0" dirty="0" smtClean="0">
                    <a:latin typeface="Times New Roman" panose="02020603050405020304" pitchFamily="18" charset="0"/>
                  </a:rPr>
                  <a:t>，</a:t>
                </a:r>
                <a14:m>
                  <m:oMath xmlns:m="http://schemas.openxmlformats.org/officeDocument/2006/math">
                    <m:sSup>
                      <m:sSupPr>
                        <m:ctrlPr>
                          <a:rPr lang="en-US" altLang="zh-CN" sz="2000" b="0" i="1" dirty="0" smtClean="0">
                            <a:latin typeface="Cambria Math" panose="02040503050406030204" pitchFamily="18" charset="0"/>
                          </a:rPr>
                        </m:ctrlPr>
                      </m:sSup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𝛽</m:t>
                            </m:r>
                          </m:e>
                        </m:acc>
                      </m:e>
                      <m:sup>
                        <m:r>
                          <a:rPr lang="en-US" altLang="zh-CN" sz="2000" b="0" i="1" dirty="0" smtClean="0">
                            <a:latin typeface="Cambria Math" panose="02040503050406030204" pitchFamily="18" charset="0"/>
                          </a:rPr>
                          <m:t>𝑟𝑖𝑑𝑔𝑒</m:t>
                        </m:r>
                      </m:sup>
                    </m:sSup>
                    <m:r>
                      <a:rPr lang="en-US" altLang="zh-CN" sz="2000" b="0" i="1" dirty="0" smtClean="0">
                        <a:latin typeface="Cambria Math" panose="02040503050406030204" pitchFamily="18" charset="0"/>
                      </a:rPr>
                      <m:t>→0</m:t>
                    </m:r>
                  </m:oMath>
                </a14:m>
                <a:endParaRPr lang="en-US" altLang="zh-CN" sz="2000" b="0" dirty="0" smtClean="0">
                  <a:latin typeface="Times New Roman" panose="02020603050405020304" pitchFamily="18" charset="0"/>
                </a:endParaRPr>
              </a:p>
              <a:p>
                <a:endParaRPr lang="zh-CN" altLang="en-US" sz="20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25365" y="1728788"/>
                <a:ext cx="9433048" cy="3528082"/>
              </a:xfrm>
              <a:prstGeom prst="rect">
                <a:avLst/>
              </a:prstGeom>
              <a:blipFill>
                <a:blip r:embed="rId4"/>
                <a:stretch>
                  <a:fillRect l="-582" t="-1384" r="-6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6705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2" name="矩形 1"/>
          <p:cNvSpPr>
            <a:spLocks noChangeArrowheads="1"/>
          </p:cNvSpPr>
          <p:nvPr/>
        </p:nvSpPr>
        <p:spPr bwMode="auto">
          <a:xfrm>
            <a:off x="646113" y="100168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对</a:t>
            </a:r>
            <a:r>
              <a:rPr lang="en-US" altLang="zh-CN" sz="2800" b="1" dirty="0">
                <a:latin typeface="Times New Roman" panose="02020603050405020304" pitchFamily="18" charset="0"/>
                <a:cs typeface="Times New Roman" panose="02020603050405020304" pitchFamily="18" charset="0"/>
              </a:rPr>
              <a:t>OLS</a:t>
            </a:r>
            <a:r>
              <a:rPr lang="zh-CN" altLang="en-US" sz="2800" b="1" dirty="0">
                <a:latin typeface="Times New Roman" panose="02020603050405020304" pitchFamily="18" charset="0"/>
                <a:cs typeface="Times New Roman" panose="02020603050405020304" pitchFamily="18" charset="0"/>
              </a:rPr>
              <a:t>回归系数进行</a:t>
            </a:r>
            <a:r>
              <a:rPr lang="en-US" altLang="zh-CN" sz="2800" b="1" i="1" dirty="0">
                <a:latin typeface="Times New Roman" panose="02020603050405020304" pitchFamily="18" charset="0"/>
                <a:cs typeface="Times New Roman" panose="02020603050405020304" pitchFamily="18" charset="0"/>
              </a:rPr>
              <a:t>shrinkage</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9" name="文本框 8"/>
              <p:cNvSpPr txBox="1"/>
              <p:nvPr/>
            </p:nvSpPr>
            <p:spPr>
              <a:xfrm>
                <a:off x="738188" y="1628708"/>
                <a:ext cx="9420542" cy="38404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b="1" dirty="0"/>
                  <a:t>推论：</a:t>
                </a:r>
                <a:r>
                  <a:rPr lang="zh-CN" altLang="en-US" sz="2000" dirty="0"/>
                  <a:t>在</a:t>
                </a:r>
                <a:r>
                  <a:rPr lang="en-US" altLang="zh-CN" sz="2000" dirty="0"/>
                  <a:t>X</a:t>
                </a:r>
                <a:r>
                  <a:rPr lang="zh-CN" altLang="en-US" sz="2000" dirty="0"/>
                  <a:t>为正交矩阵的特殊情况下</a:t>
                </a:r>
                <a:endParaRPr lang="en-US" altLang="zh-CN" sz="2000" dirty="0"/>
              </a:p>
              <a:p>
                <a:pPr>
                  <a:lnSpc>
                    <a:spcPct val="150000"/>
                  </a:lnSpc>
                </a:pPr>
                <a14:m>
                  <m:oMathPara xmlns:m="http://schemas.openxmlformats.org/officeDocument/2006/math">
                    <m:oMathParaPr>
                      <m:jc m:val="centerGroup"/>
                    </m:oMathParaPr>
                    <m:oMath xmlns:m="http://schemas.openxmlformats.org/officeDocument/2006/math">
                      <m:sSubSup>
                        <m:sSubSupPr>
                          <m:ctrlPr>
                            <a:rPr lang="en-US" altLang="zh-CN" sz="2000" b="0" i="1" dirty="0" smtClean="0">
                              <a:latin typeface="Cambria Math" panose="02040503050406030204" pitchFamily="18" charset="0"/>
                            </a:rPr>
                          </m:ctrlPr>
                        </m:sSub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e>
                        <m:sub>
                          <m:r>
                            <a:rPr lang="en-US" altLang="zh-CN" sz="2000" b="0" i="1" dirty="0" smtClean="0">
                              <a:latin typeface="Cambria Math" panose="02040503050406030204" pitchFamily="18" charset="0"/>
                            </a:rPr>
                            <m:t>𝐽</m:t>
                          </m:r>
                        </m:sub>
                        <m:sup>
                          <m:r>
                            <a:rPr lang="en-US" altLang="zh-CN" sz="2000" b="0" i="1" dirty="0" smtClean="0">
                              <a:latin typeface="Cambria Math" panose="02040503050406030204" pitchFamily="18" charset="0"/>
                            </a:rPr>
                            <m:t>𝑟𝑖𝑑𝑔𝑒</m:t>
                          </m:r>
                        </m:sup>
                      </m:sSubSup>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sSubSup>
                            <m:sSubSupPr>
                              <m:ctrlPr>
                                <a:rPr lang="en-US" altLang="zh-CN" sz="2000" b="0" i="1" dirty="0" smtClean="0">
                                  <a:latin typeface="Cambria Math" panose="02040503050406030204" pitchFamily="18" charset="0"/>
                                </a:rPr>
                              </m:ctrlPr>
                            </m:sSubSup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𝛽</m:t>
                                  </m:r>
                                </m:e>
                              </m:acc>
                            </m:e>
                            <m:sub>
                              <m:r>
                                <a:rPr lang="en-US" altLang="zh-CN" sz="2000" b="0" i="1" dirty="0" smtClean="0">
                                  <a:latin typeface="Cambria Math" panose="02040503050406030204" pitchFamily="18" charset="0"/>
                                </a:rPr>
                                <m:t>𝐽</m:t>
                              </m:r>
                            </m:sub>
                            <m:sup>
                              <m:r>
                                <a:rPr lang="en-US" altLang="zh-CN" sz="2000" b="0" i="1" dirty="0" smtClean="0">
                                  <a:latin typeface="Cambria Math" panose="02040503050406030204" pitchFamily="18" charset="0"/>
                                </a:rPr>
                                <m:t>𝑂𝐿𝑆</m:t>
                              </m:r>
                            </m:sup>
                          </m:sSubSup>
                        </m:num>
                        <m:den>
                          <m:r>
                            <a:rPr lang="en-US" altLang="zh-CN" sz="2000" b="0" i="1" dirty="0" smtClean="0">
                              <a:latin typeface="Cambria Math" panose="02040503050406030204" pitchFamily="18" charset="0"/>
                            </a:rPr>
                            <m:t>1+</m:t>
                          </m:r>
                          <m:r>
                            <a:rPr lang="en-US" altLang="zh-CN" sz="2000" b="0" i="1" dirty="0" smtClean="0">
                              <a:latin typeface="Cambria Math" panose="02040503050406030204" pitchFamily="18" charset="0"/>
                            </a:rPr>
                            <m:t>𝜆</m:t>
                          </m:r>
                        </m:den>
                      </m:f>
                    </m:oMath>
                  </m:oMathPara>
                </a14:m>
                <a:endParaRPr lang="en-US" altLang="zh-CN" sz="2000" dirty="0" smtClean="0"/>
              </a:p>
              <a:p>
                <a:pPr>
                  <a:lnSpc>
                    <a:spcPct val="150000"/>
                  </a:lnSpc>
                </a:pPr>
                <a:endParaRPr lang="en-US" altLang="zh-CN" sz="2000" dirty="0"/>
              </a:p>
              <a:p>
                <a:pPr marL="342900" indent="-342900">
                  <a:lnSpc>
                    <a:spcPct val="150000"/>
                  </a:lnSpc>
                  <a:buFont typeface="Arial" panose="020B0604020202020204" pitchFamily="34" charset="0"/>
                  <a:buChar char="•"/>
                </a:pPr>
                <a:r>
                  <a:rPr lang="zh-CN" altLang="en-US" sz="2000" dirty="0" smtClean="0"/>
                  <a:t>岭回归的基本特征：收缩（</a:t>
                </a:r>
                <a:r>
                  <a:rPr lang="en-US" altLang="zh-CN" sz="2000" dirty="0" smtClean="0">
                    <a:latin typeface="Times New Roman" panose="02020603050405020304" pitchFamily="18" charset="0"/>
                    <a:cs typeface="Times New Roman" panose="02020603050405020304" pitchFamily="18" charset="0"/>
                  </a:rPr>
                  <a:t>shrinkage</a:t>
                </a:r>
                <a:r>
                  <a:rPr lang="zh-CN" altLang="en-US" sz="2000" dirty="0" smtClean="0"/>
                  <a:t>）</a:t>
                </a:r>
                <a:endParaRPr lang="en-US" altLang="zh-CN" sz="2000" dirty="0" smtClean="0"/>
              </a:p>
              <a:p>
                <a:pPr marL="342900" indent="-342900">
                  <a:lnSpc>
                    <a:spcPct val="150000"/>
                  </a:lnSpc>
                  <a:buFont typeface="Arial" panose="020B0604020202020204" pitchFamily="34" charset="0"/>
                  <a:buChar char="•"/>
                </a:pPr>
                <a:endParaRPr lang="en-US" altLang="zh-CN" sz="2000" dirty="0" smtClean="0"/>
              </a:p>
              <a:p>
                <a:pPr marL="342900" indent="-342900">
                  <a:lnSpc>
                    <a:spcPct val="150000"/>
                  </a:lnSpc>
                  <a:buFont typeface="Arial" panose="020B0604020202020204" pitchFamily="34" charset="0"/>
                  <a:buChar char="•"/>
                </a:pPr>
                <a:r>
                  <a:rPr lang="zh-CN" altLang="en-US" sz="2000" dirty="0" smtClean="0"/>
                  <a:t>应用</a:t>
                </a:r>
                <a:r>
                  <a:rPr lang="zh-CN" altLang="en-US" sz="2000" dirty="0"/>
                  <a:t>岭回归</a:t>
                </a:r>
                <a:r>
                  <a:rPr lang="zh-CN" altLang="en-US" sz="2000" dirty="0" smtClean="0"/>
                  <a:t>惩罚项具有将</a:t>
                </a:r>
                <a:r>
                  <a:rPr lang="zh-CN" altLang="en-US" sz="2000" dirty="0"/>
                  <a:t>估计值缩小到零的</a:t>
                </a:r>
                <a:r>
                  <a:rPr lang="zh-CN" altLang="en-US" sz="2000" dirty="0" smtClean="0"/>
                  <a:t>效果</a:t>
                </a:r>
                <a:r>
                  <a:rPr lang="en-US" altLang="zh-CN" sz="2000" dirty="0" smtClean="0"/>
                  <a:t>——</a:t>
                </a:r>
                <a:r>
                  <a:rPr lang="zh-CN" altLang="en-US" sz="2000" dirty="0" smtClean="0"/>
                  <a:t>引入</a:t>
                </a:r>
                <a:r>
                  <a:rPr lang="zh-CN" altLang="en-US" sz="2000" dirty="0"/>
                  <a:t>了偏差，但减少了估计值的方差</a:t>
                </a:r>
              </a:p>
            </p:txBody>
          </p:sp>
        </mc:Choice>
        <mc:Fallback xmlns="">
          <p:sp>
            <p:nvSpPr>
              <p:cNvPr id="9" name="文本框 8"/>
              <p:cNvSpPr txBox="1">
                <a:spLocks noRot="1" noChangeAspect="1" noMove="1" noResize="1" noEditPoints="1" noAdjustHandles="1" noChangeArrowheads="1" noChangeShapeType="1" noTextEdit="1"/>
              </p:cNvSpPr>
              <p:nvPr/>
            </p:nvSpPr>
            <p:spPr>
              <a:xfrm>
                <a:off x="738188" y="1628708"/>
                <a:ext cx="9420542" cy="3840410"/>
              </a:xfrm>
              <a:prstGeom prst="rect">
                <a:avLst/>
              </a:prstGeom>
              <a:blipFill>
                <a:blip r:embed="rId4"/>
                <a:stretch>
                  <a:fillRect l="-583" r="-3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8421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cs typeface="Times New Roman" panose="02020603050405020304" pitchFamily="18" charset="0"/>
              </a:rPr>
              <a:t>岭回归的</a:t>
            </a:r>
            <a:r>
              <a:rPr lang="en-US" altLang="zh-CN" sz="2800" b="1" dirty="0">
                <a:latin typeface="Times New Roman" panose="02020603050405020304" pitchFamily="18" charset="0"/>
                <a:cs typeface="Times New Roman" panose="02020603050405020304" pitchFamily="18" charset="0"/>
              </a:rPr>
              <a:t>Bias</a:t>
            </a:r>
            <a:r>
              <a:rPr lang="zh-CN" altLang="en-US" sz="2800" b="1" dirty="0">
                <a:latin typeface="Times New Roman" panose="02020603050405020304" pitchFamily="18" charset="0"/>
                <a:cs typeface="Times New Roman" panose="02020603050405020304" pitchFamily="18" charset="0"/>
              </a:rPr>
              <a:t>和</a:t>
            </a:r>
            <a:r>
              <a:rPr lang="en-US" altLang="zh-CN" sz="2800" b="1" dirty="0">
                <a:latin typeface="Times New Roman" panose="02020603050405020304" pitchFamily="18" charset="0"/>
                <a:cs typeface="Times New Roman" panose="02020603050405020304" pitchFamily="18" charset="0"/>
              </a:rPr>
              <a:t>Variance</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91035D4C-180A-403B-9136-E415211E4980}"/>
                  </a:ext>
                </a:extLst>
              </p:cNvPr>
              <p:cNvSpPr>
                <a:spLocks noGrp="1"/>
              </p:cNvSpPr>
              <p:nvPr>
                <p:ph idx="1"/>
              </p:nvPr>
            </p:nvSpPr>
            <p:spPr>
              <a:xfrm>
                <a:off x="478816" y="1413654"/>
                <a:ext cx="10716234" cy="5445934"/>
              </a:xfrm>
            </p:spPr>
            <p:txBody>
              <a:bodyPr>
                <a:noAutofit/>
              </a:bodyPr>
              <a:lstStyle/>
              <a:p>
                <a:pPr>
                  <a:lnSpc>
                    <a:spcPct val="140000"/>
                  </a:lnSpc>
                </a:pPr>
                <a:r>
                  <a:rPr lang="zh-CN" altLang="en-US" sz="2000" dirty="0" smtClean="0">
                    <a:latin typeface="Times New Roman" panose="02020603050405020304" pitchFamily="18" charset="0"/>
                  </a:rPr>
                  <a:t>岭回归是对最小二乘回归的一种补充，它损失了无偏性，来换取高的数值稳定性，从而得到较高的计算精度</a:t>
                </a:r>
                <a:endParaRPr lang="en-US" altLang="zh-CN" sz="2000" dirty="0" smtClean="0">
                  <a:latin typeface="Times New Roman" panose="02020603050405020304" pitchFamily="18" charset="0"/>
                </a:endParaRPr>
              </a:p>
              <a:p>
                <a:pPr>
                  <a:lnSpc>
                    <a:spcPct val="140000"/>
                  </a:lnSpc>
                </a:pPr>
                <a:endParaRPr lang="en-US" altLang="zh-CN" sz="2000" dirty="0">
                  <a:latin typeface="Times New Roman" panose="02020603050405020304" pitchFamily="18" charset="0"/>
                </a:endParaRPr>
              </a:p>
              <a:p>
                <a:pPr>
                  <a:lnSpc>
                    <a:spcPct val="140000"/>
                  </a:lnSpc>
                </a:pPr>
                <a:r>
                  <a:rPr lang="zh-CN" altLang="en-US" sz="2000" dirty="0" smtClean="0">
                    <a:latin typeface="Times New Roman" panose="02020603050405020304" pitchFamily="18" charset="0"/>
                  </a:rPr>
                  <a:t>以下将分别比较</a:t>
                </a:r>
                <a:r>
                  <a:rPr lang="en-US" altLang="zh-CN" sz="2000" dirty="0" smtClean="0">
                    <a:latin typeface="Times New Roman" panose="02020603050405020304" pitchFamily="18" charset="0"/>
                  </a:rPr>
                  <a:t>OLS</a:t>
                </a:r>
                <a:r>
                  <a:rPr lang="zh-CN" altLang="en-US" sz="2000" dirty="0" smtClean="0">
                    <a:latin typeface="Times New Roman" panose="02020603050405020304" pitchFamily="18" charset="0"/>
                  </a:rPr>
                  <a:t>和</a:t>
                </a:r>
                <a:r>
                  <a:rPr lang="en-US" altLang="zh-CN" sz="2000" dirty="0" smtClean="0">
                    <a:latin typeface="Times New Roman" panose="02020603050405020304" pitchFamily="18" charset="0"/>
                  </a:rPr>
                  <a:t>Ridge</a:t>
                </a:r>
                <a:r>
                  <a:rPr lang="zh-CN" altLang="en-US" sz="2000" dirty="0" smtClean="0">
                    <a:latin typeface="Times New Roman" panose="02020603050405020304" pitchFamily="18" charset="0"/>
                  </a:rPr>
                  <a:t>估计系数的偏差、方差和均方误差的大小。首先，根据</a:t>
                </a:r>
                <a:r>
                  <a:rPr lang="en-US" altLang="zh-CN" sz="2000" dirty="0" smtClean="0">
                    <a:latin typeface="Times New Roman" panose="02020603050405020304" pitchFamily="18" charset="0"/>
                  </a:rPr>
                  <a:t>X</a:t>
                </a:r>
                <a:r>
                  <a:rPr lang="zh-CN" altLang="en-US" sz="2000" dirty="0" smtClean="0">
                    <a:latin typeface="Times New Roman" panose="02020603050405020304" pitchFamily="18" charset="0"/>
                  </a:rPr>
                  <a:t>是正交阵假设，可得系数</a:t>
                </a:r>
                <a14:m>
                  <m:oMath xmlns:m="http://schemas.openxmlformats.org/officeDocument/2006/math">
                    <m:sSub>
                      <m:sSubPr>
                        <m:ctrlPr>
                          <a:rPr lang="en-US" altLang="zh-CN" sz="2000" b="0" i="1" dirty="0"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e>
                      <m:sub>
                        <m:r>
                          <a:rPr lang="en-US" altLang="zh-CN" sz="2000" b="0" i="1" dirty="0" smtClean="0">
                            <a:latin typeface="Cambria Math" panose="02040503050406030204" pitchFamily="18" charset="0"/>
                          </a:rPr>
                          <m:t>𝑅𝑖𝑑𝑔𝑒</m:t>
                        </m:r>
                      </m:sub>
                    </m:sSub>
                  </m:oMath>
                </a14:m>
                <a:r>
                  <a:rPr lang="zh-CN" altLang="en-US" sz="2000" dirty="0" smtClean="0">
                    <a:latin typeface="Times New Roman" panose="02020603050405020304" pitchFamily="18" charset="0"/>
                  </a:rPr>
                  <a:t>为：   </a:t>
                </a:r>
                <a14:m>
                  <m:oMath xmlns:m="http://schemas.openxmlformats.org/officeDocument/2006/math">
                    <m:sSub>
                      <m:sSubPr>
                        <m:ctrlPr>
                          <a:rPr lang="en-US" altLang="zh-CN" sz="2000" b="0" i="1" dirty="0"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e>
                      <m:sub>
                        <m:r>
                          <a:rPr lang="en-US" altLang="zh-CN" sz="2000" b="0" i="1" dirty="0" smtClean="0">
                            <a:latin typeface="Cambria Math" panose="02040503050406030204" pitchFamily="18" charset="0"/>
                          </a:rPr>
                          <m:t>𝑅𝑖𝑑𝑔𝑒</m:t>
                        </m:r>
                      </m:sub>
                    </m:sSub>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𝛽</m:t>
                        </m:r>
                      </m:num>
                      <m:den>
                        <m:r>
                          <a:rPr lang="en-US" altLang="zh-CN" sz="2000" b="0" i="1" dirty="0" smtClean="0">
                            <a:latin typeface="Cambria Math" panose="02040503050406030204" pitchFamily="18" charset="0"/>
                          </a:rPr>
                          <m:t>1+</m:t>
                        </m:r>
                        <m:r>
                          <a:rPr lang="en-US" altLang="zh-CN" sz="2000" b="0" i="1" dirty="0" smtClean="0">
                            <a:latin typeface="Cambria Math" panose="02040503050406030204" pitchFamily="18" charset="0"/>
                          </a:rPr>
                          <m:t>𝜆</m:t>
                        </m:r>
                      </m:den>
                    </m:f>
                  </m:oMath>
                </a14:m>
                <a:endParaRPr lang="en-US" altLang="zh-CN" sz="2000" dirty="0">
                  <a:latin typeface="Times New Roman" panose="02020603050405020304" pitchFamily="18" charset="0"/>
                </a:endParaRPr>
              </a:p>
              <a:p>
                <a:pPr marL="0" indent="0">
                  <a:lnSpc>
                    <a:spcPct val="140000"/>
                  </a:lnSpc>
                  <a:buNone/>
                </a:pPr>
                <a:r>
                  <a:rPr lang="zh-CN" altLang="en-US" sz="2000" dirty="0" smtClean="0">
                    <a:latin typeface="Times New Roman" panose="02020603050405020304" pitchFamily="18" charset="0"/>
                  </a:rPr>
                  <a:t>       </a:t>
                </a:r>
                <a:endParaRPr lang="en-US" altLang="zh-CN" sz="2000" dirty="0" smtClean="0">
                  <a:latin typeface="Times New Roman" panose="02020603050405020304" pitchFamily="18" charset="0"/>
                </a:endParaRPr>
              </a:p>
              <a:p>
                <a:pPr>
                  <a:lnSpc>
                    <a:spcPct val="140000"/>
                  </a:lnSpc>
                </a:pPr>
                <a:r>
                  <a:rPr lang="zh-CN" altLang="en-US" sz="2000" dirty="0">
                    <a:latin typeface="Times New Roman" panose="02020603050405020304" pitchFamily="18" charset="0"/>
                  </a:rPr>
                  <a:t>此时</a:t>
                </a:r>
                <a:r>
                  <a:rPr lang="zh-CN" altLang="en-US" sz="2000" dirty="0" smtClean="0">
                    <a:latin typeface="Times New Roman" panose="02020603050405020304" pitchFamily="18" charset="0"/>
                  </a:rPr>
                  <a:t>估计系数的偏差是：        </a:t>
                </a:r>
                <a14:m>
                  <m:oMath xmlns:m="http://schemas.openxmlformats.org/officeDocument/2006/math">
                    <m:r>
                      <a:rPr lang="en-US" altLang="zh-CN" sz="2000" b="0" i="1" smtClean="0">
                        <a:latin typeface="Cambria Math" panose="02040503050406030204" pitchFamily="18" charset="0"/>
                      </a:rPr>
                      <m:t>𝐵𝑖𝑎</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s</m:t>
                        </m:r>
                      </m:e>
                      <m:sub>
                        <m:r>
                          <m:rPr>
                            <m:sty m:val="p"/>
                          </m:rPr>
                          <a:rPr lang="en-US" altLang="zh-CN" sz="2000" b="0" i="0" smtClean="0">
                            <a:latin typeface="Cambria Math" panose="02040503050406030204" pitchFamily="18" charset="0"/>
                          </a:rPr>
                          <m:t>Ridge</m:t>
                        </m:r>
                      </m:sub>
                    </m:sSub>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𝛽</m:t>
                        </m:r>
                      </m:num>
                      <m:den>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𝜆</m:t>
                        </m:r>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r>
                      <a:rPr lang="en-US" altLang="zh-CN" sz="2000" b="0" i="1" smtClean="0">
                        <a:latin typeface="Cambria Math" panose="02040503050406030204" pitchFamily="18" charset="0"/>
                      </a:rPr>
                      <m:t>≠0</m:t>
                    </m:r>
                  </m:oMath>
                </a14:m>
                <a:endParaRPr lang="en-US" altLang="zh-CN" sz="2000" b="0" dirty="0" smtClean="0">
                  <a:latin typeface="Times New Roman" panose="02020603050405020304" pitchFamily="18" charset="0"/>
                </a:endParaRPr>
              </a:p>
              <a:p>
                <a:pPr marL="0" indent="0">
                  <a:lnSpc>
                    <a:spcPct val="140000"/>
                  </a:lnSpc>
                  <a:buNone/>
                </a:pPr>
                <a:r>
                  <a:rPr lang="zh-CN" altLang="en-US" sz="2000" dirty="0" smtClean="0">
                    <a:latin typeface="Times New Roman" panose="02020603050405020304" pitchFamily="18" charset="0"/>
                  </a:rPr>
                  <a:t>       方差是：                                   </a:t>
                </a:r>
                <a14:m>
                  <m:oMath xmlns:m="http://schemas.openxmlformats.org/officeDocument/2006/math">
                    <m:r>
                      <a:rPr lang="en-US" altLang="zh-CN" sz="2000" b="0" i="1" smtClean="0">
                        <a:latin typeface="Cambria Math" panose="02040503050406030204" pitchFamily="18" charset="0"/>
                      </a:rPr>
                      <m:t>𝑉𝑎</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𝑅𝑖𝑑𝑔𝑒</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𝜎</m:t>
                            </m:r>
                          </m:e>
                          <m:sup>
                            <m:r>
                              <a:rPr lang="en-US" altLang="zh-CN" sz="2000" b="0" i="1" smtClean="0">
                                <a:latin typeface="Cambria Math" panose="02040503050406030204" pitchFamily="18" charset="0"/>
                              </a:rPr>
                              <m:t>2</m:t>
                            </m:r>
                          </m:sup>
                        </m:sSup>
                      </m:num>
                      <m:den>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𝜆</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𝜎</m:t>
                        </m:r>
                      </m:e>
                      <m:sup>
                        <m:r>
                          <a:rPr lang="en-US" altLang="zh-CN" sz="2000" b="0" i="1" smtClean="0">
                            <a:latin typeface="Cambria Math" panose="02040503050406030204" pitchFamily="18" charset="0"/>
                            <a:ea typeface="Cambria Math" panose="02040503050406030204" pitchFamily="18" charset="0"/>
                          </a:rPr>
                          <m:t>2</m:t>
                        </m:r>
                      </m:sup>
                    </m:sSup>
                  </m:oMath>
                </a14:m>
                <a:endParaRPr lang="en-US" altLang="zh-CN" sz="2000" dirty="0" smtClean="0">
                  <a:latin typeface="Times New Roman" panose="02020603050405020304" pitchFamily="18" charset="0"/>
                </a:endParaRPr>
              </a:p>
              <a:p>
                <a:pPr>
                  <a:lnSpc>
                    <a:spcPct val="140000"/>
                  </a:lnSpc>
                </a:pPr>
                <a:r>
                  <a:rPr lang="zh-CN" altLang="en-US" sz="2000" dirty="0">
                    <a:latin typeface="Times New Roman" panose="02020603050405020304" pitchFamily="18" charset="0"/>
                  </a:rPr>
                  <a:t>上式表明，</a:t>
                </a:r>
                <a:r>
                  <a:rPr lang="en-US" altLang="zh-CN" sz="2000" dirty="0">
                    <a:latin typeface="Times New Roman" panose="02020603050405020304" pitchFamily="18" charset="0"/>
                  </a:rPr>
                  <a:t>Ridge</a:t>
                </a:r>
                <a:r>
                  <a:rPr lang="zh-CN" altLang="en-US" sz="2000" dirty="0">
                    <a:latin typeface="Times New Roman" panose="02020603050405020304" pitchFamily="18" charset="0"/>
                  </a:rPr>
                  <a:t>系数估计是一个有偏估计量，但其方差比</a:t>
                </a:r>
                <a:r>
                  <a:rPr lang="en-US" altLang="zh-CN" sz="2000" dirty="0">
                    <a:latin typeface="Times New Roman" panose="02020603050405020304" pitchFamily="18" charset="0"/>
                  </a:rPr>
                  <a:t>OLS</a:t>
                </a:r>
                <a:r>
                  <a:rPr lang="zh-CN" altLang="en-US" sz="2000" dirty="0">
                    <a:latin typeface="Times New Roman" panose="02020603050405020304" pitchFamily="18" charset="0"/>
                  </a:rPr>
                  <a:t>要更小。换言之，在方差和误差的权衡中，</a:t>
                </a:r>
                <a:r>
                  <a:rPr lang="en-US" altLang="zh-CN" sz="2000" dirty="0">
                    <a:latin typeface="Times New Roman" panose="02020603050405020304" pitchFamily="18" charset="0"/>
                  </a:rPr>
                  <a:t>Ridge</a:t>
                </a:r>
                <a:r>
                  <a:rPr lang="zh-CN" altLang="en-US" sz="2000" dirty="0">
                    <a:latin typeface="Times New Roman" panose="02020603050405020304" pitchFamily="18" charset="0"/>
                  </a:rPr>
                  <a:t>以有偏的代价换取更小的方差。</a:t>
                </a:r>
                <a:endParaRPr lang="en-US" altLang="zh-CN" sz="2000" dirty="0">
                  <a:latin typeface="Times New Roman" panose="02020603050405020304" pitchFamily="18" charset="0"/>
                </a:endParaRPr>
              </a:p>
            </p:txBody>
          </p:sp>
        </mc:Choice>
        <mc:Fallback xmlns="">
          <p:sp>
            <p:nvSpPr>
              <p:cNvPr id="10" name="内容占位符 2">
                <a:extLst>
                  <a:ext uri="{FF2B5EF4-FFF2-40B4-BE49-F238E27FC236}">
                    <a16:creationId xmlns:a16="http://schemas.microsoft.com/office/drawing/2014/main" id="{91035D4C-180A-403B-9136-E415211E4980}"/>
                  </a:ext>
                </a:extLst>
              </p:cNvPr>
              <p:cNvSpPr>
                <a:spLocks noGrp="1" noRot="1" noChangeAspect="1" noMove="1" noResize="1" noEditPoints="1" noAdjustHandles="1" noChangeArrowheads="1" noChangeShapeType="1" noTextEdit="1"/>
              </p:cNvSpPr>
              <p:nvPr>
                <p:ph idx="1"/>
              </p:nvPr>
            </p:nvSpPr>
            <p:spPr>
              <a:xfrm>
                <a:off x="478816" y="1413654"/>
                <a:ext cx="10716234" cy="5445934"/>
              </a:xfrm>
              <a:blipFill>
                <a:blip r:embed="rId4"/>
                <a:stretch>
                  <a:fillRect l="-398" b="-19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47353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rPr>
              <a:t>预测上，岭回归强于</a:t>
            </a:r>
            <a:r>
              <a:rPr lang="en-US" altLang="zh-CN" sz="2800" b="1" dirty="0">
                <a:latin typeface="Times New Roman" panose="02020603050405020304" pitchFamily="18" charset="0"/>
              </a:rPr>
              <a:t>OLS</a:t>
            </a:r>
            <a:r>
              <a:rPr lang="zh-CN" altLang="en-US" sz="2800" b="1" dirty="0">
                <a:latin typeface="Times New Roman" panose="02020603050405020304" pitchFamily="18" charset="0"/>
              </a:rPr>
              <a:t>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7" name="文本框 16"/>
              <p:cNvSpPr txBox="1"/>
              <p:nvPr/>
            </p:nvSpPr>
            <p:spPr>
              <a:xfrm>
                <a:off x="867346" y="1491950"/>
                <a:ext cx="11160775" cy="18998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b="1" dirty="0" smtClean="0">
                    <a:latin typeface="Times New Roman" panose="02020603050405020304" pitchFamily="18" charset="0"/>
                  </a:rPr>
                  <a:t>存在性定理：</a:t>
                </a:r>
                <a:r>
                  <a:rPr lang="zh-CN" altLang="en-US" sz="2000" dirty="0" smtClean="0">
                    <a:latin typeface="Times New Roman" panose="02020603050405020304" pitchFamily="18" charset="0"/>
                  </a:rPr>
                  <a:t>总是存在一个</a:t>
                </a:r>
                <a14:m>
                  <m:oMath xmlns:m="http://schemas.openxmlformats.org/officeDocument/2006/math">
                    <m:r>
                      <a:rPr lang="en-US" altLang="zh-CN" sz="2000" b="0" i="1" smtClean="0">
                        <a:latin typeface="Cambria Math" panose="02040503050406030204" pitchFamily="18" charset="0"/>
                      </a:rPr>
                      <m:t>𝜆</m:t>
                    </m:r>
                  </m:oMath>
                </a14:m>
                <a:r>
                  <a:rPr lang="zh-CN" altLang="en-US" sz="2000" dirty="0" smtClean="0">
                    <a:latin typeface="Times New Roman" panose="02020603050405020304" pitchFamily="18" charset="0"/>
                  </a:rPr>
                  <a:t>使得</a:t>
                </a:r>
                <a14:m>
                  <m:oMath xmlns:m="http://schemas.openxmlformats.org/officeDocument/2006/math">
                    <m:sSubSup>
                      <m:sSubSupPr>
                        <m:ctrlPr>
                          <a:rPr lang="en-US" altLang="zh-CN" sz="2000" b="0" i="1" dirty="0" smtClean="0">
                            <a:latin typeface="Cambria Math" panose="02040503050406030204" pitchFamily="18" charset="0"/>
                          </a:rPr>
                        </m:ctrlPr>
                      </m:sSubSupPr>
                      <m:e>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𝛽</m:t>
                            </m:r>
                          </m:e>
                        </m:acc>
                      </m:e>
                      <m:sub>
                        <m:r>
                          <a:rPr lang="en-US" altLang="zh-CN" sz="2000" b="0" i="1" dirty="0" smtClean="0">
                            <a:latin typeface="Cambria Math" panose="02040503050406030204" pitchFamily="18" charset="0"/>
                          </a:rPr>
                          <m:t>𝜆</m:t>
                        </m:r>
                      </m:sub>
                      <m:sup>
                        <m:r>
                          <a:rPr lang="en-US" altLang="zh-CN" sz="2000" b="0" i="1" dirty="0" smtClean="0">
                            <a:latin typeface="Cambria Math" panose="02040503050406030204" pitchFamily="18" charset="0"/>
                          </a:rPr>
                          <m:t>𝑟𝑖𝑑𝑔𝑒</m:t>
                        </m:r>
                      </m:sup>
                    </m:sSubSup>
                  </m:oMath>
                </a14:m>
                <a:r>
                  <a:rPr lang="zh-CN" altLang="en-US" sz="2000" dirty="0" smtClean="0">
                    <a:latin typeface="Times New Roman" panose="02020603050405020304" pitchFamily="18" charset="0"/>
                  </a:rPr>
                  <a:t>的</a:t>
                </a:r>
                <a:r>
                  <a:rPr lang="en-US" altLang="zh-CN" sz="2000" dirty="0" smtClean="0">
                    <a:latin typeface="Times New Roman" panose="02020603050405020304" pitchFamily="18" charset="0"/>
                  </a:rPr>
                  <a:t>MSE</a:t>
                </a:r>
                <a:r>
                  <a:rPr lang="zh-CN" altLang="en-US" sz="2000" dirty="0" smtClean="0">
                    <a:latin typeface="Times New Roman" panose="02020603050405020304" pitchFamily="18" charset="0"/>
                  </a:rPr>
                  <a:t>小于</a:t>
                </a:r>
                <a14:m>
                  <m:oMath xmlns:m="http://schemas.openxmlformats.org/officeDocument/2006/math">
                    <m:sSup>
                      <m:sSupPr>
                        <m:ctrlPr>
                          <a:rPr lang="en-US" altLang="zh-CN" sz="2000" b="0" i="1" dirty="0" smtClean="0">
                            <a:latin typeface="Cambria Math" panose="02040503050406030204" pitchFamily="18" charset="0"/>
                          </a:rPr>
                        </m:ctrlPr>
                      </m:sSup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𝛽</m:t>
                            </m:r>
                          </m:e>
                        </m:acc>
                      </m:e>
                      <m:sup>
                        <m:r>
                          <a:rPr lang="en-US" altLang="zh-CN" sz="2000" b="0" i="1" dirty="0" smtClean="0">
                            <a:latin typeface="Cambria Math" panose="02040503050406030204" pitchFamily="18" charset="0"/>
                          </a:rPr>
                          <m:t>𝑂𝐿𝑆</m:t>
                        </m:r>
                      </m:sup>
                    </m:sSup>
                  </m:oMath>
                </a14:m>
                <a:r>
                  <a:rPr lang="zh-CN" altLang="en-US" sz="2000" dirty="0" smtClean="0">
                    <a:latin typeface="Times New Roman" panose="02020603050405020304" pitchFamily="18" charset="0"/>
                  </a:rPr>
                  <a:t>的</a:t>
                </a:r>
                <a:r>
                  <a:rPr lang="en-US" altLang="zh-CN" sz="2000" dirty="0" smtClean="0">
                    <a:latin typeface="Times New Roman" panose="02020603050405020304" pitchFamily="18" charset="0"/>
                  </a:rPr>
                  <a:t>MSE</a:t>
                </a:r>
              </a:p>
              <a:p>
                <a:pPr marL="342900" indent="-342900">
                  <a:lnSpc>
                    <a:spcPct val="150000"/>
                  </a:lnSpc>
                  <a:buFont typeface="Arial" panose="020B0604020202020204" pitchFamily="34" charset="0"/>
                  <a:buChar char="•"/>
                </a:pPr>
                <a:r>
                  <a:rPr lang="zh-CN" altLang="en-US" sz="2000" dirty="0" smtClean="0">
                    <a:latin typeface="Times New Roman" panose="02020603050405020304" pitchFamily="18" charset="0"/>
                  </a:rPr>
                  <a:t>这</a:t>
                </a:r>
                <a:r>
                  <a:rPr lang="zh-CN" altLang="en-US" sz="2000" dirty="0">
                    <a:latin typeface="Times New Roman" panose="02020603050405020304" pitchFamily="18" charset="0"/>
                  </a:rPr>
                  <a:t>是一个相当令人惊讶的结果，具有</a:t>
                </a:r>
                <a:r>
                  <a:rPr lang="zh-CN" altLang="en-US" sz="2000" dirty="0" smtClean="0">
                    <a:latin typeface="Times New Roman" panose="02020603050405020304" pitchFamily="18" charset="0"/>
                  </a:rPr>
                  <a:t>一些重要含义</a:t>
                </a:r>
                <a:r>
                  <a:rPr lang="zh-CN" altLang="en-US" sz="2000" dirty="0">
                    <a:latin typeface="Times New Roman" panose="02020603050405020304" pitchFamily="18" charset="0"/>
                  </a:rPr>
                  <a:t>：即使我们拟合的模型是完全正确的，并遵循我们指定的确切分布，我们总是可以通过向零收缩来获得更好的估计</a:t>
                </a:r>
                <a:endParaRPr lang="en-US" altLang="zh-CN" sz="2000" dirty="0">
                  <a:latin typeface="Times New Roman" panose="02020603050405020304" pitchFamily="18" charset="0"/>
                </a:endParaRPr>
              </a:p>
              <a:p>
                <a:endParaRPr lang="zh-CN" altLang="en-US" sz="20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867346" y="1491950"/>
                <a:ext cx="11160775" cy="1899879"/>
              </a:xfrm>
              <a:prstGeom prst="rect">
                <a:avLst/>
              </a:prstGeom>
              <a:blipFill>
                <a:blip r:embed="rId4"/>
                <a:stretch>
                  <a:fillRect l="-492"/>
                </a:stretch>
              </a:blipFill>
            </p:spPr>
            <p:txBody>
              <a:bodyPr/>
              <a:lstStyle/>
              <a:p>
                <a:r>
                  <a:rPr lang="zh-CN" altLang="en-US">
                    <a:noFill/>
                  </a:rPr>
                  <a:t> </a:t>
                </a:r>
              </a:p>
            </p:txBody>
          </p:sp>
        </mc:Fallback>
      </mc:AlternateContent>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951" y="3391829"/>
            <a:ext cx="5715294" cy="2876698"/>
          </a:xfrm>
          <a:prstGeom prst="rect">
            <a:avLst/>
          </a:prstGeom>
        </p:spPr>
      </p:pic>
    </p:spTree>
    <p:extLst>
      <p:ext uri="{BB962C8B-B14F-4D97-AF65-F5344CB8AC3E}">
        <p14:creationId xmlns:p14="http://schemas.microsoft.com/office/powerpoint/2010/main" val="85282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线性回归</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正</a:t>
            </a:r>
            <a:r>
              <a:rPr lang="zh-CN" altLang="en-US" sz="2800" dirty="0">
                <a:solidFill>
                  <a:schemeClr val="bg1">
                    <a:lumMod val="75000"/>
                  </a:schemeClr>
                </a:solidFill>
              </a:rPr>
              <a:t>则化与惩罚回归</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交叉</a:t>
            </a:r>
            <a:r>
              <a:rPr lang="zh-CN" altLang="en-US" sz="2800" dirty="0">
                <a:solidFill>
                  <a:schemeClr val="bg1">
                    <a:lumMod val="75000"/>
                  </a:schemeClr>
                </a:solidFill>
              </a:rPr>
              <a:t>验证调参</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经济学</a:t>
            </a:r>
            <a:r>
              <a:rPr lang="zh-CN" altLang="en-US" sz="2800" dirty="0">
                <a:solidFill>
                  <a:schemeClr val="bg1">
                    <a:lumMod val="75000"/>
                  </a:schemeClr>
                </a:solidFill>
              </a:rPr>
              <a:t>代表性应用</a:t>
            </a:r>
          </a:p>
        </p:txBody>
      </p:sp>
    </p:spTree>
    <p:extLst>
      <p:ext uri="{BB962C8B-B14F-4D97-AF65-F5344CB8AC3E}">
        <p14:creationId xmlns:p14="http://schemas.microsoft.com/office/powerpoint/2010/main" val="3687390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rPr>
              <a:t>系数收缩</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9" name="内容占位符 2">
                <a:extLst>
                  <a:ext uri="{FF2B5EF4-FFF2-40B4-BE49-F238E27FC236}">
                    <a16:creationId xmlns:a16="http://schemas.microsoft.com/office/drawing/2014/main" id="{C9EE1FE2-7243-4CC2-9A3C-907A338CB712}"/>
                  </a:ext>
                </a:extLst>
              </p:cNvPr>
              <p:cNvSpPr>
                <a:spLocks noGrp="1"/>
              </p:cNvSpPr>
              <p:nvPr>
                <p:ph idx="1"/>
              </p:nvPr>
            </p:nvSpPr>
            <p:spPr>
              <a:xfrm>
                <a:off x="552875" y="1545964"/>
                <a:ext cx="10510675" cy="4404005"/>
              </a:xfrm>
            </p:spPr>
            <p:txBody>
              <a:bodyPr>
                <a:normAutofit/>
              </a:bodyPr>
              <a:lstStyle/>
              <a:p>
                <a:r>
                  <a:rPr lang="zh-CN" altLang="en-US" sz="2000" dirty="0" smtClean="0">
                    <a:latin typeface="Times New Roman" panose="02020603050405020304" pitchFamily="18" charset="0"/>
                  </a:rPr>
                  <a:t>由于岭回归的目标函数包含对过大参数的惩罚项，故岭回归为收缩估计量（</a:t>
                </a:r>
                <a:r>
                  <a:rPr lang="en-US" altLang="zh-CN" sz="2000" dirty="0" smtClean="0">
                    <a:latin typeface="Times New Roman" panose="02020603050405020304" pitchFamily="18" charset="0"/>
                  </a:rPr>
                  <a:t>shrinkage estimator</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调节</a:t>
                </a:r>
                <a:r>
                  <a:rPr lang="zh-CN" altLang="en-US" sz="2000" dirty="0" smtClean="0">
                    <a:latin typeface="Times New Roman" panose="02020603050405020304" pitchFamily="18" charset="0"/>
                  </a:rPr>
                  <a:t>参数     也</a:t>
                </a:r>
                <a:r>
                  <a:rPr lang="zh-CN" altLang="en-US" sz="2000" dirty="0">
                    <a:latin typeface="Times New Roman" panose="02020603050405020304" pitchFamily="18" charset="0"/>
                  </a:rPr>
                  <a:t>称收缩</a:t>
                </a:r>
                <a:r>
                  <a:rPr lang="zh-CN" altLang="en-US" sz="2000" dirty="0" smtClean="0">
                    <a:latin typeface="Times New Roman" panose="02020603050405020304" pitchFamily="18" charset="0"/>
                  </a:rPr>
                  <a:t>参数（</a:t>
                </a:r>
                <a:r>
                  <a:rPr lang="en-US" altLang="zh-CN" sz="2000" dirty="0" smtClean="0">
                    <a:latin typeface="Times New Roman" panose="02020603050405020304" pitchFamily="18" charset="0"/>
                  </a:rPr>
                  <a:t>shrinkage parameter</a:t>
                </a:r>
                <a:r>
                  <a:rPr lang="zh-CN" altLang="en-US" sz="2000" dirty="0" smtClean="0">
                    <a:latin typeface="Times New Roman" panose="02020603050405020304" pitchFamily="18" charset="0"/>
                  </a:rPr>
                  <a:t>）。在</a:t>
                </a:r>
                <a:r>
                  <a:rPr lang="zh-CN" altLang="en-US" sz="2000" dirty="0">
                    <a:latin typeface="Times New Roman" panose="02020603050405020304" pitchFamily="18" charset="0"/>
                  </a:rPr>
                  <a:t>做岭回归的时候，我们并没有做变量的剔除，而是将这个变量的</a:t>
                </a:r>
                <a:r>
                  <a:rPr lang="zh-CN" altLang="en-US" sz="2000" dirty="0" smtClean="0">
                    <a:latin typeface="Times New Roman" panose="02020603050405020304" pitchFamily="18" charset="0"/>
                  </a:rPr>
                  <a:t>系数</a:t>
                </a:r>
                <a14:m>
                  <m:oMath xmlns:m="http://schemas.openxmlformats.org/officeDocument/2006/math">
                    <m:r>
                      <a:rPr lang="en-US" altLang="zh-CN" sz="2000" b="0" i="1" smtClean="0">
                        <a:latin typeface="Cambria Math" panose="02040503050406030204" pitchFamily="18" charset="0"/>
                      </a:rPr>
                      <m:t>𝛽</m:t>
                    </m:r>
                  </m:oMath>
                </a14:m>
                <a:r>
                  <a:rPr lang="zh-CN" altLang="en-US" sz="2000" dirty="0" smtClean="0">
                    <a:latin typeface="Times New Roman" panose="02020603050405020304" pitchFamily="18" charset="0"/>
                  </a:rPr>
                  <a:t>向</a:t>
                </a:r>
                <a:r>
                  <a:rPr lang="en-US" altLang="zh-CN" sz="2000" dirty="0" smtClean="0">
                    <a:latin typeface="Times New Roman" panose="02020603050405020304" pitchFamily="18" charset="0"/>
                  </a:rPr>
                  <a:t>0</a:t>
                </a:r>
                <a:r>
                  <a:rPr lang="zh-CN" altLang="en-US" sz="2000" dirty="0" smtClean="0">
                    <a:latin typeface="Times New Roman" panose="02020603050405020304" pitchFamily="18" charset="0"/>
                  </a:rPr>
                  <a:t>“收缩”，</a:t>
                </a:r>
                <a:r>
                  <a:rPr lang="zh-CN" altLang="en-US" sz="2000" dirty="0">
                    <a:latin typeface="Times New Roman" panose="02020603050405020304" pitchFamily="18" charset="0"/>
                  </a:rPr>
                  <a:t>使得这个变量在回归方程中的影响变的很小</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smtClean="0">
                    <a:latin typeface="Times New Roman" panose="02020603050405020304" pitchFamily="18" charset="0"/>
                  </a:rPr>
                  <a:t>岭回归不</a:t>
                </a:r>
                <a:r>
                  <a:rPr lang="zh-CN" altLang="en-US" sz="2000" dirty="0">
                    <a:latin typeface="Times New Roman" panose="02020603050405020304" pitchFamily="18" charset="0"/>
                  </a:rPr>
                  <a:t>进行变量选择。我们可以证明，</a:t>
                </a:r>
                <a:r>
                  <a:rPr lang="zh-CN" altLang="en-US" sz="2000" dirty="0" smtClean="0">
                    <a:latin typeface="Times New Roman" panose="02020603050405020304" pitchFamily="18" charset="0"/>
                  </a:rPr>
                  <a:t>除非</a:t>
                </a:r>
                <a14:m>
                  <m:oMath xmlns:m="http://schemas.openxmlformats.org/officeDocument/2006/math">
                    <m:r>
                      <a:rPr lang="en-US" altLang="zh-CN" sz="2000" b="0" i="1" smtClean="0">
                        <a:latin typeface="Cambria Math" panose="02040503050406030204" pitchFamily="18" charset="0"/>
                      </a:rPr>
                      <m:t>𝜆</m:t>
                    </m:r>
                    <m:r>
                      <a:rPr lang="en-US" altLang="zh-CN" sz="2000" b="0" i="1" smtClean="0">
                        <a:latin typeface="Cambria Math" panose="02040503050406030204" pitchFamily="18" charset="0"/>
                      </a:rPr>
                      <m:t>→∞</m:t>
                    </m:r>
                  </m:oMath>
                </a14:m>
                <a:r>
                  <a:rPr lang="zh-CN" altLang="en-US" sz="2000" dirty="0">
                    <a:latin typeface="Times New Roman" panose="02020603050405020304" pitchFamily="18" charset="0"/>
                  </a:rPr>
                  <a:t>，否则岭回归不会将系数精确设置为零，在这种情况下，它们都是零。因此，岭回归不能进行变量选择，即使它在预测精度方面表现良好，但在提供清晰解释方面表现不佳</a:t>
                </a:r>
                <a:endParaRPr lang="en-US" altLang="zh-CN" sz="2000" dirty="0" smtClean="0">
                  <a:latin typeface="Times New Roman" panose="02020603050405020304" pitchFamily="18" charset="0"/>
                </a:endParaRPr>
              </a:p>
            </p:txBody>
          </p:sp>
        </mc:Choice>
        <mc:Fallback xmlns="">
          <p:sp>
            <p:nvSpPr>
              <p:cNvPr id="9" name="内容占位符 2">
                <a:extLst>
                  <a:ext uri="{FF2B5EF4-FFF2-40B4-BE49-F238E27FC236}">
                    <a16:creationId xmlns:a16="http://schemas.microsoft.com/office/drawing/2014/main" id="{C9EE1FE2-7243-4CC2-9A3C-907A338CB712}"/>
                  </a:ext>
                </a:extLst>
              </p:cNvPr>
              <p:cNvSpPr>
                <a:spLocks noGrp="1" noRot="1" noChangeAspect="1" noMove="1" noResize="1" noEditPoints="1" noAdjustHandles="1" noChangeArrowheads="1" noChangeShapeType="1" noTextEdit="1"/>
              </p:cNvSpPr>
              <p:nvPr>
                <p:ph idx="1"/>
              </p:nvPr>
            </p:nvSpPr>
            <p:spPr>
              <a:xfrm>
                <a:off x="552875" y="1545964"/>
                <a:ext cx="10510675" cy="4404005"/>
              </a:xfrm>
              <a:blipFill>
                <a:blip r:embed="rId4"/>
                <a:stretch>
                  <a:fillRect l="-406" t="-970" r="-4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990921" y="2576496"/>
                <a:ext cx="4175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𝜆</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990921" y="2576496"/>
                <a:ext cx="417550" cy="461665"/>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5600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rPr>
              <a:t>岭回归的几何解释</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C9EE1FE2-7243-4CC2-9A3C-907A338CB712}"/>
              </a:ext>
            </a:extLst>
          </p:cNvPr>
          <p:cNvSpPr>
            <a:spLocks noGrp="1"/>
          </p:cNvSpPr>
          <p:nvPr>
            <p:ph idx="1"/>
          </p:nvPr>
        </p:nvSpPr>
        <p:spPr>
          <a:xfrm>
            <a:off x="557366" y="1448182"/>
            <a:ext cx="9624060" cy="4990084"/>
          </a:xfrm>
        </p:spPr>
        <p:txBody>
          <a:bodyPr>
            <a:normAutofit/>
          </a:bodyPr>
          <a:lstStyle/>
          <a:p>
            <a:r>
              <a:rPr lang="zh-CN" altLang="en-US" sz="2000" dirty="0" smtClean="0"/>
              <a:t>岭回归目标函数也可以写成：</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zh-CN" altLang="en-US" sz="2000" dirty="0"/>
              <a:t>对于此约束极值问题，可引入拉格朗日乘子函数，并</a:t>
            </a:r>
            <a:r>
              <a:rPr lang="zh-CN" altLang="en-US" sz="2000" dirty="0" smtClean="0"/>
              <a:t>以    作为</a:t>
            </a:r>
            <a:r>
              <a:rPr lang="zh-CN" altLang="en-US" sz="2000" dirty="0"/>
              <a:t>其乘子</a:t>
            </a:r>
            <a:endParaRPr lang="en-US" altLang="zh-CN" sz="2000" dirty="0" smtClean="0"/>
          </a:p>
          <a:p>
            <a:pPr marL="0" indent="0">
              <a:buNone/>
            </a:pPr>
            <a:r>
              <a:rPr lang="zh-CN" altLang="en-US" sz="2000" dirty="0" smtClean="0"/>
              <a:t> </a:t>
            </a:r>
            <a:endParaRPr lang="zh-CN" altLang="en-US" sz="2000"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332" y="1908423"/>
            <a:ext cx="3988869" cy="155122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332" y="4437864"/>
            <a:ext cx="4959605" cy="793791"/>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7024858" y="3573804"/>
                <a:ext cx="4175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𝜆</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7024858" y="3573804"/>
                <a:ext cx="417550" cy="461665"/>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8705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latin typeface="Times New Roman" panose="02020603050405020304" pitchFamily="18" charset="0"/>
              </a:rPr>
              <a:t>岭回归的几何解释</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4" name="内容占位符 2">
            <a:extLst>
              <a:ext uri="{FF2B5EF4-FFF2-40B4-BE49-F238E27FC236}">
                <a16:creationId xmlns:a16="http://schemas.microsoft.com/office/drawing/2014/main" id="{C9EE1FE2-7243-4CC2-9A3C-907A338CB712}"/>
              </a:ext>
            </a:extLst>
          </p:cNvPr>
          <p:cNvSpPr>
            <a:spLocks noGrp="1"/>
          </p:cNvSpPr>
          <p:nvPr>
            <p:ph idx="1"/>
          </p:nvPr>
        </p:nvSpPr>
        <p:spPr>
          <a:xfrm>
            <a:off x="557366" y="1448182"/>
            <a:ext cx="9624060" cy="4990084"/>
          </a:xfrm>
        </p:spPr>
        <p:txBody>
          <a:bodyPr>
            <a:noAutofit/>
          </a:bodyPr>
          <a:lstStyle/>
          <a:p>
            <a:r>
              <a:rPr lang="zh-CN" altLang="en-US" sz="2000" dirty="0"/>
              <a:t>岭回归的约束条件</a:t>
            </a:r>
            <a:r>
              <a:rPr lang="zh-CN" altLang="en-US" sz="2000" dirty="0" smtClean="0"/>
              <a:t>示意图</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r>
              <a:rPr lang="zh-CN" altLang="en-US" sz="2000" dirty="0" smtClean="0"/>
              <a:t>岭回归</a:t>
            </a:r>
            <a:r>
              <a:rPr lang="zh-CN" altLang="en-US" sz="2000" dirty="0"/>
              <a:t>通常只是将所有的回归系数都收缩，而不会让某些回归系数</a:t>
            </a:r>
            <a:r>
              <a:rPr lang="zh-CN" altLang="en-US" sz="2000" dirty="0" smtClean="0"/>
              <a:t>严格等于</a:t>
            </a:r>
            <a:r>
              <a:rPr lang="en-US" altLang="zh-CN" sz="2000" dirty="0"/>
              <a:t>0</a:t>
            </a:r>
            <a:r>
              <a:rPr lang="zh-CN" altLang="en-US" sz="2000" dirty="0" smtClean="0"/>
              <a:t>。</a:t>
            </a:r>
            <a:endParaRPr lang="en-US" altLang="zh-CN" sz="2000" dirty="0"/>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96" y="2027732"/>
            <a:ext cx="4276913" cy="2993222"/>
          </a:xfrm>
          <a:prstGeom prst="rect">
            <a:avLst/>
          </a:prstGeom>
        </p:spPr>
      </p:pic>
    </p:spTree>
    <p:extLst>
      <p:ext uri="{BB962C8B-B14F-4D97-AF65-F5344CB8AC3E}">
        <p14:creationId xmlns:p14="http://schemas.microsoft.com/office/powerpoint/2010/main" val="1048814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latin typeface="Times New Roman" panose="02020603050405020304" pitchFamily="18" charset="0"/>
              </a:rPr>
              <a:t>Lasso</a:t>
            </a:r>
            <a:r>
              <a:rPr lang="zh-CN" altLang="en-US" sz="2800" dirty="0">
                <a:latin typeface="Times New Roman" panose="02020603050405020304" pitchFamily="18" charset="0"/>
              </a:rPr>
              <a:t>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8F7FC930-3E88-480A-9AD3-7234CA4CF3C5}"/>
              </a:ext>
            </a:extLst>
          </p:cNvPr>
          <p:cNvSpPr>
            <a:spLocks noGrp="1"/>
          </p:cNvSpPr>
          <p:nvPr>
            <p:ph idx="1"/>
          </p:nvPr>
        </p:nvSpPr>
        <p:spPr>
          <a:xfrm>
            <a:off x="552915" y="1476375"/>
            <a:ext cx="10510636" cy="4401590"/>
          </a:xfrm>
        </p:spPr>
        <p:txBody>
          <a:bodyPr>
            <a:normAutofit/>
          </a:bodyPr>
          <a:lstStyle/>
          <a:p>
            <a:r>
              <a:rPr lang="zh-CN" altLang="en-US" sz="2000" dirty="0"/>
              <a:t>在高维回归中，由于变量太多，如果所有变量的系数都非零，将使得模型的解释变得很困难。比如，如何同时考察</a:t>
            </a:r>
            <a:r>
              <a:rPr lang="en-US" altLang="zh-CN" sz="2000" dirty="0"/>
              <a:t>2 </a:t>
            </a:r>
            <a:r>
              <a:rPr lang="zh-CN" altLang="en-US" sz="2000" dirty="0"/>
              <a:t>万个回归系数？</a:t>
            </a:r>
            <a:endParaRPr lang="en-US" altLang="zh-CN" sz="2000" dirty="0"/>
          </a:p>
          <a:p>
            <a:endParaRPr lang="en-US" altLang="zh-CN" sz="2000" dirty="0" smtClean="0"/>
          </a:p>
          <a:p>
            <a:r>
              <a:rPr lang="zh-CN" altLang="en-US" sz="2000" dirty="0" smtClean="0"/>
              <a:t>在</a:t>
            </a:r>
            <a:r>
              <a:rPr lang="zh-CN" altLang="en-US" sz="2000" dirty="0"/>
              <a:t>进行高维回归时，有时希望从大量的特征变量中，筛选出真正对</a:t>
            </a:r>
            <a:r>
              <a:rPr lang="en-US" altLang="zh-CN" sz="2000" i="1" dirty="0"/>
              <a:t>y</a:t>
            </a:r>
            <a:r>
              <a:rPr lang="zh-CN" altLang="en-US" sz="2000" dirty="0"/>
              <a:t>有影响的少数变量。</a:t>
            </a:r>
            <a:endParaRPr lang="en-US" altLang="zh-CN" sz="2000" dirty="0"/>
          </a:p>
          <a:p>
            <a:endParaRPr lang="en-US" altLang="zh-CN" sz="2000" dirty="0"/>
          </a:p>
          <a:p>
            <a:r>
              <a:rPr lang="zh-CN" altLang="en-US" sz="2000" dirty="0"/>
              <a:t>比如，从</a:t>
            </a:r>
            <a:r>
              <a:rPr lang="en-US" altLang="zh-CN" sz="2000" dirty="0"/>
              <a:t>2 </a:t>
            </a:r>
            <a:r>
              <a:rPr lang="zh-CN" altLang="en-US" sz="2000" dirty="0"/>
              <a:t>万个基因中，找到真正影响疾病的少数基因。</a:t>
            </a:r>
            <a:endParaRPr lang="en-US" altLang="zh-CN" sz="2000" dirty="0"/>
          </a:p>
          <a:p>
            <a:endParaRPr lang="zh-CN" altLang="en-US" sz="2000" dirty="0"/>
          </a:p>
          <a:p>
            <a:r>
              <a:rPr lang="zh-CN" altLang="en-US" sz="2000" dirty="0"/>
              <a:t>此时，一般期待真实</a:t>
            </a:r>
            <a:r>
              <a:rPr lang="zh-CN" altLang="en-US" sz="2000" dirty="0" smtClean="0"/>
              <a:t>模型（</a:t>
            </a:r>
            <a:r>
              <a:rPr lang="en-US" altLang="zh-CN" sz="2000" dirty="0" smtClean="0">
                <a:latin typeface="Times New Roman" panose="02020603050405020304" pitchFamily="18" charset="0"/>
                <a:cs typeface="Times New Roman" panose="02020603050405020304" pitchFamily="18" charset="0"/>
              </a:rPr>
              <a:t>true model</a:t>
            </a:r>
            <a:r>
              <a:rPr lang="zh-CN" altLang="en-US" sz="2000" dirty="0"/>
              <a:t>）</a:t>
            </a:r>
            <a:r>
              <a:rPr lang="zh-CN" altLang="en-US" sz="2000" dirty="0" smtClean="0"/>
              <a:t>，</a:t>
            </a:r>
            <a:r>
              <a:rPr lang="zh-CN" altLang="en-US" sz="2000" dirty="0"/>
              <a:t>或数据生成</a:t>
            </a:r>
            <a:r>
              <a:rPr lang="zh-CN" altLang="en-US" sz="2000" dirty="0" smtClean="0"/>
              <a:t>过程（</a:t>
            </a:r>
            <a:r>
              <a:rPr lang="en-US" altLang="zh-CN" sz="2000" dirty="0" smtClean="0">
                <a:latin typeface="Times New Roman" panose="02020603050405020304" pitchFamily="18" charset="0"/>
                <a:cs typeface="Times New Roman" panose="02020603050405020304" pitchFamily="18" charset="0"/>
              </a:rPr>
              <a:t>data </a:t>
            </a:r>
            <a:r>
              <a:rPr lang="en-US" altLang="zh-CN" sz="2000" dirty="0">
                <a:latin typeface="Times New Roman" panose="02020603050405020304" pitchFamily="18" charset="0"/>
                <a:cs typeface="Times New Roman" panose="02020603050405020304" pitchFamily="18" charset="0"/>
              </a:rPr>
              <a:t>generating </a:t>
            </a:r>
            <a:r>
              <a:rPr lang="en-US" altLang="zh-CN" sz="2000" dirty="0" smtClean="0">
                <a:latin typeface="Times New Roman" panose="02020603050405020304" pitchFamily="18" charset="0"/>
                <a:cs typeface="Times New Roman" panose="02020603050405020304" pitchFamily="18" charset="0"/>
              </a:rPr>
              <a:t>process</a:t>
            </a:r>
            <a:r>
              <a:rPr lang="zh-CN" altLang="en-US" sz="2000" dirty="0"/>
              <a:t>）</a:t>
            </a:r>
            <a:r>
              <a:rPr lang="zh-CN" altLang="en-US" sz="2000" dirty="0" smtClean="0"/>
              <a:t>，</a:t>
            </a:r>
            <a:r>
              <a:rPr lang="zh-CN" altLang="en-US" sz="2000" dirty="0"/>
              <a:t>为稀疏</a:t>
            </a:r>
            <a:r>
              <a:rPr lang="zh-CN" altLang="en-US" sz="2000" dirty="0" smtClean="0"/>
              <a:t>模型（</a:t>
            </a:r>
            <a:r>
              <a:rPr lang="en-US" altLang="zh-CN" sz="2000" dirty="0" smtClean="0">
                <a:latin typeface="Times New Roman" panose="02020603050405020304" pitchFamily="18" charset="0"/>
                <a:cs typeface="Times New Roman" panose="02020603050405020304" pitchFamily="18" charset="0"/>
              </a:rPr>
              <a:t>sparse model</a:t>
            </a:r>
            <a:r>
              <a:rPr lang="zh-CN" altLang="en-US" sz="2000" dirty="0"/>
              <a:t>）</a:t>
            </a:r>
            <a:r>
              <a:rPr lang="zh-CN" altLang="en-US" sz="2000" dirty="0" smtClean="0"/>
              <a:t>。</a:t>
            </a:r>
            <a:endParaRPr lang="en-US" altLang="zh-CN" sz="2000" dirty="0"/>
          </a:p>
          <a:p>
            <a:endParaRPr lang="zh-CN" altLang="en-US" sz="2000" dirty="0"/>
          </a:p>
          <a:p>
            <a:r>
              <a:rPr lang="zh-CN" altLang="en-US" sz="2000" dirty="0"/>
              <a:t>需要一个估计量，能挑选出那些真正有影响</a:t>
            </a:r>
            <a:r>
              <a:rPr lang="zh-CN" altLang="en-US" sz="2000" dirty="0" smtClean="0"/>
              <a:t>的（基因</a:t>
            </a:r>
            <a:r>
              <a:rPr lang="zh-CN" altLang="en-US" sz="2000" dirty="0"/>
              <a:t>）</a:t>
            </a:r>
            <a:r>
              <a:rPr lang="zh-CN" altLang="en-US" sz="2000" dirty="0" smtClean="0"/>
              <a:t>变量</a:t>
            </a:r>
            <a:r>
              <a:rPr lang="zh-CN" altLang="en-US" sz="2000" dirty="0"/>
              <a:t>，而使其他无影响或影响微弱</a:t>
            </a:r>
            <a:r>
              <a:rPr lang="zh-CN" altLang="en-US" sz="2000" dirty="0" smtClean="0"/>
              <a:t>的（基因</a:t>
            </a:r>
            <a:r>
              <a:rPr lang="zh-CN" altLang="en-US" sz="2000" dirty="0"/>
              <a:t>）</a:t>
            </a:r>
            <a:r>
              <a:rPr lang="zh-CN" altLang="en-US" sz="2000" dirty="0" smtClean="0"/>
              <a:t>变量</a:t>
            </a:r>
            <a:r>
              <a:rPr lang="zh-CN" altLang="en-US" sz="2000" dirty="0"/>
              <a:t>的回归系数变为</a:t>
            </a:r>
            <a:r>
              <a:rPr lang="en-US" altLang="zh-CN" sz="2000" dirty="0"/>
              <a:t>0</a:t>
            </a:r>
            <a:r>
              <a:rPr lang="zh-CN" altLang="en-US" sz="2000" dirty="0"/>
              <a:t>。</a:t>
            </a:r>
            <a:endParaRPr lang="en-US" altLang="zh-CN" sz="2000" dirty="0"/>
          </a:p>
          <a:p>
            <a:endParaRPr lang="en-US" altLang="zh-CN" sz="2000" dirty="0"/>
          </a:p>
          <a:p>
            <a:endParaRPr lang="zh-CN" altLang="en-US" sz="2000" dirty="0"/>
          </a:p>
        </p:txBody>
      </p:sp>
    </p:spTree>
    <p:extLst>
      <p:ext uri="{BB962C8B-B14F-4D97-AF65-F5344CB8AC3E}">
        <p14:creationId xmlns:p14="http://schemas.microsoft.com/office/powerpoint/2010/main" val="3110937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latin typeface="Times New Roman" panose="02020603050405020304" pitchFamily="18" charset="0"/>
              </a:rPr>
              <a:t>Lasso</a:t>
            </a:r>
            <a:r>
              <a:rPr lang="zh-CN" altLang="en-US" sz="2800" dirty="0">
                <a:latin typeface="Times New Roman" panose="02020603050405020304" pitchFamily="18" charset="0"/>
              </a:rPr>
              <a:t>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8F7FC930-3E88-480A-9AD3-7234CA4CF3C5}"/>
              </a:ext>
            </a:extLst>
          </p:cNvPr>
          <p:cNvSpPr>
            <a:spLocks noGrp="1"/>
          </p:cNvSpPr>
          <p:nvPr>
            <p:ph idx="1"/>
          </p:nvPr>
        </p:nvSpPr>
        <p:spPr>
          <a:xfrm>
            <a:off x="552915" y="1476375"/>
            <a:ext cx="9624060" cy="4990084"/>
          </a:xfrm>
        </p:spPr>
        <p:txBody>
          <a:bodyPr>
            <a:normAutofit/>
          </a:bodyPr>
          <a:lstStyle/>
          <a:p>
            <a:r>
              <a:rPr lang="zh-CN" altLang="en-US" sz="2000" dirty="0">
                <a:latin typeface="Times New Roman" panose="02020603050405020304" pitchFamily="18" charset="0"/>
              </a:rPr>
              <a:t>为此，</a:t>
            </a:r>
            <a:r>
              <a:rPr lang="en-US" altLang="zh-CN" sz="2000" dirty="0" err="1" smtClean="0">
                <a:latin typeface="Times New Roman" panose="02020603050405020304" pitchFamily="18" charset="0"/>
                <a:cs typeface="Times New Roman" panose="02020603050405020304" pitchFamily="18" charset="0"/>
              </a:rPr>
              <a:t>Tibshirani</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1996</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提出</a:t>
            </a:r>
            <a:r>
              <a:rPr lang="en-US" altLang="zh-CN" sz="2000" dirty="0">
                <a:latin typeface="Times New Roman" panose="02020603050405020304" pitchFamily="18" charset="0"/>
              </a:rPr>
              <a:t>Lasso</a:t>
            </a:r>
            <a:r>
              <a:rPr lang="zh-CN" altLang="en-US" sz="2000" dirty="0">
                <a:latin typeface="Times New Roman" panose="02020603050405020304" pitchFamily="18" charset="0"/>
              </a:rPr>
              <a:t>回归（</a:t>
            </a:r>
            <a:r>
              <a:rPr lang="en-US" altLang="zh-CN" sz="2000" dirty="0">
                <a:latin typeface="Times New Roman" panose="02020603050405020304" pitchFamily="18" charset="0"/>
                <a:cs typeface="Times New Roman" panose="02020603050405020304" pitchFamily="18" charset="0"/>
              </a:rPr>
              <a:t>Least Absolute Shrinkage and Selection Operator</a:t>
            </a:r>
            <a:r>
              <a:rPr lang="zh-CN" altLang="en-US" sz="2000" dirty="0">
                <a:latin typeface="Times New Roman" panose="02020603050405020304" pitchFamily="18" charset="0"/>
              </a:rPr>
              <a:t>），将岭回归中的惩罚项的“</a:t>
            </a:r>
            <a:r>
              <a:rPr lang="en-US" altLang="zh-CN" sz="2000" dirty="0">
                <a:latin typeface="Times New Roman" panose="02020603050405020304" pitchFamily="18" charset="0"/>
              </a:rPr>
              <a:t>2-</a:t>
            </a:r>
            <a:r>
              <a:rPr lang="zh-CN" altLang="en-US" sz="2000" dirty="0">
                <a:latin typeface="Times New Roman" panose="02020603050405020304" pitchFamily="18" charset="0"/>
              </a:rPr>
              <a:t>范数”改为“</a:t>
            </a:r>
            <a:r>
              <a:rPr lang="en-US" altLang="zh-CN" sz="2000" dirty="0">
                <a:latin typeface="Times New Roman" panose="02020603050405020304" pitchFamily="18" charset="0"/>
              </a:rPr>
              <a:t>1-</a:t>
            </a:r>
            <a:r>
              <a:rPr lang="zh-CN" altLang="en-US" sz="2000" dirty="0">
                <a:latin typeface="Times New Roman" panose="02020603050405020304" pitchFamily="18" charset="0"/>
              </a:rPr>
              <a:t>范数”。</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由于</a:t>
            </a:r>
            <a:r>
              <a:rPr lang="zh-CN" altLang="en-US" sz="2000" dirty="0">
                <a:latin typeface="Times New Roman" panose="02020603050405020304" pitchFamily="18" charset="0"/>
              </a:rPr>
              <a:t>损失函数包含惩罚项，所以</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rPr>
              <a:t>回归也是收缩估计量，其最优解比</a:t>
            </a:r>
            <a:r>
              <a:rPr lang="en-US" altLang="zh-CN" sz="2000" dirty="0">
                <a:latin typeface="Times New Roman" panose="02020603050405020304" pitchFamily="18" charset="0"/>
                <a:cs typeface="Times New Roman" panose="02020603050405020304" pitchFamily="18" charset="0"/>
              </a:rPr>
              <a:t>OLS</a:t>
            </a:r>
            <a:r>
              <a:rPr lang="zh-CN" altLang="en-US" sz="2000" dirty="0">
                <a:latin typeface="Times New Roman" panose="02020603050405020304" pitchFamily="18" charset="0"/>
              </a:rPr>
              <a:t>估计量更向原点收缩。</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进一步地，由于对</a:t>
            </a:r>
            <a:r>
              <a:rPr lang="en-US" altLang="zh-CN" sz="2000" dirty="0">
                <a:latin typeface="Times New Roman" panose="02020603050405020304" pitchFamily="18" charset="0"/>
              </a:rPr>
              <a:t>β</a:t>
            </a:r>
            <a:r>
              <a:rPr lang="zh-CN" altLang="en-US" sz="2000" dirty="0">
                <a:latin typeface="Times New Roman" panose="02020603050405020304" pitchFamily="18" charset="0"/>
              </a:rPr>
              <a:t>各分量的绝对值之和进行惩罚，姑称为绝对值收缩。</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rPr>
              <a:t>最小化问题等价于如下的最优化问题</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2494956" y="2104175"/>
                <a:ext cx="4678845"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min</m:t>
                      </m:r>
                      <m:r>
                        <a:rPr lang="zh-CN" altLang="en-US" i="1">
                          <a:latin typeface="Cambria Math" panose="02040503050406030204" pitchFamily="18" charset="0"/>
                        </a:rPr>
                        <m:t>𝐿</m:t>
                      </m:r>
                      <m:d>
                        <m:dPr>
                          <m:ctrlPr>
                            <a:rPr lang="zh-CN" altLang="en-US" i="1">
                              <a:latin typeface="Cambria Math" panose="02040503050406030204" pitchFamily="18" charset="0"/>
                            </a:rPr>
                          </m:ctrlPr>
                        </m:dPr>
                        <m:e>
                          <m:r>
                            <a:rPr lang="zh-CN" altLang="en-US" i="1">
                              <a:latin typeface="Cambria Math" panose="02040503050406030204" pitchFamily="18" charset="0"/>
                            </a:rPr>
                            <m:t>𝛽</m:t>
                          </m:r>
                        </m:e>
                      </m:d>
                      <m:r>
                        <a:rPr lang="en-US" altLang="zh-CN" i="1" smtClean="0">
                          <a:latin typeface="Cambria Math" panose="02040503050406030204" pitchFamily="18" charset="0"/>
                        </a:rPr>
                        <m:t>=</m:t>
                      </m:r>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r>
                        <a:rPr lang="zh-CN" altLang="en-US" i="0">
                          <a:latin typeface="Cambria Math" panose="02040503050406030204" pitchFamily="18" charset="0"/>
                        </a:rPr>
                        <m:t>+</m:t>
                      </m:r>
                      <m:r>
                        <m:rPr>
                          <m:sty m:val="p"/>
                        </m:rPr>
                        <a:rPr lang="en-US" altLang="zh-CN" i="1">
                          <a:latin typeface="Cambria Math" panose="02040503050406030204" pitchFamily="18" charset="0"/>
                        </a:rPr>
                        <m:t>λ</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𝑗</m:t>
                          </m:r>
                          <m:r>
                            <a:rPr lang="zh-CN" altLang="en-US" i="0">
                              <a:latin typeface="Cambria Math" panose="02040503050406030204" pitchFamily="18" charset="0"/>
                            </a:rPr>
                            <m:t>=1</m:t>
                          </m:r>
                        </m:sub>
                        <m:sup>
                          <m:r>
                            <a:rPr lang="zh-CN" altLang="en-US" i="1">
                              <a:latin typeface="Cambria Math" panose="02040503050406030204" pitchFamily="18" charset="0"/>
                            </a:rPr>
                            <m:t>𝑝</m:t>
                          </m:r>
                        </m:sup>
                        <m:e>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m:t>
                              </m:r>
                              <m:r>
                                <a:rPr lang="zh-CN" altLang="en-US" i="1">
                                  <a:latin typeface="Cambria Math" panose="02040503050406030204" pitchFamily="18" charset="0"/>
                                </a:rPr>
                                <m:t>𝛽</m:t>
                              </m:r>
                            </m:e>
                            <m:sub>
                              <m:r>
                                <a:rPr lang="zh-CN" altLang="en-US" i="1">
                                  <a:latin typeface="Cambria Math" panose="02040503050406030204" pitchFamily="18" charset="0"/>
                                </a:rPr>
                                <m:t>𝑗</m:t>
                              </m:r>
                            </m:sub>
                          </m:sSub>
                          <m:r>
                            <a:rPr lang="en-US" altLang="zh-CN" b="0" i="1" smtClean="0">
                              <a:latin typeface="Cambria Math" panose="02040503050406030204" pitchFamily="18" charset="0"/>
                            </a:rPr>
                            <m:t>|</m:t>
                          </m:r>
                        </m:e>
                      </m:nary>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2494956" y="2104175"/>
                <a:ext cx="4678845" cy="1011111"/>
              </a:xfrm>
              <a:prstGeom prst="rect">
                <a:avLst/>
              </a:prstGeom>
              <a:blipFill>
                <a:blip r:embed="rId4"/>
                <a:stretch>
                  <a:fillRect/>
                </a:stretch>
              </a:blipFill>
            </p:spPr>
            <p:txBody>
              <a:bodyPr/>
              <a:lstStyle/>
              <a:p>
                <a:r>
                  <a:rPr lang="zh-CN" altLang="en-US">
                    <a:noFill/>
                  </a:rPr>
                  <a:t> </a:t>
                </a:r>
              </a:p>
            </p:txBody>
          </p:sp>
        </mc:Fallback>
      </mc:AlternateContent>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031" y="5204039"/>
            <a:ext cx="2698889" cy="927148"/>
          </a:xfrm>
          <a:prstGeom prst="rect">
            <a:avLst/>
          </a:prstGeom>
        </p:spPr>
      </p:pic>
    </p:spTree>
    <p:extLst>
      <p:ext uri="{BB962C8B-B14F-4D97-AF65-F5344CB8AC3E}">
        <p14:creationId xmlns:p14="http://schemas.microsoft.com/office/powerpoint/2010/main" val="2771935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Lasso</a:t>
            </a:r>
            <a:r>
              <a:rPr lang="zh-CN" altLang="en-US" sz="2800" b="1" dirty="0" smtClean="0">
                <a:latin typeface="Times New Roman" panose="02020603050405020304" pitchFamily="18" charset="0"/>
              </a:rPr>
              <a:t>回归几何解释</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5" name="内容占位符 2">
            <a:extLst>
              <a:ext uri="{FF2B5EF4-FFF2-40B4-BE49-F238E27FC236}">
                <a16:creationId xmlns:a16="http://schemas.microsoft.com/office/drawing/2014/main" id="{8F7FC930-3E88-480A-9AD3-7234CA4CF3C5}"/>
              </a:ext>
            </a:extLst>
          </p:cNvPr>
          <p:cNvSpPr>
            <a:spLocks noGrp="1"/>
          </p:cNvSpPr>
          <p:nvPr>
            <p:ph idx="1"/>
          </p:nvPr>
        </p:nvSpPr>
        <p:spPr>
          <a:xfrm>
            <a:off x="552915" y="1476375"/>
            <a:ext cx="8566502" cy="4761614"/>
          </a:xfrm>
        </p:spPr>
        <p:txBody>
          <a:bodyPr>
            <a:normAutofit lnSpcReduction="10000"/>
          </a:bodyPr>
          <a:lstStyle/>
          <a:p>
            <a:r>
              <a:rPr lang="zh-CN" altLang="en-US" sz="2000" dirty="0"/>
              <a:t>此约束极值问题的约束集不再是圆球，而是</a:t>
            </a:r>
            <a:r>
              <a:rPr lang="zh-CN" altLang="en-US" sz="2000" dirty="0" smtClean="0"/>
              <a:t>菱形（钻石形</a:t>
            </a:r>
            <a:r>
              <a:rPr lang="zh-CN" altLang="en-US" sz="2000" dirty="0"/>
              <a:t>）</a:t>
            </a:r>
            <a:r>
              <a:rPr lang="zh-CN" altLang="en-US" sz="2000" dirty="0" smtClean="0"/>
              <a:t>或</a:t>
            </a:r>
            <a:r>
              <a:rPr lang="zh-CN" altLang="en-US" sz="2000" dirty="0"/>
              <a:t>高维的菱状体</a:t>
            </a:r>
            <a:r>
              <a:rPr lang="zh-CN" altLang="en-US" sz="2000" dirty="0" smtClean="0"/>
              <a:t>。</a:t>
            </a:r>
            <a:endParaRPr lang="en-US" altLang="zh-CN" sz="2000" dirty="0" smtClean="0"/>
          </a:p>
          <a:p>
            <a:endParaRPr lang="en-US" altLang="zh-CN" sz="2000" dirty="0" smtClean="0">
              <a:latin typeface="宋体" panose="02010600030101010101" pitchFamily="2" charset="-122"/>
            </a:endParaRPr>
          </a:p>
          <a:p>
            <a:r>
              <a:rPr lang="zh-CN" altLang="en-US" sz="2000" dirty="0" smtClean="0">
                <a:latin typeface="宋体" panose="02010600030101010101" pitchFamily="2" charset="-122"/>
              </a:rPr>
              <a:t>满足</a:t>
            </a:r>
            <a:r>
              <a:rPr lang="zh-CN" altLang="en-US" sz="2000" dirty="0">
                <a:latin typeface="宋体" panose="02010600030101010101" pitchFamily="2" charset="-122"/>
              </a:rPr>
              <a:t>约束条件             的可行解，在图中菱形的</a:t>
            </a:r>
            <a:r>
              <a:rPr lang="zh-CN" altLang="en-US" sz="2000" dirty="0" smtClean="0">
                <a:latin typeface="宋体" panose="02010600030101010101" pitchFamily="2" charset="-122"/>
              </a:rPr>
              <a:t>内部</a:t>
            </a:r>
            <a:endParaRPr lang="en-US" altLang="zh-CN" sz="2000" dirty="0" smtClean="0">
              <a:latin typeface="宋体" panose="02010600030101010101" pitchFamily="2" charset="-122"/>
            </a:endParaRPr>
          </a:p>
          <a:p>
            <a:endParaRPr lang="zh-CN" altLang="en-US" sz="2000" dirty="0"/>
          </a:p>
          <a:p>
            <a:r>
              <a:rPr lang="zh-CN" altLang="en-US" sz="2000" dirty="0">
                <a:latin typeface="宋体" panose="02010600030101010101" pitchFamily="2" charset="-122"/>
              </a:rPr>
              <a:t>图中黑点依然为 </a:t>
            </a:r>
            <a:r>
              <a:rPr lang="en-US" altLang="zh-CN" sz="2000" dirty="0">
                <a:latin typeface="Times New Roman" panose="02020603050405020304" pitchFamily="18" charset="0"/>
              </a:rPr>
              <a:t>OLS </a:t>
            </a:r>
            <a:r>
              <a:rPr lang="zh-CN" altLang="en-US" sz="2000" dirty="0">
                <a:latin typeface="宋体" panose="02010600030101010101" pitchFamily="2" charset="-122"/>
              </a:rPr>
              <a:t>估计量</a:t>
            </a:r>
            <a:r>
              <a:rPr lang="en-US" altLang="zh-CN" sz="2000" dirty="0">
                <a:latin typeface="宋体" panose="02010600030101010101" pitchFamily="2" charset="-122"/>
              </a:rPr>
              <a:t>,</a:t>
            </a:r>
            <a:r>
              <a:rPr lang="zh-CN" altLang="en-US" sz="2000" dirty="0">
                <a:latin typeface="宋体" panose="02010600030101010101" pitchFamily="2" charset="-122"/>
              </a:rPr>
              <a:t>而围绕</a:t>
            </a:r>
            <a:r>
              <a:rPr lang="en-US" altLang="zh-CN" sz="2000" dirty="0">
                <a:latin typeface="宋体" panose="02010600030101010101" pitchFamily="2" charset="-122"/>
              </a:rPr>
              <a:t>OLS</a:t>
            </a:r>
            <a:r>
              <a:rPr lang="zh-CN" altLang="en-US" sz="2000" dirty="0">
                <a:latin typeface="宋体" panose="02010600030101010101" pitchFamily="2" charset="-122"/>
              </a:rPr>
              <a:t>估计量的一圈圈椭圆为残差平方和的等值线</a:t>
            </a:r>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endParaRPr lang="zh-CN" altLang="en-US" sz="2000" dirty="0"/>
          </a:p>
          <a:p>
            <a:r>
              <a:rPr lang="zh-CN" altLang="en-US" sz="2000" dirty="0">
                <a:latin typeface="宋体" panose="02010600030101010101" pitchFamily="2" charset="-122"/>
              </a:rPr>
              <a:t>为了在可行集中最小化残差平方和，</a:t>
            </a:r>
            <a:r>
              <a:rPr lang="en-US" altLang="zh-CN" sz="2000" dirty="0">
                <a:latin typeface="宋体" panose="02010600030101010101" pitchFamily="2" charset="-122"/>
              </a:rPr>
              <a:t>Lasso</a:t>
            </a:r>
            <a:r>
              <a:rPr lang="zh-CN" altLang="en-US" sz="2000" dirty="0">
                <a:latin typeface="宋体" panose="02010600030101010101" pitchFamily="2" charset="-122"/>
              </a:rPr>
              <a:t>的最优解必然发生于等值线与菱形线相切的位置，即图</a:t>
            </a:r>
            <a:r>
              <a:rPr lang="zh-CN" altLang="en-US" sz="2000" dirty="0">
                <a:latin typeface="Times New Roman" panose="02020603050405020304" pitchFamily="18" charset="0"/>
              </a:rPr>
              <a:t>中的</a:t>
            </a:r>
            <a:r>
              <a:rPr lang="zh-CN" altLang="en-US" sz="2000" dirty="0">
                <a:latin typeface="宋体" panose="02010600030101010101" pitchFamily="2" charset="-122"/>
              </a:rPr>
              <a:t>蓝点</a:t>
            </a:r>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endParaRPr lang="zh-CN" altLang="en-US" sz="2000" dirty="0"/>
          </a:p>
          <a:p>
            <a:r>
              <a:rPr lang="zh-CN" altLang="en-US" sz="2000" dirty="0">
                <a:latin typeface="宋体" panose="02010600030101010101" pitchFamily="2" charset="-122"/>
              </a:rPr>
              <a:t>而菱形的顶点恰好在坐标轴上</a:t>
            </a:r>
            <a:r>
              <a:rPr lang="zh-CN" altLang="en-US" sz="2000" dirty="0">
                <a:latin typeface="Times New Roman" panose="02020603050405020304" pitchFamily="18" charset="0"/>
              </a:rPr>
              <a:t>，</a:t>
            </a:r>
            <a:r>
              <a:rPr lang="zh-CN" altLang="en-US" sz="2000" dirty="0">
                <a:latin typeface="宋体" panose="02010600030101010101" pitchFamily="2" charset="-122"/>
              </a:rPr>
              <a:t>故等值线较易与约束集相切于坐标轴的位置，导致</a:t>
            </a:r>
            <a:r>
              <a:rPr lang="en-US" altLang="zh-CN" sz="2000" dirty="0">
                <a:latin typeface="Times New Roman" panose="02020603050405020304" pitchFamily="18" charset="0"/>
              </a:rPr>
              <a:t>Lasso </a:t>
            </a:r>
            <a:r>
              <a:rPr lang="zh-CN" altLang="en-US" sz="2000" dirty="0">
                <a:latin typeface="宋体" panose="02010600030101010101" pitchFamily="2" charset="-122"/>
              </a:rPr>
              <a:t>估计量的某些回归系数严格等于</a:t>
            </a:r>
            <a:r>
              <a:rPr lang="en-US" altLang="zh-CN" sz="2000" dirty="0">
                <a:latin typeface="Times New Roman" panose="02020603050405020304" pitchFamily="18" charset="0"/>
              </a:rPr>
              <a:t>0</a:t>
            </a:r>
            <a:r>
              <a:rPr lang="zh-CN" altLang="en-US" sz="2000" dirty="0">
                <a:latin typeface="宋体" panose="02010600030101010101" pitchFamily="2" charset="-122"/>
              </a:rPr>
              <a:t>，从而得到“稀疏解”</a:t>
            </a:r>
            <a:r>
              <a:rPr lang="en-US" altLang="zh-CN" sz="2000" dirty="0">
                <a:latin typeface="Times New Roman" panose="02020603050405020304" pitchFamily="18" charset="0"/>
              </a:rPr>
              <a:t>(sparse solution)</a:t>
            </a:r>
            <a:r>
              <a:rPr lang="zh-CN" altLang="en-US" sz="2000" dirty="0">
                <a:latin typeface="宋体" panose="02010600030101010101" pitchFamily="2" charset="-122"/>
              </a:rPr>
              <a:t>。</a:t>
            </a:r>
            <a:endParaRPr lang="zh-CN" altLang="en-US" sz="2000" dirty="0"/>
          </a:p>
          <a:p>
            <a:endParaRPr lang="zh-CN" altLang="en-US" sz="2000" dirty="0"/>
          </a:p>
        </p:txBody>
      </p:sp>
      <mc:AlternateContent xmlns:mc="http://schemas.openxmlformats.org/markup-compatibility/2006" xmlns:a14="http://schemas.microsoft.com/office/drawing/2010/main">
        <mc:Choice Requires="a14">
          <p:sp>
            <p:nvSpPr>
              <p:cNvPr id="16" name="矩形 15"/>
              <p:cNvSpPr/>
              <p:nvPr/>
            </p:nvSpPr>
            <p:spPr>
              <a:xfrm>
                <a:off x="2481534" y="2436604"/>
                <a:ext cx="1766894"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en-US" altLang="zh-CN" i="1" smtClean="0">
                              <a:latin typeface="Cambria Math" panose="02040503050406030204" pitchFamily="18" charset="0"/>
                            </a:rPr>
                            <m:t>|</m:t>
                          </m:r>
                          <m:r>
                            <a:rPr lang="zh-CN" altLang="en-US" i="1">
                              <a:latin typeface="Cambria Math" panose="02040503050406030204" pitchFamily="18" charset="0"/>
                            </a:rPr>
                            <m:t>𝛽</m:t>
                          </m:r>
                        </m:e>
                        <m:sub>
                          <m:r>
                            <a:rPr lang="zh-CN" altLang="en-US" i="0">
                              <a:latin typeface="Cambria Math" panose="02040503050406030204" pitchFamily="18" charset="0"/>
                            </a:rPr>
                            <m:t>1</m:t>
                          </m:r>
                        </m:sub>
                      </m:sSub>
                      <m:r>
                        <a:rPr lang="en-US" altLang="zh-CN" i="1" smtClean="0">
                          <a:latin typeface="Cambria Math" panose="02040503050406030204" pitchFamily="18" charset="0"/>
                        </a:rPr>
                        <m:t>|</m:t>
                      </m:r>
                      <m:r>
                        <m:rPr>
                          <m:nor/>
                        </m:rPr>
                        <a:rPr lang="zh-CN" altLang="en-US" i="1">
                          <a:latin typeface="Cambria Math" panose="02040503050406030204" pitchFamily="18" charset="0"/>
                        </a:rPr>
                        <m:t>+</m:t>
                      </m:r>
                      <m:r>
                        <a:rPr lang="en-US" altLang="zh-CN"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2</m:t>
                          </m:r>
                        </m:sub>
                      </m:sSub>
                      <m:r>
                        <a:rPr lang="en-US" altLang="zh-CN" i="1" smtClean="0">
                          <a:latin typeface="Cambria Math" panose="02040503050406030204" pitchFamily="18" charset="0"/>
                        </a:rPr>
                        <m:t>|</m:t>
                      </m:r>
                      <m:r>
                        <a:rPr lang="zh-CN" altLang="en-US" i="0">
                          <a:latin typeface="Cambria Math" panose="02040503050406030204" pitchFamily="18" charset="0"/>
                        </a:rPr>
                        <m:t>≤</m:t>
                      </m:r>
                      <m:r>
                        <m:rPr>
                          <m:nor/>
                        </m:rPr>
                        <a:rPr lang="zh-CN" altLang="en-US" i="1">
                          <a:latin typeface="Cambria Math" panose="02040503050406030204" pitchFamily="18" charset="0"/>
                        </a:rPr>
                        <m:t>t</m:t>
                      </m:r>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2481534" y="2436604"/>
                <a:ext cx="1766894" cy="415498"/>
              </a:xfrm>
              <a:prstGeom prst="rect">
                <a:avLst/>
              </a:prstGeom>
              <a:blipFill>
                <a:blip r:embed="rId4"/>
                <a:stretch>
                  <a:fillRect b="-14706"/>
                </a:stretch>
              </a:blipFill>
            </p:spPr>
            <p:txBody>
              <a:bodyPr/>
              <a:lstStyle/>
              <a:p>
                <a:r>
                  <a:rPr lang="zh-CN" altLang="en-US">
                    <a:noFill/>
                  </a:rPr>
                  <a:t> </a:t>
                </a:r>
              </a:p>
            </p:txBody>
          </p:sp>
        </mc:Fallback>
      </mc:AlternateContent>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401" y="2067351"/>
            <a:ext cx="3038664" cy="2376165"/>
          </a:xfrm>
          <a:prstGeom prst="rect">
            <a:avLst/>
          </a:prstGeom>
        </p:spPr>
      </p:pic>
    </p:spTree>
    <p:extLst>
      <p:ext uri="{BB962C8B-B14F-4D97-AF65-F5344CB8AC3E}">
        <p14:creationId xmlns:p14="http://schemas.microsoft.com/office/powerpoint/2010/main" val="2139514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Lasso</a:t>
            </a:r>
            <a:r>
              <a:rPr lang="zh-CN" altLang="en-US" sz="2800" b="1" dirty="0">
                <a:latin typeface="Times New Roman" panose="02020603050405020304" pitchFamily="18" charset="0"/>
              </a:rPr>
              <a:t>回归作为筛选变量方法</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内容占位符 2">
            <a:extLst>
              <a:ext uri="{FF2B5EF4-FFF2-40B4-BE49-F238E27FC236}">
                <a16:creationId xmlns:a16="http://schemas.microsoft.com/office/drawing/2014/main" id="{8F7FC930-3E88-480A-9AD3-7234CA4CF3C5}"/>
              </a:ext>
            </a:extLst>
          </p:cNvPr>
          <p:cNvSpPr>
            <a:spLocks noGrp="1"/>
          </p:cNvSpPr>
          <p:nvPr>
            <p:ph idx="1"/>
          </p:nvPr>
        </p:nvSpPr>
        <p:spPr>
          <a:xfrm>
            <a:off x="552876" y="1533796"/>
            <a:ext cx="9624060" cy="4990084"/>
          </a:xfrm>
        </p:spPr>
        <p:txBody>
          <a:bodyPr>
            <a:normAutofit/>
          </a:bodyPr>
          <a:lstStyle/>
          <a:p>
            <a:r>
              <a:rPr lang="en-US" altLang="zh-CN" sz="2000" dirty="0">
                <a:latin typeface="Times New Roman" panose="02020603050405020304" pitchFamily="18" charset="0"/>
                <a:cs typeface="Times New Roman" panose="02020603050405020304" pitchFamily="18" charset="0"/>
              </a:rPr>
              <a:t>Lasso </a:t>
            </a:r>
            <a:r>
              <a:rPr lang="zh-CN" altLang="en-US" sz="2000" dirty="0"/>
              <a:t>的这种独特性质，使得它具备</a:t>
            </a:r>
            <a:r>
              <a:rPr lang="zh-CN" altLang="en-US" sz="2000" dirty="0" smtClean="0"/>
              <a:t>“筛选变量”（</a:t>
            </a:r>
            <a:r>
              <a:rPr lang="en-US" altLang="zh-CN" sz="2000" dirty="0" smtClean="0">
                <a:latin typeface="Times New Roman" panose="02020603050405020304" pitchFamily="18" charset="0"/>
                <a:cs typeface="Times New Roman" panose="02020603050405020304" pitchFamily="18" charset="0"/>
              </a:rPr>
              <a:t>variable selection</a:t>
            </a:r>
            <a:r>
              <a:rPr lang="zh-CN" altLang="en-US" sz="2000" dirty="0" smtClean="0">
                <a:latin typeface="Times New Roman" panose="02020603050405020304" pitchFamily="18" charset="0"/>
                <a:cs typeface="Times New Roman" panose="02020603050405020304" pitchFamily="18" charset="0"/>
              </a:rPr>
              <a:t>）</a:t>
            </a:r>
            <a:r>
              <a:rPr lang="zh-CN" altLang="en-US" sz="2000" dirty="0" smtClean="0"/>
              <a:t>的</a:t>
            </a:r>
            <a:r>
              <a:rPr lang="zh-CN" altLang="en-US" sz="2000" dirty="0"/>
              <a:t>功能，故也称为</a:t>
            </a:r>
            <a:r>
              <a:rPr lang="zh-CN" altLang="en-US" sz="2000" dirty="0" smtClean="0"/>
              <a:t>“筛选算子”（</a:t>
            </a:r>
            <a:r>
              <a:rPr lang="en-US" altLang="zh-CN" sz="2000" dirty="0" smtClean="0">
                <a:latin typeface="Times New Roman" panose="02020603050405020304" pitchFamily="18" charset="0"/>
                <a:cs typeface="Times New Roman" panose="02020603050405020304" pitchFamily="18" charset="0"/>
              </a:rPr>
              <a:t>selection operator</a:t>
            </a:r>
            <a:r>
              <a:rPr lang="zh-CN" altLang="en-US" sz="2000" dirty="0"/>
              <a:t>）</a:t>
            </a:r>
            <a:r>
              <a:rPr lang="zh-CN" altLang="en-US" sz="2000" dirty="0" smtClean="0"/>
              <a:t>。</a:t>
            </a:r>
            <a:endParaRPr lang="en-US" altLang="zh-CN" sz="2000" dirty="0"/>
          </a:p>
          <a:p>
            <a:endParaRPr lang="zh-CN" altLang="en-US" sz="2000" dirty="0"/>
          </a:p>
          <a:p>
            <a:r>
              <a:rPr lang="zh-CN" altLang="en-US" sz="2000" dirty="0"/>
              <a:t>由于 </a:t>
            </a:r>
            <a:r>
              <a:rPr lang="en-US" altLang="zh-CN" sz="2000" dirty="0">
                <a:latin typeface="Times New Roman" panose="02020603050405020304" pitchFamily="18" charset="0"/>
                <a:cs typeface="Times New Roman" panose="02020603050405020304" pitchFamily="18" charset="0"/>
              </a:rPr>
              <a:t>Lasso </a:t>
            </a:r>
            <a:r>
              <a:rPr lang="zh-CN" altLang="en-US" sz="2000" dirty="0"/>
              <a:t>为</a:t>
            </a:r>
            <a:r>
              <a:rPr lang="zh-CN" altLang="en-US" sz="2000" dirty="0" smtClean="0"/>
              <a:t>“绝对值收缩”（</a:t>
            </a:r>
            <a:r>
              <a:rPr lang="en-US" altLang="zh-CN" sz="2000" dirty="0" smtClean="0">
                <a:latin typeface="Times New Roman" panose="02020603050405020304" pitchFamily="18" charset="0"/>
                <a:cs typeface="Times New Roman" panose="02020603050405020304" pitchFamily="18" charset="0"/>
              </a:rPr>
              <a:t>absolute shrinkage</a:t>
            </a:r>
            <a:r>
              <a:rPr lang="zh-CN" altLang="en-US" sz="2000" dirty="0"/>
              <a:t>）</a:t>
            </a:r>
            <a:r>
              <a:rPr lang="zh-CN" altLang="en-US" sz="2000" dirty="0" smtClean="0"/>
              <a:t>，</a:t>
            </a:r>
            <a:r>
              <a:rPr lang="zh-CN" altLang="en-US" sz="2000" dirty="0"/>
              <a:t>故合称为“最小绝对值收缩与筛选算子</a:t>
            </a:r>
            <a:r>
              <a:rPr lang="zh-CN" altLang="en-US" sz="2000" dirty="0" smtClean="0"/>
              <a:t>”（</a:t>
            </a:r>
            <a:r>
              <a:rPr lang="en-US" altLang="zh-CN" sz="2000" dirty="0" smtClean="0">
                <a:latin typeface="Times New Roman" panose="02020603050405020304" pitchFamily="18" charset="0"/>
                <a:cs typeface="Times New Roman" panose="02020603050405020304" pitchFamily="18" charset="0"/>
              </a:rPr>
              <a:t>least </a:t>
            </a:r>
            <a:r>
              <a:rPr lang="en-US" altLang="zh-CN" sz="2000" dirty="0">
                <a:latin typeface="Times New Roman" panose="02020603050405020304" pitchFamily="18" charset="0"/>
                <a:cs typeface="Times New Roman" panose="02020603050405020304" pitchFamily="18" charset="0"/>
              </a:rPr>
              <a:t>absolute shrinkage and selection </a:t>
            </a:r>
            <a:r>
              <a:rPr lang="en-US" altLang="zh-CN" sz="2000" dirty="0" smtClean="0">
                <a:latin typeface="Times New Roman" panose="02020603050405020304" pitchFamily="18" charset="0"/>
                <a:cs typeface="Times New Roman" panose="02020603050405020304" pitchFamily="18" charset="0"/>
              </a:rPr>
              <a:t>operator</a:t>
            </a:r>
            <a:r>
              <a:rPr lang="zh-CN" altLang="en-US" sz="2000" dirty="0"/>
              <a:t>）</a:t>
            </a:r>
            <a:r>
              <a:rPr lang="zh-CN" altLang="en-US" sz="2000" dirty="0" smtClean="0"/>
              <a:t>，</a:t>
            </a:r>
            <a:r>
              <a:rPr lang="zh-CN" altLang="en-US" sz="2000" dirty="0"/>
              <a:t>简记</a:t>
            </a:r>
            <a:r>
              <a:rPr lang="en-US" altLang="zh-CN" sz="2000" dirty="0">
                <a:latin typeface="Times New Roman" panose="02020603050405020304" pitchFamily="18" charset="0"/>
                <a:cs typeface="Times New Roman" panose="02020603050405020304" pitchFamily="18" charset="0"/>
              </a:rPr>
              <a:t>LASSO</a:t>
            </a:r>
            <a:r>
              <a:rPr lang="zh-CN" altLang="en-US" sz="2000" dirty="0"/>
              <a:t>。</a:t>
            </a:r>
            <a:endParaRPr lang="en-US" altLang="zh-CN" sz="2000" dirty="0"/>
          </a:p>
          <a:p>
            <a:endParaRPr lang="zh-CN" altLang="en-US" sz="2000" dirty="0"/>
          </a:p>
          <a:p>
            <a:r>
              <a:rPr lang="zh-CN" altLang="en-US" sz="2000" dirty="0"/>
              <a:t>在英文中，</a:t>
            </a:r>
            <a:r>
              <a:rPr lang="en-US" altLang="zh-CN" sz="2000" dirty="0">
                <a:latin typeface="Times New Roman" panose="02020603050405020304" pitchFamily="18" charset="0"/>
                <a:cs typeface="Times New Roman" panose="02020603050405020304" pitchFamily="18" charset="0"/>
              </a:rPr>
              <a:t>Lasso </a:t>
            </a:r>
            <a:r>
              <a:rPr lang="zh-CN" altLang="en-US" sz="2000" dirty="0"/>
              <a:t>一词的原意为“套索”，而套索本来就有收缩的功能，故中文译为“套索估计量”。</a:t>
            </a:r>
          </a:p>
        </p:txBody>
      </p:sp>
    </p:spTree>
    <p:extLst>
      <p:ext uri="{BB962C8B-B14F-4D97-AF65-F5344CB8AC3E}">
        <p14:creationId xmlns:p14="http://schemas.microsoft.com/office/powerpoint/2010/main" val="1615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Lasso </a:t>
            </a:r>
            <a:r>
              <a:rPr lang="zh-CN" altLang="en-US" sz="2800" b="1" dirty="0">
                <a:latin typeface="Times New Roman" panose="02020603050405020304" pitchFamily="18" charset="0"/>
              </a:rPr>
              <a:t>最优化</a:t>
            </a:r>
            <a:r>
              <a:rPr lang="zh-CN" altLang="en-US" sz="2800" b="1" dirty="0" smtClean="0">
                <a:latin typeface="Times New Roman" panose="02020603050405020304" pitchFamily="18" charset="0"/>
              </a:rPr>
              <a:t>问题求解</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4" name="内容占位符 2">
            <a:extLst>
              <a:ext uri="{FF2B5EF4-FFF2-40B4-BE49-F238E27FC236}">
                <a16:creationId xmlns:a16="http://schemas.microsoft.com/office/drawing/2014/main" id="{8F7FC930-3E88-480A-9AD3-7234CA4CF3C5}"/>
              </a:ext>
            </a:extLst>
          </p:cNvPr>
          <p:cNvSpPr>
            <a:spLocks noGrp="1"/>
          </p:cNvSpPr>
          <p:nvPr>
            <p:ph idx="1"/>
          </p:nvPr>
        </p:nvSpPr>
        <p:spPr>
          <a:xfrm>
            <a:off x="594172" y="1537932"/>
            <a:ext cx="9624060" cy="4990084"/>
          </a:xfrm>
        </p:spPr>
        <p:txBody>
          <a:bodyPr>
            <a:normAutofit/>
          </a:bodyPr>
          <a:lstStyle/>
          <a:p>
            <a:r>
              <a:rPr lang="en-US" altLang="zh-CN" sz="2000" dirty="0">
                <a:latin typeface="Times New Roman" panose="02020603050405020304" pitchFamily="18" charset="0"/>
                <a:cs typeface="Times New Roman" panose="02020603050405020304" pitchFamily="18" charset="0"/>
              </a:rPr>
              <a:t>Lasso </a:t>
            </a:r>
            <a:r>
              <a:rPr lang="zh-CN" altLang="en-US" sz="2000" dirty="0"/>
              <a:t>的目标函数不可微，故一般情况下不存在解析解。</a:t>
            </a:r>
            <a:endParaRPr lang="en-US" altLang="zh-CN" sz="2000" dirty="0"/>
          </a:p>
          <a:p>
            <a:endParaRPr lang="en-US" altLang="zh-CN" sz="2000" dirty="0"/>
          </a:p>
          <a:p>
            <a:r>
              <a:rPr lang="en-US" altLang="zh-CN" sz="2000" dirty="0">
                <a:latin typeface="Times New Roman" panose="02020603050405020304" pitchFamily="18" charset="0"/>
                <a:cs typeface="Times New Roman" panose="02020603050405020304" pitchFamily="18" charset="0"/>
              </a:rPr>
              <a:t>Lasso</a:t>
            </a:r>
            <a:r>
              <a:rPr lang="en-US" altLang="zh-CN" sz="2000" dirty="0"/>
              <a:t> </a:t>
            </a:r>
            <a:r>
              <a:rPr lang="zh-CN" altLang="en-US" sz="2000" dirty="0"/>
              <a:t>的目标函数依然为</a:t>
            </a:r>
            <a:r>
              <a:rPr lang="zh-CN" altLang="en-US" sz="2000" dirty="0" smtClean="0"/>
              <a:t>凸函数（</a:t>
            </a:r>
            <a:r>
              <a:rPr lang="en-US" altLang="zh-CN" sz="2000" dirty="0" smtClean="0">
                <a:latin typeface="Times New Roman" panose="02020603050405020304" pitchFamily="18" charset="0"/>
                <a:cs typeface="Times New Roman" panose="02020603050405020304" pitchFamily="18" charset="0"/>
              </a:rPr>
              <a:t>convex function</a:t>
            </a:r>
            <a:r>
              <a:rPr lang="zh-CN" altLang="en-US" sz="2000" dirty="0"/>
              <a:t>）</a:t>
            </a:r>
            <a:r>
              <a:rPr lang="zh-CN" altLang="en-US" sz="2000" dirty="0" smtClean="0"/>
              <a:t>，</a:t>
            </a:r>
            <a:r>
              <a:rPr lang="zh-CN" altLang="en-US" sz="2000" dirty="0"/>
              <a:t>因为绝对值函数为凸函数；故存在很有效率的数值迭代算法。</a:t>
            </a:r>
            <a:endParaRPr lang="en-US" altLang="zh-CN" sz="2000" dirty="0"/>
          </a:p>
          <a:p>
            <a:endParaRPr lang="en-US" altLang="zh-CN" sz="2000" dirty="0"/>
          </a:p>
          <a:p>
            <a:r>
              <a:rPr lang="zh-CN" altLang="en-US" sz="2000" dirty="0"/>
              <a:t>目 前 最 有 效 率 的 </a:t>
            </a:r>
            <a:r>
              <a:rPr lang="en-US" altLang="zh-CN" sz="2000" dirty="0">
                <a:latin typeface="Times New Roman" panose="02020603050405020304" pitchFamily="18" charset="0"/>
                <a:cs typeface="Times New Roman" panose="02020603050405020304" pitchFamily="18" charset="0"/>
              </a:rPr>
              <a:t>Lasso </a:t>
            </a:r>
            <a:r>
              <a:rPr lang="zh-CN" altLang="en-US" sz="2000" dirty="0"/>
              <a:t>算法则为坐标</a:t>
            </a:r>
            <a:r>
              <a:rPr lang="zh-CN" altLang="en-US" sz="2000" dirty="0" smtClean="0"/>
              <a:t>下降法（</a:t>
            </a:r>
            <a:r>
              <a:rPr lang="en-US" altLang="zh-CN" sz="2000" dirty="0" smtClean="0">
                <a:latin typeface="Times New Roman" panose="02020603050405020304" pitchFamily="18" charset="0"/>
                <a:cs typeface="Times New Roman" panose="02020603050405020304" pitchFamily="18" charset="0"/>
              </a:rPr>
              <a:t>coordinate </a:t>
            </a:r>
            <a:r>
              <a:rPr lang="en-US" altLang="zh-CN" sz="2000" dirty="0">
                <a:latin typeface="Times New Roman" panose="02020603050405020304" pitchFamily="18" charset="0"/>
                <a:cs typeface="Times New Roman" panose="02020603050405020304" pitchFamily="18" charset="0"/>
              </a:rPr>
              <a:t>descent </a:t>
            </a:r>
            <a:r>
              <a:rPr lang="en-US" altLang="zh-CN" sz="2000" dirty="0" smtClean="0">
                <a:latin typeface="Times New Roman" panose="02020603050405020304" pitchFamily="18" charset="0"/>
                <a:cs typeface="Times New Roman" panose="02020603050405020304" pitchFamily="18" charset="0"/>
              </a:rPr>
              <a:t>algorithm</a:t>
            </a:r>
            <a:r>
              <a:rPr lang="zh-CN" altLang="en-US" sz="2000" dirty="0"/>
              <a:t>）</a:t>
            </a:r>
            <a:r>
              <a:rPr lang="zh-CN" altLang="en-US" sz="2000" dirty="0" smtClean="0"/>
              <a:t>，</a:t>
            </a:r>
            <a:r>
              <a:rPr lang="zh-CN" altLang="en-US" sz="2000" dirty="0"/>
              <a:t>由</a:t>
            </a:r>
            <a:r>
              <a:rPr lang="en-US" altLang="zh-CN" sz="2000" dirty="0">
                <a:latin typeface="Times New Roman" panose="02020603050405020304" pitchFamily="18" charset="0"/>
                <a:cs typeface="Times New Roman" panose="02020603050405020304" pitchFamily="18" charset="0"/>
              </a:rPr>
              <a:t>Friedman et al. (2007)</a:t>
            </a:r>
            <a:r>
              <a:rPr lang="zh-CN" altLang="en-US" sz="2000" dirty="0"/>
              <a:t>与</a:t>
            </a:r>
            <a:r>
              <a:rPr lang="en-US" altLang="zh-CN" sz="2000" dirty="0">
                <a:latin typeface="Times New Roman" panose="02020603050405020304" pitchFamily="18" charset="0"/>
                <a:cs typeface="Times New Roman" panose="02020603050405020304" pitchFamily="18" charset="0"/>
              </a:rPr>
              <a:t>Wu and Lange(2008)</a:t>
            </a:r>
            <a:r>
              <a:rPr lang="zh-CN" altLang="en-US" sz="2000" dirty="0"/>
              <a:t>提出。</a:t>
            </a:r>
            <a:endParaRPr lang="en-US" altLang="zh-CN" sz="2000" dirty="0"/>
          </a:p>
          <a:p>
            <a:endParaRPr lang="zh-CN" altLang="en-US" sz="2000" dirty="0"/>
          </a:p>
          <a:p>
            <a:r>
              <a:rPr lang="zh-CN" altLang="en-US" sz="2000" dirty="0"/>
              <a:t>所谓坐标下降法，就是依次沿着一个坐标轴的方向进行最优化，使得损失函数下降，直至最低点。</a:t>
            </a:r>
            <a:endParaRPr lang="en-US" altLang="zh-CN" sz="2000" dirty="0"/>
          </a:p>
          <a:p>
            <a:endParaRPr lang="en-US" altLang="zh-CN" sz="2000" dirty="0"/>
          </a:p>
          <a:p>
            <a:r>
              <a:rPr lang="zh-CN" altLang="en-US" sz="2000" dirty="0"/>
              <a:t>具体推导过程，详见陈强（</a:t>
            </a:r>
            <a:r>
              <a:rPr lang="en-US" altLang="zh-CN" sz="2000" dirty="0"/>
              <a:t>2021</a:t>
            </a:r>
            <a:r>
              <a:rPr lang="zh-CN" altLang="en-US" sz="2000" dirty="0"/>
              <a:t>）。</a:t>
            </a:r>
          </a:p>
        </p:txBody>
      </p:sp>
    </p:spTree>
    <p:extLst>
      <p:ext uri="{BB962C8B-B14F-4D97-AF65-F5344CB8AC3E}">
        <p14:creationId xmlns:p14="http://schemas.microsoft.com/office/powerpoint/2010/main" val="2433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Lasso </a:t>
            </a:r>
            <a:r>
              <a:rPr lang="zh-CN" altLang="en-US" sz="2800" b="1" dirty="0">
                <a:latin typeface="Times New Roman" panose="02020603050405020304" pitchFamily="18" charset="0"/>
              </a:rPr>
              <a:t>与岭回归孰优孰劣</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8F7FC930-3E88-480A-9AD3-7234CA4CF3C5}"/>
              </a:ext>
            </a:extLst>
          </p:cNvPr>
          <p:cNvSpPr>
            <a:spLocks noGrp="1"/>
          </p:cNvSpPr>
          <p:nvPr>
            <p:ph idx="1"/>
          </p:nvPr>
        </p:nvSpPr>
        <p:spPr>
          <a:xfrm>
            <a:off x="594172" y="1537932"/>
            <a:ext cx="11117424" cy="4556047"/>
          </a:xfrm>
        </p:spPr>
        <p:txBody>
          <a:bodyPr>
            <a:normAutofit/>
          </a:bodyPr>
          <a:lstStyle/>
          <a:p>
            <a:r>
              <a:rPr lang="zh-CN" altLang="en-US" sz="2000" dirty="0"/>
              <a:t>从预测的角度，如果真实</a:t>
            </a:r>
            <a:r>
              <a:rPr lang="zh-CN" altLang="en-US" sz="2000" dirty="0" smtClean="0"/>
              <a:t>模型（或</a:t>
            </a:r>
            <a:r>
              <a:rPr lang="zh-CN" altLang="en-US" sz="2000" dirty="0"/>
              <a:t>数据生成</a:t>
            </a:r>
            <a:r>
              <a:rPr lang="zh-CN" altLang="en-US" sz="2000" dirty="0" smtClean="0"/>
              <a:t>过程</a:t>
            </a:r>
            <a:r>
              <a:rPr lang="zh-CN" altLang="en-US" sz="2000" dirty="0"/>
              <a:t>）</a:t>
            </a:r>
            <a:r>
              <a:rPr lang="zh-CN" altLang="en-US" sz="2000" dirty="0" smtClean="0"/>
              <a:t>确实</a:t>
            </a:r>
            <a:r>
              <a:rPr lang="zh-CN" altLang="en-US" sz="2000" dirty="0"/>
              <a:t>是稀疏的，则</a:t>
            </a:r>
            <a:r>
              <a:rPr lang="en-US" altLang="zh-CN" sz="2000" dirty="0">
                <a:latin typeface="Times New Roman" panose="02020603050405020304" pitchFamily="18" charset="0"/>
                <a:cs typeface="Times New Roman" panose="02020603050405020304" pitchFamily="18" charset="0"/>
              </a:rPr>
              <a:t>Lasso</a:t>
            </a:r>
            <a:r>
              <a:rPr lang="zh-CN" altLang="en-US" sz="2000" dirty="0"/>
              <a:t>一般更优。</a:t>
            </a:r>
            <a:endParaRPr lang="en-US" altLang="zh-CN" sz="2000" dirty="0"/>
          </a:p>
          <a:p>
            <a:endParaRPr lang="zh-CN" altLang="en-US" sz="2000" dirty="0"/>
          </a:p>
          <a:p>
            <a:r>
              <a:rPr lang="zh-CN" altLang="en-US" sz="2000" dirty="0"/>
              <a:t>但如果真实模型并不稀疏，则岭回归的预测效果可能优于 </a:t>
            </a:r>
            <a:r>
              <a:rPr lang="en-US" altLang="zh-CN" sz="2000" dirty="0">
                <a:latin typeface="Times New Roman" panose="02020603050405020304" pitchFamily="18" charset="0"/>
                <a:cs typeface="Times New Roman" panose="02020603050405020304" pitchFamily="18" charset="0"/>
              </a:rPr>
              <a:t>Lasso</a:t>
            </a:r>
            <a:r>
              <a:rPr lang="zh-CN" altLang="en-US" sz="2000" dirty="0"/>
              <a:t>。</a:t>
            </a:r>
            <a:endParaRPr lang="en-US" altLang="zh-CN" sz="2000" dirty="0"/>
          </a:p>
          <a:p>
            <a:endParaRPr lang="en-US" altLang="zh-CN" sz="2000" dirty="0"/>
          </a:p>
          <a:p>
            <a:r>
              <a:rPr lang="zh-CN" altLang="en-US" sz="2000" dirty="0"/>
              <a:t>在实践中，一般并不知道模型是否稀疏，可用</a:t>
            </a:r>
            <a:r>
              <a:rPr lang="zh-CN" altLang="en-US" sz="2000" dirty="0" smtClean="0"/>
              <a:t>“交叉验证”（</a:t>
            </a:r>
            <a:r>
              <a:rPr lang="en-US" altLang="zh-CN" sz="2000" dirty="0" smtClean="0">
                <a:latin typeface="Times New Roman" panose="02020603050405020304" pitchFamily="18" charset="0"/>
                <a:cs typeface="Times New Roman" panose="02020603050405020304" pitchFamily="18" charset="0"/>
              </a:rPr>
              <a:t>cross-validation</a:t>
            </a:r>
            <a:r>
              <a:rPr lang="zh-CN" altLang="en-US" sz="2000" dirty="0"/>
              <a:t>）</a:t>
            </a:r>
            <a:r>
              <a:rPr lang="zh-CN" altLang="en-US" sz="2000" dirty="0" smtClean="0"/>
              <a:t>进行</a:t>
            </a:r>
            <a:r>
              <a:rPr lang="zh-CN" altLang="en-US" sz="2000" dirty="0"/>
              <a:t>选择。</a:t>
            </a:r>
            <a:endParaRPr lang="en-US" altLang="zh-CN" sz="2000" dirty="0"/>
          </a:p>
          <a:p>
            <a:endParaRPr lang="zh-CN" altLang="en-US" sz="2000" dirty="0"/>
          </a:p>
          <a:p>
            <a:r>
              <a:rPr lang="zh-CN" altLang="en-US" sz="2000" dirty="0"/>
              <a:t>从模型易于</a:t>
            </a:r>
            <a:r>
              <a:rPr lang="zh-CN" altLang="en-US" sz="2000" dirty="0" smtClean="0"/>
              <a:t>解释（</a:t>
            </a:r>
            <a:r>
              <a:rPr lang="en-US" altLang="zh-CN" sz="2000" dirty="0" smtClean="0">
                <a:latin typeface="Times New Roman" panose="02020603050405020304" pitchFamily="18" charset="0"/>
                <a:cs typeface="Times New Roman" panose="02020603050405020304" pitchFamily="18" charset="0"/>
              </a:rPr>
              <a:t>interpretability</a:t>
            </a:r>
            <a:r>
              <a:rPr lang="zh-CN" altLang="en-US" sz="2000" dirty="0"/>
              <a:t>）</a:t>
            </a:r>
            <a:r>
              <a:rPr lang="zh-CN" altLang="en-US" sz="2000" dirty="0" smtClean="0"/>
              <a:t>的</a:t>
            </a:r>
            <a:r>
              <a:rPr lang="zh-CN" altLang="en-US" sz="2000" dirty="0"/>
              <a:t>角度，则</a:t>
            </a:r>
            <a:r>
              <a:rPr lang="en-US" altLang="zh-CN" sz="2000" dirty="0">
                <a:latin typeface="Times New Roman" panose="02020603050405020304" pitchFamily="18" charset="0"/>
                <a:cs typeface="Times New Roman" panose="02020603050405020304" pitchFamily="18" charset="0"/>
              </a:rPr>
              <a:t>Lasso </a:t>
            </a:r>
            <a:r>
              <a:rPr lang="zh-CN" altLang="en-US" sz="2000" dirty="0"/>
              <a:t>显然是赢家，因为岭回归一般只是收缩回归系数，并不具备变量筛选的功能。</a:t>
            </a:r>
          </a:p>
        </p:txBody>
      </p:sp>
    </p:spTree>
    <p:extLst>
      <p:ext uri="{BB962C8B-B14F-4D97-AF65-F5344CB8AC3E}">
        <p14:creationId xmlns:p14="http://schemas.microsoft.com/office/powerpoint/2010/main" val="15532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弹性网回归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8F7FC930-3E88-480A-9AD3-7234CA4CF3C5}"/>
              </a:ext>
            </a:extLst>
          </p:cNvPr>
          <p:cNvSpPr>
            <a:spLocks noGrp="1"/>
          </p:cNvSpPr>
          <p:nvPr>
            <p:ph idx="1"/>
          </p:nvPr>
        </p:nvSpPr>
        <p:spPr>
          <a:xfrm>
            <a:off x="534353" y="1617915"/>
            <a:ext cx="9624060" cy="4990084"/>
          </a:xfrm>
        </p:spPr>
        <p:txBody>
          <a:bodyPr>
            <a:normAutofit/>
          </a:bodyPr>
          <a:lstStyle/>
          <a:p>
            <a:r>
              <a:rPr lang="en-US" altLang="zh-CN" sz="2000" dirty="0">
                <a:latin typeface="Times New Roman" panose="02020603050405020304" pitchFamily="18" charset="0"/>
                <a:cs typeface="Times New Roman" panose="02020603050405020304" pitchFamily="18" charset="0"/>
              </a:rPr>
              <a:t>Lasso </a:t>
            </a:r>
            <a:r>
              <a:rPr lang="zh-CN" altLang="en-US" sz="2000" dirty="0"/>
              <a:t>虽然具有筛选变量的功能，但此功能并不完美。比如，当几个变量高度相关时，</a:t>
            </a:r>
            <a:r>
              <a:rPr lang="en-US" altLang="zh-CN" sz="2000" dirty="0">
                <a:latin typeface="Times New Roman" panose="02020603050405020304" pitchFamily="18" charset="0"/>
                <a:cs typeface="Times New Roman" panose="02020603050405020304" pitchFamily="18" charset="0"/>
              </a:rPr>
              <a:t>Lasso </a:t>
            </a:r>
            <a:r>
              <a:rPr lang="zh-CN" altLang="en-US" sz="2000" dirty="0"/>
              <a:t>可能随意选择其中一个。</a:t>
            </a:r>
            <a:endParaRPr lang="en-US" altLang="zh-CN" sz="2000" dirty="0"/>
          </a:p>
          <a:p>
            <a:endParaRPr lang="zh-CN" altLang="en-US" sz="2000" dirty="0"/>
          </a:p>
          <a:p>
            <a:r>
              <a:rPr lang="zh-CN" altLang="en-US" sz="2000" dirty="0"/>
              <a:t>为此，</a:t>
            </a:r>
            <a:r>
              <a:rPr lang="en-US" altLang="zh-CN" sz="2000" dirty="0">
                <a:latin typeface="Times New Roman" panose="02020603050405020304" pitchFamily="18" charset="0"/>
                <a:cs typeface="Times New Roman" panose="02020603050405020304" pitchFamily="18" charset="0"/>
              </a:rPr>
              <a:t>Zou and Hastie </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2005</a:t>
            </a:r>
            <a:r>
              <a:rPr lang="zh-CN" altLang="en-US" sz="2000" dirty="0" smtClean="0">
                <a:latin typeface="Times New Roman" panose="02020603050405020304" pitchFamily="18" charset="0"/>
                <a:cs typeface="Times New Roman" panose="02020603050405020304" pitchFamily="18" charset="0"/>
              </a:rPr>
              <a:t>）</a:t>
            </a:r>
            <a:r>
              <a:rPr lang="zh-CN" altLang="en-US" sz="2000" dirty="0" smtClean="0"/>
              <a:t>将</a:t>
            </a:r>
            <a:r>
              <a:rPr lang="en-US" altLang="zh-CN" sz="2000" dirty="0">
                <a:latin typeface="Times New Roman" panose="02020603050405020304" pitchFamily="18" charset="0"/>
                <a:cs typeface="Times New Roman" panose="02020603050405020304" pitchFamily="18" charset="0"/>
              </a:rPr>
              <a:t>Lasso </a:t>
            </a:r>
            <a:r>
              <a:rPr lang="zh-CN" altLang="en-US" sz="2000" dirty="0"/>
              <a:t>与岭回归相结合，提出弹性网</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Elasti</a:t>
            </a:r>
            <a:r>
              <a:rPr lang="en-US" altLang="zh-CN" sz="2000" dirty="0">
                <a:latin typeface="Times New Roman" panose="02020603050405020304" pitchFamily="18" charset="0"/>
                <a:cs typeface="Times New Roman" panose="02020603050405020304" pitchFamily="18" charset="0"/>
              </a:rPr>
              <a:t> Net</a:t>
            </a:r>
            <a:r>
              <a:rPr lang="zh-CN" altLang="en-US" sz="2000" dirty="0">
                <a:latin typeface="Times New Roman" panose="02020603050405020304" pitchFamily="18" charset="0"/>
                <a:cs typeface="Times New Roman" panose="02020603050405020304" pitchFamily="18" charset="0"/>
              </a:rPr>
              <a:t>）</a:t>
            </a:r>
            <a:r>
              <a:rPr lang="zh-CN" altLang="en-US" sz="2000" dirty="0"/>
              <a:t>估计量。在弹性网估计量的损失函数中，同时</a:t>
            </a:r>
            <a:r>
              <a:rPr lang="zh-CN" altLang="en-US" sz="2000" dirty="0" smtClean="0"/>
              <a:t>包含</a:t>
            </a:r>
            <a:r>
              <a:rPr lang="en-US" altLang="zh-CN" sz="2000" dirty="0" smtClean="0"/>
              <a:t> </a:t>
            </a:r>
            <a:r>
              <a:rPr lang="en-US" altLang="zh-CN" sz="2000" i="1" dirty="0"/>
              <a:t>L </a:t>
            </a:r>
            <a:r>
              <a:rPr lang="en-US" altLang="zh-CN" sz="2000" i="1" dirty="0" smtClean="0"/>
              <a:t>1</a:t>
            </a:r>
            <a:r>
              <a:rPr lang="zh-CN" altLang="en-US" sz="2000" dirty="0" smtClean="0"/>
              <a:t>与</a:t>
            </a:r>
            <a:r>
              <a:rPr lang="en-US" altLang="zh-CN" sz="2000" dirty="0" smtClean="0"/>
              <a:t> </a:t>
            </a:r>
            <a:r>
              <a:rPr lang="en-US" altLang="zh-CN" sz="2000" i="1" dirty="0" smtClean="0"/>
              <a:t>L2 </a:t>
            </a:r>
            <a:r>
              <a:rPr lang="zh-CN" altLang="en-US" sz="2000" dirty="0"/>
              <a:t>惩罚项：</a:t>
            </a:r>
            <a:endParaRPr lang="en-US" altLang="zh-CN" sz="2000" dirty="0"/>
          </a:p>
          <a:p>
            <a:endParaRPr lang="en-US" altLang="zh-CN" sz="2000" dirty="0"/>
          </a:p>
          <a:p>
            <a:endParaRPr lang="en-US" altLang="zh-CN" sz="2000" dirty="0"/>
          </a:p>
          <a:p>
            <a:endParaRPr lang="en-US" altLang="zh-CN" sz="2000" dirty="0"/>
          </a:p>
          <a:p>
            <a:endParaRPr lang="en-US" altLang="zh-CN" sz="2000" dirty="0" smtClean="0"/>
          </a:p>
          <a:p>
            <a:r>
              <a:rPr lang="zh-CN" altLang="en-US" sz="2000" dirty="0" smtClean="0"/>
              <a:t>关于</a:t>
            </a:r>
            <a:r>
              <a:rPr lang="zh-CN" altLang="en-US" sz="2000" dirty="0"/>
              <a:t>弹性网详细介绍见陈强（</a:t>
            </a:r>
            <a:r>
              <a:rPr lang="en-US" altLang="zh-CN" sz="2000" dirty="0"/>
              <a:t>2021</a:t>
            </a:r>
            <a:r>
              <a:rPr lang="zh-CN" altLang="en-US" sz="2000" dirty="0"/>
              <a:t>）。</a:t>
            </a:r>
          </a:p>
          <a:p>
            <a:endParaRPr lang="en-US" altLang="zh-CN" sz="2000" dirty="0"/>
          </a:p>
          <a:p>
            <a:endParaRPr lang="zh-CN" altLang="en-US" sz="2000"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961" y="3414285"/>
            <a:ext cx="4985006" cy="1238314"/>
          </a:xfrm>
          <a:prstGeom prst="rect">
            <a:avLst/>
          </a:prstGeom>
        </p:spPr>
      </p:pic>
    </p:spTree>
    <p:extLst>
      <p:ext uri="{BB962C8B-B14F-4D97-AF65-F5344CB8AC3E}">
        <p14:creationId xmlns:p14="http://schemas.microsoft.com/office/powerpoint/2010/main" val="847103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假定响应变量</a:t>
            </a:r>
            <a:r>
              <a:rPr lang="en-US" altLang="zh-CN" sz="2800" b="1" dirty="0"/>
              <a:t>Y</a:t>
            </a:r>
            <a:r>
              <a:rPr lang="zh-CN" altLang="en-US" sz="2800" b="1" dirty="0"/>
              <a:t>和特征变量</a:t>
            </a:r>
            <a:r>
              <a:rPr lang="en-US" altLang="zh-CN" sz="2800" b="1" dirty="0"/>
              <a:t>X</a:t>
            </a:r>
            <a:r>
              <a:rPr lang="zh-CN" altLang="en-US" sz="2800" b="1" dirty="0"/>
              <a:t>的关系满足如下线性条件：</a:t>
            </a:r>
          </a:p>
          <a:p>
            <a:pPr>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回归问题的目标是给定</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维输入变量</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，并且每一个输入</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都有对应响应变量</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，要求对于全新的数据预测它对应的连续的目标值</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假设有一个包含多个房子的面积和价格的数据集如下：</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18BD6E91-BC7C-4A28-B1E5-94A017BDAD8F}"/>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2851" y="3609321"/>
            <a:ext cx="4308475"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6C49E283-E250-4C21-B337-D1E9C3ECD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379" y="3266443"/>
            <a:ext cx="419417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正则化与惩罚回归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弹性网回归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内容占位符 2">
            <a:extLst>
              <a:ext uri="{FF2B5EF4-FFF2-40B4-BE49-F238E27FC236}">
                <a16:creationId xmlns:a16="http://schemas.microsoft.com/office/drawing/2014/main" id="{8F7FC930-3E88-480A-9AD3-7234CA4CF3C5}"/>
              </a:ext>
            </a:extLst>
          </p:cNvPr>
          <p:cNvSpPr>
            <a:spLocks noGrp="1"/>
          </p:cNvSpPr>
          <p:nvPr>
            <p:ph idx="1"/>
          </p:nvPr>
        </p:nvSpPr>
        <p:spPr>
          <a:xfrm>
            <a:off x="503801" y="1545249"/>
            <a:ext cx="9624060" cy="4990084"/>
          </a:xfrm>
        </p:spPr>
        <p:txBody>
          <a:bodyPr>
            <a:noAutofit/>
          </a:bodyPr>
          <a:lstStyle/>
          <a:p>
            <a:r>
              <a:rPr lang="zh-CN" altLang="en-US" sz="2000" dirty="0"/>
              <a:t>弹性网为岭回归与</a:t>
            </a:r>
            <a:r>
              <a:rPr lang="en-US" altLang="zh-CN" sz="2000" dirty="0">
                <a:latin typeface="Times New Roman" panose="02020603050405020304" pitchFamily="18" charset="0"/>
                <a:cs typeface="Times New Roman" panose="02020603050405020304" pitchFamily="18" charset="0"/>
              </a:rPr>
              <a:t>Lasso</a:t>
            </a:r>
            <a:r>
              <a:rPr lang="zh-CN" altLang="en-US" sz="2000" dirty="0"/>
              <a:t>之间的折衷，兼具两者特征。岭回归与</a:t>
            </a:r>
            <a:r>
              <a:rPr lang="en-US" altLang="zh-CN" sz="2000" dirty="0">
                <a:latin typeface="Times New Roman" panose="02020603050405020304" pitchFamily="18" charset="0"/>
                <a:cs typeface="Times New Roman" panose="02020603050405020304" pitchFamily="18" charset="0"/>
              </a:rPr>
              <a:t>Lasso </a:t>
            </a:r>
            <a:r>
              <a:rPr lang="zh-CN" altLang="en-US" sz="2000" dirty="0"/>
              <a:t>都是弹性网的特例，</a:t>
            </a:r>
            <a:endParaRPr lang="en-US" altLang="zh-CN" sz="2000" dirty="0"/>
          </a:p>
          <a:p>
            <a:endParaRPr lang="en-US" altLang="zh-CN" sz="2000" dirty="0"/>
          </a:p>
          <a:p>
            <a:r>
              <a:rPr lang="zh-CN" altLang="en-US" sz="2000" dirty="0"/>
              <a:t>与 </a:t>
            </a:r>
            <a:r>
              <a:rPr lang="en-US" altLang="zh-CN" sz="2000" dirty="0">
                <a:latin typeface="Times New Roman" panose="02020603050405020304" pitchFamily="18" charset="0"/>
                <a:cs typeface="Times New Roman" panose="02020603050405020304" pitchFamily="18" charset="0"/>
              </a:rPr>
              <a:t>Lasso </a:t>
            </a:r>
            <a:r>
              <a:rPr lang="zh-CN" altLang="en-US" sz="2000" dirty="0"/>
              <a:t>类似，弹性网的约束集也在坐标轴上有四个尖角，故弹性网也具有筛选变量的功能。与岭回归的圆形约束集类似，弹性网的约束集在四个象限也呈弧形，故弹性网具有类似于岭回归的收缩参数之功能。</a:t>
            </a:r>
            <a:endParaRPr lang="en-US" altLang="zh-CN" sz="2000" dirty="0"/>
          </a:p>
          <a:p>
            <a:endParaRPr lang="zh-CN" altLang="en-US" sz="2000" dirty="0"/>
          </a:p>
          <a:p>
            <a:r>
              <a:rPr lang="zh-CN" altLang="en-US" sz="2000" dirty="0"/>
              <a:t>当若干特征变量之间高度相关</a:t>
            </a:r>
            <a:r>
              <a:rPr lang="zh-CN" altLang="en-US" sz="2000" dirty="0" smtClean="0"/>
              <a:t>时（比如</a:t>
            </a:r>
            <a:r>
              <a:rPr lang="zh-CN" altLang="en-US" sz="2000" dirty="0"/>
              <a:t>，几个高度相关的基因都对某种疾病有</a:t>
            </a:r>
            <a:r>
              <a:rPr lang="zh-CN" altLang="en-US" sz="2000" dirty="0" smtClean="0"/>
              <a:t>影响</a:t>
            </a:r>
            <a:r>
              <a:rPr lang="zh-CN" altLang="en-US" sz="2000" dirty="0"/>
              <a:t>）</a:t>
            </a:r>
            <a:r>
              <a:rPr lang="zh-CN" altLang="en-US" sz="2000" dirty="0" smtClean="0"/>
              <a:t>，</a:t>
            </a:r>
            <a:r>
              <a:rPr lang="zh-CN" altLang="en-US" sz="2000" dirty="0"/>
              <a:t>弹性网倾向于将这些高度相关的变量都选上。</a:t>
            </a:r>
            <a:endParaRPr lang="en-US" altLang="zh-CN" sz="2000" dirty="0"/>
          </a:p>
          <a:p>
            <a:endParaRPr lang="zh-CN" altLang="en-US" sz="2000" dirty="0"/>
          </a:p>
          <a:p>
            <a:r>
              <a:rPr lang="zh-CN" altLang="en-US" sz="2000" dirty="0"/>
              <a:t>由于岭回归与 </a:t>
            </a:r>
            <a:r>
              <a:rPr lang="en-US" altLang="zh-CN" sz="2000" dirty="0"/>
              <a:t>Lasso </a:t>
            </a:r>
            <a:r>
              <a:rPr lang="zh-CN" altLang="en-US" sz="2000" dirty="0"/>
              <a:t>均为弹性网的特例，而弹性网可通过交叉验证选择最优的调节参数，故弹性网的预测能力肯定不差于前二者。</a:t>
            </a:r>
          </a:p>
        </p:txBody>
      </p:sp>
    </p:spTree>
    <p:extLst>
      <p:ext uri="{BB962C8B-B14F-4D97-AF65-F5344CB8AC3E}">
        <p14:creationId xmlns:p14="http://schemas.microsoft.com/office/powerpoint/2010/main" val="10397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41</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线性回归</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正则化与惩罚回归</a:t>
            </a:r>
          </a:p>
          <a:p>
            <a:pPr eaLnBrk="1" hangingPunct="1">
              <a:lnSpc>
                <a:spcPct val="150000"/>
              </a:lnSpc>
              <a:spcBef>
                <a:spcPct val="20000"/>
              </a:spcBef>
              <a:buFont typeface="Arial" panose="020B0604020202020204" pitchFamily="34" charset="0"/>
              <a:buChar char="•"/>
            </a:pPr>
            <a:r>
              <a:rPr lang="zh-CN" altLang="en-US" sz="2800" dirty="0"/>
              <a:t>交叉验证调参</a:t>
            </a:r>
          </a:p>
          <a:p>
            <a:pPr eaLnBrk="1" hangingPunct="1">
              <a:lnSpc>
                <a:spcPct val="150000"/>
              </a:lnSpc>
              <a:spcBef>
                <a:spcPct val="20000"/>
              </a:spcBef>
              <a:buFont typeface="Arial" panose="020B0604020202020204" pitchFamily="34" charset="0"/>
              <a:buChar char="•"/>
            </a:pPr>
            <a:r>
              <a:rPr lang="zh-CN" altLang="en-US" sz="2800" dirty="0" smtClean="0">
                <a:solidFill>
                  <a:schemeClr val="bg1">
                    <a:lumMod val="75000"/>
                  </a:schemeClr>
                </a:solidFill>
              </a:rPr>
              <a:t>经济学</a:t>
            </a:r>
            <a:r>
              <a:rPr lang="zh-CN" altLang="en-US" sz="2800" dirty="0">
                <a:solidFill>
                  <a:schemeClr val="bg1">
                    <a:lumMod val="75000"/>
                  </a:schemeClr>
                </a:solidFill>
              </a:rPr>
              <a:t>代表性应用</a:t>
            </a:r>
          </a:p>
        </p:txBody>
      </p:sp>
    </p:spTree>
    <p:extLst>
      <p:ext uri="{BB962C8B-B14F-4D97-AF65-F5344CB8AC3E}">
        <p14:creationId xmlns:p14="http://schemas.microsoft.com/office/powerpoint/2010/main" val="3393596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训练误差与测试误差</a:t>
            </a:r>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406811" y="1491950"/>
                <a:ext cx="10944760" cy="4530024"/>
              </a:xfrm>
            </p:spPr>
            <p:txBody>
              <a:bodyPr>
                <a:normAutofit fontScale="97500"/>
              </a:bodyPr>
              <a:lstStyle/>
              <a:p>
                <a:pPr lvl="1" algn="just">
                  <a:spcBef>
                    <a:spcPts val="1200"/>
                  </a:spcBef>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不同</a:t>
                </a:r>
                <a:r>
                  <a:rPr lang="zh-CN" altLang="en-US" sz="2000" dirty="0">
                    <a:latin typeface="Times New Roman" panose="02020603050405020304" pitchFamily="18" charset="0"/>
                    <a:cs typeface="Times New Roman" panose="02020603050405020304" pitchFamily="18" charset="0"/>
                  </a:rPr>
                  <a:t>的学习方法会给出不同的模型，当损失函数给定时，基于损失函数的模型的训练误差（</a:t>
                </a:r>
                <a:r>
                  <a:rPr lang="en-US" altLang="zh-CN" sz="2000" dirty="0">
                    <a:latin typeface="Times New Roman" panose="02020603050405020304" pitchFamily="18" charset="0"/>
                    <a:cs typeface="Times New Roman" panose="02020603050405020304" pitchFamily="18" charset="0"/>
                  </a:rPr>
                  <a:t>training error</a:t>
                </a:r>
                <a:r>
                  <a:rPr lang="zh-CN" altLang="en-US" sz="2000" dirty="0">
                    <a:latin typeface="Times New Roman" panose="02020603050405020304" pitchFamily="18" charset="0"/>
                    <a:cs typeface="Times New Roman" panose="02020603050405020304" pitchFamily="18" charset="0"/>
                  </a:rPr>
                  <a:t>）和模型的测试误差（</a:t>
                </a:r>
                <a:r>
                  <a:rPr lang="en-US" altLang="zh-CN" sz="2000" dirty="0">
                    <a:latin typeface="Times New Roman" panose="02020603050405020304" pitchFamily="18" charset="0"/>
                    <a:cs typeface="Times New Roman" panose="02020603050405020304" pitchFamily="18" charset="0"/>
                  </a:rPr>
                  <a:t>test error</a:t>
                </a:r>
                <a:r>
                  <a:rPr lang="zh-CN" altLang="en-US" sz="2000" dirty="0">
                    <a:latin typeface="Times New Roman" panose="02020603050405020304" pitchFamily="18" charset="0"/>
                    <a:cs typeface="Times New Roman" panose="02020603050405020304" pitchFamily="18" charset="0"/>
                  </a:rPr>
                  <a:t>）就自然成为学习方法评估的标准。</a:t>
                </a:r>
                <a:endParaRPr lang="en-US" altLang="zh-CN" sz="2000" dirty="0">
                  <a:latin typeface="Times New Roman" panose="02020603050405020304" pitchFamily="18" charset="0"/>
                  <a:cs typeface="Times New Roman" panose="02020603050405020304" pitchFamily="18" charset="0"/>
                </a:endParaRPr>
              </a:p>
              <a:p>
                <a:pPr lvl="1">
                  <a:spcBef>
                    <a:spcPts val="1200"/>
                  </a:spcBef>
                  <a:buFont typeface="Arial" panose="020B0604020202020204" pitchFamily="34" charset="0"/>
                  <a:buChar char="•"/>
                </a:pPr>
                <a:endParaRPr lang="en-US" altLang="zh-CN" sz="2000" dirty="0" smtClean="0"/>
              </a:p>
              <a:p>
                <a:pPr lvl="1">
                  <a:spcBef>
                    <a:spcPts val="1200"/>
                  </a:spcBef>
                  <a:buFont typeface="Arial" panose="020B0604020202020204" pitchFamily="34" charset="0"/>
                  <a:buChar char="•"/>
                </a:pPr>
                <a:r>
                  <a:rPr lang="zh-CN" altLang="zh-CN" sz="2000" dirty="0" smtClean="0"/>
                  <a:t>假设</a:t>
                </a:r>
                <a:r>
                  <a:rPr lang="zh-CN" altLang="zh-CN" sz="2000" dirty="0"/>
                  <a:t>学习到的模型是</a:t>
                </a:r>
                <a14:m>
                  <m:oMath xmlns:m="http://schemas.openxmlformats.org/officeDocument/2006/math">
                    <m:r>
                      <a:rPr lang="zh-CN" altLang="zh-CN" sz="2000" i="1">
                        <a:latin typeface="Cambria Math" panose="02040503050406030204" pitchFamily="18" charset="0"/>
                      </a:rPr>
                      <m:t>𝑌</m:t>
                    </m:r>
                    <m:r>
                      <a:rPr lang="zh-CN"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r>
                      <a:rPr lang="zh-CN" altLang="zh-CN" sz="2000" i="1">
                        <a:latin typeface="Cambria Math" panose="02040503050406030204" pitchFamily="18" charset="0"/>
                      </a:rPr>
                      <m:t>(</m:t>
                    </m:r>
                    <m:r>
                      <a:rPr lang="zh-CN" altLang="zh-CN" sz="2000" i="1">
                        <a:latin typeface="Cambria Math" panose="02040503050406030204" pitchFamily="18" charset="0"/>
                      </a:rPr>
                      <m:t>𝑋</m:t>
                    </m:r>
                    <m:r>
                      <a:rPr lang="zh-CN" altLang="zh-CN" sz="2000" i="1">
                        <a:latin typeface="Cambria Math" panose="02040503050406030204" pitchFamily="18" charset="0"/>
                      </a:rPr>
                      <m:t>)</m:t>
                    </m:r>
                  </m:oMath>
                </a14:m>
                <a:r>
                  <a:rPr lang="zh-CN" altLang="zh-CN" sz="2000" dirty="0"/>
                  <a:t>，训练误差是模型</a:t>
                </a:r>
                <a14:m>
                  <m:oMath xmlns:m="http://schemas.openxmlformats.org/officeDocument/2006/math">
                    <m:r>
                      <a:rPr lang="zh-CN" altLang="zh-CN" sz="2000" i="1">
                        <a:latin typeface="Cambria Math" panose="02040503050406030204" pitchFamily="18" charset="0"/>
                      </a:rPr>
                      <m:t>𝑌</m:t>
                    </m:r>
                    <m:r>
                      <a:rPr lang="zh-CN"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r>
                      <a:rPr lang="zh-CN" altLang="zh-CN" sz="2000" i="1">
                        <a:latin typeface="Cambria Math" panose="02040503050406030204" pitchFamily="18" charset="0"/>
                      </a:rPr>
                      <m:t>(</m:t>
                    </m:r>
                    <m:r>
                      <a:rPr lang="zh-CN" altLang="zh-CN" sz="2000" i="1">
                        <a:latin typeface="Cambria Math" panose="02040503050406030204" pitchFamily="18" charset="0"/>
                      </a:rPr>
                      <m:t>𝑋</m:t>
                    </m:r>
                    <m:r>
                      <a:rPr lang="zh-CN" altLang="zh-CN" sz="2000" i="1">
                        <a:latin typeface="Cambria Math" panose="02040503050406030204" pitchFamily="18" charset="0"/>
                      </a:rPr>
                      <m:t>)</m:t>
                    </m:r>
                  </m:oMath>
                </a14:m>
                <a:r>
                  <a:rPr lang="zh-CN" altLang="zh-CN" sz="2000" dirty="0"/>
                  <a:t>关于训练数据集的平均损失：</a:t>
                </a:r>
              </a:p>
              <a:p>
                <a:pPr marL="521528" lvl="1" indent="0">
                  <a:spcBef>
                    <a:spcPts val="1200"/>
                  </a:spcBef>
                  <a:buNone/>
                </a:pPr>
                <a:r>
                  <a:rPr lang="en-US" altLang="zh-CN" sz="2000" dirty="0"/>
                  <a:t> 		</a:t>
                </a:r>
                <a14:m>
                  <m:oMath xmlns:m="http://schemas.openxmlformats.org/officeDocument/2006/math">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𝑅</m:t>
                        </m:r>
                      </m:e>
                      <m:sub>
                        <m:r>
                          <a:rPr lang="zh-CN" altLang="zh-CN" sz="2000" i="1">
                            <a:latin typeface="Cambria Math" panose="02040503050406030204" pitchFamily="18" charset="0"/>
                          </a:rPr>
                          <m:t>𝑒𝑚𝑝</m:t>
                        </m:r>
                      </m:sub>
                    </m:sSub>
                    <m:d>
                      <m:dPr>
                        <m:ctrlPr>
                          <a:rPr lang="zh-CN" altLang="zh-CN" sz="2000" i="1">
                            <a:latin typeface="Cambria Math" panose="02040503050406030204" pitchFamily="18" charset="0"/>
                          </a:rPr>
                        </m:ctrlPr>
                      </m:dPr>
                      <m:e>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e>
                    </m:d>
                    <m:r>
                      <a:rPr lang="zh-CN" altLang="zh-CN" sz="2000" i="1">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i="1">
                            <a:latin typeface="Cambria Math" panose="02040503050406030204" pitchFamily="18" charset="0"/>
                          </a:rPr>
                          <m:t>1</m:t>
                        </m:r>
                      </m:num>
                      <m:den>
                        <m:r>
                          <a:rPr lang="zh-CN" altLang="zh-CN" sz="2000" i="1">
                            <a:latin typeface="Cambria Math" panose="02040503050406030204" pitchFamily="18" charset="0"/>
                          </a:rPr>
                          <m:t>𝑁</m:t>
                        </m:r>
                      </m:den>
                    </m:f>
                    <m:nary>
                      <m:naryPr>
                        <m:chr m:val="∑"/>
                        <m:ctrlPr>
                          <a:rPr lang="zh-CN" altLang="zh-CN" sz="2000" i="1">
                            <a:latin typeface="Cambria Math" panose="02040503050406030204" pitchFamily="18" charset="0"/>
                          </a:rPr>
                        </m:ctrlPr>
                      </m:naryPr>
                      <m:sub>
                        <m:r>
                          <a:rPr lang="zh-CN" altLang="zh-CN" sz="2000" i="1">
                            <a:latin typeface="Cambria Math" panose="02040503050406030204" pitchFamily="18" charset="0"/>
                          </a:rPr>
                          <m:t>𝑖</m:t>
                        </m:r>
                        <m:r>
                          <a:rPr lang="zh-CN" altLang="zh-CN" sz="2000" i="1">
                            <a:latin typeface="Cambria Math" panose="02040503050406030204" pitchFamily="18" charset="0"/>
                          </a:rPr>
                          <m:t>=1</m:t>
                        </m:r>
                      </m:sub>
                      <m:sup>
                        <m:r>
                          <a:rPr lang="zh-CN" altLang="zh-CN" sz="2000" i="1">
                            <a:latin typeface="Cambria Math" panose="02040503050406030204" pitchFamily="18" charset="0"/>
                          </a:rPr>
                          <m:t>𝑁</m:t>
                        </m:r>
                      </m:sup>
                      <m:e>
                        <m:r>
                          <a:rPr lang="zh-CN" altLang="zh-CN" sz="2000" i="1">
                            <a:latin typeface="Cambria Math" panose="02040503050406030204" pitchFamily="18" charset="0"/>
                          </a:rPr>
                          <m:t>𝐿</m:t>
                        </m:r>
                        <m:r>
                          <a:rPr lang="zh-CN"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𝑦</m:t>
                            </m:r>
                          </m:e>
                          <m:sub>
                            <m:r>
                              <a:rPr lang="zh-CN" altLang="zh-CN" sz="2000" i="1">
                                <a:latin typeface="Cambria Math" panose="02040503050406030204" pitchFamily="18" charset="0"/>
                              </a:rPr>
                              <m:t>𝑖</m:t>
                            </m:r>
                          </m:sub>
                        </m:sSub>
                        <m:r>
                          <a:rPr lang="zh-CN" altLang="zh-CN" sz="2000" i="1">
                            <a:latin typeface="Cambria Math" panose="02040503050406030204" pitchFamily="18" charset="0"/>
                          </a:rPr>
                          <m:t>,</m:t>
                        </m:r>
                        <m:r>
                          <a:rPr lang="zh-CN" altLang="en-US" sz="2000" i="1">
                            <a:latin typeface="Cambria Math" panose="02040503050406030204" pitchFamily="18" charset="0"/>
                          </a:rPr>
                          <m:t> </m:t>
                        </m:r>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𝑥</m:t>
                                </m:r>
                              </m:e>
                              <m:sub>
                                <m:r>
                                  <a:rPr lang="zh-CN" altLang="zh-CN" sz="2000" i="1">
                                    <a:latin typeface="Cambria Math" panose="02040503050406030204" pitchFamily="18" charset="0"/>
                                  </a:rPr>
                                  <m:t>𝑖</m:t>
                                </m:r>
                              </m:sub>
                            </m:sSub>
                          </m:e>
                        </m:d>
                        <m:r>
                          <a:rPr lang="zh-CN" altLang="zh-CN" sz="2000" i="1">
                            <a:latin typeface="Cambria Math" panose="02040503050406030204" pitchFamily="18" charset="0"/>
                          </a:rPr>
                          <m:t>)</m:t>
                        </m:r>
                      </m:e>
                    </m:nary>
                  </m:oMath>
                </a14:m>
                <a:r>
                  <a:rPr lang="zh-CN" altLang="zh-CN" sz="2000" dirty="0"/>
                  <a:t>，</a:t>
                </a:r>
                <a:r>
                  <a:rPr lang="en-US" altLang="zh-CN" sz="2000" dirty="0"/>
                  <a:t>N</a:t>
                </a:r>
                <a:r>
                  <a:rPr lang="zh-CN" altLang="zh-CN" sz="2000" dirty="0"/>
                  <a:t>是训练样本容量</a:t>
                </a:r>
                <a:endParaRPr lang="en-US" altLang="zh-CN" sz="2000" dirty="0"/>
              </a:p>
              <a:p>
                <a:pPr lvl="1">
                  <a:lnSpc>
                    <a:spcPct val="150000"/>
                  </a:lnSpc>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lvl="1">
                  <a:lnSpc>
                    <a:spcPct val="150000"/>
                  </a:lnSpc>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如果</a:t>
                </a:r>
                <a:r>
                  <a:rPr lang="zh-CN" altLang="en-US" sz="2000" dirty="0">
                    <a:latin typeface="Times New Roman" panose="02020603050405020304" pitchFamily="18" charset="0"/>
                    <a:cs typeface="Times New Roman" panose="02020603050405020304" pitchFamily="18" charset="0"/>
                  </a:rPr>
                  <a:t>损失函数为平方损失函数，则训练数据集的平均</a:t>
                </a:r>
                <a:r>
                  <a:rPr lang="zh-CN" altLang="en-US" sz="2000" dirty="0" smtClean="0">
                    <a:latin typeface="Times New Roman" panose="02020603050405020304" pitchFamily="18" charset="0"/>
                    <a:cs typeface="Times New Roman" panose="02020603050405020304" pitchFamily="18" charset="0"/>
                  </a:rPr>
                  <a:t>损失为：</a:t>
                </a:r>
                <a:endParaRPr lang="en-US" altLang="zh-CN" sz="2000" dirty="0">
                  <a:latin typeface="Times New Roman" panose="02020603050405020304" pitchFamily="18" charset="0"/>
                  <a:cs typeface="Times New Roman" panose="02020603050405020304" pitchFamily="18" charset="0"/>
                </a:endParaRPr>
              </a:p>
              <a:p>
                <a:pPr marL="1043056" lvl="2" indent="0">
                  <a:lnSpc>
                    <a:spcPct val="150000"/>
                  </a:lnSpc>
                  <a:buNone/>
                </a:pPr>
                <a:r>
                  <a:rPr lang="en-US" altLang="zh-CN" sz="2000" dirty="0">
                    <a:latin typeface="Times New Roman" panose="02020603050405020304" pitchFamily="18" charset="0"/>
                    <a:cs typeface="Times New Roman" panose="02020603050405020304" pitchFamily="18" charset="0"/>
                  </a:rPr>
                  <a:t>	</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𝑅</m:t>
                        </m:r>
                      </m:e>
                      <m:sub>
                        <m:r>
                          <a:rPr lang="zh-CN" altLang="zh-CN" sz="2000" i="1">
                            <a:latin typeface="Cambria Math" panose="02040503050406030204" pitchFamily="18" charset="0"/>
                          </a:rPr>
                          <m:t>𝑒𝑚𝑝</m:t>
                        </m:r>
                      </m:sub>
                    </m:sSub>
                    <m:d>
                      <m:dPr>
                        <m:ctrlPr>
                          <a:rPr lang="zh-CN" altLang="zh-CN" sz="2000" i="1">
                            <a:latin typeface="Cambria Math" panose="02040503050406030204" pitchFamily="18" charset="0"/>
                          </a:rPr>
                        </m:ctrlPr>
                      </m:dPr>
                      <m:e>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e>
                    </m:d>
                    <m:r>
                      <a:rPr lang="zh-CN" altLang="zh-CN" sz="2000" i="1">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i="1">
                            <a:latin typeface="Cambria Math" panose="02040503050406030204" pitchFamily="18" charset="0"/>
                          </a:rPr>
                          <m:t>1</m:t>
                        </m:r>
                      </m:num>
                      <m:den>
                        <m:r>
                          <a:rPr lang="zh-CN" altLang="zh-CN" sz="2000" i="1">
                            <a:latin typeface="Cambria Math" panose="02040503050406030204" pitchFamily="18" charset="0"/>
                          </a:rPr>
                          <m:t>𝑁</m:t>
                        </m:r>
                      </m:den>
                    </m:f>
                    <m:nary>
                      <m:naryPr>
                        <m:chr m:val="∑"/>
                        <m:ctrlPr>
                          <a:rPr lang="zh-CN" altLang="zh-CN" sz="2000" i="1">
                            <a:latin typeface="Cambria Math" panose="02040503050406030204" pitchFamily="18" charset="0"/>
                          </a:rPr>
                        </m:ctrlPr>
                      </m:naryPr>
                      <m:sub>
                        <m:r>
                          <a:rPr lang="zh-CN" altLang="zh-CN" sz="2000" i="1">
                            <a:latin typeface="Cambria Math" panose="02040503050406030204" pitchFamily="18" charset="0"/>
                          </a:rPr>
                          <m:t>𝑖</m:t>
                        </m:r>
                        <m:r>
                          <a:rPr lang="zh-CN" altLang="zh-CN" sz="2000" i="1">
                            <a:latin typeface="Cambria Math" panose="02040503050406030204" pitchFamily="18" charset="0"/>
                          </a:rPr>
                          <m:t>=1</m:t>
                        </m:r>
                      </m:sub>
                      <m:sup>
                        <m:r>
                          <a:rPr lang="zh-CN" altLang="zh-CN" sz="2000" i="1">
                            <a:latin typeface="Cambria Math" panose="02040503050406030204" pitchFamily="18" charset="0"/>
                          </a:rPr>
                          <m:t>𝑁</m:t>
                        </m:r>
                      </m:sup>
                      <m:e>
                        <m:sSup>
                          <m:sSupPr>
                            <m:ctrlPr>
                              <a:rPr lang="en-US" altLang="zh-CN" sz="2000" b="0" i="1" smtClean="0">
                                <a:latin typeface="Cambria Math" panose="02040503050406030204" pitchFamily="18" charset="0"/>
                              </a:rPr>
                            </m:ctrlPr>
                          </m:sSupPr>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𝑦</m:t>
                                    </m:r>
                                  </m:e>
                                  <m:sub>
                                    <m:r>
                                      <a:rPr lang="zh-CN" altLang="zh-CN" sz="2000" i="1">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𝑓</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𝑥</m:t>
                                        </m:r>
                                      </m:e>
                                      <m:sub>
                                        <m:r>
                                          <a:rPr lang="zh-CN" altLang="zh-CN" sz="2000" i="1">
                                            <a:latin typeface="Cambria Math" panose="02040503050406030204" pitchFamily="18" charset="0"/>
                                          </a:rPr>
                                          <m:t>𝑖</m:t>
                                        </m:r>
                                      </m:sub>
                                    </m:sSub>
                                  </m:e>
                                </m:d>
                              </m:e>
                            </m:d>
                          </m:e>
                          <m:sup>
                            <m:r>
                              <a:rPr lang="en-US" altLang="zh-CN" sz="2000" b="0" i="1" smtClean="0">
                                <a:latin typeface="Cambria Math" panose="02040503050406030204" pitchFamily="18" charset="0"/>
                              </a:rPr>
                              <m:t>2</m:t>
                            </m:r>
                          </m:sup>
                        </m:sSup>
                      </m:e>
                    </m:nary>
                  </m:oMath>
                </a14:m>
                <a:endParaRPr lang="en-US" altLang="zh-CN" sz="2000" i="1"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406811" y="1491950"/>
                <a:ext cx="10944760" cy="4530024"/>
              </a:xfrm>
              <a:blipFill>
                <a:blip r:embed="rId4"/>
                <a:stretch>
                  <a:fillRect t="-673" r="-4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6744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训练误差与测试误差</a:t>
            </a:r>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1" name="内容占位符 2"/>
              <p:cNvSpPr>
                <a:spLocks noGrp="1"/>
              </p:cNvSpPr>
              <p:nvPr>
                <p:ph idx="1"/>
              </p:nvPr>
            </p:nvSpPr>
            <p:spPr>
              <a:xfrm>
                <a:off x="520848" y="1495687"/>
                <a:ext cx="10470698" cy="4862251"/>
              </a:xfrm>
            </p:spPr>
            <p:txBody>
              <a:bodyPr>
                <a:normAutofit fontScale="97500"/>
              </a:bodyPr>
              <a:lstStyle/>
              <a:p>
                <a:pPr lvl="1">
                  <a:spcBef>
                    <a:spcPts val="1200"/>
                  </a:spcBef>
                  <a:buFont typeface="Arial" panose="020B0604020202020204" pitchFamily="34" charset="0"/>
                  <a:buChar char="•"/>
                </a:pPr>
                <a:r>
                  <a:rPr lang="zh-CN" altLang="en-US" sz="2000" dirty="0" smtClean="0"/>
                  <a:t>测试</a:t>
                </a:r>
                <a:r>
                  <a:rPr lang="zh-CN" altLang="en-US" sz="2000" dirty="0"/>
                  <a:t>误差反映了学习方法对未知的测试数据集的预测能力，是学习中的重要概念。</a:t>
                </a:r>
                <a:endParaRPr lang="en-US" altLang="zh-CN" sz="2000" dirty="0"/>
              </a:p>
              <a:p>
                <a:pPr marL="522287" lvl="1" indent="0">
                  <a:spcBef>
                    <a:spcPts val="1200"/>
                  </a:spcBef>
                  <a:buNone/>
                </a:pPr>
                <a:endParaRPr lang="en-US" altLang="zh-CN" sz="2000" dirty="0" smtClean="0"/>
              </a:p>
              <a:p>
                <a:pPr lvl="1">
                  <a:spcBef>
                    <a:spcPts val="1200"/>
                  </a:spcBef>
                  <a:buFont typeface="Arial" panose="020B0604020202020204" pitchFamily="34" charset="0"/>
                  <a:buChar char="•"/>
                </a:pPr>
                <a:r>
                  <a:rPr lang="zh-CN" altLang="en-US" sz="2100" dirty="0"/>
                  <a:t>测试误差公式</a:t>
                </a:r>
                <a:endParaRPr lang="en-US" altLang="zh-CN" sz="2100" dirty="0"/>
              </a:p>
              <a:p>
                <a:pPr marL="521528" lvl="1" indent="0">
                  <a:spcBef>
                    <a:spcPts val="1200"/>
                  </a:spcBef>
                  <a:buNone/>
                </a:pPr>
                <a:r>
                  <a:rPr lang="en-US" altLang="zh-CN" sz="2000" dirty="0"/>
                  <a:t>	</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𝑒</m:t>
                        </m:r>
                      </m:e>
                      <m:sub>
                        <m:r>
                          <a:rPr lang="zh-CN" altLang="zh-CN" sz="2000" i="1">
                            <a:latin typeface="Cambria Math" panose="02040503050406030204" pitchFamily="18" charset="0"/>
                          </a:rPr>
                          <m:t>𝑡𝑒𝑠𝑡</m:t>
                        </m:r>
                      </m:sub>
                    </m:sSub>
                    <m:r>
                      <a:rPr lang="zh-CN" altLang="zh-CN" sz="2000" i="1">
                        <a:latin typeface="Cambria Math" panose="02040503050406030204" pitchFamily="18" charset="0"/>
                      </a:rPr>
                      <m:t>=</m:t>
                    </m:r>
                    <m:f>
                      <m:fPr>
                        <m:ctrlPr>
                          <a:rPr lang="zh-CN" altLang="zh-CN" sz="2000" i="1">
                            <a:latin typeface="Cambria Math" panose="02040503050406030204" pitchFamily="18" charset="0"/>
                          </a:rPr>
                        </m:ctrlPr>
                      </m:fPr>
                      <m:num>
                        <m:r>
                          <a:rPr lang="zh-CN" altLang="zh-CN" sz="2000" i="1">
                            <a:latin typeface="Cambria Math" panose="02040503050406030204" pitchFamily="18" charset="0"/>
                          </a:rPr>
                          <m:t>1</m:t>
                        </m:r>
                      </m:num>
                      <m:den>
                        <m:sSup>
                          <m:sSupPr>
                            <m:ctrlPr>
                              <a:rPr lang="zh-CN" altLang="zh-CN" sz="2000" i="1">
                                <a:latin typeface="Cambria Math" panose="02040503050406030204" pitchFamily="18" charset="0"/>
                              </a:rPr>
                            </m:ctrlPr>
                          </m:sSupPr>
                          <m:e>
                            <m:r>
                              <a:rPr lang="zh-CN" altLang="zh-CN" sz="2000" i="1">
                                <a:latin typeface="Cambria Math" panose="02040503050406030204" pitchFamily="18" charset="0"/>
                              </a:rPr>
                              <m:t>𝑁</m:t>
                            </m:r>
                          </m:e>
                          <m:sup>
                            <m:r>
                              <a:rPr lang="zh-CN" altLang="zh-CN" sz="2000" i="1">
                                <a:latin typeface="Cambria Math" panose="02040503050406030204" pitchFamily="18" charset="0"/>
                              </a:rPr>
                              <m:t>′</m:t>
                            </m:r>
                          </m:sup>
                        </m:sSup>
                      </m:den>
                    </m:f>
                    <m:nary>
                      <m:naryPr>
                        <m:chr m:val="∑"/>
                        <m:ctrlPr>
                          <a:rPr lang="zh-CN" altLang="zh-CN" sz="2000" i="1">
                            <a:latin typeface="Cambria Math" panose="02040503050406030204" pitchFamily="18" charset="0"/>
                          </a:rPr>
                        </m:ctrlPr>
                      </m:naryPr>
                      <m:sub>
                        <m:r>
                          <a:rPr lang="zh-CN" altLang="zh-CN" sz="2000" i="1">
                            <a:latin typeface="Cambria Math" panose="02040503050406030204" pitchFamily="18" charset="0"/>
                          </a:rPr>
                          <m:t>𝑖</m:t>
                        </m:r>
                        <m:r>
                          <a:rPr lang="zh-CN" altLang="zh-CN" sz="2000" i="1">
                            <a:latin typeface="Cambria Math" panose="02040503050406030204" pitchFamily="18" charset="0"/>
                          </a:rPr>
                          <m:t>=1</m:t>
                        </m:r>
                      </m:sub>
                      <m:sup>
                        <m:sSup>
                          <m:sSupPr>
                            <m:ctrlPr>
                              <a:rPr lang="zh-CN" altLang="zh-CN" sz="2000" i="1">
                                <a:latin typeface="Cambria Math" panose="02040503050406030204" pitchFamily="18" charset="0"/>
                              </a:rPr>
                            </m:ctrlPr>
                          </m:sSupPr>
                          <m:e>
                            <m:r>
                              <a:rPr lang="zh-CN" altLang="zh-CN" sz="2000" i="1">
                                <a:latin typeface="Cambria Math" panose="02040503050406030204" pitchFamily="18" charset="0"/>
                              </a:rPr>
                              <m:t>𝑁</m:t>
                            </m:r>
                          </m:e>
                          <m:sup>
                            <m:r>
                              <a:rPr lang="zh-CN" altLang="zh-CN" sz="2000" i="1">
                                <a:latin typeface="Cambria Math" panose="02040503050406030204" pitchFamily="18" charset="0"/>
                              </a:rPr>
                              <m:t>′</m:t>
                            </m:r>
                          </m:sup>
                        </m:sSup>
                      </m:sup>
                      <m:e>
                        <m:r>
                          <a:rPr lang="zh-CN" altLang="zh-CN" sz="2000" i="1">
                            <a:latin typeface="Cambria Math" panose="02040503050406030204" pitchFamily="18" charset="0"/>
                          </a:rPr>
                          <m:t>𝐿</m:t>
                        </m:r>
                        <m:r>
                          <a:rPr lang="zh-CN"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𝑦</m:t>
                            </m:r>
                          </m:e>
                          <m:sub>
                            <m:r>
                              <a:rPr lang="zh-CN" altLang="zh-CN" sz="2000" i="1">
                                <a:latin typeface="Cambria Math" panose="02040503050406030204" pitchFamily="18" charset="0"/>
                              </a:rPr>
                              <m:t>𝑖</m:t>
                            </m:r>
                          </m:sub>
                        </m:sSub>
                        <m:r>
                          <a:rPr lang="zh-CN" altLang="zh-CN" sz="2000" i="1">
                            <a:latin typeface="Cambria Math" panose="02040503050406030204" pitchFamily="18" charset="0"/>
                          </a:rPr>
                          <m:t>,</m:t>
                        </m:r>
                        <m:r>
                          <a:rPr lang="zh-CN" altLang="en-US" sz="2000" i="1">
                            <a:latin typeface="Cambria Math" panose="02040503050406030204" pitchFamily="18" charset="0"/>
                          </a:rPr>
                          <m:t> </m:t>
                        </m:r>
                        <m:acc>
                          <m:accPr>
                            <m:chr m:val="̂"/>
                            <m:ctrlPr>
                              <a:rPr lang="zh-CN" altLang="zh-CN" sz="2000" i="1">
                                <a:latin typeface="Cambria Math" panose="02040503050406030204" pitchFamily="18" charset="0"/>
                              </a:rPr>
                            </m:ctrlPr>
                          </m:accPr>
                          <m:e>
                            <m:r>
                              <a:rPr lang="zh-CN" altLang="zh-CN" sz="2000" i="1">
                                <a:latin typeface="Cambria Math" panose="02040503050406030204" pitchFamily="18" charset="0"/>
                              </a:rPr>
                              <m:t>𝑓</m:t>
                            </m:r>
                          </m:e>
                        </m:acc>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zh-CN" altLang="zh-CN" sz="2000" i="1">
                                    <a:latin typeface="Cambria Math" panose="02040503050406030204" pitchFamily="18" charset="0"/>
                                  </a:rPr>
                                  <m:t>𝑥</m:t>
                                </m:r>
                              </m:e>
                              <m:sub>
                                <m:r>
                                  <a:rPr lang="zh-CN" altLang="zh-CN" sz="2000" i="1">
                                    <a:latin typeface="Cambria Math" panose="02040503050406030204" pitchFamily="18" charset="0"/>
                                  </a:rPr>
                                  <m:t>𝑖</m:t>
                                </m:r>
                              </m:sub>
                            </m:sSub>
                          </m:e>
                        </m:d>
                        <m:r>
                          <a:rPr lang="zh-CN" altLang="zh-CN" sz="2000" i="1">
                            <a:latin typeface="Cambria Math" panose="02040503050406030204" pitchFamily="18" charset="0"/>
                          </a:rPr>
                          <m:t>)</m:t>
                        </m:r>
                      </m:e>
                    </m:nary>
                  </m:oMath>
                </a14:m>
                <a:r>
                  <a:rPr lang="zh-CN" altLang="zh-CN" sz="2000" dirty="0"/>
                  <a:t>，</a:t>
                </a:r>
                <a:r>
                  <a:rPr lang="en-US" altLang="zh-CN" sz="2000" i="1" dirty="0">
                    <a:latin typeface="Times New Roman" panose="02020603050405020304" pitchFamily="18" charset="0"/>
                    <a:cs typeface="Times New Roman" panose="02020603050405020304" pitchFamily="18" charset="0"/>
                  </a:rPr>
                  <a:t>N'</a:t>
                </a:r>
                <a:r>
                  <a:rPr lang="zh-CN" altLang="zh-CN" sz="2000" dirty="0"/>
                  <a:t>是测试样本容量</a:t>
                </a:r>
                <a:endParaRPr lang="en-US" altLang="zh-CN" sz="2000" dirty="0"/>
              </a:p>
              <a:p>
                <a:pPr marL="522287" lvl="1" indent="0">
                  <a:spcBef>
                    <a:spcPts val="1200"/>
                  </a:spcBef>
                  <a:buNone/>
                </a:pPr>
                <a:endParaRPr lang="en-US" altLang="zh-CN" sz="2000" dirty="0" smtClean="0"/>
              </a:p>
              <a:p>
                <a:pPr lvl="1">
                  <a:spcBef>
                    <a:spcPts val="1200"/>
                  </a:spcBef>
                  <a:buFont typeface="Arial" panose="020B0604020202020204" pitchFamily="34" charset="0"/>
                  <a:buChar char="•"/>
                </a:pPr>
                <a:r>
                  <a:rPr lang="zh-CN" altLang="en-US" sz="2100" dirty="0"/>
                  <a:t>显然，给定两种学习方法，测试误差小的方法具有更好的预测能力，是更有效的方法。通常将学习方法对未知数据的预测能力称为泛化能力（</a:t>
                </a:r>
                <a:r>
                  <a:rPr lang="en-US" altLang="zh-CN" sz="2100" dirty="0"/>
                  <a:t>generalization ability</a:t>
                </a:r>
                <a:r>
                  <a:rPr lang="zh-CN" altLang="en-US" sz="2100" dirty="0"/>
                  <a:t>）。</a:t>
                </a:r>
              </a:p>
            </p:txBody>
          </p:sp>
        </mc:Choice>
        <mc:Fallback xmlns="">
          <p:sp>
            <p:nvSpPr>
              <p:cNvPr id="11" name="内容占位符 2"/>
              <p:cNvSpPr>
                <a:spLocks noGrp="1" noRot="1" noChangeAspect="1" noMove="1" noResize="1" noEditPoints="1" noAdjustHandles="1" noChangeArrowheads="1" noChangeShapeType="1" noTextEdit="1"/>
              </p:cNvSpPr>
              <p:nvPr>
                <p:ph idx="1"/>
              </p:nvPr>
            </p:nvSpPr>
            <p:spPr>
              <a:xfrm>
                <a:off x="520848" y="1495687"/>
                <a:ext cx="10470698" cy="4862251"/>
              </a:xfrm>
              <a:blipFill>
                <a:blip r:embed="rId4"/>
                <a:stretch>
                  <a:fillRect t="-877" r="-4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5278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smtClean="0"/>
          </a:p>
        </p:txBody>
      </p:sp>
      <p:sp>
        <p:nvSpPr>
          <p:cNvPr id="2" name="矩形 1"/>
          <p:cNvSpPr>
            <a:spLocks noChangeArrowheads="1"/>
          </p:cNvSpPr>
          <p:nvPr/>
        </p:nvSpPr>
        <p:spPr bwMode="auto">
          <a:xfrm>
            <a:off x="552876" y="803351"/>
            <a:ext cx="11029950" cy="68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过拟合与模型选择</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内容占位符 2"/>
          <p:cNvSpPr>
            <a:spLocks noGrp="1"/>
          </p:cNvSpPr>
          <p:nvPr>
            <p:ph idx="1"/>
          </p:nvPr>
        </p:nvSpPr>
        <p:spPr>
          <a:xfrm>
            <a:off x="266541" y="1578527"/>
            <a:ext cx="10660380" cy="4689615"/>
          </a:xfrm>
        </p:spPr>
        <p:txBody>
          <a:bodyPr>
            <a:normAutofit fontScale="97500"/>
          </a:bodyPr>
          <a:lstStyle/>
          <a:p>
            <a:pPr marL="342900" lvl="1" indent="-342900">
              <a:spcBef>
                <a:spcPts val="1200"/>
              </a:spcBef>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当</a:t>
            </a:r>
            <a:r>
              <a:rPr lang="zh-CN" altLang="en-US" sz="2000" dirty="0">
                <a:latin typeface="Times New Roman" panose="02020603050405020304" pitchFamily="18" charset="0"/>
                <a:cs typeface="Times New Roman" panose="02020603050405020304" pitchFamily="18" charset="0"/>
              </a:rPr>
              <a:t>假设空间含有不同复杂度（例如，不同的参数个数）的模型时，就要面临模型选择（</a:t>
            </a:r>
            <a:r>
              <a:rPr lang="en-US" altLang="zh-CN" sz="2000" dirty="0">
                <a:latin typeface="Times New Roman" panose="02020603050405020304" pitchFamily="18" charset="0"/>
                <a:cs typeface="Times New Roman" panose="02020603050405020304" pitchFamily="18" charset="0"/>
              </a:rPr>
              <a:t>model selection</a:t>
            </a:r>
            <a:r>
              <a:rPr lang="zh-CN" altLang="en-US" sz="2000" dirty="0">
                <a:latin typeface="Times New Roman" panose="02020603050405020304" pitchFamily="18" charset="0"/>
                <a:cs typeface="Times New Roman" panose="02020603050405020304" pitchFamily="18" charset="0"/>
              </a:rPr>
              <a:t>）的问题。我们希望选择或学习一个合适的模型</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lvl="1" indent="-342900">
              <a:spcBef>
                <a:spcPts val="1200"/>
              </a:spcBef>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lvl="1" indent="-342900">
              <a:spcBef>
                <a:spcPts val="1200"/>
              </a:spcBef>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如果</a:t>
            </a:r>
            <a:r>
              <a:rPr lang="zh-CN" altLang="en-US" sz="2000" dirty="0">
                <a:latin typeface="Times New Roman" panose="02020603050405020304" pitchFamily="18" charset="0"/>
                <a:cs typeface="Times New Roman" panose="02020603050405020304" pitchFamily="18" charset="0"/>
              </a:rPr>
              <a:t>在假设空间中存在“真”模型，那么所选择的模型应该逼近真模型。具体地，所选择的模型要与真模型的参数个数相同，所选择的模型的参数向量与真模型的参数向量相近</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342900" lvl="1" indent="-342900">
              <a:spcBef>
                <a:spcPts val="1200"/>
              </a:spcBef>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lvl="1" indent="-342900">
              <a:spcBef>
                <a:spcPts val="1200"/>
              </a:spcBef>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如果一味追求提高对训练数据的预测能力，所选模型的复杂度往往会比真模型更</a:t>
            </a:r>
            <a:r>
              <a:rPr lang="zh-CN" altLang="en-US" sz="2000" dirty="0" smtClean="0">
                <a:latin typeface="Times New Roman" panose="02020603050405020304" pitchFamily="18" charset="0"/>
                <a:cs typeface="Times New Roman" panose="02020603050405020304" pitchFamily="18" charset="0"/>
              </a:rPr>
              <a:t>高，这种</a:t>
            </a:r>
            <a:r>
              <a:rPr lang="zh-CN" altLang="en-US" sz="2000" dirty="0">
                <a:latin typeface="Times New Roman" panose="02020603050405020304" pitchFamily="18" charset="0"/>
                <a:cs typeface="Times New Roman" panose="02020603050405020304" pitchFamily="18" charset="0"/>
              </a:rPr>
              <a:t>现象称为过拟合（</a:t>
            </a:r>
            <a:r>
              <a:rPr lang="en-US" altLang="zh-CN" sz="2000" dirty="0">
                <a:latin typeface="Times New Roman" panose="02020603050405020304" pitchFamily="18" charset="0"/>
                <a:cs typeface="Times New Roman" panose="02020603050405020304" pitchFamily="18" charset="0"/>
              </a:rPr>
              <a:t>over-fitting</a:t>
            </a:r>
            <a:r>
              <a:rPr lang="zh-CN" altLang="en-US"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052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过拟合与欠拟合：回归</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mc:AlternateContent xmlns:mc="http://schemas.openxmlformats.org/markup-compatibility/2006" xmlns:a14="http://schemas.microsoft.com/office/drawing/2010/main">
        <mc:Choice Requires="a14">
          <p:sp>
            <p:nvSpPr>
              <p:cNvPr id="10" name="内容占位符 2"/>
              <p:cNvSpPr>
                <a:spLocks noGrp="1"/>
              </p:cNvSpPr>
              <p:nvPr>
                <p:ph idx="1"/>
              </p:nvPr>
            </p:nvSpPr>
            <p:spPr>
              <a:xfrm>
                <a:off x="669274" y="1636461"/>
                <a:ext cx="9590088" cy="2004779"/>
              </a:xfrm>
            </p:spPr>
            <p:txBody>
              <a:bodyPr>
                <a:noAutofit/>
              </a:bodyPr>
              <a:lstStyle/>
              <a:p>
                <a:pPr>
                  <a:buSzPct val="150000"/>
                </a:pPr>
                <a:r>
                  <a:rPr lang="zh-CN" altLang="en-US" sz="2000" dirty="0">
                    <a:latin typeface="Times New Roman" panose="02020603050405020304" pitchFamily="18" charset="0"/>
                  </a:rPr>
                  <a:t>假设给定如图所示的</a:t>
                </a:r>
                <a:r>
                  <a:rPr lang="en-US" altLang="zh-CN" sz="2000" dirty="0">
                    <a:latin typeface="Times New Roman" panose="02020603050405020304" pitchFamily="18" charset="0"/>
                  </a:rPr>
                  <a:t>10</a:t>
                </a:r>
                <a:r>
                  <a:rPr lang="zh-CN" altLang="en-US" sz="2000" dirty="0">
                    <a:latin typeface="Times New Roman" panose="02020603050405020304" pitchFamily="18" charset="0"/>
                  </a:rPr>
                  <a:t>个数据点，用</a:t>
                </a:r>
                <a:r>
                  <a:rPr lang="en-US" altLang="zh-CN" sz="2000" dirty="0">
                    <a:latin typeface="Times New Roman" panose="02020603050405020304" pitchFamily="18" charset="0"/>
                  </a:rPr>
                  <a:t>0~9</a:t>
                </a:r>
                <a:r>
                  <a:rPr lang="zh-CN" altLang="en-US" sz="2000" dirty="0">
                    <a:latin typeface="Times New Roman" panose="02020603050405020304" pitchFamily="18" charset="0"/>
                  </a:rPr>
                  <a:t>次多项式函数对数据进行拟合。图中画出了需要用多项式函数曲线拟合的数据。</a:t>
                </a:r>
                <a:endParaRPr lang="en-US" altLang="zh-CN" sz="2000" dirty="0">
                  <a:latin typeface="Times New Roman" panose="02020603050405020304" pitchFamily="18" charset="0"/>
                </a:endParaRPr>
              </a:p>
              <a:p>
                <a:pPr>
                  <a:buSzPct val="150000"/>
                </a:pPr>
                <a:r>
                  <a:rPr lang="zh-CN" altLang="en-US" sz="2000" dirty="0">
                    <a:latin typeface="Times New Roman" panose="02020603050405020304" pitchFamily="18" charset="0"/>
                  </a:rPr>
                  <a:t>设</a:t>
                </a:r>
                <a:r>
                  <a:rPr lang="en-US" altLang="zh-CN" sz="2000" dirty="0">
                    <a:latin typeface="Times New Roman" panose="02020603050405020304" pitchFamily="18" charset="0"/>
                  </a:rPr>
                  <a:t>M</a:t>
                </a:r>
                <a:r>
                  <a:rPr lang="zh-CN" altLang="en-US" sz="2000" dirty="0">
                    <a:latin typeface="Times New Roman" panose="02020603050405020304" pitchFamily="18" charset="0"/>
                  </a:rPr>
                  <a:t>次多项式为：</a:t>
                </a:r>
                <a:endParaRPr lang="en-US" altLang="zh-CN" sz="2000" dirty="0">
                  <a:latin typeface="Times New Roman" panose="02020603050405020304" pitchFamily="18" charset="0"/>
                </a:endParaRPr>
              </a:p>
              <a:p>
                <a:pPr marL="0" indent="0">
                  <a:buSzPct val="15000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𝑀</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𝑤</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𝑀</m:t>
                          </m:r>
                        </m:sub>
                      </m:s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𝑀</m:t>
                          </m:r>
                        </m:sup>
                      </m:sSup>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𝑀</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𝑗</m:t>
                              </m:r>
                            </m:sub>
                          </m:s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𝑗</m:t>
                              </m:r>
                            </m:sup>
                          </m:sSup>
                        </m:e>
                      </m:nary>
                    </m:oMath>
                  </m:oMathPara>
                </a14:m>
                <a:endParaRPr lang="zh-CN" altLang="en-US" sz="2000" dirty="0">
                  <a:latin typeface="Times New Roman" panose="02020603050405020304" pitchFamily="18" charset="0"/>
                </a:endParaRPr>
              </a:p>
            </p:txBody>
          </p:sp>
        </mc:Choice>
        <mc:Fallback xmlns="">
          <p:sp>
            <p:nvSpPr>
              <p:cNvPr id="10" name="内容占位符 2"/>
              <p:cNvSpPr>
                <a:spLocks noGrp="1" noRot="1" noChangeAspect="1" noMove="1" noResize="1" noEditPoints="1" noAdjustHandles="1" noChangeArrowheads="1" noChangeShapeType="1" noTextEdit="1"/>
              </p:cNvSpPr>
              <p:nvPr>
                <p:ph idx="1"/>
              </p:nvPr>
            </p:nvSpPr>
            <p:spPr>
              <a:xfrm>
                <a:off x="669274" y="1636461"/>
                <a:ext cx="9590088" cy="2004779"/>
              </a:xfrm>
              <a:blipFill>
                <a:blip r:embed="rId4"/>
                <a:stretch>
                  <a:fillRect l="-1208" t="-7599"/>
                </a:stretch>
              </a:blipFill>
            </p:spPr>
            <p:txBody>
              <a:bodyPr/>
              <a:lstStyle/>
              <a:p>
                <a:r>
                  <a:rPr lang="zh-CN" altLang="en-US">
                    <a:noFill/>
                  </a:rPr>
                  <a:t> </a:t>
                </a:r>
              </a:p>
            </p:txBody>
          </p:sp>
        </mc:Fallback>
      </mc:AlternateContent>
      <p:pic>
        <p:nvPicPr>
          <p:cNvPr id="11" name="图片 10"/>
          <p:cNvPicPr>
            <a:picLocks noChangeAspect="1"/>
          </p:cNvPicPr>
          <p:nvPr/>
        </p:nvPicPr>
        <p:blipFill>
          <a:blip r:embed="rId5"/>
          <a:stretch>
            <a:fillRect/>
          </a:stretch>
        </p:blipFill>
        <p:spPr>
          <a:xfrm>
            <a:off x="2638966" y="3390695"/>
            <a:ext cx="4513639" cy="3217788"/>
          </a:xfrm>
          <a:prstGeom prst="rect">
            <a:avLst/>
          </a:prstGeom>
        </p:spPr>
      </p:pic>
    </p:spTree>
    <p:extLst>
      <p:ext uri="{BB962C8B-B14F-4D97-AF65-F5344CB8AC3E}">
        <p14:creationId xmlns:p14="http://schemas.microsoft.com/office/powerpoint/2010/main" val="3252676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smtClean="0"/>
              <a:t>模型复杂度与误差</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内容占位符 2"/>
          <p:cNvSpPr>
            <a:spLocks noGrp="1"/>
          </p:cNvSpPr>
          <p:nvPr>
            <p:ph idx="1"/>
          </p:nvPr>
        </p:nvSpPr>
        <p:spPr>
          <a:xfrm>
            <a:off x="552876" y="1680346"/>
            <a:ext cx="9505310" cy="1256009"/>
          </a:xfrm>
        </p:spPr>
        <p:txBody>
          <a:bodyPr>
            <a:noAutofit/>
          </a:bodyPr>
          <a:lstStyle/>
          <a:p>
            <a:pPr>
              <a:buSzPct val="150000"/>
            </a:pPr>
            <a:r>
              <a:rPr lang="zh-CN" altLang="en-US" sz="2000" dirty="0">
                <a:latin typeface="Times New Roman" panose="02020603050405020304" pitchFamily="18" charset="0"/>
              </a:rPr>
              <a:t>在多项式函数拟合中，随着多项式函数（模型复杂度）的增加，训练误差会减小，直至趋向于</a:t>
            </a:r>
            <a:r>
              <a:rPr lang="en-US" altLang="zh-CN" sz="2000" dirty="0">
                <a:latin typeface="Times New Roman" panose="02020603050405020304" pitchFamily="18" charset="0"/>
              </a:rPr>
              <a:t>0</a:t>
            </a:r>
            <a:r>
              <a:rPr lang="zh-CN" altLang="en-US" sz="2000" dirty="0">
                <a:latin typeface="Times New Roman" panose="02020603050405020304" pitchFamily="18" charset="0"/>
              </a:rPr>
              <a:t>，但是测试误差却不如此，它会随着多项式次数（模型复杂度）的增加先减小后增大。而最终目的是使测试误差达到最小。</a:t>
            </a:r>
            <a:endParaRPr lang="en-US" altLang="zh-CN" sz="2000" dirty="0">
              <a:latin typeface="Times New Roman" panose="02020603050405020304" pitchFamily="18" charset="0"/>
            </a:endParaRPr>
          </a:p>
          <a:p>
            <a:pPr>
              <a:buSzPct val="150000"/>
            </a:pPr>
            <a:endParaRPr lang="en-US" altLang="zh-CN" sz="2000" dirty="0">
              <a:latin typeface="Times New Roman" panose="02020603050405020304" pitchFamily="18" charset="0"/>
            </a:endParaRPr>
          </a:p>
          <a:p>
            <a:pPr>
              <a:buSzPct val="150000"/>
            </a:pPr>
            <a:r>
              <a:rPr lang="zh-CN" altLang="en-US" sz="2000" dirty="0">
                <a:latin typeface="Times New Roman" panose="02020603050405020304" pitchFamily="18" charset="0"/>
              </a:rPr>
              <a:t>在多项式函数拟合中，就要选择合适的多项式次数，以达到这一目的。这一结论对一般的模型选择也是成立的。</a:t>
            </a:r>
          </a:p>
        </p:txBody>
      </p:sp>
      <p:pic>
        <p:nvPicPr>
          <p:cNvPr id="14" name="图片 13"/>
          <p:cNvPicPr>
            <a:picLocks noChangeAspect="1"/>
          </p:cNvPicPr>
          <p:nvPr/>
        </p:nvPicPr>
        <p:blipFill rotWithShape="1">
          <a:blip r:embed="rId4"/>
          <a:srcRect b="13777"/>
          <a:stretch/>
        </p:blipFill>
        <p:spPr>
          <a:xfrm>
            <a:off x="2566961" y="3760760"/>
            <a:ext cx="4968345" cy="3077613"/>
          </a:xfrm>
          <a:prstGeom prst="rect">
            <a:avLst/>
          </a:prstGeom>
        </p:spPr>
      </p:pic>
    </p:spTree>
    <p:extLst>
      <p:ext uri="{BB962C8B-B14F-4D97-AF65-F5344CB8AC3E}">
        <p14:creationId xmlns:p14="http://schemas.microsoft.com/office/powerpoint/2010/main" val="1512933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smtClean="0"/>
              <a:t>模型复杂度与误差</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p:cNvSpPr>
            <a:spLocks noGrp="1"/>
          </p:cNvSpPr>
          <p:nvPr>
            <p:ph idx="1"/>
          </p:nvPr>
        </p:nvSpPr>
        <p:spPr>
          <a:xfrm>
            <a:off x="534352" y="1612976"/>
            <a:ext cx="10889223" cy="5855638"/>
          </a:xfrm>
        </p:spPr>
        <p:txBody>
          <a:bodyPr>
            <a:normAutofit fontScale="97500"/>
          </a:bodyPr>
          <a:lstStyle/>
          <a:p>
            <a:pPr>
              <a:lnSpc>
                <a:spcPct val="150000"/>
              </a:lnSpc>
            </a:pPr>
            <a:r>
              <a:rPr lang="zh-CN" altLang="en-US" sz="2000" dirty="0"/>
              <a:t>过拟合与模型选择</a:t>
            </a:r>
            <a:endParaRPr lang="en-US" altLang="zh-CN" sz="2000" dirty="0"/>
          </a:p>
          <a:p>
            <a:pPr marL="522287" lvl="1" indent="0">
              <a:spcBef>
                <a:spcPts val="1200"/>
              </a:spcBef>
              <a:buNone/>
            </a:pPr>
            <a:r>
              <a:rPr lang="zh-CN" altLang="en-US" sz="2000" dirty="0">
                <a:latin typeface="Times New Roman" panose="02020603050405020304" pitchFamily="18" charset="0"/>
                <a:cs typeface="Times New Roman" panose="02020603050405020304" pitchFamily="18" charset="0"/>
              </a:rPr>
              <a:t>在学习时就要防止过拟合，进行最优的模型选择，即选择复杂度适当的模型，以达到使测试误差最小的学习目的</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lvl="1">
              <a:spcBef>
                <a:spcPts val="1200"/>
              </a:spcBef>
            </a:pPr>
            <a:endParaRPr lang="en-US" altLang="zh-CN" sz="2000" dirty="0">
              <a:latin typeface="Times New Roman" panose="02020603050405020304" pitchFamily="18" charset="0"/>
              <a:cs typeface="Times New Roman" panose="02020603050405020304" pitchFamily="18" charset="0"/>
            </a:endParaRPr>
          </a:p>
          <a:p>
            <a:pPr>
              <a:lnSpc>
                <a:spcPct val="110000"/>
              </a:lnSpc>
            </a:pPr>
            <a:r>
              <a:rPr lang="zh-CN" altLang="en-US" sz="2000" dirty="0"/>
              <a:t>解决方法：</a:t>
            </a:r>
            <a:endParaRPr lang="en-US" altLang="zh-CN" sz="2000" dirty="0"/>
          </a:p>
          <a:p>
            <a:pPr marL="522287" lvl="1" indent="0">
              <a:lnSpc>
                <a:spcPct val="110000"/>
              </a:lnSpc>
              <a:buNone/>
            </a:pPr>
            <a:r>
              <a:rPr lang="zh-CN" altLang="en-US" sz="2000" dirty="0"/>
              <a:t>减少选取特征的数量</a:t>
            </a:r>
            <a:endParaRPr lang="en-US" altLang="zh-CN" sz="2000" dirty="0"/>
          </a:p>
          <a:p>
            <a:pPr lvl="2">
              <a:lnSpc>
                <a:spcPct val="110000"/>
              </a:lnSpc>
            </a:pPr>
            <a:r>
              <a:rPr lang="zh-CN" altLang="en-US" sz="2000" dirty="0"/>
              <a:t>手动选择需要保留的特征</a:t>
            </a:r>
            <a:endParaRPr lang="en-US" altLang="zh-CN" sz="2000" dirty="0"/>
          </a:p>
          <a:p>
            <a:pPr lvl="2">
              <a:lnSpc>
                <a:spcPct val="110000"/>
              </a:lnSpc>
            </a:pPr>
            <a:r>
              <a:rPr lang="zh-CN" altLang="en-US" sz="2000" dirty="0"/>
              <a:t>模型自动选择特征</a:t>
            </a:r>
            <a:endParaRPr lang="en-US" altLang="zh-CN" sz="2000" dirty="0"/>
          </a:p>
          <a:p>
            <a:pPr marL="586719" lvl="1" indent="0">
              <a:lnSpc>
                <a:spcPct val="110000"/>
              </a:lnSpc>
              <a:buNone/>
            </a:pPr>
            <a:r>
              <a:rPr lang="zh-CN" altLang="en-US" sz="2000" dirty="0"/>
              <a:t>正则化（</a:t>
            </a:r>
            <a:r>
              <a:rPr lang="en-US" altLang="zh-CN" sz="2000" dirty="0"/>
              <a:t>regularization</a:t>
            </a:r>
            <a:r>
              <a:rPr lang="zh-CN" altLang="en-US" sz="2000" dirty="0"/>
              <a:t>），即增加惩罚项</a:t>
            </a:r>
            <a:r>
              <a:rPr lang="zh-CN" altLang="en-US" sz="2000" dirty="0" smtClean="0"/>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074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交叉验证</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59B754BF-C2EA-4544-A9C9-8F1DB6112104}"/>
              </a:ext>
            </a:extLst>
          </p:cNvPr>
          <p:cNvSpPr>
            <a:spLocks noGrp="1"/>
          </p:cNvSpPr>
          <p:nvPr>
            <p:ph idx="1"/>
          </p:nvPr>
        </p:nvSpPr>
        <p:spPr>
          <a:xfrm>
            <a:off x="566460" y="1521008"/>
            <a:ext cx="10425086" cy="4500965"/>
          </a:xfrm>
        </p:spPr>
        <p:txBody>
          <a:bodyPr>
            <a:normAutofit/>
          </a:bodyPr>
          <a:lstStyle/>
          <a:p>
            <a:pPr>
              <a:spcBef>
                <a:spcPts val="1200"/>
              </a:spcBef>
            </a:pPr>
            <a:r>
              <a:rPr lang="zh-CN" altLang="en-US" sz="2000" dirty="0" smtClean="0"/>
              <a:t>交叉</a:t>
            </a:r>
            <a:r>
              <a:rPr lang="zh-CN" altLang="en-US" sz="2000" dirty="0"/>
              <a:t>验证的基本思想是重复地使用数据：把给定的数据进行切分，将切分的数据集组合为训练集与测试集，在此基础上反复地进行训练、测试以及模型选择</a:t>
            </a:r>
            <a:r>
              <a:rPr lang="zh-CN" altLang="en-US" sz="2000" dirty="0" smtClean="0"/>
              <a:t>。</a:t>
            </a:r>
            <a:endParaRPr lang="en-US" altLang="zh-CN" sz="2000" dirty="0" smtClean="0"/>
          </a:p>
          <a:p>
            <a:pPr>
              <a:spcBef>
                <a:spcPts val="1200"/>
              </a:spcBef>
            </a:pPr>
            <a:endParaRPr lang="en-US" altLang="zh-CN" sz="2000" dirty="0"/>
          </a:p>
          <a:p>
            <a:pPr>
              <a:spcBef>
                <a:spcPts val="1200"/>
              </a:spcBef>
            </a:pPr>
            <a:r>
              <a:rPr lang="zh-CN" altLang="en-US" sz="2000" dirty="0"/>
              <a:t>在机器学习的实践中，大量使用</a:t>
            </a:r>
            <a:r>
              <a:rPr lang="en-US" altLang="zh-CN" sz="2000" i="1" dirty="0"/>
              <a:t>K</a:t>
            </a:r>
            <a:r>
              <a:rPr lang="zh-CN" altLang="en-US" sz="2000" dirty="0"/>
              <a:t>折交叉</a:t>
            </a:r>
            <a:r>
              <a:rPr lang="zh-CN" altLang="en-US" sz="2000" dirty="0" smtClean="0"/>
              <a:t>验证（</a:t>
            </a:r>
            <a:r>
              <a:rPr lang="en-US" altLang="zh-CN" sz="2000" dirty="0" smtClean="0">
                <a:latin typeface="Times New Roman" panose="02020603050405020304" pitchFamily="18" charset="0"/>
                <a:cs typeface="Times New Roman" panose="02020603050405020304" pitchFamily="18" charset="0"/>
              </a:rPr>
              <a:t>K-fold </a:t>
            </a:r>
            <a:r>
              <a:rPr lang="en-US" altLang="zh-CN" sz="2000" dirty="0">
                <a:latin typeface="Times New Roman" panose="02020603050405020304" pitchFamily="18" charset="0"/>
                <a:cs typeface="Times New Roman" panose="02020603050405020304" pitchFamily="18" charset="0"/>
              </a:rPr>
              <a:t>Cross-Validation</a:t>
            </a:r>
            <a:r>
              <a:rPr lang="zh-CN" altLang="en-US" sz="2000" dirty="0">
                <a:latin typeface="Times New Roman" panose="02020603050405020304" pitchFamily="18" charset="0"/>
                <a:cs typeface="Times New Roman" panose="02020603050405020304" pitchFamily="18" charset="0"/>
              </a:rPr>
              <a:t>，简记</a:t>
            </a:r>
            <a:r>
              <a:rPr lang="en-US" altLang="zh-CN" sz="2000" i="1" dirty="0">
                <a:latin typeface="Times New Roman" panose="02020603050405020304" pitchFamily="18" charset="0"/>
                <a:cs typeface="Times New Roman" panose="02020603050405020304" pitchFamily="18" charset="0"/>
              </a:rPr>
              <a:t>K</a:t>
            </a:r>
            <a:r>
              <a:rPr lang="en-US" altLang="zh-CN" sz="2000" dirty="0">
                <a:latin typeface="Times New Roman" panose="02020603050405020304" pitchFamily="18" charset="0"/>
                <a:cs typeface="Times New Roman" panose="02020603050405020304" pitchFamily="18" charset="0"/>
              </a:rPr>
              <a:t>-fold </a:t>
            </a:r>
            <a:r>
              <a:rPr lang="en-US" altLang="zh-CN" sz="2000" dirty="0" smtClean="0">
                <a:latin typeface="Times New Roman" panose="02020603050405020304" pitchFamily="18" charset="0"/>
                <a:cs typeface="Times New Roman" panose="02020603050405020304" pitchFamily="18" charset="0"/>
              </a:rPr>
              <a:t>CV</a:t>
            </a:r>
            <a:r>
              <a:rPr lang="zh-CN" altLang="en-US" sz="2000" dirty="0"/>
              <a:t>）</a:t>
            </a:r>
            <a:r>
              <a:rPr lang="zh-CN" altLang="en-US" sz="2000" dirty="0" smtClean="0"/>
              <a:t>来</a:t>
            </a:r>
            <a:r>
              <a:rPr lang="zh-CN" altLang="en-US" sz="2000" dirty="0"/>
              <a:t>度量测试误差；其中</a:t>
            </a:r>
            <a:r>
              <a:rPr lang="en-US" altLang="zh-CN" sz="2000" i="1" dirty="0"/>
              <a:t>K</a:t>
            </a:r>
            <a:r>
              <a:rPr lang="zh-CN" altLang="en-US" sz="2000" dirty="0"/>
              <a:t>一般为</a:t>
            </a:r>
            <a:r>
              <a:rPr lang="en-US" altLang="zh-CN" sz="2000" dirty="0"/>
              <a:t>5 </a:t>
            </a:r>
            <a:r>
              <a:rPr lang="zh-CN" altLang="en-US" sz="2000" dirty="0"/>
              <a:t>或</a:t>
            </a:r>
            <a:r>
              <a:rPr lang="en-US" altLang="zh-CN" sz="2000" dirty="0"/>
              <a:t>10</a:t>
            </a:r>
            <a:r>
              <a:rPr lang="zh-CN" altLang="en-US" sz="2000" dirty="0"/>
              <a:t>。</a:t>
            </a:r>
            <a:endParaRPr lang="x-IV_mathan" altLang="zh-CN" sz="2000" dirty="0"/>
          </a:p>
          <a:p>
            <a:endParaRPr lang="zh-CN" altLang="zh-CN" sz="2000" dirty="0"/>
          </a:p>
          <a:p>
            <a:endParaRPr lang="zh-CN" altLang="zh-CN" sz="2000" dirty="0"/>
          </a:p>
        </p:txBody>
      </p:sp>
    </p:spTree>
    <p:extLst>
      <p:ext uri="{BB962C8B-B14F-4D97-AF65-F5344CB8AC3E}">
        <p14:creationId xmlns:p14="http://schemas.microsoft.com/office/powerpoint/2010/main" val="572037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交叉验证</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5D072E5C-803A-4108-96EA-BB828D5FFA98}"/>
              </a:ext>
            </a:extLst>
          </p:cNvPr>
          <p:cNvSpPr>
            <a:spLocks noGrp="1"/>
          </p:cNvSpPr>
          <p:nvPr>
            <p:ph idx="1"/>
          </p:nvPr>
        </p:nvSpPr>
        <p:spPr>
          <a:xfrm>
            <a:off x="524158" y="1568407"/>
            <a:ext cx="9624060" cy="4990084"/>
          </a:xfrm>
        </p:spPr>
        <p:txBody>
          <a:bodyPr>
            <a:normAutofit/>
          </a:bodyPr>
          <a:lstStyle/>
          <a:p>
            <a:r>
              <a:rPr lang="zh-CN" altLang="en-US" sz="2000" dirty="0"/>
              <a:t>以</a:t>
            </a:r>
            <a:r>
              <a:rPr lang="en-US" altLang="zh-CN" sz="2000" dirty="0"/>
              <a:t>10 </a:t>
            </a:r>
            <a:r>
              <a:rPr lang="zh-CN" altLang="en-US" sz="2000" dirty="0"/>
              <a:t>折交叉验证为例。</a:t>
            </a:r>
            <a:endParaRPr lang="en-US" altLang="zh-CN" sz="2000" dirty="0"/>
          </a:p>
          <a:p>
            <a:endParaRPr lang="zh-CN" altLang="en-US" sz="2000" dirty="0"/>
          </a:p>
          <a:p>
            <a:r>
              <a:rPr lang="zh-CN" altLang="en-US" sz="2000" dirty="0"/>
              <a:t>首先，将样本数据随机地分为大致相等的 </a:t>
            </a:r>
            <a:r>
              <a:rPr lang="en-US" altLang="zh-CN" sz="2000" dirty="0"/>
              <a:t>10 </a:t>
            </a:r>
            <a:r>
              <a:rPr lang="zh-CN" altLang="en-US" sz="2000" dirty="0"/>
              <a:t>个子集。</a:t>
            </a:r>
            <a:endParaRPr lang="en-US" altLang="zh-CN" sz="2000" dirty="0"/>
          </a:p>
          <a:p>
            <a:endParaRPr lang="zh-CN" altLang="en-US" sz="2000" dirty="0"/>
          </a:p>
          <a:p>
            <a:r>
              <a:rPr lang="zh-CN" altLang="en-US" sz="2000" dirty="0"/>
              <a:t>其次，每次均留出一</a:t>
            </a:r>
            <a:r>
              <a:rPr lang="zh-CN" altLang="en-US" sz="2000" dirty="0" smtClean="0"/>
              <a:t>折（约</a:t>
            </a:r>
            <a:r>
              <a:rPr lang="zh-CN" altLang="en-US" sz="2000" dirty="0"/>
              <a:t>十分之一</a:t>
            </a:r>
            <a:r>
              <a:rPr lang="zh-CN" altLang="en-US" sz="2000" dirty="0" smtClean="0"/>
              <a:t>样本</a:t>
            </a:r>
            <a:r>
              <a:rPr lang="zh-CN" altLang="en-US" sz="2000" dirty="0"/>
              <a:t>）</a:t>
            </a:r>
            <a:r>
              <a:rPr lang="zh-CN" altLang="en-US" sz="2000" dirty="0" smtClean="0"/>
              <a:t>作为</a:t>
            </a:r>
            <a:r>
              <a:rPr lang="zh-CN" altLang="en-US" sz="2000" dirty="0"/>
              <a:t>验证集，而将其余九</a:t>
            </a:r>
            <a:r>
              <a:rPr lang="zh-CN" altLang="en-US" sz="2000" dirty="0" smtClean="0"/>
              <a:t>折（约</a:t>
            </a:r>
            <a:r>
              <a:rPr lang="zh-CN" altLang="en-US" sz="2000" dirty="0"/>
              <a:t>十分之九</a:t>
            </a:r>
            <a:r>
              <a:rPr lang="zh-CN" altLang="en-US" sz="2000" dirty="0" smtClean="0"/>
              <a:t>样本</a:t>
            </a:r>
            <a:r>
              <a:rPr lang="zh-CN" altLang="en-US" sz="2000" dirty="0"/>
              <a:t>）</a:t>
            </a:r>
            <a:r>
              <a:rPr lang="zh-CN" altLang="en-US" sz="2000" dirty="0" smtClean="0"/>
              <a:t>作为</a:t>
            </a:r>
            <a:r>
              <a:rPr lang="zh-CN" altLang="en-US" sz="2000" dirty="0"/>
              <a:t>训练集，以训练集估计模型，然后在验证集中进行预测，并计算验证集均方误差。</a:t>
            </a:r>
            <a:endParaRPr lang="en-US" altLang="zh-CN" sz="2000" dirty="0"/>
          </a:p>
          <a:p>
            <a:endParaRPr lang="zh-CN" altLang="en-US" sz="2000" dirty="0"/>
          </a:p>
          <a:p>
            <a:r>
              <a:rPr lang="zh-CN" altLang="en-US" sz="2000" dirty="0"/>
              <a:t>最后，将所有验证集均方误差进行平均，即为</a:t>
            </a:r>
            <a:r>
              <a:rPr lang="zh-CN" altLang="en-US" sz="2000" dirty="0" smtClean="0"/>
              <a:t>“交叉验证误差”（</a:t>
            </a:r>
            <a:r>
              <a:rPr lang="en-US" altLang="zh-CN" sz="2000" dirty="0" smtClean="0"/>
              <a:t>cross-validation error</a:t>
            </a:r>
            <a:r>
              <a:rPr lang="zh-CN" altLang="en-US" sz="2000" dirty="0" smtClean="0"/>
              <a:t>），</a:t>
            </a:r>
            <a:r>
              <a:rPr lang="zh-CN" altLang="en-US" sz="2000" dirty="0"/>
              <a:t>可作为对测试误差的估计。</a:t>
            </a:r>
            <a:endParaRPr lang="en-US" altLang="zh-CN" sz="2000" dirty="0"/>
          </a:p>
        </p:txBody>
      </p:sp>
    </p:spTree>
    <p:extLst>
      <p:ext uri="{BB962C8B-B14F-4D97-AF65-F5344CB8AC3E}">
        <p14:creationId xmlns:p14="http://schemas.microsoft.com/office/powerpoint/2010/main" val="2436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p:sp>
        <p:nvSpPr>
          <p:cNvPr id="2" name="矩形 1"/>
          <p:cNvSpPr>
            <a:spLocks noChangeArrowheads="1"/>
          </p:cNvSpPr>
          <p:nvPr/>
        </p:nvSpPr>
        <p:spPr bwMode="auto">
          <a:xfrm>
            <a:off x="550863" y="987425"/>
            <a:ext cx="110299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回归问题与分类问题回顾</a:t>
            </a:r>
            <a:endParaRPr lang="en-US" altLang="zh-CN" sz="2800" b="1" dirty="0"/>
          </a:p>
          <a:p>
            <a:pPr marL="342900" indent="-342900">
              <a:buSzPct val="150000"/>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用</a:t>
            </a:r>
            <a:r>
              <a:rPr lang="zh-CN" altLang="en-US" sz="2000" dirty="0">
                <a:latin typeface="Times New Roman" panose="02020603050405020304" pitchFamily="18" charset="0"/>
                <a:cs typeface="Times New Roman" panose="02020603050405020304" pitchFamily="18" charset="0"/>
              </a:rPr>
              <a:t>一条曲线去尽量拟合这些数据点，那么对于新的输入，就可以将拟合的曲线上返回对应的点从而达到预测目的。</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如果要预测的值是连续变量，如房价，那么就属于回归问题；如果要预测的值是离散的，即一个个标签，那么就属于分类问题。</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5970B8D-4130-4A32-894E-6170BA937A83}"/>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51898" y="3728275"/>
            <a:ext cx="3264257" cy="311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3024C1FD-EC85-4354-9BAD-5CB669ACB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190" y="3487929"/>
            <a:ext cx="3651936" cy="289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926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交叉验证</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5D072E5C-803A-4108-96EA-BB828D5FFA98}"/>
              </a:ext>
            </a:extLst>
          </p:cNvPr>
          <p:cNvSpPr>
            <a:spLocks noGrp="1"/>
          </p:cNvSpPr>
          <p:nvPr>
            <p:ph idx="1"/>
          </p:nvPr>
        </p:nvSpPr>
        <p:spPr>
          <a:xfrm>
            <a:off x="534353" y="1550416"/>
            <a:ext cx="10097168" cy="4687573"/>
          </a:xfrm>
        </p:spPr>
        <p:txBody>
          <a:bodyPr>
            <a:normAutofit/>
          </a:bodyPr>
          <a:lstStyle/>
          <a:p>
            <a:r>
              <a:rPr lang="en-US" altLang="zh-CN" sz="2000" dirty="0"/>
              <a:t>K</a:t>
            </a:r>
            <a:r>
              <a:rPr lang="zh-CN" altLang="en-US" sz="2000" dirty="0"/>
              <a:t>折交叉验证弥补了验证集法的缺陷。</a:t>
            </a:r>
            <a:endParaRPr lang="en-US" altLang="zh-CN" sz="2000" dirty="0"/>
          </a:p>
          <a:p>
            <a:endParaRPr lang="zh-CN" altLang="en-US" sz="2000" dirty="0"/>
          </a:p>
          <a:p>
            <a:r>
              <a:rPr lang="zh-CN" altLang="en-US" sz="2000" dirty="0"/>
              <a:t>由于交叉验证误差为</a:t>
            </a:r>
            <a:r>
              <a:rPr lang="en-US" altLang="zh-CN" sz="2000" dirty="0"/>
              <a:t>K</a:t>
            </a:r>
            <a:r>
              <a:rPr lang="zh-CN" altLang="en-US" sz="2000" dirty="0"/>
              <a:t>个验证集误差之平均，故很大程度上避免了</a:t>
            </a:r>
            <a:r>
              <a:rPr lang="zh-CN" altLang="en-US" sz="2000" dirty="0" smtClean="0"/>
              <a:t>验证</a:t>
            </a:r>
            <a:r>
              <a:rPr lang="zh-CN" altLang="en-US" sz="2000" dirty="0"/>
              <a:t>集法的随机性与波动性。</a:t>
            </a:r>
            <a:endParaRPr lang="en-US" altLang="zh-CN" sz="2000" dirty="0"/>
          </a:p>
          <a:p>
            <a:endParaRPr lang="zh-CN" altLang="en-US" sz="2000" dirty="0"/>
          </a:p>
          <a:p>
            <a:r>
              <a:rPr lang="zh-CN" altLang="en-US" sz="2000" dirty="0"/>
              <a:t>而且，在进行交叉验证时，所有数据均有机会进入训练集，故估计效率高于验证集法。</a:t>
            </a:r>
            <a:endParaRPr lang="en-US" altLang="zh-CN" sz="2000" dirty="0"/>
          </a:p>
        </p:txBody>
      </p:sp>
    </p:spTree>
    <p:extLst>
      <p:ext uri="{BB962C8B-B14F-4D97-AF65-F5344CB8AC3E}">
        <p14:creationId xmlns:p14="http://schemas.microsoft.com/office/powerpoint/2010/main" val="169480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留一交叉验证</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5D072E5C-803A-4108-96EA-BB828D5FFA98}"/>
              </a:ext>
            </a:extLst>
          </p:cNvPr>
          <p:cNvSpPr>
            <a:spLocks noGrp="1"/>
          </p:cNvSpPr>
          <p:nvPr>
            <p:ph idx="1"/>
          </p:nvPr>
        </p:nvSpPr>
        <p:spPr>
          <a:xfrm>
            <a:off x="478816" y="1556926"/>
            <a:ext cx="10816901" cy="4833625"/>
          </a:xfrm>
        </p:spPr>
        <p:txBody>
          <a:bodyPr>
            <a:noAutofit/>
          </a:bodyPr>
          <a:lstStyle/>
          <a:p>
            <a:r>
              <a:rPr lang="zh-CN" altLang="en-US" sz="2000" dirty="0">
                <a:latin typeface="Times New Roman" panose="02020603050405020304" pitchFamily="18" charset="0"/>
              </a:rPr>
              <a:t>特别地，如果样本容量较小，还可使用留一交叉</a:t>
            </a:r>
            <a:r>
              <a:rPr lang="zh-CN" altLang="en-US" sz="2000" dirty="0" smtClean="0">
                <a:latin typeface="Times New Roman" panose="02020603050405020304" pitchFamily="18" charset="0"/>
              </a:rPr>
              <a:t>验证（</a:t>
            </a:r>
            <a:r>
              <a:rPr lang="en-US" altLang="zh-CN" sz="2000" dirty="0" smtClean="0">
                <a:latin typeface="Times New Roman" panose="02020603050405020304" pitchFamily="18" charset="0"/>
              </a:rPr>
              <a:t>Leave-One-Out </a:t>
            </a:r>
            <a:r>
              <a:rPr lang="en-US" altLang="zh-CN" sz="2000" dirty="0">
                <a:latin typeface="Times New Roman" panose="02020603050405020304" pitchFamily="18" charset="0"/>
              </a:rPr>
              <a:t>CV</a:t>
            </a:r>
            <a:r>
              <a:rPr lang="zh-CN" altLang="en-US" sz="2000" dirty="0">
                <a:latin typeface="Times New Roman" panose="02020603050405020304" pitchFamily="18" charset="0"/>
              </a:rPr>
              <a:t>，简记</a:t>
            </a:r>
            <a:r>
              <a:rPr lang="en-US" altLang="zh-CN" sz="2000" dirty="0" smtClean="0">
                <a:latin typeface="Times New Roman" panose="02020603050405020304" pitchFamily="18" charset="0"/>
              </a:rPr>
              <a:t>LOOCV</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事实上，这就是</a:t>
            </a:r>
            <a:r>
              <a:rPr lang="en-US" altLang="zh-CN" sz="2000" i="1" dirty="0">
                <a:latin typeface="Times New Roman" panose="02020603050405020304" pitchFamily="18" charset="0"/>
              </a:rPr>
              <a:t>n</a:t>
            </a:r>
            <a:r>
              <a:rPr lang="zh-CN" altLang="en-US" sz="2000" dirty="0">
                <a:latin typeface="Times New Roman" panose="02020603050405020304" pitchFamily="18" charset="0"/>
              </a:rPr>
              <a:t>折交叉验证，即</a:t>
            </a:r>
            <a:r>
              <a:rPr lang="en-US" altLang="zh-CN" sz="2000" i="1" dirty="0">
                <a:latin typeface="Times New Roman" panose="02020603050405020304" pitchFamily="18" charset="0"/>
              </a:rPr>
              <a:t>K </a:t>
            </a:r>
            <a:r>
              <a:rPr lang="en-US" altLang="zh-CN" sz="2000" dirty="0">
                <a:latin typeface="Times New Roman" panose="02020603050405020304" pitchFamily="18" charset="0"/>
              </a:rPr>
              <a:t>=</a:t>
            </a:r>
            <a:r>
              <a:rPr lang="zh-CN" altLang="en-US" sz="2000" dirty="0">
                <a:latin typeface="Times New Roman" panose="02020603050405020304" pitchFamily="18" charset="0"/>
              </a:rPr>
              <a:t> </a:t>
            </a:r>
            <a:r>
              <a:rPr lang="en-US" altLang="zh-CN" sz="2000" i="1" dirty="0">
                <a:latin typeface="Times New Roman" panose="02020603050405020304" pitchFamily="18" charset="0"/>
              </a:rPr>
              <a:t>n</a:t>
            </a:r>
            <a:r>
              <a:rPr lang="zh-CN" altLang="en-US" sz="2000" dirty="0">
                <a:latin typeface="Times New Roman" panose="02020603050405020304" pitchFamily="18" charset="0"/>
              </a:rPr>
              <a:t>，其中</a:t>
            </a:r>
            <a:r>
              <a:rPr lang="en-US" altLang="zh-CN" sz="2000" i="1" dirty="0">
                <a:latin typeface="Times New Roman" panose="02020603050405020304" pitchFamily="18" charset="0"/>
              </a:rPr>
              <a:t>n</a:t>
            </a:r>
            <a:r>
              <a:rPr lang="zh-CN" altLang="en-US" sz="2000" dirty="0">
                <a:latin typeface="Times New Roman" panose="02020603050405020304" pitchFamily="18" charset="0"/>
              </a:rPr>
              <a:t>为样本容量。</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在进行 </a:t>
            </a:r>
            <a:r>
              <a:rPr lang="en-US" altLang="zh-CN" sz="2000" dirty="0">
                <a:latin typeface="Times New Roman" panose="02020603050405020304" pitchFamily="18" charset="0"/>
              </a:rPr>
              <a:t>LOOCV </a:t>
            </a:r>
            <a:r>
              <a:rPr lang="zh-CN" altLang="en-US" sz="2000" dirty="0">
                <a:latin typeface="Times New Roman" panose="02020603050405020304" pitchFamily="18" charset="0"/>
              </a:rPr>
              <a:t>时，将样本数据等分为</a:t>
            </a:r>
            <a:r>
              <a:rPr lang="en-US" altLang="zh-CN" sz="2000" i="1" dirty="0">
                <a:latin typeface="Times New Roman" panose="02020603050405020304" pitchFamily="18" charset="0"/>
              </a:rPr>
              <a:t>n</a:t>
            </a:r>
            <a:r>
              <a:rPr lang="zh-CN" altLang="en-US" sz="2000" dirty="0">
                <a:latin typeface="Times New Roman" panose="02020603050405020304" pitchFamily="18" charset="0"/>
              </a:rPr>
              <a:t>折，每折仅包含一个样本点，故其估计结果不再有随机性。</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由于每次均</a:t>
            </a:r>
            <a:r>
              <a:rPr lang="zh-CN" altLang="en-US" sz="2000" dirty="0" smtClean="0">
                <a:latin typeface="Times New Roman" panose="02020603050405020304" pitchFamily="18" charset="0"/>
              </a:rPr>
              <a:t>使用（</a:t>
            </a:r>
            <a:r>
              <a:rPr lang="en-US" altLang="zh-CN" sz="2000" i="1" dirty="0" smtClean="0">
                <a:latin typeface="Times New Roman" panose="02020603050405020304" pitchFamily="18" charset="0"/>
              </a:rPr>
              <a:t>n </a:t>
            </a:r>
            <a:r>
              <a:rPr lang="en-US" altLang="zh-CN" sz="2000" dirty="0">
                <a:latin typeface="Times New Roman" panose="02020603050405020304" pitchFamily="18" charset="0"/>
              </a:rPr>
              <a:t>-</a:t>
            </a:r>
            <a:r>
              <a:rPr lang="en-US" altLang="zh-CN" sz="2000" dirty="0" smtClean="0">
                <a:latin typeface="Times New Roman" panose="02020603050405020304" pitchFamily="18" charset="0"/>
              </a:rPr>
              <a:t>1</a:t>
            </a:r>
            <a:r>
              <a:rPr lang="zh-CN" altLang="en-US" sz="2000" dirty="0" smtClean="0">
                <a:latin typeface="Times New Roman" panose="02020603050405020304" pitchFamily="18" charset="0"/>
              </a:rPr>
              <a:t>）个</a:t>
            </a:r>
            <a:r>
              <a:rPr lang="zh-CN" altLang="en-US" sz="2000" dirty="0">
                <a:latin typeface="Times New Roman" panose="02020603050405020304" pitchFamily="18" charset="0"/>
              </a:rPr>
              <a:t>数据去预测留出的</a:t>
            </a:r>
            <a:r>
              <a:rPr lang="en-US" altLang="zh-CN" sz="2000" dirty="0">
                <a:latin typeface="Times New Roman" panose="02020603050405020304" pitchFamily="18" charset="0"/>
              </a:rPr>
              <a:t>1 </a:t>
            </a:r>
            <a:r>
              <a:rPr lang="zh-CN" altLang="en-US" sz="2000" dirty="0">
                <a:latin typeface="Times New Roman" panose="02020603050405020304" pitchFamily="18" charset="0"/>
              </a:rPr>
              <a:t>个数据，故总共需要估计</a:t>
            </a:r>
            <a:r>
              <a:rPr lang="en-US" altLang="zh-CN" sz="2000" i="1" dirty="0">
                <a:latin typeface="Times New Roman" panose="02020603050405020304" pitchFamily="18" charset="0"/>
              </a:rPr>
              <a:t>n</a:t>
            </a:r>
            <a:r>
              <a:rPr lang="zh-CN" altLang="en-US" sz="2000" dirty="0">
                <a:latin typeface="Times New Roman" panose="02020603050405020304" pitchFamily="18" charset="0"/>
              </a:rPr>
              <a:t>次。显然，如果样本容量</a:t>
            </a:r>
            <a:r>
              <a:rPr lang="en-US" altLang="zh-CN" sz="2000" i="1" dirty="0">
                <a:latin typeface="Times New Roman" panose="02020603050405020304" pitchFamily="18" charset="0"/>
              </a:rPr>
              <a:t>n</a:t>
            </a:r>
            <a:r>
              <a:rPr lang="zh-CN" altLang="en-US" sz="2000" dirty="0">
                <a:latin typeface="Times New Roman" panose="02020603050405020304" pitchFamily="18" charset="0"/>
              </a:rPr>
              <a:t>很大，则</a:t>
            </a:r>
            <a:r>
              <a:rPr lang="en-US" altLang="zh-CN" sz="2000" dirty="0">
                <a:latin typeface="Times New Roman" panose="02020603050405020304" pitchFamily="18" charset="0"/>
              </a:rPr>
              <a:t>LOOCV </a:t>
            </a:r>
            <a:r>
              <a:rPr lang="zh-CN" altLang="en-US" sz="2000" dirty="0">
                <a:latin typeface="Times New Roman" panose="02020603050405020304" pitchFamily="18" charset="0"/>
              </a:rPr>
              <a:t>的时间开销也将很大。因此，实践中常使用</a:t>
            </a:r>
            <a:r>
              <a:rPr lang="en-US" altLang="zh-CN" sz="2000" dirty="0">
                <a:latin typeface="Times New Roman" panose="02020603050405020304" pitchFamily="18" charset="0"/>
              </a:rPr>
              <a:t>5 </a:t>
            </a:r>
            <a:r>
              <a:rPr lang="zh-CN" altLang="en-US" sz="2000" dirty="0">
                <a:latin typeface="Times New Roman" panose="02020603050405020304" pitchFamily="18" charset="0"/>
              </a:rPr>
              <a:t>折或</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折交叉验证。</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留一交叉验证也用来检验回归结果是否受某些异常值干扰。</a:t>
            </a: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30924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重复</a:t>
            </a:r>
            <a:r>
              <a:rPr lang="en-US" altLang="zh-CN" sz="2800" b="1" i="1" dirty="0"/>
              <a:t>K</a:t>
            </a:r>
            <a:r>
              <a:rPr lang="zh-CN" altLang="en-US" sz="2800" b="1" dirty="0"/>
              <a:t>折交叉验证</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a:extLst>
              <a:ext uri="{FF2B5EF4-FFF2-40B4-BE49-F238E27FC236}">
                <a16:creationId xmlns:a16="http://schemas.microsoft.com/office/drawing/2014/main" id="{D392C3BA-FDF2-43E0-9A78-AFA46835346D}"/>
              </a:ext>
            </a:extLst>
          </p:cNvPr>
          <p:cNvSpPr>
            <a:spLocks noGrp="1"/>
          </p:cNvSpPr>
          <p:nvPr>
            <p:ph idx="1"/>
          </p:nvPr>
        </p:nvSpPr>
        <p:spPr>
          <a:xfrm>
            <a:off x="534670" y="1404367"/>
            <a:ext cx="9624060" cy="4990084"/>
          </a:xfrm>
        </p:spPr>
        <p:txBody>
          <a:bodyPr>
            <a:noAutofit/>
          </a:bodyPr>
          <a:lstStyle/>
          <a:p>
            <a:r>
              <a:rPr lang="zh-CN" altLang="en-US" sz="2000" dirty="0">
                <a:latin typeface="Times New Roman" panose="02020603050405020304" pitchFamily="18" charset="0"/>
              </a:rPr>
              <a:t>考虑到 </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折交叉验证的结果仍可能依赖于随机分组，在实践中也可将</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折交叉验证重复</a:t>
            </a:r>
            <a:r>
              <a:rPr lang="en-US" altLang="zh-CN" sz="2000" dirty="0">
                <a:latin typeface="Times New Roman" panose="02020603050405020304" pitchFamily="18" charset="0"/>
              </a:rPr>
              <a:t>10 </a:t>
            </a:r>
            <a:r>
              <a:rPr lang="zh-CN" altLang="en-US" sz="2000" dirty="0" smtClean="0">
                <a:latin typeface="Times New Roman" panose="02020603050405020304" pitchFamily="18" charset="0"/>
              </a:rPr>
              <a:t>次（每次</a:t>
            </a:r>
            <a:r>
              <a:rPr lang="zh-CN" altLang="en-US" sz="2000" dirty="0">
                <a:latin typeface="Times New Roman" panose="02020603050405020304" pitchFamily="18" charset="0"/>
              </a:rPr>
              <a:t>使用不同的随机种子</a:t>
            </a:r>
            <a:r>
              <a:rPr lang="zh-CN" altLang="en-US" sz="2000" dirty="0" smtClean="0">
                <a:latin typeface="Times New Roman" panose="02020603050405020304" pitchFamily="18" charset="0"/>
              </a:rPr>
              <a:t>分组</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然后将这</a:t>
            </a:r>
            <a:r>
              <a:rPr lang="en-US" altLang="zh-CN" sz="2000" dirty="0">
                <a:latin typeface="Times New Roman" panose="02020603050405020304" pitchFamily="18" charset="0"/>
              </a:rPr>
              <a:t>10</a:t>
            </a:r>
            <a:r>
              <a:rPr lang="zh-CN" altLang="en-US" sz="2000" dirty="0">
                <a:latin typeface="Times New Roman" panose="02020603050405020304" pitchFamily="18" charset="0"/>
              </a:rPr>
              <a:t>次</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折交叉验证的结果再次进行平均。</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这意味着，总共对</a:t>
            </a:r>
            <a:r>
              <a:rPr lang="en-US" altLang="zh-CN" sz="2000" dirty="0">
                <a:latin typeface="Times New Roman" panose="02020603050405020304" pitchFamily="18" charset="0"/>
              </a:rPr>
              <a:t>100 </a:t>
            </a:r>
            <a:r>
              <a:rPr lang="zh-CN" altLang="en-US" sz="2000" dirty="0">
                <a:latin typeface="Times New Roman" panose="02020603050405020304" pitchFamily="18" charset="0"/>
              </a:rPr>
              <a:t>个验证集误差进行平均，这种方法称为重复</a:t>
            </a:r>
            <a:r>
              <a:rPr lang="en-US" altLang="zh-CN" sz="2000" i="1" dirty="0">
                <a:latin typeface="Times New Roman" panose="02020603050405020304" pitchFamily="18" charset="0"/>
              </a:rPr>
              <a:t>K</a:t>
            </a:r>
            <a:r>
              <a:rPr lang="zh-CN" altLang="en-US" sz="2000" dirty="0">
                <a:latin typeface="Times New Roman" panose="02020603050405020304" pitchFamily="18" charset="0"/>
              </a:rPr>
              <a:t>折交叉</a:t>
            </a:r>
            <a:r>
              <a:rPr lang="zh-CN" altLang="en-US" sz="2000" dirty="0" smtClean="0">
                <a:latin typeface="Times New Roman" panose="02020603050405020304" pitchFamily="18" charset="0"/>
              </a:rPr>
              <a:t>验证（</a:t>
            </a:r>
            <a:r>
              <a:rPr lang="en-US" altLang="zh-CN" sz="2000" dirty="0" smtClean="0">
                <a:latin typeface="Times New Roman" panose="02020603050405020304" pitchFamily="18" charset="0"/>
              </a:rPr>
              <a:t>repeated </a:t>
            </a:r>
            <a:r>
              <a:rPr lang="en-US" altLang="zh-CN" sz="2000" i="1" dirty="0">
                <a:latin typeface="Times New Roman" panose="02020603050405020304" pitchFamily="18" charset="0"/>
              </a:rPr>
              <a:t>K</a:t>
            </a:r>
            <a:r>
              <a:rPr lang="en-US" altLang="zh-CN" sz="2000" dirty="0">
                <a:latin typeface="Times New Roman" panose="02020603050405020304" pitchFamily="18" charset="0"/>
              </a:rPr>
              <a:t>-fold </a:t>
            </a:r>
            <a:r>
              <a:rPr lang="en-US" altLang="zh-CN" sz="2000" dirty="0" smtClean="0">
                <a:latin typeface="Times New Roman" panose="02020603050405020304" pitchFamily="18" charset="0"/>
              </a:rPr>
              <a:t>cross-validation</a:t>
            </a:r>
            <a:r>
              <a:rPr lang="zh-CN" altLang="en-US" sz="2000" dirty="0" smtClean="0">
                <a:latin typeface="Times New Roman" panose="02020603050405020304" pitchFamily="18" charset="0"/>
              </a:rPr>
              <a:t>）。</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如果原始样本较小，即使用 </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折交叉验证，在进行训练时，也会进一步损失十分之一的宝贵数据</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PS</a:t>
            </a:r>
            <a:r>
              <a:rPr lang="zh-CN" altLang="en-US" sz="2000" dirty="0" smtClean="0">
                <a:latin typeface="Times New Roman" panose="02020603050405020304" pitchFamily="18" charset="0"/>
              </a:rPr>
              <a:t>：这个做法实操中很少见到）</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3938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岭回归和</a:t>
            </a:r>
            <a:r>
              <a:rPr lang="en-US" altLang="zh-CN" sz="2800" b="1" dirty="0">
                <a:latin typeface="Times New Roman" panose="02020603050405020304" pitchFamily="18" charset="0"/>
                <a:cs typeface="Times New Roman" panose="02020603050405020304" pitchFamily="18" charset="0"/>
              </a:rPr>
              <a:t>Lasso</a:t>
            </a:r>
            <a:r>
              <a:rPr lang="zh-CN" altLang="en-US" sz="2800" b="1" dirty="0"/>
              <a:t>回归中的超参数</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a:extLst>
              <a:ext uri="{FF2B5EF4-FFF2-40B4-BE49-F238E27FC236}">
                <a16:creationId xmlns:a16="http://schemas.microsoft.com/office/drawing/2014/main" id="{5D072E5C-803A-4108-96EA-BB828D5FFA98}"/>
              </a:ext>
            </a:extLst>
          </p:cNvPr>
          <p:cNvSpPr>
            <a:spLocks noGrp="1"/>
          </p:cNvSpPr>
          <p:nvPr>
            <p:ph idx="1"/>
          </p:nvPr>
        </p:nvSpPr>
        <p:spPr>
          <a:xfrm>
            <a:off x="534670" y="1497834"/>
            <a:ext cx="9624060" cy="4990084"/>
          </a:xfrm>
        </p:spPr>
        <p:txBody>
          <a:bodyPr>
            <a:noAutofit/>
          </a:bodyPr>
          <a:lstStyle/>
          <a:p>
            <a:r>
              <a:rPr lang="zh-CN" altLang="en-US" sz="2000" dirty="0" smtClean="0">
                <a:latin typeface="Times New Roman" panose="02020603050405020304" pitchFamily="18" charset="0"/>
              </a:rPr>
              <a:t>选择</a:t>
            </a:r>
            <a:r>
              <a:rPr lang="zh-CN" altLang="en-US" sz="2000" dirty="0">
                <a:latin typeface="Times New Roman" panose="02020603050405020304" pitchFamily="18" charset="0"/>
              </a:rPr>
              <a:t>最优     的常见方法为</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rPr>
              <a:t>折交叉</a:t>
            </a:r>
            <a:r>
              <a:rPr lang="zh-CN" altLang="en-US" sz="2000" dirty="0" smtClean="0">
                <a:latin typeface="Times New Roman" panose="02020603050405020304" pitchFamily="18" charset="0"/>
              </a:rPr>
              <a:t>验证（</a:t>
            </a:r>
            <a:r>
              <a:rPr lang="en-US" altLang="zh-CN" sz="2000" dirty="0" smtClean="0">
                <a:latin typeface="Times New Roman" panose="02020603050405020304" pitchFamily="18" charset="0"/>
                <a:cs typeface="Times New Roman" panose="02020603050405020304" pitchFamily="18" charset="0"/>
              </a:rPr>
              <a:t>Cross-Validation</a:t>
            </a:r>
            <a:r>
              <a:rPr lang="zh-CN" altLang="en-US" sz="2000" dirty="0">
                <a:latin typeface="Times New Roman" panose="02020603050405020304" pitchFamily="18" charset="0"/>
              </a:rPr>
              <a:t>，简记</a:t>
            </a:r>
            <a:r>
              <a:rPr lang="en-US" altLang="zh-CN" sz="2000" dirty="0" smtClean="0">
                <a:latin typeface="Times New Roman" panose="02020603050405020304" pitchFamily="18" charset="0"/>
                <a:cs typeface="Times New Roman" panose="02020603050405020304" pitchFamily="18" charset="0"/>
              </a:rPr>
              <a:t>CV</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比如，将全样本随机分为大致相等的 </a:t>
            </a:r>
            <a:r>
              <a:rPr lang="en-US" altLang="zh-CN" sz="2000" dirty="0">
                <a:latin typeface="Times New Roman" panose="02020603050405020304" pitchFamily="18" charset="0"/>
              </a:rPr>
              <a:t>10</a:t>
            </a:r>
            <a:r>
              <a:rPr lang="zh-CN" altLang="en-US" sz="2000" dirty="0">
                <a:latin typeface="Times New Roman" panose="02020603050405020304" pitchFamily="18" charset="0"/>
              </a:rPr>
              <a:t>个子样本，即 </a:t>
            </a:r>
            <a:r>
              <a:rPr lang="en-US" altLang="zh-CN" sz="2000" dirty="0">
                <a:latin typeface="Times New Roman" panose="02020603050405020304" pitchFamily="18" charset="0"/>
              </a:rPr>
              <a:t>10</a:t>
            </a:r>
            <a:r>
              <a:rPr lang="zh-CN" altLang="en-US" sz="2000" dirty="0">
                <a:latin typeface="Times New Roman" panose="02020603050405020304" pitchFamily="18" charset="0"/>
              </a:rPr>
              <a:t>折</a:t>
            </a:r>
            <a:r>
              <a:rPr lang="en-US" altLang="zh-CN" sz="2000" dirty="0">
                <a:latin typeface="Times New Roman" panose="02020603050405020304" pitchFamily="18" charset="0"/>
              </a:rPr>
              <a:t>(</a:t>
            </a:r>
            <a:r>
              <a:rPr lang="en-US" altLang="zh-CN" sz="2000" i="1" dirty="0">
                <a:latin typeface="Times New Roman" panose="02020603050405020304" pitchFamily="18" charset="0"/>
              </a:rPr>
              <a:t>K=</a:t>
            </a:r>
            <a:r>
              <a:rPr lang="en-US" altLang="zh-CN" sz="2000" dirty="0">
                <a:latin typeface="Times New Roman" panose="02020603050405020304" pitchFamily="18" charset="0"/>
              </a:rPr>
              <a:t>10)</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smtClean="0">
                <a:latin typeface="Times New Roman" panose="02020603050405020304" pitchFamily="18" charset="0"/>
              </a:rPr>
              <a:t>然后</a:t>
            </a:r>
            <a:r>
              <a:rPr lang="zh-CN" altLang="en-US" sz="2000" dirty="0">
                <a:latin typeface="Times New Roman" panose="02020603050405020304" pitchFamily="18" charset="0"/>
              </a:rPr>
              <a:t>，以其中的</a:t>
            </a:r>
            <a:r>
              <a:rPr lang="en-US" altLang="zh-CN" sz="2000" dirty="0">
                <a:latin typeface="Times New Roman" panose="02020603050405020304" pitchFamily="18" charset="0"/>
              </a:rPr>
              <a:t>9 </a:t>
            </a:r>
            <a:r>
              <a:rPr lang="zh-CN" altLang="en-US" sz="2000" dirty="0">
                <a:latin typeface="Times New Roman" panose="02020603050405020304" pitchFamily="18" charset="0"/>
              </a:rPr>
              <a:t>折作为训练集，进行惩罚回归</a:t>
            </a:r>
            <a:r>
              <a:rPr lang="en-US" altLang="zh-CN" sz="2000" dirty="0">
                <a:latin typeface="Times New Roman" panose="02020603050405020304" pitchFamily="18" charset="0"/>
              </a:rPr>
              <a:t>(</a:t>
            </a:r>
            <a:r>
              <a:rPr lang="zh-CN" altLang="en-US" sz="2000" dirty="0">
                <a:latin typeface="Times New Roman" panose="02020603050405020304" pitchFamily="18" charset="0"/>
              </a:rPr>
              <a:t>岭回归或</a:t>
            </a:r>
            <a:r>
              <a:rPr lang="en-US" altLang="zh-CN" sz="2000" dirty="0">
                <a:latin typeface="Times New Roman" panose="02020603050405020304" pitchFamily="18" charset="0"/>
              </a:rPr>
              <a:t>Lasso)</a:t>
            </a:r>
            <a:r>
              <a:rPr lang="zh-CN" altLang="en-US" sz="2000" dirty="0">
                <a:latin typeface="Times New Roman" panose="02020603050405020304" pitchFamily="18" charset="0"/>
              </a:rPr>
              <a:t>，并以所得模型预测作为验证集的其余</a:t>
            </a:r>
            <a:r>
              <a:rPr lang="en-US" altLang="zh-CN" sz="2000" dirty="0">
                <a:latin typeface="Times New Roman" panose="02020603050405020304" pitchFamily="18" charset="0"/>
              </a:rPr>
              <a:t>1 </a:t>
            </a:r>
            <a:r>
              <a:rPr lang="zh-CN" altLang="en-US" sz="2000" dirty="0">
                <a:latin typeface="Times New Roman" panose="02020603050405020304" pitchFamily="18" charset="0"/>
              </a:rPr>
              <a:t>折，得到该折的均方误差。</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a:p>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smtClean="0">
              <a:latin typeface="Times New Roman" panose="02020603050405020304" pitchFamily="18" charset="0"/>
            </a:endParaRPr>
          </a:p>
          <a:p>
            <a:r>
              <a:rPr lang="zh-CN" altLang="en-US" sz="2000" dirty="0" smtClean="0">
                <a:latin typeface="Times New Roman" panose="02020603050405020304" pitchFamily="18" charset="0"/>
              </a:rPr>
              <a:t>如此</a:t>
            </a:r>
            <a:r>
              <a:rPr lang="zh-CN" altLang="en-US" sz="2000" dirty="0">
                <a:latin typeface="Times New Roman" panose="02020603050405020304" pitchFamily="18" charset="0"/>
              </a:rPr>
              <a:t>重复，得到每一折的均方误差，将这 </a:t>
            </a:r>
            <a:r>
              <a:rPr lang="en-US" altLang="zh-CN" sz="2000" dirty="0">
                <a:latin typeface="Times New Roman" panose="02020603050405020304" pitchFamily="18" charset="0"/>
              </a:rPr>
              <a:t>10 </a:t>
            </a:r>
            <a:r>
              <a:rPr lang="zh-CN" altLang="en-US" sz="2000" dirty="0">
                <a:latin typeface="Times New Roman" panose="02020603050405020304" pitchFamily="18" charset="0"/>
              </a:rPr>
              <a:t>折的均方误差进行平均，即可得到交叉验证</a:t>
            </a:r>
            <a:r>
              <a:rPr lang="zh-CN" altLang="en-US" sz="2000" dirty="0" smtClean="0">
                <a:latin typeface="Times New Roman" panose="02020603050405020304" pitchFamily="18" charset="0"/>
              </a:rPr>
              <a:t>误差（</a:t>
            </a:r>
            <a:r>
              <a:rPr lang="en-US" altLang="zh-CN" sz="2000" dirty="0" smtClean="0">
                <a:latin typeface="Times New Roman" panose="02020603050405020304" pitchFamily="18" charset="0"/>
              </a:rPr>
              <a:t>Cross-validation </a:t>
            </a:r>
            <a:r>
              <a:rPr lang="en-US" altLang="zh-CN" sz="2000" dirty="0">
                <a:latin typeface="Times New Roman" panose="02020603050405020304" pitchFamily="18" charset="0"/>
              </a:rPr>
              <a:t>Error</a:t>
            </a:r>
            <a:r>
              <a:rPr lang="zh-CN" altLang="en-US" sz="2000" dirty="0">
                <a:latin typeface="Times New Roman" panose="02020603050405020304" pitchFamily="18" charset="0"/>
              </a:rPr>
              <a:t>，简记</a:t>
            </a:r>
            <a:r>
              <a:rPr lang="en-US" altLang="zh-CN" sz="2000" dirty="0">
                <a:latin typeface="Times New Roman" panose="02020603050405020304" pitchFamily="18" charset="0"/>
              </a:rPr>
              <a:t>CV </a:t>
            </a:r>
            <a:r>
              <a:rPr lang="en-US" altLang="zh-CN" sz="2000" dirty="0" smtClean="0">
                <a:latin typeface="Times New Roman" panose="02020603050405020304" pitchFamily="18" charset="0"/>
              </a:rPr>
              <a:t>Error</a:t>
            </a:r>
            <a:r>
              <a:rPr lang="zh-CN" altLang="en-US" sz="2000" dirty="0" smtClean="0">
                <a:latin typeface="Times New Roman" panose="02020603050405020304" pitchFamily="18" charset="0"/>
              </a:rPr>
              <a:t>）。</a:t>
            </a:r>
            <a:endParaRPr lang="en-US" altLang="zh-CN" sz="2000" dirty="0">
              <a:latin typeface="Times New Roman" panose="02020603050405020304" pitchFamily="18" charset="0"/>
            </a:endParaRPr>
          </a:p>
        </p:txBody>
      </p:sp>
      <p:sp>
        <p:nvSpPr>
          <p:cNvPr id="12" name="灯片编号占位符 3">
            <a:extLst>
              <a:ext uri="{FF2B5EF4-FFF2-40B4-BE49-F238E27FC236}">
                <a16:creationId xmlns:a16="http://schemas.microsoft.com/office/drawing/2014/main" id="{3ADA2AB6-7D54-4B85-AEB0-C65FC6195CE3}"/>
              </a:ext>
            </a:extLst>
          </p:cNvPr>
          <p:cNvSpPr txBox="1">
            <a:spLocks/>
          </p:cNvSpPr>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670" rtl="0" eaLnBrk="1" fontAlgn="base" hangingPunct="1">
              <a:spcBef>
                <a:spcPct val="0"/>
              </a:spcBef>
              <a:spcAft>
                <a:spcPct val="0"/>
              </a:spcAft>
              <a:buFont typeface="Arial" panose="020B0604020202020204" pitchFamily="34" charset="0"/>
              <a:buChar char="•"/>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53</a:t>
            </a:fld>
            <a:endParaRPr lang="en-US" altLang="zh-CN" dirty="0"/>
          </a:p>
        </p:txBody>
      </p:sp>
      <mc:AlternateContent xmlns:mc="http://schemas.openxmlformats.org/markup-compatibility/2006" xmlns:a14="http://schemas.microsoft.com/office/drawing/2010/main">
        <mc:Choice Requires="a14">
          <p:sp>
            <p:nvSpPr>
              <p:cNvPr id="14" name="矩形 13"/>
              <p:cNvSpPr/>
              <p:nvPr/>
            </p:nvSpPr>
            <p:spPr>
              <a:xfrm>
                <a:off x="1990921" y="1520901"/>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1990921" y="1520901"/>
                <a:ext cx="389658" cy="41549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1599137" y="5772059"/>
                <a:ext cx="2935034" cy="100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𝐶𝑉</m:t>
                      </m:r>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1">
                              <a:latin typeface="Cambria Math" panose="02040503050406030204" pitchFamily="18" charset="0"/>
                            </a:rPr>
                            <m:t>𝐾</m:t>
                          </m:r>
                        </m:den>
                      </m:f>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𝐾</m:t>
                          </m:r>
                        </m:sup>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𝑀𝑆</m:t>
                              </m:r>
                              <m:sSub>
                                <m:sSubPr>
                                  <m:ctrlPr>
                                    <a:rPr lang="zh-CN" altLang="en-US" i="1">
                                      <a:latin typeface="Cambria Math" panose="02040503050406030204" pitchFamily="18" charset="0"/>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𝑘</m:t>
                                  </m:r>
                                </m:sub>
                              </m:sSub>
                              <m:r>
                                <a:rPr lang="zh-CN" altLang="en-US" i="0">
                                  <a:latin typeface="Cambria Math" panose="02040503050406030204" pitchFamily="18" charset="0"/>
                                </a:rPr>
                                <m:t>(</m:t>
                              </m:r>
                              <m:r>
                                <a:rPr lang="zh-CN" altLang="en-US" i="1">
                                  <a:latin typeface="Cambria Math" panose="02040503050406030204" pitchFamily="18" charset="0"/>
                                </a:rPr>
                                <m:t>𝜆</m:t>
                              </m:r>
                            </m:e>
                          </m:d>
                        </m:e>
                      </m:nary>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1599137" y="5772059"/>
                <a:ext cx="2935034" cy="100104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820416" y="5955022"/>
                <a:ext cx="3675686" cy="400110"/>
              </a:xfrm>
              <a:prstGeom prst="rect">
                <a:avLst/>
              </a:prstGeom>
            </p:spPr>
            <p:txBody>
              <a:bodyPr wrap="none">
                <a:spAutoFit/>
              </a:bodyPr>
              <a:lstStyle/>
              <a:p>
                <a:r>
                  <a:rPr lang="zh-CN" altLang="en-US" sz="2000" dirty="0">
                    <a:latin typeface="宋体" panose="02010600030101010101" pitchFamily="2" charset="-122"/>
                  </a:rPr>
                  <a:t>可选择最优    ，</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oMath>
                </a14:m>
                <a:r>
                  <a:rPr lang="zh-CN" altLang="en-US" sz="2000" dirty="0">
                    <a:latin typeface="宋体" panose="02010600030101010101" pitchFamily="2" charset="-122"/>
                  </a:rPr>
                  <a:t>最小化</a:t>
                </a:r>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4820416" y="5955022"/>
                <a:ext cx="3675686" cy="400110"/>
              </a:xfrm>
              <a:prstGeom prst="rect">
                <a:avLst/>
              </a:prstGeom>
              <a:blipFill>
                <a:blip r:embed="rId6"/>
                <a:stretch>
                  <a:fillRect l="-1824" t="-13636" r="-995" b="-212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6325866" y="5947328"/>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6325866" y="5947328"/>
                <a:ext cx="389658" cy="41549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1348016" y="3640210"/>
                <a:ext cx="4679743"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min</m:t>
                      </m:r>
                      <m:r>
                        <a:rPr lang="zh-CN" altLang="en-US" i="1">
                          <a:latin typeface="Cambria Math" panose="02040503050406030204" pitchFamily="18" charset="0"/>
                        </a:rPr>
                        <m:t>𝐿</m:t>
                      </m:r>
                      <m:r>
                        <a:rPr lang="zh-CN" altLang="en-US" i="0">
                          <a:latin typeface="Cambria Math" panose="02040503050406030204" pitchFamily="18" charset="0"/>
                        </a:rPr>
                        <m:t>(</m:t>
                      </m:r>
                      <m:r>
                        <a:rPr lang="zh-CN" altLang="en-US" i="1">
                          <a:latin typeface="Cambria Math" panose="02040503050406030204" pitchFamily="18" charset="0"/>
                        </a:rPr>
                        <m:t>𝛽</m:t>
                      </m:r>
                      <m:r>
                        <a:rPr lang="zh-CN" altLang="en-US" i="0">
                          <a:latin typeface="Cambria Math" panose="02040503050406030204" pitchFamily="18" charset="0"/>
                        </a:rPr>
                        <m:t>)</m:t>
                      </m:r>
                      <m:r>
                        <a:rPr lang="en-US" altLang="zh-CN" i="1" smtClean="0">
                          <a:latin typeface="Cambria Math" panose="02040503050406030204" pitchFamily="18" charset="0"/>
                        </a:rPr>
                        <m:t>=</m:t>
                      </m:r>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r>
                        <a:rPr lang="zh-CN" altLang="en-US" i="0">
                          <a:latin typeface="Cambria Math" panose="02040503050406030204" pitchFamily="18" charset="0"/>
                        </a:rPr>
                        <m:t>+</m:t>
                      </m:r>
                      <m:r>
                        <m:rPr>
                          <m:sty m:val="p"/>
                        </m:rPr>
                        <a:rPr lang="en-US" altLang="zh-CN" i="1">
                          <a:latin typeface="Cambria Math" panose="02040503050406030204" pitchFamily="18" charset="0"/>
                        </a:rPr>
                        <m:t>λ</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𝑗</m:t>
                          </m:r>
                          <m:r>
                            <a:rPr lang="zh-CN" altLang="en-US" i="0">
                              <a:latin typeface="Cambria Math" panose="02040503050406030204" pitchFamily="18" charset="0"/>
                            </a:rPr>
                            <m:t>=1</m:t>
                          </m:r>
                        </m:sub>
                        <m:sup>
                          <m:r>
                            <a:rPr lang="zh-CN" altLang="en-US" i="1">
                              <a:latin typeface="Cambria Math" panose="02040503050406030204" pitchFamily="18" charset="0"/>
                            </a:rPr>
                            <m:t>𝑝</m:t>
                          </m:r>
                        </m:sup>
                        <m:e>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m:t>
                              </m:r>
                              <m:r>
                                <a:rPr lang="zh-CN" altLang="en-US" i="1">
                                  <a:latin typeface="Cambria Math" panose="02040503050406030204" pitchFamily="18" charset="0"/>
                                </a:rPr>
                                <m:t>𝛽</m:t>
                              </m:r>
                            </m:e>
                            <m:sub>
                              <m:r>
                                <a:rPr lang="zh-CN" altLang="en-US" i="1">
                                  <a:latin typeface="Cambria Math" panose="02040503050406030204" pitchFamily="18" charset="0"/>
                                </a:rPr>
                                <m:t>𝑗</m:t>
                              </m:r>
                            </m:sub>
                          </m:sSub>
                          <m:r>
                            <a:rPr lang="en-US" altLang="zh-CN" b="0" i="1" smtClean="0">
                              <a:latin typeface="Cambria Math" panose="02040503050406030204" pitchFamily="18" charset="0"/>
                            </a:rPr>
                            <m:t>|</m:t>
                          </m:r>
                        </m:e>
                      </m:nary>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1348016" y="3640210"/>
                <a:ext cx="4679743" cy="101111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6715524" y="3636615"/>
                <a:ext cx="2015552" cy="876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6715524" y="3636615"/>
                <a:ext cx="2015552" cy="876522"/>
              </a:xfrm>
              <a:prstGeom prst="rect">
                <a:avLst/>
              </a:prstGeom>
              <a:blipFill>
                <a:blip r:embed="rId9"/>
                <a:stretch>
                  <a:fillRect/>
                </a:stretch>
              </a:blipFill>
            </p:spPr>
            <p:txBody>
              <a:bodyPr/>
              <a:lstStyle/>
              <a:p>
                <a:r>
                  <a:rPr lang="zh-CN" altLang="en-US">
                    <a:noFill/>
                  </a:rPr>
                  <a:t> </a:t>
                </a:r>
              </a:p>
            </p:txBody>
          </p:sp>
        </mc:Fallback>
      </mc:AlternateContent>
      <p:sp>
        <p:nvSpPr>
          <p:cNvPr id="20" name="矩形 19"/>
          <p:cNvSpPr/>
          <p:nvPr/>
        </p:nvSpPr>
        <p:spPr>
          <a:xfrm>
            <a:off x="2813913" y="4572119"/>
            <a:ext cx="1980029" cy="400110"/>
          </a:xfrm>
          <a:prstGeom prst="rect">
            <a:avLst/>
          </a:prstGeom>
        </p:spPr>
        <p:txBody>
          <a:bodyPr wrap="none">
            <a:spAutoFit/>
          </a:bodyPr>
          <a:lstStyle/>
          <a:p>
            <a:r>
              <a:rPr lang="zh-CN" altLang="en-US" sz="2000" dirty="0" smtClean="0">
                <a:latin typeface="宋体" panose="02010600030101010101" pitchFamily="2" charset="-122"/>
              </a:rPr>
              <a:t>训练集计算参数</a:t>
            </a:r>
            <a:endParaRPr lang="zh-CN" altLang="en-US" dirty="0"/>
          </a:p>
        </p:txBody>
      </p:sp>
      <p:sp>
        <p:nvSpPr>
          <p:cNvPr id="21" name="矩形 20"/>
          <p:cNvSpPr/>
          <p:nvPr/>
        </p:nvSpPr>
        <p:spPr>
          <a:xfrm>
            <a:off x="6812259" y="4572119"/>
            <a:ext cx="1467068" cy="400110"/>
          </a:xfrm>
          <a:prstGeom prst="rect">
            <a:avLst/>
          </a:prstGeom>
        </p:spPr>
        <p:txBody>
          <a:bodyPr wrap="none">
            <a:spAutoFit/>
          </a:bodyPr>
          <a:lstStyle/>
          <a:p>
            <a:r>
              <a:rPr lang="zh-CN" altLang="en-US" sz="2000" dirty="0" smtClean="0">
                <a:latin typeface="宋体" panose="02010600030101010101" pitchFamily="2" charset="-122"/>
              </a:rPr>
              <a:t>验证集验证</a:t>
            </a:r>
            <a:endParaRPr lang="zh-CN" altLang="en-US" dirty="0"/>
          </a:p>
        </p:txBody>
      </p:sp>
    </p:spTree>
    <p:extLst>
      <p:ext uri="{BB962C8B-B14F-4D97-AF65-F5344CB8AC3E}">
        <p14:creationId xmlns:p14="http://schemas.microsoft.com/office/powerpoint/2010/main" val="3438067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网格化搜索</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灯片编号占位符 3">
            <a:extLst>
              <a:ext uri="{FF2B5EF4-FFF2-40B4-BE49-F238E27FC236}">
                <a16:creationId xmlns:a16="http://schemas.microsoft.com/office/drawing/2014/main" id="{3ADA2AB6-7D54-4B85-AEB0-C65FC6195CE3}"/>
              </a:ext>
            </a:extLst>
          </p:cNvPr>
          <p:cNvSpPr txBox="1">
            <a:spLocks/>
          </p:cNvSpPr>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670" rtl="0" eaLnBrk="1" fontAlgn="base" hangingPunct="1">
              <a:spcBef>
                <a:spcPct val="0"/>
              </a:spcBef>
              <a:spcAft>
                <a:spcPct val="0"/>
              </a:spcAft>
              <a:buFont typeface="Arial" panose="020B0604020202020204" pitchFamily="34" charset="0"/>
              <a:buChar char="•"/>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54</a:t>
            </a:fld>
            <a:endParaRPr lang="en-US" altLang="zh-CN" dirty="0"/>
          </a:p>
        </p:txBody>
      </p:sp>
      <mc:AlternateContent xmlns:mc="http://schemas.openxmlformats.org/markup-compatibility/2006" xmlns:a14="http://schemas.microsoft.com/office/drawing/2010/main">
        <mc:Choice Requires="a14">
          <p:sp>
            <p:nvSpPr>
              <p:cNvPr id="22" name="内容占位符 2">
                <a:extLst>
                  <a:ext uri="{FF2B5EF4-FFF2-40B4-BE49-F238E27FC236}">
                    <a16:creationId xmlns:a16="http://schemas.microsoft.com/office/drawing/2014/main" id="{5D072E5C-803A-4108-96EA-BB828D5FFA98}"/>
                  </a:ext>
                </a:extLst>
              </p:cNvPr>
              <p:cNvSpPr>
                <a:spLocks noGrp="1"/>
              </p:cNvSpPr>
              <p:nvPr>
                <p:ph idx="1"/>
              </p:nvPr>
            </p:nvSpPr>
            <p:spPr>
              <a:xfrm>
                <a:off x="534670" y="1497834"/>
                <a:ext cx="9624060" cy="4990084"/>
              </a:xfrm>
            </p:spPr>
            <p:txBody>
              <a:bodyPr>
                <a:noAutofit/>
              </a:bodyPr>
              <a:lstStyle/>
              <a:p>
                <a:r>
                  <a:rPr lang="zh-CN" altLang="en-US" sz="2000" dirty="0"/>
                  <a:t>在实践中，可对调节变量      进行网格</a:t>
                </a:r>
                <a:r>
                  <a:rPr lang="zh-CN" altLang="en-US" sz="2000" dirty="0" smtClean="0"/>
                  <a:t>化搜索。</a:t>
                </a:r>
                <a:endParaRPr lang="en-US" altLang="zh-CN" sz="2000" dirty="0"/>
              </a:p>
              <a:p>
                <a:endParaRPr lang="en-US" altLang="zh-CN" sz="2000" dirty="0"/>
              </a:p>
              <a:p>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oMath>
                </a14:m>
                <a:r>
                  <a:rPr lang="zh-CN" altLang="en-US" sz="2000" dirty="0"/>
                  <a:t>一般为凸函数，而</a:t>
                </a:r>
                <a14:m>
                  <m:oMath xmlns:m="http://schemas.openxmlformats.org/officeDocument/2006/math">
                    <m:r>
                      <a:rPr lang="zh-CN" altLang="en-US" sz="2000" i="1">
                        <a:latin typeface="Cambria Math" panose="02040503050406030204" pitchFamily="18" charset="0"/>
                      </a:rPr>
                      <m:t>𝜆</m:t>
                    </m:r>
                  </m:oMath>
                </a14:m>
                <a:r>
                  <a:rPr lang="zh-CN" altLang="en-US" sz="2000" dirty="0"/>
                  <a:t>太小或太大均不利于最小化</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r>
                      <a:rPr lang="zh-CN" altLang="en-US" sz="2000" i="1">
                        <a:latin typeface="Cambria Math" panose="02040503050406030204" pitchFamily="18" charset="0"/>
                      </a:rPr>
                      <m:t> </m:t>
                    </m:r>
                  </m:oMath>
                </a14:m>
                <a:r>
                  <a:rPr lang="zh-CN" altLang="en-US" sz="2000" dirty="0"/>
                  <a:t>，</a:t>
                </a:r>
                <a:r>
                  <a:rPr lang="zh-CN" altLang="en-US" sz="2000" dirty="0" smtClean="0"/>
                  <a:t>故最</a:t>
                </a:r>
                <a:r>
                  <a:rPr lang="zh-CN" altLang="en-US" sz="2000" dirty="0"/>
                  <a:t>优的      位于中间区域，</a:t>
                </a:r>
                <a:endParaRPr lang="en-US" altLang="zh-CN" sz="2000" dirty="0"/>
              </a:p>
              <a:p>
                <a:endParaRPr lang="en-US" altLang="zh-CN" sz="2000" dirty="0"/>
              </a:p>
              <a:p>
                <a:r>
                  <a:rPr lang="zh-CN" altLang="en-US" sz="2000" dirty="0">
                    <a:latin typeface="宋体" panose="02010600030101010101" pitchFamily="2" charset="-122"/>
                  </a:rPr>
                  <a:t>故只要将</a:t>
                </a:r>
                <a:r>
                  <a:rPr lang="zh-CN" altLang="en-US" sz="2000" dirty="0" smtClean="0">
                    <a:latin typeface="宋体" panose="02010600030101010101" pitchFamily="2" charset="-122"/>
                  </a:rPr>
                  <a:t>区间</a:t>
                </a:r>
                <a:r>
                  <a:rPr lang="en-US" altLang="zh-CN" sz="2000" dirty="0" smtClean="0">
                    <a:latin typeface="宋体" panose="02010600030101010101" pitchFamily="2" charset="-122"/>
                  </a:rPr>
                  <a:t>         </a:t>
                </a:r>
                <a:r>
                  <a:rPr lang="zh-CN" altLang="en-US" sz="2000" dirty="0">
                    <a:latin typeface="宋体" panose="02010600030101010101" pitchFamily="2" charset="-122"/>
                  </a:rPr>
                  <a:t>进行网格</a:t>
                </a:r>
                <a:r>
                  <a:rPr lang="zh-CN" altLang="en-US" sz="2000" dirty="0" smtClean="0">
                    <a:latin typeface="宋体" panose="02010600030101010101" pitchFamily="2" charset="-122"/>
                  </a:rPr>
                  <a:t>等分</a:t>
                </a:r>
                <a:r>
                  <a:rPr lang="zh-CN" altLang="en-US" sz="2000" dirty="0" smtClean="0">
                    <a:latin typeface="Times New Roman" panose="02020603050405020304" pitchFamily="18" charset="0"/>
                  </a:rPr>
                  <a:t>（</a:t>
                </a:r>
                <a:r>
                  <a:rPr lang="zh-CN" altLang="en-US" sz="2000" dirty="0" smtClean="0">
                    <a:latin typeface="宋体" panose="02010600030101010101" pitchFamily="2" charset="-122"/>
                  </a:rPr>
                  <a:t>比如</a:t>
                </a:r>
                <a:r>
                  <a:rPr lang="en-US" altLang="zh-CN" sz="2000" dirty="0">
                    <a:latin typeface="Times New Roman" panose="02020603050405020304" pitchFamily="18" charset="0"/>
                  </a:rPr>
                  <a:t>100 </a:t>
                </a:r>
                <a:r>
                  <a:rPr lang="zh-CN" altLang="en-US" sz="2000" dirty="0" smtClean="0">
                    <a:latin typeface="宋体" panose="02010600030101010101" pitchFamily="2" charset="-122"/>
                  </a:rPr>
                  <a:t>等分</a:t>
                </a:r>
                <a:r>
                  <a:rPr lang="zh-CN" altLang="en-US" sz="2000" dirty="0">
                    <a:latin typeface="Times New Roman" panose="02020603050405020304" pitchFamily="18" charset="0"/>
                  </a:rPr>
                  <a:t>）</a:t>
                </a:r>
                <a:r>
                  <a:rPr lang="zh-CN" altLang="en-US" sz="2000" dirty="0" smtClean="0">
                    <a:latin typeface="宋体" panose="02010600030101010101" pitchFamily="2" charset="-122"/>
                  </a:rPr>
                  <a:t>，</a:t>
                </a:r>
                <a:r>
                  <a:rPr lang="zh-CN" altLang="en-US" sz="2000" dirty="0">
                    <a:latin typeface="宋体" panose="02010600030101010101" pitchFamily="2" charset="-122"/>
                  </a:rPr>
                  <a:t>然后在每个等分点上计算</a:t>
                </a:r>
                <a14:m>
                  <m:oMath xmlns:m="http://schemas.openxmlformats.org/officeDocument/2006/math">
                    <m:r>
                      <a:rPr lang="zh-CN" altLang="en-US" sz="2000" i="1">
                        <a:latin typeface="Cambria Math" panose="02040503050406030204" pitchFamily="18" charset="0"/>
                      </a:rPr>
                      <m:t>𝐶𝑉</m:t>
                    </m:r>
                    <m:r>
                      <a:rPr lang="zh-CN" altLang="en-US" sz="2000">
                        <a:latin typeface="Cambria Math" panose="02040503050406030204" pitchFamily="18" charset="0"/>
                      </a:rPr>
                      <m:t>(</m:t>
                    </m:r>
                    <m:r>
                      <a:rPr lang="zh-CN" altLang="en-US" sz="2000" i="1">
                        <a:latin typeface="Cambria Math" panose="02040503050406030204" pitchFamily="18" charset="0"/>
                      </a:rPr>
                      <m:t>𝜆</m:t>
                    </m:r>
                    <m:r>
                      <a:rPr lang="zh-CN" altLang="en-US" sz="2000">
                        <a:latin typeface="Cambria Math" panose="02040503050406030204" pitchFamily="18" charset="0"/>
                      </a:rPr>
                      <m:t>)</m:t>
                    </m:r>
                    <m:r>
                      <a:rPr lang="zh-CN" altLang="en-US" sz="2000" i="1">
                        <a:latin typeface="Cambria Math" panose="02040503050406030204" pitchFamily="18" charset="0"/>
                      </a:rPr>
                      <m:t> </m:t>
                    </m:r>
                  </m:oMath>
                </a14:m>
                <a:r>
                  <a:rPr lang="zh-CN" altLang="en-US" sz="2000" dirty="0">
                    <a:latin typeface="宋体" panose="02010600030101010101" pitchFamily="2" charset="-122"/>
                  </a:rPr>
                  <a:t>，即可求得最优的</a:t>
                </a:r>
                <a14:m>
                  <m:oMath xmlns:m="http://schemas.openxmlformats.org/officeDocument/2006/math">
                    <m:r>
                      <a:rPr lang="zh-CN" altLang="en-US" sz="2000" i="1">
                        <a:latin typeface="Cambria Math" panose="02040503050406030204" pitchFamily="18" charset="0"/>
                      </a:rPr>
                      <m:t>𝜆</m:t>
                    </m:r>
                  </m:oMath>
                </a14:m>
                <a:r>
                  <a:rPr lang="zh-CN" altLang="en-US" sz="2000" dirty="0" smtClean="0">
                    <a:latin typeface="宋体" panose="02010600030101010101" pitchFamily="2" charset="-122"/>
                  </a:rPr>
                  <a:t>。</a:t>
                </a:r>
                <a:endParaRPr lang="en-US" altLang="zh-CN" sz="2000" dirty="0" smtClean="0">
                  <a:latin typeface="宋体" panose="02010600030101010101" pitchFamily="2" charset="-122"/>
                </a:endParaRPr>
              </a:p>
              <a:p>
                <a:endParaRPr lang="en-US" altLang="zh-CN" sz="2000" dirty="0">
                  <a:latin typeface="宋体" panose="02010600030101010101" pitchFamily="2" charset="-122"/>
                </a:endParaRPr>
              </a:p>
              <a:p>
                <a:r>
                  <a:rPr lang="zh-CN" altLang="en-US" sz="2000" dirty="0" smtClean="0">
                    <a:latin typeface="宋体" panose="02010600030101010101" pitchFamily="2" charset="-122"/>
                  </a:rPr>
                  <a:t>获得最优</a:t>
                </a:r>
                <a:r>
                  <a:rPr lang="en-US" altLang="zh-CN" sz="2000" dirty="0" smtClean="0">
                    <a:latin typeface="宋体" panose="02010600030101010101" pitchFamily="2" charset="-122"/>
                  </a:rPr>
                  <a:t>λ</a:t>
                </a:r>
                <a:r>
                  <a:rPr lang="zh-CN" altLang="en-US" sz="2000" dirty="0" smtClean="0">
                    <a:latin typeface="宋体" panose="02010600030101010101" pitchFamily="2" charset="-122"/>
                  </a:rPr>
                  <a:t>后，重新对所有训练集计算，作为待泛化参数</a:t>
                </a:r>
                <a:endParaRPr lang="zh-CN" altLang="en-US" sz="2000" dirty="0"/>
              </a:p>
              <a:p>
                <a:endParaRPr lang="en-US" altLang="zh-CN" sz="2000" dirty="0"/>
              </a:p>
            </p:txBody>
          </p:sp>
        </mc:Choice>
        <mc:Fallback xmlns="">
          <p:sp>
            <p:nvSpPr>
              <p:cNvPr id="22" name="内容占位符 2">
                <a:extLst>
                  <a:ext uri="{FF2B5EF4-FFF2-40B4-BE49-F238E27FC236}">
                    <a16:creationId xmlns:a16="http://schemas.microsoft.com/office/drawing/2014/main" id="{5D072E5C-803A-4108-96EA-BB828D5FFA98}"/>
                  </a:ext>
                </a:extLst>
              </p:cNvPr>
              <p:cNvSpPr>
                <a:spLocks noGrp="1" noRot="1" noChangeAspect="1" noMove="1" noResize="1" noEditPoints="1" noAdjustHandles="1" noChangeArrowheads="1" noChangeShapeType="1" noTextEdit="1"/>
              </p:cNvSpPr>
              <p:nvPr>
                <p:ph idx="1"/>
              </p:nvPr>
            </p:nvSpPr>
            <p:spPr>
              <a:xfrm>
                <a:off x="534670" y="1497834"/>
                <a:ext cx="9624060" cy="4990084"/>
              </a:xfrm>
              <a:blipFill>
                <a:blip r:embed="rId4"/>
                <a:stretch>
                  <a:fillRect l="-444" t="-978" r="-1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2564088" y="3250120"/>
                <a:ext cx="1232324"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a:latin typeface="Cambria Math" panose="02040503050406030204" pitchFamily="18" charset="0"/>
                            </a:rPr>
                            <m:t>0</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𝜆</m:t>
                              </m:r>
                            </m:e>
                            <m:sub>
                              <m:r>
                                <m:rPr>
                                  <m:sty m:val="p"/>
                                </m:rPr>
                                <a:rPr lang="zh-CN" altLang="en-US" i="0">
                                  <a:latin typeface="Cambria Math" panose="02040503050406030204" pitchFamily="18" charset="0"/>
                                </a:rPr>
                                <m:t>max</m:t>
                              </m:r>
                            </m:sub>
                          </m:sSub>
                        </m:e>
                      </m:d>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2564088" y="3250120"/>
                <a:ext cx="1232324" cy="4154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1967809" y="4589343"/>
                <a:ext cx="4679743"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min</m:t>
                      </m:r>
                      <m:r>
                        <a:rPr lang="zh-CN" altLang="en-US" i="1">
                          <a:latin typeface="Cambria Math" panose="02040503050406030204" pitchFamily="18" charset="0"/>
                        </a:rPr>
                        <m:t>𝐿</m:t>
                      </m:r>
                      <m:r>
                        <a:rPr lang="zh-CN" altLang="en-US" i="0">
                          <a:latin typeface="Cambria Math" panose="02040503050406030204" pitchFamily="18" charset="0"/>
                        </a:rPr>
                        <m:t>(</m:t>
                      </m:r>
                      <m:r>
                        <a:rPr lang="zh-CN" altLang="en-US" i="1">
                          <a:latin typeface="Cambria Math" panose="02040503050406030204" pitchFamily="18" charset="0"/>
                        </a:rPr>
                        <m:t>𝛽</m:t>
                      </m:r>
                      <m:r>
                        <a:rPr lang="zh-CN" altLang="en-US" i="0">
                          <a:latin typeface="Cambria Math" panose="02040503050406030204" pitchFamily="18" charset="0"/>
                        </a:rPr>
                        <m:t>)</m:t>
                      </m:r>
                      <m:r>
                        <a:rPr lang="en-US" altLang="zh-CN" i="1" smtClean="0">
                          <a:latin typeface="Cambria Math" panose="02040503050406030204" pitchFamily="18" charset="0"/>
                        </a:rPr>
                        <m:t>=</m:t>
                      </m:r>
                      <m:nary>
                        <m:naryPr>
                          <m:chr m:val="∑"/>
                          <m:limLoc m:val="undOvr"/>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𝑖</m:t>
                          </m:r>
                        </m:sub>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𝑖</m:t>
                                      </m:r>
                                    </m:sub>
                                    <m:sup>
                                      <m:r>
                                        <a:rPr lang="zh-CN" altLang="en-US" i="1">
                                          <a:latin typeface="Cambria Math" panose="02040503050406030204" pitchFamily="18" charset="0"/>
                                        </a:rPr>
                                        <m:t>𝑇</m:t>
                                      </m:r>
                                    </m:sup>
                                  </m:sSubSup>
                                  <m:r>
                                    <a:rPr lang="zh-CN" altLang="en-US" i="1">
                                      <a:latin typeface="Cambria Math" panose="02040503050406030204" pitchFamily="18" charset="0"/>
                                    </a:rPr>
                                    <m:t>𝛽</m:t>
                                  </m:r>
                                </m:e>
                              </m:d>
                            </m:e>
                            <m:sup>
                              <m:r>
                                <a:rPr lang="zh-CN" altLang="en-US">
                                  <a:latin typeface="Cambria Math" panose="02040503050406030204" pitchFamily="18" charset="0"/>
                                </a:rPr>
                                <m:t>2</m:t>
                              </m:r>
                            </m:sup>
                          </m:sSup>
                        </m:e>
                      </m:nary>
                      <m:r>
                        <a:rPr lang="zh-CN" altLang="en-US" i="0">
                          <a:latin typeface="Cambria Math" panose="02040503050406030204" pitchFamily="18" charset="0"/>
                        </a:rPr>
                        <m:t>+</m:t>
                      </m:r>
                      <m:r>
                        <m:rPr>
                          <m:sty m:val="p"/>
                        </m:rPr>
                        <a:rPr lang="en-US" altLang="zh-CN" i="1">
                          <a:latin typeface="Cambria Math" panose="02040503050406030204" pitchFamily="18" charset="0"/>
                        </a:rPr>
                        <m:t>λ</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𝑗</m:t>
                          </m:r>
                          <m:r>
                            <a:rPr lang="zh-CN" altLang="en-US" i="0">
                              <a:latin typeface="Cambria Math" panose="02040503050406030204" pitchFamily="18" charset="0"/>
                            </a:rPr>
                            <m:t>=1</m:t>
                          </m:r>
                        </m:sub>
                        <m:sup>
                          <m:r>
                            <a:rPr lang="zh-CN" altLang="en-US" i="1">
                              <a:latin typeface="Cambria Math" panose="02040503050406030204" pitchFamily="18" charset="0"/>
                            </a:rPr>
                            <m:t>𝑝</m:t>
                          </m:r>
                        </m:sup>
                        <m:e>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m:t>
                              </m:r>
                              <m:r>
                                <a:rPr lang="zh-CN" altLang="en-US" i="1">
                                  <a:latin typeface="Cambria Math" panose="02040503050406030204" pitchFamily="18" charset="0"/>
                                </a:rPr>
                                <m:t>𝛽</m:t>
                              </m:r>
                            </m:e>
                            <m:sub>
                              <m:r>
                                <a:rPr lang="zh-CN" altLang="en-US" i="1">
                                  <a:latin typeface="Cambria Math" panose="02040503050406030204" pitchFamily="18" charset="0"/>
                                </a:rPr>
                                <m:t>𝑗</m:t>
                              </m:r>
                            </m:sub>
                          </m:sSub>
                          <m:r>
                            <a:rPr lang="en-US" altLang="zh-CN" b="0" i="1" smtClean="0">
                              <a:latin typeface="Cambria Math" panose="02040503050406030204" pitchFamily="18" charset="0"/>
                            </a:rPr>
                            <m:t>|</m:t>
                          </m:r>
                        </m:e>
                      </m:nary>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1967809" y="4589343"/>
                <a:ext cx="4679743" cy="101111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8975406" y="2263626"/>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26" name="矩形 25"/>
              <p:cNvSpPr>
                <a:spLocks noRot="1" noChangeAspect="1" noMove="1" noResize="1" noEditPoints="1" noAdjustHandles="1" noChangeArrowheads="1" noChangeShapeType="1" noTextEdit="1"/>
              </p:cNvSpPr>
              <p:nvPr/>
            </p:nvSpPr>
            <p:spPr>
              <a:xfrm>
                <a:off x="8975406" y="2263626"/>
                <a:ext cx="389658" cy="41549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3866721" y="1513700"/>
                <a:ext cx="343757" cy="415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3866721" y="1513700"/>
                <a:ext cx="343757" cy="415498"/>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2127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交叉验证调参</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t>训练集、验证集与测试集</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2" name="灯片编号占位符 3">
            <a:extLst>
              <a:ext uri="{FF2B5EF4-FFF2-40B4-BE49-F238E27FC236}">
                <a16:creationId xmlns:a16="http://schemas.microsoft.com/office/drawing/2014/main" id="{3ADA2AB6-7D54-4B85-AEB0-C65FC6195CE3}"/>
              </a:ext>
            </a:extLst>
          </p:cNvPr>
          <p:cNvSpPr txBox="1">
            <a:spLocks/>
          </p:cNvSpPr>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defTabSz="1042670" rtl="0" eaLnBrk="1" fontAlgn="base" hangingPunct="1">
              <a:spcBef>
                <a:spcPct val="0"/>
              </a:spcBef>
              <a:spcAft>
                <a:spcPct val="0"/>
              </a:spcAft>
              <a:buFont typeface="Arial" panose="020B0604020202020204" pitchFamily="34" charset="0"/>
              <a:buChar char="•"/>
              <a:defRPr sz="1400" kern="1200">
                <a:solidFill>
                  <a:schemeClr val="tx1"/>
                </a:solidFill>
                <a:latin typeface="Arial" charset="0"/>
                <a:ea typeface="宋体" charset="-122"/>
                <a:cs typeface="+mn-cs"/>
              </a:defRPr>
            </a:lvl1pPr>
            <a:lvl2pPr marL="457200" indent="-63500" algn="l" defTabSz="1042988" rtl="0" eaLnBrk="0" fontAlgn="base" hangingPunct="0">
              <a:spcBef>
                <a:spcPct val="0"/>
              </a:spcBef>
              <a:spcAft>
                <a:spcPct val="0"/>
              </a:spcAft>
              <a:defRPr sz="2100" kern="1200">
                <a:solidFill>
                  <a:schemeClr val="tx1"/>
                </a:solidFill>
                <a:latin typeface="Arial" charset="0"/>
                <a:ea typeface="宋体" charset="-122"/>
                <a:cs typeface="+mn-cs"/>
              </a:defRPr>
            </a:lvl2pPr>
            <a:lvl3pPr marL="914400" indent="-128588" algn="l" defTabSz="1042988" rtl="0" eaLnBrk="0" fontAlgn="base" hangingPunct="0">
              <a:spcBef>
                <a:spcPct val="0"/>
              </a:spcBef>
              <a:spcAft>
                <a:spcPct val="0"/>
              </a:spcAft>
              <a:defRPr sz="2100" kern="1200">
                <a:solidFill>
                  <a:schemeClr val="tx1"/>
                </a:solidFill>
                <a:latin typeface="Arial" charset="0"/>
                <a:ea typeface="宋体" charset="-122"/>
                <a:cs typeface="+mn-cs"/>
              </a:defRPr>
            </a:lvl3pPr>
            <a:lvl4pPr marL="1371600" indent="-193675" algn="l" defTabSz="1042988" rtl="0" eaLnBrk="0" fontAlgn="base" hangingPunct="0">
              <a:spcBef>
                <a:spcPct val="0"/>
              </a:spcBef>
              <a:spcAft>
                <a:spcPct val="0"/>
              </a:spcAft>
              <a:defRPr sz="2100" kern="1200">
                <a:solidFill>
                  <a:schemeClr val="tx1"/>
                </a:solidFill>
                <a:latin typeface="Arial" charset="0"/>
                <a:ea typeface="宋体" charset="-122"/>
                <a:cs typeface="+mn-cs"/>
              </a:defRPr>
            </a:lvl4pPr>
            <a:lvl5pPr marL="1828800" indent="-257175" algn="l" defTabSz="1042988" rtl="0" eaLnBrk="0" fontAlgn="base" hangingPunct="0">
              <a:spcBef>
                <a:spcPct val="0"/>
              </a:spcBef>
              <a:spcAft>
                <a:spcPct val="0"/>
              </a:spcAft>
              <a:defRPr sz="2100" kern="1200">
                <a:solidFill>
                  <a:schemeClr val="tx1"/>
                </a:solidFill>
                <a:latin typeface="Arial" charset="0"/>
                <a:ea typeface="宋体" charset="-122"/>
                <a:cs typeface="+mn-cs"/>
              </a:defRPr>
            </a:lvl5pPr>
            <a:lvl6pPr marL="2286000" algn="l" defTabSz="914400" rtl="0" eaLnBrk="1" latinLnBrk="0" hangingPunct="1">
              <a:defRPr sz="2100" kern="1200">
                <a:solidFill>
                  <a:schemeClr val="tx1"/>
                </a:solidFill>
                <a:latin typeface="Arial" charset="0"/>
                <a:ea typeface="宋体" charset="-122"/>
                <a:cs typeface="+mn-cs"/>
              </a:defRPr>
            </a:lvl6pPr>
            <a:lvl7pPr marL="2743200" algn="l" defTabSz="914400" rtl="0" eaLnBrk="1" latinLnBrk="0" hangingPunct="1">
              <a:defRPr sz="2100" kern="1200">
                <a:solidFill>
                  <a:schemeClr val="tx1"/>
                </a:solidFill>
                <a:latin typeface="Arial" charset="0"/>
                <a:ea typeface="宋体" charset="-122"/>
                <a:cs typeface="+mn-cs"/>
              </a:defRPr>
            </a:lvl7pPr>
            <a:lvl8pPr marL="3200400" algn="l" defTabSz="914400" rtl="0" eaLnBrk="1" latinLnBrk="0" hangingPunct="1">
              <a:defRPr sz="2100" kern="1200">
                <a:solidFill>
                  <a:schemeClr val="tx1"/>
                </a:solidFill>
                <a:latin typeface="Arial" charset="0"/>
                <a:ea typeface="宋体" charset="-122"/>
                <a:cs typeface="+mn-cs"/>
              </a:defRPr>
            </a:lvl8pPr>
            <a:lvl9pPr marL="3657600" algn="l" defTabSz="914400" rtl="0" eaLnBrk="1" latinLnBrk="0" hangingPunct="1">
              <a:defRPr sz="2100"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55</a:t>
            </a:fld>
            <a:endParaRPr lang="en-US" altLang="zh-CN" dirty="0"/>
          </a:p>
        </p:txBody>
      </p:sp>
      <p:sp>
        <p:nvSpPr>
          <p:cNvPr id="14" name="内容占位符 2">
            <a:extLst>
              <a:ext uri="{FF2B5EF4-FFF2-40B4-BE49-F238E27FC236}">
                <a16:creationId xmlns:a16="http://schemas.microsoft.com/office/drawing/2014/main" id="{5D072E5C-803A-4108-96EA-BB828D5FFA98}"/>
              </a:ext>
            </a:extLst>
          </p:cNvPr>
          <p:cNvSpPr>
            <a:spLocks noGrp="1"/>
          </p:cNvSpPr>
          <p:nvPr>
            <p:ph idx="1"/>
          </p:nvPr>
        </p:nvSpPr>
        <p:spPr>
          <a:xfrm>
            <a:off x="534669" y="1497834"/>
            <a:ext cx="10528881" cy="4860104"/>
          </a:xfrm>
        </p:spPr>
        <p:txBody>
          <a:bodyPr>
            <a:noAutofit/>
          </a:bodyPr>
          <a:lstStyle/>
          <a:p>
            <a:r>
              <a:rPr lang="zh-CN" altLang="en-US" sz="2000" dirty="0" smtClean="0"/>
              <a:t>如果超参很多，大量的调参工作，也可能导致过拟合问题（凡是对数据穷追猛打，就可能过度学习利用其中的噪音，导致过拟合）</a:t>
            </a:r>
            <a:endParaRPr lang="en-US" altLang="zh-CN" sz="2000" dirty="0" smtClean="0"/>
          </a:p>
          <a:p>
            <a:endParaRPr lang="en-US" altLang="zh-CN" sz="2000" dirty="0"/>
          </a:p>
          <a:p>
            <a:r>
              <a:rPr lang="zh-CN" altLang="en-US" sz="2000" dirty="0" smtClean="0"/>
              <a:t>为了避免这个问题，可以将样本划分为训练集、验证集和测试集</a:t>
            </a:r>
            <a:endParaRPr lang="en-US" altLang="zh-CN" sz="2000" dirty="0" smtClean="0"/>
          </a:p>
          <a:p>
            <a:r>
              <a:rPr lang="zh-CN" altLang="en-US" sz="2000" dirty="0" smtClean="0"/>
              <a:t>训练集训练参数，验证集调参，测试集最后测试。</a:t>
            </a:r>
            <a:endParaRPr lang="en-US" altLang="zh-CN" sz="2000" dirty="0" smtClean="0"/>
          </a:p>
          <a:p>
            <a:endParaRPr lang="en-US" altLang="zh-CN" sz="2000" dirty="0"/>
          </a:p>
          <a:p>
            <a:r>
              <a:rPr lang="zh-CN" altLang="en-US" sz="2000" dirty="0" smtClean="0"/>
              <a:t>或者，首先将样本</a:t>
            </a:r>
            <a:r>
              <a:rPr lang="zh-CN" altLang="en-US" sz="2000" dirty="0"/>
              <a:t>划分为</a:t>
            </a:r>
            <a:r>
              <a:rPr lang="zh-CN" altLang="en-US" sz="2000" dirty="0" smtClean="0"/>
              <a:t>训练集和测试集，对训练集再按照</a:t>
            </a:r>
            <a:r>
              <a:rPr lang="en-US" altLang="zh-CN" sz="2000" dirty="0" smtClean="0"/>
              <a:t>K</a:t>
            </a:r>
            <a:r>
              <a:rPr lang="zh-CN" altLang="en-US" sz="2000" dirty="0" smtClean="0"/>
              <a:t>折交叉验证，进行调参，测试集不用来调参。调参结束后，再在之前完全没有使用过的测试集上测试。</a:t>
            </a:r>
            <a:endParaRPr lang="en-US" altLang="zh-CN" sz="2000" dirty="0"/>
          </a:p>
          <a:p>
            <a:endParaRPr lang="en-US" altLang="zh-CN" sz="2000" dirty="0" smtClean="0"/>
          </a:p>
          <a:p>
            <a:endParaRPr lang="en-US" altLang="zh-CN" sz="2000" dirty="0"/>
          </a:p>
        </p:txBody>
      </p:sp>
    </p:spTree>
    <p:extLst>
      <p:ext uri="{BB962C8B-B14F-4D97-AF65-F5344CB8AC3E}">
        <p14:creationId xmlns:p14="http://schemas.microsoft.com/office/powerpoint/2010/main" val="8434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56</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线性回归</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正则化与惩罚回归</a:t>
            </a:r>
          </a:p>
          <a:p>
            <a:pPr eaLnBrk="1" hangingPunct="1">
              <a:lnSpc>
                <a:spcPct val="150000"/>
              </a:lnSpc>
              <a:spcBef>
                <a:spcPct val="20000"/>
              </a:spcBef>
              <a:buFont typeface="Arial" panose="020B0604020202020204" pitchFamily="34" charset="0"/>
              <a:buChar char="•"/>
            </a:pPr>
            <a:r>
              <a:rPr lang="zh-CN" altLang="en-US" sz="2800" dirty="0">
                <a:solidFill>
                  <a:schemeClr val="bg1">
                    <a:lumMod val="75000"/>
                  </a:schemeClr>
                </a:solidFill>
              </a:rPr>
              <a:t>交叉验证调参</a:t>
            </a:r>
          </a:p>
          <a:p>
            <a:pPr eaLnBrk="1" hangingPunct="1">
              <a:lnSpc>
                <a:spcPct val="150000"/>
              </a:lnSpc>
              <a:spcBef>
                <a:spcPct val="20000"/>
              </a:spcBef>
              <a:buFont typeface="Arial" panose="020B0604020202020204" pitchFamily="34" charset="0"/>
              <a:buChar char="•"/>
            </a:pPr>
            <a:r>
              <a:rPr lang="zh-CN" altLang="en-US" sz="2800" dirty="0"/>
              <a:t>经济学代表性应用</a:t>
            </a:r>
          </a:p>
        </p:txBody>
      </p:sp>
    </p:spTree>
    <p:extLst>
      <p:ext uri="{BB962C8B-B14F-4D97-AF65-F5344CB8AC3E}">
        <p14:creationId xmlns:p14="http://schemas.microsoft.com/office/powerpoint/2010/main" val="3714479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经济学代表性应用</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控制变量的挑选</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0" name="内容占位符 2"/>
          <p:cNvSpPr>
            <a:spLocks noGrp="1"/>
          </p:cNvSpPr>
          <p:nvPr>
            <p:ph idx="1"/>
          </p:nvPr>
        </p:nvSpPr>
        <p:spPr>
          <a:xfrm>
            <a:off x="234132" y="1563012"/>
            <a:ext cx="10757414" cy="4386958"/>
          </a:xfrm>
        </p:spPr>
        <p:txBody>
          <a:bodyPr>
            <a:normAutofit lnSpcReduction="10000"/>
          </a:bodyPr>
          <a:lstStyle/>
          <a:p>
            <a:pPr marL="752475" fontAlgn="auto">
              <a:lnSpc>
                <a:spcPct val="120000"/>
              </a:lnSpc>
              <a:spcBef>
                <a:spcPts val="0"/>
              </a:spcBef>
            </a:pPr>
            <a:r>
              <a:rPr lang="zh-CN" altLang="en-US" sz="2000" dirty="0">
                <a:latin typeface="Times New Roman" panose="02020603050405020304" pitchFamily="18" charset="0"/>
                <a:cs typeface="Times New Roman" panose="02020603050405020304" pitchFamily="18" charset="0"/>
              </a:rPr>
              <a:t>选择控制变量常规方法：依据理论分析或理论直觉</a:t>
            </a:r>
            <a:endParaRPr lang="en-US" altLang="zh-CN" sz="2000" dirty="0">
              <a:latin typeface="Times New Roman" panose="02020603050405020304" pitchFamily="18" charset="0"/>
              <a:cs typeface="Times New Roman" panose="02020603050405020304" pitchFamily="18" charset="0"/>
            </a:endParaRPr>
          </a:p>
          <a:p>
            <a:pPr marL="752475" fontAlgn="auto">
              <a:lnSpc>
                <a:spcPct val="120000"/>
              </a:lnSpc>
              <a:spcBef>
                <a:spcPts val="0"/>
              </a:spcBef>
            </a:pPr>
            <a:endParaRPr lang="en-US" altLang="zh-CN" sz="2000" dirty="0">
              <a:latin typeface="Times New Roman" panose="02020603050405020304" pitchFamily="18" charset="0"/>
              <a:cs typeface="Times New Roman" panose="02020603050405020304" pitchFamily="18" charset="0"/>
            </a:endParaRPr>
          </a:p>
          <a:p>
            <a:pPr marL="752475" fontAlgn="auto">
              <a:lnSpc>
                <a:spcPct val="120000"/>
              </a:lnSpc>
              <a:spcBef>
                <a:spcPts val="0"/>
              </a:spcBef>
            </a:pPr>
            <a:r>
              <a:rPr lang="zh-CN" altLang="en-US" sz="2000" dirty="0">
                <a:latin typeface="Times New Roman" panose="02020603050405020304" pitchFamily="18" charset="0"/>
                <a:cs typeface="Times New Roman" panose="02020603050405020304" pitchFamily="18" charset="0"/>
              </a:rPr>
              <a:t>控制变量会存在人为操纵，以获得统计上的显著性（Fafchamps and Labonne，2016）</a:t>
            </a:r>
            <a:endParaRPr lang="en-US" altLang="zh-CN" sz="2000" dirty="0">
              <a:latin typeface="Times New Roman" panose="02020603050405020304" pitchFamily="18" charset="0"/>
              <a:cs typeface="Times New Roman" panose="02020603050405020304" pitchFamily="18" charset="0"/>
            </a:endParaRPr>
          </a:p>
          <a:p>
            <a:pPr marL="752475" fontAlgn="auto">
              <a:lnSpc>
                <a:spcPct val="120000"/>
              </a:lnSpc>
              <a:spcBef>
                <a:spcPts val="0"/>
              </a:spcBef>
            </a:pPr>
            <a:endParaRPr lang="en-US" altLang="zh-CN" sz="2000" dirty="0">
              <a:latin typeface="Times New Roman" panose="02020603050405020304" pitchFamily="18" charset="0"/>
              <a:cs typeface="Times New Roman" panose="02020603050405020304" pitchFamily="18" charset="0"/>
            </a:endParaRPr>
          </a:p>
          <a:p>
            <a:pPr marL="752475" fontAlgn="auto">
              <a:lnSpc>
                <a:spcPct val="120000"/>
              </a:lnSpc>
              <a:spcBef>
                <a:spcPts val="0"/>
              </a:spcBef>
            </a:pPr>
            <a:r>
              <a:rPr lang="zh-CN" altLang="en-US" sz="2000" dirty="0">
                <a:latin typeface="Times New Roman" panose="02020603050405020304" pitchFamily="18" charset="0"/>
                <a:cs typeface="Times New Roman" panose="02020603050405020304" pitchFamily="18" charset="0"/>
              </a:rPr>
              <a:t>大数据时代依据理论分析或理论直觉控制变量的选取变得非常困难，因为非结构化大数据的一个非常显著的特征就是高维稀疏：潜在的控制变量可能成百上千个，而最终能被用上的可能只有数个。</a:t>
            </a:r>
          </a:p>
          <a:p>
            <a:pPr marL="752475" fontAlgn="auto">
              <a:lnSpc>
                <a:spcPct val="120000"/>
              </a:lnSpc>
              <a:spcBef>
                <a:spcPts val="0"/>
              </a:spcBef>
            </a:pPr>
            <a:endParaRPr lang="zh-CN" altLang="en-US" sz="2000" dirty="0">
              <a:latin typeface="Times New Roman" panose="02020603050405020304" pitchFamily="18" charset="0"/>
              <a:cs typeface="Times New Roman" panose="02020603050405020304" pitchFamily="18" charset="0"/>
            </a:endParaRPr>
          </a:p>
          <a:p>
            <a:pPr marL="752475" fontAlgn="auto">
              <a:lnSpc>
                <a:spcPct val="120000"/>
              </a:lnSpc>
              <a:spcBef>
                <a:spcPts val="0"/>
              </a:spcBef>
            </a:pPr>
            <a:r>
              <a:rPr lang="zh-CN" altLang="en-US" sz="2000" dirty="0">
                <a:latin typeface="Times New Roman" panose="02020603050405020304" pitchFamily="18" charset="0"/>
                <a:cs typeface="Times New Roman" panose="02020603050405020304" pitchFamily="18" charset="0"/>
              </a:rPr>
              <a:t>Belloni et al.（2014；2019）等提出一种称为“Post Double Selection”的数据驱动的策略：首先通过Lasso等附带正则项的机器学习算法，经过交叉验证等方法，识别出一组对结果变量有解释力的变量，进而重新将结果变量对这些挑选出的特征变量进行普通的线性回归。</a:t>
            </a:r>
          </a:p>
          <a:p>
            <a:endParaRPr lang="zh-CN" altLang="en-US" sz="2000" dirty="0"/>
          </a:p>
        </p:txBody>
      </p:sp>
    </p:spTree>
    <p:extLst>
      <p:ext uri="{BB962C8B-B14F-4D97-AF65-F5344CB8AC3E}">
        <p14:creationId xmlns:p14="http://schemas.microsoft.com/office/powerpoint/2010/main" val="31151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经济学代表性应用</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工具变量的挑选</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p:cNvSpPr>
            <a:spLocks noGrp="1"/>
          </p:cNvSpPr>
          <p:nvPr>
            <p:ph idx="1"/>
          </p:nvPr>
        </p:nvSpPr>
        <p:spPr>
          <a:xfrm>
            <a:off x="534669" y="1582290"/>
            <a:ext cx="10816901" cy="4871714"/>
          </a:xfrm>
        </p:spPr>
        <p:txBody>
          <a:bodyPr>
            <a:noAutofit/>
          </a:bodyPr>
          <a:lstStyle/>
          <a:p>
            <a:pPr marL="752475" fontAlgn="auto">
              <a:spcBef>
                <a:spcPts val="0"/>
              </a:spcBef>
              <a:buSzPct val="100000"/>
            </a:pPr>
            <a:r>
              <a:rPr lang="zh-CN" altLang="en-US" sz="2000" dirty="0">
                <a:latin typeface="Times New Roman" panose="02020603050405020304" pitchFamily="18" charset="0"/>
                <a:cs typeface="Times New Roman" panose="02020603050405020304" pitchFamily="18" charset="0"/>
              </a:rPr>
              <a:t>我们追求</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对</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的因果影响，但</a:t>
            </a:r>
            <a:r>
              <a:rPr lang="en-US" altLang="zh-CN" sz="2000" dirty="0">
                <a:latin typeface="Times New Roman" panose="02020603050405020304" pitchFamily="18" charset="0"/>
                <a:cs typeface="Times New Roman" panose="02020603050405020304" pitchFamily="18" charset="0"/>
              </a:rPr>
              <a:t>IV</a:t>
            </a:r>
            <a:r>
              <a:rPr lang="zh-CN" altLang="en-US" sz="2000" dirty="0">
                <a:latin typeface="Times New Roman" panose="02020603050405020304" pitchFamily="18" charset="0"/>
                <a:cs typeface="Times New Roman" panose="02020603050405020304" pitchFamily="18" charset="0"/>
              </a:rPr>
              <a:t>对</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的影响，则不需要</a:t>
            </a: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smtClean="0">
              <a:latin typeface="Times New Roman" panose="02020603050405020304" pitchFamily="18" charset="0"/>
              <a:cs typeface="Times New Roman" panose="02020603050405020304" pitchFamily="18" charset="0"/>
              <a:sym typeface="+mn-ea"/>
            </a:endParaRPr>
          </a:p>
          <a:p>
            <a:pPr marL="752475" fontAlgn="auto">
              <a:spcBef>
                <a:spcPts val="0"/>
              </a:spcBef>
              <a:buSzPct val="100000"/>
            </a:pPr>
            <a:r>
              <a:rPr lang="zh-CN" altLang="en-US" sz="2000" dirty="0" smtClean="0">
                <a:latin typeface="Times New Roman" panose="02020603050405020304" pitchFamily="18" charset="0"/>
                <a:cs typeface="Times New Roman" panose="02020603050405020304" pitchFamily="18" charset="0"/>
                <a:sym typeface="+mn-ea"/>
              </a:rPr>
              <a:t>工具</a:t>
            </a:r>
            <a:r>
              <a:rPr lang="zh-CN" altLang="en-US" sz="2000" dirty="0">
                <a:latin typeface="Times New Roman" panose="02020603050405020304" pitchFamily="18" charset="0"/>
                <a:cs typeface="Times New Roman" panose="02020603050405020304" pitchFamily="18" charset="0"/>
                <a:sym typeface="+mn-ea"/>
              </a:rPr>
              <a:t>变量的寻找本质上是一个预测问题（什么外生变量对</a:t>
            </a:r>
            <a:r>
              <a:rPr lang="en-US" altLang="zh-CN" sz="2000" dirty="0">
                <a:latin typeface="Times New Roman" panose="02020603050405020304" pitchFamily="18" charset="0"/>
                <a:cs typeface="Times New Roman" panose="02020603050405020304" pitchFamily="18" charset="0"/>
                <a:sym typeface="+mn-ea"/>
              </a:rPr>
              <a:t>X</a:t>
            </a:r>
            <a:r>
              <a:rPr lang="zh-CN" altLang="en-US" sz="2000" dirty="0">
                <a:latin typeface="Times New Roman" panose="02020603050405020304" pitchFamily="18" charset="0"/>
                <a:cs typeface="Times New Roman" panose="02020603050405020304" pitchFamily="18" charset="0"/>
                <a:sym typeface="+mn-ea"/>
              </a:rPr>
              <a:t>影响最大）。另外，如果潜在的工具变量太多，可能会产生弱工具变量问题，而工具变量数量比内生变量多一至两个时才是最优的（Bollen，2012）</a:t>
            </a:r>
            <a:endParaRPr lang="zh-CN" altLang="en-US"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r>
              <a:rPr lang="zh-CN" altLang="en-US" sz="2000" b="1" dirty="0">
                <a:latin typeface="Times New Roman" panose="02020603050405020304" pitchFamily="18" charset="0"/>
                <a:cs typeface="Times New Roman" panose="02020603050405020304" pitchFamily="18" charset="0"/>
              </a:rPr>
              <a:t>工作步骤：</a:t>
            </a:r>
            <a:r>
              <a:rPr lang="zh-CN" altLang="en-US" sz="2000" dirty="0">
                <a:latin typeface="Times New Roman" panose="02020603050405020304" pitchFamily="18" charset="0"/>
                <a:cs typeface="Times New Roman" panose="02020603050405020304" pitchFamily="18" charset="0"/>
              </a:rPr>
              <a:t>使用</a:t>
            </a:r>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等方法，进行一阶段的回归，挑选出对</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有影响的工具变量</a:t>
            </a:r>
            <a:r>
              <a:rPr lang="en-US" altLang="zh-CN" sz="2000" dirty="0">
                <a:latin typeface="Times New Roman" panose="02020603050405020304" pitchFamily="18" charset="0"/>
                <a:cs typeface="Times New Roman" panose="02020603050405020304" pitchFamily="18" charset="0"/>
              </a:rPr>
              <a:t>IV</a:t>
            </a:r>
            <a:r>
              <a:rPr lang="zh-CN" altLang="en-US" sz="2000" dirty="0">
                <a:latin typeface="Times New Roman" panose="02020603050405020304" pitchFamily="18" charset="0"/>
                <a:cs typeface="Times New Roman" panose="02020603050405020304" pitchFamily="18" charset="0"/>
              </a:rPr>
              <a:t>，然后重新进行普通的两阶段最小二乘法。</a:t>
            </a: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1927601008"/>
              </p:ext>
            </p:extLst>
          </p:nvPr>
        </p:nvGraphicFramePr>
        <p:xfrm>
          <a:off x="1413544" y="1988773"/>
          <a:ext cx="5454650" cy="591185"/>
        </p:xfrm>
        <a:graphic>
          <a:graphicData uri="http://schemas.openxmlformats.org/presentationml/2006/ole">
            <mc:AlternateContent xmlns:mc="http://schemas.openxmlformats.org/markup-compatibility/2006">
              <mc:Choice xmlns:v="urn:schemas-microsoft-com:vml" Requires="v">
                <p:oleObj spid="_x0000_s15446" name="Equation" r:id="rId5" imgW="50596800" imgH="5486400" progId="Equation.DSMT4">
                  <p:embed/>
                </p:oleObj>
              </mc:Choice>
              <mc:Fallback>
                <p:oleObj name="Equation" r:id="rId5" imgW="50596800" imgH="5486400" progId="Equation.DSMT4">
                  <p:embed/>
                  <p:pic>
                    <p:nvPicPr>
                      <p:cNvPr id="5" name="对象 4"/>
                      <p:cNvPicPr/>
                      <p:nvPr/>
                    </p:nvPicPr>
                    <p:blipFill>
                      <a:blip r:embed="rId6"/>
                      <a:stretch>
                        <a:fillRect/>
                      </a:stretch>
                    </p:blipFill>
                    <p:spPr>
                      <a:xfrm>
                        <a:off x="1413544" y="1988773"/>
                        <a:ext cx="5454650" cy="591185"/>
                      </a:xfrm>
                      <a:prstGeom prst="rect">
                        <a:avLst/>
                      </a:prstGeom>
                    </p:spPr>
                  </p:pic>
                </p:oleObj>
              </mc:Fallback>
            </mc:AlternateContent>
          </a:graphicData>
        </a:graphic>
      </p:graphicFrame>
      <p:graphicFrame>
        <p:nvGraphicFramePr>
          <p:cNvPr id="14" name="内容占位符 4"/>
          <p:cNvGraphicFramePr>
            <a:graphicFrameLocks noChangeAspect="1"/>
          </p:cNvGraphicFramePr>
          <p:nvPr>
            <p:extLst>
              <p:ext uri="{D42A27DB-BD31-4B8C-83A1-F6EECF244321}">
                <p14:modId xmlns:p14="http://schemas.microsoft.com/office/powerpoint/2010/main" val="1418602695"/>
              </p:ext>
            </p:extLst>
          </p:nvPr>
        </p:nvGraphicFramePr>
        <p:xfrm>
          <a:off x="1447257" y="2648630"/>
          <a:ext cx="5464175" cy="607060"/>
        </p:xfrm>
        <a:graphic>
          <a:graphicData uri="http://schemas.openxmlformats.org/presentationml/2006/ole">
            <mc:AlternateContent xmlns:mc="http://schemas.openxmlformats.org/markup-compatibility/2006">
              <mc:Choice xmlns:v="urn:schemas-microsoft-com:vml" Requires="v">
                <p:oleObj spid="_x0000_s15447" name="Equation" r:id="rId7" imgW="49377600" imgH="5486400" progId="Equation.DSMT4">
                  <p:embed/>
                </p:oleObj>
              </mc:Choice>
              <mc:Fallback>
                <p:oleObj name="Equation" r:id="rId7" imgW="49377600" imgH="5486400" progId="Equation.DSMT4">
                  <p:embed/>
                  <p:pic>
                    <p:nvPicPr>
                      <p:cNvPr id="6" name="内容占位符 4"/>
                      <p:cNvPicPr/>
                      <p:nvPr/>
                    </p:nvPicPr>
                    <p:blipFill>
                      <a:blip r:embed="rId8"/>
                      <a:stretch>
                        <a:fillRect/>
                      </a:stretch>
                    </p:blipFill>
                    <p:spPr>
                      <a:xfrm>
                        <a:off x="1447257" y="2648630"/>
                        <a:ext cx="5464175" cy="607060"/>
                      </a:xfrm>
                      <a:prstGeom prst="rect">
                        <a:avLst/>
                      </a:prstGeom>
                    </p:spPr>
                  </p:pic>
                </p:oleObj>
              </mc:Fallback>
            </mc:AlternateContent>
          </a:graphicData>
        </a:graphic>
      </p:graphicFrame>
    </p:spTree>
    <p:extLst>
      <p:ext uri="{BB962C8B-B14F-4D97-AF65-F5344CB8AC3E}">
        <p14:creationId xmlns:p14="http://schemas.microsoft.com/office/powerpoint/2010/main" val="3978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经济学代表性应用</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工具变量的挑选</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5" name="内容占位符 2"/>
          <p:cNvSpPr>
            <a:spLocks noGrp="1"/>
          </p:cNvSpPr>
          <p:nvPr>
            <p:ph idx="1"/>
          </p:nvPr>
        </p:nvSpPr>
        <p:spPr>
          <a:xfrm>
            <a:off x="534669" y="1403986"/>
            <a:ext cx="10816901" cy="4834004"/>
          </a:xfrm>
        </p:spPr>
        <p:txBody>
          <a:bodyPr>
            <a:noAutofit/>
          </a:bodyPr>
          <a:lstStyle/>
          <a:p>
            <a:pPr marL="752475" fontAlgn="auto">
              <a:spcBef>
                <a:spcPts val="0"/>
              </a:spcBef>
              <a:buSzPct val="100000"/>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Belloni</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2012</a:t>
            </a:r>
            <a:r>
              <a:rPr lang="zh-CN" altLang="zh-CN" sz="2000" dirty="0">
                <a:latin typeface="Times New Roman" panose="02020603050405020304" pitchFamily="18" charset="0"/>
                <a:cs typeface="Times New Roman" panose="02020603050405020304" pitchFamily="18" charset="0"/>
              </a:rPr>
              <a:t>）推荐使用</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方法，在一些潜在的工具变量池中，挑选与内生变量最为相关的变量作为工具变量，然后重新进行普通的两阶段最小二乘法回归，并证明了这一方法满足相关的统计学的假设。</a:t>
            </a:r>
            <a:endParaRPr lang="en-US" altLang="zh-CN" sz="2000" dirty="0">
              <a:latin typeface="Times New Roman" panose="02020603050405020304" pitchFamily="18" charset="0"/>
              <a:cs typeface="Times New Roman" panose="02020603050405020304" pitchFamily="18" charset="0"/>
            </a:endParaRPr>
          </a:p>
          <a:p>
            <a:pPr marL="752475" fontAlgn="auto">
              <a:spcBef>
                <a:spcPts val="0"/>
              </a:spcBef>
              <a:buSzPct val="100000"/>
            </a:pPr>
            <a:endParaRPr lang="en-US" altLang="zh-CN" sz="20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477" y="2366746"/>
            <a:ext cx="5324507" cy="3871244"/>
          </a:xfrm>
          <a:prstGeom prst="rect">
            <a:avLst/>
          </a:prstGeom>
        </p:spPr>
      </p:pic>
    </p:spTree>
    <p:extLst>
      <p:ext uri="{BB962C8B-B14F-4D97-AF65-F5344CB8AC3E}">
        <p14:creationId xmlns:p14="http://schemas.microsoft.com/office/powerpoint/2010/main" val="16486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回归问题</a:t>
            </a:r>
            <a:endParaRPr lang="en-US" altLang="zh-CN" sz="2800" b="1" dirty="0" smtClean="0"/>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假设“训练数据”</a:t>
            </a:r>
            <a:endParaRPr lang="en-US" altLang="zh-CN" sz="20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40136192"/>
              </p:ext>
            </p:extLst>
          </p:nvPr>
        </p:nvGraphicFramePr>
        <p:xfrm>
          <a:off x="2989881" y="1728788"/>
          <a:ext cx="1296090" cy="523951"/>
        </p:xfrm>
        <a:graphic>
          <a:graphicData uri="http://schemas.openxmlformats.org/presentationml/2006/ole">
            <mc:AlternateContent xmlns:mc="http://schemas.openxmlformats.org/markup-compatibility/2006">
              <mc:Choice xmlns:v="urn:schemas-microsoft-com:vml" Requires="v">
                <p:oleObj spid="_x0000_s16458" name="Equation" r:id="rId5" imgW="596880" imgH="241200" progId="Equation.DSMT4">
                  <p:embed/>
                </p:oleObj>
              </mc:Choice>
              <mc:Fallback>
                <p:oleObj name="Equation" r:id="rId5" imgW="596880" imgH="241200" progId="Equation.DSMT4">
                  <p:embed/>
                  <p:pic>
                    <p:nvPicPr>
                      <p:cNvPr id="0" name=""/>
                      <p:cNvPicPr/>
                      <p:nvPr/>
                    </p:nvPicPr>
                    <p:blipFill>
                      <a:blip r:embed="rId6"/>
                      <a:stretch>
                        <a:fillRect/>
                      </a:stretch>
                    </p:blipFill>
                    <p:spPr>
                      <a:xfrm>
                        <a:off x="2989881" y="1728788"/>
                        <a:ext cx="1296090" cy="523951"/>
                      </a:xfrm>
                      <a:prstGeom prst="rect">
                        <a:avLst/>
                      </a:prstGeom>
                    </p:spPr>
                  </p:pic>
                </p:oleObj>
              </mc:Fallback>
            </mc:AlternateContent>
          </a:graphicData>
        </a:graphic>
      </p:graphicFrame>
      <p:sp>
        <p:nvSpPr>
          <p:cNvPr id="5" name="矩形 4"/>
          <p:cNvSpPr/>
          <p:nvPr/>
        </p:nvSpPr>
        <p:spPr>
          <a:xfrm>
            <a:off x="550863" y="2474743"/>
            <a:ext cx="10224668" cy="523220"/>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宋体" panose="02010600030101010101" pitchFamily="2" charset="-122"/>
              </a:rPr>
              <a:t>我们试图</a:t>
            </a:r>
            <a:r>
              <a:rPr lang="zh-CN" altLang="en-US" sz="2000" dirty="0" smtClean="0">
                <a:latin typeface="宋体" panose="02010600030101010101" pitchFamily="2" charset="-122"/>
              </a:rPr>
              <a:t>通过上述训练数据，</a:t>
            </a:r>
            <a:r>
              <a:rPr lang="zh-CN" altLang="en-US" sz="2000" dirty="0">
                <a:latin typeface="宋体" panose="02010600030101010101" pitchFamily="2" charset="-122"/>
              </a:rPr>
              <a:t>来学得一个</a:t>
            </a:r>
            <a:r>
              <a:rPr lang="zh-CN" altLang="en-US" sz="2000" dirty="0" smtClean="0">
                <a:latin typeface="宋体" panose="02010600030101010101" pitchFamily="2" charset="-122"/>
              </a:rPr>
              <a:t>函数     ，</a:t>
            </a:r>
            <a:r>
              <a:rPr lang="zh-CN" altLang="en-US" sz="2000" dirty="0">
                <a:latin typeface="宋体" panose="02010600030101010101" pitchFamily="2" charset="-122"/>
              </a:rPr>
              <a:t>并</a:t>
            </a:r>
            <a:r>
              <a:rPr lang="zh-CN" altLang="en-US" sz="2000" dirty="0" smtClean="0">
                <a:latin typeface="宋体" panose="02010600030101010101" pitchFamily="2" charset="-122"/>
              </a:rPr>
              <a:t>以     预测    </a:t>
            </a:r>
            <a:r>
              <a:rPr lang="en-US" altLang="zh-CN" sz="2800" i="1" dirty="0" smtClean="0">
                <a:latin typeface="Times New Roman" panose="02020603050405020304" pitchFamily="18" charset="0"/>
              </a:rPr>
              <a:t> </a:t>
            </a:r>
            <a:r>
              <a:rPr lang="zh-CN" altLang="en-US" sz="2000" dirty="0">
                <a:latin typeface="宋体" panose="02010600030101010101" pitchFamily="2" charset="-122"/>
              </a:rPr>
              <a:t>。</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900209847"/>
              </p:ext>
            </p:extLst>
          </p:nvPr>
        </p:nvGraphicFramePr>
        <p:xfrm>
          <a:off x="6125512" y="2618694"/>
          <a:ext cx="575428" cy="345257"/>
        </p:xfrm>
        <a:graphic>
          <a:graphicData uri="http://schemas.openxmlformats.org/presentationml/2006/ole">
            <mc:AlternateContent xmlns:mc="http://schemas.openxmlformats.org/markup-compatibility/2006">
              <mc:Choice xmlns:v="urn:schemas-microsoft-com:vml" Requires="v">
                <p:oleObj spid="_x0000_s16459" name="Equation" r:id="rId7" imgW="380880" imgH="228600" progId="Equation.DSMT4">
                  <p:embed/>
                </p:oleObj>
              </mc:Choice>
              <mc:Fallback>
                <p:oleObj name="Equation" r:id="rId7" imgW="380880" imgH="228600" progId="Equation.DSMT4">
                  <p:embed/>
                  <p:pic>
                    <p:nvPicPr>
                      <p:cNvPr id="0" name=""/>
                      <p:cNvPicPr/>
                      <p:nvPr/>
                    </p:nvPicPr>
                    <p:blipFill>
                      <a:blip r:embed="rId8"/>
                      <a:stretch>
                        <a:fillRect/>
                      </a:stretch>
                    </p:blipFill>
                    <p:spPr>
                      <a:xfrm>
                        <a:off x="6125512" y="2618694"/>
                        <a:ext cx="575428" cy="345257"/>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266628007"/>
              </p:ext>
            </p:extLst>
          </p:nvPr>
        </p:nvGraphicFramePr>
        <p:xfrm>
          <a:off x="7529585" y="2603180"/>
          <a:ext cx="575428" cy="345257"/>
        </p:xfrm>
        <a:graphic>
          <a:graphicData uri="http://schemas.openxmlformats.org/presentationml/2006/ole">
            <mc:AlternateContent xmlns:mc="http://schemas.openxmlformats.org/markup-compatibility/2006">
              <mc:Choice xmlns:v="urn:schemas-microsoft-com:vml" Requires="v">
                <p:oleObj spid="_x0000_s16460" name="Equation" r:id="rId9" imgW="380880" imgH="228600" progId="Equation.DSMT4">
                  <p:embed/>
                </p:oleObj>
              </mc:Choice>
              <mc:Fallback>
                <p:oleObj name="Equation" r:id="rId9" imgW="380880" imgH="228600" progId="Equation.DSMT4">
                  <p:embed/>
                  <p:pic>
                    <p:nvPicPr>
                      <p:cNvPr id="6" name="对象 5"/>
                      <p:cNvPicPr/>
                      <p:nvPr/>
                    </p:nvPicPr>
                    <p:blipFill>
                      <a:blip r:embed="rId10"/>
                      <a:stretch>
                        <a:fillRect/>
                      </a:stretch>
                    </p:blipFill>
                    <p:spPr>
                      <a:xfrm>
                        <a:off x="7529585" y="2603180"/>
                        <a:ext cx="575428" cy="34525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273404599"/>
              </p:ext>
            </p:extLst>
          </p:nvPr>
        </p:nvGraphicFramePr>
        <p:xfrm>
          <a:off x="8761031" y="2618694"/>
          <a:ext cx="230188" cy="344487"/>
        </p:xfrm>
        <a:graphic>
          <a:graphicData uri="http://schemas.openxmlformats.org/presentationml/2006/ole">
            <mc:AlternateContent xmlns:mc="http://schemas.openxmlformats.org/markup-compatibility/2006">
              <mc:Choice xmlns:v="urn:schemas-microsoft-com:vml" Requires="v">
                <p:oleObj spid="_x0000_s16461" name="Equation" r:id="rId11" imgW="152280" imgH="228600" progId="Equation.DSMT4">
                  <p:embed/>
                </p:oleObj>
              </mc:Choice>
              <mc:Fallback>
                <p:oleObj name="Equation" r:id="rId11" imgW="152280" imgH="228600" progId="Equation.DSMT4">
                  <p:embed/>
                  <p:pic>
                    <p:nvPicPr>
                      <p:cNvPr id="6" name="对象 5"/>
                      <p:cNvPicPr/>
                      <p:nvPr/>
                    </p:nvPicPr>
                    <p:blipFill>
                      <a:blip r:embed="rId12"/>
                      <a:stretch>
                        <a:fillRect/>
                      </a:stretch>
                    </p:blipFill>
                    <p:spPr>
                      <a:xfrm>
                        <a:off x="8761031" y="2618694"/>
                        <a:ext cx="230188" cy="344487"/>
                      </a:xfrm>
                      <a:prstGeom prst="rect">
                        <a:avLst/>
                      </a:prstGeom>
                    </p:spPr>
                  </p:pic>
                </p:oleObj>
              </mc:Fallback>
            </mc:AlternateContent>
          </a:graphicData>
        </a:graphic>
      </p:graphicFrame>
      <p:pic>
        <p:nvPicPr>
          <p:cNvPr id="4" name="图片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8966" y="3159913"/>
            <a:ext cx="1746340" cy="527077"/>
          </a:xfrm>
          <a:prstGeom prst="rect">
            <a:avLst/>
          </a:prstGeom>
        </p:spPr>
      </p:pic>
      <p:sp>
        <p:nvSpPr>
          <p:cNvPr id="7" name="矩形 6"/>
          <p:cNvSpPr/>
          <p:nvPr/>
        </p:nvSpPr>
        <p:spPr>
          <a:xfrm>
            <a:off x="573971" y="3219967"/>
            <a:ext cx="1813317" cy="400110"/>
          </a:xfrm>
          <a:prstGeom prst="rect">
            <a:avLst/>
          </a:prstGeom>
        </p:spPr>
        <p:txBody>
          <a:bodyPr wrap="none">
            <a:spAutoFit/>
          </a:bodyPr>
          <a:lstStyle/>
          <a:p>
            <a:pPr marL="342900" indent="-342900">
              <a:buFont typeface="Arial" panose="020B0604020202020204" pitchFamily="34" charset="0"/>
              <a:buChar char="•"/>
            </a:pPr>
            <a:r>
              <a:rPr lang="zh-CN" altLang="en-US" sz="2000" dirty="0" smtClean="0">
                <a:latin typeface="宋体" panose="02010600030101010101" pitchFamily="2" charset="-122"/>
              </a:rPr>
              <a:t>一般化假设</a:t>
            </a:r>
            <a:endParaRPr lang="zh-CN" altLang="en-US" dirty="0"/>
          </a:p>
        </p:txBody>
      </p:sp>
      <p:sp>
        <p:nvSpPr>
          <p:cNvPr id="15" name="矩形 14"/>
          <p:cNvSpPr/>
          <p:nvPr/>
        </p:nvSpPr>
        <p:spPr>
          <a:xfrm>
            <a:off x="573971" y="3888125"/>
            <a:ext cx="8481809" cy="400110"/>
          </a:xfrm>
          <a:prstGeom prst="rect">
            <a:avLst/>
          </a:prstGeom>
        </p:spPr>
        <p:txBody>
          <a:bodyPr wrap="none">
            <a:spAutoFit/>
          </a:bodyPr>
          <a:lstStyle/>
          <a:p>
            <a:pPr marL="342900" indent="-342900">
              <a:buFont typeface="Arial" panose="020B0604020202020204" pitchFamily="34" charset="0"/>
              <a:buChar char="•"/>
            </a:pPr>
            <a:r>
              <a:rPr lang="zh-CN" altLang="en-US" sz="2000" dirty="0" smtClean="0"/>
              <a:t>在训练集上构建的统计规律，到了新的样本集（测试集）是否依然存在</a:t>
            </a:r>
            <a:endParaRPr lang="zh-CN" altLang="en-US" sz="2000" dirty="0"/>
          </a:p>
        </p:txBody>
      </p:sp>
    </p:spTree>
    <p:extLst>
      <p:ext uri="{BB962C8B-B14F-4D97-AF65-F5344CB8AC3E}">
        <p14:creationId xmlns:p14="http://schemas.microsoft.com/office/powerpoint/2010/main" val="530852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经济学代表性应用</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smtClean="0"/>
          </a:p>
        </p:txBody>
      </p:sp>
      <p:sp>
        <p:nvSpPr>
          <p:cNvPr id="2" name="矩形 1"/>
          <p:cNvSpPr>
            <a:spLocks noChangeArrowheads="1"/>
          </p:cNvSpPr>
          <p:nvPr/>
        </p:nvSpPr>
        <p:spPr bwMode="auto">
          <a:xfrm>
            <a:off x="552876" y="803351"/>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助力对照组构造</a:t>
            </a:r>
            <a:endParaRPr lang="en-US" altLang="zh-CN" sz="2800" b="1" dirty="0"/>
          </a:p>
        </p:txBody>
      </p:sp>
      <p:sp>
        <p:nvSpPr>
          <p:cNvPr id="13" name="矩形 12"/>
          <p:cNvSpPr/>
          <p:nvPr/>
        </p:nvSpPr>
        <p:spPr>
          <a:xfrm>
            <a:off x="3180250" y="2308351"/>
            <a:ext cx="184731" cy="415498"/>
          </a:xfrm>
          <a:prstGeom prst="rect">
            <a:avLst/>
          </a:prstGeom>
        </p:spPr>
        <p:txBody>
          <a:bodyPr wrap="none">
            <a:spAutoFit/>
          </a:bodyPr>
          <a:lstStyle/>
          <a:p>
            <a:endParaRPr lang="zh-CN" altLang="en-US" dirty="0"/>
          </a:p>
        </p:txBody>
      </p:sp>
      <p:sp>
        <p:nvSpPr>
          <p:cNvPr id="11" name="内容占位符 2"/>
          <p:cNvSpPr>
            <a:spLocks noGrp="1"/>
          </p:cNvSpPr>
          <p:nvPr>
            <p:ph idx="1"/>
          </p:nvPr>
        </p:nvSpPr>
        <p:spPr>
          <a:xfrm>
            <a:off x="534670" y="1404367"/>
            <a:ext cx="9624060" cy="4990084"/>
          </a:xfrm>
        </p:spPr>
        <p:txBody>
          <a:bodyPr>
            <a:normAutofit/>
          </a:bodyPr>
          <a:lstStyle/>
          <a:p>
            <a:r>
              <a:rPr lang="en-US" altLang="zh-CN" sz="2000" dirty="0" err="1">
                <a:latin typeface="Times New Roman" panose="02020603050405020304" pitchFamily="18" charset="0"/>
                <a:cs typeface="Times New Roman" panose="02020603050405020304" pitchFamily="18" charset="0"/>
              </a:rPr>
              <a:t>Guo</a:t>
            </a:r>
            <a:r>
              <a:rPr lang="en-US" altLang="zh-CN" sz="2000" dirty="0">
                <a:latin typeface="Times New Roman" panose="02020603050405020304" pitchFamily="18" charset="0"/>
                <a:cs typeface="Times New Roman" panose="02020603050405020304" pitchFamily="18" charset="0"/>
              </a:rPr>
              <a:t> and Zhang</a:t>
            </a:r>
            <a:r>
              <a:rPr lang="zh-CN" altLang="zh-CN" sz="2000" dirty="0">
                <a:latin typeface="Times New Roman" panose="02020603050405020304" pitchFamily="18" charset="0"/>
              </a:rPr>
              <a:t>（</a:t>
            </a:r>
            <a:r>
              <a:rPr lang="en-US" altLang="zh-CN" sz="2000" dirty="0">
                <a:latin typeface="Times New Roman" panose="02020603050405020304" pitchFamily="18" charset="0"/>
              </a:rPr>
              <a:t>2019</a:t>
            </a:r>
            <a:r>
              <a:rPr lang="zh-CN" altLang="zh-CN" sz="2000" dirty="0">
                <a:latin typeface="Times New Roman" panose="02020603050405020304" pitchFamily="18" charset="0"/>
              </a:rPr>
              <a:t>）在研究襄樊市更名为襄阳市对经济增长的影响时，也使用了机器学习算法（</a:t>
            </a:r>
            <a:r>
              <a:rPr lang="en-US" altLang="zh-CN" sz="2000" dirty="0">
                <a:latin typeface="Times New Roman" panose="02020603050405020304" pitchFamily="18" charset="0"/>
                <a:cs typeface="Times New Roman" panose="02020603050405020304" pitchFamily="18" charset="0"/>
              </a:rPr>
              <a:t>Lasso</a:t>
            </a:r>
            <a:r>
              <a:rPr lang="zh-CN" altLang="zh-CN"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Elastic net</a:t>
            </a:r>
            <a:r>
              <a:rPr lang="zh-CN" altLang="zh-CN" sz="2000" dirty="0">
                <a:latin typeface="Times New Roman" panose="02020603050405020304" pitchFamily="18" charset="0"/>
              </a:rPr>
              <a:t>）进行控制个体的筛选，以便为襄樊市合成出一个更好的对照组。</a:t>
            </a:r>
            <a:endParaRPr lang="zh-CN" altLang="en-US" sz="20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479" y="2446985"/>
            <a:ext cx="6336494" cy="4224330"/>
          </a:xfrm>
          <a:prstGeom prst="rect">
            <a:avLst/>
          </a:prstGeom>
        </p:spPr>
      </p:pic>
    </p:spTree>
    <p:extLst>
      <p:ext uri="{BB962C8B-B14F-4D97-AF65-F5344CB8AC3E}">
        <p14:creationId xmlns:p14="http://schemas.microsoft.com/office/powerpoint/2010/main" val="8611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61</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7461" y="80846"/>
            <a:ext cx="2201419" cy="108925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回归系数</a:t>
            </a:r>
            <a:endParaRPr lang="en-US" altLang="zh-CN" sz="2800" b="1" dirty="0" smtClean="0"/>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smtClean="0">
                <a:solidFill>
                  <a:prstClr val="black"/>
                </a:solidFill>
                <a:latin typeface="Times New Roman" panose="02020603050405020304" pitchFamily="18" charset="0"/>
                <a:cs typeface="Times New Roman" panose="02020603050405020304" pitchFamily="18" charset="0"/>
              </a:rPr>
              <a:t>假定</a:t>
            </a:r>
            <a:r>
              <a:rPr lang="zh-CN" altLang="en-US" sz="2000" dirty="0">
                <a:solidFill>
                  <a:prstClr val="black"/>
                </a:solidFill>
                <a:latin typeface="Times New Roman" panose="02020603050405020304" pitchFamily="18" charset="0"/>
                <a:cs typeface="Times New Roman" panose="02020603050405020304" pitchFamily="18" charset="0"/>
              </a:rPr>
              <a:t>响应变量</a:t>
            </a:r>
            <a:r>
              <a:rPr lang="en-US" altLang="zh-CN" sz="2000" dirty="0">
                <a:solidFill>
                  <a:prstClr val="black"/>
                </a:solidFill>
                <a:latin typeface="Times New Roman" panose="02020603050405020304" pitchFamily="18" charset="0"/>
                <a:cs typeface="Times New Roman" panose="02020603050405020304" pitchFamily="18" charset="0"/>
              </a:rPr>
              <a:t>Y</a:t>
            </a:r>
            <a:r>
              <a:rPr lang="zh-CN" altLang="en-US" sz="2000" dirty="0">
                <a:solidFill>
                  <a:prstClr val="black"/>
                </a:solidFill>
                <a:latin typeface="Times New Roman" panose="02020603050405020304" pitchFamily="18" charset="0"/>
                <a:cs typeface="Times New Roman" panose="02020603050405020304" pitchFamily="18" charset="0"/>
              </a:rPr>
              <a:t>和特征变量</a:t>
            </a:r>
            <a:r>
              <a:rPr lang="en-US" altLang="zh-CN" sz="2000" dirty="0">
                <a:solidFill>
                  <a:prstClr val="black"/>
                </a:solidFill>
                <a:latin typeface="Times New Roman" panose="02020603050405020304" pitchFamily="18" charset="0"/>
                <a:cs typeface="Times New Roman" panose="02020603050405020304" pitchFamily="18" charset="0"/>
              </a:rPr>
              <a:t>X</a:t>
            </a:r>
            <a:r>
              <a:rPr lang="zh-CN" altLang="en-US" sz="2000" dirty="0">
                <a:solidFill>
                  <a:prstClr val="black"/>
                </a:solidFill>
                <a:latin typeface="Times New Roman" panose="02020603050405020304" pitchFamily="18" charset="0"/>
                <a:cs typeface="Times New Roman" panose="02020603050405020304" pitchFamily="18" charset="0"/>
              </a:rPr>
              <a:t>的关系满足如下线性条件：</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866" y="2557085"/>
            <a:ext cx="6892124" cy="79997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861" y="3827020"/>
            <a:ext cx="7992888" cy="892607"/>
          </a:xfrm>
          <a:prstGeom prst="rect">
            <a:avLst/>
          </a:prstGeom>
        </p:spPr>
      </p:pic>
    </p:spTree>
    <p:extLst>
      <p:ext uri="{BB962C8B-B14F-4D97-AF65-F5344CB8AC3E}">
        <p14:creationId xmlns:p14="http://schemas.microsoft.com/office/powerpoint/2010/main" val="204993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最小二乘法</a:t>
            </a:r>
            <a:endParaRPr lang="en-US" altLang="zh-CN" sz="2800" b="1" dirty="0" smtClean="0"/>
          </a:p>
          <a:p>
            <a:pPr marL="342900" indent="-342900" defTabSz="1042988" eaLnBrk="1" hangingPunct="1">
              <a:lnSpc>
                <a:spcPct val="150000"/>
              </a:lnSpc>
              <a:spcBef>
                <a:spcPct val="20000"/>
              </a:spcBef>
              <a:buSzPct val="150000"/>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通过最小化误差的平方和寻找数据的最佳函数匹配</a:t>
            </a:r>
            <a:endParaRPr lang="en-US" altLang="zh-CN" sz="20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5303151" y="2334187"/>
            <a:ext cx="5417369" cy="3662521"/>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37" y="2637739"/>
            <a:ext cx="3765744" cy="1022403"/>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6" y="4581874"/>
            <a:ext cx="1974951" cy="692186"/>
          </a:xfrm>
          <a:prstGeom prst="rect">
            <a:avLst/>
          </a:prstGeom>
        </p:spPr>
      </p:pic>
      <p:sp>
        <p:nvSpPr>
          <p:cNvPr id="5" name="矩形 4"/>
          <p:cNvSpPr/>
          <p:nvPr/>
        </p:nvSpPr>
        <p:spPr>
          <a:xfrm>
            <a:off x="694831" y="4165447"/>
            <a:ext cx="3352200" cy="40011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prstClr val="black"/>
                </a:solidFill>
                <a:latin typeface="Times New Roman" panose="02020603050405020304" pitchFamily="18" charset="0"/>
                <a:cs typeface="Times New Roman" panose="02020603050405020304" pitchFamily="18" charset="0"/>
              </a:rPr>
              <a:t>在满足一些基本条件后</a:t>
            </a:r>
            <a:r>
              <a:rPr lang="zh-CN" altLang="en-US" sz="2000" dirty="0" smtClean="0">
                <a:solidFill>
                  <a:prstClr val="black"/>
                </a:solidFill>
                <a:latin typeface="Times New Roman" panose="02020603050405020304" pitchFamily="18" charset="0"/>
                <a:cs typeface="Times New Roman" panose="02020603050405020304" pitchFamily="18" charset="0"/>
              </a:rPr>
              <a:t>：</a:t>
            </a:r>
            <a:endParaRPr lang="zh-CN" altLang="en-US" sz="2000" dirty="0"/>
          </a:p>
        </p:txBody>
      </p:sp>
    </p:spTree>
    <p:extLst>
      <p:ext uri="{BB962C8B-B14F-4D97-AF65-F5344CB8AC3E}">
        <p14:creationId xmlns:p14="http://schemas.microsoft.com/office/powerpoint/2010/main" val="329115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线性回归</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线性回归的</a:t>
            </a:r>
            <a:r>
              <a:rPr lang="zh-CN" altLang="en-US" sz="2800" b="1" dirty="0" smtClean="0"/>
              <a:t>优势</a:t>
            </a:r>
            <a:endParaRPr lang="en-US" altLang="zh-CN" sz="2800" b="1" dirty="0" smtClean="0"/>
          </a:p>
        </p:txBody>
      </p:sp>
      <p:sp>
        <p:nvSpPr>
          <p:cNvPr id="10" name="内容占位符 7">
            <a:extLst>
              <a:ext uri="{FF2B5EF4-FFF2-40B4-BE49-F238E27FC236}">
                <a16:creationId xmlns:a16="http://schemas.microsoft.com/office/drawing/2014/main" id="{AD1A28FF-4585-4A60-A463-7325417C8652}"/>
              </a:ext>
            </a:extLst>
          </p:cNvPr>
          <p:cNvSpPr>
            <a:spLocks noGrp="1"/>
          </p:cNvSpPr>
          <p:nvPr>
            <p:ph idx="1"/>
          </p:nvPr>
        </p:nvSpPr>
        <p:spPr>
          <a:xfrm>
            <a:off x="506013" y="1728788"/>
            <a:ext cx="10845557" cy="4221181"/>
          </a:xfrm>
        </p:spPr>
        <p:txBody>
          <a:bodyPr>
            <a:normAutofit fontScale="77500" lnSpcReduction="20000"/>
          </a:bodyPr>
          <a:lstStyle/>
          <a:p>
            <a:pPr marL="390525" lvl="1" indent="-390525">
              <a:lnSpc>
                <a:spcPct val="170000"/>
              </a:lnSpc>
              <a:spcBef>
                <a:spcPts val="0"/>
              </a:spcBef>
              <a:buFont typeface="Arial" panose="020B0604020202020204" pitchFamily="34" charset="0"/>
              <a:buChar char="•"/>
            </a:pPr>
            <a:r>
              <a:rPr lang="zh-CN" alt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为何使用线性模型？难道世界不是非线性的（</a:t>
            </a:r>
            <a:r>
              <a:rPr lang="en-US" altLang="zh-CN"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nonlinear</a:t>
            </a:r>
            <a:r>
              <a:rPr lang="zh-CN" alt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）吗？总结起来，线性模型有以下优点。</a:t>
            </a:r>
            <a:endParaRPr lang="en-US" altLang="zh-CN"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1">
              <a:lnSpc>
                <a:spcPct val="120000"/>
              </a:lnSpc>
              <a:spcBef>
                <a:spcPts val="0"/>
              </a:spcBef>
              <a:buFont typeface="Arial" panose="020B0604020202020204" pitchFamily="34" charset="0"/>
              <a:buChar char="•"/>
            </a:pPr>
            <a:r>
              <a:rPr lang="zh-CN" altLang="en-US" sz="2200" dirty="0" smtClean="0"/>
              <a:t>线性模型</a:t>
            </a:r>
            <a:r>
              <a:rPr lang="zh-CN" altLang="en-US" sz="2200" dirty="0"/>
              <a:t>十分简单，且易于</a:t>
            </a:r>
            <a:r>
              <a:rPr lang="zh-CN" altLang="en-US" sz="2200" dirty="0" smtClean="0"/>
              <a:t>解释（</a:t>
            </a:r>
            <a:r>
              <a:rPr lang="en-US" altLang="zh-CN" sz="2200" dirty="0" smtClean="0">
                <a:latin typeface="Times New Roman" panose="02020603050405020304" pitchFamily="18" charset="0"/>
                <a:cs typeface="Times New Roman" panose="02020603050405020304" pitchFamily="18" charset="0"/>
              </a:rPr>
              <a:t>interpretable</a:t>
            </a:r>
            <a:r>
              <a:rPr lang="zh-CN" altLang="en-US" sz="2200" dirty="0"/>
              <a:t>）</a:t>
            </a:r>
            <a:r>
              <a:rPr lang="zh-CN" altLang="en-US" sz="2200" dirty="0" smtClean="0"/>
              <a:t>。</a:t>
            </a:r>
            <a:r>
              <a:rPr lang="zh-CN" altLang="en-US" sz="2200" dirty="0"/>
              <a:t>在线性模型的假设下，每个变量</a:t>
            </a:r>
            <a:r>
              <a:rPr lang="en-US" altLang="zh-CN" sz="2200" i="1" dirty="0"/>
              <a:t>x</a:t>
            </a:r>
            <a:r>
              <a:rPr lang="zh-CN" altLang="en-US" sz="2200" dirty="0"/>
              <a:t>对于响应变量</a:t>
            </a:r>
            <a:r>
              <a:rPr lang="en-US" altLang="zh-CN" sz="2200" i="1" dirty="0"/>
              <a:t>y</a:t>
            </a:r>
            <a:r>
              <a:rPr lang="zh-CN" altLang="en-US" sz="2200" dirty="0"/>
              <a:t>的</a:t>
            </a:r>
            <a:r>
              <a:rPr lang="zh-CN" altLang="en-US" sz="2200" dirty="0" smtClean="0"/>
              <a:t>边际效应（</a:t>
            </a:r>
            <a:r>
              <a:rPr lang="en-US" altLang="zh-CN" sz="2200" dirty="0" smtClean="0">
                <a:latin typeface="Times New Roman" panose="02020603050405020304" pitchFamily="18" charset="0"/>
                <a:cs typeface="Times New Roman" panose="02020603050405020304" pitchFamily="18" charset="0"/>
              </a:rPr>
              <a:t>marginal effect</a:t>
            </a:r>
            <a:r>
              <a:rPr lang="zh-CN" altLang="en-US" sz="2200" dirty="0"/>
              <a:t>）</a:t>
            </a:r>
            <a:r>
              <a:rPr lang="zh-CN" altLang="en-US" sz="2200" dirty="0" smtClean="0"/>
              <a:t>均</a:t>
            </a:r>
            <a:r>
              <a:rPr lang="zh-CN" altLang="en-US" sz="2200" dirty="0"/>
              <a:t>为常数。</a:t>
            </a:r>
            <a:endParaRPr lang="en-US" altLang="zh-CN" sz="2200" dirty="0"/>
          </a:p>
          <a:p>
            <a:pPr>
              <a:lnSpc>
                <a:spcPct val="120000"/>
              </a:lnSpc>
              <a:spcBef>
                <a:spcPts val="0"/>
              </a:spcBef>
            </a:pPr>
            <a:endParaRPr lang="en-US" altLang="zh-CN" sz="2200" dirty="0"/>
          </a:p>
          <a:p>
            <a:pPr lvl="1">
              <a:lnSpc>
                <a:spcPct val="120000"/>
              </a:lnSpc>
              <a:spcBef>
                <a:spcPts val="0"/>
              </a:spcBef>
              <a:buFont typeface="Arial" panose="020B0604020202020204" pitchFamily="34" charset="0"/>
              <a:buChar char="•"/>
            </a:pPr>
            <a:r>
              <a:rPr lang="zh-CN" altLang="en-US" sz="2200" dirty="0"/>
              <a:t>即使</a:t>
            </a:r>
            <a:r>
              <a:rPr lang="en-US" altLang="zh-CN" sz="2200" dirty="0"/>
              <a:t>f(x, β)</a:t>
            </a:r>
            <a:r>
              <a:rPr lang="zh-CN" altLang="en-US" sz="2200" dirty="0"/>
              <a:t>为非线性函数，在足够小的局部，一般也可用线性函数来近似</a:t>
            </a:r>
            <a:r>
              <a:rPr lang="en-US" altLang="zh-CN" sz="2200" dirty="0"/>
              <a:t>:</a:t>
            </a:r>
            <a:r>
              <a:rPr lang="zh-CN" altLang="en-US" sz="2200" dirty="0"/>
              <a:t>一阶泰勒展开</a:t>
            </a:r>
            <a:r>
              <a:rPr lang="en-US" altLang="zh-CN" sz="2200" dirty="0"/>
              <a:t>(Taylor expansion</a:t>
            </a:r>
            <a:r>
              <a:rPr lang="en-US" altLang="zh-CN" sz="2200" dirty="0" smtClean="0"/>
              <a:t>)</a:t>
            </a:r>
            <a:endParaRPr lang="en-US" altLang="zh-CN" sz="2200" dirty="0"/>
          </a:p>
          <a:p>
            <a:pPr lvl="1">
              <a:lnSpc>
                <a:spcPct val="120000"/>
              </a:lnSpc>
              <a:spcBef>
                <a:spcPts val="0"/>
              </a:spcBef>
              <a:buFont typeface="Arial" panose="020B0604020202020204" pitchFamily="34" charset="0"/>
              <a:buChar char="•"/>
            </a:pPr>
            <a:endParaRPr lang="en-US" altLang="zh-CN" sz="2200" dirty="0"/>
          </a:p>
          <a:p>
            <a:pPr lvl="1">
              <a:lnSpc>
                <a:spcPct val="120000"/>
              </a:lnSpc>
              <a:spcBef>
                <a:spcPts val="0"/>
              </a:spcBef>
              <a:buFont typeface="Arial" panose="020B0604020202020204" pitchFamily="34" charset="0"/>
              <a:buChar char="•"/>
            </a:pPr>
            <a:r>
              <a:rPr lang="zh-CN" altLang="en-US" sz="2200" dirty="0"/>
              <a:t>线性模型虽然简单，但可作为复杂模型的组成部分。因此，从线性模型入手，有助于理解机器学习的思想与方法</a:t>
            </a:r>
            <a:r>
              <a:rPr lang="zh-CN" altLang="en-US" sz="2200" dirty="0" smtClean="0"/>
              <a:t>。</a:t>
            </a:r>
            <a:endParaRPr lang="en-US" altLang="zh-CN" sz="2200" dirty="0" smtClean="0"/>
          </a:p>
          <a:p>
            <a:pPr lvl="1">
              <a:lnSpc>
                <a:spcPct val="120000"/>
              </a:lnSpc>
              <a:spcBef>
                <a:spcPts val="0"/>
              </a:spcBef>
              <a:buFont typeface="Arial" panose="020B0604020202020204" pitchFamily="34" charset="0"/>
              <a:buChar char="•"/>
            </a:pPr>
            <a:endParaRPr lang="en-US" altLang="zh-CN" sz="2200" dirty="0"/>
          </a:p>
          <a:p>
            <a:pPr lvl="1">
              <a:lnSpc>
                <a:spcPct val="120000"/>
              </a:lnSpc>
              <a:spcBef>
                <a:spcPts val="0"/>
              </a:spcBef>
              <a:buFont typeface="Arial" panose="020B0604020202020204" pitchFamily="34" charset="0"/>
              <a:buChar char="•"/>
            </a:pPr>
            <a:r>
              <a:rPr lang="zh-CN" altLang="en-US" sz="2200" dirty="0"/>
              <a:t>有些现象本身就是近似于线性的。</a:t>
            </a:r>
            <a:endParaRPr lang="en-US" altLang="zh-CN" sz="2200" dirty="0"/>
          </a:p>
          <a:p>
            <a:pPr lvl="1">
              <a:lnSpc>
                <a:spcPct val="120000"/>
              </a:lnSpc>
            </a:pPr>
            <a:endParaRPr lang="en-US" altLang="zh-CN" sz="2600" dirty="0"/>
          </a:p>
          <a:p>
            <a:pPr marL="390525" lvl="1" indent="-390525">
              <a:lnSpc>
                <a:spcPct val="170000"/>
              </a:lnSpc>
              <a:spcBef>
                <a:spcPts val="0"/>
              </a:spcBef>
              <a:buFont typeface="Arial" panose="020B0604020202020204" pitchFamily="34" charset="0"/>
              <a:buChar char="•"/>
            </a:pPr>
            <a:r>
              <a:rPr lang="zh-CN" alt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那么线性模型预测性能如何呢？</a:t>
            </a:r>
          </a:p>
          <a:p>
            <a:pPr>
              <a:lnSpc>
                <a:spcPct val="120000"/>
              </a:lnSpc>
            </a:pPr>
            <a:endParaRPr lang="zh-CN" altLang="en-US" sz="3700" dirty="0"/>
          </a:p>
        </p:txBody>
      </p:sp>
    </p:spTree>
    <p:extLst>
      <p:ext uri="{BB962C8B-B14F-4D97-AF65-F5344CB8AC3E}">
        <p14:creationId xmlns:p14="http://schemas.microsoft.com/office/powerpoint/2010/main" val="17228475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TotalTime>
  <Pages>0</Pages>
  <Words>6278</Words>
  <Characters>0</Characters>
  <Application>Microsoft Office PowerPoint</Application>
  <DocSecurity>0</DocSecurity>
  <PresentationFormat>自定义</PresentationFormat>
  <Lines>0</Lines>
  <Paragraphs>573</Paragraphs>
  <Slides>61</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61</vt:i4>
      </vt:variant>
    </vt:vector>
  </HeadingPairs>
  <TitlesOfParts>
    <vt:vector size="73" baseType="lpstr">
      <vt:lpstr>华文中宋</vt:lpstr>
      <vt:lpstr>楷体</vt:lpstr>
      <vt:lpstr>宋体</vt:lpstr>
      <vt:lpstr>Microsoft YaHei</vt:lpstr>
      <vt:lpstr>Microsoft YaHei</vt:lpstr>
      <vt:lpstr>Arial</vt:lpstr>
      <vt:lpstr>Calibri</vt:lpstr>
      <vt:lpstr>Cambria Math</vt:lpstr>
      <vt:lpstr>Times New Roman</vt:lpstr>
      <vt:lpstr>Office 主题</vt:lpstr>
      <vt:lpstr>Equation</vt:lpstr>
      <vt:lpstr>Visio.Drawing.15</vt:lpstr>
      <vt:lpstr>第2讲 线性回归与惩罚回归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507</cp:revision>
  <dcterms:created xsi:type="dcterms:W3CDTF">2016-12-19T01:38:00Z</dcterms:created>
  <dcterms:modified xsi:type="dcterms:W3CDTF">2023-08-30T12:55:26Z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