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9"/>
  </p:notesMasterIdLst>
  <p:sldIdLst>
    <p:sldId id="256" r:id="rId2"/>
    <p:sldId id="644" r:id="rId3"/>
    <p:sldId id="645" r:id="rId4"/>
    <p:sldId id="343" r:id="rId5"/>
    <p:sldId id="643" r:id="rId6"/>
    <p:sldId id="546" r:id="rId7"/>
    <p:sldId id="646" r:id="rId8"/>
    <p:sldId id="647" r:id="rId9"/>
    <p:sldId id="648" r:id="rId10"/>
    <p:sldId id="649" r:id="rId11"/>
    <p:sldId id="650" r:id="rId12"/>
    <p:sldId id="651" r:id="rId13"/>
    <p:sldId id="652" r:id="rId14"/>
    <p:sldId id="653" r:id="rId15"/>
    <p:sldId id="654" r:id="rId16"/>
    <p:sldId id="655" r:id="rId17"/>
    <p:sldId id="656" r:id="rId18"/>
    <p:sldId id="657" r:id="rId19"/>
    <p:sldId id="658" r:id="rId20"/>
    <p:sldId id="659" r:id="rId21"/>
    <p:sldId id="660" r:id="rId22"/>
    <p:sldId id="661" r:id="rId23"/>
    <p:sldId id="662" r:id="rId24"/>
    <p:sldId id="663" r:id="rId25"/>
    <p:sldId id="664" r:id="rId26"/>
    <p:sldId id="665" r:id="rId27"/>
    <p:sldId id="666" r:id="rId28"/>
    <p:sldId id="667" r:id="rId29"/>
    <p:sldId id="668" r:id="rId30"/>
    <p:sldId id="670" r:id="rId31"/>
    <p:sldId id="669" r:id="rId32"/>
    <p:sldId id="671" r:id="rId33"/>
    <p:sldId id="672" r:id="rId34"/>
    <p:sldId id="673" r:id="rId35"/>
    <p:sldId id="674" r:id="rId36"/>
    <p:sldId id="675" r:id="rId37"/>
    <p:sldId id="676" r:id="rId38"/>
    <p:sldId id="677" r:id="rId39"/>
    <p:sldId id="678" r:id="rId40"/>
    <p:sldId id="679" r:id="rId41"/>
    <p:sldId id="680" r:id="rId42"/>
    <p:sldId id="681" r:id="rId43"/>
    <p:sldId id="682" r:id="rId44"/>
    <p:sldId id="683" r:id="rId45"/>
    <p:sldId id="684" r:id="rId46"/>
    <p:sldId id="685" r:id="rId47"/>
    <p:sldId id="686" r:id="rId48"/>
    <p:sldId id="687" r:id="rId49"/>
    <p:sldId id="688" r:id="rId50"/>
    <p:sldId id="689" r:id="rId51"/>
    <p:sldId id="690" r:id="rId52"/>
    <p:sldId id="691" r:id="rId53"/>
    <p:sldId id="692" r:id="rId54"/>
    <p:sldId id="693" r:id="rId55"/>
    <p:sldId id="694" r:id="rId56"/>
    <p:sldId id="695" r:id="rId57"/>
    <p:sldId id="696" r:id="rId58"/>
    <p:sldId id="697" r:id="rId59"/>
    <p:sldId id="698" r:id="rId60"/>
    <p:sldId id="699" r:id="rId61"/>
    <p:sldId id="700" r:id="rId62"/>
    <p:sldId id="701" r:id="rId63"/>
    <p:sldId id="702" r:id="rId64"/>
    <p:sldId id="703" r:id="rId65"/>
    <p:sldId id="704" r:id="rId66"/>
    <p:sldId id="705" r:id="rId67"/>
    <p:sldId id="706" r:id="rId68"/>
    <p:sldId id="707" r:id="rId69"/>
    <p:sldId id="708" r:id="rId70"/>
    <p:sldId id="709" r:id="rId71"/>
    <p:sldId id="710" r:id="rId72"/>
    <p:sldId id="711" r:id="rId73"/>
    <p:sldId id="712" r:id="rId74"/>
    <p:sldId id="713" r:id="rId75"/>
    <p:sldId id="715" r:id="rId76"/>
    <p:sldId id="714" r:id="rId77"/>
    <p:sldId id="716" r:id="rId78"/>
    <p:sldId id="717" r:id="rId79"/>
    <p:sldId id="718" r:id="rId80"/>
    <p:sldId id="719" r:id="rId81"/>
    <p:sldId id="720" r:id="rId82"/>
    <p:sldId id="721" r:id="rId83"/>
    <p:sldId id="722" r:id="rId84"/>
    <p:sldId id="723" r:id="rId85"/>
    <p:sldId id="724" r:id="rId86"/>
    <p:sldId id="725" r:id="rId87"/>
    <p:sldId id="726" r:id="rId88"/>
    <p:sldId id="727" r:id="rId89"/>
    <p:sldId id="728" r:id="rId90"/>
    <p:sldId id="729" r:id="rId91"/>
    <p:sldId id="730" r:id="rId92"/>
    <p:sldId id="731" r:id="rId93"/>
    <p:sldId id="732" r:id="rId94"/>
    <p:sldId id="733" r:id="rId95"/>
    <p:sldId id="734" r:id="rId96"/>
    <p:sldId id="735" r:id="rId97"/>
    <p:sldId id="736" r:id="rId98"/>
    <p:sldId id="737" r:id="rId99"/>
    <p:sldId id="738" r:id="rId100"/>
    <p:sldId id="739" r:id="rId101"/>
    <p:sldId id="740" r:id="rId102"/>
    <p:sldId id="741" r:id="rId103"/>
    <p:sldId id="743" r:id="rId104"/>
    <p:sldId id="742" r:id="rId105"/>
    <p:sldId id="744" r:id="rId106"/>
    <p:sldId id="745" r:id="rId107"/>
    <p:sldId id="746" r:id="rId108"/>
    <p:sldId id="747" r:id="rId109"/>
    <p:sldId id="748" r:id="rId110"/>
    <p:sldId id="749" r:id="rId111"/>
    <p:sldId id="750" r:id="rId112"/>
    <p:sldId id="751" r:id="rId113"/>
    <p:sldId id="752" r:id="rId114"/>
    <p:sldId id="753" r:id="rId115"/>
    <p:sldId id="754" r:id="rId116"/>
    <p:sldId id="755" r:id="rId117"/>
    <p:sldId id="258" r:id="rId118"/>
  </p:sldIdLst>
  <p:sldSz cx="12190413" cy="6859588"/>
  <p:notesSz cx="6858000" cy="9144000"/>
  <p:defaultTextStyle>
    <a:defPPr>
      <a:defRPr lang="zh-CN"/>
    </a:defPPr>
    <a:lvl1pPr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1pPr>
    <a:lvl2pPr marL="520700" indent="-63500"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2pPr>
    <a:lvl3pPr marL="1042988" indent="-128588"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3pPr>
    <a:lvl4pPr marL="1565275" indent="-193675"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4pPr>
    <a:lvl5pPr marL="2085975" indent="-257175"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a:srgbClr val="970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11" autoAdjust="0"/>
    <p:restoredTop sz="94660" autoAdjust="0"/>
  </p:normalViewPr>
  <p:slideViewPr>
    <p:cSldViewPr>
      <p:cViewPr varScale="1">
        <p:scale>
          <a:sx n="66" d="100"/>
          <a:sy n="66" d="100"/>
        </p:scale>
        <p:origin x="460" y="36"/>
      </p:cViewPr>
      <p:guideLst>
        <p:guide orient="horz" pos="2160"/>
        <p:guide pos="3866"/>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8.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8.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wmf"/><Relationship Id="rId5" Type="http://schemas.openxmlformats.org/officeDocument/2006/relationships/image" Target="../media/image92.wmf"/><Relationship Id="rId4" Type="http://schemas.openxmlformats.org/officeDocument/2006/relationships/image" Target="../media/image91.wmf"/></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42670" eaLnBrk="1"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42670" eaLnBrk="1" hangingPunct="1">
              <a:buFont typeface="Arial" panose="020B0604020202020204" pitchFamily="34" charset="0"/>
              <a:buNone/>
              <a:defRPr sz="1200" noProof="1"/>
            </a:lvl1pPr>
          </a:lstStyle>
          <a:p>
            <a:pPr>
              <a:defRPr/>
            </a:pPr>
            <a:endParaRPr lang="zh-CN" altLang="en-US"/>
          </a:p>
        </p:txBody>
      </p:sp>
      <p:sp>
        <p:nvSpPr>
          <p:cNvPr id="2052" name="幻灯片图像占位符 3"/>
          <p:cNvSpPr>
            <a:spLocks noGrp="1" noRot="1" noChangeAspect="1" noChangeArrowheads="1"/>
          </p:cNvSpPr>
          <p:nvPr>
            <p:ph type="sldImg" idx="4294967295"/>
          </p:nvPr>
        </p:nvSpPr>
        <p:spPr bwMode="auto">
          <a:xfrm>
            <a:off x="687388" y="1143000"/>
            <a:ext cx="5483225" cy="30861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53"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42670" eaLnBrk="1" hangingPunct="1">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defTabSz="1042670" eaLnBrk="0" hangingPunct="0">
              <a:buFont typeface="Arial" panose="020B0604020202020204" pitchFamily="34" charset="0"/>
              <a:buNone/>
              <a:defRPr sz="1200"/>
            </a:lvl1pPr>
          </a:lstStyle>
          <a:p>
            <a:pPr>
              <a:defRPr/>
            </a:pPr>
            <a:fld id="{16367110-D2B6-4163-8835-4DBA263C21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a:ln>
            <a:miter lim="800000"/>
          </a:ln>
        </p:spPr>
      </p:sp>
      <p:sp>
        <p:nvSpPr>
          <p:cNvPr id="4099" name="文本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noProof="1"/>
              <a:t>单击此处编辑母版标题样式</a:t>
            </a:r>
          </a:p>
        </p:txBody>
      </p:sp>
      <p:sp>
        <p:nvSpPr>
          <p:cNvPr id="3" name="副标题 2"/>
          <p:cNvSpPr>
            <a:spLocks noGrp="1"/>
          </p:cNvSpPr>
          <p:nvPr>
            <p:ph type="subTitle" idx="1"/>
          </p:nvPr>
        </p:nvSpPr>
        <p:spPr>
          <a:xfrm>
            <a:off x="1828562" y="3887101"/>
            <a:ext cx="8533289" cy="1753006"/>
          </a:xfrm>
        </p:spPr>
        <p:txBody>
          <a:bodyPr/>
          <a:lstStyle>
            <a:lvl1pPr marL="0" indent="0" algn="ctr">
              <a:buNone/>
              <a:defRPr>
                <a:solidFill>
                  <a:schemeClr val="tx1">
                    <a:tint val="75000"/>
                  </a:schemeClr>
                </a:solidFill>
              </a:defRPr>
            </a:lvl1pPr>
            <a:lvl2pPr marL="521335" indent="0" algn="ctr">
              <a:buNone/>
              <a:defRPr>
                <a:solidFill>
                  <a:schemeClr val="tx1">
                    <a:tint val="75000"/>
                  </a:schemeClr>
                </a:solidFill>
              </a:defRPr>
            </a:lvl2pPr>
            <a:lvl3pPr marL="1043305" indent="0" algn="ctr">
              <a:buNone/>
              <a:defRPr>
                <a:solidFill>
                  <a:schemeClr val="tx1">
                    <a:tint val="75000"/>
                  </a:schemeClr>
                </a:solidFill>
              </a:defRPr>
            </a:lvl3pPr>
            <a:lvl4pPr marL="1564640" indent="0" algn="ctr">
              <a:buNone/>
              <a:defRPr>
                <a:solidFill>
                  <a:schemeClr val="tx1">
                    <a:tint val="75000"/>
                  </a:schemeClr>
                </a:solidFill>
              </a:defRPr>
            </a:lvl4pPr>
            <a:lvl5pPr marL="2085975" indent="0" algn="ctr">
              <a:buNone/>
              <a:defRPr>
                <a:solidFill>
                  <a:schemeClr val="tx1">
                    <a:tint val="75000"/>
                  </a:schemeClr>
                </a:solidFill>
              </a:defRPr>
            </a:lvl5pPr>
            <a:lvl6pPr marL="2607945" indent="0" algn="ctr">
              <a:buNone/>
              <a:defRPr>
                <a:solidFill>
                  <a:schemeClr val="tx1">
                    <a:tint val="75000"/>
                  </a:schemeClr>
                </a:solidFill>
              </a:defRPr>
            </a:lvl6pPr>
            <a:lvl7pPr marL="3129280" indent="0" algn="ctr">
              <a:buNone/>
              <a:defRPr>
                <a:solidFill>
                  <a:schemeClr val="tx1">
                    <a:tint val="75000"/>
                  </a:schemeClr>
                </a:solidFill>
              </a:defRPr>
            </a:lvl7pPr>
            <a:lvl8pPr marL="3650615" indent="0" algn="ctr">
              <a:buNone/>
              <a:defRPr>
                <a:solidFill>
                  <a:schemeClr val="tx1">
                    <a:tint val="75000"/>
                  </a:schemeClr>
                </a:solidFill>
              </a:defRPr>
            </a:lvl8pPr>
            <a:lvl9pPr marL="417195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E9ADABF-C77B-4E2C-9C2C-5D19101B1461}" type="slidenum">
              <a:rPr lang="zh-CN" altLang="en-US"/>
              <a:pPr>
                <a:defRPr/>
              </a:pPr>
              <a:t>‹#›</a:t>
            </a:fld>
            <a:endParaRPr lang="zh-CN" altLang="en-US"/>
          </a:p>
        </p:txBody>
      </p:sp>
    </p:spTree>
    <p:extLst>
      <p:ext uri="{BB962C8B-B14F-4D97-AF65-F5344CB8AC3E}">
        <p14:creationId xmlns:p14="http://schemas.microsoft.com/office/powerpoint/2010/main" val="361770546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FB7A45-CE10-489C-8AF1-78047266E766}" type="slidenum">
              <a:rPr lang="zh-CN" altLang="en-US"/>
              <a:pPr>
                <a:defRPr/>
              </a:pPr>
              <a:t>‹#›</a:t>
            </a:fld>
            <a:endParaRPr lang="zh-CN" altLang="en-US"/>
          </a:p>
        </p:txBody>
      </p:sp>
    </p:spTree>
    <p:extLst>
      <p:ext uri="{BB962C8B-B14F-4D97-AF65-F5344CB8AC3E}">
        <p14:creationId xmlns:p14="http://schemas.microsoft.com/office/powerpoint/2010/main" val="11557217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3"/>
            <a:ext cx="2742843" cy="5852880"/>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520" y="274703"/>
            <a:ext cx="8025356" cy="585288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89D21CE-ECD9-4427-817B-2F27B0241754}" type="slidenum">
              <a:rPr lang="zh-CN" altLang="en-US"/>
              <a:pPr>
                <a:defRPr/>
              </a:pPr>
              <a:t>‹#›</a:t>
            </a:fld>
            <a:endParaRPr lang="zh-CN" altLang="en-US"/>
          </a:p>
        </p:txBody>
      </p:sp>
    </p:spTree>
    <p:extLst>
      <p:ext uri="{BB962C8B-B14F-4D97-AF65-F5344CB8AC3E}">
        <p14:creationId xmlns:p14="http://schemas.microsoft.com/office/powerpoint/2010/main" val="94377570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05227DE-0373-4539-A083-559573940DD7}" type="slidenum">
              <a:rPr lang="zh-CN" altLang="en-US"/>
              <a:pPr>
                <a:defRPr/>
              </a:pPr>
              <a:t>‹#›</a:t>
            </a:fld>
            <a:endParaRPr lang="zh-CN" altLang="en-US"/>
          </a:p>
        </p:txBody>
      </p:sp>
    </p:spTree>
    <p:extLst>
      <p:ext uri="{BB962C8B-B14F-4D97-AF65-F5344CB8AC3E}">
        <p14:creationId xmlns:p14="http://schemas.microsoft.com/office/powerpoint/2010/main" val="112638276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1"/>
          </a:xfrm>
        </p:spPr>
        <p:txBody>
          <a:bodyPr anchor="t"/>
          <a:lstStyle>
            <a:lvl1pPr algn="l">
              <a:defRPr sz="4600" b="1" cap="all"/>
            </a:lvl1pPr>
          </a:lstStyle>
          <a:p>
            <a:r>
              <a:rPr lang="zh-CN" altLang="en-US" noProof="1"/>
              <a:t>单击此处编辑母版标题样式</a:t>
            </a:r>
          </a:p>
        </p:txBody>
      </p:sp>
      <p:sp>
        <p:nvSpPr>
          <p:cNvPr id="3" name="文本占位符 2"/>
          <p:cNvSpPr>
            <a:spLocks noGrp="1"/>
          </p:cNvSpPr>
          <p:nvPr>
            <p:ph type="body" idx="1"/>
          </p:nvPr>
        </p:nvSpPr>
        <p:spPr>
          <a:xfrm>
            <a:off x="962959" y="2907386"/>
            <a:ext cx="10361851" cy="1500535"/>
          </a:xfrm>
        </p:spPr>
        <p:txBody>
          <a:bodyPr anchor="b"/>
          <a:lstStyle>
            <a:lvl1pPr marL="0" indent="0">
              <a:buNone/>
              <a:defRPr sz="2300">
                <a:solidFill>
                  <a:schemeClr val="tx1">
                    <a:tint val="75000"/>
                  </a:schemeClr>
                </a:solidFill>
              </a:defRPr>
            </a:lvl1pPr>
            <a:lvl2pPr marL="521335" indent="0">
              <a:buNone/>
              <a:defRPr sz="2100">
                <a:solidFill>
                  <a:schemeClr val="tx1">
                    <a:tint val="75000"/>
                  </a:schemeClr>
                </a:solidFill>
              </a:defRPr>
            </a:lvl2pPr>
            <a:lvl3pPr marL="1043305" indent="0">
              <a:buNone/>
              <a:defRPr sz="1800">
                <a:solidFill>
                  <a:schemeClr val="tx1">
                    <a:tint val="75000"/>
                  </a:schemeClr>
                </a:solidFill>
              </a:defRPr>
            </a:lvl3pPr>
            <a:lvl4pPr marL="1564640" indent="0">
              <a:buNone/>
              <a:defRPr sz="1600">
                <a:solidFill>
                  <a:schemeClr val="tx1">
                    <a:tint val="75000"/>
                  </a:schemeClr>
                </a:solidFill>
              </a:defRPr>
            </a:lvl4pPr>
            <a:lvl5pPr marL="2085975" indent="0">
              <a:buNone/>
              <a:defRPr sz="1600">
                <a:solidFill>
                  <a:schemeClr val="tx1">
                    <a:tint val="75000"/>
                  </a:schemeClr>
                </a:solidFill>
              </a:defRPr>
            </a:lvl5pPr>
            <a:lvl6pPr marL="2607945" indent="0">
              <a:buNone/>
              <a:defRPr sz="1600">
                <a:solidFill>
                  <a:schemeClr val="tx1">
                    <a:tint val="75000"/>
                  </a:schemeClr>
                </a:solidFill>
              </a:defRPr>
            </a:lvl6pPr>
            <a:lvl7pPr marL="3129280" indent="0">
              <a:buNone/>
              <a:defRPr sz="1600">
                <a:solidFill>
                  <a:schemeClr val="tx1">
                    <a:tint val="75000"/>
                  </a:schemeClr>
                </a:solidFill>
              </a:defRPr>
            </a:lvl7pPr>
            <a:lvl8pPr marL="3650615" indent="0">
              <a:buNone/>
              <a:defRPr sz="1600">
                <a:solidFill>
                  <a:schemeClr val="tx1">
                    <a:tint val="75000"/>
                  </a:schemeClr>
                </a:solidFill>
              </a:defRPr>
            </a:lvl8pPr>
            <a:lvl9pPr marL="417195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13A1D3D-EEF9-4304-AC35-BBC7AADEC895}" type="slidenum">
              <a:rPr lang="zh-CN" altLang="en-US"/>
              <a:pPr>
                <a:defRPr/>
              </a:pPr>
              <a:t>‹#›</a:t>
            </a:fld>
            <a:endParaRPr lang="zh-CN" altLang="en-US"/>
          </a:p>
        </p:txBody>
      </p:sp>
    </p:spTree>
    <p:extLst>
      <p:ext uri="{BB962C8B-B14F-4D97-AF65-F5344CB8AC3E}">
        <p14:creationId xmlns:p14="http://schemas.microsoft.com/office/powerpoint/2010/main" val="31721271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520"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6794"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A9F1C21-D100-44EF-AD9F-4DB6ED4EE75C}" type="slidenum">
              <a:rPr lang="zh-CN" altLang="en-US"/>
              <a:pPr>
                <a:defRPr/>
              </a:pPr>
              <a:t>‹#›</a:t>
            </a:fld>
            <a:endParaRPr lang="zh-CN" altLang="en-US"/>
          </a:p>
        </p:txBody>
      </p:sp>
    </p:spTree>
    <p:extLst>
      <p:ext uri="{BB962C8B-B14F-4D97-AF65-F5344CB8AC3E}">
        <p14:creationId xmlns:p14="http://schemas.microsoft.com/office/powerpoint/2010/main" val="3581066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noProof="1"/>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562" y="1535469"/>
            <a:ext cx="5388331" cy="639910"/>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noProof="1"/>
              <a:t>单击此处编辑母版文本样式</a:t>
            </a:r>
          </a:p>
        </p:txBody>
      </p:sp>
      <p:sp>
        <p:nvSpPr>
          <p:cNvPr id="6" name="内容占位符 5"/>
          <p:cNvSpPr>
            <a:spLocks noGrp="1"/>
          </p:cNvSpPr>
          <p:nvPr>
            <p:ph sz="quarter" idx="4"/>
          </p:nvPr>
        </p:nvSpPr>
        <p:spPr>
          <a:xfrm>
            <a:off x="6192562" y="2175379"/>
            <a:ext cx="5388331"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1E7D518-6522-4CE3-B9E7-FE07C780EDB3}" type="slidenum">
              <a:rPr lang="zh-CN" altLang="en-US"/>
              <a:pPr>
                <a:defRPr/>
              </a:pPr>
              <a:t>‹#›</a:t>
            </a:fld>
            <a:endParaRPr lang="zh-CN" altLang="en-US"/>
          </a:p>
        </p:txBody>
      </p:sp>
    </p:spTree>
    <p:extLst>
      <p:ext uri="{BB962C8B-B14F-4D97-AF65-F5344CB8AC3E}">
        <p14:creationId xmlns:p14="http://schemas.microsoft.com/office/powerpoint/2010/main" val="174365076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01F883D-C7C0-4FE8-B9A5-BCFA3ED34737}" type="slidenum">
              <a:rPr lang="zh-CN" altLang="en-US"/>
              <a:pPr>
                <a:defRPr/>
              </a:pPr>
              <a:t>‹#›</a:t>
            </a:fld>
            <a:endParaRPr lang="zh-CN" altLang="en-US"/>
          </a:p>
        </p:txBody>
      </p:sp>
    </p:spTree>
    <p:extLst>
      <p:ext uri="{BB962C8B-B14F-4D97-AF65-F5344CB8AC3E}">
        <p14:creationId xmlns:p14="http://schemas.microsoft.com/office/powerpoint/2010/main" val="142009995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CB94657-4D19-40D5-A6BA-445BAC73B96C}" type="slidenum">
              <a:rPr lang="zh-CN" altLang="en-US"/>
              <a:pPr>
                <a:defRPr/>
              </a:pPr>
              <a:t>‹#›</a:t>
            </a:fld>
            <a:endParaRPr lang="zh-CN" altLang="en-US"/>
          </a:p>
        </p:txBody>
      </p:sp>
    </p:spTree>
    <p:extLst>
      <p:ext uri="{BB962C8B-B14F-4D97-AF65-F5344CB8AC3E}">
        <p14:creationId xmlns:p14="http://schemas.microsoft.com/office/powerpoint/2010/main" val="147965366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300" b="1"/>
            </a:lvl1pPr>
          </a:lstStyle>
          <a:p>
            <a:r>
              <a:rPr lang="zh-CN" altLang="en-US" noProof="1"/>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38B0710-DA81-4A83-8CFB-9B4FC039C7DC}" type="slidenum">
              <a:rPr lang="zh-CN" altLang="en-US"/>
              <a:pPr>
                <a:defRPr/>
              </a:pPr>
              <a:t>‹#›</a:t>
            </a:fld>
            <a:endParaRPr lang="zh-CN" altLang="en-US"/>
          </a:p>
        </p:txBody>
      </p:sp>
    </p:spTree>
    <p:extLst>
      <p:ext uri="{BB962C8B-B14F-4D97-AF65-F5344CB8AC3E}">
        <p14:creationId xmlns:p14="http://schemas.microsoft.com/office/powerpoint/2010/main" val="424096018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300" b="1"/>
            </a:lvl1pPr>
          </a:lstStyle>
          <a:p>
            <a:r>
              <a:rPr lang="zh-CN" altLang="en-US" noProof="1"/>
              <a:t>单击此处编辑母版标题样式</a:t>
            </a:r>
          </a:p>
        </p:txBody>
      </p:sp>
      <p:sp>
        <p:nvSpPr>
          <p:cNvPr id="3" name="图片占位符 2"/>
          <p:cNvSpPr>
            <a:spLocks noGrp="1"/>
          </p:cNvSpPr>
          <p:nvPr>
            <p:ph type="pic" idx="1"/>
          </p:nvPr>
        </p:nvSpPr>
        <p:spPr>
          <a:xfrm>
            <a:off x="2389406" y="612917"/>
            <a:ext cx="7314248" cy="4115753"/>
          </a:xfrm>
        </p:spPr>
        <p:txBody>
          <a:bodyPr/>
          <a:lstStyle>
            <a:lvl1pPr marL="0" indent="0">
              <a:buNone/>
              <a:defRPr sz="3700"/>
            </a:lvl1pPr>
            <a:lvl2pPr marL="521335" indent="0">
              <a:buNone/>
              <a:defRPr sz="3200"/>
            </a:lvl2pPr>
            <a:lvl3pPr marL="1043305" indent="0">
              <a:buNone/>
              <a:defRPr sz="2700"/>
            </a:lvl3pPr>
            <a:lvl4pPr marL="1564640" indent="0">
              <a:buNone/>
              <a:defRPr sz="2300"/>
            </a:lvl4pPr>
            <a:lvl5pPr marL="2085975" indent="0">
              <a:buNone/>
              <a:defRPr sz="2300"/>
            </a:lvl5pPr>
            <a:lvl6pPr marL="2607945" indent="0">
              <a:buNone/>
              <a:defRPr sz="2300"/>
            </a:lvl6pPr>
            <a:lvl7pPr marL="3129280" indent="0">
              <a:buNone/>
              <a:defRPr sz="2300"/>
            </a:lvl7pPr>
            <a:lvl8pPr marL="3650615" indent="0">
              <a:buNone/>
              <a:defRPr sz="2300"/>
            </a:lvl8pPr>
            <a:lvl9pPr marL="4171950" indent="0">
              <a:buNone/>
              <a:defRPr sz="2300"/>
            </a:lvl9pPr>
          </a:lstStyle>
          <a:p>
            <a:pPr lvl="0"/>
            <a:endParaRPr lang="zh-CN" altLang="en-US" noProof="1"/>
          </a:p>
        </p:txBody>
      </p:sp>
      <p:sp>
        <p:nvSpPr>
          <p:cNvPr id="4" name="文本占位符 3"/>
          <p:cNvSpPr>
            <a:spLocks noGrp="1"/>
          </p:cNvSpPr>
          <p:nvPr>
            <p:ph type="body" sz="half" idx="2"/>
          </p:nvPr>
        </p:nvSpPr>
        <p:spPr>
          <a:xfrm>
            <a:off x="2389406" y="5368581"/>
            <a:ext cx="7314248" cy="805049"/>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C15777B-E3F4-44E4-98B8-480381FEB06E}" type="slidenum">
              <a:rPr lang="zh-CN" altLang="en-US"/>
              <a:pPr>
                <a:defRPr/>
              </a:pPr>
              <a:t>‹#›</a:t>
            </a:fld>
            <a:endParaRPr lang="zh-CN" altLang="en-US"/>
          </a:p>
        </p:txBody>
      </p:sp>
    </p:spTree>
    <p:extLst>
      <p:ext uri="{BB962C8B-B14F-4D97-AF65-F5344CB8AC3E}">
        <p14:creationId xmlns:p14="http://schemas.microsoft.com/office/powerpoint/2010/main" val="77967791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1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4294967295"/>
          </p:nvPr>
        </p:nvSpPr>
        <p:spPr bwMode="auto">
          <a:xfrm>
            <a:off x="609600" y="1600200"/>
            <a:ext cx="1097121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7938"/>
            <a:ext cx="2844800" cy="365125"/>
          </a:xfrm>
          <a:prstGeom prst="rect">
            <a:avLst/>
          </a:prstGeom>
        </p:spPr>
        <p:txBody>
          <a:bodyPr vert="horz" lIns="104306" tIns="52153" rIns="104306" bIns="52153" rtlCol="0" anchor="ctr"/>
          <a:lstStyle>
            <a:lvl1pPr algn="l" defTabSz="1042670" eaLnBrk="1" fontAlgn="auto" hangingPunct="1">
              <a:buFont typeface="Arial" panose="020B0604020202020204" pitchFamily="34" charset="0"/>
              <a:buNone/>
              <a:defRPr sz="1400" noProof="1">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165600" y="6357938"/>
            <a:ext cx="3859213" cy="365125"/>
          </a:xfrm>
          <a:prstGeom prst="rect">
            <a:avLst/>
          </a:prstGeom>
        </p:spPr>
        <p:txBody>
          <a:bodyPr vert="horz" lIns="104306" tIns="52153" rIns="104306" bIns="52153" rtlCol="0" anchor="ctr"/>
          <a:lstStyle>
            <a:lvl1pPr algn="ctr" defTabSz="1042670" eaLnBrk="1" fontAlgn="auto" hangingPunct="1">
              <a:buFont typeface="Arial" panose="020B0604020202020204" pitchFamily="34" charset="0"/>
              <a:buNone/>
              <a:defRPr sz="14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736013" y="6357938"/>
            <a:ext cx="2844800" cy="365125"/>
          </a:xfrm>
          <a:prstGeom prst="rect">
            <a:avLst/>
          </a:prstGeom>
        </p:spPr>
        <p:txBody>
          <a:bodyPr vert="horz" wrap="square" lIns="104306" tIns="52153" rIns="104306" bIns="52153" numCol="1" anchor="ctr" anchorCtr="0" compatLnSpc="1"/>
          <a:lstStyle>
            <a:lvl1pPr algn="r" defTabSz="1042670" eaLnBrk="1" hangingPunct="1">
              <a:buFont typeface="Arial" panose="020B0604020202020204" pitchFamily="34" charset="0"/>
              <a:buChar char="•"/>
              <a:defRPr sz="1400">
                <a:solidFill>
                  <a:srgbClr val="898989"/>
                </a:solidFill>
              </a:defRPr>
            </a:lvl1pPr>
          </a:lstStyle>
          <a:p>
            <a:pPr>
              <a:defRPr/>
            </a:pPr>
            <a:fld id="{A25C85A8-38B4-4365-9C7E-AE89C6C2E9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2988" rtl="0" eaLnBrk="0" fontAlgn="base" hangingPunct="0">
        <a:spcBef>
          <a:spcPct val="0"/>
        </a:spcBef>
        <a:spcAft>
          <a:spcPct val="0"/>
        </a:spcAft>
        <a:defRPr sz="5000" kern="1200">
          <a:solidFill>
            <a:schemeClr val="tx1"/>
          </a:solidFill>
          <a:latin typeface="+mj-lt"/>
          <a:ea typeface="+mj-ea"/>
          <a:cs typeface="+mj-cs"/>
        </a:defRPr>
      </a:lvl1pPr>
      <a:lvl2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2pPr>
      <a:lvl3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3pPr>
      <a:lvl4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4pPr>
      <a:lvl5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5pPr>
      <a:lvl6pPr marL="4572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6pPr>
      <a:lvl7pPr marL="9144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7pPr>
      <a:lvl8pPr marL="13716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8pPr>
      <a:lvl9pPr marL="18288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9pPr>
    </p:titleStyle>
    <p:body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42670" rtl="0" eaLnBrk="1" latinLnBrk="0" hangingPunct="1">
        <a:defRPr sz="2100" kern="1200">
          <a:solidFill>
            <a:schemeClr val="tx1"/>
          </a:solidFill>
          <a:latin typeface="+mn-lt"/>
          <a:ea typeface="+mn-ea"/>
          <a:cs typeface="+mn-cs"/>
        </a:defRPr>
      </a:lvl1pPr>
      <a:lvl2pPr marL="521335" algn="l" defTabSz="1042670" rtl="0" eaLnBrk="1" latinLnBrk="0" hangingPunct="1">
        <a:defRPr sz="2100" kern="1200">
          <a:solidFill>
            <a:schemeClr val="tx1"/>
          </a:solidFill>
          <a:latin typeface="+mn-lt"/>
          <a:ea typeface="+mn-ea"/>
          <a:cs typeface="+mn-cs"/>
        </a:defRPr>
      </a:lvl2pPr>
      <a:lvl3pPr marL="1043305" algn="l" defTabSz="1042670" rtl="0" eaLnBrk="1" latinLnBrk="0" hangingPunct="1">
        <a:defRPr sz="2100" kern="1200">
          <a:solidFill>
            <a:schemeClr val="tx1"/>
          </a:solidFill>
          <a:latin typeface="+mn-lt"/>
          <a:ea typeface="+mn-ea"/>
          <a:cs typeface="+mn-cs"/>
        </a:defRPr>
      </a:lvl3pPr>
      <a:lvl4pPr marL="1564640" algn="l" defTabSz="1042670" rtl="0" eaLnBrk="1" latinLnBrk="0" hangingPunct="1">
        <a:defRPr sz="2100" kern="1200">
          <a:solidFill>
            <a:schemeClr val="tx1"/>
          </a:solidFill>
          <a:latin typeface="+mn-lt"/>
          <a:ea typeface="+mn-ea"/>
          <a:cs typeface="+mn-cs"/>
        </a:defRPr>
      </a:lvl4pPr>
      <a:lvl5pPr marL="2085975" algn="l" defTabSz="1042670" rtl="0" eaLnBrk="1" latinLnBrk="0" hangingPunct="1">
        <a:defRPr sz="2100" kern="1200">
          <a:solidFill>
            <a:schemeClr val="tx1"/>
          </a:solidFill>
          <a:latin typeface="+mn-lt"/>
          <a:ea typeface="+mn-ea"/>
          <a:cs typeface="+mn-cs"/>
        </a:defRPr>
      </a:lvl5pPr>
      <a:lvl6pPr marL="2607945" algn="l" defTabSz="1042670" rtl="0" eaLnBrk="1" latinLnBrk="0" hangingPunct="1">
        <a:defRPr sz="2100" kern="1200">
          <a:solidFill>
            <a:schemeClr val="tx1"/>
          </a:solidFill>
          <a:latin typeface="+mn-lt"/>
          <a:ea typeface="+mn-ea"/>
          <a:cs typeface="+mn-cs"/>
        </a:defRPr>
      </a:lvl6pPr>
      <a:lvl7pPr marL="3129280" algn="l" defTabSz="1042670" rtl="0" eaLnBrk="1" latinLnBrk="0" hangingPunct="1">
        <a:defRPr sz="2100" kern="1200">
          <a:solidFill>
            <a:schemeClr val="tx1"/>
          </a:solidFill>
          <a:latin typeface="+mn-lt"/>
          <a:ea typeface="+mn-ea"/>
          <a:cs typeface="+mn-cs"/>
        </a:defRPr>
      </a:lvl7pPr>
      <a:lvl8pPr marL="3650615" algn="l" defTabSz="1042670" rtl="0" eaLnBrk="1" latinLnBrk="0" hangingPunct="1">
        <a:defRPr sz="2100" kern="1200">
          <a:solidFill>
            <a:schemeClr val="tx1"/>
          </a:solidFill>
          <a:latin typeface="+mn-lt"/>
          <a:ea typeface="+mn-ea"/>
          <a:cs typeface="+mn-cs"/>
        </a:defRPr>
      </a:lvl8pPr>
      <a:lvl9pPr marL="4171950" algn="l" defTabSz="10426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88.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101.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89.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102.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90.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9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105.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92.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128.png"/></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93.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107.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94.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108.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95.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109.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96.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13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97.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111.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98.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112.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99.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136.png"/></Relationships>
</file>

<file path=ppt/slides/_rels/slide113.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100.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114.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10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133.png"/></Relationships>
</file>

<file path=ppt/slides/_rels/slide115.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102.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116.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103.vml"/><Relationship Id="rId6" Type="http://schemas.openxmlformats.org/officeDocument/2006/relationships/image" Target="../media/image8.wmf"/><Relationship Id="rId5" Type="http://schemas.openxmlformats.org/officeDocument/2006/relationships/oleObject" Target="../embeddings/oleObject1.bin"/><Relationship Id="rId10" Type="http://schemas.openxmlformats.org/officeDocument/2006/relationships/image" Target="../media/image143.png"/><Relationship Id="rId4" Type="http://schemas.openxmlformats.org/officeDocument/2006/relationships/image" Target="../media/image5.png"/><Relationship Id="rId9" Type="http://schemas.openxmlformats.org/officeDocument/2006/relationships/image" Target="../media/image142.png"/></Relationships>
</file>

<file path=ppt/slides/_rels/slide11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jpeg"/><Relationship Id="rId1" Type="http://schemas.openxmlformats.org/officeDocument/2006/relationships/slideLayout" Target="../slideLayouts/slideLayout2.xml"/><Relationship Id="rId5" Type="http://schemas.openxmlformats.org/officeDocument/2006/relationships/image" Target="../media/image141.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4.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15.tif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8.wmf"/><Relationship Id="rId5" Type="http://schemas.openxmlformats.org/officeDocument/2006/relationships/oleObject" Target="../embeddings/oleObject1.bin"/><Relationship Id="rId10" Type="http://schemas.openxmlformats.org/officeDocument/2006/relationships/image" Target="../media/image30.png"/><Relationship Id="rId4" Type="http://schemas.openxmlformats.org/officeDocument/2006/relationships/image" Target="../media/image5.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png"/><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31.tiff"/><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4.png"/><Relationship Id="rId7" Type="http://schemas.openxmlformats.org/officeDocument/2006/relationships/oleObject" Target="../embeddings/oleObject3.bin"/><Relationship Id="rId12"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8.wmf"/><Relationship Id="rId11" Type="http://schemas.openxmlformats.org/officeDocument/2006/relationships/image" Target="../media/image48.png"/><Relationship Id="rId5" Type="http://schemas.openxmlformats.org/officeDocument/2006/relationships/oleObject" Target="../embeddings/oleObject1.bin"/><Relationship Id="rId10" Type="http://schemas.openxmlformats.org/officeDocument/2006/relationships/image" Target="../media/image43.wmf"/><Relationship Id="rId4" Type="http://schemas.openxmlformats.org/officeDocument/2006/relationships/image" Target="../media/image5.png"/><Relationship Id="rId9"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4.pn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8.wmf"/><Relationship Id="rId5" Type="http://schemas.openxmlformats.org/officeDocument/2006/relationships/oleObject" Target="../embeddings/oleObject1.bin"/><Relationship Id="rId10" Type="http://schemas.openxmlformats.org/officeDocument/2006/relationships/image" Target="../media/image45.wmf"/><Relationship Id="rId4" Type="http://schemas.openxmlformats.org/officeDocument/2006/relationships/image" Target="../media/image5.png"/><Relationship Id="rId9"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png"/><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png"/><Relationship Id="rId7" Type="http://schemas.openxmlformats.org/officeDocument/2006/relationships/oleObject" Target="../embeddings/oleObject7.bin"/><Relationship Id="rId12"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8.wmf"/><Relationship Id="rId11" Type="http://schemas.openxmlformats.org/officeDocument/2006/relationships/image" Target="../media/image58.png"/><Relationship Id="rId5" Type="http://schemas.openxmlformats.org/officeDocument/2006/relationships/oleObject" Target="../embeddings/oleObject1.bin"/><Relationship Id="rId10" Type="http://schemas.openxmlformats.org/officeDocument/2006/relationships/image" Target="../media/image57.png"/><Relationship Id="rId4" Type="http://schemas.openxmlformats.org/officeDocument/2006/relationships/image" Target="../media/image5.png"/><Relationship Id="rId9" Type="http://schemas.openxmlformats.org/officeDocument/2006/relationships/image" Target="../media/image56.png"/></Relationships>
</file>

<file path=ppt/slides/_rels/slide3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52.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8.wmf"/><Relationship Id="rId5" Type="http://schemas.openxmlformats.org/officeDocument/2006/relationships/oleObject" Target="../embeddings/oleObject1.bin"/><Relationship Id="rId10" Type="http://schemas.openxmlformats.org/officeDocument/2006/relationships/image" Target="../media/image59.png"/><Relationship Id="rId4" Type="http://schemas.openxmlformats.org/officeDocument/2006/relationships/image" Target="../media/image5.png"/><Relationship Id="rId9" Type="http://schemas.openxmlformats.org/officeDocument/2006/relationships/image" Target="../media/image53.wmf"/></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8.wmf"/><Relationship Id="rId11" Type="http://schemas.openxmlformats.org/officeDocument/2006/relationships/image" Target="../media/image61.wmf"/><Relationship Id="rId5" Type="http://schemas.openxmlformats.org/officeDocument/2006/relationships/oleObject" Target="../embeddings/oleObject1.bin"/><Relationship Id="rId10" Type="http://schemas.openxmlformats.org/officeDocument/2006/relationships/oleObject" Target="../embeddings/oleObject10.bin"/><Relationship Id="rId4" Type="http://schemas.openxmlformats.org/officeDocument/2006/relationships/image" Target="../media/image5.png"/><Relationship Id="rId9" Type="http://schemas.openxmlformats.org/officeDocument/2006/relationships/image" Target="../media/image60.w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62.wmf"/></Relationships>
</file>

<file path=ppt/slides/_rels/slide4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64.png"/></Relationships>
</file>

<file path=ppt/slides/_rels/slide4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8.wmf"/><Relationship Id="rId5" Type="http://schemas.openxmlformats.org/officeDocument/2006/relationships/oleObject" Target="../embeddings/oleObject1.bin"/><Relationship Id="rId10" Type="http://schemas.openxmlformats.org/officeDocument/2006/relationships/image" Target="../media/image69.wmf"/><Relationship Id="rId4" Type="http://schemas.openxmlformats.org/officeDocument/2006/relationships/image" Target="../media/image5.png"/><Relationship Id="rId9" Type="http://schemas.openxmlformats.org/officeDocument/2006/relationships/oleObject" Target="../embeddings/oleObject12.bin"/></Relationships>
</file>

<file path=ppt/slides/_rels/slide5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70.emf"/></Relationships>
</file>

<file path=ppt/slides/_rels/slide5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8.wmf"/><Relationship Id="rId5" Type="http://schemas.openxmlformats.org/officeDocument/2006/relationships/oleObject" Target="../embeddings/oleObject1.bin"/><Relationship Id="rId10" Type="http://schemas.openxmlformats.org/officeDocument/2006/relationships/image" Target="../media/image77.png"/><Relationship Id="rId4" Type="http://schemas.openxmlformats.org/officeDocument/2006/relationships/image" Target="../media/image5.png"/><Relationship Id="rId9" Type="http://schemas.openxmlformats.org/officeDocument/2006/relationships/image" Target="../media/image73.png"/></Relationships>
</file>

<file path=ppt/slides/_rels/slide6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85.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86.png"/></Relationships>
</file>

<file path=ppt/slides/_rels/slide6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88.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91.wmf"/><Relationship Id="rId3" Type="http://schemas.openxmlformats.org/officeDocument/2006/relationships/image" Target="../media/image4.png"/><Relationship Id="rId7" Type="http://schemas.openxmlformats.org/officeDocument/2006/relationships/oleObject" Target="../embeddings/oleObject7.bin"/><Relationship Id="rId12"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image" Target="../media/image92.wmf"/><Relationship Id="rId1" Type="http://schemas.openxmlformats.org/officeDocument/2006/relationships/vmlDrawing" Target="../drawings/vmlDrawing58.vml"/><Relationship Id="rId6" Type="http://schemas.openxmlformats.org/officeDocument/2006/relationships/image" Target="../media/image8.wmf"/><Relationship Id="rId11" Type="http://schemas.openxmlformats.org/officeDocument/2006/relationships/image" Target="../media/image90.wmf"/><Relationship Id="rId5" Type="http://schemas.openxmlformats.org/officeDocument/2006/relationships/oleObject" Target="../embeddings/oleObject1.bin"/><Relationship Id="rId15" Type="http://schemas.openxmlformats.org/officeDocument/2006/relationships/oleObject" Target="../embeddings/oleObject16.bin"/><Relationship Id="rId10" Type="http://schemas.openxmlformats.org/officeDocument/2006/relationships/oleObject" Target="../embeddings/oleObject14.bin"/><Relationship Id="rId4" Type="http://schemas.openxmlformats.org/officeDocument/2006/relationships/image" Target="../media/image5.png"/><Relationship Id="rId9" Type="http://schemas.openxmlformats.org/officeDocument/2006/relationships/image" Target="../media/image89.wmf"/><Relationship Id="rId14" Type="http://schemas.openxmlformats.org/officeDocument/2006/relationships/image" Target="../media/image9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10.png"/><Relationship Id="rId5" Type="http://schemas.openxmlformats.org/officeDocument/2006/relationships/image" Target="../media/image1110.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94.wmf"/></Relationships>
</file>

<file path=ppt/slides/_rels/slide71.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3.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5.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99.png"/></Relationships>
</file>

<file path=ppt/slides/_rels/slide7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7.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0.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8.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2.png"/><Relationship Id="rId3" Type="http://schemas.openxmlformats.org/officeDocument/2006/relationships/tags" Target="../tags/tag3.xml"/><Relationship Id="rId7" Type="http://schemas.openxmlformats.org/officeDocument/2006/relationships/slideLayout" Target="../slideLayouts/slideLayout2.xml"/><Relationship Id="rId12" Type="http://schemas.openxmlformats.org/officeDocument/2006/relationships/oleObject" Target="../embeddings/oleObject7.bin"/><Relationship Id="rId17" Type="http://schemas.openxmlformats.org/officeDocument/2006/relationships/image" Target="../media/image106.png"/><Relationship Id="rId2" Type="http://schemas.openxmlformats.org/officeDocument/2006/relationships/tags" Target="../tags/tag2.xml"/><Relationship Id="rId16" Type="http://schemas.openxmlformats.org/officeDocument/2006/relationships/image" Target="../media/image105.png"/><Relationship Id="rId1" Type="http://schemas.openxmlformats.org/officeDocument/2006/relationships/vmlDrawing" Target="../drawings/vmlDrawing69.vml"/><Relationship Id="rId6" Type="http://schemas.openxmlformats.org/officeDocument/2006/relationships/tags" Target="../tags/tag6.xml"/><Relationship Id="rId11" Type="http://schemas.openxmlformats.org/officeDocument/2006/relationships/image" Target="../media/image8.wmf"/><Relationship Id="rId5" Type="http://schemas.openxmlformats.org/officeDocument/2006/relationships/tags" Target="../tags/tag5.xml"/><Relationship Id="rId15" Type="http://schemas.openxmlformats.org/officeDocument/2006/relationships/image" Target="../media/image104.png"/><Relationship Id="rId10" Type="http://schemas.openxmlformats.org/officeDocument/2006/relationships/oleObject" Target="../embeddings/oleObject1.bin"/><Relationship Id="rId4" Type="http://schemas.openxmlformats.org/officeDocument/2006/relationships/tags" Target="../tags/tag4.xml"/><Relationship Id="rId9" Type="http://schemas.openxmlformats.org/officeDocument/2006/relationships/image" Target="../media/image5.png"/><Relationship Id="rId14" Type="http://schemas.openxmlformats.org/officeDocument/2006/relationships/image" Target="../media/image103.png"/></Relationships>
</file>

<file path=ppt/slides/_rels/slide82.xml.rels><?xml version="1.0" encoding="UTF-8" standalone="yes"?>
<Relationships xmlns="http://schemas.openxmlformats.org/package/2006/relationships"><Relationship Id="rId8" Type="http://schemas.openxmlformats.org/officeDocument/2006/relationships/image" Target="../media/image1060.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0.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107.png"/></Relationships>
</file>

<file path=ppt/slides/_rels/slide83.xml.rels><?xml version="1.0" encoding="UTF-8" standalone="yes"?>
<Relationships xmlns="http://schemas.openxmlformats.org/package/2006/relationships"><Relationship Id="rId8" Type="http://schemas.openxmlformats.org/officeDocument/2006/relationships/image" Target="../media/image1080.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8" Type="http://schemas.openxmlformats.org/officeDocument/2006/relationships/image" Target="../media/image1090.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2.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85.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3.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4.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5.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6.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89.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7.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9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3.png"/><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8.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9.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116.png"/></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80.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93.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8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115.png"/></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82.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95.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83.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96.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84.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97.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85.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98.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86.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123.png"/></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87.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Administrator\Desktop\财大ppt模板\B10PPT模板（二）宽屏-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 y="1588"/>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文本框 1"/>
          <p:cNvSpPr txBox="1">
            <a:spLocks noChangeArrowheads="1"/>
          </p:cNvSpPr>
          <p:nvPr/>
        </p:nvSpPr>
        <p:spPr bwMode="auto">
          <a:xfrm>
            <a:off x="912018" y="3497895"/>
            <a:ext cx="10367963" cy="302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zh-CN" altLang="en-US" sz="3200" b="1" dirty="0" smtClean="0">
                <a:latin typeface="楷体" panose="02010609060101010101" pitchFamily="49" charset="-122"/>
                <a:ea typeface="楷体" panose="02010609060101010101" pitchFamily="49" charset="-122"/>
              </a:rPr>
              <a:t>郭峰</a:t>
            </a:r>
            <a:endParaRPr lang="en-US" altLang="zh-CN" sz="3200" b="1" dirty="0" smtClean="0">
              <a:latin typeface="楷体" panose="02010609060101010101" pitchFamily="49" charset="-122"/>
              <a:ea typeface="楷体" panose="02010609060101010101" pitchFamily="49" charset="-122"/>
            </a:endParaRPr>
          </a:p>
          <a:p>
            <a:pPr algn="ctr" eaLnBrk="1" hangingPunct="1">
              <a:lnSpc>
                <a:spcPct val="150000"/>
              </a:lnSpc>
            </a:pPr>
            <a:r>
              <a:rPr lang="zh-CN" altLang="en-US" dirty="0" smtClean="0">
                <a:latin typeface="楷体" panose="02010609060101010101" pitchFamily="49" charset="-122"/>
                <a:ea typeface="楷体" panose="02010609060101010101" pitchFamily="49" charset="-122"/>
              </a:rPr>
              <a:t>上海财经大学公共经济与管理学院</a:t>
            </a:r>
            <a:endParaRPr lang="en-US" altLang="zh-CN" dirty="0" smtClean="0">
              <a:latin typeface="楷体" panose="02010609060101010101" pitchFamily="49" charset="-122"/>
              <a:ea typeface="楷体" panose="02010609060101010101" pitchFamily="49" charset="-122"/>
            </a:endParaRPr>
          </a:p>
          <a:p>
            <a:pPr algn="ctr" eaLnBrk="1" hangingPunct="1">
              <a:lnSpc>
                <a:spcPct val="150000"/>
              </a:lnSpc>
            </a:pPr>
            <a:r>
              <a:rPr lang="zh-CN" altLang="en-US" dirty="0" smtClean="0">
                <a:latin typeface="楷体" panose="02010609060101010101" pitchFamily="49" charset="-122"/>
                <a:ea typeface="楷体" panose="02010609060101010101" pitchFamily="49" charset="-122"/>
              </a:rPr>
              <a:t>数实融合与智能治理实验室</a:t>
            </a:r>
            <a:endParaRPr lang="en-US" altLang="zh-CN" smtClean="0">
              <a:latin typeface="楷体" panose="02010609060101010101" pitchFamily="49" charset="-122"/>
              <a:ea typeface="楷体" panose="02010609060101010101" pitchFamily="49" charset="-122"/>
            </a:endParaRPr>
          </a:p>
          <a:p>
            <a:pPr algn="ctr" eaLnBrk="1" hangingPunct="1">
              <a:lnSpc>
                <a:spcPct val="150000"/>
              </a:lnSpc>
            </a:pPr>
            <a:r>
              <a:rPr lang="en-US" altLang="zh-CN" smtClean="0">
                <a:latin typeface="楷体" panose="02010609060101010101" pitchFamily="49" charset="-122"/>
                <a:ea typeface="楷体" panose="02010609060101010101" pitchFamily="49" charset="-122"/>
              </a:rPr>
              <a:t>2023</a:t>
            </a:r>
            <a:r>
              <a:rPr lang="zh-CN" altLang="en-US" dirty="0" smtClean="0">
                <a:latin typeface="楷体" panose="02010609060101010101" pitchFamily="49" charset="-122"/>
                <a:ea typeface="楷体" panose="02010609060101010101" pitchFamily="49" charset="-122"/>
              </a:rPr>
              <a:t>年</a:t>
            </a:r>
            <a:r>
              <a:rPr lang="en-US" altLang="zh-CN" dirty="0">
                <a:latin typeface="楷体" panose="02010609060101010101" pitchFamily="49" charset="-122"/>
                <a:ea typeface="楷体" panose="02010609060101010101" pitchFamily="49" charset="-122"/>
              </a:rPr>
              <a:t>9</a:t>
            </a:r>
            <a:r>
              <a:rPr lang="zh-CN" altLang="en-US" dirty="0" smtClean="0">
                <a:latin typeface="楷体" panose="02010609060101010101" pitchFamily="49" charset="-122"/>
                <a:ea typeface="楷体" panose="02010609060101010101" pitchFamily="49" charset="-122"/>
              </a:rPr>
              <a:t>月</a:t>
            </a:r>
            <a:endParaRPr lang="en-US" altLang="zh-CN" dirty="0" smtClean="0">
              <a:latin typeface="楷体" panose="02010609060101010101" pitchFamily="49" charset="-122"/>
              <a:ea typeface="楷体" panose="02010609060101010101" pitchFamily="49" charset="-122"/>
            </a:endParaRPr>
          </a:p>
          <a:p>
            <a:pPr algn="ctr" eaLnBrk="1" hangingPunct="1">
              <a:lnSpc>
                <a:spcPct val="150000"/>
              </a:lnSpc>
              <a:buFont typeface="Arial" panose="020B0604020202020204" pitchFamily="34" charset="0"/>
              <a:buNone/>
            </a:pPr>
            <a:endParaRPr lang="en-US" altLang="zh-CN" sz="3200" b="1" i="1" dirty="0">
              <a:latin typeface="Times New Roman" panose="02020603050405020304" pitchFamily="18" charset="0"/>
            </a:endParaRPr>
          </a:p>
        </p:txBody>
      </p:sp>
      <p:pic>
        <p:nvPicPr>
          <p:cNvPr id="3076"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387350"/>
            <a:ext cx="17621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50" y="330200"/>
            <a:ext cx="2930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B30771-87C4-4889-8CE4-8389BF394024}" type="slidenum">
              <a:rPr lang="zh-CN" altLang="en-US" smtClean="0"/>
              <a:pPr defTabSz="1042988"/>
              <a:t>1</a:t>
            </a:fld>
            <a:endParaRPr lang="zh-CN" altLang="en-US" smtClean="0"/>
          </a:p>
        </p:txBody>
      </p:sp>
      <p:sp>
        <p:nvSpPr>
          <p:cNvPr id="3079" name="标题 1"/>
          <p:cNvSpPr>
            <a:spLocks noGrp="1" noChangeArrowheads="1"/>
          </p:cNvSpPr>
          <p:nvPr>
            <p:ph type="ctrTitle"/>
          </p:nvPr>
        </p:nvSpPr>
        <p:spPr>
          <a:xfrm>
            <a:off x="766836" y="1754974"/>
            <a:ext cx="10361612" cy="1803400"/>
          </a:xfrm>
        </p:spPr>
        <p:txBody>
          <a:bodyPr/>
          <a:lstStyle/>
          <a:p>
            <a:pPr eaLnBrk="1" hangingPunct="1">
              <a:lnSpc>
                <a:spcPct val="150000"/>
              </a:lnSpc>
            </a:pPr>
            <a:r>
              <a:rPr lang="zh-CN" altLang="en-US" sz="3600" b="1" dirty="0" smtClean="0">
                <a:solidFill>
                  <a:srgbClr val="7C1D20"/>
                </a:solidFill>
                <a:latin typeface="楷体" panose="02010609060101010101" pitchFamily="49" charset="-122"/>
                <a:ea typeface="楷体" panose="02010609060101010101" pitchFamily="49" charset="-122"/>
              </a:rPr>
              <a:t>第</a:t>
            </a:r>
            <a:r>
              <a:rPr lang="en-US" altLang="zh-CN" sz="3600" b="1" dirty="0">
                <a:solidFill>
                  <a:srgbClr val="7C1D20"/>
                </a:solidFill>
                <a:latin typeface="楷体" panose="02010609060101010101" pitchFamily="49" charset="-122"/>
                <a:ea typeface="楷体" panose="02010609060101010101" pitchFamily="49" charset="-122"/>
              </a:rPr>
              <a:t>3</a:t>
            </a:r>
            <a:r>
              <a:rPr lang="zh-CN" altLang="en-US" sz="3600" b="1" dirty="0" smtClean="0">
                <a:solidFill>
                  <a:srgbClr val="7C1D20"/>
                </a:solidFill>
                <a:latin typeface="楷体" panose="02010609060101010101" pitchFamily="49" charset="-122"/>
                <a:ea typeface="楷体" panose="02010609060101010101" pitchFamily="49" charset="-122"/>
              </a:rPr>
              <a:t>讲 经典分类算法</a:t>
            </a:r>
            <a:endParaRPr lang="zh-CN" altLang="en-US" sz="3200" b="1" dirty="0" smtClean="0">
              <a:solidFill>
                <a:srgbClr val="7C1D20"/>
              </a:solidFill>
              <a:latin typeface="Times New Roman" panose="02020603050405020304" pitchFamily="18" charset="0"/>
              <a:ea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10</a:t>
            </a:fld>
            <a:endParaRPr lang="zh-CN" altLang="en-US" smtClean="0"/>
          </a:p>
        </p:txBody>
      </p:sp>
      <p:sp>
        <p:nvSpPr>
          <p:cNvPr id="5126" name="Rectangle 3"/>
          <p:cNvSpPr>
            <a:spLocks noChangeArrowheads="1"/>
          </p:cNvSpPr>
          <p:nvPr/>
        </p:nvSpPr>
        <p:spPr bwMode="auto">
          <a:xfrm>
            <a:off x="694830" y="1053629"/>
            <a:ext cx="9288645" cy="460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en-US" altLang="zh-CN" sz="2800" dirty="0">
                <a:solidFill>
                  <a:schemeClr val="bg1">
                    <a:lumMod val="65000"/>
                  </a:schemeClr>
                </a:solidFill>
              </a:rPr>
              <a:t>Logit</a:t>
            </a:r>
            <a:r>
              <a:rPr lang="zh-CN" altLang="en-US" sz="2800" dirty="0">
                <a:solidFill>
                  <a:schemeClr val="bg1">
                    <a:lumMod val="65000"/>
                  </a:schemeClr>
                </a:solidFill>
              </a:rPr>
              <a:t>算法</a:t>
            </a:r>
          </a:p>
          <a:p>
            <a:pPr eaLnBrk="1" hangingPunct="1">
              <a:lnSpc>
                <a:spcPct val="150000"/>
              </a:lnSpc>
              <a:spcBef>
                <a:spcPct val="20000"/>
              </a:spcBef>
              <a:buFont typeface="Arial" panose="020B0604020202020204" pitchFamily="34" charset="0"/>
              <a:buChar char="•"/>
            </a:pPr>
            <a:r>
              <a:rPr lang="en-US" altLang="zh-CN" sz="2800" dirty="0"/>
              <a:t>K</a:t>
            </a:r>
            <a:r>
              <a:rPr lang="zh-CN" altLang="en-US" sz="2800" dirty="0"/>
              <a:t>近邻法算法</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朴素贝叶斯算法</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决策树算法</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支持向量机算法</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分类算法评估</a:t>
            </a:r>
          </a:p>
        </p:txBody>
      </p:sp>
    </p:spTree>
    <p:extLst>
      <p:ext uri="{BB962C8B-B14F-4D97-AF65-F5344CB8AC3E}">
        <p14:creationId xmlns:p14="http://schemas.microsoft.com/office/powerpoint/2010/main" val="246830521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100</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支持向量机优点</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00394"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100395"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0" name="TextBox 2"/>
          <p:cNvSpPr txBox="1"/>
          <p:nvPr/>
        </p:nvSpPr>
        <p:spPr>
          <a:xfrm>
            <a:off x="694831" y="1643282"/>
            <a:ext cx="9648670" cy="2092881"/>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zh-CN" altLang="en-US" sz="2000" dirty="0"/>
              <a:t>对参数调节和核函数的选择敏感</a:t>
            </a:r>
            <a:r>
              <a:rPr lang="zh-CN" altLang="en-US" sz="2000" dirty="0" smtClean="0"/>
              <a:t>。</a:t>
            </a:r>
            <a:endParaRPr lang="en-US" altLang="zh-CN" sz="2000" dirty="0" smtClean="0"/>
          </a:p>
          <a:p>
            <a:pPr marL="342900" indent="-342900">
              <a:spcBef>
                <a:spcPts val="1800"/>
              </a:spcBef>
              <a:buFont typeface="Arial" panose="020B0604020202020204" pitchFamily="34" charset="0"/>
              <a:buChar char="•"/>
            </a:pPr>
            <a:r>
              <a:rPr lang="zh-CN" altLang="en-US" sz="2000" dirty="0" smtClean="0"/>
              <a:t>支持</a:t>
            </a:r>
            <a:r>
              <a:rPr lang="zh-CN" altLang="en-US" sz="2000" dirty="0"/>
              <a:t>向量机的应用：支持向量机已在人脸识别、文字识别、图像处理和时间序列预测等领域获得了比较广泛的应用</a:t>
            </a:r>
            <a:r>
              <a:rPr lang="zh-CN" altLang="en-US" sz="2000" dirty="0" smtClean="0"/>
              <a:t>。</a:t>
            </a:r>
            <a:endParaRPr lang="en-US" altLang="zh-CN" sz="2000" dirty="0" smtClean="0"/>
          </a:p>
          <a:p>
            <a:pPr marL="342900" indent="-342900">
              <a:spcBef>
                <a:spcPts val="1800"/>
              </a:spcBef>
              <a:buFont typeface="Arial" panose="020B0604020202020204" pitchFamily="34" charset="0"/>
              <a:buChar char="•"/>
            </a:pPr>
            <a:r>
              <a:rPr lang="zh-CN" altLang="en-US" sz="2000" dirty="0" smtClean="0"/>
              <a:t>由于</a:t>
            </a:r>
            <a:r>
              <a:rPr lang="zh-CN" altLang="en-US" sz="2000" dirty="0" smtClean="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SVM </a:t>
            </a:r>
            <a:r>
              <a:rPr lang="zh-CN" altLang="en-US" sz="2000" dirty="0"/>
              <a:t>使用分离超平面进行分类，故无法从概率的角度进行解释。</a:t>
            </a:r>
            <a:endParaRPr lang="en-US" altLang="zh-CN" sz="2000" dirty="0"/>
          </a:p>
          <a:p>
            <a:endParaRPr lang="en-US" altLang="zh-CN" sz="2000" dirty="0"/>
          </a:p>
        </p:txBody>
      </p:sp>
    </p:spTree>
    <p:extLst>
      <p:ext uri="{BB962C8B-B14F-4D97-AF65-F5344CB8AC3E}">
        <p14:creationId xmlns:p14="http://schemas.microsoft.com/office/powerpoint/2010/main" val="321567509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101</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支持向量机的应用</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01418"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101419"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2244" y="1563012"/>
            <a:ext cx="5933037" cy="4520141"/>
          </a:xfrm>
          <a:prstGeom prst="rect">
            <a:avLst/>
          </a:prstGeom>
        </p:spPr>
      </p:pic>
      <p:sp>
        <p:nvSpPr>
          <p:cNvPr id="12" name="矩形 11"/>
          <p:cNvSpPr/>
          <p:nvPr/>
        </p:nvSpPr>
        <p:spPr>
          <a:xfrm>
            <a:off x="977662" y="6083153"/>
            <a:ext cx="9725864" cy="584775"/>
          </a:xfrm>
          <a:prstGeom prst="rect">
            <a:avLst/>
          </a:prstGeom>
        </p:spPr>
        <p:txBody>
          <a:bodyPr wrap="square">
            <a:spAutoFit/>
          </a:bodyPr>
          <a:lstStyle/>
          <a:p>
            <a:r>
              <a:rPr lang="zh-CN" altLang="en-US" sz="1600" dirty="0">
                <a:solidFill>
                  <a:srgbClr val="222222"/>
                </a:solidFill>
                <a:latin typeface="PingFangSC-Regular"/>
              </a:rPr>
              <a:t>伊志</a:t>
            </a:r>
            <a:r>
              <a:rPr lang="zh-CN" altLang="en-US" sz="1600" dirty="0" smtClean="0">
                <a:solidFill>
                  <a:srgbClr val="222222"/>
                </a:solidFill>
                <a:latin typeface="PingFangSC-Regular"/>
              </a:rPr>
              <a:t>宏、杨圣之、陈钦源，</a:t>
            </a:r>
            <a:r>
              <a:rPr lang="en-US" altLang="zh-CN" sz="1600" dirty="0" smtClean="0">
                <a:solidFill>
                  <a:srgbClr val="222222"/>
                </a:solidFill>
                <a:latin typeface="PingFangSC-Regular"/>
              </a:rPr>
              <a:t>《</a:t>
            </a:r>
            <a:r>
              <a:rPr lang="zh-CN" altLang="en-US" sz="1600" dirty="0" smtClean="0">
                <a:solidFill>
                  <a:srgbClr val="222222"/>
                </a:solidFill>
                <a:latin typeface="PingFangSC-Regular"/>
              </a:rPr>
              <a:t>分析</a:t>
            </a:r>
            <a:r>
              <a:rPr lang="zh-CN" altLang="en-US" sz="1600" dirty="0">
                <a:solidFill>
                  <a:srgbClr val="222222"/>
                </a:solidFill>
                <a:latin typeface="PingFangSC-Regular"/>
              </a:rPr>
              <a:t>师能降低股价同步性吗</a:t>
            </a:r>
            <a:r>
              <a:rPr lang="en-US" altLang="zh-CN" sz="1600" dirty="0">
                <a:solidFill>
                  <a:srgbClr val="222222"/>
                </a:solidFill>
                <a:latin typeface="PingFangSC-Regular"/>
              </a:rPr>
              <a:t>——</a:t>
            </a:r>
            <a:r>
              <a:rPr lang="zh-CN" altLang="en-US" sz="1600" dirty="0">
                <a:solidFill>
                  <a:srgbClr val="222222"/>
                </a:solidFill>
                <a:latin typeface="PingFangSC-Regular"/>
              </a:rPr>
              <a:t>基于研究报告文本分析的实证</a:t>
            </a:r>
            <a:r>
              <a:rPr lang="zh-CN" altLang="en-US" sz="1600" dirty="0" smtClean="0">
                <a:solidFill>
                  <a:srgbClr val="222222"/>
                </a:solidFill>
                <a:latin typeface="PingFangSC-Regular"/>
              </a:rPr>
              <a:t>研究</a:t>
            </a:r>
            <a:r>
              <a:rPr lang="en-US" altLang="zh-CN" sz="1600" dirty="0" smtClean="0">
                <a:solidFill>
                  <a:srgbClr val="222222"/>
                </a:solidFill>
                <a:latin typeface="PingFangSC-Regular"/>
              </a:rPr>
              <a:t>》</a:t>
            </a:r>
            <a:r>
              <a:rPr lang="zh-CN" altLang="en-US" sz="1600" dirty="0" smtClean="0">
                <a:solidFill>
                  <a:srgbClr val="222222"/>
                </a:solidFill>
                <a:latin typeface="PingFangSC-Regular"/>
              </a:rPr>
              <a:t>，</a:t>
            </a:r>
            <a:r>
              <a:rPr lang="en-US" altLang="zh-CN" sz="1600" dirty="0" smtClean="0">
                <a:solidFill>
                  <a:srgbClr val="222222"/>
                </a:solidFill>
                <a:latin typeface="PingFangSC-Regular"/>
              </a:rPr>
              <a:t>《</a:t>
            </a:r>
            <a:r>
              <a:rPr lang="zh-CN" altLang="en-US" sz="1600" dirty="0" smtClean="0">
                <a:solidFill>
                  <a:srgbClr val="222222"/>
                </a:solidFill>
                <a:latin typeface="PingFangSC-Regular"/>
              </a:rPr>
              <a:t>中国</a:t>
            </a:r>
            <a:r>
              <a:rPr lang="zh-CN" altLang="en-US" sz="1600" dirty="0">
                <a:solidFill>
                  <a:srgbClr val="222222"/>
                </a:solidFill>
                <a:latin typeface="PingFangSC-Regular"/>
              </a:rPr>
              <a:t>工业</a:t>
            </a:r>
            <a:r>
              <a:rPr lang="zh-CN" altLang="en-US" sz="1600" dirty="0" smtClean="0">
                <a:solidFill>
                  <a:srgbClr val="222222"/>
                </a:solidFill>
                <a:latin typeface="PingFangSC-Regular"/>
              </a:rPr>
              <a:t>经济</a:t>
            </a:r>
            <a:r>
              <a:rPr lang="en-US" altLang="zh-CN" sz="1600" dirty="0" smtClean="0">
                <a:solidFill>
                  <a:srgbClr val="222222"/>
                </a:solidFill>
                <a:latin typeface="PingFangSC-Regular"/>
              </a:rPr>
              <a:t>》</a:t>
            </a:r>
            <a:r>
              <a:rPr lang="zh-CN" altLang="en-US" sz="1600" dirty="0" smtClean="0">
                <a:solidFill>
                  <a:srgbClr val="222222"/>
                </a:solidFill>
                <a:latin typeface="PingFangSC-Regular"/>
              </a:rPr>
              <a:t>，</a:t>
            </a:r>
            <a:r>
              <a:rPr lang="en-US" altLang="zh-CN" sz="1600" dirty="0" smtClean="0">
                <a:solidFill>
                  <a:srgbClr val="222222"/>
                </a:solidFill>
                <a:latin typeface="PingFangSC-Regular"/>
              </a:rPr>
              <a:t>2019</a:t>
            </a:r>
            <a:r>
              <a:rPr lang="zh-CN" altLang="en-US" sz="1600" dirty="0" smtClean="0">
                <a:solidFill>
                  <a:srgbClr val="222222"/>
                </a:solidFill>
                <a:latin typeface="PingFangSC-Regular"/>
              </a:rPr>
              <a:t>年第</a:t>
            </a:r>
            <a:r>
              <a:rPr lang="en-US" altLang="zh-CN" sz="1600" dirty="0" smtClean="0">
                <a:solidFill>
                  <a:srgbClr val="222222"/>
                </a:solidFill>
                <a:latin typeface="PingFangSC-Regular"/>
              </a:rPr>
              <a:t>1</a:t>
            </a:r>
            <a:r>
              <a:rPr lang="zh-CN" altLang="en-US" sz="1600" dirty="0" smtClean="0">
                <a:solidFill>
                  <a:srgbClr val="222222"/>
                </a:solidFill>
                <a:latin typeface="PingFangSC-Regular"/>
              </a:rPr>
              <a:t>期，</a:t>
            </a:r>
            <a:r>
              <a:rPr lang="en-US" altLang="zh-CN" sz="1600" dirty="0" smtClean="0">
                <a:solidFill>
                  <a:srgbClr val="222222"/>
                </a:solidFill>
                <a:latin typeface="PingFangSC-Regular"/>
              </a:rPr>
              <a:t>156-173</a:t>
            </a:r>
            <a:r>
              <a:rPr lang="zh-CN" altLang="en-US" sz="1600" dirty="0" smtClean="0">
                <a:solidFill>
                  <a:srgbClr val="222222"/>
                </a:solidFill>
                <a:latin typeface="PingFangSC-Regular"/>
              </a:rPr>
              <a:t>页</a:t>
            </a:r>
            <a:r>
              <a:rPr lang="en-US" altLang="zh-CN" sz="1600" dirty="0" smtClean="0">
                <a:solidFill>
                  <a:srgbClr val="222222"/>
                </a:solidFill>
                <a:latin typeface="PingFangSC-Regular"/>
              </a:rPr>
              <a:t>.</a:t>
            </a:r>
            <a:endParaRPr lang="zh-CN" altLang="en-US" sz="1600" dirty="0"/>
          </a:p>
        </p:txBody>
      </p:sp>
    </p:spTree>
    <p:extLst>
      <p:ext uri="{BB962C8B-B14F-4D97-AF65-F5344CB8AC3E}">
        <p14:creationId xmlns:p14="http://schemas.microsoft.com/office/powerpoint/2010/main" val="273161226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102</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支持向量机的应用</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02442"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102443"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3008" y="1622234"/>
            <a:ext cx="6077059" cy="3896971"/>
          </a:xfrm>
          <a:prstGeom prst="rect">
            <a:avLst/>
          </a:prstGeom>
        </p:spPr>
      </p:pic>
      <p:sp>
        <p:nvSpPr>
          <p:cNvPr id="15" name="矩形 14"/>
          <p:cNvSpPr/>
          <p:nvPr/>
        </p:nvSpPr>
        <p:spPr>
          <a:xfrm>
            <a:off x="766835" y="5759177"/>
            <a:ext cx="10152705" cy="586508"/>
          </a:xfrm>
          <a:prstGeom prst="rect">
            <a:avLst/>
          </a:prstGeom>
        </p:spPr>
        <p:txBody>
          <a:bodyPr wrap="square">
            <a:spAutoFit/>
          </a:bodyPr>
          <a:lstStyle/>
          <a:p>
            <a:r>
              <a:rPr lang="zh-CN" altLang="en-US" sz="1600" dirty="0" smtClean="0">
                <a:solidFill>
                  <a:srgbClr val="222222"/>
                </a:solidFill>
                <a:latin typeface="PingFangSC-Regular"/>
              </a:rPr>
              <a:t>马</a:t>
            </a:r>
            <a:r>
              <a:rPr lang="zh-CN" altLang="en-US" sz="1600" dirty="0">
                <a:solidFill>
                  <a:srgbClr val="222222"/>
                </a:solidFill>
                <a:latin typeface="PingFangSC-Regular"/>
              </a:rPr>
              <a:t>黎</a:t>
            </a:r>
            <a:r>
              <a:rPr lang="zh-CN" altLang="en-US" sz="1600" dirty="0" smtClean="0">
                <a:solidFill>
                  <a:srgbClr val="222222"/>
                </a:solidFill>
                <a:latin typeface="PingFangSC-Regular"/>
              </a:rPr>
              <a:t>珺、伊志宏、张澈，</a:t>
            </a:r>
            <a:r>
              <a:rPr lang="en-US" altLang="zh-CN" sz="1600" dirty="0" smtClean="0">
                <a:solidFill>
                  <a:srgbClr val="222222"/>
                </a:solidFill>
                <a:latin typeface="PingFangSC-Regular"/>
              </a:rPr>
              <a:t>《</a:t>
            </a:r>
            <a:r>
              <a:rPr lang="zh-CN" altLang="en-US" sz="1600" dirty="0" smtClean="0">
                <a:solidFill>
                  <a:srgbClr val="222222"/>
                </a:solidFill>
                <a:latin typeface="PingFangSC-Regular"/>
              </a:rPr>
              <a:t>廉价</a:t>
            </a:r>
            <a:r>
              <a:rPr lang="zh-CN" altLang="en-US" sz="1600" dirty="0">
                <a:solidFill>
                  <a:srgbClr val="222222"/>
                </a:solidFill>
                <a:latin typeface="PingFangSC-Regular"/>
              </a:rPr>
              <a:t>交谈还是言之有据</a:t>
            </a:r>
            <a:r>
              <a:rPr lang="en-US" altLang="zh-CN" sz="1600" dirty="0">
                <a:solidFill>
                  <a:srgbClr val="222222"/>
                </a:solidFill>
                <a:latin typeface="PingFangSC-Regular"/>
              </a:rPr>
              <a:t>?——</a:t>
            </a:r>
            <a:r>
              <a:rPr lang="zh-CN" altLang="en-US" sz="1600" dirty="0">
                <a:solidFill>
                  <a:srgbClr val="222222"/>
                </a:solidFill>
                <a:latin typeface="PingFangSC-Regular"/>
              </a:rPr>
              <a:t>分析师报告文本的信息含量</a:t>
            </a:r>
            <a:r>
              <a:rPr lang="zh-CN" altLang="en-US" sz="1600" dirty="0" smtClean="0">
                <a:solidFill>
                  <a:srgbClr val="222222"/>
                </a:solidFill>
                <a:latin typeface="PingFangSC-Regular"/>
              </a:rPr>
              <a:t>研究，</a:t>
            </a:r>
            <a:r>
              <a:rPr lang="en-US" altLang="zh-CN" sz="1600" dirty="0" smtClean="0">
                <a:solidFill>
                  <a:srgbClr val="222222"/>
                </a:solidFill>
                <a:latin typeface="PingFangSC-Regular"/>
              </a:rPr>
              <a:t>《</a:t>
            </a:r>
            <a:r>
              <a:rPr lang="zh-CN" altLang="en-US" sz="1600" i="1" dirty="0" smtClean="0">
                <a:solidFill>
                  <a:srgbClr val="222222"/>
                </a:solidFill>
                <a:latin typeface="PingFangSC-Regular"/>
              </a:rPr>
              <a:t>管理世界</a:t>
            </a:r>
            <a:r>
              <a:rPr lang="en-US" altLang="zh-CN" sz="1600" i="1" dirty="0" smtClean="0">
                <a:solidFill>
                  <a:srgbClr val="222222"/>
                </a:solidFill>
                <a:latin typeface="PingFangSC-Regular"/>
              </a:rPr>
              <a:t>》</a:t>
            </a:r>
            <a:r>
              <a:rPr lang="zh-CN" altLang="en-US" sz="1600" i="1" dirty="0" smtClean="0">
                <a:solidFill>
                  <a:srgbClr val="222222"/>
                </a:solidFill>
                <a:latin typeface="PingFangSC-Regular"/>
              </a:rPr>
              <a:t>，</a:t>
            </a:r>
            <a:r>
              <a:rPr lang="en-US" altLang="zh-CN" sz="1600" i="1" dirty="0" smtClean="0">
                <a:solidFill>
                  <a:srgbClr val="222222"/>
                </a:solidFill>
                <a:latin typeface="PingFangSC-Regular"/>
              </a:rPr>
              <a:t>2019</a:t>
            </a:r>
            <a:r>
              <a:rPr lang="zh-CN" altLang="en-US" sz="1600" i="1" dirty="0" smtClean="0">
                <a:solidFill>
                  <a:srgbClr val="222222"/>
                </a:solidFill>
                <a:latin typeface="PingFangSC-Regular"/>
              </a:rPr>
              <a:t>年第</a:t>
            </a:r>
            <a:r>
              <a:rPr lang="en-US" altLang="zh-CN" sz="1600" i="1" dirty="0" smtClean="0">
                <a:solidFill>
                  <a:srgbClr val="222222"/>
                </a:solidFill>
                <a:latin typeface="PingFangSC-Regular"/>
              </a:rPr>
              <a:t>7</a:t>
            </a:r>
            <a:r>
              <a:rPr lang="zh-CN" altLang="en-US" sz="1600" i="1" dirty="0" smtClean="0">
                <a:solidFill>
                  <a:srgbClr val="222222"/>
                </a:solidFill>
                <a:latin typeface="PingFangSC-Regular"/>
              </a:rPr>
              <a:t>期，第</a:t>
            </a:r>
            <a:r>
              <a:rPr lang="en-US" altLang="zh-CN" sz="1600" i="1" dirty="0" smtClean="0">
                <a:solidFill>
                  <a:srgbClr val="222222"/>
                </a:solidFill>
                <a:latin typeface="PingFangSC-Regular"/>
              </a:rPr>
              <a:t>182-200</a:t>
            </a:r>
            <a:r>
              <a:rPr lang="zh-CN" altLang="en-US" sz="1600" i="1" dirty="0" smtClean="0">
                <a:solidFill>
                  <a:srgbClr val="222222"/>
                </a:solidFill>
                <a:latin typeface="PingFangSC-Regular"/>
              </a:rPr>
              <a:t>页</a:t>
            </a:r>
            <a:r>
              <a:rPr lang="zh-CN" altLang="en-US" sz="1600" dirty="0">
                <a:solidFill>
                  <a:srgbClr val="222222"/>
                </a:solidFill>
                <a:latin typeface="PingFangSC-Regular"/>
              </a:rPr>
              <a:t>。</a:t>
            </a:r>
            <a:endParaRPr lang="zh-CN" altLang="en-US" sz="1600" dirty="0"/>
          </a:p>
        </p:txBody>
      </p:sp>
    </p:spTree>
    <p:extLst>
      <p:ext uri="{BB962C8B-B14F-4D97-AF65-F5344CB8AC3E}">
        <p14:creationId xmlns:p14="http://schemas.microsoft.com/office/powerpoint/2010/main" val="229474183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103</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en-US" altLang="zh-CN" sz="2800" dirty="0">
                <a:solidFill>
                  <a:schemeClr val="bg1">
                    <a:lumMod val="65000"/>
                  </a:schemeClr>
                </a:solidFill>
              </a:rPr>
              <a:t>Logit</a:t>
            </a:r>
            <a:r>
              <a:rPr lang="zh-CN" altLang="en-US" sz="2800" dirty="0">
                <a:solidFill>
                  <a:schemeClr val="bg1">
                    <a:lumMod val="65000"/>
                  </a:schemeClr>
                </a:solidFill>
              </a:rPr>
              <a:t>算法</a:t>
            </a:r>
          </a:p>
          <a:p>
            <a:pPr eaLnBrk="1" hangingPunct="1">
              <a:lnSpc>
                <a:spcPct val="150000"/>
              </a:lnSpc>
              <a:spcBef>
                <a:spcPct val="20000"/>
              </a:spcBef>
              <a:buFont typeface="Arial" panose="020B0604020202020204" pitchFamily="34" charset="0"/>
              <a:buChar char="•"/>
            </a:pPr>
            <a:r>
              <a:rPr lang="en-US" altLang="zh-CN" sz="2800" dirty="0">
                <a:solidFill>
                  <a:schemeClr val="bg1">
                    <a:lumMod val="65000"/>
                  </a:schemeClr>
                </a:solidFill>
              </a:rPr>
              <a:t>K</a:t>
            </a:r>
            <a:r>
              <a:rPr lang="zh-CN" altLang="en-US" sz="2800" dirty="0" smtClean="0">
                <a:solidFill>
                  <a:schemeClr val="bg1">
                    <a:lumMod val="65000"/>
                  </a:schemeClr>
                </a:solidFill>
              </a:rPr>
              <a:t>近邻算法</a:t>
            </a:r>
            <a:endParaRPr lang="zh-CN" altLang="en-US" sz="2800" dirty="0">
              <a:solidFill>
                <a:schemeClr val="bg1">
                  <a:lumMod val="65000"/>
                </a:schemeClr>
              </a:solidFill>
            </a:endParaRP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朴素贝叶斯算法</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决策树算法</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支持向量机算法</a:t>
            </a:r>
          </a:p>
          <a:p>
            <a:pPr eaLnBrk="1" hangingPunct="1">
              <a:lnSpc>
                <a:spcPct val="150000"/>
              </a:lnSpc>
              <a:spcBef>
                <a:spcPct val="20000"/>
              </a:spcBef>
              <a:buFont typeface="Arial" panose="020B0604020202020204" pitchFamily="34" charset="0"/>
              <a:buChar char="•"/>
            </a:pPr>
            <a:r>
              <a:rPr lang="zh-CN" altLang="en-US" sz="2800" dirty="0"/>
              <a:t>分类算法评估</a:t>
            </a:r>
          </a:p>
        </p:txBody>
      </p:sp>
    </p:spTree>
    <p:extLst>
      <p:ext uri="{BB962C8B-B14F-4D97-AF65-F5344CB8AC3E}">
        <p14:creationId xmlns:p14="http://schemas.microsoft.com/office/powerpoint/2010/main" val="172246920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分类算法评估</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104</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分类准确率</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03466"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103467"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1" name="内容占位符 2">
            <a:extLst>
              <a:ext uri="{FF2B5EF4-FFF2-40B4-BE49-F238E27FC236}">
                <a16:creationId xmlns:a16="http://schemas.microsoft.com/office/drawing/2014/main" id="{9E3D64D3-5380-452A-AB38-37ECD0C1614B}"/>
              </a:ext>
            </a:extLst>
          </p:cNvPr>
          <p:cNvSpPr>
            <a:spLocks noGrp="1"/>
          </p:cNvSpPr>
          <p:nvPr>
            <p:ph idx="1"/>
          </p:nvPr>
        </p:nvSpPr>
        <p:spPr>
          <a:xfrm>
            <a:off x="534670" y="1527453"/>
            <a:ext cx="9624060" cy="4990084"/>
          </a:xfrm>
        </p:spPr>
        <p:txBody>
          <a:bodyPr>
            <a:normAutofit/>
          </a:bodyPr>
          <a:lstStyle/>
          <a:p>
            <a:r>
              <a:rPr lang="zh-CN" altLang="en-US" sz="2000" dirty="0"/>
              <a:t>对于监督学习问题，一般用预测效果来评估其模型的性能</a:t>
            </a:r>
            <a:r>
              <a:rPr lang="zh-CN" altLang="en-US" sz="2000" dirty="0" smtClean="0"/>
              <a:t>。</a:t>
            </a:r>
            <a:endParaRPr lang="en-US" altLang="zh-CN" sz="2000" dirty="0" smtClean="0"/>
          </a:p>
          <a:p>
            <a:endParaRPr lang="en-US" altLang="zh-CN" sz="2000" dirty="0"/>
          </a:p>
          <a:p>
            <a:r>
              <a:rPr lang="zh-CN" altLang="en-US" sz="2000" dirty="0" smtClean="0"/>
              <a:t>回想一下回归问题的模型评估指标</a:t>
            </a:r>
            <a:endParaRPr lang="en-US" altLang="zh-CN" sz="2000" dirty="0" smtClean="0"/>
          </a:p>
          <a:p>
            <a:endParaRPr lang="en-US" altLang="zh-CN" sz="2000" dirty="0" smtClean="0"/>
          </a:p>
          <a:p>
            <a:r>
              <a:rPr lang="zh-CN" altLang="en-US" sz="2000" dirty="0" smtClean="0"/>
              <a:t>具体</a:t>
            </a:r>
            <a:r>
              <a:rPr lang="zh-CN" altLang="en-US" sz="2000" dirty="0"/>
              <a:t>到分类问题，一个常用指标为</a:t>
            </a:r>
            <a:r>
              <a:rPr lang="zh-CN" altLang="en-US" sz="2000" dirty="0" smtClean="0"/>
              <a:t>准确率（</a:t>
            </a:r>
            <a:r>
              <a:rPr lang="en-US" altLang="zh-CN" sz="2000" dirty="0" smtClean="0"/>
              <a:t>accuracy</a:t>
            </a:r>
            <a:r>
              <a:rPr lang="zh-CN" altLang="en-US" sz="2000" dirty="0"/>
              <a:t>）</a:t>
            </a:r>
            <a:r>
              <a:rPr lang="zh-CN" altLang="en-US" sz="2000" dirty="0" smtClean="0"/>
              <a:t>，</a:t>
            </a:r>
            <a:r>
              <a:rPr lang="zh-CN" altLang="en-US" sz="2000" dirty="0"/>
              <a:t>也称为“正确预测的百分比</a:t>
            </a:r>
            <a:r>
              <a:rPr lang="zh-CN" altLang="en-US" sz="2000" dirty="0" smtClean="0"/>
              <a:t>”（</a:t>
            </a:r>
            <a:r>
              <a:rPr lang="en-US" altLang="zh-CN" sz="2000" dirty="0" smtClean="0"/>
              <a:t>percent </a:t>
            </a:r>
            <a:r>
              <a:rPr lang="en-US" altLang="zh-CN" sz="2000" dirty="0"/>
              <a:t>correctly </a:t>
            </a:r>
            <a:r>
              <a:rPr lang="en-US" altLang="zh-CN" sz="2000" dirty="0" smtClean="0"/>
              <a:t>predicted</a:t>
            </a:r>
            <a:r>
              <a:rPr lang="zh-CN" altLang="en-US" sz="2000" dirty="0" smtClean="0"/>
              <a:t>）。</a:t>
            </a:r>
            <a:endParaRPr lang="en-US" altLang="zh-CN" sz="2000" dirty="0"/>
          </a:p>
          <a:p>
            <a:endParaRPr lang="en-US" altLang="zh-CN" sz="2000" dirty="0"/>
          </a:p>
          <a:p>
            <a:r>
              <a:rPr lang="zh-CN" altLang="en-US" sz="2000" dirty="0"/>
              <a:t>只要将样本数据的预测值 </a:t>
            </a:r>
            <a:r>
              <a:rPr lang="en-US" altLang="zh-CN" sz="2000" dirty="0"/>
              <a:t>   </a:t>
            </a:r>
            <a:r>
              <a:rPr lang="zh-CN" altLang="en-US" sz="2000" dirty="0"/>
              <a:t>与实际值</a:t>
            </a:r>
            <a:r>
              <a:rPr lang="en-US" altLang="zh-CN" sz="2000" i="1" dirty="0"/>
              <a:t>y</a:t>
            </a:r>
            <a:r>
              <a:rPr lang="zh-CN" altLang="en-US" sz="2000" dirty="0"/>
              <a:t>进行比较，即可计算正确预测的百分比</a:t>
            </a:r>
            <a:r>
              <a:rPr lang="zh-CN" altLang="en-US" sz="2000" dirty="0" smtClean="0"/>
              <a:t>：</a:t>
            </a:r>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p:txBody>
      </p:sp>
      <mc:AlternateContent xmlns:mc="http://schemas.openxmlformats.org/markup-compatibility/2006" xmlns:a14="http://schemas.microsoft.com/office/drawing/2010/main">
        <mc:Choice Requires="a14">
          <p:sp>
            <p:nvSpPr>
              <p:cNvPr id="12" name="矩形 11"/>
              <p:cNvSpPr/>
              <p:nvPr/>
            </p:nvSpPr>
            <p:spPr>
              <a:xfrm>
                <a:off x="2638966" y="4725884"/>
                <a:ext cx="3170034" cy="10294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zh-CN" altLang="en-US">
                          <a:latin typeface="Cambria Math" panose="02040503050406030204" pitchFamily="18" charset="0"/>
                        </a:rPr>
                        <m:t>准确率</m:t>
                      </m:r>
                      <m:r>
                        <m:rPr>
                          <m:nor/>
                        </m:rPr>
                        <a:rPr lang="zh-CN" altLang="en-US"/>
                        <m:t>=</m:t>
                      </m:r>
                      <m:f>
                        <m:fPr>
                          <m:ctrlPr>
                            <a:rPr lang="zh-CN" altLang="en-US" i="1">
                              <a:latin typeface="Cambria Math" panose="02040503050406030204" pitchFamily="18" charset="0"/>
                            </a:rPr>
                          </m:ctrlPr>
                        </m:fPr>
                        <m:num>
                          <m:nary>
                            <m:naryPr>
                              <m:chr m:val="∑"/>
                              <m:limLoc m:val="undOvr"/>
                              <m:grow m:val="on"/>
                              <m:ctrlPr>
                                <a:rPr lang="zh-CN" altLang="en-US" i="1">
                                  <a:latin typeface="Cambria Math" panose="02040503050406030204" pitchFamily="18" charset="0"/>
                                </a:rPr>
                              </m:ctrlPr>
                            </m:naryPr>
                            <m:sub>
                              <m:r>
                                <a:rPr lang="zh-CN" altLang="en-US" i="1">
                                  <a:latin typeface="Cambria Math" panose="02040503050406030204" pitchFamily="18" charset="0"/>
                                </a:rPr>
                                <m:t>𝑖</m:t>
                              </m:r>
                              <m:r>
                                <a:rPr lang="zh-CN" altLang="en-US" i="0">
                                  <a:latin typeface="Cambria Math" panose="02040503050406030204" pitchFamily="18" charset="0"/>
                                </a:rPr>
                                <m:t>=1</m:t>
                              </m:r>
                            </m:sub>
                            <m:sup>
                              <m:r>
                                <a:rPr lang="zh-CN" altLang="en-US" i="1">
                                  <a:latin typeface="Cambria Math" panose="02040503050406030204" pitchFamily="18" charset="0"/>
                                </a:rPr>
                                <m:t>𝑛</m:t>
                              </m:r>
                            </m:sup>
                            <m:e>
                              <m:d>
                                <m:dPr>
                                  <m:begChr m:val=""/>
                                  <m:ctrlPr>
                                    <a:rPr lang="zh-CN" altLang="en-US" i="1">
                                      <a:latin typeface="Cambria Math" panose="02040503050406030204" pitchFamily="18" charset="0"/>
                                    </a:rPr>
                                  </m:ctrlPr>
                                </m:dPr>
                                <m:e>
                                  <m:r>
                                    <a:rPr lang="zh-CN" altLang="en-US" i="1">
                                      <a:latin typeface="Cambria Math" panose="02040503050406030204" pitchFamily="18" charset="0"/>
                                    </a:rPr>
                                    <m:t>𝐼</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𝑦</m:t>
                                          </m:r>
                                        </m:e>
                                        <m:lim>
                                          <m:r>
                                            <a:rPr lang="zh-CN" altLang="en-US" i="0">
                                              <a:latin typeface="Cambria Math" panose="02040503050406030204" pitchFamily="18" charset="0"/>
                                            </a:rPr>
                                            <m:t>⌢</m:t>
                                          </m:r>
                                        </m:lim>
                                      </m:limUpp>
                                    </m:e>
                                    <m:sub>
                                      <m:r>
                                        <a:rPr lang="zh-CN" altLang="en-US" i="1">
                                          <a:latin typeface="Cambria Math" panose="02040503050406030204" pitchFamily="18" charset="0"/>
                                        </a:rPr>
                                        <m:t>𝑖</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zh-CN" altLang="en-US" i="1">
                                          <a:latin typeface="Cambria Math" panose="02040503050406030204" pitchFamily="18" charset="0"/>
                                        </a:rPr>
                                        <m:t>𝑖</m:t>
                                      </m:r>
                                    </m:sub>
                                  </m:sSub>
                                </m:e>
                              </m:d>
                            </m:e>
                          </m:nary>
                        </m:num>
                        <m:den>
                          <m:r>
                            <a:rPr lang="zh-CN" altLang="en-US" i="1">
                              <a:latin typeface="Cambria Math" panose="02040503050406030204" pitchFamily="18" charset="0"/>
                            </a:rPr>
                            <m:t>𝑛</m:t>
                          </m:r>
                        </m:den>
                      </m:f>
                    </m:oMath>
                  </m:oMathPara>
                </a14:m>
                <a:endParaRPr lang="zh-CN" altLang="en-US" dirty="0"/>
              </a:p>
            </p:txBody>
          </p:sp>
        </mc:Choice>
        <mc:Fallback xmlns="">
          <p:sp>
            <p:nvSpPr>
              <p:cNvPr id="12" name="矩形 11"/>
              <p:cNvSpPr>
                <a:spLocks noRot="1" noChangeAspect="1" noMove="1" noResize="1" noEditPoints="1" noAdjustHandles="1" noChangeArrowheads="1" noChangeShapeType="1" noTextEdit="1"/>
              </p:cNvSpPr>
              <p:nvPr/>
            </p:nvSpPr>
            <p:spPr>
              <a:xfrm>
                <a:off x="2638966" y="4725884"/>
                <a:ext cx="3170034" cy="1029449"/>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4418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分类算法评估</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105</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分类错误率</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04488"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104489"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4" name="内容占位符 2">
            <a:extLst>
              <a:ext uri="{FF2B5EF4-FFF2-40B4-BE49-F238E27FC236}">
                <a16:creationId xmlns:a16="http://schemas.microsoft.com/office/drawing/2014/main" id="{9E3D64D3-5380-452A-AB38-37ECD0C1614B}"/>
              </a:ext>
            </a:extLst>
          </p:cNvPr>
          <p:cNvSpPr>
            <a:spLocks noGrp="1"/>
          </p:cNvSpPr>
          <p:nvPr>
            <p:ph idx="1"/>
          </p:nvPr>
        </p:nvSpPr>
        <p:spPr>
          <a:xfrm>
            <a:off x="534670" y="1527453"/>
            <a:ext cx="9880836" cy="4350511"/>
          </a:xfrm>
        </p:spPr>
        <p:txBody>
          <a:bodyPr>
            <a:normAutofit/>
          </a:bodyPr>
          <a:lstStyle/>
          <a:p>
            <a:r>
              <a:rPr lang="zh-CN" altLang="en-US" sz="2000" dirty="0"/>
              <a:t>有时我们更专注于错误预测的百分比，即</a:t>
            </a:r>
            <a:r>
              <a:rPr lang="zh-CN" altLang="en-US" sz="2000" dirty="0" smtClean="0"/>
              <a:t>错误率（</a:t>
            </a:r>
            <a:r>
              <a:rPr lang="en-US" altLang="zh-CN" sz="2000" dirty="0" smtClean="0"/>
              <a:t>error rate</a:t>
            </a:r>
            <a:r>
              <a:rPr lang="zh-CN" altLang="en-US" sz="2000" dirty="0" smtClean="0"/>
              <a:t>）或</a:t>
            </a:r>
            <a:r>
              <a:rPr lang="zh-CN" altLang="en-US" sz="2000" dirty="0"/>
              <a:t>错分</a:t>
            </a:r>
            <a:r>
              <a:rPr lang="zh-CN" altLang="en-US" sz="2000" dirty="0" smtClean="0"/>
              <a:t>率（</a:t>
            </a:r>
            <a:r>
              <a:rPr lang="en-US" altLang="zh-CN" sz="2000" dirty="0" smtClean="0"/>
              <a:t>misclassification rate</a:t>
            </a:r>
            <a:r>
              <a:rPr lang="zh-CN" altLang="en-US" sz="2000" dirty="0" smtClean="0"/>
              <a:t>）：</a:t>
            </a:r>
            <a:endParaRPr lang="en-US" altLang="zh-CN" sz="2000" dirty="0"/>
          </a:p>
          <a:p>
            <a:endParaRPr lang="en-US" altLang="zh-CN" sz="2000" dirty="0"/>
          </a:p>
          <a:p>
            <a:endParaRPr lang="en-US" altLang="zh-CN" sz="2000" dirty="0"/>
          </a:p>
          <a:p>
            <a:endParaRPr lang="en-US" altLang="zh-CN" sz="2000" dirty="0"/>
          </a:p>
          <a:p>
            <a:r>
              <a:rPr lang="zh-CN" altLang="en-US" sz="2000" dirty="0"/>
              <a:t>如果所考虑样本为训练集，则为</a:t>
            </a:r>
            <a:r>
              <a:rPr lang="zh-CN" altLang="en-US" sz="2000" dirty="0" smtClean="0"/>
              <a:t>“训练误差”（</a:t>
            </a:r>
            <a:r>
              <a:rPr lang="en-US" altLang="zh-CN" sz="2000" dirty="0" smtClean="0"/>
              <a:t>training error</a:t>
            </a:r>
            <a:r>
              <a:rPr lang="zh-CN" altLang="en-US" sz="2000" dirty="0" smtClean="0"/>
              <a:t>）。</a:t>
            </a:r>
            <a:r>
              <a:rPr lang="zh-CN" altLang="en-US" sz="2000" dirty="0"/>
              <a:t>如果所考虑样本为测试集，则为</a:t>
            </a:r>
            <a:r>
              <a:rPr lang="zh-CN" altLang="en-US" sz="2000" dirty="0" smtClean="0"/>
              <a:t>“测试误差”（</a:t>
            </a:r>
            <a:r>
              <a:rPr lang="en-US" altLang="zh-CN" sz="2000" dirty="0" smtClean="0"/>
              <a:t>test error</a:t>
            </a:r>
            <a:r>
              <a:rPr lang="zh-CN" altLang="en-US" sz="2000" dirty="0" smtClean="0"/>
              <a:t>）。</a:t>
            </a:r>
            <a:endParaRPr lang="en-US" altLang="zh-CN" sz="2000" dirty="0" smtClean="0"/>
          </a:p>
          <a:p>
            <a:endParaRPr lang="en-US" altLang="zh-CN" sz="2000" dirty="0"/>
          </a:p>
          <a:p>
            <a:r>
              <a:rPr lang="zh-CN" altLang="en-US" sz="2000" dirty="0" smtClean="0"/>
              <a:t>准确率</a:t>
            </a:r>
            <a:r>
              <a:rPr lang="zh-CN" altLang="en-US" sz="2000" dirty="0"/>
              <a:t>与错误率之和为</a:t>
            </a:r>
            <a:r>
              <a:rPr lang="en-US" altLang="zh-CN" sz="2000" dirty="0"/>
              <a:t>1</a:t>
            </a:r>
            <a:r>
              <a:rPr lang="zh-CN" altLang="en-US" sz="2000" dirty="0"/>
              <a:t>。</a:t>
            </a:r>
            <a:endParaRPr lang="en-US" altLang="zh-CN" sz="2000" dirty="0"/>
          </a:p>
          <a:p>
            <a:endParaRPr lang="en-US" altLang="zh-CN" sz="2000" dirty="0"/>
          </a:p>
          <a:p>
            <a:r>
              <a:rPr lang="zh-CN" altLang="en-US" sz="2000" dirty="0"/>
              <a:t>思考：在什么情形下，</a:t>
            </a:r>
            <a:r>
              <a:rPr lang="zh-CN" altLang="en-US" sz="2000" dirty="0" smtClean="0"/>
              <a:t>准确率（错误率）并不是</a:t>
            </a:r>
            <a:r>
              <a:rPr lang="zh-CN" altLang="en-US" sz="2000" dirty="0"/>
              <a:t>一个好的评估指标</a:t>
            </a:r>
          </a:p>
        </p:txBody>
      </p:sp>
      <mc:AlternateContent xmlns:mc="http://schemas.openxmlformats.org/markup-compatibility/2006" xmlns:a14="http://schemas.microsoft.com/office/drawing/2010/main">
        <mc:Choice Requires="a14">
          <p:sp>
            <p:nvSpPr>
              <p:cNvPr id="15" name="矩形 14"/>
              <p:cNvSpPr/>
              <p:nvPr/>
            </p:nvSpPr>
            <p:spPr>
              <a:xfrm>
                <a:off x="2894522" y="2712037"/>
                <a:ext cx="1188146"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错误率</m:t>
                      </m:r>
                      <m:r>
                        <m:rPr>
                          <m:nor/>
                        </m:rPr>
                        <a:rPr lang="zh-CN" altLang="en-US"/>
                        <m:t>=</m:t>
                      </m:r>
                    </m:oMath>
                  </m:oMathPara>
                </a14:m>
                <a:endParaRPr lang="zh-CN" altLang="en-US" dirty="0"/>
              </a:p>
            </p:txBody>
          </p:sp>
        </mc:Choice>
        <mc:Fallback xmlns="">
          <p:sp>
            <p:nvSpPr>
              <p:cNvPr id="15" name="矩形 14"/>
              <p:cNvSpPr>
                <a:spLocks noRot="1" noChangeAspect="1" noMove="1" noResize="1" noEditPoints="1" noAdjustHandles="1" noChangeArrowheads="1" noChangeShapeType="1" noTextEdit="1"/>
              </p:cNvSpPr>
              <p:nvPr/>
            </p:nvSpPr>
            <p:spPr>
              <a:xfrm>
                <a:off x="2894522" y="2712037"/>
                <a:ext cx="1188146" cy="415498"/>
              </a:xfrm>
              <a:prstGeom prst="rect">
                <a:avLst/>
              </a:prstGeom>
              <a:blipFill>
                <a:blip r:embed="rId8"/>
                <a:stretch>
                  <a:fillRect b="-735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3976272" y="2218249"/>
                <a:ext cx="2123274" cy="10294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CN" altLang="en-US" i="1">
                              <a:latin typeface="Cambria Math" panose="02040503050406030204" pitchFamily="18" charset="0"/>
                            </a:rPr>
                          </m:ctrlPr>
                        </m:fPr>
                        <m:num>
                          <m:nary>
                            <m:naryPr>
                              <m:chr m:val="∑"/>
                              <m:limLoc m:val="undOvr"/>
                              <m:grow m:val="on"/>
                              <m:ctrlPr>
                                <a:rPr lang="zh-CN" altLang="en-US" i="1">
                                  <a:latin typeface="Cambria Math" panose="02040503050406030204" pitchFamily="18" charset="0"/>
                                </a:rPr>
                              </m:ctrlPr>
                            </m:naryPr>
                            <m:sub>
                              <m:r>
                                <a:rPr lang="zh-CN" altLang="en-US" i="1">
                                  <a:latin typeface="Cambria Math" panose="02040503050406030204" pitchFamily="18" charset="0"/>
                                </a:rPr>
                                <m:t>𝑖</m:t>
                              </m:r>
                              <m:r>
                                <a:rPr lang="zh-CN" altLang="en-US" i="0">
                                  <a:latin typeface="Cambria Math" panose="02040503050406030204" pitchFamily="18" charset="0"/>
                                </a:rPr>
                                <m:t>=1</m:t>
                              </m:r>
                            </m:sub>
                            <m:sup>
                              <m:r>
                                <a:rPr lang="zh-CN" altLang="en-US" i="1">
                                  <a:latin typeface="Cambria Math" panose="02040503050406030204" pitchFamily="18" charset="0"/>
                                </a:rPr>
                                <m:t>𝑛</m:t>
                              </m:r>
                            </m:sup>
                            <m:e>
                              <m:d>
                                <m:dPr>
                                  <m:begChr m:val=""/>
                                  <m:ctrlPr>
                                    <a:rPr lang="zh-CN" altLang="en-US" i="1">
                                      <a:latin typeface="Cambria Math" panose="02040503050406030204" pitchFamily="18" charset="0"/>
                                    </a:rPr>
                                  </m:ctrlPr>
                                </m:dPr>
                                <m:e>
                                  <m:r>
                                    <a:rPr lang="zh-CN" altLang="en-US" i="1">
                                      <a:latin typeface="Cambria Math" panose="02040503050406030204" pitchFamily="18" charset="0"/>
                                    </a:rPr>
                                    <m:t>𝐼</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𝑦</m:t>
                                          </m:r>
                                        </m:e>
                                        <m:lim>
                                          <m:r>
                                            <a:rPr lang="zh-CN" altLang="en-US" i="0">
                                              <a:latin typeface="Cambria Math" panose="02040503050406030204" pitchFamily="18" charset="0"/>
                                            </a:rPr>
                                            <m:t>⌢</m:t>
                                          </m:r>
                                        </m:lim>
                                      </m:limUpp>
                                    </m:e>
                                    <m:sub>
                                      <m:r>
                                        <a:rPr lang="zh-CN" altLang="en-US" i="1">
                                          <a:latin typeface="Cambria Math" panose="02040503050406030204" pitchFamily="18" charset="0"/>
                                        </a:rPr>
                                        <m:t>𝑖</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zh-CN" altLang="en-US" i="1">
                                          <a:latin typeface="Cambria Math" panose="02040503050406030204" pitchFamily="18" charset="0"/>
                                        </a:rPr>
                                        <m:t>𝑖</m:t>
                                      </m:r>
                                    </m:sub>
                                  </m:sSub>
                                </m:e>
                              </m:d>
                            </m:e>
                          </m:nary>
                        </m:num>
                        <m:den>
                          <m:r>
                            <a:rPr lang="zh-CN" altLang="en-US" i="1">
                              <a:latin typeface="Cambria Math" panose="02040503050406030204" pitchFamily="18" charset="0"/>
                            </a:rPr>
                            <m:t>𝑛</m:t>
                          </m:r>
                        </m:den>
                      </m:f>
                    </m:oMath>
                  </m:oMathPara>
                </a14:m>
                <a:endParaRPr lang="zh-CN" altLang="en-US" dirty="0"/>
              </a:p>
            </p:txBody>
          </p:sp>
        </mc:Choice>
        <mc:Fallback xmlns="">
          <p:sp>
            <p:nvSpPr>
              <p:cNvPr id="16" name="矩形 15"/>
              <p:cNvSpPr>
                <a:spLocks noRot="1" noChangeAspect="1" noMove="1" noResize="1" noEditPoints="1" noAdjustHandles="1" noChangeArrowheads="1" noChangeShapeType="1" noTextEdit="1"/>
              </p:cNvSpPr>
              <p:nvPr/>
            </p:nvSpPr>
            <p:spPr>
              <a:xfrm>
                <a:off x="3976272" y="2218249"/>
                <a:ext cx="2123274" cy="1029449"/>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3135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p:bldP spid="1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分类算法评估</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106</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类别不平衡数据</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05512"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105513"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7" name="内容占位符 2">
            <a:extLst>
              <a:ext uri="{FF2B5EF4-FFF2-40B4-BE49-F238E27FC236}">
                <a16:creationId xmlns:a16="http://schemas.microsoft.com/office/drawing/2014/main" id="{9E3D64D3-5380-452A-AB38-37ECD0C1614B}"/>
              </a:ext>
            </a:extLst>
          </p:cNvPr>
          <p:cNvSpPr>
            <a:spLocks noGrp="1"/>
          </p:cNvSpPr>
          <p:nvPr>
            <p:ph idx="1"/>
          </p:nvPr>
        </p:nvSpPr>
        <p:spPr>
          <a:xfrm>
            <a:off x="534670" y="1527453"/>
            <a:ext cx="10168856" cy="4259658"/>
          </a:xfrm>
        </p:spPr>
        <p:txBody>
          <a:bodyPr>
            <a:normAutofit/>
          </a:bodyPr>
          <a:lstStyle/>
          <a:p>
            <a:r>
              <a:rPr lang="zh-CN" altLang="en-US" sz="2000" dirty="0"/>
              <a:t>准确率或错分率并不适用于</a:t>
            </a:r>
            <a:r>
              <a:rPr lang="zh-CN" altLang="en-US" sz="2000" dirty="0" smtClean="0"/>
              <a:t>“类别不平衡”（</a:t>
            </a:r>
            <a:r>
              <a:rPr lang="en-US" altLang="zh-CN" sz="2000" dirty="0" smtClean="0">
                <a:latin typeface="Times New Roman" panose="02020603050405020304" pitchFamily="18" charset="0"/>
                <a:cs typeface="Times New Roman" panose="02020603050405020304" pitchFamily="18" charset="0"/>
              </a:rPr>
              <a:t>class imbalance</a:t>
            </a:r>
            <a:r>
              <a:rPr lang="zh-CN" altLang="en-US" sz="2000" dirty="0"/>
              <a:t>）</a:t>
            </a:r>
            <a:r>
              <a:rPr lang="zh-CN" altLang="en-US" sz="2000" dirty="0" smtClean="0"/>
              <a:t>的</a:t>
            </a:r>
            <a:r>
              <a:rPr lang="zh-CN" altLang="en-US" sz="2000" dirty="0"/>
              <a:t>数据</a:t>
            </a:r>
            <a:endParaRPr lang="en-US" altLang="zh-CN" sz="2000" dirty="0"/>
          </a:p>
          <a:p>
            <a:endParaRPr lang="en-US" altLang="zh-CN" sz="2000" dirty="0"/>
          </a:p>
          <a:p>
            <a:r>
              <a:rPr lang="zh-CN" altLang="en-US" sz="2000" dirty="0"/>
              <a:t>例如，假设某种罕见病的发病率仅为百分之一。此时，样本中的两个类别高度不平衡。即使不用任何机器学习的算法，只要一直预测不发病，也能达到</a:t>
            </a:r>
            <a:r>
              <a:rPr lang="en-US" altLang="zh-CN" sz="2000" dirty="0"/>
              <a:t>99%</a:t>
            </a:r>
            <a:r>
              <a:rPr lang="zh-CN" altLang="en-US" sz="2000" dirty="0"/>
              <a:t>的</a:t>
            </a:r>
            <a:r>
              <a:rPr lang="zh-CN" altLang="en-US" sz="2000" dirty="0" smtClean="0"/>
              <a:t>准确率（或</a:t>
            </a:r>
            <a:r>
              <a:rPr lang="en-US" altLang="zh-CN" sz="2000" dirty="0"/>
              <a:t>1%</a:t>
            </a:r>
            <a:r>
              <a:rPr lang="zh-CN" altLang="en-US" sz="2000" dirty="0"/>
              <a:t>的错分</a:t>
            </a:r>
            <a:r>
              <a:rPr lang="zh-CN" altLang="en-US" sz="2000" dirty="0" smtClean="0"/>
              <a:t>率</a:t>
            </a:r>
            <a:r>
              <a:rPr lang="zh-CN" altLang="en-US" sz="2000" dirty="0"/>
              <a:t>）</a:t>
            </a:r>
            <a:r>
              <a:rPr lang="zh-CN" altLang="en-US" sz="2000" dirty="0" smtClean="0"/>
              <a:t>。</a:t>
            </a:r>
            <a:endParaRPr lang="en-US" altLang="zh-CN" sz="2000" dirty="0"/>
          </a:p>
          <a:p>
            <a:endParaRPr lang="zh-CN" altLang="en-US" sz="2000" dirty="0"/>
          </a:p>
          <a:p>
            <a:r>
              <a:rPr lang="zh-CN" altLang="en-US" sz="2000" dirty="0"/>
              <a:t>我们更希望算法能够准确地预测那些发病的个体，即所谓</a:t>
            </a:r>
            <a:r>
              <a:rPr lang="zh-CN" altLang="en-US" sz="2000" dirty="0" smtClean="0"/>
              <a:t>“正例”（</a:t>
            </a:r>
            <a:r>
              <a:rPr lang="en-US" altLang="zh-CN" sz="2000" dirty="0" smtClean="0">
                <a:latin typeface="Times New Roman" panose="02020603050405020304" pitchFamily="18" charset="0"/>
                <a:cs typeface="Times New Roman" panose="02020603050405020304" pitchFamily="18" charset="0"/>
              </a:rPr>
              <a:t>positive </a:t>
            </a:r>
            <a:r>
              <a:rPr lang="en-US" altLang="zh-CN" sz="2000" dirty="0">
                <a:latin typeface="Times New Roman" panose="02020603050405020304" pitchFamily="18" charset="0"/>
                <a:cs typeface="Times New Roman" panose="02020603050405020304" pitchFamily="18" charset="0"/>
              </a:rPr>
              <a:t>cases</a:t>
            </a:r>
            <a:r>
              <a:rPr lang="zh-CN" altLang="en-US" sz="2000" dirty="0">
                <a:latin typeface="Times New Roman" panose="02020603050405020304" pitchFamily="18" charset="0"/>
                <a:cs typeface="Times New Roman" panose="02020603050405020304" pitchFamily="18" charset="0"/>
              </a:rPr>
              <a:t>，简称</a:t>
            </a:r>
            <a:r>
              <a:rPr lang="en-US" altLang="zh-CN" sz="2000" dirty="0" smtClean="0">
                <a:latin typeface="Times New Roman" panose="02020603050405020304" pitchFamily="18" charset="0"/>
                <a:cs typeface="Times New Roman" panose="02020603050405020304" pitchFamily="18" charset="0"/>
              </a:rPr>
              <a:t>positives</a:t>
            </a:r>
            <a:r>
              <a:rPr lang="zh-CN" altLang="en-US" sz="2000" dirty="0"/>
              <a:t>）</a:t>
            </a:r>
            <a:r>
              <a:rPr lang="zh-CN" altLang="en-US" sz="2000" dirty="0" smtClean="0"/>
              <a:t>。</a:t>
            </a:r>
            <a:endParaRPr lang="en-US" altLang="zh-CN" sz="2000" dirty="0"/>
          </a:p>
          <a:p>
            <a:endParaRPr lang="en-US" altLang="zh-CN" sz="2000" dirty="0"/>
          </a:p>
          <a:p>
            <a:r>
              <a:rPr lang="zh-CN" altLang="en-US" sz="2000" dirty="0"/>
              <a:t>为此，根据模型预测的正</a:t>
            </a:r>
            <a:r>
              <a:rPr lang="zh-CN" altLang="en-US" sz="2000" dirty="0" smtClean="0"/>
              <a:t>例（也</a:t>
            </a:r>
            <a:r>
              <a:rPr lang="zh-CN" altLang="en-US" sz="2000" dirty="0"/>
              <a:t>称</a:t>
            </a:r>
            <a:r>
              <a:rPr lang="zh-CN" altLang="en-US" sz="2000" dirty="0" smtClean="0"/>
              <a:t>“阳性”</a:t>
            </a:r>
            <a:r>
              <a:rPr lang="zh-CN" altLang="en-US" sz="2000" dirty="0"/>
              <a:t>）</a:t>
            </a:r>
            <a:r>
              <a:rPr lang="zh-CN" altLang="en-US" sz="2000" dirty="0" smtClean="0"/>
              <a:t>与反例（也</a:t>
            </a:r>
            <a:r>
              <a:rPr lang="zh-CN" altLang="en-US" sz="2000" dirty="0"/>
              <a:t>称</a:t>
            </a:r>
            <a:r>
              <a:rPr lang="zh-CN" altLang="en-US" sz="2000" dirty="0" smtClean="0"/>
              <a:t>“阴性”</a:t>
            </a:r>
            <a:r>
              <a:rPr lang="zh-CN" altLang="en-US" sz="2000" dirty="0"/>
              <a:t>）</a:t>
            </a:r>
            <a:r>
              <a:rPr lang="zh-CN" altLang="en-US" sz="2000" dirty="0" smtClean="0"/>
              <a:t>，</a:t>
            </a:r>
            <a:r>
              <a:rPr lang="zh-CN" altLang="en-US" sz="2000" dirty="0"/>
              <a:t>以及实际观测的正例与反例，可将样本数据分为以下四类，并用一个矩阵来表示，即所谓混淆</a:t>
            </a:r>
            <a:r>
              <a:rPr lang="zh-CN" altLang="en-US" sz="2000" dirty="0" smtClean="0"/>
              <a:t>矩阵（</a:t>
            </a:r>
            <a:r>
              <a:rPr lang="en-US" altLang="zh-CN" sz="2000" dirty="0" smtClean="0">
                <a:latin typeface="Times New Roman" panose="02020603050405020304" pitchFamily="18" charset="0"/>
                <a:cs typeface="Times New Roman" panose="02020603050405020304" pitchFamily="18" charset="0"/>
              </a:rPr>
              <a:t>confusion matrix</a:t>
            </a:r>
            <a:r>
              <a:rPr lang="zh-CN" altLang="en-US" sz="2000" dirty="0"/>
              <a:t>）</a:t>
            </a:r>
            <a:r>
              <a:rPr lang="zh-CN" altLang="en-US" sz="2000" dirty="0" smtClean="0"/>
              <a:t> </a:t>
            </a:r>
            <a:r>
              <a:rPr lang="zh-CN" altLang="en-US" sz="2000" dirty="0"/>
              <a:t>：</a:t>
            </a:r>
          </a:p>
        </p:txBody>
      </p:sp>
    </p:spTree>
    <p:extLst>
      <p:ext uri="{BB962C8B-B14F-4D97-AF65-F5344CB8AC3E}">
        <p14:creationId xmlns:p14="http://schemas.microsoft.com/office/powerpoint/2010/main" val="238638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分类算法评估</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107</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混淆矩阵</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06534"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106535"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pic>
        <p:nvPicPr>
          <p:cNvPr id="11" name="内容占位符 6"/>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2638966" y="4263683"/>
            <a:ext cx="5040350" cy="2485253"/>
          </a:xfrm>
        </p:spPr>
      </p:pic>
      <p:sp>
        <p:nvSpPr>
          <p:cNvPr id="12" name="矩形 11"/>
          <p:cNvSpPr/>
          <p:nvPr/>
        </p:nvSpPr>
        <p:spPr>
          <a:xfrm>
            <a:off x="504907" y="1401361"/>
            <a:ext cx="11134684" cy="2862322"/>
          </a:xfrm>
          <a:prstGeom prst="rect">
            <a:avLst/>
          </a:prstGeom>
        </p:spPr>
        <p:txBody>
          <a:bodyPr wrap="square">
            <a:spAutoFit/>
          </a:bodyPr>
          <a:lstStyle/>
          <a:p>
            <a:pPr marL="342900" indent="-342900">
              <a:buFont typeface="Arial" panose="020B0604020202020204" pitchFamily="34" charset="0"/>
              <a:buChar char="•"/>
            </a:pPr>
            <a:r>
              <a:rPr lang="zh-CN" altLang="en-US" sz="1800" dirty="0">
                <a:latin typeface="宋体" panose="02010600030101010101" pitchFamily="2" charset="-122"/>
              </a:rPr>
              <a:t>混淆矩阵的左上角为</a:t>
            </a:r>
            <a:r>
              <a:rPr lang="zh-CN" altLang="en-US" sz="1800" dirty="0">
                <a:latin typeface="黑体" panose="02010609060101010101" pitchFamily="49" charset="-122"/>
                <a:ea typeface="黑体" panose="02010609060101010101" pitchFamily="49" charset="-122"/>
              </a:rPr>
              <a:t>真阳性</a:t>
            </a:r>
            <a:r>
              <a:rPr lang="zh-CN" altLang="en-US" sz="1800" dirty="0">
                <a:latin typeface="宋体" panose="02010600030101010101" pitchFamily="2" charset="-122"/>
              </a:rPr>
              <a:t>或</a:t>
            </a:r>
            <a:r>
              <a:rPr lang="zh-CN" altLang="en-US" sz="1800" dirty="0" smtClean="0">
                <a:latin typeface="宋体" panose="02010600030101010101" pitchFamily="2" charset="-122"/>
              </a:rPr>
              <a:t>“真正例”</a:t>
            </a:r>
            <a:r>
              <a:rPr lang="zh-CN" altLang="en-US" sz="1800" dirty="0" smtClean="0">
                <a:latin typeface="Times New Roman" panose="02020603050405020304" pitchFamily="18" charset="0"/>
              </a:rPr>
              <a:t>（</a:t>
            </a:r>
            <a:r>
              <a:rPr lang="en-US" altLang="zh-CN" sz="1800" dirty="0" smtClean="0">
                <a:latin typeface="Times New Roman" panose="02020603050405020304" pitchFamily="18" charset="0"/>
              </a:rPr>
              <a:t>True Positive</a:t>
            </a:r>
            <a:r>
              <a:rPr lang="zh-CN" altLang="en-US" sz="1800" dirty="0" smtClean="0">
                <a:latin typeface="Times New Roman" panose="02020603050405020304" pitchFamily="18" charset="0"/>
              </a:rPr>
              <a:t>）</a:t>
            </a:r>
            <a:r>
              <a:rPr lang="zh-CN" altLang="en-US" sz="1800" dirty="0" smtClean="0">
                <a:latin typeface="宋体" panose="02010600030101010101" pitchFamily="2" charset="-122"/>
              </a:rPr>
              <a:t>，</a:t>
            </a:r>
            <a:r>
              <a:rPr lang="zh-CN" altLang="en-US" sz="1800" dirty="0">
                <a:latin typeface="宋体" panose="02010600030101010101" pitchFamily="2" charset="-122"/>
              </a:rPr>
              <a:t>简记</a:t>
            </a:r>
            <a:r>
              <a:rPr lang="en-US" altLang="zh-CN" sz="1800" dirty="0">
                <a:latin typeface="Times New Roman" panose="02020603050405020304" pitchFamily="18" charset="0"/>
              </a:rPr>
              <a:t>TP</a:t>
            </a:r>
            <a:r>
              <a:rPr lang="zh-CN" altLang="en-US" sz="1800" dirty="0">
                <a:latin typeface="宋体" panose="02010600030101010101" pitchFamily="2" charset="-122"/>
              </a:rPr>
              <a:t>，即预测正例，而实际也是正例的情形。</a:t>
            </a:r>
            <a:endParaRPr lang="en-US" altLang="zh-CN" sz="1800" dirty="0">
              <a:latin typeface="宋体" panose="02010600030101010101" pitchFamily="2" charset="-122"/>
            </a:endParaRPr>
          </a:p>
          <a:p>
            <a:endParaRPr lang="zh-CN" altLang="en-US" sz="1800" dirty="0">
              <a:latin typeface="宋体" panose="02010600030101010101" pitchFamily="2" charset="-122"/>
            </a:endParaRPr>
          </a:p>
          <a:p>
            <a:pPr marL="342900" indent="-342900">
              <a:buFont typeface="Arial" panose="020B0604020202020204" pitchFamily="34" charset="0"/>
              <a:buChar char="•"/>
            </a:pPr>
            <a:r>
              <a:rPr lang="zh-CN" altLang="en-US" sz="1800" dirty="0">
                <a:latin typeface="宋体" panose="02010600030101010101" pitchFamily="2" charset="-122"/>
              </a:rPr>
              <a:t>右上角为</a:t>
            </a:r>
            <a:r>
              <a:rPr lang="zh-CN" altLang="en-US" sz="1800" dirty="0">
                <a:latin typeface="黑体" panose="02010609060101010101" pitchFamily="49" charset="-122"/>
                <a:ea typeface="黑体" panose="02010609060101010101" pitchFamily="49" charset="-122"/>
              </a:rPr>
              <a:t>假阳性</a:t>
            </a:r>
            <a:r>
              <a:rPr lang="zh-CN" altLang="en-US" sz="1800" dirty="0">
                <a:latin typeface="宋体" panose="02010600030101010101" pitchFamily="2" charset="-122"/>
              </a:rPr>
              <a:t>或“假正例”（</a:t>
            </a:r>
            <a:r>
              <a:rPr lang="en-US" altLang="zh-CN" sz="1800" dirty="0">
                <a:latin typeface="宋体" panose="02010600030101010101" pitchFamily="2" charset="-122"/>
              </a:rPr>
              <a:t>False Positive</a:t>
            </a:r>
            <a:r>
              <a:rPr lang="zh-CN" altLang="en-US" sz="1800" dirty="0">
                <a:latin typeface="宋体" panose="02010600030101010101" pitchFamily="2" charset="-122"/>
              </a:rPr>
              <a:t>），简记</a:t>
            </a:r>
            <a:r>
              <a:rPr lang="en-US" altLang="zh-CN" sz="1800" dirty="0">
                <a:latin typeface="宋体" panose="02010600030101010101" pitchFamily="2" charset="-122"/>
              </a:rPr>
              <a:t>FP</a:t>
            </a:r>
            <a:r>
              <a:rPr lang="zh-CN" altLang="en-US" sz="1800" dirty="0">
                <a:latin typeface="宋体" panose="02010600030101010101" pitchFamily="2" charset="-122"/>
              </a:rPr>
              <a:t>，类似于假警报（</a:t>
            </a:r>
            <a:r>
              <a:rPr lang="en-US" altLang="zh-CN" sz="1800" dirty="0">
                <a:latin typeface="宋体" panose="02010600030101010101" pitchFamily="2" charset="-122"/>
              </a:rPr>
              <a:t>False alarm</a:t>
            </a:r>
            <a:r>
              <a:rPr lang="zh-CN" altLang="en-US" sz="1800" dirty="0">
                <a:latin typeface="宋体" panose="02010600030101010101" pitchFamily="2" charset="-122"/>
              </a:rPr>
              <a:t>），即预测正例，但实际为反例的情形。</a:t>
            </a:r>
            <a:endParaRPr lang="en-US" altLang="zh-CN" sz="1800" dirty="0">
              <a:latin typeface="宋体" panose="02010600030101010101" pitchFamily="2" charset="-122"/>
            </a:endParaRPr>
          </a:p>
          <a:p>
            <a:endParaRPr lang="zh-CN" altLang="en-US" sz="1800" dirty="0">
              <a:latin typeface="宋体" panose="02010600030101010101" pitchFamily="2" charset="-122"/>
            </a:endParaRPr>
          </a:p>
          <a:p>
            <a:pPr marL="342900" indent="-342900">
              <a:buFont typeface="Arial" panose="020B0604020202020204" pitchFamily="34" charset="0"/>
              <a:buChar char="•"/>
            </a:pPr>
            <a:r>
              <a:rPr lang="zh-CN" altLang="en-US" sz="1800" dirty="0">
                <a:latin typeface="宋体" panose="02010600030101010101" pitchFamily="2" charset="-122"/>
              </a:rPr>
              <a:t>混淆矩阵的左下角为</a:t>
            </a:r>
            <a:r>
              <a:rPr lang="zh-CN" altLang="en-US" sz="1800" dirty="0">
                <a:latin typeface="黑体" panose="02010609060101010101" pitchFamily="49" charset="-122"/>
                <a:ea typeface="黑体" panose="02010609060101010101" pitchFamily="49" charset="-122"/>
              </a:rPr>
              <a:t>假阴性</a:t>
            </a:r>
            <a:r>
              <a:rPr lang="zh-CN" altLang="en-US" sz="1800" dirty="0">
                <a:latin typeface="宋体" panose="02010600030101010101" pitchFamily="2" charset="-122"/>
              </a:rPr>
              <a:t>或“假反例”（</a:t>
            </a:r>
            <a:r>
              <a:rPr lang="en-US" altLang="zh-CN" sz="1800" dirty="0">
                <a:latin typeface="宋体" panose="02010600030101010101" pitchFamily="2" charset="-122"/>
              </a:rPr>
              <a:t>False Negative</a:t>
            </a:r>
            <a:r>
              <a:rPr lang="zh-CN" altLang="en-US" sz="1800" dirty="0">
                <a:latin typeface="宋体" panose="02010600030101010101" pitchFamily="2" charset="-122"/>
              </a:rPr>
              <a:t>），简记</a:t>
            </a:r>
            <a:r>
              <a:rPr lang="en-US" altLang="zh-CN" sz="1800" dirty="0">
                <a:latin typeface="宋体" panose="02010600030101010101" pitchFamily="2" charset="-122"/>
              </a:rPr>
              <a:t>FN</a:t>
            </a:r>
            <a:r>
              <a:rPr lang="zh-CN" altLang="en-US" sz="1800" dirty="0">
                <a:latin typeface="宋体" panose="02010600030101010101" pitchFamily="2" charset="-122"/>
              </a:rPr>
              <a:t>，即预测反例，而实际为正例的情形。</a:t>
            </a:r>
            <a:endParaRPr lang="en-US" altLang="zh-CN" sz="1800" dirty="0">
              <a:latin typeface="宋体" panose="02010600030101010101" pitchFamily="2" charset="-122"/>
            </a:endParaRPr>
          </a:p>
          <a:p>
            <a:endParaRPr lang="zh-CN" altLang="en-US" sz="1800" dirty="0">
              <a:latin typeface="宋体" panose="02010600030101010101" pitchFamily="2" charset="-122"/>
            </a:endParaRPr>
          </a:p>
          <a:p>
            <a:pPr marL="342900" indent="-342900">
              <a:buFont typeface="Arial" panose="020B0604020202020204" pitchFamily="34" charset="0"/>
              <a:buChar char="•"/>
            </a:pPr>
            <a:r>
              <a:rPr lang="zh-CN" altLang="en-US" sz="1800" dirty="0">
                <a:latin typeface="宋体" panose="02010600030101010101" pitchFamily="2" charset="-122"/>
              </a:rPr>
              <a:t>右下角为</a:t>
            </a:r>
            <a:r>
              <a:rPr lang="zh-CN" altLang="en-US" sz="1800" dirty="0">
                <a:latin typeface="黑体" panose="02010609060101010101" pitchFamily="49" charset="-122"/>
                <a:ea typeface="黑体" panose="02010609060101010101" pitchFamily="49" charset="-122"/>
              </a:rPr>
              <a:t>真阴性</a:t>
            </a:r>
            <a:r>
              <a:rPr lang="zh-CN" altLang="en-US" sz="1800" dirty="0">
                <a:latin typeface="宋体" panose="02010600030101010101" pitchFamily="2" charset="-122"/>
              </a:rPr>
              <a:t>或“真反例”（</a:t>
            </a:r>
            <a:r>
              <a:rPr lang="en-US" altLang="zh-CN" sz="1800" dirty="0">
                <a:latin typeface="宋体" panose="02010600030101010101" pitchFamily="2" charset="-122"/>
              </a:rPr>
              <a:t>True Negative</a:t>
            </a:r>
            <a:r>
              <a:rPr lang="zh-CN" altLang="en-US" sz="1800" dirty="0">
                <a:latin typeface="宋体" panose="02010600030101010101" pitchFamily="2" charset="-122"/>
              </a:rPr>
              <a:t>），简记</a:t>
            </a:r>
            <a:r>
              <a:rPr lang="en-US" altLang="zh-CN" sz="1800" dirty="0">
                <a:latin typeface="宋体" panose="02010600030101010101" pitchFamily="2" charset="-122"/>
              </a:rPr>
              <a:t>TN</a:t>
            </a:r>
            <a:r>
              <a:rPr lang="zh-CN" altLang="en-US" sz="1800" dirty="0">
                <a:latin typeface="宋体" panose="02010600030101010101" pitchFamily="2" charset="-122"/>
              </a:rPr>
              <a:t>，即预测反例，而实际也是反例的情形。</a:t>
            </a:r>
          </a:p>
        </p:txBody>
      </p:sp>
    </p:spTree>
    <p:extLst>
      <p:ext uri="{BB962C8B-B14F-4D97-AF65-F5344CB8AC3E}">
        <p14:creationId xmlns:p14="http://schemas.microsoft.com/office/powerpoint/2010/main" val="24809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分类算法评估</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108</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真阳率</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07556"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107557"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4" name="内容占位符 7"/>
          <p:cNvSpPr>
            <a:spLocks noGrp="1"/>
          </p:cNvSpPr>
          <p:nvPr>
            <p:ph idx="1"/>
          </p:nvPr>
        </p:nvSpPr>
        <p:spPr>
          <a:xfrm>
            <a:off x="504534" y="1332359"/>
            <a:ext cx="10690516" cy="4905630"/>
          </a:xfrm>
        </p:spPr>
        <p:txBody>
          <a:bodyPr>
            <a:normAutofit/>
          </a:bodyPr>
          <a:lstStyle/>
          <a:p>
            <a:r>
              <a:rPr lang="zh-CN" altLang="en-US" sz="2000" dirty="0"/>
              <a:t>根据混淆矩阵的信息，可设计更为精细的模型评估指标。</a:t>
            </a:r>
            <a:endParaRPr lang="en-US" altLang="zh-CN" sz="2000" dirty="0"/>
          </a:p>
          <a:p>
            <a:endParaRPr lang="en-US" altLang="zh-CN" sz="2000" dirty="0"/>
          </a:p>
          <a:p>
            <a:r>
              <a:rPr lang="zh-CN" altLang="en-US" sz="2000" dirty="0"/>
              <a:t>比如，从纵向角度考察混淆矩阵的第 </a:t>
            </a:r>
            <a:r>
              <a:rPr lang="en-US" altLang="zh-CN" sz="2000" dirty="0"/>
              <a:t>1 </a:t>
            </a:r>
            <a:r>
              <a:rPr lang="zh-CN" altLang="en-US" sz="2000" dirty="0"/>
              <a:t>列，在实际为正例的子样本中，定义其预测正确的比例为</a:t>
            </a:r>
            <a:r>
              <a:rPr lang="zh-CN" altLang="en-US" sz="2000" dirty="0" smtClean="0"/>
              <a:t>灵敏度（</a:t>
            </a:r>
            <a:r>
              <a:rPr lang="en-US" altLang="zh-CN" sz="2000" dirty="0" smtClean="0">
                <a:latin typeface="Times New Roman" panose="02020603050405020304" pitchFamily="18" charset="0"/>
                <a:cs typeface="Times New Roman" panose="02020603050405020304" pitchFamily="18" charset="0"/>
              </a:rPr>
              <a:t>sensitivity</a:t>
            </a:r>
            <a:r>
              <a:rPr lang="zh-CN" altLang="en-US" sz="2000" dirty="0"/>
              <a:t>）</a:t>
            </a:r>
            <a:r>
              <a:rPr lang="en-US" altLang="zh-CN" sz="2000" dirty="0" smtClean="0"/>
              <a:t> </a:t>
            </a:r>
            <a:r>
              <a:rPr lang="zh-CN" altLang="en-US" sz="2000" dirty="0"/>
              <a:t>或真阳</a:t>
            </a:r>
            <a:r>
              <a:rPr lang="zh-CN" altLang="en-US" sz="2000" dirty="0" smtClean="0"/>
              <a:t>率（</a:t>
            </a:r>
            <a:r>
              <a:rPr lang="en-US" altLang="zh-CN" sz="2000" dirty="0" smtClean="0">
                <a:latin typeface="Times New Roman" panose="02020603050405020304" pitchFamily="18" charset="0"/>
                <a:cs typeface="Times New Roman" panose="02020603050405020304" pitchFamily="18" charset="0"/>
              </a:rPr>
              <a:t>true </a:t>
            </a:r>
            <a:r>
              <a:rPr lang="en-US" altLang="zh-CN" sz="2000" dirty="0">
                <a:latin typeface="Times New Roman" panose="02020603050405020304" pitchFamily="18" charset="0"/>
                <a:cs typeface="Times New Roman" panose="02020603050405020304" pitchFamily="18" charset="0"/>
              </a:rPr>
              <a:t>positive </a:t>
            </a:r>
            <a:r>
              <a:rPr lang="en-US" altLang="zh-CN" sz="2000" dirty="0" smtClean="0">
                <a:latin typeface="Times New Roman" panose="02020603050405020304" pitchFamily="18" charset="0"/>
                <a:cs typeface="Times New Roman" panose="02020603050405020304" pitchFamily="18" charset="0"/>
              </a:rPr>
              <a:t>rate</a:t>
            </a:r>
            <a:r>
              <a:rPr lang="zh-CN" altLang="en-US" sz="2000" dirty="0"/>
              <a:t>）</a:t>
            </a:r>
            <a:r>
              <a:rPr lang="zh-CN" altLang="en-US" sz="2000" dirty="0" smtClean="0"/>
              <a:t>：</a:t>
            </a:r>
            <a:endParaRPr lang="en-US" altLang="zh-CN" sz="2000" dirty="0"/>
          </a:p>
          <a:p>
            <a:endParaRPr lang="en-US" altLang="zh-CN" sz="2000" dirty="0"/>
          </a:p>
          <a:p>
            <a:endParaRPr lang="en-US" altLang="zh-CN" sz="2000" dirty="0"/>
          </a:p>
          <a:p>
            <a:endParaRPr lang="en-US" altLang="zh-CN" sz="2000" dirty="0"/>
          </a:p>
          <a:p>
            <a:endParaRPr lang="en-US" altLang="zh-CN" sz="2000" dirty="0"/>
          </a:p>
          <a:p>
            <a:r>
              <a:rPr lang="zh-CN" altLang="en-US" sz="2000" dirty="0"/>
              <a:t>灵敏度也称为</a:t>
            </a:r>
            <a:r>
              <a:rPr lang="zh-CN" altLang="en-US" sz="2000" dirty="0" smtClean="0"/>
              <a:t>“查准率”（</a:t>
            </a:r>
            <a:r>
              <a:rPr lang="en-US" altLang="zh-CN" sz="2000" dirty="0" smtClean="0">
                <a:latin typeface="Times New Roman" panose="02020603050405020304" pitchFamily="18" charset="0"/>
                <a:cs typeface="Times New Roman" panose="02020603050405020304" pitchFamily="18" charset="0"/>
              </a:rPr>
              <a:t>precision</a:t>
            </a:r>
            <a:r>
              <a:rPr lang="zh-CN" altLang="en-US" sz="2000" dirty="0"/>
              <a:t>）</a:t>
            </a:r>
            <a:r>
              <a:rPr lang="zh-CN" altLang="en-US" sz="2000" dirty="0" smtClean="0"/>
              <a:t>，</a:t>
            </a:r>
            <a:r>
              <a:rPr lang="zh-CN" altLang="en-US" sz="2000" dirty="0"/>
              <a:t>它反映了在实际为正例的子样本中，正确预测的比例；尤其适用于上文关于罕见病的案例</a:t>
            </a:r>
            <a:r>
              <a:rPr lang="zh-CN" altLang="en-US" sz="2000" dirty="0" smtClean="0"/>
              <a:t>。</a:t>
            </a:r>
            <a:endParaRPr lang="en-US" altLang="zh-CN" sz="2000" dirty="0" smtClean="0"/>
          </a:p>
          <a:p>
            <a:endParaRPr lang="en-US" altLang="zh-CN" sz="2000" dirty="0"/>
          </a:p>
          <a:p>
            <a:r>
              <a:rPr lang="zh-CN" altLang="en-US" sz="2000" dirty="0" smtClean="0"/>
              <a:t>如何看待新冠肺炎核酸检测真阳率？</a:t>
            </a:r>
            <a:endParaRPr lang="zh-CN" altLang="en-US" sz="2000" dirty="0"/>
          </a:p>
        </p:txBody>
      </p:sp>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94956" y="2863234"/>
            <a:ext cx="3384235" cy="1247611"/>
          </a:xfrm>
          <a:prstGeom prst="rect">
            <a:avLst/>
          </a:prstGeom>
        </p:spPr>
      </p:pic>
    </p:spTree>
    <p:extLst>
      <p:ext uri="{BB962C8B-B14F-4D97-AF65-F5344CB8AC3E}">
        <p14:creationId xmlns:p14="http://schemas.microsoft.com/office/powerpoint/2010/main" val="332639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分类算法评估</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109</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真阴率</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08580"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108581"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2" name="内容占位符 7"/>
          <p:cNvSpPr>
            <a:spLocks noGrp="1"/>
          </p:cNvSpPr>
          <p:nvPr>
            <p:ph idx="1"/>
          </p:nvPr>
        </p:nvSpPr>
        <p:spPr>
          <a:xfrm>
            <a:off x="504216" y="1438847"/>
            <a:ext cx="10271315" cy="4262757"/>
          </a:xfrm>
        </p:spPr>
        <p:txBody>
          <a:bodyPr>
            <a:normAutofit/>
          </a:bodyPr>
          <a:lstStyle/>
          <a:p>
            <a:r>
              <a:rPr lang="zh-CN" altLang="en-US" sz="2000" dirty="0"/>
              <a:t>类似地，考虑混淆矩阵的第</a:t>
            </a:r>
            <a:r>
              <a:rPr lang="en-US" altLang="zh-CN" sz="2000" dirty="0"/>
              <a:t>2 </a:t>
            </a:r>
            <a:r>
              <a:rPr lang="zh-CN" altLang="en-US" sz="2000" dirty="0"/>
              <a:t>列，在实际为反例的子样本中，定义其预测正确的比例为特异</a:t>
            </a:r>
            <a:r>
              <a:rPr lang="zh-CN" altLang="en-US" sz="2000" dirty="0" smtClean="0"/>
              <a:t>度（</a:t>
            </a:r>
            <a:r>
              <a:rPr lang="en-US" altLang="zh-CN" sz="2000" dirty="0" smtClean="0"/>
              <a:t>specificity</a:t>
            </a:r>
            <a:r>
              <a:rPr lang="zh-CN" altLang="en-US" sz="2000" dirty="0"/>
              <a:t>）</a:t>
            </a:r>
            <a:r>
              <a:rPr lang="zh-CN" altLang="en-US" sz="2000" dirty="0" smtClean="0"/>
              <a:t>，</a:t>
            </a:r>
            <a:r>
              <a:rPr lang="zh-CN" altLang="en-US" sz="2000" dirty="0"/>
              <a:t>也称为真阴</a:t>
            </a:r>
            <a:r>
              <a:rPr lang="zh-CN" altLang="en-US" sz="2000" dirty="0" smtClean="0"/>
              <a:t>率（</a:t>
            </a:r>
            <a:r>
              <a:rPr lang="en-US" altLang="zh-CN" sz="2000" dirty="0" smtClean="0">
                <a:latin typeface="Times New Roman" panose="02020603050405020304" pitchFamily="18" charset="0"/>
                <a:cs typeface="Times New Roman" panose="02020603050405020304" pitchFamily="18" charset="0"/>
              </a:rPr>
              <a:t>true </a:t>
            </a:r>
            <a:r>
              <a:rPr lang="en-US" altLang="zh-CN" sz="2000" dirty="0">
                <a:latin typeface="Times New Roman" panose="02020603050405020304" pitchFamily="18" charset="0"/>
                <a:cs typeface="Times New Roman" panose="02020603050405020304" pitchFamily="18" charset="0"/>
              </a:rPr>
              <a:t>negative </a:t>
            </a:r>
            <a:r>
              <a:rPr lang="en-US" altLang="zh-CN" sz="2000" dirty="0" smtClean="0">
                <a:latin typeface="Times New Roman" panose="02020603050405020304" pitchFamily="18" charset="0"/>
                <a:cs typeface="Times New Roman" panose="02020603050405020304" pitchFamily="18" charset="0"/>
              </a:rPr>
              <a:t>rate</a:t>
            </a:r>
            <a:r>
              <a:rPr lang="zh-CN" altLang="en-US" sz="2000" dirty="0"/>
              <a:t>）</a:t>
            </a:r>
            <a:r>
              <a:rPr lang="zh-CN" altLang="en-US" sz="2000" dirty="0" smtClean="0"/>
              <a:t>：</a:t>
            </a:r>
            <a:endParaRPr lang="en-US" altLang="zh-CN" sz="2000" dirty="0"/>
          </a:p>
          <a:p>
            <a:endParaRPr lang="en-US" altLang="zh-CN" sz="2000" dirty="0"/>
          </a:p>
          <a:p>
            <a:endParaRPr lang="en-US" altLang="zh-CN" sz="2000" dirty="0"/>
          </a:p>
          <a:p>
            <a:endParaRPr lang="en-US" altLang="zh-CN" sz="2000" dirty="0"/>
          </a:p>
          <a:p>
            <a:r>
              <a:rPr lang="zh-CN" altLang="en-US" sz="2000" dirty="0"/>
              <a:t>进一步，“</a:t>
            </a:r>
            <a:r>
              <a:rPr lang="en-US" altLang="zh-CN" sz="2000" dirty="0"/>
              <a:t>1-</a:t>
            </a:r>
            <a:r>
              <a:rPr lang="zh-CN" altLang="en-US" sz="2000" dirty="0"/>
              <a:t>特异度”则为在实际为反例的子样本中，错误预测的比例，也称为假阳</a:t>
            </a:r>
            <a:r>
              <a:rPr lang="zh-CN" altLang="en-US" sz="2000" dirty="0" smtClean="0"/>
              <a:t>率（</a:t>
            </a:r>
            <a:r>
              <a:rPr lang="en-US" altLang="zh-CN" sz="2000" dirty="0" smtClean="0"/>
              <a:t>false </a:t>
            </a:r>
            <a:r>
              <a:rPr lang="en-US" altLang="zh-CN" sz="2000" dirty="0"/>
              <a:t>positive </a:t>
            </a:r>
            <a:r>
              <a:rPr lang="en-US" altLang="zh-CN" sz="2000" dirty="0" smtClean="0"/>
              <a:t>rate</a:t>
            </a:r>
            <a:r>
              <a:rPr lang="zh-CN" altLang="en-US" sz="2000" dirty="0" smtClean="0"/>
              <a:t>）：</a:t>
            </a:r>
            <a:endParaRPr lang="en-US" altLang="zh-CN" sz="2000" dirty="0" smtClean="0"/>
          </a:p>
          <a:p>
            <a:endParaRPr lang="en-US" altLang="zh-CN" sz="2000" dirty="0"/>
          </a:p>
          <a:p>
            <a:endParaRPr lang="en-US" altLang="zh-CN" sz="2000" dirty="0" smtClean="0"/>
          </a:p>
          <a:p>
            <a:endParaRPr lang="en-US" altLang="zh-CN" sz="2000" dirty="0"/>
          </a:p>
          <a:p>
            <a:r>
              <a:rPr lang="zh-CN" altLang="en-US" sz="2000" dirty="0" smtClean="0"/>
              <a:t>如何看待新冠核酸大筛中假阳性传闻？</a:t>
            </a:r>
            <a:endParaRPr lang="zh-CN" altLang="en-US" sz="2000" dirty="0"/>
          </a:p>
        </p:txBody>
      </p:sp>
      <p:pic>
        <p:nvPicPr>
          <p:cNvPr id="16" name="图片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2106" y="2219607"/>
            <a:ext cx="3291149" cy="993275"/>
          </a:xfrm>
          <a:prstGeom prst="rect">
            <a:avLst/>
          </a:prstGeom>
        </p:spPr>
      </p:pic>
      <p:pic>
        <p:nvPicPr>
          <p:cNvPr id="17" name="图片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58216" y="3952024"/>
            <a:ext cx="3053100" cy="1021854"/>
          </a:xfrm>
          <a:prstGeom prst="rect">
            <a:avLst/>
          </a:prstGeom>
        </p:spPr>
      </p:pic>
    </p:spTree>
    <p:extLst>
      <p:ext uri="{BB962C8B-B14F-4D97-AF65-F5344CB8AC3E}">
        <p14:creationId xmlns:p14="http://schemas.microsoft.com/office/powerpoint/2010/main" val="198546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t>K</a:t>
            </a:r>
            <a:r>
              <a:rPr lang="zh-CN" altLang="en-US" sz="3600" b="1" dirty="0" smtClean="0"/>
              <a:t>近邻算法</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11</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如何识别植物和花卉的品种</a:t>
            </a:r>
            <a:endParaRPr lang="en-US" altLang="zh-CN" sz="2000"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2330"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sp>
        <p:nvSpPr>
          <p:cNvPr id="10" name="内容占位符 2">
            <a:extLst>
              <a:ext uri="{FF2B5EF4-FFF2-40B4-BE49-F238E27FC236}">
                <a16:creationId xmlns:a16="http://schemas.microsoft.com/office/drawing/2014/main" id="{64C0B91C-A094-4D7D-9021-63E1E94F623C}"/>
              </a:ext>
            </a:extLst>
          </p:cNvPr>
          <p:cNvSpPr>
            <a:spLocks noGrp="1"/>
          </p:cNvSpPr>
          <p:nvPr>
            <p:ph idx="1"/>
          </p:nvPr>
        </p:nvSpPr>
        <p:spPr>
          <a:xfrm>
            <a:off x="478816" y="1722058"/>
            <a:ext cx="9624060" cy="4990084"/>
          </a:xfrm>
        </p:spPr>
        <p:txBody>
          <a:bodyPr>
            <a:noAutofit/>
          </a:bodyPr>
          <a:lstStyle/>
          <a:p>
            <a:r>
              <a:rPr lang="zh-CN" altLang="en-US" sz="2000" dirty="0" smtClean="0"/>
              <a:t>想象一下，假如你是一个植物学家，去某植物园看花展，看到某种好看的花，你是如何将其归到哪个品种的</a:t>
            </a:r>
            <a:endParaRPr lang="zh-CN" altLang="en-US" sz="2000" dirty="0"/>
          </a:p>
        </p:txBody>
      </p:sp>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6911" y="2456691"/>
            <a:ext cx="6696465" cy="3607988"/>
          </a:xfrm>
          <a:prstGeom prst="rect">
            <a:avLst/>
          </a:prstGeom>
        </p:spPr>
      </p:pic>
    </p:spTree>
    <p:extLst>
      <p:ext uri="{BB962C8B-B14F-4D97-AF65-F5344CB8AC3E}">
        <p14:creationId xmlns:p14="http://schemas.microsoft.com/office/powerpoint/2010/main" val="218612052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分类算法评估</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110</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召回率</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09604"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109605"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4" name="内容占位符 7"/>
          <p:cNvSpPr>
            <a:spLocks noGrp="1"/>
          </p:cNvSpPr>
          <p:nvPr>
            <p:ph idx="1"/>
          </p:nvPr>
        </p:nvSpPr>
        <p:spPr>
          <a:xfrm>
            <a:off x="538453" y="1456773"/>
            <a:ext cx="10093067" cy="4133171"/>
          </a:xfrm>
        </p:spPr>
        <p:txBody>
          <a:bodyPr>
            <a:normAutofit/>
          </a:bodyPr>
          <a:lstStyle/>
          <a:p>
            <a:r>
              <a:rPr lang="zh-CN" altLang="en-US" sz="2000" dirty="0"/>
              <a:t>也可以从横向角度考察混淆矩阵。</a:t>
            </a:r>
            <a:endParaRPr lang="en-US" altLang="zh-CN" sz="2000" dirty="0"/>
          </a:p>
          <a:p>
            <a:endParaRPr lang="zh-CN" altLang="en-US" sz="2000" dirty="0"/>
          </a:p>
          <a:p>
            <a:r>
              <a:rPr lang="zh-CN" altLang="en-US" sz="2000" dirty="0"/>
              <a:t>比如，考虑混淆矩阵的第</a:t>
            </a:r>
            <a:r>
              <a:rPr lang="en-US" altLang="zh-CN" sz="2000" dirty="0"/>
              <a:t>1 </a:t>
            </a:r>
            <a:r>
              <a:rPr lang="zh-CN" altLang="en-US" sz="2000" dirty="0"/>
              <a:t>行，在预测为正例的子样本中，定义其预测正确的比例为查全率或召回</a:t>
            </a:r>
            <a:r>
              <a:rPr lang="zh-CN" altLang="en-US" sz="2000" dirty="0" smtClean="0"/>
              <a:t>率（</a:t>
            </a:r>
            <a:r>
              <a:rPr lang="en-US" altLang="zh-CN" sz="2000" dirty="0" smtClean="0"/>
              <a:t>recall</a:t>
            </a:r>
            <a:r>
              <a:rPr lang="zh-CN" altLang="en-US" sz="2000" dirty="0"/>
              <a:t>）</a:t>
            </a:r>
            <a:r>
              <a:rPr lang="zh-CN" altLang="en-US" sz="2000" dirty="0" smtClean="0"/>
              <a:t>：</a:t>
            </a:r>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a:p>
            <a:endParaRPr lang="en-US" altLang="zh-CN" sz="2000" dirty="0"/>
          </a:p>
          <a:p>
            <a:r>
              <a:rPr lang="zh-CN" altLang="en-US" sz="2000" dirty="0" smtClean="0"/>
              <a:t>诊断是癌症的样本中，到底有多少是真的有癌症。</a:t>
            </a:r>
            <a:endParaRPr lang="zh-CN" altLang="en-US" sz="2000" dirty="0"/>
          </a:p>
        </p:txBody>
      </p:sp>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06936" y="3066466"/>
            <a:ext cx="3168352" cy="1480538"/>
          </a:xfrm>
          <a:prstGeom prst="rect">
            <a:avLst/>
          </a:prstGeom>
        </p:spPr>
      </p:pic>
    </p:spTree>
    <p:extLst>
      <p:ext uri="{BB962C8B-B14F-4D97-AF65-F5344CB8AC3E}">
        <p14:creationId xmlns:p14="http://schemas.microsoft.com/office/powerpoint/2010/main" val="65649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分类算法评估</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111</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en-US" altLang="zh-CN" sz="2800" b="1" dirty="0">
                <a:latin typeface="Times New Roman" panose="02020603050405020304" pitchFamily="18" charset="0"/>
                <a:cs typeface="Times New Roman" panose="02020603050405020304" pitchFamily="18" charset="0"/>
              </a:rPr>
              <a:t>ROC</a:t>
            </a:r>
            <a:r>
              <a:rPr lang="en-US" altLang="zh-CN" sz="2800" b="1" dirty="0"/>
              <a:t> </a:t>
            </a:r>
            <a:r>
              <a:rPr lang="zh-CN" altLang="en-US" sz="2800" b="1" dirty="0"/>
              <a:t>与</a:t>
            </a:r>
            <a:r>
              <a:rPr lang="en-US" altLang="zh-CN" sz="2800" b="1" dirty="0">
                <a:latin typeface="Times New Roman" panose="02020603050405020304" pitchFamily="18" charset="0"/>
                <a:cs typeface="Times New Roman" panose="02020603050405020304" pitchFamily="18" charset="0"/>
              </a:rPr>
              <a:t>AUC</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10628"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110629"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6" name="内容占位符 7"/>
          <p:cNvSpPr>
            <a:spLocks noGrp="1"/>
          </p:cNvSpPr>
          <p:nvPr>
            <p:ph idx="1"/>
          </p:nvPr>
        </p:nvSpPr>
        <p:spPr>
          <a:xfrm>
            <a:off x="534353" y="1528072"/>
            <a:ext cx="10241178" cy="3701847"/>
          </a:xfrm>
        </p:spPr>
        <p:txBody>
          <a:bodyPr>
            <a:normAutofit/>
          </a:bodyPr>
          <a:lstStyle/>
          <a:p>
            <a:r>
              <a:rPr lang="zh-CN" altLang="en-US" sz="2000" dirty="0"/>
              <a:t>迄今为止，我们默认用于分类的</a:t>
            </a:r>
            <a:r>
              <a:rPr lang="zh-CN" altLang="en-US" sz="2000" dirty="0" smtClean="0"/>
              <a:t>“门槛值”（</a:t>
            </a:r>
            <a:r>
              <a:rPr lang="en-US" altLang="zh-CN" sz="2000" dirty="0" smtClean="0"/>
              <a:t>threshold</a:t>
            </a:r>
            <a:r>
              <a:rPr lang="zh-CN" altLang="en-US" sz="2000" dirty="0"/>
              <a:t>）</a:t>
            </a:r>
            <a:r>
              <a:rPr lang="zh-CN" altLang="en-US" sz="2000" dirty="0" smtClean="0"/>
              <a:t>为</a:t>
            </a:r>
            <a:r>
              <a:rPr lang="en-US" altLang="zh-CN" sz="2000" dirty="0" smtClean="0"/>
              <a:t>                </a:t>
            </a:r>
            <a:endParaRPr lang="zh-CN" altLang="en-US" sz="2000" dirty="0"/>
          </a:p>
          <a:p>
            <a:endParaRPr lang="en-US" altLang="zh-CN" sz="2000" dirty="0"/>
          </a:p>
          <a:p>
            <a:r>
              <a:rPr lang="zh-CN" altLang="en-US" sz="2000" dirty="0"/>
              <a:t>事实上，从决策理论的角度，这未必是最佳选择。</a:t>
            </a:r>
            <a:endParaRPr lang="en-US" altLang="zh-CN" sz="2000" dirty="0"/>
          </a:p>
          <a:p>
            <a:endParaRPr lang="zh-CN" altLang="en-US" sz="2000" dirty="0"/>
          </a:p>
          <a:p>
            <a:r>
              <a:rPr lang="zh-CN" altLang="en-US" sz="2000" dirty="0"/>
              <a:t>从混淆矩阵可知，在作预测时，可能犯两类不同的错误，即“假阳性”与“假阴性”。在具体的业务中，这两类错误的成本可能差别很大。</a:t>
            </a:r>
            <a:endParaRPr lang="en-US" altLang="zh-CN" sz="2000" dirty="0"/>
          </a:p>
          <a:p>
            <a:endParaRPr lang="zh-CN" altLang="en-US" sz="2000" dirty="0"/>
          </a:p>
          <a:p>
            <a:r>
              <a:rPr lang="zh-CN" altLang="en-US" sz="2000" dirty="0" smtClean="0"/>
              <a:t>例：在</a:t>
            </a:r>
            <a:r>
              <a:rPr lang="zh-CN" altLang="en-US" sz="2000" dirty="0"/>
              <a:t>诊断疾病</a:t>
            </a:r>
            <a:r>
              <a:rPr lang="zh-CN" altLang="en-US" sz="2000" dirty="0" smtClean="0"/>
              <a:t>时（病人</a:t>
            </a:r>
            <a:r>
              <a:rPr lang="en-US" altLang="zh-CN" sz="2000" dirty="0"/>
              <a:t>=</a:t>
            </a:r>
            <a:r>
              <a:rPr lang="zh-CN" altLang="en-US" sz="2000" dirty="0"/>
              <a:t>正</a:t>
            </a:r>
            <a:r>
              <a:rPr lang="zh-CN" altLang="en-US" sz="2000" dirty="0" smtClean="0"/>
              <a:t>例</a:t>
            </a:r>
            <a:r>
              <a:rPr lang="zh-CN" altLang="en-US" sz="2000" dirty="0"/>
              <a:t>）</a:t>
            </a:r>
            <a:r>
              <a:rPr lang="zh-CN" altLang="en-US" sz="2000" dirty="0" smtClean="0"/>
              <a:t>，</a:t>
            </a:r>
            <a:r>
              <a:rPr lang="zh-CN" altLang="en-US" sz="2000" dirty="0"/>
              <a:t>“假阳性”将健康者误判为病人，其成本可能只是多做些医疗检查；而“假阴性”将病人视为健康者，则会耽误病情，后果更为严重。</a:t>
            </a:r>
          </a:p>
        </p:txBody>
      </p:sp>
      <mc:AlternateContent xmlns:mc="http://schemas.openxmlformats.org/markup-compatibility/2006" xmlns:a14="http://schemas.microsoft.com/office/drawing/2010/main">
        <mc:Choice Requires="a14">
          <p:sp>
            <p:nvSpPr>
              <p:cNvPr id="17" name="矩形 16"/>
              <p:cNvSpPr/>
              <p:nvPr/>
            </p:nvSpPr>
            <p:spPr>
              <a:xfrm>
                <a:off x="7532580" y="1442565"/>
                <a:ext cx="1178849" cy="498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𝑝</m:t>
                              </m:r>
                            </m:e>
                            <m:lim>
                              <m:r>
                                <a:rPr lang="zh-CN" altLang="en-US" i="0">
                                  <a:latin typeface="Cambria Math" panose="02040503050406030204" pitchFamily="18" charset="0"/>
                                </a:rPr>
                                <m:t>∧</m:t>
                              </m:r>
                            </m:lim>
                          </m:limUpp>
                        </m:e>
                        <m:sub>
                          <m:r>
                            <a:rPr lang="zh-CN" altLang="en-US" i="1">
                              <a:latin typeface="Cambria Math" panose="02040503050406030204" pitchFamily="18" charset="0"/>
                            </a:rPr>
                            <m:t>𝑖</m:t>
                          </m:r>
                        </m:sub>
                      </m:sSub>
                      <m:r>
                        <a:rPr lang="en-US" altLang="zh-CN" b="0" i="0" smtClean="0">
                          <a:latin typeface="Cambria Math" panose="02040503050406030204" pitchFamily="18" charset="0"/>
                        </a:rPr>
                        <m:t>=</m:t>
                      </m:r>
                      <m:r>
                        <a:rPr lang="zh-CN" altLang="en-US" i="0">
                          <a:latin typeface="Cambria Math" panose="02040503050406030204" pitchFamily="18" charset="0"/>
                        </a:rPr>
                        <m:t>0.5</m:t>
                      </m:r>
                    </m:oMath>
                  </m:oMathPara>
                </a14:m>
                <a:endParaRPr lang="zh-CN" altLang="en-US" dirty="0"/>
              </a:p>
            </p:txBody>
          </p:sp>
        </mc:Choice>
        <mc:Fallback xmlns="">
          <p:sp>
            <p:nvSpPr>
              <p:cNvPr id="17" name="矩形 16"/>
              <p:cNvSpPr>
                <a:spLocks noRot="1" noChangeAspect="1" noMove="1" noResize="1" noEditPoints="1" noAdjustHandles="1" noChangeArrowheads="1" noChangeShapeType="1" noTextEdit="1"/>
              </p:cNvSpPr>
              <p:nvPr/>
            </p:nvSpPr>
            <p:spPr>
              <a:xfrm>
                <a:off x="7532580" y="1442565"/>
                <a:ext cx="1178849" cy="498663"/>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0265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分类算法评估</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112</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en-US" altLang="zh-CN" sz="2800" b="1" dirty="0">
                <a:latin typeface="Times New Roman" panose="02020603050405020304" pitchFamily="18" charset="0"/>
                <a:cs typeface="Times New Roman" panose="02020603050405020304" pitchFamily="18" charset="0"/>
              </a:rPr>
              <a:t>ROC</a:t>
            </a:r>
            <a:r>
              <a:rPr lang="en-US" altLang="zh-CN" sz="2800" b="1" dirty="0"/>
              <a:t> </a:t>
            </a:r>
            <a:r>
              <a:rPr lang="zh-CN" altLang="en-US" sz="2800" b="1" dirty="0"/>
              <a:t>与</a:t>
            </a:r>
            <a:r>
              <a:rPr lang="en-US" altLang="zh-CN" sz="2800" b="1" dirty="0">
                <a:latin typeface="Times New Roman" panose="02020603050405020304" pitchFamily="18" charset="0"/>
                <a:cs typeface="Times New Roman" panose="02020603050405020304" pitchFamily="18" charset="0"/>
              </a:rPr>
              <a:t>AUC</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11652"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111653"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2" name="内容占位符 7"/>
          <p:cNvSpPr>
            <a:spLocks noGrp="1"/>
          </p:cNvSpPr>
          <p:nvPr>
            <p:ph idx="1"/>
          </p:nvPr>
        </p:nvSpPr>
        <p:spPr>
          <a:xfrm>
            <a:off x="478815" y="1480465"/>
            <a:ext cx="10440725" cy="3893464"/>
          </a:xfrm>
        </p:spPr>
        <p:txBody>
          <a:bodyPr>
            <a:noAutofit/>
          </a:bodyPr>
          <a:lstStyle/>
          <a:p>
            <a:r>
              <a:rPr lang="zh-CN" altLang="en-US" sz="2000" dirty="0"/>
              <a:t>而在银行在审批贷款申请</a:t>
            </a:r>
            <a:r>
              <a:rPr lang="zh-CN" altLang="en-US" sz="2000" dirty="0" smtClean="0"/>
              <a:t>时（违约</a:t>
            </a:r>
            <a:r>
              <a:rPr lang="en-US" altLang="zh-CN" sz="2000" dirty="0"/>
              <a:t>=</a:t>
            </a:r>
            <a:r>
              <a:rPr lang="zh-CN" altLang="en-US" sz="2000" dirty="0"/>
              <a:t>正</a:t>
            </a:r>
            <a:r>
              <a:rPr lang="zh-CN" altLang="en-US" sz="2000" dirty="0" smtClean="0"/>
              <a:t>例</a:t>
            </a:r>
            <a:r>
              <a:rPr lang="zh-CN" altLang="en-US" sz="2000" dirty="0"/>
              <a:t>）</a:t>
            </a:r>
            <a:r>
              <a:rPr lang="zh-CN" altLang="en-US" sz="2000" dirty="0" smtClean="0"/>
              <a:t>，</a:t>
            </a:r>
            <a:r>
              <a:rPr lang="zh-CN" altLang="en-US" sz="2000" dirty="0"/>
              <a:t>“假阳性”将正常客户视为劣质客户而拒绝贷款，其成本只是少赚些利润；而“假阴性”将劣质客户视为正常客户而放贷，则会面临因断供而损失本金的巨大成本。</a:t>
            </a:r>
            <a:endParaRPr lang="en-US" altLang="zh-CN" sz="2000" dirty="0"/>
          </a:p>
          <a:p>
            <a:endParaRPr lang="zh-CN" altLang="en-US" sz="2000" dirty="0"/>
          </a:p>
          <a:p>
            <a:r>
              <a:rPr lang="zh-CN" altLang="en-US" sz="2000" dirty="0"/>
              <a:t>作预测的两类错误，其成本可能并不对称。此时，应根据具体的业务需要，考虑使用合适的门槛值</a:t>
            </a:r>
            <a:r>
              <a:rPr lang="en-US" altLang="zh-CN" sz="2000" i="1" dirty="0"/>
              <a:t>             </a:t>
            </a:r>
            <a:r>
              <a:rPr lang="zh-CN" altLang="en-US" sz="2000" dirty="0"/>
              <a:t>进行分类。</a:t>
            </a:r>
            <a:endParaRPr lang="en-US" altLang="zh-CN" sz="2000" dirty="0"/>
          </a:p>
          <a:p>
            <a:endParaRPr lang="en-US" altLang="zh-CN" sz="2000" dirty="0"/>
          </a:p>
          <a:p>
            <a:r>
              <a:rPr lang="zh-CN" altLang="en-US" sz="2000" dirty="0"/>
              <a:t>比如，为了降低错误放贷的损失，银行可将分类为劣质客户的门槛值降低到              </a:t>
            </a:r>
            <a:r>
              <a:rPr lang="zh-CN" altLang="en-US" sz="2000" dirty="0" smtClean="0"/>
              <a:t>   这</a:t>
            </a:r>
            <a:r>
              <a:rPr lang="zh-CN" altLang="en-US" sz="2000" dirty="0"/>
              <a:t>意味着，如有</a:t>
            </a:r>
            <a:r>
              <a:rPr lang="en-US" altLang="zh-CN" sz="2000" dirty="0"/>
              <a:t>20%</a:t>
            </a:r>
            <a:r>
              <a:rPr lang="zh-CN" altLang="en-US" sz="2000" dirty="0"/>
              <a:t>或以上的概率客户会违约，则判断为违约，并拒绝贷款。</a:t>
            </a:r>
            <a:endParaRPr lang="en-US" altLang="zh-CN" sz="2000" dirty="0"/>
          </a:p>
          <a:p>
            <a:endParaRPr lang="zh-CN" altLang="en-US" sz="2000" dirty="0"/>
          </a:p>
          <a:p>
            <a:r>
              <a:rPr lang="zh-CN" altLang="en-US" sz="2000" dirty="0"/>
              <a:t>使用更低的门槛值，将预测更多的正例，而预测更少的反例。</a:t>
            </a:r>
          </a:p>
        </p:txBody>
      </p:sp>
      <mc:AlternateContent xmlns:mc="http://schemas.openxmlformats.org/markup-compatibility/2006" xmlns:a14="http://schemas.microsoft.com/office/drawing/2010/main">
        <mc:Choice Requires="a14">
          <p:sp>
            <p:nvSpPr>
              <p:cNvPr id="14" name="矩形 13"/>
              <p:cNvSpPr/>
              <p:nvPr/>
            </p:nvSpPr>
            <p:spPr>
              <a:xfrm>
                <a:off x="2206936" y="3013536"/>
                <a:ext cx="944809" cy="498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𝑝</m:t>
                              </m:r>
                            </m:e>
                            <m:lim>
                              <m:r>
                                <a:rPr lang="zh-CN" altLang="en-US" i="0">
                                  <a:latin typeface="Cambria Math" panose="02040503050406030204" pitchFamily="18" charset="0"/>
                                </a:rPr>
                                <m:t>∧</m:t>
                              </m:r>
                            </m:lim>
                          </m:limUpp>
                        </m:e>
                        <m:sub>
                          <m:r>
                            <a:rPr lang="zh-CN" altLang="en-US" i="1">
                              <a:latin typeface="Cambria Math" panose="02040503050406030204" pitchFamily="18" charset="0"/>
                            </a:rPr>
                            <m:t>𝑖</m:t>
                          </m:r>
                        </m:sub>
                      </m:sSub>
                      <m:r>
                        <a:rPr lang="en-US" altLang="zh-CN" b="0" i="0" smtClean="0">
                          <a:latin typeface="Cambria Math" panose="02040503050406030204" pitchFamily="18" charset="0"/>
                        </a:rPr>
                        <m:t>=</m:t>
                      </m:r>
                      <m:r>
                        <m:rPr>
                          <m:sty m:val="p"/>
                        </m:rPr>
                        <a:rPr lang="en-US" altLang="zh-CN" b="0" i="0" smtClean="0">
                          <a:latin typeface="Cambria Math" panose="02040503050406030204" pitchFamily="18" charset="0"/>
                        </a:rPr>
                        <m:t>c</m:t>
                      </m:r>
                    </m:oMath>
                  </m:oMathPara>
                </a14:m>
                <a:endParaRPr lang="zh-CN" altLang="en-US" dirty="0"/>
              </a:p>
            </p:txBody>
          </p:sp>
        </mc:Choice>
        <mc:Fallback xmlns="">
          <p:sp>
            <p:nvSpPr>
              <p:cNvPr id="14" name="矩形 13"/>
              <p:cNvSpPr>
                <a:spLocks noRot="1" noChangeAspect="1" noMove="1" noResize="1" noEditPoints="1" noAdjustHandles="1" noChangeArrowheads="1" noChangeShapeType="1" noTextEdit="1"/>
              </p:cNvSpPr>
              <p:nvPr/>
            </p:nvSpPr>
            <p:spPr>
              <a:xfrm>
                <a:off x="2206936" y="3013536"/>
                <a:ext cx="944809" cy="498663"/>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9263426" y="3789819"/>
                <a:ext cx="1178849" cy="498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𝑝</m:t>
                              </m:r>
                            </m:e>
                            <m:lim>
                              <m:r>
                                <a:rPr lang="zh-CN" altLang="en-US" i="0">
                                  <a:latin typeface="Cambria Math" panose="02040503050406030204" pitchFamily="18" charset="0"/>
                                </a:rPr>
                                <m:t>∧</m:t>
                              </m:r>
                            </m:lim>
                          </m:limUpp>
                        </m:e>
                        <m:sub>
                          <m:r>
                            <a:rPr lang="zh-CN" altLang="en-US" i="1">
                              <a:latin typeface="Cambria Math" panose="02040503050406030204" pitchFamily="18" charset="0"/>
                            </a:rPr>
                            <m:t>𝑖</m:t>
                          </m:r>
                        </m:sub>
                      </m:sSub>
                      <m:r>
                        <a:rPr lang="en-US" altLang="zh-CN" b="0" i="0" smtClean="0">
                          <a:latin typeface="Cambria Math" panose="02040503050406030204" pitchFamily="18" charset="0"/>
                        </a:rPr>
                        <m:t>=0.2</m:t>
                      </m:r>
                    </m:oMath>
                  </m:oMathPara>
                </a14:m>
                <a:endParaRPr lang="zh-CN" altLang="en-US" dirty="0"/>
              </a:p>
            </p:txBody>
          </p:sp>
        </mc:Choice>
        <mc:Fallback xmlns="">
          <p:sp>
            <p:nvSpPr>
              <p:cNvPr id="15" name="矩形 14"/>
              <p:cNvSpPr>
                <a:spLocks noRot="1" noChangeAspect="1" noMove="1" noResize="1" noEditPoints="1" noAdjustHandles="1" noChangeArrowheads="1" noChangeShapeType="1" noTextEdit="1"/>
              </p:cNvSpPr>
              <p:nvPr/>
            </p:nvSpPr>
            <p:spPr>
              <a:xfrm>
                <a:off x="9263426" y="3789819"/>
                <a:ext cx="1178849" cy="498663"/>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2892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分类算法评估</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113</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en-US" altLang="zh-CN" sz="2800" b="1" dirty="0">
                <a:latin typeface="Times New Roman" panose="02020603050405020304" pitchFamily="18" charset="0"/>
                <a:cs typeface="Times New Roman" panose="02020603050405020304" pitchFamily="18" charset="0"/>
              </a:rPr>
              <a:t>ROC</a:t>
            </a:r>
            <a:r>
              <a:rPr lang="en-US" altLang="zh-CN" sz="2800" b="1" dirty="0"/>
              <a:t> </a:t>
            </a:r>
            <a:r>
              <a:rPr lang="zh-CN" altLang="en-US" sz="2800" b="1" dirty="0"/>
              <a:t>与</a:t>
            </a:r>
            <a:r>
              <a:rPr lang="en-US" altLang="zh-CN" sz="2800" b="1" dirty="0">
                <a:latin typeface="Times New Roman" panose="02020603050405020304" pitchFamily="18" charset="0"/>
                <a:cs typeface="Times New Roman" panose="02020603050405020304" pitchFamily="18" charset="0"/>
              </a:rPr>
              <a:t>AUC</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12676"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112677"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4" name="内容占位符 7"/>
          <p:cNvSpPr>
            <a:spLocks noGrp="1"/>
          </p:cNvSpPr>
          <p:nvPr>
            <p:ph idx="1"/>
          </p:nvPr>
        </p:nvSpPr>
        <p:spPr>
          <a:xfrm>
            <a:off x="295274" y="1424160"/>
            <a:ext cx="10984291" cy="3517739"/>
          </a:xfrm>
        </p:spPr>
        <p:txBody>
          <a:bodyPr>
            <a:noAutofit/>
          </a:bodyPr>
          <a:lstStyle/>
          <a:p>
            <a:r>
              <a:rPr lang="zh-CN" altLang="en-US" sz="2000" dirty="0"/>
              <a:t>此时，在实际为正例的子样本中，预测准确率将上升，即灵敏度上升。而在实际为反例的子样本中，预测准确率将下降，即特异度下降，故“</a:t>
            </a:r>
            <a:r>
              <a:rPr lang="en-US" altLang="zh-CN" sz="2000" dirty="0"/>
              <a:t>1-</a:t>
            </a:r>
            <a:r>
              <a:rPr lang="zh-CN" altLang="en-US" sz="2000" dirty="0"/>
              <a:t>特异度”上升。</a:t>
            </a:r>
            <a:endParaRPr lang="en-US" altLang="zh-CN" sz="2000" dirty="0"/>
          </a:p>
          <a:p>
            <a:endParaRPr lang="en-US" altLang="zh-CN" sz="2000" dirty="0"/>
          </a:p>
          <a:p>
            <a:r>
              <a:rPr lang="zh-CN" altLang="en-US" sz="2000" dirty="0" smtClean="0"/>
              <a:t>灵敏度（真阳率）与</a:t>
            </a:r>
            <a:r>
              <a:rPr lang="zh-CN" altLang="en-US" sz="2000" dirty="0"/>
              <a:t>“</a:t>
            </a:r>
            <a:r>
              <a:rPr lang="en-US" altLang="zh-CN" sz="2000" dirty="0"/>
              <a:t>1-</a:t>
            </a:r>
            <a:r>
              <a:rPr lang="zh-CN" altLang="en-US" sz="2000" dirty="0"/>
              <a:t>特异度</a:t>
            </a:r>
            <a:r>
              <a:rPr lang="zh-CN" altLang="en-US" sz="2000" dirty="0" smtClean="0"/>
              <a:t>”（假阳率）均</a:t>
            </a:r>
            <a:r>
              <a:rPr lang="zh-CN" altLang="en-US" sz="2000" dirty="0"/>
              <a:t>为门槛值</a:t>
            </a:r>
            <a:r>
              <a:rPr lang="en-US" altLang="zh-CN" sz="2000" i="1" dirty="0"/>
              <a:t>            </a:t>
            </a:r>
            <a:r>
              <a:rPr lang="zh-CN" altLang="en-US" sz="2000" dirty="0"/>
              <a:t>的函数，可记为“</a:t>
            </a:r>
            <a:r>
              <a:rPr lang="en-US" altLang="zh-CN" sz="2000" dirty="0" smtClean="0"/>
              <a:t>sensitivity</a:t>
            </a:r>
            <a:r>
              <a:rPr lang="zh-CN" altLang="en-US" sz="2000" dirty="0" smtClean="0"/>
              <a:t>（</a:t>
            </a:r>
            <a:r>
              <a:rPr lang="en-US" altLang="zh-CN" sz="2000" i="1" dirty="0" smtClean="0"/>
              <a:t>c</a:t>
            </a:r>
            <a:r>
              <a:rPr lang="zh-CN" altLang="en-US" sz="2000" dirty="0"/>
              <a:t>）</a:t>
            </a:r>
            <a:r>
              <a:rPr lang="zh-CN" altLang="en-US" sz="2000" dirty="0" smtClean="0"/>
              <a:t>”</a:t>
            </a:r>
            <a:r>
              <a:rPr lang="zh-CN" altLang="en-US" sz="2000" dirty="0"/>
              <a:t>与“</a:t>
            </a:r>
            <a:r>
              <a:rPr lang="en-US" altLang="zh-CN" sz="2000" dirty="0" smtClean="0"/>
              <a:t>1-specificity</a:t>
            </a:r>
            <a:r>
              <a:rPr lang="zh-CN" altLang="en-US" sz="2000" dirty="0" smtClean="0"/>
              <a:t>（</a:t>
            </a:r>
            <a:r>
              <a:rPr lang="en-US" altLang="zh-CN" sz="2000" i="1" dirty="0" smtClean="0"/>
              <a:t>c</a:t>
            </a:r>
            <a:r>
              <a:rPr lang="zh-CN" altLang="en-US" sz="2000" dirty="0"/>
              <a:t>）</a:t>
            </a:r>
            <a:r>
              <a:rPr lang="en-US" altLang="zh-CN" sz="2000" dirty="0" smtClean="0"/>
              <a:t>”</a:t>
            </a:r>
            <a:r>
              <a:rPr lang="zh-CN" altLang="en-US" sz="2000" dirty="0"/>
              <a:t>。</a:t>
            </a:r>
            <a:endParaRPr lang="en-US" altLang="zh-CN" sz="2000" dirty="0"/>
          </a:p>
          <a:p>
            <a:endParaRPr lang="zh-CN" altLang="en-US" sz="2000" dirty="0"/>
          </a:p>
          <a:p>
            <a:r>
              <a:rPr lang="zh-CN" altLang="en-US" sz="2000" dirty="0"/>
              <a:t>如果将“</a:t>
            </a:r>
            <a:r>
              <a:rPr lang="en-US" altLang="zh-CN" sz="2000" dirty="0"/>
              <a:t>1-specificity(</a:t>
            </a:r>
            <a:r>
              <a:rPr lang="en-US" altLang="zh-CN" sz="2000" i="1" dirty="0"/>
              <a:t>c</a:t>
            </a:r>
            <a:r>
              <a:rPr lang="en-US" altLang="zh-CN" sz="2000" dirty="0"/>
              <a:t>)”</a:t>
            </a:r>
            <a:r>
              <a:rPr lang="zh-CN" altLang="en-US" sz="2000" dirty="0"/>
              <a:t>放于坐标横轴，而把“</a:t>
            </a:r>
            <a:r>
              <a:rPr lang="en-US" altLang="zh-CN" sz="2000" dirty="0" smtClean="0"/>
              <a:t>sensitivity</a:t>
            </a:r>
            <a:r>
              <a:rPr lang="zh-CN" altLang="en-US" sz="2000" dirty="0" smtClean="0"/>
              <a:t>（</a:t>
            </a:r>
            <a:r>
              <a:rPr lang="en-US" altLang="zh-CN" sz="2000" i="1" dirty="0" smtClean="0"/>
              <a:t>c</a:t>
            </a:r>
            <a:r>
              <a:rPr lang="zh-CN" altLang="en-US" sz="2000" dirty="0"/>
              <a:t>）</a:t>
            </a:r>
            <a:r>
              <a:rPr lang="en-US" altLang="zh-CN" sz="2000" dirty="0" smtClean="0"/>
              <a:t>”</a:t>
            </a:r>
            <a:r>
              <a:rPr lang="zh-CN" altLang="en-US" sz="2000" dirty="0"/>
              <a:t>放于纵轴，然后让门槛值</a:t>
            </a:r>
            <a:r>
              <a:rPr lang="en-US" altLang="zh-CN" sz="2000" i="1" dirty="0"/>
              <a:t>             </a:t>
            </a:r>
            <a:r>
              <a:rPr lang="zh-CN" altLang="en-US" sz="2000" dirty="0"/>
              <a:t>的取值从</a:t>
            </a:r>
            <a:r>
              <a:rPr lang="en-US" altLang="zh-CN" sz="2000" dirty="0"/>
              <a:t>0</a:t>
            </a:r>
            <a:r>
              <a:rPr lang="zh-CN" altLang="en-US" sz="2000" dirty="0"/>
              <a:t>连续地变为</a:t>
            </a:r>
            <a:r>
              <a:rPr lang="en-US" altLang="zh-CN" sz="2000" dirty="0"/>
              <a:t>1</a:t>
            </a:r>
            <a:r>
              <a:rPr lang="zh-CN" altLang="en-US" sz="2000" dirty="0"/>
              <a:t>，则可得到一条曲线，即所谓</a:t>
            </a:r>
            <a:r>
              <a:rPr lang="zh-CN" altLang="en-US" sz="2000" b="1" dirty="0"/>
              <a:t>接收器工作</a:t>
            </a:r>
            <a:r>
              <a:rPr lang="zh-CN" altLang="en-US" sz="2000" b="1" dirty="0" smtClean="0"/>
              <a:t>特征曲线</a:t>
            </a:r>
            <a:r>
              <a:rPr lang="zh-CN" altLang="en-US" sz="2000" dirty="0" smtClean="0"/>
              <a:t>（</a:t>
            </a:r>
            <a:r>
              <a:rPr lang="en-US" altLang="zh-CN" sz="2000" dirty="0" smtClean="0"/>
              <a:t>Receiver </a:t>
            </a:r>
            <a:r>
              <a:rPr lang="en-US" altLang="zh-CN" sz="2000" dirty="0"/>
              <a:t>Operating Characteristic Curve</a:t>
            </a:r>
            <a:r>
              <a:rPr lang="zh-CN" altLang="en-US" sz="2000" dirty="0"/>
              <a:t>，简记</a:t>
            </a:r>
            <a:r>
              <a:rPr lang="en-US" altLang="zh-CN" sz="2000" dirty="0"/>
              <a:t>ROC </a:t>
            </a:r>
            <a:r>
              <a:rPr lang="zh-CN" altLang="en-US" sz="2000" dirty="0" smtClean="0"/>
              <a:t>曲线</a:t>
            </a:r>
            <a:r>
              <a:rPr lang="zh-CN" altLang="en-US" sz="2000" dirty="0"/>
              <a:t>）</a:t>
            </a:r>
          </a:p>
        </p:txBody>
      </p:sp>
      <mc:AlternateContent xmlns:mc="http://schemas.openxmlformats.org/markup-compatibility/2006" xmlns:a14="http://schemas.microsoft.com/office/drawing/2010/main">
        <mc:Choice Requires="a14">
          <p:sp>
            <p:nvSpPr>
              <p:cNvPr id="15" name="矩形 14"/>
              <p:cNvSpPr/>
              <p:nvPr/>
            </p:nvSpPr>
            <p:spPr>
              <a:xfrm>
                <a:off x="6959266" y="2386074"/>
                <a:ext cx="944809" cy="498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𝑝</m:t>
                              </m:r>
                            </m:e>
                            <m:lim>
                              <m:r>
                                <a:rPr lang="zh-CN" altLang="en-US" i="0">
                                  <a:latin typeface="Cambria Math" panose="02040503050406030204" pitchFamily="18" charset="0"/>
                                </a:rPr>
                                <m:t>∧</m:t>
                              </m:r>
                            </m:lim>
                          </m:limUpp>
                        </m:e>
                        <m:sub>
                          <m:r>
                            <a:rPr lang="zh-CN" altLang="en-US" i="1">
                              <a:latin typeface="Cambria Math" panose="02040503050406030204" pitchFamily="18" charset="0"/>
                            </a:rPr>
                            <m:t>𝑖</m:t>
                          </m:r>
                        </m:sub>
                      </m:sSub>
                      <m:r>
                        <a:rPr lang="en-US" altLang="zh-CN" b="0" i="0" smtClean="0">
                          <a:latin typeface="Cambria Math" panose="02040503050406030204" pitchFamily="18" charset="0"/>
                        </a:rPr>
                        <m:t>=</m:t>
                      </m:r>
                      <m:r>
                        <m:rPr>
                          <m:sty m:val="p"/>
                        </m:rPr>
                        <a:rPr lang="en-US" altLang="zh-CN" b="0" i="0" smtClean="0">
                          <a:latin typeface="Cambria Math" panose="02040503050406030204" pitchFamily="18" charset="0"/>
                        </a:rPr>
                        <m:t>c</m:t>
                      </m:r>
                    </m:oMath>
                  </m:oMathPara>
                </a14:m>
                <a:endParaRPr lang="zh-CN" altLang="en-US" dirty="0"/>
              </a:p>
            </p:txBody>
          </p:sp>
        </mc:Choice>
        <mc:Fallback xmlns="">
          <p:sp>
            <p:nvSpPr>
              <p:cNvPr id="15" name="矩形 14"/>
              <p:cNvSpPr>
                <a:spLocks noRot="1" noChangeAspect="1" noMove="1" noResize="1" noEditPoints="1" noAdjustHandles="1" noChangeArrowheads="1" noChangeShapeType="1" noTextEdit="1"/>
              </p:cNvSpPr>
              <p:nvPr/>
            </p:nvSpPr>
            <p:spPr>
              <a:xfrm>
                <a:off x="6959266" y="2386074"/>
                <a:ext cx="944809" cy="498663"/>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7875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分类算法评估</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114</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en-US" altLang="zh-CN" sz="2800" b="1" dirty="0">
                <a:latin typeface="Times New Roman" panose="02020603050405020304" pitchFamily="18" charset="0"/>
                <a:cs typeface="Times New Roman" panose="02020603050405020304" pitchFamily="18" charset="0"/>
              </a:rPr>
              <a:t>ROC </a:t>
            </a:r>
            <a:r>
              <a:rPr lang="zh-CN" altLang="en-US" sz="2800" b="1" dirty="0"/>
              <a:t>与</a:t>
            </a:r>
            <a:r>
              <a:rPr lang="en-US" altLang="zh-CN" sz="2800" b="1" dirty="0">
                <a:latin typeface="Times New Roman" panose="02020603050405020304" pitchFamily="18" charset="0"/>
                <a:cs typeface="Times New Roman" panose="02020603050405020304" pitchFamily="18" charset="0"/>
              </a:rPr>
              <a:t>AUC</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13700"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113701"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pic>
        <p:nvPicPr>
          <p:cNvPr id="11" name="内容占位符 2"/>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1690437" y="3732873"/>
            <a:ext cx="3332184" cy="2957238"/>
          </a:xfrm>
        </p:spPr>
      </p:pic>
      <p:sp>
        <p:nvSpPr>
          <p:cNvPr id="12" name="矩形 11"/>
          <p:cNvSpPr/>
          <p:nvPr/>
        </p:nvSpPr>
        <p:spPr>
          <a:xfrm>
            <a:off x="584535" y="1362993"/>
            <a:ext cx="10395644" cy="2369880"/>
          </a:xfrm>
          <a:prstGeom prst="rect">
            <a:avLst/>
          </a:prstGeom>
        </p:spPr>
        <p:txBody>
          <a:bodyPr wrap="square">
            <a:spAutoFit/>
          </a:bodyPr>
          <a:lstStyle/>
          <a:p>
            <a:pPr marL="342900" indent="-342900">
              <a:buFont typeface="Arial" panose="020B0604020202020204" pitchFamily="34" charset="0"/>
              <a:buChar char="•"/>
            </a:pPr>
            <a:r>
              <a:rPr lang="zh-CN" altLang="en-US" sz="2000" dirty="0">
                <a:latin typeface="宋体" panose="02010600030101010101" pitchFamily="2" charset="-122"/>
              </a:rPr>
              <a:t>当门槛值取值为</a:t>
            </a:r>
            <a:r>
              <a:rPr lang="en-US" altLang="zh-CN" sz="2800" dirty="0">
                <a:latin typeface="Times New Roman" panose="02020603050405020304" pitchFamily="18" charset="0"/>
              </a:rPr>
              <a:t>0&lt;</a:t>
            </a:r>
            <a:r>
              <a:rPr lang="en-US" altLang="zh-CN" sz="2800" i="1" dirty="0">
                <a:latin typeface="Times New Roman" panose="02020603050405020304" pitchFamily="18" charset="0"/>
              </a:rPr>
              <a:t>c </a:t>
            </a:r>
            <a:r>
              <a:rPr lang="en-US" altLang="zh-CN" sz="2800" dirty="0">
                <a:latin typeface="SymbolMT"/>
              </a:rPr>
              <a:t>&lt;</a:t>
            </a:r>
            <a:r>
              <a:rPr lang="en-US" altLang="zh-CN" sz="2800" dirty="0">
                <a:latin typeface="Times New Roman" panose="02020603050405020304" pitchFamily="18" charset="0"/>
              </a:rPr>
              <a:t>1</a:t>
            </a:r>
            <a:r>
              <a:rPr lang="zh-CN" altLang="en-US" sz="2000" dirty="0">
                <a:latin typeface="宋体" panose="02010600030101010101" pitchFamily="2" charset="-122"/>
              </a:rPr>
              <a:t>时，则可得到整条 </a:t>
            </a:r>
            <a:r>
              <a:rPr lang="en-US" altLang="zh-CN" sz="2000" dirty="0">
                <a:latin typeface="Times New Roman" panose="02020603050405020304" pitchFamily="18" charset="0"/>
              </a:rPr>
              <a:t>ROC </a:t>
            </a:r>
            <a:r>
              <a:rPr lang="zh-CN" altLang="en-US" sz="2000" dirty="0" smtClean="0">
                <a:latin typeface="宋体" panose="02010600030101010101" pitchFamily="2" charset="-122"/>
              </a:rPr>
              <a:t>曲线</a:t>
            </a:r>
            <a:endParaRPr lang="en-US" altLang="zh-CN" sz="2000" dirty="0">
              <a:latin typeface="宋体" panose="02010600030101010101" pitchFamily="2" charset="-122"/>
            </a:endParaRPr>
          </a:p>
          <a:p>
            <a:endParaRPr lang="zh-CN" altLang="en-US" sz="2000" dirty="0">
              <a:latin typeface="宋体" panose="02010600030101010101" pitchFamily="2" charset="-122"/>
            </a:endParaRPr>
          </a:p>
          <a:p>
            <a:pPr marL="342900" indent="-342900">
              <a:buFont typeface="Arial" panose="020B0604020202020204" pitchFamily="34" charset="0"/>
              <a:buChar char="•"/>
            </a:pPr>
            <a:r>
              <a:rPr lang="zh-CN" altLang="en-US" sz="2000" dirty="0">
                <a:latin typeface="宋体" panose="02010600030101010101" pitchFamily="2" charset="-122"/>
              </a:rPr>
              <a:t>由于纵轴为实际正例中的准确率（灵敏度），而横轴为实际反例中的错误率（</a:t>
            </a:r>
            <a:r>
              <a:rPr lang="en-US" altLang="zh-CN" sz="2000" dirty="0">
                <a:latin typeface="宋体" panose="02010600030101010101" pitchFamily="2" charset="-122"/>
              </a:rPr>
              <a:t>1-</a:t>
            </a:r>
            <a:r>
              <a:rPr lang="zh-CN" altLang="en-US" sz="2000" dirty="0">
                <a:latin typeface="宋体" panose="02010600030101010101" pitchFamily="2" charset="-122"/>
              </a:rPr>
              <a:t>特异度），故我们希望模型的</a:t>
            </a:r>
            <a:r>
              <a:rPr lang="en-US" altLang="zh-CN" sz="2000" dirty="0">
                <a:latin typeface="宋体" panose="02010600030101010101" pitchFamily="2" charset="-122"/>
              </a:rPr>
              <a:t>ROC </a:t>
            </a:r>
            <a:r>
              <a:rPr lang="zh-CN" altLang="en-US" sz="2000" dirty="0">
                <a:latin typeface="宋体" panose="02010600030101010101" pitchFamily="2" charset="-122"/>
              </a:rPr>
              <a:t>曲线越靠近左上角越好。</a:t>
            </a:r>
            <a:endParaRPr lang="en-US" altLang="zh-CN" sz="2000" dirty="0">
              <a:latin typeface="宋体" panose="02010600030101010101" pitchFamily="2" charset="-122"/>
            </a:endParaRPr>
          </a:p>
          <a:p>
            <a:pPr marL="342900" indent="-342900">
              <a:buFont typeface="Arial" panose="020B0604020202020204" pitchFamily="34" charset="0"/>
              <a:buChar char="•"/>
            </a:pPr>
            <a:endParaRPr lang="zh-CN" altLang="en-US" sz="2000" dirty="0">
              <a:latin typeface="宋体" panose="02010600030101010101" pitchFamily="2" charset="-122"/>
            </a:endParaRPr>
          </a:p>
          <a:p>
            <a:pPr marL="342900" indent="-342900">
              <a:buFont typeface="Arial" panose="020B0604020202020204" pitchFamily="34" charset="0"/>
              <a:buChar char="•"/>
            </a:pPr>
            <a:r>
              <a:rPr lang="zh-CN" altLang="en-US" sz="2000" dirty="0">
                <a:latin typeface="宋体" panose="02010600030101010101" pitchFamily="2" charset="-122"/>
              </a:rPr>
              <a:t>因此，为衡量 </a:t>
            </a:r>
            <a:r>
              <a:rPr lang="en-US" altLang="zh-CN" sz="2000" dirty="0">
                <a:latin typeface="宋体" panose="02010600030101010101" pitchFamily="2" charset="-122"/>
              </a:rPr>
              <a:t>ROC </a:t>
            </a:r>
            <a:r>
              <a:rPr lang="zh-CN" altLang="en-US" sz="2000" dirty="0">
                <a:latin typeface="宋体" panose="02010600030101010101" pitchFamily="2" charset="-122"/>
              </a:rPr>
              <a:t>曲线的优良程度，可使用</a:t>
            </a:r>
            <a:r>
              <a:rPr lang="en-US" altLang="zh-CN" sz="2000" dirty="0">
                <a:latin typeface="宋体" panose="02010600030101010101" pitchFamily="2" charset="-122"/>
              </a:rPr>
              <a:t>ROC </a:t>
            </a:r>
            <a:r>
              <a:rPr lang="zh-CN" altLang="en-US" sz="2000" dirty="0">
                <a:latin typeface="宋体" panose="02010600030101010101" pitchFamily="2" charset="-122"/>
              </a:rPr>
              <a:t>曲线下面积（</a:t>
            </a:r>
            <a:r>
              <a:rPr lang="en-US" altLang="zh-CN" sz="2000" dirty="0" err="1">
                <a:latin typeface="宋体" panose="02010600030101010101" pitchFamily="2" charset="-122"/>
              </a:rPr>
              <a:t>AreaUnder</a:t>
            </a:r>
            <a:r>
              <a:rPr lang="en-US" altLang="zh-CN" sz="2000" dirty="0">
                <a:latin typeface="宋体" panose="02010600030101010101" pitchFamily="2" charset="-122"/>
              </a:rPr>
              <a:t> the Curve</a:t>
            </a:r>
            <a:r>
              <a:rPr lang="zh-CN" altLang="en-US" sz="2000" dirty="0">
                <a:latin typeface="宋体" panose="02010600030101010101" pitchFamily="2" charset="-122"/>
              </a:rPr>
              <a:t>，简记</a:t>
            </a:r>
            <a:r>
              <a:rPr lang="en-US" altLang="zh-CN" sz="2000" dirty="0">
                <a:latin typeface="宋体" panose="02010600030101010101" pitchFamily="2" charset="-122"/>
              </a:rPr>
              <a:t>AUC</a:t>
            </a:r>
            <a:r>
              <a:rPr lang="zh-CN" altLang="en-US" sz="2000" dirty="0">
                <a:latin typeface="宋体" panose="02010600030101010101" pitchFamily="2" charset="-122"/>
              </a:rPr>
              <a:t>）来度</a:t>
            </a:r>
          </a:p>
        </p:txBody>
      </p:sp>
      <p:pic>
        <p:nvPicPr>
          <p:cNvPr id="15" name="图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03151" y="3732873"/>
            <a:ext cx="3006991" cy="2625065"/>
          </a:xfrm>
          <a:prstGeom prst="rect">
            <a:avLst/>
          </a:prstGeom>
        </p:spPr>
      </p:pic>
    </p:spTree>
    <p:extLst>
      <p:ext uri="{BB962C8B-B14F-4D97-AF65-F5344CB8AC3E}">
        <p14:creationId xmlns:p14="http://schemas.microsoft.com/office/powerpoint/2010/main" val="415550202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分类算法评估</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115</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多分类问题</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14724"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114725"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6" name="内容占位符 9"/>
          <p:cNvSpPr>
            <a:spLocks noGrp="1"/>
          </p:cNvSpPr>
          <p:nvPr>
            <p:ph idx="1"/>
          </p:nvPr>
        </p:nvSpPr>
        <p:spPr>
          <a:xfrm>
            <a:off x="501018" y="1521009"/>
            <a:ext cx="9624060" cy="1683558"/>
          </a:xfrm>
        </p:spPr>
        <p:txBody>
          <a:bodyPr>
            <a:noAutofit/>
          </a:bodyPr>
          <a:lstStyle/>
          <a:p>
            <a:r>
              <a:rPr lang="zh-CN" altLang="en-US" sz="2000" dirty="0"/>
              <a:t>有时需要做的是三分类评价问题，需要在二分类评价问题的基础上进一步扩展</a:t>
            </a:r>
            <a:r>
              <a:rPr lang="zh-CN" altLang="en-US" sz="2000" dirty="0" smtClean="0"/>
              <a:t>。</a:t>
            </a:r>
            <a:endParaRPr lang="en-US" altLang="zh-CN" sz="2000" dirty="0" smtClean="0"/>
          </a:p>
          <a:p>
            <a:endParaRPr lang="en-US" altLang="zh-CN" sz="2000" dirty="0"/>
          </a:p>
          <a:p>
            <a:r>
              <a:rPr lang="zh-CN" altLang="en-US" sz="2000" dirty="0" smtClean="0"/>
              <a:t>可以</a:t>
            </a:r>
            <a:r>
              <a:rPr lang="zh-CN" altLang="en-US" sz="2000" dirty="0"/>
              <a:t>将三分类问题分解成三个二分类问题，每个二分类问题正负类见下表，同时可以分别对三个类别计算</a:t>
            </a:r>
            <a:r>
              <a:rPr lang="en-US" altLang="zh-CN" sz="2000" dirty="0"/>
              <a:t>Precision</a:t>
            </a:r>
            <a:r>
              <a:rPr lang="zh-CN" altLang="en-US" sz="2000" dirty="0"/>
              <a:t>、</a:t>
            </a:r>
            <a:r>
              <a:rPr lang="en-US" altLang="zh-CN" sz="2000" dirty="0"/>
              <a:t>Recall</a:t>
            </a:r>
            <a:r>
              <a:rPr lang="zh-CN" altLang="en-US" sz="2000" dirty="0"/>
              <a:t>、</a:t>
            </a:r>
            <a:r>
              <a:rPr lang="en-US" altLang="zh-CN" sz="2000" dirty="0"/>
              <a:t>F1</a:t>
            </a:r>
            <a:r>
              <a:rPr lang="zh-CN" altLang="en-US" sz="2000" dirty="0"/>
              <a:t>值。</a:t>
            </a:r>
          </a:p>
        </p:txBody>
      </p:sp>
      <p:pic>
        <p:nvPicPr>
          <p:cNvPr id="17" name="图片 16">
            <a:extLst>
              <a:ext uri="{FF2B5EF4-FFF2-40B4-BE49-F238E27FC236}">
                <a16:creationId xmlns:a16="http://schemas.microsoft.com/office/drawing/2014/main" id="{CFA30F19-A63E-4B5C-AE5D-B8259A413710}"/>
              </a:ext>
            </a:extLst>
          </p:cNvPr>
          <p:cNvPicPr>
            <a:picLocks noChangeAspect="1"/>
          </p:cNvPicPr>
          <p:nvPr/>
        </p:nvPicPr>
        <p:blipFill>
          <a:blip r:embed="rId8"/>
          <a:stretch>
            <a:fillRect/>
          </a:stretch>
        </p:blipFill>
        <p:spPr>
          <a:xfrm>
            <a:off x="1437308" y="3069769"/>
            <a:ext cx="7298705" cy="2878736"/>
          </a:xfrm>
          <a:prstGeom prst="rect">
            <a:avLst/>
          </a:prstGeom>
        </p:spPr>
      </p:pic>
    </p:spTree>
    <p:extLst>
      <p:ext uri="{BB962C8B-B14F-4D97-AF65-F5344CB8AC3E}">
        <p14:creationId xmlns:p14="http://schemas.microsoft.com/office/powerpoint/2010/main" val="299618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分类算法评估</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116</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多分类问题</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15748"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115749"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2" name="内容占位符 9"/>
          <p:cNvSpPr>
            <a:spLocks noGrp="1"/>
          </p:cNvSpPr>
          <p:nvPr>
            <p:ph idx="1"/>
          </p:nvPr>
        </p:nvSpPr>
        <p:spPr>
          <a:xfrm>
            <a:off x="501018" y="1521009"/>
            <a:ext cx="10192382" cy="2052795"/>
          </a:xfrm>
        </p:spPr>
        <p:txBody>
          <a:bodyPr>
            <a:noAutofit/>
          </a:bodyPr>
          <a:lstStyle/>
          <a:p>
            <a:r>
              <a:rPr lang="zh-CN" altLang="en-US" sz="2000" dirty="0"/>
              <a:t>在计算出三个类别的</a:t>
            </a:r>
            <a:r>
              <a:rPr lang="en-US" altLang="zh-CN" sz="2000" dirty="0"/>
              <a:t>Precision</a:t>
            </a:r>
            <a:r>
              <a:rPr lang="zh-CN" altLang="en-US" sz="2000" dirty="0"/>
              <a:t>、</a:t>
            </a:r>
            <a:r>
              <a:rPr lang="en-US" altLang="zh-CN" sz="2000" dirty="0"/>
              <a:t>Recall</a:t>
            </a:r>
            <a:r>
              <a:rPr lang="zh-CN" altLang="en-US" sz="2000" dirty="0"/>
              <a:t>、</a:t>
            </a:r>
            <a:r>
              <a:rPr lang="en-US" altLang="zh-CN" sz="2000" dirty="0"/>
              <a:t>F1</a:t>
            </a:r>
            <a:r>
              <a:rPr lang="zh-CN" altLang="en-US" sz="2000" dirty="0"/>
              <a:t>值后，定义宏精确率（</a:t>
            </a:r>
            <a:r>
              <a:rPr lang="en-US" altLang="zh-CN" sz="2000" dirty="0" err="1"/>
              <a:t>Macro_Precision</a:t>
            </a:r>
            <a:r>
              <a:rPr lang="zh-CN" altLang="en-US" sz="2000" dirty="0"/>
              <a:t>）、宏召回率（</a:t>
            </a:r>
            <a:r>
              <a:rPr lang="en-US" altLang="zh-CN" sz="2000" dirty="0" err="1"/>
              <a:t>Macro_Recall</a:t>
            </a:r>
            <a:r>
              <a:rPr lang="zh-CN" altLang="en-US" sz="2000" dirty="0"/>
              <a:t>）、宏</a:t>
            </a:r>
            <a:r>
              <a:rPr lang="en-US" altLang="zh-CN" sz="2000" dirty="0"/>
              <a:t>F1</a:t>
            </a:r>
            <a:r>
              <a:rPr lang="zh-CN" altLang="en-US" sz="2000" dirty="0"/>
              <a:t>值（</a:t>
            </a:r>
            <a:r>
              <a:rPr lang="en-US" altLang="zh-CN" sz="2000" dirty="0"/>
              <a:t>Macro_F1</a:t>
            </a:r>
            <a:r>
              <a:rPr lang="zh-CN" altLang="en-US" sz="2000" dirty="0"/>
              <a:t>）、微精确率（</a:t>
            </a:r>
            <a:r>
              <a:rPr lang="en-US" altLang="zh-CN" sz="2000" dirty="0" err="1"/>
              <a:t>Micro_Precision</a:t>
            </a:r>
            <a:r>
              <a:rPr lang="zh-CN" altLang="en-US" sz="2000" dirty="0"/>
              <a:t>）、微召回率（</a:t>
            </a:r>
            <a:r>
              <a:rPr lang="en-US" altLang="zh-CN" sz="2000" dirty="0" err="1"/>
              <a:t>Micro_Recall</a:t>
            </a:r>
            <a:r>
              <a:rPr lang="zh-CN" altLang="en-US" sz="2000" dirty="0"/>
              <a:t>）、微</a:t>
            </a:r>
            <a:r>
              <a:rPr lang="en-US" altLang="zh-CN" sz="2000" dirty="0"/>
              <a:t>F1</a:t>
            </a:r>
            <a:r>
              <a:rPr lang="zh-CN" altLang="en-US" sz="2000" dirty="0"/>
              <a:t>值（</a:t>
            </a:r>
            <a:r>
              <a:rPr lang="en-US" altLang="zh-CN" sz="2000" dirty="0"/>
              <a:t>Micro_F1</a:t>
            </a:r>
            <a:r>
              <a:rPr lang="zh-CN" altLang="en-US" sz="2000" dirty="0"/>
              <a:t>）</a:t>
            </a:r>
            <a:r>
              <a:rPr lang="zh-CN" altLang="en-US" sz="2000" dirty="0" smtClean="0"/>
              <a:t>。</a:t>
            </a:r>
            <a:endParaRPr lang="en-US" altLang="zh-CN" sz="2000" dirty="0" smtClean="0"/>
          </a:p>
          <a:p>
            <a:endParaRPr lang="en-US" altLang="zh-CN" sz="2000" dirty="0"/>
          </a:p>
          <a:p>
            <a:r>
              <a:rPr lang="zh-CN" altLang="en-US" sz="2000" dirty="0"/>
              <a:t>宏观方法是将不同类别的评估指标（</a:t>
            </a:r>
            <a:r>
              <a:rPr lang="en-US" altLang="zh-CN" sz="2000" dirty="0"/>
              <a:t>Precision/ Recall/ F1</a:t>
            </a:r>
            <a:r>
              <a:rPr lang="zh-CN" altLang="en-US" sz="2000" dirty="0"/>
              <a:t>值）取平均，即所有类别相同的权重。而微观方法将每个类别的</a:t>
            </a:r>
            <a:r>
              <a:rPr lang="en-US" altLang="zh-CN" sz="2000" dirty="0"/>
              <a:t>TP</a:t>
            </a:r>
            <a:r>
              <a:rPr lang="zh-CN" altLang="en-US" sz="2000" dirty="0"/>
              <a:t>，</a:t>
            </a:r>
            <a:r>
              <a:rPr lang="en-US" altLang="zh-CN" sz="2000" dirty="0"/>
              <a:t>FP</a:t>
            </a:r>
            <a:r>
              <a:rPr lang="zh-CN" altLang="en-US" sz="2000" dirty="0"/>
              <a:t>，</a:t>
            </a:r>
            <a:r>
              <a:rPr lang="en-US" altLang="zh-CN" sz="2000" dirty="0"/>
              <a:t>FN</a:t>
            </a:r>
            <a:r>
              <a:rPr lang="zh-CN" altLang="en-US" sz="2000" dirty="0"/>
              <a:t>取平均，在根据二分类的公式进行</a:t>
            </a:r>
            <a:r>
              <a:rPr lang="zh-CN" altLang="en-US" sz="2000" dirty="0" smtClean="0"/>
              <a:t>计算</a:t>
            </a:r>
            <a:endParaRPr lang="zh-CN" altLang="en-US" sz="2000" dirty="0"/>
          </a:p>
        </p:txBody>
      </p:sp>
      <mc:AlternateContent xmlns:mc="http://schemas.openxmlformats.org/markup-compatibility/2006" xmlns:a14="http://schemas.microsoft.com/office/drawing/2010/main">
        <mc:Choice Requires="a14">
          <p:graphicFrame>
            <p:nvGraphicFramePr>
              <p:cNvPr id="14" name="表格 13">
                <a:extLst>
                  <a:ext uri="{FF2B5EF4-FFF2-40B4-BE49-F238E27FC236}">
                    <a16:creationId xmlns:a16="http://schemas.microsoft.com/office/drawing/2014/main" id="{E65D3C61-3544-4A74-8CFC-14B8AC6D4CC7}"/>
                  </a:ext>
                </a:extLst>
              </p:cNvPr>
              <p:cNvGraphicFramePr>
                <a:graphicFrameLocks noGrp="1"/>
              </p:cNvGraphicFramePr>
              <p:nvPr>
                <p:extLst>
                  <p:ext uri="{D42A27DB-BD31-4B8C-83A1-F6EECF244321}">
                    <p14:modId xmlns:p14="http://schemas.microsoft.com/office/powerpoint/2010/main" val="3338833448"/>
                  </p:ext>
                </p:extLst>
              </p:nvPr>
            </p:nvGraphicFramePr>
            <p:xfrm>
              <a:off x="7085526" y="3789820"/>
              <a:ext cx="4050030" cy="2016919"/>
            </p:xfrm>
            <a:graphic>
              <a:graphicData uri="http://schemas.openxmlformats.org/drawingml/2006/table">
                <a:tbl>
                  <a:tblPr firstRow="1" firstCol="1" bandRow="1">
                    <a:tableStyleId>{5C22544A-7EE6-4342-B048-85BDC9FD1C3A}</a:tableStyleId>
                  </a:tblPr>
                  <a:tblGrid>
                    <a:gridCol w="4050030">
                      <a:extLst>
                        <a:ext uri="{9D8B030D-6E8A-4147-A177-3AD203B41FA5}">
                          <a16:colId xmlns:a16="http://schemas.microsoft.com/office/drawing/2014/main" val="1876208636"/>
                        </a:ext>
                      </a:extLst>
                    </a:gridCol>
                  </a:tblGrid>
                  <a:tr h="644136">
                    <a:tc>
                      <a:txBody>
                        <a:bodyPr/>
                        <a:lstStyle/>
                        <a:p>
                          <a:pPr algn="ctr"/>
                          <a14:m>
                            <m:oMathPara xmlns:m="http://schemas.openxmlformats.org/officeDocument/2006/math">
                              <m:oMathParaPr>
                                <m:jc m:val="centerGroup"/>
                              </m:oMathParaPr>
                              <m:oMath xmlns:m="http://schemas.openxmlformats.org/officeDocument/2006/math">
                                <m:r>
                                  <m:rPr>
                                    <m:nor/>
                                  </m:rPr>
                                  <a:rPr lang="en-US" sz="1050" kern="100">
                                    <a:effectLst/>
                                  </a:rPr>
                                  <m:t>Macro</m:t>
                                </m:r>
                                <m:r>
                                  <m:rPr>
                                    <m:nor/>
                                  </m:rPr>
                                  <a:rPr lang="en-US" sz="1050" kern="100">
                                    <a:effectLst/>
                                  </a:rPr>
                                  <m:t>_</m:t>
                                </m:r>
                                <m:r>
                                  <m:rPr>
                                    <m:nor/>
                                  </m:rPr>
                                  <a:rPr lang="en-US" sz="1050" kern="100">
                                    <a:effectLst/>
                                  </a:rPr>
                                  <m:t>Precision</m:t>
                                </m:r>
                                <m:r>
                                  <m:rPr>
                                    <m:nor/>
                                  </m:rPr>
                                  <a:rPr lang="en-US" sz="1050" kern="100">
                                    <a:effectLst/>
                                  </a:rPr>
                                  <m:t> </m:t>
                                </m:r>
                                <m:r>
                                  <a:rPr lang="en-US" sz="1050" kern="100">
                                    <a:effectLst/>
                                    <a:latin typeface="Cambria Math" panose="02040503050406030204" pitchFamily="18" charset="0"/>
                                  </a:rPr>
                                  <m:t>=</m:t>
                                </m:r>
                                <m:f>
                                  <m:fPr>
                                    <m:ctrlPr>
                                      <a:rPr lang="zh-CN" sz="1050" i="1" kern="100">
                                        <a:effectLst/>
                                        <a:latin typeface="Cambria Math" panose="02040503050406030204" pitchFamily="18" charset="0"/>
                                      </a:rPr>
                                    </m:ctrlPr>
                                  </m:fPr>
                                  <m:num>
                                    <m:sSub>
                                      <m:sSubPr>
                                        <m:ctrlPr>
                                          <a:rPr lang="zh-CN" sz="1050" i="1" kern="100">
                                            <a:effectLst/>
                                            <a:latin typeface="Cambria Math" panose="02040503050406030204" pitchFamily="18" charset="0"/>
                                          </a:rPr>
                                        </m:ctrlPr>
                                      </m:sSubPr>
                                      <m:e>
                                        <m:r>
                                          <a:rPr lang="en-US" sz="1050" kern="100">
                                            <a:effectLst/>
                                            <a:latin typeface="Cambria Math" panose="02040503050406030204" pitchFamily="18" charset="0"/>
                                          </a:rPr>
                                          <m:t>𝑃</m:t>
                                        </m:r>
                                      </m:e>
                                      <m:sub>
                                        <m:r>
                                          <a:rPr lang="en-US" sz="1050" kern="100">
                                            <a:effectLst/>
                                            <a:latin typeface="Cambria Math" panose="02040503050406030204" pitchFamily="18" charset="0"/>
                                          </a:rPr>
                                          <m:t>𝐴</m:t>
                                        </m:r>
                                      </m:sub>
                                    </m:sSub>
                                    <m:r>
                                      <a:rPr lang="en-US" sz="1050" kern="100">
                                        <a:effectLst/>
                                        <a:latin typeface="Cambria Math" panose="02040503050406030204" pitchFamily="18" charset="0"/>
                                      </a:rPr>
                                      <m:t>+</m:t>
                                    </m:r>
                                    <m:sSub>
                                      <m:sSubPr>
                                        <m:ctrlPr>
                                          <a:rPr lang="zh-CN" sz="1050" i="1" kern="100">
                                            <a:effectLst/>
                                            <a:latin typeface="Cambria Math" panose="02040503050406030204" pitchFamily="18" charset="0"/>
                                          </a:rPr>
                                        </m:ctrlPr>
                                      </m:sSubPr>
                                      <m:e>
                                        <m:r>
                                          <a:rPr lang="en-US" sz="1050" kern="100">
                                            <a:effectLst/>
                                            <a:latin typeface="Cambria Math" panose="02040503050406030204" pitchFamily="18" charset="0"/>
                                          </a:rPr>
                                          <m:t>𝑃</m:t>
                                        </m:r>
                                      </m:e>
                                      <m:sub>
                                        <m:r>
                                          <a:rPr lang="en-US" sz="1050" kern="100">
                                            <a:effectLst/>
                                            <a:latin typeface="Cambria Math" panose="02040503050406030204" pitchFamily="18" charset="0"/>
                                          </a:rPr>
                                          <m:t>𝐵</m:t>
                                        </m:r>
                                      </m:sub>
                                    </m:sSub>
                                    <m:r>
                                      <a:rPr lang="en-US" sz="1050" kern="100">
                                        <a:effectLst/>
                                        <a:latin typeface="Cambria Math" panose="02040503050406030204" pitchFamily="18" charset="0"/>
                                      </a:rPr>
                                      <m:t>+</m:t>
                                    </m:r>
                                    <m:sSub>
                                      <m:sSubPr>
                                        <m:ctrlPr>
                                          <a:rPr lang="zh-CN" sz="1050" i="1" kern="100">
                                            <a:effectLst/>
                                            <a:latin typeface="Cambria Math" panose="02040503050406030204" pitchFamily="18" charset="0"/>
                                          </a:rPr>
                                        </m:ctrlPr>
                                      </m:sSubPr>
                                      <m:e>
                                        <m:r>
                                          <a:rPr lang="en-US" sz="1050" kern="100">
                                            <a:effectLst/>
                                            <a:latin typeface="Cambria Math" panose="02040503050406030204" pitchFamily="18" charset="0"/>
                                          </a:rPr>
                                          <m:t>𝑃</m:t>
                                        </m:r>
                                      </m:e>
                                      <m:sub>
                                        <m:r>
                                          <a:rPr lang="en-US" sz="1050" kern="100">
                                            <a:effectLst/>
                                            <a:latin typeface="Cambria Math" panose="02040503050406030204" pitchFamily="18" charset="0"/>
                                          </a:rPr>
                                          <m:t>𝐶</m:t>
                                        </m:r>
                                      </m:sub>
                                    </m:sSub>
                                  </m:num>
                                  <m:den>
                                    <m:r>
                                      <a:rPr lang="en-US" sz="1050" kern="100">
                                        <a:effectLst/>
                                        <a:latin typeface="Cambria Math" panose="02040503050406030204" pitchFamily="18" charset="0"/>
                                      </a:rPr>
                                      <m:t>3</m:t>
                                    </m:r>
                                  </m:den>
                                </m:f>
                              </m:oMath>
                            </m:oMathPara>
                          </a14:m>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470509316"/>
                      </a:ext>
                    </a:extLst>
                  </a:tr>
                  <a:tr h="644136">
                    <a:tc>
                      <a:txBody>
                        <a:bodyPr/>
                        <a:lstStyle/>
                        <a:p>
                          <a:pPr algn="ctr"/>
                          <a14:m>
                            <m:oMathPara xmlns:m="http://schemas.openxmlformats.org/officeDocument/2006/math">
                              <m:oMathParaPr>
                                <m:jc m:val="centerGroup"/>
                              </m:oMathParaPr>
                              <m:oMath xmlns:m="http://schemas.openxmlformats.org/officeDocument/2006/math">
                                <m:r>
                                  <m:rPr>
                                    <m:nor/>
                                  </m:rPr>
                                  <a:rPr lang="en-US" sz="1050" kern="100">
                                    <a:effectLst/>
                                  </a:rPr>
                                  <m:t>Macro</m:t>
                                </m:r>
                                <m:r>
                                  <m:rPr>
                                    <m:nor/>
                                  </m:rPr>
                                  <a:rPr lang="en-US" sz="1050" kern="100">
                                    <a:effectLst/>
                                  </a:rPr>
                                  <m:t>_</m:t>
                                </m:r>
                                <m:r>
                                  <m:rPr>
                                    <m:nor/>
                                  </m:rPr>
                                  <a:rPr lang="en-US" sz="1050" kern="100">
                                    <a:effectLst/>
                                  </a:rPr>
                                  <m:t>Recall</m:t>
                                </m:r>
                                <m:r>
                                  <m:rPr>
                                    <m:nor/>
                                  </m:rPr>
                                  <a:rPr lang="en-US" sz="1050" kern="100">
                                    <a:effectLst/>
                                  </a:rPr>
                                  <m:t> </m:t>
                                </m:r>
                                <m:r>
                                  <a:rPr lang="en-US" sz="1050" kern="100">
                                    <a:effectLst/>
                                    <a:latin typeface="Cambria Math" panose="02040503050406030204" pitchFamily="18" charset="0"/>
                                  </a:rPr>
                                  <m:t>=</m:t>
                                </m:r>
                                <m:f>
                                  <m:fPr>
                                    <m:ctrlPr>
                                      <a:rPr lang="zh-CN" sz="1050" i="1" kern="100">
                                        <a:effectLst/>
                                        <a:latin typeface="Cambria Math" panose="02040503050406030204" pitchFamily="18" charset="0"/>
                                      </a:rPr>
                                    </m:ctrlPr>
                                  </m:fPr>
                                  <m:num>
                                    <m:sSub>
                                      <m:sSubPr>
                                        <m:ctrlPr>
                                          <a:rPr lang="zh-CN" sz="1050" i="1" kern="100">
                                            <a:effectLst/>
                                            <a:latin typeface="Cambria Math" panose="02040503050406030204" pitchFamily="18" charset="0"/>
                                          </a:rPr>
                                        </m:ctrlPr>
                                      </m:sSubPr>
                                      <m:e>
                                        <m:r>
                                          <a:rPr lang="en-US" sz="1050" kern="100">
                                            <a:effectLst/>
                                            <a:latin typeface="Cambria Math" panose="02040503050406030204" pitchFamily="18" charset="0"/>
                                          </a:rPr>
                                          <m:t>𝑅</m:t>
                                        </m:r>
                                      </m:e>
                                      <m:sub>
                                        <m:r>
                                          <a:rPr lang="en-US" sz="1050" kern="100">
                                            <a:effectLst/>
                                            <a:latin typeface="Cambria Math" panose="02040503050406030204" pitchFamily="18" charset="0"/>
                                          </a:rPr>
                                          <m:t>𝐴</m:t>
                                        </m:r>
                                      </m:sub>
                                    </m:sSub>
                                    <m:r>
                                      <a:rPr lang="en-US" sz="1050" kern="100">
                                        <a:effectLst/>
                                        <a:latin typeface="Cambria Math" panose="02040503050406030204" pitchFamily="18" charset="0"/>
                                      </a:rPr>
                                      <m:t>+</m:t>
                                    </m:r>
                                    <m:sSub>
                                      <m:sSubPr>
                                        <m:ctrlPr>
                                          <a:rPr lang="zh-CN" sz="1050" i="1" kern="100">
                                            <a:effectLst/>
                                            <a:latin typeface="Cambria Math" panose="02040503050406030204" pitchFamily="18" charset="0"/>
                                          </a:rPr>
                                        </m:ctrlPr>
                                      </m:sSubPr>
                                      <m:e>
                                        <m:r>
                                          <a:rPr lang="en-US" sz="1050" kern="100">
                                            <a:effectLst/>
                                            <a:latin typeface="Cambria Math" panose="02040503050406030204" pitchFamily="18" charset="0"/>
                                          </a:rPr>
                                          <m:t>𝑅</m:t>
                                        </m:r>
                                      </m:e>
                                      <m:sub>
                                        <m:r>
                                          <a:rPr lang="en-US" sz="1050" kern="100">
                                            <a:effectLst/>
                                            <a:latin typeface="Cambria Math" panose="02040503050406030204" pitchFamily="18" charset="0"/>
                                          </a:rPr>
                                          <m:t>𝐵</m:t>
                                        </m:r>
                                      </m:sub>
                                    </m:sSub>
                                    <m:r>
                                      <a:rPr lang="en-US" sz="1050" kern="100">
                                        <a:effectLst/>
                                        <a:latin typeface="Cambria Math" panose="02040503050406030204" pitchFamily="18" charset="0"/>
                                      </a:rPr>
                                      <m:t>+</m:t>
                                    </m:r>
                                    <m:sSub>
                                      <m:sSubPr>
                                        <m:ctrlPr>
                                          <a:rPr lang="zh-CN" sz="1050" i="1" kern="100">
                                            <a:effectLst/>
                                            <a:latin typeface="Cambria Math" panose="02040503050406030204" pitchFamily="18" charset="0"/>
                                          </a:rPr>
                                        </m:ctrlPr>
                                      </m:sSubPr>
                                      <m:e>
                                        <m:r>
                                          <a:rPr lang="en-US" sz="1050" kern="100">
                                            <a:effectLst/>
                                            <a:latin typeface="Cambria Math" panose="02040503050406030204" pitchFamily="18" charset="0"/>
                                          </a:rPr>
                                          <m:t>𝑅</m:t>
                                        </m:r>
                                      </m:e>
                                      <m:sub>
                                        <m:r>
                                          <a:rPr lang="en-US" sz="1050" kern="100">
                                            <a:effectLst/>
                                            <a:latin typeface="Cambria Math" panose="02040503050406030204" pitchFamily="18" charset="0"/>
                                          </a:rPr>
                                          <m:t>𝐶</m:t>
                                        </m:r>
                                      </m:sub>
                                    </m:sSub>
                                  </m:num>
                                  <m:den>
                                    <m:r>
                                      <a:rPr lang="en-US" sz="1050" kern="100">
                                        <a:effectLst/>
                                        <a:latin typeface="Cambria Math" panose="02040503050406030204" pitchFamily="18" charset="0"/>
                                      </a:rPr>
                                      <m:t>3</m:t>
                                    </m:r>
                                  </m:den>
                                </m:f>
                              </m:oMath>
                            </m:oMathPara>
                          </a14:m>
                          <a:endParaRPr lang="zh-CN" sz="105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469034271"/>
                      </a:ext>
                    </a:extLst>
                  </a:tr>
                  <a:tr h="728647">
                    <a:tc>
                      <a:txBody>
                        <a:bodyPr/>
                        <a:lstStyle/>
                        <a:p>
                          <a:pPr algn="ctr"/>
                          <a14:m>
                            <m:oMathPara xmlns:m="http://schemas.openxmlformats.org/officeDocument/2006/math">
                              <m:oMathParaPr>
                                <m:jc m:val="centerGroup"/>
                              </m:oMathParaPr>
                              <m:oMath xmlns:m="http://schemas.openxmlformats.org/officeDocument/2006/math">
                                <m:r>
                                  <m:rPr>
                                    <m:sty m:val="p"/>
                                  </m:rPr>
                                  <a:rPr lang="en-US" sz="1050" kern="100">
                                    <a:effectLst/>
                                    <a:latin typeface="Cambria Math" panose="02040503050406030204" pitchFamily="18" charset="0"/>
                                  </a:rPr>
                                  <m:t>Macro</m:t>
                                </m:r>
                                <m:r>
                                  <a:rPr lang="en-US" sz="1050" kern="100">
                                    <a:effectLst/>
                                    <a:latin typeface="Cambria Math" panose="02040503050406030204" pitchFamily="18" charset="0"/>
                                  </a:rPr>
                                  <m:t>_</m:t>
                                </m:r>
                                <m:r>
                                  <m:rPr>
                                    <m:sty m:val="p"/>
                                  </m:rPr>
                                  <a:rPr lang="en-US" sz="1050" kern="100">
                                    <a:effectLst/>
                                    <a:latin typeface="Cambria Math" panose="02040503050406030204" pitchFamily="18" charset="0"/>
                                  </a:rPr>
                                  <m:t>F</m:t>
                                </m:r>
                                <m:r>
                                  <a:rPr lang="en-US" sz="1050" kern="100">
                                    <a:effectLst/>
                                    <a:latin typeface="Cambria Math" panose="02040503050406030204" pitchFamily="18" charset="0"/>
                                  </a:rPr>
                                  <m:t>1=</m:t>
                                </m:r>
                                <m:f>
                                  <m:fPr>
                                    <m:ctrlPr>
                                      <a:rPr lang="zh-CN" sz="1050" i="1" kern="100">
                                        <a:effectLst/>
                                        <a:latin typeface="Cambria Math" panose="02040503050406030204" pitchFamily="18" charset="0"/>
                                      </a:rPr>
                                    </m:ctrlPr>
                                  </m:fPr>
                                  <m:num>
                                    <m:r>
                                      <a:rPr lang="en-US" sz="1050" kern="100">
                                        <a:effectLst/>
                                        <a:latin typeface="Cambria Math" panose="02040503050406030204" pitchFamily="18" charset="0"/>
                                      </a:rPr>
                                      <m:t>2∗(</m:t>
                                    </m:r>
                                    <m:r>
                                      <m:rPr>
                                        <m:nor/>
                                      </m:rPr>
                                      <a:rPr lang="en-US" sz="1050" kern="100">
                                        <a:effectLst/>
                                      </a:rPr>
                                      <m:t> </m:t>
                                    </m:r>
                                    <m:r>
                                      <m:rPr>
                                        <m:nor/>
                                      </m:rPr>
                                      <a:rPr lang="en-US" sz="1050" kern="100">
                                        <a:effectLst/>
                                      </a:rPr>
                                      <m:t>Macro</m:t>
                                    </m:r>
                                    <m:r>
                                      <m:rPr>
                                        <m:nor/>
                                      </m:rPr>
                                      <a:rPr lang="en-US" sz="1050" kern="100">
                                        <a:effectLst/>
                                      </a:rPr>
                                      <m:t>_</m:t>
                                    </m:r>
                                    <m:r>
                                      <m:rPr>
                                        <m:nor/>
                                      </m:rPr>
                                      <a:rPr lang="en-US" sz="1050" kern="100">
                                        <a:effectLst/>
                                      </a:rPr>
                                      <m:t>Precision</m:t>
                                    </m:r>
                                    <m:r>
                                      <m:rPr>
                                        <m:nor/>
                                      </m:rPr>
                                      <a:rPr lang="en-US" sz="1050" kern="100">
                                        <a:effectLst/>
                                      </a:rPr>
                                      <m:t> </m:t>
                                    </m:r>
                                    <m:r>
                                      <a:rPr lang="en-US" sz="1050" kern="100">
                                        <a:effectLst/>
                                        <a:latin typeface="Cambria Math" panose="02040503050406030204" pitchFamily="18" charset="0"/>
                                      </a:rPr>
                                      <m:t>)∗</m:t>
                                    </m:r>
                                    <m:d>
                                      <m:dPr>
                                        <m:ctrlPr>
                                          <a:rPr lang="zh-CN" sz="1050" i="1" kern="100">
                                            <a:effectLst/>
                                            <a:latin typeface="Cambria Math" panose="02040503050406030204" pitchFamily="18" charset="0"/>
                                          </a:rPr>
                                        </m:ctrlPr>
                                      </m:dPr>
                                      <m:e>
                                        <m:r>
                                          <m:rPr>
                                            <m:sty m:val="p"/>
                                          </m:rPr>
                                          <a:rPr lang="en-US" sz="1050" kern="100">
                                            <a:effectLst/>
                                            <a:latin typeface="Cambria Math" panose="02040503050406030204" pitchFamily="18" charset="0"/>
                                          </a:rPr>
                                          <m:t>Macro</m:t>
                                        </m:r>
                                        <m:r>
                                          <a:rPr lang="en-US" sz="1050" kern="100">
                                            <a:effectLst/>
                                            <a:latin typeface="Cambria Math" panose="02040503050406030204" pitchFamily="18" charset="0"/>
                                          </a:rPr>
                                          <m:t>_</m:t>
                                        </m:r>
                                        <m:r>
                                          <m:rPr>
                                            <m:sty m:val="p"/>
                                          </m:rPr>
                                          <a:rPr lang="en-US" sz="1050" kern="100">
                                            <a:effectLst/>
                                            <a:latin typeface="Cambria Math" panose="02040503050406030204" pitchFamily="18" charset="0"/>
                                          </a:rPr>
                                          <m:t>Recall</m:t>
                                        </m:r>
                                      </m:e>
                                    </m:d>
                                  </m:num>
                                  <m:den>
                                    <m:r>
                                      <a:rPr lang="en-US" sz="1050" kern="100">
                                        <a:effectLst/>
                                        <a:latin typeface="Cambria Math" panose="02040503050406030204" pitchFamily="18" charset="0"/>
                                      </a:rPr>
                                      <m:t>(</m:t>
                                    </m:r>
                                    <m:r>
                                      <m:rPr>
                                        <m:nor/>
                                      </m:rPr>
                                      <a:rPr lang="en-US" sz="1050" kern="100">
                                        <a:effectLst/>
                                      </a:rPr>
                                      <m:t> </m:t>
                                    </m:r>
                                    <m:r>
                                      <m:rPr>
                                        <m:nor/>
                                      </m:rPr>
                                      <a:rPr lang="en-US" sz="1050" kern="100">
                                        <a:effectLst/>
                                      </a:rPr>
                                      <m:t>Macro</m:t>
                                    </m:r>
                                    <m:r>
                                      <m:rPr>
                                        <m:nor/>
                                      </m:rPr>
                                      <a:rPr lang="en-US" sz="1050" kern="100">
                                        <a:effectLst/>
                                      </a:rPr>
                                      <m:t>_</m:t>
                                    </m:r>
                                    <m:r>
                                      <m:rPr>
                                        <m:nor/>
                                      </m:rPr>
                                      <a:rPr lang="en-US" sz="1050" kern="100">
                                        <a:effectLst/>
                                      </a:rPr>
                                      <m:t>Precision</m:t>
                                    </m:r>
                                    <m:r>
                                      <m:rPr>
                                        <m:nor/>
                                      </m:rPr>
                                      <a:rPr lang="en-US" sz="1050" kern="100">
                                        <a:effectLst/>
                                      </a:rPr>
                                      <m:t> </m:t>
                                    </m:r>
                                    <m:r>
                                      <a:rPr lang="en-US" sz="1050" kern="100">
                                        <a:effectLst/>
                                        <a:latin typeface="Cambria Math" panose="02040503050406030204" pitchFamily="18" charset="0"/>
                                      </a:rPr>
                                      <m:t>)+(</m:t>
                                    </m:r>
                                    <m:r>
                                      <m:rPr>
                                        <m:nor/>
                                      </m:rPr>
                                      <a:rPr lang="en-US" sz="1050" kern="100">
                                        <a:effectLst/>
                                      </a:rPr>
                                      <m:t> </m:t>
                                    </m:r>
                                    <m:r>
                                      <m:rPr>
                                        <m:nor/>
                                      </m:rPr>
                                      <a:rPr lang="en-US" sz="1050" kern="100">
                                        <a:effectLst/>
                                      </a:rPr>
                                      <m:t>Macro</m:t>
                                    </m:r>
                                    <m:r>
                                      <m:rPr>
                                        <m:nor/>
                                      </m:rPr>
                                      <a:rPr lang="en-US" sz="1050" kern="100">
                                        <a:effectLst/>
                                      </a:rPr>
                                      <m:t>_</m:t>
                                    </m:r>
                                    <m:r>
                                      <m:rPr>
                                        <m:nor/>
                                      </m:rPr>
                                      <a:rPr lang="en-US" sz="1050" kern="100">
                                        <a:effectLst/>
                                      </a:rPr>
                                      <m:t>Recall</m:t>
                                    </m:r>
                                    <m:r>
                                      <m:rPr>
                                        <m:nor/>
                                      </m:rPr>
                                      <a:rPr lang="en-US" sz="1050" kern="100">
                                        <a:effectLst/>
                                      </a:rPr>
                                      <m:t> </m:t>
                                    </m:r>
                                    <m:r>
                                      <a:rPr lang="en-US" sz="1050" kern="100">
                                        <a:effectLst/>
                                        <a:latin typeface="Cambria Math" panose="02040503050406030204" pitchFamily="18" charset="0"/>
                                      </a:rPr>
                                      <m:t>)</m:t>
                                    </m:r>
                                  </m:den>
                                </m:f>
                              </m:oMath>
                            </m:oMathPara>
                          </a14:m>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67722708"/>
                      </a:ext>
                    </a:extLst>
                  </a:tr>
                </a:tbl>
              </a:graphicData>
            </a:graphic>
          </p:graphicFrame>
        </mc:Choice>
        <mc:Fallback xmlns="">
          <p:graphicFrame>
            <p:nvGraphicFramePr>
              <p:cNvPr id="14" name="表格 13">
                <a:extLst>
                  <a:ext uri="{FF2B5EF4-FFF2-40B4-BE49-F238E27FC236}">
                    <a16:creationId xmlns:a16="http://schemas.microsoft.com/office/drawing/2014/main" id="{E65D3C61-3544-4A74-8CFC-14B8AC6D4CC7}"/>
                  </a:ext>
                </a:extLst>
              </p:cNvPr>
              <p:cNvGraphicFramePr>
                <a:graphicFrameLocks noGrp="1"/>
              </p:cNvGraphicFramePr>
              <p:nvPr>
                <p:extLst>
                  <p:ext uri="{D42A27DB-BD31-4B8C-83A1-F6EECF244321}">
                    <p14:modId xmlns:p14="http://schemas.microsoft.com/office/powerpoint/2010/main" val="3338833448"/>
                  </p:ext>
                </p:extLst>
              </p:nvPr>
            </p:nvGraphicFramePr>
            <p:xfrm>
              <a:off x="7085526" y="3789820"/>
              <a:ext cx="4050030" cy="2016919"/>
            </p:xfrm>
            <a:graphic>
              <a:graphicData uri="http://schemas.openxmlformats.org/drawingml/2006/table">
                <a:tbl>
                  <a:tblPr firstRow="1" firstCol="1" bandRow="1">
                    <a:tableStyleId>{5C22544A-7EE6-4342-B048-85BDC9FD1C3A}</a:tableStyleId>
                  </a:tblPr>
                  <a:tblGrid>
                    <a:gridCol w="4050030">
                      <a:extLst>
                        <a:ext uri="{9D8B030D-6E8A-4147-A177-3AD203B41FA5}">
                          <a16:colId xmlns:a16="http://schemas.microsoft.com/office/drawing/2014/main" val="1876208636"/>
                        </a:ext>
                      </a:extLst>
                    </a:gridCol>
                  </a:tblGrid>
                  <a:tr h="644136">
                    <a:tc>
                      <a:txBody>
                        <a:bodyPr/>
                        <a:lstStyle/>
                        <a:p>
                          <a:endParaRPr lang="zh-CN"/>
                        </a:p>
                      </a:txBody>
                      <a:tcPr marL="68580" marR="68580" marT="0" marB="0" anchor="ctr">
                        <a:blipFill>
                          <a:blip r:embed="rId8"/>
                          <a:stretch>
                            <a:fillRect l="-150" t="-943" r="-602" b="-215094"/>
                          </a:stretch>
                        </a:blipFill>
                      </a:tcPr>
                    </a:tc>
                    <a:extLst>
                      <a:ext uri="{0D108BD9-81ED-4DB2-BD59-A6C34878D82A}">
                        <a16:rowId xmlns:a16="http://schemas.microsoft.com/office/drawing/2014/main" val="1470509316"/>
                      </a:ext>
                    </a:extLst>
                  </a:tr>
                  <a:tr h="644136">
                    <a:tc>
                      <a:txBody>
                        <a:bodyPr/>
                        <a:lstStyle/>
                        <a:p>
                          <a:endParaRPr lang="zh-CN"/>
                        </a:p>
                      </a:txBody>
                      <a:tcPr marL="68580" marR="68580" marT="0" marB="0" anchor="ctr">
                        <a:blipFill>
                          <a:blip r:embed="rId8"/>
                          <a:stretch>
                            <a:fillRect l="-150" t="-100943" r="-602" b="-115094"/>
                          </a:stretch>
                        </a:blipFill>
                      </a:tcPr>
                    </a:tc>
                    <a:extLst>
                      <a:ext uri="{0D108BD9-81ED-4DB2-BD59-A6C34878D82A}">
                        <a16:rowId xmlns:a16="http://schemas.microsoft.com/office/drawing/2014/main" val="1469034271"/>
                      </a:ext>
                    </a:extLst>
                  </a:tr>
                  <a:tr h="728647">
                    <a:tc>
                      <a:txBody>
                        <a:bodyPr/>
                        <a:lstStyle/>
                        <a:p>
                          <a:endParaRPr lang="zh-CN"/>
                        </a:p>
                      </a:txBody>
                      <a:tcPr marL="68580" marR="68580" marT="0" marB="0" anchor="ctr">
                        <a:blipFill>
                          <a:blip r:embed="rId8"/>
                          <a:stretch>
                            <a:fillRect l="-150" t="-177500" r="-602" b="-1667"/>
                          </a:stretch>
                        </a:blipFill>
                      </a:tcPr>
                    </a:tc>
                    <a:extLst>
                      <a:ext uri="{0D108BD9-81ED-4DB2-BD59-A6C34878D82A}">
                        <a16:rowId xmlns:a16="http://schemas.microsoft.com/office/drawing/2014/main" val="10677227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5" name="表格 14">
                <a:extLst>
                  <a:ext uri="{FF2B5EF4-FFF2-40B4-BE49-F238E27FC236}">
                    <a16:creationId xmlns:a16="http://schemas.microsoft.com/office/drawing/2014/main" id="{45E109F1-CDCC-4891-8CBE-0065F39BE891}"/>
                  </a:ext>
                </a:extLst>
              </p:cNvPr>
              <p:cNvGraphicFramePr>
                <a:graphicFrameLocks noGrp="1"/>
              </p:cNvGraphicFramePr>
              <p:nvPr>
                <p:extLst>
                  <p:ext uri="{D42A27DB-BD31-4B8C-83A1-F6EECF244321}">
                    <p14:modId xmlns:p14="http://schemas.microsoft.com/office/powerpoint/2010/main" val="1564816653"/>
                  </p:ext>
                </p:extLst>
              </p:nvPr>
            </p:nvGraphicFramePr>
            <p:xfrm>
              <a:off x="575424" y="3810472"/>
              <a:ext cx="2393846" cy="1997250"/>
            </p:xfrm>
            <a:graphic>
              <a:graphicData uri="http://schemas.openxmlformats.org/drawingml/2006/table">
                <a:tbl>
                  <a:tblPr firstRow="1" firstCol="1" bandRow="1">
                    <a:tableStyleId>{5C22544A-7EE6-4342-B048-85BDC9FD1C3A}</a:tableStyleId>
                  </a:tblPr>
                  <a:tblGrid>
                    <a:gridCol w="2393846">
                      <a:extLst>
                        <a:ext uri="{9D8B030D-6E8A-4147-A177-3AD203B41FA5}">
                          <a16:colId xmlns:a16="http://schemas.microsoft.com/office/drawing/2014/main" val="924772464"/>
                        </a:ext>
                      </a:extLst>
                    </a:gridCol>
                  </a:tblGrid>
                  <a:tr h="665750">
                    <a:tc>
                      <a:txBody>
                        <a:bodyPr/>
                        <a:lstStyle/>
                        <a:p>
                          <a:pPr algn="just"/>
                          <a14:m>
                            <m:oMathPara xmlns:m="http://schemas.openxmlformats.org/officeDocument/2006/math">
                              <m:oMathParaPr>
                                <m:jc m:val="centerGroup"/>
                              </m:oMathParaPr>
                              <m:oMath xmlns:m="http://schemas.openxmlformats.org/officeDocument/2006/math">
                                <m:bar>
                                  <m:barPr>
                                    <m:pos m:val="top"/>
                                    <m:ctrlPr>
                                      <a:rPr lang="zh-CN" sz="1050" i="1" kern="100">
                                        <a:effectLst/>
                                        <a:latin typeface="Cambria Math" panose="02040503050406030204" pitchFamily="18" charset="0"/>
                                      </a:rPr>
                                    </m:ctrlPr>
                                  </m:barPr>
                                  <m:e>
                                    <m:r>
                                      <m:rPr>
                                        <m:sty m:val="p"/>
                                      </m:rPr>
                                      <a:rPr lang="en-US" sz="1050" kern="100">
                                        <a:effectLst/>
                                        <a:latin typeface="Cambria Math" panose="02040503050406030204" pitchFamily="18" charset="0"/>
                                      </a:rPr>
                                      <m:t>TP</m:t>
                                    </m:r>
                                  </m:e>
                                </m:bar>
                                <m:r>
                                  <a:rPr lang="en-US" sz="1050" kern="100">
                                    <a:effectLst/>
                                    <a:latin typeface="Cambria Math" panose="02040503050406030204" pitchFamily="18" charset="0"/>
                                  </a:rPr>
                                  <m:t>=</m:t>
                                </m:r>
                                <m:f>
                                  <m:fPr>
                                    <m:ctrlPr>
                                      <a:rPr lang="zh-CN" sz="1050" i="1" kern="100">
                                        <a:effectLst/>
                                        <a:latin typeface="Cambria Math" panose="02040503050406030204" pitchFamily="18" charset="0"/>
                                      </a:rPr>
                                    </m:ctrlPr>
                                  </m:fPr>
                                  <m:num>
                                    <m:sSub>
                                      <m:sSubPr>
                                        <m:ctrlPr>
                                          <a:rPr lang="zh-CN" sz="1050" i="1" kern="100">
                                            <a:effectLst/>
                                            <a:latin typeface="Cambria Math" panose="02040503050406030204" pitchFamily="18" charset="0"/>
                                          </a:rPr>
                                        </m:ctrlPr>
                                      </m:sSubPr>
                                      <m:e>
                                        <m:r>
                                          <a:rPr lang="en-US" sz="1050" kern="100">
                                            <a:effectLst/>
                                            <a:latin typeface="Cambria Math" panose="02040503050406030204" pitchFamily="18" charset="0"/>
                                          </a:rPr>
                                          <m:t>𝑇𝑃</m:t>
                                        </m:r>
                                      </m:e>
                                      <m:sub>
                                        <m:r>
                                          <a:rPr lang="en-US" sz="1050" kern="100">
                                            <a:effectLst/>
                                            <a:latin typeface="Cambria Math" panose="02040503050406030204" pitchFamily="18" charset="0"/>
                                          </a:rPr>
                                          <m:t>𝐴</m:t>
                                        </m:r>
                                      </m:sub>
                                    </m:sSub>
                                    <m:r>
                                      <a:rPr lang="en-US" sz="1050" kern="100">
                                        <a:effectLst/>
                                        <a:latin typeface="Cambria Math" panose="02040503050406030204" pitchFamily="18" charset="0"/>
                                      </a:rPr>
                                      <m:t>+</m:t>
                                    </m:r>
                                    <m:sSub>
                                      <m:sSubPr>
                                        <m:ctrlPr>
                                          <a:rPr lang="zh-CN" sz="1050" i="1" kern="100">
                                            <a:effectLst/>
                                            <a:latin typeface="Cambria Math" panose="02040503050406030204" pitchFamily="18" charset="0"/>
                                          </a:rPr>
                                        </m:ctrlPr>
                                      </m:sSubPr>
                                      <m:e>
                                        <m:r>
                                          <a:rPr lang="en-US" sz="1050" kern="100">
                                            <a:effectLst/>
                                            <a:latin typeface="Cambria Math" panose="02040503050406030204" pitchFamily="18" charset="0"/>
                                          </a:rPr>
                                          <m:t>𝑇𝑃</m:t>
                                        </m:r>
                                      </m:e>
                                      <m:sub>
                                        <m:r>
                                          <a:rPr lang="en-US" sz="1050" kern="100">
                                            <a:effectLst/>
                                            <a:latin typeface="Cambria Math" panose="02040503050406030204" pitchFamily="18" charset="0"/>
                                          </a:rPr>
                                          <m:t>𝐵</m:t>
                                        </m:r>
                                      </m:sub>
                                    </m:sSub>
                                    <m:r>
                                      <a:rPr lang="en-US" sz="1050" kern="100">
                                        <a:effectLst/>
                                        <a:latin typeface="Cambria Math" panose="02040503050406030204" pitchFamily="18" charset="0"/>
                                      </a:rPr>
                                      <m:t>+</m:t>
                                    </m:r>
                                    <m:sSub>
                                      <m:sSubPr>
                                        <m:ctrlPr>
                                          <a:rPr lang="zh-CN" sz="1050" i="1" kern="100">
                                            <a:effectLst/>
                                            <a:latin typeface="Cambria Math" panose="02040503050406030204" pitchFamily="18" charset="0"/>
                                          </a:rPr>
                                        </m:ctrlPr>
                                      </m:sSubPr>
                                      <m:e>
                                        <m:r>
                                          <a:rPr lang="en-US" sz="1050" kern="100">
                                            <a:effectLst/>
                                            <a:latin typeface="Cambria Math" panose="02040503050406030204" pitchFamily="18" charset="0"/>
                                          </a:rPr>
                                          <m:t>𝑇𝑃</m:t>
                                        </m:r>
                                      </m:e>
                                      <m:sub>
                                        <m:r>
                                          <a:rPr lang="en-US" sz="1050" kern="100">
                                            <a:effectLst/>
                                            <a:latin typeface="Cambria Math" panose="02040503050406030204" pitchFamily="18" charset="0"/>
                                          </a:rPr>
                                          <m:t>𝐶</m:t>
                                        </m:r>
                                      </m:sub>
                                    </m:sSub>
                                  </m:num>
                                  <m:den>
                                    <m:r>
                                      <a:rPr lang="en-US" sz="1050" kern="100">
                                        <a:effectLst/>
                                        <a:latin typeface="Cambria Math" panose="02040503050406030204" pitchFamily="18" charset="0"/>
                                      </a:rPr>
                                      <m:t>3</m:t>
                                    </m:r>
                                  </m:den>
                                </m:f>
                              </m:oMath>
                            </m:oMathPara>
                          </a14:m>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506096519"/>
                      </a:ext>
                    </a:extLst>
                  </a:tr>
                  <a:tr h="665750">
                    <a:tc>
                      <a:txBody>
                        <a:bodyPr/>
                        <a:lstStyle/>
                        <a:p>
                          <a:pPr algn="just"/>
                          <a14:m>
                            <m:oMathPara xmlns:m="http://schemas.openxmlformats.org/officeDocument/2006/math">
                              <m:oMathParaPr>
                                <m:jc m:val="centerGroup"/>
                              </m:oMathParaPr>
                              <m:oMath xmlns:m="http://schemas.openxmlformats.org/officeDocument/2006/math">
                                <m:bar>
                                  <m:barPr>
                                    <m:pos m:val="top"/>
                                    <m:ctrlPr>
                                      <a:rPr lang="zh-CN" sz="1050" i="1" kern="100">
                                        <a:effectLst/>
                                        <a:latin typeface="Cambria Math" panose="02040503050406030204" pitchFamily="18" charset="0"/>
                                      </a:rPr>
                                    </m:ctrlPr>
                                  </m:barPr>
                                  <m:e>
                                    <m:r>
                                      <m:rPr>
                                        <m:sty m:val="p"/>
                                      </m:rPr>
                                      <a:rPr lang="en-US" sz="1050" kern="100">
                                        <a:effectLst/>
                                        <a:latin typeface="Cambria Math" panose="02040503050406030204" pitchFamily="18" charset="0"/>
                                      </a:rPr>
                                      <m:t>FP</m:t>
                                    </m:r>
                                  </m:e>
                                </m:bar>
                                <m:r>
                                  <a:rPr lang="en-US" sz="1050" kern="100">
                                    <a:effectLst/>
                                    <a:latin typeface="Cambria Math" panose="02040503050406030204" pitchFamily="18" charset="0"/>
                                  </a:rPr>
                                  <m:t>=</m:t>
                                </m:r>
                                <m:f>
                                  <m:fPr>
                                    <m:ctrlPr>
                                      <a:rPr lang="zh-CN" sz="1050" i="1" kern="100">
                                        <a:effectLst/>
                                        <a:latin typeface="Cambria Math" panose="02040503050406030204" pitchFamily="18" charset="0"/>
                                      </a:rPr>
                                    </m:ctrlPr>
                                  </m:fPr>
                                  <m:num>
                                    <m:sSub>
                                      <m:sSubPr>
                                        <m:ctrlPr>
                                          <a:rPr lang="zh-CN" sz="1050" i="1" kern="100">
                                            <a:effectLst/>
                                            <a:latin typeface="Cambria Math" panose="02040503050406030204" pitchFamily="18" charset="0"/>
                                          </a:rPr>
                                        </m:ctrlPr>
                                      </m:sSubPr>
                                      <m:e>
                                        <m:r>
                                          <a:rPr lang="en-US" sz="1050" kern="100">
                                            <a:effectLst/>
                                            <a:latin typeface="Cambria Math" panose="02040503050406030204" pitchFamily="18" charset="0"/>
                                          </a:rPr>
                                          <m:t>𝐹𝑃</m:t>
                                        </m:r>
                                      </m:e>
                                      <m:sub>
                                        <m:r>
                                          <a:rPr lang="en-US" sz="1050" kern="100">
                                            <a:effectLst/>
                                            <a:latin typeface="Cambria Math" panose="02040503050406030204" pitchFamily="18" charset="0"/>
                                          </a:rPr>
                                          <m:t>𝐴</m:t>
                                        </m:r>
                                      </m:sub>
                                    </m:sSub>
                                    <m:r>
                                      <a:rPr lang="en-US" sz="1050" kern="100">
                                        <a:effectLst/>
                                        <a:latin typeface="Cambria Math" panose="02040503050406030204" pitchFamily="18" charset="0"/>
                                      </a:rPr>
                                      <m:t>+</m:t>
                                    </m:r>
                                    <m:sSub>
                                      <m:sSubPr>
                                        <m:ctrlPr>
                                          <a:rPr lang="zh-CN" sz="1050" i="1" kern="100">
                                            <a:effectLst/>
                                            <a:latin typeface="Cambria Math" panose="02040503050406030204" pitchFamily="18" charset="0"/>
                                          </a:rPr>
                                        </m:ctrlPr>
                                      </m:sSubPr>
                                      <m:e>
                                        <m:r>
                                          <a:rPr lang="en-US" sz="1050" kern="100">
                                            <a:effectLst/>
                                            <a:latin typeface="Cambria Math" panose="02040503050406030204" pitchFamily="18" charset="0"/>
                                          </a:rPr>
                                          <m:t>𝐹𝑃</m:t>
                                        </m:r>
                                      </m:e>
                                      <m:sub>
                                        <m:r>
                                          <a:rPr lang="en-US" sz="1050" kern="100">
                                            <a:effectLst/>
                                            <a:latin typeface="Cambria Math" panose="02040503050406030204" pitchFamily="18" charset="0"/>
                                          </a:rPr>
                                          <m:t>𝐵</m:t>
                                        </m:r>
                                      </m:sub>
                                    </m:sSub>
                                    <m:r>
                                      <a:rPr lang="en-US" sz="1050" kern="100">
                                        <a:effectLst/>
                                        <a:latin typeface="Cambria Math" panose="02040503050406030204" pitchFamily="18" charset="0"/>
                                      </a:rPr>
                                      <m:t>+</m:t>
                                    </m:r>
                                    <m:sSub>
                                      <m:sSubPr>
                                        <m:ctrlPr>
                                          <a:rPr lang="zh-CN" sz="1050" i="1" kern="100">
                                            <a:effectLst/>
                                            <a:latin typeface="Cambria Math" panose="02040503050406030204" pitchFamily="18" charset="0"/>
                                          </a:rPr>
                                        </m:ctrlPr>
                                      </m:sSubPr>
                                      <m:e>
                                        <m:r>
                                          <a:rPr lang="en-US" sz="1050" kern="100">
                                            <a:effectLst/>
                                            <a:latin typeface="Cambria Math" panose="02040503050406030204" pitchFamily="18" charset="0"/>
                                          </a:rPr>
                                          <m:t>𝐹𝑃</m:t>
                                        </m:r>
                                      </m:e>
                                      <m:sub>
                                        <m:r>
                                          <a:rPr lang="en-US" sz="1050" kern="100">
                                            <a:effectLst/>
                                            <a:latin typeface="Cambria Math" panose="02040503050406030204" pitchFamily="18" charset="0"/>
                                          </a:rPr>
                                          <m:t>𝐶</m:t>
                                        </m:r>
                                      </m:sub>
                                    </m:sSub>
                                  </m:num>
                                  <m:den>
                                    <m:r>
                                      <a:rPr lang="en-US" sz="1050" kern="100">
                                        <a:effectLst/>
                                        <a:latin typeface="Cambria Math" panose="02040503050406030204" pitchFamily="18" charset="0"/>
                                      </a:rPr>
                                      <m:t>3</m:t>
                                    </m:r>
                                  </m:den>
                                </m:f>
                              </m:oMath>
                            </m:oMathPara>
                          </a14:m>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701697307"/>
                      </a:ext>
                    </a:extLst>
                  </a:tr>
                  <a:tr h="665750">
                    <a:tc>
                      <a:txBody>
                        <a:bodyPr/>
                        <a:lstStyle/>
                        <a:p>
                          <a:pPr algn="just"/>
                          <a14:m>
                            <m:oMathPara xmlns:m="http://schemas.openxmlformats.org/officeDocument/2006/math">
                              <m:oMathParaPr>
                                <m:jc m:val="centerGroup"/>
                              </m:oMathParaPr>
                              <m:oMath xmlns:m="http://schemas.openxmlformats.org/officeDocument/2006/math">
                                <m:bar>
                                  <m:barPr>
                                    <m:pos m:val="top"/>
                                    <m:ctrlPr>
                                      <a:rPr lang="zh-CN" sz="1050" i="1" kern="100">
                                        <a:effectLst/>
                                        <a:latin typeface="Cambria Math" panose="02040503050406030204" pitchFamily="18" charset="0"/>
                                      </a:rPr>
                                    </m:ctrlPr>
                                  </m:barPr>
                                  <m:e>
                                    <m:r>
                                      <m:rPr>
                                        <m:sty m:val="p"/>
                                      </m:rPr>
                                      <a:rPr lang="en-US" sz="1050" kern="100">
                                        <a:effectLst/>
                                        <a:latin typeface="Cambria Math" panose="02040503050406030204" pitchFamily="18" charset="0"/>
                                      </a:rPr>
                                      <m:t>FN</m:t>
                                    </m:r>
                                  </m:e>
                                </m:bar>
                                <m:r>
                                  <a:rPr lang="en-US" sz="1050" kern="100">
                                    <a:effectLst/>
                                    <a:latin typeface="Cambria Math" panose="02040503050406030204" pitchFamily="18" charset="0"/>
                                  </a:rPr>
                                  <m:t>=</m:t>
                                </m:r>
                                <m:f>
                                  <m:fPr>
                                    <m:ctrlPr>
                                      <a:rPr lang="zh-CN" sz="1050" i="1" kern="100">
                                        <a:effectLst/>
                                        <a:latin typeface="Cambria Math" panose="02040503050406030204" pitchFamily="18" charset="0"/>
                                      </a:rPr>
                                    </m:ctrlPr>
                                  </m:fPr>
                                  <m:num>
                                    <m:sSub>
                                      <m:sSubPr>
                                        <m:ctrlPr>
                                          <a:rPr lang="zh-CN" sz="1050" i="1" kern="100">
                                            <a:effectLst/>
                                            <a:latin typeface="Cambria Math" panose="02040503050406030204" pitchFamily="18" charset="0"/>
                                          </a:rPr>
                                        </m:ctrlPr>
                                      </m:sSubPr>
                                      <m:e>
                                        <m:r>
                                          <a:rPr lang="en-US" sz="1050" kern="100">
                                            <a:effectLst/>
                                            <a:latin typeface="Cambria Math" panose="02040503050406030204" pitchFamily="18" charset="0"/>
                                          </a:rPr>
                                          <m:t>𝐹𝑁</m:t>
                                        </m:r>
                                      </m:e>
                                      <m:sub>
                                        <m:r>
                                          <a:rPr lang="en-US" sz="1050" kern="100">
                                            <a:effectLst/>
                                            <a:latin typeface="Cambria Math" panose="02040503050406030204" pitchFamily="18" charset="0"/>
                                          </a:rPr>
                                          <m:t>𝐴</m:t>
                                        </m:r>
                                      </m:sub>
                                    </m:sSub>
                                    <m:r>
                                      <a:rPr lang="en-US" sz="1050" kern="100">
                                        <a:effectLst/>
                                        <a:latin typeface="Cambria Math" panose="02040503050406030204" pitchFamily="18" charset="0"/>
                                      </a:rPr>
                                      <m:t>+</m:t>
                                    </m:r>
                                    <m:sSub>
                                      <m:sSubPr>
                                        <m:ctrlPr>
                                          <a:rPr lang="zh-CN" sz="1050" i="1" kern="100">
                                            <a:effectLst/>
                                            <a:latin typeface="Cambria Math" panose="02040503050406030204" pitchFamily="18" charset="0"/>
                                          </a:rPr>
                                        </m:ctrlPr>
                                      </m:sSubPr>
                                      <m:e>
                                        <m:r>
                                          <a:rPr lang="en-US" sz="1050" kern="100">
                                            <a:effectLst/>
                                            <a:latin typeface="Cambria Math" panose="02040503050406030204" pitchFamily="18" charset="0"/>
                                          </a:rPr>
                                          <m:t>𝐹𝑁</m:t>
                                        </m:r>
                                      </m:e>
                                      <m:sub>
                                        <m:r>
                                          <a:rPr lang="en-US" sz="1050" kern="100">
                                            <a:effectLst/>
                                            <a:latin typeface="Cambria Math" panose="02040503050406030204" pitchFamily="18" charset="0"/>
                                          </a:rPr>
                                          <m:t>𝐵</m:t>
                                        </m:r>
                                      </m:sub>
                                    </m:sSub>
                                    <m:r>
                                      <a:rPr lang="en-US" sz="1050" kern="100">
                                        <a:effectLst/>
                                        <a:latin typeface="Cambria Math" panose="02040503050406030204" pitchFamily="18" charset="0"/>
                                      </a:rPr>
                                      <m:t>+</m:t>
                                    </m:r>
                                    <m:sSub>
                                      <m:sSubPr>
                                        <m:ctrlPr>
                                          <a:rPr lang="zh-CN" sz="1050" i="1" kern="100">
                                            <a:effectLst/>
                                            <a:latin typeface="Cambria Math" panose="02040503050406030204" pitchFamily="18" charset="0"/>
                                          </a:rPr>
                                        </m:ctrlPr>
                                      </m:sSubPr>
                                      <m:e>
                                        <m:r>
                                          <a:rPr lang="en-US" sz="1050" kern="100">
                                            <a:effectLst/>
                                            <a:latin typeface="Cambria Math" panose="02040503050406030204" pitchFamily="18" charset="0"/>
                                          </a:rPr>
                                          <m:t>𝐹𝑁</m:t>
                                        </m:r>
                                      </m:e>
                                      <m:sub>
                                        <m:r>
                                          <a:rPr lang="en-US" sz="1050" kern="100">
                                            <a:effectLst/>
                                            <a:latin typeface="Cambria Math" panose="02040503050406030204" pitchFamily="18" charset="0"/>
                                          </a:rPr>
                                          <m:t>𝐶</m:t>
                                        </m:r>
                                      </m:sub>
                                    </m:sSub>
                                  </m:num>
                                  <m:den>
                                    <m:r>
                                      <a:rPr lang="en-US" sz="1050" kern="100">
                                        <a:effectLst/>
                                        <a:latin typeface="Cambria Math" panose="02040503050406030204" pitchFamily="18" charset="0"/>
                                      </a:rPr>
                                      <m:t>3</m:t>
                                    </m:r>
                                  </m:den>
                                </m:f>
                              </m:oMath>
                            </m:oMathPara>
                          </a14:m>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929404532"/>
                      </a:ext>
                    </a:extLst>
                  </a:tr>
                </a:tbl>
              </a:graphicData>
            </a:graphic>
          </p:graphicFrame>
        </mc:Choice>
        <mc:Fallback xmlns="">
          <p:graphicFrame>
            <p:nvGraphicFramePr>
              <p:cNvPr id="15" name="表格 14">
                <a:extLst>
                  <a:ext uri="{FF2B5EF4-FFF2-40B4-BE49-F238E27FC236}">
                    <a16:creationId xmlns:a16="http://schemas.microsoft.com/office/drawing/2014/main" id="{45E109F1-CDCC-4891-8CBE-0065F39BE891}"/>
                  </a:ext>
                </a:extLst>
              </p:cNvPr>
              <p:cNvGraphicFramePr>
                <a:graphicFrameLocks noGrp="1"/>
              </p:cNvGraphicFramePr>
              <p:nvPr>
                <p:extLst>
                  <p:ext uri="{D42A27DB-BD31-4B8C-83A1-F6EECF244321}">
                    <p14:modId xmlns:p14="http://schemas.microsoft.com/office/powerpoint/2010/main" val="1564816653"/>
                  </p:ext>
                </p:extLst>
              </p:nvPr>
            </p:nvGraphicFramePr>
            <p:xfrm>
              <a:off x="575424" y="3810472"/>
              <a:ext cx="2393846" cy="1997250"/>
            </p:xfrm>
            <a:graphic>
              <a:graphicData uri="http://schemas.openxmlformats.org/drawingml/2006/table">
                <a:tbl>
                  <a:tblPr firstRow="1" firstCol="1" bandRow="1">
                    <a:tableStyleId>{5C22544A-7EE6-4342-B048-85BDC9FD1C3A}</a:tableStyleId>
                  </a:tblPr>
                  <a:tblGrid>
                    <a:gridCol w="2393846">
                      <a:extLst>
                        <a:ext uri="{9D8B030D-6E8A-4147-A177-3AD203B41FA5}">
                          <a16:colId xmlns:a16="http://schemas.microsoft.com/office/drawing/2014/main" val="924772464"/>
                        </a:ext>
                      </a:extLst>
                    </a:gridCol>
                  </a:tblGrid>
                  <a:tr h="665750">
                    <a:tc>
                      <a:txBody>
                        <a:bodyPr/>
                        <a:lstStyle/>
                        <a:p>
                          <a:endParaRPr lang="zh-CN"/>
                        </a:p>
                      </a:txBody>
                      <a:tcPr marL="68580" marR="68580" marT="0" marB="0" anchor="ctr">
                        <a:blipFill>
                          <a:blip r:embed="rId9"/>
                          <a:stretch>
                            <a:fillRect l="-254" t="-917" r="-1015" b="-202752"/>
                          </a:stretch>
                        </a:blipFill>
                      </a:tcPr>
                    </a:tc>
                    <a:extLst>
                      <a:ext uri="{0D108BD9-81ED-4DB2-BD59-A6C34878D82A}">
                        <a16:rowId xmlns:a16="http://schemas.microsoft.com/office/drawing/2014/main" val="506096519"/>
                      </a:ext>
                    </a:extLst>
                  </a:tr>
                  <a:tr h="665750">
                    <a:tc>
                      <a:txBody>
                        <a:bodyPr/>
                        <a:lstStyle/>
                        <a:p>
                          <a:endParaRPr lang="zh-CN"/>
                        </a:p>
                      </a:txBody>
                      <a:tcPr marL="68580" marR="68580" marT="0" marB="0" anchor="ctr">
                        <a:blipFill>
                          <a:blip r:embed="rId9"/>
                          <a:stretch>
                            <a:fillRect l="-254" t="-100000" r="-1015" b="-100909"/>
                          </a:stretch>
                        </a:blipFill>
                      </a:tcPr>
                    </a:tc>
                    <a:extLst>
                      <a:ext uri="{0D108BD9-81ED-4DB2-BD59-A6C34878D82A}">
                        <a16:rowId xmlns:a16="http://schemas.microsoft.com/office/drawing/2014/main" val="701697307"/>
                      </a:ext>
                    </a:extLst>
                  </a:tr>
                  <a:tr h="665750">
                    <a:tc>
                      <a:txBody>
                        <a:bodyPr/>
                        <a:lstStyle/>
                        <a:p>
                          <a:endParaRPr lang="zh-CN"/>
                        </a:p>
                      </a:txBody>
                      <a:tcPr marL="68580" marR="68580" marT="0" marB="0" anchor="ctr">
                        <a:blipFill>
                          <a:blip r:embed="rId9"/>
                          <a:stretch>
                            <a:fillRect l="-254" t="-201835" r="-1015" b="-1835"/>
                          </a:stretch>
                        </a:blipFill>
                      </a:tcPr>
                    </a:tc>
                    <a:extLst>
                      <a:ext uri="{0D108BD9-81ED-4DB2-BD59-A6C34878D82A}">
                        <a16:rowId xmlns:a16="http://schemas.microsoft.com/office/drawing/2014/main" val="192940453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8" name="表格 17">
                <a:extLst>
                  <a:ext uri="{FF2B5EF4-FFF2-40B4-BE49-F238E27FC236}">
                    <a16:creationId xmlns:a16="http://schemas.microsoft.com/office/drawing/2014/main" id="{E714D659-D95D-44A8-9D17-7A45C924F94B}"/>
                  </a:ext>
                </a:extLst>
              </p:cNvPr>
              <p:cNvGraphicFramePr>
                <a:graphicFrameLocks noGrp="1"/>
              </p:cNvGraphicFramePr>
              <p:nvPr>
                <p:extLst>
                  <p:ext uri="{D42A27DB-BD31-4B8C-83A1-F6EECF244321}">
                    <p14:modId xmlns:p14="http://schemas.microsoft.com/office/powerpoint/2010/main" val="3543373113"/>
                  </p:ext>
                </p:extLst>
              </p:nvPr>
            </p:nvGraphicFramePr>
            <p:xfrm>
              <a:off x="2989141" y="3789819"/>
              <a:ext cx="4050030" cy="2016918"/>
            </p:xfrm>
            <a:graphic>
              <a:graphicData uri="http://schemas.openxmlformats.org/drawingml/2006/table">
                <a:tbl>
                  <a:tblPr firstRow="1" firstCol="1" bandRow="1">
                    <a:tableStyleId>{5C22544A-7EE6-4342-B048-85BDC9FD1C3A}</a:tableStyleId>
                  </a:tblPr>
                  <a:tblGrid>
                    <a:gridCol w="4050030">
                      <a:extLst>
                        <a:ext uri="{9D8B030D-6E8A-4147-A177-3AD203B41FA5}">
                          <a16:colId xmlns:a16="http://schemas.microsoft.com/office/drawing/2014/main" val="1022976645"/>
                        </a:ext>
                      </a:extLst>
                    </a:gridCol>
                  </a:tblGrid>
                  <a:tr h="688531">
                    <a:tc>
                      <a:txBody>
                        <a:bodyPr/>
                        <a:lstStyle/>
                        <a:p>
                          <a:pPr algn="just"/>
                          <a14:m>
                            <m:oMathPara xmlns:m="http://schemas.openxmlformats.org/officeDocument/2006/math">
                              <m:oMathParaPr>
                                <m:jc m:val="centerGroup"/>
                              </m:oMathParaPr>
                              <m:oMath xmlns:m="http://schemas.openxmlformats.org/officeDocument/2006/math">
                                <m:eqArr>
                                  <m:eqArrPr>
                                    <m:ctrlPr>
                                      <a:rPr lang="zh-CN" sz="1050" i="1" kern="100">
                                        <a:effectLst/>
                                        <a:latin typeface="Cambria Math" panose="02040503050406030204" pitchFamily="18" charset="0"/>
                                      </a:rPr>
                                    </m:ctrlPr>
                                  </m:eqArrPr>
                                  <m:e>
                                    <m:r>
                                      <m:rPr>
                                        <m:nor/>
                                      </m:rPr>
                                      <a:rPr lang="en-US" sz="1050" kern="100">
                                        <a:effectLst/>
                                      </a:rPr>
                                      <m:t>Micro</m:t>
                                    </m:r>
                                    <m:r>
                                      <m:rPr>
                                        <m:nor/>
                                      </m:rPr>
                                      <a:rPr lang="en-US" sz="1050" kern="100">
                                        <a:effectLst/>
                                      </a:rPr>
                                      <m:t>_ </m:t>
                                    </m:r>
                                    <m:r>
                                      <m:rPr>
                                        <m:sty m:val="p"/>
                                      </m:rPr>
                                      <a:rPr lang="en-US" sz="1050" kern="100">
                                        <a:effectLst/>
                                        <a:latin typeface="Cambria Math" panose="02040503050406030204" pitchFamily="18" charset="0"/>
                                      </a:rPr>
                                      <m:t>Precision</m:t>
                                    </m:r>
                                    <m:r>
                                      <a:rPr lang="en-US" sz="1050" kern="100">
                                        <a:effectLst/>
                                        <a:latin typeface="Cambria Math" panose="02040503050406030204" pitchFamily="18" charset="0"/>
                                      </a:rPr>
                                      <m:t>&amp;=</m:t>
                                    </m:r>
                                    <m:f>
                                      <m:fPr>
                                        <m:ctrlPr>
                                          <a:rPr lang="zh-CN" sz="1050" i="1" kern="100">
                                            <a:effectLst/>
                                            <a:latin typeface="Cambria Math" panose="02040503050406030204" pitchFamily="18" charset="0"/>
                                          </a:rPr>
                                        </m:ctrlPr>
                                      </m:fPr>
                                      <m:num>
                                        <m:bar>
                                          <m:barPr>
                                            <m:pos m:val="top"/>
                                            <m:ctrlPr>
                                              <a:rPr lang="zh-CN" sz="1050" i="1" kern="100">
                                                <a:effectLst/>
                                                <a:latin typeface="Cambria Math" panose="02040503050406030204" pitchFamily="18" charset="0"/>
                                              </a:rPr>
                                            </m:ctrlPr>
                                          </m:barPr>
                                          <m:e>
                                            <m:r>
                                              <a:rPr lang="en-US" sz="1050" kern="100">
                                                <a:effectLst/>
                                                <a:latin typeface="Cambria Math" panose="02040503050406030204" pitchFamily="18" charset="0"/>
                                              </a:rPr>
                                              <m:t>𝑇𝑃</m:t>
                                            </m:r>
                                          </m:e>
                                        </m:bar>
                                      </m:num>
                                      <m:den>
                                        <m:bar>
                                          <m:barPr>
                                            <m:pos m:val="top"/>
                                            <m:ctrlPr>
                                              <a:rPr lang="zh-CN" sz="1050" i="1" kern="100">
                                                <a:effectLst/>
                                                <a:latin typeface="Cambria Math" panose="02040503050406030204" pitchFamily="18" charset="0"/>
                                              </a:rPr>
                                            </m:ctrlPr>
                                          </m:barPr>
                                          <m:e>
                                            <m:r>
                                              <a:rPr lang="en-US" sz="1050" kern="100">
                                                <a:effectLst/>
                                                <a:latin typeface="Cambria Math" panose="02040503050406030204" pitchFamily="18" charset="0"/>
                                              </a:rPr>
                                              <m:t>𝑇𝑃</m:t>
                                            </m:r>
                                          </m:e>
                                        </m:bar>
                                        <m:r>
                                          <a:rPr lang="en-US" sz="1050" kern="100">
                                            <a:effectLst/>
                                            <a:latin typeface="Cambria Math" panose="02040503050406030204" pitchFamily="18" charset="0"/>
                                          </a:rPr>
                                          <m:t>+</m:t>
                                        </m:r>
                                        <m:bar>
                                          <m:barPr>
                                            <m:pos m:val="top"/>
                                            <m:ctrlPr>
                                              <a:rPr lang="zh-CN" sz="1050" i="1" kern="100">
                                                <a:effectLst/>
                                                <a:latin typeface="Cambria Math" panose="02040503050406030204" pitchFamily="18" charset="0"/>
                                              </a:rPr>
                                            </m:ctrlPr>
                                          </m:barPr>
                                          <m:e>
                                            <m:r>
                                              <a:rPr lang="en-US" sz="1050" kern="100">
                                                <a:effectLst/>
                                                <a:latin typeface="Cambria Math" panose="02040503050406030204" pitchFamily="18" charset="0"/>
                                              </a:rPr>
                                              <m:t>𝐹𝑃</m:t>
                                            </m:r>
                                          </m:e>
                                        </m:bar>
                                      </m:den>
                                    </m:f>
                                  </m:e>
                                </m:eqArr>
                              </m:oMath>
                            </m:oMathPara>
                          </a14:m>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414023342"/>
                      </a:ext>
                    </a:extLst>
                  </a:tr>
                  <a:tr h="688531">
                    <a:tc>
                      <a:txBody>
                        <a:bodyPr/>
                        <a:lstStyle/>
                        <a:p>
                          <a:pPr algn="just"/>
                          <a14:m>
                            <m:oMathPara xmlns:m="http://schemas.openxmlformats.org/officeDocument/2006/math">
                              <m:oMathParaPr>
                                <m:jc m:val="centerGroup"/>
                              </m:oMathParaPr>
                              <m:oMath xmlns:m="http://schemas.openxmlformats.org/officeDocument/2006/math">
                                <m:r>
                                  <m:rPr>
                                    <m:nor/>
                                  </m:rPr>
                                  <a:rPr lang="en-US" sz="1050" kern="100">
                                    <a:effectLst/>
                                  </a:rPr>
                                  <m:t>Micro</m:t>
                                </m:r>
                                <m:r>
                                  <m:rPr>
                                    <m:nor/>
                                  </m:rPr>
                                  <a:rPr lang="en-US" sz="1050" kern="100">
                                    <a:effectLst/>
                                  </a:rPr>
                                  <m:t>_</m:t>
                                </m:r>
                                <m:r>
                                  <m:rPr>
                                    <m:nor/>
                                  </m:rPr>
                                  <a:rPr lang="en-US" sz="1050" kern="100">
                                    <a:effectLst/>
                                  </a:rPr>
                                  <m:t>Recall</m:t>
                                </m:r>
                                <m:r>
                                  <a:rPr lang="en-US" sz="1050" kern="100">
                                    <a:effectLst/>
                                    <a:latin typeface="Cambria Math" panose="02040503050406030204" pitchFamily="18" charset="0"/>
                                  </a:rPr>
                                  <m:t>=</m:t>
                                </m:r>
                                <m:f>
                                  <m:fPr>
                                    <m:ctrlPr>
                                      <a:rPr lang="zh-CN" sz="1050" i="1" kern="100">
                                        <a:effectLst/>
                                        <a:latin typeface="Cambria Math" panose="02040503050406030204" pitchFamily="18" charset="0"/>
                                      </a:rPr>
                                    </m:ctrlPr>
                                  </m:fPr>
                                  <m:num>
                                    <m:bar>
                                      <m:barPr>
                                        <m:pos m:val="top"/>
                                        <m:ctrlPr>
                                          <a:rPr lang="zh-CN" sz="1050" i="1" kern="100">
                                            <a:effectLst/>
                                            <a:latin typeface="Cambria Math" panose="02040503050406030204" pitchFamily="18" charset="0"/>
                                          </a:rPr>
                                        </m:ctrlPr>
                                      </m:barPr>
                                      <m:e>
                                        <m:r>
                                          <a:rPr lang="en-US" sz="1050" kern="100">
                                            <a:effectLst/>
                                            <a:latin typeface="Cambria Math" panose="02040503050406030204" pitchFamily="18" charset="0"/>
                                          </a:rPr>
                                          <m:t>𝑇𝑃</m:t>
                                        </m:r>
                                      </m:e>
                                    </m:bar>
                                  </m:num>
                                  <m:den>
                                    <m:bar>
                                      <m:barPr>
                                        <m:pos m:val="top"/>
                                        <m:ctrlPr>
                                          <a:rPr lang="zh-CN" sz="1050" i="1" kern="100">
                                            <a:effectLst/>
                                            <a:latin typeface="Cambria Math" panose="02040503050406030204" pitchFamily="18" charset="0"/>
                                          </a:rPr>
                                        </m:ctrlPr>
                                      </m:barPr>
                                      <m:e>
                                        <m:r>
                                          <a:rPr lang="en-US" sz="1050" kern="100">
                                            <a:effectLst/>
                                            <a:latin typeface="Cambria Math" panose="02040503050406030204" pitchFamily="18" charset="0"/>
                                          </a:rPr>
                                          <m:t>𝑇𝑃</m:t>
                                        </m:r>
                                      </m:e>
                                    </m:bar>
                                    <m:r>
                                      <a:rPr lang="en-US" sz="1050" kern="100">
                                        <a:effectLst/>
                                        <a:latin typeface="Cambria Math" panose="02040503050406030204" pitchFamily="18" charset="0"/>
                                      </a:rPr>
                                      <m:t>+</m:t>
                                    </m:r>
                                    <m:bar>
                                      <m:barPr>
                                        <m:pos m:val="top"/>
                                        <m:ctrlPr>
                                          <a:rPr lang="zh-CN" sz="1050" i="1" kern="100">
                                            <a:effectLst/>
                                            <a:latin typeface="Cambria Math" panose="02040503050406030204" pitchFamily="18" charset="0"/>
                                          </a:rPr>
                                        </m:ctrlPr>
                                      </m:barPr>
                                      <m:e>
                                        <m:r>
                                          <a:rPr lang="en-US" sz="1050" kern="100">
                                            <a:effectLst/>
                                            <a:latin typeface="Cambria Math" panose="02040503050406030204" pitchFamily="18" charset="0"/>
                                          </a:rPr>
                                          <m:t>𝐹𝑁</m:t>
                                        </m:r>
                                      </m:e>
                                    </m:bar>
                                  </m:den>
                                </m:f>
                              </m:oMath>
                            </m:oMathPara>
                          </a14:m>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126407277"/>
                      </a:ext>
                    </a:extLst>
                  </a:tr>
                  <a:tr h="639856">
                    <a:tc>
                      <a:txBody>
                        <a:bodyPr/>
                        <a:lstStyle/>
                        <a:p>
                          <a:pPr algn="just"/>
                          <a14:m>
                            <m:oMathPara xmlns:m="http://schemas.openxmlformats.org/officeDocument/2006/math">
                              <m:oMathParaPr>
                                <m:jc m:val="centerGroup"/>
                              </m:oMathParaPr>
                              <m:oMath xmlns:m="http://schemas.openxmlformats.org/officeDocument/2006/math">
                                <m:r>
                                  <m:rPr>
                                    <m:sty m:val="p"/>
                                  </m:rPr>
                                  <a:rPr lang="en-US" sz="1050" kern="100">
                                    <a:effectLst/>
                                    <a:latin typeface="Cambria Math" panose="02040503050406030204" pitchFamily="18" charset="0"/>
                                  </a:rPr>
                                  <m:t>Micro</m:t>
                                </m:r>
                                <m:r>
                                  <a:rPr lang="en-US" sz="1050" kern="100">
                                    <a:effectLst/>
                                    <a:latin typeface="Cambria Math" panose="02040503050406030204" pitchFamily="18" charset="0"/>
                                  </a:rPr>
                                  <m:t>_</m:t>
                                </m:r>
                                <m:r>
                                  <m:rPr>
                                    <m:sty m:val="p"/>
                                  </m:rPr>
                                  <a:rPr lang="en-US" sz="1050" kern="100">
                                    <a:effectLst/>
                                    <a:latin typeface="Cambria Math" panose="02040503050406030204" pitchFamily="18" charset="0"/>
                                  </a:rPr>
                                  <m:t>F</m:t>
                                </m:r>
                                <m:r>
                                  <a:rPr lang="en-US" sz="1050" kern="100">
                                    <a:effectLst/>
                                    <a:latin typeface="Cambria Math" panose="02040503050406030204" pitchFamily="18" charset="0"/>
                                  </a:rPr>
                                  <m:t>1=</m:t>
                                </m:r>
                                <m:f>
                                  <m:fPr>
                                    <m:ctrlPr>
                                      <a:rPr lang="zh-CN" sz="1050" i="1" kern="100">
                                        <a:effectLst/>
                                        <a:latin typeface="Cambria Math" panose="02040503050406030204" pitchFamily="18" charset="0"/>
                                      </a:rPr>
                                    </m:ctrlPr>
                                  </m:fPr>
                                  <m:num>
                                    <m:r>
                                      <a:rPr lang="en-US" sz="1050" kern="100">
                                        <a:effectLst/>
                                        <a:latin typeface="Cambria Math" panose="02040503050406030204" pitchFamily="18" charset="0"/>
                                      </a:rPr>
                                      <m:t>2∗(</m:t>
                                    </m:r>
                                    <m:r>
                                      <m:rPr>
                                        <m:nor/>
                                      </m:rPr>
                                      <a:rPr lang="en-US" sz="1050" kern="100">
                                        <a:effectLst/>
                                      </a:rPr>
                                      <m:t> </m:t>
                                    </m:r>
                                    <m:r>
                                      <m:rPr>
                                        <m:nor/>
                                      </m:rPr>
                                      <a:rPr lang="en-US" sz="1050" kern="100">
                                        <a:effectLst/>
                                      </a:rPr>
                                      <m:t>Micro</m:t>
                                    </m:r>
                                    <m:r>
                                      <m:rPr>
                                        <m:nor/>
                                      </m:rPr>
                                      <a:rPr lang="en-US" sz="1050" kern="100">
                                        <a:effectLst/>
                                      </a:rPr>
                                      <m:t>_</m:t>
                                    </m:r>
                                    <m:r>
                                      <m:rPr>
                                        <m:nor/>
                                      </m:rPr>
                                      <a:rPr lang="en-US" sz="1050" kern="100">
                                        <a:effectLst/>
                                      </a:rPr>
                                      <m:t>Precision</m:t>
                                    </m:r>
                                    <m:r>
                                      <m:rPr>
                                        <m:nor/>
                                      </m:rPr>
                                      <a:rPr lang="en-US" sz="1050" kern="100">
                                        <a:effectLst/>
                                      </a:rPr>
                                      <m:t> </m:t>
                                    </m:r>
                                    <m:r>
                                      <a:rPr lang="en-US" sz="1050" kern="100">
                                        <a:effectLst/>
                                        <a:latin typeface="Cambria Math" panose="02040503050406030204" pitchFamily="18" charset="0"/>
                                      </a:rPr>
                                      <m:t>)∗</m:t>
                                    </m:r>
                                    <m:d>
                                      <m:dPr>
                                        <m:ctrlPr>
                                          <a:rPr lang="zh-CN" sz="1050" i="1" kern="100">
                                            <a:effectLst/>
                                            <a:latin typeface="Cambria Math" panose="02040503050406030204" pitchFamily="18" charset="0"/>
                                          </a:rPr>
                                        </m:ctrlPr>
                                      </m:dPr>
                                      <m:e>
                                        <m:r>
                                          <m:rPr>
                                            <m:sty m:val="p"/>
                                          </m:rPr>
                                          <a:rPr lang="en-US" sz="1050" kern="100">
                                            <a:effectLst/>
                                            <a:latin typeface="Cambria Math" panose="02040503050406030204" pitchFamily="18" charset="0"/>
                                          </a:rPr>
                                          <m:t>Micro</m:t>
                                        </m:r>
                                        <m:r>
                                          <a:rPr lang="en-US" sz="1050" kern="100">
                                            <a:effectLst/>
                                            <a:latin typeface="Cambria Math" panose="02040503050406030204" pitchFamily="18" charset="0"/>
                                          </a:rPr>
                                          <m:t>_</m:t>
                                        </m:r>
                                        <m:r>
                                          <m:rPr>
                                            <m:sty m:val="p"/>
                                          </m:rPr>
                                          <a:rPr lang="en-US" sz="1050" kern="100">
                                            <a:effectLst/>
                                            <a:latin typeface="Cambria Math" panose="02040503050406030204" pitchFamily="18" charset="0"/>
                                          </a:rPr>
                                          <m:t>Recall</m:t>
                                        </m:r>
                                      </m:e>
                                    </m:d>
                                  </m:num>
                                  <m:den>
                                    <m:r>
                                      <a:rPr lang="en-US" sz="1050" kern="100">
                                        <a:effectLst/>
                                        <a:latin typeface="Cambria Math" panose="02040503050406030204" pitchFamily="18" charset="0"/>
                                      </a:rPr>
                                      <m:t>(</m:t>
                                    </m:r>
                                    <m:r>
                                      <m:rPr>
                                        <m:nor/>
                                      </m:rPr>
                                      <a:rPr lang="en-US" sz="1050" kern="100">
                                        <a:effectLst/>
                                      </a:rPr>
                                      <m:t> </m:t>
                                    </m:r>
                                    <m:r>
                                      <m:rPr>
                                        <m:nor/>
                                      </m:rPr>
                                      <a:rPr lang="en-US" sz="1050" kern="100">
                                        <a:effectLst/>
                                      </a:rPr>
                                      <m:t>Micro</m:t>
                                    </m:r>
                                    <m:r>
                                      <m:rPr>
                                        <m:nor/>
                                      </m:rPr>
                                      <a:rPr lang="en-US" sz="1050" kern="100">
                                        <a:effectLst/>
                                      </a:rPr>
                                      <m:t>_</m:t>
                                    </m:r>
                                    <m:r>
                                      <m:rPr>
                                        <m:nor/>
                                      </m:rPr>
                                      <a:rPr lang="en-US" sz="1050" kern="100">
                                        <a:effectLst/>
                                      </a:rPr>
                                      <m:t>Precision</m:t>
                                    </m:r>
                                    <m:r>
                                      <m:rPr>
                                        <m:nor/>
                                      </m:rPr>
                                      <a:rPr lang="en-US" sz="1050" kern="100">
                                        <a:effectLst/>
                                      </a:rPr>
                                      <m:t> </m:t>
                                    </m:r>
                                    <m:r>
                                      <a:rPr lang="en-US" sz="1050" kern="100">
                                        <a:effectLst/>
                                        <a:latin typeface="Cambria Math" panose="02040503050406030204" pitchFamily="18" charset="0"/>
                                      </a:rPr>
                                      <m:t>)+(</m:t>
                                    </m:r>
                                    <m:r>
                                      <m:rPr>
                                        <m:nor/>
                                      </m:rPr>
                                      <a:rPr lang="en-US" sz="1050" kern="100">
                                        <a:effectLst/>
                                      </a:rPr>
                                      <m:t> </m:t>
                                    </m:r>
                                    <m:r>
                                      <m:rPr>
                                        <m:nor/>
                                      </m:rPr>
                                      <a:rPr lang="en-US" sz="1050" kern="100">
                                        <a:effectLst/>
                                      </a:rPr>
                                      <m:t>Micro</m:t>
                                    </m:r>
                                    <m:r>
                                      <m:rPr>
                                        <m:nor/>
                                      </m:rPr>
                                      <a:rPr lang="en-US" sz="1050" kern="100">
                                        <a:effectLst/>
                                      </a:rPr>
                                      <m:t>_</m:t>
                                    </m:r>
                                    <m:r>
                                      <m:rPr>
                                        <m:nor/>
                                      </m:rPr>
                                      <a:rPr lang="en-US" sz="1050" kern="100">
                                        <a:effectLst/>
                                      </a:rPr>
                                      <m:t>Recall</m:t>
                                    </m:r>
                                    <m:r>
                                      <m:rPr>
                                        <m:nor/>
                                      </m:rPr>
                                      <a:rPr lang="en-US" sz="1050" kern="100">
                                        <a:effectLst/>
                                      </a:rPr>
                                      <m:t> </m:t>
                                    </m:r>
                                    <m:r>
                                      <a:rPr lang="en-US" sz="1050" kern="100">
                                        <a:effectLst/>
                                        <a:latin typeface="Cambria Math" panose="02040503050406030204" pitchFamily="18" charset="0"/>
                                      </a:rPr>
                                      <m:t>)</m:t>
                                    </m:r>
                                  </m:den>
                                </m:f>
                              </m:oMath>
                            </m:oMathPara>
                          </a14:m>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40335244"/>
                      </a:ext>
                    </a:extLst>
                  </a:tr>
                </a:tbl>
              </a:graphicData>
            </a:graphic>
          </p:graphicFrame>
        </mc:Choice>
        <mc:Fallback xmlns="">
          <p:graphicFrame>
            <p:nvGraphicFramePr>
              <p:cNvPr id="18" name="表格 17">
                <a:extLst>
                  <a:ext uri="{FF2B5EF4-FFF2-40B4-BE49-F238E27FC236}">
                    <a16:creationId xmlns:a16="http://schemas.microsoft.com/office/drawing/2014/main" id="{E714D659-D95D-44A8-9D17-7A45C924F94B}"/>
                  </a:ext>
                </a:extLst>
              </p:cNvPr>
              <p:cNvGraphicFramePr>
                <a:graphicFrameLocks noGrp="1"/>
              </p:cNvGraphicFramePr>
              <p:nvPr>
                <p:extLst>
                  <p:ext uri="{D42A27DB-BD31-4B8C-83A1-F6EECF244321}">
                    <p14:modId xmlns:p14="http://schemas.microsoft.com/office/powerpoint/2010/main" val="3543373113"/>
                  </p:ext>
                </p:extLst>
              </p:nvPr>
            </p:nvGraphicFramePr>
            <p:xfrm>
              <a:off x="2989141" y="3789819"/>
              <a:ext cx="4050030" cy="2016918"/>
            </p:xfrm>
            <a:graphic>
              <a:graphicData uri="http://schemas.openxmlformats.org/drawingml/2006/table">
                <a:tbl>
                  <a:tblPr firstRow="1" firstCol="1" bandRow="1">
                    <a:tableStyleId>{5C22544A-7EE6-4342-B048-85BDC9FD1C3A}</a:tableStyleId>
                  </a:tblPr>
                  <a:tblGrid>
                    <a:gridCol w="4050030">
                      <a:extLst>
                        <a:ext uri="{9D8B030D-6E8A-4147-A177-3AD203B41FA5}">
                          <a16:colId xmlns:a16="http://schemas.microsoft.com/office/drawing/2014/main" val="1022976645"/>
                        </a:ext>
                      </a:extLst>
                    </a:gridCol>
                  </a:tblGrid>
                  <a:tr h="688531">
                    <a:tc>
                      <a:txBody>
                        <a:bodyPr/>
                        <a:lstStyle/>
                        <a:p>
                          <a:endParaRPr lang="zh-CN"/>
                        </a:p>
                      </a:txBody>
                      <a:tcPr marL="68580" marR="68580" marT="0" marB="0" anchor="ctr">
                        <a:blipFill>
                          <a:blip r:embed="rId10"/>
                          <a:stretch>
                            <a:fillRect l="-150" t="-885" r="-602" b="-195575"/>
                          </a:stretch>
                        </a:blipFill>
                      </a:tcPr>
                    </a:tc>
                    <a:extLst>
                      <a:ext uri="{0D108BD9-81ED-4DB2-BD59-A6C34878D82A}">
                        <a16:rowId xmlns:a16="http://schemas.microsoft.com/office/drawing/2014/main" val="1414023342"/>
                      </a:ext>
                    </a:extLst>
                  </a:tr>
                  <a:tr h="688531">
                    <a:tc>
                      <a:txBody>
                        <a:bodyPr/>
                        <a:lstStyle/>
                        <a:p>
                          <a:endParaRPr lang="zh-CN"/>
                        </a:p>
                      </a:txBody>
                      <a:tcPr marL="68580" marR="68580" marT="0" marB="0" anchor="ctr">
                        <a:blipFill>
                          <a:blip r:embed="rId10"/>
                          <a:stretch>
                            <a:fillRect l="-150" t="-100000" r="-602" b="-93860"/>
                          </a:stretch>
                        </a:blipFill>
                      </a:tcPr>
                    </a:tc>
                    <a:extLst>
                      <a:ext uri="{0D108BD9-81ED-4DB2-BD59-A6C34878D82A}">
                        <a16:rowId xmlns:a16="http://schemas.microsoft.com/office/drawing/2014/main" val="1126407277"/>
                      </a:ext>
                    </a:extLst>
                  </a:tr>
                  <a:tr h="639856">
                    <a:tc>
                      <a:txBody>
                        <a:bodyPr/>
                        <a:lstStyle/>
                        <a:p>
                          <a:endParaRPr lang="zh-CN"/>
                        </a:p>
                      </a:txBody>
                      <a:tcPr marL="68580" marR="68580" marT="0" marB="0" anchor="ctr">
                        <a:blipFill>
                          <a:blip r:embed="rId10"/>
                          <a:stretch>
                            <a:fillRect l="-150" t="-217143" r="-602" b="-1905"/>
                          </a:stretch>
                        </a:blipFill>
                      </a:tcPr>
                    </a:tc>
                    <a:extLst>
                      <a:ext uri="{0D108BD9-81ED-4DB2-BD59-A6C34878D82A}">
                        <a16:rowId xmlns:a16="http://schemas.microsoft.com/office/drawing/2014/main" val="40335244"/>
                      </a:ext>
                    </a:extLst>
                  </a:tr>
                </a:tbl>
              </a:graphicData>
            </a:graphic>
          </p:graphicFrame>
        </mc:Fallback>
      </mc:AlternateContent>
    </p:spTree>
    <p:extLst>
      <p:ext uri="{BB962C8B-B14F-4D97-AF65-F5344CB8AC3E}">
        <p14:creationId xmlns:p14="http://schemas.microsoft.com/office/powerpoint/2010/main" val="225945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C:\Users\Administrator\Desktop\财大ppt模板\B10PPT模板（二）宽屏-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6548"/>
            <a:ext cx="12188825"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58750"/>
            <a:ext cx="13525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图片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0" y="330200"/>
            <a:ext cx="2930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灯片编号占位符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E643BB74-6F1F-4DD3-8DC6-B952338D319E}" type="slidenum">
              <a:rPr lang="zh-CN" altLang="en-US" smtClean="0"/>
              <a:pPr defTabSz="1042988"/>
              <a:t>117</a:t>
            </a:fld>
            <a:endParaRPr lang="zh-CN" altLang="en-US" smtClean="0"/>
          </a:p>
        </p:txBody>
      </p:sp>
      <p:pic>
        <p:nvPicPr>
          <p:cNvPr id="7" name="图片 6">
            <a:extLst>
              <a:ext uri="{FF2B5EF4-FFF2-40B4-BE49-F238E27FC236}">
                <a16:creationId xmlns:a16="http://schemas.microsoft.com/office/drawing/2014/main" id="{F3CBD9D3-68FF-4A56-B6CC-BB6092EFF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111" y="1845684"/>
            <a:ext cx="2229402" cy="2229402"/>
          </a:xfrm>
          <a:prstGeom prst="rect">
            <a:avLst/>
          </a:prstGeom>
        </p:spPr>
      </p:pic>
      <p:sp>
        <p:nvSpPr>
          <p:cNvPr id="9" name="内容占位符 2"/>
          <p:cNvSpPr>
            <a:spLocks noGrp="1"/>
          </p:cNvSpPr>
          <p:nvPr>
            <p:ph idx="1"/>
          </p:nvPr>
        </p:nvSpPr>
        <p:spPr>
          <a:xfrm>
            <a:off x="1270871" y="3905190"/>
            <a:ext cx="8730960" cy="648086"/>
          </a:xfrm>
        </p:spPr>
        <p:txBody>
          <a:bodyPr>
            <a:normAutofit lnSpcReduction="10000"/>
          </a:bodyPr>
          <a:lstStyle/>
          <a:p>
            <a:pPr algn="ctr">
              <a:buNone/>
            </a:pPr>
            <a:endParaRPr lang="en-US" altLang="zh-CN" sz="1633" dirty="0">
              <a:solidFill>
                <a:srgbClr val="7C1D20"/>
              </a:solidFill>
              <a:latin typeface="微软雅黑" panose="020B0503020204020204" charset="-122"/>
              <a:ea typeface="微软雅黑" panose="020B0503020204020204" charset="-122"/>
            </a:endParaRPr>
          </a:p>
          <a:p>
            <a:pPr algn="ctr">
              <a:buNone/>
            </a:pPr>
            <a:r>
              <a:rPr lang="zh-CN" altLang="en-US" sz="1633" dirty="0">
                <a:solidFill>
                  <a:srgbClr val="7C1D20"/>
                </a:solidFill>
                <a:latin typeface="微软雅黑" pitchFamily="34" charset="-122"/>
                <a:ea typeface="微软雅黑" pitchFamily="34" charset="-122"/>
              </a:rPr>
              <a:t>公众号：机器学习与数字经济实验室</a:t>
            </a:r>
          </a:p>
          <a:p>
            <a:pPr algn="ctr">
              <a:buNone/>
            </a:pPr>
            <a:endParaRPr lang="zh-CN" altLang="en-US" sz="1633" dirty="0" smtClean="0">
              <a:solidFill>
                <a:srgbClr val="7C1D20"/>
              </a:solidFill>
              <a:latin typeface="微软雅黑" pitchFamily="34" charset="-122"/>
              <a:ea typeface="微软雅黑" pitchFamily="34" charset="-122"/>
            </a:endParaRPr>
          </a:p>
          <a:p>
            <a:pPr algn="ctr">
              <a:buNone/>
            </a:pPr>
            <a:endParaRPr lang="zh-CN" altLang="en-US" sz="2903" dirty="0">
              <a:solidFill>
                <a:srgbClr val="7C1D2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t>K</a:t>
            </a:r>
            <a:r>
              <a:rPr lang="zh-CN" altLang="en-US" sz="3600" b="1" dirty="0" smtClean="0"/>
              <a:t>近邻算法</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12</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近邻分类算法的概念</a:t>
            </a:r>
            <a:endParaRPr lang="en-US" altLang="zh-CN" sz="2000"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3394"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sp>
        <p:nvSpPr>
          <p:cNvPr id="12" name="内容占位符 2">
            <a:extLst>
              <a:ext uri="{FF2B5EF4-FFF2-40B4-BE49-F238E27FC236}">
                <a16:creationId xmlns:a16="http://schemas.microsoft.com/office/drawing/2014/main" id="{64C0B91C-A094-4D7D-9021-63E1E94F623C}"/>
              </a:ext>
            </a:extLst>
          </p:cNvPr>
          <p:cNvSpPr>
            <a:spLocks noGrp="1"/>
          </p:cNvSpPr>
          <p:nvPr>
            <p:ph idx="1"/>
          </p:nvPr>
        </p:nvSpPr>
        <p:spPr>
          <a:xfrm>
            <a:off x="550863" y="1643281"/>
            <a:ext cx="9624060" cy="4990084"/>
          </a:xfrm>
        </p:spPr>
        <p:txBody>
          <a:bodyPr>
            <a:noAutofit/>
          </a:bodyPr>
          <a:lstStyle/>
          <a:p>
            <a:pPr latinLnBrk="1"/>
            <a:r>
              <a:rPr lang="zh-CN" altLang="en-US" sz="2000" dirty="0" smtClean="0">
                <a:latin typeface="Times New Roman" panose="02020603050405020304" pitchFamily="18" charset="0"/>
              </a:rPr>
              <a:t>近邻算法（</a:t>
            </a:r>
            <a:r>
              <a:rPr lang="en-US" altLang="zh-CN" sz="2000" dirty="0" smtClean="0">
                <a:latin typeface="Times New Roman" panose="02020603050405020304" pitchFamily="18" charset="0"/>
                <a:cs typeface="Times New Roman" panose="02020603050405020304" pitchFamily="18" charset="0"/>
              </a:rPr>
              <a:t>Nearest Neighbors</a:t>
            </a:r>
            <a:r>
              <a:rPr lang="zh-CN" altLang="en-US" sz="2000" dirty="0">
                <a:latin typeface="Times New Roman" panose="02020603050405020304" pitchFamily="18" charset="0"/>
              </a:rPr>
              <a:t>）</a:t>
            </a:r>
            <a:r>
              <a:rPr lang="zh-CN" altLang="en-US" sz="2000" dirty="0" smtClean="0">
                <a:latin typeface="Times New Roman" panose="02020603050405020304" pitchFamily="18" charset="0"/>
              </a:rPr>
              <a:t>是</a:t>
            </a:r>
            <a:r>
              <a:rPr lang="zh-CN" altLang="en-US" sz="2000" dirty="0">
                <a:latin typeface="Times New Roman" panose="02020603050405020304" pitchFamily="18" charset="0"/>
              </a:rPr>
              <a:t>一种典型的非参模型，在近邻算法中，通过以实例的形式存储所有的训练样本，假设有</a:t>
            </a:r>
            <a:r>
              <a:rPr lang="en-US" altLang="zh-CN" sz="2000" dirty="0">
                <a:latin typeface="Times New Roman" panose="02020603050405020304" pitchFamily="18" charset="0"/>
              </a:rPr>
              <a:t>m</a:t>
            </a:r>
            <a:r>
              <a:rPr lang="zh-CN" altLang="en-US" sz="2000" dirty="0">
                <a:latin typeface="Times New Roman" panose="02020603050405020304" pitchFamily="18" charset="0"/>
              </a:rPr>
              <a:t>个训练样本：</a:t>
            </a:r>
            <a:endParaRPr lang="en-US" altLang="zh-CN" sz="2000" dirty="0">
              <a:latin typeface="Times New Roman" panose="02020603050405020304" pitchFamily="18" charset="0"/>
            </a:endParaRPr>
          </a:p>
          <a:p>
            <a:pPr latinLnBrk="1"/>
            <a:endParaRPr lang="en-US" altLang="zh-CN" sz="2000" dirty="0">
              <a:latin typeface="Times New Roman" panose="02020603050405020304" pitchFamily="18" charset="0"/>
            </a:endParaRPr>
          </a:p>
          <a:p>
            <a:pPr latinLnBrk="1"/>
            <a:endParaRPr lang="en-US" altLang="zh-CN" sz="2000" dirty="0">
              <a:latin typeface="Times New Roman" panose="02020603050405020304" pitchFamily="18" charset="0"/>
            </a:endParaRPr>
          </a:p>
          <a:p>
            <a:pPr latinLnBrk="1"/>
            <a:endParaRPr lang="en-US" altLang="zh-CN" sz="2000" dirty="0">
              <a:latin typeface="Times New Roman" panose="02020603050405020304" pitchFamily="18" charset="0"/>
            </a:endParaRPr>
          </a:p>
          <a:p>
            <a:pPr latinLnBrk="1"/>
            <a:r>
              <a:rPr lang="zh-CN" altLang="en-US" sz="2000" dirty="0">
                <a:latin typeface="Times New Roman" panose="02020603050405020304" pitchFamily="18" charset="0"/>
              </a:rPr>
              <a:t>对于一个需要预测的</a:t>
            </a:r>
            <a:r>
              <a:rPr lang="zh-CN" altLang="en-US" sz="2000" dirty="0" smtClean="0">
                <a:latin typeface="Times New Roman" panose="02020603050405020304" pitchFamily="18" charset="0"/>
              </a:rPr>
              <a:t>样本</a:t>
            </a:r>
            <a:r>
              <a:rPr lang="en-US" altLang="zh-CN" sz="2000" dirty="0" smtClean="0">
                <a:latin typeface="Times New Roman" panose="02020603050405020304" pitchFamily="18" charset="0"/>
              </a:rPr>
              <a:t>X</a:t>
            </a:r>
            <a:r>
              <a:rPr lang="zh-CN" altLang="en-US" sz="2000" dirty="0" smtClean="0">
                <a:latin typeface="Times New Roman" panose="02020603050405020304" pitchFamily="18" charset="0"/>
              </a:rPr>
              <a:t>，</a:t>
            </a:r>
            <a:r>
              <a:rPr lang="zh-CN" altLang="en-US" sz="2000" dirty="0">
                <a:latin typeface="Times New Roman" panose="02020603050405020304" pitchFamily="18" charset="0"/>
              </a:rPr>
              <a:t>通过与存储好的训练样本比较，以</a:t>
            </a:r>
            <a:r>
              <a:rPr lang="zh-CN" altLang="en-US" sz="2000" b="1" dirty="0">
                <a:latin typeface="Times New Roman" panose="02020603050405020304" pitchFamily="18" charset="0"/>
              </a:rPr>
              <a:t>特征“距离”最近</a:t>
            </a:r>
            <a:r>
              <a:rPr lang="zh-CN" altLang="en-US" sz="2000" dirty="0">
                <a:latin typeface="Times New Roman" panose="02020603050405020304" pitchFamily="18" charset="0"/>
              </a:rPr>
              <a:t>（</a:t>
            </a:r>
            <a:r>
              <a:rPr lang="zh-CN" altLang="en-US" sz="2000" b="1" dirty="0">
                <a:latin typeface="Times New Roman" panose="02020603050405020304" pitchFamily="18" charset="0"/>
              </a:rPr>
              <a:t>最为相似）的</a:t>
            </a:r>
            <a:r>
              <a:rPr lang="zh-CN" altLang="en-US" sz="2000" dirty="0">
                <a:latin typeface="Times New Roman" panose="02020603050405020304" pitchFamily="18" charset="0"/>
              </a:rPr>
              <a:t>样本的标签作为近邻算法的预测结果</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pPr latinLnBrk="1"/>
            <a:endParaRPr lang="en-US" altLang="zh-CN" sz="2000" dirty="0">
              <a:latin typeface="Times New Roman" panose="02020603050405020304" pitchFamily="18" charset="0"/>
            </a:endParaRPr>
          </a:p>
          <a:p>
            <a:pPr latinLnBrk="1"/>
            <a:r>
              <a:rPr lang="zh-CN" altLang="en-US" sz="2000" dirty="0">
                <a:latin typeface="Times New Roman" panose="02020603050405020304" pitchFamily="18" charset="0"/>
              </a:rPr>
              <a:t>在近邻分类算法中，对于预测的数据，将其与训练样本进行比较，</a:t>
            </a:r>
            <a:r>
              <a:rPr lang="zh-CN" altLang="en-US" sz="2000" b="1" dirty="0">
                <a:latin typeface="Times New Roman" panose="02020603050405020304" pitchFamily="18" charset="0"/>
              </a:rPr>
              <a:t>找到最为相似的</a:t>
            </a:r>
            <a:r>
              <a:rPr lang="en-US" altLang="zh-CN" sz="2000" b="1" dirty="0">
                <a:latin typeface="Times New Roman" panose="02020603050405020304" pitchFamily="18" charset="0"/>
              </a:rPr>
              <a:t>K</a:t>
            </a:r>
            <a:r>
              <a:rPr lang="zh-CN" altLang="en-US" sz="2000" b="1" dirty="0">
                <a:latin typeface="Times New Roman" panose="02020603050405020304" pitchFamily="18" charset="0"/>
              </a:rPr>
              <a:t>个训练样本并以这</a:t>
            </a:r>
            <a:r>
              <a:rPr lang="en-US" altLang="zh-CN" sz="2000" b="1" dirty="0">
                <a:latin typeface="Times New Roman" panose="02020603050405020304" pitchFamily="18" charset="0"/>
              </a:rPr>
              <a:t>K</a:t>
            </a:r>
            <a:r>
              <a:rPr lang="zh-CN" altLang="en-US" sz="2000" b="1" dirty="0">
                <a:latin typeface="Times New Roman" panose="02020603050405020304" pitchFamily="18" charset="0"/>
              </a:rPr>
              <a:t>个训练样本中出现最多的标签作为最终的预测标签。</a:t>
            </a:r>
            <a:endParaRPr lang="en-US" altLang="zh-CN" sz="2000" b="1" dirty="0">
              <a:latin typeface="Times New Roman" panose="02020603050405020304" pitchFamily="18" charset="0"/>
            </a:endParaRPr>
          </a:p>
          <a:p>
            <a:pPr latinLnBrk="1"/>
            <a:endParaRPr lang="zh-CN" altLang="en-US" sz="2000" dirty="0"/>
          </a:p>
          <a:p>
            <a:endParaRPr lang="en-US" altLang="zh-CN" sz="2000" dirty="0"/>
          </a:p>
        </p:txBody>
      </p:sp>
      <p:graphicFrame>
        <p:nvGraphicFramePr>
          <p:cNvPr id="13" name="对象 12"/>
          <p:cNvGraphicFramePr>
            <a:graphicFrameLocks noChangeAspect="1"/>
          </p:cNvGraphicFramePr>
          <p:nvPr>
            <p:extLst>
              <p:ext uri="{D42A27DB-BD31-4B8C-83A1-F6EECF244321}">
                <p14:modId xmlns:p14="http://schemas.microsoft.com/office/powerpoint/2010/main" val="4176688446"/>
              </p:ext>
            </p:extLst>
          </p:nvPr>
        </p:nvGraphicFramePr>
        <p:xfrm>
          <a:off x="1630896" y="2495111"/>
          <a:ext cx="4692744" cy="603353"/>
        </p:xfrm>
        <a:graphic>
          <a:graphicData uri="http://schemas.openxmlformats.org/presentationml/2006/ole">
            <mc:AlternateContent xmlns:mc="http://schemas.openxmlformats.org/markup-compatibility/2006">
              <mc:Choice xmlns:v="urn:schemas-microsoft-com:vml" Requires="v">
                <p:oleObj spid="_x0000_s13395" name="Equation" r:id="rId7" imgW="1777680" imgH="228600" progId="Equation.DSMT4">
                  <p:embed/>
                </p:oleObj>
              </mc:Choice>
              <mc:Fallback>
                <p:oleObj name="Equation" r:id="rId7" imgW="1777680" imgH="228600" progId="Equation.DSMT4">
                  <p:embed/>
                  <p:pic>
                    <p:nvPicPr>
                      <p:cNvPr id="8" name="对象 7"/>
                      <p:cNvPicPr/>
                      <p:nvPr/>
                    </p:nvPicPr>
                    <p:blipFill>
                      <a:blip r:embed="rId8"/>
                      <a:stretch>
                        <a:fillRect/>
                      </a:stretch>
                    </p:blipFill>
                    <p:spPr>
                      <a:xfrm>
                        <a:off x="1630896" y="2495111"/>
                        <a:ext cx="4692744" cy="603353"/>
                      </a:xfrm>
                      <a:prstGeom prst="rect">
                        <a:avLst/>
                      </a:prstGeom>
                    </p:spPr>
                  </p:pic>
                </p:oleObj>
              </mc:Fallback>
            </mc:AlternateContent>
          </a:graphicData>
        </a:graphic>
      </p:graphicFrame>
    </p:spTree>
    <p:extLst>
      <p:ext uri="{BB962C8B-B14F-4D97-AF65-F5344CB8AC3E}">
        <p14:creationId xmlns:p14="http://schemas.microsoft.com/office/powerpoint/2010/main" val="2170263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t>K</a:t>
            </a:r>
            <a:r>
              <a:rPr lang="zh-CN" altLang="en-US" sz="3600" b="1" dirty="0"/>
              <a:t>近邻法算法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13</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近邻分类算法图解</a:t>
            </a:r>
            <a:endParaRPr lang="en-US" altLang="zh-CN" sz="2000"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4377"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pic>
        <p:nvPicPr>
          <p:cNvPr id="11" name="图片 10">
            <a:extLst>
              <a:ext uri="{FF2B5EF4-FFF2-40B4-BE49-F238E27FC236}">
                <a16:creationId xmlns:a16="http://schemas.microsoft.com/office/drawing/2014/main" id="{A51FF9F9-E1EE-474E-B2A3-1B9F35525CB5}"/>
              </a:ext>
            </a:extLst>
          </p:cNvPr>
          <p:cNvPicPr>
            <a:picLocks noChangeAspect="1"/>
          </p:cNvPicPr>
          <p:nvPr/>
        </p:nvPicPr>
        <p:blipFill>
          <a:blip r:embed="rId7"/>
          <a:stretch>
            <a:fillRect/>
          </a:stretch>
        </p:blipFill>
        <p:spPr>
          <a:xfrm>
            <a:off x="653859" y="1989694"/>
            <a:ext cx="4343209" cy="3312000"/>
          </a:xfrm>
          <a:prstGeom prst="rect">
            <a:avLst/>
          </a:prstGeom>
        </p:spPr>
      </p:pic>
      <mc:AlternateContent xmlns:mc="http://schemas.openxmlformats.org/markup-compatibility/2006" xmlns:a14="http://schemas.microsoft.com/office/drawing/2010/main">
        <mc:Choice Requires="a14">
          <p:sp>
            <p:nvSpPr>
              <p:cNvPr id="14" name="云形标注 1">
                <a:extLst>
                  <a:ext uri="{FF2B5EF4-FFF2-40B4-BE49-F238E27FC236}">
                    <a16:creationId xmlns:a16="http://schemas.microsoft.com/office/drawing/2014/main" id="{884DD209-B9FE-4927-97F4-871B4E0854F6}"/>
                  </a:ext>
                </a:extLst>
              </p:cNvPr>
              <p:cNvSpPr/>
              <p:nvPr/>
            </p:nvSpPr>
            <p:spPr>
              <a:xfrm>
                <a:off x="4878328" y="2032126"/>
                <a:ext cx="4218436" cy="2097230"/>
              </a:xfrm>
              <a:prstGeom prst="cloudCallout">
                <a:avLst>
                  <a:gd name="adj1" fmla="val -58130"/>
                  <a:gd name="adj2" fmla="val 43941"/>
                </a:avLst>
              </a:prstGeom>
            </p:spPr>
            <p:style>
              <a:lnRef idx="2">
                <a:schemeClr val="accent5"/>
              </a:lnRef>
              <a:fillRef idx="1">
                <a:schemeClr val="lt1"/>
              </a:fillRef>
              <a:effectRef idx="0">
                <a:schemeClr val="accent5"/>
              </a:effectRef>
              <a:fontRef idx="minor">
                <a:schemeClr val="dk1"/>
              </a:fontRef>
            </p:style>
            <p:txBody>
              <a:bodyPr rtlCol="0" anchor="ctr"/>
              <a:lstStyle/>
              <a:p>
                <a:r>
                  <a:rPr lang="en-US" altLang="zh-CN" sz="2400" dirty="0">
                    <a:solidFill>
                      <a:schemeClr val="tx1"/>
                    </a:solidFill>
                  </a:rPr>
                  <a:t>a</a:t>
                </a:r>
                <a:r>
                  <a:rPr lang="zh-CN" altLang="en-US" sz="2400" dirty="0">
                    <a:solidFill>
                      <a:schemeClr val="tx1"/>
                    </a:solidFill>
                  </a:rPr>
                  <a:t>的</a:t>
                </a:r>
                <a:r>
                  <a:rPr lang="en-US" altLang="zh-CN" sz="2400" dirty="0">
                    <a:solidFill>
                      <a:schemeClr val="tx1"/>
                    </a:solidFill>
                  </a:rPr>
                  <a:t>6</a:t>
                </a:r>
                <a:r>
                  <a:rPr lang="zh-CN" altLang="en-US" sz="2400" dirty="0">
                    <a:solidFill>
                      <a:schemeClr val="tx1"/>
                    </a:solidFill>
                  </a:rPr>
                  <a:t>个近邻样本中，有</a:t>
                </a:r>
                <a:r>
                  <a:rPr lang="en-US" altLang="zh-CN" sz="2400" dirty="0">
                    <a:solidFill>
                      <a:schemeClr val="tx1"/>
                    </a:solidFill>
                  </a:rPr>
                  <a:t>4</a:t>
                </a:r>
                <a:r>
                  <a:rPr lang="zh-CN" altLang="en-US" sz="2400" dirty="0">
                    <a:solidFill>
                      <a:schemeClr val="tx1"/>
                    </a:solidFill>
                  </a:rPr>
                  <a:t>个圆形，</a:t>
                </a:r>
                <a:r>
                  <a:rPr lang="en-US" altLang="zh-CN" sz="2400" dirty="0">
                    <a:solidFill>
                      <a:schemeClr val="tx1"/>
                    </a:solidFill>
                  </a:rPr>
                  <a:t>2</a:t>
                </a:r>
                <a:r>
                  <a:rPr lang="zh-CN" altLang="en-US" sz="2400" dirty="0">
                    <a:solidFill>
                      <a:schemeClr val="tx1"/>
                    </a:solidFill>
                  </a:rPr>
                  <a:t>个三角形，因此</a:t>
                </a:r>
                <a14:m>
                  <m:oMath xmlns:m="http://schemas.openxmlformats.org/officeDocument/2006/math">
                    <m:r>
                      <m:rPr>
                        <m:sty m:val="p"/>
                      </m:rPr>
                      <a:rPr lang="en-US" altLang="zh-CN" sz="2400" b="0" i="0" dirty="0" smtClean="0">
                        <a:solidFill>
                          <a:schemeClr val="tx1"/>
                        </a:solidFill>
                        <a:latin typeface="Cambria Math" panose="02040503050406030204" pitchFamily="18" charset="0"/>
                      </a:rPr>
                      <m:t>a</m:t>
                    </m:r>
                  </m:oMath>
                </a14:m>
                <a:r>
                  <a:rPr lang="zh-CN" altLang="en-US" sz="2400" dirty="0">
                    <a:solidFill>
                      <a:schemeClr val="tx1"/>
                    </a:solidFill>
                  </a:rPr>
                  <a:t>的标签为圆形</a:t>
                </a:r>
              </a:p>
            </p:txBody>
          </p:sp>
        </mc:Choice>
        <mc:Fallback xmlns="">
          <p:sp>
            <p:nvSpPr>
              <p:cNvPr id="14" name="云形标注 1">
                <a:extLst>
                  <a:ext uri="{FF2B5EF4-FFF2-40B4-BE49-F238E27FC236}">
                    <a16:creationId xmlns:a16="http://schemas.microsoft.com/office/drawing/2014/main" id="{884DD209-B9FE-4927-97F4-871B4E0854F6}"/>
                  </a:ext>
                </a:extLst>
              </p:cNvPr>
              <p:cNvSpPr>
                <a:spLocks noRot="1" noChangeAspect="1" noMove="1" noResize="1" noEditPoints="1" noAdjustHandles="1" noChangeArrowheads="1" noChangeShapeType="1" noTextEdit="1"/>
              </p:cNvSpPr>
              <p:nvPr/>
            </p:nvSpPr>
            <p:spPr>
              <a:xfrm>
                <a:off x="4878328" y="2032126"/>
                <a:ext cx="4218436" cy="2097230"/>
              </a:xfrm>
              <a:prstGeom prst="cloudCallout">
                <a:avLst>
                  <a:gd name="adj1" fmla="val -58130"/>
                  <a:gd name="adj2" fmla="val 43941"/>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73635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t>K</a:t>
            </a:r>
            <a:r>
              <a:rPr lang="zh-CN" altLang="en-US" sz="3600" b="1" dirty="0" smtClean="0"/>
              <a:t>近邻算法</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14</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近邻分类算法的流程</a:t>
            </a:r>
            <a:endParaRPr lang="en-US" altLang="zh-CN" sz="2000"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5402"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sp>
        <p:nvSpPr>
          <p:cNvPr id="10" name="内容占位符 2">
            <a:extLst>
              <a:ext uri="{FF2B5EF4-FFF2-40B4-BE49-F238E27FC236}">
                <a16:creationId xmlns:a16="http://schemas.microsoft.com/office/drawing/2014/main" id="{64C0B91C-A094-4D7D-9021-63E1E94F623C}"/>
              </a:ext>
            </a:extLst>
          </p:cNvPr>
          <p:cNvSpPr>
            <a:spLocks noGrp="1"/>
          </p:cNvSpPr>
          <p:nvPr>
            <p:ph idx="1"/>
          </p:nvPr>
        </p:nvSpPr>
        <p:spPr>
          <a:xfrm>
            <a:off x="295275" y="1745046"/>
            <a:ext cx="9624060" cy="4990084"/>
          </a:xfrm>
        </p:spPr>
        <p:txBody>
          <a:bodyPr>
            <a:noAutofit/>
          </a:bodyPr>
          <a:lstStyle/>
          <a:p>
            <a:pPr marL="390525" lvl="1" indent="-390525" latinLnBrk="1">
              <a:lnSpc>
                <a:spcPct val="100000"/>
              </a:lnSpc>
              <a:buSzPct val="50000"/>
              <a:buFont typeface="Wingdings" panose="05000000000000000000" pitchFamily="2" charset="2"/>
              <a:buChar char="l"/>
            </a:pPr>
            <a:r>
              <a:rPr lang="zh-CN" altLang="en-US" sz="2000" dirty="0">
                <a:latin typeface="Times New Roman" panose="02020603050405020304" pitchFamily="18" charset="0"/>
              </a:rPr>
              <a:t>确定</a:t>
            </a:r>
            <a:r>
              <a:rPr lang="en-US" altLang="zh-CN" sz="2000" dirty="0">
                <a:latin typeface="Times New Roman" panose="02020603050405020304" pitchFamily="18" charset="0"/>
              </a:rPr>
              <a:t>K</a:t>
            </a:r>
            <a:r>
              <a:rPr lang="zh-CN" altLang="en-US" sz="2000" dirty="0">
                <a:latin typeface="Times New Roman" panose="02020603050405020304" pitchFamily="18" charset="0"/>
              </a:rPr>
              <a:t>的大小和计算相似度（距离）的方法</a:t>
            </a:r>
            <a:endParaRPr lang="en-US" altLang="zh-CN" sz="2000" dirty="0">
              <a:latin typeface="Times New Roman" panose="02020603050405020304" pitchFamily="18" charset="0"/>
            </a:endParaRPr>
          </a:p>
          <a:p>
            <a:pPr marL="390525" lvl="1" indent="-390525" latinLnBrk="1">
              <a:lnSpc>
                <a:spcPct val="100000"/>
              </a:lnSpc>
              <a:buClr>
                <a:srgbClr val="2965AB"/>
              </a:buClr>
              <a:buSzPct val="50000"/>
              <a:buFont typeface="Arial" panose="020B0604020202020204" pitchFamily="34" charset="0"/>
              <a:buChar char="•"/>
            </a:pPr>
            <a:endParaRPr lang="zh-CN" altLang="en-US" sz="2000" dirty="0">
              <a:latin typeface="Times New Roman" panose="02020603050405020304" pitchFamily="18" charset="0"/>
            </a:endParaRPr>
          </a:p>
          <a:p>
            <a:pPr marL="390525" lvl="1" indent="-390525" latinLnBrk="1">
              <a:buSzPct val="50000"/>
              <a:buFont typeface="Wingdings" panose="05000000000000000000" pitchFamily="2" charset="2"/>
              <a:buChar char="l"/>
            </a:pPr>
            <a:r>
              <a:rPr lang="zh-CN" altLang="en-US" sz="2000" dirty="0">
                <a:latin typeface="Times New Roman" panose="02020603050405020304" pitchFamily="18" charset="0"/>
              </a:rPr>
              <a:t>从训练样本中找到</a:t>
            </a:r>
            <a:r>
              <a:rPr lang="en-US" altLang="zh-CN" sz="2000" dirty="0">
                <a:latin typeface="Times New Roman" panose="02020603050405020304" pitchFamily="18" charset="0"/>
              </a:rPr>
              <a:t>K</a:t>
            </a:r>
            <a:r>
              <a:rPr lang="zh-CN" altLang="en-US" sz="2000" dirty="0">
                <a:latin typeface="Times New Roman" panose="02020603050405020304" pitchFamily="18" charset="0"/>
              </a:rPr>
              <a:t>个与测试样本“最近” 的样本</a:t>
            </a:r>
            <a:endParaRPr lang="en-US" altLang="zh-CN" sz="2000" dirty="0">
              <a:latin typeface="Times New Roman" panose="02020603050405020304" pitchFamily="18" charset="0"/>
            </a:endParaRPr>
          </a:p>
          <a:p>
            <a:pPr marL="390525" lvl="1" indent="-390525" latinLnBrk="1">
              <a:buClr>
                <a:srgbClr val="2965AB"/>
              </a:buClr>
              <a:buSzPct val="50000"/>
              <a:buFont typeface="Wingdings" panose="05000000000000000000" pitchFamily="2" charset="2"/>
              <a:buChar char="l"/>
            </a:pPr>
            <a:endParaRPr lang="zh-CN" altLang="en-US" sz="2000" dirty="0">
              <a:latin typeface="Times New Roman" panose="02020603050405020304" pitchFamily="18" charset="0"/>
            </a:endParaRPr>
          </a:p>
          <a:p>
            <a:pPr marL="390525" lvl="1" indent="-390525" latinLnBrk="1">
              <a:buSzPct val="50000"/>
              <a:buFont typeface="Wingdings" panose="05000000000000000000" pitchFamily="2" charset="2"/>
              <a:buChar char="l"/>
            </a:pPr>
            <a:r>
              <a:rPr lang="zh-CN" altLang="en-US" sz="2000" dirty="0">
                <a:latin typeface="Times New Roman" panose="02020603050405020304" pitchFamily="18" charset="0"/>
              </a:rPr>
              <a:t>根据这</a:t>
            </a:r>
            <a:r>
              <a:rPr lang="en-US" altLang="zh-CN" sz="2000" dirty="0">
                <a:latin typeface="Times New Roman" panose="02020603050405020304" pitchFamily="18" charset="0"/>
              </a:rPr>
              <a:t>K</a:t>
            </a:r>
            <a:r>
              <a:rPr lang="zh-CN" altLang="en-US" sz="2000" dirty="0">
                <a:latin typeface="Times New Roman" panose="02020603050405020304" pitchFamily="18" charset="0"/>
              </a:rPr>
              <a:t>个训练样本的类别，通过多数投票的方式来确定测试样本的类别</a:t>
            </a:r>
          </a:p>
          <a:p>
            <a:pPr lvl="1">
              <a:lnSpc>
                <a:spcPct val="100000"/>
              </a:lnSpc>
              <a:buClr>
                <a:srgbClr val="2965AB"/>
              </a:buClr>
              <a:buSzPct val="50000"/>
              <a:buFont typeface="Wingdings" charset="2"/>
              <a:buChar char="l"/>
            </a:pPr>
            <a:endParaRPr lang="zh-CN" altLang="en-US" sz="2400" dirty="0"/>
          </a:p>
        </p:txBody>
      </p:sp>
    </p:spTree>
    <p:extLst>
      <p:ext uri="{BB962C8B-B14F-4D97-AF65-F5344CB8AC3E}">
        <p14:creationId xmlns:p14="http://schemas.microsoft.com/office/powerpoint/2010/main" val="1326321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t>K</a:t>
            </a:r>
            <a:r>
              <a:rPr lang="zh-CN" altLang="en-US" sz="3600" b="1" dirty="0" smtClean="0"/>
              <a:t>近邻算法</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15</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电影分类案例</a:t>
            </a:r>
            <a:endParaRPr lang="en-US" altLang="zh-CN" sz="2000"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6426"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sp>
        <p:nvSpPr>
          <p:cNvPr id="11" name="内容占位符 2">
            <a:extLst>
              <a:ext uri="{FF2B5EF4-FFF2-40B4-BE49-F238E27FC236}">
                <a16:creationId xmlns:a16="http://schemas.microsoft.com/office/drawing/2014/main" id="{CD8EF76A-3DA1-47DC-96A5-CE21E4364E0E}"/>
              </a:ext>
            </a:extLst>
          </p:cNvPr>
          <p:cNvSpPr>
            <a:spLocks noGrp="1"/>
          </p:cNvSpPr>
          <p:nvPr>
            <p:ph idx="1"/>
          </p:nvPr>
        </p:nvSpPr>
        <p:spPr>
          <a:xfrm>
            <a:off x="478816" y="1643281"/>
            <a:ext cx="9624060" cy="4990084"/>
          </a:xfrm>
        </p:spPr>
        <p:txBody>
          <a:bodyPr>
            <a:normAutofit/>
          </a:bodyPr>
          <a:lstStyle/>
          <a:p>
            <a:r>
              <a:rPr lang="zh-CN" altLang="en-US" sz="2000" dirty="0">
                <a:solidFill>
                  <a:srgbClr val="333333"/>
                </a:solidFill>
                <a:latin typeface="Times New Roman" panose="02020603050405020304" pitchFamily="18" charset="0"/>
              </a:rPr>
              <a:t>响应（</a:t>
            </a:r>
            <a:r>
              <a:rPr lang="en-US" altLang="zh-CN" sz="2000" dirty="0">
                <a:solidFill>
                  <a:srgbClr val="333333"/>
                </a:solidFill>
                <a:latin typeface="Times New Roman" panose="02020603050405020304" pitchFamily="18" charset="0"/>
              </a:rPr>
              <a:t>y)</a:t>
            </a:r>
            <a:r>
              <a:rPr lang="zh-CN" altLang="en-US" sz="2000" dirty="0">
                <a:solidFill>
                  <a:srgbClr val="333333"/>
                </a:solidFill>
                <a:latin typeface="Times New Roman" panose="02020603050405020304" pitchFamily="18" charset="0"/>
              </a:rPr>
              <a:t>：电影类型</a:t>
            </a:r>
            <a:endParaRPr lang="en-US" altLang="zh-CN" sz="2000" dirty="0">
              <a:solidFill>
                <a:srgbClr val="333333"/>
              </a:solidFill>
              <a:latin typeface="Times New Roman" panose="02020603050405020304" pitchFamily="18" charset="0"/>
            </a:endParaRPr>
          </a:p>
          <a:p>
            <a:r>
              <a:rPr lang="zh-CN" altLang="en-US" sz="2000" dirty="0">
                <a:solidFill>
                  <a:srgbClr val="333333"/>
                </a:solidFill>
                <a:latin typeface="Times New Roman" panose="02020603050405020304" pitchFamily="18" charset="0"/>
              </a:rPr>
              <a:t>特征</a:t>
            </a:r>
            <a:r>
              <a:rPr lang="en-US" altLang="zh-CN" sz="2000" dirty="0">
                <a:solidFill>
                  <a:srgbClr val="333333"/>
                </a:solidFill>
                <a:latin typeface="Times New Roman" panose="02020603050405020304" pitchFamily="18" charset="0"/>
              </a:rPr>
              <a:t>(x)</a:t>
            </a:r>
            <a:r>
              <a:rPr lang="zh-CN" altLang="en-US" sz="2000" dirty="0">
                <a:solidFill>
                  <a:srgbClr val="333333"/>
                </a:solidFill>
                <a:latin typeface="Times New Roman" panose="02020603050405020304" pitchFamily="18" charset="0"/>
              </a:rPr>
              <a:t>：打斗镜头数、接吻镜头数</a:t>
            </a:r>
          </a:p>
          <a:p>
            <a:endParaRPr lang="zh-CN" altLang="en-US" sz="2400" dirty="0"/>
          </a:p>
        </p:txBody>
      </p:sp>
      <p:pic>
        <p:nvPicPr>
          <p:cNvPr id="12" name="Picture 9" descr="表格">
            <a:extLst>
              <a:ext uri="{FF2B5EF4-FFF2-40B4-BE49-F238E27FC236}">
                <a16:creationId xmlns:a16="http://schemas.microsoft.com/office/drawing/2014/main" id="{53C0F468-1FFE-49DB-9946-2F3B786A9E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836" y="2612455"/>
            <a:ext cx="8207142" cy="341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162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t>K</a:t>
            </a:r>
            <a:r>
              <a:rPr lang="zh-CN" altLang="en-US" sz="3600" b="1" dirty="0" smtClean="0"/>
              <a:t>近邻算法</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16</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距离最小的电影属性</a:t>
            </a:r>
            <a:endParaRPr lang="en-US" altLang="zh-CN" sz="2000"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7450"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sp>
        <p:nvSpPr>
          <p:cNvPr id="13" name="内容占位符 2">
            <a:extLst>
              <a:ext uri="{FF2B5EF4-FFF2-40B4-BE49-F238E27FC236}">
                <a16:creationId xmlns:a16="http://schemas.microsoft.com/office/drawing/2014/main" id="{45AA7DE5-390B-441E-A462-7DECC0F923BD}"/>
              </a:ext>
            </a:extLst>
          </p:cNvPr>
          <p:cNvSpPr>
            <a:spLocks noGrp="1"/>
          </p:cNvSpPr>
          <p:nvPr>
            <p:ph idx="1"/>
          </p:nvPr>
        </p:nvSpPr>
        <p:spPr>
          <a:xfrm>
            <a:off x="327672" y="1730424"/>
            <a:ext cx="9624060" cy="4990084"/>
          </a:xfrm>
        </p:spPr>
        <p:txBody>
          <a:bodyPr/>
          <a:lstStyle/>
          <a:p>
            <a:r>
              <a:rPr lang="zh-CN" altLang="en-US" sz="2000" dirty="0" smtClean="0">
                <a:solidFill>
                  <a:srgbClr val="333333"/>
                </a:solidFill>
                <a:latin typeface="华文细黑" panose="02010600040101010101" pitchFamily="2" charset="-122"/>
                <a:ea typeface="华文细黑" panose="02010600040101010101" pitchFamily="2" charset="-122"/>
              </a:rPr>
              <a:t>已知</a:t>
            </a:r>
            <a:r>
              <a:rPr lang="zh-CN" altLang="en-US" sz="2000" dirty="0">
                <a:solidFill>
                  <a:srgbClr val="333333"/>
                </a:solidFill>
                <a:latin typeface="华文细黑" panose="02010600040101010101" pitchFamily="2" charset="-122"/>
                <a:ea typeface="华文细黑" panose="02010600040101010101" pitchFamily="2" charset="-122"/>
              </a:rPr>
              <a:t>电影与未知电影的距离</a:t>
            </a:r>
          </a:p>
          <a:p>
            <a:endParaRPr lang="zh-CN" altLang="en-US" sz="2000" dirty="0"/>
          </a:p>
        </p:txBody>
      </p:sp>
      <p:pic>
        <p:nvPicPr>
          <p:cNvPr id="14" name="Picture 10" descr="距离">
            <a:extLst>
              <a:ext uri="{FF2B5EF4-FFF2-40B4-BE49-F238E27FC236}">
                <a16:creationId xmlns:a16="http://schemas.microsoft.com/office/drawing/2014/main" id="{B13F0A88-A48A-402E-82E6-FDEC58CE71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222" y="2348278"/>
            <a:ext cx="7351075" cy="437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333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t>K</a:t>
            </a:r>
            <a:r>
              <a:rPr lang="zh-CN" altLang="en-US" sz="3600" b="1" dirty="0" smtClean="0"/>
              <a:t>近邻算法</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17</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dirty="0"/>
              <a:t>KNN</a:t>
            </a:r>
            <a:r>
              <a:rPr lang="zh-CN" altLang="en-US" sz="2800" dirty="0"/>
              <a:t>算法示例：手写数字识别</a:t>
            </a:r>
            <a:endParaRPr lang="en-US" altLang="zh-CN" sz="2000"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8474"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sp>
        <p:nvSpPr>
          <p:cNvPr id="11" name="内容占位符 2">
            <a:extLst>
              <a:ext uri="{FF2B5EF4-FFF2-40B4-BE49-F238E27FC236}">
                <a16:creationId xmlns:a16="http://schemas.microsoft.com/office/drawing/2014/main" id="{CD8EF76A-3DA1-47DC-96A5-CE21E4364E0E}"/>
              </a:ext>
            </a:extLst>
          </p:cNvPr>
          <p:cNvSpPr>
            <a:spLocks noGrp="1"/>
          </p:cNvSpPr>
          <p:nvPr>
            <p:ph idx="1"/>
          </p:nvPr>
        </p:nvSpPr>
        <p:spPr>
          <a:xfrm>
            <a:off x="406811" y="1717903"/>
            <a:ext cx="9624060" cy="4990084"/>
          </a:xfrm>
        </p:spPr>
        <p:txBody>
          <a:bodyPr>
            <a:normAutofit/>
          </a:bodyPr>
          <a:lstStyle/>
          <a:p>
            <a:r>
              <a:rPr lang="zh-CN" altLang="en-US" sz="2000" dirty="0">
                <a:solidFill>
                  <a:srgbClr val="333333"/>
                </a:solidFill>
                <a:latin typeface="华文细黑" panose="02010600040101010101" pitchFamily="2" charset="-122"/>
                <a:ea typeface="华文细黑" panose="02010600040101010101" pitchFamily="2" charset="-122"/>
              </a:rPr>
              <a:t>以手写数字识别为例，对于测试集，就是看它长的像训练集的那个</a:t>
            </a:r>
          </a:p>
          <a:p>
            <a:endParaRPr lang="zh-CN" altLang="en-US" sz="2000" dirty="0"/>
          </a:p>
        </p:txBody>
      </p:sp>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4050" y="2136002"/>
            <a:ext cx="8196966" cy="3479287"/>
          </a:xfrm>
          <a:prstGeom prst="rect">
            <a:avLst/>
          </a:prstGeom>
        </p:spPr>
      </p:pic>
    </p:spTree>
    <p:extLst>
      <p:ext uri="{BB962C8B-B14F-4D97-AF65-F5344CB8AC3E}">
        <p14:creationId xmlns:p14="http://schemas.microsoft.com/office/powerpoint/2010/main" val="250873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t>K</a:t>
            </a:r>
            <a:r>
              <a:rPr lang="zh-CN" altLang="en-US" sz="3600" b="1" dirty="0" smtClean="0"/>
              <a:t>近邻算法</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18</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图像数据表征</a:t>
            </a:r>
            <a:endParaRPr lang="en-US" altLang="zh-CN" sz="2000"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9498"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sp>
        <p:nvSpPr>
          <p:cNvPr id="13" name="内容占位符 2">
            <a:extLst>
              <a:ext uri="{FF2B5EF4-FFF2-40B4-BE49-F238E27FC236}">
                <a16:creationId xmlns:a16="http://schemas.microsoft.com/office/drawing/2014/main" id="{85F5B86F-6031-42AB-99A3-51A473B26F6A}"/>
              </a:ext>
            </a:extLst>
          </p:cNvPr>
          <p:cNvSpPr>
            <a:spLocks noGrp="1"/>
          </p:cNvSpPr>
          <p:nvPr>
            <p:ph idx="1"/>
          </p:nvPr>
        </p:nvSpPr>
        <p:spPr>
          <a:xfrm>
            <a:off x="321568" y="1722059"/>
            <a:ext cx="10669978" cy="4731946"/>
          </a:xfrm>
        </p:spPr>
        <p:txBody>
          <a:bodyPr>
            <a:normAutofit/>
          </a:bodyPr>
          <a:lstStyle/>
          <a:p>
            <a:r>
              <a:rPr lang="zh-CN" altLang="en-US" sz="2000" dirty="0"/>
              <a:t>像素转换成一个矩阵，进而转换成向量，然后</a:t>
            </a:r>
            <a:r>
              <a:rPr lang="zh-CN" altLang="en-US" sz="2000" dirty="0" smtClean="0"/>
              <a:t>计算要预测样本</a:t>
            </a:r>
            <a:r>
              <a:rPr lang="zh-CN" altLang="en-US" sz="2000" dirty="0"/>
              <a:t>与训练集那个“距离”最近</a:t>
            </a:r>
            <a:endParaRPr lang="en-US" altLang="zh-CN" sz="20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r>
              <a:rPr lang="zh-CN" altLang="en-US" sz="1600" dirty="0" smtClean="0"/>
              <a:t>更</a:t>
            </a:r>
            <a:r>
              <a:rPr lang="zh-CN" altLang="en-US" sz="1600" dirty="0"/>
              <a:t>专业的图像处理，超出了本课程授课范围</a:t>
            </a:r>
            <a:endParaRPr lang="en-US" altLang="zh-CN" sz="1600" dirty="0"/>
          </a:p>
          <a:p>
            <a:endParaRPr lang="en-US" altLang="zh-CN" sz="2400" dirty="0"/>
          </a:p>
          <a:p>
            <a:endParaRPr lang="zh-CN" altLang="en-US" sz="2400" dirty="0"/>
          </a:p>
        </p:txBody>
      </p:sp>
      <p:pic>
        <p:nvPicPr>
          <p:cNvPr id="14" name="图片 13">
            <a:extLst>
              <a:ext uri="{FF2B5EF4-FFF2-40B4-BE49-F238E27FC236}">
                <a16:creationId xmlns:a16="http://schemas.microsoft.com/office/drawing/2014/main" id="{B99A61A0-1BA8-4F75-AAD1-F7FF3CB5F6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221" y="2377914"/>
            <a:ext cx="1445720" cy="3490885"/>
          </a:xfrm>
          <a:prstGeom prst="rect">
            <a:avLst/>
          </a:prstGeom>
        </p:spPr>
      </p:pic>
      <p:pic>
        <p:nvPicPr>
          <p:cNvPr id="15" name="图片 14">
            <a:extLst>
              <a:ext uri="{FF2B5EF4-FFF2-40B4-BE49-F238E27FC236}">
                <a16:creationId xmlns:a16="http://schemas.microsoft.com/office/drawing/2014/main" id="{F53C67FF-6ADB-44E5-AA07-2A2FA4F6A9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1553" y="2366693"/>
            <a:ext cx="1450273" cy="3534162"/>
          </a:xfrm>
          <a:prstGeom prst="rect">
            <a:avLst/>
          </a:prstGeom>
        </p:spPr>
      </p:pic>
      <p:pic>
        <p:nvPicPr>
          <p:cNvPr id="16" name="图片 15">
            <a:extLst>
              <a:ext uri="{FF2B5EF4-FFF2-40B4-BE49-F238E27FC236}">
                <a16:creationId xmlns:a16="http://schemas.microsoft.com/office/drawing/2014/main" id="{C8631C1C-7F8F-4EC1-818E-E0EC30F979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35498" y="2268918"/>
            <a:ext cx="1441359" cy="3631938"/>
          </a:xfrm>
          <a:prstGeom prst="rect">
            <a:avLst/>
          </a:prstGeom>
        </p:spPr>
      </p:pic>
      <p:pic>
        <p:nvPicPr>
          <p:cNvPr id="17" name="图片 16">
            <a:extLst>
              <a:ext uri="{FF2B5EF4-FFF2-40B4-BE49-F238E27FC236}">
                <a16:creationId xmlns:a16="http://schemas.microsoft.com/office/drawing/2014/main" id="{0F4F6107-C549-4BF4-A87D-CD3667AE154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00507" y="2300127"/>
            <a:ext cx="1423134" cy="3568672"/>
          </a:xfrm>
          <a:prstGeom prst="rect">
            <a:avLst/>
          </a:prstGeom>
        </p:spPr>
      </p:pic>
    </p:spTree>
    <p:extLst>
      <p:ext uri="{BB962C8B-B14F-4D97-AF65-F5344CB8AC3E}">
        <p14:creationId xmlns:p14="http://schemas.microsoft.com/office/powerpoint/2010/main" val="425914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t>K</a:t>
            </a:r>
            <a:r>
              <a:rPr lang="zh-CN" altLang="en-US" sz="3600" b="1" dirty="0"/>
              <a:t>近邻算法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19</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距离的定义</a:t>
            </a:r>
            <a:endParaRPr lang="en-US" altLang="zh-CN" sz="2000"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20522"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8" name="内容占位符 2">
                <a:extLst>
                  <a:ext uri="{FF2B5EF4-FFF2-40B4-BE49-F238E27FC236}">
                    <a16:creationId xmlns:a16="http://schemas.microsoft.com/office/drawing/2014/main" id="{64C0B91C-A094-4D7D-9021-63E1E94F623C}"/>
                  </a:ext>
                </a:extLst>
              </p:cNvPr>
              <p:cNvSpPr>
                <a:spLocks noGrp="1"/>
              </p:cNvSpPr>
              <p:nvPr>
                <p:ph idx="1"/>
              </p:nvPr>
            </p:nvSpPr>
            <p:spPr>
              <a:xfrm>
                <a:off x="952408" y="1747400"/>
                <a:ext cx="9288645" cy="4463437"/>
              </a:xfrm>
            </p:spPr>
            <p:txBody>
              <a:bodyPr>
                <a:noAutofit/>
              </a:bodyPr>
              <a:lstStyle/>
              <a:p>
                <a:pPr>
                  <a:lnSpc>
                    <a:spcPct val="100000"/>
                  </a:lnSpc>
                  <a:buClr>
                    <a:srgbClr val="2965AB"/>
                  </a:buClr>
                  <a:buSzPct val="50000"/>
                  <a:buFont typeface="Wingdings" charset="2"/>
                  <a:buChar char="l"/>
                </a:pPr>
                <a:r>
                  <a:rPr lang="zh-CN" altLang="en-US" sz="2000" dirty="0">
                    <a:cs typeface="Microsoft YaHei Light" charset="-122"/>
                  </a:rPr>
                  <a:t>常用的距离包括</a:t>
                </a:r>
                <a:r>
                  <a:rPr lang="zh-CN" altLang="en-US" sz="2000" dirty="0">
                    <a:latin typeface="微软雅黑" panose="020B0503020204020204" pitchFamily="34" charset="-122"/>
                    <a:ea typeface="微软雅黑" panose="020B0503020204020204" pitchFamily="34" charset="-122"/>
                    <a:cs typeface="Microsoft YaHei Light" charset="-122"/>
                  </a:rPr>
                  <a:t>：</a:t>
                </a:r>
                <a:endParaRPr lang="en-US" altLang="zh-CN" sz="2000" dirty="0">
                  <a:latin typeface="微软雅黑" panose="020B0503020204020204" pitchFamily="34" charset="-122"/>
                  <a:ea typeface="微软雅黑" panose="020B0503020204020204" pitchFamily="34" charset="-122"/>
                  <a:cs typeface="Microsoft YaHei Light" charset="-122"/>
                </a:endParaRPr>
              </a:p>
              <a:p>
                <a:pPr marL="0" indent="0">
                  <a:lnSpc>
                    <a:spcPct val="100000"/>
                  </a:lnSpc>
                  <a:buClr>
                    <a:srgbClr val="2965AB"/>
                  </a:buClr>
                  <a:buSzPct val="50000"/>
                  <a:buNone/>
                </a:pPr>
                <a:endParaRPr lang="en-AU" altLang="zh-CN" sz="2000" dirty="0">
                  <a:latin typeface="微软雅黑" panose="020B0503020204020204" pitchFamily="34" charset="-122"/>
                  <a:ea typeface="微软雅黑" panose="020B0503020204020204" pitchFamily="34" charset="-122"/>
                  <a:cs typeface="Microsoft YaHei Light" charset="-122"/>
                </a:endParaRPr>
              </a:p>
              <a:p>
                <a:pPr lvl="1">
                  <a:buClr>
                    <a:srgbClr val="2965AB"/>
                  </a:buClr>
                  <a:defRPr/>
                </a:pPr>
                <a:r>
                  <a:rPr lang="zh-CN" altLang="en-US" sz="2000" dirty="0"/>
                  <a:t>闵可夫斯基距离</a:t>
                </a:r>
                <a:endParaRPr lang="en-AU" altLang="zh-CN" sz="2000" dirty="0"/>
              </a:p>
              <a:p>
                <a:pPr marL="0" lvl="0" indent="0">
                  <a:buNone/>
                  <a:defRPr/>
                </a:pPr>
                <a14:m>
                  <m:oMathPara xmlns:m="http://schemas.openxmlformats.org/officeDocument/2006/math">
                    <m:oMathParaPr>
                      <m:jc m:val="centerGroup"/>
                    </m:oMathParaPr>
                    <m:oMath xmlns:m="http://schemas.openxmlformats.org/officeDocument/2006/math">
                      <m:r>
                        <a:rPr lang="en-AU" altLang="zh-CN" sz="2000" i="1" smtClean="0">
                          <a:highlight>
                            <a:srgbClr val="FFFFFF"/>
                          </a:highlight>
                          <a:latin typeface="Cambria Math" panose="02040503050406030204" pitchFamily="18" charset="0"/>
                          <a:ea typeface="微软雅黑" panose="020B0503020204020204" pitchFamily="34" charset="-122"/>
                        </a:rPr>
                        <m:t>𝑑</m:t>
                      </m:r>
                      <m:d>
                        <m:dPr>
                          <m:ctrlPr>
                            <a:rPr lang="en-AU" altLang="zh-CN" sz="2000" i="1">
                              <a:highlight>
                                <a:srgbClr val="FFFFFF"/>
                              </a:highlight>
                              <a:latin typeface="Cambria Math" panose="02040503050406030204" pitchFamily="18" charset="0"/>
                              <a:ea typeface="微软雅黑" panose="020B0503020204020204" pitchFamily="34" charset="-122"/>
                            </a:rPr>
                          </m:ctrlPr>
                        </m:dPr>
                        <m:e>
                          <m:sSub>
                            <m:sSubPr>
                              <m:ctrlPr>
                                <a:rPr lang="en-AU" altLang="zh-CN" sz="2000" i="1">
                                  <a:highlight>
                                    <a:srgbClr val="FFFFFF"/>
                                  </a:highlight>
                                  <a:latin typeface="Cambria Math" panose="02040503050406030204" pitchFamily="18" charset="0"/>
                                  <a:ea typeface="微软雅黑" panose="020B0503020204020204" pitchFamily="34" charset="-122"/>
                                </a:rPr>
                              </m:ctrlPr>
                            </m:sSubPr>
                            <m:e>
                              <m:r>
                                <a:rPr lang="en-AU" altLang="zh-CN" sz="2000" b="1" i="1">
                                  <a:highlight>
                                    <a:srgbClr val="FFFFFF"/>
                                  </a:highlight>
                                  <a:latin typeface="Cambria Math" panose="02040503050406030204" pitchFamily="18" charset="0"/>
                                  <a:ea typeface="微软雅黑" panose="020B0503020204020204" pitchFamily="34" charset="-122"/>
                                </a:rPr>
                                <m:t>𝒙</m:t>
                              </m:r>
                            </m:e>
                            <m:sub>
                              <m:r>
                                <a:rPr lang="en-AU" altLang="zh-CN" sz="2000" i="1">
                                  <a:highlight>
                                    <a:srgbClr val="FFFFFF"/>
                                  </a:highlight>
                                  <a:latin typeface="Cambria Math" panose="02040503050406030204" pitchFamily="18" charset="0"/>
                                  <a:ea typeface="微软雅黑" panose="020B0503020204020204" pitchFamily="34" charset="-122"/>
                                </a:rPr>
                                <m:t>1</m:t>
                              </m:r>
                            </m:sub>
                          </m:sSub>
                          <m:r>
                            <a:rPr lang="en-AU" altLang="zh-CN" sz="2000" i="1">
                              <a:highlight>
                                <a:srgbClr val="FFFFFF"/>
                              </a:highlight>
                              <a:latin typeface="Cambria Math" panose="02040503050406030204" pitchFamily="18" charset="0"/>
                              <a:ea typeface="微软雅黑" panose="020B0503020204020204" pitchFamily="34" charset="-122"/>
                            </a:rPr>
                            <m:t>,</m:t>
                          </m:r>
                          <m:sSub>
                            <m:sSubPr>
                              <m:ctrlPr>
                                <a:rPr lang="en-AU" altLang="zh-CN" sz="2000" i="1">
                                  <a:highlight>
                                    <a:srgbClr val="FFFFFF"/>
                                  </a:highlight>
                                  <a:latin typeface="Cambria Math" panose="02040503050406030204" pitchFamily="18" charset="0"/>
                                  <a:ea typeface="微软雅黑" panose="020B0503020204020204" pitchFamily="34" charset="-122"/>
                                </a:rPr>
                              </m:ctrlPr>
                            </m:sSubPr>
                            <m:e>
                              <m:r>
                                <a:rPr lang="en-AU" altLang="zh-CN" sz="2000" b="1" i="1">
                                  <a:highlight>
                                    <a:srgbClr val="FFFFFF"/>
                                  </a:highlight>
                                  <a:latin typeface="Cambria Math" panose="02040503050406030204" pitchFamily="18" charset="0"/>
                                  <a:ea typeface="微软雅黑" panose="020B0503020204020204" pitchFamily="34" charset="-122"/>
                                </a:rPr>
                                <m:t>𝒙</m:t>
                              </m:r>
                            </m:e>
                            <m:sub>
                              <m:r>
                                <a:rPr lang="en-AU" altLang="zh-CN" sz="2000" i="1">
                                  <a:highlight>
                                    <a:srgbClr val="FFFFFF"/>
                                  </a:highlight>
                                  <a:latin typeface="Cambria Math" panose="02040503050406030204" pitchFamily="18" charset="0"/>
                                  <a:ea typeface="微软雅黑" panose="020B0503020204020204" pitchFamily="34" charset="-122"/>
                                </a:rPr>
                                <m:t>2</m:t>
                              </m:r>
                            </m:sub>
                          </m:sSub>
                        </m:e>
                      </m:d>
                      <m:r>
                        <a:rPr lang="en-AU" altLang="zh-CN" sz="2000" i="1">
                          <a:highlight>
                            <a:srgbClr val="FFFFFF"/>
                          </a:highlight>
                          <a:latin typeface="Cambria Math" panose="02040503050406030204" pitchFamily="18" charset="0"/>
                          <a:ea typeface="微软雅黑" panose="020B0503020204020204" pitchFamily="34" charset="-122"/>
                        </a:rPr>
                        <m:t>=</m:t>
                      </m:r>
                      <m:sSup>
                        <m:sSupPr>
                          <m:ctrlPr>
                            <a:rPr lang="en-AU" altLang="zh-CN" sz="2000" i="1">
                              <a:highlight>
                                <a:srgbClr val="FFFFFF"/>
                              </a:highlight>
                              <a:latin typeface="Cambria Math" panose="02040503050406030204" pitchFamily="18" charset="0"/>
                            </a:rPr>
                          </m:ctrlPr>
                        </m:sSupPr>
                        <m:e>
                          <m:d>
                            <m:dPr>
                              <m:ctrlPr>
                                <a:rPr lang="en-AU" altLang="zh-CN" sz="2000" i="1">
                                  <a:highlight>
                                    <a:srgbClr val="FFFFFF"/>
                                  </a:highlight>
                                  <a:latin typeface="Cambria Math" panose="02040503050406030204" pitchFamily="18" charset="0"/>
                                </a:rPr>
                              </m:ctrlPr>
                            </m:dPr>
                            <m:e>
                              <m:nary>
                                <m:naryPr>
                                  <m:chr m:val="∑"/>
                                  <m:limLoc m:val="subSup"/>
                                  <m:ctrlPr>
                                    <a:rPr lang="en-AU" altLang="zh-CN" sz="2000" i="1">
                                      <a:highlight>
                                        <a:srgbClr val="FFFFFF"/>
                                      </a:highlight>
                                      <a:latin typeface="Cambria Math" panose="02040503050406030204" pitchFamily="18" charset="0"/>
                                    </a:rPr>
                                  </m:ctrlPr>
                                </m:naryPr>
                                <m:sub>
                                  <m:r>
                                    <m:rPr>
                                      <m:brk m:alnAt="25"/>
                                    </m:rPr>
                                    <a:rPr lang="en-AU" altLang="zh-CN" sz="2000" i="1">
                                      <a:highlight>
                                        <a:srgbClr val="FFFFFF"/>
                                      </a:highlight>
                                      <a:latin typeface="Cambria Math" panose="02040503050406030204" pitchFamily="18" charset="0"/>
                                    </a:rPr>
                                    <m:t>𝑖</m:t>
                                  </m:r>
                                  <m:r>
                                    <a:rPr lang="en-AU" altLang="zh-CN" sz="2000" i="1">
                                      <a:highlight>
                                        <a:srgbClr val="FFFFFF"/>
                                      </a:highlight>
                                      <a:latin typeface="Cambria Math" panose="02040503050406030204" pitchFamily="18" charset="0"/>
                                    </a:rPr>
                                    <m:t>=1</m:t>
                                  </m:r>
                                </m:sub>
                                <m:sup>
                                  <m:r>
                                    <a:rPr lang="en-AU" altLang="zh-CN" sz="2000" i="1">
                                      <a:highlight>
                                        <a:srgbClr val="FFFFFF"/>
                                      </a:highlight>
                                      <a:latin typeface="Cambria Math" panose="02040503050406030204" pitchFamily="18" charset="0"/>
                                    </a:rPr>
                                    <m:t>𝑚</m:t>
                                  </m:r>
                                </m:sup>
                                <m:e>
                                  <m:sSup>
                                    <m:sSupPr>
                                      <m:ctrlPr>
                                        <a:rPr lang="en-AU" altLang="zh-CN" sz="2000" i="1">
                                          <a:highlight>
                                            <a:srgbClr val="FFFFFF"/>
                                          </a:highlight>
                                          <a:latin typeface="Cambria Math" panose="02040503050406030204" pitchFamily="18" charset="0"/>
                                        </a:rPr>
                                      </m:ctrlPr>
                                    </m:sSupPr>
                                    <m:e>
                                      <m:d>
                                        <m:dPr>
                                          <m:begChr m:val="|"/>
                                          <m:endChr m:val="|"/>
                                          <m:ctrlPr>
                                            <a:rPr lang="en-AU" altLang="zh-CN" sz="2000" i="1">
                                              <a:highlight>
                                                <a:srgbClr val="FFFFFF"/>
                                              </a:highlight>
                                              <a:latin typeface="Cambria Math" panose="02040503050406030204" pitchFamily="18" charset="0"/>
                                            </a:rPr>
                                          </m:ctrlPr>
                                        </m:dPr>
                                        <m:e>
                                          <m:sSub>
                                            <m:sSubPr>
                                              <m:ctrlPr>
                                                <a:rPr lang="en-AU" altLang="zh-CN" sz="2000" i="1">
                                                  <a:highlight>
                                                    <a:srgbClr val="FFFFFF"/>
                                                  </a:highlight>
                                                  <a:latin typeface="Cambria Math" panose="02040503050406030204" pitchFamily="18" charset="0"/>
                                                </a:rPr>
                                              </m:ctrlPr>
                                            </m:sSubPr>
                                            <m:e>
                                              <m:r>
                                                <a:rPr lang="en-AU" altLang="zh-CN" sz="2000" i="1">
                                                  <a:highlight>
                                                    <a:srgbClr val="FFFFFF"/>
                                                  </a:highlight>
                                                  <a:latin typeface="Cambria Math" panose="02040503050406030204" pitchFamily="18" charset="0"/>
                                                </a:rPr>
                                                <m:t>𝑥</m:t>
                                              </m:r>
                                            </m:e>
                                            <m:sub>
                                              <m:r>
                                                <a:rPr lang="en-AU" altLang="zh-CN" sz="2000" i="1">
                                                  <a:highlight>
                                                    <a:srgbClr val="FFFFFF"/>
                                                  </a:highlight>
                                                  <a:latin typeface="Cambria Math" panose="02040503050406030204" pitchFamily="18" charset="0"/>
                                                </a:rPr>
                                                <m:t>1</m:t>
                                              </m:r>
                                              <m:r>
                                                <a:rPr lang="en-AU" altLang="zh-CN" sz="2000" i="1">
                                                  <a:highlight>
                                                    <a:srgbClr val="FFFFFF"/>
                                                  </a:highlight>
                                                  <a:latin typeface="Cambria Math" panose="02040503050406030204" pitchFamily="18" charset="0"/>
                                                </a:rPr>
                                                <m:t>𝑖</m:t>
                                              </m:r>
                                            </m:sub>
                                          </m:sSub>
                                          <m:r>
                                            <a:rPr lang="en-AU" altLang="zh-CN" sz="2000" i="1">
                                              <a:highlight>
                                                <a:srgbClr val="FFFFFF"/>
                                              </a:highlight>
                                              <a:latin typeface="Cambria Math" panose="02040503050406030204" pitchFamily="18" charset="0"/>
                                              <a:ea typeface="Cambria Math" panose="02040503050406030204" pitchFamily="18" charset="0"/>
                                            </a:rPr>
                                            <m:t>−</m:t>
                                          </m:r>
                                          <m:sSub>
                                            <m:sSubPr>
                                              <m:ctrlPr>
                                                <a:rPr lang="en-AU" altLang="zh-CN" sz="2000" i="1">
                                                  <a:highlight>
                                                    <a:srgbClr val="FFFFFF"/>
                                                  </a:highlight>
                                                  <a:latin typeface="Cambria Math" panose="02040503050406030204" pitchFamily="18" charset="0"/>
                                                  <a:ea typeface="Cambria Math" panose="02040503050406030204" pitchFamily="18" charset="0"/>
                                                </a:rPr>
                                              </m:ctrlPr>
                                            </m:sSubPr>
                                            <m:e>
                                              <m:r>
                                                <a:rPr lang="en-AU" altLang="zh-CN" sz="2000" i="1">
                                                  <a:highlight>
                                                    <a:srgbClr val="FFFFFF"/>
                                                  </a:highlight>
                                                  <a:latin typeface="Cambria Math" panose="02040503050406030204" pitchFamily="18" charset="0"/>
                                                  <a:ea typeface="Cambria Math" panose="02040503050406030204" pitchFamily="18" charset="0"/>
                                                </a:rPr>
                                                <m:t>𝑥</m:t>
                                              </m:r>
                                            </m:e>
                                            <m:sub>
                                              <m:r>
                                                <a:rPr lang="en-AU" altLang="zh-CN" sz="2000" i="1">
                                                  <a:highlight>
                                                    <a:srgbClr val="FFFFFF"/>
                                                  </a:highlight>
                                                  <a:latin typeface="Cambria Math" panose="02040503050406030204" pitchFamily="18" charset="0"/>
                                                  <a:ea typeface="Cambria Math" panose="02040503050406030204" pitchFamily="18" charset="0"/>
                                                </a:rPr>
                                                <m:t>2</m:t>
                                              </m:r>
                                              <m:r>
                                                <a:rPr lang="en-AU" altLang="zh-CN" sz="2000" i="1">
                                                  <a:highlight>
                                                    <a:srgbClr val="FFFFFF"/>
                                                  </a:highlight>
                                                  <a:latin typeface="Cambria Math" panose="02040503050406030204" pitchFamily="18" charset="0"/>
                                                  <a:ea typeface="Cambria Math" panose="02040503050406030204" pitchFamily="18" charset="0"/>
                                                </a:rPr>
                                                <m:t>𝑖</m:t>
                                              </m:r>
                                            </m:sub>
                                          </m:sSub>
                                        </m:e>
                                      </m:d>
                                    </m:e>
                                    <m:sup>
                                      <m:r>
                                        <a:rPr lang="en-AU" altLang="zh-CN" sz="2000" i="1">
                                          <a:highlight>
                                            <a:srgbClr val="FFFFFF"/>
                                          </a:highlight>
                                          <a:latin typeface="Cambria Math" panose="02040503050406030204" pitchFamily="18" charset="0"/>
                                        </a:rPr>
                                        <m:t>𝑝</m:t>
                                      </m:r>
                                    </m:sup>
                                  </m:sSup>
                                </m:e>
                              </m:nary>
                            </m:e>
                          </m:d>
                        </m:e>
                        <m:sup>
                          <m:f>
                            <m:fPr>
                              <m:type m:val="skw"/>
                              <m:ctrlPr>
                                <a:rPr lang="en-AU" altLang="zh-CN" sz="2000" i="1">
                                  <a:highlight>
                                    <a:srgbClr val="FFFFFF"/>
                                  </a:highlight>
                                  <a:latin typeface="Cambria Math" panose="02040503050406030204" pitchFamily="18" charset="0"/>
                                </a:rPr>
                              </m:ctrlPr>
                            </m:fPr>
                            <m:num>
                              <m:r>
                                <a:rPr lang="en-AU" altLang="zh-CN" sz="2000" i="1">
                                  <a:highlight>
                                    <a:srgbClr val="FFFFFF"/>
                                  </a:highlight>
                                  <a:latin typeface="Cambria Math" panose="02040503050406030204" pitchFamily="18" charset="0"/>
                                </a:rPr>
                                <m:t>1</m:t>
                              </m:r>
                            </m:num>
                            <m:den>
                              <m:r>
                                <a:rPr lang="en-AU" altLang="zh-CN" sz="2000" i="1">
                                  <a:highlight>
                                    <a:srgbClr val="FFFFFF"/>
                                  </a:highlight>
                                  <a:latin typeface="Cambria Math" panose="02040503050406030204" pitchFamily="18" charset="0"/>
                                </a:rPr>
                                <m:t>𝑝</m:t>
                              </m:r>
                            </m:den>
                          </m:f>
                        </m:sup>
                      </m:sSup>
                    </m:oMath>
                  </m:oMathPara>
                </a14:m>
                <a:endParaRPr lang="en-US" altLang="zh-CN" sz="2000" dirty="0">
                  <a:highlight>
                    <a:srgbClr val="FFFFFF"/>
                  </a:highlight>
                </a:endParaRPr>
              </a:p>
              <a:p>
                <a:pPr marL="0" lvl="0" indent="0">
                  <a:buNone/>
                  <a:defRPr/>
                </a:pPr>
                <a:endParaRPr lang="en-AU" altLang="zh-CN" sz="2000" dirty="0">
                  <a:highlight>
                    <a:srgbClr val="FFFFFF"/>
                  </a:highlight>
                </a:endParaRPr>
              </a:p>
              <a:p>
                <a:pPr lvl="2">
                  <a:buClr>
                    <a:srgbClr val="2965AB"/>
                  </a:buClr>
                </a:pPr>
                <a:r>
                  <a:rPr lang="zh-CN" altLang="en-US" sz="2000" dirty="0"/>
                  <a:t>当</a:t>
                </a:r>
                <a14:m>
                  <m:oMath xmlns:m="http://schemas.openxmlformats.org/officeDocument/2006/math">
                    <m:r>
                      <a:rPr lang="en-AU" altLang="zh-CN" sz="2000">
                        <a:latin typeface="Cambria Math" panose="02040503050406030204" pitchFamily="18" charset="0"/>
                      </a:rPr>
                      <m:t>𝑝</m:t>
                    </m:r>
                    <m:r>
                      <a:rPr lang="en-AU" altLang="zh-CN" sz="2000">
                        <a:latin typeface="Cambria Math" panose="02040503050406030204" pitchFamily="18" charset="0"/>
                      </a:rPr>
                      <m:t>=1</m:t>
                    </m:r>
                  </m:oMath>
                </a14:m>
                <a:r>
                  <a:rPr lang="zh-CN" altLang="en-US" sz="2000" dirty="0"/>
                  <a:t>时，闵可夫斯基距离即</a:t>
                </a:r>
                <a:r>
                  <a:rPr lang="zh-CN" altLang="en-US" sz="2000" dirty="0">
                    <a:solidFill>
                      <a:srgbClr val="FF0000"/>
                    </a:solidFill>
                  </a:rPr>
                  <a:t>曼哈顿距离</a:t>
                </a:r>
                <a:r>
                  <a:rPr lang="en-AU" altLang="zh-CN" sz="2000" dirty="0">
                    <a:solidFill>
                      <a:srgbClr val="FF0000"/>
                    </a:solidFill>
                  </a:rPr>
                  <a:t> </a:t>
                </a:r>
              </a:p>
              <a:p>
                <a:pPr lvl="2">
                  <a:buClr>
                    <a:srgbClr val="2965AB"/>
                  </a:buClr>
                </a:pPr>
                <a14:m>
                  <m:oMath xmlns:m="http://schemas.openxmlformats.org/officeDocument/2006/math">
                    <m:r>
                      <a:rPr lang="en-AU" altLang="zh-CN" sz="2000" i="1">
                        <a:highlight>
                          <a:srgbClr val="FFFFFF"/>
                        </a:highlight>
                        <a:latin typeface="Cambria Math" panose="02040503050406030204" pitchFamily="18" charset="0"/>
                        <a:ea typeface="微软雅黑" panose="020B0503020204020204" pitchFamily="34" charset="-122"/>
                      </a:rPr>
                      <m:t>𝑑</m:t>
                    </m:r>
                    <m:d>
                      <m:dPr>
                        <m:ctrlPr>
                          <a:rPr lang="en-AU" altLang="zh-CN" sz="2000" i="1">
                            <a:highlight>
                              <a:srgbClr val="FFFFFF"/>
                            </a:highlight>
                            <a:latin typeface="Cambria Math" panose="02040503050406030204" pitchFamily="18" charset="0"/>
                            <a:ea typeface="微软雅黑" panose="020B0503020204020204" pitchFamily="34" charset="-122"/>
                          </a:rPr>
                        </m:ctrlPr>
                      </m:dPr>
                      <m:e>
                        <m:sSub>
                          <m:sSubPr>
                            <m:ctrlPr>
                              <a:rPr lang="en-AU" altLang="zh-CN" sz="2000" i="1">
                                <a:highlight>
                                  <a:srgbClr val="FFFFFF"/>
                                </a:highlight>
                                <a:latin typeface="Cambria Math" panose="02040503050406030204" pitchFamily="18" charset="0"/>
                                <a:ea typeface="微软雅黑" panose="020B0503020204020204" pitchFamily="34" charset="-122"/>
                              </a:rPr>
                            </m:ctrlPr>
                          </m:sSubPr>
                          <m:e>
                            <m:r>
                              <a:rPr lang="en-AU" altLang="zh-CN" sz="2000" b="1" i="1">
                                <a:highlight>
                                  <a:srgbClr val="FFFFFF"/>
                                </a:highlight>
                                <a:latin typeface="Cambria Math" panose="02040503050406030204" pitchFamily="18" charset="0"/>
                                <a:ea typeface="微软雅黑" panose="020B0503020204020204" pitchFamily="34" charset="-122"/>
                              </a:rPr>
                              <m:t>𝒙</m:t>
                            </m:r>
                          </m:e>
                          <m:sub>
                            <m:r>
                              <a:rPr lang="en-AU" altLang="zh-CN" sz="2000" i="1">
                                <a:highlight>
                                  <a:srgbClr val="FFFFFF"/>
                                </a:highlight>
                                <a:latin typeface="Cambria Math" panose="02040503050406030204" pitchFamily="18" charset="0"/>
                                <a:ea typeface="微软雅黑" panose="020B0503020204020204" pitchFamily="34" charset="-122"/>
                              </a:rPr>
                              <m:t>1</m:t>
                            </m:r>
                          </m:sub>
                        </m:sSub>
                        <m:r>
                          <a:rPr lang="en-AU" altLang="zh-CN" sz="2000" i="1">
                            <a:highlight>
                              <a:srgbClr val="FFFFFF"/>
                            </a:highlight>
                            <a:latin typeface="Cambria Math" panose="02040503050406030204" pitchFamily="18" charset="0"/>
                            <a:ea typeface="微软雅黑" panose="020B0503020204020204" pitchFamily="34" charset="-122"/>
                          </a:rPr>
                          <m:t>,</m:t>
                        </m:r>
                        <m:sSub>
                          <m:sSubPr>
                            <m:ctrlPr>
                              <a:rPr lang="en-AU" altLang="zh-CN" sz="2000" i="1">
                                <a:highlight>
                                  <a:srgbClr val="FFFFFF"/>
                                </a:highlight>
                                <a:latin typeface="Cambria Math" panose="02040503050406030204" pitchFamily="18" charset="0"/>
                                <a:ea typeface="微软雅黑" panose="020B0503020204020204" pitchFamily="34" charset="-122"/>
                              </a:rPr>
                            </m:ctrlPr>
                          </m:sSubPr>
                          <m:e>
                            <m:r>
                              <a:rPr lang="en-AU" altLang="zh-CN" sz="2000" b="1" i="1">
                                <a:highlight>
                                  <a:srgbClr val="FFFFFF"/>
                                </a:highlight>
                                <a:latin typeface="Cambria Math" panose="02040503050406030204" pitchFamily="18" charset="0"/>
                                <a:ea typeface="微软雅黑" panose="020B0503020204020204" pitchFamily="34" charset="-122"/>
                              </a:rPr>
                              <m:t>𝒙</m:t>
                            </m:r>
                          </m:e>
                          <m:sub>
                            <m:r>
                              <a:rPr lang="en-AU" altLang="zh-CN" sz="2000" i="1">
                                <a:highlight>
                                  <a:srgbClr val="FFFFFF"/>
                                </a:highlight>
                                <a:latin typeface="Cambria Math" panose="02040503050406030204" pitchFamily="18" charset="0"/>
                                <a:ea typeface="微软雅黑" panose="020B0503020204020204" pitchFamily="34" charset="-122"/>
                              </a:rPr>
                              <m:t>2</m:t>
                            </m:r>
                          </m:sub>
                        </m:sSub>
                      </m:e>
                    </m:d>
                    <m:r>
                      <a:rPr lang="en-AU" altLang="zh-CN" sz="2000" i="1">
                        <a:highlight>
                          <a:srgbClr val="FFFFFF"/>
                        </a:highlight>
                        <a:latin typeface="Cambria Math" panose="02040503050406030204" pitchFamily="18" charset="0"/>
                        <a:ea typeface="微软雅黑" panose="020B0503020204020204" pitchFamily="34" charset="-122"/>
                      </a:rPr>
                      <m:t>=</m:t>
                    </m:r>
                  </m:oMath>
                </a14:m>
                <a:r>
                  <a:rPr lang="en-AU" altLang="zh-CN" sz="2000" dirty="0">
                    <a:highlight>
                      <a:srgbClr val="FFFFFF"/>
                    </a:highlight>
                  </a:rPr>
                  <a:t> </a:t>
                </a:r>
                <a14:m>
                  <m:oMath xmlns:m="http://schemas.openxmlformats.org/officeDocument/2006/math">
                    <m:nary>
                      <m:naryPr>
                        <m:chr m:val="∑"/>
                        <m:ctrlPr>
                          <a:rPr lang="en-AU" altLang="zh-CN" sz="2000" i="1">
                            <a:highlight>
                              <a:srgbClr val="FFFFFF"/>
                            </a:highlight>
                            <a:latin typeface="Cambria Math" panose="02040503050406030204" pitchFamily="18" charset="0"/>
                            <a:ea typeface="微软雅黑" panose="020B0503020204020204" pitchFamily="34" charset="-122"/>
                          </a:rPr>
                        </m:ctrlPr>
                      </m:naryPr>
                      <m:sub>
                        <m:r>
                          <m:rPr>
                            <m:brk m:alnAt="23"/>
                          </m:rPr>
                          <a:rPr lang="en-AU" altLang="zh-CN" sz="2000" i="1">
                            <a:highlight>
                              <a:srgbClr val="FFFFFF"/>
                            </a:highlight>
                            <a:latin typeface="Cambria Math" panose="02040503050406030204" pitchFamily="18" charset="0"/>
                            <a:ea typeface="微软雅黑" panose="020B0503020204020204" pitchFamily="34" charset="-122"/>
                          </a:rPr>
                          <m:t>𝑖</m:t>
                        </m:r>
                        <m:r>
                          <a:rPr lang="en-AU" altLang="zh-CN" sz="2000" i="1">
                            <a:highlight>
                              <a:srgbClr val="FFFFFF"/>
                            </a:highlight>
                            <a:latin typeface="Cambria Math" panose="02040503050406030204" pitchFamily="18" charset="0"/>
                            <a:ea typeface="微软雅黑" panose="020B0503020204020204" pitchFamily="34" charset="-122"/>
                          </a:rPr>
                          <m:t>=1</m:t>
                        </m:r>
                      </m:sub>
                      <m:sup>
                        <m:r>
                          <a:rPr lang="en-US" altLang="zh-CN" sz="2000" i="1">
                            <a:highlight>
                              <a:srgbClr val="FFFFFF"/>
                            </a:highlight>
                            <a:latin typeface="Cambria Math" panose="02040503050406030204" pitchFamily="18" charset="0"/>
                            <a:ea typeface="微软雅黑" panose="020B0503020204020204" pitchFamily="34" charset="-122"/>
                          </a:rPr>
                          <m:t>𝑚</m:t>
                        </m:r>
                      </m:sup>
                      <m:e>
                        <m:d>
                          <m:dPr>
                            <m:begChr m:val="|"/>
                            <m:endChr m:val="|"/>
                            <m:ctrlPr>
                              <a:rPr lang="en-AU" altLang="zh-CN" sz="2000" i="1">
                                <a:highlight>
                                  <a:srgbClr val="FFFFFF"/>
                                </a:highlight>
                                <a:latin typeface="Cambria Math" panose="02040503050406030204" pitchFamily="18" charset="0"/>
                                <a:ea typeface="微软雅黑" panose="020B0503020204020204" pitchFamily="34" charset="-122"/>
                              </a:rPr>
                            </m:ctrlPr>
                          </m:dPr>
                          <m:e>
                            <m:sSub>
                              <m:sSubPr>
                                <m:ctrlPr>
                                  <a:rPr lang="en-AU" altLang="zh-CN" sz="2000" i="1">
                                    <a:highlight>
                                      <a:srgbClr val="FFFFFF"/>
                                    </a:highlight>
                                    <a:latin typeface="Cambria Math" panose="02040503050406030204" pitchFamily="18" charset="0"/>
                                    <a:ea typeface="微软雅黑" panose="020B0503020204020204" pitchFamily="34" charset="-122"/>
                                  </a:rPr>
                                </m:ctrlPr>
                              </m:sSubPr>
                              <m:e>
                                <m:r>
                                  <a:rPr lang="en-AU" altLang="zh-CN" sz="2000" i="1">
                                    <a:highlight>
                                      <a:srgbClr val="FFFFFF"/>
                                    </a:highlight>
                                    <a:latin typeface="Cambria Math" panose="02040503050406030204" pitchFamily="18" charset="0"/>
                                    <a:ea typeface="微软雅黑" panose="020B0503020204020204" pitchFamily="34" charset="-122"/>
                                  </a:rPr>
                                  <m:t>𝑥</m:t>
                                </m:r>
                              </m:e>
                              <m:sub>
                                <m:r>
                                  <a:rPr lang="en-AU" altLang="zh-CN" sz="2000" i="1">
                                    <a:highlight>
                                      <a:srgbClr val="FFFFFF"/>
                                    </a:highlight>
                                    <a:latin typeface="Cambria Math" panose="02040503050406030204" pitchFamily="18" charset="0"/>
                                    <a:ea typeface="微软雅黑" panose="020B0503020204020204" pitchFamily="34" charset="-122"/>
                                  </a:rPr>
                                  <m:t>1</m:t>
                                </m:r>
                                <m:r>
                                  <a:rPr lang="en-AU" altLang="zh-CN" sz="2000" i="1">
                                    <a:highlight>
                                      <a:srgbClr val="FFFFFF"/>
                                    </a:highlight>
                                    <a:latin typeface="Cambria Math" panose="02040503050406030204" pitchFamily="18" charset="0"/>
                                    <a:ea typeface="微软雅黑" panose="020B0503020204020204" pitchFamily="34" charset="-122"/>
                                  </a:rPr>
                                  <m:t>𝑖</m:t>
                                </m:r>
                              </m:sub>
                            </m:sSub>
                            <m:r>
                              <a:rPr lang="en-AU" altLang="zh-CN" sz="2000" i="1">
                                <a:highlight>
                                  <a:srgbClr val="FFFFFF"/>
                                </a:highlight>
                                <a:latin typeface="Cambria Math" panose="02040503050406030204" pitchFamily="18" charset="0"/>
                                <a:ea typeface="Cambria Math" panose="02040503050406030204" pitchFamily="18" charset="0"/>
                              </a:rPr>
                              <m:t>−</m:t>
                            </m:r>
                            <m:sSub>
                              <m:sSubPr>
                                <m:ctrlPr>
                                  <a:rPr lang="en-AU" altLang="zh-CN" sz="2000" i="1">
                                    <a:highlight>
                                      <a:srgbClr val="FFFFFF"/>
                                    </a:highlight>
                                    <a:latin typeface="Cambria Math" panose="02040503050406030204" pitchFamily="18" charset="0"/>
                                    <a:ea typeface="Cambria Math" panose="02040503050406030204" pitchFamily="18" charset="0"/>
                                  </a:rPr>
                                </m:ctrlPr>
                              </m:sSubPr>
                              <m:e>
                                <m:r>
                                  <a:rPr lang="en-AU" altLang="zh-CN" sz="2000" i="1">
                                    <a:highlight>
                                      <a:srgbClr val="FFFFFF"/>
                                    </a:highlight>
                                    <a:latin typeface="Cambria Math" panose="02040503050406030204" pitchFamily="18" charset="0"/>
                                    <a:ea typeface="Cambria Math" panose="02040503050406030204" pitchFamily="18" charset="0"/>
                                  </a:rPr>
                                  <m:t>𝑥</m:t>
                                </m:r>
                              </m:e>
                              <m:sub>
                                <m:r>
                                  <a:rPr lang="en-AU" altLang="zh-CN" sz="2000" i="1">
                                    <a:highlight>
                                      <a:srgbClr val="FFFFFF"/>
                                    </a:highlight>
                                    <a:latin typeface="Cambria Math" panose="02040503050406030204" pitchFamily="18" charset="0"/>
                                    <a:ea typeface="Cambria Math" panose="02040503050406030204" pitchFamily="18" charset="0"/>
                                  </a:rPr>
                                  <m:t>2</m:t>
                                </m:r>
                                <m:r>
                                  <a:rPr lang="en-AU" altLang="zh-CN" sz="2000" i="1">
                                    <a:highlight>
                                      <a:srgbClr val="FFFFFF"/>
                                    </a:highlight>
                                    <a:latin typeface="Cambria Math" panose="02040503050406030204" pitchFamily="18" charset="0"/>
                                    <a:ea typeface="Cambria Math" panose="02040503050406030204" pitchFamily="18" charset="0"/>
                                  </a:rPr>
                                  <m:t>𝑖</m:t>
                                </m:r>
                              </m:sub>
                            </m:sSub>
                          </m:e>
                        </m:d>
                      </m:e>
                    </m:nary>
                  </m:oMath>
                </a14:m>
                <a:endParaRPr lang="en-AU" altLang="zh-CN" sz="2000" dirty="0">
                  <a:highlight>
                    <a:srgbClr val="FFFFFF"/>
                  </a:highlight>
                </a:endParaRPr>
              </a:p>
              <a:p>
                <a:pPr lvl="2">
                  <a:buClr>
                    <a:srgbClr val="2965AB"/>
                  </a:buClr>
                </a:pPr>
                <a:r>
                  <a:rPr lang="zh-CN" altLang="en-US" sz="2000" dirty="0"/>
                  <a:t>当</a:t>
                </a:r>
                <a14:m>
                  <m:oMath xmlns:m="http://schemas.openxmlformats.org/officeDocument/2006/math">
                    <m:r>
                      <a:rPr lang="en-AU" altLang="zh-CN" sz="2000">
                        <a:latin typeface="Cambria Math" panose="02040503050406030204" pitchFamily="18" charset="0"/>
                      </a:rPr>
                      <m:t>𝑝</m:t>
                    </m:r>
                    <m:r>
                      <a:rPr lang="en-AU" altLang="zh-CN" sz="2000">
                        <a:latin typeface="Cambria Math" panose="02040503050406030204" pitchFamily="18" charset="0"/>
                      </a:rPr>
                      <m:t>=2</m:t>
                    </m:r>
                  </m:oMath>
                </a14:m>
                <a:r>
                  <a:rPr lang="zh-CN" altLang="en-US" sz="2000" dirty="0"/>
                  <a:t>时，闵可夫斯基距离即</a:t>
                </a:r>
                <a:r>
                  <a:rPr lang="zh-CN" altLang="en-US" sz="2000" dirty="0">
                    <a:solidFill>
                      <a:srgbClr val="FF0000"/>
                    </a:solidFill>
                  </a:rPr>
                  <a:t>欧式距离</a:t>
                </a:r>
                <a:endParaRPr lang="en-US" altLang="zh-CN" sz="2000" dirty="0">
                  <a:solidFill>
                    <a:srgbClr val="FF0000"/>
                  </a:solidFill>
                </a:endParaRPr>
              </a:p>
              <a:p>
                <a:pPr lvl="2">
                  <a:buClr>
                    <a:srgbClr val="2965AB"/>
                  </a:buClr>
                </a:pPr>
                <a:r>
                  <a:rPr lang="en-AU" altLang="zh-CN" sz="2000" dirty="0"/>
                  <a:t> </a:t>
                </a:r>
                <a14:m>
                  <m:oMath xmlns:m="http://schemas.openxmlformats.org/officeDocument/2006/math">
                    <m:r>
                      <a:rPr lang="en-AU" altLang="zh-CN" sz="2000" i="1">
                        <a:highlight>
                          <a:srgbClr val="FFFFFF"/>
                        </a:highlight>
                        <a:latin typeface="Cambria Math" panose="02040503050406030204" pitchFamily="18" charset="0"/>
                        <a:ea typeface="微软雅黑" panose="020B0503020204020204" pitchFamily="34" charset="-122"/>
                      </a:rPr>
                      <m:t>𝑑</m:t>
                    </m:r>
                    <m:d>
                      <m:dPr>
                        <m:ctrlPr>
                          <a:rPr lang="en-AU" altLang="zh-CN" sz="2000" i="1">
                            <a:highlight>
                              <a:srgbClr val="FFFFFF"/>
                            </a:highlight>
                            <a:latin typeface="Cambria Math" panose="02040503050406030204" pitchFamily="18" charset="0"/>
                            <a:ea typeface="微软雅黑" panose="020B0503020204020204" pitchFamily="34" charset="-122"/>
                          </a:rPr>
                        </m:ctrlPr>
                      </m:dPr>
                      <m:e>
                        <m:sSub>
                          <m:sSubPr>
                            <m:ctrlPr>
                              <a:rPr lang="en-AU" altLang="zh-CN" sz="2000" i="1">
                                <a:highlight>
                                  <a:srgbClr val="FFFFFF"/>
                                </a:highlight>
                                <a:latin typeface="Cambria Math" panose="02040503050406030204" pitchFamily="18" charset="0"/>
                                <a:ea typeface="微软雅黑" panose="020B0503020204020204" pitchFamily="34" charset="-122"/>
                              </a:rPr>
                            </m:ctrlPr>
                          </m:sSubPr>
                          <m:e>
                            <m:r>
                              <a:rPr lang="en-AU" altLang="zh-CN" sz="2000" b="1" i="1">
                                <a:highlight>
                                  <a:srgbClr val="FFFFFF"/>
                                </a:highlight>
                                <a:latin typeface="Cambria Math" panose="02040503050406030204" pitchFamily="18" charset="0"/>
                                <a:ea typeface="微软雅黑" panose="020B0503020204020204" pitchFamily="34" charset="-122"/>
                              </a:rPr>
                              <m:t>𝒙</m:t>
                            </m:r>
                          </m:e>
                          <m:sub>
                            <m:r>
                              <a:rPr lang="en-AU" altLang="zh-CN" sz="2000" i="1">
                                <a:highlight>
                                  <a:srgbClr val="FFFFFF"/>
                                </a:highlight>
                                <a:latin typeface="Cambria Math" panose="02040503050406030204" pitchFamily="18" charset="0"/>
                                <a:ea typeface="微软雅黑" panose="020B0503020204020204" pitchFamily="34" charset="-122"/>
                              </a:rPr>
                              <m:t>1</m:t>
                            </m:r>
                          </m:sub>
                        </m:sSub>
                        <m:r>
                          <a:rPr lang="en-AU" altLang="zh-CN" sz="2000" i="1">
                            <a:highlight>
                              <a:srgbClr val="FFFFFF"/>
                            </a:highlight>
                            <a:latin typeface="Cambria Math" panose="02040503050406030204" pitchFamily="18" charset="0"/>
                            <a:ea typeface="微软雅黑" panose="020B0503020204020204" pitchFamily="34" charset="-122"/>
                          </a:rPr>
                          <m:t>,</m:t>
                        </m:r>
                        <m:sSub>
                          <m:sSubPr>
                            <m:ctrlPr>
                              <a:rPr lang="en-AU" altLang="zh-CN" sz="2000" i="1">
                                <a:highlight>
                                  <a:srgbClr val="FFFFFF"/>
                                </a:highlight>
                                <a:latin typeface="Cambria Math" panose="02040503050406030204" pitchFamily="18" charset="0"/>
                                <a:ea typeface="微软雅黑" panose="020B0503020204020204" pitchFamily="34" charset="-122"/>
                              </a:rPr>
                            </m:ctrlPr>
                          </m:sSubPr>
                          <m:e>
                            <m:r>
                              <a:rPr lang="en-AU" altLang="zh-CN" sz="2000" b="1" i="1">
                                <a:highlight>
                                  <a:srgbClr val="FFFFFF"/>
                                </a:highlight>
                                <a:latin typeface="Cambria Math" panose="02040503050406030204" pitchFamily="18" charset="0"/>
                                <a:ea typeface="微软雅黑" panose="020B0503020204020204" pitchFamily="34" charset="-122"/>
                              </a:rPr>
                              <m:t>𝒙</m:t>
                            </m:r>
                          </m:e>
                          <m:sub>
                            <m:r>
                              <a:rPr lang="en-AU" altLang="zh-CN" sz="2000" i="1">
                                <a:highlight>
                                  <a:srgbClr val="FFFFFF"/>
                                </a:highlight>
                                <a:latin typeface="Cambria Math" panose="02040503050406030204" pitchFamily="18" charset="0"/>
                                <a:ea typeface="微软雅黑" panose="020B0503020204020204" pitchFamily="34" charset="-122"/>
                              </a:rPr>
                              <m:t>2</m:t>
                            </m:r>
                          </m:sub>
                        </m:sSub>
                      </m:e>
                    </m:d>
                    <m:r>
                      <a:rPr lang="en-AU" altLang="zh-CN" sz="2000" i="1">
                        <a:highlight>
                          <a:srgbClr val="FFFFFF"/>
                        </a:highlight>
                        <a:latin typeface="Cambria Math" panose="02040503050406030204" pitchFamily="18" charset="0"/>
                        <a:ea typeface="微软雅黑" panose="020B0503020204020204" pitchFamily="34" charset="-122"/>
                      </a:rPr>
                      <m:t>=</m:t>
                    </m:r>
                    <m:rad>
                      <m:radPr>
                        <m:degHide m:val="on"/>
                        <m:ctrlPr>
                          <a:rPr lang="en-AU" altLang="zh-CN" sz="2000" i="1">
                            <a:highlight>
                              <a:srgbClr val="FFFFFF"/>
                            </a:highlight>
                            <a:latin typeface="Cambria Math" panose="02040503050406030204" pitchFamily="18" charset="0"/>
                            <a:ea typeface="微软雅黑" panose="020B0503020204020204" pitchFamily="34" charset="-122"/>
                          </a:rPr>
                        </m:ctrlPr>
                      </m:radPr>
                      <m:deg/>
                      <m:e>
                        <m:nary>
                          <m:naryPr>
                            <m:chr m:val="∑"/>
                            <m:ctrlPr>
                              <a:rPr lang="en-AU" altLang="zh-CN" sz="2000" i="1">
                                <a:highlight>
                                  <a:srgbClr val="FFFFFF"/>
                                </a:highlight>
                                <a:latin typeface="Cambria Math" panose="02040503050406030204" pitchFamily="18" charset="0"/>
                                <a:ea typeface="微软雅黑" panose="020B0503020204020204" pitchFamily="34" charset="-122"/>
                              </a:rPr>
                            </m:ctrlPr>
                          </m:naryPr>
                          <m:sub>
                            <m:r>
                              <m:rPr>
                                <m:brk m:alnAt="23"/>
                              </m:rPr>
                              <a:rPr lang="en-AU" altLang="zh-CN" sz="2000" i="1">
                                <a:highlight>
                                  <a:srgbClr val="FFFFFF"/>
                                </a:highlight>
                                <a:latin typeface="Cambria Math" panose="02040503050406030204" pitchFamily="18" charset="0"/>
                                <a:ea typeface="微软雅黑" panose="020B0503020204020204" pitchFamily="34" charset="-122"/>
                              </a:rPr>
                              <m:t>𝑖</m:t>
                            </m:r>
                            <m:r>
                              <a:rPr lang="en-AU" altLang="zh-CN" sz="2000" i="1">
                                <a:highlight>
                                  <a:srgbClr val="FFFFFF"/>
                                </a:highlight>
                                <a:latin typeface="Cambria Math" panose="02040503050406030204" pitchFamily="18" charset="0"/>
                                <a:ea typeface="微软雅黑" panose="020B0503020204020204" pitchFamily="34" charset="-122"/>
                              </a:rPr>
                              <m:t>=1</m:t>
                            </m:r>
                          </m:sub>
                          <m:sup>
                            <m:r>
                              <a:rPr lang="en-US" altLang="zh-CN" sz="2000" i="1">
                                <a:highlight>
                                  <a:srgbClr val="FFFFFF"/>
                                </a:highlight>
                                <a:latin typeface="Cambria Math" panose="02040503050406030204" pitchFamily="18" charset="0"/>
                                <a:ea typeface="微软雅黑" panose="020B0503020204020204" pitchFamily="34" charset="-122"/>
                              </a:rPr>
                              <m:t>𝑚</m:t>
                            </m:r>
                          </m:sup>
                          <m:e>
                            <m:sSup>
                              <m:sSupPr>
                                <m:ctrlPr>
                                  <a:rPr lang="en-AU" altLang="zh-CN" sz="2000" i="1">
                                    <a:highlight>
                                      <a:srgbClr val="FFFFFF"/>
                                    </a:highlight>
                                    <a:latin typeface="Cambria Math" panose="02040503050406030204" pitchFamily="18" charset="0"/>
                                    <a:ea typeface="微软雅黑" panose="020B0503020204020204" pitchFamily="34" charset="-122"/>
                                  </a:rPr>
                                </m:ctrlPr>
                              </m:sSupPr>
                              <m:e>
                                <m:d>
                                  <m:dPr>
                                    <m:ctrlPr>
                                      <a:rPr lang="en-AU" altLang="zh-CN" sz="2000" i="1">
                                        <a:highlight>
                                          <a:srgbClr val="FFFFFF"/>
                                        </a:highlight>
                                        <a:latin typeface="Cambria Math" panose="02040503050406030204" pitchFamily="18" charset="0"/>
                                        <a:ea typeface="微软雅黑" panose="020B0503020204020204" pitchFamily="34" charset="-122"/>
                                      </a:rPr>
                                    </m:ctrlPr>
                                  </m:dPr>
                                  <m:e>
                                    <m:sSub>
                                      <m:sSubPr>
                                        <m:ctrlPr>
                                          <a:rPr lang="en-AU" altLang="zh-CN" sz="2000" i="1">
                                            <a:highlight>
                                              <a:srgbClr val="FFFFFF"/>
                                            </a:highlight>
                                            <a:latin typeface="Cambria Math" panose="02040503050406030204" pitchFamily="18" charset="0"/>
                                            <a:ea typeface="微软雅黑" panose="020B0503020204020204" pitchFamily="34" charset="-122"/>
                                          </a:rPr>
                                        </m:ctrlPr>
                                      </m:sSubPr>
                                      <m:e>
                                        <m:r>
                                          <a:rPr lang="en-AU" altLang="zh-CN" sz="2000" i="1">
                                            <a:highlight>
                                              <a:srgbClr val="FFFFFF"/>
                                            </a:highlight>
                                            <a:latin typeface="Cambria Math" panose="02040503050406030204" pitchFamily="18" charset="0"/>
                                            <a:ea typeface="微软雅黑" panose="020B0503020204020204" pitchFamily="34" charset="-122"/>
                                          </a:rPr>
                                          <m:t>𝑥</m:t>
                                        </m:r>
                                      </m:e>
                                      <m:sub>
                                        <m:r>
                                          <a:rPr lang="en-AU" altLang="zh-CN" sz="2000" i="1">
                                            <a:highlight>
                                              <a:srgbClr val="FFFFFF"/>
                                            </a:highlight>
                                            <a:latin typeface="Cambria Math" panose="02040503050406030204" pitchFamily="18" charset="0"/>
                                            <a:ea typeface="微软雅黑" panose="020B0503020204020204" pitchFamily="34" charset="-122"/>
                                          </a:rPr>
                                          <m:t>1</m:t>
                                        </m:r>
                                        <m:r>
                                          <a:rPr lang="en-AU" altLang="zh-CN" sz="2000" i="1">
                                            <a:highlight>
                                              <a:srgbClr val="FFFFFF"/>
                                            </a:highlight>
                                            <a:latin typeface="Cambria Math" panose="02040503050406030204" pitchFamily="18" charset="0"/>
                                            <a:ea typeface="微软雅黑" panose="020B0503020204020204" pitchFamily="34" charset="-122"/>
                                          </a:rPr>
                                          <m:t>𝑖</m:t>
                                        </m:r>
                                      </m:sub>
                                    </m:sSub>
                                    <m:r>
                                      <a:rPr lang="en-AU" altLang="zh-CN" sz="2000" i="1">
                                        <a:highlight>
                                          <a:srgbClr val="FFFFFF"/>
                                        </a:highlight>
                                        <a:latin typeface="Cambria Math" panose="02040503050406030204" pitchFamily="18" charset="0"/>
                                        <a:ea typeface="Cambria Math" panose="02040503050406030204" pitchFamily="18" charset="0"/>
                                      </a:rPr>
                                      <m:t>−</m:t>
                                    </m:r>
                                    <m:sSub>
                                      <m:sSubPr>
                                        <m:ctrlPr>
                                          <a:rPr lang="en-AU" altLang="zh-CN" sz="2000" i="1">
                                            <a:highlight>
                                              <a:srgbClr val="FFFFFF"/>
                                            </a:highlight>
                                            <a:latin typeface="Cambria Math" panose="02040503050406030204" pitchFamily="18" charset="0"/>
                                            <a:ea typeface="Cambria Math" panose="02040503050406030204" pitchFamily="18" charset="0"/>
                                          </a:rPr>
                                        </m:ctrlPr>
                                      </m:sSubPr>
                                      <m:e>
                                        <m:r>
                                          <a:rPr lang="en-AU" altLang="zh-CN" sz="2000" i="1">
                                            <a:highlight>
                                              <a:srgbClr val="FFFFFF"/>
                                            </a:highlight>
                                            <a:latin typeface="Cambria Math" panose="02040503050406030204" pitchFamily="18" charset="0"/>
                                            <a:ea typeface="Cambria Math" panose="02040503050406030204" pitchFamily="18" charset="0"/>
                                          </a:rPr>
                                          <m:t>𝑥</m:t>
                                        </m:r>
                                      </m:e>
                                      <m:sub>
                                        <m:r>
                                          <a:rPr lang="en-AU" altLang="zh-CN" sz="2000" i="1">
                                            <a:highlight>
                                              <a:srgbClr val="FFFFFF"/>
                                            </a:highlight>
                                            <a:latin typeface="Cambria Math" panose="02040503050406030204" pitchFamily="18" charset="0"/>
                                            <a:ea typeface="Cambria Math" panose="02040503050406030204" pitchFamily="18" charset="0"/>
                                          </a:rPr>
                                          <m:t>2</m:t>
                                        </m:r>
                                        <m:r>
                                          <a:rPr lang="en-AU" altLang="zh-CN" sz="2000" i="1">
                                            <a:highlight>
                                              <a:srgbClr val="FFFFFF"/>
                                            </a:highlight>
                                            <a:latin typeface="Cambria Math" panose="02040503050406030204" pitchFamily="18" charset="0"/>
                                            <a:ea typeface="Cambria Math" panose="02040503050406030204" pitchFamily="18" charset="0"/>
                                          </a:rPr>
                                          <m:t>𝑖</m:t>
                                        </m:r>
                                      </m:sub>
                                    </m:sSub>
                                  </m:e>
                                </m:d>
                              </m:e>
                              <m:sup>
                                <m:r>
                                  <a:rPr lang="en-AU" altLang="zh-CN" sz="2000" i="1">
                                    <a:highlight>
                                      <a:srgbClr val="FFFFFF"/>
                                    </a:highlight>
                                    <a:latin typeface="Cambria Math" panose="02040503050406030204" pitchFamily="18" charset="0"/>
                                    <a:ea typeface="微软雅黑" panose="020B0503020204020204" pitchFamily="34" charset="-122"/>
                                  </a:rPr>
                                  <m:t>2</m:t>
                                </m:r>
                              </m:sup>
                            </m:sSup>
                          </m:e>
                        </m:nary>
                      </m:e>
                    </m:rad>
                  </m:oMath>
                </a14:m>
                <a:endParaRPr lang="en-AU" altLang="zh-CN" sz="2000" dirty="0">
                  <a:highlight>
                    <a:srgbClr val="FFFFFF"/>
                  </a:highlight>
                </a:endParaRPr>
              </a:p>
              <a:p>
                <a:pPr lvl="2">
                  <a:buClr>
                    <a:srgbClr val="2965AB"/>
                  </a:buClr>
                </a:pPr>
                <a:r>
                  <a:rPr lang="zh-CN" altLang="en-US" sz="2000" dirty="0"/>
                  <a:t>当</a:t>
                </a:r>
                <a14:m>
                  <m:oMath xmlns:m="http://schemas.openxmlformats.org/officeDocument/2006/math">
                    <m:r>
                      <a:rPr lang="en-AU" altLang="zh-CN" sz="2000">
                        <a:latin typeface="Cambria Math" panose="02040503050406030204" pitchFamily="18" charset="0"/>
                      </a:rPr>
                      <m:t>𝑝</m:t>
                    </m:r>
                    <m:r>
                      <a:rPr lang="en-AU" altLang="zh-CN" sz="2000">
                        <a:latin typeface="Cambria Math" panose="02040503050406030204" pitchFamily="18" charset="0"/>
                      </a:rPr>
                      <m:t>→∞ </m:t>
                    </m:r>
                  </m:oMath>
                </a14:m>
                <a:r>
                  <a:rPr lang="zh-CN" altLang="en-US" sz="2000" dirty="0"/>
                  <a:t>时，闵可夫斯基距离即</a:t>
                </a:r>
                <a:r>
                  <a:rPr lang="zh-CN" altLang="en-US" sz="2000" dirty="0">
                    <a:solidFill>
                      <a:srgbClr val="FF0000"/>
                    </a:solidFill>
                  </a:rPr>
                  <a:t>切比雪夫距离</a:t>
                </a:r>
                <a:endParaRPr lang="en-US" altLang="zh-CN" sz="2000" i="1" dirty="0">
                  <a:solidFill>
                    <a:srgbClr val="FF0000"/>
                  </a:solidFill>
                  <a:highlight>
                    <a:srgbClr val="FFFFFF"/>
                  </a:highlight>
                  <a:latin typeface="Cambria Math" panose="02040503050406030204" pitchFamily="18" charset="0"/>
                  <a:ea typeface="微软雅黑" panose="020B0503020204020204" pitchFamily="34" charset="-122"/>
                </a:endParaRPr>
              </a:p>
              <a:p>
                <a:pPr lvl="2">
                  <a:buClr>
                    <a:srgbClr val="2965AB"/>
                  </a:buClr>
                </a:pPr>
                <a14:m>
                  <m:oMath xmlns:m="http://schemas.openxmlformats.org/officeDocument/2006/math">
                    <m:r>
                      <a:rPr lang="en-AU" altLang="zh-CN" sz="2000" i="1">
                        <a:highlight>
                          <a:srgbClr val="FFFFFF"/>
                        </a:highlight>
                        <a:latin typeface="Cambria Math" panose="02040503050406030204" pitchFamily="18" charset="0"/>
                        <a:ea typeface="微软雅黑" panose="020B0503020204020204" pitchFamily="34" charset="-122"/>
                      </a:rPr>
                      <m:t>𝑑</m:t>
                    </m:r>
                    <m:d>
                      <m:dPr>
                        <m:ctrlPr>
                          <a:rPr lang="en-AU" altLang="zh-CN" sz="2000" i="1">
                            <a:highlight>
                              <a:srgbClr val="FFFFFF"/>
                            </a:highlight>
                            <a:latin typeface="Cambria Math" panose="02040503050406030204" pitchFamily="18" charset="0"/>
                            <a:ea typeface="微软雅黑" panose="020B0503020204020204" pitchFamily="34" charset="-122"/>
                          </a:rPr>
                        </m:ctrlPr>
                      </m:dPr>
                      <m:e>
                        <m:sSub>
                          <m:sSubPr>
                            <m:ctrlPr>
                              <a:rPr lang="en-AU" altLang="zh-CN" sz="2000" i="1">
                                <a:highlight>
                                  <a:srgbClr val="FFFFFF"/>
                                </a:highlight>
                                <a:latin typeface="Cambria Math" panose="02040503050406030204" pitchFamily="18" charset="0"/>
                                <a:ea typeface="微软雅黑" panose="020B0503020204020204" pitchFamily="34" charset="-122"/>
                              </a:rPr>
                            </m:ctrlPr>
                          </m:sSubPr>
                          <m:e>
                            <m:r>
                              <a:rPr lang="en-AU" altLang="zh-CN" sz="2000" b="1" i="1">
                                <a:highlight>
                                  <a:srgbClr val="FFFFFF"/>
                                </a:highlight>
                                <a:latin typeface="Cambria Math" panose="02040503050406030204" pitchFamily="18" charset="0"/>
                                <a:ea typeface="微软雅黑" panose="020B0503020204020204" pitchFamily="34" charset="-122"/>
                              </a:rPr>
                              <m:t>𝒙</m:t>
                            </m:r>
                          </m:e>
                          <m:sub>
                            <m:r>
                              <a:rPr lang="en-AU" altLang="zh-CN" sz="2000" i="1">
                                <a:highlight>
                                  <a:srgbClr val="FFFFFF"/>
                                </a:highlight>
                                <a:latin typeface="Cambria Math" panose="02040503050406030204" pitchFamily="18" charset="0"/>
                                <a:ea typeface="微软雅黑" panose="020B0503020204020204" pitchFamily="34" charset="-122"/>
                              </a:rPr>
                              <m:t>1</m:t>
                            </m:r>
                          </m:sub>
                        </m:sSub>
                        <m:r>
                          <a:rPr lang="en-AU" altLang="zh-CN" sz="2000" i="1">
                            <a:highlight>
                              <a:srgbClr val="FFFFFF"/>
                            </a:highlight>
                            <a:latin typeface="Cambria Math" panose="02040503050406030204" pitchFamily="18" charset="0"/>
                            <a:ea typeface="微软雅黑" panose="020B0503020204020204" pitchFamily="34" charset="-122"/>
                          </a:rPr>
                          <m:t>,</m:t>
                        </m:r>
                        <m:sSub>
                          <m:sSubPr>
                            <m:ctrlPr>
                              <a:rPr lang="en-AU" altLang="zh-CN" sz="2000" i="1">
                                <a:highlight>
                                  <a:srgbClr val="FFFFFF"/>
                                </a:highlight>
                                <a:latin typeface="Cambria Math" panose="02040503050406030204" pitchFamily="18" charset="0"/>
                                <a:ea typeface="微软雅黑" panose="020B0503020204020204" pitchFamily="34" charset="-122"/>
                              </a:rPr>
                            </m:ctrlPr>
                          </m:sSubPr>
                          <m:e>
                            <m:r>
                              <a:rPr lang="en-AU" altLang="zh-CN" sz="2000" b="1" i="1">
                                <a:highlight>
                                  <a:srgbClr val="FFFFFF"/>
                                </a:highlight>
                                <a:latin typeface="Cambria Math" panose="02040503050406030204" pitchFamily="18" charset="0"/>
                                <a:ea typeface="微软雅黑" panose="020B0503020204020204" pitchFamily="34" charset="-122"/>
                              </a:rPr>
                              <m:t>𝒙</m:t>
                            </m:r>
                          </m:e>
                          <m:sub>
                            <m:r>
                              <a:rPr lang="en-AU" altLang="zh-CN" sz="2000" i="1">
                                <a:highlight>
                                  <a:srgbClr val="FFFFFF"/>
                                </a:highlight>
                                <a:latin typeface="Cambria Math" panose="02040503050406030204" pitchFamily="18" charset="0"/>
                                <a:ea typeface="微软雅黑" panose="020B0503020204020204" pitchFamily="34" charset="-122"/>
                              </a:rPr>
                              <m:t>2</m:t>
                            </m:r>
                          </m:sub>
                        </m:sSub>
                      </m:e>
                    </m:d>
                    <m:r>
                      <a:rPr lang="en-AU" altLang="zh-CN" sz="2000" i="1">
                        <a:highlight>
                          <a:srgbClr val="FFFFFF"/>
                        </a:highlight>
                        <a:latin typeface="Cambria Math" panose="02040503050406030204" pitchFamily="18" charset="0"/>
                        <a:ea typeface="微软雅黑" panose="020B0503020204020204" pitchFamily="34" charset="-122"/>
                      </a:rPr>
                      <m:t>=</m:t>
                    </m:r>
                    <m:limLow>
                      <m:limLowPr>
                        <m:ctrlPr>
                          <a:rPr lang="en-US" altLang="zh-CN" sz="2000" i="1">
                            <a:latin typeface="Cambria Math" panose="02040503050406030204" pitchFamily="18" charset="0"/>
                            <a:ea typeface="Microsoft YaHei Light" charset="-122"/>
                          </a:rPr>
                        </m:ctrlPr>
                      </m:limLowPr>
                      <m:e>
                        <m:r>
                          <m:rPr>
                            <m:sty m:val="p"/>
                          </m:rPr>
                          <a:rPr lang="en-US" altLang="zh-CN" sz="2000">
                            <a:latin typeface="Cambria Math" panose="02040503050406030204" pitchFamily="18" charset="0"/>
                            <a:ea typeface="Microsoft YaHei Light" charset="-122"/>
                          </a:rPr>
                          <m:t>m</m:t>
                        </m:r>
                        <m:r>
                          <a:rPr lang="en-US" altLang="zh-CN" sz="2000" i="1">
                            <a:latin typeface="Cambria Math" panose="02040503050406030204" pitchFamily="18" charset="0"/>
                            <a:ea typeface="Microsoft YaHei Light" charset="-122"/>
                          </a:rPr>
                          <m:t>𝑎𝑥</m:t>
                        </m:r>
                      </m:e>
                      <m:lim>
                        <m:r>
                          <a:rPr lang="en-US" altLang="zh-CN" sz="2000" i="1">
                            <a:latin typeface="Cambria Math" panose="02040503050406030204" pitchFamily="18" charset="0"/>
                            <a:ea typeface="Microsoft YaHei Light" charset="-122"/>
                          </a:rPr>
                          <m:t>𝑖</m:t>
                        </m:r>
                      </m:lim>
                    </m:limLow>
                    <m:d>
                      <m:dPr>
                        <m:begChr m:val="|"/>
                        <m:endChr m:val="|"/>
                        <m:ctrlPr>
                          <a:rPr lang="en-AU" altLang="zh-CN" sz="2000" i="1">
                            <a:highlight>
                              <a:srgbClr val="FFFFFF"/>
                            </a:highlight>
                            <a:latin typeface="Cambria Math" panose="02040503050406030204" pitchFamily="18" charset="0"/>
                            <a:ea typeface="微软雅黑" panose="020B0503020204020204" pitchFamily="34" charset="-122"/>
                          </a:rPr>
                        </m:ctrlPr>
                      </m:dPr>
                      <m:e>
                        <m:sSub>
                          <m:sSubPr>
                            <m:ctrlPr>
                              <a:rPr lang="en-AU" altLang="zh-CN" sz="2000" i="1">
                                <a:highlight>
                                  <a:srgbClr val="FFFFFF"/>
                                </a:highlight>
                                <a:latin typeface="Cambria Math" panose="02040503050406030204" pitchFamily="18" charset="0"/>
                                <a:ea typeface="微软雅黑" panose="020B0503020204020204" pitchFamily="34" charset="-122"/>
                              </a:rPr>
                            </m:ctrlPr>
                          </m:sSubPr>
                          <m:e>
                            <m:r>
                              <a:rPr lang="en-AU" altLang="zh-CN" sz="2000" i="1">
                                <a:highlight>
                                  <a:srgbClr val="FFFFFF"/>
                                </a:highlight>
                                <a:latin typeface="Cambria Math" panose="02040503050406030204" pitchFamily="18" charset="0"/>
                                <a:ea typeface="微软雅黑" panose="020B0503020204020204" pitchFamily="34" charset="-122"/>
                              </a:rPr>
                              <m:t>𝑥</m:t>
                            </m:r>
                          </m:e>
                          <m:sub>
                            <m:r>
                              <a:rPr lang="en-AU" altLang="zh-CN" sz="2000" i="1">
                                <a:highlight>
                                  <a:srgbClr val="FFFFFF"/>
                                </a:highlight>
                                <a:latin typeface="Cambria Math" panose="02040503050406030204" pitchFamily="18" charset="0"/>
                                <a:ea typeface="微软雅黑" panose="020B0503020204020204" pitchFamily="34" charset="-122"/>
                              </a:rPr>
                              <m:t>1</m:t>
                            </m:r>
                            <m:r>
                              <a:rPr lang="en-AU" altLang="zh-CN" sz="2000" i="1">
                                <a:highlight>
                                  <a:srgbClr val="FFFFFF"/>
                                </a:highlight>
                                <a:latin typeface="Cambria Math" panose="02040503050406030204" pitchFamily="18" charset="0"/>
                                <a:ea typeface="微软雅黑" panose="020B0503020204020204" pitchFamily="34" charset="-122"/>
                              </a:rPr>
                              <m:t>𝑖</m:t>
                            </m:r>
                          </m:sub>
                        </m:sSub>
                        <m:r>
                          <a:rPr lang="en-AU" altLang="zh-CN" sz="2000" i="1">
                            <a:highlight>
                              <a:srgbClr val="FFFFFF"/>
                            </a:highlight>
                            <a:latin typeface="Cambria Math" panose="02040503050406030204" pitchFamily="18" charset="0"/>
                            <a:ea typeface="Cambria Math" panose="02040503050406030204" pitchFamily="18" charset="0"/>
                          </a:rPr>
                          <m:t>−</m:t>
                        </m:r>
                        <m:sSub>
                          <m:sSubPr>
                            <m:ctrlPr>
                              <a:rPr lang="en-AU" altLang="zh-CN" sz="2000" i="1">
                                <a:highlight>
                                  <a:srgbClr val="FFFFFF"/>
                                </a:highlight>
                                <a:latin typeface="Cambria Math" panose="02040503050406030204" pitchFamily="18" charset="0"/>
                                <a:ea typeface="Cambria Math" panose="02040503050406030204" pitchFamily="18" charset="0"/>
                              </a:rPr>
                            </m:ctrlPr>
                          </m:sSubPr>
                          <m:e>
                            <m:r>
                              <a:rPr lang="en-AU" altLang="zh-CN" sz="2000" i="1">
                                <a:highlight>
                                  <a:srgbClr val="FFFFFF"/>
                                </a:highlight>
                                <a:latin typeface="Cambria Math" panose="02040503050406030204" pitchFamily="18" charset="0"/>
                                <a:ea typeface="Cambria Math" panose="02040503050406030204" pitchFamily="18" charset="0"/>
                              </a:rPr>
                              <m:t>𝑥</m:t>
                            </m:r>
                          </m:e>
                          <m:sub>
                            <m:r>
                              <a:rPr lang="en-AU" altLang="zh-CN" sz="2000" i="1">
                                <a:highlight>
                                  <a:srgbClr val="FFFFFF"/>
                                </a:highlight>
                                <a:latin typeface="Cambria Math" panose="02040503050406030204" pitchFamily="18" charset="0"/>
                                <a:ea typeface="Cambria Math" panose="02040503050406030204" pitchFamily="18" charset="0"/>
                              </a:rPr>
                              <m:t>2</m:t>
                            </m:r>
                            <m:r>
                              <a:rPr lang="en-AU" altLang="zh-CN" sz="2000" i="1">
                                <a:highlight>
                                  <a:srgbClr val="FFFFFF"/>
                                </a:highlight>
                                <a:latin typeface="Cambria Math" panose="02040503050406030204" pitchFamily="18" charset="0"/>
                                <a:ea typeface="Cambria Math" panose="02040503050406030204" pitchFamily="18" charset="0"/>
                              </a:rPr>
                              <m:t>𝑖</m:t>
                            </m:r>
                          </m:sub>
                        </m:sSub>
                      </m:e>
                    </m:d>
                  </m:oMath>
                </a14:m>
                <a:endParaRPr lang="zh-CN" altLang="en-US" sz="2000" b="1" dirty="0">
                  <a:solidFill>
                    <a:srgbClr val="2665AB"/>
                  </a:solidFill>
                </a:endParaRPr>
              </a:p>
            </p:txBody>
          </p:sp>
        </mc:Choice>
        <mc:Fallback xmlns="">
          <p:sp>
            <p:nvSpPr>
              <p:cNvPr id="18" name="内容占位符 2">
                <a:extLst>
                  <a:ext uri="{FF2B5EF4-FFF2-40B4-BE49-F238E27FC236}">
                    <a16:creationId xmlns:a16="http://schemas.microsoft.com/office/drawing/2014/main" id="{64C0B91C-A094-4D7D-9021-63E1E94F623C}"/>
                  </a:ext>
                </a:extLst>
              </p:cNvPr>
              <p:cNvSpPr>
                <a:spLocks noGrp="1" noRot="1" noChangeAspect="1" noMove="1" noResize="1" noEditPoints="1" noAdjustHandles="1" noChangeArrowheads="1" noChangeShapeType="1" noTextEdit="1"/>
              </p:cNvSpPr>
              <p:nvPr>
                <p:ph idx="1"/>
              </p:nvPr>
            </p:nvSpPr>
            <p:spPr>
              <a:xfrm>
                <a:off x="952408" y="1747400"/>
                <a:ext cx="9288645" cy="4463437"/>
              </a:xfrm>
              <a:blipFill>
                <a:blip r:embed="rId7"/>
                <a:stretch>
                  <a:fillRect t="-956" b="-532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56528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smtClean="0"/>
              <a:t>分类问题</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a:t>
            </a:fld>
            <a:endParaRPr lang="zh-CN" altLang="en-US" smtClean="0"/>
          </a:p>
        </p:txBody>
      </p:sp>
      <p:sp>
        <p:nvSpPr>
          <p:cNvPr id="8" name="内容占位符 2"/>
          <p:cNvSpPr>
            <a:spLocks noGrp="1"/>
          </p:cNvSpPr>
          <p:nvPr>
            <p:ph idx="1"/>
          </p:nvPr>
        </p:nvSpPr>
        <p:spPr>
          <a:xfrm>
            <a:off x="525634" y="1066602"/>
            <a:ext cx="9624060" cy="4990084"/>
          </a:xfrm>
        </p:spPr>
        <p:txBody>
          <a:bodyPr>
            <a:normAutofit fontScale="77500" lnSpcReduction="20000"/>
          </a:bodyPr>
          <a:lstStyle/>
          <a:p>
            <a:pPr marL="0" indent="0" eaLnBrk="1" hangingPunct="1">
              <a:lnSpc>
                <a:spcPct val="170000"/>
              </a:lnSpc>
              <a:buSzPct val="150000"/>
              <a:buNone/>
            </a:pPr>
            <a:r>
              <a:rPr lang="zh-CN" altLang="en-US" sz="3300" b="1" dirty="0">
                <a:latin typeface="Calibri" panose="020F0502020204030204" pitchFamily="34" charset="0"/>
                <a:ea typeface="宋体" panose="02010600030101010101" pitchFamily="2" charset="-122"/>
              </a:rPr>
              <a:t>现实中存在大量关于“是与否”定性问题</a:t>
            </a:r>
            <a:endParaRPr lang="en-US" altLang="zh-CN" sz="3300" b="1" dirty="0">
              <a:latin typeface="Calibri" panose="020F0502020204030204" pitchFamily="34" charset="0"/>
              <a:ea typeface="宋体" panose="02010600030101010101" pitchFamily="2" charset="-122"/>
            </a:endParaRPr>
          </a:p>
          <a:p>
            <a:endParaRPr lang="zh-CN" altLang="en-US" sz="2400" dirty="0"/>
          </a:p>
          <a:p>
            <a:r>
              <a:rPr lang="zh-CN" altLang="en-US" sz="2400" dirty="0"/>
              <a:t>文本情绪分类（看涨、看空、中性）</a:t>
            </a:r>
            <a:endParaRPr lang="en-US" altLang="zh-CN" sz="2400" dirty="0"/>
          </a:p>
          <a:p>
            <a:endParaRPr lang="en-US" altLang="zh-CN" sz="2400" dirty="0"/>
          </a:p>
          <a:p>
            <a:r>
              <a:rPr lang="en-US" altLang="zh-CN" sz="2400" dirty="0"/>
              <a:t>O2O</a:t>
            </a:r>
            <a:r>
              <a:rPr lang="zh-CN" altLang="en-US" sz="2400" dirty="0"/>
              <a:t>优惠券使用预测</a:t>
            </a:r>
            <a:endParaRPr lang="en-US" altLang="zh-CN" sz="2400" dirty="0"/>
          </a:p>
          <a:p>
            <a:endParaRPr lang="en-US" altLang="zh-CN" sz="2400" dirty="0"/>
          </a:p>
          <a:p>
            <a:r>
              <a:rPr lang="zh-CN" altLang="en-US" sz="2400" dirty="0"/>
              <a:t>广告点击行为</a:t>
            </a:r>
            <a:r>
              <a:rPr lang="zh-CN" altLang="en-US" sz="2400" dirty="0" smtClean="0"/>
              <a:t>预测</a:t>
            </a:r>
            <a:endParaRPr lang="en-US" altLang="zh-CN" sz="2400" dirty="0" smtClean="0"/>
          </a:p>
          <a:p>
            <a:endParaRPr lang="en-US" altLang="zh-CN" sz="2400" dirty="0"/>
          </a:p>
          <a:p>
            <a:r>
              <a:rPr lang="zh-CN" altLang="en-US" sz="2400" dirty="0" smtClean="0"/>
              <a:t>银行贷款（是否</a:t>
            </a:r>
            <a:r>
              <a:rPr lang="zh-CN" altLang="en-US" sz="2400" dirty="0"/>
              <a:t>批准贷款</a:t>
            </a:r>
            <a:r>
              <a:rPr lang="zh-CN" altLang="en-US" sz="2400" dirty="0" smtClean="0"/>
              <a:t>申请</a:t>
            </a:r>
            <a:r>
              <a:rPr lang="zh-CN" altLang="en-US" sz="2400" dirty="0"/>
              <a:t>）</a:t>
            </a:r>
            <a:endParaRPr lang="en-US" altLang="zh-CN" sz="2400" dirty="0"/>
          </a:p>
          <a:p>
            <a:endParaRPr lang="en-US" altLang="zh-CN" sz="2400" dirty="0"/>
          </a:p>
          <a:p>
            <a:r>
              <a:rPr lang="zh-CN" altLang="en-US" sz="2400" dirty="0"/>
              <a:t>邮件</a:t>
            </a:r>
            <a:r>
              <a:rPr lang="zh-CN" altLang="en-US" sz="2400" dirty="0" smtClean="0"/>
              <a:t>过滤（是否</a:t>
            </a:r>
            <a:r>
              <a:rPr lang="zh-CN" altLang="en-US" sz="2400" dirty="0"/>
              <a:t>为垃圾</a:t>
            </a:r>
            <a:r>
              <a:rPr lang="zh-CN" altLang="en-US" sz="2400" dirty="0" smtClean="0"/>
              <a:t>邮件</a:t>
            </a:r>
            <a:r>
              <a:rPr lang="zh-CN" altLang="en-US" sz="2400" dirty="0"/>
              <a:t>）</a:t>
            </a:r>
            <a:endParaRPr lang="en-US" altLang="zh-CN" sz="2400" dirty="0" smtClean="0"/>
          </a:p>
          <a:p>
            <a:endParaRPr lang="en-US" altLang="zh-CN" sz="2400" dirty="0"/>
          </a:p>
          <a:p>
            <a:r>
              <a:rPr lang="zh-CN" altLang="en-US" sz="2400" dirty="0" smtClean="0"/>
              <a:t>人</a:t>
            </a:r>
            <a:r>
              <a:rPr lang="zh-CN" altLang="en-US" sz="2400" dirty="0"/>
              <a:t>脸</a:t>
            </a:r>
            <a:r>
              <a:rPr lang="zh-CN" altLang="en-US" sz="2400" dirty="0" smtClean="0"/>
              <a:t>识别（是否</a:t>
            </a:r>
            <a:r>
              <a:rPr lang="zh-CN" altLang="en-US" sz="2400" dirty="0"/>
              <a:t>为人脸、是否为某人的人</a:t>
            </a:r>
            <a:r>
              <a:rPr lang="zh-CN" altLang="en-US" sz="2400" dirty="0" smtClean="0"/>
              <a:t>脸</a:t>
            </a:r>
            <a:r>
              <a:rPr lang="zh-CN" altLang="en-US" sz="2400" dirty="0"/>
              <a:t>）</a:t>
            </a:r>
            <a:endParaRPr lang="en-US" altLang="zh-CN" sz="2400" dirty="0" smtClean="0"/>
          </a:p>
          <a:p>
            <a:endParaRPr lang="en-US" altLang="zh-CN" sz="2400" dirty="0"/>
          </a:p>
          <a:p>
            <a:r>
              <a:rPr lang="zh-CN" altLang="en-US" sz="2400" dirty="0"/>
              <a:t>自动</a:t>
            </a:r>
            <a:r>
              <a:rPr lang="zh-CN" altLang="en-US" sz="2400" dirty="0" smtClean="0"/>
              <a:t>驾驶（是否</a:t>
            </a:r>
            <a:r>
              <a:rPr lang="zh-CN" altLang="en-US" sz="2400" dirty="0"/>
              <a:t>应</a:t>
            </a:r>
            <a:r>
              <a:rPr lang="zh-CN" altLang="en-US" sz="2400" dirty="0" smtClean="0"/>
              <a:t>刹车</a:t>
            </a:r>
            <a:r>
              <a:rPr lang="zh-CN" altLang="en-US" sz="2400" dirty="0"/>
              <a:t>）</a:t>
            </a:r>
            <a:endParaRPr lang="en-US" altLang="zh-CN" sz="2400" dirty="0"/>
          </a:p>
          <a:p>
            <a:endParaRPr lang="en-US" altLang="zh-CN" sz="2400" dirty="0" smtClean="0"/>
          </a:p>
          <a:p>
            <a:endParaRPr lang="en-US" altLang="zh-CN" sz="2400" dirty="0"/>
          </a:p>
          <a:p>
            <a:endParaRPr lang="en-US" altLang="zh-CN" sz="2400" dirty="0"/>
          </a:p>
          <a:p>
            <a:endParaRPr lang="zh-CN" altLang="en-US" sz="2400" dirty="0"/>
          </a:p>
        </p:txBody>
      </p:sp>
    </p:spTree>
    <p:extLst>
      <p:ext uri="{BB962C8B-B14F-4D97-AF65-F5344CB8AC3E}">
        <p14:creationId xmlns:p14="http://schemas.microsoft.com/office/powerpoint/2010/main" val="213662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t>K</a:t>
            </a:r>
            <a:r>
              <a:rPr lang="zh-CN" altLang="en-US" sz="3600" b="1" dirty="0" smtClean="0"/>
              <a:t>近邻算法</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20</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数据标准化处理</a:t>
            </a:r>
            <a:endParaRPr lang="en-US" altLang="zh-CN" sz="2000"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21546"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sp>
        <p:nvSpPr>
          <p:cNvPr id="12" name="矩形 11"/>
          <p:cNvSpPr/>
          <p:nvPr/>
        </p:nvSpPr>
        <p:spPr>
          <a:xfrm>
            <a:off x="766836" y="1811614"/>
            <a:ext cx="10428214" cy="2862322"/>
          </a:xfrm>
          <a:prstGeom prst="rect">
            <a:avLst/>
          </a:prstGeom>
        </p:spPr>
        <p:txBody>
          <a:bodyPr wrap="square">
            <a:spAutoFit/>
          </a:bodyPr>
          <a:lstStyle/>
          <a:p>
            <a:pPr marL="342900" indent="-342900">
              <a:buFont typeface="Arial" panose="020B0604020202020204" pitchFamily="34" charset="0"/>
              <a:buChar char="•"/>
            </a:pPr>
            <a:r>
              <a:rPr lang="zh-CN" altLang="en-US" sz="2000" dirty="0">
                <a:latin typeface="宋体" panose="02010600030101010101" pitchFamily="2" charset="-122"/>
              </a:rPr>
              <a:t>为避免某些变量对于距离函数的影响太大，一般建议先将所有变量</a:t>
            </a:r>
            <a:r>
              <a:rPr lang="zh-CN" altLang="en-US" sz="2000" dirty="0" smtClean="0">
                <a:latin typeface="黑体" panose="02010609060101010101" pitchFamily="49" charset="-122"/>
                <a:ea typeface="黑体" panose="02010609060101010101" pitchFamily="49" charset="-122"/>
              </a:rPr>
              <a:t>标准化</a:t>
            </a:r>
            <a:r>
              <a:rPr lang="zh-CN" altLang="en-US" sz="2000" dirty="0" smtClean="0">
                <a:latin typeface="Times New Roman" panose="02020603050405020304" pitchFamily="18" charset="0"/>
              </a:rPr>
              <a:t>（</a:t>
            </a:r>
            <a:r>
              <a:rPr lang="en-US" altLang="zh-CN" sz="2000" dirty="0" smtClean="0">
                <a:latin typeface="Times New Roman" panose="02020603050405020304" pitchFamily="18" charset="0"/>
              </a:rPr>
              <a:t>standardization</a:t>
            </a:r>
            <a:r>
              <a:rPr lang="zh-CN" altLang="en-US" sz="2000" dirty="0">
                <a:latin typeface="Times New Roman" panose="02020603050405020304" pitchFamily="18" charset="0"/>
              </a:rPr>
              <a:t>）</a:t>
            </a:r>
            <a:r>
              <a:rPr lang="zh-CN" altLang="en-US" sz="2000" dirty="0" smtClean="0">
                <a:latin typeface="宋体" panose="02010600030101010101" pitchFamily="2" charset="-122"/>
              </a:rPr>
              <a:t>处理</a:t>
            </a:r>
            <a:r>
              <a:rPr lang="zh-CN" altLang="en-US" sz="2000" dirty="0">
                <a:latin typeface="宋体" panose="02010600030101010101" pitchFamily="2" charset="-122"/>
              </a:rPr>
              <a:t>。标准化处理有多种方法：</a:t>
            </a:r>
            <a:endParaRPr lang="en-US" altLang="zh-CN" sz="2000" dirty="0">
              <a:latin typeface="宋体" panose="02010600030101010101" pitchFamily="2" charset="-122"/>
            </a:endParaRPr>
          </a:p>
          <a:p>
            <a:endParaRPr lang="en-US" altLang="zh-CN" sz="2000" dirty="0">
              <a:latin typeface="宋体" panose="02010600030101010101" pitchFamily="2" charset="-122"/>
            </a:endParaRPr>
          </a:p>
          <a:p>
            <a:endParaRPr lang="en-US" altLang="zh-CN" sz="2000" dirty="0">
              <a:latin typeface="宋体" panose="02010600030101010101" pitchFamily="2" charset="-122"/>
            </a:endParaRPr>
          </a:p>
          <a:p>
            <a:pPr marL="342900" indent="-342900">
              <a:buFont typeface="Arial" panose="020B0604020202020204" pitchFamily="34" charset="0"/>
              <a:buChar char="•"/>
            </a:pPr>
            <a:r>
              <a:rPr lang="zh-CN" altLang="en-US" sz="2000" dirty="0">
                <a:latin typeface="宋体" panose="02010600030101010101" pitchFamily="2" charset="-122"/>
              </a:rPr>
              <a:t>方法</a:t>
            </a:r>
            <a:r>
              <a:rPr lang="en-US" altLang="zh-CN" sz="2000" dirty="0">
                <a:latin typeface="宋体" panose="02010600030101010101" pitchFamily="2" charset="-122"/>
              </a:rPr>
              <a:t>1</a:t>
            </a:r>
            <a:r>
              <a:rPr lang="zh-CN" altLang="en-US" sz="2000" dirty="0">
                <a:latin typeface="宋体" panose="02010600030101010101" pitchFamily="2" charset="-122"/>
              </a:rPr>
              <a:t>： </a:t>
            </a:r>
            <a:endParaRPr lang="en-US" altLang="zh-CN" sz="2000" dirty="0">
              <a:latin typeface="宋体" panose="02010600030101010101" pitchFamily="2" charset="-122"/>
            </a:endParaRPr>
          </a:p>
          <a:p>
            <a:endParaRPr lang="en-US" altLang="zh-CN" sz="2000" dirty="0">
              <a:latin typeface="宋体" panose="02010600030101010101" pitchFamily="2" charset="-122"/>
            </a:endParaRPr>
          </a:p>
          <a:p>
            <a:endParaRPr lang="en-US" altLang="zh-CN" sz="2000" dirty="0">
              <a:latin typeface="宋体" panose="02010600030101010101" pitchFamily="2" charset="-122"/>
            </a:endParaRPr>
          </a:p>
          <a:p>
            <a:endParaRPr lang="en-US" altLang="zh-CN" sz="2000" dirty="0">
              <a:latin typeface="宋体" panose="02010600030101010101" pitchFamily="2" charset="-122"/>
            </a:endParaRPr>
          </a:p>
          <a:p>
            <a:pPr marL="342900" indent="-342900">
              <a:buFont typeface="Arial" panose="020B0604020202020204" pitchFamily="34" charset="0"/>
              <a:buChar char="•"/>
            </a:pPr>
            <a:r>
              <a:rPr lang="zh-CN" altLang="en-US" sz="2000" dirty="0">
                <a:latin typeface="宋体" panose="02010600030101010101" pitchFamily="2" charset="-122"/>
              </a:rPr>
              <a:t>方法</a:t>
            </a:r>
            <a:r>
              <a:rPr lang="en-US" altLang="zh-CN" sz="2000" dirty="0">
                <a:latin typeface="宋体" panose="02010600030101010101" pitchFamily="2" charset="-122"/>
              </a:rPr>
              <a:t>2</a:t>
            </a:r>
            <a:r>
              <a:rPr lang="zh-CN" altLang="en-US" sz="2000" dirty="0">
                <a:latin typeface="宋体" panose="02010600030101010101" pitchFamily="2" charset="-122"/>
              </a:rPr>
              <a:t>：</a:t>
            </a:r>
          </a:p>
        </p:txBody>
      </p:sp>
      <mc:AlternateContent xmlns:mc="http://schemas.openxmlformats.org/markup-compatibility/2006" xmlns:a14="http://schemas.microsoft.com/office/drawing/2010/main">
        <mc:Choice Requires="a14">
          <p:sp>
            <p:nvSpPr>
              <p:cNvPr id="13" name="矩形 12"/>
              <p:cNvSpPr/>
              <p:nvPr/>
            </p:nvSpPr>
            <p:spPr>
              <a:xfrm>
                <a:off x="2250356" y="4313584"/>
                <a:ext cx="2542812" cy="7003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𝑛𝑒𝑤</m:t>
                          </m:r>
                        </m:sub>
                      </m:sSub>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1">
                              <a:latin typeface="Cambria Math" panose="02040503050406030204" pitchFamily="18" charset="0"/>
                            </a:rPr>
                            <m:t>𝑥</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m:rPr>
                                  <m:sty m:val="p"/>
                                </m:rPr>
                                <a:rPr lang="zh-CN" altLang="en-US" i="0">
                                  <a:latin typeface="Cambria Math" panose="02040503050406030204" pitchFamily="18" charset="0"/>
                                </a:rPr>
                                <m:t>min</m:t>
                              </m:r>
                            </m:sub>
                          </m:sSub>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m:rPr>
                                  <m:sty m:val="p"/>
                                </m:rPr>
                                <a:rPr lang="zh-CN" altLang="en-US" i="0">
                                  <a:latin typeface="Cambria Math" panose="02040503050406030204" pitchFamily="18" charset="0"/>
                                </a:rPr>
                                <m:t>max</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m:rPr>
                                  <m:sty m:val="p"/>
                                </m:rPr>
                                <a:rPr lang="zh-CN" altLang="en-US" i="0">
                                  <a:latin typeface="Cambria Math" panose="02040503050406030204" pitchFamily="18" charset="0"/>
                                </a:rPr>
                                <m:t>min</m:t>
                              </m:r>
                            </m:sub>
                          </m:sSub>
                        </m:den>
                      </m:f>
                    </m:oMath>
                  </m:oMathPara>
                </a14:m>
                <a:endParaRPr lang="zh-CN" altLang="en-US" dirty="0"/>
              </a:p>
            </p:txBody>
          </p:sp>
        </mc:Choice>
        <mc:Fallback xmlns="">
          <p:sp>
            <p:nvSpPr>
              <p:cNvPr id="13" name="矩形 12"/>
              <p:cNvSpPr>
                <a:spLocks noRot="1" noChangeAspect="1" noMove="1" noResize="1" noEditPoints="1" noAdjustHandles="1" noChangeArrowheads="1" noChangeShapeType="1" noTextEdit="1"/>
              </p:cNvSpPr>
              <p:nvPr/>
            </p:nvSpPr>
            <p:spPr>
              <a:xfrm>
                <a:off x="2250356" y="4313584"/>
                <a:ext cx="2542812" cy="700320"/>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2653013" y="3043354"/>
                <a:ext cx="1918987" cy="7465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𝑛𝑒𝑤</m:t>
                          </m:r>
                        </m:sub>
                      </m:sSub>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1">
                              <a:latin typeface="Cambria Math" panose="02040503050406030204" pitchFamily="18" charset="0"/>
                            </a:rPr>
                            <m:t>𝑥</m:t>
                          </m:r>
                          <m:r>
                            <a:rPr lang="zh-CN" altLang="en-US" i="0">
                              <a:latin typeface="Cambria Math" panose="02040503050406030204" pitchFamily="18" charset="0"/>
                            </a:rPr>
                            <m:t>−</m:t>
                          </m:r>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𝑥</m:t>
                              </m:r>
                            </m:e>
                          </m:acc>
                        </m:num>
                        <m:den>
                          <m:d>
                            <m:dPr>
                              <m:begChr m:val=""/>
                              <m:ctrlPr>
                                <a:rPr lang="zh-CN" altLang="en-US" i="1">
                                  <a:latin typeface="Cambria Math" panose="02040503050406030204" pitchFamily="18" charset="0"/>
                                </a:rPr>
                              </m:ctrlPr>
                            </m:dPr>
                            <m:e>
                              <m:r>
                                <a:rPr lang="zh-CN" altLang="en-US" i="1">
                                  <a:latin typeface="Cambria Math" panose="02040503050406030204" pitchFamily="18" charset="0"/>
                                </a:rPr>
                                <m:t>𝑠𝑡𝑑</m:t>
                              </m:r>
                              <m:r>
                                <a:rPr lang="zh-CN" altLang="en-US" i="0">
                                  <a:latin typeface="Cambria Math" panose="02040503050406030204" pitchFamily="18" charset="0"/>
                                </a:rPr>
                                <m:t>(</m:t>
                              </m:r>
                              <m:r>
                                <a:rPr lang="zh-CN" altLang="en-US" i="1">
                                  <a:latin typeface="Cambria Math" panose="02040503050406030204" pitchFamily="18" charset="0"/>
                                </a:rPr>
                                <m:t>𝑥</m:t>
                              </m:r>
                            </m:e>
                          </m:d>
                        </m:den>
                      </m:f>
                    </m:oMath>
                  </m:oMathPara>
                </a14:m>
                <a:endParaRPr lang="zh-CN" altLang="en-US" dirty="0"/>
              </a:p>
            </p:txBody>
          </p:sp>
        </mc:Choice>
        <mc:Fallback xmlns="">
          <p:sp>
            <p:nvSpPr>
              <p:cNvPr id="14" name="矩形 13"/>
              <p:cNvSpPr>
                <a:spLocks noRot="1" noChangeAspect="1" noMove="1" noResize="1" noEditPoints="1" noAdjustHandles="1" noChangeArrowheads="1" noChangeShapeType="1" noTextEdit="1"/>
              </p:cNvSpPr>
              <p:nvPr/>
            </p:nvSpPr>
            <p:spPr>
              <a:xfrm>
                <a:off x="2653013" y="3043354"/>
                <a:ext cx="1918987" cy="746551"/>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05760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t>K</a:t>
            </a:r>
            <a:r>
              <a:rPr lang="zh-CN" altLang="en-US" sz="3600" b="1" dirty="0"/>
              <a:t>近邻算法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21</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t>K</a:t>
            </a:r>
            <a:r>
              <a:rPr lang="zh-CN" altLang="en-US" sz="2800" b="1" dirty="0"/>
              <a:t>值的选择：小了不行，大了也不行</a:t>
            </a:r>
            <a:endParaRPr lang="en-US" altLang="zh-CN" sz="2000"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22569"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1" name="内容占位符 2">
                <a:extLst>
                  <a:ext uri="{FF2B5EF4-FFF2-40B4-BE49-F238E27FC236}">
                    <a16:creationId xmlns:a16="http://schemas.microsoft.com/office/drawing/2014/main" id="{64C0B91C-A094-4D7D-9021-63E1E94F623C}"/>
                  </a:ext>
                </a:extLst>
              </p:cNvPr>
              <p:cNvSpPr>
                <a:spLocks noGrp="1"/>
              </p:cNvSpPr>
              <p:nvPr>
                <p:ph idx="1"/>
              </p:nvPr>
            </p:nvSpPr>
            <p:spPr>
              <a:xfrm>
                <a:off x="550863" y="1803618"/>
                <a:ext cx="4596006" cy="4752528"/>
              </a:xfrm>
            </p:spPr>
            <p:txBody>
              <a:bodyPr>
                <a:noAutofit/>
              </a:bodyPr>
              <a:lstStyle/>
              <a:p>
                <a:pPr>
                  <a:lnSpc>
                    <a:spcPct val="150000"/>
                  </a:lnSpc>
                  <a:buSzPct val="100000"/>
                  <a:buFont typeface="Arial" charset="0"/>
                  <a:buChar char="•"/>
                </a:pPr>
                <a:r>
                  <a:rPr lang="zh-CN" altLang="en-US" sz="2000" dirty="0"/>
                  <a:t>右图中，当</a:t>
                </a:r>
                <a14:m>
                  <m:oMath xmlns:m="http://schemas.openxmlformats.org/officeDocument/2006/math">
                    <m:r>
                      <m:rPr>
                        <m:sty m:val="p"/>
                      </m:rPr>
                      <a:rPr lang="en-US" altLang="zh-CN" sz="2000" dirty="0">
                        <a:latin typeface="Cambria Math" panose="02040503050406030204" pitchFamily="18" charset="0"/>
                      </a:rPr>
                      <m:t>K</m:t>
                    </m:r>
                    <m:r>
                      <a:rPr lang="en-US" altLang="zh-CN" sz="2000" dirty="0">
                        <a:latin typeface="Cambria Math" panose="02040503050406030204" pitchFamily="18" charset="0"/>
                      </a:rPr>
                      <m:t>=3</m:t>
                    </m:r>
                  </m:oMath>
                </a14:m>
                <a:r>
                  <a:rPr lang="zh-CN" altLang="en-US" sz="2000" dirty="0"/>
                  <a:t>和</a:t>
                </a:r>
                <a14:m>
                  <m:oMath xmlns:m="http://schemas.openxmlformats.org/officeDocument/2006/math">
                    <m:r>
                      <m:rPr>
                        <m:sty m:val="p"/>
                      </m:rPr>
                      <a:rPr lang="en-US" altLang="zh-CN" sz="2000" dirty="0">
                        <a:latin typeface="Cambria Math" panose="02040503050406030204" pitchFamily="18" charset="0"/>
                      </a:rPr>
                      <m:t>K</m:t>
                    </m:r>
                    <m:r>
                      <a:rPr lang="en-US" altLang="zh-CN" sz="2000" dirty="0">
                        <a:latin typeface="Cambria Math" panose="02040503050406030204" pitchFamily="18" charset="0"/>
                      </a:rPr>
                      <m:t>=6</m:t>
                    </m:r>
                  </m:oMath>
                </a14:m>
                <a:r>
                  <a:rPr lang="zh-CN" altLang="en-US" sz="2000" dirty="0"/>
                  <a:t>时，样本</a:t>
                </a:r>
                <a14:m>
                  <m:oMath xmlns:m="http://schemas.openxmlformats.org/officeDocument/2006/math">
                    <m:r>
                      <m:rPr>
                        <m:sty m:val="p"/>
                      </m:rPr>
                      <a:rPr lang="en-US" altLang="zh-CN" sz="2000" dirty="0">
                        <a:latin typeface="Cambria Math" panose="02040503050406030204" pitchFamily="18" charset="0"/>
                      </a:rPr>
                      <m:t>b</m:t>
                    </m:r>
                  </m:oMath>
                </a14:m>
                <a:r>
                  <a:rPr lang="zh-CN" altLang="en-US" sz="2000" dirty="0"/>
                  <a:t>会被分到不同的类中</a:t>
                </a:r>
                <a:endParaRPr lang="en-US" altLang="zh-CN" sz="2000" dirty="0"/>
              </a:p>
              <a:p>
                <a:pPr marL="0" indent="0">
                  <a:lnSpc>
                    <a:spcPct val="150000"/>
                  </a:lnSpc>
                  <a:buClr>
                    <a:srgbClr val="4472C4"/>
                  </a:buClr>
                  <a:buSzPct val="100000"/>
                  <a:buNone/>
                </a:pPr>
                <a:endParaRPr lang="en-US" altLang="zh-CN" sz="2000" dirty="0"/>
              </a:p>
              <a:p>
                <a:pPr>
                  <a:lnSpc>
                    <a:spcPct val="150000"/>
                  </a:lnSpc>
                  <a:buSzPct val="100000"/>
                  <a:buFont typeface="Arial" charset="0"/>
                  <a:buChar char="•"/>
                </a:pPr>
                <a:r>
                  <a:rPr lang="en-US" altLang="zh-CN" sz="2000" dirty="0"/>
                  <a:t>K</a:t>
                </a:r>
                <a:r>
                  <a:rPr lang="zh-CN" altLang="en-US" sz="2000" dirty="0"/>
                  <a:t>越小，模型偏差小，方差大</a:t>
                </a:r>
                <a:endParaRPr lang="en-US" altLang="zh-CN" sz="2000" dirty="0"/>
              </a:p>
              <a:p>
                <a:pPr marL="0" indent="0">
                  <a:lnSpc>
                    <a:spcPct val="150000"/>
                  </a:lnSpc>
                  <a:buClr>
                    <a:srgbClr val="4472C4"/>
                  </a:buClr>
                  <a:buSzPct val="100000"/>
                  <a:buNone/>
                </a:pPr>
                <a:endParaRPr lang="en-US" altLang="zh-CN" sz="2000" dirty="0"/>
              </a:p>
              <a:p>
                <a:pPr>
                  <a:lnSpc>
                    <a:spcPct val="150000"/>
                  </a:lnSpc>
                  <a:buSzPct val="100000"/>
                  <a:buFont typeface="Arial" charset="0"/>
                  <a:buChar char="•"/>
                </a:pPr>
                <a:r>
                  <a:rPr lang="en-US" altLang="zh-CN" sz="2000" dirty="0"/>
                  <a:t>K</a:t>
                </a:r>
                <a:r>
                  <a:rPr lang="zh-CN" altLang="en-US" sz="2000" dirty="0"/>
                  <a:t>越大，模型偏差大，方差小</a:t>
                </a:r>
                <a:endParaRPr lang="en-US" altLang="zh-CN" sz="2000" dirty="0"/>
              </a:p>
            </p:txBody>
          </p:sp>
        </mc:Choice>
        <mc:Fallback xmlns="">
          <p:sp>
            <p:nvSpPr>
              <p:cNvPr id="11" name="内容占位符 2">
                <a:extLst>
                  <a:ext uri="{FF2B5EF4-FFF2-40B4-BE49-F238E27FC236}">
                    <a16:creationId xmlns:a16="http://schemas.microsoft.com/office/drawing/2014/main" id="{64C0B91C-A094-4D7D-9021-63E1E94F623C}"/>
                  </a:ext>
                </a:extLst>
              </p:cNvPr>
              <p:cNvSpPr>
                <a:spLocks noGrp="1" noRot="1" noChangeAspect="1" noMove="1" noResize="1" noEditPoints="1" noAdjustHandles="1" noChangeArrowheads="1" noChangeShapeType="1" noTextEdit="1"/>
              </p:cNvSpPr>
              <p:nvPr>
                <p:ph idx="1"/>
              </p:nvPr>
            </p:nvSpPr>
            <p:spPr>
              <a:xfrm>
                <a:off x="550863" y="1803618"/>
                <a:ext cx="4596006" cy="4752528"/>
              </a:xfrm>
              <a:blipFill>
                <a:blip r:embed="rId7"/>
                <a:stretch>
                  <a:fillRect l="-928"/>
                </a:stretch>
              </a:blipFill>
            </p:spPr>
            <p:txBody>
              <a:bodyPr/>
              <a:lstStyle/>
              <a:p>
                <a:r>
                  <a:rPr lang="zh-CN" altLang="en-US">
                    <a:noFill/>
                  </a:rPr>
                  <a:t> </a:t>
                </a:r>
              </a:p>
            </p:txBody>
          </p:sp>
        </mc:Fallback>
      </mc:AlternateContent>
      <p:pic>
        <p:nvPicPr>
          <p:cNvPr id="15" name="图片 14">
            <a:extLst>
              <a:ext uri="{FF2B5EF4-FFF2-40B4-BE49-F238E27FC236}">
                <a16:creationId xmlns:a16="http://schemas.microsoft.com/office/drawing/2014/main" id="{9BDC4E16-3842-44EC-A757-2DBC8DCF029A}"/>
              </a:ext>
            </a:extLst>
          </p:cNvPr>
          <p:cNvPicPr>
            <a:picLocks noChangeAspect="1"/>
          </p:cNvPicPr>
          <p:nvPr/>
        </p:nvPicPr>
        <p:blipFill>
          <a:blip r:embed="rId8"/>
          <a:stretch>
            <a:fillRect/>
          </a:stretch>
        </p:blipFill>
        <p:spPr>
          <a:xfrm>
            <a:off x="5218877" y="2379682"/>
            <a:ext cx="5282221" cy="2673617"/>
          </a:xfrm>
          <a:prstGeom prst="rect">
            <a:avLst/>
          </a:prstGeom>
        </p:spPr>
      </p:pic>
    </p:spTree>
    <p:extLst>
      <p:ext uri="{BB962C8B-B14F-4D97-AF65-F5344CB8AC3E}">
        <p14:creationId xmlns:p14="http://schemas.microsoft.com/office/powerpoint/2010/main" val="229302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t>K</a:t>
            </a:r>
            <a:r>
              <a:rPr lang="zh-CN" altLang="en-US" sz="3600" b="1" dirty="0"/>
              <a:t>近邻算法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22</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dirty="0"/>
              <a:t>KNN</a:t>
            </a:r>
            <a:r>
              <a:rPr lang="zh-CN" altLang="en-US" sz="2800" dirty="0"/>
              <a:t>算法代码实例</a:t>
            </a:r>
            <a:endParaRPr lang="en-US" altLang="zh-CN" sz="2000"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23593"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pic>
        <p:nvPicPr>
          <p:cNvPr id="12" name="内容占位符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649548" y="1772208"/>
            <a:ext cx="9894366" cy="4176464"/>
          </a:xfrm>
        </p:spPr>
      </p:pic>
    </p:spTree>
    <p:extLst>
      <p:ext uri="{BB962C8B-B14F-4D97-AF65-F5344CB8AC3E}">
        <p14:creationId xmlns:p14="http://schemas.microsoft.com/office/powerpoint/2010/main" val="3179749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t>K</a:t>
            </a:r>
            <a:r>
              <a:rPr lang="zh-CN" altLang="en-US" sz="3600" b="1" dirty="0" smtClean="0"/>
              <a:t>近邻算法</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23</a:t>
            </a:fld>
            <a:endParaRPr lang="zh-CN" altLang="en-US" smtClean="0"/>
          </a:p>
        </p:txBody>
      </p:sp>
      <p:sp>
        <p:nvSpPr>
          <p:cNvPr id="2" name="矩形 1"/>
          <p:cNvSpPr>
            <a:spLocks noChangeArrowheads="1"/>
          </p:cNvSpPr>
          <p:nvPr/>
        </p:nvSpPr>
        <p:spPr bwMode="auto">
          <a:xfrm>
            <a:off x="550863" y="98742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smtClean="0"/>
              <a:t>K</a:t>
            </a:r>
            <a:r>
              <a:rPr lang="zh-CN" altLang="en-US" sz="2800" b="1" dirty="0" smtClean="0"/>
              <a:t>近邻算法的调</a:t>
            </a:r>
            <a:r>
              <a:rPr lang="zh-CN" altLang="en-US" sz="2800" b="1" dirty="0"/>
              <a:t>参</a:t>
            </a:r>
            <a:endParaRPr lang="en-US" altLang="zh-CN" sz="2000" b="1"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24617"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sp>
        <p:nvSpPr>
          <p:cNvPr id="10" name="内容占位符 6">
            <a:extLst>
              <a:ext uri="{FF2B5EF4-FFF2-40B4-BE49-F238E27FC236}">
                <a16:creationId xmlns:a16="http://schemas.microsoft.com/office/drawing/2014/main" id="{28E07838-A18E-46F3-AF4B-4E635622BE18}"/>
              </a:ext>
            </a:extLst>
          </p:cNvPr>
          <p:cNvSpPr>
            <a:spLocks noGrp="1"/>
          </p:cNvSpPr>
          <p:nvPr>
            <p:ph idx="1"/>
          </p:nvPr>
        </p:nvSpPr>
        <p:spPr>
          <a:xfrm>
            <a:off x="550862" y="1643281"/>
            <a:ext cx="10644187" cy="5528864"/>
          </a:xfrm>
        </p:spPr>
        <p:txBody>
          <a:bodyPr>
            <a:normAutofit/>
          </a:bodyPr>
          <a:lstStyle/>
          <a:p>
            <a:r>
              <a:rPr lang="en-US" altLang="zh-CN" sz="2000" dirty="0" smtClean="0">
                <a:solidFill>
                  <a:srgbClr val="4D4D4D"/>
                </a:solidFill>
                <a:latin typeface="+mn-ea"/>
              </a:rPr>
              <a:t>K</a:t>
            </a:r>
            <a:r>
              <a:rPr lang="zh-CN" altLang="en-US" sz="2000" dirty="0" smtClean="0">
                <a:solidFill>
                  <a:srgbClr val="4D4D4D"/>
                </a:solidFill>
                <a:latin typeface="+mn-ea"/>
              </a:rPr>
              <a:t>太大太小都不是最优的，在</a:t>
            </a:r>
            <a:r>
              <a:rPr lang="zh-CN" altLang="en-US" sz="2000" dirty="0">
                <a:solidFill>
                  <a:srgbClr val="4D4D4D"/>
                </a:solidFill>
                <a:latin typeface="+mn-ea"/>
              </a:rPr>
              <a:t>实际应用中，</a:t>
            </a:r>
            <a:r>
              <a:rPr lang="en-US" altLang="zh-CN" sz="2000" dirty="0">
                <a:solidFill>
                  <a:srgbClr val="4D4D4D"/>
                </a:solidFill>
                <a:latin typeface="+mn-ea"/>
              </a:rPr>
              <a:t>K </a:t>
            </a:r>
            <a:r>
              <a:rPr lang="zh-CN" altLang="en-US" sz="2000" dirty="0">
                <a:solidFill>
                  <a:srgbClr val="4D4D4D"/>
                </a:solidFill>
                <a:latin typeface="+mn-ea"/>
              </a:rPr>
              <a:t>值一般选择一个较小的数值，</a:t>
            </a:r>
            <a:r>
              <a:rPr lang="en-US" altLang="zh-CN" sz="2000" dirty="0">
                <a:solidFill>
                  <a:srgbClr val="4D4D4D"/>
                </a:solidFill>
                <a:latin typeface="+mn-ea"/>
              </a:rPr>
              <a:t>3-5</a:t>
            </a:r>
            <a:r>
              <a:rPr lang="zh-CN" altLang="en-US" sz="2000" dirty="0">
                <a:solidFill>
                  <a:srgbClr val="4D4D4D"/>
                </a:solidFill>
                <a:latin typeface="+mn-ea"/>
              </a:rPr>
              <a:t>个。具体应用中</a:t>
            </a:r>
            <a:r>
              <a:rPr lang="en-US" altLang="zh-CN" sz="2000" dirty="0">
                <a:solidFill>
                  <a:srgbClr val="4D4D4D"/>
                </a:solidFill>
                <a:latin typeface="+mn-ea"/>
              </a:rPr>
              <a:t>k</a:t>
            </a:r>
            <a:r>
              <a:rPr lang="zh-CN" altLang="en-US" sz="2000" dirty="0">
                <a:solidFill>
                  <a:srgbClr val="4D4D4D"/>
                </a:solidFill>
                <a:latin typeface="+mn-ea"/>
              </a:rPr>
              <a:t>值的选择可以通过调参来选择</a:t>
            </a:r>
            <a:r>
              <a:rPr lang="zh-CN" altLang="en-US" sz="2000" dirty="0" smtClean="0">
                <a:solidFill>
                  <a:srgbClr val="4D4D4D"/>
                </a:solidFill>
                <a:latin typeface="+mn-ea"/>
              </a:rPr>
              <a:t>。</a:t>
            </a:r>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r>
              <a:rPr lang="zh-CN" altLang="en-US" sz="2000" dirty="0"/>
              <a:t>实践中，可以进行网格搜索</a:t>
            </a:r>
          </a:p>
        </p:txBody>
      </p:sp>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836" y="2404296"/>
            <a:ext cx="8077012" cy="3483144"/>
          </a:xfrm>
          <a:prstGeom prst="rect">
            <a:avLst/>
          </a:prstGeom>
        </p:spPr>
      </p:pic>
    </p:spTree>
    <p:extLst>
      <p:ext uri="{BB962C8B-B14F-4D97-AF65-F5344CB8AC3E}">
        <p14:creationId xmlns:p14="http://schemas.microsoft.com/office/powerpoint/2010/main" val="3552710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t>K</a:t>
            </a:r>
            <a:r>
              <a:rPr lang="zh-CN" altLang="en-US" sz="3600" b="1" dirty="0" smtClean="0"/>
              <a:t>近邻算法</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24</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dirty="0"/>
              <a:t>KNN</a:t>
            </a:r>
            <a:r>
              <a:rPr lang="zh-CN" altLang="en-US" sz="2800" dirty="0"/>
              <a:t>的优缺点</a:t>
            </a:r>
            <a:endParaRPr lang="en-US" altLang="zh-CN" sz="2000" b="1"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25641"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sp>
        <p:nvSpPr>
          <p:cNvPr id="12" name="内容占位符 2">
            <a:extLst>
              <a:ext uri="{FF2B5EF4-FFF2-40B4-BE49-F238E27FC236}">
                <a16:creationId xmlns:a16="http://schemas.microsoft.com/office/drawing/2014/main" id="{5D634166-0006-408E-89BB-17D1CC833749}"/>
              </a:ext>
            </a:extLst>
          </p:cNvPr>
          <p:cNvSpPr>
            <a:spLocks noGrp="1"/>
          </p:cNvSpPr>
          <p:nvPr>
            <p:ph idx="1"/>
          </p:nvPr>
        </p:nvSpPr>
        <p:spPr>
          <a:xfrm>
            <a:off x="527309" y="1573404"/>
            <a:ext cx="10464237" cy="4880600"/>
          </a:xfrm>
        </p:spPr>
        <p:txBody>
          <a:bodyPr>
            <a:noAutofit/>
          </a:bodyPr>
          <a:lstStyle/>
          <a:p>
            <a:r>
              <a:rPr lang="en-US" altLang="zh-CN" sz="2000" dirty="0"/>
              <a:t>KNN </a:t>
            </a:r>
            <a:r>
              <a:rPr lang="zh-CN" altLang="en-US" sz="2000" dirty="0"/>
              <a:t>的优点之一是算法简单易懂。</a:t>
            </a:r>
            <a:endParaRPr lang="en-US" altLang="zh-CN" sz="2000" dirty="0"/>
          </a:p>
          <a:p>
            <a:endParaRPr lang="zh-CN" altLang="en-US" sz="2000" dirty="0"/>
          </a:p>
          <a:p>
            <a:r>
              <a:rPr lang="zh-CN" altLang="en-US" sz="2000" dirty="0"/>
              <a:t>作为非参数估计，</a:t>
            </a:r>
            <a:r>
              <a:rPr lang="en-US" altLang="zh-CN" sz="2000" dirty="0"/>
              <a:t>KNN </a:t>
            </a:r>
            <a:r>
              <a:rPr lang="zh-CN" altLang="en-US" sz="2000" dirty="0"/>
              <a:t>不依赖于具体的函数形式，故较为稳健。</a:t>
            </a:r>
            <a:endParaRPr lang="en-US" altLang="zh-CN" sz="2000" dirty="0"/>
          </a:p>
          <a:p>
            <a:endParaRPr lang="en-US" altLang="zh-CN" sz="2000" dirty="0"/>
          </a:p>
          <a:p>
            <a:r>
              <a:rPr lang="zh-CN" altLang="en-US" sz="2000" dirty="0"/>
              <a:t>但 </a:t>
            </a:r>
            <a:r>
              <a:rPr lang="en-US" altLang="zh-CN" sz="2000" dirty="0"/>
              <a:t>KNN </a:t>
            </a:r>
            <a:r>
              <a:rPr lang="zh-CN" altLang="en-US" sz="2000" dirty="0"/>
              <a:t>所估计的回归函数或决策边界一般较不规则。</a:t>
            </a:r>
            <a:endParaRPr lang="en-US" altLang="zh-CN" sz="2000" dirty="0"/>
          </a:p>
          <a:p>
            <a:endParaRPr lang="zh-CN" altLang="en-US" sz="2000" dirty="0"/>
          </a:p>
          <a:p>
            <a:r>
              <a:rPr lang="zh-CN" altLang="en-US" sz="2000" dirty="0"/>
              <a:t>这是因为，当</a:t>
            </a:r>
            <a:r>
              <a:rPr lang="en-US" altLang="zh-CN" sz="2000" b="1" dirty="0"/>
              <a:t>x</a:t>
            </a:r>
            <a:r>
              <a:rPr lang="zh-CN" altLang="en-US" sz="2000" dirty="0"/>
              <a:t>在特征空间变动时，其</a:t>
            </a:r>
            <a:r>
              <a:rPr lang="en-US" altLang="zh-CN" sz="2000" i="1" dirty="0"/>
              <a:t>K</a:t>
            </a:r>
            <a:r>
              <a:rPr lang="zh-CN" altLang="en-US" sz="2000" dirty="0"/>
              <a:t>个邻居之集合可能发生不连续的变化，即加入新邻居而去掉旧邻居。</a:t>
            </a:r>
            <a:endParaRPr lang="en-US" altLang="zh-CN" sz="2000" dirty="0"/>
          </a:p>
          <a:p>
            <a:endParaRPr lang="zh-CN" altLang="en-US" sz="2000" dirty="0"/>
          </a:p>
          <a:p>
            <a:r>
              <a:rPr lang="zh-CN" altLang="en-US" sz="2000" dirty="0"/>
              <a:t>因此，如果真实的回归函数或决策边界也较不规则，则</a:t>
            </a:r>
            <a:r>
              <a:rPr lang="en-US" altLang="zh-CN" sz="2000" dirty="0"/>
              <a:t>KNN </a:t>
            </a:r>
            <a:r>
              <a:rPr lang="zh-CN" altLang="en-US" sz="2000" dirty="0"/>
              <a:t>效果较好。</a:t>
            </a:r>
            <a:r>
              <a:rPr lang="en-US" altLang="zh-CN" sz="2000" dirty="0"/>
              <a:t>KNN </a:t>
            </a:r>
            <a:r>
              <a:rPr lang="zh-CN" altLang="en-US" sz="2000" dirty="0"/>
              <a:t>是一种</a:t>
            </a:r>
            <a:r>
              <a:rPr lang="zh-CN" altLang="en-US" sz="2000" dirty="0" smtClean="0"/>
              <a:t>“懒惰学习”（</a:t>
            </a:r>
            <a:r>
              <a:rPr lang="en-US" altLang="zh-CN" sz="2000" dirty="0" smtClean="0"/>
              <a:t>lazy learning</a:t>
            </a:r>
            <a:r>
              <a:rPr lang="zh-CN" altLang="en-US" sz="2000" dirty="0" smtClean="0"/>
              <a:t>）。</a:t>
            </a:r>
            <a:endParaRPr lang="en-US" altLang="zh-CN" sz="2000" dirty="0"/>
          </a:p>
          <a:p>
            <a:endParaRPr lang="zh-CN" altLang="en-US" sz="2000" dirty="0"/>
          </a:p>
          <a:p>
            <a:r>
              <a:rPr lang="en-US" altLang="zh-CN" sz="2000" dirty="0"/>
              <a:t>KNN </a:t>
            </a:r>
            <a:r>
              <a:rPr lang="zh-CN" altLang="en-US" sz="2000" dirty="0"/>
              <a:t>算法平时不学习，属于</a:t>
            </a:r>
            <a:r>
              <a:rPr lang="zh-CN" altLang="en-US" sz="2000" dirty="0" smtClean="0"/>
              <a:t>“死记硬背型”（</a:t>
            </a:r>
            <a:r>
              <a:rPr lang="en-US" altLang="zh-CN" sz="2000" dirty="0" smtClean="0"/>
              <a:t>memory-based</a:t>
            </a:r>
            <a:r>
              <a:rPr lang="zh-CN" altLang="en-US" sz="2000" dirty="0"/>
              <a:t>）</a:t>
            </a:r>
            <a:r>
              <a:rPr lang="zh-CN" altLang="en-US" sz="2000" dirty="0" smtClean="0"/>
              <a:t>，</a:t>
            </a:r>
            <a:r>
              <a:rPr lang="zh-CN" altLang="en-US" sz="2000" dirty="0"/>
              <a:t>并没有估计真正意义上的模型。</a:t>
            </a:r>
          </a:p>
        </p:txBody>
      </p:sp>
    </p:spTree>
    <p:extLst>
      <p:ext uri="{BB962C8B-B14F-4D97-AF65-F5344CB8AC3E}">
        <p14:creationId xmlns:p14="http://schemas.microsoft.com/office/powerpoint/2010/main" val="52200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t>K</a:t>
            </a:r>
            <a:r>
              <a:rPr lang="zh-CN" altLang="en-US" sz="3600" b="1" dirty="0" smtClean="0"/>
              <a:t>近邻算法</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25</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dirty="0"/>
              <a:t>KNN</a:t>
            </a:r>
            <a:r>
              <a:rPr lang="zh-CN" altLang="en-US" sz="2800" dirty="0"/>
              <a:t>的优缺点</a:t>
            </a:r>
            <a:endParaRPr lang="en-US" altLang="zh-CN" sz="2000" b="1"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26665"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sp>
        <p:nvSpPr>
          <p:cNvPr id="13" name="内容占位符 2">
            <a:extLst>
              <a:ext uri="{FF2B5EF4-FFF2-40B4-BE49-F238E27FC236}">
                <a16:creationId xmlns:a16="http://schemas.microsoft.com/office/drawing/2014/main" id="{5D634166-0006-408E-89BB-17D1CC833749}"/>
              </a:ext>
            </a:extLst>
          </p:cNvPr>
          <p:cNvSpPr>
            <a:spLocks noGrp="1"/>
          </p:cNvSpPr>
          <p:nvPr>
            <p:ph idx="1"/>
          </p:nvPr>
        </p:nvSpPr>
        <p:spPr>
          <a:xfrm>
            <a:off x="550863" y="1741782"/>
            <a:ext cx="10802035" cy="4881563"/>
          </a:xfrm>
        </p:spPr>
        <p:txBody>
          <a:bodyPr>
            <a:noAutofit/>
          </a:bodyPr>
          <a:lstStyle/>
          <a:p>
            <a:r>
              <a:rPr lang="en-US" altLang="zh-CN" sz="2000" dirty="0"/>
              <a:t>KNN </a:t>
            </a:r>
            <a:r>
              <a:rPr lang="zh-CN" altLang="en-US" sz="2000" dirty="0"/>
              <a:t>直到预测时才去找邻居，导致预测较慢，不适用于“在线学习”</a:t>
            </a:r>
          </a:p>
          <a:p>
            <a:r>
              <a:rPr lang="zh-CN" altLang="en-US" sz="2000" dirty="0" smtClean="0"/>
              <a:t>（</a:t>
            </a:r>
            <a:r>
              <a:rPr lang="en-US" altLang="zh-CN" sz="2000" dirty="0" smtClean="0"/>
              <a:t>online learning</a:t>
            </a:r>
            <a:r>
              <a:rPr lang="zh-CN" altLang="en-US" sz="2000" dirty="0" smtClean="0"/>
              <a:t>），</a:t>
            </a:r>
            <a:r>
              <a:rPr lang="zh-CN" altLang="en-US" sz="2000" dirty="0"/>
              <a:t>即需要实时预测的场景。</a:t>
            </a:r>
            <a:endParaRPr lang="en-US" altLang="zh-CN" sz="2000" dirty="0"/>
          </a:p>
          <a:p>
            <a:endParaRPr lang="zh-CN" altLang="en-US" sz="2000" dirty="0"/>
          </a:p>
          <a:p>
            <a:r>
              <a:rPr lang="zh-CN" altLang="en-US" sz="2000" dirty="0"/>
              <a:t>另外，在高维空间中可能很难找到邻居，会遇到所谓</a:t>
            </a:r>
            <a:r>
              <a:rPr lang="zh-CN" altLang="en-US" sz="2000" dirty="0" smtClean="0"/>
              <a:t>“维度灾难”（</a:t>
            </a:r>
            <a:r>
              <a:rPr lang="en-US" altLang="zh-CN" sz="2000" dirty="0" smtClean="0"/>
              <a:t>curse </a:t>
            </a:r>
            <a:r>
              <a:rPr lang="en-US" altLang="zh-CN" sz="2000" dirty="0"/>
              <a:t>of </a:t>
            </a:r>
            <a:r>
              <a:rPr lang="en-US" altLang="zh-CN" sz="2000" dirty="0" smtClean="0"/>
              <a:t>dimensionality</a:t>
            </a:r>
            <a:r>
              <a:rPr lang="zh-CN" altLang="en-US" sz="2000" dirty="0" smtClean="0"/>
              <a:t>），</a:t>
            </a:r>
            <a:r>
              <a:rPr lang="zh-CN" altLang="en-US" sz="2000" dirty="0"/>
              <a:t>此时</a:t>
            </a:r>
            <a:r>
              <a:rPr lang="en-US" altLang="zh-CN" sz="2000" dirty="0"/>
              <a:t>KNN </a:t>
            </a:r>
            <a:r>
              <a:rPr lang="zh-CN" altLang="en-US" sz="2000" dirty="0"/>
              <a:t>算法的效果可能较差。</a:t>
            </a:r>
            <a:endParaRPr lang="en-US" altLang="zh-CN" sz="2000" dirty="0"/>
          </a:p>
          <a:p>
            <a:endParaRPr lang="zh-CN" altLang="en-US" sz="2000" dirty="0"/>
          </a:p>
          <a:p>
            <a:r>
              <a:rPr lang="en-US" altLang="zh-CN" sz="2000" dirty="0"/>
              <a:t>KNN</a:t>
            </a:r>
            <a:r>
              <a:rPr lang="zh-CN" altLang="en-US" sz="2000" dirty="0"/>
              <a:t>算法一般要求</a:t>
            </a:r>
            <a:r>
              <a:rPr lang="en-US" altLang="zh-CN" sz="2000" i="1" dirty="0"/>
              <a:t>n</a:t>
            </a:r>
            <a:r>
              <a:rPr lang="en-US" altLang="zh-CN" sz="2000" dirty="0"/>
              <a:t>&gt;&gt;</a:t>
            </a:r>
            <a:r>
              <a:rPr lang="en-US" altLang="zh-CN" sz="2000" i="1" dirty="0"/>
              <a:t>p</a:t>
            </a:r>
            <a:r>
              <a:rPr lang="zh-CN" altLang="en-US" sz="2000" dirty="0"/>
              <a:t>，即样本容量</a:t>
            </a:r>
            <a:r>
              <a:rPr lang="en-US" altLang="zh-CN" sz="2000" i="1" dirty="0"/>
              <a:t>n</a:t>
            </a:r>
            <a:r>
              <a:rPr lang="zh-CN" altLang="en-US" sz="2000" dirty="0"/>
              <a:t>须远大于特征向量的维度</a:t>
            </a:r>
            <a:r>
              <a:rPr lang="en-US" altLang="zh-CN" sz="2000" i="1" dirty="0"/>
              <a:t>p</a:t>
            </a:r>
            <a:r>
              <a:rPr lang="zh-CN" altLang="en-US" sz="2000" dirty="0"/>
              <a:t>。</a:t>
            </a:r>
            <a:endParaRPr lang="en-US" altLang="zh-CN" sz="2000" dirty="0"/>
          </a:p>
          <a:p>
            <a:endParaRPr lang="en-US" altLang="zh-CN" sz="2000" dirty="0"/>
          </a:p>
          <a:p>
            <a:r>
              <a:rPr lang="en-US" altLang="zh-CN" sz="2000" dirty="0"/>
              <a:t>KNN </a:t>
            </a:r>
            <a:r>
              <a:rPr lang="zh-CN" altLang="en-US" sz="2000" dirty="0"/>
              <a:t>对于</a:t>
            </a:r>
            <a:r>
              <a:rPr lang="zh-CN" altLang="en-US" sz="2000" dirty="0" smtClean="0"/>
              <a:t>“噪音变量”（</a:t>
            </a:r>
            <a:r>
              <a:rPr lang="en-US" altLang="zh-CN" sz="2000" dirty="0" smtClean="0"/>
              <a:t>noise variable</a:t>
            </a:r>
            <a:r>
              <a:rPr lang="zh-CN" altLang="en-US" sz="2000" dirty="0" smtClean="0"/>
              <a:t>）也</a:t>
            </a:r>
            <a:r>
              <a:rPr lang="zh-CN" altLang="en-US" sz="2000" dirty="0"/>
              <a:t>不稳健。如果特征向量</a:t>
            </a:r>
            <a:r>
              <a:rPr lang="en-US" altLang="zh-CN" sz="2000" i="1" dirty="0"/>
              <a:t>x</a:t>
            </a:r>
            <a:r>
              <a:rPr lang="zh-CN" altLang="en-US" sz="2000" dirty="0"/>
              <a:t>包含对</a:t>
            </a:r>
            <a:r>
              <a:rPr lang="en-US" altLang="zh-CN" sz="2000" i="1" dirty="0"/>
              <a:t>y</a:t>
            </a:r>
            <a:r>
              <a:rPr lang="zh-CN" altLang="en-US" sz="2000" dirty="0"/>
              <a:t>毫无作用的噪音变量，</a:t>
            </a:r>
            <a:r>
              <a:rPr lang="en-US" altLang="zh-CN" sz="2000" dirty="0"/>
              <a:t>KNN </a:t>
            </a:r>
            <a:r>
              <a:rPr lang="zh-CN" altLang="en-US" sz="2000" dirty="0"/>
              <a:t>在计算观测值之间的欧氏距离时，也依然不加区别地对待这些变量，导致估计效率下降。</a:t>
            </a:r>
          </a:p>
        </p:txBody>
      </p:sp>
    </p:spTree>
    <p:extLst>
      <p:ext uri="{BB962C8B-B14F-4D97-AF65-F5344CB8AC3E}">
        <p14:creationId xmlns:p14="http://schemas.microsoft.com/office/powerpoint/2010/main" val="396162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t>K</a:t>
            </a:r>
            <a:r>
              <a:rPr lang="zh-CN" altLang="en-US" sz="3600" b="1" dirty="0" smtClean="0"/>
              <a:t>近邻算法</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26</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dirty="0"/>
              <a:t>KNN</a:t>
            </a:r>
            <a:r>
              <a:rPr lang="zh-CN" altLang="en-US" sz="2800" dirty="0"/>
              <a:t>算法在经济学中的应用</a:t>
            </a:r>
            <a:endParaRPr lang="en-US" altLang="zh-CN" sz="2000" b="1"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27689"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sp>
        <p:nvSpPr>
          <p:cNvPr id="10" name="内容占位符 5">
            <a:extLst>
              <a:ext uri="{FF2B5EF4-FFF2-40B4-BE49-F238E27FC236}">
                <a16:creationId xmlns:a16="http://schemas.microsoft.com/office/drawing/2014/main" id="{9BA373FB-2851-4AB8-B024-70555C7B6662}"/>
              </a:ext>
            </a:extLst>
          </p:cNvPr>
          <p:cNvSpPr>
            <a:spLocks noGrp="1"/>
          </p:cNvSpPr>
          <p:nvPr>
            <p:ph idx="1"/>
          </p:nvPr>
        </p:nvSpPr>
        <p:spPr>
          <a:xfrm>
            <a:off x="406811" y="1889124"/>
            <a:ext cx="11016765" cy="5307623"/>
          </a:xfrm>
        </p:spPr>
        <p:txBody>
          <a:bodyPr>
            <a:normAutofit/>
          </a:bodyPr>
          <a:lstStyle/>
          <a:p>
            <a:r>
              <a:rPr lang="zh-CN" altLang="en-US" sz="2000" b="1" dirty="0"/>
              <a:t>杨晓兰等（</a:t>
            </a:r>
            <a:r>
              <a:rPr lang="en-US" altLang="zh-CN" sz="2000" b="1" dirty="0"/>
              <a:t>2016</a:t>
            </a:r>
            <a:r>
              <a:rPr lang="zh-CN" altLang="en-US" sz="2000" b="1" dirty="0"/>
              <a:t>，金融研究</a:t>
            </a:r>
            <a:r>
              <a:rPr lang="zh-CN" altLang="en-US" sz="2000" b="1" dirty="0" smtClean="0"/>
              <a:t>）</a:t>
            </a:r>
            <a:endParaRPr lang="en-US" altLang="zh-CN" sz="2000" b="1" dirty="0" smtClean="0"/>
          </a:p>
          <a:p>
            <a:endParaRPr lang="en-US" altLang="zh-CN" sz="2000" b="1" dirty="0"/>
          </a:p>
          <a:p>
            <a:endParaRPr lang="en-US" altLang="zh-CN" sz="2000" b="1" dirty="0"/>
          </a:p>
          <a:p>
            <a:endParaRPr lang="en-US" altLang="zh-CN" sz="2000" b="1" dirty="0"/>
          </a:p>
          <a:p>
            <a:endParaRPr lang="en-US" altLang="zh-CN" sz="2000" b="1" dirty="0"/>
          </a:p>
          <a:p>
            <a:endParaRPr lang="en-US" altLang="zh-CN" sz="2000" b="1" dirty="0"/>
          </a:p>
          <a:p>
            <a:endParaRPr lang="en-US" altLang="zh-CN" sz="2000" b="1" dirty="0"/>
          </a:p>
          <a:p>
            <a:endParaRPr lang="en-US" altLang="zh-CN" sz="2000" b="1" dirty="0"/>
          </a:p>
          <a:p>
            <a:endParaRPr lang="en-US" altLang="zh-CN" sz="2000" b="1" dirty="0"/>
          </a:p>
          <a:p>
            <a:endParaRPr lang="en-US" altLang="zh-CN" sz="2000" b="1" dirty="0"/>
          </a:p>
          <a:p>
            <a:endParaRPr lang="en-US" altLang="zh-CN" sz="2000" b="1" dirty="0"/>
          </a:p>
          <a:p>
            <a:endParaRPr lang="en-US" altLang="zh-CN" sz="2000" b="1" dirty="0"/>
          </a:p>
          <a:p>
            <a:r>
              <a:rPr lang="zh-CN" altLang="en-US" sz="2000" b="1" dirty="0" smtClean="0"/>
              <a:t>一般</a:t>
            </a:r>
            <a:r>
              <a:rPr lang="zh-CN" altLang="en-US" sz="2000" b="1" dirty="0"/>
              <a:t>作为更高级算法的对比</a:t>
            </a:r>
          </a:p>
        </p:txBody>
      </p:sp>
      <p:pic>
        <p:nvPicPr>
          <p:cNvPr id="11" name="内容占位符 4">
            <a:extLst>
              <a:ext uri="{FF2B5EF4-FFF2-40B4-BE49-F238E27FC236}">
                <a16:creationId xmlns:a16="http://schemas.microsoft.com/office/drawing/2014/main" id="{503C46A9-0A7E-4DAC-857F-04BF217D2C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896" y="2419081"/>
            <a:ext cx="8699800" cy="3523970"/>
          </a:xfrm>
          <a:prstGeom prst="rect">
            <a:avLst/>
          </a:prstGeom>
        </p:spPr>
      </p:pic>
    </p:spTree>
    <p:extLst>
      <p:ext uri="{BB962C8B-B14F-4D97-AF65-F5344CB8AC3E}">
        <p14:creationId xmlns:p14="http://schemas.microsoft.com/office/powerpoint/2010/main" val="3348605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t>K</a:t>
            </a:r>
            <a:r>
              <a:rPr lang="zh-CN" altLang="en-US" sz="3600" b="1" dirty="0" smtClean="0"/>
              <a:t>近邻算法</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27</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t>K</a:t>
            </a:r>
            <a:r>
              <a:rPr lang="zh-CN" altLang="en-US" sz="2800" b="1" dirty="0"/>
              <a:t>近邻回归</a:t>
            </a:r>
            <a:endParaRPr lang="en-US" altLang="zh-CN" sz="2000" b="1"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28713"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sp>
        <p:nvSpPr>
          <p:cNvPr id="12" name="内容占位符 2">
            <a:extLst>
              <a:ext uri="{FF2B5EF4-FFF2-40B4-BE49-F238E27FC236}">
                <a16:creationId xmlns:a16="http://schemas.microsoft.com/office/drawing/2014/main" id="{37FAB716-D431-41A6-8833-EBFC9D24F3C7}"/>
              </a:ext>
            </a:extLst>
          </p:cNvPr>
          <p:cNvSpPr>
            <a:spLocks noGrp="1"/>
          </p:cNvSpPr>
          <p:nvPr>
            <p:ph idx="1"/>
          </p:nvPr>
        </p:nvSpPr>
        <p:spPr>
          <a:xfrm>
            <a:off x="406810" y="1557664"/>
            <a:ext cx="11016765" cy="4392305"/>
          </a:xfrm>
        </p:spPr>
        <p:txBody>
          <a:bodyPr>
            <a:normAutofit/>
          </a:bodyPr>
          <a:lstStyle/>
          <a:p>
            <a:r>
              <a:rPr lang="zh-CN" altLang="en-US" sz="2000" dirty="0"/>
              <a:t>假设响应变量 </a:t>
            </a:r>
            <a:r>
              <a:rPr lang="en-US" altLang="zh-CN" sz="2000" i="1" dirty="0"/>
              <a:t>y</a:t>
            </a:r>
            <a:r>
              <a:rPr lang="zh-CN" altLang="en-US" sz="2000" dirty="0"/>
              <a:t>连续，而</a:t>
            </a:r>
            <a:r>
              <a:rPr lang="en-US" altLang="zh-CN" sz="2000" b="1" dirty="0"/>
              <a:t>x</a:t>
            </a:r>
            <a:r>
              <a:rPr lang="zh-CN" altLang="en-US" sz="2000" dirty="0"/>
              <a:t>为</a:t>
            </a:r>
            <a:r>
              <a:rPr lang="en-US" altLang="zh-CN" sz="2000" i="1" dirty="0"/>
              <a:t>p</a:t>
            </a:r>
            <a:r>
              <a:rPr lang="zh-CN" altLang="en-US" sz="2000" dirty="0"/>
              <a:t>维特征向量。求均方误差最小化的函数为条件期望函数</a:t>
            </a:r>
            <a:r>
              <a:rPr lang="en-US" altLang="zh-CN" sz="2000" dirty="0"/>
              <a:t>E( </a:t>
            </a:r>
            <a:r>
              <a:rPr lang="en-US" altLang="zh-CN" sz="2000" i="1" dirty="0"/>
              <a:t>y </a:t>
            </a:r>
            <a:r>
              <a:rPr lang="en-US" altLang="zh-CN" sz="2000" dirty="0"/>
              <a:t>| </a:t>
            </a:r>
            <a:r>
              <a:rPr lang="en-US" altLang="zh-CN" sz="2000" b="1" dirty="0"/>
              <a:t>x</a:t>
            </a:r>
            <a:r>
              <a:rPr lang="en-US" altLang="zh-CN" sz="2000" dirty="0"/>
              <a:t>)</a:t>
            </a:r>
            <a:r>
              <a:rPr lang="zh-CN" altLang="en-US" sz="2000" dirty="0" smtClean="0"/>
              <a:t>。</a:t>
            </a:r>
            <a:endParaRPr lang="en-US" altLang="zh-CN" sz="2000" dirty="0" smtClean="0"/>
          </a:p>
          <a:p>
            <a:endParaRPr lang="en-US" altLang="zh-CN" sz="2000" dirty="0"/>
          </a:p>
          <a:p>
            <a:r>
              <a:rPr lang="zh-CN" altLang="en-US" sz="2000" dirty="0" smtClean="0"/>
              <a:t>在</a:t>
            </a:r>
            <a:r>
              <a:rPr lang="zh-CN" altLang="en-US" sz="2000" dirty="0"/>
              <a:t>实践中应如何估计</a:t>
            </a:r>
            <a:r>
              <a:rPr lang="en-US" altLang="zh-CN" sz="2000" dirty="0"/>
              <a:t>E( </a:t>
            </a:r>
            <a:r>
              <a:rPr lang="en-US" altLang="zh-CN" sz="2000" i="1" dirty="0"/>
              <a:t>y </a:t>
            </a:r>
            <a:r>
              <a:rPr lang="en-US" altLang="zh-CN" sz="2000" dirty="0"/>
              <a:t>| </a:t>
            </a:r>
            <a:r>
              <a:rPr lang="en-US" altLang="zh-CN" sz="2000" b="1" dirty="0"/>
              <a:t>x</a:t>
            </a:r>
            <a:r>
              <a:rPr lang="en-US" altLang="zh-CN" sz="2000" dirty="0"/>
              <a:t>)</a:t>
            </a:r>
            <a:r>
              <a:rPr lang="zh-CN" altLang="en-US" sz="2000" dirty="0"/>
              <a:t>？</a:t>
            </a:r>
            <a:endParaRPr lang="en-US" altLang="zh-CN" sz="2000" dirty="0"/>
          </a:p>
          <a:p>
            <a:endParaRPr lang="en-US" altLang="zh-CN" sz="2000" dirty="0"/>
          </a:p>
          <a:p>
            <a:r>
              <a:rPr lang="zh-CN" altLang="en-US" sz="2000" dirty="0"/>
              <a:t>如果对于任意给定</a:t>
            </a:r>
            <a:r>
              <a:rPr lang="en-US" altLang="zh-CN" sz="2000" dirty="0"/>
              <a:t>x</a:t>
            </a:r>
            <a:r>
              <a:rPr lang="zh-CN" altLang="en-US" sz="2000" dirty="0"/>
              <a:t>，均有很多不同的</a:t>
            </a:r>
            <a:r>
              <a:rPr lang="en-US" altLang="zh-CN" sz="2000" dirty="0"/>
              <a:t>y</a:t>
            </a:r>
            <a:r>
              <a:rPr lang="zh-CN" altLang="en-US" sz="2000" dirty="0"/>
              <a:t>观测值，则可对这些</a:t>
            </a:r>
            <a:r>
              <a:rPr lang="en-US" altLang="zh-CN" sz="2000" dirty="0"/>
              <a:t>y</a:t>
            </a:r>
            <a:r>
              <a:rPr lang="zh-CN" altLang="en-US" sz="2000" dirty="0"/>
              <a:t>值进行简单算术平均</a:t>
            </a:r>
          </a:p>
        </p:txBody>
      </p:sp>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7520" y="3344793"/>
            <a:ext cx="5112568" cy="3272751"/>
          </a:xfrm>
          <a:prstGeom prst="rect">
            <a:avLst/>
          </a:prstGeom>
        </p:spPr>
      </p:pic>
    </p:spTree>
    <p:extLst>
      <p:ext uri="{BB962C8B-B14F-4D97-AF65-F5344CB8AC3E}">
        <p14:creationId xmlns:p14="http://schemas.microsoft.com/office/powerpoint/2010/main" val="353025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t>K</a:t>
            </a:r>
            <a:r>
              <a:rPr lang="zh-CN" altLang="en-US" sz="3600" b="1" dirty="0" smtClean="0"/>
              <a:t>近邻算法</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28</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t>K</a:t>
            </a:r>
            <a:r>
              <a:rPr lang="zh-CN" altLang="en-US" sz="2800" b="1" dirty="0"/>
              <a:t>近邻回归</a:t>
            </a:r>
            <a:endParaRPr lang="en-US" altLang="zh-CN" sz="2000" b="1"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29737"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sp>
        <p:nvSpPr>
          <p:cNvPr id="11" name="内容占位符 2">
            <a:extLst>
              <a:ext uri="{FF2B5EF4-FFF2-40B4-BE49-F238E27FC236}">
                <a16:creationId xmlns:a16="http://schemas.microsoft.com/office/drawing/2014/main" id="{37FAB716-D431-41A6-8833-EBFC9D24F3C7}"/>
              </a:ext>
            </a:extLst>
          </p:cNvPr>
          <p:cNvSpPr>
            <a:spLocks noGrp="1"/>
          </p:cNvSpPr>
          <p:nvPr>
            <p:ph idx="1"/>
          </p:nvPr>
        </p:nvSpPr>
        <p:spPr>
          <a:xfrm>
            <a:off x="550863" y="1652287"/>
            <a:ext cx="9624060" cy="4990084"/>
          </a:xfrm>
        </p:spPr>
        <p:txBody>
          <a:bodyPr>
            <a:normAutofit/>
          </a:bodyPr>
          <a:lstStyle/>
          <a:p>
            <a:r>
              <a:rPr lang="zh-CN" altLang="en-US" sz="2000" dirty="0"/>
              <a:t>但现实数据大多比较稀疏，此时，给定</a:t>
            </a:r>
            <a:r>
              <a:rPr lang="en-US" altLang="zh-CN" sz="2000" b="1" dirty="0"/>
              <a:t>x</a:t>
            </a:r>
            <a:r>
              <a:rPr lang="zh-CN" altLang="en-US" sz="2000" dirty="0"/>
              <a:t>，可能只有很少的</a:t>
            </a:r>
            <a:r>
              <a:rPr lang="en-US" altLang="zh-CN" sz="2000" i="1" dirty="0"/>
              <a:t>y</a:t>
            </a:r>
            <a:r>
              <a:rPr lang="zh-CN" altLang="en-US" sz="2000" dirty="0"/>
              <a:t>观测值，甚至连一个</a:t>
            </a:r>
            <a:r>
              <a:rPr lang="en-US" altLang="zh-CN" sz="2000" i="1" dirty="0"/>
              <a:t>y</a:t>
            </a:r>
            <a:r>
              <a:rPr lang="zh-CN" altLang="en-US" sz="2000" dirty="0"/>
              <a:t>观测值也没有。</a:t>
            </a:r>
          </a:p>
        </p:txBody>
      </p:sp>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0946" y="2314376"/>
            <a:ext cx="6155368" cy="4354894"/>
          </a:xfrm>
          <a:prstGeom prst="rect">
            <a:avLst/>
          </a:prstGeom>
        </p:spPr>
      </p:pic>
    </p:spTree>
    <p:extLst>
      <p:ext uri="{BB962C8B-B14F-4D97-AF65-F5344CB8AC3E}">
        <p14:creationId xmlns:p14="http://schemas.microsoft.com/office/powerpoint/2010/main" val="291136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t>K</a:t>
            </a:r>
            <a:r>
              <a:rPr lang="zh-CN" altLang="en-US" sz="3600" b="1" dirty="0" smtClean="0"/>
              <a:t>近邻算法</a:t>
            </a:r>
            <a:endParaRPr lang="zh-CN" altLang="en-US" sz="3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29</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t>K</a:t>
            </a:r>
            <a:r>
              <a:rPr lang="zh-CN" altLang="en-US" sz="2800" b="1" dirty="0"/>
              <a:t>近邻回归</a:t>
            </a:r>
            <a:endParaRPr lang="en-US" altLang="zh-CN" sz="2000" b="1"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30761"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sp>
        <p:nvSpPr>
          <p:cNvPr id="12" name="内容占位符 2">
            <a:extLst>
              <a:ext uri="{FF2B5EF4-FFF2-40B4-BE49-F238E27FC236}">
                <a16:creationId xmlns:a16="http://schemas.microsoft.com/office/drawing/2014/main" id="{37FAB716-D431-41A6-8833-EBFC9D24F3C7}"/>
              </a:ext>
            </a:extLst>
          </p:cNvPr>
          <p:cNvSpPr>
            <a:spLocks noGrp="1"/>
          </p:cNvSpPr>
          <p:nvPr>
            <p:ph idx="1"/>
          </p:nvPr>
        </p:nvSpPr>
        <p:spPr>
          <a:xfrm>
            <a:off x="550862" y="1728788"/>
            <a:ext cx="10644187" cy="4509201"/>
          </a:xfrm>
        </p:spPr>
        <p:txBody>
          <a:bodyPr>
            <a:normAutofit/>
          </a:bodyPr>
          <a:lstStyle/>
          <a:p>
            <a:r>
              <a:rPr lang="zh-CN" altLang="en-US" sz="2000" dirty="0"/>
              <a:t>一个解决方法是在特征</a:t>
            </a:r>
            <a:r>
              <a:rPr lang="zh-CN" altLang="en-US" sz="2000" dirty="0" smtClean="0"/>
              <a:t>空间（</a:t>
            </a:r>
            <a:r>
              <a:rPr lang="en-US" altLang="zh-CN" sz="2000" dirty="0" smtClean="0">
                <a:latin typeface="Times New Roman" panose="02020603050405020304" pitchFamily="18" charset="0"/>
                <a:cs typeface="Times New Roman" panose="02020603050405020304" pitchFamily="18" charset="0"/>
              </a:rPr>
              <a:t>feature space</a:t>
            </a:r>
            <a:r>
              <a:rPr lang="zh-CN" altLang="en-US" sz="2000" dirty="0"/>
              <a:t>）</a:t>
            </a:r>
            <a:r>
              <a:rPr lang="zh-CN" altLang="en-US" sz="2000" dirty="0" smtClean="0"/>
              <a:t>中</a:t>
            </a:r>
            <a:r>
              <a:rPr lang="zh-CN" altLang="en-US" sz="2000" dirty="0"/>
              <a:t>，考虑离</a:t>
            </a:r>
            <a:r>
              <a:rPr lang="en-US" altLang="zh-CN" sz="2000" dirty="0">
                <a:latin typeface="Times New Roman" panose="02020603050405020304" pitchFamily="18" charset="0"/>
                <a:cs typeface="Times New Roman" panose="02020603050405020304" pitchFamily="18" charset="0"/>
              </a:rPr>
              <a:t>x</a:t>
            </a:r>
            <a:r>
              <a:rPr lang="zh-CN" altLang="en-US" sz="2000" dirty="0"/>
              <a:t>最近的</a:t>
            </a:r>
            <a:r>
              <a:rPr lang="en-US" altLang="zh-CN" sz="2000" dirty="0">
                <a:latin typeface="Times New Roman" panose="02020603050405020304" pitchFamily="18" charset="0"/>
                <a:cs typeface="Times New Roman" panose="02020603050405020304" pitchFamily="18" charset="0"/>
              </a:rPr>
              <a:t>K</a:t>
            </a:r>
            <a:r>
              <a:rPr lang="zh-CN" altLang="en-US" sz="2000" dirty="0"/>
              <a:t>个邻居。</a:t>
            </a:r>
            <a:endParaRPr lang="en-US" altLang="zh-CN" sz="2000" dirty="0"/>
          </a:p>
          <a:p>
            <a:endParaRPr lang="en-US" altLang="zh-CN" sz="2000" dirty="0"/>
          </a:p>
          <a:p>
            <a:r>
              <a:rPr lang="en-US" altLang="zh-CN" sz="2000" dirty="0">
                <a:latin typeface="Times New Roman" panose="02020603050405020304" pitchFamily="18" charset="0"/>
                <a:cs typeface="Times New Roman" panose="02020603050405020304" pitchFamily="18" charset="0"/>
              </a:rPr>
              <a:t>K</a:t>
            </a:r>
            <a:r>
              <a:rPr lang="zh-CN" altLang="en-US" sz="2000" dirty="0"/>
              <a:t>近邻</a:t>
            </a:r>
            <a:r>
              <a:rPr lang="zh-CN" altLang="en-US" sz="2000" dirty="0" smtClean="0"/>
              <a:t>估计量（</a:t>
            </a:r>
            <a:r>
              <a:rPr lang="en-US" altLang="zh-CN" sz="2000" dirty="0" smtClean="0">
                <a:latin typeface="Times New Roman" panose="02020603050405020304" pitchFamily="18" charset="0"/>
                <a:cs typeface="Times New Roman" panose="02020603050405020304" pitchFamily="18" charset="0"/>
              </a:rPr>
              <a:t>K </a:t>
            </a:r>
            <a:r>
              <a:rPr lang="en-US" altLang="zh-CN" sz="2000" dirty="0">
                <a:latin typeface="Times New Roman" panose="02020603050405020304" pitchFamily="18" charset="0"/>
                <a:cs typeface="Times New Roman" panose="02020603050405020304" pitchFamily="18" charset="0"/>
              </a:rPr>
              <a:t>nearest neighbor </a:t>
            </a:r>
            <a:r>
              <a:rPr lang="en-US" altLang="zh-CN" sz="2000" dirty="0" smtClean="0">
                <a:latin typeface="Times New Roman" panose="02020603050405020304" pitchFamily="18" charset="0"/>
                <a:cs typeface="Times New Roman" panose="02020603050405020304" pitchFamily="18" charset="0"/>
              </a:rPr>
              <a:t>estimator</a:t>
            </a:r>
            <a:r>
              <a:rPr lang="zh-CN" altLang="en-US" sz="2000" dirty="0"/>
              <a:t>）</a:t>
            </a:r>
            <a:r>
              <a:rPr lang="zh-CN" altLang="en-US" sz="2000" dirty="0" smtClean="0"/>
              <a:t>以</a:t>
            </a:r>
            <a:r>
              <a:rPr lang="zh-CN" altLang="en-US" sz="2000" dirty="0"/>
              <a:t>离</a:t>
            </a:r>
            <a:r>
              <a:rPr lang="en-US" altLang="zh-CN" sz="2000" dirty="0">
                <a:latin typeface="Times New Roman" panose="02020603050405020304" pitchFamily="18" charset="0"/>
                <a:cs typeface="Times New Roman" panose="02020603050405020304" pitchFamily="18" charset="0"/>
              </a:rPr>
              <a:t>x</a:t>
            </a:r>
            <a:r>
              <a:rPr lang="zh-CN" altLang="en-US" sz="2000" dirty="0"/>
              <a:t>最近的</a:t>
            </a:r>
            <a:r>
              <a:rPr lang="en-US" altLang="zh-CN" sz="2000" dirty="0">
                <a:latin typeface="Times New Roman" panose="02020603050405020304" pitchFamily="18" charset="0"/>
                <a:cs typeface="Times New Roman" panose="02020603050405020304" pitchFamily="18" charset="0"/>
              </a:rPr>
              <a:t>K</a:t>
            </a:r>
            <a:r>
              <a:rPr lang="zh-CN" altLang="en-US" sz="2000" dirty="0"/>
              <a:t>个邻居之</a:t>
            </a:r>
            <a:r>
              <a:rPr lang="en-US" altLang="zh-CN" sz="2000" dirty="0" smtClean="0">
                <a:latin typeface="Times New Roman" panose="02020603050405020304" pitchFamily="18" charset="0"/>
                <a:cs typeface="Times New Roman" panose="02020603050405020304" pitchFamily="18" charset="0"/>
              </a:rPr>
              <a:t>y</a:t>
            </a:r>
            <a:r>
              <a:rPr lang="zh-CN" altLang="en-US" sz="2000" dirty="0" smtClean="0"/>
              <a:t>观测值</a:t>
            </a:r>
            <a:r>
              <a:rPr lang="zh-CN" altLang="en-US" sz="2000" dirty="0"/>
              <a:t>的平均作为预测值：</a:t>
            </a:r>
            <a:endParaRPr lang="en-US" altLang="zh-CN" sz="2000" dirty="0"/>
          </a:p>
          <a:p>
            <a:endParaRPr lang="en-US" altLang="zh-CN" sz="2000" dirty="0"/>
          </a:p>
          <a:p>
            <a:endParaRPr lang="en-US" altLang="zh-CN" sz="2000" dirty="0"/>
          </a:p>
          <a:p>
            <a:endParaRPr lang="en-US" altLang="zh-CN" sz="2000" dirty="0"/>
          </a:p>
          <a:p>
            <a:endParaRPr lang="en-US" altLang="zh-CN" sz="2000" dirty="0"/>
          </a:p>
          <a:p>
            <a:r>
              <a:rPr lang="zh-CN" altLang="en-US" sz="2000" dirty="0" smtClean="0"/>
              <a:t>如果</a:t>
            </a:r>
            <a:r>
              <a:rPr lang="en-US" altLang="zh-CN" sz="2000" dirty="0"/>
              <a:t>K =1</a:t>
            </a:r>
            <a:r>
              <a:rPr lang="zh-CN" altLang="en-US" sz="2000" dirty="0"/>
              <a:t>，则为</a:t>
            </a:r>
            <a:r>
              <a:rPr lang="zh-CN" altLang="en-US" sz="2000" dirty="0" smtClean="0"/>
              <a:t>“最近邻法”（</a:t>
            </a:r>
            <a:r>
              <a:rPr lang="en-US" altLang="zh-CN" sz="2000" dirty="0" smtClean="0">
                <a:latin typeface="Times New Roman" panose="02020603050405020304" pitchFamily="18" charset="0"/>
                <a:cs typeface="Times New Roman" panose="02020603050405020304" pitchFamily="18" charset="0"/>
              </a:rPr>
              <a:t>nearest neighbor</a:t>
            </a:r>
            <a:r>
              <a:rPr lang="zh-CN" altLang="en-US" sz="2000" dirty="0"/>
              <a:t>）</a:t>
            </a:r>
            <a:r>
              <a:rPr lang="zh-CN" altLang="en-US" sz="2000" dirty="0" smtClean="0"/>
              <a:t>，</a:t>
            </a:r>
            <a:r>
              <a:rPr lang="zh-CN" altLang="en-US" sz="2000" dirty="0"/>
              <a:t>即以离</a:t>
            </a:r>
            <a:r>
              <a:rPr lang="en-US" altLang="zh-CN" sz="2000" dirty="0"/>
              <a:t>x</a:t>
            </a:r>
            <a:r>
              <a:rPr lang="zh-CN" altLang="en-US" sz="2000" dirty="0"/>
              <a:t>最近邻居的</a:t>
            </a:r>
            <a:r>
              <a:rPr lang="en-US" altLang="zh-CN" sz="2000" dirty="0"/>
              <a:t>y</a:t>
            </a:r>
            <a:r>
              <a:rPr lang="zh-CN" altLang="en-US" sz="2000" dirty="0"/>
              <a:t>观测值作为预测值。</a:t>
            </a:r>
          </a:p>
        </p:txBody>
      </p:sp>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6936" y="3213779"/>
            <a:ext cx="3456384" cy="1270871"/>
          </a:xfrm>
          <a:prstGeom prst="rect">
            <a:avLst/>
          </a:prstGeom>
        </p:spPr>
      </p:pic>
    </p:spTree>
    <p:extLst>
      <p:ext uri="{BB962C8B-B14F-4D97-AF65-F5344CB8AC3E}">
        <p14:creationId xmlns:p14="http://schemas.microsoft.com/office/powerpoint/2010/main" val="276367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smtClean="0"/>
              <a:t>分类问题</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a:t>
            </a:fld>
            <a:endParaRPr lang="zh-CN" altLang="en-US" smtClean="0"/>
          </a:p>
        </p:txBody>
      </p:sp>
      <p:sp>
        <p:nvSpPr>
          <p:cNvPr id="8" name="内容占位符 2"/>
          <p:cNvSpPr>
            <a:spLocks noGrp="1"/>
          </p:cNvSpPr>
          <p:nvPr>
            <p:ph idx="1"/>
          </p:nvPr>
        </p:nvSpPr>
        <p:spPr>
          <a:xfrm>
            <a:off x="525634" y="1066602"/>
            <a:ext cx="8017742" cy="779082"/>
          </a:xfrm>
        </p:spPr>
        <p:txBody>
          <a:bodyPr>
            <a:normAutofit fontScale="85000" lnSpcReduction="10000"/>
          </a:bodyPr>
          <a:lstStyle/>
          <a:p>
            <a:pPr marL="0" indent="0" eaLnBrk="1" hangingPunct="1">
              <a:lnSpc>
                <a:spcPct val="170000"/>
              </a:lnSpc>
              <a:buSzPct val="150000"/>
              <a:buNone/>
            </a:pPr>
            <a:r>
              <a:rPr lang="zh-CN" altLang="en-US" sz="3200" b="1" dirty="0"/>
              <a:t>一个典型的分类模型构建流程如下图所示：</a:t>
            </a:r>
          </a:p>
          <a:p>
            <a:endParaRPr lang="en-US" altLang="zh-CN" sz="2400" dirty="0"/>
          </a:p>
          <a:p>
            <a:endParaRPr lang="en-US" altLang="zh-CN" sz="2400" dirty="0"/>
          </a:p>
          <a:p>
            <a:endParaRPr lang="zh-CN" altLang="en-US" sz="2400" dirty="0"/>
          </a:p>
        </p:txBody>
      </p:sp>
      <p:pic>
        <p:nvPicPr>
          <p:cNvPr id="7" name="图片 6">
            <a:extLst>
              <a:ext uri="{FF2B5EF4-FFF2-40B4-BE49-F238E27FC236}">
                <a16:creationId xmlns:a16="http://schemas.microsoft.com/office/drawing/2014/main" id="{077738B2-983E-4AD8-BF9C-49BBCD638C4D}"/>
              </a:ext>
            </a:extLst>
          </p:cNvPr>
          <p:cNvPicPr>
            <a:picLocks noChangeAspect="1"/>
          </p:cNvPicPr>
          <p:nvPr/>
        </p:nvPicPr>
        <p:blipFill>
          <a:blip r:embed="rId4"/>
          <a:stretch>
            <a:fillRect/>
          </a:stretch>
        </p:blipFill>
        <p:spPr>
          <a:xfrm>
            <a:off x="1054856" y="2001589"/>
            <a:ext cx="7359198" cy="3677456"/>
          </a:xfrm>
          <a:prstGeom prst="rect">
            <a:avLst/>
          </a:prstGeom>
        </p:spPr>
      </p:pic>
    </p:spTree>
    <p:extLst>
      <p:ext uri="{BB962C8B-B14F-4D97-AF65-F5344CB8AC3E}">
        <p14:creationId xmlns:p14="http://schemas.microsoft.com/office/powerpoint/2010/main" val="3014434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30</a:t>
            </a:fld>
            <a:endParaRPr lang="zh-CN" altLang="en-US" smtClean="0"/>
          </a:p>
        </p:txBody>
      </p:sp>
      <p:sp>
        <p:nvSpPr>
          <p:cNvPr id="5126" name="Rectangle 3"/>
          <p:cNvSpPr>
            <a:spLocks noChangeArrowheads="1"/>
          </p:cNvSpPr>
          <p:nvPr/>
        </p:nvSpPr>
        <p:spPr bwMode="auto">
          <a:xfrm>
            <a:off x="694830" y="1053629"/>
            <a:ext cx="9288645" cy="460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en-US" altLang="zh-CN" sz="2800" dirty="0">
                <a:solidFill>
                  <a:schemeClr val="bg1">
                    <a:lumMod val="65000"/>
                  </a:schemeClr>
                </a:solidFill>
              </a:rPr>
              <a:t>Logit</a:t>
            </a:r>
            <a:r>
              <a:rPr lang="zh-CN" altLang="en-US" sz="2800" dirty="0">
                <a:solidFill>
                  <a:schemeClr val="bg1">
                    <a:lumMod val="65000"/>
                  </a:schemeClr>
                </a:solidFill>
              </a:rPr>
              <a:t>算法</a:t>
            </a:r>
          </a:p>
          <a:p>
            <a:pPr eaLnBrk="1" hangingPunct="1">
              <a:lnSpc>
                <a:spcPct val="150000"/>
              </a:lnSpc>
              <a:spcBef>
                <a:spcPct val="20000"/>
              </a:spcBef>
              <a:buFont typeface="Arial" panose="020B0604020202020204" pitchFamily="34" charset="0"/>
              <a:buChar char="•"/>
            </a:pPr>
            <a:r>
              <a:rPr lang="en-US" altLang="zh-CN" sz="2800" dirty="0">
                <a:solidFill>
                  <a:schemeClr val="bg1">
                    <a:lumMod val="65000"/>
                  </a:schemeClr>
                </a:solidFill>
              </a:rPr>
              <a:t>K</a:t>
            </a:r>
            <a:r>
              <a:rPr lang="zh-CN" altLang="en-US" sz="2800" dirty="0">
                <a:solidFill>
                  <a:schemeClr val="bg1">
                    <a:lumMod val="65000"/>
                  </a:schemeClr>
                </a:solidFill>
              </a:rPr>
              <a:t>近邻法算法</a:t>
            </a:r>
          </a:p>
          <a:p>
            <a:pPr eaLnBrk="1" hangingPunct="1">
              <a:lnSpc>
                <a:spcPct val="150000"/>
              </a:lnSpc>
              <a:spcBef>
                <a:spcPct val="20000"/>
              </a:spcBef>
              <a:buFont typeface="Arial" panose="020B0604020202020204" pitchFamily="34" charset="0"/>
              <a:buChar char="•"/>
            </a:pPr>
            <a:r>
              <a:rPr lang="zh-CN" altLang="en-US" sz="2800" dirty="0"/>
              <a:t>朴素贝叶斯算法</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决策树算法</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支持向量机算法</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分类算法评估</a:t>
            </a:r>
          </a:p>
        </p:txBody>
      </p:sp>
    </p:spTree>
    <p:extLst>
      <p:ext uri="{BB962C8B-B14F-4D97-AF65-F5344CB8AC3E}">
        <p14:creationId xmlns:p14="http://schemas.microsoft.com/office/powerpoint/2010/main" val="2421117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朴素贝叶斯算法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31</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贝叶斯分类基本概念</a:t>
            </a:r>
            <a:endParaRPr lang="en-US" altLang="zh-CN" sz="2000" b="1"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31862"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sp>
        <p:nvSpPr>
          <p:cNvPr id="14" name="内容占位符 2">
            <a:extLst>
              <a:ext uri="{FF2B5EF4-FFF2-40B4-BE49-F238E27FC236}">
                <a16:creationId xmlns:a16="http://schemas.microsoft.com/office/drawing/2014/main" id="{37FAB716-D431-41A6-8833-EBFC9D24F3C7}"/>
              </a:ext>
            </a:extLst>
          </p:cNvPr>
          <p:cNvSpPr>
            <a:spLocks noGrp="1"/>
          </p:cNvSpPr>
          <p:nvPr>
            <p:ph idx="1"/>
          </p:nvPr>
        </p:nvSpPr>
        <p:spPr>
          <a:xfrm>
            <a:off x="406811" y="1740691"/>
            <a:ext cx="10656740" cy="4359474"/>
          </a:xfrm>
        </p:spPr>
        <p:txBody>
          <a:bodyPr>
            <a:normAutofit/>
          </a:bodyPr>
          <a:lstStyle/>
          <a:p>
            <a:r>
              <a:rPr lang="zh-CN" altLang="en-US" sz="2000" dirty="0"/>
              <a:t>贝叶斯分类是一类分类算法的总称，这类算法均以贝叶斯定理为基础，故统称为贝叶斯分类。</a:t>
            </a:r>
            <a:endParaRPr lang="en-US" altLang="zh-CN" sz="2000" dirty="0"/>
          </a:p>
          <a:p>
            <a:endParaRPr lang="en-US" altLang="zh-CN" sz="2000" dirty="0"/>
          </a:p>
          <a:p>
            <a:r>
              <a:rPr lang="zh-CN" altLang="en-US" sz="2000" dirty="0"/>
              <a:t>而朴素贝叶斯分类是贝叶斯分类中最简单，也是常见的一种分类方法</a:t>
            </a:r>
            <a:r>
              <a:rPr lang="zh-CN" altLang="en-US" sz="2000" dirty="0" smtClean="0"/>
              <a:t>。</a:t>
            </a:r>
            <a:endParaRPr lang="en-US" altLang="zh-CN" sz="2000" dirty="0" smtClean="0"/>
          </a:p>
          <a:p>
            <a:endParaRPr lang="en-US" altLang="zh-CN" sz="2000" dirty="0"/>
          </a:p>
          <a:p>
            <a:r>
              <a:rPr lang="zh-CN" altLang="en-US" sz="2000" dirty="0" smtClean="0"/>
              <a:t>假设训练数据为                ，而</a:t>
            </a:r>
            <a:r>
              <a:rPr lang="en-US" altLang="zh-CN" sz="2000" dirty="0" smtClean="0"/>
              <a:t>y</a:t>
            </a:r>
            <a:r>
              <a:rPr lang="zh-CN" altLang="en-US" sz="2000" dirty="0" smtClean="0"/>
              <a:t>的可能取值包括                      ，共分为</a:t>
            </a:r>
            <a:r>
              <a:rPr lang="en-US" altLang="zh-CN" sz="2000" dirty="0" smtClean="0"/>
              <a:t>K</a:t>
            </a:r>
            <a:r>
              <a:rPr lang="zh-CN" altLang="en-US" sz="2000" dirty="0" smtClean="0"/>
              <a:t>类</a:t>
            </a:r>
            <a:endParaRPr lang="en-US" altLang="zh-CN" sz="2000" dirty="0" smtClean="0"/>
          </a:p>
          <a:p>
            <a:endParaRPr lang="en-US" altLang="zh-CN" sz="2000" dirty="0"/>
          </a:p>
          <a:p>
            <a:r>
              <a:rPr lang="zh-CN" altLang="en-US" sz="2000" dirty="0" smtClean="0"/>
              <a:t>“贝叶斯最优决策”，通过最大化下面的后验概率来做预测（分类）</a:t>
            </a:r>
            <a:endParaRPr lang="zh-CN" altLang="en-US" sz="2000" dirty="0"/>
          </a:p>
        </p:txBody>
      </p:sp>
      <p:graphicFrame>
        <p:nvGraphicFramePr>
          <p:cNvPr id="15" name="对象 14"/>
          <p:cNvGraphicFramePr>
            <a:graphicFrameLocks noChangeAspect="1"/>
          </p:cNvGraphicFramePr>
          <p:nvPr>
            <p:extLst>
              <p:ext uri="{D42A27DB-BD31-4B8C-83A1-F6EECF244321}">
                <p14:modId xmlns:p14="http://schemas.microsoft.com/office/powerpoint/2010/main" val="2540090913"/>
              </p:ext>
            </p:extLst>
          </p:nvPr>
        </p:nvGraphicFramePr>
        <p:xfrm>
          <a:off x="2696736" y="3555256"/>
          <a:ext cx="1080120" cy="456051"/>
        </p:xfrm>
        <a:graphic>
          <a:graphicData uri="http://schemas.openxmlformats.org/presentationml/2006/ole">
            <mc:AlternateContent xmlns:mc="http://schemas.openxmlformats.org/markup-compatibility/2006">
              <mc:Choice xmlns:v="urn:schemas-microsoft-com:vml" Requires="v">
                <p:oleObj spid="_x0000_s31863" name="Equation" r:id="rId7" imgW="571320" imgH="241200" progId="Equation.DSMT4">
                  <p:embed/>
                </p:oleObj>
              </mc:Choice>
              <mc:Fallback>
                <p:oleObj name="Equation" r:id="rId7" imgW="571320" imgH="241200" progId="Equation.DSMT4">
                  <p:embed/>
                  <p:pic>
                    <p:nvPicPr>
                      <p:cNvPr id="5" name="对象 4"/>
                      <p:cNvPicPr/>
                      <p:nvPr/>
                    </p:nvPicPr>
                    <p:blipFill>
                      <a:blip r:embed="rId8"/>
                      <a:stretch>
                        <a:fillRect/>
                      </a:stretch>
                    </p:blipFill>
                    <p:spPr>
                      <a:xfrm>
                        <a:off x="2696736" y="3555256"/>
                        <a:ext cx="1080120" cy="456051"/>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3445913374"/>
              </p:ext>
            </p:extLst>
          </p:nvPr>
        </p:nvGraphicFramePr>
        <p:xfrm>
          <a:off x="5936886" y="3555256"/>
          <a:ext cx="1483317" cy="329626"/>
        </p:xfrm>
        <a:graphic>
          <a:graphicData uri="http://schemas.openxmlformats.org/presentationml/2006/ole">
            <mc:AlternateContent xmlns:mc="http://schemas.openxmlformats.org/markup-compatibility/2006">
              <mc:Choice xmlns:v="urn:schemas-microsoft-com:vml" Requires="v">
                <p:oleObj spid="_x0000_s31864" name="Equation" r:id="rId9" imgW="914400" imgH="203040" progId="Equation.DSMT4">
                  <p:embed/>
                </p:oleObj>
              </mc:Choice>
              <mc:Fallback>
                <p:oleObj name="Equation" r:id="rId9" imgW="914400" imgH="203040" progId="Equation.DSMT4">
                  <p:embed/>
                  <p:pic>
                    <p:nvPicPr>
                      <p:cNvPr id="7" name="对象 6"/>
                      <p:cNvPicPr/>
                      <p:nvPr/>
                    </p:nvPicPr>
                    <p:blipFill>
                      <a:blip r:embed="rId10"/>
                      <a:stretch>
                        <a:fillRect/>
                      </a:stretch>
                    </p:blipFill>
                    <p:spPr>
                      <a:xfrm>
                        <a:off x="5936886" y="3555256"/>
                        <a:ext cx="1483317" cy="329626"/>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7" name="矩形 16"/>
              <p:cNvSpPr/>
              <p:nvPr/>
            </p:nvSpPr>
            <p:spPr>
              <a:xfrm>
                <a:off x="2871151" y="5115216"/>
                <a:ext cx="731290" cy="515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limLow>
                        <m:limLowPr>
                          <m:ctrlPr>
                            <a:rPr lang="zh-CN" altLang="en-US" i="1">
                              <a:latin typeface="Cambria Math" panose="02040503050406030204" pitchFamily="18" charset="0"/>
                            </a:rPr>
                          </m:ctrlPr>
                        </m:limLowPr>
                        <m:e>
                          <m:r>
                            <m:rPr>
                              <m:sty m:val="p"/>
                            </m:rPr>
                            <a:rPr lang="zh-CN" altLang="en-US">
                              <a:latin typeface="Cambria Math" panose="02040503050406030204" pitchFamily="18" charset="0"/>
                            </a:rPr>
                            <m:t>max</m:t>
                          </m:r>
                        </m:e>
                        <m:lim>
                          <m:r>
                            <a:rPr lang="zh-CN" altLang="en-US" i="1">
                              <a:latin typeface="Cambria Math" panose="02040503050406030204" pitchFamily="18" charset="0"/>
                            </a:rPr>
                            <m:t>𝑘</m:t>
                          </m:r>
                        </m:lim>
                      </m:limLow>
                    </m:oMath>
                  </m:oMathPara>
                </a14:m>
                <a:endParaRPr lang="zh-CN" altLang="en-US" dirty="0"/>
              </a:p>
            </p:txBody>
          </p:sp>
        </mc:Choice>
        <mc:Fallback xmlns="">
          <p:sp>
            <p:nvSpPr>
              <p:cNvPr id="17" name="矩形 16"/>
              <p:cNvSpPr>
                <a:spLocks noRot="1" noChangeAspect="1" noMove="1" noResize="1" noEditPoints="1" noAdjustHandles="1" noChangeArrowheads="1" noChangeShapeType="1" noTextEdit="1"/>
              </p:cNvSpPr>
              <p:nvPr/>
            </p:nvSpPr>
            <p:spPr>
              <a:xfrm>
                <a:off x="2871151" y="5115216"/>
                <a:ext cx="731290" cy="515077"/>
              </a:xfrm>
              <a:prstGeom prst="rect">
                <a:avLst/>
              </a:prstGeom>
              <a:blipFill>
                <a:blip r:embed="rId11"/>
                <a:stretch>
                  <a:fillRect b="-35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17"/>
              <p:cNvSpPr/>
              <p:nvPr/>
            </p:nvSpPr>
            <p:spPr>
              <a:xfrm>
                <a:off x="3575031" y="5085909"/>
                <a:ext cx="2243819"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r>
                            <a:rPr lang="zh-CN" altLang="en-US" i="1">
                              <a:latin typeface="Cambria Math" panose="02040503050406030204" pitchFamily="18" charset="0"/>
                            </a:rPr>
                            <m:t>𝑃</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zh-CN" altLang="en-US" i="1">
                                  <a:latin typeface="Cambria Math" panose="02040503050406030204" pitchFamily="18" charset="0"/>
                                </a:rPr>
                                <m:t>𝑘</m:t>
                              </m:r>
                            </m:sub>
                          </m:sSub>
                          <m:r>
                            <a:rPr lang="zh-CN" altLang="en-US" i="0">
                              <a:latin typeface="Cambria Math" panose="02040503050406030204" pitchFamily="18" charset="0"/>
                            </a:rPr>
                            <m:t>=</m:t>
                          </m:r>
                          <m:r>
                            <a:rPr lang="zh-CN" altLang="en-US" i="1">
                              <a:latin typeface="Cambria Math" panose="02040503050406030204" pitchFamily="18" charset="0"/>
                            </a:rPr>
                            <m:t>𝑘</m:t>
                          </m:r>
                          <m:r>
                            <a:rPr lang="zh-CN" altLang="en-US" i="0">
                              <a:latin typeface="Cambria Math" panose="02040503050406030204" pitchFamily="18" charset="0"/>
                            </a:rPr>
                            <m:t>|</m:t>
                          </m:r>
                          <m:r>
                            <a:rPr lang="zh-CN" altLang="en-US" i="1">
                              <a:latin typeface="Cambria Math" panose="02040503050406030204" pitchFamily="18" charset="0"/>
                            </a:rPr>
                            <m:t>𝑥</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e>
                      </m:d>
                    </m:oMath>
                  </m:oMathPara>
                </a14:m>
                <a:endParaRPr lang="zh-CN" altLang="en-US" dirty="0"/>
              </a:p>
            </p:txBody>
          </p:sp>
        </mc:Choice>
        <mc:Fallback xmlns="">
          <p:sp>
            <p:nvSpPr>
              <p:cNvPr id="18" name="矩形 17"/>
              <p:cNvSpPr>
                <a:spLocks noRot="1" noChangeAspect="1" noMove="1" noResize="1" noEditPoints="1" noAdjustHandles="1" noChangeArrowheads="1" noChangeShapeType="1" noTextEdit="1"/>
              </p:cNvSpPr>
              <p:nvPr/>
            </p:nvSpPr>
            <p:spPr>
              <a:xfrm>
                <a:off x="3575031" y="5085909"/>
                <a:ext cx="2243819" cy="415498"/>
              </a:xfrm>
              <a:prstGeom prst="rect">
                <a:avLst/>
              </a:prstGeom>
              <a:blipFill>
                <a:blip r:embed="rId12"/>
                <a:stretch>
                  <a:fillRect t="-127941" r="-26558" b="-19558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76001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朴素贝叶斯算法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32</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条件概率与贝叶斯公式</a:t>
            </a:r>
            <a:endParaRPr lang="en-US" altLang="zh-CN" sz="2000" b="1"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32884"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sp>
        <p:nvSpPr>
          <p:cNvPr id="19" name="内容占位符 2">
            <a:extLst>
              <a:ext uri="{FF2B5EF4-FFF2-40B4-BE49-F238E27FC236}">
                <a16:creationId xmlns:a16="http://schemas.microsoft.com/office/drawing/2014/main" id="{37FAB716-D431-41A6-8833-EBFC9D24F3C7}"/>
              </a:ext>
            </a:extLst>
          </p:cNvPr>
          <p:cNvSpPr>
            <a:spLocks noGrp="1"/>
          </p:cNvSpPr>
          <p:nvPr>
            <p:ph idx="1"/>
          </p:nvPr>
        </p:nvSpPr>
        <p:spPr>
          <a:xfrm>
            <a:off x="534670" y="1764295"/>
            <a:ext cx="9624060" cy="4990084"/>
          </a:xfrm>
        </p:spPr>
        <p:txBody>
          <a:bodyPr>
            <a:normAutofit fontScale="92500" lnSpcReduction="10000"/>
          </a:bodyPr>
          <a:lstStyle/>
          <a:p>
            <a:pPr>
              <a:buFontTx/>
              <a:buChar char="•"/>
            </a:pPr>
            <a:r>
              <a:rPr lang="zh-CN" altLang="en-US" sz="2400" b="1" dirty="0"/>
              <a:t>联合概率</a:t>
            </a:r>
            <a:r>
              <a:rPr lang="zh-CN" altLang="en-US" sz="2400" dirty="0"/>
              <a:t>：设</a:t>
            </a:r>
            <a:r>
              <a:rPr lang="en-US" altLang="zh-CN" sz="2400" dirty="0">
                <a:latin typeface="Times New Roman" panose="02020603050405020304" pitchFamily="18" charset="0"/>
                <a:cs typeface="Times New Roman" panose="02020603050405020304" pitchFamily="18" charset="0"/>
              </a:rPr>
              <a:t>A</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B</a:t>
            </a:r>
            <a:r>
              <a:rPr lang="zh-CN" altLang="en-US" sz="2400" dirty="0"/>
              <a:t>是两个随机事件，</a:t>
            </a:r>
            <a:r>
              <a:rPr lang="en-US" altLang="zh-CN" sz="2400" dirty="0">
                <a:latin typeface="Times New Roman" panose="02020603050405020304" pitchFamily="18" charset="0"/>
                <a:cs typeface="Times New Roman" panose="02020603050405020304" pitchFamily="18" charset="0"/>
              </a:rPr>
              <a:t>A</a:t>
            </a:r>
            <a:r>
              <a:rPr lang="zh-CN" altLang="en-US" sz="2400" dirty="0">
                <a:latin typeface="Times New Roman" panose="02020603050405020304" pitchFamily="18" charset="0"/>
                <a:cs typeface="Times New Roman" panose="02020603050405020304" pitchFamily="18" charset="0"/>
              </a:rPr>
              <a:t>和</a:t>
            </a:r>
            <a:r>
              <a:rPr lang="en-US" altLang="zh-CN" sz="2400" dirty="0">
                <a:latin typeface="Times New Roman" panose="02020603050405020304" pitchFamily="18" charset="0"/>
                <a:cs typeface="Times New Roman" panose="02020603050405020304" pitchFamily="18" charset="0"/>
              </a:rPr>
              <a:t>B</a:t>
            </a:r>
            <a:r>
              <a:rPr lang="zh-CN" altLang="en-US" sz="2400" dirty="0"/>
              <a:t>同时发生的概率称为联合概率，记为：</a:t>
            </a:r>
            <a:r>
              <a:rPr lang="en-US" altLang="zh-CN" sz="2400" dirty="0">
                <a:latin typeface="Times New Roman" panose="02020603050405020304" pitchFamily="18" charset="0"/>
                <a:cs typeface="Times New Roman" panose="02020603050405020304" pitchFamily="18" charset="0"/>
              </a:rPr>
              <a:t>P(AB)</a:t>
            </a:r>
          </a:p>
          <a:p>
            <a:pPr>
              <a:buFontTx/>
              <a:buChar char="•"/>
            </a:pPr>
            <a:endParaRPr lang="zh-CN" altLang="en-US" sz="2400" dirty="0"/>
          </a:p>
          <a:p>
            <a:pPr>
              <a:buFontTx/>
              <a:buChar char="•"/>
            </a:pPr>
            <a:r>
              <a:rPr lang="zh-CN" altLang="en-US" sz="2400" b="1" dirty="0"/>
              <a:t>条件概率</a:t>
            </a:r>
            <a:r>
              <a:rPr lang="zh-CN" altLang="en-US" sz="2400" dirty="0"/>
              <a:t>：在</a:t>
            </a:r>
            <a:r>
              <a:rPr lang="en-US" altLang="zh-CN" sz="2400" dirty="0">
                <a:latin typeface="Times New Roman" panose="02020603050405020304" pitchFamily="18" charset="0"/>
                <a:cs typeface="Times New Roman" panose="02020603050405020304" pitchFamily="18" charset="0"/>
              </a:rPr>
              <a:t>B</a:t>
            </a:r>
            <a:r>
              <a:rPr lang="zh-CN" altLang="en-US" sz="2400" dirty="0"/>
              <a:t>事件发生的条件下，</a:t>
            </a:r>
            <a:r>
              <a:rPr lang="en-US" altLang="zh-CN" sz="2400" dirty="0">
                <a:latin typeface="Times New Roman" panose="02020603050405020304" pitchFamily="18" charset="0"/>
                <a:cs typeface="Times New Roman" panose="02020603050405020304" pitchFamily="18" charset="0"/>
              </a:rPr>
              <a:t>A</a:t>
            </a:r>
            <a:r>
              <a:rPr lang="zh-CN" altLang="en-US" sz="2400" dirty="0"/>
              <a:t>事件发生的概率称为条件概率，记为：</a:t>
            </a:r>
            <a:r>
              <a:rPr lang="en-US" altLang="zh-CN" sz="2400" dirty="0">
                <a:latin typeface="Times New Roman" panose="02020603050405020304" pitchFamily="18" charset="0"/>
                <a:cs typeface="Times New Roman" panose="02020603050405020304" pitchFamily="18" charset="0"/>
              </a:rPr>
              <a:t>P(A|B)</a:t>
            </a:r>
            <a:r>
              <a:rPr lang="zh-CN" altLang="en-US" sz="2400" dirty="0"/>
              <a:t> </a:t>
            </a:r>
            <a:endParaRPr lang="en-US" altLang="zh-CN" sz="2400" dirty="0"/>
          </a:p>
          <a:p>
            <a:pPr>
              <a:buFontTx/>
              <a:buChar char="•"/>
            </a:pPr>
            <a:endParaRPr lang="zh-CN" altLang="en-US" sz="2400" dirty="0"/>
          </a:p>
          <a:p>
            <a:pPr>
              <a:buFontTx/>
              <a:buChar char="•"/>
            </a:pPr>
            <a:r>
              <a:rPr lang="zh-CN" altLang="en-US" sz="2400" b="1" dirty="0"/>
              <a:t>乘法定理</a:t>
            </a:r>
            <a:r>
              <a:rPr lang="zh-CN" altLang="en-US" sz="2400" dirty="0" smtClean="0"/>
              <a:t>：</a:t>
            </a:r>
            <a:r>
              <a:rPr lang="en-US" altLang="zh-CN" sz="2400" dirty="0" smtClean="0">
                <a:latin typeface="Times New Roman" panose="02020603050405020304" pitchFamily="18" charset="0"/>
                <a:cs typeface="Times New Roman" panose="02020603050405020304" pitchFamily="18" charset="0"/>
              </a:rPr>
              <a:t>P(A|B</a:t>
            </a:r>
            <a:r>
              <a:rPr lang="en-US" altLang="zh-CN" sz="2400" dirty="0">
                <a:latin typeface="Times New Roman" panose="02020603050405020304" pitchFamily="18" charset="0"/>
                <a:cs typeface="Times New Roman" panose="02020603050405020304" pitchFamily="18" charset="0"/>
              </a:rPr>
              <a:t>) = P(AB) / P(B</a:t>
            </a:r>
            <a:r>
              <a:rPr lang="en-US" altLang="zh-CN" sz="2400" dirty="0" smtClean="0">
                <a:latin typeface="Times New Roman" panose="02020603050405020304" pitchFamily="18" charset="0"/>
                <a:cs typeface="Times New Roman" panose="02020603050405020304" pitchFamily="18" charset="0"/>
              </a:rPr>
              <a:t>)</a:t>
            </a:r>
            <a:endParaRPr lang="en-US" altLang="zh-CN" sz="2400" dirty="0" smtClean="0"/>
          </a:p>
          <a:p>
            <a:pPr>
              <a:buFontTx/>
              <a:buChar char="•"/>
            </a:pPr>
            <a:endParaRPr lang="en-US" altLang="zh-CN" sz="2400" dirty="0"/>
          </a:p>
          <a:p>
            <a:pPr>
              <a:buFontTx/>
              <a:buChar char="•"/>
            </a:pPr>
            <a:endParaRPr lang="en-US" altLang="zh-CN" sz="2400" dirty="0" smtClean="0"/>
          </a:p>
          <a:p>
            <a:pPr>
              <a:buFontTx/>
              <a:buChar char="•"/>
            </a:pPr>
            <a:r>
              <a:rPr lang="zh-CN" altLang="en-US" sz="2400" b="1" dirty="0" smtClean="0"/>
              <a:t>贝叶斯公式：</a:t>
            </a:r>
            <a:endParaRPr lang="en-US" altLang="zh-CN" sz="2400" b="1" dirty="0" smtClean="0"/>
          </a:p>
          <a:p>
            <a:pPr>
              <a:buFontTx/>
              <a:buChar char="•"/>
            </a:pPr>
            <a:endParaRPr lang="en-US" altLang="zh-CN" sz="2400" b="1" dirty="0"/>
          </a:p>
          <a:p>
            <a:pPr>
              <a:buFontTx/>
              <a:buChar char="•"/>
            </a:pPr>
            <a:endParaRPr lang="en-US" altLang="zh-CN" sz="2400" b="1" dirty="0" smtClean="0"/>
          </a:p>
          <a:p>
            <a:pPr>
              <a:buFontTx/>
              <a:buChar char="•"/>
            </a:pPr>
            <a:r>
              <a:rPr lang="zh-CN" altLang="en-US" sz="2400" b="1" dirty="0" smtClean="0"/>
              <a:t>证明过程： </a:t>
            </a:r>
            <a:endParaRPr lang="zh-CN" altLang="en-US" sz="2400" b="1" dirty="0"/>
          </a:p>
        </p:txBody>
      </p:sp>
      <p:sp>
        <p:nvSpPr>
          <p:cNvPr id="20" name="内容占位符 2">
            <a:extLst>
              <a:ext uri="{FF2B5EF4-FFF2-40B4-BE49-F238E27FC236}">
                <a16:creationId xmlns:a16="http://schemas.microsoft.com/office/drawing/2014/main" id="{37FAB716-D431-41A6-8833-EBFC9D24F3C7}"/>
              </a:ext>
            </a:extLst>
          </p:cNvPr>
          <p:cNvSpPr txBox="1">
            <a:spLocks/>
          </p:cNvSpPr>
          <p:nvPr/>
        </p:nvSpPr>
        <p:spPr bwMode="auto">
          <a:xfrm>
            <a:off x="534670" y="1764295"/>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fontScale="92500" lnSpcReduction="10000"/>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buFontTx/>
              <a:buChar char="•"/>
            </a:pPr>
            <a:r>
              <a:rPr lang="zh-CN" altLang="en-US" sz="2400" b="1" dirty="0" smtClean="0"/>
              <a:t>联合概率</a:t>
            </a:r>
            <a:r>
              <a:rPr lang="zh-CN" altLang="en-US" sz="2400" dirty="0" smtClean="0"/>
              <a:t>：设</a:t>
            </a:r>
            <a:r>
              <a:rPr lang="en-US" altLang="zh-CN" sz="2400" dirty="0" smtClean="0">
                <a:latin typeface="Times New Roman" panose="02020603050405020304" pitchFamily="18" charset="0"/>
                <a:cs typeface="Times New Roman" panose="02020603050405020304" pitchFamily="18" charset="0"/>
              </a:rPr>
              <a:t>A</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B</a:t>
            </a:r>
            <a:r>
              <a:rPr lang="zh-CN" altLang="en-US" sz="2400" dirty="0" smtClean="0"/>
              <a:t>是两个随机事件，</a:t>
            </a:r>
            <a:r>
              <a:rPr lang="en-US" altLang="zh-CN" sz="2400" dirty="0" smtClean="0">
                <a:latin typeface="Times New Roman" panose="02020603050405020304" pitchFamily="18" charset="0"/>
                <a:cs typeface="Times New Roman" panose="02020603050405020304" pitchFamily="18" charset="0"/>
              </a:rPr>
              <a:t>A</a:t>
            </a:r>
            <a:r>
              <a:rPr lang="zh-CN" altLang="en-US" sz="2400" dirty="0" smtClean="0">
                <a:latin typeface="Times New Roman" panose="02020603050405020304" pitchFamily="18" charset="0"/>
                <a:cs typeface="Times New Roman" panose="02020603050405020304" pitchFamily="18" charset="0"/>
              </a:rPr>
              <a:t>和</a:t>
            </a:r>
            <a:r>
              <a:rPr lang="en-US" altLang="zh-CN" sz="2400" dirty="0" smtClean="0">
                <a:latin typeface="Times New Roman" panose="02020603050405020304" pitchFamily="18" charset="0"/>
                <a:cs typeface="Times New Roman" panose="02020603050405020304" pitchFamily="18" charset="0"/>
              </a:rPr>
              <a:t>B</a:t>
            </a:r>
            <a:r>
              <a:rPr lang="zh-CN" altLang="en-US" sz="2400" dirty="0" smtClean="0"/>
              <a:t>同时发生的概率称为联合概率，记为：</a:t>
            </a:r>
            <a:r>
              <a:rPr lang="en-US" altLang="zh-CN" sz="2400" dirty="0" smtClean="0">
                <a:latin typeface="Times New Roman" panose="02020603050405020304" pitchFamily="18" charset="0"/>
                <a:cs typeface="Times New Roman" panose="02020603050405020304" pitchFamily="18" charset="0"/>
              </a:rPr>
              <a:t>P(AB)</a:t>
            </a:r>
          </a:p>
          <a:p>
            <a:pPr>
              <a:buFontTx/>
              <a:buChar char="•"/>
            </a:pPr>
            <a:endParaRPr lang="zh-CN" altLang="en-US" sz="2400" dirty="0" smtClean="0"/>
          </a:p>
          <a:p>
            <a:pPr>
              <a:buFontTx/>
              <a:buChar char="•"/>
            </a:pPr>
            <a:r>
              <a:rPr lang="zh-CN" altLang="en-US" sz="2400" b="1" dirty="0" smtClean="0"/>
              <a:t>条件概率</a:t>
            </a:r>
            <a:r>
              <a:rPr lang="zh-CN" altLang="en-US" sz="2400" dirty="0" smtClean="0"/>
              <a:t>：在</a:t>
            </a:r>
            <a:r>
              <a:rPr lang="en-US" altLang="zh-CN" sz="2400" dirty="0" smtClean="0">
                <a:latin typeface="Times New Roman" panose="02020603050405020304" pitchFamily="18" charset="0"/>
                <a:cs typeface="Times New Roman" panose="02020603050405020304" pitchFamily="18" charset="0"/>
              </a:rPr>
              <a:t>B</a:t>
            </a:r>
            <a:r>
              <a:rPr lang="zh-CN" altLang="en-US" sz="2400" dirty="0" smtClean="0"/>
              <a:t>事件发生的条件下，</a:t>
            </a:r>
            <a:r>
              <a:rPr lang="en-US" altLang="zh-CN" sz="2400" dirty="0" smtClean="0">
                <a:latin typeface="Times New Roman" panose="02020603050405020304" pitchFamily="18" charset="0"/>
                <a:cs typeface="Times New Roman" panose="02020603050405020304" pitchFamily="18" charset="0"/>
              </a:rPr>
              <a:t>A</a:t>
            </a:r>
            <a:r>
              <a:rPr lang="zh-CN" altLang="en-US" sz="2400" dirty="0" smtClean="0"/>
              <a:t>事件发生的概率称为条件概率，记为：</a:t>
            </a:r>
            <a:r>
              <a:rPr lang="en-US" altLang="zh-CN" sz="2400" dirty="0" smtClean="0">
                <a:latin typeface="Times New Roman" panose="02020603050405020304" pitchFamily="18" charset="0"/>
                <a:cs typeface="Times New Roman" panose="02020603050405020304" pitchFamily="18" charset="0"/>
              </a:rPr>
              <a:t>P(A|B)</a:t>
            </a:r>
            <a:r>
              <a:rPr lang="zh-CN" altLang="en-US" sz="2400" dirty="0" smtClean="0"/>
              <a:t> </a:t>
            </a:r>
            <a:endParaRPr lang="en-US" altLang="zh-CN" sz="2400" dirty="0" smtClean="0"/>
          </a:p>
          <a:p>
            <a:pPr>
              <a:buFontTx/>
              <a:buChar char="•"/>
            </a:pPr>
            <a:endParaRPr lang="zh-CN" altLang="en-US" sz="2400" dirty="0" smtClean="0"/>
          </a:p>
          <a:p>
            <a:pPr>
              <a:buFontTx/>
              <a:buChar char="•"/>
            </a:pPr>
            <a:r>
              <a:rPr lang="zh-CN" altLang="en-US" sz="2400" b="1" dirty="0" smtClean="0"/>
              <a:t>乘法定理</a:t>
            </a:r>
            <a:r>
              <a:rPr lang="zh-CN" altLang="en-US" sz="2400" dirty="0" smtClean="0"/>
              <a:t>：</a:t>
            </a:r>
            <a:r>
              <a:rPr lang="en-US" altLang="zh-CN" sz="2400" dirty="0" smtClean="0">
                <a:latin typeface="Times New Roman" panose="02020603050405020304" pitchFamily="18" charset="0"/>
                <a:cs typeface="Times New Roman" panose="02020603050405020304" pitchFamily="18" charset="0"/>
              </a:rPr>
              <a:t>P(A|B) = P(AB) / P(B)</a:t>
            </a:r>
            <a:endParaRPr lang="en-US" altLang="zh-CN" sz="2400" dirty="0" smtClean="0"/>
          </a:p>
          <a:p>
            <a:pPr>
              <a:buFontTx/>
              <a:buChar char="•"/>
            </a:pPr>
            <a:endParaRPr lang="en-US" altLang="zh-CN" sz="2400" dirty="0" smtClean="0"/>
          </a:p>
          <a:p>
            <a:pPr>
              <a:buFontTx/>
              <a:buChar char="•"/>
            </a:pPr>
            <a:endParaRPr lang="en-US" altLang="zh-CN" sz="2400" dirty="0" smtClean="0"/>
          </a:p>
          <a:p>
            <a:pPr>
              <a:buFontTx/>
              <a:buChar char="•"/>
            </a:pPr>
            <a:r>
              <a:rPr lang="zh-CN" altLang="en-US" sz="2400" b="1" dirty="0" smtClean="0"/>
              <a:t>贝叶斯公式：</a:t>
            </a:r>
            <a:endParaRPr lang="en-US" altLang="zh-CN" sz="2400" b="1" dirty="0" smtClean="0"/>
          </a:p>
          <a:p>
            <a:pPr>
              <a:buFontTx/>
              <a:buChar char="•"/>
            </a:pPr>
            <a:endParaRPr lang="en-US" altLang="zh-CN" sz="2400" b="1" dirty="0" smtClean="0"/>
          </a:p>
          <a:p>
            <a:pPr>
              <a:buFontTx/>
              <a:buChar char="•"/>
            </a:pPr>
            <a:endParaRPr lang="en-US" altLang="zh-CN" sz="2400" b="1" dirty="0" smtClean="0"/>
          </a:p>
          <a:p>
            <a:pPr>
              <a:buFontTx/>
              <a:buChar char="•"/>
            </a:pPr>
            <a:r>
              <a:rPr lang="zh-CN" altLang="en-US" sz="2400" b="1" dirty="0" smtClean="0"/>
              <a:t>证明过程： </a:t>
            </a:r>
            <a:endParaRPr lang="zh-CN" altLang="en-US" sz="2400" b="1" dirty="0"/>
          </a:p>
        </p:txBody>
      </p:sp>
      <p:graphicFrame>
        <p:nvGraphicFramePr>
          <p:cNvPr id="21" name="Object 2">
            <a:extLst>
              <a:ext uri="{FF2B5EF4-FFF2-40B4-BE49-F238E27FC236}">
                <a16:creationId xmlns:a16="http://schemas.microsoft.com/office/drawing/2014/main" id="{6A12AA84-BFAB-4BDF-AEDF-E4632E895093}"/>
              </a:ext>
            </a:extLst>
          </p:cNvPr>
          <p:cNvGraphicFramePr>
            <a:graphicFrameLocks noChangeAspect="1"/>
          </p:cNvGraphicFramePr>
          <p:nvPr>
            <p:extLst>
              <p:ext uri="{D42A27DB-BD31-4B8C-83A1-F6EECF244321}">
                <p14:modId xmlns:p14="http://schemas.microsoft.com/office/powerpoint/2010/main" val="3376242034"/>
              </p:ext>
            </p:extLst>
          </p:nvPr>
        </p:nvGraphicFramePr>
        <p:xfrm>
          <a:off x="2826420" y="4619108"/>
          <a:ext cx="3024336" cy="824303"/>
        </p:xfrm>
        <a:graphic>
          <a:graphicData uri="http://schemas.openxmlformats.org/presentationml/2006/ole">
            <mc:AlternateContent xmlns:mc="http://schemas.openxmlformats.org/markup-compatibility/2006">
              <mc:Choice xmlns:v="urn:schemas-microsoft-com:vml" Requires="v">
                <p:oleObj spid="_x0000_s32885" r:id="rId7" imgW="1536797" imgH="419357" progId="Equation.3">
                  <p:embed/>
                </p:oleObj>
              </mc:Choice>
              <mc:Fallback>
                <p:oleObj r:id="rId7" imgW="1536797" imgH="419357" progId="Equation.3">
                  <p:embed/>
                  <p:pic>
                    <p:nvPicPr>
                      <p:cNvPr id="11" name="Object 2">
                        <a:extLst>
                          <a:ext uri="{FF2B5EF4-FFF2-40B4-BE49-F238E27FC236}">
                            <a16:creationId xmlns:a16="http://schemas.microsoft.com/office/drawing/2014/main" id="{6A12AA84-BFAB-4BDF-AEDF-E4632E8950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6420" y="4619108"/>
                        <a:ext cx="3024336" cy="824303"/>
                      </a:xfrm>
                      <a:prstGeom prst="rect">
                        <a:avLst/>
                      </a:prstGeom>
                      <a:noFill/>
                      <a:ln>
                        <a:noFill/>
                      </a:ln>
                      <a:extLst/>
                    </p:spPr>
                  </p:pic>
                </p:oleObj>
              </mc:Fallback>
            </mc:AlternateContent>
          </a:graphicData>
        </a:graphic>
      </p:graphicFrame>
      <p:graphicFrame>
        <p:nvGraphicFramePr>
          <p:cNvPr id="22" name="Object 3">
            <a:extLst>
              <a:ext uri="{FF2B5EF4-FFF2-40B4-BE49-F238E27FC236}">
                <a16:creationId xmlns:a16="http://schemas.microsoft.com/office/drawing/2014/main" id="{E81245B2-C7E5-4DD7-A21A-101D3C816157}"/>
              </a:ext>
            </a:extLst>
          </p:cNvPr>
          <p:cNvGraphicFramePr>
            <a:graphicFrameLocks noChangeAspect="1"/>
          </p:cNvGraphicFramePr>
          <p:nvPr>
            <p:extLst>
              <p:ext uri="{D42A27DB-BD31-4B8C-83A1-F6EECF244321}">
                <p14:modId xmlns:p14="http://schemas.microsoft.com/office/powerpoint/2010/main" val="4167519848"/>
              </p:ext>
            </p:extLst>
          </p:nvPr>
        </p:nvGraphicFramePr>
        <p:xfrm>
          <a:off x="2971800" y="5874100"/>
          <a:ext cx="3455020" cy="682682"/>
        </p:xfrm>
        <a:graphic>
          <a:graphicData uri="http://schemas.openxmlformats.org/presentationml/2006/ole">
            <mc:AlternateContent xmlns:mc="http://schemas.openxmlformats.org/markup-compatibility/2006">
              <mc:Choice xmlns:v="urn:schemas-microsoft-com:vml" Requires="v">
                <p:oleObj spid="_x0000_s32886" r:id="rId9" imgW="2121077" imgH="419357" progId="Equation.3">
                  <p:embed/>
                </p:oleObj>
              </mc:Choice>
              <mc:Fallback>
                <p:oleObj r:id="rId9" imgW="2121077" imgH="419357" progId="Equation.3">
                  <p:embed/>
                  <p:pic>
                    <p:nvPicPr>
                      <p:cNvPr id="12" name="Object 3">
                        <a:extLst>
                          <a:ext uri="{FF2B5EF4-FFF2-40B4-BE49-F238E27FC236}">
                            <a16:creationId xmlns:a16="http://schemas.microsoft.com/office/drawing/2014/main" id="{E81245B2-C7E5-4DD7-A21A-101D3C8161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5874100"/>
                        <a:ext cx="3455020" cy="68268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106721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朴素贝叶斯算法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33</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条件概率与贝叶斯公式</a:t>
            </a:r>
            <a:endParaRPr lang="en-US" altLang="zh-CN" sz="2000" b="1"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33832"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2324" y="2124447"/>
            <a:ext cx="4864350" cy="1511378"/>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0196" y="4068663"/>
            <a:ext cx="8274173" cy="1873397"/>
          </a:xfrm>
          <a:prstGeom prst="rect">
            <a:avLst/>
          </a:prstGeom>
        </p:spPr>
      </p:pic>
    </p:spTree>
    <p:extLst>
      <p:ext uri="{BB962C8B-B14F-4D97-AF65-F5344CB8AC3E}">
        <p14:creationId xmlns:p14="http://schemas.microsoft.com/office/powerpoint/2010/main" val="2327680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朴素贝叶斯算法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34</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条件概率与贝叶斯公式</a:t>
            </a:r>
            <a:endParaRPr lang="en-US" altLang="zh-CN" sz="2000" b="1"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34856"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sp>
        <p:nvSpPr>
          <p:cNvPr id="10" name="内容占位符 2">
            <a:extLst>
              <a:ext uri="{FF2B5EF4-FFF2-40B4-BE49-F238E27FC236}">
                <a16:creationId xmlns:a16="http://schemas.microsoft.com/office/drawing/2014/main" id="{37FAB716-D431-41A6-8833-EBFC9D24F3C7}"/>
              </a:ext>
            </a:extLst>
          </p:cNvPr>
          <p:cNvSpPr>
            <a:spLocks noGrp="1"/>
          </p:cNvSpPr>
          <p:nvPr>
            <p:ph idx="1"/>
          </p:nvPr>
        </p:nvSpPr>
        <p:spPr>
          <a:xfrm>
            <a:off x="454487" y="1681376"/>
            <a:ext cx="10177033" cy="4340598"/>
          </a:xfrm>
        </p:spPr>
        <p:txBody>
          <a:bodyPr>
            <a:noAutofit/>
          </a:bodyPr>
          <a:lstStyle/>
          <a:p>
            <a:pPr>
              <a:buFontTx/>
              <a:buChar char="•"/>
            </a:pPr>
            <a:r>
              <a:rPr lang="zh-CN" altLang="en-US" sz="2000" dirty="0" smtClean="0"/>
              <a:t>但（联合</a:t>
            </a:r>
            <a:r>
              <a:rPr lang="zh-CN" altLang="en-US" sz="2000" dirty="0"/>
              <a:t>）</a:t>
            </a:r>
            <a:r>
              <a:rPr lang="zh-CN" altLang="en-US" sz="2000" dirty="0" smtClean="0"/>
              <a:t>条件概率                                                                 可能</a:t>
            </a:r>
            <a:r>
              <a:rPr lang="zh-CN" altLang="en-US" sz="2000" dirty="0"/>
              <a:t>很难估计</a:t>
            </a:r>
            <a:r>
              <a:rPr lang="zh-CN" altLang="en-US" sz="2000" dirty="0" smtClean="0"/>
              <a:t>。</a:t>
            </a:r>
            <a:endParaRPr lang="en-US" altLang="zh-CN" sz="2000" dirty="0" smtClean="0"/>
          </a:p>
          <a:p>
            <a:pPr>
              <a:buFontTx/>
              <a:buChar char="•"/>
            </a:pPr>
            <a:endParaRPr lang="en-US" altLang="zh-CN" sz="2000" dirty="0"/>
          </a:p>
          <a:p>
            <a:r>
              <a:rPr lang="zh-CN" altLang="en-US" sz="2000" dirty="0" smtClean="0"/>
              <a:t>特征向量 </a:t>
            </a:r>
            <a:r>
              <a:rPr lang="en-US" altLang="zh-CN" sz="2000" i="1" dirty="0" smtClean="0"/>
              <a:t>x</a:t>
            </a:r>
            <a:r>
              <a:rPr lang="zh-CN" altLang="en-US" sz="2000" dirty="0" smtClean="0"/>
              <a:t>可以</a:t>
            </a:r>
            <a:r>
              <a:rPr lang="zh-CN" altLang="en-US" sz="2000" dirty="0"/>
              <a:t>是连续、离散或混合型</a:t>
            </a:r>
            <a:r>
              <a:rPr lang="zh-CN" altLang="en-US" sz="2000" dirty="0" smtClean="0"/>
              <a:t>随机向量（同时</a:t>
            </a:r>
            <a:r>
              <a:rPr lang="zh-CN" altLang="en-US" sz="2000" dirty="0"/>
              <a:t>包括连续型与</a:t>
            </a:r>
            <a:r>
              <a:rPr lang="zh-CN" altLang="en-US" sz="2000" dirty="0" smtClean="0"/>
              <a:t>离散</a:t>
            </a:r>
            <a:r>
              <a:rPr lang="zh-CN" altLang="en-US" sz="2000" dirty="0"/>
              <a:t>型</a:t>
            </a:r>
            <a:r>
              <a:rPr lang="zh-CN" altLang="en-US" sz="2000" dirty="0" smtClean="0"/>
              <a:t>变量），</a:t>
            </a:r>
            <a:r>
              <a:rPr lang="zh-CN" altLang="en-US" sz="2000" dirty="0"/>
              <a:t>故有时无法</a:t>
            </a:r>
            <a:r>
              <a:rPr lang="zh-CN" altLang="en-US" sz="2000" dirty="0" smtClean="0"/>
              <a:t>假设</a:t>
            </a:r>
            <a:r>
              <a:rPr lang="en-US" altLang="zh-CN" sz="2000" i="1" dirty="0" smtClean="0"/>
              <a:t>x</a:t>
            </a:r>
            <a:r>
              <a:rPr lang="zh-CN" altLang="en-US" sz="2000" dirty="0" smtClean="0"/>
              <a:t>服从</a:t>
            </a:r>
            <a:r>
              <a:rPr lang="zh-CN" altLang="en-US" sz="2000" dirty="0"/>
              <a:t>多维正态分布</a:t>
            </a:r>
            <a:r>
              <a:rPr lang="zh-CN" altLang="en-US" sz="2000" dirty="0" smtClean="0"/>
              <a:t>。</a:t>
            </a:r>
            <a:endParaRPr lang="en-US" altLang="zh-CN" sz="2000" dirty="0" smtClean="0"/>
          </a:p>
          <a:p>
            <a:endParaRPr lang="zh-CN" altLang="en-US" sz="2000" dirty="0"/>
          </a:p>
          <a:p>
            <a:r>
              <a:rPr lang="en-US" altLang="zh-CN" sz="2000" i="1" dirty="0" smtClean="0"/>
              <a:t>x</a:t>
            </a:r>
            <a:r>
              <a:rPr lang="zh-CN" altLang="en-US" sz="2000" dirty="0" smtClean="0"/>
              <a:t>的</a:t>
            </a:r>
            <a:r>
              <a:rPr lang="zh-CN" altLang="en-US" sz="2000" dirty="0"/>
              <a:t>维度也可能很高。例如，在使用</a:t>
            </a:r>
            <a:r>
              <a:rPr lang="zh-CN" altLang="en-US" sz="2000" dirty="0" smtClean="0"/>
              <a:t>“词频”（</a:t>
            </a:r>
            <a:r>
              <a:rPr lang="en-US" altLang="zh-CN" sz="2000" dirty="0" smtClean="0"/>
              <a:t>word frequency</a:t>
            </a:r>
            <a:r>
              <a:rPr lang="zh-CN" altLang="en-US" sz="2000" dirty="0" smtClean="0"/>
              <a:t>）判定“正常邮件”（</a:t>
            </a:r>
            <a:r>
              <a:rPr lang="en-US" altLang="zh-CN" sz="2000" dirty="0" smtClean="0"/>
              <a:t>email</a:t>
            </a:r>
            <a:r>
              <a:rPr lang="zh-CN" altLang="en-US" sz="2000" dirty="0"/>
              <a:t>）</a:t>
            </a:r>
            <a:r>
              <a:rPr lang="zh-CN" altLang="en-US" sz="2000" dirty="0" smtClean="0"/>
              <a:t>与“垃圾邮件”（</a:t>
            </a:r>
            <a:r>
              <a:rPr lang="en-US" altLang="zh-CN" sz="2000" dirty="0" smtClean="0"/>
              <a:t>spam</a:t>
            </a:r>
            <a:r>
              <a:rPr lang="zh-CN" altLang="en-US" sz="2000" dirty="0"/>
              <a:t>）</a:t>
            </a:r>
            <a:r>
              <a:rPr lang="zh-CN" altLang="en-US" sz="2000" dirty="0" smtClean="0"/>
              <a:t>时</a:t>
            </a:r>
            <a:r>
              <a:rPr lang="zh-CN" altLang="en-US" sz="2000" dirty="0"/>
              <a:t>，涉及的关键词可能成千上万</a:t>
            </a:r>
            <a:r>
              <a:rPr lang="zh-CN" altLang="en-US" sz="2000" dirty="0" smtClean="0"/>
              <a:t>，而</a:t>
            </a:r>
            <a:r>
              <a:rPr lang="zh-CN" altLang="en-US" sz="2000" dirty="0"/>
              <a:t>所得数据矩阵一般为高维的</a:t>
            </a:r>
            <a:r>
              <a:rPr lang="zh-CN" altLang="en-US" sz="2000" dirty="0" smtClean="0"/>
              <a:t>稀疏矩阵（</a:t>
            </a:r>
            <a:r>
              <a:rPr lang="en-US" altLang="zh-CN" sz="2000" dirty="0" smtClean="0"/>
              <a:t>sparse matrix</a:t>
            </a:r>
            <a:r>
              <a:rPr lang="zh-CN" altLang="en-US" sz="2000" dirty="0" smtClean="0"/>
              <a:t>），</a:t>
            </a:r>
            <a:r>
              <a:rPr lang="zh-CN" altLang="en-US" sz="2000" dirty="0"/>
              <a:t>故不易估计其</a:t>
            </a:r>
            <a:r>
              <a:rPr lang="zh-CN" altLang="en-US" sz="2000" dirty="0" smtClean="0"/>
              <a:t>协方差</a:t>
            </a:r>
            <a:r>
              <a:rPr lang="zh-CN" altLang="en-US" sz="2000" dirty="0"/>
              <a:t>矩阵</a:t>
            </a:r>
            <a:r>
              <a:rPr lang="zh-CN" altLang="en-US" sz="2000" dirty="0" smtClean="0"/>
              <a:t>。这也是“维度灾难”（</a:t>
            </a:r>
            <a:r>
              <a:rPr lang="en-US" altLang="zh-CN" sz="2000" dirty="0" smtClean="0"/>
              <a:t>curse </a:t>
            </a:r>
            <a:r>
              <a:rPr lang="en-US" altLang="zh-CN" sz="2000" dirty="0"/>
              <a:t>of </a:t>
            </a:r>
            <a:r>
              <a:rPr lang="en-US" altLang="zh-CN" sz="2000" dirty="0" smtClean="0"/>
              <a:t>dimensionality</a:t>
            </a:r>
            <a:r>
              <a:rPr lang="zh-CN" altLang="en-US" sz="2000" dirty="0" smtClean="0"/>
              <a:t>）的</a:t>
            </a:r>
            <a:r>
              <a:rPr lang="zh-CN" altLang="en-US" sz="2000" dirty="0"/>
              <a:t>一种表现形式。</a:t>
            </a:r>
          </a:p>
        </p:txBody>
      </p:sp>
      <mc:AlternateContent xmlns:mc="http://schemas.openxmlformats.org/markup-compatibility/2006" xmlns:a14="http://schemas.microsoft.com/office/drawing/2010/main">
        <mc:Choice Requires="a14">
          <p:sp>
            <p:nvSpPr>
              <p:cNvPr id="11" name="矩形 10"/>
              <p:cNvSpPr/>
              <p:nvPr/>
            </p:nvSpPr>
            <p:spPr>
              <a:xfrm>
                <a:off x="3647036" y="1681376"/>
                <a:ext cx="3238964"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𝑓</m:t>
                              </m:r>
                            </m:e>
                            <m:sub>
                              <m:r>
                                <a:rPr lang="zh-CN" altLang="en-US" i="1">
                                  <a:latin typeface="Cambria Math" panose="02040503050406030204" pitchFamily="18" charset="0"/>
                                </a:rPr>
                                <m:t>𝑘</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r>
                            <a:rPr lang="zh-CN" altLang="en-US" i="0">
                              <a:latin typeface="Cambria Math" panose="02040503050406030204" pitchFamily="18" charset="0"/>
                            </a:rPr>
                            <m:t>)=</m:t>
                          </m:r>
                          <m:r>
                            <a:rPr lang="zh-CN" altLang="en-US" i="1">
                              <a:latin typeface="Cambria Math" panose="02040503050406030204" pitchFamily="18" charset="0"/>
                            </a:rPr>
                            <m:t>𝑃</m:t>
                          </m:r>
                          <m:r>
                            <a:rPr lang="zh-CN" altLang="en-US" i="0">
                              <a:latin typeface="Cambria Math" panose="02040503050406030204" pitchFamily="18" charset="0"/>
                            </a:rPr>
                            <m:t>(</m:t>
                          </m:r>
                          <m:r>
                            <a:rPr lang="zh-CN" altLang="en-US" i="1">
                              <a:latin typeface="Cambria Math" panose="02040503050406030204" pitchFamily="18" charset="0"/>
                            </a:rPr>
                            <m:t>𝑥</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zh-CN" altLang="en-US" i="1">
                                  <a:latin typeface="Cambria Math" panose="02040503050406030204" pitchFamily="18" charset="0"/>
                                </a:rPr>
                                <m:t>𝑖</m:t>
                              </m:r>
                            </m:sub>
                          </m:sSub>
                          <m:r>
                            <a:rPr lang="zh-CN" altLang="en-US" i="0">
                              <a:latin typeface="Cambria Math" panose="02040503050406030204" pitchFamily="18" charset="0"/>
                            </a:rPr>
                            <m:t>=</m:t>
                          </m:r>
                          <m:r>
                            <a:rPr lang="zh-CN" altLang="en-US" i="1">
                              <a:latin typeface="Cambria Math" panose="02040503050406030204" pitchFamily="18" charset="0"/>
                            </a:rPr>
                            <m:t>𝑘</m:t>
                          </m:r>
                        </m:e>
                      </m:d>
                    </m:oMath>
                  </m:oMathPara>
                </a14:m>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3647036" y="1681376"/>
                <a:ext cx="3238964" cy="415498"/>
              </a:xfrm>
              <a:prstGeom prst="rect">
                <a:avLst/>
              </a:prstGeom>
              <a:blipFill>
                <a:blip r:embed="rId7"/>
                <a:stretch>
                  <a:fillRect t="-127941" r="-18233" b="-19558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17819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朴素贝叶斯算法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35</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条件概率与贝叶斯公式</a:t>
            </a:r>
            <a:endParaRPr lang="en-US" altLang="zh-CN" sz="2000" b="1"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35918"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sp>
        <p:nvSpPr>
          <p:cNvPr id="12" name="内容占位符 2">
            <a:extLst>
              <a:ext uri="{FF2B5EF4-FFF2-40B4-BE49-F238E27FC236}">
                <a16:creationId xmlns:a16="http://schemas.microsoft.com/office/drawing/2014/main" id="{37FAB716-D431-41A6-8833-EBFC9D24F3C7}"/>
              </a:ext>
            </a:extLst>
          </p:cNvPr>
          <p:cNvSpPr>
            <a:spLocks noGrp="1"/>
          </p:cNvSpPr>
          <p:nvPr>
            <p:ph idx="1"/>
          </p:nvPr>
        </p:nvSpPr>
        <p:spPr>
          <a:xfrm>
            <a:off x="528091" y="1643281"/>
            <a:ext cx="9624060" cy="4990084"/>
          </a:xfrm>
        </p:spPr>
        <p:txBody>
          <a:bodyPr>
            <a:noAutofit/>
          </a:bodyPr>
          <a:lstStyle/>
          <a:p>
            <a:pPr>
              <a:buFontTx/>
              <a:buChar char="•"/>
            </a:pPr>
            <a:r>
              <a:rPr lang="zh-CN" altLang="en-US" sz="2000" dirty="0"/>
              <a:t>为简化计算，朴素</a:t>
            </a:r>
            <a:r>
              <a:rPr lang="zh-CN" altLang="en-US" sz="2000" dirty="0" smtClean="0"/>
              <a:t>贝叶斯分类器（</a:t>
            </a:r>
            <a:r>
              <a:rPr lang="en-US" altLang="zh-CN" sz="2000" dirty="0" smtClean="0"/>
              <a:t>Naive </a:t>
            </a:r>
            <a:r>
              <a:rPr lang="en-US" altLang="zh-CN" sz="2000" dirty="0"/>
              <a:t>Bayes </a:t>
            </a:r>
            <a:r>
              <a:rPr lang="en-US" altLang="zh-CN" sz="2000" dirty="0" smtClean="0"/>
              <a:t>Classifier</a:t>
            </a:r>
            <a:r>
              <a:rPr lang="zh-CN" altLang="en-US" sz="2000" dirty="0" smtClean="0"/>
              <a:t>）对</a:t>
            </a:r>
            <a:r>
              <a:rPr lang="zh-CN" altLang="en-US" sz="2000" dirty="0"/>
              <a:t>高维的</a:t>
            </a:r>
            <a:r>
              <a:rPr lang="zh-CN" altLang="en-US" sz="2000" dirty="0" smtClean="0"/>
              <a:t>条件概率             作</a:t>
            </a:r>
            <a:r>
              <a:rPr lang="zh-CN" altLang="en-US" sz="2000" dirty="0"/>
              <a:t>了一个</a:t>
            </a:r>
            <a:r>
              <a:rPr lang="zh-CN" altLang="en-US" sz="2000" dirty="0" smtClean="0"/>
              <a:t>“朴素”（</a:t>
            </a:r>
            <a:r>
              <a:rPr lang="en-US" altLang="zh-CN" sz="2000" dirty="0" smtClean="0"/>
              <a:t>naïve</a:t>
            </a:r>
            <a:r>
              <a:rPr lang="zh-CN" altLang="en-US" sz="2000" dirty="0"/>
              <a:t>）</a:t>
            </a:r>
            <a:r>
              <a:rPr lang="zh-CN" altLang="en-US" sz="2000" dirty="0" smtClean="0"/>
              <a:t>的</a:t>
            </a:r>
            <a:r>
              <a:rPr lang="zh-CN" altLang="en-US" sz="2000" dirty="0"/>
              <a:t>假定</a:t>
            </a:r>
            <a:r>
              <a:rPr lang="zh-CN" altLang="en-US" sz="2000" dirty="0" smtClean="0"/>
              <a:t>。</a:t>
            </a:r>
            <a:endParaRPr lang="en-US" altLang="zh-CN" sz="2000" dirty="0" smtClean="0"/>
          </a:p>
          <a:p>
            <a:pPr>
              <a:buFontTx/>
              <a:buChar char="•"/>
            </a:pPr>
            <a:endParaRPr lang="zh-CN" altLang="en-US" sz="2000" dirty="0"/>
          </a:p>
          <a:p>
            <a:pPr>
              <a:buFontTx/>
              <a:buChar char="•"/>
            </a:pPr>
            <a:r>
              <a:rPr lang="zh-CN" altLang="en-US" sz="2000" dirty="0"/>
              <a:t>假设在给定</a:t>
            </a:r>
            <a:r>
              <a:rPr lang="zh-CN" altLang="en-US" sz="2000" dirty="0" smtClean="0"/>
              <a:t>类别             的</a:t>
            </a:r>
            <a:r>
              <a:rPr lang="zh-CN" altLang="en-US" sz="2000" dirty="0"/>
              <a:t>情况下， </a:t>
            </a:r>
            <a:r>
              <a:rPr lang="en-US" altLang="zh-CN" sz="2000" dirty="0"/>
              <a:t> </a:t>
            </a:r>
            <a:r>
              <a:rPr lang="en-US" altLang="zh-CN" sz="2000" dirty="0" smtClean="0"/>
              <a:t>   </a:t>
            </a:r>
            <a:r>
              <a:rPr lang="zh-CN" altLang="en-US" sz="2000" dirty="0" smtClean="0"/>
              <a:t>的</a:t>
            </a:r>
            <a:r>
              <a:rPr lang="zh-CN" altLang="en-US" sz="2000" dirty="0"/>
              <a:t>“各分量属性之间条件独立</a:t>
            </a:r>
            <a:r>
              <a:rPr lang="zh-CN" altLang="en-US" sz="2000" dirty="0" smtClean="0"/>
              <a:t>”（</a:t>
            </a:r>
            <a:r>
              <a:rPr lang="en-US" altLang="zh-CN" sz="2000" dirty="0" smtClean="0"/>
              <a:t>attribute </a:t>
            </a:r>
            <a:r>
              <a:rPr lang="en-US" altLang="zh-CN" sz="2000" dirty="0"/>
              <a:t>conditional independence </a:t>
            </a:r>
            <a:r>
              <a:rPr lang="en-US" altLang="zh-CN" sz="2000" dirty="0" smtClean="0"/>
              <a:t>assumption</a:t>
            </a:r>
            <a:r>
              <a:rPr lang="zh-CN" altLang="en-US" sz="2000" dirty="0" smtClean="0"/>
              <a:t>）。在此</a:t>
            </a:r>
            <a:r>
              <a:rPr lang="zh-CN" altLang="en-US" sz="2000" dirty="0"/>
              <a:t>假定下，条件概率 </a:t>
            </a:r>
            <a:r>
              <a:rPr lang="zh-CN" altLang="en-US" sz="2000" dirty="0" smtClean="0"/>
              <a:t>              可</a:t>
            </a:r>
            <a:r>
              <a:rPr lang="zh-CN" altLang="en-US" sz="2000" dirty="0"/>
              <a:t>写</a:t>
            </a:r>
            <a:r>
              <a:rPr lang="zh-CN" altLang="en-US" sz="2000" dirty="0" smtClean="0"/>
              <a:t>为</a:t>
            </a:r>
            <a:r>
              <a:rPr lang="en-US" altLang="zh-CN" sz="2000" dirty="0" smtClean="0"/>
              <a:t>:</a:t>
            </a:r>
            <a:endParaRPr lang="zh-CN" altLang="en-US" sz="2000" dirty="0"/>
          </a:p>
        </p:txBody>
      </p:sp>
      <p:graphicFrame>
        <p:nvGraphicFramePr>
          <p:cNvPr id="13" name="对象 12"/>
          <p:cNvGraphicFramePr>
            <a:graphicFrameLocks noChangeAspect="1"/>
          </p:cNvGraphicFramePr>
          <p:nvPr>
            <p:extLst>
              <p:ext uri="{D42A27DB-BD31-4B8C-83A1-F6EECF244321}">
                <p14:modId xmlns:p14="http://schemas.microsoft.com/office/powerpoint/2010/main" val="1783698972"/>
              </p:ext>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35919" name="Equation" r:id="rId7" imgW="914400" imgH="198720" progId="Equation.DSMT4">
                  <p:embed/>
                </p:oleObj>
              </mc:Choice>
              <mc:Fallback>
                <p:oleObj name="Equation" r:id="rId7" imgW="914400" imgH="198720" progId="Equation.DSMT4">
                  <p:embed/>
                  <p:pic>
                    <p:nvPicPr>
                      <p:cNvPr id="7" name="对象 6"/>
                      <p:cNvPicPr/>
                      <p:nvPr/>
                    </p:nvPicPr>
                    <p:blipFill>
                      <a:blip r:embed="rId6"/>
                      <a:stretch>
                        <a:fillRect/>
                      </a:stretch>
                    </p:blipFill>
                    <p:spPr>
                      <a:xfrm>
                        <a:off x="4108221" y="2448714"/>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4" name="矩形 13"/>
              <p:cNvSpPr/>
              <p:nvPr/>
            </p:nvSpPr>
            <p:spPr>
              <a:xfrm>
                <a:off x="9302362" y="1643281"/>
                <a:ext cx="937371"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𝑓</m:t>
                              </m:r>
                            </m:e>
                            <m:sub>
                              <m:r>
                                <a:rPr lang="zh-CN" altLang="en-US" i="1">
                                  <a:latin typeface="Cambria Math" panose="02040503050406030204" pitchFamily="18" charset="0"/>
                                </a:rPr>
                                <m:t>𝑘</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e>
                      </m:d>
                    </m:oMath>
                  </m:oMathPara>
                </a14:m>
                <a:endParaRPr lang="zh-CN" altLang="en-US" dirty="0"/>
              </a:p>
            </p:txBody>
          </p:sp>
        </mc:Choice>
        <mc:Fallback xmlns="">
          <p:sp>
            <p:nvSpPr>
              <p:cNvPr id="14" name="矩形 13"/>
              <p:cNvSpPr>
                <a:spLocks noRot="1" noChangeAspect="1" noMove="1" noResize="1" noEditPoints="1" noAdjustHandles="1" noChangeArrowheads="1" noChangeShapeType="1" noTextEdit="1"/>
              </p:cNvSpPr>
              <p:nvPr/>
            </p:nvSpPr>
            <p:spPr>
              <a:xfrm>
                <a:off x="9302362" y="1643281"/>
                <a:ext cx="937371" cy="415498"/>
              </a:xfrm>
              <a:prstGeom prst="rect">
                <a:avLst/>
              </a:prstGeom>
              <a:blipFill>
                <a:blip r:embed="rId8"/>
                <a:stretch>
                  <a:fillRect t="-127941" r="-64286" b="-19558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2679559" y="2643224"/>
                <a:ext cx="983538"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zh-CN" altLang="en-US" i="1">
                              <a:latin typeface="Cambria Math" panose="02040503050406030204" pitchFamily="18" charset="0"/>
                            </a:rPr>
                            <m:t>𝑖</m:t>
                          </m:r>
                        </m:sub>
                      </m:sSub>
                      <m:r>
                        <a:rPr lang="zh-CN" altLang="en-US" i="0">
                          <a:latin typeface="Cambria Math" panose="02040503050406030204" pitchFamily="18" charset="0"/>
                        </a:rPr>
                        <m:t>=</m:t>
                      </m:r>
                      <m:r>
                        <a:rPr lang="zh-CN" altLang="en-US" i="1">
                          <a:latin typeface="Cambria Math" panose="02040503050406030204" pitchFamily="18" charset="0"/>
                        </a:rPr>
                        <m:t>𝑘</m:t>
                      </m:r>
                    </m:oMath>
                  </m:oMathPara>
                </a14:m>
                <a:endParaRPr lang="zh-CN" altLang="en-US" dirty="0"/>
              </a:p>
            </p:txBody>
          </p:sp>
        </mc:Choice>
        <mc:Fallback xmlns="">
          <p:sp>
            <p:nvSpPr>
              <p:cNvPr id="15" name="矩形 14"/>
              <p:cNvSpPr>
                <a:spLocks noRot="1" noChangeAspect="1" noMove="1" noResize="1" noEditPoints="1" noAdjustHandles="1" noChangeArrowheads="1" noChangeShapeType="1" noTextEdit="1"/>
              </p:cNvSpPr>
              <p:nvPr/>
            </p:nvSpPr>
            <p:spPr>
              <a:xfrm>
                <a:off x="2679559" y="2643224"/>
                <a:ext cx="983538" cy="415498"/>
              </a:xfrm>
              <a:prstGeom prst="rect">
                <a:avLst/>
              </a:prstGeom>
              <a:blipFill>
                <a:blip r:embed="rId9"/>
                <a:stretch>
                  <a:fillRect b="-735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4760849" y="2643224"/>
                <a:ext cx="472437"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oMath>
                  </m:oMathPara>
                </a14:m>
                <a:endParaRPr lang="zh-CN" altLang="en-US" dirty="0"/>
              </a:p>
            </p:txBody>
          </p:sp>
        </mc:Choice>
        <mc:Fallback xmlns="">
          <p:sp>
            <p:nvSpPr>
              <p:cNvPr id="16" name="矩形 15"/>
              <p:cNvSpPr>
                <a:spLocks noRot="1" noChangeAspect="1" noMove="1" noResize="1" noEditPoints="1" noAdjustHandles="1" noChangeArrowheads="1" noChangeShapeType="1" noTextEdit="1"/>
              </p:cNvSpPr>
              <p:nvPr/>
            </p:nvSpPr>
            <p:spPr>
              <a:xfrm>
                <a:off x="4760849" y="2643224"/>
                <a:ext cx="472437" cy="415498"/>
              </a:xfrm>
              <a:prstGeom prst="rect">
                <a:avLst/>
              </a:prstGeom>
              <a:blipFill>
                <a:blip r:embed="rId10"/>
                <a:stretch>
                  <a:fillRect b="-14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p:cNvSpPr/>
              <p:nvPr/>
            </p:nvSpPr>
            <p:spPr>
              <a:xfrm>
                <a:off x="7967336" y="2988687"/>
                <a:ext cx="937371"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𝑓</m:t>
                              </m:r>
                            </m:e>
                            <m:sub>
                              <m:r>
                                <a:rPr lang="zh-CN" altLang="en-US" i="1">
                                  <a:latin typeface="Cambria Math" panose="02040503050406030204" pitchFamily="18" charset="0"/>
                                </a:rPr>
                                <m:t>𝑘</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e>
                      </m:d>
                    </m:oMath>
                  </m:oMathPara>
                </a14:m>
                <a:endParaRPr lang="zh-CN" altLang="en-US" dirty="0"/>
              </a:p>
            </p:txBody>
          </p:sp>
        </mc:Choice>
        <mc:Fallback xmlns="">
          <p:sp>
            <p:nvSpPr>
              <p:cNvPr id="17" name="矩形 16"/>
              <p:cNvSpPr>
                <a:spLocks noRot="1" noChangeAspect="1" noMove="1" noResize="1" noEditPoints="1" noAdjustHandles="1" noChangeArrowheads="1" noChangeShapeType="1" noTextEdit="1"/>
              </p:cNvSpPr>
              <p:nvPr/>
            </p:nvSpPr>
            <p:spPr>
              <a:xfrm>
                <a:off x="7967336" y="2988687"/>
                <a:ext cx="937371" cy="415498"/>
              </a:xfrm>
              <a:prstGeom prst="rect">
                <a:avLst/>
              </a:prstGeom>
              <a:blipFill>
                <a:blip r:embed="rId11"/>
                <a:stretch>
                  <a:fillRect t="-127941" r="-64286" b="-195588"/>
                </a:stretch>
              </a:blipFill>
            </p:spPr>
            <p:txBody>
              <a:bodyPr/>
              <a:lstStyle/>
              <a:p>
                <a:r>
                  <a:rPr lang="zh-CN" altLang="en-US">
                    <a:noFill/>
                  </a:rPr>
                  <a:t> </a:t>
                </a:r>
              </a:p>
            </p:txBody>
          </p:sp>
        </mc:Fallback>
      </mc:AlternateContent>
      <p:pic>
        <p:nvPicPr>
          <p:cNvPr id="18"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12763" y="3656717"/>
            <a:ext cx="6619715" cy="2245834"/>
          </a:xfrm>
          <a:prstGeom prst="rect">
            <a:avLst/>
          </a:prstGeom>
        </p:spPr>
      </p:pic>
    </p:spTree>
    <p:extLst>
      <p:ext uri="{BB962C8B-B14F-4D97-AF65-F5344CB8AC3E}">
        <p14:creationId xmlns:p14="http://schemas.microsoft.com/office/powerpoint/2010/main" val="6877947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朴素贝叶斯算法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36</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朴素贝叶斯例子</a:t>
            </a:r>
            <a:endParaRPr lang="en-US" altLang="zh-CN" sz="2000" b="1"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36944"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1783698972"/>
              </p:ext>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36945"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pic>
        <p:nvPicPr>
          <p:cNvPr id="28" name="内容占位符 5"/>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1054856" y="1707484"/>
            <a:ext cx="7128530" cy="3704457"/>
          </a:xfrm>
        </p:spPr>
      </p:pic>
      <p:pic>
        <p:nvPicPr>
          <p:cNvPr id="29" name="图片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2158" y="5695158"/>
            <a:ext cx="7171228" cy="1090659"/>
          </a:xfrm>
          <a:prstGeom prst="rect">
            <a:avLst/>
          </a:prstGeom>
        </p:spPr>
      </p:pic>
    </p:spTree>
    <p:extLst>
      <p:ext uri="{BB962C8B-B14F-4D97-AF65-F5344CB8AC3E}">
        <p14:creationId xmlns:p14="http://schemas.microsoft.com/office/powerpoint/2010/main" val="10487811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朴素贝叶斯算法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37</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零概率问题</a:t>
            </a:r>
            <a:endParaRPr lang="en-US" altLang="zh-CN" sz="2000" b="1"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38004"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1783698972"/>
              </p:ext>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38005"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graphicFrame>
        <p:nvGraphicFramePr>
          <p:cNvPr id="14" name="Object 249">
            <a:extLst>
              <a:ext uri="{FF2B5EF4-FFF2-40B4-BE49-F238E27FC236}">
                <a16:creationId xmlns:a16="http://schemas.microsoft.com/office/drawing/2014/main" id="{6106E945-E9BD-4AF1-9F88-33467637143F}"/>
              </a:ext>
            </a:extLst>
          </p:cNvPr>
          <p:cNvGraphicFramePr>
            <a:graphicFrameLocks noChangeAspect="1"/>
          </p:cNvGraphicFramePr>
          <p:nvPr/>
        </p:nvGraphicFramePr>
        <p:xfrm>
          <a:off x="5721263" y="1307469"/>
          <a:ext cx="3294050" cy="836640"/>
        </p:xfrm>
        <a:graphic>
          <a:graphicData uri="http://schemas.openxmlformats.org/presentationml/2006/ole">
            <mc:AlternateContent xmlns:mc="http://schemas.openxmlformats.org/markup-compatibility/2006">
              <mc:Choice xmlns:v="urn:schemas-microsoft-com:vml" Requires="v">
                <p:oleObj spid="_x0000_s38006" r:id="rId8" imgW="1651610" imgH="419205" progId="Equation.3">
                  <p:embed/>
                </p:oleObj>
              </mc:Choice>
              <mc:Fallback>
                <p:oleObj r:id="rId8" imgW="1651610" imgH="419205" progId="Equation.3">
                  <p:embed/>
                  <p:pic>
                    <p:nvPicPr>
                      <p:cNvPr id="30821" name="Object 249">
                        <a:extLst>
                          <a:ext uri="{FF2B5EF4-FFF2-40B4-BE49-F238E27FC236}">
                            <a16:creationId xmlns:a16="http://schemas.microsoft.com/office/drawing/2014/main" id="{6106E945-E9BD-4AF1-9F88-3346763714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1263" y="1307469"/>
                        <a:ext cx="3294050" cy="836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ext Box 250">
            <a:extLst>
              <a:ext uri="{FF2B5EF4-FFF2-40B4-BE49-F238E27FC236}">
                <a16:creationId xmlns:a16="http://schemas.microsoft.com/office/drawing/2014/main" id="{11083214-4B78-468E-802D-BC69F1DC8A3A}"/>
              </a:ext>
            </a:extLst>
          </p:cNvPr>
          <p:cNvSpPr txBox="1">
            <a:spLocks noChangeArrowheads="1"/>
          </p:cNvSpPr>
          <p:nvPr/>
        </p:nvSpPr>
        <p:spPr bwMode="auto">
          <a:xfrm>
            <a:off x="5078907" y="2067095"/>
            <a:ext cx="5238935" cy="141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1800"/>
              </a:spcBef>
              <a:buClr>
                <a:srgbClr val="227577"/>
              </a:buClr>
              <a:buSzPct val="90000"/>
              <a:buFont typeface="Webdings" panose="05030102010509060703" pitchFamily="18" charset="2"/>
              <a:buChar char=""/>
              <a:defRPr sz="2400">
                <a:solidFill>
                  <a:schemeClr val="accent1"/>
                </a:solidFill>
                <a:latin typeface="Arial" panose="020B0604020202020204" pitchFamily="34" charset="0"/>
                <a:ea typeface="宋体" panose="02010600030101010101" pitchFamily="2" charset="-122"/>
              </a:defRPr>
            </a:lvl1pPr>
            <a:lvl2pPr marL="742950" indent="-285750" algn="just">
              <a:lnSpc>
                <a:spcPct val="130000"/>
              </a:lnSpc>
              <a:spcAft>
                <a:spcPts val="600"/>
              </a:spcAft>
              <a:buClr>
                <a:srgbClr val="B7CEB5"/>
              </a:buClr>
              <a:buFont typeface="幼圆" panose="02010509060101010101" pitchFamily="49" charset="-122"/>
              <a:buChar char=" "/>
              <a:defRPr sz="2400">
                <a:solidFill>
                  <a:srgbClr val="7D7D7D"/>
                </a:solidFill>
                <a:latin typeface="幼圆" panose="02010509060101010101" pitchFamily="49"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40000"/>
              </a:lnSpc>
              <a:spcBef>
                <a:spcPct val="0"/>
              </a:spcBef>
              <a:buClrTx/>
              <a:buSzTx/>
              <a:buFont typeface="Arial" panose="020B0604020202020204" pitchFamily="34" charset="0"/>
              <a:buNone/>
            </a:pPr>
            <a:r>
              <a:rPr lang="zh-CN" altLang="en-US" sz="2646" dirty="0"/>
              <a:t>计算P(w|未买电脑)</a:t>
            </a:r>
          </a:p>
          <a:p>
            <a:pPr algn="l" eaLnBrk="1" hangingPunct="1">
              <a:lnSpc>
                <a:spcPct val="140000"/>
              </a:lnSpc>
              <a:spcBef>
                <a:spcPct val="0"/>
              </a:spcBef>
              <a:buClrTx/>
              <a:buSzTx/>
              <a:buFont typeface="Arial" panose="020B0604020202020204" pitchFamily="34" charset="0"/>
              <a:buNone/>
            </a:pPr>
            <a:r>
              <a:rPr lang="zh-CN" altLang="en-US" sz="1985" b="1" dirty="0">
                <a:solidFill>
                  <a:srgbClr val="3366CC"/>
                </a:solidFill>
              </a:rPr>
              <a:t>w = (年龄&lt;30, 收入中等，是学生，信用一般)</a:t>
            </a:r>
          </a:p>
          <a:p>
            <a:pPr algn="l" eaLnBrk="1" hangingPunct="1">
              <a:spcBef>
                <a:spcPct val="0"/>
              </a:spcBef>
              <a:buClrTx/>
              <a:buSzTx/>
              <a:buFont typeface="Arial" panose="020B0604020202020204" pitchFamily="34" charset="0"/>
              <a:buNone/>
            </a:pPr>
            <a:endParaRPr lang="zh-CN" altLang="en-US" sz="1985" dirty="0">
              <a:solidFill>
                <a:schemeClr val="tx1"/>
              </a:solidFill>
              <a:latin typeface="Courier New" panose="02070309020205020404" pitchFamily="49" charset="0"/>
            </a:endParaRPr>
          </a:p>
        </p:txBody>
      </p:sp>
      <p:sp>
        <p:nvSpPr>
          <p:cNvPr id="16" name="Text Box 251">
            <a:extLst>
              <a:ext uri="{FF2B5EF4-FFF2-40B4-BE49-F238E27FC236}">
                <a16:creationId xmlns:a16="http://schemas.microsoft.com/office/drawing/2014/main" id="{F683634F-F149-4BC9-B2F2-6C676C6D4EA9}"/>
              </a:ext>
            </a:extLst>
          </p:cNvPr>
          <p:cNvSpPr txBox="1">
            <a:spLocks noChangeArrowheads="1"/>
          </p:cNvSpPr>
          <p:nvPr/>
        </p:nvSpPr>
        <p:spPr bwMode="auto">
          <a:xfrm>
            <a:off x="5089408" y="3532090"/>
            <a:ext cx="3130985" cy="43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1800"/>
              </a:spcBef>
              <a:buClr>
                <a:srgbClr val="227577"/>
              </a:buClr>
              <a:buSzPct val="90000"/>
              <a:buFont typeface="Webdings" panose="05030102010509060703" pitchFamily="18" charset="2"/>
              <a:buChar char=""/>
              <a:defRPr sz="2400">
                <a:solidFill>
                  <a:schemeClr val="accent1"/>
                </a:solidFill>
                <a:latin typeface="Arial" panose="020B0604020202020204" pitchFamily="34" charset="0"/>
                <a:ea typeface="宋体" panose="02010600030101010101" pitchFamily="2" charset="-122"/>
              </a:defRPr>
            </a:lvl1pPr>
            <a:lvl2pPr marL="742950" indent="-285750" algn="just">
              <a:lnSpc>
                <a:spcPct val="130000"/>
              </a:lnSpc>
              <a:spcAft>
                <a:spcPts val="600"/>
              </a:spcAft>
              <a:buClr>
                <a:srgbClr val="B7CEB5"/>
              </a:buClr>
              <a:buFont typeface="幼圆" panose="02010509060101010101" pitchFamily="49" charset="-122"/>
              <a:buChar char=" "/>
              <a:defRPr sz="2400">
                <a:solidFill>
                  <a:srgbClr val="7D7D7D"/>
                </a:solidFill>
                <a:latin typeface="幼圆" panose="02010509060101010101" pitchFamily="49"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sz="2205">
                <a:solidFill>
                  <a:schemeClr val="tx1"/>
                </a:solidFill>
              </a:rPr>
              <a:t>P(年龄&lt;30|未买电脑) = </a:t>
            </a:r>
          </a:p>
        </p:txBody>
      </p:sp>
      <p:sp>
        <p:nvSpPr>
          <p:cNvPr id="17" name="Text Box 252">
            <a:extLst>
              <a:ext uri="{FF2B5EF4-FFF2-40B4-BE49-F238E27FC236}">
                <a16:creationId xmlns:a16="http://schemas.microsoft.com/office/drawing/2014/main" id="{D5BDA659-4C1C-493F-AB0D-CAA88DD62094}"/>
              </a:ext>
            </a:extLst>
          </p:cNvPr>
          <p:cNvSpPr txBox="1">
            <a:spLocks noChangeArrowheads="1"/>
          </p:cNvSpPr>
          <p:nvPr/>
        </p:nvSpPr>
        <p:spPr bwMode="auto">
          <a:xfrm>
            <a:off x="8049151" y="3532090"/>
            <a:ext cx="1606530" cy="43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1800"/>
              </a:spcBef>
              <a:buClr>
                <a:srgbClr val="227577"/>
              </a:buClr>
              <a:buSzPct val="90000"/>
              <a:buFont typeface="Webdings" panose="05030102010509060703" pitchFamily="18" charset="2"/>
              <a:buChar char=""/>
              <a:defRPr sz="2400">
                <a:solidFill>
                  <a:schemeClr val="accent1"/>
                </a:solidFill>
                <a:latin typeface="Arial" panose="020B0604020202020204" pitchFamily="34" charset="0"/>
                <a:ea typeface="宋体" panose="02010600030101010101" pitchFamily="2" charset="-122"/>
              </a:defRPr>
            </a:lvl1pPr>
            <a:lvl2pPr marL="742950" indent="-285750" algn="just">
              <a:lnSpc>
                <a:spcPct val="130000"/>
              </a:lnSpc>
              <a:spcAft>
                <a:spcPts val="600"/>
              </a:spcAft>
              <a:buClr>
                <a:srgbClr val="B7CEB5"/>
              </a:buClr>
              <a:buFont typeface="幼圆" panose="02010509060101010101" pitchFamily="49" charset="-122"/>
              <a:buChar char=" "/>
              <a:defRPr sz="2400">
                <a:solidFill>
                  <a:srgbClr val="7D7D7D"/>
                </a:solidFill>
                <a:latin typeface="幼圆" panose="02010509060101010101" pitchFamily="49"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sz="2205">
                <a:solidFill>
                  <a:schemeClr val="tx1"/>
                </a:solidFill>
              </a:rPr>
              <a:t>3/5 = 0.600</a:t>
            </a:r>
            <a:endParaRPr lang="zh-CN" altLang="en-US" sz="1985">
              <a:solidFill>
                <a:schemeClr val="tx1"/>
              </a:solidFill>
            </a:endParaRPr>
          </a:p>
        </p:txBody>
      </p:sp>
      <p:sp>
        <p:nvSpPr>
          <p:cNvPr id="18" name="Text Box 253">
            <a:extLst>
              <a:ext uri="{FF2B5EF4-FFF2-40B4-BE49-F238E27FC236}">
                <a16:creationId xmlns:a16="http://schemas.microsoft.com/office/drawing/2014/main" id="{959523A0-9063-4A38-8814-6A780367A999}"/>
              </a:ext>
            </a:extLst>
          </p:cNvPr>
          <p:cNvSpPr txBox="1">
            <a:spLocks noChangeArrowheads="1"/>
          </p:cNvSpPr>
          <p:nvPr/>
        </p:nvSpPr>
        <p:spPr bwMode="auto">
          <a:xfrm>
            <a:off x="5078907" y="3969663"/>
            <a:ext cx="3215945" cy="43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lgn="just">
              <a:lnSpc>
                <a:spcPct val="110000"/>
              </a:lnSpc>
              <a:spcBef>
                <a:spcPts val="1800"/>
              </a:spcBef>
              <a:buClr>
                <a:srgbClr val="227577"/>
              </a:buClr>
              <a:buSzPct val="90000"/>
              <a:buFont typeface="Webdings" panose="05030102010509060703" pitchFamily="18" charset="2"/>
              <a:buChar char=""/>
              <a:defRPr sz="2400">
                <a:solidFill>
                  <a:schemeClr val="accent1"/>
                </a:solidFill>
                <a:latin typeface="Arial" panose="020B0604020202020204" pitchFamily="34" charset="0"/>
                <a:ea typeface="宋体" panose="02010600030101010101" pitchFamily="2" charset="-122"/>
              </a:defRPr>
            </a:lvl1pPr>
            <a:lvl2pPr marL="742950" indent="-285750" algn="just">
              <a:lnSpc>
                <a:spcPct val="130000"/>
              </a:lnSpc>
              <a:spcAft>
                <a:spcPts val="600"/>
              </a:spcAft>
              <a:buClr>
                <a:srgbClr val="B7CEB5"/>
              </a:buClr>
              <a:buFont typeface="幼圆" panose="02010509060101010101" pitchFamily="49" charset="-122"/>
              <a:buChar char=" "/>
              <a:defRPr sz="2400">
                <a:solidFill>
                  <a:srgbClr val="7D7D7D"/>
                </a:solidFill>
                <a:latin typeface="幼圆" panose="02010509060101010101" pitchFamily="49"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sz="2205">
                <a:solidFill>
                  <a:schemeClr val="tx1"/>
                </a:solidFill>
              </a:rPr>
              <a:t>P(收入中等|未买电脑) = </a:t>
            </a:r>
          </a:p>
        </p:txBody>
      </p:sp>
      <p:sp>
        <p:nvSpPr>
          <p:cNvPr id="19" name="Text Box 254">
            <a:extLst>
              <a:ext uri="{FF2B5EF4-FFF2-40B4-BE49-F238E27FC236}">
                <a16:creationId xmlns:a16="http://schemas.microsoft.com/office/drawing/2014/main" id="{415AB3B9-D56D-4903-88BC-DB1B706C0ED8}"/>
              </a:ext>
            </a:extLst>
          </p:cNvPr>
          <p:cNvSpPr txBox="1">
            <a:spLocks noChangeArrowheads="1"/>
          </p:cNvSpPr>
          <p:nvPr/>
        </p:nvSpPr>
        <p:spPr bwMode="auto">
          <a:xfrm>
            <a:off x="8049151" y="3969663"/>
            <a:ext cx="1606530" cy="43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1800"/>
              </a:spcBef>
              <a:buClr>
                <a:srgbClr val="227577"/>
              </a:buClr>
              <a:buSzPct val="90000"/>
              <a:buFont typeface="Webdings" panose="05030102010509060703" pitchFamily="18" charset="2"/>
              <a:buChar char=""/>
              <a:defRPr sz="2400">
                <a:solidFill>
                  <a:schemeClr val="accent1"/>
                </a:solidFill>
                <a:latin typeface="Arial" panose="020B0604020202020204" pitchFamily="34" charset="0"/>
                <a:ea typeface="宋体" panose="02010600030101010101" pitchFamily="2" charset="-122"/>
              </a:defRPr>
            </a:lvl1pPr>
            <a:lvl2pPr marL="742950" indent="-285750" algn="just">
              <a:lnSpc>
                <a:spcPct val="130000"/>
              </a:lnSpc>
              <a:spcAft>
                <a:spcPts val="600"/>
              </a:spcAft>
              <a:buClr>
                <a:srgbClr val="B7CEB5"/>
              </a:buClr>
              <a:buFont typeface="幼圆" panose="02010509060101010101" pitchFamily="49" charset="-122"/>
              <a:buChar char=" "/>
              <a:defRPr sz="2400">
                <a:solidFill>
                  <a:srgbClr val="7D7D7D"/>
                </a:solidFill>
                <a:latin typeface="幼圆" panose="02010509060101010101" pitchFamily="49"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sz="2205">
                <a:solidFill>
                  <a:schemeClr val="tx1"/>
                </a:solidFill>
              </a:rPr>
              <a:t>2/5 = 0.400</a:t>
            </a:r>
            <a:endParaRPr lang="zh-CN" altLang="en-US" sz="1985">
              <a:solidFill>
                <a:schemeClr val="tx1"/>
              </a:solidFill>
            </a:endParaRPr>
          </a:p>
        </p:txBody>
      </p:sp>
      <p:sp>
        <p:nvSpPr>
          <p:cNvPr id="20" name="Text Box 255">
            <a:extLst>
              <a:ext uri="{FF2B5EF4-FFF2-40B4-BE49-F238E27FC236}">
                <a16:creationId xmlns:a16="http://schemas.microsoft.com/office/drawing/2014/main" id="{26AB9258-0482-4FBA-AB88-6C51E182285E}"/>
              </a:ext>
            </a:extLst>
          </p:cNvPr>
          <p:cNvSpPr txBox="1">
            <a:spLocks noChangeArrowheads="1"/>
          </p:cNvSpPr>
          <p:nvPr/>
        </p:nvSpPr>
        <p:spPr bwMode="auto">
          <a:xfrm>
            <a:off x="5082406" y="4394985"/>
            <a:ext cx="2933816" cy="43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1800"/>
              </a:spcBef>
              <a:buClr>
                <a:srgbClr val="227577"/>
              </a:buClr>
              <a:buSzPct val="90000"/>
              <a:buFont typeface="Webdings" panose="05030102010509060703" pitchFamily="18" charset="2"/>
              <a:buChar char=""/>
              <a:defRPr sz="2400">
                <a:solidFill>
                  <a:schemeClr val="accent1"/>
                </a:solidFill>
                <a:latin typeface="Arial" panose="020B0604020202020204" pitchFamily="34" charset="0"/>
                <a:ea typeface="宋体" panose="02010600030101010101" pitchFamily="2" charset="-122"/>
              </a:defRPr>
            </a:lvl1pPr>
            <a:lvl2pPr marL="742950" indent="-285750" algn="just">
              <a:lnSpc>
                <a:spcPct val="130000"/>
              </a:lnSpc>
              <a:spcAft>
                <a:spcPts val="600"/>
              </a:spcAft>
              <a:buClr>
                <a:srgbClr val="B7CEB5"/>
              </a:buClr>
              <a:buFont typeface="幼圆" panose="02010509060101010101" pitchFamily="49" charset="-122"/>
              <a:buChar char=" "/>
              <a:defRPr sz="2400">
                <a:solidFill>
                  <a:srgbClr val="7D7D7D"/>
                </a:solidFill>
                <a:latin typeface="幼圆" panose="02010509060101010101" pitchFamily="49"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sz="2205">
                <a:solidFill>
                  <a:schemeClr val="tx1"/>
                </a:solidFill>
              </a:rPr>
              <a:t>P(是学生|未买电脑) = </a:t>
            </a:r>
          </a:p>
        </p:txBody>
      </p:sp>
      <p:sp>
        <p:nvSpPr>
          <p:cNvPr id="21" name="Text Box 256">
            <a:extLst>
              <a:ext uri="{FF2B5EF4-FFF2-40B4-BE49-F238E27FC236}">
                <a16:creationId xmlns:a16="http://schemas.microsoft.com/office/drawing/2014/main" id="{290B321D-9D08-4210-9A27-4FDB33560A32}"/>
              </a:ext>
            </a:extLst>
          </p:cNvPr>
          <p:cNvSpPr txBox="1">
            <a:spLocks noChangeArrowheads="1"/>
          </p:cNvSpPr>
          <p:nvPr/>
        </p:nvSpPr>
        <p:spPr bwMode="auto">
          <a:xfrm>
            <a:off x="7840867" y="4338975"/>
            <a:ext cx="1088760"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1800"/>
              </a:spcBef>
              <a:buClr>
                <a:srgbClr val="227577"/>
              </a:buClr>
              <a:buSzPct val="90000"/>
              <a:buFont typeface="Webdings" panose="05030102010509060703" pitchFamily="18" charset="2"/>
              <a:buChar char=""/>
              <a:defRPr sz="2400">
                <a:solidFill>
                  <a:schemeClr val="accent1"/>
                </a:solidFill>
                <a:latin typeface="Arial" panose="020B0604020202020204" pitchFamily="34" charset="0"/>
                <a:ea typeface="宋体" panose="02010600030101010101" pitchFamily="2" charset="-122"/>
              </a:defRPr>
            </a:lvl1pPr>
            <a:lvl2pPr marL="742950" indent="-285750" algn="just">
              <a:lnSpc>
                <a:spcPct val="130000"/>
              </a:lnSpc>
              <a:spcAft>
                <a:spcPts val="600"/>
              </a:spcAft>
              <a:buClr>
                <a:srgbClr val="B7CEB5"/>
              </a:buClr>
              <a:buFont typeface="幼圆" panose="02010509060101010101" pitchFamily="49" charset="-122"/>
              <a:buChar char=" "/>
              <a:defRPr sz="2400">
                <a:solidFill>
                  <a:srgbClr val="7D7D7D"/>
                </a:solidFill>
                <a:latin typeface="幼圆" panose="02010509060101010101" pitchFamily="49"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en-US" altLang="zh-CN" sz="2205">
                <a:solidFill>
                  <a:srgbClr val="FF0000"/>
                </a:solidFill>
              </a:rPr>
              <a:t>0</a:t>
            </a:r>
            <a:r>
              <a:rPr lang="zh-CN" altLang="en-US" sz="2205">
                <a:solidFill>
                  <a:schemeClr val="tx1"/>
                </a:solidFill>
              </a:rPr>
              <a:t>/5 = </a:t>
            </a:r>
            <a:r>
              <a:rPr lang="zh-CN" altLang="en-US" sz="2646">
                <a:solidFill>
                  <a:srgbClr val="FF5050"/>
                </a:solidFill>
              </a:rPr>
              <a:t>0</a:t>
            </a:r>
          </a:p>
        </p:txBody>
      </p:sp>
      <p:sp>
        <p:nvSpPr>
          <p:cNvPr id="22" name="Text Box 257">
            <a:extLst>
              <a:ext uri="{FF2B5EF4-FFF2-40B4-BE49-F238E27FC236}">
                <a16:creationId xmlns:a16="http://schemas.microsoft.com/office/drawing/2014/main" id="{9F9B2875-7ECA-40CC-A256-36B29BA26F27}"/>
              </a:ext>
            </a:extLst>
          </p:cNvPr>
          <p:cNvSpPr txBox="1">
            <a:spLocks noChangeArrowheads="1"/>
          </p:cNvSpPr>
          <p:nvPr/>
        </p:nvSpPr>
        <p:spPr bwMode="auto">
          <a:xfrm>
            <a:off x="5070155" y="4809803"/>
            <a:ext cx="3215945" cy="43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1800"/>
              </a:spcBef>
              <a:buClr>
                <a:srgbClr val="227577"/>
              </a:buClr>
              <a:buSzPct val="90000"/>
              <a:buFont typeface="Webdings" panose="05030102010509060703" pitchFamily="18" charset="2"/>
              <a:buChar char=""/>
              <a:defRPr sz="2400">
                <a:solidFill>
                  <a:schemeClr val="accent1"/>
                </a:solidFill>
                <a:latin typeface="Arial" panose="020B0604020202020204" pitchFamily="34" charset="0"/>
                <a:ea typeface="宋体" panose="02010600030101010101" pitchFamily="2" charset="-122"/>
              </a:defRPr>
            </a:lvl1pPr>
            <a:lvl2pPr marL="742950" indent="-285750" algn="just">
              <a:lnSpc>
                <a:spcPct val="130000"/>
              </a:lnSpc>
              <a:spcAft>
                <a:spcPts val="600"/>
              </a:spcAft>
              <a:buClr>
                <a:srgbClr val="B7CEB5"/>
              </a:buClr>
              <a:buFont typeface="幼圆" panose="02010509060101010101" pitchFamily="49" charset="-122"/>
              <a:buChar char=" "/>
              <a:defRPr sz="2400">
                <a:solidFill>
                  <a:srgbClr val="7D7D7D"/>
                </a:solidFill>
                <a:latin typeface="幼圆" panose="02010509060101010101" pitchFamily="49"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sz="2205" dirty="0">
                <a:solidFill>
                  <a:schemeClr val="tx1"/>
                </a:solidFill>
              </a:rPr>
              <a:t>P(信用一般|未买电脑) = </a:t>
            </a:r>
          </a:p>
        </p:txBody>
      </p:sp>
      <p:sp>
        <p:nvSpPr>
          <p:cNvPr id="23" name="Text Box 258">
            <a:extLst>
              <a:ext uri="{FF2B5EF4-FFF2-40B4-BE49-F238E27FC236}">
                <a16:creationId xmlns:a16="http://schemas.microsoft.com/office/drawing/2014/main" id="{20519386-B77D-4CCB-A191-2341C0AFE532}"/>
              </a:ext>
            </a:extLst>
          </p:cNvPr>
          <p:cNvSpPr txBox="1">
            <a:spLocks noChangeArrowheads="1"/>
          </p:cNvSpPr>
          <p:nvPr/>
        </p:nvSpPr>
        <p:spPr bwMode="auto">
          <a:xfrm>
            <a:off x="8049151" y="4809803"/>
            <a:ext cx="1606530" cy="43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lgn="just">
              <a:lnSpc>
                <a:spcPct val="110000"/>
              </a:lnSpc>
              <a:spcBef>
                <a:spcPts val="1800"/>
              </a:spcBef>
              <a:buClr>
                <a:srgbClr val="227577"/>
              </a:buClr>
              <a:buSzPct val="90000"/>
              <a:buFont typeface="Webdings" panose="05030102010509060703" pitchFamily="18" charset="2"/>
              <a:buChar char=""/>
              <a:defRPr sz="2400">
                <a:solidFill>
                  <a:schemeClr val="accent1"/>
                </a:solidFill>
                <a:latin typeface="Arial" panose="020B0604020202020204" pitchFamily="34" charset="0"/>
                <a:ea typeface="宋体" panose="02010600030101010101" pitchFamily="2" charset="-122"/>
              </a:defRPr>
            </a:lvl1pPr>
            <a:lvl2pPr marL="742950" indent="-285750" algn="just">
              <a:lnSpc>
                <a:spcPct val="130000"/>
              </a:lnSpc>
              <a:spcAft>
                <a:spcPts val="600"/>
              </a:spcAft>
              <a:buClr>
                <a:srgbClr val="B7CEB5"/>
              </a:buClr>
              <a:buFont typeface="幼圆" panose="02010509060101010101" pitchFamily="49" charset="-122"/>
              <a:buChar char=" "/>
              <a:defRPr sz="2400">
                <a:solidFill>
                  <a:srgbClr val="7D7D7D"/>
                </a:solidFill>
                <a:latin typeface="幼圆" panose="02010509060101010101" pitchFamily="49"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sz="2205">
                <a:solidFill>
                  <a:schemeClr val="tx1"/>
                </a:solidFill>
              </a:rPr>
              <a:t>2/5 = 0.400</a:t>
            </a:r>
            <a:endParaRPr lang="zh-CN" altLang="en-US" sz="1985">
              <a:solidFill>
                <a:schemeClr val="tx1"/>
              </a:solidFill>
            </a:endParaRPr>
          </a:p>
        </p:txBody>
      </p:sp>
      <p:sp>
        <p:nvSpPr>
          <p:cNvPr id="24" name="Text Box 259">
            <a:extLst>
              <a:ext uri="{FF2B5EF4-FFF2-40B4-BE49-F238E27FC236}">
                <a16:creationId xmlns:a16="http://schemas.microsoft.com/office/drawing/2014/main" id="{9771DB8C-6EE2-4EEE-AAA5-079B27C1A154}"/>
              </a:ext>
            </a:extLst>
          </p:cNvPr>
          <p:cNvSpPr txBox="1">
            <a:spLocks noChangeArrowheads="1"/>
          </p:cNvSpPr>
          <p:nvPr/>
        </p:nvSpPr>
        <p:spPr bwMode="auto">
          <a:xfrm>
            <a:off x="5089408" y="5369897"/>
            <a:ext cx="2282997" cy="80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1800"/>
              </a:spcBef>
              <a:buClr>
                <a:srgbClr val="227577"/>
              </a:buClr>
              <a:buSzPct val="90000"/>
              <a:buFont typeface="Webdings" panose="05030102010509060703" pitchFamily="18" charset="2"/>
              <a:buChar char=""/>
              <a:defRPr sz="2400">
                <a:solidFill>
                  <a:schemeClr val="accent1"/>
                </a:solidFill>
                <a:latin typeface="Arial" panose="020B0604020202020204" pitchFamily="34" charset="0"/>
                <a:ea typeface="宋体" panose="02010600030101010101" pitchFamily="2" charset="-122"/>
              </a:defRPr>
            </a:lvl1pPr>
            <a:lvl2pPr marL="742950" indent="-285750" algn="just">
              <a:lnSpc>
                <a:spcPct val="130000"/>
              </a:lnSpc>
              <a:spcAft>
                <a:spcPts val="600"/>
              </a:spcAft>
              <a:buClr>
                <a:srgbClr val="B7CEB5"/>
              </a:buClr>
              <a:buFont typeface="幼圆" panose="02010509060101010101" pitchFamily="49" charset="-122"/>
              <a:buChar char=" "/>
              <a:defRPr sz="2400">
                <a:solidFill>
                  <a:srgbClr val="7D7D7D"/>
                </a:solidFill>
                <a:latin typeface="幼圆" panose="02010509060101010101" pitchFamily="49"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spcBef>
                <a:spcPct val="0"/>
              </a:spcBef>
              <a:buClrTx/>
              <a:buSzTx/>
              <a:buFont typeface="Arial" panose="020B0604020202020204" pitchFamily="34" charset="0"/>
              <a:buNone/>
            </a:pPr>
            <a:r>
              <a:rPr lang="zh-CN" altLang="en-US" sz="2205" dirty="0">
                <a:solidFill>
                  <a:schemeClr val="tx1"/>
                </a:solidFill>
              </a:rPr>
              <a:t>   P(w|未买电脑) </a:t>
            </a:r>
          </a:p>
          <a:p>
            <a:pPr algn="l" eaLnBrk="1" hangingPunct="1">
              <a:spcBef>
                <a:spcPct val="0"/>
              </a:spcBef>
              <a:buClrTx/>
              <a:buSzTx/>
              <a:buFont typeface="Arial" panose="020B0604020202020204" pitchFamily="34" charset="0"/>
              <a:buNone/>
            </a:pPr>
            <a:r>
              <a:rPr lang="zh-CN" altLang="en-US" sz="2205" dirty="0">
                <a:solidFill>
                  <a:schemeClr val="tx1"/>
                </a:solidFill>
              </a:rPr>
              <a:t>= </a:t>
            </a:r>
            <a:endParaRPr lang="zh-CN" altLang="en-US" sz="2205" dirty="0"/>
          </a:p>
        </p:txBody>
      </p:sp>
      <p:sp>
        <p:nvSpPr>
          <p:cNvPr id="25" name="Text Box 260">
            <a:extLst>
              <a:ext uri="{FF2B5EF4-FFF2-40B4-BE49-F238E27FC236}">
                <a16:creationId xmlns:a16="http://schemas.microsoft.com/office/drawing/2014/main" id="{A959AD56-7129-49CE-8FD2-B4BD25D0B22F}"/>
              </a:ext>
            </a:extLst>
          </p:cNvPr>
          <p:cNvSpPr txBox="1">
            <a:spLocks noChangeArrowheads="1"/>
          </p:cNvSpPr>
          <p:nvPr/>
        </p:nvSpPr>
        <p:spPr bwMode="auto">
          <a:xfrm>
            <a:off x="5078906" y="6210037"/>
            <a:ext cx="4466287" cy="8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1800"/>
              </a:spcBef>
              <a:buClr>
                <a:srgbClr val="227577"/>
              </a:buClr>
              <a:buSzPct val="90000"/>
              <a:buFont typeface="Webdings" panose="05030102010509060703" pitchFamily="18" charset="2"/>
              <a:buChar char=""/>
              <a:defRPr sz="2400">
                <a:solidFill>
                  <a:schemeClr val="accent1"/>
                </a:solidFill>
                <a:latin typeface="Arial" panose="020B0604020202020204" pitchFamily="34" charset="0"/>
                <a:ea typeface="宋体" panose="02010600030101010101" pitchFamily="2" charset="-122"/>
              </a:defRPr>
            </a:lvl1pPr>
            <a:lvl2pPr marL="742950" indent="-285750" algn="just">
              <a:lnSpc>
                <a:spcPct val="130000"/>
              </a:lnSpc>
              <a:spcAft>
                <a:spcPts val="600"/>
              </a:spcAft>
              <a:buClr>
                <a:srgbClr val="B7CEB5"/>
              </a:buClr>
              <a:buFont typeface="幼圆" panose="02010509060101010101" pitchFamily="49" charset="-122"/>
              <a:buChar char=" "/>
              <a:defRPr sz="2400">
                <a:solidFill>
                  <a:srgbClr val="7D7D7D"/>
                </a:solidFill>
                <a:latin typeface="幼圆" panose="02010509060101010101" pitchFamily="49"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spcBef>
                <a:spcPct val="0"/>
              </a:spcBef>
              <a:buClrTx/>
              <a:buSzTx/>
              <a:buFont typeface="Arial" panose="020B0604020202020204" pitchFamily="34" charset="0"/>
              <a:buNone/>
            </a:pPr>
            <a:r>
              <a:rPr lang="zh-CN" altLang="en-US" sz="2205">
                <a:solidFill>
                  <a:schemeClr val="tx1"/>
                </a:solidFill>
              </a:rPr>
              <a:t>   P(w|C</a:t>
            </a:r>
            <a:r>
              <a:rPr lang="zh-CN" altLang="en-US" sz="2205" baseline="-25000">
                <a:solidFill>
                  <a:schemeClr val="tx1"/>
                </a:solidFill>
              </a:rPr>
              <a:t>0</a:t>
            </a:r>
            <a:r>
              <a:rPr lang="zh-CN" altLang="en-US" sz="2205">
                <a:solidFill>
                  <a:schemeClr val="tx1"/>
                </a:solidFill>
              </a:rPr>
              <a:t>)P(C</a:t>
            </a:r>
            <a:r>
              <a:rPr lang="zh-CN" altLang="en-US" sz="2205" baseline="-25000">
                <a:solidFill>
                  <a:schemeClr val="tx1"/>
                </a:solidFill>
              </a:rPr>
              <a:t>0</a:t>
            </a:r>
            <a:r>
              <a:rPr lang="zh-CN" altLang="en-US" sz="2205">
                <a:solidFill>
                  <a:schemeClr val="tx1"/>
                </a:solidFill>
              </a:rPr>
              <a:t>)</a:t>
            </a:r>
          </a:p>
          <a:p>
            <a:pPr algn="l" eaLnBrk="1" hangingPunct="1">
              <a:spcBef>
                <a:spcPct val="0"/>
              </a:spcBef>
              <a:buClrTx/>
              <a:buSzTx/>
              <a:buFont typeface="Arial" panose="020B0604020202020204" pitchFamily="34" charset="0"/>
              <a:buNone/>
            </a:pPr>
            <a:r>
              <a:rPr lang="zh-CN" altLang="en-US" sz="2205">
                <a:solidFill>
                  <a:schemeClr val="tx1"/>
                </a:solidFill>
              </a:rPr>
              <a:t>= P(w|未买电脑) * P(未买电脑) = </a:t>
            </a:r>
            <a:r>
              <a:rPr lang="zh-CN" altLang="en-US" sz="2205" b="1">
                <a:solidFill>
                  <a:srgbClr val="FF5050"/>
                </a:solidFill>
              </a:rPr>
              <a:t>0</a:t>
            </a:r>
          </a:p>
        </p:txBody>
      </p:sp>
      <p:sp>
        <p:nvSpPr>
          <p:cNvPr id="27" name="Text Box 261">
            <a:extLst>
              <a:ext uri="{FF2B5EF4-FFF2-40B4-BE49-F238E27FC236}">
                <a16:creationId xmlns:a16="http://schemas.microsoft.com/office/drawing/2014/main" id="{A0984023-6CF2-4759-B1E9-6379E048F1C9}"/>
              </a:ext>
            </a:extLst>
          </p:cNvPr>
          <p:cNvSpPr txBox="1">
            <a:spLocks noChangeArrowheads="1"/>
          </p:cNvSpPr>
          <p:nvPr/>
        </p:nvSpPr>
        <p:spPr bwMode="auto">
          <a:xfrm>
            <a:off x="5348451" y="5761962"/>
            <a:ext cx="2802370" cy="43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1800"/>
              </a:spcBef>
              <a:buClr>
                <a:srgbClr val="227577"/>
              </a:buClr>
              <a:buSzPct val="90000"/>
              <a:buFont typeface="Webdings" panose="05030102010509060703" pitchFamily="18" charset="2"/>
              <a:buChar char=""/>
              <a:defRPr sz="2400">
                <a:solidFill>
                  <a:schemeClr val="accent1"/>
                </a:solidFill>
                <a:latin typeface="Arial" panose="020B0604020202020204" pitchFamily="34" charset="0"/>
                <a:ea typeface="宋体" panose="02010600030101010101" pitchFamily="2" charset="-122"/>
              </a:defRPr>
            </a:lvl1pPr>
            <a:lvl2pPr marL="742950" indent="-285750" algn="just">
              <a:lnSpc>
                <a:spcPct val="130000"/>
              </a:lnSpc>
              <a:spcAft>
                <a:spcPts val="600"/>
              </a:spcAft>
              <a:buClr>
                <a:srgbClr val="B7CEB5"/>
              </a:buClr>
              <a:buFont typeface="幼圆" panose="02010509060101010101" pitchFamily="49" charset="-122"/>
              <a:buChar char=" "/>
              <a:defRPr sz="2400">
                <a:solidFill>
                  <a:srgbClr val="7D7D7D"/>
                </a:solidFill>
                <a:latin typeface="幼圆" panose="02010509060101010101" pitchFamily="49"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sz="2205">
                <a:solidFill>
                  <a:schemeClr val="tx1"/>
                </a:solidFill>
              </a:rPr>
              <a:t>0.6 * 0.4 * </a:t>
            </a:r>
            <a:r>
              <a:rPr lang="zh-CN" altLang="en-US" sz="2205" b="1">
                <a:solidFill>
                  <a:srgbClr val="FF5050"/>
                </a:solidFill>
              </a:rPr>
              <a:t>0</a:t>
            </a:r>
            <a:r>
              <a:rPr lang="zh-CN" altLang="en-US" sz="2205">
                <a:solidFill>
                  <a:schemeClr val="tx1"/>
                </a:solidFill>
              </a:rPr>
              <a:t> * 0.4 = </a:t>
            </a:r>
            <a:r>
              <a:rPr lang="zh-CN" altLang="en-US" sz="2205" b="1">
                <a:solidFill>
                  <a:srgbClr val="FF5050"/>
                </a:solidFill>
              </a:rPr>
              <a:t>0</a:t>
            </a:r>
          </a:p>
        </p:txBody>
      </p:sp>
      <p:pic>
        <p:nvPicPr>
          <p:cNvPr id="4" name="图片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7731" y="1728788"/>
            <a:ext cx="3616370" cy="5338039"/>
          </a:xfrm>
          <a:prstGeom prst="rect">
            <a:avLst/>
          </a:prstGeom>
        </p:spPr>
      </p:pic>
    </p:spTree>
    <p:extLst>
      <p:ext uri="{BB962C8B-B14F-4D97-AF65-F5344CB8AC3E}">
        <p14:creationId xmlns:p14="http://schemas.microsoft.com/office/powerpoint/2010/main" val="19083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linds(horizontal)">
                                      <p:cBhvr>
                                        <p:cTn id="36" dur="500"/>
                                        <p:tgtEl>
                                          <p:spTgt spid="2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P spid="27" grpId="0" bldLvl="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朴素贝叶斯算法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38</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拉普拉斯修正</a:t>
            </a:r>
            <a:endParaRPr lang="en-US" altLang="zh-CN" sz="2000" b="1"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38990"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38991"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2" name="内容占位符 2">
            <a:extLst>
              <a:ext uri="{FF2B5EF4-FFF2-40B4-BE49-F238E27FC236}">
                <a16:creationId xmlns:a16="http://schemas.microsoft.com/office/drawing/2014/main" id="{A5E58A0E-BF05-49BB-B080-F5709BD9685C}"/>
              </a:ext>
            </a:extLst>
          </p:cNvPr>
          <p:cNvSpPr>
            <a:spLocks noGrp="1"/>
          </p:cNvSpPr>
          <p:nvPr>
            <p:ph idx="1"/>
          </p:nvPr>
        </p:nvSpPr>
        <p:spPr>
          <a:xfrm>
            <a:off x="553573" y="1732979"/>
            <a:ext cx="10365967" cy="3280925"/>
          </a:xfrm>
        </p:spPr>
        <p:txBody>
          <a:bodyPr>
            <a:noAutofit/>
          </a:bodyPr>
          <a:lstStyle/>
          <a:p>
            <a:r>
              <a:rPr lang="zh-CN" altLang="en-US" sz="2000" dirty="0"/>
              <a:t>在应用朴素贝叶斯分类器时，有时还需进行拉普拉斯</a:t>
            </a:r>
            <a:r>
              <a:rPr lang="zh-CN" altLang="en-US" sz="2000" dirty="0" smtClean="0"/>
              <a:t>修正（</a:t>
            </a:r>
            <a:r>
              <a:rPr lang="en-US" altLang="zh-CN" sz="2000" dirty="0" smtClean="0">
                <a:latin typeface="Times New Roman" panose="02020603050405020304" pitchFamily="18" charset="0"/>
                <a:cs typeface="Times New Roman" panose="02020603050405020304" pitchFamily="18" charset="0"/>
              </a:rPr>
              <a:t>Laplacian correction</a:t>
            </a:r>
            <a:r>
              <a:rPr lang="zh-CN" altLang="en-US" sz="2000" dirty="0"/>
              <a:t>）</a:t>
            </a:r>
            <a:r>
              <a:rPr lang="zh-CN" altLang="en-US" sz="2000" dirty="0" smtClean="0"/>
              <a:t>。</a:t>
            </a:r>
            <a:endParaRPr lang="zh-CN" altLang="en-US" sz="2000" dirty="0"/>
          </a:p>
          <a:p>
            <a:endParaRPr lang="zh-CN" altLang="en-US" sz="2000" dirty="0"/>
          </a:p>
          <a:p>
            <a:r>
              <a:rPr lang="zh-CN" altLang="en-US" sz="2000" dirty="0"/>
              <a:t>这是因为，朴素贝叶斯的“概率连乘”形式使其具有“一票否决”的特点。</a:t>
            </a:r>
            <a:endParaRPr lang="en-US" altLang="zh-CN" sz="2000" dirty="0"/>
          </a:p>
          <a:p>
            <a:endParaRPr lang="zh-CN" altLang="en-US" sz="2000" dirty="0"/>
          </a:p>
          <a:p>
            <a:r>
              <a:rPr lang="zh-CN" altLang="en-US" sz="2000" dirty="0"/>
              <a:t>比如，某个虚拟变量</a:t>
            </a:r>
            <a:r>
              <a:rPr lang="en-US" altLang="zh-CN" sz="2000" dirty="0"/>
              <a:t>x</a:t>
            </a:r>
            <a:r>
              <a:rPr lang="zh-CN" altLang="en-US" sz="2000" dirty="0"/>
              <a:t>在训练数据的第</a:t>
            </a:r>
            <a:r>
              <a:rPr lang="en-US" altLang="zh-CN" sz="2000" dirty="0"/>
              <a:t>k </a:t>
            </a:r>
            <a:r>
              <a:rPr lang="zh-CN" altLang="en-US" sz="2000" dirty="0"/>
              <a:t>类中共有</a:t>
            </a:r>
            <a:r>
              <a:rPr lang="en-US" altLang="zh-CN" sz="2000" dirty="0"/>
              <a:t>k n </a:t>
            </a:r>
            <a:r>
              <a:rPr lang="zh-CN" altLang="en-US" sz="2000" dirty="0"/>
              <a:t>次取值为</a:t>
            </a:r>
            <a:r>
              <a:rPr lang="en-US" altLang="zh-CN" sz="2000" dirty="0"/>
              <a:t>0</a:t>
            </a:r>
            <a:r>
              <a:rPr lang="zh-CN" altLang="en-US" sz="2000" dirty="0"/>
              <a:t>，而取值为</a:t>
            </a:r>
            <a:r>
              <a:rPr lang="en-US" altLang="zh-CN" sz="2000" dirty="0"/>
              <a:t>1 </a:t>
            </a:r>
            <a:r>
              <a:rPr lang="zh-CN" altLang="en-US" sz="2000" dirty="0"/>
              <a:t>的次数为</a:t>
            </a:r>
            <a:r>
              <a:rPr lang="en-US" altLang="zh-CN" sz="2000" dirty="0"/>
              <a:t>0</a:t>
            </a:r>
            <a:r>
              <a:rPr lang="zh-CN" altLang="en-US" sz="2000" dirty="0"/>
              <a:t>。</a:t>
            </a:r>
          </a:p>
        </p:txBody>
      </p:sp>
    </p:spTree>
    <p:extLst>
      <p:ext uri="{BB962C8B-B14F-4D97-AF65-F5344CB8AC3E}">
        <p14:creationId xmlns:p14="http://schemas.microsoft.com/office/powerpoint/2010/main" val="28389303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朴素贝叶斯算法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39</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拉普拉斯修正</a:t>
            </a:r>
            <a:endParaRPr lang="en-US" altLang="zh-CN" sz="2000" b="1"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40090"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40091"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graphicFrame>
        <p:nvGraphicFramePr>
          <p:cNvPr id="11" name="Object 3">
            <a:extLst>
              <a:ext uri="{FF2B5EF4-FFF2-40B4-BE49-F238E27FC236}">
                <a16:creationId xmlns:a16="http://schemas.microsoft.com/office/drawing/2014/main" id="{8F0011FA-149F-4EC2-955C-0804EB849623}"/>
              </a:ext>
            </a:extLst>
          </p:cNvPr>
          <p:cNvGraphicFramePr>
            <a:graphicFrameLocks noChangeAspect="1"/>
          </p:cNvGraphicFramePr>
          <p:nvPr/>
        </p:nvGraphicFramePr>
        <p:xfrm>
          <a:off x="841448" y="2305136"/>
          <a:ext cx="3399068" cy="946908"/>
        </p:xfrm>
        <a:graphic>
          <a:graphicData uri="http://schemas.openxmlformats.org/presentationml/2006/ole">
            <mc:AlternateContent xmlns:mc="http://schemas.openxmlformats.org/markup-compatibility/2006">
              <mc:Choice xmlns:v="urn:schemas-microsoft-com:vml" Requires="v">
                <p:oleObj spid="_x0000_s40092" r:id="rId8" imgW="1549690" imgH="431810" progId="Equation.3">
                  <p:embed/>
                </p:oleObj>
              </mc:Choice>
              <mc:Fallback>
                <p:oleObj r:id="rId8" imgW="1549690" imgH="431810" progId="Equation.3">
                  <p:embed/>
                  <p:pic>
                    <p:nvPicPr>
                      <p:cNvPr id="31747" name="Object 3">
                        <a:extLst>
                          <a:ext uri="{FF2B5EF4-FFF2-40B4-BE49-F238E27FC236}">
                            <a16:creationId xmlns:a16="http://schemas.microsoft.com/office/drawing/2014/main" id="{8F0011FA-149F-4EC2-955C-0804EB8496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1448" y="2305136"/>
                        <a:ext cx="3399068" cy="946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4">
            <a:extLst>
              <a:ext uri="{FF2B5EF4-FFF2-40B4-BE49-F238E27FC236}">
                <a16:creationId xmlns:a16="http://schemas.microsoft.com/office/drawing/2014/main" id="{C2E20980-96C0-4000-AF55-E38081364532}"/>
              </a:ext>
            </a:extLst>
          </p:cNvPr>
          <p:cNvGraphicFramePr>
            <a:graphicFrameLocks noChangeAspect="1"/>
          </p:cNvGraphicFramePr>
          <p:nvPr/>
        </p:nvGraphicFramePr>
        <p:xfrm>
          <a:off x="5784274" y="2305136"/>
          <a:ext cx="3931156" cy="946908"/>
        </p:xfrm>
        <a:graphic>
          <a:graphicData uri="http://schemas.openxmlformats.org/presentationml/2006/ole">
            <mc:AlternateContent xmlns:mc="http://schemas.openxmlformats.org/markup-compatibility/2006">
              <mc:Choice xmlns:v="urn:schemas-microsoft-com:vml" Requires="v">
                <p:oleObj spid="_x0000_s40093" name="Equation" r:id="rId10" imgW="1791345" imgH="431810" progId="Equation.DSMT4">
                  <p:embed/>
                </p:oleObj>
              </mc:Choice>
              <mc:Fallback>
                <p:oleObj name="Equation" r:id="rId10" imgW="1791345" imgH="431810" progId="Equation.DSMT4">
                  <p:embed/>
                  <p:pic>
                    <p:nvPicPr>
                      <p:cNvPr id="31748" name="Object 4">
                        <a:extLst>
                          <a:ext uri="{FF2B5EF4-FFF2-40B4-BE49-F238E27FC236}">
                            <a16:creationId xmlns:a16="http://schemas.microsoft.com/office/drawing/2014/main" id="{C2E20980-96C0-4000-AF55-E3808136453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84274" y="2305136"/>
                        <a:ext cx="3931156" cy="946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ext Box 5">
            <a:extLst>
              <a:ext uri="{FF2B5EF4-FFF2-40B4-BE49-F238E27FC236}">
                <a16:creationId xmlns:a16="http://schemas.microsoft.com/office/drawing/2014/main" id="{031CAA3B-D581-4D99-AD25-97898BD583BA}"/>
              </a:ext>
            </a:extLst>
          </p:cNvPr>
          <p:cNvSpPr txBox="1">
            <a:spLocks noChangeArrowheads="1"/>
          </p:cNvSpPr>
          <p:nvPr/>
        </p:nvSpPr>
        <p:spPr bwMode="auto">
          <a:xfrm>
            <a:off x="1186256" y="3705370"/>
            <a:ext cx="2619628"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1800"/>
              </a:spcBef>
              <a:buClr>
                <a:srgbClr val="227577"/>
              </a:buClr>
              <a:buSzPct val="90000"/>
              <a:buFont typeface="Webdings" panose="05030102010509060703" pitchFamily="18" charset="2"/>
              <a:buChar char=""/>
              <a:defRPr sz="2400">
                <a:solidFill>
                  <a:schemeClr val="accent1"/>
                </a:solidFill>
                <a:latin typeface="Arial" panose="020B0604020202020204" pitchFamily="34" charset="0"/>
                <a:ea typeface="宋体" panose="02010600030101010101" pitchFamily="2" charset="-122"/>
              </a:defRPr>
            </a:lvl1pPr>
            <a:lvl2pPr marL="742950" indent="-285750" algn="just">
              <a:lnSpc>
                <a:spcPct val="130000"/>
              </a:lnSpc>
              <a:spcAft>
                <a:spcPts val="600"/>
              </a:spcAft>
              <a:buClr>
                <a:srgbClr val="B7CEB5"/>
              </a:buClr>
              <a:buFont typeface="幼圆" panose="02010509060101010101" pitchFamily="49" charset="-122"/>
              <a:buChar char=" "/>
              <a:defRPr sz="2400">
                <a:solidFill>
                  <a:srgbClr val="7D7D7D"/>
                </a:solidFill>
                <a:latin typeface="幼圆" panose="02010509060101010101" pitchFamily="49"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sz="1985">
                <a:solidFill>
                  <a:schemeClr val="tx1"/>
                </a:solidFill>
              </a:rPr>
              <a:t>校准前，概率可能为0</a:t>
            </a:r>
          </a:p>
        </p:txBody>
      </p:sp>
      <p:sp>
        <p:nvSpPr>
          <p:cNvPr id="16" name="Text Box 6">
            <a:extLst>
              <a:ext uri="{FF2B5EF4-FFF2-40B4-BE49-F238E27FC236}">
                <a16:creationId xmlns:a16="http://schemas.microsoft.com/office/drawing/2014/main" id="{36BDCB1E-4230-498D-9675-ED02294CE8F2}"/>
              </a:ext>
            </a:extLst>
          </p:cNvPr>
          <p:cNvSpPr txBox="1">
            <a:spLocks noChangeArrowheads="1"/>
          </p:cNvSpPr>
          <p:nvPr/>
        </p:nvSpPr>
        <p:spPr bwMode="auto">
          <a:xfrm>
            <a:off x="5567237" y="3705370"/>
            <a:ext cx="4658648"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lgn="just">
              <a:lnSpc>
                <a:spcPct val="110000"/>
              </a:lnSpc>
              <a:spcBef>
                <a:spcPts val="1800"/>
              </a:spcBef>
              <a:buClr>
                <a:srgbClr val="227577"/>
              </a:buClr>
              <a:buSzPct val="90000"/>
              <a:buFont typeface="Webdings" panose="05030102010509060703" pitchFamily="18" charset="2"/>
              <a:buChar char=""/>
              <a:defRPr sz="2400">
                <a:solidFill>
                  <a:schemeClr val="accent1"/>
                </a:solidFill>
                <a:latin typeface="Arial" panose="020B0604020202020204" pitchFamily="34" charset="0"/>
                <a:ea typeface="宋体" panose="02010600030101010101" pitchFamily="2" charset="-122"/>
              </a:defRPr>
            </a:lvl1pPr>
            <a:lvl2pPr marL="742950" indent="-285750" algn="just">
              <a:lnSpc>
                <a:spcPct val="130000"/>
              </a:lnSpc>
              <a:spcAft>
                <a:spcPts val="600"/>
              </a:spcAft>
              <a:buClr>
                <a:srgbClr val="B7CEB5"/>
              </a:buClr>
              <a:buFont typeface="幼圆" panose="02010509060101010101" pitchFamily="49" charset="-122"/>
              <a:buChar char=" "/>
              <a:defRPr sz="2400">
                <a:solidFill>
                  <a:srgbClr val="7D7D7D"/>
                </a:solidFill>
                <a:latin typeface="幼圆" panose="02010509060101010101" pitchFamily="49"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sz="1985">
                <a:solidFill>
                  <a:schemeClr val="tx1"/>
                </a:solidFill>
              </a:rPr>
              <a:t>校准后，概率接近原概率，但不会变成0</a:t>
            </a:r>
          </a:p>
        </p:txBody>
      </p:sp>
      <p:sp>
        <p:nvSpPr>
          <p:cNvPr id="17" name="Text Box 7">
            <a:extLst>
              <a:ext uri="{FF2B5EF4-FFF2-40B4-BE49-F238E27FC236}">
                <a16:creationId xmlns:a16="http://schemas.microsoft.com/office/drawing/2014/main" id="{550C036D-2E78-4919-837E-23815A6C9098}"/>
              </a:ext>
            </a:extLst>
          </p:cNvPr>
          <p:cNvSpPr txBox="1">
            <a:spLocks noChangeArrowheads="1"/>
          </p:cNvSpPr>
          <p:nvPr/>
        </p:nvSpPr>
        <p:spPr bwMode="auto">
          <a:xfrm>
            <a:off x="5567237" y="4284716"/>
            <a:ext cx="2408032"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1800"/>
              </a:spcBef>
              <a:buClr>
                <a:srgbClr val="227577"/>
              </a:buClr>
              <a:buSzPct val="90000"/>
              <a:buFont typeface="Webdings" panose="05030102010509060703" pitchFamily="18" charset="2"/>
              <a:buChar char=""/>
              <a:defRPr sz="2400">
                <a:solidFill>
                  <a:schemeClr val="accent1"/>
                </a:solidFill>
                <a:latin typeface="Arial" panose="020B0604020202020204" pitchFamily="34" charset="0"/>
                <a:ea typeface="宋体" panose="02010600030101010101" pitchFamily="2" charset="-122"/>
              </a:defRPr>
            </a:lvl1pPr>
            <a:lvl2pPr marL="742950" indent="-285750" algn="just">
              <a:lnSpc>
                <a:spcPct val="130000"/>
              </a:lnSpc>
              <a:spcAft>
                <a:spcPts val="600"/>
              </a:spcAft>
              <a:buClr>
                <a:srgbClr val="B7CEB5"/>
              </a:buClr>
              <a:buFont typeface="幼圆" panose="02010509060101010101" pitchFamily="49" charset="-122"/>
              <a:buChar char=" "/>
              <a:defRPr sz="2400">
                <a:solidFill>
                  <a:srgbClr val="7D7D7D"/>
                </a:solidFill>
                <a:latin typeface="幼圆" panose="02010509060101010101" pitchFamily="49"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sz="1985">
                <a:solidFill>
                  <a:schemeClr val="tx1"/>
                </a:solidFill>
              </a:rPr>
              <a:t>其中N为属性值个数</a:t>
            </a:r>
          </a:p>
        </p:txBody>
      </p:sp>
      <p:sp>
        <p:nvSpPr>
          <p:cNvPr id="18" name="AutoShape 8">
            <a:extLst>
              <a:ext uri="{FF2B5EF4-FFF2-40B4-BE49-F238E27FC236}">
                <a16:creationId xmlns:a16="http://schemas.microsoft.com/office/drawing/2014/main" id="{805599CF-EA2F-4B88-832C-300F24482055}"/>
              </a:ext>
            </a:extLst>
          </p:cNvPr>
          <p:cNvSpPr>
            <a:spLocks noChangeArrowheads="1"/>
          </p:cNvSpPr>
          <p:nvPr/>
        </p:nvSpPr>
        <p:spPr bwMode="auto">
          <a:xfrm>
            <a:off x="4539816" y="2845976"/>
            <a:ext cx="1027421" cy="859394"/>
          </a:xfrm>
          <a:prstGeom prst="rightArrow">
            <a:avLst>
              <a:gd name="adj1" fmla="val 50000"/>
              <a:gd name="adj2" fmla="val 29888"/>
            </a:avLst>
          </a:prstGeom>
          <a:solidFill>
            <a:schemeClr val="bg2"/>
          </a:solidFill>
          <a:ln w="9525">
            <a:solidFill>
              <a:schemeClr val="tx1"/>
            </a:solidFill>
            <a:miter lim="800000"/>
            <a:headEnd/>
            <a:tailEnd/>
          </a:ln>
        </p:spPr>
        <p:txBody>
          <a:bodyPr anchor="ctr"/>
          <a:lstStyle>
            <a:lvl1pPr algn="just">
              <a:lnSpc>
                <a:spcPct val="110000"/>
              </a:lnSpc>
              <a:spcBef>
                <a:spcPts val="1800"/>
              </a:spcBef>
              <a:buClr>
                <a:srgbClr val="227577"/>
              </a:buClr>
              <a:buSzPct val="90000"/>
              <a:buFont typeface="Webdings" panose="05030102010509060703" pitchFamily="18" charset="2"/>
              <a:buChar char=""/>
              <a:defRPr sz="2400">
                <a:solidFill>
                  <a:schemeClr val="accent1"/>
                </a:solidFill>
                <a:latin typeface="Arial" panose="020B0604020202020204" pitchFamily="34" charset="0"/>
                <a:ea typeface="宋体" panose="02010600030101010101" pitchFamily="2" charset="-122"/>
              </a:defRPr>
            </a:lvl1pPr>
            <a:lvl2pPr marL="742950" indent="-285750" algn="just">
              <a:lnSpc>
                <a:spcPct val="130000"/>
              </a:lnSpc>
              <a:spcAft>
                <a:spcPts val="600"/>
              </a:spcAft>
              <a:buClr>
                <a:srgbClr val="B7CEB5"/>
              </a:buClr>
              <a:buFont typeface="幼圆" panose="02010509060101010101" pitchFamily="49" charset="-122"/>
              <a:buChar char=" "/>
              <a:defRPr sz="2400">
                <a:solidFill>
                  <a:srgbClr val="7D7D7D"/>
                </a:solidFill>
                <a:latin typeface="幼圆" panose="02010509060101010101" pitchFamily="49"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endParaRPr lang="zh-CN" altLang="en-US" sz="1985">
              <a:solidFill>
                <a:schemeClr val="tx1"/>
              </a:solidFill>
            </a:endParaRPr>
          </a:p>
        </p:txBody>
      </p:sp>
    </p:spTree>
    <p:extLst>
      <p:ext uri="{BB962C8B-B14F-4D97-AF65-F5344CB8AC3E}">
        <p14:creationId xmlns:p14="http://schemas.microsoft.com/office/powerpoint/2010/main" val="3109123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4</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en-US" altLang="zh-CN" sz="2800" dirty="0"/>
              <a:t>Logit</a:t>
            </a:r>
            <a:r>
              <a:rPr lang="zh-CN" altLang="en-US" sz="2800" dirty="0"/>
              <a:t>算法</a:t>
            </a:r>
          </a:p>
          <a:p>
            <a:pPr eaLnBrk="1" hangingPunct="1">
              <a:lnSpc>
                <a:spcPct val="150000"/>
              </a:lnSpc>
              <a:spcBef>
                <a:spcPct val="20000"/>
              </a:spcBef>
              <a:buFont typeface="Arial" panose="020B0604020202020204" pitchFamily="34" charset="0"/>
              <a:buChar char="•"/>
            </a:pPr>
            <a:r>
              <a:rPr lang="en-US" altLang="zh-CN" sz="2800" dirty="0" smtClean="0"/>
              <a:t>K</a:t>
            </a:r>
            <a:r>
              <a:rPr lang="zh-CN" altLang="en-US" sz="2800" dirty="0" smtClean="0"/>
              <a:t>近邻算法</a:t>
            </a:r>
            <a:endParaRPr lang="zh-CN" altLang="en-US" sz="2800" dirty="0"/>
          </a:p>
          <a:p>
            <a:pPr eaLnBrk="1" hangingPunct="1">
              <a:lnSpc>
                <a:spcPct val="150000"/>
              </a:lnSpc>
              <a:spcBef>
                <a:spcPct val="20000"/>
              </a:spcBef>
              <a:buFont typeface="Arial" panose="020B0604020202020204" pitchFamily="34" charset="0"/>
              <a:buChar char="•"/>
            </a:pPr>
            <a:r>
              <a:rPr lang="zh-CN" altLang="en-US" sz="2800" dirty="0" smtClean="0"/>
              <a:t>朴素</a:t>
            </a:r>
            <a:r>
              <a:rPr lang="zh-CN" altLang="en-US" sz="2800" dirty="0"/>
              <a:t>贝叶斯算法</a:t>
            </a:r>
          </a:p>
          <a:p>
            <a:pPr eaLnBrk="1" hangingPunct="1">
              <a:lnSpc>
                <a:spcPct val="150000"/>
              </a:lnSpc>
              <a:spcBef>
                <a:spcPct val="20000"/>
              </a:spcBef>
              <a:buFont typeface="Arial" panose="020B0604020202020204" pitchFamily="34" charset="0"/>
              <a:buChar char="•"/>
            </a:pPr>
            <a:r>
              <a:rPr lang="zh-CN" altLang="en-US" sz="2800" dirty="0" smtClean="0"/>
              <a:t>决策</a:t>
            </a:r>
            <a:r>
              <a:rPr lang="zh-CN" altLang="en-US" sz="2800" dirty="0"/>
              <a:t>树算法</a:t>
            </a:r>
          </a:p>
          <a:p>
            <a:pPr eaLnBrk="1" hangingPunct="1">
              <a:lnSpc>
                <a:spcPct val="150000"/>
              </a:lnSpc>
              <a:spcBef>
                <a:spcPct val="20000"/>
              </a:spcBef>
              <a:buFont typeface="Arial" panose="020B0604020202020204" pitchFamily="34" charset="0"/>
              <a:buChar char="•"/>
            </a:pPr>
            <a:r>
              <a:rPr lang="zh-CN" altLang="en-US" sz="2800" dirty="0" smtClean="0"/>
              <a:t>支持</a:t>
            </a:r>
            <a:r>
              <a:rPr lang="zh-CN" altLang="en-US" sz="2800" dirty="0"/>
              <a:t>向量机算法</a:t>
            </a:r>
          </a:p>
          <a:p>
            <a:pPr eaLnBrk="1" hangingPunct="1">
              <a:lnSpc>
                <a:spcPct val="150000"/>
              </a:lnSpc>
              <a:spcBef>
                <a:spcPct val="20000"/>
              </a:spcBef>
              <a:buFont typeface="Arial" panose="020B0604020202020204" pitchFamily="34" charset="0"/>
              <a:buChar char="•"/>
            </a:pPr>
            <a:r>
              <a:rPr lang="zh-CN" altLang="en-US" sz="2800" dirty="0" smtClean="0"/>
              <a:t>分类</a:t>
            </a:r>
            <a:r>
              <a:rPr lang="zh-CN" altLang="en-US" sz="2800" dirty="0"/>
              <a:t>算法评估</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朴素贝叶斯算法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40</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先验概率类型</a:t>
            </a:r>
            <a:endParaRPr lang="en-US" altLang="zh-CN" sz="2000" b="1" dirty="0" smtClean="0">
              <a:latin typeface="Times New Roman" panose="02020603050405020304" pitchFamily="18" charset="0"/>
              <a:cs typeface="Times New Roman" panose="02020603050405020304" pitchFamily="18" charset="0"/>
            </a:endParaRP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41076"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41077"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1" name="内容占位符 2">
            <a:extLst>
              <a:ext uri="{FF2B5EF4-FFF2-40B4-BE49-F238E27FC236}">
                <a16:creationId xmlns:a16="http://schemas.microsoft.com/office/drawing/2014/main" id="{A5E58A0E-BF05-49BB-B080-F5709BD9685C}"/>
              </a:ext>
            </a:extLst>
          </p:cNvPr>
          <p:cNvSpPr>
            <a:spLocks noGrp="1"/>
          </p:cNvSpPr>
          <p:nvPr>
            <p:ph idx="1"/>
          </p:nvPr>
        </p:nvSpPr>
        <p:spPr>
          <a:xfrm>
            <a:off x="511592" y="1525140"/>
            <a:ext cx="9624060" cy="4990084"/>
          </a:xfrm>
        </p:spPr>
        <p:txBody>
          <a:bodyPr>
            <a:noAutofit/>
          </a:bodyPr>
          <a:lstStyle/>
          <a:p>
            <a:r>
              <a:rPr lang="zh-CN" altLang="en-US" sz="2000" dirty="0"/>
              <a:t>对先验概率，需要我们先假设一个事件分布的概率分布方式</a:t>
            </a:r>
            <a:r>
              <a:rPr lang="en-US" altLang="zh-CN" sz="2000" dirty="0"/>
              <a:t>(</a:t>
            </a:r>
            <a:r>
              <a:rPr lang="zh-CN" altLang="en-US" sz="2000" dirty="0"/>
              <a:t>三种</a:t>
            </a:r>
            <a:r>
              <a:rPr lang="en-US" altLang="zh-CN" sz="2000" dirty="0"/>
              <a:t>),</a:t>
            </a:r>
          </a:p>
          <a:p>
            <a:endParaRPr lang="en-US" altLang="zh-CN" sz="2000" dirty="0"/>
          </a:p>
          <a:p>
            <a:endParaRPr lang="en-US" altLang="zh-CN" sz="2000" dirty="0"/>
          </a:p>
          <a:p>
            <a:endParaRPr lang="en-US" altLang="zh-CN" sz="2000" dirty="0" smtClean="0"/>
          </a:p>
          <a:p>
            <a:r>
              <a:rPr lang="zh-CN" altLang="en-US" sz="2000" dirty="0" smtClean="0"/>
              <a:t>因此</a:t>
            </a:r>
            <a:r>
              <a:rPr lang="zh-CN" altLang="en-US" sz="2000" dirty="0"/>
              <a:t>也就有了我们三种朴素贝叶斯算法 </a:t>
            </a:r>
            <a:endParaRPr lang="en-US" altLang="zh-CN" sz="2000" dirty="0"/>
          </a:p>
          <a:p>
            <a:r>
              <a:rPr lang="zh-CN" altLang="en-US" sz="2000" dirty="0"/>
              <a:t/>
            </a:r>
            <a:br>
              <a:rPr lang="zh-CN" altLang="en-US" sz="2000" dirty="0"/>
            </a:br>
            <a:r>
              <a:rPr lang="zh-CN" altLang="en-US" sz="2000" dirty="0" smtClean="0"/>
              <a:t>高斯</a:t>
            </a:r>
            <a:r>
              <a:rPr lang="zh-CN" altLang="en-US" sz="2000" dirty="0"/>
              <a:t>朴素</a:t>
            </a:r>
            <a:r>
              <a:rPr lang="zh-CN" altLang="en-US" sz="2000" dirty="0" smtClean="0"/>
              <a:t>贝叶斯分类器（默认</a:t>
            </a:r>
            <a:r>
              <a:rPr lang="zh-CN" altLang="en-US" sz="2000" dirty="0"/>
              <a:t>条件概率分布概率符合高斯分布，应用于连续数据</a:t>
            </a:r>
            <a:r>
              <a:rPr lang="en-US" altLang="zh-CN" sz="2000" dirty="0" smtClean="0"/>
              <a:t>)</a:t>
            </a:r>
            <a:r>
              <a:rPr lang="zh-CN" altLang="en-US" sz="2000" dirty="0" smtClean="0"/>
              <a:t>）</a:t>
            </a:r>
            <a:r>
              <a:rPr lang="zh-CN" altLang="en-US" sz="2000" dirty="0"/>
              <a:t/>
            </a:r>
            <a:br>
              <a:rPr lang="zh-CN" altLang="en-US" sz="2000" dirty="0"/>
            </a:br>
            <a:endParaRPr lang="en-US" altLang="zh-CN" sz="2000" dirty="0"/>
          </a:p>
          <a:p>
            <a:r>
              <a:rPr lang="zh-CN" altLang="en-US" sz="2000" dirty="0" smtClean="0"/>
              <a:t>多项式</a:t>
            </a:r>
            <a:r>
              <a:rPr lang="zh-CN" altLang="en-US" sz="2000" dirty="0"/>
              <a:t>朴素</a:t>
            </a:r>
            <a:r>
              <a:rPr lang="zh-CN" altLang="en-US" sz="2000" dirty="0" smtClean="0"/>
              <a:t>贝叶斯分类器（条件概率</a:t>
            </a:r>
            <a:r>
              <a:rPr lang="zh-CN" altLang="en-US" sz="2000" dirty="0"/>
              <a:t>符合多项式分布，输入数据为计数</a:t>
            </a:r>
            <a:r>
              <a:rPr lang="zh-CN" altLang="en-US" sz="2000" dirty="0" smtClean="0"/>
              <a:t>数据</a:t>
            </a:r>
            <a:r>
              <a:rPr lang="zh-CN" altLang="en-US" sz="2000" dirty="0"/>
              <a:t>）</a:t>
            </a:r>
            <a:br>
              <a:rPr lang="zh-CN" altLang="en-US" sz="2000" dirty="0"/>
            </a:br>
            <a:endParaRPr lang="en-US" altLang="zh-CN" sz="2000" dirty="0"/>
          </a:p>
          <a:p>
            <a:r>
              <a:rPr lang="en-US" altLang="zh-CN" sz="2000" dirty="0" smtClean="0"/>
              <a:t>-</a:t>
            </a:r>
            <a:r>
              <a:rPr lang="zh-CN" altLang="en-US" sz="2000" dirty="0" smtClean="0"/>
              <a:t>伯</a:t>
            </a:r>
            <a:r>
              <a:rPr lang="zh-CN" altLang="en-US" sz="2000" dirty="0"/>
              <a:t>努利朴素</a:t>
            </a:r>
            <a:r>
              <a:rPr lang="zh-CN" altLang="en-US" sz="2000" dirty="0" smtClean="0"/>
              <a:t>贝叶斯分类器（条件概率</a:t>
            </a:r>
            <a:r>
              <a:rPr lang="zh-CN" altLang="en-US" sz="2000" dirty="0"/>
              <a:t>符合二项分布，输入数据为二分类</a:t>
            </a:r>
            <a:r>
              <a:rPr lang="zh-CN" altLang="en-US" sz="2000" dirty="0" smtClean="0"/>
              <a:t>数据</a:t>
            </a:r>
            <a:r>
              <a:rPr lang="zh-CN" altLang="en-US" sz="2000" dirty="0"/>
              <a:t>）</a:t>
            </a:r>
          </a:p>
        </p:txBody>
      </p:sp>
      <p:graphicFrame>
        <p:nvGraphicFramePr>
          <p:cNvPr id="14" name="Object 4">
            <a:extLst>
              <a:ext uri="{FF2B5EF4-FFF2-40B4-BE49-F238E27FC236}">
                <a16:creationId xmlns:a16="http://schemas.microsoft.com/office/drawing/2014/main" id="{943844E8-9798-4C3D-9DA3-D2D95AF67BCE}"/>
              </a:ext>
            </a:extLst>
          </p:cNvPr>
          <p:cNvGraphicFramePr>
            <a:graphicFrameLocks noChangeAspect="1"/>
          </p:cNvGraphicFramePr>
          <p:nvPr>
            <p:extLst>
              <p:ext uri="{D42A27DB-BD31-4B8C-83A1-F6EECF244321}">
                <p14:modId xmlns:p14="http://schemas.microsoft.com/office/powerpoint/2010/main" val="2192208098"/>
              </p:ext>
            </p:extLst>
          </p:nvPr>
        </p:nvGraphicFramePr>
        <p:xfrm>
          <a:off x="3093439" y="1980431"/>
          <a:ext cx="4023922" cy="992416"/>
        </p:xfrm>
        <a:graphic>
          <a:graphicData uri="http://schemas.openxmlformats.org/presentationml/2006/ole">
            <mc:AlternateContent xmlns:mc="http://schemas.openxmlformats.org/markup-compatibility/2006">
              <mc:Choice xmlns:v="urn:schemas-microsoft-com:vml" Requires="v">
                <p:oleObj spid="_x0000_s41078" name="Equation" r:id="rId8" imgW="1701720" imgH="419040" progId="Equation.DSMT4">
                  <p:embed/>
                </p:oleObj>
              </mc:Choice>
              <mc:Fallback>
                <p:oleObj name="Equation" r:id="rId8" imgW="1701720" imgH="419040" progId="Equation.DSMT4">
                  <p:embed/>
                  <p:pic>
                    <p:nvPicPr>
                      <p:cNvPr id="5" name="Object 4">
                        <a:extLst>
                          <a:ext uri="{FF2B5EF4-FFF2-40B4-BE49-F238E27FC236}">
                            <a16:creationId xmlns:a16="http://schemas.microsoft.com/office/drawing/2014/main" id="{943844E8-9798-4C3D-9DA3-D2D95AF67BCE}"/>
                          </a:ext>
                        </a:extLst>
                      </p:cNvPr>
                      <p:cNvPicPr>
                        <a:picLocks noChangeAspect="1" noChangeArrowheads="1"/>
                      </p:cNvPicPr>
                      <p:nvPr/>
                    </p:nvPicPr>
                    <p:blipFill>
                      <a:blip r:embed="rId9"/>
                      <a:srcRect/>
                      <a:stretch>
                        <a:fillRect/>
                      </a:stretch>
                    </p:blipFill>
                    <p:spPr bwMode="auto">
                      <a:xfrm>
                        <a:off x="3093439" y="1980431"/>
                        <a:ext cx="4023922" cy="99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232523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朴素贝叶斯算法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41</a:t>
            </a:fld>
            <a:endParaRPr lang="zh-CN" altLang="en-US" smtClean="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42062"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42063"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pic>
        <p:nvPicPr>
          <p:cNvPr id="12" name="内容占位符 8">
            <a:extLst>
              <a:ext uri="{FF2B5EF4-FFF2-40B4-BE49-F238E27FC236}">
                <a16:creationId xmlns:a16="http://schemas.microsoft.com/office/drawing/2014/main" id="{5B9DFC06-1A27-40F6-9E18-C452AB1E6ECC}"/>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550821" y="932827"/>
            <a:ext cx="7182689" cy="2064937"/>
          </a:xfrm>
        </p:spPr>
      </p:pic>
      <p:pic>
        <p:nvPicPr>
          <p:cNvPr id="15" name="内容占位符 4">
            <a:extLst>
              <a:ext uri="{FF2B5EF4-FFF2-40B4-BE49-F238E27FC236}">
                <a16:creationId xmlns:a16="http://schemas.microsoft.com/office/drawing/2014/main" id="{ED20C252-25F4-456D-9363-C5A47DFFD8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6836" y="3131862"/>
            <a:ext cx="6408446" cy="3279100"/>
          </a:xfrm>
          <a:prstGeom prst="rect">
            <a:avLst/>
          </a:prstGeom>
        </p:spPr>
      </p:pic>
    </p:spTree>
    <p:extLst>
      <p:ext uri="{BB962C8B-B14F-4D97-AF65-F5344CB8AC3E}">
        <p14:creationId xmlns:p14="http://schemas.microsoft.com/office/powerpoint/2010/main" val="24380056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朴素贝叶斯算法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42</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文本（情感等）分类</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43086"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43087"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6157" y="1674988"/>
            <a:ext cx="8352928" cy="5128680"/>
          </a:xfrm>
          <a:prstGeom prst="rect">
            <a:avLst/>
          </a:prstGeom>
        </p:spPr>
      </p:pic>
    </p:spTree>
    <p:extLst>
      <p:ext uri="{BB962C8B-B14F-4D97-AF65-F5344CB8AC3E}">
        <p14:creationId xmlns:p14="http://schemas.microsoft.com/office/powerpoint/2010/main" val="9110594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朴素贝叶斯算法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43</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从姓名推测性别</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44110"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44111"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4856" y="1743659"/>
            <a:ext cx="7344510" cy="4634549"/>
          </a:xfrm>
          <a:prstGeom prst="rect">
            <a:avLst/>
          </a:prstGeom>
        </p:spPr>
      </p:pic>
    </p:spTree>
    <p:extLst>
      <p:ext uri="{BB962C8B-B14F-4D97-AF65-F5344CB8AC3E}">
        <p14:creationId xmlns:p14="http://schemas.microsoft.com/office/powerpoint/2010/main" val="725071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44</a:t>
            </a:fld>
            <a:endParaRPr lang="zh-CN" altLang="en-US" smtClean="0"/>
          </a:p>
        </p:txBody>
      </p:sp>
      <p:sp>
        <p:nvSpPr>
          <p:cNvPr id="5126" name="Rectangle 3"/>
          <p:cNvSpPr>
            <a:spLocks noChangeArrowheads="1"/>
          </p:cNvSpPr>
          <p:nvPr/>
        </p:nvSpPr>
        <p:spPr bwMode="auto">
          <a:xfrm>
            <a:off x="694830" y="1053629"/>
            <a:ext cx="9288645" cy="460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en-US" altLang="zh-CN" sz="2800" dirty="0">
                <a:solidFill>
                  <a:schemeClr val="bg1">
                    <a:lumMod val="65000"/>
                  </a:schemeClr>
                </a:solidFill>
              </a:rPr>
              <a:t>Logit</a:t>
            </a:r>
            <a:r>
              <a:rPr lang="zh-CN" altLang="en-US" sz="2800" dirty="0">
                <a:solidFill>
                  <a:schemeClr val="bg1">
                    <a:lumMod val="65000"/>
                  </a:schemeClr>
                </a:solidFill>
              </a:rPr>
              <a:t>算法</a:t>
            </a:r>
          </a:p>
          <a:p>
            <a:pPr eaLnBrk="1" hangingPunct="1">
              <a:lnSpc>
                <a:spcPct val="150000"/>
              </a:lnSpc>
              <a:spcBef>
                <a:spcPct val="20000"/>
              </a:spcBef>
              <a:buFont typeface="Arial" panose="020B0604020202020204" pitchFamily="34" charset="0"/>
              <a:buChar char="•"/>
            </a:pPr>
            <a:r>
              <a:rPr lang="en-US" altLang="zh-CN" sz="2800" dirty="0">
                <a:solidFill>
                  <a:schemeClr val="bg1">
                    <a:lumMod val="65000"/>
                  </a:schemeClr>
                </a:solidFill>
              </a:rPr>
              <a:t>K</a:t>
            </a:r>
            <a:r>
              <a:rPr lang="zh-CN" altLang="en-US" sz="2800" dirty="0">
                <a:solidFill>
                  <a:schemeClr val="bg1">
                    <a:lumMod val="65000"/>
                  </a:schemeClr>
                </a:solidFill>
              </a:rPr>
              <a:t>近邻法算法</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朴素贝叶斯算法</a:t>
            </a:r>
          </a:p>
          <a:p>
            <a:pPr eaLnBrk="1" hangingPunct="1">
              <a:lnSpc>
                <a:spcPct val="150000"/>
              </a:lnSpc>
              <a:spcBef>
                <a:spcPct val="20000"/>
              </a:spcBef>
              <a:buFont typeface="Arial" panose="020B0604020202020204" pitchFamily="34" charset="0"/>
              <a:buChar char="•"/>
            </a:pPr>
            <a:r>
              <a:rPr lang="zh-CN" altLang="en-US" sz="2800" dirty="0"/>
              <a:t>决策树算法</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支持向量机算法</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分类算法评估</a:t>
            </a:r>
          </a:p>
        </p:txBody>
      </p:sp>
    </p:spTree>
    <p:extLst>
      <p:ext uri="{BB962C8B-B14F-4D97-AF65-F5344CB8AC3E}">
        <p14:creationId xmlns:p14="http://schemas.microsoft.com/office/powerpoint/2010/main" val="41451856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45</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从</a:t>
            </a:r>
            <a:r>
              <a:rPr lang="en-US" altLang="zh-CN" sz="2800" b="1" dirty="0"/>
              <a:t>KNN</a:t>
            </a:r>
            <a:r>
              <a:rPr lang="zh-CN" altLang="en-US" sz="2800" b="1" dirty="0"/>
              <a:t>算法到决策树算法</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45128"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45129"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1" name="内容占位符 2">
            <a:extLst>
              <a:ext uri="{FF2B5EF4-FFF2-40B4-BE49-F238E27FC236}">
                <a16:creationId xmlns:a16="http://schemas.microsoft.com/office/drawing/2014/main" id="{13E8218B-238A-4054-9714-E2AD9B504E54}"/>
              </a:ext>
            </a:extLst>
          </p:cNvPr>
          <p:cNvSpPr>
            <a:spLocks noGrp="1"/>
          </p:cNvSpPr>
          <p:nvPr>
            <p:ph idx="1"/>
          </p:nvPr>
        </p:nvSpPr>
        <p:spPr>
          <a:xfrm>
            <a:off x="406810" y="1728788"/>
            <a:ext cx="10296715" cy="3933161"/>
          </a:xfrm>
        </p:spPr>
        <p:txBody>
          <a:bodyPr>
            <a:normAutofit/>
          </a:bodyPr>
          <a:lstStyle/>
          <a:p>
            <a:r>
              <a:rPr lang="en-US" altLang="zh-CN" sz="2000" dirty="0">
                <a:latin typeface="Times New Roman" panose="02020603050405020304" pitchFamily="18" charset="0"/>
                <a:ea typeface="Tahoma" panose="020B0604030504040204" pitchFamily="34" charset="0"/>
                <a:cs typeface="Times New Roman" panose="02020603050405020304" pitchFamily="18" charset="0"/>
              </a:rPr>
              <a:t>KNN </a:t>
            </a:r>
            <a:r>
              <a:rPr lang="zh-CN" altLang="en-US" sz="2000" dirty="0"/>
              <a:t>算法是一种简便的非参数方法，但对于噪音变量并不稳健。</a:t>
            </a:r>
            <a:endParaRPr lang="en-US" altLang="zh-CN" sz="2000" dirty="0"/>
          </a:p>
          <a:p>
            <a:endParaRPr lang="zh-CN" altLang="en-US" sz="2000" dirty="0"/>
          </a:p>
          <a:p>
            <a:r>
              <a:rPr lang="zh-CN" altLang="en-US" sz="2000" dirty="0"/>
              <a:t>根本原因在于，</a:t>
            </a:r>
            <a:r>
              <a:rPr lang="en-US" altLang="zh-CN" sz="2000" dirty="0">
                <a:latin typeface="Times New Roman" panose="02020603050405020304" pitchFamily="18" charset="0"/>
                <a:ea typeface="Tahoma" panose="020B0604030504040204" pitchFamily="34" charset="0"/>
                <a:cs typeface="Times New Roman" panose="02020603050405020304" pitchFamily="18" charset="0"/>
              </a:rPr>
              <a:t>KNN </a:t>
            </a:r>
            <a:r>
              <a:rPr lang="zh-CN" altLang="en-US" sz="2000" dirty="0"/>
              <a:t>在寻找邻居时，并未考虑响应变量</a:t>
            </a:r>
            <a:r>
              <a:rPr lang="en-US" altLang="zh-CN" sz="2000" i="1" dirty="0"/>
              <a:t>y</a:t>
            </a:r>
            <a:r>
              <a:rPr lang="zh-CN" altLang="en-US" sz="2000" dirty="0"/>
              <a:t>的信息。</a:t>
            </a:r>
            <a:endParaRPr lang="en-US" altLang="zh-CN" sz="2000" dirty="0"/>
          </a:p>
          <a:p>
            <a:endParaRPr lang="zh-CN" altLang="en-US" sz="2000" dirty="0"/>
          </a:p>
          <a:p>
            <a:r>
              <a:rPr lang="zh-CN" altLang="en-US" sz="2000" dirty="0" smtClean="0"/>
              <a:t>决策树（</a:t>
            </a:r>
            <a:r>
              <a:rPr lang="en-US" altLang="zh-CN" sz="2000" dirty="0" smtClean="0">
                <a:latin typeface="Times New Roman" panose="02020603050405020304" pitchFamily="18" charset="0"/>
                <a:ea typeface="Tahoma" panose="020B0604030504040204" pitchFamily="34" charset="0"/>
                <a:cs typeface="Times New Roman" panose="02020603050405020304" pitchFamily="18" charset="0"/>
              </a:rPr>
              <a:t>decision tree</a:t>
            </a:r>
            <a:r>
              <a:rPr lang="zh-CN" altLang="en-US" sz="2000" dirty="0"/>
              <a:t>）</a:t>
            </a:r>
            <a:r>
              <a:rPr lang="zh-CN" altLang="en-US" sz="2000" dirty="0" smtClean="0"/>
              <a:t>本质</a:t>
            </a:r>
            <a:r>
              <a:rPr lang="zh-CN" altLang="en-US" sz="2000" dirty="0"/>
              <a:t>上也是一种近邻方法，可视为“自适应近邻法</a:t>
            </a:r>
            <a:r>
              <a:rPr lang="zh-CN" altLang="en-US" sz="2000" dirty="0" smtClean="0"/>
              <a:t>”（</a:t>
            </a:r>
            <a:r>
              <a:rPr lang="en-US" altLang="zh-CN" sz="2000" dirty="0" smtClean="0">
                <a:latin typeface="Times New Roman" panose="02020603050405020304" pitchFamily="18" charset="0"/>
                <a:ea typeface="Tahoma" panose="020B0604030504040204" pitchFamily="34" charset="0"/>
                <a:cs typeface="Times New Roman" panose="02020603050405020304" pitchFamily="18" charset="0"/>
              </a:rPr>
              <a:t>adaptive </a:t>
            </a:r>
            <a:r>
              <a:rPr lang="en-US" altLang="zh-CN" sz="2000" dirty="0">
                <a:latin typeface="Times New Roman" panose="02020603050405020304" pitchFamily="18" charset="0"/>
                <a:ea typeface="Tahoma" panose="020B0604030504040204" pitchFamily="34" charset="0"/>
                <a:cs typeface="Times New Roman" panose="02020603050405020304" pitchFamily="18" charset="0"/>
              </a:rPr>
              <a:t>nearest </a:t>
            </a:r>
            <a:r>
              <a:rPr lang="en-US" altLang="zh-CN" sz="2000" dirty="0" smtClean="0">
                <a:latin typeface="Times New Roman" panose="02020603050405020304" pitchFamily="18" charset="0"/>
                <a:ea typeface="Tahoma" panose="020B0604030504040204" pitchFamily="34" charset="0"/>
                <a:cs typeface="Times New Roman" panose="02020603050405020304" pitchFamily="18" charset="0"/>
              </a:rPr>
              <a:t>neighbor</a:t>
            </a:r>
            <a:r>
              <a:rPr lang="zh-CN" altLang="en-US" sz="2000" dirty="0"/>
              <a:t>）</a:t>
            </a:r>
            <a:r>
              <a:rPr lang="zh-CN" altLang="en-US" sz="2000" dirty="0" smtClean="0"/>
              <a:t>。</a:t>
            </a:r>
            <a:endParaRPr lang="en-US" altLang="zh-CN" sz="2000" dirty="0"/>
          </a:p>
          <a:p>
            <a:endParaRPr lang="zh-CN" altLang="en-US" sz="2000" dirty="0"/>
          </a:p>
          <a:p>
            <a:r>
              <a:rPr lang="zh-CN" altLang="en-US" sz="2000" dirty="0"/>
              <a:t>由于决策树在进行节点分裂时考虑了 </a:t>
            </a:r>
            <a:r>
              <a:rPr lang="en-US" altLang="zh-CN" sz="2000" i="1" dirty="0" smtClean="0"/>
              <a:t>y </a:t>
            </a:r>
            <a:r>
              <a:rPr lang="zh-CN" altLang="en-US" sz="2000" dirty="0" smtClean="0"/>
              <a:t>的</a:t>
            </a:r>
            <a:r>
              <a:rPr lang="zh-CN" altLang="en-US" sz="2000" dirty="0"/>
              <a:t>信息，故更有“智慧”，不受噪音变量的影响，且适用于高维数据。</a:t>
            </a:r>
          </a:p>
        </p:txBody>
      </p:sp>
    </p:spTree>
    <p:extLst>
      <p:ext uri="{BB962C8B-B14F-4D97-AF65-F5344CB8AC3E}">
        <p14:creationId xmlns:p14="http://schemas.microsoft.com/office/powerpoint/2010/main" val="16383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46</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决策树示例</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46152"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46153"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4" name="内容占位符 2"/>
          <p:cNvSpPr>
            <a:spLocks noGrp="1"/>
          </p:cNvSpPr>
          <p:nvPr>
            <p:ph idx="1"/>
          </p:nvPr>
        </p:nvSpPr>
        <p:spPr>
          <a:xfrm>
            <a:off x="622826" y="1613514"/>
            <a:ext cx="9368274" cy="4922314"/>
          </a:xfrm>
        </p:spPr>
        <p:txBody>
          <a:bodyPr>
            <a:noAutofit/>
          </a:bodyPr>
          <a:lstStyle/>
          <a:p>
            <a:r>
              <a:rPr lang="zh-CN" altLang="en-US" sz="2000" dirty="0"/>
              <a:t>想象一个女孩的母亲要给这个女孩介绍男朋友，于是有了下面的对话：（</a:t>
            </a:r>
            <a:r>
              <a:rPr lang="en-US" altLang="zh-CN" sz="2000" dirty="0"/>
              <a:t>if-then</a:t>
            </a:r>
            <a:r>
              <a:rPr lang="zh-CN" altLang="en-US" sz="2000" dirty="0"/>
              <a:t>）</a:t>
            </a:r>
            <a:endParaRPr lang="en-US" altLang="zh-CN" sz="2000" dirty="0"/>
          </a:p>
          <a:p>
            <a:r>
              <a:rPr lang="zh-CN" altLang="en-US" sz="2000" dirty="0">
                <a:solidFill>
                  <a:srgbClr val="FF0000"/>
                </a:solidFill>
              </a:rPr>
              <a:t>女儿：多大年纪了？   </a:t>
            </a:r>
            <a:r>
              <a:rPr lang="en-US" altLang="zh-CN" sz="2000" dirty="0">
                <a:solidFill>
                  <a:srgbClr val="00B050"/>
                </a:solidFill>
              </a:rPr>
              <a:t>(</a:t>
            </a:r>
            <a:r>
              <a:rPr lang="zh-CN" altLang="en-US" sz="2000" dirty="0">
                <a:solidFill>
                  <a:srgbClr val="00B050"/>
                </a:solidFill>
              </a:rPr>
              <a:t>年龄</a:t>
            </a:r>
            <a:r>
              <a:rPr lang="en-US" altLang="zh-CN" sz="2000" dirty="0">
                <a:solidFill>
                  <a:srgbClr val="00B050"/>
                </a:solidFill>
              </a:rPr>
              <a:t>)</a:t>
            </a:r>
          </a:p>
          <a:p>
            <a:r>
              <a:rPr lang="zh-CN" altLang="en-US" sz="2000" dirty="0"/>
              <a:t>母亲：</a:t>
            </a:r>
            <a:r>
              <a:rPr lang="en-US" altLang="zh-CN" sz="2000" dirty="0"/>
              <a:t>26</a:t>
            </a:r>
            <a:r>
              <a:rPr lang="zh-CN" altLang="en-US" sz="2000" dirty="0"/>
              <a:t>。</a:t>
            </a:r>
            <a:endParaRPr lang="en-US" altLang="zh-CN" sz="2000" dirty="0"/>
          </a:p>
          <a:p>
            <a:r>
              <a:rPr lang="zh-CN" altLang="en-US" sz="2000" dirty="0">
                <a:solidFill>
                  <a:srgbClr val="FF0000"/>
                </a:solidFill>
              </a:rPr>
              <a:t>女儿：长的帅不帅？   </a:t>
            </a:r>
            <a:r>
              <a:rPr lang="en-US" altLang="zh-CN" sz="2000" dirty="0">
                <a:solidFill>
                  <a:srgbClr val="00B050"/>
                </a:solidFill>
              </a:rPr>
              <a:t>(</a:t>
            </a:r>
            <a:r>
              <a:rPr lang="zh-CN" altLang="en-US" sz="2000" dirty="0">
                <a:solidFill>
                  <a:srgbClr val="00B050"/>
                </a:solidFill>
              </a:rPr>
              <a:t>长相</a:t>
            </a:r>
            <a:r>
              <a:rPr lang="en-US" altLang="zh-CN" sz="2000" dirty="0">
                <a:solidFill>
                  <a:srgbClr val="00B050"/>
                </a:solidFill>
              </a:rPr>
              <a:t>)</a:t>
            </a:r>
          </a:p>
          <a:p>
            <a:r>
              <a:rPr lang="zh-CN" altLang="en-US" sz="2000" dirty="0"/>
              <a:t>母亲：挺帅的。</a:t>
            </a:r>
            <a:endParaRPr lang="en-US" altLang="zh-CN" sz="2000" dirty="0"/>
          </a:p>
          <a:p>
            <a:r>
              <a:rPr lang="zh-CN" altLang="en-US" sz="2000" dirty="0">
                <a:solidFill>
                  <a:srgbClr val="FF0000"/>
                </a:solidFill>
              </a:rPr>
              <a:t>女儿：收入高不？ </a:t>
            </a:r>
            <a:r>
              <a:rPr lang="en-US" altLang="zh-CN" sz="2000" dirty="0">
                <a:solidFill>
                  <a:srgbClr val="00B050"/>
                </a:solidFill>
              </a:rPr>
              <a:t>(</a:t>
            </a:r>
            <a:r>
              <a:rPr lang="zh-CN" altLang="en-US" sz="2000" dirty="0">
                <a:solidFill>
                  <a:srgbClr val="00B050"/>
                </a:solidFill>
              </a:rPr>
              <a:t>收入情况</a:t>
            </a:r>
            <a:r>
              <a:rPr lang="en-US" altLang="zh-CN" sz="2000" dirty="0">
                <a:solidFill>
                  <a:srgbClr val="00B050"/>
                </a:solidFill>
              </a:rPr>
              <a:t>)</a:t>
            </a:r>
          </a:p>
          <a:p>
            <a:r>
              <a:rPr lang="zh-CN" altLang="en-US" sz="2000" dirty="0"/>
              <a:t>母亲：不算很高，中等情况。</a:t>
            </a:r>
            <a:endParaRPr lang="en-US" altLang="zh-CN" sz="2000" dirty="0"/>
          </a:p>
          <a:p>
            <a:r>
              <a:rPr lang="zh-CN" altLang="en-US" sz="2000" dirty="0">
                <a:solidFill>
                  <a:srgbClr val="FF0000"/>
                </a:solidFill>
              </a:rPr>
              <a:t>女儿：是公务员不？  </a:t>
            </a:r>
            <a:r>
              <a:rPr lang="en-US" altLang="zh-CN" sz="2000" dirty="0">
                <a:solidFill>
                  <a:srgbClr val="00B050"/>
                </a:solidFill>
              </a:rPr>
              <a:t>(</a:t>
            </a:r>
            <a:r>
              <a:rPr lang="zh-CN" altLang="en-US" sz="2000" dirty="0">
                <a:solidFill>
                  <a:srgbClr val="00B050"/>
                </a:solidFill>
              </a:rPr>
              <a:t>是否公务员</a:t>
            </a:r>
            <a:r>
              <a:rPr lang="en-US" altLang="zh-CN" sz="2000" dirty="0">
                <a:solidFill>
                  <a:srgbClr val="00B050"/>
                </a:solidFill>
              </a:rPr>
              <a:t>)</a:t>
            </a:r>
          </a:p>
          <a:p>
            <a:r>
              <a:rPr lang="zh-CN" altLang="en-US" sz="2000" dirty="0"/>
              <a:t>母亲：是，在税务局上班呢。</a:t>
            </a:r>
            <a:endParaRPr lang="en-US" altLang="zh-CN" sz="2000" dirty="0"/>
          </a:p>
          <a:p>
            <a:r>
              <a:rPr lang="zh-CN" altLang="en-US" sz="2000" dirty="0">
                <a:solidFill>
                  <a:srgbClr val="FF0000"/>
                </a:solidFill>
              </a:rPr>
              <a:t>女儿：那好，我去见见。</a:t>
            </a:r>
            <a:endParaRPr lang="en-US" altLang="zh-CN" sz="2000" dirty="0">
              <a:solidFill>
                <a:srgbClr val="FF0000"/>
              </a:solidFill>
            </a:endParaRPr>
          </a:p>
          <a:p>
            <a:endParaRPr lang="en-US" altLang="zh-CN" sz="2000" dirty="0">
              <a:solidFill>
                <a:srgbClr val="FF0000"/>
              </a:solidFill>
            </a:endParaRPr>
          </a:p>
          <a:p>
            <a:r>
              <a:rPr lang="zh-CN" altLang="en-US" sz="2000" dirty="0"/>
              <a:t>可以想象一下，医生问诊，也是类似的逻辑</a:t>
            </a:r>
          </a:p>
        </p:txBody>
      </p:sp>
      <p:pic>
        <p:nvPicPr>
          <p:cNvPr id="15" name="图片 14"/>
          <p:cNvPicPr>
            <a:picLocks noChangeAspect="1"/>
          </p:cNvPicPr>
          <p:nvPr/>
        </p:nvPicPr>
        <p:blipFill>
          <a:blip r:embed="rId8"/>
          <a:stretch>
            <a:fillRect/>
          </a:stretch>
        </p:blipFill>
        <p:spPr>
          <a:xfrm>
            <a:off x="5776696" y="2562503"/>
            <a:ext cx="4087266" cy="3572647"/>
          </a:xfrm>
          <a:prstGeom prst="rect">
            <a:avLst/>
          </a:prstGeom>
        </p:spPr>
      </p:pic>
    </p:spTree>
    <p:extLst>
      <p:ext uri="{BB962C8B-B14F-4D97-AF65-F5344CB8AC3E}">
        <p14:creationId xmlns:p14="http://schemas.microsoft.com/office/powerpoint/2010/main" val="75412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47</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决策树的结构</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47176"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47177"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grpSp>
        <p:nvGrpSpPr>
          <p:cNvPr id="52" name="Group 4">
            <a:extLst>
              <a:ext uri="{FF2B5EF4-FFF2-40B4-BE49-F238E27FC236}">
                <a16:creationId xmlns:a16="http://schemas.microsoft.com/office/drawing/2014/main" id="{3736A1BA-E7EB-4FDB-81F1-8AF56786D26C}"/>
              </a:ext>
            </a:extLst>
          </p:cNvPr>
          <p:cNvGrpSpPr>
            <a:grpSpLocks/>
          </p:cNvGrpSpPr>
          <p:nvPr/>
        </p:nvGrpSpPr>
        <p:grpSpPr bwMode="auto">
          <a:xfrm>
            <a:off x="663858" y="2153431"/>
            <a:ext cx="3647848" cy="4372848"/>
            <a:chOff x="0" y="0"/>
            <a:chExt cx="3600" cy="3600"/>
          </a:xfrm>
        </p:grpSpPr>
        <p:sp>
          <p:nvSpPr>
            <p:cNvPr id="53" name="Rectangle 4">
              <a:extLst>
                <a:ext uri="{FF2B5EF4-FFF2-40B4-BE49-F238E27FC236}">
                  <a16:creationId xmlns:a16="http://schemas.microsoft.com/office/drawing/2014/main" id="{B349AD10-AB97-4665-AA57-384BF309F73E}"/>
                </a:ext>
              </a:extLst>
            </p:cNvPr>
            <p:cNvSpPr>
              <a:spLocks noChangeArrowheads="1"/>
            </p:cNvSpPr>
            <p:nvPr/>
          </p:nvSpPr>
          <p:spPr bwMode="auto">
            <a:xfrm>
              <a:off x="0" y="0"/>
              <a:ext cx="3600" cy="3600"/>
            </a:xfrm>
            <a:prstGeom prst="rect">
              <a:avLst/>
            </a:prstGeom>
            <a:noFill/>
            <a:ln w="9525"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1985"/>
            </a:p>
          </p:txBody>
        </p:sp>
        <p:sp>
          <p:nvSpPr>
            <p:cNvPr id="54" name="Oval 5">
              <a:extLst>
                <a:ext uri="{FF2B5EF4-FFF2-40B4-BE49-F238E27FC236}">
                  <a16:creationId xmlns:a16="http://schemas.microsoft.com/office/drawing/2014/main" id="{8380F00D-72F6-45E7-8ECC-6EBB0F824E62}"/>
                </a:ext>
              </a:extLst>
            </p:cNvPr>
            <p:cNvSpPr>
              <a:spLocks noChangeArrowheads="1"/>
            </p:cNvSpPr>
            <p:nvPr/>
          </p:nvSpPr>
          <p:spPr bwMode="auto">
            <a:xfrm>
              <a:off x="1440" y="180"/>
              <a:ext cx="180" cy="180"/>
            </a:xfrm>
            <a:prstGeom prst="ellipse">
              <a:avLst/>
            </a:prstGeom>
            <a:solidFill>
              <a:srgbClr val="FFFFFF"/>
            </a:solidFill>
            <a:ln w="9525" cmpd="sng">
              <a:solidFill>
                <a:srgbClr val="00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1985"/>
            </a:p>
          </p:txBody>
        </p:sp>
        <p:sp>
          <p:nvSpPr>
            <p:cNvPr id="55" name="Line 6">
              <a:extLst>
                <a:ext uri="{FF2B5EF4-FFF2-40B4-BE49-F238E27FC236}">
                  <a16:creationId xmlns:a16="http://schemas.microsoft.com/office/drawing/2014/main" id="{B160C7AC-86EE-42D5-9115-E671B92EBDB7}"/>
                </a:ext>
              </a:extLst>
            </p:cNvPr>
            <p:cNvSpPr>
              <a:spLocks noChangeShapeType="1"/>
            </p:cNvSpPr>
            <p:nvPr/>
          </p:nvSpPr>
          <p:spPr bwMode="auto">
            <a:xfrm flipH="1">
              <a:off x="1080" y="360"/>
              <a:ext cx="360" cy="360"/>
            </a:xfrm>
            <a:prstGeom prst="line">
              <a:avLst/>
            </a:prstGeom>
            <a:noFill/>
            <a:ln w="9525" cmpd="sng">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315"/>
            </a:p>
          </p:txBody>
        </p:sp>
        <p:sp>
          <p:nvSpPr>
            <p:cNvPr id="56" name="Line 7">
              <a:extLst>
                <a:ext uri="{FF2B5EF4-FFF2-40B4-BE49-F238E27FC236}">
                  <a16:creationId xmlns:a16="http://schemas.microsoft.com/office/drawing/2014/main" id="{834B95D4-4313-4DDE-A9AD-A36D41405EB2}"/>
                </a:ext>
              </a:extLst>
            </p:cNvPr>
            <p:cNvSpPr>
              <a:spLocks noChangeShapeType="1"/>
            </p:cNvSpPr>
            <p:nvPr/>
          </p:nvSpPr>
          <p:spPr bwMode="auto">
            <a:xfrm>
              <a:off x="1620" y="360"/>
              <a:ext cx="360" cy="360"/>
            </a:xfrm>
            <a:prstGeom prst="line">
              <a:avLst/>
            </a:prstGeom>
            <a:noFill/>
            <a:ln w="9525" cmpd="sng">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315"/>
            </a:p>
          </p:txBody>
        </p:sp>
        <p:sp>
          <p:nvSpPr>
            <p:cNvPr id="57" name="Oval 8">
              <a:extLst>
                <a:ext uri="{FF2B5EF4-FFF2-40B4-BE49-F238E27FC236}">
                  <a16:creationId xmlns:a16="http://schemas.microsoft.com/office/drawing/2014/main" id="{2C2712D9-1BA5-40CC-8226-54B17D00B9B1}"/>
                </a:ext>
              </a:extLst>
            </p:cNvPr>
            <p:cNvSpPr>
              <a:spLocks noChangeArrowheads="1"/>
            </p:cNvSpPr>
            <p:nvPr/>
          </p:nvSpPr>
          <p:spPr bwMode="auto">
            <a:xfrm>
              <a:off x="900" y="720"/>
              <a:ext cx="180" cy="180"/>
            </a:xfrm>
            <a:prstGeom prst="ellipse">
              <a:avLst/>
            </a:prstGeom>
            <a:solidFill>
              <a:srgbClr val="FFFFFF"/>
            </a:solidFill>
            <a:ln w="9525" cmpd="sng">
              <a:solidFill>
                <a:srgbClr val="00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1985"/>
            </a:p>
          </p:txBody>
        </p:sp>
        <p:sp>
          <p:nvSpPr>
            <p:cNvPr id="58" name="Line 9">
              <a:extLst>
                <a:ext uri="{FF2B5EF4-FFF2-40B4-BE49-F238E27FC236}">
                  <a16:creationId xmlns:a16="http://schemas.microsoft.com/office/drawing/2014/main" id="{3C5F7D1D-F809-4909-B10D-C4D1BC3D3736}"/>
                </a:ext>
              </a:extLst>
            </p:cNvPr>
            <p:cNvSpPr>
              <a:spLocks noChangeShapeType="1"/>
            </p:cNvSpPr>
            <p:nvPr/>
          </p:nvSpPr>
          <p:spPr bwMode="auto">
            <a:xfrm flipH="1">
              <a:off x="540" y="900"/>
              <a:ext cx="360" cy="360"/>
            </a:xfrm>
            <a:prstGeom prst="line">
              <a:avLst/>
            </a:prstGeom>
            <a:noFill/>
            <a:ln w="9525" cmpd="sng">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315"/>
            </a:p>
          </p:txBody>
        </p:sp>
        <p:sp>
          <p:nvSpPr>
            <p:cNvPr id="59" name="Line 10">
              <a:extLst>
                <a:ext uri="{FF2B5EF4-FFF2-40B4-BE49-F238E27FC236}">
                  <a16:creationId xmlns:a16="http://schemas.microsoft.com/office/drawing/2014/main" id="{87D612FD-3F88-480B-A49C-5EB0DC4B15DB}"/>
                </a:ext>
              </a:extLst>
            </p:cNvPr>
            <p:cNvSpPr>
              <a:spLocks noChangeShapeType="1"/>
            </p:cNvSpPr>
            <p:nvPr/>
          </p:nvSpPr>
          <p:spPr bwMode="auto">
            <a:xfrm>
              <a:off x="1080" y="900"/>
              <a:ext cx="180" cy="360"/>
            </a:xfrm>
            <a:prstGeom prst="line">
              <a:avLst/>
            </a:prstGeom>
            <a:noFill/>
            <a:ln w="9525" cmpd="sng">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315"/>
            </a:p>
          </p:txBody>
        </p:sp>
        <p:sp>
          <p:nvSpPr>
            <p:cNvPr id="60" name="Oval 11">
              <a:extLst>
                <a:ext uri="{FF2B5EF4-FFF2-40B4-BE49-F238E27FC236}">
                  <a16:creationId xmlns:a16="http://schemas.microsoft.com/office/drawing/2014/main" id="{5E620EA1-6640-41C9-ACA3-4FFB9C1DF02E}"/>
                </a:ext>
              </a:extLst>
            </p:cNvPr>
            <p:cNvSpPr>
              <a:spLocks noChangeArrowheads="1"/>
            </p:cNvSpPr>
            <p:nvPr/>
          </p:nvSpPr>
          <p:spPr bwMode="auto">
            <a:xfrm>
              <a:off x="1980" y="720"/>
              <a:ext cx="180" cy="180"/>
            </a:xfrm>
            <a:prstGeom prst="ellipse">
              <a:avLst/>
            </a:prstGeom>
            <a:solidFill>
              <a:srgbClr val="FFFFFF"/>
            </a:solidFill>
            <a:ln w="9525" cmpd="sng">
              <a:solidFill>
                <a:srgbClr val="00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1985"/>
            </a:p>
          </p:txBody>
        </p:sp>
        <p:sp>
          <p:nvSpPr>
            <p:cNvPr id="61" name="Line 12">
              <a:extLst>
                <a:ext uri="{FF2B5EF4-FFF2-40B4-BE49-F238E27FC236}">
                  <a16:creationId xmlns:a16="http://schemas.microsoft.com/office/drawing/2014/main" id="{172EA5B1-7F6B-4D3B-A127-B330FB3DAF6D}"/>
                </a:ext>
              </a:extLst>
            </p:cNvPr>
            <p:cNvSpPr>
              <a:spLocks noChangeShapeType="1"/>
            </p:cNvSpPr>
            <p:nvPr/>
          </p:nvSpPr>
          <p:spPr bwMode="auto">
            <a:xfrm flipH="1">
              <a:off x="1800" y="900"/>
              <a:ext cx="180" cy="360"/>
            </a:xfrm>
            <a:prstGeom prst="line">
              <a:avLst/>
            </a:prstGeom>
            <a:noFill/>
            <a:ln w="9525" cmpd="sng">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315"/>
            </a:p>
          </p:txBody>
        </p:sp>
        <p:sp>
          <p:nvSpPr>
            <p:cNvPr id="62" name="Line 13">
              <a:extLst>
                <a:ext uri="{FF2B5EF4-FFF2-40B4-BE49-F238E27FC236}">
                  <a16:creationId xmlns:a16="http://schemas.microsoft.com/office/drawing/2014/main" id="{977AEFE2-DC33-43CB-832C-FF782F3B7D2E}"/>
                </a:ext>
              </a:extLst>
            </p:cNvPr>
            <p:cNvSpPr>
              <a:spLocks noChangeShapeType="1"/>
            </p:cNvSpPr>
            <p:nvPr/>
          </p:nvSpPr>
          <p:spPr bwMode="auto">
            <a:xfrm>
              <a:off x="2160" y="900"/>
              <a:ext cx="207" cy="342"/>
            </a:xfrm>
            <a:prstGeom prst="line">
              <a:avLst/>
            </a:prstGeom>
            <a:noFill/>
            <a:ln w="9525" cmpd="sng">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315"/>
            </a:p>
          </p:txBody>
        </p:sp>
        <p:sp>
          <p:nvSpPr>
            <p:cNvPr id="63" name="Rectangle 14">
              <a:extLst>
                <a:ext uri="{FF2B5EF4-FFF2-40B4-BE49-F238E27FC236}">
                  <a16:creationId xmlns:a16="http://schemas.microsoft.com/office/drawing/2014/main" id="{6B79E233-CE97-4B71-B544-E2AF744A5CBD}"/>
                </a:ext>
              </a:extLst>
            </p:cNvPr>
            <p:cNvSpPr>
              <a:spLocks noChangeArrowheads="1"/>
            </p:cNvSpPr>
            <p:nvPr/>
          </p:nvSpPr>
          <p:spPr bwMode="auto">
            <a:xfrm>
              <a:off x="360" y="1260"/>
              <a:ext cx="319" cy="258"/>
            </a:xfrm>
            <a:prstGeom prst="rect">
              <a:avLst/>
            </a:prstGeom>
            <a:solidFill>
              <a:srgbClr val="FFFFFF"/>
            </a:solidFill>
            <a:ln w="9525" cmpd="sng">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1985"/>
            </a:p>
          </p:txBody>
        </p:sp>
        <p:sp>
          <p:nvSpPr>
            <p:cNvPr id="64" name="Rectangle 15">
              <a:extLst>
                <a:ext uri="{FF2B5EF4-FFF2-40B4-BE49-F238E27FC236}">
                  <a16:creationId xmlns:a16="http://schemas.microsoft.com/office/drawing/2014/main" id="{009EE44F-F9B0-4EE0-96A8-248B7622B950}"/>
                </a:ext>
              </a:extLst>
            </p:cNvPr>
            <p:cNvSpPr>
              <a:spLocks noChangeArrowheads="1"/>
            </p:cNvSpPr>
            <p:nvPr/>
          </p:nvSpPr>
          <p:spPr bwMode="auto">
            <a:xfrm>
              <a:off x="1620" y="1260"/>
              <a:ext cx="360" cy="301"/>
            </a:xfrm>
            <a:prstGeom prst="rect">
              <a:avLst/>
            </a:prstGeom>
            <a:solidFill>
              <a:srgbClr val="FFFFFF"/>
            </a:solidFill>
            <a:ln w="9525" cmpd="sng">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1985"/>
            </a:p>
          </p:txBody>
        </p:sp>
        <p:sp>
          <p:nvSpPr>
            <p:cNvPr id="65" name="Oval 16">
              <a:extLst>
                <a:ext uri="{FF2B5EF4-FFF2-40B4-BE49-F238E27FC236}">
                  <a16:creationId xmlns:a16="http://schemas.microsoft.com/office/drawing/2014/main" id="{35FEE207-31BA-4AF2-A955-32F8A47EFDB1}"/>
                </a:ext>
              </a:extLst>
            </p:cNvPr>
            <p:cNvSpPr>
              <a:spLocks noChangeArrowheads="1"/>
            </p:cNvSpPr>
            <p:nvPr/>
          </p:nvSpPr>
          <p:spPr bwMode="auto">
            <a:xfrm>
              <a:off x="2340" y="1260"/>
              <a:ext cx="180" cy="180"/>
            </a:xfrm>
            <a:prstGeom prst="ellipse">
              <a:avLst/>
            </a:prstGeom>
            <a:solidFill>
              <a:srgbClr val="FFFFFF"/>
            </a:solidFill>
            <a:ln w="9525" cmpd="sng">
              <a:solidFill>
                <a:srgbClr val="00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1985"/>
            </a:p>
          </p:txBody>
        </p:sp>
        <p:sp>
          <p:nvSpPr>
            <p:cNvPr id="66" name="Line 17">
              <a:extLst>
                <a:ext uri="{FF2B5EF4-FFF2-40B4-BE49-F238E27FC236}">
                  <a16:creationId xmlns:a16="http://schemas.microsoft.com/office/drawing/2014/main" id="{5365001D-C72D-4913-8BFF-8C44BAF480CE}"/>
                </a:ext>
              </a:extLst>
            </p:cNvPr>
            <p:cNvSpPr>
              <a:spLocks noChangeShapeType="1"/>
            </p:cNvSpPr>
            <p:nvPr/>
          </p:nvSpPr>
          <p:spPr bwMode="auto">
            <a:xfrm flipH="1">
              <a:off x="1980" y="1440"/>
              <a:ext cx="360" cy="540"/>
            </a:xfrm>
            <a:prstGeom prst="line">
              <a:avLst/>
            </a:prstGeom>
            <a:noFill/>
            <a:ln w="9525" cmpd="sng">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315"/>
            </a:p>
          </p:txBody>
        </p:sp>
        <p:sp>
          <p:nvSpPr>
            <p:cNvPr id="67" name="Line 18">
              <a:extLst>
                <a:ext uri="{FF2B5EF4-FFF2-40B4-BE49-F238E27FC236}">
                  <a16:creationId xmlns:a16="http://schemas.microsoft.com/office/drawing/2014/main" id="{FDA93F68-96AB-49D4-810E-F5FC10BA3B09}"/>
                </a:ext>
              </a:extLst>
            </p:cNvPr>
            <p:cNvSpPr>
              <a:spLocks noChangeShapeType="1"/>
            </p:cNvSpPr>
            <p:nvPr/>
          </p:nvSpPr>
          <p:spPr bwMode="auto">
            <a:xfrm>
              <a:off x="2520" y="1440"/>
              <a:ext cx="360" cy="540"/>
            </a:xfrm>
            <a:prstGeom prst="line">
              <a:avLst/>
            </a:prstGeom>
            <a:noFill/>
            <a:ln w="9525" cmpd="sng">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315"/>
            </a:p>
          </p:txBody>
        </p:sp>
        <p:sp>
          <p:nvSpPr>
            <p:cNvPr id="68" name="Rectangle 19">
              <a:extLst>
                <a:ext uri="{FF2B5EF4-FFF2-40B4-BE49-F238E27FC236}">
                  <a16:creationId xmlns:a16="http://schemas.microsoft.com/office/drawing/2014/main" id="{27AC8AC7-A75E-458A-A44A-4C6AC116C30D}"/>
                </a:ext>
              </a:extLst>
            </p:cNvPr>
            <p:cNvSpPr>
              <a:spLocks noChangeArrowheads="1"/>
            </p:cNvSpPr>
            <p:nvPr/>
          </p:nvSpPr>
          <p:spPr bwMode="auto">
            <a:xfrm>
              <a:off x="1800" y="1980"/>
              <a:ext cx="375" cy="308"/>
            </a:xfrm>
            <a:prstGeom prst="rect">
              <a:avLst/>
            </a:prstGeom>
            <a:solidFill>
              <a:srgbClr val="FFFFFF"/>
            </a:solidFill>
            <a:ln w="9525" cmpd="sng">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1985"/>
            </a:p>
          </p:txBody>
        </p:sp>
        <p:sp>
          <p:nvSpPr>
            <p:cNvPr id="69" name="Oval 20">
              <a:extLst>
                <a:ext uri="{FF2B5EF4-FFF2-40B4-BE49-F238E27FC236}">
                  <a16:creationId xmlns:a16="http://schemas.microsoft.com/office/drawing/2014/main" id="{122088AC-5D83-40B3-9E67-17891CAC545B}"/>
                </a:ext>
              </a:extLst>
            </p:cNvPr>
            <p:cNvSpPr>
              <a:spLocks noChangeArrowheads="1"/>
            </p:cNvSpPr>
            <p:nvPr/>
          </p:nvSpPr>
          <p:spPr bwMode="auto">
            <a:xfrm>
              <a:off x="2787" y="2016"/>
              <a:ext cx="180" cy="180"/>
            </a:xfrm>
            <a:prstGeom prst="ellipse">
              <a:avLst/>
            </a:prstGeom>
            <a:solidFill>
              <a:srgbClr val="FFFFFF"/>
            </a:solidFill>
            <a:ln w="9525" cmpd="sng">
              <a:solidFill>
                <a:srgbClr val="00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1985"/>
            </a:p>
          </p:txBody>
        </p:sp>
        <p:sp>
          <p:nvSpPr>
            <p:cNvPr id="70" name="Oval 21">
              <a:extLst>
                <a:ext uri="{FF2B5EF4-FFF2-40B4-BE49-F238E27FC236}">
                  <a16:creationId xmlns:a16="http://schemas.microsoft.com/office/drawing/2014/main" id="{39111C19-3D9F-4CA7-BF53-29C45BF02343}"/>
                </a:ext>
              </a:extLst>
            </p:cNvPr>
            <p:cNvSpPr>
              <a:spLocks noChangeArrowheads="1"/>
            </p:cNvSpPr>
            <p:nvPr/>
          </p:nvSpPr>
          <p:spPr bwMode="auto">
            <a:xfrm flipH="1">
              <a:off x="1167" y="1260"/>
              <a:ext cx="180" cy="180"/>
            </a:xfrm>
            <a:prstGeom prst="ellipse">
              <a:avLst/>
            </a:prstGeom>
            <a:solidFill>
              <a:srgbClr val="FFFFFF"/>
            </a:solidFill>
            <a:ln w="9525" cmpd="sng">
              <a:solidFill>
                <a:srgbClr val="00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1985"/>
            </a:p>
          </p:txBody>
        </p:sp>
        <p:sp>
          <p:nvSpPr>
            <p:cNvPr id="71" name="Line 22">
              <a:extLst>
                <a:ext uri="{FF2B5EF4-FFF2-40B4-BE49-F238E27FC236}">
                  <a16:creationId xmlns:a16="http://schemas.microsoft.com/office/drawing/2014/main" id="{8BA87553-691C-42C8-B11F-19C8CC1CE142}"/>
                </a:ext>
              </a:extLst>
            </p:cNvPr>
            <p:cNvSpPr>
              <a:spLocks noChangeShapeType="1"/>
            </p:cNvSpPr>
            <p:nvPr/>
          </p:nvSpPr>
          <p:spPr bwMode="auto">
            <a:xfrm flipH="1">
              <a:off x="822" y="1440"/>
              <a:ext cx="438" cy="592"/>
            </a:xfrm>
            <a:prstGeom prst="line">
              <a:avLst/>
            </a:prstGeom>
            <a:noFill/>
            <a:ln w="9525" cmpd="sng">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315"/>
            </a:p>
          </p:txBody>
        </p:sp>
        <p:sp>
          <p:nvSpPr>
            <p:cNvPr id="72" name="Line 23">
              <a:extLst>
                <a:ext uri="{FF2B5EF4-FFF2-40B4-BE49-F238E27FC236}">
                  <a16:creationId xmlns:a16="http://schemas.microsoft.com/office/drawing/2014/main" id="{BC23F0C4-43B2-4B17-AE9A-DE6E8D98BFB5}"/>
                </a:ext>
              </a:extLst>
            </p:cNvPr>
            <p:cNvSpPr>
              <a:spLocks noChangeShapeType="1"/>
            </p:cNvSpPr>
            <p:nvPr/>
          </p:nvSpPr>
          <p:spPr bwMode="auto">
            <a:xfrm>
              <a:off x="1260" y="1440"/>
              <a:ext cx="174" cy="592"/>
            </a:xfrm>
            <a:prstGeom prst="line">
              <a:avLst/>
            </a:prstGeom>
            <a:noFill/>
            <a:ln w="9525" cmpd="sng">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315"/>
            </a:p>
          </p:txBody>
        </p:sp>
        <p:sp>
          <p:nvSpPr>
            <p:cNvPr id="73" name="Rectangle 24">
              <a:extLst>
                <a:ext uri="{FF2B5EF4-FFF2-40B4-BE49-F238E27FC236}">
                  <a16:creationId xmlns:a16="http://schemas.microsoft.com/office/drawing/2014/main" id="{AF3D7785-0F03-4EA4-A5C0-E82CABF37573}"/>
                </a:ext>
              </a:extLst>
            </p:cNvPr>
            <p:cNvSpPr>
              <a:spLocks noChangeArrowheads="1"/>
            </p:cNvSpPr>
            <p:nvPr/>
          </p:nvSpPr>
          <p:spPr bwMode="auto">
            <a:xfrm>
              <a:off x="601" y="2045"/>
              <a:ext cx="345" cy="252"/>
            </a:xfrm>
            <a:prstGeom prst="rect">
              <a:avLst/>
            </a:prstGeom>
            <a:solidFill>
              <a:srgbClr val="FFFFFF"/>
            </a:solidFill>
            <a:ln w="9525" cmpd="sng">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1985"/>
            </a:p>
          </p:txBody>
        </p:sp>
        <p:sp>
          <p:nvSpPr>
            <p:cNvPr id="74" name="Oval 25">
              <a:extLst>
                <a:ext uri="{FF2B5EF4-FFF2-40B4-BE49-F238E27FC236}">
                  <a16:creationId xmlns:a16="http://schemas.microsoft.com/office/drawing/2014/main" id="{4C76B0C9-BD0C-4E49-AB3F-95A23D979A89}"/>
                </a:ext>
              </a:extLst>
            </p:cNvPr>
            <p:cNvSpPr>
              <a:spLocks noChangeArrowheads="1"/>
            </p:cNvSpPr>
            <p:nvPr/>
          </p:nvSpPr>
          <p:spPr bwMode="auto">
            <a:xfrm>
              <a:off x="1358" y="2063"/>
              <a:ext cx="180" cy="180"/>
            </a:xfrm>
            <a:prstGeom prst="ellipse">
              <a:avLst/>
            </a:prstGeom>
            <a:solidFill>
              <a:srgbClr val="FFFFFF"/>
            </a:solidFill>
            <a:ln w="9525" cmpd="sng">
              <a:solidFill>
                <a:srgbClr val="00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1985"/>
            </a:p>
          </p:txBody>
        </p:sp>
        <p:sp>
          <p:nvSpPr>
            <p:cNvPr id="75" name="Line 26">
              <a:extLst>
                <a:ext uri="{FF2B5EF4-FFF2-40B4-BE49-F238E27FC236}">
                  <a16:creationId xmlns:a16="http://schemas.microsoft.com/office/drawing/2014/main" id="{6BDC6F89-A219-4965-8D2A-A92616EEB9B3}"/>
                </a:ext>
              </a:extLst>
            </p:cNvPr>
            <p:cNvSpPr>
              <a:spLocks noChangeShapeType="1"/>
            </p:cNvSpPr>
            <p:nvPr/>
          </p:nvSpPr>
          <p:spPr bwMode="auto">
            <a:xfrm flipH="1">
              <a:off x="1080" y="2340"/>
              <a:ext cx="360" cy="540"/>
            </a:xfrm>
            <a:prstGeom prst="line">
              <a:avLst/>
            </a:prstGeom>
            <a:noFill/>
            <a:ln w="9525" cmpd="sng">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315"/>
            </a:p>
          </p:txBody>
        </p:sp>
        <p:sp>
          <p:nvSpPr>
            <p:cNvPr id="76" name="Line 27">
              <a:extLst>
                <a:ext uri="{FF2B5EF4-FFF2-40B4-BE49-F238E27FC236}">
                  <a16:creationId xmlns:a16="http://schemas.microsoft.com/office/drawing/2014/main" id="{7D1AA175-36BA-4538-943F-2D0E984305C2}"/>
                </a:ext>
              </a:extLst>
            </p:cNvPr>
            <p:cNvSpPr>
              <a:spLocks noChangeShapeType="1"/>
            </p:cNvSpPr>
            <p:nvPr/>
          </p:nvSpPr>
          <p:spPr bwMode="auto">
            <a:xfrm>
              <a:off x="1440" y="2340"/>
              <a:ext cx="180" cy="540"/>
            </a:xfrm>
            <a:prstGeom prst="line">
              <a:avLst/>
            </a:prstGeom>
            <a:noFill/>
            <a:ln w="9525" cmpd="sng">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315"/>
            </a:p>
          </p:txBody>
        </p:sp>
        <p:sp>
          <p:nvSpPr>
            <p:cNvPr id="77" name="Line 28">
              <a:extLst>
                <a:ext uri="{FF2B5EF4-FFF2-40B4-BE49-F238E27FC236}">
                  <a16:creationId xmlns:a16="http://schemas.microsoft.com/office/drawing/2014/main" id="{137C8807-2BF1-4831-89D0-D7494215C0A6}"/>
                </a:ext>
              </a:extLst>
            </p:cNvPr>
            <p:cNvSpPr>
              <a:spLocks noChangeShapeType="1"/>
            </p:cNvSpPr>
            <p:nvPr/>
          </p:nvSpPr>
          <p:spPr bwMode="auto">
            <a:xfrm flipH="1">
              <a:off x="2448" y="2171"/>
              <a:ext cx="360" cy="720"/>
            </a:xfrm>
            <a:prstGeom prst="line">
              <a:avLst/>
            </a:prstGeom>
            <a:noFill/>
            <a:ln w="9525" cmpd="sng">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315"/>
            </a:p>
          </p:txBody>
        </p:sp>
        <p:sp>
          <p:nvSpPr>
            <p:cNvPr id="78" name="Line 29">
              <a:extLst>
                <a:ext uri="{FF2B5EF4-FFF2-40B4-BE49-F238E27FC236}">
                  <a16:creationId xmlns:a16="http://schemas.microsoft.com/office/drawing/2014/main" id="{584772B3-E0BD-4D95-AAAC-FE61F101E122}"/>
                </a:ext>
              </a:extLst>
            </p:cNvPr>
            <p:cNvSpPr>
              <a:spLocks noChangeShapeType="1"/>
            </p:cNvSpPr>
            <p:nvPr/>
          </p:nvSpPr>
          <p:spPr bwMode="auto">
            <a:xfrm>
              <a:off x="2920" y="2171"/>
              <a:ext cx="360" cy="720"/>
            </a:xfrm>
            <a:prstGeom prst="line">
              <a:avLst/>
            </a:prstGeom>
            <a:noFill/>
            <a:ln w="9525" cmpd="sng">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315"/>
            </a:p>
          </p:txBody>
        </p:sp>
        <p:sp>
          <p:nvSpPr>
            <p:cNvPr id="79" name="Rectangle 30">
              <a:extLst>
                <a:ext uri="{FF2B5EF4-FFF2-40B4-BE49-F238E27FC236}">
                  <a16:creationId xmlns:a16="http://schemas.microsoft.com/office/drawing/2014/main" id="{B44C03A8-5E40-4ACC-8858-65F1237DCB0C}"/>
                </a:ext>
              </a:extLst>
            </p:cNvPr>
            <p:cNvSpPr>
              <a:spLocks noChangeArrowheads="1"/>
            </p:cNvSpPr>
            <p:nvPr/>
          </p:nvSpPr>
          <p:spPr bwMode="auto">
            <a:xfrm>
              <a:off x="900" y="2880"/>
              <a:ext cx="360" cy="308"/>
            </a:xfrm>
            <a:prstGeom prst="rect">
              <a:avLst/>
            </a:prstGeom>
            <a:solidFill>
              <a:srgbClr val="FFFFFF"/>
            </a:solidFill>
            <a:ln w="9525" cmpd="sng">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1985"/>
            </a:p>
          </p:txBody>
        </p:sp>
        <p:sp>
          <p:nvSpPr>
            <p:cNvPr id="80" name="Rectangle 31">
              <a:extLst>
                <a:ext uri="{FF2B5EF4-FFF2-40B4-BE49-F238E27FC236}">
                  <a16:creationId xmlns:a16="http://schemas.microsoft.com/office/drawing/2014/main" id="{81C1C180-B5EA-4F79-AC9A-8536DE75D68E}"/>
                </a:ext>
              </a:extLst>
            </p:cNvPr>
            <p:cNvSpPr>
              <a:spLocks noChangeArrowheads="1"/>
            </p:cNvSpPr>
            <p:nvPr/>
          </p:nvSpPr>
          <p:spPr bwMode="auto">
            <a:xfrm>
              <a:off x="1440" y="2880"/>
              <a:ext cx="360" cy="308"/>
            </a:xfrm>
            <a:prstGeom prst="rect">
              <a:avLst/>
            </a:prstGeom>
            <a:solidFill>
              <a:srgbClr val="FFFFFF"/>
            </a:solidFill>
            <a:ln w="9525" cmpd="sng">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1985"/>
            </a:p>
          </p:txBody>
        </p:sp>
        <p:sp>
          <p:nvSpPr>
            <p:cNvPr id="81" name="Rectangle 32">
              <a:extLst>
                <a:ext uri="{FF2B5EF4-FFF2-40B4-BE49-F238E27FC236}">
                  <a16:creationId xmlns:a16="http://schemas.microsoft.com/office/drawing/2014/main" id="{4C9E89F7-FBF5-404E-997D-B3A6AD3E8E2A}"/>
                </a:ext>
              </a:extLst>
            </p:cNvPr>
            <p:cNvSpPr>
              <a:spLocks noChangeArrowheads="1"/>
            </p:cNvSpPr>
            <p:nvPr/>
          </p:nvSpPr>
          <p:spPr bwMode="auto">
            <a:xfrm>
              <a:off x="2160" y="2880"/>
              <a:ext cx="360" cy="308"/>
            </a:xfrm>
            <a:prstGeom prst="rect">
              <a:avLst/>
            </a:prstGeom>
            <a:solidFill>
              <a:srgbClr val="FFFFFF"/>
            </a:solidFill>
            <a:ln w="9525" cmpd="sng">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1985"/>
            </a:p>
          </p:txBody>
        </p:sp>
        <p:sp>
          <p:nvSpPr>
            <p:cNvPr id="82" name="Rectangle 33">
              <a:extLst>
                <a:ext uri="{FF2B5EF4-FFF2-40B4-BE49-F238E27FC236}">
                  <a16:creationId xmlns:a16="http://schemas.microsoft.com/office/drawing/2014/main" id="{F01CE0AB-51A0-4FE7-A4E6-D4DC77984396}"/>
                </a:ext>
              </a:extLst>
            </p:cNvPr>
            <p:cNvSpPr>
              <a:spLocks noChangeArrowheads="1"/>
            </p:cNvSpPr>
            <p:nvPr/>
          </p:nvSpPr>
          <p:spPr bwMode="auto">
            <a:xfrm>
              <a:off x="2880" y="2880"/>
              <a:ext cx="400" cy="338"/>
            </a:xfrm>
            <a:prstGeom prst="rect">
              <a:avLst/>
            </a:prstGeom>
            <a:solidFill>
              <a:srgbClr val="FFFFFF"/>
            </a:solidFill>
            <a:ln w="9525" cmpd="sng">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1985"/>
            </a:p>
          </p:txBody>
        </p:sp>
      </p:grpSp>
      <p:sp>
        <p:nvSpPr>
          <p:cNvPr id="83" name="Oval 34">
            <a:extLst>
              <a:ext uri="{FF2B5EF4-FFF2-40B4-BE49-F238E27FC236}">
                <a16:creationId xmlns:a16="http://schemas.microsoft.com/office/drawing/2014/main" id="{985068B6-E5D3-4C14-8805-D099CC5EE93F}"/>
              </a:ext>
            </a:extLst>
          </p:cNvPr>
          <p:cNvSpPr>
            <a:spLocks noChangeArrowheads="1"/>
          </p:cNvSpPr>
          <p:nvPr/>
        </p:nvSpPr>
        <p:spPr bwMode="auto">
          <a:xfrm>
            <a:off x="2488474" y="2469394"/>
            <a:ext cx="556593" cy="55484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1985"/>
          </a:p>
        </p:txBody>
      </p:sp>
      <p:sp>
        <p:nvSpPr>
          <p:cNvPr id="84" name="Oval 35">
            <a:extLst>
              <a:ext uri="{FF2B5EF4-FFF2-40B4-BE49-F238E27FC236}">
                <a16:creationId xmlns:a16="http://schemas.microsoft.com/office/drawing/2014/main" id="{BD616B8B-9117-4BAB-B422-1363022D9FA9}"/>
              </a:ext>
            </a:extLst>
          </p:cNvPr>
          <p:cNvSpPr>
            <a:spLocks noChangeArrowheads="1"/>
          </p:cNvSpPr>
          <p:nvPr/>
        </p:nvSpPr>
        <p:spPr bwMode="auto">
          <a:xfrm>
            <a:off x="1830001" y="2154423"/>
            <a:ext cx="780395" cy="534333"/>
          </a:xfrm>
          <a:prstGeom prst="ellipse">
            <a:avLst/>
          </a:prstGeom>
          <a:noFill/>
          <a:ln w="9525"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1985"/>
          </a:p>
        </p:txBody>
      </p:sp>
      <p:sp>
        <p:nvSpPr>
          <p:cNvPr id="85" name="Line 36">
            <a:extLst>
              <a:ext uri="{FF2B5EF4-FFF2-40B4-BE49-F238E27FC236}">
                <a16:creationId xmlns:a16="http://schemas.microsoft.com/office/drawing/2014/main" id="{3033D28E-DFBC-48DE-B0C1-93EE5982C9B2}"/>
              </a:ext>
            </a:extLst>
          </p:cNvPr>
          <p:cNvSpPr>
            <a:spLocks noChangeShapeType="1"/>
          </p:cNvSpPr>
          <p:nvPr/>
        </p:nvSpPr>
        <p:spPr bwMode="auto">
          <a:xfrm>
            <a:off x="2603031" y="2457101"/>
            <a:ext cx="2502369" cy="11118"/>
          </a:xfrm>
          <a:prstGeom prst="line">
            <a:avLst/>
          </a:prstGeom>
          <a:noFill/>
          <a:ln w="9525" cmpd="sng">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315"/>
          </a:p>
        </p:txBody>
      </p:sp>
      <p:sp>
        <p:nvSpPr>
          <p:cNvPr id="86" name="Text Box 37">
            <a:extLst>
              <a:ext uri="{FF2B5EF4-FFF2-40B4-BE49-F238E27FC236}">
                <a16:creationId xmlns:a16="http://schemas.microsoft.com/office/drawing/2014/main" id="{B4DC6106-D607-4908-A46D-A7EF5A87B318}"/>
              </a:ext>
            </a:extLst>
          </p:cNvPr>
          <p:cNvSpPr txBox="1">
            <a:spLocks noChangeArrowheads="1"/>
          </p:cNvSpPr>
          <p:nvPr/>
        </p:nvSpPr>
        <p:spPr bwMode="auto">
          <a:xfrm>
            <a:off x="4736568" y="2149612"/>
            <a:ext cx="5317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buClr>
                <a:schemeClr val="hlink"/>
              </a:buClr>
              <a:buSzPct val="55000"/>
              <a:buFont typeface="Wingdings" panose="05000000000000000000" pitchFamily="2" charset="2"/>
              <a:buNone/>
            </a:pPr>
            <a:r>
              <a:rPr lang="zh-TW" altLang="en-US" sz="2400" dirty="0">
                <a:latin typeface="宋体" panose="02010600030101010101" pitchFamily="2" charset="-122"/>
              </a:rPr>
              <a:t>根部节点</a:t>
            </a:r>
            <a:r>
              <a:rPr lang="en-US" altLang="zh-CN" sz="2400" dirty="0">
                <a:latin typeface="宋体" panose="02010600030101010101" pitchFamily="2" charset="-122"/>
              </a:rPr>
              <a:t>(</a:t>
            </a:r>
            <a:r>
              <a:rPr lang="en-US" altLang="zh-CN" sz="2400" dirty="0">
                <a:latin typeface="Times New Roman" panose="02020603050405020304" pitchFamily="18" charset="0"/>
                <a:cs typeface="Times New Roman" panose="02020603050405020304" pitchFamily="18" charset="0"/>
              </a:rPr>
              <a:t>root node</a:t>
            </a:r>
            <a:r>
              <a:rPr lang="en-US" altLang="zh-CN" sz="2400" dirty="0">
                <a:latin typeface="宋体" panose="02010600030101010101" pitchFamily="2" charset="-122"/>
              </a:rPr>
              <a:t>)</a:t>
            </a:r>
          </a:p>
        </p:txBody>
      </p:sp>
      <p:sp>
        <p:nvSpPr>
          <p:cNvPr id="87" name="Rectangle 38">
            <a:extLst>
              <a:ext uri="{FF2B5EF4-FFF2-40B4-BE49-F238E27FC236}">
                <a16:creationId xmlns:a16="http://schemas.microsoft.com/office/drawing/2014/main" id="{B6D85C50-E788-4789-A394-12762E657EB3}"/>
              </a:ext>
            </a:extLst>
          </p:cNvPr>
          <p:cNvSpPr>
            <a:spLocks noChangeArrowheads="1"/>
          </p:cNvSpPr>
          <p:nvPr/>
        </p:nvSpPr>
        <p:spPr bwMode="auto">
          <a:xfrm>
            <a:off x="1376500" y="2924656"/>
            <a:ext cx="1747330" cy="384976"/>
          </a:xfrm>
          <a:prstGeom prst="rect">
            <a:avLst/>
          </a:prstGeom>
          <a:noFill/>
          <a:ln w="9525" cmpd="sng">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1985"/>
          </a:p>
        </p:txBody>
      </p:sp>
      <p:sp>
        <p:nvSpPr>
          <p:cNvPr id="88" name="Line 39">
            <a:extLst>
              <a:ext uri="{FF2B5EF4-FFF2-40B4-BE49-F238E27FC236}">
                <a16:creationId xmlns:a16="http://schemas.microsoft.com/office/drawing/2014/main" id="{B166FA07-B15B-459A-B539-8215D1C698C0}"/>
              </a:ext>
            </a:extLst>
          </p:cNvPr>
          <p:cNvSpPr>
            <a:spLocks noChangeShapeType="1"/>
          </p:cNvSpPr>
          <p:nvPr/>
        </p:nvSpPr>
        <p:spPr bwMode="auto">
          <a:xfrm>
            <a:off x="3200270" y="3163179"/>
            <a:ext cx="2023398" cy="8040"/>
          </a:xfrm>
          <a:prstGeom prst="line">
            <a:avLst/>
          </a:prstGeom>
          <a:noFill/>
          <a:ln w="9525" cmpd="sng">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315"/>
          </a:p>
        </p:txBody>
      </p:sp>
      <p:sp>
        <p:nvSpPr>
          <p:cNvPr id="89" name="Text Box 40">
            <a:extLst>
              <a:ext uri="{FF2B5EF4-FFF2-40B4-BE49-F238E27FC236}">
                <a16:creationId xmlns:a16="http://schemas.microsoft.com/office/drawing/2014/main" id="{DD0FE009-20AC-45A0-8A7B-EF516C8FE14E}"/>
              </a:ext>
            </a:extLst>
          </p:cNvPr>
          <p:cNvSpPr txBox="1">
            <a:spLocks noChangeArrowheads="1"/>
          </p:cNvSpPr>
          <p:nvPr/>
        </p:nvSpPr>
        <p:spPr bwMode="auto">
          <a:xfrm>
            <a:off x="4693418" y="2826397"/>
            <a:ext cx="5875731" cy="9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buClr>
                <a:schemeClr val="hlink"/>
              </a:buClr>
              <a:buSzPct val="55000"/>
              <a:buFont typeface="Wingdings" panose="05000000000000000000" pitchFamily="2" charset="2"/>
              <a:buNone/>
            </a:pPr>
            <a:r>
              <a:rPr lang="zh-CN" altLang="en-US" sz="2400" dirty="0">
                <a:latin typeface="宋体" panose="02010600030101010101" pitchFamily="2" charset="-122"/>
              </a:rPr>
              <a:t>非叶子</a:t>
            </a:r>
            <a:r>
              <a:rPr lang="zh-TW" altLang="en-US" sz="2400" dirty="0">
                <a:latin typeface="宋体" panose="02010600030101010101" pitchFamily="2" charset="-122"/>
              </a:rPr>
              <a:t>节点</a:t>
            </a:r>
            <a:r>
              <a:rPr lang="en-US" altLang="zh-CN" sz="2400" dirty="0">
                <a:latin typeface="宋体" panose="02010600030101010101" pitchFamily="2" charset="-122"/>
              </a:rPr>
              <a:t>(</a:t>
            </a:r>
            <a:r>
              <a:rPr lang="en-US" altLang="zh-CN" sz="2400" dirty="0">
                <a:latin typeface="Times New Roman" panose="02020603050405020304" pitchFamily="18" charset="0"/>
                <a:cs typeface="Times New Roman" panose="02020603050405020304" pitchFamily="18" charset="0"/>
              </a:rPr>
              <a:t>non-leaf node</a:t>
            </a:r>
            <a:r>
              <a:rPr lang="en-US" altLang="zh-CN" sz="2400" dirty="0">
                <a:latin typeface="宋体" panose="02010600030101010101" pitchFamily="2" charset="-122"/>
              </a:rPr>
              <a:t>)</a:t>
            </a:r>
          </a:p>
          <a:p>
            <a:pPr algn="ctr">
              <a:spcBef>
                <a:spcPct val="50000"/>
              </a:spcBef>
              <a:buClr>
                <a:schemeClr val="hlink"/>
              </a:buClr>
              <a:buSzPct val="55000"/>
              <a:buFont typeface="Wingdings" panose="05000000000000000000" pitchFamily="2" charset="2"/>
              <a:buNone/>
            </a:pPr>
            <a:r>
              <a:rPr lang="en-US" altLang="zh-CN" sz="2205" dirty="0">
                <a:latin typeface="宋体" panose="02010600030101010101" pitchFamily="2" charset="-122"/>
              </a:rPr>
              <a:t>(</a:t>
            </a:r>
            <a:r>
              <a:rPr lang="zh-TW" altLang="en-US" sz="2205" dirty="0">
                <a:latin typeface="宋体" panose="02010600030101010101" pitchFamily="2" charset="-122"/>
              </a:rPr>
              <a:t>代表测试的条件</a:t>
            </a:r>
            <a:r>
              <a:rPr lang="zh-CN" altLang="en-US" sz="2205" dirty="0">
                <a:latin typeface="宋体" panose="02010600030101010101" pitchFamily="2" charset="-122"/>
              </a:rPr>
              <a:t>，对</a:t>
            </a:r>
            <a:r>
              <a:rPr lang="zh-CN" altLang="en-US" sz="2205" dirty="0"/>
              <a:t>数据属性的测试</a:t>
            </a:r>
            <a:r>
              <a:rPr lang="en-US" altLang="zh-CN" sz="2205" dirty="0">
                <a:latin typeface="宋体" panose="02010600030101010101" pitchFamily="2" charset="-122"/>
              </a:rPr>
              <a:t>)</a:t>
            </a:r>
          </a:p>
        </p:txBody>
      </p:sp>
      <p:sp>
        <p:nvSpPr>
          <p:cNvPr id="90" name="Text Box 41">
            <a:extLst>
              <a:ext uri="{FF2B5EF4-FFF2-40B4-BE49-F238E27FC236}">
                <a16:creationId xmlns:a16="http://schemas.microsoft.com/office/drawing/2014/main" id="{5CC748AB-8386-4224-9901-ECCEA231A702}"/>
              </a:ext>
            </a:extLst>
          </p:cNvPr>
          <p:cNvSpPr txBox="1">
            <a:spLocks noChangeArrowheads="1"/>
          </p:cNvSpPr>
          <p:nvPr/>
        </p:nvSpPr>
        <p:spPr bwMode="auto">
          <a:xfrm>
            <a:off x="4691690" y="4889073"/>
            <a:ext cx="5875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buClr>
                <a:schemeClr val="hlink"/>
              </a:buClr>
              <a:buSzPct val="55000"/>
              <a:buFont typeface="Wingdings" panose="05000000000000000000" pitchFamily="2" charset="2"/>
              <a:buNone/>
            </a:pPr>
            <a:r>
              <a:rPr lang="zh-TW" altLang="en-US" sz="2400" dirty="0">
                <a:latin typeface="宋体" panose="02010600030101010101" pitchFamily="2" charset="-122"/>
              </a:rPr>
              <a:t>分支</a:t>
            </a:r>
            <a:r>
              <a:rPr lang="en-US" altLang="zh-CN" sz="2400" dirty="0">
                <a:latin typeface="宋体" panose="02010600030101010101" pitchFamily="2" charset="-122"/>
              </a:rPr>
              <a:t>(</a:t>
            </a:r>
            <a:r>
              <a:rPr lang="en-US" altLang="zh-CN" sz="2400" dirty="0">
                <a:latin typeface="Times New Roman" panose="02020603050405020304" pitchFamily="18" charset="0"/>
                <a:cs typeface="Times New Roman" panose="02020603050405020304" pitchFamily="18" charset="0"/>
              </a:rPr>
              <a:t>branches</a:t>
            </a:r>
            <a:r>
              <a:rPr lang="en-US" altLang="zh-CN" sz="2400" dirty="0">
                <a:latin typeface="宋体" panose="02010600030101010101" pitchFamily="2" charset="-122"/>
              </a:rPr>
              <a:t>)</a:t>
            </a:r>
            <a:r>
              <a:rPr lang="en-US" altLang="zh-CN" sz="2205" dirty="0">
                <a:latin typeface="宋体" panose="02010600030101010101" pitchFamily="2" charset="-122"/>
              </a:rPr>
              <a:t>(</a:t>
            </a:r>
            <a:r>
              <a:rPr lang="zh-TW" altLang="en-US" sz="2205" dirty="0">
                <a:latin typeface="宋体" panose="02010600030101010101" pitchFamily="2" charset="-122"/>
              </a:rPr>
              <a:t>代表测试的结果</a:t>
            </a:r>
            <a:r>
              <a:rPr lang="en-US" altLang="zh-CN" sz="2205" dirty="0">
                <a:latin typeface="宋体" panose="02010600030101010101" pitchFamily="2" charset="-122"/>
              </a:rPr>
              <a:t>)</a:t>
            </a:r>
          </a:p>
        </p:txBody>
      </p:sp>
      <p:sp>
        <p:nvSpPr>
          <p:cNvPr id="91" name="Rectangle 42">
            <a:extLst>
              <a:ext uri="{FF2B5EF4-FFF2-40B4-BE49-F238E27FC236}">
                <a16:creationId xmlns:a16="http://schemas.microsoft.com/office/drawing/2014/main" id="{515817D4-3154-4B58-A86B-1AF139E3F595}"/>
              </a:ext>
            </a:extLst>
          </p:cNvPr>
          <p:cNvSpPr>
            <a:spLocks noChangeArrowheads="1"/>
          </p:cNvSpPr>
          <p:nvPr/>
        </p:nvSpPr>
        <p:spPr bwMode="auto">
          <a:xfrm>
            <a:off x="3062760" y="5096054"/>
            <a:ext cx="1032672" cy="302105"/>
          </a:xfrm>
          <a:prstGeom prst="rect">
            <a:avLst/>
          </a:prstGeom>
          <a:noFill/>
          <a:ln w="9525" cmpd="sng">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1985"/>
          </a:p>
        </p:txBody>
      </p:sp>
      <p:sp>
        <p:nvSpPr>
          <p:cNvPr id="92" name="Line 43">
            <a:extLst>
              <a:ext uri="{FF2B5EF4-FFF2-40B4-BE49-F238E27FC236}">
                <a16:creationId xmlns:a16="http://schemas.microsoft.com/office/drawing/2014/main" id="{0EB696A5-7875-4AB1-B275-FF1E99096832}"/>
              </a:ext>
            </a:extLst>
          </p:cNvPr>
          <p:cNvSpPr>
            <a:spLocks noChangeShapeType="1"/>
          </p:cNvSpPr>
          <p:nvPr/>
        </p:nvSpPr>
        <p:spPr bwMode="auto">
          <a:xfrm>
            <a:off x="4165793" y="5201336"/>
            <a:ext cx="1057874" cy="1"/>
          </a:xfrm>
          <a:prstGeom prst="line">
            <a:avLst/>
          </a:prstGeom>
          <a:noFill/>
          <a:ln w="9525" cmpd="sng">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315"/>
          </a:p>
        </p:txBody>
      </p:sp>
      <p:sp>
        <p:nvSpPr>
          <p:cNvPr id="93" name="Rectangle 44">
            <a:extLst>
              <a:ext uri="{FF2B5EF4-FFF2-40B4-BE49-F238E27FC236}">
                <a16:creationId xmlns:a16="http://schemas.microsoft.com/office/drawing/2014/main" id="{08B92EFA-6D2D-4273-8E01-C2442B4625FD}"/>
              </a:ext>
            </a:extLst>
          </p:cNvPr>
          <p:cNvSpPr>
            <a:spLocks noChangeArrowheads="1"/>
          </p:cNvSpPr>
          <p:nvPr/>
        </p:nvSpPr>
        <p:spPr bwMode="auto">
          <a:xfrm>
            <a:off x="1220022" y="5545244"/>
            <a:ext cx="2978661" cy="585399"/>
          </a:xfrm>
          <a:prstGeom prst="rect">
            <a:avLst/>
          </a:prstGeom>
          <a:noFill/>
          <a:ln w="9525" cmpd="sng">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TW" altLang="en-US" sz="1985"/>
          </a:p>
        </p:txBody>
      </p:sp>
      <p:sp>
        <p:nvSpPr>
          <p:cNvPr id="94" name="Line 46">
            <a:extLst>
              <a:ext uri="{FF2B5EF4-FFF2-40B4-BE49-F238E27FC236}">
                <a16:creationId xmlns:a16="http://schemas.microsoft.com/office/drawing/2014/main" id="{3266B739-EA09-4A8D-BD8F-5C1B0A20EA88}"/>
              </a:ext>
            </a:extLst>
          </p:cNvPr>
          <p:cNvSpPr>
            <a:spLocks noChangeShapeType="1"/>
          </p:cNvSpPr>
          <p:nvPr/>
        </p:nvSpPr>
        <p:spPr bwMode="auto">
          <a:xfrm>
            <a:off x="3987452" y="6138393"/>
            <a:ext cx="1670468" cy="530297"/>
          </a:xfrm>
          <a:prstGeom prst="line">
            <a:avLst/>
          </a:prstGeom>
          <a:noFill/>
          <a:ln w="9525" cmpd="sng">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315"/>
          </a:p>
        </p:txBody>
      </p:sp>
      <p:sp>
        <p:nvSpPr>
          <p:cNvPr id="95" name="Text Box 47">
            <a:extLst>
              <a:ext uri="{FF2B5EF4-FFF2-40B4-BE49-F238E27FC236}">
                <a16:creationId xmlns:a16="http://schemas.microsoft.com/office/drawing/2014/main" id="{3E5547FB-E4D5-4350-86B9-2200C17122DA}"/>
              </a:ext>
            </a:extLst>
          </p:cNvPr>
          <p:cNvSpPr txBox="1">
            <a:spLocks noChangeArrowheads="1"/>
          </p:cNvSpPr>
          <p:nvPr/>
        </p:nvSpPr>
        <p:spPr bwMode="auto">
          <a:xfrm>
            <a:off x="5105400" y="5827164"/>
            <a:ext cx="5875731" cy="9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buClr>
                <a:schemeClr val="hlink"/>
              </a:buClr>
              <a:buSzPct val="55000"/>
              <a:buFont typeface="Wingdings" panose="05000000000000000000" pitchFamily="2" charset="2"/>
              <a:buNone/>
            </a:pPr>
            <a:r>
              <a:rPr lang="zh-TW" altLang="en-US" sz="2400" dirty="0">
                <a:latin typeface="宋体" panose="02010600030101010101" pitchFamily="2" charset="-122"/>
              </a:rPr>
              <a:t>叶节点</a:t>
            </a:r>
            <a:r>
              <a:rPr lang="en-US" altLang="zh-CN" sz="2400" dirty="0">
                <a:latin typeface="宋体" panose="02010600030101010101" pitchFamily="2" charset="-122"/>
              </a:rPr>
              <a:t>(</a:t>
            </a:r>
            <a:r>
              <a:rPr lang="en-US" altLang="zh-CN" sz="2400" dirty="0">
                <a:latin typeface="Times New Roman" panose="02020603050405020304" pitchFamily="18" charset="0"/>
                <a:cs typeface="Times New Roman" panose="02020603050405020304" pitchFamily="18" charset="0"/>
              </a:rPr>
              <a:t>leaf node</a:t>
            </a:r>
            <a:r>
              <a:rPr lang="en-US" altLang="zh-CN" sz="2400" dirty="0">
                <a:latin typeface="宋体" panose="02010600030101010101" pitchFamily="2" charset="-122"/>
              </a:rPr>
              <a:t>)</a:t>
            </a:r>
          </a:p>
          <a:p>
            <a:pPr algn="ctr">
              <a:spcBef>
                <a:spcPct val="50000"/>
              </a:spcBef>
              <a:buClr>
                <a:schemeClr val="hlink"/>
              </a:buClr>
              <a:buSzPct val="55000"/>
              <a:buFont typeface="Wingdings" panose="05000000000000000000" pitchFamily="2" charset="2"/>
              <a:buNone/>
            </a:pPr>
            <a:r>
              <a:rPr lang="en-US" altLang="zh-CN" sz="2205" dirty="0">
                <a:latin typeface="宋体" panose="02010600030101010101" pitchFamily="2" charset="-122"/>
              </a:rPr>
              <a:t>(</a:t>
            </a:r>
            <a:r>
              <a:rPr lang="zh-CN" altLang="en-US" sz="2205" dirty="0">
                <a:latin typeface="宋体" panose="02010600030101010101" pitchFamily="2" charset="-122"/>
              </a:rPr>
              <a:t>代表分类后所获得</a:t>
            </a:r>
            <a:r>
              <a:rPr lang="zh-TW" altLang="en-US" sz="2205" dirty="0">
                <a:latin typeface="宋体" panose="02010600030101010101" pitchFamily="2" charset="-122"/>
              </a:rPr>
              <a:t>的分类标记</a:t>
            </a:r>
            <a:r>
              <a:rPr lang="en-US" altLang="zh-CN" sz="2205" dirty="0">
                <a:latin typeface="宋体" panose="02010600030101010101" pitchFamily="2" charset="-122"/>
              </a:rPr>
              <a:t>)</a:t>
            </a:r>
          </a:p>
        </p:txBody>
      </p:sp>
      <p:sp>
        <p:nvSpPr>
          <p:cNvPr id="96" name="矩形 95"/>
          <p:cNvSpPr/>
          <p:nvPr/>
        </p:nvSpPr>
        <p:spPr>
          <a:xfrm>
            <a:off x="711759" y="1619559"/>
            <a:ext cx="4493538" cy="461665"/>
          </a:xfrm>
          <a:prstGeom prst="rect">
            <a:avLst/>
          </a:prstGeom>
        </p:spPr>
        <p:txBody>
          <a:bodyPr wrap="none">
            <a:spAutoFit/>
          </a:bodyPr>
          <a:lstStyle/>
          <a:p>
            <a:r>
              <a:rPr lang="zh-CN" altLang="en-US" sz="2400" dirty="0"/>
              <a:t>树的结构：节点和边两种元素。</a:t>
            </a:r>
            <a:endParaRPr lang="en-US" altLang="zh-CN" sz="2400" dirty="0"/>
          </a:p>
        </p:txBody>
      </p:sp>
    </p:spTree>
    <p:extLst>
      <p:ext uri="{BB962C8B-B14F-4D97-AF65-F5344CB8AC3E}">
        <p14:creationId xmlns:p14="http://schemas.microsoft.com/office/powerpoint/2010/main" val="139381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dissolve">
                                      <p:cBhvr>
                                        <p:cTn id="11" dur="500"/>
                                        <p:tgtEl>
                                          <p:spTgt spid="8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dissolve">
                                      <p:cBhvr>
                                        <p:cTn id="15" dur="500"/>
                                        <p:tgtEl>
                                          <p:spTgt spid="8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dissolve">
                                      <p:cBhvr>
                                        <p:cTn id="19" dur="500"/>
                                        <p:tgtEl>
                                          <p:spTgt spid="8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dissolve">
                                      <p:cBhvr>
                                        <p:cTn id="24" dur="500"/>
                                        <p:tgtEl>
                                          <p:spTgt spid="87"/>
                                        </p:tgtEl>
                                      </p:cBhvr>
                                    </p:animEffect>
                                  </p:childTnLst>
                                </p:cTn>
                              </p:par>
                            </p:childTnLst>
                          </p:cTn>
                        </p:par>
                        <p:par>
                          <p:cTn id="25" fill="hold">
                            <p:stCondLst>
                              <p:cond delay="500"/>
                            </p:stCondLst>
                            <p:childTnLst>
                              <p:par>
                                <p:cTn id="26" presetID="9" presetClass="entr" presetSubtype="0" fill="hold" nodeType="after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dissolve">
                                      <p:cBhvr>
                                        <p:cTn id="28" dur="500"/>
                                        <p:tgtEl>
                                          <p:spTgt spid="88"/>
                                        </p:tgtEl>
                                      </p:cBhvr>
                                    </p:animEffect>
                                  </p:childTnLst>
                                </p:cTn>
                              </p:par>
                            </p:childTnLst>
                          </p:cTn>
                        </p:par>
                        <p:par>
                          <p:cTn id="29" fill="hold">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dissolve">
                                      <p:cBhvr>
                                        <p:cTn id="32" dur="500"/>
                                        <p:tgtEl>
                                          <p:spTgt spid="8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dissolve">
                                      <p:cBhvr>
                                        <p:cTn id="37" dur="500"/>
                                        <p:tgtEl>
                                          <p:spTgt spid="91"/>
                                        </p:tgtEl>
                                      </p:cBhvr>
                                    </p:animEffect>
                                  </p:childTnLst>
                                </p:cTn>
                              </p:par>
                            </p:childTnLst>
                          </p:cTn>
                        </p:par>
                        <p:par>
                          <p:cTn id="38" fill="hold">
                            <p:stCondLst>
                              <p:cond delay="500"/>
                            </p:stCondLst>
                            <p:childTnLst>
                              <p:par>
                                <p:cTn id="39" presetID="9" presetClass="entr" presetSubtype="0" fill="hold" nodeType="afterEffect">
                                  <p:stCondLst>
                                    <p:cond delay="0"/>
                                  </p:stCondLst>
                                  <p:childTnLst>
                                    <p:set>
                                      <p:cBhvr>
                                        <p:cTn id="40" dur="1" fill="hold">
                                          <p:stCondLst>
                                            <p:cond delay="0"/>
                                          </p:stCondLst>
                                        </p:cTn>
                                        <p:tgtEl>
                                          <p:spTgt spid="92"/>
                                        </p:tgtEl>
                                        <p:attrNameLst>
                                          <p:attrName>style.visibility</p:attrName>
                                        </p:attrNameLst>
                                      </p:cBhvr>
                                      <p:to>
                                        <p:strVal val="visible"/>
                                      </p:to>
                                    </p:set>
                                    <p:animEffect transition="in" filter="dissolve">
                                      <p:cBhvr>
                                        <p:cTn id="41" dur="500"/>
                                        <p:tgtEl>
                                          <p:spTgt spid="92"/>
                                        </p:tgtEl>
                                      </p:cBhvr>
                                    </p:animEffect>
                                  </p:childTnLst>
                                </p:cTn>
                              </p:par>
                            </p:childTnLst>
                          </p:cTn>
                        </p:par>
                        <p:par>
                          <p:cTn id="42" fill="hold">
                            <p:stCondLst>
                              <p:cond delay="1000"/>
                            </p:stCondLst>
                            <p:childTnLst>
                              <p:par>
                                <p:cTn id="43" presetID="9" presetClass="entr" presetSubtype="0" fill="hold" grpId="0" nodeType="after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dissolve">
                                      <p:cBhvr>
                                        <p:cTn id="45" dur="500"/>
                                        <p:tgtEl>
                                          <p:spTgt spid="9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93"/>
                                        </p:tgtEl>
                                        <p:attrNameLst>
                                          <p:attrName>style.visibility</p:attrName>
                                        </p:attrNameLst>
                                      </p:cBhvr>
                                      <p:to>
                                        <p:strVal val="visible"/>
                                      </p:to>
                                    </p:set>
                                    <p:animEffect transition="in" filter="dissolve">
                                      <p:cBhvr>
                                        <p:cTn id="50" dur="500"/>
                                        <p:tgtEl>
                                          <p:spTgt spid="93"/>
                                        </p:tgtEl>
                                      </p:cBhvr>
                                    </p:animEffect>
                                  </p:childTnLst>
                                </p:cTn>
                              </p:par>
                            </p:childTnLst>
                          </p:cTn>
                        </p:par>
                        <p:par>
                          <p:cTn id="51" fill="hold">
                            <p:stCondLst>
                              <p:cond delay="500"/>
                            </p:stCondLst>
                            <p:childTnLst>
                              <p:par>
                                <p:cTn id="52" presetID="9" presetClass="entr" presetSubtype="0" fill="hold" nodeType="after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dissolve">
                                      <p:cBhvr>
                                        <p:cTn id="54" dur="500"/>
                                        <p:tgtEl>
                                          <p:spTgt spid="94"/>
                                        </p:tgtEl>
                                      </p:cBhvr>
                                    </p:animEffect>
                                  </p:childTnLst>
                                </p:cTn>
                              </p:par>
                            </p:childTnLst>
                          </p:cTn>
                        </p:par>
                        <p:par>
                          <p:cTn id="55" fill="hold">
                            <p:stCondLst>
                              <p:cond delay="1000"/>
                            </p:stCondLst>
                            <p:childTnLst>
                              <p:par>
                                <p:cTn id="56" presetID="9"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dissolve">
                                      <p:cBhvr>
                                        <p:cTn id="58"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autoUpdateAnimBg="0"/>
      <p:bldP spid="86" grpId="0" autoUpdateAnimBg="0"/>
      <p:bldP spid="87" grpId="0" animBg="1" autoUpdateAnimBg="0"/>
      <p:bldP spid="89" grpId="0" autoUpdateAnimBg="0"/>
      <p:bldP spid="90" grpId="0" autoUpdateAnimBg="0"/>
      <p:bldP spid="91" grpId="0" animBg="1" autoUpdateAnimBg="0"/>
      <p:bldP spid="93" grpId="0" animBg="1" autoUpdateAnimBg="0"/>
      <p:bldP spid="95"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48</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决策树的构建</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48200"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48201"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2" name="内容占位符 2">
            <a:extLst>
              <a:ext uri="{FF2B5EF4-FFF2-40B4-BE49-F238E27FC236}">
                <a16:creationId xmlns:a16="http://schemas.microsoft.com/office/drawing/2014/main" id="{3431C0AB-1902-486C-A6A8-4553FC1F578C}"/>
              </a:ext>
            </a:extLst>
          </p:cNvPr>
          <p:cNvSpPr>
            <a:spLocks noGrp="1"/>
          </p:cNvSpPr>
          <p:nvPr>
            <p:ph idx="1"/>
          </p:nvPr>
        </p:nvSpPr>
        <p:spPr>
          <a:xfrm>
            <a:off x="266969" y="1820751"/>
            <a:ext cx="11016765" cy="3888270"/>
          </a:xfrm>
        </p:spPr>
        <p:txBody>
          <a:bodyPr>
            <a:normAutofit/>
          </a:bodyPr>
          <a:lstStyle/>
          <a:p>
            <a:r>
              <a:rPr lang="zh-CN" altLang="en-US" sz="2000" dirty="0"/>
              <a:t>如何构建一棵决策树呢？决策树的构建是数据逐步分裂的过程，构建的步骤如下</a:t>
            </a:r>
            <a:r>
              <a:rPr lang="en-US" altLang="zh-CN" sz="2000" dirty="0"/>
              <a:t>:</a:t>
            </a:r>
          </a:p>
          <a:p>
            <a:endParaRPr lang="en-US" altLang="zh-CN" sz="2000" dirty="0"/>
          </a:p>
          <a:p>
            <a:pPr marL="522287" lvl="1" indent="0">
              <a:buNone/>
            </a:pPr>
            <a:r>
              <a:rPr lang="zh-CN" altLang="en-US" sz="2000" dirty="0"/>
              <a:t>步骤</a:t>
            </a:r>
            <a:r>
              <a:rPr lang="en-US" altLang="zh-CN" sz="2000" dirty="0"/>
              <a:t>1</a:t>
            </a:r>
            <a:r>
              <a:rPr lang="zh-CN" altLang="en-US" sz="2000" dirty="0"/>
              <a:t>：将所有的数据看成是一个节点，进入步骤</a:t>
            </a:r>
            <a:r>
              <a:rPr lang="en-US" altLang="zh-CN" sz="2000" dirty="0"/>
              <a:t>2</a:t>
            </a:r>
            <a:r>
              <a:rPr lang="zh-CN" altLang="en-US" sz="2000" dirty="0"/>
              <a:t>；</a:t>
            </a:r>
            <a:endParaRPr lang="en-US" altLang="zh-CN" sz="2000" dirty="0"/>
          </a:p>
          <a:p>
            <a:pPr lvl="1"/>
            <a:endParaRPr lang="zh-CN" altLang="en-US" sz="2000" dirty="0"/>
          </a:p>
          <a:p>
            <a:pPr marL="522287" lvl="1" indent="0">
              <a:buNone/>
            </a:pPr>
            <a:r>
              <a:rPr lang="zh-CN" altLang="en-US" sz="2000" dirty="0"/>
              <a:t>步骤</a:t>
            </a:r>
            <a:r>
              <a:rPr lang="en-US" altLang="zh-CN" sz="2000" dirty="0"/>
              <a:t>2</a:t>
            </a:r>
            <a:r>
              <a:rPr lang="zh-CN" altLang="en-US" sz="2000" dirty="0"/>
              <a:t>：从所有的数据特征中</a:t>
            </a:r>
            <a:r>
              <a:rPr lang="zh-CN" altLang="en-US" sz="2000" b="1" dirty="0"/>
              <a:t>挑选一个数据</a:t>
            </a:r>
            <a:r>
              <a:rPr lang="zh-CN" altLang="en-US" sz="2000" dirty="0"/>
              <a:t>特征对节点</a:t>
            </a:r>
            <a:r>
              <a:rPr lang="zh-CN" altLang="en-US" sz="2000" b="1" dirty="0"/>
              <a:t>进行分割</a:t>
            </a:r>
            <a:r>
              <a:rPr lang="zh-CN" altLang="en-US" sz="2000" dirty="0"/>
              <a:t>，进入步骤</a:t>
            </a:r>
            <a:r>
              <a:rPr lang="en-US" altLang="zh-CN" sz="2000" dirty="0"/>
              <a:t>3</a:t>
            </a:r>
            <a:r>
              <a:rPr lang="zh-CN" altLang="en-US" sz="2000" dirty="0"/>
              <a:t>；</a:t>
            </a:r>
            <a:endParaRPr lang="en-US" altLang="zh-CN" sz="2000" dirty="0"/>
          </a:p>
          <a:p>
            <a:pPr lvl="1"/>
            <a:endParaRPr lang="zh-CN" altLang="en-US" sz="2000" dirty="0"/>
          </a:p>
          <a:p>
            <a:pPr marL="522287" lvl="1" indent="0">
              <a:buNone/>
            </a:pPr>
            <a:r>
              <a:rPr lang="zh-CN" altLang="en-US" sz="2000" dirty="0"/>
              <a:t>步骤</a:t>
            </a:r>
            <a:r>
              <a:rPr lang="en-US" altLang="zh-CN" sz="2000" dirty="0"/>
              <a:t>3</a:t>
            </a:r>
            <a:r>
              <a:rPr lang="zh-CN" altLang="en-US" sz="2000" dirty="0"/>
              <a:t>：生成若干子节点，对每一个孩子节点</a:t>
            </a:r>
            <a:r>
              <a:rPr lang="zh-CN" altLang="en-US" sz="2000" b="1" dirty="0"/>
              <a:t>进行判断</a:t>
            </a:r>
            <a:r>
              <a:rPr lang="zh-CN" altLang="en-US" sz="2000" dirty="0"/>
              <a:t>，如果满足</a:t>
            </a:r>
            <a:r>
              <a:rPr lang="zh-CN" altLang="en-US" sz="2000" b="1" dirty="0"/>
              <a:t>停止分裂的条件</a:t>
            </a:r>
            <a:r>
              <a:rPr lang="zh-CN" altLang="en-US" sz="2000" dirty="0"/>
              <a:t>，进入步骤</a:t>
            </a:r>
            <a:r>
              <a:rPr lang="en-US" altLang="zh-CN" sz="2000" dirty="0"/>
              <a:t>4</a:t>
            </a:r>
            <a:r>
              <a:rPr lang="zh-CN" altLang="en-US" sz="2000" dirty="0"/>
              <a:t>；否则，进入步骤</a:t>
            </a:r>
            <a:r>
              <a:rPr lang="en-US" altLang="zh-CN" sz="2000" dirty="0"/>
              <a:t>2</a:t>
            </a:r>
            <a:r>
              <a:rPr lang="zh-CN" altLang="en-US" sz="2000" dirty="0"/>
              <a:t>；</a:t>
            </a:r>
            <a:endParaRPr lang="en-US" altLang="zh-CN" sz="2000" dirty="0"/>
          </a:p>
          <a:p>
            <a:pPr lvl="1"/>
            <a:endParaRPr lang="zh-CN" altLang="en-US" sz="2000" dirty="0"/>
          </a:p>
          <a:p>
            <a:pPr marL="522287" lvl="1" indent="0">
              <a:buNone/>
            </a:pPr>
            <a:r>
              <a:rPr lang="zh-CN" altLang="en-US" sz="2000" dirty="0"/>
              <a:t>步骤</a:t>
            </a:r>
            <a:r>
              <a:rPr lang="en-US" altLang="zh-CN" sz="2000" dirty="0"/>
              <a:t>4</a:t>
            </a:r>
            <a:r>
              <a:rPr lang="zh-CN" altLang="en-US" sz="2000" dirty="0"/>
              <a:t>：设置该节点是叶子节点，其输出的结果为该节点数量</a:t>
            </a:r>
            <a:r>
              <a:rPr lang="zh-CN" altLang="en-US" sz="2000" b="1" dirty="0"/>
              <a:t>占比最大的类别</a:t>
            </a:r>
            <a:r>
              <a:rPr lang="zh-CN" altLang="en-US" sz="2000" dirty="0"/>
              <a:t>。</a:t>
            </a:r>
          </a:p>
          <a:p>
            <a:endParaRPr lang="zh-CN" altLang="en-US" sz="2000" dirty="0"/>
          </a:p>
        </p:txBody>
      </p:sp>
    </p:spTree>
    <p:extLst>
      <p:ext uri="{BB962C8B-B14F-4D97-AF65-F5344CB8AC3E}">
        <p14:creationId xmlns:p14="http://schemas.microsoft.com/office/powerpoint/2010/main" val="9571709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49</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决策树生成过程的关键问题</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49224"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49225"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1" name="内容占位符 2">
            <a:extLst>
              <a:ext uri="{FF2B5EF4-FFF2-40B4-BE49-F238E27FC236}">
                <a16:creationId xmlns:a16="http://schemas.microsoft.com/office/drawing/2014/main" id="{EBB380C4-2B65-4CEB-947D-F27A8B3079E3}"/>
              </a:ext>
            </a:extLst>
          </p:cNvPr>
          <p:cNvSpPr>
            <a:spLocks noGrp="1"/>
          </p:cNvSpPr>
          <p:nvPr>
            <p:ph idx="1"/>
          </p:nvPr>
        </p:nvSpPr>
        <p:spPr>
          <a:xfrm>
            <a:off x="534669" y="1764295"/>
            <a:ext cx="10240861" cy="3321614"/>
          </a:xfrm>
        </p:spPr>
        <p:txBody>
          <a:bodyPr>
            <a:normAutofit/>
          </a:bodyPr>
          <a:lstStyle/>
          <a:p>
            <a:r>
              <a:rPr lang="zh-CN" altLang="en-US" sz="2000" dirty="0" smtClean="0"/>
              <a:t>如何</a:t>
            </a:r>
            <a:r>
              <a:rPr lang="zh-CN" altLang="en-US" sz="2000" dirty="0"/>
              <a:t>进行</a:t>
            </a:r>
            <a:r>
              <a:rPr lang="zh-CN" altLang="en-US" sz="2000" dirty="0" smtClean="0"/>
              <a:t>特征选择</a:t>
            </a:r>
            <a:endParaRPr lang="en-US" altLang="zh-CN" sz="2000" dirty="0" smtClean="0"/>
          </a:p>
          <a:p>
            <a:endParaRPr lang="en-US" altLang="zh-CN" sz="2000" dirty="0"/>
          </a:p>
          <a:p>
            <a:r>
              <a:rPr lang="zh-CN" altLang="en-US" sz="2000" dirty="0" smtClean="0"/>
              <a:t>数据</a:t>
            </a:r>
            <a:r>
              <a:rPr lang="zh-CN" altLang="en-US" sz="2000" dirty="0"/>
              <a:t>如何分割（离散化）</a:t>
            </a:r>
            <a:endParaRPr lang="en-US" altLang="zh-CN" sz="2000" dirty="0"/>
          </a:p>
          <a:p>
            <a:endParaRPr lang="zh-CN" altLang="en-US" sz="2000" dirty="0"/>
          </a:p>
          <a:p>
            <a:r>
              <a:rPr lang="zh-CN" altLang="en-US" sz="2000" dirty="0" smtClean="0"/>
              <a:t>什么</a:t>
            </a:r>
            <a:r>
              <a:rPr lang="zh-CN" altLang="en-US" sz="2000" dirty="0"/>
              <a:t>时候停止分裂</a:t>
            </a:r>
          </a:p>
          <a:p>
            <a:pPr marL="0" indent="0">
              <a:buNone/>
            </a:pPr>
            <a:endParaRPr lang="zh-CN" altLang="en-US" sz="2000" dirty="0"/>
          </a:p>
        </p:txBody>
      </p:sp>
    </p:spTree>
    <p:extLst>
      <p:ext uri="{BB962C8B-B14F-4D97-AF65-F5344CB8AC3E}">
        <p14:creationId xmlns:p14="http://schemas.microsoft.com/office/powerpoint/2010/main" val="376093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5</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en-US" altLang="zh-CN" sz="2800" dirty="0"/>
              <a:t>Logit</a:t>
            </a:r>
            <a:r>
              <a:rPr lang="zh-CN" altLang="en-US" sz="2800" dirty="0"/>
              <a:t>算法</a:t>
            </a:r>
          </a:p>
          <a:p>
            <a:pPr eaLnBrk="1" hangingPunct="1">
              <a:lnSpc>
                <a:spcPct val="150000"/>
              </a:lnSpc>
              <a:spcBef>
                <a:spcPct val="20000"/>
              </a:spcBef>
              <a:buFont typeface="Arial" panose="020B0604020202020204" pitchFamily="34" charset="0"/>
              <a:buChar char="•"/>
            </a:pPr>
            <a:r>
              <a:rPr lang="en-US" altLang="zh-CN" sz="2800" dirty="0">
                <a:solidFill>
                  <a:schemeClr val="bg1">
                    <a:lumMod val="65000"/>
                  </a:schemeClr>
                </a:solidFill>
              </a:rPr>
              <a:t>K</a:t>
            </a:r>
            <a:r>
              <a:rPr lang="zh-CN" altLang="en-US" sz="2800" dirty="0" smtClean="0">
                <a:solidFill>
                  <a:schemeClr val="bg1">
                    <a:lumMod val="65000"/>
                  </a:schemeClr>
                </a:solidFill>
              </a:rPr>
              <a:t>近邻算法</a:t>
            </a:r>
            <a:endParaRPr lang="zh-CN" altLang="en-US" sz="2800" dirty="0">
              <a:solidFill>
                <a:schemeClr val="bg1">
                  <a:lumMod val="65000"/>
                </a:schemeClr>
              </a:solidFill>
            </a:endParaRP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朴素贝叶斯算法</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决策树算法</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支持向量机算法</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分类算法评估</a:t>
            </a:r>
          </a:p>
        </p:txBody>
      </p:sp>
    </p:spTree>
    <p:extLst>
      <p:ext uri="{BB962C8B-B14F-4D97-AF65-F5344CB8AC3E}">
        <p14:creationId xmlns:p14="http://schemas.microsoft.com/office/powerpoint/2010/main" val="32297229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50</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特征选择</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50248"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50249"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2" name="内容占位符 2">
            <a:extLst>
              <a:ext uri="{FF2B5EF4-FFF2-40B4-BE49-F238E27FC236}">
                <a16:creationId xmlns:a16="http://schemas.microsoft.com/office/drawing/2014/main" id="{03230261-E7FC-4EA1-9DFE-7368C0AE3755}"/>
              </a:ext>
            </a:extLst>
          </p:cNvPr>
          <p:cNvSpPr>
            <a:spLocks noGrp="1"/>
          </p:cNvSpPr>
          <p:nvPr>
            <p:ph idx="1"/>
          </p:nvPr>
        </p:nvSpPr>
        <p:spPr>
          <a:xfrm>
            <a:off x="545295" y="1637393"/>
            <a:ext cx="10230235" cy="4312576"/>
          </a:xfrm>
        </p:spPr>
        <p:txBody>
          <a:bodyPr>
            <a:normAutofit/>
          </a:bodyPr>
          <a:lstStyle/>
          <a:p>
            <a:r>
              <a:rPr lang="zh-CN" altLang="en-US" sz="2000" dirty="0"/>
              <a:t>决策树采用贪婪思想进行分裂，即选择可以得到最优分裂结果的属性进行分裂。</a:t>
            </a:r>
            <a:endParaRPr lang="en-US" altLang="zh-CN" sz="2000" dirty="0"/>
          </a:p>
          <a:p>
            <a:endParaRPr lang="en-US" altLang="zh-CN" sz="2000" dirty="0"/>
          </a:p>
          <a:p>
            <a:r>
              <a:rPr lang="zh-CN" altLang="en-US" sz="2000" dirty="0"/>
              <a:t>那么怎样才算是最优的分裂结果？最理想的情况当然是能找到一个属性刚好能够将不同类别分开，但是大多数情况下分裂很难一步到位，我们希望每一次分裂之后子节点的数据</a:t>
            </a:r>
            <a:r>
              <a:rPr lang="zh-CN" altLang="en-US" sz="2000" dirty="0" smtClean="0"/>
              <a:t>尽量“纯”</a:t>
            </a:r>
            <a:r>
              <a:rPr lang="zh-CN" altLang="en-US" sz="2000" dirty="0"/>
              <a:t>，以下图为例：</a:t>
            </a:r>
          </a:p>
        </p:txBody>
      </p:sp>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31439" y="3573804"/>
            <a:ext cx="6382364" cy="2225044"/>
          </a:xfrm>
          <a:prstGeom prst="rect">
            <a:avLst/>
          </a:prstGeom>
        </p:spPr>
      </p:pic>
    </p:spTree>
    <p:extLst>
      <p:ext uri="{BB962C8B-B14F-4D97-AF65-F5344CB8AC3E}">
        <p14:creationId xmlns:p14="http://schemas.microsoft.com/office/powerpoint/2010/main" val="5474190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51</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特征选择</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51272"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51273"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5" name="内容占位符 2">
            <a:extLst>
              <a:ext uri="{FF2B5EF4-FFF2-40B4-BE49-F238E27FC236}">
                <a16:creationId xmlns:a16="http://schemas.microsoft.com/office/drawing/2014/main" id="{A99F3476-C93F-4DCA-8D4B-E54D012BF24B}"/>
              </a:ext>
            </a:extLst>
          </p:cNvPr>
          <p:cNvSpPr>
            <a:spLocks noGrp="1"/>
          </p:cNvSpPr>
          <p:nvPr>
            <p:ph idx="1"/>
          </p:nvPr>
        </p:nvSpPr>
        <p:spPr>
          <a:xfrm>
            <a:off x="504170" y="1737154"/>
            <a:ext cx="10690880" cy="4860860"/>
          </a:xfrm>
        </p:spPr>
        <p:txBody>
          <a:bodyPr>
            <a:normAutofit/>
          </a:bodyPr>
          <a:lstStyle/>
          <a:p>
            <a:pPr>
              <a:spcBef>
                <a:spcPts val="1800"/>
              </a:spcBef>
            </a:pPr>
            <a:r>
              <a:rPr lang="zh-CN" altLang="en-US" sz="2000" dirty="0" smtClean="0"/>
              <a:t>从上图中可以</a:t>
            </a:r>
            <a:r>
              <a:rPr lang="zh-CN" altLang="en-US" sz="2000" dirty="0"/>
              <a:t>明显看出</a:t>
            </a:r>
            <a:r>
              <a:rPr lang="zh-CN" altLang="en-US" sz="2000" dirty="0" smtClean="0"/>
              <a:t>，右侧属性</a:t>
            </a:r>
            <a:r>
              <a:rPr lang="en-US" altLang="zh-CN" sz="2000" dirty="0"/>
              <a:t>2</a:t>
            </a:r>
            <a:r>
              <a:rPr lang="zh-CN" altLang="en-US" sz="2000" dirty="0"/>
              <a:t>分裂后的子节点比属性</a:t>
            </a:r>
            <a:r>
              <a:rPr lang="en-US" altLang="zh-CN" sz="2000" dirty="0"/>
              <a:t>1</a:t>
            </a:r>
            <a:r>
              <a:rPr lang="zh-CN" altLang="en-US" sz="2000" dirty="0"/>
              <a:t>分裂后的子节点更</a:t>
            </a:r>
            <a:r>
              <a:rPr lang="zh-CN" altLang="en-US" sz="2000" dirty="0" smtClean="0"/>
              <a:t>纯</a:t>
            </a:r>
            <a:endParaRPr lang="en-US" altLang="zh-CN" sz="2000" dirty="0" smtClean="0"/>
          </a:p>
          <a:p>
            <a:pPr>
              <a:spcBef>
                <a:spcPts val="1800"/>
              </a:spcBef>
            </a:pPr>
            <a:r>
              <a:rPr lang="zh-CN" altLang="en-US" sz="2000" dirty="0" smtClean="0"/>
              <a:t>属性</a:t>
            </a:r>
            <a:r>
              <a:rPr lang="en-US" altLang="zh-CN" sz="2000" dirty="0"/>
              <a:t>1</a:t>
            </a:r>
            <a:r>
              <a:rPr lang="zh-CN" altLang="en-US" sz="2000" dirty="0"/>
              <a:t>分裂后每个节点的两类的数量还是相同，跟根节点的分类结果相比完全没有提高；数量相差比较大，可以</a:t>
            </a:r>
            <a:r>
              <a:rPr lang="zh-CN" altLang="en-US" sz="2000" b="1" dirty="0"/>
              <a:t>很大概率认为第一个子</a:t>
            </a:r>
            <a:r>
              <a:rPr lang="zh-CN" altLang="en-US" sz="2000" dirty="0"/>
              <a:t>按照属性</a:t>
            </a:r>
            <a:r>
              <a:rPr lang="en-US" altLang="zh-CN" sz="2000" dirty="0"/>
              <a:t>2</a:t>
            </a:r>
            <a:r>
              <a:rPr lang="zh-CN" altLang="en-US" sz="2000" dirty="0"/>
              <a:t>分裂后每个节点各类的</a:t>
            </a:r>
            <a:r>
              <a:rPr lang="zh-CN" altLang="en-US" sz="2000" b="1" dirty="0"/>
              <a:t>节点的输出结果为类</a:t>
            </a:r>
            <a:r>
              <a:rPr lang="en-US" altLang="zh-CN" sz="2000" b="1" dirty="0">
                <a:latin typeface="Times New Roman" panose="02020603050405020304" pitchFamily="18" charset="0"/>
                <a:cs typeface="Times New Roman" panose="02020603050405020304" pitchFamily="18" charset="0"/>
              </a:rPr>
              <a:t>1</a:t>
            </a:r>
            <a:r>
              <a:rPr lang="zh-CN" altLang="en-US" sz="2000" b="1" dirty="0">
                <a:latin typeface="Times New Roman" panose="02020603050405020304" pitchFamily="18" charset="0"/>
                <a:cs typeface="Times New Roman" panose="02020603050405020304" pitchFamily="18" charset="0"/>
              </a:rPr>
              <a:t>，第</a:t>
            </a:r>
            <a:r>
              <a:rPr lang="en-US" altLang="zh-CN" sz="2000" b="1" dirty="0">
                <a:latin typeface="Times New Roman" panose="02020603050405020304" pitchFamily="18" charset="0"/>
                <a:cs typeface="Times New Roman" panose="02020603050405020304" pitchFamily="18" charset="0"/>
              </a:rPr>
              <a:t>2</a:t>
            </a:r>
            <a:r>
              <a:rPr lang="zh-CN" altLang="en-US" sz="2000" b="1" dirty="0"/>
              <a:t>个子节点的输出结果为</a:t>
            </a:r>
            <a:r>
              <a:rPr lang="en-US" altLang="zh-CN" sz="2000" b="1" dirty="0">
                <a:latin typeface="Times New Roman" panose="02020603050405020304" pitchFamily="18" charset="0"/>
                <a:cs typeface="Times New Roman" panose="02020603050405020304" pitchFamily="18" charset="0"/>
              </a:rPr>
              <a:t>2</a:t>
            </a:r>
            <a:r>
              <a:rPr lang="zh-CN" altLang="en-US" sz="2000" dirty="0" smtClean="0"/>
              <a:t>。</a:t>
            </a:r>
            <a:endParaRPr lang="en-US" altLang="zh-CN" sz="2000" dirty="0" smtClean="0"/>
          </a:p>
          <a:p>
            <a:pPr>
              <a:spcBef>
                <a:spcPts val="1800"/>
              </a:spcBef>
            </a:pPr>
            <a:r>
              <a:rPr lang="zh-CN" altLang="en-US" sz="2000" dirty="0" smtClean="0"/>
              <a:t>特征选择</a:t>
            </a:r>
            <a:r>
              <a:rPr lang="zh-CN" altLang="en-US" sz="2000" dirty="0"/>
              <a:t>在于</a:t>
            </a:r>
            <a:r>
              <a:rPr lang="zh-CN" altLang="en-US" sz="2000" b="1" dirty="0"/>
              <a:t>选取对训练数据具有分类能力的特征</a:t>
            </a:r>
            <a:r>
              <a:rPr lang="zh-CN" altLang="en-US" sz="2000" dirty="0"/>
              <a:t>。这样可以提高决策树学习的效率。如果利用一个特征进行分类的结果与随机分类的结果没有很大差别，则称这个特征是没有分类能力的</a:t>
            </a:r>
            <a:r>
              <a:rPr lang="zh-CN" altLang="en-US" sz="2000" dirty="0" smtClean="0"/>
              <a:t>。</a:t>
            </a:r>
            <a:endParaRPr lang="en-US" altLang="zh-CN" sz="2000" dirty="0" smtClean="0"/>
          </a:p>
          <a:p>
            <a:pPr>
              <a:spcBef>
                <a:spcPts val="1800"/>
              </a:spcBef>
            </a:pPr>
            <a:r>
              <a:rPr lang="zh-CN" altLang="en-US" sz="2000" dirty="0" smtClean="0"/>
              <a:t>通常</a:t>
            </a:r>
            <a:r>
              <a:rPr lang="zh-CN" altLang="en-US" sz="2000" dirty="0"/>
              <a:t>特征选择的准则是</a:t>
            </a:r>
            <a:r>
              <a:rPr lang="zh-CN" altLang="en-US" sz="2000" b="1" dirty="0"/>
              <a:t>信息增益</a:t>
            </a:r>
            <a:r>
              <a:rPr lang="zh-CN" altLang="en-US" sz="2000" dirty="0"/>
              <a:t>或</a:t>
            </a:r>
            <a:r>
              <a:rPr lang="zh-CN" altLang="en-US" sz="2000" b="1" dirty="0"/>
              <a:t>信息增益率</a:t>
            </a:r>
          </a:p>
        </p:txBody>
      </p:sp>
    </p:spTree>
    <p:extLst>
      <p:ext uri="{BB962C8B-B14F-4D97-AF65-F5344CB8AC3E}">
        <p14:creationId xmlns:p14="http://schemas.microsoft.com/office/powerpoint/2010/main" val="13563759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52</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dirty="0"/>
              <a:t>熵</a:t>
            </a:r>
            <a:endParaRPr lang="zh-CN" altLang="en-US" sz="2800" b="1"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52331"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52332"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1" name="内容占位符 2">
                <a:extLst>
                  <a:ext uri="{FF2B5EF4-FFF2-40B4-BE49-F238E27FC236}">
                    <a16:creationId xmlns:a16="http://schemas.microsoft.com/office/drawing/2014/main" id="{B34C4C1C-C41E-4763-A051-A73FE2C04EB4}"/>
                  </a:ext>
                </a:extLst>
              </p:cNvPr>
              <p:cNvSpPr>
                <a:spLocks noGrp="1"/>
              </p:cNvSpPr>
              <p:nvPr>
                <p:ph idx="1"/>
              </p:nvPr>
            </p:nvSpPr>
            <p:spPr>
              <a:xfrm>
                <a:off x="534670" y="1547241"/>
                <a:ext cx="9624060" cy="4990084"/>
              </a:xfrm>
            </p:spPr>
            <p:txBody>
              <a:bodyPr>
                <a:normAutofit/>
              </a:bodyPr>
              <a:lstStyle/>
              <a:p>
                <a:pPr>
                  <a:spcBef>
                    <a:spcPts val="1800"/>
                  </a:spcBef>
                </a:pPr>
                <a:r>
                  <a:rPr lang="en-US" altLang="zh-CN" sz="2000" dirty="0">
                    <a:latin typeface="Times New Roman" panose="02020603050405020304" pitchFamily="18" charset="0"/>
                    <a:cs typeface="Times New Roman" panose="02020603050405020304" pitchFamily="18" charset="0"/>
                  </a:rPr>
                  <a:t>Shannon</a:t>
                </a:r>
                <a:r>
                  <a:rPr lang="en-US" altLang="zh-CN" sz="2000" dirty="0"/>
                  <a:t> 1948</a:t>
                </a:r>
                <a:r>
                  <a:rPr lang="zh-CN" altLang="en-US" sz="2000" dirty="0"/>
                  <a:t>年提出的信息论理论：</a:t>
                </a:r>
              </a:p>
              <a:p>
                <a:pPr>
                  <a:spcBef>
                    <a:spcPts val="1800"/>
                  </a:spcBef>
                </a:pPr>
                <a:r>
                  <a:rPr lang="zh-CN" altLang="en-US" sz="2000" dirty="0" smtClean="0"/>
                  <a:t>熵（</a:t>
                </a:r>
                <a:r>
                  <a:rPr lang="en-US" altLang="zh-CN" sz="2000" dirty="0" smtClean="0">
                    <a:latin typeface="Times New Roman" panose="02020603050405020304" pitchFamily="18" charset="0"/>
                    <a:cs typeface="Times New Roman" panose="02020603050405020304" pitchFamily="18" charset="0"/>
                  </a:rPr>
                  <a:t>entropy</a:t>
                </a:r>
                <a:r>
                  <a:rPr lang="zh-CN" altLang="en-US" sz="2000" dirty="0"/>
                  <a:t>）</a:t>
                </a:r>
                <a:r>
                  <a:rPr lang="zh-CN" altLang="en-US" sz="2000" dirty="0" smtClean="0"/>
                  <a:t>：</a:t>
                </a:r>
                <a:r>
                  <a:rPr lang="zh-CN" altLang="en-US" sz="2000" dirty="0"/>
                  <a:t>信息量大小的度量，</a:t>
                </a:r>
                <a:r>
                  <a:rPr lang="zh-CN" altLang="en-US" sz="2000" b="1" dirty="0"/>
                  <a:t>即表示随机变量不确定性的度量</a:t>
                </a:r>
                <a:r>
                  <a:rPr lang="zh-CN" altLang="en-US" sz="2000" dirty="0"/>
                  <a:t>。</a:t>
                </a:r>
              </a:p>
              <a:p>
                <a:pPr>
                  <a:spcBef>
                    <a:spcPts val="1800"/>
                  </a:spcBef>
                </a:pPr>
                <a:r>
                  <a:rPr lang="zh-CN" altLang="en-US" sz="2000" dirty="0"/>
                  <a:t>熵的通俗解释：事件</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𝑖</m:t>
                        </m:r>
                      </m:sub>
                    </m:sSub>
                  </m:oMath>
                </a14:m>
                <a:r>
                  <a:rPr lang="zh-CN" altLang="en-US" sz="2000" dirty="0"/>
                  <a:t>的信息量</a:t>
                </a:r>
                <a14:m>
                  <m:oMath xmlns:m="http://schemas.openxmlformats.org/officeDocument/2006/math">
                    <m:r>
                      <a:rPr lang="en-US" altLang="zh-CN" sz="2000" b="0" i="1" smtClean="0">
                        <a:latin typeface="Cambria Math" panose="02040503050406030204" pitchFamily="18" charset="0"/>
                      </a:rPr>
                      <m:t>𝐼</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oMath>
                </a14:m>
                <a:r>
                  <a:rPr lang="zh-CN" altLang="en-US" sz="2000" dirty="0"/>
                  <a:t>可如下度量：</a:t>
                </a:r>
                <a:endParaRPr lang="en-US" altLang="zh-CN" sz="2000" dirty="0"/>
              </a:p>
              <a:p>
                <a:pPr marL="0" indent="0">
                  <a:spcBef>
                    <a:spcPts val="1800"/>
                  </a:spcBef>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𝐼</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𝑖</m:t>
                              </m:r>
                            </m:sub>
                          </m:sSub>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𝑃</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𝑖</m:t>
                              </m:r>
                            </m:sub>
                          </m:sSub>
                        </m:e>
                      </m:d>
                      <m:func>
                        <m:funcPr>
                          <m:ctrlPr>
                            <a:rPr lang="en-US" altLang="zh-CN" sz="2000" b="0" i="1" smtClean="0">
                              <a:latin typeface="Cambria Math" panose="02040503050406030204" pitchFamily="18" charset="0"/>
                            </a:rPr>
                          </m:ctrlPr>
                        </m:funcPr>
                        <m:fName>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log</m:t>
                              </m:r>
                            </m:e>
                            <m:sub>
                              <m:r>
                                <a:rPr lang="en-US" altLang="zh-CN" sz="2000" b="0" i="1" smtClean="0">
                                  <a:latin typeface="Cambria Math" panose="02040503050406030204" pitchFamily="18" charset="0"/>
                                </a:rPr>
                                <m:t>2</m:t>
                              </m:r>
                            </m:sub>
                          </m:sSub>
                        </m:fName>
                        <m:e>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𝑃</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𝑖</m:t>
                                      </m:r>
                                    </m:sub>
                                  </m:sSub>
                                </m:e>
                              </m:d>
                            </m:den>
                          </m:f>
                        </m:e>
                      </m:func>
                    </m:oMath>
                  </m:oMathPara>
                </a14:m>
                <a:endParaRPr lang="en-US" altLang="zh-CN" sz="2000" dirty="0"/>
              </a:p>
              <a:p>
                <a:pPr marL="0" indent="0">
                  <a:spcBef>
                    <a:spcPts val="1800"/>
                  </a:spcBef>
                  <a:buNone/>
                </a:pPr>
                <a:r>
                  <a:rPr lang="en-US" altLang="zh-CN" sz="2000" dirty="0"/>
                  <a:t> </a:t>
                </a:r>
                <a:r>
                  <a:rPr lang="en-US" altLang="zh-CN" sz="2000" dirty="0" smtClean="0"/>
                  <a:t>             </a:t>
                </a:r>
                <a:r>
                  <a:rPr lang="zh-CN" altLang="en-US" sz="2000" dirty="0" smtClean="0"/>
                  <a:t>其中</a:t>
                </a:r>
                <a14:m>
                  <m:oMath xmlns:m="http://schemas.openxmlformats.org/officeDocument/2006/math">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oMath>
                </a14:m>
                <a:r>
                  <a:rPr lang="zh-CN" altLang="en-US" sz="2000" dirty="0"/>
                  <a:t>表示事件</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𝑖</m:t>
                        </m:r>
                      </m:sub>
                    </m:sSub>
                  </m:oMath>
                </a14:m>
                <a:r>
                  <a:rPr lang="zh-CN" altLang="en-US" sz="2000" dirty="0"/>
                  <a:t>发生的概率。</a:t>
                </a:r>
                <a:endParaRPr lang="en-US" altLang="zh-CN" sz="2000" dirty="0"/>
              </a:p>
              <a:p>
                <a:pPr>
                  <a:spcBef>
                    <a:spcPts val="1800"/>
                  </a:spcBef>
                </a:pPr>
                <a:r>
                  <a:rPr lang="zh-CN" altLang="en-US" sz="2000" dirty="0"/>
                  <a:t>假设有</a:t>
                </a:r>
                <a:r>
                  <a:rPr lang="en-US" altLang="zh-CN" sz="2000" dirty="0"/>
                  <a:t>n</a:t>
                </a:r>
                <a:r>
                  <a:rPr lang="zh-CN" altLang="en-US" sz="2000" dirty="0"/>
                  <a:t>个互不相容的事件</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 </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 …, </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𝑛</m:t>
                        </m:r>
                      </m:sub>
                    </m:sSub>
                  </m:oMath>
                </a14:m>
                <a:r>
                  <a:rPr lang="zh-CN" altLang="en-US" sz="2000" dirty="0"/>
                  <a:t>，它们中有且仅有一个发生，则其平均的信息量（熵）可如下度量：</a:t>
                </a:r>
                <a:endParaRPr lang="en-US" altLang="zh-CN" sz="2000" dirty="0"/>
              </a:p>
            </p:txBody>
          </p:sp>
        </mc:Choice>
        <mc:Fallback xmlns="">
          <p:sp>
            <p:nvSpPr>
              <p:cNvPr id="11" name="内容占位符 2">
                <a:extLst>
                  <a:ext uri="{FF2B5EF4-FFF2-40B4-BE49-F238E27FC236}">
                    <a16:creationId xmlns:a16="http://schemas.microsoft.com/office/drawing/2014/main" id="{B34C4C1C-C41E-4763-A051-A73FE2C04EB4}"/>
                  </a:ext>
                </a:extLst>
              </p:cNvPr>
              <p:cNvSpPr>
                <a:spLocks noGrp="1" noRot="1" noChangeAspect="1" noMove="1" noResize="1" noEditPoints="1" noAdjustHandles="1" noChangeArrowheads="1" noChangeShapeType="1" noTextEdit="1"/>
              </p:cNvSpPr>
              <p:nvPr>
                <p:ph idx="1"/>
              </p:nvPr>
            </p:nvSpPr>
            <p:spPr>
              <a:xfrm>
                <a:off x="534670" y="1547241"/>
                <a:ext cx="9624060" cy="4990084"/>
              </a:xfrm>
              <a:blipFill>
                <a:blip r:embed="rId8"/>
                <a:stretch>
                  <a:fillRect l="-444" t="-978"/>
                </a:stretch>
              </a:blipFill>
            </p:spPr>
            <p:txBody>
              <a:bodyPr/>
              <a:lstStyle/>
              <a:p>
                <a:r>
                  <a:rPr lang="zh-CN" altLang="en-US">
                    <a:noFill/>
                  </a:rPr>
                  <a:t> </a:t>
                </a:r>
              </a:p>
            </p:txBody>
          </p:sp>
        </mc:Fallback>
      </mc:AlternateContent>
      <p:graphicFrame>
        <p:nvGraphicFramePr>
          <p:cNvPr id="12" name="Object 11"/>
          <p:cNvGraphicFramePr>
            <a:graphicFrameLocks noChangeAspect="1"/>
          </p:cNvGraphicFramePr>
          <p:nvPr>
            <p:extLst>
              <p:ext uri="{D42A27DB-BD31-4B8C-83A1-F6EECF244321}">
                <p14:modId xmlns:p14="http://schemas.microsoft.com/office/powerpoint/2010/main" val="286570902"/>
              </p:ext>
            </p:extLst>
          </p:nvPr>
        </p:nvGraphicFramePr>
        <p:xfrm>
          <a:off x="2538388" y="5291867"/>
          <a:ext cx="6134733" cy="936104"/>
        </p:xfrm>
        <a:graphic>
          <a:graphicData uri="http://schemas.openxmlformats.org/presentationml/2006/ole">
            <mc:AlternateContent xmlns:mc="http://schemas.openxmlformats.org/markup-compatibility/2006">
              <mc:Choice xmlns:v="urn:schemas-microsoft-com:vml" Requires="v">
                <p:oleObj spid="_x0000_s52333" name="公式" r:id="rId9" imgW="2933700" imgH="444500" progId="Equation.3">
                  <p:embed/>
                </p:oleObj>
              </mc:Choice>
              <mc:Fallback>
                <p:oleObj name="公式" r:id="rId9" imgW="2933700" imgH="444500" progId="Equation.3">
                  <p:embed/>
                  <p:pic>
                    <p:nvPicPr>
                      <p:cNvPr id="5"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8388" y="5291867"/>
                        <a:ext cx="6134733" cy="936104"/>
                      </a:xfrm>
                      <a:prstGeom prst="rect">
                        <a:avLst/>
                      </a:prstGeom>
                      <a:noFill/>
                    </p:spPr>
                  </p:pic>
                </p:oleObj>
              </mc:Fallback>
            </mc:AlternateContent>
          </a:graphicData>
        </a:graphic>
      </p:graphicFrame>
    </p:spTree>
    <p:extLst>
      <p:ext uri="{BB962C8B-B14F-4D97-AF65-F5344CB8AC3E}">
        <p14:creationId xmlns:p14="http://schemas.microsoft.com/office/powerpoint/2010/main" val="40222941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53</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dirty="0"/>
              <a:t>熵</a:t>
            </a:r>
            <a:endParaRPr lang="zh-CN" altLang="en-US" sz="2800" b="1"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53320"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53321"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4" name="内容占位符 2">
                <a:extLst>
                  <a:ext uri="{FF2B5EF4-FFF2-40B4-BE49-F238E27FC236}">
                    <a16:creationId xmlns:a16="http://schemas.microsoft.com/office/drawing/2014/main" id="{B34C4C1C-C41E-4763-A051-A73FE2C04EB4}"/>
                  </a:ext>
                </a:extLst>
              </p:cNvPr>
              <p:cNvSpPr>
                <a:spLocks noGrp="1"/>
              </p:cNvSpPr>
              <p:nvPr>
                <p:ph idx="1"/>
              </p:nvPr>
            </p:nvSpPr>
            <p:spPr>
              <a:xfrm>
                <a:off x="534670" y="1547241"/>
                <a:ext cx="9624060" cy="4990084"/>
              </a:xfrm>
            </p:spPr>
            <p:txBody>
              <a:bodyPr>
                <a:normAutofit/>
              </a:bodyPr>
              <a:lstStyle/>
              <a:p>
                <a:pPr>
                  <a:spcBef>
                    <a:spcPts val="1800"/>
                  </a:spcBef>
                </a:pPr>
                <a:r>
                  <a:rPr lang="zh-CN" altLang="en-US" sz="2000" dirty="0">
                    <a:latin typeface="Times New Roman" panose="02020603050405020304" pitchFamily="18" charset="0"/>
                  </a:rPr>
                  <a:t>熵的</a:t>
                </a:r>
                <a:r>
                  <a:rPr lang="zh-CN" altLang="en-US" sz="2000" dirty="0">
                    <a:solidFill>
                      <a:srgbClr val="FF0000"/>
                    </a:solidFill>
                    <a:latin typeface="Times New Roman" panose="02020603050405020304" pitchFamily="18" charset="0"/>
                  </a:rPr>
                  <a:t>理论解释</a:t>
                </a:r>
                <a:r>
                  <a:rPr lang="zh-CN" altLang="en-US" sz="2000" dirty="0">
                    <a:latin typeface="Times New Roman" panose="02020603050405020304" pitchFamily="18" charset="0"/>
                  </a:rPr>
                  <a:t>：</a:t>
                </a:r>
                <a:endParaRPr lang="en-US" altLang="zh-CN" sz="2000" dirty="0">
                  <a:latin typeface="Times New Roman" panose="02020603050405020304" pitchFamily="18" charset="0"/>
                </a:endParaRPr>
              </a:p>
              <a:p>
                <a:pPr>
                  <a:spcBef>
                    <a:spcPts val="1800"/>
                  </a:spcBef>
                </a:pPr>
                <a:r>
                  <a:rPr lang="zh-CN" altLang="en-US" sz="2000" dirty="0">
                    <a:latin typeface="Times New Roman" panose="02020603050405020304" pitchFamily="18" charset="0"/>
                  </a:rPr>
                  <a:t>设</a:t>
                </a:r>
                <a:r>
                  <a:rPr lang="en-US" altLang="zh-CN" sz="2000" dirty="0">
                    <a:latin typeface="Times New Roman" panose="02020603050405020304" pitchFamily="18" charset="0"/>
                  </a:rPr>
                  <a:t>X</a:t>
                </a:r>
                <a:r>
                  <a:rPr lang="zh-CN" altLang="en-US" sz="2000" dirty="0">
                    <a:latin typeface="Times New Roman" panose="02020603050405020304" pitchFamily="18" charset="0"/>
                  </a:rPr>
                  <a:t>是一个取有限个的离散随机变量，其概率分布为：</a:t>
                </a:r>
                <a:endParaRPr lang="en-US" altLang="zh-CN" sz="2000" dirty="0">
                  <a:latin typeface="Times New Roman" panose="02020603050405020304" pitchFamily="18" charset="0"/>
                </a:endParaRPr>
              </a:p>
              <a:p>
                <a:pPr marL="0" indent="0">
                  <a:spcBef>
                    <a:spcPts val="1800"/>
                  </a:spcBef>
                  <a:buNone/>
                </a:pPr>
                <a:r>
                  <a:rPr lang="en-US" altLang="zh-CN" sz="2000" dirty="0">
                    <a:latin typeface="Times New Roman" panose="02020603050405020304" pitchFamily="18" charset="0"/>
                  </a:rPr>
                  <a:t>	</a:t>
                </a:r>
                <a14:m>
                  <m:oMath xmlns:m="http://schemas.openxmlformats.org/officeDocument/2006/math">
                    <m:r>
                      <a:rPr lang="en-US" altLang="zh-CN" sz="2000" b="0" i="1" smtClean="0">
                        <a:latin typeface="Cambria Math" panose="02040503050406030204" pitchFamily="18" charset="0"/>
                      </a:rPr>
                      <m:t>𝑃</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𝑋</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e>
                    </m:d>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𝑝</m:t>
                        </m:r>
                      </m:e>
                      <m:sub>
                        <m:r>
                          <a:rPr lang="en-US" altLang="zh-CN" sz="2000" b="0" i="1" smtClean="0">
                            <a:latin typeface="Cambria Math" panose="02040503050406030204" pitchFamily="18" charset="0"/>
                          </a:rPr>
                          <m:t>𝑖</m:t>
                        </m:r>
                      </m:sub>
                    </m:sSub>
                  </m:oMath>
                </a14:m>
                <a:r>
                  <a:rPr lang="zh-CN" altLang="en-US" sz="2000" dirty="0">
                    <a:latin typeface="Times New Roman" panose="02020603050405020304" pitchFamily="18" charset="0"/>
                  </a:rPr>
                  <a:t>，</a:t>
                </a:r>
                <a:r>
                  <a:rPr lang="en-US" altLang="zh-CN" sz="2000" dirty="0" err="1">
                    <a:latin typeface="Times New Roman" panose="02020603050405020304" pitchFamily="18" charset="0"/>
                  </a:rPr>
                  <a:t>i</a:t>
                </a:r>
                <a:r>
                  <a:rPr lang="en-US" altLang="zh-CN" sz="2000" dirty="0">
                    <a:latin typeface="Times New Roman" panose="02020603050405020304" pitchFamily="18" charset="0"/>
                  </a:rPr>
                  <a:t>=1,2,…,n</a:t>
                </a:r>
              </a:p>
              <a:p>
                <a:pPr>
                  <a:spcBef>
                    <a:spcPts val="1800"/>
                  </a:spcBef>
                </a:pPr>
                <a:endParaRPr lang="en-US" altLang="zh-CN" sz="2000" dirty="0" smtClean="0">
                  <a:latin typeface="Times New Roman" panose="02020603050405020304" pitchFamily="18" charset="0"/>
                </a:endParaRPr>
              </a:p>
              <a:p>
                <a:pPr>
                  <a:spcBef>
                    <a:spcPts val="1800"/>
                  </a:spcBef>
                </a:pPr>
                <a:r>
                  <a:rPr lang="zh-CN" altLang="en-US" sz="2000" dirty="0" smtClean="0">
                    <a:latin typeface="Times New Roman" panose="02020603050405020304" pitchFamily="18" charset="0"/>
                  </a:rPr>
                  <a:t>随机变量</a:t>
                </a:r>
                <a:r>
                  <a:rPr lang="en-US" altLang="zh-CN" sz="2000" dirty="0">
                    <a:latin typeface="Times New Roman" panose="02020603050405020304" pitchFamily="18" charset="0"/>
                  </a:rPr>
                  <a:t>X</a:t>
                </a:r>
                <a:r>
                  <a:rPr lang="zh-CN" altLang="en-US" sz="2000" dirty="0">
                    <a:latin typeface="Times New Roman" panose="02020603050405020304" pitchFamily="18" charset="0"/>
                  </a:rPr>
                  <a:t>的熵定义为：</a:t>
                </a:r>
                <a:endParaRPr lang="en-US" altLang="zh-CN" sz="2000" dirty="0">
                  <a:latin typeface="Times New Roman" panose="02020603050405020304" pitchFamily="18" charset="0"/>
                </a:endParaRPr>
              </a:p>
              <a:p>
                <a:pPr marL="0" indent="0">
                  <a:spcBef>
                    <a:spcPts val="1800"/>
                  </a:spcBef>
                  <a:buNone/>
                </a:pPr>
                <a:r>
                  <a:rPr lang="en-US" altLang="zh-CN" sz="2000" dirty="0">
                    <a:latin typeface="Times New Roman" panose="02020603050405020304" pitchFamily="18" charset="0"/>
                  </a:rPr>
                  <a:t>	</a:t>
                </a:r>
                <a14:m>
                  <m:oMath xmlns:m="http://schemas.openxmlformats.org/officeDocument/2006/math">
                    <m:r>
                      <a:rPr lang="en-US" altLang="zh-CN" sz="2000" b="0" i="1" smtClean="0">
                        <a:latin typeface="Cambria Math" panose="02040503050406030204" pitchFamily="18" charset="0"/>
                      </a:rPr>
                      <m:t>𝐻</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𝑋</m:t>
                        </m:r>
                      </m:e>
                    </m:d>
                    <m:r>
                      <a:rPr lang="en-US" altLang="zh-CN" sz="2000" b="0" i="1" smtClean="0">
                        <a:latin typeface="Cambria Math" panose="02040503050406030204" pitchFamily="18" charset="0"/>
                      </a:rPr>
                      <m:t>=−</m:t>
                    </m:r>
                    <m:nary>
                      <m:naryPr>
                        <m:chr m:val="∑"/>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𝑛</m:t>
                        </m:r>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𝑝</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𝑙𝑜𝑔</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𝑝</m:t>
                            </m:r>
                          </m:e>
                          <m:sub>
                            <m:r>
                              <a:rPr lang="en-US" altLang="zh-CN" sz="2000" b="0" i="1" smtClean="0">
                                <a:latin typeface="Cambria Math" panose="02040503050406030204" pitchFamily="18" charset="0"/>
                              </a:rPr>
                              <m:t>𝑖</m:t>
                            </m:r>
                          </m:sub>
                        </m:sSub>
                      </m:e>
                    </m:nary>
                  </m:oMath>
                </a14:m>
                <a:endParaRPr lang="en-US" altLang="zh-CN" sz="2000" dirty="0">
                  <a:latin typeface="Times New Roman" panose="02020603050405020304" pitchFamily="18" charset="0"/>
                </a:endParaRPr>
              </a:p>
              <a:p>
                <a:pPr>
                  <a:spcBef>
                    <a:spcPts val="1800"/>
                  </a:spcBef>
                </a:pPr>
                <a:endParaRPr lang="en-US" altLang="zh-CN" sz="2000" dirty="0" smtClean="0">
                  <a:latin typeface="Times New Roman" panose="02020603050405020304" pitchFamily="18" charset="0"/>
                </a:endParaRPr>
              </a:p>
              <a:p>
                <a:pPr>
                  <a:spcBef>
                    <a:spcPts val="1800"/>
                  </a:spcBef>
                </a:pPr>
                <a:r>
                  <a:rPr lang="zh-CN" altLang="en-US" sz="2000" dirty="0" smtClean="0">
                    <a:latin typeface="Times New Roman" panose="02020603050405020304" pitchFamily="18" charset="0"/>
                  </a:rPr>
                  <a:t>对数</a:t>
                </a:r>
                <a:r>
                  <a:rPr lang="zh-CN" altLang="en-US" sz="2000" dirty="0">
                    <a:latin typeface="Times New Roman" panose="02020603050405020304" pitchFamily="18" charset="0"/>
                  </a:rPr>
                  <a:t>以</a:t>
                </a:r>
                <a:r>
                  <a:rPr lang="en-US" altLang="zh-CN" sz="2000" dirty="0">
                    <a:latin typeface="Times New Roman" panose="02020603050405020304" pitchFamily="18" charset="0"/>
                  </a:rPr>
                  <a:t>2</a:t>
                </a:r>
                <a:r>
                  <a:rPr lang="zh-CN" altLang="en-US" sz="2000" dirty="0">
                    <a:latin typeface="Times New Roman" panose="02020603050405020304" pitchFamily="18" charset="0"/>
                  </a:rPr>
                  <a:t>为底或以</a:t>
                </a:r>
                <a:r>
                  <a:rPr lang="en-US" altLang="zh-CN" sz="2000" dirty="0">
                    <a:latin typeface="Times New Roman" panose="02020603050405020304" pitchFamily="18" charset="0"/>
                  </a:rPr>
                  <a:t>e</a:t>
                </a:r>
                <a:r>
                  <a:rPr lang="zh-CN" altLang="en-US" sz="2000" dirty="0">
                    <a:latin typeface="Times New Roman" panose="02020603050405020304" pitchFamily="18" charset="0"/>
                  </a:rPr>
                  <a:t>为底（自然对数），这时熵的单位分别称作比特（</a:t>
                </a:r>
                <a:r>
                  <a:rPr lang="en-US" altLang="zh-CN" sz="2000" dirty="0">
                    <a:latin typeface="Times New Roman" panose="02020603050405020304" pitchFamily="18" charset="0"/>
                  </a:rPr>
                  <a:t>bit</a:t>
                </a:r>
                <a:r>
                  <a:rPr lang="zh-CN" altLang="en-US" sz="2000" dirty="0">
                    <a:latin typeface="Times New Roman" panose="02020603050405020304" pitchFamily="18" charset="0"/>
                  </a:rPr>
                  <a:t>）或纳特（</a:t>
                </a:r>
                <a:r>
                  <a:rPr lang="en-US" altLang="zh-CN" sz="2000" dirty="0" err="1">
                    <a:latin typeface="Times New Roman" panose="02020603050405020304" pitchFamily="18" charset="0"/>
                  </a:rPr>
                  <a:t>nat</a:t>
                </a:r>
                <a:r>
                  <a:rPr lang="zh-CN" altLang="en-US" sz="2000" dirty="0">
                    <a:latin typeface="Times New Roman" panose="02020603050405020304" pitchFamily="18" charset="0"/>
                  </a:rPr>
                  <a:t>），熵只依赖于</a:t>
                </a:r>
                <a:r>
                  <a:rPr lang="en-US" altLang="zh-CN" sz="2000" dirty="0">
                    <a:latin typeface="Times New Roman" panose="02020603050405020304" pitchFamily="18" charset="0"/>
                  </a:rPr>
                  <a:t>X</a:t>
                </a:r>
                <a:r>
                  <a:rPr lang="zh-CN" altLang="en-US" sz="2000" dirty="0">
                    <a:latin typeface="Times New Roman" panose="02020603050405020304" pitchFamily="18" charset="0"/>
                  </a:rPr>
                  <a:t>的分布，与</a:t>
                </a:r>
                <a:r>
                  <a:rPr lang="en-US" altLang="zh-CN" sz="2000" dirty="0">
                    <a:latin typeface="Times New Roman" panose="02020603050405020304" pitchFamily="18" charset="0"/>
                  </a:rPr>
                  <a:t>X</a:t>
                </a:r>
                <a:r>
                  <a:rPr lang="zh-CN" altLang="en-US" sz="2000" dirty="0">
                    <a:latin typeface="Times New Roman" panose="02020603050405020304" pitchFamily="18" charset="0"/>
                  </a:rPr>
                  <a:t>的取值无关。</a:t>
                </a:r>
                <a:endParaRPr lang="en-US" altLang="zh-CN" sz="2000" dirty="0">
                  <a:latin typeface="Times New Roman" panose="02020603050405020304" pitchFamily="18" charset="0"/>
                </a:endParaRPr>
              </a:p>
              <a:p>
                <a:pPr marL="0" indent="0">
                  <a:spcBef>
                    <a:spcPts val="1800"/>
                  </a:spcBef>
                  <a:buNone/>
                </a:pPr>
                <a:r>
                  <a:rPr lang="en-US" altLang="zh-CN" sz="2000" dirty="0">
                    <a:latin typeface="Times New Roman" panose="02020603050405020304" pitchFamily="18" charset="0"/>
                  </a:rPr>
                  <a:t>	</a:t>
                </a:r>
                <a14:m>
                  <m:oMath xmlns:m="http://schemas.openxmlformats.org/officeDocument/2006/math">
                    <m:r>
                      <a:rPr lang="en-US" altLang="zh-CN" sz="2000" b="0" i="1" smtClean="0">
                        <a:latin typeface="Cambria Math" panose="02040503050406030204" pitchFamily="18" charset="0"/>
                      </a:rPr>
                      <m:t>𝐻</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𝑝</m:t>
                        </m:r>
                      </m:e>
                    </m:d>
                    <m:r>
                      <a:rPr lang="en-US" altLang="zh-CN" sz="2000" b="0" i="1" smtClean="0">
                        <a:latin typeface="Cambria Math" panose="02040503050406030204" pitchFamily="18" charset="0"/>
                      </a:rPr>
                      <m:t>=−</m:t>
                    </m:r>
                    <m:nary>
                      <m:naryPr>
                        <m:chr m:val="∑"/>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𝑛</m:t>
                        </m:r>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𝑝</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𝑙𝑜𝑔</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𝑝</m:t>
                            </m:r>
                          </m:e>
                          <m:sub>
                            <m:r>
                              <a:rPr lang="en-US" altLang="zh-CN" sz="2000" b="0" i="1" smtClean="0">
                                <a:latin typeface="Cambria Math" panose="02040503050406030204" pitchFamily="18" charset="0"/>
                              </a:rPr>
                              <m:t>𝑖</m:t>
                            </m:r>
                          </m:sub>
                        </m:sSub>
                      </m:e>
                    </m:nary>
                  </m:oMath>
                </a14:m>
                <a:endParaRPr lang="en-US" altLang="zh-CN" sz="2000" dirty="0">
                  <a:latin typeface="Times New Roman" panose="02020603050405020304" pitchFamily="18" charset="0"/>
                </a:endParaRPr>
              </a:p>
            </p:txBody>
          </p:sp>
        </mc:Choice>
        <mc:Fallback xmlns="">
          <p:sp>
            <p:nvSpPr>
              <p:cNvPr id="14" name="内容占位符 2">
                <a:extLst>
                  <a:ext uri="{FF2B5EF4-FFF2-40B4-BE49-F238E27FC236}">
                    <a16:creationId xmlns:a16="http://schemas.microsoft.com/office/drawing/2014/main" id="{B34C4C1C-C41E-4763-A051-A73FE2C04EB4}"/>
                  </a:ext>
                </a:extLst>
              </p:cNvPr>
              <p:cNvSpPr>
                <a:spLocks noGrp="1" noRot="1" noChangeAspect="1" noMove="1" noResize="1" noEditPoints="1" noAdjustHandles="1" noChangeArrowheads="1" noChangeShapeType="1" noTextEdit="1"/>
              </p:cNvSpPr>
              <p:nvPr>
                <p:ph idx="1"/>
              </p:nvPr>
            </p:nvSpPr>
            <p:spPr>
              <a:xfrm>
                <a:off x="534670" y="1547241"/>
                <a:ext cx="9624060" cy="4990084"/>
              </a:xfrm>
              <a:blipFill>
                <a:blip r:embed="rId8"/>
                <a:stretch>
                  <a:fillRect l="-444" t="-856" b="-146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347199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54</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dirty="0"/>
              <a:t>熵</a:t>
            </a:r>
            <a:endParaRPr lang="zh-CN" altLang="en-US" sz="2800" b="1"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54344"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54345"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1" name="内容占位符 2">
                <a:extLst>
                  <a:ext uri="{FF2B5EF4-FFF2-40B4-BE49-F238E27FC236}">
                    <a16:creationId xmlns:a16="http://schemas.microsoft.com/office/drawing/2014/main" id="{B34C4C1C-C41E-4763-A051-A73FE2C04EB4}"/>
                  </a:ext>
                </a:extLst>
              </p:cNvPr>
              <p:cNvSpPr>
                <a:spLocks noGrp="1"/>
              </p:cNvSpPr>
              <p:nvPr>
                <p:ph idx="1"/>
              </p:nvPr>
            </p:nvSpPr>
            <p:spPr>
              <a:xfrm>
                <a:off x="337654" y="1673352"/>
                <a:ext cx="10889223" cy="5290087"/>
              </a:xfrm>
            </p:spPr>
            <p:txBody>
              <a:bodyPr>
                <a:normAutofit/>
              </a:bodyPr>
              <a:lstStyle/>
              <a:p>
                <a:pPr>
                  <a:spcBef>
                    <a:spcPts val="1800"/>
                  </a:spcBef>
                </a:pPr>
                <a:r>
                  <a:rPr lang="zh-CN" altLang="en-US" sz="2000" dirty="0">
                    <a:latin typeface="Times New Roman" panose="02020603050405020304" pitchFamily="18" charset="0"/>
                  </a:rPr>
                  <a:t>熵的</a:t>
                </a:r>
                <a:r>
                  <a:rPr lang="zh-CN" altLang="en-US" sz="2000" dirty="0">
                    <a:solidFill>
                      <a:srgbClr val="FF0000"/>
                    </a:solidFill>
                    <a:latin typeface="Times New Roman" panose="02020603050405020304" pitchFamily="18" charset="0"/>
                  </a:rPr>
                  <a:t>理论解释</a:t>
                </a:r>
                <a:r>
                  <a:rPr lang="zh-CN" altLang="en-US" sz="2000" dirty="0">
                    <a:latin typeface="Times New Roman" panose="02020603050405020304" pitchFamily="18" charset="0"/>
                  </a:rPr>
                  <a:t>：</a:t>
                </a:r>
                <a:endParaRPr lang="en-US" altLang="zh-CN" sz="2000" dirty="0">
                  <a:latin typeface="Times New Roman" panose="02020603050405020304" pitchFamily="18" charset="0"/>
                </a:endParaRPr>
              </a:p>
              <a:p>
                <a:pPr>
                  <a:spcBef>
                    <a:spcPts val="1800"/>
                  </a:spcBef>
                </a:pPr>
                <a:r>
                  <a:rPr lang="zh-CN" altLang="en-US" sz="2000" dirty="0">
                    <a:latin typeface="Times New Roman" panose="02020603050405020304" pitchFamily="18" charset="0"/>
                  </a:rPr>
                  <a:t>熵越大，随机变量的不确定性越大。</a:t>
                </a:r>
                <a:endParaRPr lang="en-US" altLang="zh-CN" sz="2000" dirty="0">
                  <a:latin typeface="Times New Roman" panose="02020603050405020304" pitchFamily="18" charset="0"/>
                </a:endParaRPr>
              </a:p>
              <a:p>
                <a:pPr marL="0" indent="0">
                  <a:spcBef>
                    <a:spcPts val="1800"/>
                  </a:spcBef>
                  <a:buNone/>
                </a:pPr>
                <a:r>
                  <a:rPr lang="en-US" altLang="zh-CN" sz="2000" dirty="0">
                    <a:latin typeface="Times New Roman" panose="02020603050405020304" pitchFamily="18" charset="0"/>
                  </a:rPr>
                  <a:t>	</a:t>
                </a:r>
                <a14:m>
                  <m:oMath xmlns:m="http://schemas.openxmlformats.org/officeDocument/2006/math">
                    <m:r>
                      <a:rPr lang="en-US" altLang="zh-CN" sz="2000" b="0" i="1" smtClean="0">
                        <a:latin typeface="Cambria Math" panose="02040503050406030204" pitchFamily="18" charset="0"/>
                      </a:rPr>
                      <m:t>0≤</m:t>
                    </m:r>
                    <m:r>
                      <a:rPr lang="en-US" altLang="zh-CN" sz="2000" b="0" i="1" smtClean="0">
                        <a:latin typeface="Cambria Math" panose="02040503050406030204" pitchFamily="18" charset="0"/>
                      </a:rPr>
                      <m:t>𝐻</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𝑝</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𝑙𝑜𝑔𝑛</m:t>
                    </m:r>
                  </m:oMath>
                </a14:m>
                <a:endParaRPr lang="en-US" altLang="zh-CN" sz="2000" dirty="0">
                  <a:latin typeface="Times New Roman" panose="02020603050405020304" pitchFamily="18" charset="0"/>
                </a:endParaRPr>
              </a:p>
              <a:p>
                <a:pPr>
                  <a:spcBef>
                    <a:spcPts val="1800"/>
                  </a:spcBef>
                </a:pPr>
                <a:r>
                  <a:rPr lang="zh-CN" altLang="en-US" sz="2000" dirty="0">
                    <a:latin typeface="Times New Roman" panose="02020603050405020304" pitchFamily="18" charset="0"/>
                  </a:rPr>
                  <a:t>熵：</a:t>
                </a:r>
                <a:endParaRPr lang="en-US" altLang="zh-CN" sz="2000" dirty="0">
                  <a:latin typeface="Times New Roman" panose="02020603050405020304" pitchFamily="18" charset="0"/>
                </a:endParaRPr>
              </a:p>
              <a:p>
                <a:pPr marL="0" indent="0">
                  <a:spcBef>
                    <a:spcPts val="1800"/>
                  </a:spcBef>
                  <a:buNone/>
                </a:pPr>
                <a:r>
                  <a:rPr lang="en-US" altLang="zh-CN" sz="2000" dirty="0">
                    <a:latin typeface="Times New Roman" panose="02020603050405020304" pitchFamily="18" charset="0"/>
                  </a:rPr>
                  <a:t>	</a:t>
                </a:r>
                <a14:m>
                  <m:oMath xmlns:m="http://schemas.openxmlformats.org/officeDocument/2006/math">
                    <m:r>
                      <a:rPr lang="en-US" altLang="zh-CN" sz="2000" b="0" i="1" smtClean="0">
                        <a:latin typeface="Cambria Math" panose="02040503050406030204" pitchFamily="18" charset="0"/>
                      </a:rPr>
                      <m:t>𝐻</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𝑝</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𝑙𝑜</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𝑔</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 −</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𝑝</m:t>
                        </m:r>
                      </m:e>
                    </m:d>
                    <m:func>
                      <m:funcPr>
                        <m:ctrlPr>
                          <a:rPr lang="en-US" altLang="zh-CN" sz="2000" b="0" i="1" smtClean="0">
                            <a:latin typeface="Cambria Math" panose="02040503050406030204" pitchFamily="18" charset="0"/>
                          </a:rPr>
                        </m:ctrlPr>
                      </m:funcPr>
                      <m:fName>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log</m:t>
                            </m:r>
                          </m:e>
                          <m:sub>
                            <m:r>
                              <a:rPr lang="en-US" altLang="zh-CN" sz="2000" b="0" i="1" smtClean="0">
                                <a:latin typeface="Cambria Math" panose="02040503050406030204" pitchFamily="18" charset="0"/>
                              </a:rPr>
                              <m:t>2</m:t>
                            </m:r>
                          </m:sub>
                        </m:sSub>
                      </m:fName>
                      <m:e>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e>
                    </m:func>
                  </m:oMath>
                </a14:m>
                <a:endParaRPr lang="en-US" altLang="zh-CN" sz="2000" dirty="0">
                  <a:latin typeface="Times New Roman" panose="02020603050405020304" pitchFamily="18" charset="0"/>
                </a:endParaRPr>
              </a:p>
              <a:p>
                <a:pPr>
                  <a:spcBef>
                    <a:spcPts val="1800"/>
                  </a:spcBef>
                </a:pPr>
                <a:r>
                  <a:rPr lang="zh-CN" altLang="en-US" sz="2000" dirty="0">
                    <a:latin typeface="Times New Roman" panose="02020603050405020304" pitchFamily="18" charset="0"/>
                  </a:rPr>
                  <a:t>分布为伯努利分布时，即</a:t>
                </a:r>
                <a:r>
                  <a:rPr lang="en-US" altLang="zh-CN" sz="2000" dirty="0">
                    <a:latin typeface="Times New Roman" panose="02020603050405020304" pitchFamily="18" charset="0"/>
                  </a:rPr>
                  <a:t>0-1</a:t>
                </a:r>
                <a:r>
                  <a:rPr lang="zh-CN" altLang="en-US" sz="2000" dirty="0">
                    <a:latin typeface="Times New Roman" panose="02020603050405020304" pitchFamily="18" charset="0"/>
                  </a:rPr>
                  <a:t>分布时，熵与概率的关系。</a:t>
                </a:r>
                <a:r>
                  <a:rPr lang="zh-CN" altLang="en-US" sz="2000" b="1" dirty="0">
                    <a:latin typeface="Times New Roman" panose="02020603050405020304" pitchFamily="18" charset="0"/>
                  </a:rPr>
                  <a:t>当</a:t>
                </a:r>
                <a:r>
                  <a:rPr lang="en-US" altLang="zh-CN" sz="2000" b="1" dirty="0">
                    <a:latin typeface="Times New Roman" panose="02020603050405020304" pitchFamily="18" charset="0"/>
                  </a:rPr>
                  <a:t>p=0</a:t>
                </a:r>
                <a:r>
                  <a:rPr lang="zh-CN" altLang="en-US" sz="2000" b="1" dirty="0" smtClean="0">
                    <a:latin typeface="Times New Roman" panose="02020603050405020304" pitchFamily="18" charset="0"/>
                  </a:rPr>
                  <a:t>或</a:t>
                </a:r>
                <a:r>
                  <a:rPr lang="en-US" altLang="zh-CN" sz="2000" b="1" dirty="0" smtClean="0">
                    <a:latin typeface="Times New Roman" panose="02020603050405020304" pitchFamily="18" charset="0"/>
                  </a:rPr>
                  <a:t>p=1</a:t>
                </a:r>
                <a:r>
                  <a:rPr lang="zh-CN" altLang="en-US" sz="2000" b="1" dirty="0">
                    <a:latin typeface="Times New Roman" panose="02020603050405020304" pitchFamily="18" charset="0"/>
                  </a:rPr>
                  <a:t>时，</a:t>
                </a:r>
                <a:r>
                  <a:rPr lang="en-US" altLang="zh-CN" sz="2000" b="1" dirty="0">
                    <a:latin typeface="Times New Roman" panose="02020603050405020304" pitchFamily="18" charset="0"/>
                  </a:rPr>
                  <a:t>H(p)=0</a:t>
                </a:r>
                <a:r>
                  <a:rPr lang="zh-CN" altLang="en-US" sz="2000" b="1" dirty="0">
                    <a:latin typeface="Times New Roman" panose="02020603050405020304" pitchFamily="18" charset="0"/>
                  </a:rPr>
                  <a:t>，随机变量完全没有不确定性。当</a:t>
                </a:r>
                <a:r>
                  <a:rPr lang="en-US" altLang="zh-CN" sz="2000" b="1" dirty="0">
                    <a:latin typeface="Times New Roman" panose="02020603050405020304" pitchFamily="18" charset="0"/>
                  </a:rPr>
                  <a:t>p=0.5</a:t>
                </a:r>
                <a:r>
                  <a:rPr lang="zh-CN" altLang="en-US" sz="2000" b="1" dirty="0">
                    <a:latin typeface="Times New Roman" panose="02020603050405020304" pitchFamily="18" charset="0"/>
                  </a:rPr>
                  <a:t>时，熵取值最大，随机变量不确定性最大。</a:t>
                </a:r>
                <a:endParaRPr lang="en-US" altLang="zh-CN" sz="2000" b="1" dirty="0">
                  <a:latin typeface="Times New Roman" panose="02020603050405020304" pitchFamily="18" charset="0"/>
                </a:endParaRPr>
              </a:p>
              <a:p>
                <a:pPr marL="0" indent="0">
                  <a:spcBef>
                    <a:spcPts val="1800"/>
                  </a:spcBef>
                  <a:buNone/>
                </a:pPr>
                <a:endParaRPr lang="en-US" altLang="zh-CN" sz="2000" dirty="0">
                  <a:latin typeface="Times New Roman" panose="02020603050405020304" pitchFamily="18" charset="0"/>
                </a:endParaRPr>
              </a:p>
            </p:txBody>
          </p:sp>
        </mc:Choice>
        <mc:Fallback xmlns="">
          <p:sp>
            <p:nvSpPr>
              <p:cNvPr id="11" name="内容占位符 2">
                <a:extLst>
                  <a:ext uri="{FF2B5EF4-FFF2-40B4-BE49-F238E27FC236}">
                    <a16:creationId xmlns:a16="http://schemas.microsoft.com/office/drawing/2014/main" id="{B34C4C1C-C41E-4763-A051-A73FE2C04EB4}"/>
                  </a:ext>
                </a:extLst>
              </p:cNvPr>
              <p:cNvSpPr>
                <a:spLocks noGrp="1" noRot="1" noChangeAspect="1" noMove="1" noResize="1" noEditPoints="1" noAdjustHandles="1" noChangeArrowheads="1" noChangeShapeType="1" noTextEdit="1"/>
              </p:cNvSpPr>
              <p:nvPr>
                <p:ph idx="1"/>
              </p:nvPr>
            </p:nvSpPr>
            <p:spPr>
              <a:xfrm>
                <a:off x="337654" y="1673352"/>
                <a:ext cx="10889223" cy="5290087"/>
              </a:xfrm>
              <a:blipFill>
                <a:blip r:embed="rId8"/>
                <a:stretch>
                  <a:fillRect l="-336" t="-807"/>
                </a:stretch>
              </a:blipFill>
            </p:spPr>
            <p:txBody>
              <a:bodyPr/>
              <a:lstStyle/>
              <a:p>
                <a:r>
                  <a:rPr lang="zh-CN" altLang="en-US">
                    <a:noFill/>
                  </a:rPr>
                  <a:t> </a:t>
                </a:r>
              </a:p>
            </p:txBody>
          </p:sp>
        </mc:Fallback>
      </mc:AlternateContent>
      <p:pic>
        <p:nvPicPr>
          <p:cNvPr id="12" name="图片 11"/>
          <p:cNvPicPr>
            <a:picLocks noChangeAspect="1"/>
          </p:cNvPicPr>
          <p:nvPr/>
        </p:nvPicPr>
        <p:blipFill rotWithShape="1">
          <a:blip r:embed="rId9"/>
          <a:srcRect l="3002" b="2514"/>
          <a:stretch/>
        </p:blipFill>
        <p:spPr>
          <a:xfrm>
            <a:off x="8183351" y="1796180"/>
            <a:ext cx="2537751" cy="2208932"/>
          </a:xfrm>
          <a:prstGeom prst="rect">
            <a:avLst/>
          </a:prstGeom>
        </p:spPr>
      </p:pic>
    </p:spTree>
    <p:extLst>
      <p:ext uri="{BB962C8B-B14F-4D97-AF65-F5344CB8AC3E}">
        <p14:creationId xmlns:p14="http://schemas.microsoft.com/office/powerpoint/2010/main" val="28446725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55</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dirty="0"/>
              <a:t>熵</a:t>
            </a:r>
            <a:endParaRPr lang="zh-CN" altLang="en-US" sz="2800" b="1"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55368"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55369"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4" name="内容占位符 2">
                <a:extLst>
                  <a:ext uri="{FF2B5EF4-FFF2-40B4-BE49-F238E27FC236}">
                    <a16:creationId xmlns:a16="http://schemas.microsoft.com/office/drawing/2014/main" id="{B34C4C1C-C41E-4763-A051-A73FE2C04EB4}"/>
                  </a:ext>
                </a:extLst>
              </p:cNvPr>
              <p:cNvSpPr>
                <a:spLocks noGrp="1"/>
              </p:cNvSpPr>
              <p:nvPr>
                <p:ph idx="1"/>
              </p:nvPr>
            </p:nvSpPr>
            <p:spPr>
              <a:xfrm>
                <a:off x="534352" y="1652287"/>
                <a:ext cx="10457193" cy="3963002"/>
              </a:xfrm>
            </p:spPr>
            <p:txBody>
              <a:bodyPr>
                <a:noAutofit/>
              </a:bodyPr>
              <a:lstStyle/>
              <a:p>
                <a:pPr>
                  <a:spcBef>
                    <a:spcPts val="1800"/>
                  </a:spcBef>
                </a:pPr>
                <a:r>
                  <a:rPr lang="zh-CN" altLang="en-US" sz="2000" dirty="0">
                    <a:latin typeface="Times New Roman" panose="02020603050405020304" pitchFamily="18" charset="0"/>
                  </a:rPr>
                  <a:t>设有随机变量</a:t>
                </a:r>
                <a:r>
                  <a:rPr lang="en-US" altLang="zh-CN" sz="2000" dirty="0">
                    <a:latin typeface="Times New Roman" panose="02020603050405020304" pitchFamily="18" charset="0"/>
                  </a:rPr>
                  <a:t>(X, Y)</a:t>
                </a:r>
                <a:r>
                  <a:rPr lang="zh-CN" altLang="en-US" sz="2000" dirty="0">
                    <a:latin typeface="Times New Roman" panose="02020603050405020304" pitchFamily="18" charset="0"/>
                  </a:rPr>
                  <a:t>，其联合概率分布为：</a:t>
                </a:r>
                <a:endParaRPr lang="en-US" altLang="zh-CN" sz="2000" dirty="0">
                  <a:latin typeface="Times New Roman" panose="02020603050405020304" pitchFamily="18" charset="0"/>
                </a:endParaRPr>
              </a:p>
              <a:p>
                <a:pPr marL="0" indent="0">
                  <a:spcBef>
                    <a:spcPts val="1800"/>
                  </a:spcBef>
                  <a:buNone/>
                </a:pPr>
                <a:r>
                  <a:rPr lang="en-US" altLang="zh-CN" sz="2000" dirty="0">
                    <a:latin typeface="Times New Roman" panose="02020603050405020304" pitchFamily="18" charset="0"/>
                  </a:rPr>
                  <a:t>	</a:t>
                </a:r>
                <a14:m>
                  <m:oMath xmlns:m="http://schemas.openxmlformats.org/officeDocument/2006/math">
                    <m:r>
                      <a:rPr lang="en-US" altLang="zh-CN" sz="2000" b="0" i="1" smtClean="0">
                        <a:latin typeface="Cambria Math" panose="02040503050406030204" pitchFamily="18" charset="0"/>
                      </a:rPr>
                      <m:t>𝑃</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𝑋</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𝑌</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𝑖</m:t>
                            </m:r>
                          </m:sub>
                        </m:sSub>
                      </m:e>
                    </m:d>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𝑝</m:t>
                        </m:r>
                      </m:e>
                      <m:sub>
                        <m:r>
                          <a:rPr lang="en-US" altLang="zh-CN" sz="2000" b="0" i="1" smtClean="0">
                            <a:latin typeface="Cambria Math" panose="02040503050406030204" pitchFamily="18" charset="0"/>
                          </a:rPr>
                          <m:t>𝑖𝑗</m:t>
                        </m:r>
                      </m:sub>
                    </m:sSub>
                  </m:oMath>
                </a14:m>
                <a:r>
                  <a:rPr lang="zh-CN" altLang="en-US" sz="2000" dirty="0">
                    <a:latin typeface="Times New Roman" panose="02020603050405020304" pitchFamily="18" charset="0"/>
                  </a:rPr>
                  <a:t>，</a:t>
                </a:r>
                <a14:m>
                  <m:oMath xmlns:m="http://schemas.openxmlformats.org/officeDocument/2006/math">
                    <m:r>
                      <a:rPr lang="en-US" altLang="zh-CN" sz="2000" b="0" i="1" dirty="0" smtClean="0">
                        <a:latin typeface="Cambria Math" panose="02040503050406030204" pitchFamily="18" charset="0"/>
                      </a:rPr>
                      <m:t>𝑖</m:t>
                    </m:r>
                    <m:r>
                      <a:rPr lang="en-US" altLang="zh-CN" sz="2000" b="0" i="1" dirty="0" smtClean="0">
                        <a:latin typeface="Cambria Math" panose="02040503050406030204" pitchFamily="18" charset="0"/>
                      </a:rPr>
                      <m:t>=1, 2, …, </m:t>
                    </m:r>
                    <m:r>
                      <a:rPr lang="en-US" altLang="zh-CN" sz="2000" b="0" i="1" dirty="0" smtClean="0">
                        <a:latin typeface="Cambria Math" panose="02040503050406030204" pitchFamily="18" charset="0"/>
                      </a:rPr>
                      <m:t>𝑛</m:t>
                    </m:r>
                    <m:r>
                      <a:rPr lang="zh-CN" altLang="en-US" sz="2000" i="1" dirty="0">
                        <a:latin typeface="Cambria Math" panose="02040503050406030204" pitchFamily="18" charset="0"/>
                      </a:rPr>
                      <m:t>；</m:t>
                    </m:r>
                    <m:r>
                      <a:rPr lang="en-US" altLang="zh-CN" sz="2000" b="0" i="1" dirty="0" smtClean="0">
                        <a:latin typeface="Cambria Math" panose="02040503050406030204" pitchFamily="18" charset="0"/>
                      </a:rPr>
                      <m:t>𝑗</m:t>
                    </m:r>
                    <m:r>
                      <a:rPr lang="en-US" altLang="zh-CN" sz="2000" b="0" i="1" dirty="0" smtClean="0">
                        <a:latin typeface="Cambria Math" panose="02040503050406030204" pitchFamily="18" charset="0"/>
                      </a:rPr>
                      <m:t>=1, 2, ..</m:t>
                    </m:r>
                    <m:r>
                      <a:rPr lang="en-US" altLang="zh-CN" sz="2000" b="0" i="1" dirty="0" smtClean="0">
                        <a:latin typeface="Cambria Math" panose="02040503050406030204" pitchFamily="18" charset="0"/>
                      </a:rPr>
                      <m:t>𝑚</m:t>
                    </m:r>
                  </m:oMath>
                </a14:m>
                <a:endParaRPr lang="en-US" altLang="zh-CN" sz="2000" dirty="0">
                  <a:latin typeface="Times New Roman" panose="02020603050405020304" pitchFamily="18" charset="0"/>
                </a:endParaRPr>
              </a:p>
              <a:p>
                <a:pPr>
                  <a:spcBef>
                    <a:spcPts val="1800"/>
                  </a:spcBef>
                </a:pPr>
                <a:r>
                  <a:rPr lang="zh-CN" altLang="en-US" sz="2000" dirty="0" smtClean="0">
                    <a:latin typeface="Times New Roman" panose="02020603050405020304" pitchFamily="18" charset="0"/>
                  </a:rPr>
                  <a:t>条件熵</a:t>
                </a:r>
                <a:r>
                  <a:rPr lang="zh-CN" altLang="en-US" sz="2000" dirty="0">
                    <a:latin typeface="Times New Roman" panose="02020603050405020304" pitchFamily="18" charset="0"/>
                  </a:rPr>
                  <a:t>（</a:t>
                </a:r>
                <a:r>
                  <a:rPr lang="en-US" altLang="zh-CN" sz="2000" dirty="0">
                    <a:latin typeface="Times New Roman" panose="02020603050405020304" pitchFamily="18" charset="0"/>
                  </a:rPr>
                  <a:t>conditional entropy</a:t>
                </a:r>
                <a:r>
                  <a:rPr lang="zh-CN" altLang="en-US" sz="2000" dirty="0">
                    <a:latin typeface="Times New Roman" panose="02020603050405020304" pitchFamily="18" charset="0"/>
                  </a:rPr>
                  <a:t>）</a:t>
                </a:r>
                <a:r>
                  <a:rPr lang="en-US" altLang="zh-CN" sz="2000" dirty="0">
                    <a:latin typeface="Times New Roman" panose="02020603050405020304" pitchFamily="18" charset="0"/>
                  </a:rPr>
                  <a:t> </a:t>
                </a:r>
                <a14:m>
                  <m:oMath xmlns:m="http://schemas.openxmlformats.org/officeDocument/2006/math">
                    <m:r>
                      <a:rPr lang="en-US" altLang="zh-CN" sz="2000" b="0" i="1" smtClean="0">
                        <a:latin typeface="Cambria Math" panose="02040503050406030204" pitchFamily="18" charset="0"/>
                      </a:rPr>
                      <m:t>𝐻</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𝑌</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𝑋</m:t>
                    </m:r>
                    <m:r>
                      <a:rPr lang="en-US" altLang="zh-CN" sz="2000" b="0" i="1" smtClean="0">
                        <a:latin typeface="Cambria Math" panose="02040503050406030204" pitchFamily="18" charset="0"/>
                      </a:rPr>
                      <m:t>)</m:t>
                    </m:r>
                  </m:oMath>
                </a14:m>
                <a:r>
                  <a:rPr lang="zh-CN" altLang="en-US" sz="2000" dirty="0">
                    <a:latin typeface="Times New Roman" panose="02020603050405020304" pitchFamily="18" charset="0"/>
                  </a:rPr>
                  <a:t>：表示在已知随机变量</a:t>
                </a:r>
                <a:r>
                  <a:rPr lang="en-US" altLang="zh-CN" sz="2000" dirty="0">
                    <a:latin typeface="Times New Roman" panose="02020603050405020304" pitchFamily="18" charset="0"/>
                  </a:rPr>
                  <a:t>X</a:t>
                </a:r>
                <a:r>
                  <a:rPr lang="zh-CN" altLang="en-US" sz="2000" dirty="0">
                    <a:latin typeface="Times New Roman" panose="02020603050405020304" pitchFamily="18" charset="0"/>
                  </a:rPr>
                  <a:t>的条件下随机变量</a:t>
                </a:r>
                <a:r>
                  <a:rPr lang="en-US" altLang="zh-CN" sz="2000" dirty="0">
                    <a:latin typeface="Times New Roman" panose="02020603050405020304" pitchFamily="18" charset="0"/>
                  </a:rPr>
                  <a:t>Y</a:t>
                </a:r>
                <a:r>
                  <a:rPr lang="zh-CN" altLang="en-US" sz="2000" dirty="0">
                    <a:latin typeface="Times New Roman" panose="02020603050405020304" pitchFamily="18" charset="0"/>
                  </a:rPr>
                  <a:t>的不确定性，定义为</a:t>
                </a:r>
                <a:r>
                  <a:rPr lang="en-US" altLang="zh-CN" sz="2000" dirty="0">
                    <a:latin typeface="Times New Roman" panose="02020603050405020304" pitchFamily="18" charset="0"/>
                  </a:rPr>
                  <a:t>X</a:t>
                </a:r>
                <a:r>
                  <a:rPr lang="zh-CN" altLang="en-US" sz="2000" dirty="0">
                    <a:latin typeface="Times New Roman" panose="02020603050405020304" pitchFamily="18" charset="0"/>
                  </a:rPr>
                  <a:t>给定条件下</a:t>
                </a:r>
                <a:r>
                  <a:rPr lang="en-US" altLang="zh-CN" sz="2000" dirty="0">
                    <a:latin typeface="Times New Roman" panose="02020603050405020304" pitchFamily="18" charset="0"/>
                  </a:rPr>
                  <a:t>Y</a:t>
                </a:r>
                <a:r>
                  <a:rPr lang="zh-CN" altLang="en-US" sz="2000" dirty="0">
                    <a:latin typeface="Times New Roman" panose="02020603050405020304" pitchFamily="18" charset="0"/>
                  </a:rPr>
                  <a:t>的条件概率分布的熵对</a:t>
                </a:r>
                <a:r>
                  <a:rPr lang="en-US" altLang="zh-CN" sz="2000" dirty="0">
                    <a:latin typeface="Times New Roman" panose="02020603050405020304" pitchFamily="18" charset="0"/>
                  </a:rPr>
                  <a:t>X</a:t>
                </a:r>
                <a:r>
                  <a:rPr lang="zh-CN" altLang="en-US" sz="2000" dirty="0">
                    <a:latin typeface="Times New Roman" panose="02020603050405020304" pitchFamily="18" charset="0"/>
                  </a:rPr>
                  <a:t>的数学期望</a:t>
                </a:r>
                <a:endParaRPr lang="en-US" altLang="zh-CN" sz="2000" dirty="0">
                  <a:latin typeface="Times New Roman" panose="02020603050405020304" pitchFamily="18" charset="0"/>
                </a:endParaRPr>
              </a:p>
              <a:p>
                <a:pPr>
                  <a:spcBef>
                    <a:spcPts val="1800"/>
                  </a:spcBef>
                </a:pPr>
                <a14:m>
                  <m:oMath xmlns:m="http://schemas.openxmlformats.org/officeDocument/2006/math">
                    <m:r>
                      <a:rPr lang="en-US" altLang="zh-CN" sz="2000" b="0" i="1" smtClean="0">
                        <a:latin typeface="Cambria Math" panose="02040503050406030204" pitchFamily="18" charset="0"/>
                      </a:rPr>
                      <m:t>𝐻</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𝑌</m:t>
                        </m:r>
                      </m:e>
                      <m:e>
                        <m:r>
                          <m:rPr>
                            <m:sty m:val="p"/>
                          </m:rPr>
                          <a:rPr lang="en-US" altLang="zh-CN" sz="2000" b="0" i="0" smtClean="0">
                            <a:latin typeface="Cambria Math" panose="02040503050406030204" pitchFamily="18" charset="0"/>
                          </a:rPr>
                          <m:t>X</m:t>
                        </m:r>
                      </m:e>
                    </m:d>
                    <m:r>
                      <a:rPr lang="en-US" altLang="zh-CN" sz="2000" b="0" i="0" smtClean="0">
                        <a:latin typeface="Cambria Math" panose="02040503050406030204" pitchFamily="18" charset="0"/>
                      </a:rPr>
                      <m:t>=</m:t>
                    </m:r>
                    <m:nary>
                      <m:naryPr>
                        <m:chr m:val="∑"/>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𝑛</m:t>
                        </m:r>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𝑝</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𝐻</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𝑌</m:t>
                            </m:r>
                          </m:e>
                          <m:e>
                            <m:r>
                              <a:rPr lang="en-US" altLang="zh-CN" sz="2000" b="0" i="1" smtClean="0">
                                <a:latin typeface="Cambria Math" panose="02040503050406030204" pitchFamily="18" charset="0"/>
                              </a:rPr>
                              <m:t>𝑋</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e>
                        </m:d>
                      </m:e>
                    </m:nary>
                    <m:r>
                      <a:rPr lang="zh-CN" altLang="en-US" sz="2000" i="1">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𝑝</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𝑃</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𝑋</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e>
                    </m:d>
                    <m:r>
                      <a:rPr lang="zh-CN" altLang="en-US" sz="2000" i="1">
                        <a:latin typeface="Cambria Math" panose="02040503050406030204" pitchFamily="18" charset="0"/>
                      </a:rPr>
                      <m:t>，</m:t>
                    </m:r>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=1,2,..,</m:t>
                    </m:r>
                    <m:r>
                      <a:rPr lang="en-US" altLang="zh-CN" sz="2000" b="0" i="1" smtClean="0">
                        <a:latin typeface="Cambria Math" panose="02040503050406030204" pitchFamily="18" charset="0"/>
                      </a:rPr>
                      <m:t>𝑛</m:t>
                    </m:r>
                  </m:oMath>
                </a14:m>
                <a:endParaRPr lang="en-US" altLang="zh-CN" sz="2000" b="0" dirty="0">
                  <a:latin typeface="Times New Roman" panose="02020603050405020304" pitchFamily="18" charset="0"/>
                </a:endParaRPr>
              </a:p>
              <a:p>
                <a:pPr>
                  <a:spcBef>
                    <a:spcPts val="1800"/>
                  </a:spcBef>
                </a:pPr>
                <a:r>
                  <a:rPr lang="zh-CN" altLang="en-US" sz="2000" dirty="0" smtClean="0">
                    <a:latin typeface="Times New Roman" panose="02020603050405020304" pitchFamily="18" charset="0"/>
                  </a:rPr>
                  <a:t>当</a:t>
                </a:r>
                <a:r>
                  <a:rPr lang="zh-CN" altLang="en-US" sz="2000" dirty="0">
                    <a:latin typeface="Times New Roman" panose="02020603050405020304" pitchFamily="18" charset="0"/>
                  </a:rPr>
                  <a:t>熵和条件熵中的概率由数据估计（特别时极大似然估计）得到时，所对应的熵与条件熵分别为经验熵（</a:t>
                </a:r>
                <a:r>
                  <a:rPr lang="en-US" altLang="zh-CN" sz="2000" dirty="0">
                    <a:latin typeface="Times New Roman" panose="02020603050405020304" pitchFamily="18" charset="0"/>
                  </a:rPr>
                  <a:t>empirical entropy</a:t>
                </a:r>
                <a:r>
                  <a:rPr lang="zh-CN" altLang="en-US" sz="2000" dirty="0">
                    <a:latin typeface="Times New Roman" panose="02020603050405020304" pitchFamily="18" charset="0"/>
                  </a:rPr>
                  <a:t>）和 经验条件熵（</a:t>
                </a:r>
                <a:r>
                  <a:rPr lang="en-US" altLang="zh-CN" sz="2000" dirty="0">
                    <a:latin typeface="Times New Roman" panose="02020603050405020304" pitchFamily="18" charset="0"/>
                  </a:rPr>
                  <a:t>empirical conditional </a:t>
                </a:r>
                <a:r>
                  <a:rPr lang="en-US" altLang="zh-CN" sz="2000" dirty="0" err="1">
                    <a:latin typeface="Times New Roman" panose="02020603050405020304" pitchFamily="18" charset="0"/>
                  </a:rPr>
                  <a:t>entrop</a:t>
                </a:r>
                <a:r>
                  <a:rPr lang="zh-CN" altLang="en-US" sz="2000" dirty="0">
                    <a:latin typeface="Times New Roman" panose="02020603050405020304" pitchFamily="18" charset="0"/>
                  </a:rPr>
                  <a:t>）。此时，如果有</a:t>
                </a:r>
                <a:r>
                  <a:rPr lang="en-US" altLang="zh-CN" sz="2000" dirty="0">
                    <a:latin typeface="Times New Roman" panose="02020603050405020304" pitchFamily="18" charset="0"/>
                  </a:rPr>
                  <a:t>0</a:t>
                </a:r>
                <a:r>
                  <a:rPr lang="zh-CN" altLang="en-US" sz="2000" dirty="0">
                    <a:latin typeface="Times New Roman" panose="02020603050405020304" pitchFamily="18" charset="0"/>
                  </a:rPr>
                  <a:t>概率，令</a:t>
                </a:r>
                <a:r>
                  <a:rPr lang="en-US" altLang="zh-CN" sz="2000" dirty="0">
                    <a:latin typeface="Times New Roman" panose="02020603050405020304" pitchFamily="18" charset="0"/>
                  </a:rPr>
                  <a:t>0log0=0</a:t>
                </a:r>
                <a:r>
                  <a:rPr lang="zh-CN" altLang="en-US" sz="2000" dirty="0">
                    <a:latin typeface="Times New Roman" panose="02020603050405020304" pitchFamily="18" charset="0"/>
                  </a:rPr>
                  <a:t>。</a:t>
                </a:r>
                <a:endParaRPr lang="en-US" altLang="zh-CN" sz="2000" dirty="0">
                  <a:latin typeface="Times New Roman" panose="02020603050405020304" pitchFamily="18" charset="0"/>
                </a:endParaRPr>
              </a:p>
            </p:txBody>
          </p:sp>
        </mc:Choice>
        <mc:Fallback xmlns="">
          <p:sp>
            <p:nvSpPr>
              <p:cNvPr id="14" name="内容占位符 2">
                <a:extLst>
                  <a:ext uri="{FF2B5EF4-FFF2-40B4-BE49-F238E27FC236}">
                    <a16:creationId xmlns:a16="http://schemas.microsoft.com/office/drawing/2014/main" id="{B34C4C1C-C41E-4763-A051-A73FE2C04EB4}"/>
                  </a:ext>
                </a:extLst>
              </p:cNvPr>
              <p:cNvSpPr>
                <a:spLocks noGrp="1" noRot="1" noChangeAspect="1" noMove="1" noResize="1" noEditPoints="1" noAdjustHandles="1" noChangeArrowheads="1" noChangeShapeType="1" noTextEdit="1"/>
              </p:cNvSpPr>
              <p:nvPr>
                <p:ph idx="1"/>
              </p:nvPr>
            </p:nvSpPr>
            <p:spPr>
              <a:xfrm>
                <a:off x="534352" y="1652287"/>
                <a:ext cx="10457193" cy="3963002"/>
              </a:xfrm>
              <a:blipFill>
                <a:blip r:embed="rId8"/>
                <a:stretch>
                  <a:fillRect l="-408" t="-923" r="-3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665060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56</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dirty="0"/>
              <a:t>熵</a:t>
            </a:r>
            <a:endParaRPr lang="zh-CN" altLang="en-US" sz="2800" b="1"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56392"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56393"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2" name="内容占位符 2">
                <a:extLst>
                  <a:ext uri="{FF2B5EF4-FFF2-40B4-BE49-F238E27FC236}">
                    <a16:creationId xmlns:a16="http://schemas.microsoft.com/office/drawing/2014/main" id="{B34C4C1C-C41E-4763-A051-A73FE2C04EB4}"/>
                  </a:ext>
                </a:extLst>
              </p:cNvPr>
              <p:cNvSpPr>
                <a:spLocks noGrp="1"/>
              </p:cNvSpPr>
              <p:nvPr>
                <p:ph idx="1"/>
              </p:nvPr>
            </p:nvSpPr>
            <p:spPr>
              <a:xfrm>
                <a:off x="541563" y="1627399"/>
                <a:ext cx="10089957" cy="4394575"/>
              </a:xfrm>
            </p:spPr>
            <p:txBody>
              <a:bodyPr>
                <a:noAutofit/>
              </a:bodyPr>
              <a:lstStyle/>
              <a:p>
                <a:pPr>
                  <a:spcBef>
                    <a:spcPts val="1800"/>
                  </a:spcBef>
                </a:pPr>
                <a:r>
                  <a:rPr lang="zh-CN" altLang="en-US" sz="2000" b="1" dirty="0">
                    <a:latin typeface="Times New Roman" panose="02020603050405020304" pitchFamily="18" charset="0"/>
                  </a:rPr>
                  <a:t>信息增益（</a:t>
                </a:r>
                <a:r>
                  <a:rPr lang="en-US" altLang="zh-CN" sz="2000" b="1" dirty="0">
                    <a:latin typeface="Times New Roman" panose="02020603050405020304" pitchFamily="18" charset="0"/>
                  </a:rPr>
                  <a:t>information gain</a:t>
                </a:r>
                <a:r>
                  <a:rPr lang="zh-CN" altLang="en-US" sz="2000" b="1" dirty="0">
                    <a:latin typeface="Times New Roman" panose="02020603050405020304" pitchFamily="18" charset="0"/>
                  </a:rPr>
                  <a:t>）表示得知特征</a:t>
                </a:r>
                <a:r>
                  <a:rPr lang="en-US" altLang="zh-CN" sz="2000" b="1" dirty="0">
                    <a:latin typeface="Times New Roman" panose="02020603050405020304" pitchFamily="18" charset="0"/>
                  </a:rPr>
                  <a:t>X</a:t>
                </a:r>
                <a:r>
                  <a:rPr lang="zh-CN" altLang="en-US" sz="2000" b="1" dirty="0">
                    <a:latin typeface="Times New Roman" panose="02020603050405020304" pitchFamily="18" charset="0"/>
                  </a:rPr>
                  <a:t>的信息而使得类</a:t>
                </a:r>
                <a:r>
                  <a:rPr lang="en-US" altLang="zh-CN" sz="2000" b="1" dirty="0">
                    <a:latin typeface="Times New Roman" panose="02020603050405020304" pitchFamily="18" charset="0"/>
                  </a:rPr>
                  <a:t>Y</a:t>
                </a:r>
                <a:r>
                  <a:rPr lang="zh-CN" altLang="en-US" sz="2000" b="1" dirty="0">
                    <a:latin typeface="Times New Roman" panose="02020603050405020304" pitchFamily="18" charset="0"/>
                  </a:rPr>
                  <a:t>的信息不确定性减少的程度。</a:t>
                </a:r>
                <a:endParaRPr lang="en-US" altLang="zh-CN" sz="2000" b="1" dirty="0">
                  <a:latin typeface="Times New Roman" panose="02020603050405020304" pitchFamily="18" charset="0"/>
                </a:endParaRPr>
              </a:p>
              <a:p>
                <a:pPr>
                  <a:spcBef>
                    <a:spcPts val="1800"/>
                  </a:spcBef>
                </a:pPr>
                <a:r>
                  <a:rPr lang="zh-CN" altLang="en-US" sz="2000" dirty="0">
                    <a:latin typeface="Times New Roman" panose="02020603050405020304" pitchFamily="18" charset="0"/>
                  </a:rPr>
                  <a:t>特征</a:t>
                </a:r>
                <a:r>
                  <a:rPr lang="en-US" altLang="zh-CN" sz="2000" dirty="0">
                    <a:latin typeface="Times New Roman" panose="02020603050405020304" pitchFamily="18" charset="0"/>
                  </a:rPr>
                  <a:t>A</a:t>
                </a:r>
                <a:r>
                  <a:rPr lang="zh-CN" altLang="en-US" sz="2000" dirty="0">
                    <a:latin typeface="Times New Roman" panose="02020603050405020304" pitchFamily="18" charset="0"/>
                  </a:rPr>
                  <a:t>对训练数据集</a:t>
                </a:r>
                <a:r>
                  <a:rPr lang="en-US" altLang="zh-CN" sz="2000" dirty="0">
                    <a:latin typeface="Times New Roman" panose="02020603050405020304" pitchFamily="18" charset="0"/>
                  </a:rPr>
                  <a:t>D</a:t>
                </a:r>
                <a:r>
                  <a:rPr lang="zh-CN" altLang="en-US" sz="2000" dirty="0">
                    <a:latin typeface="Times New Roman" panose="02020603050405020304" pitchFamily="18" charset="0"/>
                  </a:rPr>
                  <a:t>的信息增益</a:t>
                </a:r>
                <a:r>
                  <a:rPr lang="en-US" altLang="zh-CN" sz="2000" dirty="0">
                    <a:latin typeface="Times New Roman" panose="02020603050405020304" pitchFamily="18" charset="0"/>
                  </a:rPr>
                  <a:t>g(D, A)</a:t>
                </a:r>
                <a:r>
                  <a:rPr lang="zh-CN" altLang="en-US" sz="2000" dirty="0">
                    <a:latin typeface="Times New Roman" panose="02020603050405020304" pitchFamily="18" charset="0"/>
                  </a:rPr>
                  <a:t>，定义为集合</a:t>
                </a:r>
                <a:r>
                  <a:rPr lang="en-US" altLang="zh-CN" sz="2000" dirty="0">
                    <a:latin typeface="Times New Roman" panose="02020603050405020304" pitchFamily="18" charset="0"/>
                  </a:rPr>
                  <a:t>D</a:t>
                </a:r>
                <a:r>
                  <a:rPr lang="zh-CN" altLang="en-US" sz="2000" dirty="0">
                    <a:latin typeface="Times New Roman" panose="02020603050405020304" pitchFamily="18" charset="0"/>
                  </a:rPr>
                  <a:t>的经验熵</a:t>
                </a:r>
                <a:r>
                  <a:rPr lang="en-US" altLang="zh-CN" sz="2000" dirty="0">
                    <a:latin typeface="Times New Roman" panose="02020603050405020304" pitchFamily="18" charset="0"/>
                  </a:rPr>
                  <a:t>H(D)</a:t>
                </a:r>
                <a:r>
                  <a:rPr lang="zh-CN" altLang="en-US" sz="2000" dirty="0">
                    <a:latin typeface="Times New Roman" panose="02020603050405020304" pitchFamily="18" charset="0"/>
                  </a:rPr>
                  <a:t>与特征</a:t>
                </a:r>
                <a:r>
                  <a:rPr lang="en-US" altLang="zh-CN" sz="2000" dirty="0">
                    <a:latin typeface="Times New Roman" panose="02020603050405020304" pitchFamily="18" charset="0"/>
                  </a:rPr>
                  <a:t>A</a:t>
                </a:r>
                <a:r>
                  <a:rPr lang="zh-CN" altLang="en-US" sz="2000" dirty="0">
                    <a:latin typeface="Times New Roman" panose="02020603050405020304" pitchFamily="18" charset="0"/>
                  </a:rPr>
                  <a:t>给定条件下</a:t>
                </a:r>
                <a:r>
                  <a:rPr lang="en-US" altLang="zh-CN" sz="2000" dirty="0">
                    <a:latin typeface="Times New Roman" panose="02020603050405020304" pitchFamily="18" charset="0"/>
                  </a:rPr>
                  <a:t>D</a:t>
                </a:r>
                <a:r>
                  <a:rPr lang="zh-CN" altLang="en-US" sz="2000" dirty="0">
                    <a:latin typeface="Times New Roman" panose="02020603050405020304" pitchFamily="18" charset="0"/>
                  </a:rPr>
                  <a:t>的经验条件熵</a:t>
                </a:r>
                <a:r>
                  <a:rPr lang="en-US" altLang="zh-CN" sz="2000" dirty="0">
                    <a:latin typeface="Times New Roman" panose="02020603050405020304" pitchFamily="18" charset="0"/>
                  </a:rPr>
                  <a:t>H(D|A</a:t>
                </a:r>
                <a:r>
                  <a:rPr lang="zh-CN" altLang="en-US" sz="2000" dirty="0">
                    <a:latin typeface="Times New Roman" panose="02020603050405020304" pitchFamily="18" charset="0"/>
                  </a:rPr>
                  <a:t>）之差，即</a:t>
                </a:r>
                <a:endParaRPr lang="en-US" altLang="zh-CN" sz="2000" dirty="0">
                  <a:latin typeface="Times New Roman" panose="02020603050405020304" pitchFamily="18" charset="0"/>
                </a:endParaRPr>
              </a:p>
              <a:p>
                <a:pPr marL="0" indent="0">
                  <a:spcBef>
                    <a:spcPts val="1800"/>
                  </a:spcBef>
                  <a:buNone/>
                </a:pPr>
                <a:r>
                  <a:rPr lang="en-US" altLang="zh-CN" sz="2000" dirty="0">
                    <a:latin typeface="Times New Roman" panose="02020603050405020304" pitchFamily="18" charset="0"/>
                  </a:rPr>
                  <a:t>	</a:t>
                </a:r>
                <a14:m>
                  <m:oMath xmlns:m="http://schemas.openxmlformats.org/officeDocument/2006/math">
                    <m:r>
                      <a:rPr lang="en-US" altLang="zh-CN" sz="2000" b="0" i="1" smtClean="0">
                        <a:latin typeface="Cambria Math" panose="02040503050406030204" pitchFamily="18" charset="0"/>
                      </a:rPr>
                      <m:t>𝑔</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𝐷</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𝐴</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𝐻</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𝐷</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𝐻</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𝐷</m:t>
                        </m:r>
                      </m:e>
                      <m:e>
                        <m:r>
                          <a:rPr lang="en-US" altLang="zh-CN" sz="2000" b="0" i="1" smtClean="0">
                            <a:latin typeface="Cambria Math" panose="02040503050406030204" pitchFamily="18" charset="0"/>
                          </a:rPr>
                          <m:t>𝐴</m:t>
                        </m:r>
                      </m:e>
                    </m:d>
                  </m:oMath>
                </a14:m>
                <a:endParaRPr lang="en-US" altLang="zh-CN" sz="2000" b="0" dirty="0">
                  <a:latin typeface="Times New Roman" panose="02020603050405020304" pitchFamily="18" charset="0"/>
                </a:endParaRPr>
              </a:p>
              <a:p>
                <a:pPr>
                  <a:spcBef>
                    <a:spcPts val="1800"/>
                  </a:spcBef>
                </a:pPr>
                <a:r>
                  <a:rPr lang="zh-CN" altLang="en-US" sz="2000" dirty="0">
                    <a:latin typeface="Times New Roman" panose="02020603050405020304" pitchFamily="18" charset="0"/>
                  </a:rPr>
                  <a:t>信息增益表示由于特征</a:t>
                </a:r>
                <a:r>
                  <a:rPr lang="en-US" altLang="zh-CN" sz="2000" dirty="0">
                    <a:latin typeface="Times New Roman" panose="02020603050405020304" pitchFamily="18" charset="0"/>
                  </a:rPr>
                  <a:t>A</a:t>
                </a:r>
                <a:r>
                  <a:rPr lang="zh-CN" altLang="en-US" sz="2000" dirty="0">
                    <a:latin typeface="Times New Roman" panose="02020603050405020304" pitchFamily="18" charset="0"/>
                  </a:rPr>
                  <a:t>而使得对数据集</a:t>
                </a:r>
                <a:r>
                  <a:rPr lang="en-US" altLang="zh-CN" sz="2000" dirty="0">
                    <a:latin typeface="Times New Roman" panose="02020603050405020304" pitchFamily="18" charset="0"/>
                  </a:rPr>
                  <a:t>D</a:t>
                </a:r>
                <a:r>
                  <a:rPr lang="zh-CN" altLang="en-US" sz="2000" dirty="0">
                    <a:latin typeface="Times New Roman" panose="02020603050405020304" pitchFamily="18" charset="0"/>
                  </a:rPr>
                  <a:t>的分类的不确定性减少的程度</a:t>
                </a:r>
                <a:endParaRPr lang="en-US" altLang="zh-CN" sz="2000" dirty="0">
                  <a:latin typeface="Times New Roman" panose="02020603050405020304" pitchFamily="18" charset="0"/>
                </a:endParaRPr>
              </a:p>
              <a:p>
                <a:pPr>
                  <a:spcBef>
                    <a:spcPts val="1800"/>
                  </a:spcBef>
                </a:pPr>
                <a:r>
                  <a:rPr lang="zh-CN" altLang="en-US" sz="2000" dirty="0">
                    <a:latin typeface="Times New Roman" panose="02020603050405020304" pitchFamily="18" charset="0"/>
                  </a:rPr>
                  <a:t>决策树学习应用信息增益准则选择特征。</a:t>
                </a:r>
                <a:endParaRPr lang="en-US" altLang="zh-CN" sz="2000" dirty="0">
                  <a:latin typeface="Times New Roman" panose="02020603050405020304" pitchFamily="18" charset="0"/>
                </a:endParaRPr>
              </a:p>
              <a:p>
                <a:pPr>
                  <a:spcBef>
                    <a:spcPts val="1800"/>
                  </a:spcBef>
                </a:pPr>
                <a:r>
                  <a:rPr lang="zh-CN" altLang="en-US" sz="2000" dirty="0">
                    <a:latin typeface="Times New Roman" panose="02020603050405020304" pitchFamily="18" charset="0"/>
                  </a:rPr>
                  <a:t>显然，对于数据集</a:t>
                </a:r>
                <a:r>
                  <a:rPr lang="en-US" altLang="zh-CN" sz="2000" dirty="0">
                    <a:latin typeface="Times New Roman" panose="02020603050405020304" pitchFamily="18" charset="0"/>
                  </a:rPr>
                  <a:t>D</a:t>
                </a:r>
                <a:r>
                  <a:rPr lang="zh-CN" altLang="en-US" sz="2000" dirty="0">
                    <a:latin typeface="Times New Roman" panose="02020603050405020304" pitchFamily="18" charset="0"/>
                  </a:rPr>
                  <a:t>而言，信息增益依赖于特征，不同的特征往往具有不同的信息增益。</a:t>
                </a:r>
                <a:r>
                  <a:rPr lang="zh-CN" altLang="en-US" sz="2000" b="1" dirty="0">
                    <a:latin typeface="Times New Roman" panose="02020603050405020304" pitchFamily="18" charset="0"/>
                  </a:rPr>
                  <a:t>信息增益大的特征具有更强的分类能力。</a:t>
                </a:r>
                <a:r>
                  <a:rPr lang="en-US" altLang="zh-CN" sz="2000" b="1" dirty="0">
                    <a:latin typeface="Times New Roman" panose="02020603050405020304" pitchFamily="18" charset="0"/>
                  </a:rPr>
                  <a:t>	</a:t>
                </a:r>
              </a:p>
            </p:txBody>
          </p:sp>
        </mc:Choice>
        <mc:Fallback xmlns="">
          <p:sp>
            <p:nvSpPr>
              <p:cNvPr id="12" name="内容占位符 2">
                <a:extLst>
                  <a:ext uri="{FF2B5EF4-FFF2-40B4-BE49-F238E27FC236}">
                    <a16:creationId xmlns:a16="http://schemas.microsoft.com/office/drawing/2014/main" id="{B34C4C1C-C41E-4763-A051-A73FE2C04EB4}"/>
                  </a:ext>
                </a:extLst>
              </p:cNvPr>
              <p:cNvSpPr>
                <a:spLocks noGrp="1" noRot="1" noChangeAspect="1" noMove="1" noResize="1" noEditPoints="1" noAdjustHandles="1" noChangeArrowheads="1" noChangeShapeType="1" noTextEdit="1"/>
              </p:cNvSpPr>
              <p:nvPr>
                <p:ph idx="1"/>
              </p:nvPr>
            </p:nvSpPr>
            <p:spPr>
              <a:xfrm>
                <a:off x="541563" y="1627399"/>
                <a:ext cx="10089957" cy="4394575"/>
              </a:xfrm>
              <a:blipFill>
                <a:blip r:embed="rId8"/>
                <a:stretch>
                  <a:fillRect l="-423" t="-8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994454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57</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dirty="0"/>
              <a:t>熵</a:t>
            </a:r>
            <a:endParaRPr lang="zh-CN" altLang="en-US" sz="2800" b="1"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57416"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57417"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1" name="内容占位符 2">
            <a:extLst>
              <a:ext uri="{FF2B5EF4-FFF2-40B4-BE49-F238E27FC236}">
                <a16:creationId xmlns:a16="http://schemas.microsoft.com/office/drawing/2014/main" id="{9578A2AF-2669-42F2-803A-5DC75802303B}"/>
              </a:ext>
            </a:extLst>
          </p:cNvPr>
          <p:cNvSpPr>
            <a:spLocks noGrp="1"/>
          </p:cNvSpPr>
          <p:nvPr>
            <p:ph idx="1"/>
          </p:nvPr>
        </p:nvSpPr>
        <p:spPr>
          <a:xfrm>
            <a:off x="406811" y="1732979"/>
            <a:ext cx="10656740" cy="4144985"/>
          </a:xfrm>
        </p:spPr>
        <p:txBody>
          <a:bodyPr>
            <a:noAutofit/>
          </a:bodyPr>
          <a:lstStyle/>
          <a:p>
            <a:pPr>
              <a:spcBef>
                <a:spcPts val="1800"/>
              </a:spcBef>
            </a:pPr>
            <a:r>
              <a:rPr lang="zh-CN" altLang="en-US" sz="2000" dirty="0"/>
              <a:t>信息熵起源于信息理论</a:t>
            </a:r>
            <a:r>
              <a:rPr lang="en-US" altLang="zh-CN" sz="2000" dirty="0"/>
              <a:t>(information theory) (Shannon, 1948)</a:t>
            </a:r>
            <a:r>
              <a:rPr lang="zh-CN" altLang="en-US" sz="2000" dirty="0" smtClean="0"/>
              <a:t>。</a:t>
            </a:r>
            <a:endParaRPr lang="en-US" altLang="zh-CN" sz="2000" dirty="0" smtClean="0"/>
          </a:p>
          <a:p>
            <a:pPr>
              <a:spcBef>
                <a:spcPts val="1800"/>
              </a:spcBef>
            </a:pPr>
            <a:endParaRPr lang="zh-CN" altLang="en-US" sz="2000" dirty="0"/>
          </a:p>
          <a:p>
            <a:pPr>
              <a:spcBef>
                <a:spcPts val="1800"/>
              </a:spcBef>
            </a:pPr>
            <a:r>
              <a:rPr lang="zh-CN" altLang="en-US" sz="2000" dirty="0"/>
              <a:t>例：假如有人告诉你，“明天太阳会升起”，则此信息毫无价值，因为它是必然事件。如果有人告诉你，“明天能看见太阳”，这个信息的意义也不大，因为大多数日子都能看见太阳，你自己也很可能猜对</a:t>
            </a:r>
            <a:r>
              <a:rPr lang="zh-CN" altLang="en-US" sz="2000" dirty="0" smtClean="0"/>
              <a:t>。</a:t>
            </a:r>
            <a:endParaRPr lang="en-US" altLang="zh-CN" sz="2000" dirty="0" smtClean="0"/>
          </a:p>
          <a:p>
            <a:pPr>
              <a:spcBef>
                <a:spcPts val="1800"/>
              </a:spcBef>
            </a:pPr>
            <a:endParaRPr lang="zh-CN" altLang="en-US" sz="2000" dirty="0"/>
          </a:p>
          <a:p>
            <a:pPr>
              <a:spcBef>
                <a:spcPts val="1800"/>
              </a:spcBef>
            </a:pPr>
            <a:r>
              <a:rPr lang="zh-CN" altLang="en-US" sz="2000" dirty="0"/>
              <a:t>假如有人告诉你，“明天会下雨”，这一消息的信息量就比较大，因为下雨的概率一般较小。而如果有人告诉你，“明天会有地震”，这条消息的信息量就很大，因为地震是稀有事件，发生概率很低。</a:t>
            </a:r>
            <a:endParaRPr lang="en-US" altLang="zh-CN" sz="2000" dirty="0"/>
          </a:p>
        </p:txBody>
      </p:sp>
    </p:spTree>
    <p:extLst>
      <p:ext uri="{BB962C8B-B14F-4D97-AF65-F5344CB8AC3E}">
        <p14:creationId xmlns:p14="http://schemas.microsoft.com/office/powerpoint/2010/main" val="31819167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58</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t>基尼值</a:t>
            </a:r>
            <a:endParaRPr lang="zh-CN" altLang="en-US" sz="2800" b="1"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58440"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58441"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2" name="内容占位符 2">
                <a:extLst>
                  <a:ext uri="{FF2B5EF4-FFF2-40B4-BE49-F238E27FC236}">
                    <a16:creationId xmlns:a16="http://schemas.microsoft.com/office/drawing/2014/main" id="{6ADE2706-EC7B-4B5D-85B0-D98EC5A1CEA7}"/>
                  </a:ext>
                </a:extLst>
              </p:cNvPr>
              <p:cNvSpPr>
                <a:spLocks noGrp="1"/>
              </p:cNvSpPr>
              <p:nvPr>
                <p:ph idx="1"/>
              </p:nvPr>
            </p:nvSpPr>
            <p:spPr>
              <a:xfrm>
                <a:off x="534670" y="1764295"/>
                <a:ext cx="9880836" cy="3681639"/>
              </a:xfrm>
            </p:spPr>
            <p:txBody>
              <a:bodyPr>
                <a:normAutofit/>
              </a:bodyPr>
              <a:lstStyle/>
              <a:p>
                <a:r>
                  <a:rPr lang="zh-CN" altLang="en-US" sz="2000" dirty="0" smtClean="0"/>
                  <a:t>基</a:t>
                </a:r>
                <a:r>
                  <a:rPr lang="zh-CN" altLang="en-US" sz="2000" dirty="0"/>
                  <a:t>尼值计算公式如下</a:t>
                </a:r>
                <a:r>
                  <a:rPr lang="zh-CN" altLang="en-US" sz="2000" dirty="0" smtClean="0"/>
                  <a:t>：</a:t>
                </a:r>
                <a:endParaRPr lang="en-US" altLang="zh-CN" sz="2000" dirty="0" smtClean="0"/>
              </a:p>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𝐺𝑖𝑛𝑖</m:t>
                      </m:r>
                      <m:r>
                        <a:rPr lang="en-US" altLang="zh-CN" sz="2000" b="0" i="1" smtClean="0">
                          <a:latin typeface="Cambria Math" panose="02040503050406030204" pitchFamily="18" charset="0"/>
                        </a:rPr>
                        <m:t>=1−</m:t>
                      </m:r>
                      <m:nary>
                        <m:naryPr>
                          <m:chr m:val="∑"/>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𝑛</m:t>
                          </m:r>
                        </m:sup>
                        <m:e>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𝑖</m:t>
                              </m:r>
                            </m:sub>
                            <m:sup>
                              <m:r>
                                <a:rPr lang="en-US" altLang="zh-CN" sz="2000" b="0" i="1" smtClean="0">
                                  <a:latin typeface="Cambria Math" panose="02040503050406030204" pitchFamily="18" charset="0"/>
                                </a:rPr>
                                <m:t>2</m:t>
                              </m:r>
                            </m:sup>
                          </m:sSubSup>
                        </m:e>
                      </m:nary>
                    </m:oMath>
                  </m:oMathPara>
                </a14:m>
                <a:endParaRPr lang="en-US" altLang="zh-CN" sz="2000" dirty="0"/>
              </a:p>
              <a:p>
                <a:pPr marL="0" indent="0">
                  <a:buNone/>
                </a:pPr>
                <a:endParaRPr lang="en-US" altLang="zh-CN" sz="2000" dirty="0"/>
              </a:p>
              <a:p>
                <a:endParaRPr lang="en-US" altLang="zh-CN" sz="2000" dirty="0" smtClean="0"/>
              </a:p>
              <a:p>
                <a:r>
                  <a:rPr lang="zh-CN" altLang="en-US" sz="2000" dirty="0" smtClean="0"/>
                  <a:t>其中</a:t>
                </a:r>
                <a:r>
                  <a:rPr lang="en-US" altLang="zh-CN" sz="2000" i="1" dirty="0"/>
                  <a:t>P</a:t>
                </a:r>
                <a:r>
                  <a:rPr lang="en-US" altLang="zh-CN" sz="2000" i="1" baseline="-25000" dirty="0"/>
                  <a:t>i</a:t>
                </a:r>
                <a:r>
                  <a:rPr lang="zh-CN" altLang="en-US" sz="2000" dirty="0"/>
                  <a:t>表示类</a:t>
                </a:r>
                <a:r>
                  <a:rPr lang="en-US" altLang="zh-CN" sz="2000" i="1" dirty="0" err="1"/>
                  <a:t>i</a:t>
                </a:r>
                <a:r>
                  <a:rPr lang="zh-CN" altLang="en-US" sz="2000" dirty="0"/>
                  <a:t>的数量占比。其同样以上述熵的二分类例子为例，当两类数量相等时，基尼值等于</a:t>
                </a:r>
                <a:r>
                  <a:rPr lang="en-US" altLang="zh-CN" sz="2000" dirty="0"/>
                  <a:t>0.5 </a:t>
                </a:r>
                <a:r>
                  <a:rPr lang="zh-CN" altLang="en-US" sz="2000" dirty="0"/>
                  <a:t>；当节点数据属于同一类时，基尼值等于</a:t>
                </a:r>
                <a:r>
                  <a:rPr lang="en-US" altLang="zh-CN" sz="2000" dirty="0"/>
                  <a:t>0 </a:t>
                </a:r>
                <a:r>
                  <a:rPr lang="zh-CN" altLang="en-US" sz="2000" dirty="0"/>
                  <a:t>。基尼值越大，数据越不纯。</a:t>
                </a:r>
              </a:p>
            </p:txBody>
          </p:sp>
        </mc:Choice>
        <mc:Fallback xmlns="">
          <p:sp>
            <p:nvSpPr>
              <p:cNvPr id="12" name="内容占位符 2">
                <a:extLst>
                  <a:ext uri="{FF2B5EF4-FFF2-40B4-BE49-F238E27FC236}">
                    <a16:creationId xmlns:a16="http://schemas.microsoft.com/office/drawing/2014/main" id="{6ADE2706-EC7B-4B5D-85B0-D98EC5A1CEA7}"/>
                  </a:ext>
                </a:extLst>
              </p:cNvPr>
              <p:cNvSpPr>
                <a:spLocks noGrp="1" noRot="1" noChangeAspect="1" noMove="1" noResize="1" noEditPoints="1" noAdjustHandles="1" noChangeArrowheads="1" noChangeShapeType="1" noTextEdit="1"/>
              </p:cNvSpPr>
              <p:nvPr>
                <p:ph idx="1"/>
              </p:nvPr>
            </p:nvSpPr>
            <p:spPr>
              <a:xfrm>
                <a:off x="534670" y="1764295"/>
                <a:ext cx="9880836" cy="3681639"/>
              </a:xfrm>
              <a:blipFill>
                <a:blip r:embed="rId8"/>
                <a:stretch>
                  <a:fillRect l="-432" t="-115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364508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59</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节点复杂度度量</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59464"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59465"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1" name="内容占位符 2">
            <a:extLst>
              <a:ext uri="{FF2B5EF4-FFF2-40B4-BE49-F238E27FC236}">
                <a16:creationId xmlns:a16="http://schemas.microsoft.com/office/drawing/2014/main" id="{688E165E-3C35-4312-8C04-8FD617F8AA51}"/>
              </a:ext>
            </a:extLst>
          </p:cNvPr>
          <p:cNvSpPr>
            <a:spLocks noGrp="1"/>
          </p:cNvSpPr>
          <p:nvPr>
            <p:ph idx="1"/>
          </p:nvPr>
        </p:nvSpPr>
        <p:spPr>
          <a:xfrm>
            <a:off x="478816" y="1803618"/>
            <a:ext cx="9624060" cy="4990084"/>
          </a:xfrm>
        </p:spPr>
        <p:txBody>
          <a:bodyPr>
            <a:normAutofit/>
          </a:bodyPr>
          <a:lstStyle/>
          <a:p>
            <a:r>
              <a:rPr lang="zh-CN" altLang="en-US" sz="2000" dirty="0"/>
              <a:t>以熵作为节点复杂度的统计量，分别求出下面例子的信息增益，图</a:t>
            </a:r>
            <a:r>
              <a:rPr lang="en-US" altLang="zh-CN" sz="2000" dirty="0"/>
              <a:t>3.3</a:t>
            </a:r>
            <a:r>
              <a:rPr lang="zh-CN" altLang="en-US" sz="2000" dirty="0"/>
              <a:t>表示节点选择属性</a:t>
            </a:r>
            <a:r>
              <a:rPr lang="en-US" altLang="zh-CN" sz="2000" dirty="0"/>
              <a:t>1</a:t>
            </a:r>
            <a:r>
              <a:rPr lang="zh-CN" altLang="en-US" sz="2000" dirty="0"/>
              <a:t>进行分裂的结果，图</a:t>
            </a:r>
            <a:r>
              <a:rPr lang="en-US" altLang="zh-CN" sz="2000" dirty="0"/>
              <a:t>3.3</a:t>
            </a:r>
            <a:r>
              <a:rPr lang="zh-CN" altLang="en-US" sz="2000" dirty="0"/>
              <a:t>表示节点选择属性</a:t>
            </a:r>
            <a:r>
              <a:rPr lang="en-US" altLang="zh-CN" sz="2000" dirty="0"/>
              <a:t>2</a:t>
            </a:r>
            <a:r>
              <a:rPr lang="zh-CN" altLang="en-US" sz="2000" dirty="0"/>
              <a:t>进行分裂的结果，通过计算两个属性分裂后的信息增益，选择最优的分裂属性。</a:t>
            </a:r>
          </a:p>
        </p:txBody>
      </p:sp>
      <p:pic>
        <p:nvPicPr>
          <p:cNvPr id="14" name="图片 13">
            <a:extLst>
              <a:ext uri="{FF2B5EF4-FFF2-40B4-BE49-F238E27FC236}">
                <a16:creationId xmlns:a16="http://schemas.microsoft.com/office/drawing/2014/main" id="{FABB20AC-E499-4FCE-BA60-E504CD1374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6861" y="3176793"/>
            <a:ext cx="8394833" cy="2394523"/>
          </a:xfrm>
          <a:prstGeom prst="rect">
            <a:avLst/>
          </a:prstGeom>
        </p:spPr>
      </p:pic>
    </p:spTree>
    <p:extLst>
      <p:ext uri="{BB962C8B-B14F-4D97-AF65-F5344CB8AC3E}">
        <p14:creationId xmlns:p14="http://schemas.microsoft.com/office/powerpoint/2010/main" val="4146609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t>Logit</a:t>
            </a:r>
            <a:r>
              <a:rPr lang="zh-CN" altLang="en-US" sz="3600" b="1" dirty="0"/>
              <a:t>算法</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线性概率</a:t>
            </a:r>
            <a:r>
              <a:rPr lang="zh-CN" altLang="en-US" sz="2800" b="1" dirty="0" smtClean="0"/>
              <a:t>模型</a:t>
            </a:r>
            <a:endParaRPr lang="en-US" altLang="zh-CN" sz="2000" dirty="0" smtClean="0">
              <a:latin typeface="Times New Roman" panose="02020603050405020304" pitchFamily="18" charset="0"/>
              <a:cs typeface="Times New Roman" panose="02020603050405020304" pitchFamily="18" charset="0"/>
            </a:endParaRPr>
          </a:p>
        </p:txBody>
      </p:sp>
      <p:sp>
        <p:nvSpPr>
          <p:cNvPr id="9" name="内容占位符 2">
            <a:extLst>
              <a:ext uri="{FF2B5EF4-FFF2-40B4-BE49-F238E27FC236}">
                <a16:creationId xmlns:a16="http://schemas.microsoft.com/office/drawing/2014/main" id="{83C0F682-5D5F-429D-9409-D27D47B1AD76}"/>
              </a:ext>
            </a:extLst>
          </p:cNvPr>
          <p:cNvSpPr>
            <a:spLocks noGrp="1"/>
          </p:cNvSpPr>
          <p:nvPr>
            <p:ph idx="1"/>
          </p:nvPr>
        </p:nvSpPr>
        <p:spPr>
          <a:xfrm>
            <a:off x="551600" y="1643281"/>
            <a:ext cx="9719895" cy="4090673"/>
          </a:xfrm>
        </p:spPr>
        <p:txBody>
          <a:bodyPr>
            <a:noAutofit/>
          </a:bodyPr>
          <a:lstStyle/>
          <a:p>
            <a:r>
              <a:rPr lang="zh-CN" altLang="en-US" sz="2000" dirty="0"/>
              <a:t>以过滤垃圾邮件为例，假设响应变量只有两种可能取值，即</a:t>
            </a:r>
            <a:r>
              <a:rPr lang="en-US" altLang="zh-CN" sz="2000" dirty="0" smtClean="0">
                <a:latin typeface="Times New Roman" panose="02020603050405020304" pitchFamily="18" charset="0"/>
                <a:cs typeface="Times New Roman" panose="02020603050405020304" pitchFamily="18" charset="0"/>
              </a:rPr>
              <a:t>y=1</a:t>
            </a:r>
            <a:r>
              <a:rPr lang="zh-CN" altLang="en-US" sz="2000" i="1" dirty="0" smtClean="0"/>
              <a:t>（</a:t>
            </a:r>
            <a:r>
              <a:rPr lang="zh-CN" altLang="en-US" sz="2000" dirty="0" smtClean="0"/>
              <a:t>垃圾邮件）或</a:t>
            </a:r>
            <a:r>
              <a:rPr lang="en-US" altLang="zh-CN" sz="2000" dirty="0">
                <a:latin typeface="Times New Roman" panose="02020603050405020304" pitchFamily="18" charset="0"/>
                <a:cs typeface="Times New Roman" panose="02020603050405020304" pitchFamily="18" charset="0"/>
              </a:rPr>
              <a:t>y =</a:t>
            </a:r>
            <a:r>
              <a:rPr lang="en-US" altLang="zh-CN" sz="2000" dirty="0" smtClean="0">
                <a:latin typeface="Times New Roman" panose="02020603050405020304" pitchFamily="18" charset="0"/>
                <a:cs typeface="Times New Roman" panose="02020603050405020304" pitchFamily="18" charset="0"/>
              </a:rPr>
              <a:t>0</a:t>
            </a:r>
            <a:r>
              <a:rPr lang="zh-CN" altLang="en-US" sz="2000" dirty="0" smtClean="0"/>
              <a:t>（正常邮件</a:t>
            </a:r>
            <a:r>
              <a:rPr lang="zh-CN" altLang="en-US" sz="2000" dirty="0"/>
              <a:t>）</a:t>
            </a:r>
            <a:r>
              <a:rPr lang="zh-CN" altLang="en-US" sz="2000" dirty="0" smtClean="0"/>
              <a:t>。</a:t>
            </a:r>
            <a:r>
              <a:rPr lang="zh-CN" altLang="en-US" sz="2000" dirty="0"/>
              <a:t>这种 </a:t>
            </a:r>
            <a:r>
              <a:rPr lang="en-US" altLang="zh-CN" sz="2000" dirty="0"/>
              <a:t>0-1 </a:t>
            </a:r>
            <a:r>
              <a:rPr lang="zh-CN" altLang="en-US" sz="2000" dirty="0"/>
              <a:t>变量称为</a:t>
            </a:r>
            <a:r>
              <a:rPr lang="zh-CN" altLang="en-US" sz="2000" dirty="0" smtClean="0"/>
              <a:t>虚拟变量（</a:t>
            </a:r>
            <a:r>
              <a:rPr lang="en-US" altLang="zh-CN" sz="2000" dirty="0" smtClean="0">
                <a:latin typeface="Times New Roman" panose="02020603050405020304" pitchFamily="18" charset="0"/>
                <a:cs typeface="Times New Roman" panose="02020603050405020304" pitchFamily="18" charset="0"/>
              </a:rPr>
              <a:t>dummy variable</a:t>
            </a:r>
            <a:r>
              <a:rPr lang="zh-CN" altLang="en-US" sz="2000" dirty="0"/>
              <a:t>）</a:t>
            </a:r>
            <a:r>
              <a:rPr lang="zh-CN" altLang="en-US" sz="2000" dirty="0" smtClean="0"/>
              <a:t>或</a:t>
            </a:r>
            <a:r>
              <a:rPr lang="zh-CN" altLang="en-US" sz="2000" dirty="0"/>
              <a:t>“哑变量”。</a:t>
            </a:r>
            <a:endParaRPr lang="en-US" altLang="zh-CN" sz="2000" dirty="0"/>
          </a:p>
          <a:p>
            <a:endParaRPr lang="zh-CN" altLang="en-US" sz="2000" dirty="0"/>
          </a:p>
          <a:p>
            <a:r>
              <a:rPr lang="zh-CN" altLang="en-US" sz="2000" dirty="0"/>
              <a:t>记特征向量为                                   </a:t>
            </a:r>
            <a:r>
              <a:rPr lang="zh-CN" altLang="en-US" sz="2000" dirty="0" smtClean="0"/>
              <a:t>     ，   比如</a:t>
            </a:r>
            <a:r>
              <a:rPr lang="zh-CN" altLang="en-US" sz="2000" dirty="0"/>
              <a:t>不同词汇出现的频率。最简单的建模方法为</a:t>
            </a:r>
            <a:r>
              <a:rPr lang="zh-CN" altLang="en-US" sz="2000" dirty="0" smtClean="0"/>
              <a:t>“线性概率模型”（</a:t>
            </a:r>
            <a:r>
              <a:rPr lang="en-US" altLang="zh-CN" sz="2000" dirty="0" smtClean="0">
                <a:latin typeface="Times New Roman" panose="02020603050405020304" pitchFamily="18" charset="0"/>
                <a:cs typeface="Times New Roman" panose="02020603050405020304" pitchFamily="18" charset="0"/>
              </a:rPr>
              <a:t>Linear </a:t>
            </a:r>
            <a:r>
              <a:rPr lang="en-US" altLang="zh-CN" sz="2000" dirty="0">
                <a:latin typeface="Times New Roman" panose="02020603050405020304" pitchFamily="18" charset="0"/>
                <a:cs typeface="Times New Roman" panose="02020603050405020304" pitchFamily="18" charset="0"/>
              </a:rPr>
              <a:t>Probability </a:t>
            </a:r>
            <a:r>
              <a:rPr lang="en-US" altLang="zh-CN" sz="2000" dirty="0" smtClean="0">
                <a:latin typeface="Times New Roman" panose="02020603050405020304" pitchFamily="18" charset="0"/>
                <a:cs typeface="Times New Roman" panose="02020603050405020304" pitchFamily="18" charset="0"/>
              </a:rPr>
              <a:t>Model</a:t>
            </a:r>
            <a:r>
              <a:rPr lang="zh-CN" altLang="en-US" sz="2000" dirty="0"/>
              <a:t>）</a:t>
            </a:r>
            <a:r>
              <a:rPr lang="zh-CN" altLang="en-US" sz="2000" dirty="0" smtClean="0"/>
              <a:t>：</a:t>
            </a:r>
            <a:endParaRPr lang="en-US" altLang="zh-CN" sz="2000" dirty="0"/>
          </a:p>
          <a:p>
            <a:endParaRPr lang="en-US" altLang="zh-CN" sz="2000" dirty="0">
              <a:latin typeface="Times New Roman" panose="02020603050405020304" pitchFamily="18" charset="0"/>
              <a:cs typeface="Times New Roman" panose="02020603050405020304" pitchFamily="18" charset="0"/>
            </a:endParaRPr>
          </a:p>
          <a:p>
            <a:endParaRPr lang="en-US" altLang="zh-CN" sz="2000" b="1" dirty="0"/>
          </a:p>
          <a:p>
            <a:r>
              <a:rPr lang="zh-CN" altLang="en-US" sz="2000" dirty="0"/>
              <a:t>线性概率模型的优点</a:t>
            </a:r>
            <a:r>
              <a:rPr lang="zh-CN" altLang="en-US" sz="2000" dirty="0" smtClean="0"/>
              <a:t>在于计算方便（就是</a:t>
            </a:r>
            <a:r>
              <a:rPr lang="en-US" altLang="zh-CN" sz="2000" dirty="0">
                <a:latin typeface="Times New Roman" panose="02020603050405020304" pitchFamily="18" charset="0"/>
                <a:cs typeface="Times New Roman" panose="02020603050405020304" pitchFamily="18" charset="0"/>
              </a:rPr>
              <a:t>OLS </a:t>
            </a:r>
            <a:r>
              <a:rPr lang="zh-CN" altLang="en-US" sz="2000" dirty="0" smtClean="0"/>
              <a:t>估计</a:t>
            </a:r>
            <a:r>
              <a:rPr lang="zh-CN" altLang="en-US" sz="2000" dirty="0"/>
              <a:t>）</a:t>
            </a:r>
            <a:r>
              <a:rPr lang="zh-CN" altLang="en-US" sz="2000" dirty="0" smtClean="0"/>
              <a:t>，</a:t>
            </a:r>
            <a:r>
              <a:rPr lang="zh-CN" altLang="en-US" sz="2000" dirty="0"/>
              <a:t>且容易得到</a:t>
            </a:r>
            <a:r>
              <a:rPr lang="zh-CN" altLang="en-US" sz="2000" dirty="0" smtClean="0"/>
              <a:t>边际效应（即回归系数</a:t>
            </a:r>
            <a:r>
              <a:rPr lang="zh-CN" altLang="en-US" sz="2000" dirty="0"/>
              <a:t>）</a:t>
            </a:r>
            <a:r>
              <a:rPr lang="zh-CN" altLang="en-US" sz="2000" dirty="0" smtClean="0"/>
              <a:t>。</a:t>
            </a:r>
            <a:endParaRPr lang="en-US" altLang="zh-CN" sz="2000" dirty="0"/>
          </a:p>
          <a:p>
            <a:endParaRPr lang="zh-CN" altLang="en-US" sz="2000" dirty="0"/>
          </a:p>
          <a:p>
            <a:r>
              <a:rPr lang="zh-CN" altLang="en-US" sz="2000" dirty="0"/>
              <a:t>但线性概率模型一般并不适合作预测。明知 </a:t>
            </a:r>
            <a:r>
              <a:rPr lang="en-US" altLang="zh-CN" sz="2000" i="1" dirty="0"/>
              <a:t>y</a:t>
            </a:r>
            <a:r>
              <a:rPr lang="zh-CN" altLang="en-US" sz="2000" dirty="0"/>
              <a:t>的取值非</a:t>
            </a:r>
            <a:r>
              <a:rPr lang="en-US" altLang="zh-CN" sz="2000" dirty="0"/>
              <a:t>0 </a:t>
            </a:r>
            <a:r>
              <a:rPr lang="zh-CN" altLang="en-US" sz="2000" dirty="0"/>
              <a:t>即</a:t>
            </a:r>
            <a:r>
              <a:rPr lang="en-US" altLang="zh-CN" sz="2000" dirty="0"/>
              <a:t>1</a:t>
            </a:r>
            <a:r>
              <a:rPr lang="zh-CN" altLang="en-US" sz="2000" dirty="0"/>
              <a:t>，但根据线性概率模型所作的预测值却可能出现</a:t>
            </a:r>
            <a:r>
              <a:rPr lang="en-US" altLang="zh-CN" sz="2000" i="1" dirty="0"/>
              <a:t>  </a:t>
            </a:r>
            <a:r>
              <a:rPr lang="en-US" altLang="zh-CN" sz="2000" i="1" dirty="0" smtClean="0"/>
              <a:t>           </a:t>
            </a:r>
            <a:r>
              <a:rPr lang="zh-CN" altLang="en-US" sz="2000" dirty="0" smtClean="0"/>
              <a:t>或          的</a:t>
            </a:r>
            <a:r>
              <a:rPr lang="zh-CN" altLang="en-US" sz="2000" dirty="0"/>
              <a:t>不现实情形。</a:t>
            </a:r>
            <a:endParaRPr lang="en-US" altLang="zh-CN" sz="2000" b="1" dirty="0"/>
          </a:p>
        </p:txBody>
      </p:sp>
      <mc:AlternateContent xmlns:mc="http://schemas.openxmlformats.org/markup-compatibility/2006" xmlns:a14="http://schemas.microsoft.com/office/drawing/2010/main">
        <mc:Choice Requires="a14">
          <p:sp>
            <p:nvSpPr>
              <p:cNvPr id="10" name="矩形 9"/>
              <p:cNvSpPr/>
              <p:nvPr/>
            </p:nvSpPr>
            <p:spPr>
              <a:xfrm>
                <a:off x="2494956" y="2560821"/>
                <a:ext cx="2857449" cy="5211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sz="2400" i="1">
                              <a:latin typeface="Cambria Math" panose="02040503050406030204" pitchFamily="18" charset="0"/>
                              <a:cs typeface="Times New Roman" panose="02020603050405020304" pitchFamily="18" charset="0"/>
                            </a:rPr>
                          </m:ctrlPr>
                        </m:dPr>
                        <m:e>
                          <m:sSub>
                            <m:sSubPr>
                              <m:ctrlPr>
                                <a:rPr lang="zh-CN" altLang="en-US" sz="2400" i="1">
                                  <a:latin typeface="Cambria Math" panose="02040503050406030204" pitchFamily="18" charset="0"/>
                                  <a:cs typeface="Times New Roman" panose="02020603050405020304" pitchFamily="18" charset="0"/>
                                </a:rPr>
                              </m:ctrlPr>
                            </m:sSubPr>
                            <m:e>
                              <m:r>
                                <a:rPr lang="zh-CN" altLang="en-US" sz="2400">
                                  <a:latin typeface="Cambria Math" panose="02040503050406030204" pitchFamily="18" charset="0"/>
                                  <a:cs typeface="Times New Roman" panose="02020603050405020304" pitchFamily="18" charset="0"/>
                                </a:rPr>
                                <m:t>𝑥</m:t>
                              </m:r>
                            </m:e>
                            <m:sub>
                              <m:r>
                                <a:rPr lang="zh-CN" altLang="en-US" sz="2400">
                                  <a:latin typeface="Cambria Math" panose="02040503050406030204" pitchFamily="18" charset="0"/>
                                  <a:cs typeface="Times New Roman" panose="02020603050405020304" pitchFamily="18" charset="0"/>
                                </a:rPr>
                                <m:t>𝑖</m:t>
                              </m:r>
                            </m:sub>
                          </m:sSub>
                          <m:r>
                            <a:rPr lang="zh-CN" altLang="en-US" sz="2400">
                              <a:latin typeface="Cambria Math" panose="02040503050406030204" pitchFamily="18" charset="0"/>
                              <a:cs typeface="Times New Roman" panose="02020603050405020304" pitchFamily="18" charset="0"/>
                            </a:rPr>
                            <m:t>=(</m:t>
                          </m:r>
                          <m:sSub>
                            <m:sSubPr>
                              <m:ctrlPr>
                                <a:rPr lang="zh-CN" altLang="en-US" sz="2400" i="1">
                                  <a:latin typeface="Cambria Math" panose="02040503050406030204" pitchFamily="18" charset="0"/>
                                  <a:cs typeface="Times New Roman" panose="02020603050405020304" pitchFamily="18" charset="0"/>
                                </a:rPr>
                              </m:ctrlPr>
                            </m:sSubPr>
                            <m:e>
                              <m:r>
                                <a:rPr lang="zh-CN" altLang="en-US" sz="2400">
                                  <a:latin typeface="Cambria Math" panose="02040503050406030204" pitchFamily="18" charset="0"/>
                                  <a:cs typeface="Times New Roman" panose="02020603050405020304" pitchFamily="18" charset="0"/>
                                </a:rPr>
                                <m:t>𝑥</m:t>
                              </m:r>
                            </m:e>
                            <m:sub>
                              <m:r>
                                <a:rPr lang="zh-CN" altLang="en-US" sz="2400">
                                  <a:latin typeface="Cambria Math" panose="02040503050406030204" pitchFamily="18" charset="0"/>
                                  <a:cs typeface="Times New Roman" panose="02020603050405020304" pitchFamily="18" charset="0"/>
                                </a:rPr>
                                <m:t>𝑖</m:t>
                              </m:r>
                              <m:r>
                                <a:rPr lang="zh-CN" altLang="en-US" sz="2400">
                                  <a:latin typeface="Cambria Math" panose="02040503050406030204" pitchFamily="18" charset="0"/>
                                  <a:cs typeface="Times New Roman" panose="02020603050405020304" pitchFamily="18" charset="0"/>
                                </a:rPr>
                                <m:t>1</m:t>
                              </m:r>
                            </m:sub>
                          </m:sSub>
                          <m:r>
                            <a:rPr lang="zh-CN" altLang="en-US" sz="2400">
                              <a:latin typeface="Cambria Math" panose="02040503050406030204" pitchFamily="18" charset="0"/>
                              <a:cs typeface="Times New Roman" panose="02020603050405020304" pitchFamily="18" charset="0"/>
                            </a:rPr>
                            <m:t>,</m:t>
                          </m:r>
                          <m:sSub>
                            <m:sSubPr>
                              <m:ctrlPr>
                                <a:rPr lang="zh-CN" altLang="en-US" sz="2400" i="1">
                                  <a:latin typeface="Cambria Math" panose="02040503050406030204" pitchFamily="18" charset="0"/>
                                  <a:cs typeface="Times New Roman" panose="02020603050405020304" pitchFamily="18" charset="0"/>
                                </a:rPr>
                              </m:ctrlPr>
                            </m:sSubPr>
                            <m:e>
                              <m:r>
                                <a:rPr lang="zh-CN" altLang="en-US" sz="2400">
                                  <a:latin typeface="Cambria Math" panose="02040503050406030204" pitchFamily="18" charset="0"/>
                                  <a:cs typeface="Times New Roman" panose="02020603050405020304" pitchFamily="18" charset="0"/>
                                </a:rPr>
                                <m:t>𝑥</m:t>
                              </m:r>
                            </m:e>
                            <m:sub>
                              <m:r>
                                <a:rPr lang="zh-CN" altLang="en-US" sz="2400">
                                  <a:latin typeface="Cambria Math" panose="02040503050406030204" pitchFamily="18" charset="0"/>
                                  <a:cs typeface="Times New Roman" panose="02020603050405020304" pitchFamily="18" charset="0"/>
                                </a:rPr>
                                <m:t>𝑖</m:t>
                              </m:r>
                              <m:r>
                                <a:rPr lang="zh-CN" altLang="en-US" sz="2400">
                                  <a:latin typeface="Cambria Math" panose="02040503050406030204" pitchFamily="18" charset="0"/>
                                  <a:cs typeface="Times New Roman" panose="02020603050405020304" pitchFamily="18" charset="0"/>
                                </a:rPr>
                                <m:t>2</m:t>
                              </m:r>
                            </m:sub>
                          </m:sSub>
                          <m:r>
                            <a:rPr lang="zh-CN" altLang="en-US" sz="2400">
                              <a:latin typeface="Cambria Math" panose="02040503050406030204" pitchFamily="18" charset="0"/>
                              <a:cs typeface="Times New Roman" panose="02020603050405020304" pitchFamily="18" charset="0"/>
                            </a:rPr>
                            <m:t>,...</m:t>
                          </m:r>
                          <m:sSub>
                            <m:sSubPr>
                              <m:ctrlPr>
                                <a:rPr lang="zh-CN" altLang="en-US" sz="2400" i="1">
                                  <a:latin typeface="Cambria Math" panose="02040503050406030204" pitchFamily="18" charset="0"/>
                                  <a:cs typeface="Times New Roman" panose="02020603050405020304" pitchFamily="18" charset="0"/>
                                </a:rPr>
                              </m:ctrlPr>
                            </m:sSubPr>
                            <m:e>
                              <m:r>
                                <a:rPr lang="zh-CN" altLang="en-US" sz="2400">
                                  <a:latin typeface="Cambria Math" panose="02040503050406030204" pitchFamily="18" charset="0"/>
                                  <a:cs typeface="Times New Roman" panose="02020603050405020304" pitchFamily="18" charset="0"/>
                                </a:rPr>
                                <m:t>𝑥</m:t>
                              </m:r>
                            </m:e>
                            <m:sub>
                              <m:r>
                                <a:rPr lang="zh-CN" altLang="en-US" sz="2400">
                                  <a:latin typeface="Cambria Math" panose="02040503050406030204" pitchFamily="18" charset="0"/>
                                  <a:cs typeface="Times New Roman" panose="02020603050405020304" pitchFamily="18" charset="0"/>
                                </a:rPr>
                                <m:t>𝑖</m:t>
                              </m:r>
                              <m:r>
                                <a:rPr lang="zh-CN" altLang="en-US" sz="2400" smtClean="0">
                                  <a:latin typeface="Cambria Math" panose="02040503050406030204" pitchFamily="18" charset="0"/>
                                  <a:cs typeface="Times New Roman" panose="02020603050405020304" pitchFamily="18" charset="0"/>
                                </a:rPr>
                                <m:t>𝑝</m:t>
                              </m:r>
                            </m:sub>
                          </m:sSub>
                        </m:e>
                      </m:d>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494956" y="2560821"/>
                <a:ext cx="2857449" cy="521168"/>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2710971" y="3506353"/>
                <a:ext cx="4695453" cy="4947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a:latin typeface="Cambria Math" panose="02040503050406030204" pitchFamily="18" charset="0"/>
                              <a:cs typeface="Times New Roman" panose="02020603050405020304" pitchFamily="18" charset="0"/>
                            </a:rPr>
                          </m:ctrlPr>
                        </m:sSubPr>
                        <m:e>
                          <m:r>
                            <a:rPr lang="zh-CN" altLang="en-US" sz="2400">
                              <a:latin typeface="Cambria Math" panose="02040503050406030204" pitchFamily="18" charset="0"/>
                              <a:cs typeface="Times New Roman" panose="02020603050405020304" pitchFamily="18" charset="0"/>
                            </a:rPr>
                            <m:t>𝑦</m:t>
                          </m:r>
                        </m:e>
                        <m:sub>
                          <m:r>
                            <a:rPr lang="zh-CN" altLang="en-US" sz="2400">
                              <a:latin typeface="Cambria Math" panose="02040503050406030204" pitchFamily="18" charset="0"/>
                              <a:cs typeface="Times New Roman" panose="02020603050405020304" pitchFamily="18" charset="0"/>
                            </a:rPr>
                            <m:t>𝑖</m:t>
                          </m:r>
                        </m:sub>
                      </m:sSub>
                      <m:r>
                        <a:rPr lang="zh-CN" altLang="en-US" sz="2400">
                          <a:latin typeface="Cambria Math" panose="02040503050406030204" pitchFamily="18" charset="0"/>
                          <a:cs typeface="Times New Roman" panose="02020603050405020304" pitchFamily="18" charset="0"/>
                        </a:rPr>
                        <m:t>=</m:t>
                      </m:r>
                      <m:sSub>
                        <m:sSubPr>
                          <m:ctrlPr>
                            <a:rPr lang="zh-CN" altLang="en-US" sz="2400" i="1">
                              <a:latin typeface="Cambria Math" panose="02040503050406030204" pitchFamily="18" charset="0"/>
                              <a:cs typeface="Times New Roman" panose="02020603050405020304" pitchFamily="18" charset="0"/>
                            </a:rPr>
                          </m:ctrlPr>
                        </m:sSubPr>
                        <m:e>
                          <m:r>
                            <a:rPr lang="zh-CN" altLang="en-US" sz="2400">
                              <a:latin typeface="Cambria Math" panose="02040503050406030204" pitchFamily="18" charset="0"/>
                              <a:cs typeface="Times New Roman" panose="02020603050405020304" pitchFamily="18" charset="0"/>
                            </a:rPr>
                            <m:t>𝛽</m:t>
                          </m:r>
                        </m:e>
                        <m:sub>
                          <m:r>
                            <a:rPr lang="zh-CN" altLang="en-US" sz="2400">
                              <a:latin typeface="Cambria Math" panose="02040503050406030204" pitchFamily="18" charset="0"/>
                              <a:cs typeface="Times New Roman" panose="02020603050405020304" pitchFamily="18" charset="0"/>
                            </a:rPr>
                            <m:t>1</m:t>
                          </m:r>
                        </m:sub>
                      </m:sSub>
                      <m:sSub>
                        <m:sSubPr>
                          <m:ctrlPr>
                            <a:rPr lang="zh-CN" altLang="en-US" sz="2400" i="1">
                              <a:latin typeface="Cambria Math" panose="02040503050406030204" pitchFamily="18" charset="0"/>
                              <a:cs typeface="Times New Roman" panose="02020603050405020304" pitchFamily="18" charset="0"/>
                            </a:rPr>
                          </m:ctrlPr>
                        </m:sSubPr>
                        <m:e>
                          <m:r>
                            <a:rPr lang="zh-CN" altLang="en-US" sz="2400">
                              <a:latin typeface="Cambria Math" panose="02040503050406030204" pitchFamily="18" charset="0"/>
                              <a:cs typeface="Times New Roman" panose="02020603050405020304" pitchFamily="18" charset="0"/>
                            </a:rPr>
                            <m:t>𝑥</m:t>
                          </m:r>
                        </m:e>
                        <m:sub>
                          <m:r>
                            <a:rPr lang="zh-CN" altLang="en-US" sz="2400">
                              <a:latin typeface="Cambria Math" panose="02040503050406030204" pitchFamily="18" charset="0"/>
                              <a:cs typeface="Times New Roman" panose="02020603050405020304" pitchFamily="18" charset="0"/>
                            </a:rPr>
                            <m:t>𝑖</m:t>
                          </m:r>
                          <m:r>
                            <a:rPr lang="zh-CN" altLang="en-US" sz="2400">
                              <a:latin typeface="Cambria Math" panose="02040503050406030204" pitchFamily="18" charset="0"/>
                              <a:cs typeface="Times New Roman" panose="02020603050405020304" pitchFamily="18" charset="0"/>
                            </a:rPr>
                            <m:t>1</m:t>
                          </m:r>
                        </m:sub>
                      </m:sSub>
                      <m:r>
                        <a:rPr lang="zh-CN" altLang="en-US" sz="2400">
                          <a:latin typeface="Cambria Math" panose="02040503050406030204" pitchFamily="18" charset="0"/>
                          <a:cs typeface="Times New Roman" panose="02020603050405020304" pitchFamily="18" charset="0"/>
                        </a:rPr>
                        <m:t>+</m:t>
                      </m:r>
                      <m:sSub>
                        <m:sSubPr>
                          <m:ctrlPr>
                            <a:rPr lang="zh-CN" altLang="en-US" sz="2400" i="1">
                              <a:latin typeface="Cambria Math" panose="02040503050406030204" pitchFamily="18" charset="0"/>
                              <a:cs typeface="Times New Roman" panose="02020603050405020304" pitchFamily="18" charset="0"/>
                            </a:rPr>
                          </m:ctrlPr>
                        </m:sSubPr>
                        <m:e>
                          <m:r>
                            <a:rPr lang="zh-CN" altLang="en-US" sz="2400">
                              <a:latin typeface="Cambria Math" panose="02040503050406030204" pitchFamily="18" charset="0"/>
                              <a:cs typeface="Times New Roman" panose="02020603050405020304" pitchFamily="18" charset="0"/>
                            </a:rPr>
                            <m:t>𝛽</m:t>
                          </m:r>
                        </m:e>
                        <m:sub>
                          <m:r>
                            <a:rPr lang="zh-CN" altLang="en-US" sz="2400">
                              <a:latin typeface="Cambria Math" panose="02040503050406030204" pitchFamily="18" charset="0"/>
                              <a:cs typeface="Times New Roman" panose="02020603050405020304" pitchFamily="18" charset="0"/>
                            </a:rPr>
                            <m:t>2</m:t>
                          </m:r>
                        </m:sub>
                      </m:sSub>
                      <m:sSub>
                        <m:sSubPr>
                          <m:ctrlPr>
                            <a:rPr lang="zh-CN" altLang="en-US" sz="2400" i="1">
                              <a:latin typeface="Cambria Math" panose="02040503050406030204" pitchFamily="18" charset="0"/>
                              <a:cs typeface="Times New Roman" panose="02020603050405020304" pitchFamily="18" charset="0"/>
                            </a:rPr>
                          </m:ctrlPr>
                        </m:sSubPr>
                        <m:e>
                          <m:r>
                            <a:rPr lang="zh-CN" altLang="en-US" sz="2400">
                              <a:latin typeface="Cambria Math" panose="02040503050406030204" pitchFamily="18" charset="0"/>
                              <a:cs typeface="Times New Roman" panose="02020603050405020304" pitchFamily="18" charset="0"/>
                            </a:rPr>
                            <m:t>𝑥</m:t>
                          </m:r>
                        </m:e>
                        <m:sub>
                          <m:r>
                            <a:rPr lang="zh-CN" altLang="en-US" sz="2400">
                              <a:latin typeface="Cambria Math" panose="02040503050406030204" pitchFamily="18" charset="0"/>
                              <a:cs typeface="Times New Roman" panose="02020603050405020304" pitchFamily="18" charset="0"/>
                            </a:rPr>
                            <m:t>𝑖</m:t>
                          </m:r>
                          <m:r>
                            <a:rPr lang="zh-CN" altLang="en-US" sz="2400">
                              <a:latin typeface="Cambria Math" panose="02040503050406030204" pitchFamily="18" charset="0"/>
                              <a:cs typeface="Times New Roman" panose="02020603050405020304" pitchFamily="18" charset="0"/>
                            </a:rPr>
                            <m:t>2</m:t>
                          </m:r>
                        </m:sub>
                      </m:sSub>
                      <m:r>
                        <a:rPr lang="zh-CN" altLang="en-US" sz="2400">
                          <a:latin typeface="Cambria Math" panose="02040503050406030204" pitchFamily="18" charset="0"/>
                          <a:cs typeface="Times New Roman" panose="02020603050405020304" pitchFamily="18" charset="0"/>
                        </a:rPr>
                        <m:t>+...+</m:t>
                      </m:r>
                      <m:sSub>
                        <m:sSubPr>
                          <m:ctrlPr>
                            <a:rPr lang="zh-CN" altLang="en-US" sz="2400" i="1">
                              <a:latin typeface="Cambria Math" panose="02040503050406030204" pitchFamily="18" charset="0"/>
                              <a:cs typeface="Times New Roman" panose="02020603050405020304" pitchFamily="18" charset="0"/>
                            </a:rPr>
                          </m:ctrlPr>
                        </m:sSubPr>
                        <m:e>
                          <m:r>
                            <a:rPr lang="zh-CN" altLang="en-US" sz="2400">
                              <a:latin typeface="Cambria Math" panose="02040503050406030204" pitchFamily="18" charset="0"/>
                              <a:cs typeface="Times New Roman" panose="02020603050405020304" pitchFamily="18" charset="0"/>
                            </a:rPr>
                            <m:t>𝛽</m:t>
                          </m:r>
                        </m:e>
                        <m:sub>
                          <m:r>
                            <a:rPr lang="zh-CN" altLang="en-US" sz="2400">
                              <a:latin typeface="Cambria Math" panose="02040503050406030204" pitchFamily="18" charset="0"/>
                              <a:cs typeface="Times New Roman" panose="02020603050405020304" pitchFamily="18" charset="0"/>
                            </a:rPr>
                            <m:t>𝑝</m:t>
                          </m:r>
                        </m:sub>
                      </m:sSub>
                      <m:sSub>
                        <m:sSubPr>
                          <m:ctrlPr>
                            <a:rPr lang="zh-CN" altLang="en-US" sz="2400" i="1">
                              <a:latin typeface="Cambria Math" panose="02040503050406030204" pitchFamily="18" charset="0"/>
                              <a:cs typeface="Times New Roman" panose="02020603050405020304" pitchFamily="18" charset="0"/>
                            </a:rPr>
                          </m:ctrlPr>
                        </m:sSubPr>
                        <m:e>
                          <m:r>
                            <a:rPr lang="zh-CN" altLang="en-US" sz="2400">
                              <a:latin typeface="Cambria Math" panose="02040503050406030204" pitchFamily="18" charset="0"/>
                              <a:cs typeface="Times New Roman" panose="02020603050405020304" pitchFamily="18" charset="0"/>
                            </a:rPr>
                            <m:t>𝑥</m:t>
                          </m:r>
                        </m:e>
                        <m:sub>
                          <m:r>
                            <a:rPr lang="zh-CN" altLang="en-US" sz="2400">
                              <a:latin typeface="Cambria Math" panose="02040503050406030204" pitchFamily="18" charset="0"/>
                              <a:cs typeface="Times New Roman" panose="02020603050405020304" pitchFamily="18" charset="0"/>
                            </a:rPr>
                            <m:t>𝑖𝑝</m:t>
                          </m:r>
                        </m:sub>
                      </m:sSub>
                      <m:r>
                        <a:rPr lang="zh-CN" altLang="en-US" sz="2400">
                          <a:latin typeface="Cambria Math" panose="02040503050406030204" pitchFamily="18" charset="0"/>
                          <a:cs typeface="Times New Roman" panose="02020603050405020304" pitchFamily="18" charset="0"/>
                        </a:rPr>
                        <m:t>+</m:t>
                      </m:r>
                      <m:sSub>
                        <m:sSubPr>
                          <m:ctrlPr>
                            <a:rPr lang="zh-CN" altLang="en-US" sz="2400" i="1">
                              <a:latin typeface="Cambria Math" panose="02040503050406030204" pitchFamily="18" charset="0"/>
                              <a:cs typeface="Times New Roman" panose="02020603050405020304" pitchFamily="18" charset="0"/>
                            </a:rPr>
                          </m:ctrlPr>
                        </m:sSubPr>
                        <m:e>
                          <m:r>
                            <a:rPr lang="zh-CN" altLang="en-US" sz="2400">
                              <a:latin typeface="Cambria Math" panose="02040503050406030204" pitchFamily="18" charset="0"/>
                              <a:cs typeface="Times New Roman" panose="02020603050405020304" pitchFamily="18" charset="0"/>
                            </a:rPr>
                            <m:t>𝜀</m:t>
                          </m:r>
                        </m:e>
                        <m:sub>
                          <m:r>
                            <a:rPr lang="zh-CN" altLang="en-US" sz="2400">
                              <a:latin typeface="Cambria Math" panose="02040503050406030204" pitchFamily="18" charset="0"/>
                              <a:cs typeface="Times New Roman" panose="02020603050405020304" pitchFamily="18" charset="0"/>
                            </a:rPr>
                            <m:t>𝑖</m:t>
                          </m:r>
                        </m:sub>
                      </m:sSub>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710971" y="3506353"/>
                <a:ext cx="4695453" cy="494751"/>
              </a:xfrm>
              <a:prstGeom prst="rect">
                <a:avLst/>
              </a:prstGeom>
              <a:blipFill>
                <a:blip r:embed="rId5"/>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5058697" y="5332172"/>
                <a:ext cx="610873" cy="498534"/>
              </a:xfrm>
              <a:prstGeom prst="rect">
                <a:avLst/>
              </a:prstGeom>
            </p:spPr>
            <p:txBody>
              <a:bodyPr wrap="none">
                <a:spAutoFit/>
              </a:bodyPr>
              <a:lstStyle/>
              <a:p>
                <a14:m>
                  <m:oMath xmlns:m="http://schemas.openxmlformats.org/officeDocument/2006/math">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𝑦</m:t>
                        </m:r>
                      </m:e>
                      <m:lim>
                        <m:r>
                          <a:rPr lang="zh-CN" altLang="en-US" i="0">
                            <a:latin typeface="Cambria Math" panose="02040503050406030204" pitchFamily="18" charset="0"/>
                          </a:rPr>
                          <m:t>∧</m:t>
                        </m:r>
                      </m:lim>
                    </m:limUpp>
                  </m:oMath>
                </a14:m>
                <a:r>
                  <a:rPr lang="en-US" altLang="zh-CN" dirty="0" smtClean="0"/>
                  <a:t>&gt;1</a:t>
                </a:r>
                <a:endParaRPr lang="zh-CN" altLang="en-US" dirty="0"/>
              </a:p>
            </p:txBody>
          </p:sp>
        </mc:Choice>
        <mc:Fallback xmlns="">
          <p:sp>
            <p:nvSpPr>
              <p:cNvPr id="12" name="矩形 11"/>
              <p:cNvSpPr>
                <a:spLocks noRot="1" noChangeAspect="1" noMove="1" noResize="1" noEditPoints="1" noAdjustHandles="1" noChangeArrowheads="1" noChangeShapeType="1" noTextEdit="1"/>
              </p:cNvSpPr>
              <p:nvPr/>
            </p:nvSpPr>
            <p:spPr>
              <a:xfrm>
                <a:off x="5058697" y="5332172"/>
                <a:ext cx="610873" cy="498534"/>
              </a:xfrm>
              <a:prstGeom prst="rect">
                <a:avLst/>
              </a:prstGeom>
              <a:blipFill>
                <a:blip r:embed="rId6"/>
                <a:stretch>
                  <a:fillRect r="-11000" b="-246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4002244" y="5332172"/>
                <a:ext cx="901593" cy="4985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limUpp>
                        <m:limUppPr>
                          <m:ctrlPr>
                            <a:rPr lang="zh-CN" altLang="en-US" i="1" smtClean="0">
                              <a:latin typeface="Cambria Math" panose="02040503050406030204" pitchFamily="18" charset="0"/>
                            </a:rPr>
                          </m:ctrlPr>
                        </m:limUppPr>
                        <m:e>
                          <m:r>
                            <a:rPr lang="zh-CN" altLang="en-US" i="1">
                              <a:latin typeface="Cambria Math" panose="02040503050406030204" pitchFamily="18" charset="0"/>
                            </a:rPr>
                            <m:t>𝑦</m:t>
                          </m:r>
                        </m:e>
                        <m:lim>
                          <m:r>
                            <a:rPr lang="zh-CN" altLang="en-US" i="0">
                              <a:latin typeface="Cambria Math" panose="02040503050406030204" pitchFamily="18" charset="0"/>
                            </a:rPr>
                            <m:t>∧</m:t>
                          </m:r>
                        </m:lim>
                      </m:limUpp>
                      <m:r>
                        <a:rPr lang="en-US" altLang="zh-CN" b="0" i="1" smtClean="0">
                          <a:latin typeface="Cambria Math" panose="02040503050406030204" pitchFamily="18" charset="0"/>
                        </a:rPr>
                        <m:t>&lt;0</m:t>
                      </m:r>
                    </m:oMath>
                  </m:oMathPara>
                </a14:m>
                <a:endParaRPr lang="zh-CN" altLang="en-US" dirty="0"/>
              </a:p>
            </p:txBody>
          </p:sp>
        </mc:Choice>
        <mc:Fallback xmlns="">
          <p:sp>
            <p:nvSpPr>
              <p:cNvPr id="14" name="矩形 13"/>
              <p:cNvSpPr>
                <a:spLocks noRot="1" noChangeAspect="1" noMove="1" noResize="1" noEditPoints="1" noAdjustHandles="1" noChangeArrowheads="1" noChangeShapeType="1" noTextEdit="1"/>
              </p:cNvSpPr>
              <p:nvPr/>
            </p:nvSpPr>
            <p:spPr>
              <a:xfrm>
                <a:off x="4002244" y="5332172"/>
                <a:ext cx="901593" cy="498534"/>
              </a:xfrm>
              <a:prstGeom prst="rect">
                <a:avLst/>
              </a:prstGeom>
              <a:blipFill>
                <a:blip r:embed="rId7"/>
                <a:stretch>
                  <a:fillRect/>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60</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节点复杂度度量</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60486"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60487"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pic>
        <p:nvPicPr>
          <p:cNvPr id="10" name="内容占位符 11">
            <a:extLst>
              <a:ext uri="{FF2B5EF4-FFF2-40B4-BE49-F238E27FC236}">
                <a16:creationId xmlns:a16="http://schemas.microsoft.com/office/drawing/2014/main" id="{52FCCB67-0D35-4146-BD09-120F32052F00}"/>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3796725" y="1125634"/>
            <a:ext cx="5405180" cy="2205482"/>
          </a:xfrm>
        </p:spPr>
      </p:pic>
      <p:pic>
        <p:nvPicPr>
          <p:cNvPr id="11" name="图片 10">
            <a:extLst>
              <a:ext uri="{FF2B5EF4-FFF2-40B4-BE49-F238E27FC236}">
                <a16:creationId xmlns:a16="http://schemas.microsoft.com/office/drawing/2014/main" id="{B85C6798-75DD-492E-8247-53889A50E3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6756" y="3681999"/>
            <a:ext cx="5265149" cy="2275497"/>
          </a:xfrm>
          <a:prstGeom prst="rect">
            <a:avLst/>
          </a:prstGeom>
        </p:spPr>
      </p:pic>
      <p:pic>
        <p:nvPicPr>
          <p:cNvPr id="14" name="图片 13">
            <a:extLst>
              <a:ext uri="{FF2B5EF4-FFF2-40B4-BE49-F238E27FC236}">
                <a16:creationId xmlns:a16="http://schemas.microsoft.com/office/drawing/2014/main" id="{56ED65D6-CE46-461E-B239-558254FB0F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4831" y="6119996"/>
            <a:ext cx="6035317" cy="623136"/>
          </a:xfrm>
          <a:prstGeom prst="rect">
            <a:avLst/>
          </a:prstGeom>
        </p:spPr>
      </p:pic>
    </p:spTree>
    <p:extLst>
      <p:ext uri="{BB962C8B-B14F-4D97-AF65-F5344CB8AC3E}">
        <p14:creationId xmlns:p14="http://schemas.microsoft.com/office/powerpoint/2010/main" val="21578882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61</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信息增益比</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61510"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61511"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1" name="内容占位符 2">
                <a:extLst>
                  <a:ext uri="{FF2B5EF4-FFF2-40B4-BE49-F238E27FC236}">
                    <a16:creationId xmlns:a16="http://schemas.microsoft.com/office/drawing/2014/main" id="{B34C4C1C-C41E-4763-A051-A73FE2C04EB4}"/>
                  </a:ext>
                </a:extLst>
              </p:cNvPr>
              <p:cNvSpPr>
                <a:spLocks noGrp="1"/>
              </p:cNvSpPr>
              <p:nvPr>
                <p:ph idx="1"/>
              </p:nvPr>
            </p:nvSpPr>
            <p:spPr>
              <a:xfrm>
                <a:off x="541195" y="1652287"/>
                <a:ext cx="9624060" cy="5473750"/>
              </a:xfrm>
            </p:spPr>
            <p:txBody>
              <a:bodyPr>
                <a:noAutofit/>
              </a:bodyPr>
              <a:lstStyle/>
              <a:p>
                <a:pPr>
                  <a:spcBef>
                    <a:spcPts val="1800"/>
                  </a:spcBef>
                </a:pPr>
                <a:r>
                  <a:rPr lang="zh-CN" altLang="en-US" sz="2000" dirty="0">
                    <a:latin typeface="Times New Roman" panose="02020603050405020304" pitchFamily="18" charset="0"/>
                  </a:rPr>
                  <a:t>以信息增益作为划分训练数据集的特征，存在偏向于选择取值较多的特征的</a:t>
                </a:r>
                <a:r>
                  <a:rPr lang="zh-CN" altLang="en-US" sz="2000" dirty="0" smtClean="0">
                    <a:latin typeface="Times New Roman" panose="02020603050405020304" pitchFamily="18" charset="0"/>
                  </a:rPr>
                  <a:t>问题</a:t>
                </a:r>
                <a:endParaRPr lang="en-US" altLang="zh-CN" sz="2000" dirty="0" smtClean="0">
                  <a:latin typeface="Times New Roman" panose="02020603050405020304" pitchFamily="18" charset="0"/>
                </a:endParaRPr>
              </a:p>
              <a:p>
                <a:pPr>
                  <a:spcBef>
                    <a:spcPts val="1800"/>
                  </a:spcBef>
                </a:pPr>
                <a:endParaRPr lang="en-US" altLang="zh-CN" sz="2000" dirty="0">
                  <a:latin typeface="Times New Roman" panose="02020603050405020304" pitchFamily="18" charset="0"/>
                </a:endParaRPr>
              </a:p>
              <a:p>
                <a:pPr>
                  <a:spcBef>
                    <a:spcPts val="1800"/>
                  </a:spcBef>
                </a:pPr>
                <a:r>
                  <a:rPr lang="zh-CN" altLang="en-US" sz="2000" dirty="0">
                    <a:latin typeface="Times New Roman" panose="02020603050405020304" pitchFamily="18" charset="0"/>
                  </a:rPr>
                  <a:t>使用信息增益比可以对这一问题进行</a:t>
                </a:r>
                <a:r>
                  <a:rPr lang="zh-CN" altLang="en-US" sz="2000" dirty="0" smtClean="0">
                    <a:latin typeface="Times New Roman" panose="02020603050405020304" pitchFamily="18" charset="0"/>
                  </a:rPr>
                  <a:t>校正</a:t>
                </a:r>
                <a:endParaRPr lang="en-US" altLang="zh-CN" sz="2000" dirty="0" smtClean="0">
                  <a:latin typeface="Times New Roman" panose="02020603050405020304" pitchFamily="18" charset="0"/>
                </a:endParaRPr>
              </a:p>
              <a:p>
                <a:pPr>
                  <a:spcBef>
                    <a:spcPts val="1800"/>
                  </a:spcBef>
                </a:pPr>
                <a:endParaRPr lang="en-US" altLang="zh-CN" sz="2000" dirty="0">
                  <a:latin typeface="Times New Roman" panose="02020603050405020304" pitchFamily="18" charset="0"/>
                </a:endParaRPr>
              </a:p>
              <a:p>
                <a:pPr>
                  <a:spcBef>
                    <a:spcPts val="1800"/>
                  </a:spcBef>
                </a:pPr>
                <a:r>
                  <a:rPr lang="zh-CN" altLang="en-US" sz="2000" dirty="0">
                    <a:latin typeface="Times New Roman" panose="02020603050405020304" pitchFamily="18" charset="0"/>
                  </a:rPr>
                  <a:t>信息增益比：特征</a:t>
                </a:r>
                <a:r>
                  <a:rPr lang="en-US" altLang="zh-CN" sz="2000" dirty="0">
                    <a:latin typeface="Times New Roman" panose="02020603050405020304" pitchFamily="18" charset="0"/>
                  </a:rPr>
                  <a:t>A</a:t>
                </a:r>
                <a:r>
                  <a:rPr lang="zh-CN" altLang="en-US" sz="2000" dirty="0">
                    <a:latin typeface="Times New Roman" panose="02020603050405020304" pitchFamily="18" charset="0"/>
                  </a:rPr>
                  <a:t>对训练数据集</a:t>
                </a:r>
                <a:r>
                  <a:rPr lang="en-US" altLang="zh-CN" sz="2000" dirty="0">
                    <a:latin typeface="Times New Roman" panose="02020603050405020304" pitchFamily="18" charset="0"/>
                  </a:rPr>
                  <a:t>D</a:t>
                </a:r>
                <a:r>
                  <a:rPr lang="zh-CN" altLang="en-US" sz="2000" dirty="0">
                    <a:latin typeface="Times New Roman" panose="02020603050405020304" pitchFamily="18" charset="0"/>
                  </a:rPr>
                  <a:t>的信息集</a:t>
                </a:r>
                <a:r>
                  <a:rPr lang="en-US" altLang="zh-CN" sz="2000" dirty="0">
                    <a:latin typeface="Times New Roman" panose="02020603050405020304" pitchFamily="18" charset="0"/>
                  </a:rPr>
                  <a:t>D</a:t>
                </a:r>
                <a:r>
                  <a:rPr lang="zh-CN" altLang="en-US" sz="2000" dirty="0">
                    <a:latin typeface="Times New Roman" panose="02020603050405020304" pitchFamily="18" charset="0"/>
                  </a:rPr>
                  <a:t>的信息增益比定义为信息增益与训练数据集</a:t>
                </a:r>
                <a:r>
                  <a:rPr lang="en-US" altLang="zh-CN" sz="2000" dirty="0">
                    <a:latin typeface="Times New Roman" panose="02020603050405020304" pitchFamily="18" charset="0"/>
                  </a:rPr>
                  <a:t>D</a:t>
                </a:r>
                <a:r>
                  <a:rPr lang="zh-CN" altLang="en-US" sz="2000" dirty="0">
                    <a:latin typeface="Times New Roman" panose="02020603050405020304" pitchFamily="18" charset="0"/>
                  </a:rPr>
                  <a:t>关于特征</a:t>
                </a:r>
                <a:r>
                  <a:rPr lang="en-US" altLang="zh-CN" sz="2000" dirty="0">
                    <a:latin typeface="Times New Roman" panose="02020603050405020304" pitchFamily="18" charset="0"/>
                  </a:rPr>
                  <a:t>A</a:t>
                </a:r>
                <a:r>
                  <a:rPr lang="zh-CN" altLang="en-US" sz="2000" dirty="0">
                    <a:latin typeface="Times New Roman" panose="02020603050405020304" pitchFamily="18" charset="0"/>
                  </a:rPr>
                  <a:t>的值的熵之比：</a:t>
                </a:r>
                <a:endParaRPr lang="en-US" altLang="zh-CN" sz="2000" dirty="0">
                  <a:latin typeface="Times New Roman" panose="02020603050405020304" pitchFamily="18" charset="0"/>
                </a:endParaRPr>
              </a:p>
              <a:p>
                <a:pPr marL="0" indent="0">
                  <a:spcBef>
                    <a:spcPts val="1800"/>
                  </a:spcBef>
                  <a:buNone/>
                </a:pPr>
                <a:r>
                  <a:rPr lang="en-US" altLang="zh-CN" sz="2000" dirty="0">
                    <a:latin typeface="Times New Roman" panose="02020603050405020304" pitchFamily="18" charset="0"/>
                  </a:rPr>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𝑔</m:t>
                        </m:r>
                      </m:e>
                      <m:sub>
                        <m:r>
                          <a:rPr lang="en-US" altLang="zh-CN" sz="2000" b="0" i="1" smtClean="0">
                            <a:latin typeface="Cambria Math" panose="02040503050406030204" pitchFamily="18" charset="0"/>
                          </a:rPr>
                          <m:t>𝑅</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𝐷</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𝐴</m:t>
                        </m:r>
                      </m:e>
                    </m:d>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𝑔</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𝐷</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𝐴</m:t>
                            </m:r>
                          </m:e>
                        </m:d>
                      </m:num>
                      <m:den>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𝐻</m:t>
                            </m:r>
                          </m:e>
                          <m:sub>
                            <m:r>
                              <a:rPr lang="en-US" altLang="zh-CN" sz="2000" b="0" i="1" smtClean="0">
                                <a:latin typeface="Cambria Math" panose="02040503050406030204" pitchFamily="18" charset="0"/>
                              </a:rPr>
                              <m:t>𝐴</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𝐷</m:t>
                            </m:r>
                          </m:e>
                        </m:d>
                      </m:den>
                    </m:f>
                  </m:oMath>
                </a14:m>
                <a:endParaRPr lang="en-US" altLang="zh-CN" sz="2000" b="0" dirty="0">
                  <a:latin typeface="Times New Roman" panose="02020603050405020304" pitchFamily="18" charset="0"/>
                </a:endParaRPr>
              </a:p>
              <a:p>
                <a:pPr marL="0" indent="0">
                  <a:spcBef>
                    <a:spcPts val="1800"/>
                  </a:spcBef>
                  <a:buNone/>
                </a:pPr>
                <a:r>
                  <a:rPr lang="en-US" altLang="zh-CN" sz="2000" dirty="0">
                    <a:latin typeface="Times New Roman" panose="02020603050405020304" pitchFamily="18" charset="0"/>
                  </a:rPr>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𝐻</m:t>
                        </m:r>
                      </m:e>
                      <m:sub>
                        <m:r>
                          <a:rPr lang="en-US" altLang="zh-CN" sz="2000" b="0" i="1" smtClean="0">
                            <a:latin typeface="Cambria Math" panose="02040503050406030204" pitchFamily="18" charset="0"/>
                          </a:rPr>
                          <m:t>𝐴</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𝐷</m:t>
                        </m:r>
                      </m:e>
                    </m:d>
                    <m:r>
                      <a:rPr lang="en-US" altLang="zh-CN" sz="2000" b="0" i="1" smtClean="0">
                        <a:latin typeface="Cambria Math" panose="02040503050406030204" pitchFamily="18" charset="0"/>
                      </a:rPr>
                      <m:t>=−</m:t>
                    </m:r>
                    <m:nary>
                      <m:naryPr>
                        <m:chr m:val="∑"/>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𝑛</m:t>
                        </m:r>
                      </m:sup>
                      <m:e>
                        <m:f>
                          <m:fPr>
                            <m:ctrlPr>
                              <a:rPr lang="en-US" altLang="zh-CN" sz="2000" b="0" i="1" smtClean="0">
                                <a:latin typeface="Cambria Math" panose="02040503050406030204" pitchFamily="18" charset="0"/>
                              </a:rPr>
                            </m:ctrlPr>
                          </m:fPr>
                          <m:num>
                            <m:d>
                              <m:dPr>
                                <m:begChr m:val="|"/>
                                <m:endChr m:val="|"/>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𝐷</m:t>
                                    </m:r>
                                  </m:e>
                                  <m:sub>
                                    <m:r>
                                      <a:rPr lang="en-US" altLang="zh-CN" sz="2000" b="0" i="1" smtClean="0">
                                        <a:latin typeface="Cambria Math" panose="02040503050406030204" pitchFamily="18" charset="0"/>
                                      </a:rPr>
                                      <m:t>𝑖</m:t>
                                    </m:r>
                                  </m:sub>
                                </m:sSub>
                              </m:e>
                            </m:d>
                          </m:num>
                          <m:den>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𝐷</m:t>
                                </m:r>
                              </m:e>
                            </m:d>
                          </m:den>
                        </m:f>
                        <m:func>
                          <m:funcPr>
                            <m:ctrlPr>
                              <a:rPr lang="en-US" altLang="zh-CN" sz="2000" b="0" i="1" smtClean="0">
                                <a:latin typeface="Cambria Math" panose="02040503050406030204" pitchFamily="18" charset="0"/>
                              </a:rPr>
                            </m:ctrlPr>
                          </m:funcPr>
                          <m:fName>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log</m:t>
                                </m:r>
                              </m:e>
                              <m:sub>
                                <m:r>
                                  <a:rPr lang="en-US" altLang="zh-CN" sz="2000" b="0" i="1" smtClean="0">
                                    <a:latin typeface="Cambria Math" panose="02040503050406030204" pitchFamily="18" charset="0"/>
                                  </a:rPr>
                                  <m:t>2</m:t>
                                </m:r>
                              </m:sub>
                            </m:sSub>
                          </m:fName>
                          <m:e>
                            <m:f>
                              <m:fPr>
                                <m:ctrlPr>
                                  <a:rPr lang="en-US" altLang="zh-CN" sz="2000" b="0" i="1" smtClean="0">
                                    <a:latin typeface="Cambria Math" panose="02040503050406030204" pitchFamily="18" charset="0"/>
                                  </a:rPr>
                                </m:ctrlPr>
                              </m:fPr>
                              <m:num>
                                <m:d>
                                  <m:dPr>
                                    <m:begChr m:val="|"/>
                                    <m:endChr m:val="|"/>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𝐷</m:t>
                                        </m:r>
                                      </m:e>
                                      <m:sub>
                                        <m:r>
                                          <a:rPr lang="en-US" altLang="zh-CN" sz="2000" b="0" i="1" smtClean="0">
                                            <a:latin typeface="Cambria Math" panose="02040503050406030204" pitchFamily="18" charset="0"/>
                                          </a:rPr>
                                          <m:t>𝑖</m:t>
                                        </m:r>
                                      </m:sub>
                                    </m:sSub>
                                  </m:e>
                                </m:d>
                              </m:num>
                              <m:den>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𝐷</m:t>
                                    </m:r>
                                  </m:e>
                                </m:d>
                              </m:den>
                            </m:f>
                          </m:e>
                        </m:func>
                      </m:e>
                    </m:nary>
                  </m:oMath>
                </a14:m>
                <a:r>
                  <a:rPr lang="zh-CN" altLang="en-US" sz="2000" b="0" dirty="0">
                    <a:latin typeface="Times New Roman" panose="02020603050405020304" pitchFamily="18" charset="0"/>
                  </a:rPr>
                  <a:t>，</a:t>
                </a:r>
                <a:r>
                  <a:rPr lang="en-US" altLang="zh-CN" sz="2000" b="0" dirty="0">
                    <a:latin typeface="Times New Roman" panose="02020603050405020304" pitchFamily="18" charset="0"/>
                  </a:rPr>
                  <a:t>n</a:t>
                </a:r>
                <a:r>
                  <a:rPr lang="zh-CN" altLang="en-US" sz="2000" b="0" dirty="0">
                    <a:latin typeface="Times New Roman" panose="02020603050405020304" pitchFamily="18" charset="0"/>
                  </a:rPr>
                  <a:t>是特征</a:t>
                </a:r>
                <a:r>
                  <a:rPr lang="en-US" altLang="zh-CN" sz="2000" dirty="0">
                    <a:latin typeface="Times New Roman" panose="02020603050405020304" pitchFamily="18" charset="0"/>
                  </a:rPr>
                  <a:t>A</a:t>
                </a:r>
                <a:r>
                  <a:rPr lang="zh-CN" altLang="en-US" sz="2000" dirty="0">
                    <a:latin typeface="Times New Roman" panose="02020603050405020304" pitchFamily="18" charset="0"/>
                  </a:rPr>
                  <a:t>取值的个数</a:t>
                </a:r>
                <a:endParaRPr lang="en-US" altLang="zh-CN" sz="2000" b="0" dirty="0">
                  <a:latin typeface="Times New Roman" panose="02020603050405020304" pitchFamily="18" charset="0"/>
                </a:endParaRPr>
              </a:p>
              <a:p>
                <a:pPr marL="0" indent="0">
                  <a:spcBef>
                    <a:spcPts val="1800"/>
                  </a:spcBef>
                  <a:buNone/>
                </a:pPr>
                <a:endParaRPr lang="en-US" altLang="zh-CN" sz="2000" dirty="0">
                  <a:latin typeface="Times New Roman" panose="02020603050405020304" pitchFamily="18" charset="0"/>
                </a:endParaRPr>
              </a:p>
            </p:txBody>
          </p:sp>
        </mc:Choice>
        <mc:Fallback xmlns="">
          <p:sp>
            <p:nvSpPr>
              <p:cNvPr id="11" name="内容占位符 2">
                <a:extLst>
                  <a:ext uri="{FF2B5EF4-FFF2-40B4-BE49-F238E27FC236}">
                    <a16:creationId xmlns:a16="http://schemas.microsoft.com/office/drawing/2014/main" id="{B34C4C1C-C41E-4763-A051-A73FE2C04EB4}"/>
                  </a:ext>
                </a:extLst>
              </p:cNvPr>
              <p:cNvSpPr>
                <a:spLocks noGrp="1" noRot="1" noChangeAspect="1" noMove="1" noResize="1" noEditPoints="1" noAdjustHandles="1" noChangeArrowheads="1" noChangeShapeType="1" noTextEdit="1"/>
              </p:cNvSpPr>
              <p:nvPr>
                <p:ph idx="1"/>
              </p:nvPr>
            </p:nvSpPr>
            <p:spPr>
              <a:xfrm>
                <a:off x="541195" y="1652287"/>
                <a:ext cx="9624060" cy="5473750"/>
              </a:xfrm>
              <a:blipFill>
                <a:blip r:embed="rId8"/>
                <a:stretch>
                  <a:fillRect l="-443" t="-66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210997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62</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信息增益比</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62534"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62535"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pic>
        <p:nvPicPr>
          <p:cNvPr id="12" name="内容占位符 15">
            <a:extLst>
              <a:ext uri="{FF2B5EF4-FFF2-40B4-BE49-F238E27FC236}">
                <a16:creationId xmlns:a16="http://schemas.microsoft.com/office/drawing/2014/main" id="{70F450E5-5566-4EDD-9EAD-C9A6FE561617}"/>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2710971" y="847279"/>
            <a:ext cx="6857672" cy="1961922"/>
          </a:xfrm>
        </p:spPr>
      </p:pic>
      <mc:AlternateContent xmlns:mc="http://schemas.openxmlformats.org/markup-compatibility/2006" xmlns:a14="http://schemas.microsoft.com/office/drawing/2010/main">
        <mc:Choice Requires="a14">
          <p:sp>
            <p:nvSpPr>
              <p:cNvPr id="14" name="文本框 13"/>
              <p:cNvSpPr txBox="1"/>
              <p:nvPr/>
            </p:nvSpPr>
            <p:spPr>
              <a:xfrm>
                <a:off x="406811" y="2969580"/>
                <a:ext cx="10009112" cy="354218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𝐼𝑛𝑓𝑜</m:t>
                      </m:r>
                      <m:r>
                        <a:rPr lang="en-US" altLang="zh-CN" sz="2000" b="0" i="1" smtClean="0">
                          <a:latin typeface="Cambria Math" panose="02040503050406030204" pitchFamily="18" charset="0"/>
                        </a:rPr>
                        <m:t>_</m:t>
                      </m:r>
                      <m:r>
                        <a:rPr lang="en-US" altLang="zh-CN" sz="2000" b="0" i="1" smtClean="0">
                          <a:latin typeface="Cambria Math" panose="02040503050406030204" pitchFamily="18" charset="0"/>
                        </a:rPr>
                        <m:t>𝑔𝑎𝑖</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=0.81</m:t>
                      </m:r>
                    </m:oMath>
                  </m:oMathPara>
                </a14:m>
                <a:endParaRPr lang="en-US" altLang="zh-CN" sz="2000" b="0" dirty="0" smtClean="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𝐼𝑛𝑡𝑟𝑖𝑛𝑠𝑖𝑐𝐼𝑛𝑓</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𝑜</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18</m:t>
                              </m:r>
                            </m:num>
                            <m:den>
                              <m:r>
                                <a:rPr lang="en-US" altLang="zh-CN" sz="2000" b="0" i="1" smtClean="0">
                                  <a:latin typeface="Cambria Math" panose="02040503050406030204" pitchFamily="18" charset="0"/>
                                </a:rPr>
                                <m:t>18+26</m:t>
                              </m:r>
                            </m:den>
                          </m:f>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log</m:t>
                              </m:r>
                            </m:fName>
                            <m:e>
                              <m:d>
                                <m:dPr>
                                  <m:ctrlPr>
                                    <a:rPr lang="en-US" altLang="zh-CN" sz="2000" b="0" i="1" smtClean="0">
                                      <a:latin typeface="Cambria Math" panose="02040503050406030204" pitchFamily="18" charset="0"/>
                                    </a:rPr>
                                  </m:ctrlPr>
                                </m:dPr>
                                <m:e>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18</m:t>
                                      </m:r>
                                    </m:num>
                                    <m:den>
                                      <m:r>
                                        <a:rPr lang="en-US" altLang="zh-CN" sz="2000" b="0" i="1" smtClean="0">
                                          <a:latin typeface="Cambria Math" panose="02040503050406030204" pitchFamily="18" charset="0"/>
                                        </a:rPr>
                                        <m:t>18+26</m:t>
                                      </m:r>
                                    </m:den>
                                  </m:f>
                                </m:e>
                              </m:d>
                            </m:e>
                          </m:func>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26</m:t>
                              </m:r>
                            </m:num>
                            <m:den>
                              <m:r>
                                <a:rPr lang="en-US" altLang="zh-CN" sz="2000" b="0" i="1" smtClean="0">
                                  <a:latin typeface="Cambria Math" panose="02040503050406030204" pitchFamily="18" charset="0"/>
                                </a:rPr>
                                <m:t>18+26</m:t>
                              </m:r>
                            </m:den>
                          </m:f>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log</m:t>
                              </m:r>
                            </m:fName>
                            <m:e>
                              <m:d>
                                <m:dPr>
                                  <m:ctrlPr>
                                    <a:rPr lang="en-US" altLang="zh-CN" sz="2000" b="0" i="1" smtClean="0">
                                      <a:latin typeface="Cambria Math" panose="02040503050406030204" pitchFamily="18" charset="0"/>
                                    </a:rPr>
                                  </m:ctrlPr>
                                </m:dPr>
                                <m:e>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26</m:t>
                                      </m:r>
                                    </m:num>
                                    <m:den>
                                      <m:r>
                                        <a:rPr lang="en-US" altLang="zh-CN" sz="2000" b="0" i="1" smtClean="0">
                                          <a:latin typeface="Cambria Math" panose="02040503050406030204" pitchFamily="18" charset="0"/>
                                        </a:rPr>
                                        <m:t>18+26</m:t>
                                      </m:r>
                                    </m:den>
                                  </m:f>
                                </m:e>
                              </m:d>
                            </m:e>
                          </m:func>
                        </m:e>
                      </m:d>
                      <m:r>
                        <a:rPr lang="en-US" altLang="zh-CN" sz="2000" b="0" i="1" smtClean="0">
                          <a:latin typeface="Cambria Math" panose="02040503050406030204" pitchFamily="18" charset="0"/>
                        </a:rPr>
                        <m:t>=0.97</m:t>
                      </m:r>
                    </m:oMath>
                  </m:oMathPara>
                </a14:m>
                <a:endParaRPr lang="en-US" altLang="zh-CN" sz="2000" b="0" dirty="0" smtClean="0">
                  <a:latin typeface="Times New Roman" panose="02020603050405020304" pitchFamily="18" charset="0"/>
                  <a:cs typeface="Times New Roman" panose="02020603050405020304" pitchFamily="18" charset="0"/>
                </a:endParaRPr>
              </a:p>
              <a:p>
                <a:pPr algn="ctr"/>
                <a:r>
                  <a:rPr lang="en-US" altLang="zh-CN" sz="2000" b="0" dirty="0" smtClean="0">
                    <a:cs typeface="Times New Roman" panose="02020603050405020304" pitchFamily="18" charset="0"/>
                  </a:rPr>
                  <a:t>            </a:t>
                </a:r>
                <a14:m>
                  <m:oMath xmlns:m="http://schemas.openxmlformats.org/officeDocument/2006/math">
                    <m:r>
                      <a:rPr lang="en-US" altLang="zh-CN" sz="2000" b="0" i="1" smtClean="0">
                        <a:latin typeface="Cambria Math" panose="02040503050406030204" pitchFamily="18" charset="0"/>
                        <a:cs typeface="Times New Roman" panose="02020603050405020304" pitchFamily="18" charset="0"/>
                      </a:rPr>
                      <m:t>𝐼𝑛𝑓𝑜</m:t>
                    </m:r>
                    <m:r>
                      <a:rPr lang="en-US" altLang="zh-CN" sz="2000" b="0" i="1" smtClean="0">
                        <a:latin typeface="Cambria Math" panose="02040503050406030204" pitchFamily="18" charset="0"/>
                        <a:cs typeface="Times New Roman" panose="02020603050405020304" pitchFamily="18" charset="0"/>
                      </a:rPr>
                      <m:t>_</m:t>
                    </m:r>
                    <m:r>
                      <a:rPr lang="en-US" altLang="zh-CN" sz="2000" b="0" i="1" smtClean="0">
                        <a:latin typeface="Cambria Math" panose="02040503050406030204" pitchFamily="18" charset="0"/>
                        <a:cs typeface="Times New Roman" panose="02020603050405020304" pitchFamily="18" charset="0"/>
                      </a:rPr>
                      <m:t>𝑅𝑎𝑡𝑖</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𝑜</m:t>
                        </m:r>
                      </m:e>
                      <m:sub>
                        <m:r>
                          <a:rPr lang="en-US" altLang="zh-CN" sz="2000" b="0" i="1" smtClean="0">
                            <a:latin typeface="Cambria Math" panose="02040503050406030204" pitchFamily="18" charset="0"/>
                            <a:cs typeface="Times New Roman" panose="02020603050405020304" pitchFamily="18" charset="0"/>
                          </a:rPr>
                          <m:t>1</m:t>
                        </m:r>
                      </m:sub>
                    </m:sSub>
                  </m:oMath>
                </a14:m>
                <a:r>
                  <a:rPr lang="en-US" altLang="zh-CN" sz="2000" b="0"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altLang="zh-CN" sz="2000" b="0" i="1" dirty="0" smtClean="0">
                            <a:latin typeface="Cambria Math" panose="02040503050406030204" pitchFamily="18" charset="0"/>
                            <a:cs typeface="Times New Roman" panose="02020603050405020304" pitchFamily="18" charset="0"/>
                          </a:rPr>
                        </m:ctrlPr>
                      </m:fPr>
                      <m:num>
                        <m:r>
                          <a:rPr lang="en-US" altLang="zh-CN" sz="2000" b="0" i="1" dirty="0" smtClean="0">
                            <a:latin typeface="Cambria Math" panose="02040503050406030204" pitchFamily="18" charset="0"/>
                            <a:cs typeface="Times New Roman" panose="02020603050405020304" pitchFamily="18" charset="0"/>
                          </a:rPr>
                          <m:t>𝐼𝑛𝑓𝑜</m:t>
                        </m:r>
                        <m:r>
                          <a:rPr lang="en-US" altLang="zh-CN" sz="2000" b="0" i="1" dirty="0" smtClean="0">
                            <a:latin typeface="Cambria Math" panose="02040503050406030204" pitchFamily="18" charset="0"/>
                            <a:cs typeface="Times New Roman" panose="02020603050405020304" pitchFamily="18" charset="0"/>
                          </a:rPr>
                          <m:t>_</m:t>
                        </m:r>
                        <m:r>
                          <a:rPr lang="en-US" altLang="zh-CN" sz="2000" b="0" i="1" dirty="0" smtClean="0">
                            <a:latin typeface="Cambria Math" panose="02040503050406030204" pitchFamily="18" charset="0"/>
                            <a:cs typeface="Times New Roman" panose="02020603050405020304" pitchFamily="18" charset="0"/>
                          </a:rPr>
                          <m:t>𝑔𝑎𝑖</m:t>
                        </m:r>
                        <m:sSub>
                          <m:sSubPr>
                            <m:ctrlPr>
                              <a:rPr lang="en-US" altLang="zh-CN" sz="2000" b="0" i="1" dirty="0" smtClean="0">
                                <a:latin typeface="Cambria Math" panose="02040503050406030204" pitchFamily="18" charset="0"/>
                                <a:cs typeface="Times New Roman" panose="02020603050405020304" pitchFamily="18" charset="0"/>
                              </a:rPr>
                            </m:ctrlPr>
                          </m:sSubPr>
                          <m:e>
                            <m:r>
                              <a:rPr lang="en-US" altLang="zh-CN" sz="2000" b="0" i="1" dirty="0" smtClean="0">
                                <a:latin typeface="Cambria Math" panose="02040503050406030204" pitchFamily="18" charset="0"/>
                                <a:cs typeface="Times New Roman" panose="02020603050405020304" pitchFamily="18" charset="0"/>
                              </a:rPr>
                              <m:t>𝑛</m:t>
                            </m:r>
                          </m:e>
                          <m:sub>
                            <m:r>
                              <a:rPr lang="en-US" altLang="zh-CN" sz="2000" b="0" i="1" dirty="0" smtClean="0">
                                <a:latin typeface="Cambria Math" panose="02040503050406030204" pitchFamily="18" charset="0"/>
                                <a:cs typeface="Times New Roman" panose="02020603050405020304" pitchFamily="18" charset="0"/>
                              </a:rPr>
                              <m:t>1</m:t>
                            </m:r>
                          </m:sub>
                        </m:sSub>
                      </m:num>
                      <m:den>
                        <m:r>
                          <a:rPr lang="en-US" altLang="zh-CN" sz="2000" b="0" i="1" dirty="0" smtClean="0">
                            <a:latin typeface="Cambria Math" panose="02040503050406030204" pitchFamily="18" charset="0"/>
                            <a:cs typeface="Times New Roman" panose="02020603050405020304" pitchFamily="18" charset="0"/>
                          </a:rPr>
                          <m:t>𝐼𝑛𝑡𝑟𝑖𝑛𝑠𝑖𝑐𝐼𝑛𝑓</m:t>
                        </m:r>
                        <m:sSub>
                          <m:sSubPr>
                            <m:ctrlPr>
                              <a:rPr lang="en-US" altLang="zh-CN" sz="2000" b="0" i="1" dirty="0" smtClean="0">
                                <a:latin typeface="Cambria Math" panose="02040503050406030204" pitchFamily="18" charset="0"/>
                                <a:cs typeface="Times New Roman" panose="02020603050405020304" pitchFamily="18" charset="0"/>
                              </a:rPr>
                            </m:ctrlPr>
                          </m:sSubPr>
                          <m:e>
                            <m:r>
                              <a:rPr lang="en-US" altLang="zh-CN" sz="2000" b="0" i="1" dirty="0" smtClean="0">
                                <a:latin typeface="Cambria Math" panose="02040503050406030204" pitchFamily="18" charset="0"/>
                                <a:cs typeface="Times New Roman" panose="02020603050405020304" pitchFamily="18" charset="0"/>
                              </a:rPr>
                              <m:t>𝑜</m:t>
                            </m:r>
                          </m:e>
                          <m:sub>
                            <m:r>
                              <a:rPr lang="en-US" altLang="zh-CN" sz="2000" b="0" i="1" dirty="0" smtClean="0">
                                <a:latin typeface="Cambria Math" panose="02040503050406030204" pitchFamily="18" charset="0"/>
                                <a:cs typeface="Times New Roman" panose="02020603050405020304" pitchFamily="18" charset="0"/>
                              </a:rPr>
                              <m:t>1</m:t>
                            </m:r>
                          </m:sub>
                        </m:sSub>
                      </m:den>
                    </m:f>
                  </m:oMath>
                </a14:m>
                <a:r>
                  <a:rPr lang="en-US" altLang="zh-CN" sz="2000" b="0" dirty="0" smtClean="0">
                    <a:latin typeface="Times New Roman" panose="02020603050405020304" pitchFamily="18" charset="0"/>
                    <a:cs typeface="Times New Roman" panose="02020603050405020304" pitchFamily="18" charset="0"/>
                  </a:rPr>
                  <a:t>=0.84</a:t>
                </a:r>
              </a:p>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𝐼𝑛𝑓𝑜</m:t>
                      </m:r>
                      <m:r>
                        <a:rPr lang="en-US" altLang="zh-CN" sz="2000" b="0" i="1" smtClean="0">
                          <a:latin typeface="Cambria Math" panose="02040503050406030204" pitchFamily="18" charset="0"/>
                        </a:rPr>
                        <m:t>_</m:t>
                      </m:r>
                      <m:r>
                        <a:rPr lang="en-US" altLang="zh-CN" sz="2000" b="0" i="1" smtClean="0">
                          <a:latin typeface="Cambria Math" panose="02040503050406030204" pitchFamily="18" charset="0"/>
                        </a:rPr>
                        <m:t>𝑔𝑎𝑖</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=0.75</m:t>
                      </m:r>
                    </m:oMath>
                  </m:oMathPara>
                </a14:m>
                <a:endParaRPr lang="en-US" altLang="zh-CN" sz="2000" b="0" dirty="0" smtClean="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𝐼𝑛𝑡𝑟𝑖𝑛𝑠𝑖𝑐𝐼𝑛𝑓𝑜</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𝑟</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10</m:t>
                              </m:r>
                            </m:num>
                            <m:den>
                              <m:r>
                                <a:rPr lang="en-US" altLang="zh-CN" sz="2000" b="0" i="1" smtClean="0">
                                  <a:latin typeface="Cambria Math" panose="02040503050406030204" pitchFamily="18" charset="0"/>
                                </a:rPr>
                                <m:t>10+34</m:t>
                              </m:r>
                            </m:den>
                          </m:f>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log</m:t>
                              </m:r>
                            </m:fName>
                            <m:e>
                              <m:d>
                                <m:dPr>
                                  <m:ctrlPr>
                                    <a:rPr lang="en-US" altLang="zh-CN" sz="2000" b="0" i="1" smtClean="0">
                                      <a:latin typeface="Cambria Math" panose="02040503050406030204" pitchFamily="18" charset="0"/>
                                    </a:rPr>
                                  </m:ctrlPr>
                                </m:dPr>
                                <m:e>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10</m:t>
                                      </m:r>
                                    </m:num>
                                    <m:den>
                                      <m:r>
                                        <a:rPr lang="en-US" altLang="zh-CN" sz="2000" b="0" i="1" smtClean="0">
                                          <a:latin typeface="Cambria Math" panose="02040503050406030204" pitchFamily="18" charset="0"/>
                                        </a:rPr>
                                        <m:t>10+34</m:t>
                                      </m:r>
                                    </m:den>
                                  </m:f>
                                </m:e>
                              </m:d>
                            </m:e>
                          </m:func>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34</m:t>
                              </m:r>
                            </m:num>
                            <m:den>
                              <m:r>
                                <a:rPr lang="en-US" altLang="zh-CN" sz="2000" b="0" i="1" smtClean="0">
                                  <a:latin typeface="Cambria Math" panose="02040503050406030204" pitchFamily="18" charset="0"/>
                                </a:rPr>
                                <m:t>10+34</m:t>
                              </m:r>
                            </m:den>
                          </m:f>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log</m:t>
                              </m:r>
                            </m:fName>
                            <m:e>
                              <m:d>
                                <m:dPr>
                                  <m:ctrlPr>
                                    <a:rPr lang="en-US" altLang="zh-CN" sz="2000" b="0" i="1" smtClean="0">
                                      <a:latin typeface="Cambria Math" panose="02040503050406030204" pitchFamily="18" charset="0"/>
                                    </a:rPr>
                                  </m:ctrlPr>
                                </m:dPr>
                                <m:e>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34</m:t>
                                      </m:r>
                                    </m:num>
                                    <m:den>
                                      <m:r>
                                        <a:rPr lang="en-US" altLang="zh-CN" sz="2000" b="0" i="1" smtClean="0">
                                          <a:latin typeface="Cambria Math" panose="02040503050406030204" pitchFamily="18" charset="0"/>
                                        </a:rPr>
                                        <m:t>10+34</m:t>
                                      </m:r>
                                    </m:den>
                                  </m:f>
                                </m:e>
                              </m:d>
                            </m:e>
                          </m:func>
                        </m:e>
                      </m:d>
                      <m:r>
                        <a:rPr lang="en-US" altLang="zh-CN" sz="2000" b="0" i="1" smtClean="0">
                          <a:latin typeface="Cambria Math" panose="02040503050406030204" pitchFamily="18" charset="0"/>
                        </a:rPr>
                        <m:t>=0.77</m:t>
                      </m:r>
                    </m:oMath>
                  </m:oMathPara>
                </a14:m>
                <a:endParaRPr lang="en-US" altLang="zh-CN" sz="2000" b="0" dirty="0" smtClean="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Times New Roman" panose="02020603050405020304" pitchFamily="18" charset="0"/>
                        </a:rPr>
                        <m:t>𝐼𝑛𝑓𝑜</m:t>
                      </m:r>
                      <m:r>
                        <a:rPr lang="en-US" altLang="zh-CN" sz="2000" b="0" i="1" smtClean="0">
                          <a:latin typeface="Cambria Math" panose="02040503050406030204" pitchFamily="18" charset="0"/>
                          <a:cs typeface="Times New Roman" panose="02020603050405020304" pitchFamily="18" charset="0"/>
                        </a:rPr>
                        <m:t>_</m:t>
                      </m:r>
                      <m:r>
                        <a:rPr lang="en-US" altLang="zh-CN" sz="2000" b="0" i="1" smtClean="0">
                          <a:latin typeface="Cambria Math" panose="02040503050406030204" pitchFamily="18" charset="0"/>
                          <a:cs typeface="Times New Roman" panose="02020603050405020304" pitchFamily="18" charset="0"/>
                        </a:rPr>
                        <m:t>𝑅𝑎𝑡𝑖</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𝑜</m:t>
                          </m:r>
                        </m:e>
                        <m:sub>
                          <m:r>
                            <a:rPr lang="en-US" altLang="zh-CN" sz="2000" b="0" i="1" smtClean="0">
                              <a:latin typeface="Cambria Math" panose="02040503050406030204" pitchFamily="18" charset="0"/>
                              <a:cs typeface="Times New Roman" panose="02020603050405020304" pitchFamily="18" charset="0"/>
                            </a:rPr>
                            <m:t>2</m:t>
                          </m:r>
                        </m:sub>
                      </m:sSub>
                      <m:r>
                        <a:rPr lang="en-US" altLang="zh-CN" sz="2000" b="0" i="1" smtClean="0">
                          <a:latin typeface="Cambria Math" panose="02040503050406030204" pitchFamily="18" charset="0"/>
                          <a:cs typeface="Times New Roman" panose="02020603050405020304" pitchFamily="18" charset="0"/>
                        </a:rPr>
                        <m:t>=</m:t>
                      </m:r>
                      <m:f>
                        <m:fPr>
                          <m:ctrlPr>
                            <a:rPr lang="en-US" altLang="zh-CN" sz="2000" b="0" i="1" smtClean="0">
                              <a:latin typeface="Cambria Math" panose="02040503050406030204" pitchFamily="18" charset="0"/>
                              <a:cs typeface="Times New Roman" panose="02020603050405020304" pitchFamily="18" charset="0"/>
                            </a:rPr>
                          </m:ctrlPr>
                        </m:fPr>
                        <m:num>
                          <m:r>
                            <a:rPr lang="en-US" altLang="zh-CN" sz="2000" b="0" i="1" smtClean="0">
                              <a:latin typeface="Cambria Math" panose="02040503050406030204" pitchFamily="18" charset="0"/>
                              <a:cs typeface="Times New Roman" panose="02020603050405020304" pitchFamily="18" charset="0"/>
                            </a:rPr>
                            <m:t>𝐼𝑛𝑓𝑜</m:t>
                          </m:r>
                          <m:r>
                            <a:rPr lang="en-US" altLang="zh-CN" sz="2000" b="0" i="1" smtClean="0">
                              <a:latin typeface="Cambria Math" panose="02040503050406030204" pitchFamily="18" charset="0"/>
                              <a:cs typeface="Times New Roman" panose="02020603050405020304" pitchFamily="18" charset="0"/>
                            </a:rPr>
                            <m:t>_</m:t>
                          </m:r>
                          <m:r>
                            <a:rPr lang="en-US" altLang="zh-CN" sz="2000" b="0" i="1" smtClean="0">
                              <a:latin typeface="Cambria Math" panose="02040503050406030204" pitchFamily="18" charset="0"/>
                              <a:cs typeface="Times New Roman" panose="02020603050405020304" pitchFamily="18" charset="0"/>
                            </a:rPr>
                            <m:t>𝑔𝑎𝑖</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𝑛</m:t>
                              </m:r>
                            </m:e>
                            <m:sub>
                              <m:r>
                                <a:rPr lang="en-US" altLang="zh-CN" sz="2000" b="0" i="1" smtClean="0">
                                  <a:latin typeface="Cambria Math" panose="02040503050406030204" pitchFamily="18" charset="0"/>
                                  <a:cs typeface="Times New Roman" panose="02020603050405020304" pitchFamily="18" charset="0"/>
                                </a:rPr>
                                <m:t>2</m:t>
                              </m:r>
                            </m:sub>
                          </m:sSub>
                        </m:num>
                        <m:den>
                          <m:r>
                            <a:rPr lang="en-US" altLang="zh-CN" sz="2000" b="0" i="1" smtClean="0">
                              <a:latin typeface="Cambria Math" panose="02040503050406030204" pitchFamily="18" charset="0"/>
                              <a:cs typeface="Times New Roman" panose="02020603050405020304" pitchFamily="18" charset="0"/>
                            </a:rPr>
                            <m:t>𝐼𝑛𝑡𝑟𝑖𝑛𝑠𝑖𝑐𝐼𝑛𝑓</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𝑜</m:t>
                              </m:r>
                            </m:e>
                            <m:sub>
                              <m:r>
                                <a:rPr lang="en-US" altLang="zh-CN" sz="2000" b="0" i="1" smtClean="0">
                                  <a:latin typeface="Cambria Math" panose="02040503050406030204" pitchFamily="18" charset="0"/>
                                  <a:cs typeface="Times New Roman" panose="02020603050405020304" pitchFamily="18" charset="0"/>
                                </a:rPr>
                                <m:t>2</m:t>
                              </m:r>
                            </m:sub>
                          </m:sSub>
                        </m:den>
                      </m:f>
                      <m:r>
                        <a:rPr lang="en-US" altLang="zh-CN" sz="2000" b="0" i="1" smtClean="0">
                          <a:latin typeface="Cambria Math" panose="02040503050406030204" pitchFamily="18" charset="0"/>
                          <a:cs typeface="Times New Roman" panose="02020603050405020304" pitchFamily="18" charset="0"/>
                        </a:rPr>
                        <m:t>=0.97</m:t>
                      </m:r>
                    </m:oMath>
                  </m:oMathPara>
                </a14:m>
                <a:endParaRPr lang="en-US" altLang="zh-CN" sz="2000" b="0" dirty="0" smtClean="0">
                  <a:latin typeface="Times New Roman" panose="02020603050405020304" pitchFamily="18" charset="0"/>
                  <a:cs typeface="Times New Roman" panose="02020603050405020304" pitchFamily="18" charset="0"/>
                </a:endParaRPr>
              </a:p>
              <a:p>
                <a:r>
                  <a:rPr lang="zh-CN" altLang="en-US" sz="2000" dirty="0" smtClean="0">
                    <a:latin typeface="Times New Roman" panose="02020603050405020304" pitchFamily="18" charset="0"/>
                    <a:cs typeface="Times New Roman" panose="02020603050405020304" pitchFamily="18" charset="0"/>
                  </a:rPr>
                  <a:t>         由于</a:t>
                </a:r>
                <a14:m>
                  <m:oMath xmlns:m="http://schemas.openxmlformats.org/officeDocument/2006/math">
                    <m:r>
                      <a:rPr lang="en-US" altLang="zh-CN" sz="2000" b="0" i="1" smtClean="0">
                        <a:latin typeface="Cambria Math" panose="02040503050406030204" pitchFamily="18" charset="0"/>
                        <a:cs typeface="Times New Roman" panose="02020603050405020304" pitchFamily="18" charset="0"/>
                      </a:rPr>
                      <m:t>𝐼𝑛𝑓𝑜</m:t>
                    </m:r>
                    <m:r>
                      <a:rPr lang="en-US" altLang="zh-CN" sz="2000" b="0" i="1" smtClean="0">
                        <a:latin typeface="Cambria Math" panose="02040503050406030204" pitchFamily="18" charset="0"/>
                        <a:cs typeface="Times New Roman" panose="02020603050405020304" pitchFamily="18" charset="0"/>
                      </a:rPr>
                      <m:t>_</m:t>
                    </m:r>
                    <m:r>
                      <a:rPr lang="en-US" altLang="zh-CN" sz="2000" b="0" i="1" smtClean="0">
                        <a:latin typeface="Cambria Math" panose="02040503050406030204" pitchFamily="18" charset="0"/>
                        <a:cs typeface="Times New Roman" panose="02020603050405020304" pitchFamily="18" charset="0"/>
                      </a:rPr>
                      <m:t>𝑅𝑎𝑡𝑖</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𝑜</m:t>
                        </m:r>
                      </m:e>
                      <m:sub>
                        <m:r>
                          <a:rPr lang="en-US" altLang="zh-CN" sz="2000" b="0" i="1" smtClean="0">
                            <a:latin typeface="Cambria Math" panose="02040503050406030204" pitchFamily="18" charset="0"/>
                            <a:cs typeface="Times New Roman" panose="02020603050405020304" pitchFamily="18" charset="0"/>
                          </a:rPr>
                          <m:t>2</m:t>
                        </m:r>
                      </m:sub>
                    </m:sSub>
                  </m:oMath>
                </a14:m>
                <a:r>
                  <a:rPr lang="en-US" altLang="zh-CN" sz="2000" dirty="0" smtClean="0">
                    <a:latin typeface="Times New Roman" panose="02020603050405020304" pitchFamily="18" charset="0"/>
                    <a:cs typeface="Times New Roman" panose="02020603050405020304" pitchFamily="18" charset="0"/>
                  </a:rPr>
                  <a:t>&gt;</a:t>
                </a:r>
                <a14:m>
                  <m:oMath xmlns:m="http://schemas.openxmlformats.org/officeDocument/2006/math">
                    <m:r>
                      <a:rPr lang="en-US" altLang="zh-CN" sz="2000" b="0" i="1" dirty="0" smtClean="0">
                        <a:latin typeface="Cambria Math" panose="02040503050406030204" pitchFamily="18" charset="0"/>
                        <a:cs typeface="Times New Roman" panose="02020603050405020304" pitchFamily="18" charset="0"/>
                      </a:rPr>
                      <m:t>𝐼𝑛𝑓𝑜</m:t>
                    </m:r>
                    <m:r>
                      <a:rPr lang="en-US" altLang="zh-CN" sz="2000" b="0" i="1" dirty="0" smtClean="0">
                        <a:latin typeface="Cambria Math" panose="02040503050406030204" pitchFamily="18" charset="0"/>
                        <a:cs typeface="Times New Roman" panose="02020603050405020304" pitchFamily="18" charset="0"/>
                      </a:rPr>
                      <m:t>_</m:t>
                    </m:r>
                    <m:r>
                      <a:rPr lang="en-US" altLang="zh-CN" sz="2000" b="0" i="1" dirty="0" smtClean="0">
                        <a:latin typeface="Cambria Math" panose="02040503050406030204" pitchFamily="18" charset="0"/>
                        <a:cs typeface="Times New Roman" panose="02020603050405020304" pitchFamily="18" charset="0"/>
                      </a:rPr>
                      <m:t>𝑅𝑎𝑡𝑖</m:t>
                    </m:r>
                    <m:sSub>
                      <m:sSubPr>
                        <m:ctrlPr>
                          <a:rPr lang="en-US" altLang="zh-CN" sz="2000" b="0" i="1" dirty="0" smtClean="0">
                            <a:latin typeface="Cambria Math" panose="02040503050406030204" pitchFamily="18" charset="0"/>
                            <a:cs typeface="Times New Roman" panose="02020603050405020304" pitchFamily="18" charset="0"/>
                          </a:rPr>
                        </m:ctrlPr>
                      </m:sSubPr>
                      <m:e>
                        <m:r>
                          <a:rPr lang="en-US" altLang="zh-CN" sz="2000" b="0" i="1" dirty="0" smtClean="0">
                            <a:latin typeface="Cambria Math" panose="02040503050406030204" pitchFamily="18" charset="0"/>
                            <a:cs typeface="Times New Roman" panose="02020603050405020304" pitchFamily="18" charset="0"/>
                          </a:rPr>
                          <m:t>𝑜</m:t>
                        </m:r>
                      </m:e>
                      <m:sub>
                        <m:r>
                          <a:rPr lang="en-US" altLang="zh-CN" sz="2000" b="0" i="1" dirty="0" smtClean="0">
                            <a:latin typeface="Cambria Math" panose="02040503050406030204" pitchFamily="18" charset="0"/>
                            <a:cs typeface="Times New Roman" panose="02020603050405020304" pitchFamily="18" charset="0"/>
                          </a:rPr>
                          <m:t>1</m:t>
                        </m:r>
                      </m:sub>
                    </m:sSub>
                  </m:oMath>
                </a14:m>
                <a:r>
                  <a:rPr lang="zh-CN" altLang="en-US" sz="2000" dirty="0" smtClean="0">
                    <a:latin typeface="Times New Roman" panose="02020603050405020304" pitchFamily="18" charset="0"/>
                    <a:cs typeface="Times New Roman" panose="02020603050405020304" pitchFamily="18" charset="0"/>
                  </a:rPr>
                  <a:t>，故选择属性</a:t>
                </a:r>
                <a:r>
                  <a:rPr lang="en-US" altLang="zh-CN" sz="2000" dirty="0" smtClean="0">
                    <a:latin typeface="Times New Roman" panose="02020603050405020304" pitchFamily="18" charset="0"/>
                    <a:cs typeface="Times New Roman" panose="02020603050405020304" pitchFamily="18" charset="0"/>
                  </a:rPr>
                  <a:t>2</a:t>
                </a:r>
                <a:r>
                  <a:rPr lang="zh-CN" altLang="en-US" sz="2000" dirty="0" smtClean="0">
                    <a:latin typeface="Times New Roman" panose="02020603050405020304" pitchFamily="18" charset="0"/>
                    <a:cs typeface="Times New Roman" panose="02020603050405020304" pitchFamily="18" charset="0"/>
                  </a:rPr>
                  <a:t>作为分裂的属性。</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406811" y="2969580"/>
                <a:ext cx="10009112" cy="3542188"/>
              </a:xfrm>
              <a:prstGeom prst="rect">
                <a:avLst/>
              </a:prstGeom>
              <a:blipFill>
                <a:blip r:embed="rId9"/>
                <a:stretch>
                  <a:fillRect b="-17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063729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63</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数据分割</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63558"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63559"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5" name="内容占位符 2">
            <a:extLst>
              <a:ext uri="{FF2B5EF4-FFF2-40B4-BE49-F238E27FC236}">
                <a16:creationId xmlns:a16="http://schemas.microsoft.com/office/drawing/2014/main" id="{89326559-E771-4A40-9DFA-8F0F5405BD83}"/>
              </a:ext>
            </a:extLst>
          </p:cNvPr>
          <p:cNvSpPr>
            <a:spLocks noGrp="1"/>
          </p:cNvSpPr>
          <p:nvPr>
            <p:ph idx="1"/>
          </p:nvPr>
        </p:nvSpPr>
        <p:spPr>
          <a:xfrm>
            <a:off x="534669" y="1764295"/>
            <a:ext cx="9952841" cy="4401689"/>
          </a:xfrm>
        </p:spPr>
        <p:txBody>
          <a:bodyPr>
            <a:noAutofit/>
          </a:bodyPr>
          <a:lstStyle/>
          <a:p>
            <a:r>
              <a:rPr lang="zh-CN" altLang="en-US" sz="2000" dirty="0"/>
              <a:t>假如我们已经选择了一个分裂的属性，那怎样对数据进行分裂呢？</a:t>
            </a:r>
            <a:endParaRPr lang="en-US" altLang="zh-CN" sz="2000" dirty="0"/>
          </a:p>
          <a:p>
            <a:endParaRPr lang="en-US" altLang="zh-CN" sz="2000" dirty="0"/>
          </a:p>
          <a:p>
            <a:r>
              <a:rPr lang="zh-CN" altLang="en-US" sz="2000" dirty="0"/>
              <a:t>分裂属性的数据类型分为离散型和连续性两种情况，对于离散型的数据，按照属性值进行分裂，每个属性值对应一个分裂节点；</a:t>
            </a:r>
            <a:endParaRPr lang="en-US" altLang="zh-CN" sz="2000" dirty="0"/>
          </a:p>
          <a:p>
            <a:endParaRPr lang="en-US" altLang="zh-CN" sz="2000" dirty="0"/>
          </a:p>
          <a:p>
            <a:r>
              <a:rPr lang="zh-CN" altLang="en-US" sz="2000" dirty="0"/>
              <a:t>对于连续性属性，一般性的做法是对数据按照该属性进行排序，再将数据分成若干区间，如</a:t>
            </a:r>
            <a:r>
              <a:rPr lang="en-US" altLang="zh-CN" sz="2000" dirty="0">
                <a:latin typeface="Times New Roman" panose="02020603050405020304" pitchFamily="18" charset="0"/>
                <a:cs typeface="Times New Roman" panose="02020603050405020304" pitchFamily="18" charset="0"/>
              </a:rPr>
              <a:t>[0,10]</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[10,20]</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[20,30]…</a:t>
            </a:r>
            <a:r>
              <a:rPr lang="zh-CN" altLang="en-US" sz="2000" dirty="0"/>
              <a:t>，</a:t>
            </a:r>
            <a:endParaRPr lang="en-US" altLang="zh-CN" sz="2000" dirty="0"/>
          </a:p>
          <a:p>
            <a:endParaRPr lang="en-US" altLang="zh-CN" sz="2000" dirty="0"/>
          </a:p>
          <a:p>
            <a:r>
              <a:rPr lang="zh-CN" altLang="en-US" sz="2000" dirty="0"/>
              <a:t>一个区间对应一个节点，若数据的属性值落入某一区间则该数据就属于其对应的节点</a:t>
            </a:r>
            <a:r>
              <a:rPr lang="zh-CN" altLang="en-US" sz="2000" dirty="0" smtClean="0"/>
              <a:t>。</a:t>
            </a:r>
            <a:endParaRPr lang="en-US" altLang="zh-CN" sz="2000" dirty="0" smtClean="0"/>
          </a:p>
          <a:p>
            <a:endParaRPr lang="en-US" altLang="zh-CN" sz="2000" dirty="0"/>
          </a:p>
          <a:p>
            <a:r>
              <a:rPr lang="zh-CN" altLang="en-US" sz="2000" dirty="0" smtClean="0"/>
              <a:t>实操中，一般不进行人工分割，而是由算法自动判断最优分割点</a:t>
            </a:r>
            <a:endParaRPr lang="zh-CN" altLang="en-US" sz="2000" dirty="0"/>
          </a:p>
        </p:txBody>
      </p:sp>
    </p:spTree>
    <p:extLst>
      <p:ext uri="{BB962C8B-B14F-4D97-AF65-F5344CB8AC3E}">
        <p14:creationId xmlns:p14="http://schemas.microsoft.com/office/powerpoint/2010/main" val="20353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64</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数据分割</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64582"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64583"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1" name="内容占位符 2">
            <a:extLst>
              <a:ext uri="{FF2B5EF4-FFF2-40B4-BE49-F238E27FC236}">
                <a16:creationId xmlns:a16="http://schemas.microsoft.com/office/drawing/2014/main" id="{401F823D-7168-443B-909E-6C13F36F5CED}"/>
              </a:ext>
            </a:extLst>
          </p:cNvPr>
          <p:cNvSpPr>
            <a:spLocks noGrp="1"/>
          </p:cNvSpPr>
          <p:nvPr>
            <p:ph idx="1"/>
          </p:nvPr>
        </p:nvSpPr>
        <p:spPr>
          <a:xfrm>
            <a:off x="534670" y="1764295"/>
            <a:ext cx="9624060" cy="4990084"/>
          </a:xfrm>
        </p:spPr>
        <p:txBody>
          <a:bodyPr/>
          <a:lstStyle/>
          <a:p>
            <a:r>
              <a:rPr lang="zh-CN" altLang="en-US" sz="2400" b="1" dirty="0">
                <a:solidFill>
                  <a:srgbClr val="000000"/>
                </a:solidFill>
                <a:latin typeface="Verdana" panose="020B0604030504040204" pitchFamily="34" charset="0"/>
              </a:rPr>
              <a:t>分类信息表</a:t>
            </a:r>
            <a:endParaRPr lang="zh-CN" altLang="en-US" sz="2400" dirty="0"/>
          </a:p>
          <a:p>
            <a:endParaRPr lang="zh-CN" altLang="en-US" dirty="0"/>
          </a:p>
        </p:txBody>
      </p:sp>
      <p:pic>
        <p:nvPicPr>
          <p:cNvPr id="12" name="图片 11">
            <a:extLst>
              <a:ext uri="{FF2B5EF4-FFF2-40B4-BE49-F238E27FC236}">
                <a16:creationId xmlns:a16="http://schemas.microsoft.com/office/drawing/2014/main" id="{41DDF0E5-D75F-48F5-A96C-1F6F45A607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2244" y="2412479"/>
            <a:ext cx="4732993" cy="3175686"/>
          </a:xfrm>
          <a:prstGeom prst="rect">
            <a:avLst/>
          </a:prstGeom>
        </p:spPr>
      </p:pic>
    </p:spTree>
    <p:extLst>
      <p:ext uri="{BB962C8B-B14F-4D97-AF65-F5344CB8AC3E}">
        <p14:creationId xmlns:p14="http://schemas.microsoft.com/office/powerpoint/2010/main" val="15787355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65</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数据分割</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65606"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65607"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pic>
        <p:nvPicPr>
          <p:cNvPr id="14" name="内容占位符 5">
            <a:extLst>
              <a:ext uri="{FF2B5EF4-FFF2-40B4-BE49-F238E27FC236}">
                <a16:creationId xmlns:a16="http://schemas.microsoft.com/office/drawing/2014/main" id="{C8500901-3779-44CF-821F-20B99A2E5E78}"/>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4257630" y="2943526"/>
            <a:ext cx="3850840" cy="2527552"/>
          </a:xfrm>
        </p:spPr>
      </p:pic>
      <p:pic>
        <p:nvPicPr>
          <p:cNvPr id="15" name="图片 14">
            <a:extLst>
              <a:ext uri="{FF2B5EF4-FFF2-40B4-BE49-F238E27FC236}">
                <a16:creationId xmlns:a16="http://schemas.microsoft.com/office/drawing/2014/main" id="{F15017A7-D7FF-498E-8F8E-967BCC7342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4375" y="3492773"/>
            <a:ext cx="3185931" cy="1270274"/>
          </a:xfrm>
          <a:prstGeom prst="rect">
            <a:avLst/>
          </a:prstGeom>
        </p:spPr>
      </p:pic>
      <p:sp>
        <p:nvSpPr>
          <p:cNvPr id="16" name="矩形 15">
            <a:extLst>
              <a:ext uri="{FF2B5EF4-FFF2-40B4-BE49-F238E27FC236}">
                <a16:creationId xmlns:a16="http://schemas.microsoft.com/office/drawing/2014/main" id="{CA39E7A1-62FA-4D0A-BF8B-CAC28FA6C05C}"/>
              </a:ext>
            </a:extLst>
          </p:cNvPr>
          <p:cNvSpPr/>
          <p:nvPr/>
        </p:nvSpPr>
        <p:spPr>
          <a:xfrm>
            <a:off x="766836" y="1902119"/>
            <a:ext cx="7857362" cy="1200329"/>
          </a:xfrm>
          <a:prstGeom prst="rect">
            <a:avLst/>
          </a:prstGeom>
        </p:spPr>
        <p:txBody>
          <a:bodyPr wrap="square">
            <a:spAutoFit/>
          </a:bodyPr>
          <a:lstStyle/>
          <a:p>
            <a:r>
              <a:rPr lang="zh-CN" altLang="en-US" sz="2400" dirty="0">
                <a:solidFill>
                  <a:srgbClr val="000000"/>
                </a:solidFill>
                <a:latin typeface="Verdana" panose="020B0604030504040204" pitchFamily="34" charset="0"/>
              </a:rPr>
              <a:t>属性</a:t>
            </a:r>
            <a:r>
              <a:rPr lang="en-US" altLang="zh-CN" sz="2400" dirty="0">
                <a:solidFill>
                  <a:srgbClr val="000000"/>
                </a:solidFill>
                <a:latin typeface="Verdana" panose="020B0604030504040204" pitchFamily="34" charset="0"/>
              </a:rPr>
              <a:t>1</a:t>
            </a:r>
            <a:r>
              <a:rPr lang="zh-CN" altLang="en-US" sz="2400" dirty="0">
                <a:solidFill>
                  <a:srgbClr val="000000"/>
                </a:solidFill>
                <a:latin typeface="Verdana" panose="020B0604030504040204" pitchFamily="34" charset="0"/>
              </a:rPr>
              <a:t>“职业”是离散型变量，有三个取值，分别为白领、工人和学生，根据三个取值对原始的数据进行分割，如下表所示</a:t>
            </a:r>
            <a:r>
              <a:rPr lang="en-US" altLang="zh-CN" sz="2400" dirty="0">
                <a:solidFill>
                  <a:srgbClr val="000000"/>
                </a:solidFill>
                <a:latin typeface="Verdana" panose="020B0604030504040204" pitchFamily="34" charset="0"/>
              </a:rPr>
              <a:t>:</a:t>
            </a:r>
            <a:endParaRPr lang="zh-CN" altLang="en-US" sz="2400" dirty="0"/>
          </a:p>
        </p:txBody>
      </p:sp>
    </p:spTree>
    <p:extLst>
      <p:ext uri="{BB962C8B-B14F-4D97-AF65-F5344CB8AC3E}">
        <p14:creationId xmlns:p14="http://schemas.microsoft.com/office/powerpoint/2010/main" val="27589022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66</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数据分割</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66630"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66631"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7" name="内容占位符 2">
            <a:extLst>
              <a:ext uri="{FF2B5EF4-FFF2-40B4-BE49-F238E27FC236}">
                <a16:creationId xmlns:a16="http://schemas.microsoft.com/office/drawing/2014/main" id="{762A091A-E433-40FD-90C3-B6245DC92AD6}"/>
              </a:ext>
            </a:extLst>
          </p:cNvPr>
          <p:cNvSpPr>
            <a:spLocks noGrp="1"/>
          </p:cNvSpPr>
          <p:nvPr>
            <p:ph idx="1"/>
          </p:nvPr>
        </p:nvSpPr>
        <p:spPr>
          <a:xfrm>
            <a:off x="534670" y="1764295"/>
            <a:ext cx="9624060" cy="4990084"/>
          </a:xfrm>
        </p:spPr>
        <p:txBody>
          <a:bodyPr>
            <a:normAutofit/>
          </a:bodyPr>
          <a:lstStyle/>
          <a:p>
            <a:r>
              <a:rPr lang="zh-CN" altLang="en-US" sz="2400" dirty="0"/>
              <a:t>属性</a:t>
            </a:r>
            <a:r>
              <a:rPr lang="en-US" altLang="zh-CN" sz="2400" dirty="0"/>
              <a:t>2</a:t>
            </a:r>
            <a:r>
              <a:rPr lang="zh-CN" altLang="en-US" sz="2400" dirty="0"/>
              <a:t>是连续性变量，这里将数据分成三个区间，分别是</a:t>
            </a:r>
            <a:r>
              <a:rPr lang="en-US" altLang="zh-CN" sz="2400" dirty="0"/>
              <a:t>[10</a:t>
            </a:r>
            <a:r>
              <a:rPr lang="zh-CN" altLang="en-US" sz="2400" dirty="0"/>
              <a:t>，</a:t>
            </a:r>
            <a:r>
              <a:rPr lang="en-US" altLang="zh-CN" sz="2400" dirty="0"/>
              <a:t>20]</a:t>
            </a:r>
            <a:r>
              <a:rPr lang="zh-CN" altLang="en-US" sz="2400" dirty="0"/>
              <a:t>、</a:t>
            </a:r>
            <a:r>
              <a:rPr lang="en-US" altLang="zh-CN" sz="2400" dirty="0"/>
              <a:t>[20,30]</a:t>
            </a:r>
            <a:r>
              <a:rPr lang="zh-CN" altLang="en-US" sz="2400" dirty="0"/>
              <a:t>、</a:t>
            </a:r>
            <a:r>
              <a:rPr lang="en-US" altLang="zh-CN" sz="2400" dirty="0"/>
              <a:t>[30,40]</a:t>
            </a:r>
            <a:r>
              <a:rPr lang="zh-CN" altLang="en-US" sz="2400" dirty="0"/>
              <a:t>，则每一个区间的分裂结果如下：</a:t>
            </a:r>
          </a:p>
        </p:txBody>
      </p:sp>
      <p:pic>
        <p:nvPicPr>
          <p:cNvPr id="18" name="图片 17">
            <a:extLst>
              <a:ext uri="{FF2B5EF4-FFF2-40B4-BE49-F238E27FC236}">
                <a16:creationId xmlns:a16="http://schemas.microsoft.com/office/drawing/2014/main" id="{ECFCEFD6-083B-4D7E-AC00-C985CB3F4E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860" y="3093582"/>
            <a:ext cx="4025879" cy="2331509"/>
          </a:xfrm>
          <a:prstGeom prst="rect">
            <a:avLst/>
          </a:prstGeom>
        </p:spPr>
      </p:pic>
      <p:pic>
        <p:nvPicPr>
          <p:cNvPr id="19" name="图片 18">
            <a:extLst>
              <a:ext uri="{FF2B5EF4-FFF2-40B4-BE49-F238E27FC236}">
                <a16:creationId xmlns:a16="http://schemas.microsoft.com/office/drawing/2014/main" id="{8A2DE3CD-27FE-451D-BBCD-0A1CDB68DB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8929" y="2995200"/>
            <a:ext cx="3822835" cy="2562559"/>
          </a:xfrm>
          <a:prstGeom prst="rect">
            <a:avLst/>
          </a:prstGeom>
        </p:spPr>
      </p:pic>
    </p:spTree>
    <p:extLst>
      <p:ext uri="{BB962C8B-B14F-4D97-AF65-F5344CB8AC3E}">
        <p14:creationId xmlns:p14="http://schemas.microsoft.com/office/powerpoint/2010/main" val="39379192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67</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停止分裂的条件</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67654"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67655"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4" name="内容占位符 2">
            <a:extLst>
              <a:ext uri="{FF2B5EF4-FFF2-40B4-BE49-F238E27FC236}">
                <a16:creationId xmlns:a16="http://schemas.microsoft.com/office/drawing/2014/main" id="{37D54CC1-8C27-43E5-96EC-63154FC929A1}"/>
              </a:ext>
            </a:extLst>
          </p:cNvPr>
          <p:cNvSpPr>
            <a:spLocks noGrp="1"/>
          </p:cNvSpPr>
          <p:nvPr>
            <p:ph idx="1"/>
          </p:nvPr>
        </p:nvSpPr>
        <p:spPr>
          <a:xfrm>
            <a:off x="304329" y="1811615"/>
            <a:ext cx="10327191" cy="4210359"/>
          </a:xfrm>
        </p:spPr>
        <p:txBody>
          <a:bodyPr>
            <a:normAutofit/>
          </a:bodyPr>
          <a:lstStyle/>
          <a:p>
            <a:r>
              <a:rPr lang="zh-CN" altLang="en-US" sz="2000" dirty="0"/>
              <a:t>决策树不可能不限制地生长，总有停止分裂的时候，最极端的情况是当节点分裂到只剩下一个数据点时自动结束分裂，但这种情况下树过于复杂，而且预测的精度不高（过拟合）。一般情况下为了降低决策树复杂度和提高预测的经度，会适当提前终止节点的分裂。</a:t>
            </a:r>
            <a:endParaRPr lang="en-US" altLang="zh-CN" sz="2000" dirty="0"/>
          </a:p>
          <a:p>
            <a:endParaRPr lang="en-US" altLang="zh-CN" sz="2000" dirty="0"/>
          </a:p>
          <a:p>
            <a:r>
              <a:rPr lang="zh-CN" altLang="en-US" sz="2000" dirty="0"/>
              <a:t>以下是决策树节点停止分裂的一般性条件：</a:t>
            </a:r>
            <a:endParaRPr lang="en-US" altLang="zh-CN" sz="2000" dirty="0"/>
          </a:p>
          <a:p>
            <a:endParaRPr lang="en-US" altLang="zh-CN" sz="2000" dirty="0"/>
          </a:p>
          <a:p>
            <a:r>
              <a:rPr lang="zh-CN" altLang="en-US" sz="2000" dirty="0"/>
              <a:t>（</a:t>
            </a:r>
            <a:r>
              <a:rPr lang="en-US" altLang="zh-CN" sz="2000" dirty="0"/>
              <a:t>1</a:t>
            </a:r>
            <a:r>
              <a:rPr lang="zh-CN" altLang="en-US" sz="2000" dirty="0"/>
              <a:t>）最小节点数</a:t>
            </a:r>
          </a:p>
          <a:p>
            <a:r>
              <a:rPr lang="zh-CN" altLang="en-US" sz="2000" dirty="0"/>
              <a:t>当节点的数据量小于一个指定的数量时，不继续分裂。两个原因：一是数据量较少时，再做分裂容易强化噪声数据的作用；二是降低树生长的复杂性。提前结束分裂一定程度上有利于降低过拟合的影响。</a:t>
            </a:r>
          </a:p>
          <a:p>
            <a:endParaRPr lang="zh-CN" altLang="en-US" sz="2000" dirty="0"/>
          </a:p>
        </p:txBody>
      </p:sp>
    </p:spTree>
    <p:extLst>
      <p:ext uri="{BB962C8B-B14F-4D97-AF65-F5344CB8AC3E}">
        <p14:creationId xmlns:p14="http://schemas.microsoft.com/office/powerpoint/2010/main" val="18046952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68</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停止分裂的条件</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68678"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68679"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1" name="内容占位符 2">
            <a:extLst>
              <a:ext uri="{FF2B5EF4-FFF2-40B4-BE49-F238E27FC236}">
                <a16:creationId xmlns:a16="http://schemas.microsoft.com/office/drawing/2014/main" id="{7E067863-272C-4444-869C-83B631862680}"/>
              </a:ext>
            </a:extLst>
          </p:cNvPr>
          <p:cNvSpPr>
            <a:spLocks noGrp="1"/>
          </p:cNvSpPr>
          <p:nvPr>
            <p:ph idx="1"/>
          </p:nvPr>
        </p:nvSpPr>
        <p:spPr>
          <a:xfrm>
            <a:off x="406811" y="1660653"/>
            <a:ext cx="10080700" cy="4361321"/>
          </a:xfrm>
        </p:spPr>
        <p:txBody>
          <a:bodyPr>
            <a:normAutofit/>
          </a:bodyPr>
          <a:lstStyle/>
          <a:p>
            <a:r>
              <a:rPr lang="zh-CN" altLang="en-US" sz="2000" dirty="0"/>
              <a:t>（</a:t>
            </a:r>
            <a:r>
              <a:rPr lang="en-US" altLang="zh-CN" sz="2000" dirty="0"/>
              <a:t>2</a:t>
            </a:r>
            <a:r>
              <a:rPr lang="zh-CN" altLang="en-US" sz="2000" dirty="0"/>
              <a:t>）熵或者基尼值小于阀值。</a:t>
            </a:r>
          </a:p>
          <a:p>
            <a:r>
              <a:rPr lang="zh-CN" altLang="en-US" sz="2000" dirty="0"/>
              <a:t> 由上述可知，熵和基尼值的大小表示数据的复杂程度，当熵或者基尼值过小时，表示数据的纯度比较大，如果熵或者基尼值小于一定程度数，节点停止分裂。</a:t>
            </a:r>
            <a:endParaRPr lang="en-US" altLang="zh-CN" sz="2000" dirty="0"/>
          </a:p>
          <a:p>
            <a:endParaRPr lang="zh-CN" altLang="en-US" sz="2000" dirty="0"/>
          </a:p>
          <a:p>
            <a:r>
              <a:rPr lang="zh-CN" altLang="en-US" sz="2000" dirty="0"/>
              <a:t>（</a:t>
            </a:r>
            <a:r>
              <a:rPr lang="en-US" altLang="zh-CN" sz="2000" dirty="0"/>
              <a:t>3</a:t>
            </a:r>
            <a:r>
              <a:rPr lang="zh-CN" altLang="en-US" sz="2000" dirty="0"/>
              <a:t>）决策树的深度达到指定的条件</a:t>
            </a:r>
          </a:p>
          <a:p>
            <a:r>
              <a:rPr lang="zh-CN" altLang="en-US" sz="2000" dirty="0"/>
              <a:t>节点的深度可以理解为节点与决策树跟节点的距离，如根节点的子节点的深度为</a:t>
            </a:r>
            <a:r>
              <a:rPr lang="en-US" altLang="zh-CN" sz="2000" dirty="0"/>
              <a:t>1</a:t>
            </a:r>
            <a:r>
              <a:rPr lang="zh-CN" altLang="en-US" sz="2000" dirty="0"/>
              <a:t>，因为这些节点与跟节点的距离为</a:t>
            </a:r>
            <a:r>
              <a:rPr lang="en-US" altLang="zh-CN" sz="2000" dirty="0"/>
              <a:t>1</a:t>
            </a:r>
            <a:r>
              <a:rPr lang="zh-CN" altLang="en-US" sz="2000" dirty="0"/>
              <a:t>，子节点的深度要比父节点的深度大</a:t>
            </a:r>
            <a:r>
              <a:rPr lang="en-US" altLang="zh-CN" sz="2000" dirty="0"/>
              <a:t>1</a:t>
            </a:r>
            <a:r>
              <a:rPr lang="zh-CN" altLang="en-US" sz="2000" dirty="0"/>
              <a:t>。决策树的深度是所有叶子节点的最大深度，当深度到达指定的上限大小时，停止分裂。</a:t>
            </a:r>
            <a:endParaRPr lang="en-US" altLang="zh-CN" sz="2000" dirty="0"/>
          </a:p>
          <a:p>
            <a:endParaRPr lang="zh-CN" altLang="en-US" sz="2000" dirty="0"/>
          </a:p>
          <a:p>
            <a:r>
              <a:rPr lang="zh-CN" altLang="en-US" sz="2000" dirty="0"/>
              <a:t>（</a:t>
            </a:r>
            <a:r>
              <a:rPr lang="en-US" altLang="zh-CN" sz="2000" dirty="0"/>
              <a:t>4</a:t>
            </a:r>
            <a:r>
              <a:rPr lang="zh-CN" altLang="en-US" sz="2000" dirty="0"/>
              <a:t>）所有特征已经使用完毕，不能继续进行分裂。</a:t>
            </a:r>
          </a:p>
          <a:p>
            <a:r>
              <a:rPr lang="zh-CN" altLang="en-US" sz="2000" dirty="0"/>
              <a:t> 被动式停止分裂的条件，当已经没有可分的属性时，直接将当前节点设置为叶子节点。</a:t>
            </a:r>
          </a:p>
          <a:p>
            <a:endParaRPr lang="zh-CN" altLang="en-US" sz="2000" dirty="0"/>
          </a:p>
        </p:txBody>
      </p:sp>
    </p:spTree>
    <p:extLst>
      <p:ext uri="{BB962C8B-B14F-4D97-AF65-F5344CB8AC3E}">
        <p14:creationId xmlns:p14="http://schemas.microsoft.com/office/powerpoint/2010/main" val="38625495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69</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决策树的剪枝</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69838"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69839"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2" name="内容占位符 2">
            <a:extLst>
              <a:ext uri="{FF2B5EF4-FFF2-40B4-BE49-F238E27FC236}">
                <a16:creationId xmlns:a16="http://schemas.microsoft.com/office/drawing/2014/main" id="{7399D216-86BF-4B10-8D8B-A9DFE03107ED}"/>
              </a:ext>
            </a:extLst>
          </p:cNvPr>
          <p:cNvSpPr>
            <a:spLocks noGrp="1"/>
          </p:cNvSpPr>
          <p:nvPr>
            <p:ph idx="1"/>
          </p:nvPr>
        </p:nvSpPr>
        <p:spPr>
          <a:xfrm>
            <a:off x="406811" y="1670647"/>
            <a:ext cx="9708574" cy="5976664"/>
          </a:xfrm>
        </p:spPr>
        <p:txBody>
          <a:bodyPr>
            <a:noAutofit/>
          </a:bodyPr>
          <a:lstStyle/>
          <a:p>
            <a:r>
              <a:rPr lang="zh-CN" altLang="en-US" sz="2000" dirty="0"/>
              <a:t>对于任意子树</a:t>
            </a:r>
            <a:r>
              <a:rPr lang="en-US" altLang="zh-CN" sz="2000" i="1" dirty="0"/>
              <a:t>                   </a:t>
            </a:r>
            <a:r>
              <a:rPr lang="zh-CN" altLang="en-US" sz="2000" dirty="0"/>
              <a:t>，定义其</a:t>
            </a:r>
            <a:r>
              <a:rPr lang="zh-CN" altLang="en-US" sz="2000" dirty="0" smtClean="0"/>
              <a:t>“复杂性”（</a:t>
            </a:r>
            <a:r>
              <a:rPr lang="en-US" altLang="zh-CN" sz="2000" dirty="0" smtClean="0"/>
              <a:t>complexity</a:t>
            </a:r>
            <a:r>
              <a:rPr lang="zh-CN" altLang="en-US" sz="2000" dirty="0" smtClean="0"/>
              <a:t>）为</a:t>
            </a:r>
            <a:r>
              <a:rPr lang="zh-CN" altLang="en-US" sz="2000" dirty="0"/>
              <a:t>子树</a:t>
            </a:r>
            <a:r>
              <a:rPr lang="en-US" altLang="zh-CN" sz="2000" i="1" dirty="0"/>
              <a:t>T</a:t>
            </a:r>
            <a:r>
              <a:rPr lang="zh-CN" altLang="en-US" sz="2000" dirty="0"/>
              <a:t>的终节点</a:t>
            </a:r>
            <a:r>
              <a:rPr lang="zh-CN" altLang="en-US" sz="2000" dirty="0" smtClean="0"/>
              <a:t>数目（</a:t>
            </a:r>
            <a:r>
              <a:rPr lang="en-US" altLang="zh-CN" sz="2000" dirty="0" smtClean="0"/>
              <a:t>number </a:t>
            </a:r>
            <a:r>
              <a:rPr lang="en-US" altLang="zh-CN" sz="2000" dirty="0"/>
              <a:t>of terminal </a:t>
            </a:r>
            <a:r>
              <a:rPr lang="en-US" altLang="zh-CN" sz="2000" dirty="0" smtClean="0"/>
              <a:t>nodes</a:t>
            </a:r>
            <a:r>
              <a:rPr lang="zh-CN" altLang="en-US" sz="2000" dirty="0" smtClean="0"/>
              <a:t>），</a:t>
            </a:r>
            <a:r>
              <a:rPr lang="zh-CN" altLang="en-US" sz="2000" dirty="0"/>
              <a:t>记为</a:t>
            </a:r>
            <a:r>
              <a:rPr lang="en-US" altLang="zh-CN" sz="2000" i="1" dirty="0"/>
              <a:t>       </a:t>
            </a:r>
            <a:r>
              <a:rPr lang="zh-CN" altLang="en-US" sz="2000" dirty="0"/>
              <a:t>。</a:t>
            </a:r>
            <a:endParaRPr lang="en-US" altLang="zh-CN" sz="2000" dirty="0"/>
          </a:p>
          <a:p>
            <a:endParaRPr lang="en-US" altLang="zh-CN" sz="2000" dirty="0"/>
          </a:p>
          <a:p>
            <a:r>
              <a:rPr lang="zh-CN" altLang="en-US" sz="2000" dirty="0"/>
              <a:t>为避免过拟合，不希望决策树过于复杂，故惩罚其规模</a:t>
            </a:r>
            <a:r>
              <a:rPr lang="en-US" altLang="zh-CN" sz="2000" i="1" dirty="0"/>
              <a:t>       </a:t>
            </a:r>
            <a:r>
              <a:rPr lang="zh-CN" altLang="en-US" sz="2000" dirty="0"/>
              <a:t>：</a:t>
            </a:r>
            <a:endParaRPr lang="en-US" altLang="zh-CN" sz="2000" dirty="0"/>
          </a:p>
          <a:p>
            <a:endParaRPr lang="en-US" altLang="zh-CN" sz="2000" dirty="0"/>
          </a:p>
          <a:p>
            <a:endParaRPr lang="en-US" altLang="zh-CN" sz="2000" dirty="0"/>
          </a:p>
          <a:p>
            <a:endParaRPr lang="en-US" altLang="zh-CN" sz="2000" dirty="0"/>
          </a:p>
          <a:p>
            <a:endParaRPr lang="en-US" altLang="zh-CN" sz="2000" dirty="0"/>
          </a:p>
          <a:p>
            <a:r>
              <a:rPr lang="zh-CN" altLang="en-US" sz="2000" dirty="0"/>
              <a:t>其中，</a:t>
            </a:r>
            <a:r>
              <a:rPr lang="en-US" altLang="zh-CN" sz="2000" i="1" dirty="0"/>
              <a:t>R</a:t>
            </a:r>
            <a:r>
              <a:rPr lang="en-US" altLang="zh-CN" sz="2000" dirty="0"/>
              <a:t>(</a:t>
            </a:r>
            <a:r>
              <a:rPr lang="en-US" altLang="zh-CN" sz="2000" i="1" dirty="0"/>
              <a:t>T</a:t>
            </a:r>
            <a:r>
              <a:rPr lang="en-US" altLang="zh-CN" sz="2000" dirty="0"/>
              <a:t>)</a:t>
            </a:r>
            <a:r>
              <a:rPr lang="zh-CN" altLang="en-US" sz="2000" dirty="0"/>
              <a:t>为原来的损失函数，比如 </a:t>
            </a:r>
            <a:r>
              <a:rPr lang="en-US" altLang="zh-CN" sz="2000" dirty="0"/>
              <a:t>0-1 </a:t>
            </a:r>
            <a:r>
              <a:rPr lang="zh-CN" altLang="en-US" sz="2000" dirty="0"/>
              <a:t>损失函数</a:t>
            </a:r>
            <a:r>
              <a:rPr lang="en-US" altLang="zh-CN" sz="2000" dirty="0"/>
              <a:t>(0-1 loss)</a:t>
            </a:r>
            <a:r>
              <a:rPr lang="zh-CN" altLang="en-US" sz="2000" dirty="0"/>
              <a:t>，即在训练样本中，如果预测正确，则损失为</a:t>
            </a:r>
            <a:r>
              <a:rPr lang="en-US" altLang="zh-CN" sz="2000" dirty="0"/>
              <a:t>0</a:t>
            </a:r>
            <a:r>
              <a:rPr lang="zh-CN" altLang="en-US" sz="2000" dirty="0"/>
              <a:t>，而若预测错误则损失为</a:t>
            </a:r>
            <a:r>
              <a:rPr lang="en-US" altLang="zh-CN" sz="2000" dirty="0"/>
              <a:t>1</a:t>
            </a:r>
            <a:r>
              <a:rPr lang="zh-CN" altLang="en-US" sz="2000" dirty="0"/>
              <a:t>。</a:t>
            </a:r>
            <a:endParaRPr lang="en-US" altLang="zh-CN" sz="2000" dirty="0"/>
          </a:p>
          <a:p>
            <a:endParaRPr lang="en-US" altLang="zh-CN" sz="2000" dirty="0"/>
          </a:p>
          <a:p>
            <a:r>
              <a:rPr lang="en-US" altLang="zh-CN" sz="2000" dirty="0" smtClean="0"/>
              <a:t> </a:t>
            </a:r>
            <a:r>
              <a:rPr lang="zh-CN" altLang="en-US" sz="2000" dirty="0"/>
              <a:t>为调节</a:t>
            </a:r>
            <a:r>
              <a:rPr lang="zh-CN" altLang="en-US" sz="2000" dirty="0" smtClean="0"/>
              <a:t>参数（</a:t>
            </a:r>
            <a:r>
              <a:rPr lang="en-US" altLang="zh-CN" sz="2000" dirty="0" smtClean="0"/>
              <a:t>tuning parameter</a:t>
            </a:r>
            <a:r>
              <a:rPr lang="zh-CN" altLang="en-US" sz="2000" dirty="0" smtClean="0"/>
              <a:t>），</a:t>
            </a:r>
            <a:r>
              <a:rPr lang="zh-CN" altLang="en-US" sz="2000" dirty="0"/>
              <a:t>也称为成本复杂性</a:t>
            </a:r>
            <a:r>
              <a:rPr lang="zh-CN" altLang="en-US" sz="2000" dirty="0" smtClean="0"/>
              <a:t>参数（</a:t>
            </a:r>
            <a:r>
              <a:rPr lang="en-US" altLang="zh-CN" sz="2000" dirty="0" smtClean="0"/>
              <a:t>cost-complexity parameter</a:t>
            </a:r>
            <a:r>
              <a:rPr lang="zh-CN" altLang="en-US" sz="2000" dirty="0" smtClean="0"/>
              <a:t>），</a:t>
            </a:r>
            <a:r>
              <a:rPr lang="zh-CN" altLang="en-US" sz="2000" dirty="0"/>
              <a:t>可通过交叉验证方式确定</a:t>
            </a:r>
          </a:p>
        </p:txBody>
      </p:sp>
      <p:graphicFrame>
        <p:nvGraphicFramePr>
          <p:cNvPr id="14" name="对象 13"/>
          <p:cNvGraphicFramePr>
            <a:graphicFrameLocks noChangeAspect="1"/>
          </p:cNvGraphicFramePr>
          <p:nvPr>
            <p:extLst>
              <p:ext uri="{D42A27DB-BD31-4B8C-83A1-F6EECF244321}">
                <p14:modId xmlns:p14="http://schemas.microsoft.com/office/powerpoint/2010/main" val="2357437191"/>
              </p:ext>
            </p:extLst>
          </p:nvPr>
        </p:nvGraphicFramePr>
        <p:xfrm>
          <a:off x="2422951" y="1667367"/>
          <a:ext cx="1206384" cy="504998"/>
        </p:xfrm>
        <a:graphic>
          <a:graphicData uri="http://schemas.openxmlformats.org/presentationml/2006/ole">
            <mc:AlternateContent xmlns:mc="http://schemas.openxmlformats.org/markup-compatibility/2006">
              <mc:Choice xmlns:v="urn:schemas-microsoft-com:vml" Requires="v">
                <p:oleObj spid="_x0000_s69840" name="Equation" r:id="rId8" imgW="545760" imgH="228600" progId="Equation.DSMT4">
                  <p:embed/>
                </p:oleObj>
              </mc:Choice>
              <mc:Fallback>
                <p:oleObj name="Equation" r:id="rId8" imgW="545760" imgH="228600" progId="Equation.DSMT4">
                  <p:embed/>
                  <p:pic>
                    <p:nvPicPr>
                      <p:cNvPr id="6" name="对象 5"/>
                      <p:cNvPicPr/>
                      <p:nvPr/>
                    </p:nvPicPr>
                    <p:blipFill>
                      <a:blip r:embed="rId9"/>
                      <a:stretch>
                        <a:fillRect/>
                      </a:stretch>
                    </p:blipFill>
                    <p:spPr>
                      <a:xfrm>
                        <a:off x="2422951" y="1667367"/>
                        <a:ext cx="1206384" cy="504998"/>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402017199"/>
              </p:ext>
            </p:extLst>
          </p:nvPr>
        </p:nvGraphicFramePr>
        <p:xfrm>
          <a:off x="6959266" y="2649597"/>
          <a:ext cx="509910" cy="543904"/>
        </p:xfrm>
        <a:graphic>
          <a:graphicData uri="http://schemas.openxmlformats.org/presentationml/2006/ole">
            <mc:AlternateContent xmlns:mc="http://schemas.openxmlformats.org/markup-compatibility/2006">
              <mc:Choice xmlns:v="urn:schemas-microsoft-com:vml" Requires="v">
                <p:oleObj spid="_x0000_s69841" name="Equation" r:id="rId10" imgW="190440" imgH="203040" progId="Equation.DSMT4">
                  <p:embed/>
                </p:oleObj>
              </mc:Choice>
              <mc:Fallback>
                <p:oleObj name="Equation" r:id="rId10" imgW="190440" imgH="203040" progId="Equation.DSMT4">
                  <p:embed/>
                  <p:pic>
                    <p:nvPicPr>
                      <p:cNvPr id="7" name="对象 6"/>
                      <p:cNvPicPr/>
                      <p:nvPr/>
                    </p:nvPicPr>
                    <p:blipFill>
                      <a:blip r:embed="rId11"/>
                      <a:stretch>
                        <a:fillRect/>
                      </a:stretch>
                    </p:blipFill>
                    <p:spPr>
                      <a:xfrm>
                        <a:off x="6959266" y="2649597"/>
                        <a:ext cx="509910" cy="543904"/>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2960550989"/>
              </p:ext>
            </p:extLst>
          </p:nvPr>
        </p:nvGraphicFramePr>
        <p:xfrm>
          <a:off x="4793219" y="1938261"/>
          <a:ext cx="509910" cy="543904"/>
        </p:xfrm>
        <a:graphic>
          <a:graphicData uri="http://schemas.openxmlformats.org/presentationml/2006/ole">
            <mc:AlternateContent xmlns:mc="http://schemas.openxmlformats.org/markup-compatibility/2006">
              <mc:Choice xmlns:v="urn:schemas-microsoft-com:vml" Requires="v">
                <p:oleObj spid="_x0000_s69842" name="Equation" r:id="rId12" imgW="190440" imgH="203040" progId="Equation.DSMT4">
                  <p:embed/>
                </p:oleObj>
              </mc:Choice>
              <mc:Fallback>
                <p:oleObj name="Equation" r:id="rId12" imgW="190440" imgH="203040" progId="Equation.DSMT4">
                  <p:embed/>
                  <p:pic>
                    <p:nvPicPr>
                      <p:cNvPr id="8" name="对象 7"/>
                      <p:cNvPicPr/>
                      <p:nvPr/>
                    </p:nvPicPr>
                    <p:blipFill>
                      <a:blip r:embed="rId13"/>
                      <a:stretch>
                        <a:fillRect/>
                      </a:stretch>
                    </p:blipFill>
                    <p:spPr>
                      <a:xfrm>
                        <a:off x="4793219" y="1938261"/>
                        <a:ext cx="509910" cy="543904"/>
                      </a:xfrm>
                      <a:prstGeom prst="rect">
                        <a:avLst/>
                      </a:prstGeom>
                    </p:spPr>
                  </p:pic>
                </p:oleObj>
              </mc:Fallback>
            </mc:AlternateContent>
          </a:graphicData>
        </a:graphic>
      </p:graphicFrame>
      <p:pic>
        <p:nvPicPr>
          <p:cNvPr id="17" name="图片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43001" y="3165718"/>
            <a:ext cx="3528392" cy="1252578"/>
          </a:xfrm>
          <a:prstGeom prst="rect">
            <a:avLst/>
          </a:prstGeom>
        </p:spPr>
      </p:pic>
      <p:graphicFrame>
        <p:nvGraphicFramePr>
          <p:cNvPr id="18" name="对象 17"/>
          <p:cNvGraphicFramePr>
            <a:graphicFrameLocks noChangeAspect="1"/>
          </p:cNvGraphicFramePr>
          <p:nvPr>
            <p:extLst>
              <p:ext uri="{D42A27DB-BD31-4B8C-83A1-F6EECF244321}">
                <p14:modId xmlns:p14="http://schemas.microsoft.com/office/powerpoint/2010/main" val="1625872957"/>
              </p:ext>
            </p:extLst>
          </p:nvPr>
        </p:nvGraphicFramePr>
        <p:xfrm>
          <a:off x="7823326" y="3490770"/>
          <a:ext cx="623991" cy="301237"/>
        </p:xfrm>
        <a:graphic>
          <a:graphicData uri="http://schemas.openxmlformats.org/presentationml/2006/ole">
            <mc:AlternateContent xmlns:mc="http://schemas.openxmlformats.org/markup-compatibility/2006">
              <mc:Choice xmlns:v="urn:schemas-microsoft-com:vml" Requires="v">
                <p:oleObj spid="_x0000_s69843" name="Equation" r:id="rId15" imgW="368280" imgH="177480" progId="Equation.DSMT4">
                  <p:embed/>
                </p:oleObj>
              </mc:Choice>
              <mc:Fallback>
                <p:oleObj name="Equation" r:id="rId15" imgW="368280" imgH="177480" progId="Equation.DSMT4">
                  <p:embed/>
                  <p:pic>
                    <p:nvPicPr>
                      <p:cNvPr id="10" name="对象 9"/>
                      <p:cNvPicPr/>
                      <p:nvPr/>
                    </p:nvPicPr>
                    <p:blipFill>
                      <a:blip r:embed="rId16"/>
                      <a:stretch>
                        <a:fillRect/>
                      </a:stretch>
                    </p:blipFill>
                    <p:spPr>
                      <a:xfrm>
                        <a:off x="7823326" y="3490770"/>
                        <a:ext cx="623991" cy="301237"/>
                      </a:xfrm>
                      <a:prstGeom prst="rect">
                        <a:avLst/>
                      </a:prstGeom>
                    </p:spPr>
                  </p:pic>
                </p:oleObj>
              </mc:Fallback>
            </mc:AlternateContent>
          </a:graphicData>
        </a:graphic>
      </p:graphicFrame>
    </p:spTree>
    <p:extLst>
      <p:ext uri="{BB962C8B-B14F-4D97-AF65-F5344CB8AC3E}">
        <p14:creationId xmlns:p14="http://schemas.microsoft.com/office/powerpoint/2010/main" val="1360464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t>Logit</a:t>
            </a:r>
            <a:r>
              <a:rPr lang="zh-CN" altLang="en-US" sz="3600" b="1" dirty="0"/>
              <a:t>算法</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cs typeface="Times New Roman" panose="02020603050405020304" pitchFamily="18" charset="0"/>
              </a:rPr>
              <a:t>Logit</a:t>
            </a:r>
            <a:r>
              <a:rPr lang="zh-CN" altLang="en-US" sz="2800" b="1" dirty="0"/>
              <a:t>回归</a:t>
            </a:r>
            <a:endParaRPr lang="en-US" altLang="zh-CN" sz="2000" dirty="0" smtClean="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内容占位符 2">
                <a:extLst>
                  <a:ext uri="{FF2B5EF4-FFF2-40B4-BE49-F238E27FC236}">
                    <a16:creationId xmlns:a16="http://schemas.microsoft.com/office/drawing/2014/main" id="{83C0F682-5D5F-429D-9409-D27D47B1AD76}"/>
                  </a:ext>
                </a:extLst>
              </p:cNvPr>
              <p:cNvSpPr>
                <a:spLocks noGrp="1"/>
              </p:cNvSpPr>
              <p:nvPr>
                <p:ph idx="1"/>
              </p:nvPr>
            </p:nvSpPr>
            <p:spPr>
              <a:xfrm>
                <a:off x="550863" y="1643281"/>
                <a:ext cx="9624060" cy="4990084"/>
              </a:xfrm>
            </p:spPr>
            <p:txBody>
              <a:bodyPr>
                <a:noAutofit/>
              </a:bodyPr>
              <a:lstStyle/>
              <a:p>
                <a:r>
                  <a:rPr lang="en-US" altLang="zh-CN" sz="2000" dirty="0" smtClean="0"/>
                  <a:t>Logit</a:t>
                </a:r>
                <a:r>
                  <a:rPr lang="zh-CN" altLang="en-US" sz="2000" dirty="0" smtClean="0"/>
                  <a:t>回归可以用来处理二分类问题（沿用</a:t>
                </a:r>
                <a:r>
                  <a:rPr lang="zh-CN" altLang="en-US" sz="2000" dirty="0"/>
                  <a:t>计量经济学的叫法：</a:t>
                </a:r>
                <a:r>
                  <a:rPr lang="en-US" altLang="zh-CN" sz="2000" dirty="0">
                    <a:latin typeface="Times New Roman" panose="02020603050405020304" pitchFamily="18" charset="0"/>
                    <a:cs typeface="Times New Roman" panose="02020603050405020304" pitchFamily="18" charset="0"/>
                  </a:rPr>
                  <a:t>Logit</a:t>
                </a:r>
                <a:r>
                  <a:rPr lang="zh-CN" altLang="en-US" sz="2000" dirty="0"/>
                  <a:t>回归，但实际上适用情形是分类</a:t>
                </a:r>
                <a:r>
                  <a:rPr lang="zh-CN" altLang="en-US" sz="2000" dirty="0" smtClean="0"/>
                  <a:t>问题）</a:t>
                </a:r>
                <a:endParaRPr lang="en-US" altLang="zh-CN" sz="2000" dirty="0"/>
              </a:p>
              <a:p>
                <a:endParaRPr lang="en-US" altLang="zh-CN" sz="2000" dirty="0"/>
              </a:p>
              <a:p>
                <a:endParaRPr lang="en-US" altLang="zh-CN" sz="2000" dirty="0"/>
              </a:p>
              <a:p>
                <a:r>
                  <a:rPr lang="en-US" altLang="zh-CN" sz="2000" dirty="0" smtClean="0">
                    <a:latin typeface="Times New Roman" panose="02020603050405020304" pitchFamily="18" charset="0"/>
                    <a:cs typeface="Times New Roman" panose="02020603050405020304" pitchFamily="18" charset="0"/>
                  </a:rPr>
                  <a:t>Logit</a:t>
                </a:r>
                <a:r>
                  <a:rPr lang="zh-CN" altLang="en-US" sz="2000" dirty="0"/>
                  <a:t>回归中，其估计量     一般并非</a:t>
                </a:r>
                <a:r>
                  <a:rPr lang="zh-CN" altLang="en-US" sz="2000" dirty="0" smtClean="0"/>
                  <a:t>边际效应（</a:t>
                </a:r>
                <a:r>
                  <a:rPr lang="en-US" altLang="zh-CN" sz="2000" dirty="0" smtClean="0">
                    <a:latin typeface="Times New Roman" panose="02020603050405020304" pitchFamily="18" charset="0"/>
                    <a:cs typeface="Times New Roman" panose="02020603050405020304" pitchFamily="18" charset="0"/>
                  </a:rPr>
                  <a:t>marginal effects</a:t>
                </a:r>
                <a:r>
                  <a:rPr lang="zh-CN" altLang="en-US" sz="2000" dirty="0"/>
                  <a:t>）</a:t>
                </a:r>
                <a:r>
                  <a:rPr lang="zh-CN" altLang="en-US" sz="2000" dirty="0" smtClean="0"/>
                  <a:t>。</a:t>
                </a:r>
                <a:endParaRPr lang="en-US" altLang="zh-CN" sz="2000" dirty="0"/>
              </a:p>
              <a:p>
                <a:endParaRPr lang="en-US" altLang="zh-CN" sz="2000" dirty="0"/>
              </a:p>
              <a:p>
                <a:endParaRPr lang="en-US" altLang="zh-CN" sz="2000" dirty="0"/>
              </a:p>
              <a:p>
                <a:r>
                  <a:rPr lang="zh-CN" altLang="en-US" sz="2000" dirty="0"/>
                  <a:t>对于使用</a:t>
                </a:r>
                <a:r>
                  <a:rPr lang="en-US" altLang="zh-CN" sz="2000" dirty="0">
                    <a:latin typeface="Times New Roman" panose="02020603050405020304" pitchFamily="18" charset="0"/>
                    <a:cs typeface="Times New Roman" panose="02020603050405020304" pitchFamily="18" charset="0"/>
                  </a:rPr>
                  <a:t>MLE</a:t>
                </a:r>
                <a:r>
                  <a:rPr lang="zh-CN" altLang="en-US" sz="2000" dirty="0"/>
                  <a:t>进行估计的非线性模型，可使用准</a:t>
                </a:r>
                <a14:m>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𝑅</m:t>
                        </m:r>
                      </m:e>
                      <m:sup>
                        <m:r>
                          <a:rPr lang="en-US" altLang="zh-CN" sz="2000" b="0" i="1" smtClean="0">
                            <a:latin typeface="Cambria Math" panose="02040503050406030204" pitchFamily="18" charset="0"/>
                          </a:rPr>
                          <m:t>2</m:t>
                        </m:r>
                      </m:sup>
                    </m:sSup>
                  </m:oMath>
                </a14:m>
                <a:r>
                  <a:rPr lang="en-US" altLang="zh-CN" sz="2000" dirty="0">
                    <a:latin typeface="Times New Roman" panose="02020603050405020304" pitchFamily="18" charset="0"/>
                    <a:cs typeface="Times New Roman" panose="02020603050405020304" pitchFamily="18" charset="0"/>
                  </a:rPr>
                  <a:t>(Pseudo </a:t>
                </a:r>
                <a14:m>
                  <m:oMath xmlns:m="http://schemas.openxmlformats.org/officeDocument/2006/math">
                    <m:sSup>
                      <m:sSupPr>
                        <m:ctrlPr>
                          <a:rPr lang="en-US" altLang="zh-CN" sz="2000" b="0" i="1" smtClean="0">
                            <a:latin typeface="Cambria Math" panose="02040503050406030204" pitchFamily="18" charset="0"/>
                            <a:cs typeface="Times New Roman" panose="02020603050405020304" pitchFamily="18" charset="0"/>
                          </a:rPr>
                        </m:ctrlPr>
                      </m:sSupPr>
                      <m:e>
                        <m:r>
                          <a:rPr lang="en-US" altLang="zh-CN" sz="2000" b="0" i="1" smtClean="0">
                            <a:latin typeface="Cambria Math" panose="02040503050406030204" pitchFamily="18" charset="0"/>
                            <a:cs typeface="Times New Roman" panose="02020603050405020304" pitchFamily="18" charset="0"/>
                          </a:rPr>
                          <m:t>𝑅</m:t>
                        </m:r>
                      </m:e>
                      <m:sup>
                        <m:r>
                          <a:rPr lang="en-US" altLang="zh-CN" sz="2000" b="0" i="1" smtClean="0">
                            <a:latin typeface="Cambria Math" panose="02040503050406030204" pitchFamily="18" charset="0"/>
                            <a:cs typeface="Times New Roman" panose="02020603050405020304" pitchFamily="18" charset="0"/>
                          </a:rPr>
                          <m:t>2</m:t>
                        </m:r>
                      </m:sup>
                    </m:sSup>
                  </m:oMath>
                </a14:m>
                <a:r>
                  <a:rPr lang="en-US" altLang="zh-CN" sz="2000" dirty="0">
                    <a:latin typeface="Times New Roman" panose="02020603050405020304" pitchFamily="18" charset="0"/>
                    <a:cs typeface="Times New Roman" panose="02020603050405020304" pitchFamily="18" charset="0"/>
                  </a:rPr>
                  <a:t>)</a:t>
                </a:r>
                <a:r>
                  <a:rPr lang="zh-CN" altLang="en-US" sz="2000" dirty="0"/>
                  <a:t>或伪</a:t>
                </a:r>
              </a:p>
              <a:p>
                <a:pPr marL="0" indent="0">
                  <a:buNone/>
                </a:pPr>
                <a:r>
                  <a:rPr lang="en-US" altLang="zh-CN" sz="2000" b="0" dirty="0" smtClean="0"/>
                  <a:t>       </a:t>
                </a:r>
                <a14:m>
                  <m:oMath xmlns:m="http://schemas.openxmlformats.org/officeDocument/2006/math">
                    <m:sSup>
                      <m:sSupPr>
                        <m:ctrlPr>
                          <a:rPr lang="en-US" altLang="zh-CN" sz="2000" b="0" i="1" dirty="0" smtClean="0">
                            <a:latin typeface="Cambria Math" panose="02040503050406030204" pitchFamily="18" charset="0"/>
                          </a:rPr>
                        </m:ctrlPr>
                      </m:sSupPr>
                      <m:e>
                        <m:r>
                          <a:rPr lang="en-US" altLang="zh-CN" sz="2000" b="0" i="1" dirty="0" smtClean="0">
                            <a:latin typeface="Cambria Math" panose="02040503050406030204" pitchFamily="18" charset="0"/>
                          </a:rPr>
                          <m:t>𝑅</m:t>
                        </m:r>
                      </m:e>
                      <m:sup>
                        <m:r>
                          <a:rPr lang="en-US" altLang="zh-CN" sz="2000" b="0" i="1" dirty="0" smtClean="0">
                            <a:latin typeface="Cambria Math" panose="02040503050406030204" pitchFamily="18" charset="0"/>
                          </a:rPr>
                          <m:t>2</m:t>
                        </m:r>
                      </m:sup>
                    </m:sSup>
                  </m:oMath>
                </a14:m>
                <a:r>
                  <a:rPr lang="zh-CN" altLang="en-US" sz="2000" dirty="0"/>
                  <a:t>度量模型的拟合优度。</a:t>
                </a:r>
                <a:endParaRPr lang="en-US" altLang="zh-CN" sz="2000" dirty="0"/>
              </a:p>
            </p:txBody>
          </p:sp>
        </mc:Choice>
        <mc:Fallback xmlns="">
          <p:sp>
            <p:nvSpPr>
              <p:cNvPr id="12" name="内容占位符 2">
                <a:extLst>
                  <a:ext uri="{FF2B5EF4-FFF2-40B4-BE49-F238E27FC236}">
                    <a16:creationId xmlns:a16="http://schemas.microsoft.com/office/drawing/2014/main" id="{83C0F682-5D5F-429D-9409-D27D47B1AD76}"/>
                  </a:ext>
                </a:extLst>
              </p:cNvPr>
              <p:cNvSpPr>
                <a:spLocks noGrp="1" noRot="1" noChangeAspect="1" noMove="1" noResize="1" noEditPoints="1" noAdjustHandles="1" noChangeArrowheads="1" noChangeShapeType="1" noTextEdit="1"/>
              </p:cNvSpPr>
              <p:nvPr>
                <p:ph idx="1"/>
              </p:nvPr>
            </p:nvSpPr>
            <p:spPr>
              <a:xfrm>
                <a:off x="550863" y="1643281"/>
                <a:ext cx="9624060" cy="4990084"/>
              </a:xfrm>
              <a:blipFill>
                <a:blip r:embed="rId4"/>
                <a:stretch>
                  <a:fillRect l="-443" t="-9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3070996" y="2158674"/>
                <a:ext cx="3583545" cy="7568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𝑃</m:t>
                      </m:r>
                      <m:r>
                        <a:rPr lang="zh-CN" altLang="en-US" i="0">
                          <a:latin typeface="Cambria Math" panose="02040503050406030204" pitchFamily="18" charset="0"/>
                        </a:rPr>
                        <m:t>(</m:t>
                      </m:r>
                      <m:r>
                        <a:rPr lang="zh-CN" altLang="en-US" i="1">
                          <a:latin typeface="Cambria Math" panose="02040503050406030204" pitchFamily="18" charset="0"/>
                        </a:rPr>
                        <m:t>𝑦</m:t>
                      </m:r>
                      <m:r>
                        <a:rPr lang="zh-CN" altLang="en-US" i="0">
                          <a:latin typeface="Cambria Math" panose="02040503050406030204" pitchFamily="18" charset="0"/>
                        </a:rPr>
                        <m:t>=1|</m:t>
                      </m:r>
                      <m:r>
                        <m:rPr>
                          <m:nor/>
                        </m:rPr>
                        <a:rPr lang="zh-CN" altLang="en-US" i="1">
                          <a:latin typeface="Cambria Math" panose="02040503050406030204" pitchFamily="18" charset="0"/>
                        </a:rPr>
                        <m:t>x</m:t>
                      </m:r>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1</m:t>
                          </m:r>
                        </m:num>
                        <m:den>
                          <m:d>
                            <m:dPr>
                              <m:begChr m:val=""/>
                              <m:ctrlPr>
                                <a:rPr lang="zh-CN" altLang="en-US" i="1">
                                  <a:latin typeface="Cambria Math" panose="02040503050406030204" pitchFamily="18" charset="0"/>
                                </a:rPr>
                              </m:ctrlPr>
                            </m:dPr>
                            <m:e>
                              <m:r>
                                <a:rPr lang="zh-CN" altLang="en-US" i="0">
                                  <a:latin typeface="Cambria Math" panose="02040503050406030204" pitchFamily="18" charset="0"/>
                                </a:rPr>
                                <m:t>1+</m:t>
                              </m:r>
                              <m:r>
                                <m:rPr>
                                  <m:sty m:val="p"/>
                                </m:rPr>
                                <a:rPr lang="zh-CN" altLang="en-US" i="0">
                                  <a:latin typeface="Cambria Math" panose="02040503050406030204" pitchFamily="18" charset="0"/>
                                </a:rPr>
                                <m:t>exp</m:t>
                              </m:r>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i="1">
                                      <a:latin typeface="Cambria Math" panose="02040503050406030204" pitchFamily="18" charset="0"/>
                                    </a:rPr>
                                    <m:t>𝑥</m:t>
                                  </m:r>
                                </m:e>
                                <m:sup>
                                  <m:r>
                                    <a:rPr lang="zh-CN" altLang="en-US" i="0">
                                      <a:latin typeface="Cambria Math" panose="02040503050406030204" pitchFamily="18" charset="0"/>
                                    </a:rPr>
                                    <m:t>′</m:t>
                                  </m:r>
                                </m:sup>
                              </m:sSup>
                              <m:r>
                                <a:rPr lang="zh-CN" altLang="en-US" i="1">
                                  <a:latin typeface="Cambria Math" panose="02040503050406030204" pitchFamily="18" charset="0"/>
                                </a:rPr>
                                <m:t>𝛽</m:t>
                              </m:r>
                            </m:e>
                          </m:d>
                        </m:den>
                      </m:f>
                    </m:oMath>
                  </m:oMathPara>
                </a14:m>
                <a:endParaRPr lang="zh-CN" altLang="en-US" dirty="0"/>
              </a:p>
            </p:txBody>
          </p:sp>
        </mc:Choice>
        <mc:Fallback xmlns="">
          <p:sp>
            <p:nvSpPr>
              <p:cNvPr id="13" name="矩形 12"/>
              <p:cNvSpPr>
                <a:spLocks noRot="1" noChangeAspect="1" noMove="1" noResize="1" noEditPoints="1" noAdjustHandles="1" noChangeArrowheads="1" noChangeShapeType="1" noTextEdit="1"/>
              </p:cNvSpPr>
              <p:nvPr/>
            </p:nvSpPr>
            <p:spPr>
              <a:xfrm>
                <a:off x="3070996" y="2158674"/>
                <a:ext cx="3583545" cy="75681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3575031" y="2985249"/>
                <a:ext cx="434734" cy="5179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limUpp>
                        <m:limUppPr>
                          <m:ctrlPr>
                            <a:rPr lang="zh-CN" altLang="en-US" i="1">
                              <a:latin typeface="Cambria Math" panose="02040503050406030204" pitchFamily="18" charset="0"/>
                            </a:rPr>
                          </m:ctrlPr>
                        </m:limUppPr>
                        <m:e>
                          <m:r>
                            <a:rPr lang="zh-CN" altLang="en-US" i="1">
                              <a:latin typeface="Cambria Math" panose="02040503050406030204" pitchFamily="18" charset="0"/>
                            </a:rPr>
                            <m:t>𝛽</m:t>
                          </m:r>
                        </m:e>
                        <m:lim>
                          <m:r>
                            <a:rPr lang="zh-CN" altLang="en-US" i="0">
                              <a:latin typeface="Cambria Math" panose="02040503050406030204" pitchFamily="18" charset="0"/>
                            </a:rPr>
                            <m:t>⌢</m:t>
                          </m:r>
                        </m:lim>
                      </m:limUpp>
                    </m:oMath>
                  </m:oMathPara>
                </a14:m>
                <a:endParaRPr lang="zh-CN" altLang="en-US" dirty="0"/>
              </a:p>
            </p:txBody>
          </p:sp>
        </mc:Choice>
        <mc:Fallback xmlns="">
          <p:sp>
            <p:nvSpPr>
              <p:cNvPr id="15" name="矩形 14"/>
              <p:cNvSpPr>
                <a:spLocks noRot="1" noChangeAspect="1" noMove="1" noResize="1" noEditPoints="1" noAdjustHandles="1" noChangeArrowheads="1" noChangeShapeType="1" noTextEdit="1"/>
              </p:cNvSpPr>
              <p:nvPr/>
            </p:nvSpPr>
            <p:spPr>
              <a:xfrm>
                <a:off x="3575031" y="2985249"/>
                <a:ext cx="434734" cy="517962"/>
              </a:xfrm>
              <a:prstGeom prst="rect">
                <a:avLst/>
              </a:prstGeom>
              <a:blipFill>
                <a:blip r:embed="rId6"/>
                <a:stretch>
                  <a:fillRect/>
                </a:stretch>
              </a:blipFill>
            </p:spPr>
            <p:txBody>
              <a:bodyPr/>
              <a:lstStyle/>
              <a:p>
                <a:r>
                  <a:rPr lang="zh-CN" altLang="en-US">
                    <a:noFill/>
                  </a:rPr>
                  <a:t> </a:t>
                </a:r>
              </a:p>
            </p:txBody>
          </p:sp>
        </mc:Fallback>
      </mc:AlternateContent>
      <p:pic>
        <p:nvPicPr>
          <p:cNvPr id="16" name="图片 15">
            <a:extLst>
              <a:ext uri="{FF2B5EF4-FFF2-40B4-BE49-F238E27FC236}">
                <a16:creationId xmlns:a16="http://schemas.microsoft.com/office/drawing/2014/main" id="{E8E32BA3-E2E0-4D72-A98F-2CEE1DB77586}"/>
              </a:ext>
            </a:extLst>
          </p:cNvPr>
          <p:cNvPicPr>
            <a:picLocks noChangeAspect="1"/>
          </p:cNvPicPr>
          <p:nvPr/>
        </p:nvPicPr>
        <p:blipFill>
          <a:blip r:embed="rId7"/>
          <a:stretch>
            <a:fillRect/>
          </a:stretch>
        </p:blipFill>
        <p:spPr>
          <a:xfrm>
            <a:off x="8571111" y="2287799"/>
            <a:ext cx="3121620" cy="2083927"/>
          </a:xfrm>
          <a:prstGeom prst="rect">
            <a:avLst/>
          </a:prstGeom>
        </p:spPr>
      </p:pic>
      <p:sp>
        <p:nvSpPr>
          <p:cNvPr id="17" name="文本框 16">
            <a:extLst>
              <a:ext uri="{FF2B5EF4-FFF2-40B4-BE49-F238E27FC236}">
                <a16:creationId xmlns:a16="http://schemas.microsoft.com/office/drawing/2014/main" id="{BB9DC994-5109-4E0D-936A-F46E5AF46667}"/>
              </a:ext>
            </a:extLst>
          </p:cNvPr>
          <p:cNvSpPr txBox="1"/>
          <p:nvPr/>
        </p:nvSpPr>
        <p:spPr>
          <a:xfrm>
            <a:off x="9263426" y="4764667"/>
            <a:ext cx="2520280" cy="400110"/>
          </a:xfrm>
          <a:prstGeom prst="rect">
            <a:avLst/>
          </a:prstGeom>
          <a:noFill/>
        </p:spPr>
        <p:txBody>
          <a:bodyPr wrap="square" rtlCol="0">
            <a:spAutoFit/>
          </a:bodyPr>
          <a:lstStyle/>
          <a:p>
            <a:r>
              <a:rPr lang="en-US" altLang="zh-CN" sz="2000" b="1" dirty="0">
                <a:latin typeface="Microsoft YaHei Light" charset="-122"/>
                <a:ea typeface="Microsoft YaHei Light" charset="-122"/>
              </a:rPr>
              <a:t>Logistic</a:t>
            </a:r>
            <a:r>
              <a:rPr lang="zh-CN" altLang="en-US" sz="2000" b="1" dirty="0">
                <a:latin typeface="Microsoft YaHei Light" charset="-122"/>
                <a:ea typeface="Microsoft YaHei Light" charset="-122"/>
              </a:rPr>
              <a:t>函数</a:t>
            </a:r>
            <a:endParaRPr lang="zh-CN" altLang="en-US" sz="2000" b="1" dirty="0"/>
          </a:p>
        </p:txBody>
      </p:sp>
    </p:spTree>
    <p:extLst>
      <p:ext uri="{BB962C8B-B14F-4D97-AF65-F5344CB8AC3E}">
        <p14:creationId xmlns:p14="http://schemas.microsoft.com/office/powerpoint/2010/main" val="36973789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70</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t>决策树的剪枝</a:t>
            </a:r>
            <a:endParaRPr lang="zh-CN" altLang="en-US" sz="2800" b="1"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70729"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70730"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9" name="内容占位符 2">
            <a:extLst>
              <a:ext uri="{FF2B5EF4-FFF2-40B4-BE49-F238E27FC236}">
                <a16:creationId xmlns:a16="http://schemas.microsoft.com/office/drawing/2014/main" id="{7399D216-86BF-4B10-8D8B-A9DFE03107ED}"/>
              </a:ext>
            </a:extLst>
          </p:cNvPr>
          <p:cNvSpPr>
            <a:spLocks noGrp="1"/>
          </p:cNvSpPr>
          <p:nvPr>
            <p:ph idx="1"/>
          </p:nvPr>
        </p:nvSpPr>
        <p:spPr>
          <a:xfrm>
            <a:off x="414486" y="1652287"/>
            <a:ext cx="11166327" cy="4054023"/>
          </a:xfrm>
        </p:spPr>
        <p:txBody>
          <a:bodyPr>
            <a:noAutofit/>
          </a:bodyPr>
          <a:lstStyle/>
          <a:p>
            <a:r>
              <a:rPr lang="zh-CN" altLang="en-US" sz="2000" dirty="0" smtClean="0"/>
              <a:t>剪枝</a:t>
            </a:r>
            <a:r>
              <a:rPr lang="zh-CN" altLang="en-US" sz="2000" dirty="0"/>
              <a:t>分为预剪枝和后剪枝</a:t>
            </a:r>
          </a:p>
          <a:p>
            <a:endParaRPr lang="zh-CN" altLang="en-US" sz="2000" dirty="0"/>
          </a:p>
          <a:p>
            <a:r>
              <a:rPr lang="zh-CN" altLang="en-US" sz="2000" dirty="0"/>
              <a:t>预剪枝：在决策树生成过程中，每个结点在划分前先进行评价，若当前结点划分不能带来泛化能力的提升，则停止划分并将当前结点记为叶结点。</a:t>
            </a:r>
          </a:p>
          <a:p>
            <a:endParaRPr lang="zh-CN" altLang="en-US" sz="2000" dirty="0"/>
          </a:p>
          <a:p>
            <a:r>
              <a:rPr lang="zh-CN" altLang="en-US" sz="2000" dirty="0"/>
              <a:t>后剪枝：在决策树生成后，自底向上对叶结点进行考察，若该结点对应的子树替换为叶结点可以提高决策树的泛化能力，则将该子树替换为叶结点</a:t>
            </a:r>
            <a:r>
              <a:rPr lang="zh-CN" altLang="en-US" sz="2000" dirty="0" smtClean="0"/>
              <a:t>。</a:t>
            </a:r>
            <a:endParaRPr lang="en-US" altLang="zh-CN" sz="2000" dirty="0" smtClean="0"/>
          </a:p>
          <a:p>
            <a:endParaRPr lang="en-US" altLang="zh-CN" sz="2000" dirty="0"/>
          </a:p>
          <a:p>
            <a:r>
              <a:rPr lang="zh-CN" altLang="en-US" sz="2000" dirty="0" smtClean="0"/>
              <a:t>即先</a:t>
            </a:r>
            <a:r>
              <a:rPr lang="zh-CN" altLang="en-US" sz="2000" dirty="0"/>
              <a:t>让决策树尽情生长，记最大的树为           ，再进行</a:t>
            </a:r>
            <a:r>
              <a:rPr lang="zh-CN" altLang="en-US" sz="2000" dirty="0" smtClean="0"/>
              <a:t>“剪枝”（</a:t>
            </a:r>
            <a:r>
              <a:rPr lang="en-US" altLang="zh-CN" sz="2000" dirty="0" smtClean="0"/>
              <a:t>pruning</a:t>
            </a:r>
            <a:r>
              <a:rPr lang="zh-CN" altLang="en-US" sz="2000" dirty="0" smtClean="0"/>
              <a:t>），</a:t>
            </a:r>
            <a:r>
              <a:rPr lang="zh-CN" altLang="en-US" sz="2000" dirty="0"/>
              <a:t>以得到一个</a:t>
            </a:r>
            <a:r>
              <a:rPr lang="zh-CN" altLang="en-US" sz="2000" dirty="0" smtClean="0"/>
              <a:t>“子树”（</a:t>
            </a:r>
            <a:r>
              <a:rPr lang="en-US" altLang="zh-CN" sz="2000" dirty="0" smtClean="0"/>
              <a:t>subtree</a:t>
            </a:r>
            <a:r>
              <a:rPr lang="zh-CN" altLang="en-US" sz="2000" dirty="0" smtClean="0"/>
              <a:t>）</a:t>
            </a:r>
            <a:r>
              <a:rPr lang="en-US" altLang="zh-CN" sz="2000" dirty="0" smtClean="0"/>
              <a:t>  </a:t>
            </a:r>
            <a:r>
              <a:rPr lang="en-US" altLang="zh-CN" sz="2000" i="1" dirty="0"/>
              <a:t>T </a:t>
            </a:r>
            <a:r>
              <a:rPr lang="zh-CN" altLang="en-US" sz="2000" dirty="0"/>
              <a:t>。</a:t>
            </a:r>
          </a:p>
          <a:p>
            <a:endParaRPr lang="zh-CN" altLang="en-US" sz="2000" dirty="0"/>
          </a:p>
        </p:txBody>
      </p:sp>
      <p:graphicFrame>
        <p:nvGraphicFramePr>
          <p:cNvPr id="10" name="对象 9"/>
          <p:cNvGraphicFramePr>
            <a:graphicFrameLocks noChangeAspect="1"/>
          </p:cNvGraphicFramePr>
          <p:nvPr>
            <p:extLst>
              <p:ext uri="{D42A27DB-BD31-4B8C-83A1-F6EECF244321}">
                <p14:modId xmlns:p14="http://schemas.microsoft.com/office/powerpoint/2010/main" val="3921065423"/>
              </p:ext>
            </p:extLst>
          </p:nvPr>
        </p:nvGraphicFramePr>
        <p:xfrm>
          <a:off x="5326151" y="4437864"/>
          <a:ext cx="541159" cy="463851"/>
        </p:xfrm>
        <a:graphic>
          <a:graphicData uri="http://schemas.openxmlformats.org/presentationml/2006/ole">
            <mc:AlternateContent xmlns:mc="http://schemas.openxmlformats.org/markup-compatibility/2006">
              <mc:Choice xmlns:v="urn:schemas-microsoft-com:vml" Requires="v">
                <p:oleObj spid="_x0000_s70731" name="Equation" r:id="rId8" imgW="266400" imgH="228600" progId="Equation.DSMT4">
                  <p:embed/>
                </p:oleObj>
              </mc:Choice>
              <mc:Fallback>
                <p:oleObj name="Equation" r:id="rId8" imgW="266400" imgH="228600" progId="Equation.DSMT4">
                  <p:embed/>
                  <p:pic>
                    <p:nvPicPr>
                      <p:cNvPr id="5" name="对象 4"/>
                      <p:cNvPicPr/>
                      <p:nvPr/>
                    </p:nvPicPr>
                    <p:blipFill>
                      <a:blip r:embed="rId9"/>
                      <a:stretch>
                        <a:fillRect/>
                      </a:stretch>
                    </p:blipFill>
                    <p:spPr>
                      <a:xfrm>
                        <a:off x="5326151" y="4437864"/>
                        <a:ext cx="541159" cy="463851"/>
                      </a:xfrm>
                      <a:prstGeom prst="rect">
                        <a:avLst/>
                      </a:prstGeom>
                    </p:spPr>
                  </p:pic>
                </p:oleObj>
              </mc:Fallback>
            </mc:AlternateContent>
          </a:graphicData>
        </a:graphic>
      </p:graphicFrame>
    </p:spTree>
    <p:extLst>
      <p:ext uri="{BB962C8B-B14F-4D97-AF65-F5344CB8AC3E}">
        <p14:creationId xmlns:p14="http://schemas.microsoft.com/office/powerpoint/2010/main" val="19742784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71</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回归树</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71738"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71739"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1" name="内容占位符 2">
            <a:extLst>
              <a:ext uri="{FF2B5EF4-FFF2-40B4-BE49-F238E27FC236}">
                <a16:creationId xmlns:a16="http://schemas.microsoft.com/office/drawing/2014/main" id="{44ADD173-279E-4BBA-8194-E3EB84ECC41B}"/>
              </a:ext>
            </a:extLst>
          </p:cNvPr>
          <p:cNvSpPr>
            <a:spLocks noGrp="1"/>
          </p:cNvSpPr>
          <p:nvPr>
            <p:ph idx="1"/>
          </p:nvPr>
        </p:nvSpPr>
        <p:spPr>
          <a:xfrm>
            <a:off x="382267" y="1812353"/>
            <a:ext cx="9624060" cy="4990084"/>
          </a:xfrm>
        </p:spPr>
        <p:txBody>
          <a:bodyPr>
            <a:normAutofit/>
          </a:bodyPr>
          <a:lstStyle/>
          <a:p>
            <a:r>
              <a:rPr lang="zh-CN" altLang="en-US" sz="2000" dirty="0"/>
              <a:t>回归树（</a:t>
            </a:r>
            <a:r>
              <a:rPr lang="en-US" altLang="zh-CN" sz="2000" dirty="0"/>
              <a:t>regression tree</a:t>
            </a:r>
            <a:r>
              <a:rPr lang="zh-CN" altLang="en-US" sz="2000" dirty="0"/>
              <a:t>），顾名思义，就是用树模型做回归问题。每一片叶子都输出一个预测值。</a:t>
            </a:r>
            <a:r>
              <a:rPr lang="zh-CN" altLang="en-US" sz="2000" b="1" dirty="0"/>
              <a:t>预测值一般是该片叶子所含训练集元素输出的均值。</a:t>
            </a:r>
            <a:endParaRPr lang="en-US" altLang="zh-CN" sz="2000" b="1" dirty="0"/>
          </a:p>
          <a:p>
            <a:endParaRPr lang="en-US" altLang="zh-CN" sz="2000" dirty="0"/>
          </a:p>
          <a:p>
            <a:r>
              <a:rPr lang="zh-CN" altLang="en-US" sz="2000" dirty="0"/>
              <a:t>对于回归问题，其响应变量</a:t>
            </a:r>
            <a:r>
              <a:rPr lang="en-US" altLang="zh-CN" sz="2000" dirty="0"/>
              <a:t>y</a:t>
            </a:r>
            <a:r>
              <a:rPr lang="zh-CN" altLang="en-US" sz="2000" dirty="0"/>
              <a:t>为连续变量，故可使用</a:t>
            </a:r>
            <a:r>
              <a:rPr lang="zh-CN" altLang="en-US" sz="2000" b="1" dirty="0"/>
              <a:t>“最小化残差平方和”作为节点的分裂准则</a:t>
            </a:r>
            <a:r>
              <a:rPr lang="zh-CN" altLang="en-US" sz="2000" dirty="0"/>
              <a:t>。</a:t>
            </a:r>
            <a:endParaRPr lang="en-US" altLang="zh-CN" sz="2000" dirty="0"/>
          </a:p>
          <a:p>
            <a:endParaRPr lang="en-US" altLang="zh-CN" sz="2000" dirty="0"/>
          </a:p>
          <a:p>
            <a:r>
              <a:rPr lang="zh-CN" altLang="en-US" sz="2000" dirty="0"/>
              <a:t>在进行节点分裂时，希望分裂后，</a:t>
            </a:r>
            <a:r>
              <a:rPr lang="zh-CN" altLang="en-US" sz="2000" b="1" dirty="0"/>
              <a:t>残差平方和下降最多，即两个子节点的残差平方和之总和最小</a:t>
            </a:r>
            <a:r>
              <a:rPr lang="zh-CN" altLang="en-US" sz="2000" dirty="0"/>
              <a:t>。</a:t>
            </a:r>
            <a:endParaRPr lang="en-US" altLang="zh-CN" sz="2000" dirty="0"/>
          </a:p>
          <a:p>
            <a:endParaRPr lang="en-US" altLang="zh-CN" sz="2000" dirty="0"/>
          </a:p>
          <a:p>
            <a:r>
              <a:rPr lang="zh-CN" altLang="en-US" sz="2000" dirty="0"/>
              <a:t>为避免过拟合，对于回归树，也要使用惩罚项进行修枝，即最小化如下目标函数：</a:t>
            </a:r>
          </a:p>
        </p:txBody>
      </p:sp>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0476" y="5359339"/>
            <a:ext cx="3727642" cy="1181161"/>
          </a:xfrm>
          <a:prstGeom prst="rect">
            <a:avLst/>
          </a:prstGeom>
        </p:spPr>
      </p:pic>
    </p:spTree>
    <p:extLst>
      <p:ext uri="{BB962C8B-B14F-4D97-AF65-F5344CB8AC3E}">
        <p14:creationId xmlns:p14="http://schemas.microsoft.com/office/powerpoint/2010/main" val="28323003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72</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变量重要性</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72762"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72763"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4" name="内容占位符 2">
            <a:extLst>
              <a:ext uri="{FF2B5EF4-FFF2-40B4-BE49-F238E27FC236}">
                <a16:creationId xmlns:a16="http://schemas.microsoft.com/office/drawing/2014/main" id="{44ADD173-279E-4BBA-8194-E3EB84ECC41B}"/>
              </a:ext>
            </a:extLst>
          </p:cNvPr>
          <p:cNvSpPr>
            <a:spLocks noGrp="1"/>
          </p:cNvSpPr>
          <p:nvPr>
            <p:ph idx="1"/>
          </p:nvPr>
        </p:nvSpPr>
        <p:spPr>
          <a:xfrm>
            <a:off x="534353" y="1728788"/>
            <a:ext cx="10529198" cy="4149176"/>
          </a:xfrm>
        </p:spPr>
        <p:txBody>
          <a:bodyPr>
            <a:noAutofit/>
          </a:bodyPr>
          <a:lstStyle/>
          <a:p>
            <a:r>
              <a:rPr lang="zh-CN" altLang="en-US" sz="2000" dirty="0"/>
              <a:t>作为一种非参数方法，决策树并不包含回归系数。对于决策树模型，应如何度量不同变量的重要性？</a:t>
            </a:r>
            <a:endParaRPr lang="en-US" altLang="zh-CN" sz="2000" dirty="0"/>
          </a:p>
          <a:p>
            <a:endParaRPr lang="zh-CN" altLang="en-US" sz="2000" dirty="0"/>
          </a:p>
          <a:p>
            <a:r>
              <a:rPr lang="zh-CN" altLang="en-US" sz="2000" dirty="0"/>
              <a:t>由于在每次节点分裂，仅使用一个变量，故容易区分每个变量的贡献。比如，考察该分裂变量使得</a:t>
            </a:r>
            <a:r>
              <a:rPr lang="zh-CN" altLang="en-US" sz="2000" dirty="0" smtClean="0"/>
              <a:t>残差平方和（或</a:t>
            </a:r>
            <a:r>
              <a:rPr lang="zh-CN" altLang="en-US" sz="2000" dirty="0"/>
              <a:t>基尼</a:t>
            </a:r>
            <a:r>
              <a:rPr lang="zh-CN" altLang="en-US" sz="2000" dirty="0" smtClean="0"/>
              <a:t>指数</a:t>
            </a:r>
            <a:r>
              <a:rPr lang="zh-CN" altLang="en-US" sz="2000" dirty="0"/>
              <a:t>）</a:t>
            </a:r>
            <a:r>
              <a:rPr lang="zh-CN" altLang="en-US" sz="2000" dirty="0" smtClean="0"/>
              <a:t>下降</a:t>
            </a:r>
            <a:r>
              <a:rPr lang="zh-CN" altLang="en-US" sz="2000" dirty="0"/>
              <a:t>多少。</a:t>
            </a:r>
            <a:endParaRPr lang="en-US" altLang="zh-CN" sz="2000" dirty="0"/>
          </a:p>
          <a:p>
            <a:endParaRPr lang="zh-CN" altLang="en-US" sz="2000" dirty="0"/>
          </a:p>
          <a:p>
            <a:r>
              <a:rPr lang="zh-CN" altLang="en-US" sz="2000" dirty="0"/>
              <a:t>对于每个变量，可计算在决策树的所有节点，</a:t>
            </a:r>
            <a:r>
              <a:rPr lang="zh-CN" altLang="en-US" sz="2000" b="1" dirty="0"/>
              <a:t>由于此变量所导致的分裂准则</a:t>
            </a:r>
            <a:r>
              <a:rPr lang="zh-CN" altLang="en-US" sz="2000" b="1" dirty="0" smtClean="0"/>
              <a:t>函数（残差平方和</a:t>
            </a:r>
            <a:r>
              <a:rPr lang="zh-CN" altLang="en-US" sz="2000" b="1" dirty="0"/>
              <a:t>或基尼</a:t>
            </a:r>
            <a:r>
              <a:rPr lang="zh-CN" altLang="en-US" sz="2000" b="1" dirty="0" smtClean="0"/>
              <a:t>指数</a:t>
            </a:r>
            <a:r>
              <a:rPr lang="zh-CN" altLang="en-US" sz="2000" b="1" dirty="0"/>
              <a:t>）</a:t>
            </a:r>
            <a:r>
              <a:rPr lang="zh-CN" altLang="en-US" sz="2000" b="1" dirty="0" smtClean="0"/>
              <a:t>的</a:t>
            </a:r>
            <a:r>
              <a:rPr lang="zh-CN" altLang="en-US" sz="2000" b="1" dirty="0"/>
              <a:t>总下降幅度</a:t>
            </a:r>
            <a:r>
              <a:rPr lang="zh-CN" altLang="en-US" sz="2000" dirty="0"/>
              <a:t>，并以此作为</a:t>
            </a:r>
            <a:r>
              <a:rPr lang="zh-CN" altLang="en-US" sz="2000" b="1" dirty="0"/>
              <a:t>变量</a:t>
            </a:r>
            <a:r>
              <a:rPr lang="zh-CN" altLang="en-US" sz="2000" b="1" dirty="0" smtClean="0"/>
              <a:t>重要性（</a:t>
            </a:r>
            <a:r>
              <a:rPr lang="en-US" altLang="zh-CN" sz="2000" b="1" dirty="0" smtClean="0"/>
              <a:t>Variable Importance</a:t>
            </a:r>
            <a:r>
              <a:rPr lang="zh-CN" altLang="en-US" sz="2000" b="1" dirty="0" smtClean="0"/>
              <a:t>）的</a:t>
            </a:r>
            <a:r>
              <a:rPr lang="zh-CN" altLang="en-US" sz="2000" b="1" dirty="0"/>
              <a:t>度量</a:t>
            </a:r>
            <a:r>
              <a:rPr lang="zh-CN" altLang="en-US" sz="2000" dirty="0"/>
              <a:t>。</a:t>
            </a:r>
            <a:endParaRPr lang="en-US" altLang="zh-CN" sz="2000" dirty="0"/>
          </a:p>
          <a:p>
            <a:endParaRPr lang="zh-CN" altLang="en-US" sz="2000" dirty="0"/>
          </a:p>
          <a:p>
            <a:r>
              <a:rPr lang="zh-CN" altLang="en-US" sz="2000" dirty="0"/>
              <a:t>更直观地，可将每个特征变量的重要性依次排序画图，即为</a:t>
            </a:r>
            <a:r>
              <a:rPr lang="zh-CN" altLang="en-US" sz="2000" dirty="0" smtClean="0"/>
              <a:t>“变量重要性图”（</a:t>
            </a:r>
            <a:r>
              <a:rPr lang="en-US" altLang="zh-CN" sz="2000" dirty="0" smtClean="0"/>
              <a:t>Variable </a:t>
            </a:r>
            <a:r>
              <a:rPr lang="en-US" altLang="zh-CN" sz="2000" dirty="0"/>
              <a:t>Importance </a:t>
            </a:r>
            <a:r>
              <a:rPr lang="en-US" altLang="zh-CN" sz="2000" dirty="0" smtClean="0"/>
              <a:t>Plot</a:t>
            </a:r>
            <a:r>
              <a:rPr lang="zh-CN" altLang="en-US" sz="2000" dirty="0" smtClean="0"/>
              <a:t>）。</a:t>
            </a:r>
            <a:endParaRPr lang="zh-CN" altLang="en-US" sz="2000" dirty="0"/>
          </a:p>
        </p:txBody>
      </p:sp>
    </p:spTree>
    <p:extLst>
      <p:ext uri="{BB962C8B-B14F-4D97-AF65-F5344CB8AC3E}">
        <p14:creationId xmlns:p14="http://schemas.microsoft.com/office/powerpoint/2010/main" val="25166792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73</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决策树的优缺点</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73786"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73787"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1" name="内容占位符 2">
            <a:extLst>
              <a:ext uri="{FF2B5EF4-FFF2-40B4-BE49-F238E27FC236}">
                <a16:creationId xmlns:a16="http://schemas.microsoft.com/office/drawing/2014/main" id="{44ADD173-279E-4BBA-8194-E3EB84ECC41B}"/>
              </a:ext>
            </a:extLst>
          </p:cNvPr>
          <p:cNvSpPr>
            <a:spLocks noGrp="1"/>
          </p:cNvSpPr>
          <p:nvPr>
            <p:ph idx="1"/>
          </p:nvPr>
        </p:nvSpPr>
        <p:spPr>
          <a:xfrm>
            <a:off x="406810" y="1728788"/>
            <a:ext cx="10440725" cy="4869226"/>
          </a:xfrm>
        </p:spPr>
        <p:txBody>
          <a:bodyPr>
            <a:noAutofit/>
          </a:bodyPr>
          <a:lstStyle/>
          <a:p>
            <a:r>
              <a:rPr lang="zh-CN" altLang="en-US" sz="2000" dirty="0"/>
              <a:t>决策树与 </a:t>
            </a:r>
            <a:r>
              <a:rPr lang="en-US" altLang="zh-CN" sz="2000" dirty="0"/>
              <a:t>KNN </a:t>
            </a:r>
            <a:r>
              <a:rPr lang="zh-CN" altLang="en-US" sz="2000" dirty="0"/>
              <a:t>的共同点为，二者都采取</a:t>
            </a:r>
            <a:r>
              <a:rPr lang="zh-CN" altLang="en-US" sz="2000" dirty="0" smtClean="0"/>
              <a:t>“分而治之”（</a:t>
            </a:r>
            <a:r>
              <a:rPr lang="en-US" altLang="zh-CN" sz="2000" dirty="0" smtClean="0"/>
              <a:t>divide </a:t>
            </a:r>
            <a:r>
              <a:rPr lang="en-US" altLang="zh-CN" sz="2000" dirty="0"/>
              <a:t>and </a:t>
            </a:r>
            <a:r>
              <a:rPr lang="en-US" altLang="zh-CN" sz="2000" dirty="0" smtClean="0"/>
              <a:t>conquer</a:t>
            </a:r>
            <a:r>
              <a:rPr lang="zh-CN" altLang="en-US" sz="2000" dirty="0" smtClean="0"/>
              <a:t>）的</a:t>
            </a:r>
            <a:r>
              <a:rPr lang="zh-CN" altLang="en-US" sz="2000" dirty="0"/>
              <a:t>策略，将特征空间分割为若干区域，利用近邻进行预测。</a:t>
            </a:r>
            <a:endParaRPr lang="en-US" altLang="zh-CN" sz="2000" dirty="0"/>
          </a:p>
          <a:p>
            <a:endParaRPr lang="zh-CN" altLang="en-US" sz="2000" dirty="0"/>
          </a:p>
          <a:p>
            <a:r>
              <a:rPr lang="en-US" altLang="zh-CN" sz="2000" dirty="0"/>
              <a:t>KNN </a:t>
            </a:r>
            <a:r>
              <a:rPr lang="zh-CN" altLang="en-US" sz="2000" dirty="0"/>
              <a:t>在分区域时，不考虑响应变量</a:t>
            </a:r>
            <a:r>
              <a:rPr lang="en-US" altLang="zh-CN" sz="2000" i="1" dirty="0"/>
              <a:t>y</a:t>
            </a:r>
            <a:r>
              <a:rPr lang="zh-CN" altLang="en-US" sz="2000" dirty="0"/>
              <a:t>的信息，故在高维空间容易遇到维度灾难，且易受噪音变量的影响。</a:t>
            </a:r>
            <a:endParaRPr lang="en-US" altLang="zh-CN" sz="2000" dirty="0"/>
          </a:p>
          <a:p>
            <a:endParaRPr lang="zh-CN" altLang="en-US" sz="2000" dirty="0"/>
          </a:p>
          <a:p>
            <a:r>
              <a:rPr lang="zh-CN" altLang="en-US" sz="2000" dirty="0"/>
              <a:t>决策树在分区域时，考虑特征向量</a:t>
            </a:r>
            <a:r>
              <a:rPr lang="en-US" altLang="zh-CN" sz="2000" b="1" dirty="0"/>
              <a:t>x</a:t>
            </a:r>
            <a:r>
              <a:rPr lang="zh-CN" altLang="en-US" sz="2000" dirty="0"/>
              <a:t>对</a:t>
            </a:r>
            <a:r>
              <a:rPr lang="en-US" altLang="zh-CN" sz="2000" i="1" dirty="0"/>
              <a:t>y</a:t>
            </a:r>
            <a:r>
              <a:rPr lang="zh-CN" altLang="en-US" sz="2000" dirty="0"/>
              <a:t>的影响，且每次仅使用一个分裂变量。这使得决策树很容易应用于高维空间，且不受噪音变量的影响。</a:t>
            </a:r>
            <a:endParaRPr lang="en-US" altLang="zh-CN" sz="2000" dirty="0"/>
          </a:p>
          <a:p>
            <a:endParaRPr lang="zh-CN" altLang="en-US" sz="2000" dirty="0"/>
          </a:p>
          <a:p>
            <a:r>
              <a:rPr lang="zh-CN" altLang="en-US" sz="2000" dirty="0"/>
              <a:t>如果特征向量</a:t>
            </a:r>
            <a:r>
              <a:rPr lang="en-US" altLang="zh-CN" sz="2000" b="1" dirty="0"/>
              <a:t>x</a:t>
            </a:r>
            <a:r>
              <a:rPr lang="zh-CN" altLang="en-US" sz="2000" dirty="0"/>
              <a:t>包含噪音</a:t>
            </a:r>
            <a:r>
              <a:rPr lang="zh-CN" altLang="en-US" sz="2000" dirty="0" smtClean="0"/>
              <a:t>变量（对</a:t>
            </a:r>
            <a:r>
              <a:rPr lang="en-US" altLang="zh-CN" sz="2000" i="1" dirty="0"/>
              <a:t>y</a:t>
            </a:r>
            <a:r>
              <a:rPr lang="zh-CN" altLang="en-US" sz="2000" dirty="0"/>
              <a:t>无作用的</a:t>
            </a:r>
            <a:r>
              <a:rPr lang="zh-CN" altLang="en-US" sz="2000" dirty="0" smtClean="0"/>
              <a:t>变量</a:t>
            </a:r>
            <a:r>
              <a:rPr lang="zh-CN" altLang="en-US" sz="2000" dirty="0"/>
              <a:t>）</a:t>
            </a:r>
            <a:r>
              <a:rPr lang="zh-CN" altLang="en-US" sz="2000" dirty="0" smtClean="0"/>
              <a:t>，</a:t>
            </a:r>
            <a:r>
              <a:rPr lang="zh-CN" altLang="en-US" sz="2000" dirty="0"/>
              <a:t>也不会被选为分裂变量，故不影响决策树的建模。决策树的分区预测更具智慧，可视为自适应近邻</a:t>
            </a:r>
            <a:r>
              <a:rPr lang="zh-CN" altLang="en-US" sz="2000" dirty="0" smtClean="0"/>
              <a:t>法（</a:t>
            </a:r>
            <a:r>
              <a:rPr lang="en-US" altLang="zh-CN" sz="2000" dirty="0" smtClean="0"/>
              <a:t>adaptive </a:t>
            </a:r>
            <a:r>
              <a:rPr lang="en-US" altLang="zh-CN" sz="2000" dirty="0"/>
              <a:t>nearest </a:t>
            </a:r>
            <a:r>
              <a:rPr lang="en-US" altLang="zh-CN" sz="2000" dirty="0" smtClean="0"/>
              <a:t>neighbor</a:t>
            </a:r>
            <a:r>
              <a:rPr lang="zh-CN" altLang="en-US" sz="2000" dirty="0" smtClean="0"/>
              <a:t>）。</a:t>
            </a:r>
            <a:endParaRPr lang="en-US" altLang="zh-CN" sz="2000" dirty="0" smtClean="0"/>
          </a:p>
          <a:p>
            <a:endParaRPr lang="en-US" altLang="zh-CN" sz="2000" dirty="0"/>
          </a:p>
          <a:p>
            <a:r>
              <a:rPr lang="zh-CN" altLang="en-US" sz="2000" dirty="0"/>
              <a:t>对于某些非线性和异质性情形，树模型比线性回归能得到更准确也更丰富的结论。</a:t>
            </a:r>
            <a:endParaRPr lang="en-US" altLang="zh-CN" sz="2000" dirty="0"/>
          </a:p>
          <a:p>
            <a:endParaRPr lang="zh-CN" altLang="en-US" sz="2000" dirty="0"/>
          </a:p>
        </p:txBody>
      </p:sp>
    </p:spTree>
    <p:extLst>
      <p:ext uri="{BB962C8B-B14F-4D97-AF65-F5344CB8AC3E}">
        <p14:creationId xmlns:p14="http://schemas.microsoft.com/office/powerpoint/2010/main" val="34714486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决策树算法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74</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树模型对经济学的启示</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74810"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74811"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2" name="内容占位符 2">
            <a:extLst>
              <a:ext uri="{FF2B5EF4-FFF2-40B4-BE49-F238E27FC236}">
                <a16:creationId xmlns:a16="http://schemas.microsoft.com/office/drawing/2014/main" id="{4F6FC27F-2062-4692-8286-D4F37CB43E56}"/>
              </a:ext>
            </a:extLst>
          </p:cNvPr>
          <p:cNvSpPr>
            <a:spLocks noGrp="1"/>
          </p:cNvSpPr>
          <p:nvPr>
            <p:ph idx="1"/>
          </p:nvPr>
        </p:nvSpPr>
        <p:spPr>
          <a:xfrm>
            <a:off x="518466" y="1557664"/>
            <a:ext cx="10676584" cy="4680325"/>
          </a:xfrm>
        </p:spPr>
        <p:txBody>
          <a:bodyPr>
            <a:noAutofit/>
          </a:bodyPr>
          <a:lstStyle/>
          <a:p>
            <a:r>
              <a:rPr lang="en-US" altLang="zh-CN" sz="2000" dirty="0" err="1">
                <a:latin typeface="Times New Roman" panose="02020603050405020304" pitchFamily="18" charset="0"/>
                <a:cs typeface="Times New Roman" panose="02020603050405020304" pitchFamily="18" charset="0"/>
              </a:rPr>
              <a:t>Seungwoo</a:t>
            </a:r>
            <a:r>
              <a:rPr lang="en-US" altLang="zh-CN" sz="2000" dirty="0">
                <a:latin typeface="Times New Roman" panose="02020603050405020304" pitchFamily="18" charset="0"/>
                <a:cs typeface="Times New Roman" panose="02020603050405020304" pitchFamily="18" charset="0"/>
              </a:rPr>
              <a:t> 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2018</a:t>
            </a:r>
            <a:r>
              <a:rPr lang="zh-CN" altLang="zh-CN" sz="2000" dirty="0">
                <a:latin typeface="Times New Roman" panose="02020603050405020304" pitchFamily="18" charset="0"/>
                <a:cs typeface="Times New Roman" panose="02020603050405020304" pitchFamily="18" charset="0"/>
              </a:rPr>
              <a:t>）借助机器学习中的回归</a:t>
            </a:r>
            <a:r>
              <a:rPr lang="zh-CN" altLang="zh-CN" sz="2000" b="1" dirty="0">
                <a:latin typeface="Times New Roman" panose="02020603050405020304" pitchFamily="18" charset="0"/>
                <a:cs typeface="Times New Roman" panose="02020603050405020304" pitchFamily="18" charset="0"/>
              </a:rPr>
              <a:t>树算法，</a:t>
            </a:r>
            <a:r>
              <a:rPr lang="zh-CN" altLang="zh-CN" sz="2000" dirty="0">
                <a:latin typeface="Times New Roman" panose="02020603050405020304" pitchFamily="18" charset="0"/>
                <a:cs typeface="Times New Roman" panose="02020603050405020304" pitchFamily="18" charset="0"/>
              </a:rPr>
              <a:t>在双重差分法的框架下，讨论了首尔某条地铁开通对周边房地产市场的</a:t>
            </a:r>
            <a:r>
              <a:rPr lang="zh-CN" altLang="zh-CN" sz="2000" b="1" dirty="0">
                <a:latin typeface="Times New Roman" panose="02020603050405020304" pitchFamily="18" charset="0"/>
                <a:cs typeface="Times New Roman" panose="02020603050405020304" pitchFamily="18" charset="0"/>
              </a:rPr>
              <a:t>条件平均因果效应</a:t>
            </a:r>
            <a:r>
              <a:rPr lang="zh-CN" altLang="zh-CN" sz="2000" dirty="0">
                <a:latin typeface="Times New Roman" panose="02020603050405020304" pitchFamily="18" charset="0"/>
                <a:cs typeface="Times New Roman" panose="02020603050405020304" pitchFamily="18" charset="0"/>
              </a:rPr>
              <a:t>：在地铁周边住房的</a:t>
            </a:r>
            <a:r>
              <a:rPr lang="en-US" altLang="zh-CN" sz="2000" dirty="0">
                <a:latin typeface="Times New Roman" panose="02020603050405020304" pitchFamily="18" charset="0"/>
                <a:cs typeface="Times New Roman" panose="02020603050405020304" pitchFamily="18" charset="0"/>
              </a:rPr>
              <a:t>142</a:t>
            </a:r>
            <a:r>
              <a:rPr lang="zh-CN" altLang="zh-CN" sz="2000" dirty="0">
                <a:latin typeface="Times New Roman" panose="02020603050405020304" pitchFamily="18" charset="0"/>
                <a:cs typeface="Times New Roman" panose="02020603050405020304" pitchFamily="18" charset="0"/>
              </a:rPr>
              <a:t>个特征变量中，有</a:t>
            </a:r>
            <a:r>
              <a:rPr lang="en-US" altLang="zh-CN" sz="2000" dirty="0">
                <a:latin typeface="Times New Roman" panose="02020603050405020304" pitchFamily="18" charset="0"/>
                <a:cs typeface="Times New Roman" panose="02020603050405020304" pitchFamily="18" charset="0"/>
              </a:rPr>
              <a:t>89</a:t>
            </a:r>
            <a:r>
              <a:rPr lang="zh-CN" altLang="zh-CN" sz="2000" dirty="0">
                <a:latin typeface="Times New Roman" panose="02020603050405020304" pitchFamily="18" charset="0"/>
                <a:cs typeface="Times New Roman" panose="02020603050405020304" pitchFamily="18" charset="0"/>
              </a:rPr>
              <a:t>个特征会带来住房价格增值，</a:t>
            </a:r>
            <a:r>
              <a:rPr lang="en-US" altLang="zh-CN" sz="2000" dirty="0">
                <a:latin typeface="Times New Roman" panose="02020603050405020304" pitchFamily="18" charset="0"/>
                <a:cs typeface="Times New Roman" panose="02020603050405020304" pitchFamily="18" charset="0"/>
              </a:rPr>
              <a:t>53</a:t>
            </a:r>
            <a:r>
              <a:rPr lang="zh-CN" altLang="zh-CN" sz="2000" dirty="0">
                <a:latin typeface="Times New Roman" panose="02020603050405020304" pitchFamily="18" charset="0"/>
                <a:cs typeface="Times New Roman" panose="02020603050405020304" pitchFamily="18" charset="0"/>
              </a:rPr>
              <a:t>个特征会使得房价减值。</a:t>
            </a:r>
          </a:p>
          <a:p>
            <a:endParaRPr lang="zh-CN" altLang="en-US" sz="2000" dirty="0"/>
          </a:p>
        </p:txBody>
      </p:sp>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896" y="2648633"/>
            <a:ext cx="7290175" cy="4191215"/>
          </a:xfrm>
          <a:prstGeom prst="rect">
            <a:avLst/>
          </a:prstGeom>
        </p:spPr>
      </p:pic>
    </p:spTree>
    <p:extLst>
      <p:ext uri="{BB962C8B-B14F-4D97-AF65-F5344CB8AC3E}">
        <p14:creationId xmlns:p14="http://schemas.microsoft.com/office/powerpoint/2010/main" val="37012813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75</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en-US" altLang="zh-CN" sz="2800" dirty="0">
                <a:solidFill>
                  <a:schemeClr val="bg1">
                    <a:lumMod val="65000"/>
                  </a:schemeClr>
                </a:solidFill>
              </a:rPr>
              <a:t>Logit</a:t>
            </a:r>
            <a:r>
              <a:rPr lang="zh-CN" altLang="en-US" sz="2800" dirty="0">
                <a:solidFill>
                  <a:schemeClr val="bg1">
                    <a:lumMod val="65000"/>
                  </a:schemeClr>
                </a:solidFill>
              </a:rPr>
              <a:t>算法</a:t>
            </a:r>
          </a:p>
          <a:p>
            <a:pPr eaLnBrk="1" hangingPunct="1">
              <a:lnSpc>
                <a:spcPct val="150000"/>
              </a:lnSpc>
              <a:spcBef>
                <a:spcPct val="20000"/>
              </a:spcBef>
              <a:buFont typeface="Arial" panose="020B0604020202020204" pitchFamily="34" charset="0"/>
              <a:buChar char="•"/>
            </a:pPr>
            <a:r>
              <a:rPr lang="en-US" altLang="zh-CN" sz="2800" dirty="0">
                <a:solidFill>
                  <a:schemeClr val="bg1">
                    <a:lumMod val="65000"/>
                  </a:schemeClr>
                </a:solidFill>
              </a:rPr>
              <a:t>K</a:t>
            </a:r>
            <a:r>
              <a:rPr lang="zh-CN" altLang="en-US" sz="2800" dirty="0" smtClean="0">
                <a:solidFill>
                  <a:schemeClr val="bg1">
                    <a:lumMod val="65000"/>
                  </a:schemeClr>
                </a:solidFill>
              </a:rPr>
              <a:t>近邻算法</a:t>
            </a:r>
            <a:endParaRPr lang="zh-CN" altLang="en-US" sz="2800" dirty="0">
              <a:solidFill>
                <a:schemeClr val="bg1">
                  <a:lumMod val="65000"/>
                </a:schemeClr>
              </a:solidFill>
            </a:endParaRP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朴素贝叶斯算法</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决策树算法</a:t>
            </a:r>
          </a:p>
          <a:p>
            <a:pPr eaLnBrk="1" hangingPunct="1">
              <a:lnSpc>
                <a:spcPct val="150000"/>
              </a:lnSpc>
              <a:spcBef>
                <a:spcPct val="20000"/>
              </a:spcBef>
              <a:buFont typeface="Arial" panose="020B0604020202020204" pitchFamily="34" charset="0"/>
              <a:buChar char="•"/>
            </a:pPr>
            <a:r>
              <a:rPr lang="zh-CN" altLang="en-US" sz="2800" dirty="0"/>
              <a:t>支持向量机算法</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分类算法评估</a:t>
            </a:r>
          </a:p>
        </p:txBody>
      </p:sp>
    </p:spTree>
    <p:extLst>
      <p:ext uri="{BB962C8B-B14F-4D97-AF65-F5344CB8AC3E}">
        <p14:creationId xmlns:p14="http://schemas.microsoft.com/office/powerpoint/2010/main" val="39271989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76</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什么是支持向量机？</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75834"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75835"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9" name="内容占位符 2">
            <a:extLst>
              <a:ext uri="{FF2B5EF4-FFF2-40B4-BE49-F238E27FC236}">
                <a16:creationId xmlns:a16="http://schemas.microsoft.com/office/drawing/2014/main" id="{637C403F-8AC9-45FC-986D-1CC31C1177F6}"/>
              </a:ext>
            </a:extLst>
          </p:cNvPr>
          <p:cNvSpPr>
            <a:spLocks noGrp="1"/>
          </p:cNvSpPr>
          <p:nvPr>
            <p:ph idx="1"/>
          </p:nvPr>
        </p:nvSpPr>
        <p:spPr>
          <a:xfrm>
            <a:off x="534352" y="1728788"/>
            <a:ext cx="10313183" cy="3285116"/>
          </a:xfrm>
        </p:spPr>
        <p:txBody>
          <a:bodyPr>
            <a:normAutofit/>
          </a:bodyPr>
          <a:lstStyle/>
          <a:p>
            <a:r>
              <a:rPr lang="zh-CN" altLang="en-US" sz="2000" dirty="0"/>
              <a:t>支持向量机是一种分类模型，它的目的是寻找一个</a:t>
            </a:r>
            <a:r>
              <a:rPr lang="zh-CN" altLang="en-US" sz="2000" b="1" dirty="0"/>
              <a:t>超平面</a:t>
            </a:r>
            <a:r>
              <a:rPr lang="zh-CN" altLang="en-US" sz="2000" dirty="0"/>
              <a:t>来对样本进行分割，</a:t>
            </a:r>
            <a:r>
              <a:rPr lang="zh-CN" altLang="en-US" sz="2000" b="1" dirty="0"/>
              <a:t>分割的原则是间隔最大化</a:t>
            </a:r>
            <a:r>
              <a:rPr lang="zh-CN" altLang="en-US" sz="2000" dirty="0"/>
              <a:t>，最终转化为一个凸二次规划问题来求解。</a:t>
            </a:r>
            <a:endParaRPr lang="en-US" altLang="zh-CN" sz="2000" dirty="0"/>
          </a:p>
          <a:p>
            <a:endParaRPr lang="en-US" altLang="zh-CN" sz="2000" dirty="0"/>
          </a:p>
          <a:p>
            <a:r>
              <a:rPr lang="zh-CN" altLang="en-US" sz="2000" dirty="0"/>
              <a:t>当训练样本线性可分时，通过硬间隔最大化，学习一个线性可分支持向量机；</a:t>
            </a:r>
            <a:endParaRPr lang="en-US" altLang="zh-CN" sz="2000" dirty="0"/>
          </a:p>
          <a:p>
            <a:endParaRPr lang="zh-CN" altLang="en-US" sz="2000" dirty="0"/>
          </a:p>
          <a:p>
            <a:r>
              <a:rPr lang="zh-CN" altLang="en-US" sz="2000" dirty="0"/>
              <a:t>当训练样本近似线性可分时，通过软间隔最大化，学习一个线性支持向量机；</a:t>
            </a:r>
            <a:endParaRPr lang="en-US" altLang="zh-CN" sz="2000" dirty="0"/>
          </a:p>
          <a:p>
            <a:endParaRPr lang="zh-CN" altLang="en-US" sz="2000" dirty="0"/>
          </a:p>
          <a:p>
            <a:r>
              <a:rPr lang="zh-CN" altLang="en-US" sz="2000" dirty="0"/>
              <a:t>当训练样本线性不可分时，通过核技巧和软间隔最大化，学习一个非线性支持向量</a:t>
            </a:r>
            <a:r>
              <a:rPr lang="zh-CN" altLang="en-US" sz="2000" dirty="0" smtClean="0"/>
              <a:t>机</a:t>
            </a:r>
            <a:endParaRPr lang="zh-CN" altLang="en-US" sz="2000" dirty="0"/>
          </a:p>
          <a:p>
            <a:endParaRPr lang="zh-CN" altLang="en-US" sz="2000" dirty="0"/>
          </a:p>
        </p:txBody>
      </p:sp>
    </p:spTree>
    <p:extLst>
      <p:ext uri="{BB962C8B-B14F-4D97-AF65-F5344CB8AC3E}">
        <p14:creationId xmlns:p14="http://schemas.microsoft.com/office/powerpoint/2010/main" val="25354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77</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超平面</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76846"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76847"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1" name="内容占位符 2">
            <a:extLst>
              <a:ext uri="{FF2B5EF4-FFF2-40B4-BE49-F238E27FC236}">
                <a16:creationId xmlns:a16="http://schemas.microsoft.com/office/drawing/2014/main" id="{637C403F-8AC9-45FC-986D-1CC31C1177F6}"/>
              </a:ext>
            </a:extLst>
          </p:cNvPr>
          <p:cNvSpPr>
            <a:spLocks noGrp="1"/>
          </p:cNvSpPr>
          <p:nvPr>
            <p:ph idx="1"/>
          </p:nvPr>
        </p:nvSpPr>
        <p:spPr>
          <a:xfrm>
            <a:off x="550863" y="1643281"/>
            <a:ext cx="9624060" cy="4990084"/>
          </a:xfrm>
        </p:spPr>
        <p:txBody>
          <a:bodyPr>
            <a:normAutofit/>
          </a:bodyPr>
          <a:lstStyle/>
          <a:p>
            <a:pPr>
              <a:spcBef>
                <a:spcPts val="1800"/>
              </a:spcBef>
            </a:pPr>
            <a:r>
              <a:rPr lang="zh-CN" altLang="en-US" sz="2000" dirty="0"/>
              <a:t>超平面是</a:t>
            </a:r>
            <a:r>
              <a:rPr lang="en-US" altLang="zh-CN" sz="2000" dirty="0"/>
              <a:t>n</a:t>
            </a:r>
            <a:r>
              <a:rPr lang="zh-CN" altLang="en-US" sz="2000" dirty="0"/>
              <a:t>维欧氏空间中余维度等于一的线性子</a:t>
            </a:r>
            <a:r>
              <a:rPr lang="zh-CN" altLang="en-US" sz="2000" dirty="0" smtClean="0"/>
              <a:t>空间</a:t>
            </a:r>
            <a:endParaRPr lang="en-US" altLang="zh-CN" sz="2000" dirty="0" smtClean="0"/>
          </a:p>
          <a:p>
            <a:pPr>
              <a:spcBef>
                <a:spcPts val="1800"/>
              </a:spcBef>
            </a:pPr>
            <a:r>
              <a:rPr lang="zh-CN" altLang="en-US" sz="2000" dirty="0" smtClean="0"/>
              <a:t>如果</a:t>
            </a:r>
            <a:r>
              <a:rPr lang="zh-CN" altLang="en-US" sz="2000" dirty="0"/>
              <a:t>在</a:t>
            </a:r>
            <a:r>
              <a:rPr lang="zh-CN" altLang="en-US" sz="2000" dirty="0" smtClean="0"/>
              <a:t>三维空间（有</a:t>
            </a:r>
            <a:r>
              <a:rPr lang="en-US" altLang="zh-CN" sz="2000" dirty="0"/>
              <a:t>3 </a:t>
            </a:r>
            <a:r>
              <a:rPr lang="zh-CN" altLang="en-US" sz="2000" dirty="0"/>
              <a:t>个特征</a:t>
            </a:r>
            <a:r>
              <a:rPr lang="zh-CN" altLang="en-US" sz="2000" dirty="0" smtClean="0"/>
              <a:t>变量</a:t>
            </a:r>
            <a:r>
              <a:rPr lang="zh-CN" altLang="en-US" sz="2000" dirty="0"/>
              <a:t>）</a:t>
            </a:r>
            <a:r>
              <a:rPr lang="zh-CN" altLang="en-US" sz="2000" dirty="0" smtClean="0"/>
              <a:t>，</a:t>
            </a:r>
            <a:r>
              <a:rPr lang="zh-CN" altLang="en-US" sz="2000" dirty="0"/>
              <a:t>则可由一个平面分离</a:t>
            </a:r>
            <a:r>
              <a:rPr lang="zh-CN" altLang="en-US" sz="2000" dirty="0" smtClean="0"/>
              <a:t>。</a:t>
            </a:r>
            <a:endParaRPr lang="en-US" altLang="zh-CN" sz="2000" dirty="0" smtClean="0"/>
          </a:p>
          <a:p>
            <a:pPr>
              <a:spcBef>
                <a:spcPts val="1800"/>
              </a:spcBef>
            </a:pPr>
            <a:r>
              <a:rPr lang="zh-CN" altLang="en-US" sz="2000" dirty="0" smtClean="0"/>
              <a:t>更</a:t>
            </a:r>
            <a:r>
              <a:rPr lang="zh-CN" altLang="en-US" sz="2000" dirty="0"/>
              <a:t>一般地，推广到高维空间，则可由一个</a:t>
            </a:r>
            <a:r>
              <a:rPr lang="zh-CN" altLang="en-US" sz="2000" dirty="0" smtClean="0"/>
              <a:t>“超平面”（</a:t>
            </a:r>
            <a:r>
              <a:rPr lang="en-US" altLang="zh-CN" sz="2000" dirty="0" smtClean="0">
                <a:latin typeface="Times New Roman" panose="02020603050405020304" pitchFamily="18" charset="0"/>
                <a:cs typeface="Times New Roman" panose="02020603050405020304" pitchFamily="18" charset="0"/>
              </a:rPr>
              <a:t>hyperplane</a:t>
            </a:r>
            <a:r>
              <a:rPr lang="zh-CN" altLang="en-US" sz="2000" dirty="0"/>
              <a:t>）</a:t>
            </a:r>
            <a:r>
              <a:rPr lang="zh-CN" altLang="en-US" sz="2000" dirty="0" smtClean="0"/>
              <a:t>分离</a:t>
            </a:r>
            <a:r>
              <a:rPr lang="zh-CN" altLang="en-US" sz="2000" dirty="0"/>
              <a:t>，称为</a:t>
            </a:r>
            <a:r>
              <a:rPr lang="zh-CN" altLang="en-US" sz="2000" dirty="0" smtClean="0"/>
              <a:t>分离超平面（</a:t>
            </a:r>
            <a:r>
              <a:rPr lang="en-US" altLang="zh-CN" sz="2000" dirty="0" smtClean="0">
                <a:latin typeface="Times New Roman" panose="02020603050405020304" pitchFamily="18" charset="0"/>
                <a:cs typeface="Times New Roman" panose="02020603050405020304" pitchFamily="18" charset="0"/>
              </a:rPr>
              <a:t>separating hyperplane</a:t>
            </a:r>
            <a:r>
              <a:rPr lang="zh-CN" altLang="en-US" sz="2000" dirty="0"/>
              <a:t>）</a:t>
            </a:r>
            <a:r>
              <a:rPr lang="zh-CN" altLang="en-US" sz="2000" dirty="0" smtClean="0"/>
              <a:t>。</a:t>
            </a:r>
            <a:endParaRPr lang="en-US" altLang="zh-CN" sz="2000" dirty="0"/>
          </a:p>
          <a:p>
            <a:endParaRPr lang="en-US" altLang="zh-CN" sz="2000" dirty="0"/>
          </a:p>
        </p:txBody>
      </p:sp>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70393" y="3515775"/>
            <a:ext cx="4104456" cy="3024725"/>
          </a:xfrm>
          <a:prstGeom prst="rect">
            <a:avLst/>
          </a:prstGeom>
        </p:spPr>
      </p:pic>
    </p:spTree>
    <p:extLst>
      <p:ext uri="{BB962C8B-B14F-4D97-AF65-F5344CB8AC3E}">
        <p14:creationId xmlns:p14="http://schemas.microsoft.com/office/powerpoint/2010/main" val="28005095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78</a:t>
            </a:fld>
            <a:endParaRPr lang="zh-CN" altLang="en-US" smtClean="0"/>
          </a:p>
        </p:txBody>
      </p:sp>
      <p:sp>
        <p:nvSpPr>
          <p:cNvPr id="2" name="矩形 1"/>
          <p:cNvSpPr>
            <a:spLocks noChangeArrowheads="1"/>
          </p:cNvSpPr>
          <p:nvPr/>
        </p:nvSpPr>
        <p:spPr bwMode="auto">
          <a:xfrm>
            <a:off x="550863" y="98742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分离超平面不</a:t>
            </a:r>
            <a:r>
              <a:rPr lang="zh-CN" altLang="en-US" sz="2800" b="1" dirty="0" smtClean="0"/>
              <a:t>唯一</a:t>
            </a:r>
            <a:endParaRPr lang="zh-CN" altLang="en-US" sz="2800" b="1"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77870"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77871"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6" name="内容占位符 2">
            <a:extLst>
              <a:ext uri="{FF2B5EF4-FFF2-40B4-BE49-F238E27FC236}">
                <a16:creationId xmlns:a16="http://schemas.microsoft.com/office/drawing/2014/main" id="{AD6002C6-B8CD-4534-8AB9-8F7006388662}"/>
              </a:ext>
            </a:extLst>
          </p:cNvPr>
          <p:cNvSpPr>
            <a:spLocks noGrp="1"/>
          </p:cNvSpPr>
          <p:nvPr>
            <p:ph idx="1"/>
          </p:nvPr>
        </p:nvSpPr>
        <p:spPr>
          <a:xfrm>
            <a:off x="424744" y="1726089"/>
            <a:ext cx="9624060" cy="4990084"/>
          </a:xfrm>
        </p:spPr>
        <p:txBody>
          <a:bodyPr>
            <a:normAutofit/>
          </a:bodyPr>
          <a:lstStyle/>
          <a:p>
            <a:r>
              <a:rPr lang="zh-CN" altLang="en-US" sz="2000" dirty="0"/>
              <a:t>在线性可分的情况下，分离超平面一般并不唯一，因为总可以稍微移动超平面，而依然将两类数据分离</a:t>
            </a:r>
          </a:p>
        </p:txBody>
      </p:sp>
      <p:pic>
        <p:nvPicPr>
          <p:cNvPr id="17" name="图片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0194" y="2613917"/>
            <a:ext cx="4608512" cy="3868751"/>
          </a:xfrm>
          <a:prstGeom prst="rect">
            <a:avLst/>
          </a:prstGeom>
        </p:spPr>
      </p:pic>
      <p:pic>
        <p:nvPicPr>
          <p:cNvPr id="18" name="图片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006" y="2542540"/>
            <a:ext cx="5034926" cy="3729873"/>
          </a:xfrm>
          <a:prstGeom prst="rect">
            <a:avLst/>
          </a:prstGeom>
        </p:spPr>
      </p:pic>
    </p:spTree>
    <p:extLst>
      <p:ext uri="{BB962C8B-B14F-4D97-AF65-F5344CB8AC3E}">
        <p14:creationId xmlns:p14="http://schemas.microsoft.com/office/powerpoint/2010/main" val="14903323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79</a:t>
            </a:fld>
            <a:endParaRPr lang="zh-CN" altLang="en-US" smtClean="0"/>
          </a:p>
        </p:txBody>
      </p:sp>
      <p:sp>
        <p:nvSpPr>
          <p:cNvPr id="2" name="矩形 1"/>
          <p:cNvSpPr>
            <a:spLocks noChangeArrowheads="1"/>
          </p:cNvSpPr>
          <p:nvPr/>
        </p:nvSpPr>
        <p:spPr bwMode="auto">
          <a:xfrm>
            <a:off x="550863" y="95724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最大间隔分类器</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78894"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78895"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4" name="内容占位符 2">
            <a:extLst>
              <a:ext uri="{FF2B5EF4-FFF2-40B4-BE49-F238E27FC236}">
                <a16:creationId xmlns:a16="http://schemas.microsoft.com/office/drawing/2014/main" id="{3F6BB342-473D-4C83-AE0D-7D368F8E175B}"/>
              </a:ext>
            </a:extLst>
          </p:cNvPr>
          <p:cNvSpPr>
            <a:spLocks noGrp="1"/>
          </p:cNvSpPr>
          <p:nvPr>
            <p:ph idx="1"/>
          </p:nvPr>
        </p:nvSpPr>
        <p:spPr>
          <a:xfrm>
            <a:off x="538454" y="1613514"/>
            <a:ext cx="10656596" cy="4264450"/>
          </a:xfrm>
        </p:spPr>
        <p:txBody>
          <a:bodyPr>
            <a:normAutofit/>
          </a:bodyPr>
          <a:lstStyle/>
          <a:p>
            <a:pPr>
              <a:spcBef>
                <a:spcPts val="1800"/>
              </a:spcBef>
            </a:pPr>
            <a:r>
              <a:rPr lang="zh-CN" altLang="en-US" sz="2000" dirty="0"/>
              <a:t>最优应该是位于两类训练样本“正中间”的划分超平面，因为该划分超平面对训练样本局部扰动的“容忍”性最好。而红色超平面的影响最小，简言之，这个划分超平面所产生的结果是</a:t>
            </a:r>
            <a:r>
              <a:rPr lang="zh-CN" altLang="en-US" sz="2000" b="1" dirty="0"/>
              <a:t>稳健</a:t>
            </a:r>
            <a:r>
              <a:rPr lang="zh-CN" altLang="en-US" sz="2000" dirty="0"/>
              <a:t>的。</a:t>
            </a:r>
            <a:endParaRPr lang="en-US" altLang="zh-CN" sz="2000" dirty="0"/>
          </a:p>
          <a:p>
            <a:pPr>
              <a:spcBef>
                <a:spcPts val="1800"/>
              </a:spcBef>
            </a:pPr>
            <a:r>
              <a:rPr lang="zh-CN" altLang="en-US" sz="2000" dirty="0" smtClean="0"/>
              <a:t>这</a:t>
            </a:r>
            <a:r>
              <a:rPr lang="zh-CN" altLang="en-US" sz="2000" dirty="0"/>
              <a:t>就是所谓最大间隔</a:t>
            </a:r>
            <a:r>
              <a:rPr lang="zh-CN" altLang="en-US" sz="2000" dirty="0" smtClean="0"/>
              <a:t>分类器（</a:t>
            </a:r>
            <a:r>
              <a:rPr lang="en-US" altLang="zh-CN" sz="2000" dirty="0" smtClean="0">
                <a:latin typeface="Times New Roman" panose="02020603050405020304" pitchFamily="18" charset="0"/>
                <a:cs typeface="Times New Roman" panose="02020603050405020304" pitchFamily="18" charset="0"/>
              </a:rPr>
              <a:t>maximal </a:t>
            </a:r>
            <a:r>
              <a:rPr lang="en-US" altLang="zh-CN" sz="2000" dirty="0">
                <a:latin typeface="Times New Roman" panose="02020603050405020304" pitchFamily="18" charset="0"/>
                <a:cs typeface="Times New Roman" panose="02020603050405020304" pitchFamily="18" charset="0"/>
              </a:rPr>
              <a:t>margin </a:t>
            </a:r>
            <a:r>
              <a:rPr lang="en-US" altLang="zh-CN" sz="2000" dirty="0" smtClean="0">
                <a:latin typeface="Times New Roman" panose="02020603050405020304" pitchFamily="18" charset="0"/>
                <a:cs typeface="Times New Roman" panose="02020603050405020304" pitchFamily="18" charset="0"/>
              </a:rPr>
              <a:t>classifier</a:t>
            </a:r>
            <a:r>
              <a:rPr lang="zh-CN" altLang="en-US" sz="2000" dirty="0"/>
              <a:t>）</a:t>
            </a:r>
            <a:r>
              <a:rPr lang="zh-CN" altLang="en-US" sz="2000" dirty="0" smtClean="0"/>
              <a:t>；</a:t>
            </a:r>
            <a:r>
              <a:rPr lang="zh-CN" altLang="en-US" sz="2000" dirty="0"/>
              <a:t>俗称“最宽街道法</a:t>
            </a:r>
            <a:r>
              <a:rPr lang="zh-CN" altLang="en-US" sz="2000" dirty="0" smtClean="0"/>
              <a:t>”（</a:t>
            </a:r>
            <a:r>
              <a:rPr lang="en-US" altLang="zh-CN" sz="2000" dirty="0" smtClean="0">
                <a:latin typeface="Times New Roman" panose="02020603050405020304" pitchFamily="18" charset="0"/>
                <a:cs typeface="Times New Roman" panose="02020603050405020304" pitchFamily="18" charset="0"/>
              </a:rPr>
              <a:t>widest </a:t>
            </a:r>
            <a:r>
              <a:rPr lang="en-US" altLang="zh-CN" sz="2000" dirty="0">
                <a:latin typeface="Times New Roman" panose="02020603050405020304" pitchFamily="18" charset="0"/>
                <a:cs typeface="Times New Roman" panose="02020603050405020304" pitchFamily="18" charset="0"/>
              </a:rPr>
              <a:t>street </a:t>
            </a:r>
            <a:r>
              <a:rPr lang="en-US" altLang="zh-CN" sz="2000" dirty="0" smtClean="0">
                <a:latin typeface="Times New Roman" panose="02020603050405020304" pitchFamily="18" charset="0"/>
                <a:cs typeface="Times New Roman" panose="02020603050405020304" pitchFamily="18" charset="0"/>
              </a:rPr>
              <a:t>approach</a:t>
            </a:r>
            <a:r>
              <a:rPr lang="zh-CN" altLang="en-US" sz="2000" dirty="0"/>
              <a:t>）</a:t>
            </a:r>
            <a:r>
              <a:rPr lang="zh-CN" altLang="en-US" sz="2000" dirty="0" smtClean="0"/>
              <a:t>，</a:t>
            </a:r>
            <a:r>
              <a:rPr lang="zh-CN" altLang="en-US" sz="2000" dirty="0"/>
              <a:t>即在两类数据之间建一条最宽的街道。</a:t>
            </a:r>
          </a:p>
        </p:txBody>
      </p:sp>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82976" y="3506652"/>
            <a:ext cx="4260283" cy="3383446"/>
          </a:xfrm>
          <a:prstGeom prst="rect">
            <a:avLst/>
          </a:prstGeom>
        </p:spPr>
      </p:pic>
    </p:spTree>
    <p:extLst>
      <p:ext uri="{BB962C8B-B14F-4D97-AF65-F5344CB8AC3E}">
        <p14:creationId xmlns:p14="http://schemas.microsoft.com/office/powerpoint/2010/main" val="718009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t>Logit</a:t>
            </a:r>
            <a:r>
              <a:rPr lang="zh-CN" altLang="en-US" sz="3600" b="1" dirty="0"/>
              <a:t>算法</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a:t>
            </a:fld>
            <a:endParaRPr lang="zh-CN" altLang="en-US" smtClean="0"/>
          </a:p>
        </p:txBody>
      </p:sp>
      <p:sp>
        <p:nvSpPr>
          <p:cNvPr id="2" name="矩形 1"/>
          <p:cNvSpPr>
            <a:spLocks noChangeArrowheads="1"/>
          </p:cNvSpPr>
          <p:nvPr/>
        </p:nvSpPr>
        <p:spPr bwMode="auto">
          <a:xfrm>
            <a:off x="550863" y="893289"/>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cs typeface="Times New Roman" panose="02020603050405020304" pitchFamily="18" charset="0"/>
              </a:rPr>
              <a:t>Logit</a:t>
            </a:r>
            <a:r>
              <a:rPr lang="zh-CN" altLang="en-US" sz="2800" b="1" dirty="0"/>
              <a:t>回归的预测</a:t>
            </a:r>
            <a:endParaRPr lang="en-US" altLang="zh-CN" sz="2000" dirty="0" smtClean="0">
              <a:latin typeface="Times New Roman" panose="02020603050405020304" pitchFamily="18" charset="0"/>
              <a:cs typeface="Times New Roman" panose="02020603050405020304" pitchFamily="18" charset="0"/>
            </a:endParaRPr>
          </a:p>
        </p:txBody>
      </p:sp>
      <p:sp>
        <p:nvSpPr>
          <p:cNvPr id="14" name="内容占位符 2">
            <a:extLst>
              <a:ext uri="{FF2B5EF4-FFF2-40B4-BE49-F238E27FC236}">
                <a16:creationId xmlns:a16="http://schemas.microsoft.com/office/drawing/2014/main" id="{83C0F682-5D5F-429D-9409-D27D47B1AD76}"/>
              </a:ext>
            </a:extLst>
          </p:cNvPr>
          <p:cNvSpPr>
            <a:spLocks noGrp="1"/>
          </p:cNvSpPr>
          <p:nvPr>
            <p:ph idx="1"/>
          </p:nvPr>
        </p:nvSpPr>
        <p:spPr>
          <a:xfrm>
            <a:off x="406811" y="1492959"/>
            <a:ext cx="10944760" cy="5976656"/>
          </a:xfrm>
        </p:spPr>
        <p:txBody>
          <a:bodyPr>
            <a:noAutofit/>
          </a:bodyPr>
          <a:lstStyle/>
          <a:p>
            <a:r>
              <a:rPr lang="zh-CN" altLang="en-US" sz="2000" dirty="0"/>
              <a:t>得到</a:t>
            </a:r>
            <a:r>
              <a:rPr lang="en-US" altLang="zh-CN" sz="2000" dirty="0"/>
              <a:t>Logit </a:t>
            </a:r>
            <a:r>
              <a:rPr lang="zh-CN" altLang="en-US" sz="2000" dirty="0"/>
              <a:t>模型的估计系数后，即可预测</a:t>
            </a:r>
            <a:r>
              <a:rPr lang="en-US" altLang="zh-CN" sz="2000" dirty="0"/>
              <a:t>y=1</a:t>
            </a:r>
            <a:r>
              <a:rPr lang="zh-CN" altLang="en-US" sz="2000" dirty="0"/>
              <a:t>的条件概率：</a:t>
            </a:r>
            <a:endParaRPr lang="en-US" altLang="zh-CN" sz="2000" dirty="0"/>
          </a:p>
          <a:p>
            <a:endParaRPr lang="en-US" altLang="zh-CN" sz="2000" dirty="0"/>
          </a:p>
          <a:p>
            <a:endParaRPr lang="en-US" altLang="zh-CN" sz="2000" dirty="0"/>
          </a:p>
          <a:p>
            <a:endParaRPr lang="en-US" altLang="zh-CN" sz="2000" dirty="0"/>
          </a:p>
          <a:p>
            <a:endParaRPr lang="en-US" altLang="zh-CN" sz="2000" dirty="0"/>
          </a:p>
          <a:p>
            <a:r>
              <a:rPr lang="zh-CN" altLang="en-US" sz="2000" dirty="0"/>
              <a:t>如果预测概率                </a:t>
            </a:r>
            <a:r>
              <a:rPr lang="zh-CN" altLang="en-US" sz="2000" dirty="0" smtClean="0"/>
              <a:t>   ，则</a:t>
            </a:r>
            <a:r>
              <a:rPr lang="zh-CN" altLang="en-US" sz="2000" dirty="0"/>
              <a:t>可预测              。反之，如果如果</a:t>
            </a:r>
            <a:r>
              <a:rPr lang="en-US" altLang="zh-CN" sz="2000" dirty="0"/>
              <a:t>                </a:t>
            </a:r>
            <a:r>
              <a:rPr lang="en-US" altLang="zh-CN" sz="2000" dirty="0" smtClean="0"/>
              <a:t> </a:t>
            </a:r>
            <a:r>
              <a:rPr lang="zh-CN" altLang="en-US" sz="2000" dirty="0" smtClean="0"/>
              <a:t>，</a:t>
            </a:r>
            <a:r>
              <a:rPr lang="zh-CN" altLang="en-US" sz="2000" dirty="0"/>
              <a:t>则可预测</a:t>
            </a:r>
            <a:r>
              <a:rPr lang="en-US" altLang="zh-CN" sz="2000" dirty="0"/>
              <a:t>    </a:t>
            </a:r>
          </a:p>
          <a:p>
            <a:endParaRPr lang="en-US" altLang="zh-CN" sz="2000" dirty="0"/>
          </a:p>
          <a:p>
            <a:r>
              <a:rPr lang="zh-CN" altLang="en-US" sz="2000" dirty="0"/>
              <a:t>如果               </a:t>
            </a:r>
            <a:r>
              <a:rPr lang="zh-CN" altLang="en-US" sz="2000" dirty="0" smtClean="0"/>
              <a:t>       </a:t>
            </a:r>
            <a:r>
              <a:rPr lang="zh-CN" altLang="en-US" sz="2000" dirty="0"/>
              <a:t>，则可预测               或  </a:t>
            </a:r>
            <a:r>
              <a:rPr lang="en-US" altLang="zh-CN" sz="2000" dirty="0" smtClean="0"/>
              <a:t>1</a:t>
            </a:r>
            <a:endParaRPr lang="en-US" altLang="zh-CN" sz="2000" dirty="0"/>
          </a:p>
          <a:p>
            <a:endParaRPr lang="en-US" altLang="zh-CN" sz="2000" dirty="0"/>
          </a:p>
          <a:p>
            <a:r>
              <a:rPr lang="zh-CN" altLang="en-US" sz="2000" dirty="0"/>
              <a:t>对于二分类问题，在特征</a:t>
            </a:r>
            <a:r>
              <a:rPr lang="zh-CN" altLang="en-US" sz="2000" dirty="0" smtClean="0"/>
              <a:t>空间（</a:t>
            </a:r>
            <a:r>
              <a:rPr lang="en-US" altLang="zh-CN" sz="2000" dirty="0" smtClean="0">
                <a:latin typeface="Times New Roman" panose="02020603050405020304" pitchFamily="18" charset="0"/>
                <a:cs typeface="Times New Roman" panose="02020603050405020304" pitchFamily="18" charset="0"/>
              </a:rPr>
              <a:t>feature space</a:t>
            </a:r>
            <a:r>
              <a:rPr lang="zh-CN" altLang="en-US" sz="2000" dirty="0"/>
              <a:t>）</a:t>
            </a:r>
            <a:r>
              <a:rPr lang="zh-CN" altLang="en-US" sz="2000" dirty="0" smtClean="0"/>
              <a:t>中</a:t>
            </a:r>
            <a:r>
              <a:rPr lang="zh-CN" altLang="en-US" sz="2000" dirty="0"/>
              <a:t>，所有</a:t>
            </a:r>
            <a:r>
              <a:rPr lang="zh-CN" altLang="en-US" sz="2000" dirty="0" smtClean="0"/>
              <a:t>满足                   的</a:t>
            </a:r>
            <a:r>
              <a:rPr lang="zh-CN" altLang="en-US" sz="2000" dirty="0"/>
              <a:t>样本点之集合称为决策</a:t>
            </a:r>
            <a:r>
              <a:rPr lang="zh-CN" altLang="en-US" sz="2000" dirty="0" smtClean="0"/>
              <a:t>边界（</a:t>
            </a:r>
            <a:r>
              <a:rPr lang="en-US" altLang="zh-CN" sz="2000" dirty="0" smtClean="0">
                <a:latin typeface="Times New Roman" panose="02020603050405020304" pitchFamily="18" charset="0"/>
                <a:cs typeface="Times New Roman" panose="02020603050405020304" pitchFamily="18" charset="0"/>
              </a:rPr>
              <a:t>decision boundary</a:t>
            </a:r>
            <a:r>
              <a:rPr lang="zh-CN" altLang="en-US" sz="2000" dirty="0"/>
              <a:t>）</a:t>
            </a:r>
            <a:r>
              <a:rPr lang="zh-CN" altLang="en-US" sz="2000" dirty="0" smtClean="0"/>
              <a:t>。当然，</a:t>
            </a:r>
            <a:r>
              <a:rPr lang="zh-CN" altLang="en-US" sz="2000" b="1" dirty="0" smtClean="0"/>
              <a:t>这个</a:t>
            </a:r>
            <a:r>
              <a:rPr lang="zh-CN" altLang="en-US" sz="2000" b="1" dirty="0"/>
              <a:t>门槛是可以人为设置的。</a:t>
            </a:r>
            <a:endParaRPr lang="en-US" altLang="zh-CN" sz="2000" b="1" dirty="0"/>
          </a:p>
        </p:txBody>
      </p:sp>
      <mc:AlternateContent xmlns:mc="http://schemas.openxmlformats.org/markup-compatibility/2006" xmlns:a14="http://schemas.microsoft.com/office/drawing/2010/main">
        <mc:Choice Requires="a14">
          <p:sp>
            <p:nvSpPr>
              <p:cNvPr id="18" name="矩形 17"/>
              <p:cNvSpPr/>
              <p:nvPr/>
            </p:nvSpPr>
            <p:spPr>
              <a:xfrm>
                <a:off x="2388976" y="2003702"/>
                <a:ext cx="4279441" cy="9274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𝑝</m:t>
                              </m:r>
                            </m:e>
                            <m:lim>
                              <m:r>
                                <a:rPr lang="zh-CN" altLang="en-US" i="0">
                                  <a:latin typeface="Cambria Math" panose="02040503050406030204" pitchFamily="18" charset="0"/>
                                </a:rPr>
                                <m:t>∧</m:t>
                              </m:r>
                            </m:lim>
                          </m:limUpp>
                        </m:e>
                        <m:sub>
                          <m:r>
                            <a:rPr lang="zh-CN" altLang="en-US" i="1">
                              <a:latin typeface="Cambria Math" panose="02040503050406030204" pitchFamily="18" charset="0"/>
                            </a:rPr>
                            <m:t>𝑖</m:t>
                          </m:r>
                        </m:sub>
                      </m:sSub>
                      <m:r>
                        <a:rPr lang="zh-CN" altLang="en-US" i="0">
                          <a:latin typeface="Cambria Math" panose="02040503050406030204" pitchFamily="18" charset="0"/>
                        </a:rPr>
                        <m:t>=</m:t>
                      </m:r>
                      <m:r>
                        <a:rPr lang="zh-CN" altLang="en-US" i="1">
                          <a:latin typeface="Cambria Math" panose="02040503050406030204" pitchFamily="18" charset="0"/>
                        </a:rPr>
                        <m:t>𝑃</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zh-CN" altLang="en-US" i="1">
                              <a:latin typeface="Cambria Math" panose="02040503050406030204" pitchFamily="18" charset="0"/>
                            </a:rPr>
                            <m:t>𝑖</m:t>
                          </m:r>
                        </m:sub>
                      </m:sSub>
                      <m:r>
                        <a:rPr lang="zh-CN" altLang="en-US" i="0">
                          <a:latin typeface="Cambria Math" panose="02040503050406030204" pitchFamily="18" charset="0"/>
                        </a:rPr>
                        <m:t>=1|</m:t>
                      </m:r>
                      <m:r>
                        <a:rPr lang="zh-CN" altLang="en-US" i="1">
                          <a:latin typeface="Cambria Math" panose="02040503050406030204" pitchFamily="18" charset="0"/>
                        </a:rPr>
                        <m:t>𝑥</m:t>
                      </m:r>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1</m:t>
                          </m:r>
                        </m:num>
                        <m:den>
                          <m:d>
                            <m:dPr>
                              <m:begChr m:val=""/>
                              <m:ctrlPr>
                                <a:rPr lang="zh-CN" altLang="en-US" i="1">
                                  <a:latin typeface="Cambria Math" panose="02040503050406030204" pitchFamily="18" charset="0"/>
                                </a:rPr>
                              </m:ctrlPr>
                            </m:dPr>
                            <m:e>
                              <m:r>
                                <a:rPr lang="zh-CN" altLang="en-US" i="0">
                                  <a:latin typeface="Cambria Math" panose="02040503050406030204" pitchFamily="18" charset="0"/>
                                </a:rPr>
                                <m:t>1+</m:t>
                              </m:r>
                              <m:r>
                                <m:rPr>
                                  <m:sty m:val="p"/>
                                </m:rPr>
                                <a:rPr lang="zh-CN" altLang="en-US" i="0">
                                  <a:latin typeface="Cambria Math" panose="02040503050406030204" pitchFamily="18" charset="0"/>
                                </a:rPr>
                                <m:t>exp</m:t>
                              </m:r>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i="1">
                                      <a:latin typeface="Cambria Math" panose="02040503050406030204" pitchFamily="18" charset="0"/>
                                    </a:rPr>
                                    <m:t>𝑥</m:t>
                                  </m:r>
                                </m:e>
                                <m:sup>
                                  <m:r>
                                    <a:rPr lang="zh-CN" altLang="en-US" i="0">
                                      <a:latin typeface="Cambria Math" panose="02040503050406030204" pitchFamily="18" charset="0"/>
                                    </a:rPr>
                                    <m:t>′</m:t>
                                  </m:r>
                                </m:sup>
                              </m:sSup>
                              <m:limUpp>
                                <m:limUppPr>
                                  <m:ctrlPr>
                                    <a:rPr lang="zh-CN" altLang="en-US" i="1">
                                      <a:latin typeface="Cambria Math" panose="02040503050406030204" pitchFamily="18" charset="0"/>
                                    </a:rPr>
                                  </m:ctrlPr>
                                </m:limUppPr>
                                <m:e>
                                  <m:r>
                                    <a:rPr lang="zh-CN" altLang="en-US" i="1">
                                      <a:latin typeface="Cambria Math" panose="02040503050406030204" pitchFamily="18" charset="0"/>
                                    </a:rPr>
                                    <m:t>𝛽</m:t>
                                  </m:r>
                                </m:e>
                                <m:lim>
                                  <m:r>
                                    <a:rPr lang="zh-CN" altLang="en-US" i="0">
                                      <a:latin typeface="Cambria Math" panose="02040503050406030204" pitchFamily="18" charset="0"/>
                                    </a:rPr>
                                    <m:t>∧</m:t>
                                  </m:r>
                                </m:lim>
                              </m:limUpp>
                            </m:e>
                          </m:d>
                        </m:den>
                      </m:f>
                    </m:oMath>
                  </m:oMathPara>
                </a14:m>
                <a:endParaRPr lang="zh-CN" altLang="en-US" dirty="0"/>
              </a:p>
            </p:txBody>
          </p:sp>
        </mc:Choice>
        <mc:Fallback xmlns="">
          <p:sp>
            <p:nvSpPr>
              <p:cNvPr id="18" name="矩形 17"/>
              <p:cNvSpPr>
                <a:spLocks noRot="1" noChangeAspect="1" noMove="1" noResize="1" noEditPoints="1" noAdjustHandles="1" noChangeArrowheads="1" noChangeShapeType="1" noTextEdit="1"/>
              </p:cNvSpPr>
              <p:nvPr/>
            </p:nvSpPr>
            <p:spPr>
              <a:xfrm>
                <a:off x="2388976" y="2003702"/>
                <a:ext cx="4279441" cy="92743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18"/>
              <p:cNvSpPr/>
              <p:nvPr/>
            </p:nvSpPr>
            <p:spPr>
              <a:xfrm>
                <a:off x="4731974" y="3283369"/>
                <a:ext cx="975652" cy="4985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𝑦</m:t>
                              </m:r>
                            </m:e>
                            <m:lim>
                              <m:r>
                                <a:rPr lang="zh-CN" altLang="en-US" i="0">
                                  <a:latin typeface="Cambria Math" panose="02040503050406030204" pitchFamily="18" charset="0"/>
                                </a:rPr>
                                <m:t>∧</m:t>
                              </m:r>
                            </m:lim>
                          </m:limUpp>
                        </m:e>
                        <m:sub>
                          <m:r>
                            <a:rPr lang="zh-CN" altLang="en-US" i="1">
                              <a:latin typeface="Cambria Math" panose="02040503050406030204" pitchFamily="18" charset="0"/>
                            </a:rPr>
                            <m:t>𝑖</m:t>
                          </m:r>
                        </m:sub>
                      </m:sSub>
                      <m:r>
                        <a:rPr lang="zh-CN" altLang="en-US" i="0">
                          <a:latin typeface="Cambria Math" panose="02040503050406030204" pitchFamily="18" charset="0"/>
                        </a:rPr>
                        <m:t>=1</m:t>
                      </m:r>
                    </m:oMath>
                  </m:oMathPara>
                </a14:m>
                <a:endParaRPr lang="zh-CN" altLang="en-US" dirty="0"/>
              </a:p>
            </p:txBody>
          </p:sp>
        </mc:Choice>
        <mc:Fallback xmlns="">
          <p:sp>
            <p:nvSpPr>
              <p:cNvPr id="19" name="矩形 18"/>
              <p:cNvSpPr>
                <a:spLocks noRot="1" noChangeAspect="1" noMove="1" noResize="1" noEditPoints="1" noAdjustHandles="1" noChangeArrowheads="1" noChangeShapeType="1" noTextEdit="1"/>
              </p:cNvSpPr>
              <p:nvPr/>
            </p:nvSpPr>
            <p:spPr>
              <a:xfrm>
                <a:off x="4731974" y="3283369"/>
                <a:ext cx="975652" cy="49853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矩形 19"/>
              <p:cNvSpPr/>
              <p:nvPr/>
            </p:nvSpPr>
            <p:spPr>
              <a:xfrm>
                <a:off x="9805560" y="3213779"/>
                <a:ext cx="975652" cy="4985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𝑦</m:t>
                              </m:r>
                            </m:e>
                            <m:lim>
                              <m:r>
                                <a:rPr lang="zh-CN" altLang="en-US" i="0">
                                  <a:latin typeface="Cambria Math" panose="02040503050406030204" pitchFamily="18" charset="0"/>
                                </a:rPr>
                                <m:t>∧</m:t>
                              </m:r>
                            </m:lim>
                          </m:limUpp>
                        </m:e>
                        <m:sub>
                          <m:r>
                            <a:rPr lang="zh-CN" altLang="en-US" i="1">
                              <a:latin typeface="Cambria Math" panose="02040503050406030204" pitchFamily="18" charset="0"/>
                            </a:rPr>
                            <m:t>𝑖</m:t>
                          </m:r>
                        </m:sub>
                      </m:sSub>
                      <m:r>
                        <a:rPr lang="zh-CN" altLang="en-US" i="0">
                          <a:latin typeface="Cambria Math" panose="02040503050406030204" pitchFamily="18" charset="0"/>
                        </a:rPr>
                        <m:t>=0</m:t>
                      </m:r>
                    </m:oMath>
                  </m:oMathPara>
                </a14:m>
                <a:endParaRPr lang="zh-CN" altLang="en-US" dirty="0"/>
              </a:p>
            </p:txBody>
          </p:sp>
        </mc:Choice>
        <mc:Fallback xmlns="">
          <p:sp>
            <p:nvSpPr>
              <p:cNvPr id="20" name="矩形 19"/>
              <p:cNvSpPr>
                <a:spLocks noRot="1" noChangeAspect="1" noMove="1" noResize="1" noEditPoints="1" noAdjustHandles="1" noChangeArrowheads="1" noChangeShapeType="1" noTextEdit="1"/>
              </p:cNvSpPr>
              <p:nvPr/>
            </p:nvSpPr>
            <p:spPr>
              <a:xfrm>
                <a:off x="9805560" y="3213779"/>
                <a:ext cx="975652" cy="498534"/>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矩形 20"/>
              <p:cNvSpPr/>
              <p:nvPr/>
            </p:nvSpPr>
            <p:spPr>
              <a:xfrm>
                <a:off x="7535901" y="4581874"/>
                <a:ext cx="1178849" cy="498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𝑝</m:t>
                              </m:r>
                            </m:e>
                            <m:lim>
                              <m:r>
                                <a:rPr lang="zh-CN" altLang="en-US" i="0">
                                  <a:latin typeface="Cambria Math" panose="02040503050406030204" pitchFamily="18" charset="0"/>
                                </a:rPr>
                                <m:t>∧</m:t>
                              </m:r>
                            </m:lim>
                          </m:limUpp>
                        </m:e>
                        <m:sub>
                          <m:r>
                            <a:rPr lang="zh-CN" altLang="en-US" i="1">
                              <a:latin typeface="Cambria Math" panose="02040503050406030204" pitchFamily="18" charset="0"/>
                            </a:rPr>
                            <m:t>𝑖</m:t>
                          </m:r>
                        </m:sub>
                      </m:sSub>
                      <m:r>
                        <a:rPr lang="en-US" altLang="zh-CN" b="0" i="0" smtClean="0">
                          <a:latin typeface="Cambria Math" panose="02040503050406030204" pitchFamily="18" charset="0"/>
                        </a:rPr>
                        <m:t>=</m:t>
                      </m:r>
                      <m:r>
                        <a:rPr lang="zh-CN" altLang="en-US" i="0">
                          <a:latin typeface="Cambria Math" panose="02040503050406030204" pitchFamily="18" charset="0"/>
                        </a:rPr>
                        <m:t>0.5</m:t>
                      </m:r>
                    </m:oMath>
                  </m:oMathPara>
                </a14:m>
                <a:endParaRPr lang="zh-CN" altLang="en-US" dirty="0"/>
              </a:p>
            </p:txBody>
          </p:sp>
        </mc:Choice>
        <mc:Fallback xmlns="">
          <p:sp>
            <p:nvSpPr>
              <p:cNvPr id="21" name="矩形 20"/>
              <p:cNvSpPr>
                <a:spLocks noRot="1" noChangeAspect="1" noMove="1" noResize="1" noEditPoints="1" noAdjustHandles="1" noChangeArrowheads="1" noChangeShapeType="1" noTextEdit="1"/>
              </p:cNvSpPr>
              <p:nvPr/>
            </p:nvSpPr>
            <p:spPr>
              <a:xfrm>
                <a:off x="7535901" y="4581874"/>
                <a:ext cx="1178849" cy="498663"/>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矩形 21"/>
              <p:cNvSpPr/>
              <p:nvPr/>
            </p:nvSpPr>
            <p:spPr>
              <a:xfrm>
                <a:off x="7535900" y="3263071"/>
                <a:ext cx="1178849" cy="498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𝑝</m:t>
                              </m:r>
                            </m:e>
                            <m:lim>
                              <m:r>
                                <a:rPr lang="zh-CN" altLang="en-US" i="0">
                                  <a:latin typeface="Cambria Math" panose="02040503050406030204" pitchFamily="18" charset="0"/>
                                </a:rPr>
                                <m:t>∧</m:t>
                              </m:r>
                            </m:lim>
                          </m:limUpp>
                        </m:e>
                        <m:sub>
                          <m:r>
                            <a:rPr lang="zh-CN" altLang="en-US" i="1">
                              <a:latin typeface="Cambria Math" panose="02040503050406030204" pitchFamily="18" charset="0"/>
                            </a:rPr>
                            <m:t>𝑖</m:t>
                          </m:r>
                        </m:sub>
                      </m:sSub>
                      <m:r>
                        <a:rPr lang="en-US" altLang="zh-CN" b="0" i="0" smtClean="0">
                          <a:latin typeface="Cambria Math" panose="02040503050406030204" pitchFamily="18" charset="0"/>
                        </a:rPr>
                        <m:t>&lt;</m:t>
                      </m:r>
                      <m:r>
                        <a:rPr lang="zh-CN" altLang="en-US" i="0">
                          <a:latin typeface="Cambria Math" panose="02040503050406030204" pitchFamily="18" charset="0"/>
                        </a:rPr>
                        <m:t>0.5</m:t>
                      </m:r>
                    </m:oMath>
                  </m:oMathPara>
                </a14:m>
                <a:endParaRPr lang="zh-CN" altLang="en-US" dirty="0"/>
              </a:p>
            </p:txBody>
          </p:sp>
        </mc:Choice>
        <mc:Fallback xmlns="">
          <p:sp>
            <p:nvSpPr>
              <p:cNvPr id="22" name="矩形 21"/>
              <p:cNvSpPr>
                <a:spLocks noRot="1" noChangeAspect="1" noMove="1" noResize="1" noEditPoints="1" noAdjustHandles="1" noChangeArrowheads="1" noChangeShapeType="1" noTextEdit="1"/>
              </p:cNvSpPr>
              <p:nvPr/>
            </p:nvSpPr>
            <p:spPr>
              <a:xfrm>
                <a:off x="7535900" y="3263071"/>
                <a:ext cx="1178849" cy="498663"/>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矩形 22"/>
              <p:cNvSpPr/>
              <p:nvPr/>
            </p:nvSpPr>
            <p:spPr>
              <a:xfrm>
                <a:off x="3863051" y="4003927"/>
                <a:ext cx="975652" cy="4985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𝑦</m:t>
                              </m:r>
                            </m:e>
                            <m:lim>
                              <m:r>
                                <a:rPr lang="zh-CN" altLang="en-US" i="0">
                                  <a:latin typeface="Cambria Math" panose="02040503050406030204" pitchFamily="18" charset="0"/>
                                </a:rPr>
                                <m:t>∧</m:t>
                              </m:r>
                            </m:lim>
                          </m:limUpp>
                        </m:e>
                        <m:sub>
                          <m:r>
                            <a:rPr lang="zh-CN" altLang="en-US" i="1">
                              <a:latin typeface="Cambria Math" panose="02040503050406030204" pitchFamily="18" charset="0"/>
                            </a:rPr>
                            <m:t>𝑖</m:t>
                          </m:r>
                        </m:sub>
                      </m:sSub>
                      <m:r>
                        <a:rPr lang="zh-CN" altLang="en-US" i="0">
                          <a:latin typeface="Cambria Math" panose="02040503050406030204" pitchFamily="18" charset="0"/>
                        </a:rPr>
                        <m:t>=0</m:t>
                      </m:r>
                    </m:oMath>
                  </m:oMathPara>
                </a14:m>
                <a:endParaRPr lang="zh-CN" altLang="en-US" dirty="0"/>
              </a:p>
            </p:txBody>
          </p:sp>
        </mc:Choice>
        <mc:Fallback xmlns="">
          <p:sp>
            <p:nvSpPr>
              <p:cNvPr id="23" name="矩形 22"/>
              <p:cNvSpPr>
                <a:spLocks noRot="1" noChangeAspect="1" noMove="1" noResize="1" noEditPoints="1" noAdjustHandles="1" noChangeArrowheads="1" noChangeShapeType="1" noTextEdit="1"/>
              </p:cNvSpPr>
              <p:nvPr/>
            </p:nvSpPr>
            <p:spPr>
              <a:xfrm>
                <a:off x="3863051" y="4003927"/>
                <a:ext cx="975652" cy="498534"/>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矩形 23"/>
              <p:cNvSpPr/>
              <p:nvPr/>
            </p:nvSpPr>
            <p:spPr>
              <a:xfrm>
                <a:off x="1414881" y="3982624"/>
                <a:ext cx="1178849" cy="498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𝑝</m:t>
                              </m:r>
                            </m:e>
                            <m:lim>
                              <m:r>
                                <a:rPr lang="zh-CN" altLang="en-US" i="0">
                                  <a:latin typeface="Cambria Math" panose="02040503050406030204" pitchFamily="18" charset="0"/>
                                </a:rPr>
                                <m:t>∧</m:t>
                              </m:r>
                            </m:lim>
                          </m:limUpp>
                        </m:e>
                        <m:sub>
                          <m:r>
                            <a:rPr lang="zh-CN" altLang="en-US" i="1">
                              <a:latin typeface="Cambria Math" panose="02040503050406030204" pitchFamily="18" charset="0"/>
                            </a:rPr>
                            <m:t>𝑖</m:t>
                          </m:r>
                        </m:sub>
                      </m:sSub>
                      <m:r>
                        <a:rPr lang="en-US" altLang="zh-CN" b="0" i="0" smtClean="0">
                          <a:latin typeface="Cambria Math" panose="02040503050406030204" pitchFamily="18" charset="0"/>
                        </a:rPr>
                        <m:t>=</m:t>
                      </m:r>
                      <m:r>
                        <a:rPr lang="zh-CN" altLang="en-US" i="0">
                          <a:latin typeface="Cambria Math" panose="02040503050406030204" pitchFamily="18" charset="0"/>
                        </a:rPr>
                        <m:t>0.5</m:t>
                      </m:r>
                    </m:oMath>
                  </m:oMathPara>
                </a14:m>
                <a:endParaRPr lang="zh-CN" altLang="en-US" dirty="0"/>
              </a:p>
            </p:txBody>
          </p:sp>
        </mc:Choice>
        <mc:Fallback xmlns="">
          <p:sp>
            <p:nvSpPr>
              <p:cNvPr id="24" name="矩形 23"/>
              <p:cNvSpPr>
                <a:spLocks noRot="1" noChangeAspect="1" noMove="1" noResize="1" noEditPoints="1" noAdjustHandles="1" noChangeArrowheads="1" noChangeShapeType="1" noTextEdit="1"/>
              </p:cNvSpPr>
              <p:nvPr/>
            </p:nvSpPr>
            <p:spPr>
              <a:xfrm>
                <a:off x="1414881" y="3982624"/>
                <a:ext cx="1178849" cy="498663"/>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矩形 24"/>
              <p:cNvSpPr/>
              <p:nvPr/>
            </p:nvSpPr>
            <p:spPr>
              <a:xfrm>
                <a:off x="2447318" y="3283945"/>
                <a:ext cx="1178848" cy="498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𝑝</m:t>
                              </m:r>
                            </m:e>
                            <m:lim>
                              <m:r>
                                <a:rPr lang="zh-CN" altLang="en-US" i="0">
                                  <a:latin typeface="Cambria Math" panose="02040503050406030204" pitchFamily="18" charset="0"/>
                                </a:rPr>
                                <m:t>∧</m:t>
                              </m:r>
                            </m:lim>
                          </m:limUpp>
                        </m:e>
                        <m:sub>
                          <m:r>
                            <a:rPr lang="zh-CN" altLang="en-US" i="1">
                              <a:latin typeface="Cambria Math" panose="02040503050406030204" pitchFamily="18" charset="0"/>
                            </a:rPr>
                            <m:t>𝑖</m:t>
                          </m:r>
                        </m:sub>
                      </m:sSub>
                      <m:r>
                        <a:rPr lang="en-US" altLang="zh-CN" b="0" i="1" smtClean="0">
                          <a:latin typeface="Cambria Math" panose="02040503050406030204" pitchFamily="18" charset="0"/>
                        </a:rPr>
                        <m:t>&gt;</m:t>
                      </m:r>
                      <m:r>
                        <a:rPr lang="zh-CN" altLang="en-US" i="0">
                          <a:latin typeface="Cambria Math" panose="02040503050406030204" pitchFamily="18" charset="0"/>
                        </a:rPr>
                        <m:t>0.5</m:t>
                      </m:r>
                    </m:oMath>
                  </m:oMathPara>
                </a14:m>
                <a:endParaRPr lang="zh-CN" altLang="en-US" dirty="0"/>
              </a:p>
            </p:txBody>
          </p:sp>
        </mc:Choice>
        <mc:Fallback xmlns="">
          <p:sp>
            <p:nvSpPr>
              <p:cNvPr id="25" name="矩形 24"/>
              <p:cNvSpPr>
                <a:spLocks noRot="1" noChangeAspect="1" noMove="1" noResize="1" noEditPoints="1" noAdjustHandles="1" noChangeArrowheads="1" noChangeShapeType="1" noTextEdit="1"/>
              </p:cNvSpPr>
              <p:nvPr/>
            </p:nvSpPr>
            <p:spPr>
              <a:xfrm>
                <a:off x="2447318" y="3283945"/>
                <a:ext cx="1178848" cy="498663"/>
              </a:xfrm>
              <a:prstGeom prst="rect">
                <a:avLst/>
              </a:prstGeom>
              <a:blipFill>
                <a:blip r:embed="rId11"/>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225474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80</a:t>
            </a:fld>
            <a:endParaRPr lang="zh-CN" altLang="en-US" smtClean="0"/>
          </a:p>
        </p:txBody>
      </p:sp>
      <p:sp>
        <p:nvSpPr>
          <p:cNvPr id="2" name="矩形 1"/>
          <p:cNvSpPr>
            <a:spLocks noChangeArrowheads="1"/>
          </p:cNvSpPr>
          <p:nvPr/>
        </p:nvSpPr>
        <p:spPr bwMode="auto">
          <a:xfrm>
            <a:off x="550863" y="95724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最大间隔分类器</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79918"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79919"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2" name="内容占位符 2">
            <a:extLst>
              <a:ext uri="{FF2B5EF4-FFF2-40B4-BE49-F238E27FC236}">
                <a16:creationId xmlns:a16="http://schemas.microsoft.com/office/drawing/2014/main" id="{2296FAF5-E6F9-436F-AA5A-B2CBEE2651F9}"/>
              </a:ext>
            </a:extLst>
          </p:cNvPr>
          <p:cNvSpPr>
            <a:spLocks noGrp="1"/>
          </p:cNvSpPr>
          <p:nvPr>
            <p:ph idx="1"/>
          </p:nvPr>
        </p:nvSpPr>
        <p:spPr>
          <a:xfrm>
            <a:off x="406810" y="1728788"/>
            <a:ext cx="10872755" cy="4221181"/>
          </a:xfrm>
        </p:spPr>
        <p:txBody>
          <a:bodyPr>
            <a:normAutofit/>
          </a:bodyPr>
          <a:lstStyle/>
          <a:p>
            <a:pPr>
              <a:spcBef>
                <a:spcPts val="1800"/>
              </a:spcBef>
            </a:pPr>
            <a:r>
              <a:rPr lang="zh-CN" altLang="en-US" sz="2000" dirty="0"/>
              <a:t>线性可分支持向量机就对应着能</a:t>
            </a:r>
            <a:r>
              <a:rPr lang="zh-CN" altLang="en-US" sz="2000" b="1" dirty="0"/>
              <a:t>将数据正确划分并且间隔最大</a:t>
            </a:r>
            <a:r>
              <a:rPr lang="zh-CN" altLang="en-US" sz="2000" b="1" dirty="0" smtClean="0"/>
              <a:t>的超平面</a:t>
            </a:r>
            <a:r>
              <a:rPr lang="zh-CN" altLang="en-US" sz="2000" dirty="0" smtClean="0"/>
              <a:t>。</a:t>
            </a:r>
            <a:endParaRPr lang="en-US" altLang="zh-CN" sz="2000" dirty="0"/>
          </a:p>
          <a:p>
            <a:pPr>
              <a:spcBef>
                <a:spcPts val="1800"/>
              </a:spcBef>
            </a:pPr>
            <a:r>
              <a:rPr lang="zh-CN" altLang="en-US" sz="2000" dirty="0"/>
              <a:t>一般来说，一个点距离分离超平面的远近可以表示分类预测的确信度，如图中的</a:t>
            </a:r>
            <a:r>
              <a:rPr lang="en-US" altLang="zh-CN" sz="2000" dirty="0"/>
              <a:t>A B</a:t>
            </a:r>
            <a:r>
              <a:rPr lang="zh-CN" altLang="en-US" sz="2000" dirty="0"/>
              <a:t>两个样本点，</a:t>
            </a:r>
            <a:r>
              <a:rPr lang="en-US" altLang="zh-CN" sz="2000" dirty="0"/>
              <a:t>B</a:t>
            </a:r>
            <a:r>
              <a:rPr lang="zh-CN" altLang="en-US" sz="2000" dirty="0"/>
              <a:t>点被预测为正类的确信度要大于</a:t>
            </a:r>
            <a:r>
              <a:rPr lang="en-US" altLang="zh-CN" sz="2000" dirty="0"/>
              <a:t>A</a:t>
            </a:r>
            <a:r>
              <a:rPr lang="zh-CN" altLang="en-US" sz="2000" dirty="0"/>
              <a:t>点，</a:t>
            </a:r>
            <a:r>
              <a:rPr lang="zh-CN" altLang="en-US" sz="2000" b="1" dirty="0"/>
              <a:t>所以</a:t>
            </a:r>
            <a:r>
              <a:rPr lang="en-US" altLang="zh-CN" sz="2000" b="1" dirty="0">
                <a:latin typeface="Times New Roman" panose="02020603050405020304" pitchFamily="18" charset="0"/>
                <a:cs typeface="Times New Roman" panose="02020603050405020304" pitchFamily="18" charset="0"/>
              </a:rPr>
              <a:t>SVM</a:t>
            </a:r>
            <a:r>
              <a:rPr lang="zh-CN" altLang="en-US" sz="2000" b="1" dirty="0"/>
              <a:t>的目标是寻找一个超平面，使得离超平面较近的异类点之间能有更大的间隔，即不必考虑所有样本点，只需让求得的超平面使得离它近的点间隔最大。</a:t>
            </a:r>
          </a:p>
        </p:txBody>
      </p:sp>
      <p:pic>
        <p:nvPicPr>
          <p:cNvPr id="16" name="图片 15">
            <a:extLst>
              <a:ext uri="{FF2B5EF4-FFF2-40B4-BE49-F238E27FC236}">
                <a16:creationId xmlns:a16="http://schemas.microsoft.com/office/drawing/2014/main" id="{79D3B5AC-DDBB-43D6-B1CA-6EF9713A97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7036" y="3513447"/>
            <a:ext cx="3962167" cy="3346141"/>
          </a:xfrm>
          <a:prstGeom prst="rect">
            <a:avLst/>
          </a:prstGeom>
        </p:spPr>
      </p:pic>
    </p:spTree>
    <p:extLst>
      <p:ext uri="{BB962C8B-B14F-4D97-AF65-F5344CB8AC3E}">
        <p14:creationId xmlns:p14="http://schemas.microsoft.com/office/powerpoint/2010/main" val="20558980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81</a:t>
            </a:fld>
            <a:endParaRPr lang="zh-CN" altLang="en-US" smtClean="0"/>
          </a:p>
        </p:txBody>
      </p:sp>
      <p:sp>
        <p:nvSpPr>
          <p:cNvPr id="2" name="矩形 1"/>
          <p:cNvSpPr>
            <a:spLocks noChangeArrowheads="1"/>
          </p:cNvSpPr>
          <p:nvPr/>
        </p:nvSpPr>
        <p:spPr bwMode="auto">
          <a:xfrm>
            <a:off x="550863" y="95724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最大间隔分类器</a:t>
            </a:r>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80942" name="Equation" r:id="rId10" imgW="914400" imgH="198720" progId="Equation.DSMT4">
                  <p:embed/>
                </p:oleObj>
              </mc:Choice>
              <mc:Fallback>
                <p:oleObj name="Equation" r:id="rId10" imgW="914400" imgH="198720" progId="Equation.DSMT4">
                  <p:embed/>
                  <p:pic>
                    <p:nvPicPr>
                      <p:cNvPr id="26" name="对象 25"/>
                      <p:cNvPicPr/>
                      <p:nvPr/>
                    </p:nvPicPr>
                    <p:blipFill>
                      <a:blip r:embed="rId11"/>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80943" name="Equation" r:id="rId12" imgW="914400" imgH="198720" progId="Equation.DSMT4">
                  <p:embed/>
                </p:oleObj>
              </mc:Choice>
              <mc:Fallback>
                <p:oleObj name="Equation" r:id="rId12" imgW="914400" imgH="198720" progId="Equation.DSMT4">
                  <p:embed/>
                  <p:pic>
                    <p:nvPicPr>
                      <p:cNvPr id="13" name="对象 12"/>
                      <p:cNvPicPr/>
                      <p:nvPr/>
                    </p:nvPicPr>
                    <p:blipFill>
                      <a:blip r:embed="rId11"/>
                      <a:stretch>
                        <a:fillRect/>
                      </a:stretch>
                    </p:blipFill>
                    <p:spPr>
                      <a:xfrm>
                        <a:off x="4108221" y="2448714"/>
                        <a:ext cx="914400" cy="198438"/>
                      </a:xfrm>
                      <a:prstGeom prst="rect">
                        <a:avLst/>
                      </a:prstGeom>
                    </p:spPr>
                  </p:pic>
                </p:oleObj>
              </mc:Fallback>
            </mc:AlternateContent>
          </a:graphicData>
        </a:graphic>
      </p:graphicFrame>
      <p:sp>
        <p:nvSpPr>
          <p:cNvPr id="14" name="Line 4"/>
          <p:cNvSpPr>
            <a:spLocks noChangeShapeType="1"/>
          </p:cNvSpPr>
          <p:nvPr/>
        </p:nvSpPr>
        <p:spPr bwMode="auto">
          <a:xfrm flipV="1">
            <a:off x="1052324" y="2613328"/>
            <a:ext cx="0" cy="3528589"/>
          </a:xfrm>
          <a:prstGeom prst="line">
            <a:avLst/>
          </a:prstGeom>
          <a:noFill/>
          <a:ln w="127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008126" fontAlgn="base">
              <a:spcBef>
                <a:spcPct val="0"/>
              </a:spcBef>
              <a:spcAft>
                <a:spcPct val="0"/>
              </a:spcAft>
              <a:defRPr/>
            </a:pPr>
            <a:endParaRPr kumimoji="1" lang="zh-CN" altLang="en-US" sz="2646" kern="0">
              <a:solidFill>
                <a:srgbClr val="000000"/>
              </a:solidFill>
              <a:latin typeface="Tahoma" pitchFamily="34" charset="0"/>
            </a:endParaRPr>
          </a:p>
        </p:txBody>
      </p:sp>
      <p:sp>
        <p:nvSpPr>
          <p:cNvPr id="15" name="Line 5"/>
          <p:cNvSpPr>
            <a:spLocks noChangeShapeType="1"/>
          </p:cNvSpPr>
          <p:nvPr/>
        </p:nvSpPr>
        <p:spPr bwMode="auto">
          <a:xfrm flipV="1">
            <a:off x="1052324" y="6141917"/>
            <a:ext cx="3360561" cy="0"/>
          </a:xfrm>
          <a:prstGeom prst="line">
            <a:avLst/>
          </a:prstGeom>
          <a:noFill/>
          <a:ln w="127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008126" fontAlgn="base">
              <a:spcBef>
                <a:spcPct val="0"/>
              </a:spcBef>
              <a:spcAft>
                <a:spcPct val="0"/>
              </a:spcAft>
              <a:defRPr/>
            </a:pPr>
            <a:endParaRPr kumimoji="1" lang="zh-CN" altLang="en-US" sz="2646" kern="0">
              <a:solidFill>
                <a:srgbClr val="000000"/>
              </a:solidFill>
              <a:latin typeface="Tahoma" pitchFamily="34" charset="0"/>
            </a:endParaRPr>
          </a:p>
        </p:txBody>
      </p:sp>
      <p:sp>
        <p:nvSpPr>
          <p:cNvPr id="17" name="Oval 6"/>
          <p:cNvSpPr>
            <a:spLocks noChangeArrowheads="1"/>
          </p:cNvSpPr>
          <p:nvPr/>
        </p:nvSpPr>
        <p:spPr bwMode="auto">
          <a:xfrm>
            <a:off x="3320702" y="3285440"/>
            <a:ext cx="168028" cy="168028"/>
          </a:xfrm>
          <a:prstGeom prst="ellipse">
            <a:avLst/>
          </a:prstGeom>
          <a:solidFill>
            <a:srgbClr val="00E4A8"/>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08126" fontAlgn="base">
              <a:spcBef>
                <a:spcPct val="0"/>
              </a:spcBef>
              <a:spcAft>
                <a:spcPct val="0"/>
              </a:spcAft>
              <a:defRPr/>
            </a:pPr>
            <a:endParaRPr kumimoji="1" lang="zh-CN" altLang="en-US" sz="2646" kern="0">
              <a:solidFill>
                <a:srgbClr val="000000"/>
              </a:solidFill>
              <a:latin typeface="Tahoma" pitchFamily="34" charset="0"/>
            </a:endParaRPr>
          </a:p>
        </p:txBody>
      </p:sp>
      <p:sp>
        <p:nvSpPr>
          <p:cNvPr id="18" name="Oval 7"/>
          <p:cNvSpPr>
            <a:spLocks noChangeArrowheads="1"/>
          </p:cNvSpPr>
          <p:nvPr/>
        </p:nvSpPr>
        <p:spPr bwMode="auto">
          <a:xfrm>
            <a:off x="3572744" y="3957552"/>
            <a:ext cx="168028" cy="168028"/>
          </a:xfrm>
          <a:prstGeom prst="ellipse">
            <a:avLst/>
          </a:prstGeom>
          <a:solidFill>
            <a:srgbClr val="00E4A8"/>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08126" fontAlgn="base">
              <a:spcBef>
                <a:spcPct val="0"/>
              </a:spcBef>
              <a:spcAft>
                <a:spcPct val="0"/>
              </a:spcAft>
              <a:defRPr/>
            </a:pPr>
            <a:endParaRPr kumimoji="1" lang="zh-CN" altLang="en-US" sz="2646" kern="0">
              <a:solidFill>
                <a:srgbClr val="000000"/>
              </a:solidFill>
              <a:latin typeface="Tahoma" pitchFamily="34" charset="0"/>
            </a:endParaRPr>
          </a:p>
        </p:txBody>
      </p:sp>
      <p:sp>
        <p:nvSpPr>
          <p:cNvPr id="19" name="Oval 8"/>
          <p:cNvSpPr>
            <a:spLocks noChangeArrowheads="1"/>
          </p:cNvSpPr>
          <p:nvPr/>
        </p:nvSpPr>
        <p:spPr bwMode="auto">
          <a:xfrm>
            <a:off x="4496899" y="4209594"/>
            <a:ext cx="168028" cy="168028"/>
          </a:xfrm>
          <a:prstGeom prst="ellipse">
            <a:avLst/>
          </a:prstGeom>
          <a:solidFill>
            <a:srgbClr val="00E4A8"/>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08126" fontAlgn="base">
              <a:spcBef>
                <a:spcPct val="0"/>
              </a:spcBef>
              <a:spcAft>
                <a:spcPct val="0"/>
              </a:spcAft>
              <a:defRPr/>
            </a:pPr>
            <a:endParaRPr kumimoji="1" lang="zh-CN" altLang="en-US" sz="2646" kern="0">
              <a:solidFill>
                <a:srgbClr val="000000"/>
              </a:solidFill>
              <a:latin typeface="Tahoma" pitchFamily="34" charset="0"/>
            </a:endParaRPr>
          </a:p>
        </p:txBody>
      </p:sp>
      <p:sp>
        <p:nvSpPr>
          <p:cNvPr id="20" name="Oval 9"/>
          <p:cNvSpPr>
            <a:spLocks noChangeArrowheads="1"/>
          </p:cNvSpPr>
          <p:nvPr/>
        </p:nvSpPr>
        <p:spPr bwMode="auto">
          <a:xfrm>
            <a:off x="2816618" y="3453468"/>
            <a:ext cx="168028" cy="168028"/>
          </a:xfrm>
          <a:prstGeom prst="ellipse">
            <a:avLst/>
          </a:prstGeom>
          <a:solidFill>
            <a:srgbClr val="00E4A8"/>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08126" fontAlgn="base">
              <a:spcBef>
                <a:spcPct val="0"/>
              </a:spcBef>
              <a:spcAft>
                <a:spcPct val="0"/>
              </a:spcAft>
              <a:defRPr/>
            </a:pPr>
            <a:endParaRPr kumimoji="1" lang="zh-CN" altLang="en-US" sz="2646" kern="0">
              <a:solidFill>
                <a:srgbClr val="000000"/>
              </a:solidFill>
              <a:latin typeface="Tahoma" pitchFamily="34" charset="0"/>
            </a:endParaRPr>
          </a:p>
        </p:txBody>
      </p:sp>
      <p:sp>
        <p:nvSpPr>
          <p:cNvPr id="21" name="Oval 10"/>
          <p:cNvSpPr>
            <a:spLocks noChangeArrowheads="1"/>
          </p:cNvSpPr>
          <p:nvPr/>
        </p:nvSpPr>
        <p:spPr bwMode="auto">
          <a:xfrm>
            <a:off x="3908801" y="4545650"/>
            <a:ext cx="168028" cy="168028"/>
          </a:xfrm>
          <a:prstGeom prst="ellipse">
            <a:avLst/>
          </a:prstGeom>
          <a:solidFill>
            <a:srgbClr val="00E4A8"/>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08126" fontAlgn="base">
              <a:spcBef>
                <a:spcPct val="0"/>
              </a:spcBef>
              <a:spcAft>
                <a:spcPct val="0"/>
              </a:spcAft>
              <a:defRPr/>
            </a:pPr>
            <a:endParaRPr kumimoji="1" lang="zh-CN" altLang="en-US" sz="2646" kern="0">
              <a:solidFill>
                <a:srgbClr val="000000"/>
              </a:solidFill>
              <a:latin typeface="Tahoma" pitchFamily="34" charset="0"/>
            </a:endParaRPr>
          </a:p>
        </p:txBody>
      </p:sp>
      <p:sp>
        <p:nvSpPr>
          <p:cNvPr id="22" name="Rectangle 11"/>
          <p:cNvSpPr>
            <a:spLocks noChangeArrowheads="1"/>
          </p:cNvSpPr>
          <p:nvPr/>
        </p:nvSpPr>
        <p:spPr bwMode="auto">
          <a:xfrm>
            <a:off x="1388380" y="4461636"/>
            <a:ext cx="168028" cy="168028"/>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08126" fontAlgn="base">
              <a:spcBef>
                <a:spcPct val="0"/>
              </a:spcBef>
              <a:spcAft>
                <a:spcPct val="0"/>
              </a:spcAft>
              <a:defRPr/>
            </a:pPr>
            <a:endParaRPr kumimoji="1" lang="zh-CN" altLang="en-US" sz="2646" kern="0">
              <a:solidFill>
                <a:srgbClr val="000000"/>
              </a:solidFill>
              <a:latin typeface="Tahoma" pitchFamily="34" charset="0"/>
            </a:endParaRPr>
          </a:p>
        </p:txBody>
      </p:sp>
      <p:sp>
        <p:nvSpPr>
          <p:cNvPr id="23" name="Rectangle 12"/>
          <p:cNvSpPr>
            <a:spLocks noChangeArrowheads="1"/>
          </p:cNvSpPr>
          <p:nvPr/>
        </p:nvSpPr>
        <p:spPr bwMode="auto">
          <a:xfrm>
            <a:off x="2732604" y="4965721"/>
            <a:ext cx="168028" cy="168028"/>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08126" fontAlgn="base">
              <a:spcBef>
                <a:spcPct val="0"/>
              </a:spcBef>
              <a:spcAft>
                <a:spcPct val="0"/>
              </a:spcAft>
              <a:defRPr/>
            </a:pPr>
            <a:endParaRPr kumimoji="1" lang="zh-CN" altLang="en-US" sz="2646" kern="0">
              <a:solidFill>
                <a:srgbClr val="000000"/>
              </a:solidFill>
              <a:latin typeface="Tahoma" pitchFamily="34" charset="0"/>
            </a:endParaRPr>
          </a:p>
        </p:txBody>
      </p:sp>
      <p:sp>
        <p:nvSpPr>
          <p:cNvPr id="24" name="Rectangle 13"/>
          <p:cNvSpPr>
            <a:spLocks noChangeArrowheads="1"/>
          </p:cNvSpPr>
          <p:nvPr/>
        </p:nvSpPr>
        <p:spPr bwMode="auto">
          <a:xfrm>
            <a:off x="2564576" y="5469805"/>
            <a:ext cx="168028" cy="168028"/>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08126" fontAlgn="base">
              <a:spcBef>
                <a:spcPct val="0"/>
              </a:spcBef>
              <a:spcAft>
                <a:spcPct val="0"/>
              </a:spcAft>
              <a:defRPr/>
            </a:pPr>
            <a:endParaRPr kumimoji="1" lang="zh-CN" altLang="en-US" sz="2646" kern="0">
              <a:solidFill>
                <a:srgbClr val="000000"/>
              </a:solidFill>
              <a:latin typeface="Tahoma" pitchFamily="34" charset="0"/>
            </a:endParaRPr>
          </a:p>
        </p:txBody>
      </p:sp>
      <p:sp>
        <p:nvSpPr>
          <p:cNvPr id="25" name="Rectangle 14"/>
          <p:cNvSpPr>
            <a:spLocks noChangeArrowheads="1"/>
          </p:cNvSpPr>
          <p:nvPr/>
        </p:nvSpPr>
        <p:spPr bwMode="auto">
          <a:xfrm>
            <a:off x="1892464" y="4965721"/>
            <a:ext cx="168028" cy="168028"/>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08126" fontAlgn="base">
              <a:spcBef>
                <a:spcPct val="0"/>
              </a:spcBef>
              <a:spcAft>
                <a:spcPct val="0"/>
              </a:spcAft>
              <a:defRPr/>
            </a:pPr>
            <a:endParaRPr kumimoji="1" lang="zh-CN" altLang="en-US" sz="2646" kern="0">
              <a:solidFill>
                <a:srgbClr val="000000"/>
              </a:solidFill>
              <a:latin typeface="Tahoma" pitchFamily="34" charset="0"/>
            </a:endParaRPr>
          </a:p>
        </p:txBody>
      </p:sp>
      <p:sp>
        <p:nvSpPr>
          <p:cNvPr id="27" name="Rectangle 15"/>
          <p:cNvSpPr>
            <a:spLocks noChangeArrowheads="1"/>
          </p:cNvSpPr>
          <p:nvPr/>
        </p:nvSpPr>
        <p:spPr bwMode="auto">
          <a:xfrm>
            <a:off x="1556408" y="5385791"/>
            <a:ext cx="168028" cy="168028"/>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08126" fontAlgn="base">
              <a:spcBef>
                <a:spcPct val="0"/>
              </a:spcBef>
              <a:spcAft>
                <a:spcPct val="0"/>
              </a:spcAft>
              <a:defRPr/>
            </a:pPr>
            <a:endParaRPr kumimoji="1" lang="zh-CN" altLang="en-US" sz="2646" kern="0">
              <a:solidFill>
                <a:srgbClr val="000000"/>
              </a:solidFill>
              <a:latin typeface="Tahoma" pitchFamily="34" charset="0"/>
            </a:endParaRPr>
          </a:p>
        </p:txBody>
      </p:sp>
      <p:sp>
        <p:nvSpPr>
          <p:cNvPr id="28" name="Rectangle 16"/>
          <p:cNvSpPr>
            <a:spLocks noChangeArrowheads="1"/>
          </p:cNvSpPr>
          <p:nvPr/>
        </p:nvSpPr>
        <p:spPr bwMode="auto">
          <a:xfrm>
            <a:off x="1724436" y="4125580"/>
            <a:ext cx="168028" cy="168028"/>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008126" fontAlgn="base">
              <a:spcBef>
                <a:spcPct val="0"/>
              </a:spcBef>
              <a:spcAft>
                <a:spcPct val="0"/>
              </a:spcAft>
              <a:defRPr/>
            </a:pPr>
            <a:endParaRPr kumimoji="1" lang="zh-CN" altLang="en-US" sz="2646" kern="0">
              <a:solidFill>
                <a:srgbClr val="000000"/>
              </a:solidFill>
              <a:latin typeface="Tahoma" pitchFamily="34" charset="0"/>
            </a:endParaRPr>
          </a:p>
        </p:txBody>
      </p:sp>
      <p:sp>
        <p:nvSpPr>
          <p:cNvPr id="29" name="Text Box 17"/>
          <p:cNvSpPr txBox="1">
            <a:spLocks noChangeArrowheads="1"/>
          </p:cNvSpPr>
          <p:nvPr/>
        </p:nvSpPr>
        <p:spPr bwMode="auto">
          <a:xfrm>
            <a:off x="1388380" y="5608079"/>
            <a:ext cx="1079142" cy="43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205" dirty="0">
                <a:solidFill>
                  <a:srgbClr val="000000"/>
                </a:solidFill>
                <a:latin typeface="Tahoma" pitchFamily="34" charset="0"/>
              </a:rPr>
              <a:t>第 </a:t>
            </a:r>
            <a:r>
              <a:rPr lang="en-US" altLang="zh-CN" sz="2205" dirty="0">
                <a:solidFill>
                  <a:srgbClr val="000000"/>
                </a:solidFill>
                <a:latin typeface="Tahoma" pitchFamily="34" charset="0"/>
              </a:rPr>
              <a:t>1 </a:t>
            </a:r>
            <a:r>
              <a:rPr lang="zh-CN" altLang="en-US" sz="2205" dirty="0">
                <a:solidFill>
                  <a:srgbClr val="000000"/>
                </a:solidFill>
                <a:latin typeface="Tahoma" pitchFamily="34" charset="0"/>
              </a:rPr>
              <a:t>类</a:t>
            </a:r>
          </a:p>
        </p:txBody>
      </p:sp>
      <p:sp>
        <p:nvSpPr>
          <p:cNvPr id="30" name="Text Box 18"/>
          <p:cNvSpPr txBox="1">
            <a:spLocks noChangeArrowheads="1"/>
          </p:cNvSpPr>
          <p:nvPr/>
        </p:nvSpPr>
        <p:spPr bwMode="auto">
          <a:xfrm>
            <a:off x="4076829" y="4293609"/>
            <a:ext cx="1079142" cy="43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205" dirty="0">
                <a:solidFill>
                  <a:srgbClr val="000000"/>
                </a:solidFill>
                <a:latin typeface="Tahoma" pitchFamily="34" charset="0"/>
              </a:rPr>
              <a:t>第 </a:t>
            </a:r>
            <a:r>
              <a:rPr lang="en-US" altLang="zh-CN" sz="2205" dirty="0">
                <a:solidFill>
                  <a:srgbClr val="000000"/>
                </a:solidFill>
                <a:latin typeface="Tahoma" pitchFamily="34" charset="0"/>
              </a:rPr>
              <a:t>2 </a:t>
            </a:r>
            <a:r>
              <a:rPr lang="zh-CN" altLang="en-US" sz="2205" dirty="0">
                <a:solidFill>
                  <a:srgbClr val="000000"/>
                </a:solidFill>
                <a:latin typeface="Tahoma" pitchFamily="34" charset="0"/>
              </a:rPr>
              <a:t>类</a:t>
            </a:r>
          </a:p>
        </p:txBody>
      </p:sp>
      <p:sp>
        <p:nvSpPr>
          <p:cNvPr id="31" name="Line 19"/>
          <p:cNvSpPr>
            <a:spLocks noChangeShapeType="1"/>
          </p:cNvSpPr>
          <p:nvPr/>
        </p:nvSpPr>
        <p:spPr bwMode="auto">
          <a:xfrm>
            <a:off x="2228520" y="2865370"/>
            <a:ext cx="2772463" cy="2772463"/>
          </a:xfrm>
          <a:prstGeom prst="line">
            <a:avLst/>
          </a:prstGeom>
          <a:noFill/>
          <a:ln w="38100">
            <a:solidFill>
              <a:srgbClr val="3333CC"/>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008126" fontAlgn="base">
              <a:spcBef>
                <a:spcPct val="0"/>
              </a:spcBef>
              <a:spcAft>
                <a:spcPct val="0"/>
              </a:spcAft>
              <a:defRPr/>
            </a:pPr>
            <a:endParaRPr kumimoji="1" lang="zh-CN" altLang="en-US" sz="2646" kern="0">
              <a:solidFill>
                <a:srgbClr val="000000"/>
              </a:solidFill>
              <a:latin typeface="Tahoma" pitchFamily="34" charset="0"/>
            </a:endParaRPr>
          </a:p>
        </p:txBody>
      </p:sp>
      <p:sp>
        <p:nvSpPr>
          <p:cNvPr id="32" name="Line 20"/>
          <p:cNvSpPr>
            <a:spLocks noChangeShapeType="1"/>
          </p:cNvSpPr>
          <p:nvPr/>
        </p:nvSpPr>
        <p:spPr bwMode="auto">
          <a:xfrm>
            <a:off x="1136338" y="3285440"/>
            <a:ext cx="3276547" cy="3276547"/>
          </a:xfrm>
          <a:prstGeom prst="line">
            <a:avLst/>
          </a:prstGeom>
          <a:noFill/>
          <a:ln w="38100">
            <a:solidFill>
              <a:srgbClr val="3333CC"/>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008126" fontAlgn="base">
              <a:spcBef>
                <a:spcPct val="0"/>
              </a:spcBef>
              <a:spcAft>
                <a:spcPct val="0"/>
              </a:spcAft>
              <a:defRPr/>
            </a:pPr>
            <a:endParaRPr kumimoji="1" lang="zh-CN" altLang="en-US" sz="2646" kern="0">
              <a:solidFill>
                <a:srgbClr val="000000"/>
              </a:solidFill>
              <a:latin typeface="Tahoma" pitchFamily="34" charset="0"/>
            </a:endParaRPr>
          </a:p>
        </p:txBody>
      </p:sp>
      <p:sp>
        <p:nvSpPr>
          <p:cNvPr id="33" name="Line 21"/>
          <p:cNvSpPr>
            <a:spLocks noChangeShapeType="1"/>
          </p:cNvSpPr>
          <p:nvPr/>
        </p:nvSpPr>
        <p:spPr bwMode="auto">
          <a:xfrm>
            <a:off x="1136338" y="2529314"/>
            <a:ext cx="4284715" cy="4284715"/>
          </a:xfrm>
          <a:prstGeom prst="line">
            <a:avLst/>
          </a:prstGeom>
          <a:noFill/>
          <a:ln w="38100">
            <a:solidFill>
              <a:srgbClr val="3333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008126" fontAlgn="base">
              <a:spcBef>
                <a:spcPct val="0"/>
              </a:spcBef>
              <a:spcAft>
                <a:spcPct val="0"/>
              </a:spcAft>
              <a:defRPr/>
            </a:pPr>
            <a:endParaRPr kumimoji="1" lang="zh-CN" altLang="en-US" sz="2646" kern="0">
              <a:solidFill>
                <a:srgbClr val="000000"/>
              </a:solidFill>
              <a:latin typeface="Tahoma" pitchFamily="34" charset="0"/>
            </a:endParaRPr>
          </a:p>
        </p:txBody>
      </p:sp>
      <p:pic>
        <p:nvPicPr>
          <p:cNvPr id="34" name="Picture 22" descr="txp_fig"/>
          <p:cNvPicPr>
            <a:picLocks noChangeAspect="1" noChangeArrowheads="1"/>
          </p:cNvPicPr>
          <p:nvPr>
            <p:custDataLst>
              <p:tags r:id="rId2"/>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5253025" y="6225931"/>
            <a:ext cx="2268379" cy="42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3" descr="txp_fig"/>
          <p:cNvPicPr>
            <a:picLocks noChangeAspect="1" noChangeArrowheads="1"/>
          </p:cNvPicPr>
          <p:nvPr>
            <p:custDataLst>
              <p:tags r:id="rId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4916969" y="4965721"/>
            <a:ext cx="2249126" cy="42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4" descr="txp_fig"/>
          <p:cNvPicPr>
            <a:picLocks noChangeAspect="1" noChangeArrowheads="1"/>
          </p:cNvPicPr>
          <p:nvPr>
            <p:custDataLst>
              <p:tags r:id="rId4"/>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1556408" y="6309945"/>
            <a:ext cx="2544925" cy="42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Line 25"/>
          <p:cNvSpPr>
            <a:spLocks noChangeShapeType="1"/>
          </p:cNvSpPr>
          <p:nvPr/>
        </p:nvSpPr>
        <p:spPr bwMode="auto">
          <a:xfrm flipH="1">
            <a:off x="3824787" y="5249268"/>
            <a:ext cx="798133" cy="808635"/>
          </a:xfrm>
          <a:prstGeom prst="line">
            <a:avLst/>
          </a:prstGeom>
          <a:noFill/>
          <a:ln w="25400">
            <a:solidFill>
              <a:srgbClr val="FF00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kumimoji="1" lang="zh-CN" altLang="en-US" sz="2646">
              <a:solidFill>
                <a:srgbClr val="000000"/>
              </a:solidFill>
              <a:latin typeface="Tahoma" pitchFamily="34" charset="0"/>
            </a:endParaRPr>
          </a:p>
        </p:txBody>
      </p:sp>
      <p:pic>
        <p:nvPicPr>
          <p:cNvPr id="38" name="Picture 26" descr="txp_fig"/>
          <p:cNvPicPr>
            <a:picLocks noChangeAspect="1" noChangeArrowheads="1"/>
          </p:cNvPicPr>
          <p:nvPr>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7101333" y="3201426"/>
            <a:ext cx="1932323" cy="100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 Box 27"/>
          <p:cNvSpPr txBox="1">
            <a:spLocks noChangeArrowheads="1"/>
          </p:cNvSpPr>
          <p:nvPr/>
        </p:nvSpPr>
        <p:spPr bwMode="auto">
          <a:xfrm>
            <a:off x="3740772" y="5385791"/>
            <a:ext cx="470000" cy="49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CN" sz="2646" i="1">
                <a:solidFill>
                  <a:srgbClr val="CC00CC"/>
                </a:solidFill>
                <a:latin typeface="Tahoma" pitchFamily="34" charset="0"/>
              </a:rPr>
              <a:t>m</a:t>
            </a:r>
          </a:p>
        </p:txBody>
      </p:sp>
      <p:sp>
        <p:nvSpPr>
          <p:cNvPr id="40" name="Line 28"/>
          <p:cNvSpPr>
            <a:spLocks noChangeShapeType="1"/>
          </p:cNvSpPr>
          <p:nvPr/>
        </p:nvSpPr>
        <p:spPr bwMode="auto">
          <a:xfrm flipV="1">
            <a:off x="2396548" y="3285440"/>
            <a:ext cx="1764295" cy="1848309"/>
          </a:xfrm>
          <a:prstGeom prst="line">
            <a:avLst/>
          </a:prstGeom>
          <a:noFill/>
          <a:ln w="25400">
            <a:solidFill>
              <a:srgbClr val="9933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kumimoji="1" lang="zh-CN" altLang="en-US" sz="2646">
              <a:solidFill>
                <a:srgbClr val="000000"/>
              </a:solidFill>
              <a:latin typeface="Tahoma" pitchFamily="34" charset="0"/>
            </a:endParaRPr>
          </a:p>
        </p:txBody>
      </p:sp>
      <p:pic>
        <p:nvPicPr>
          <p:cNvPr id="41" name="Picture 29" descr="txp_fig"/>
          <p:cNvPicPr>
            <a:picLocks noChangeAspect="1" noChangeArrowheads="1"/>
          </p:cNvPicPr>
          <p:nvPr>
            <p:custDataLst>
              <p:tags r:id="rId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4076829" y="3117412"/>
            <a:ext cx="313303" cy="20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矩形 41"/>
          <p:cNvSpPr/>
          <p:nvPr/>
        </p:nvSpPr>
        <p:spPr>
          <a:xfrm>
            <a:off x="694831" y="1585323"/>
            <a:ext cx="9538251" cy="938719"/>
          </a:xfrm>
          <a:prstGeom prst="rect">
            <a:avLst/>
          </a:prstGeom>
        </p:spPr>
        <p:txBody>
          <a:bodyPr wrap="square">
            <a:spAutoFit/>
          </a:bodyPr>
          <a:lstStyle/>
          <a:p>
            <a:pPr marL="342900" indent="-342900">
              <a:spcBef>
                <a:spcPts val="1800"/>
              </a:spcBef>
              <a:buFont typeface="Arial" panose="020B0604020202020204" pitchFamily="34" charset="0"/>
              <a:buChar char="•"/>
            </a:pPr>
            <a:r>
              <a:rPr lang="zh-CN" altLang="en-US" sz="2000" dirty="0"/>
              <a:t>好的决策边界</a:t>
            </a:r>
            <a:r>
              <a:rPr lang="en-US" altLang="zh-CN" sz="2000" dirty="0"/>
              <a:t>:  </a:t>
            </a:r>
            <a:r>
              <a:rPr lang="zh-CN" altLang="en-US" sz="2000" dirty="0"/>
              <a:t>间隔最大（</a:t>
            </a:r>
            <a:r>
              <a:rPr lang="en-US" altLang="zh-CN" sz="2000" dirty="0">
                <a:latin typeface="Times New Roman" panose="02020603050405020304" pitchFamily="18" charset="0"/>
                <a:cs typeface="Times New Roman" panose="02020603050405020304" pitchFamily="18" charset="0"/>
              </a:rPr>
              <a:t>Maximum Marginal</a:t>
            </a:r>
            <a:r>
              <a:rPr lang="zh-CN" altLang="en-US" sz="2000" dirty="0"/>
              <a:t>）</a:t>
            </a:r>
            <a:endParaRPr lang="en-US" altLang="zh-CN" sz="2000" dirty="0"/>
          </a:p>
          <a:p>
            <a:pPr marL="342900" indent="-342900">
              <a:spcBef>
                <a:spcPts val="1800"/>
              </a:spcBef>
              <a:buFont typeface="Arial" panose="020B0604020202020204" pitchFamily="34" charset="0"/>
              <a:buChar char="•"/>
            </a:pPr>
            <a:r>
              <a:rPr lang="zh-CN" altLang="en-US" sz="2000" kern="0" dirty="0">
                <a:solidFill>
                  <a:srgbClr val="000000"/>
                </a:solidFill>
                <a:latin typeface="Tahoma"/>
                <a:ea typeface="宋体"/>
              </a:rPr>
              <a:t>决策边界离两类数据应尽可能远</a:t>
            </a:r>
            <a:endParaRPr lang="zh-CN" altLang="en-US" sz="2000" dirty="0"/>
          </a:p>
        </p:txBody>
      </p:sp>
    </p:spTree>
    <p:extLst>
      <p:ext uri="{BB962C8B-B14F-4D97-AF65-F5344CB8AC3E}">
        <p14:creationId xmlns:p14="http://schemas.microsoft.com/office/powerpoint/2010/main" val="41444749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82</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zh-CN" sz="2800" b="1" dirty="0">
                <a:solidFill>
                  <a:srgbClr val="4D4D4D"/>
                </a:solidFill>
                <a:latin typeface="+mn-ea"/>
              </a:rPr>
              <a:t>支持向量</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81966"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81967"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4" name="Rectangle 2">
                <a:extLst>
                  <a:ext uri="{FF2B5EF4-FFF2-40B4-BE49-F238E27FC236}">
                    <a16:creationId xmlns:a16="http://schemas.microsoft.com/office/drawing/2014/main" id="{DC5965DC-EF69-41F9-A775-E6C7C01FF0EE}"/>
                  </a:ext>
                </a:extLst>
              </p:cNvPr>
              <p:cNvSpPr>
                <a:spLocks noChangeArrowheads="1"/>
              </p:cNvSpPr>
              <p:nvPr/>
            </p:nvSpPr>
            <p:spPr bwMode="auto">
              <a:xfrm>
                <a:off x="694831" y="1616677"/>
                <a:ext cx="9624060" cy="615553"/>
              </a:xfrm>
              <a:prstGeom prst="rect">
                <a:avLst/>
              </a:prstGeom>
              <a:solidFill>
                <a:srgbClr val="FFFFFF"/>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defTabSz="1008126" fontAlgn="base">
                  <a:spcBef>
                    <a:spcPct val="0"/>
                  </a:spcBef>
                  <a:spcAft>
                    <a:spcPct val="0"/>
                  </a:spcAft>
                  <a:buFont typeface="Arial" panose="020B0604020202020204" pitchFamily="34" charset="0"/>
                  <a:buChar char="•"/>
                </a:pPr>
                <a:r>
                  <a:rPr lang="zh-CN" altLang="zh-CN" sz="2000" dirty="0">
                    <a:solidFill>
                      <a:srgbClr val="4D4D4D"/>
                    </a:solidFill>
                    <a:latin typeface="+mn-ea"/>
                  </a:rPr>
                  <a:t>距离超平面最近的这几个样本点满足</a:t>
                </a:r>
                <a14:m>
                  <m:oMath xmlns:m="http://schemas.openxmlformats.org/officeDocument/2006/math">
                    <m:sSub>
                      <m:sSubPr>
                        <m:ctrlPr>
                          <a:rPr lang="en-US" altLang="zh-CN" sz="2000" b="0" i="1" smtClean="0">
                            <a:solidFill>
                              <a:srgbClr val="4D4D4D"/>
                            </a:solidFill>
                            <a:latin typeface="Cambria Math" panose="02040503050406030204" pitchFamily="18" charset="0"/>
                          </a:rPr>
                        </m:ctrlPr>
                      </m:sSubPr>
                      <m:e>
                        <m:r>
                          <a:rPr lang="en-US" altLang="zh-CN" sz="2000" b="0" i="1" smtClean="0">
                            <a:solidFill>
                              <a:srgbClr val="4D4D4D"/>
                            </a:solidFill>
                            <a:latin typeface="Cambria Math" panose="02040503050406030204" pitchFamily="18" charset="0"/>
                          </a:rPr>
                          <m:t>𝑦</m:t>
                        </m:r>
                      </m:e>
                      <m:sub>
                        <m:r>
                          <a:rPr lang="en-US" altLang="zh-CN" sz="2000" b="0" i="1" smtClean="0">
                            <a:solidFill>
                              <a:srgbClr val="4D4D4D"/>
                            </a:solidFill>
                            <a:latin typeface="Cambria Math" panose="02040503050406030204" pitchFamily="18" charset="0"/>
                          </a:rPr>
                          <m:t>𝑖</m:t>
                        </m:r>
                      </m:sub>
                    </m:sSub>
                    <m:d>
                      <m:dPr>
                        <m:ctrlPr>
                          <a:rPr lang="en-US" altLang="zh-CN" sz="2000" b="0" i="1" smtClean="0">
                            <a:solidFill>
                              <a:srgbClr val="4D4D4D"/>
                            </a:solidFill>
                            <a:latin typeface="Cambria Math" panose="02040503050406030204" pitchFamily="18" charset="0"/>
                          </a:rPr>
                        </m:ctrlPr>
                      </m:dPr>
                      <m:e>
                        <m:sSup>
                          <m:sSupPr>
                            <m:ctrlPr>
                              <a:rPr lang="en-US" altLang="zh-CN" sz="2000" b="0" i="1" smtClean="0">
                                <a:solidFill>
                                  <a:srgbClr val="4D4D4D"/>
                                </a:solidFill>
                                <a:latin typeface="Cambria Math" panose="02040503050406030204" pitchFamily="18" charset="0"/>
                              </a:rPr>
                            </m:ctrlPr>
                          </m:sSupPr>
                          <m:e>
                            <m:r>
                              <a:rPr lang="en-US" altLang="zh-CN" sz="2000" b="0" i="1" smtClean="0">
                                <a:solidFill>
                                  <a:srgbClr val="4D4D4D"/>
                                </a:solidFill>
                                <a:latin typeface="Cambria Math" panose="02040503050406030204" pitchFamily="18" charset="0"/>
                              </a:rPr>
                              <m:t>𝑤</m:t>
                            </m:r>
                          </m:e>
                          <m:sup>
                            <m:r>
                              <a:rPr lang="en-US" altLang="zh-CN" sz="2000" b="0" i="1" smtClean="0">
                                <a:solidFill>
                                  <a:srgbClr val="4D4D4D"/>
                                </a:solidFill>
                                <a:latin typeface="Cambria Math" panose="02040503050406030204" pitchFamily="18" charset="0"/>
                              </a:rPr>
                              <m:t>𝑇</m:t>
                            </m:r>
                          </m:sup>
                        </m:sSup>
                        <m:r>
                          <a:rPr lang="en-US" altLang="zh-CN" sz="2000" b="0" i="1" smtClean="0">
                            <a:solidFill>
                              <a:srgbClr val="4D4D4D"/>
                            </a:solidFill>
                            <a:latin typeface="Cambria Math" panose="02040503050406030204" pitchFamily="18" charset="0"/>
                          </a:rPr>
                          <m:t>𝑥</m:t>
                        </m:r>
                        <m:r>
                          <a:rPr lang="en-US" altLang="zh-CN" sz="2000" b="0" i="1" smtClean="0">
                            <a:solidFill>
                              <a:srgbClr val="4D4D4D"/>
                            </a:solidFill>
                            <a:latin typeface="Cambria Math" panose="02040503050406030204" pitchFamily="18" charset="0"/>
                          </a:rPr>
                          <m:t>+</m:t>
                        </m:r>
                        <m:r>
                          <a:rPr lang="en-US" altLang="zh-CN" sz="2000" b="0" i="1" smtClean="0">
                            <a:solidFill>
                              <a:srgbClr val="4D4D4D"/>
                            </a:solidFill>
                            <a:latin typeface="Cambria Math" panose="02040503050406030204" pitchFamily="18" charset="0"/>
                          </a:rPr>
                          <m:t>𝑏</m:t>
                        </m:r>
                      </m:e>
                    </m:d>
                    <m:r>
                      <a:rPr lang="en-US" altLang="zh-CN" sz="2000" b="0" i="1" smtClean="0">
                        <a:solidFill>
                          <a:srgbClr val="4D4D4D"/>
                        </a:solidFill>
                        <a:latin typeface="Cambria Math" panose="02040503050406030204" pitchFamily="18" charset="0"/>
                      </a:rPr>
                      <m:t>=1</m:t>
                    </m:r>
                  </m:oMath>
                </a14:m>
                <a:r>
                  <a:rPr lang="zh-CN" altLang="en-US" sz="2000" dirty="0">
                    <a:solidFill>
                      <a:srgbClr val="4D4D4D"/>
                    </a:solidFill>
                    <a:latin typeface="+mn-ea"/>
                  </a:rPr>
                  <a:t>，</a:t>
                </a:r>
                <a:r>
                  <a:rPr lang="zh-CN" altLang="zh-CN" sz="2000" dirty="0">
                    <a:solidFill>
                      <a:srgbClr val="4D4D4D"/>
                    </a:solidFill>
                    <a:latin typeface="+mn-ea"/>
                  </a:rPr>
                  <a:t>它们被称为</a:t>
                </a:r>
                <a:r>
                  <a:rPr lang="zh-CN" altLang="zh-CN" sz="2000" b="1" dirty="0">
                    <a:solidFill>
                      <a:srgbClr val="4D4D4D"/>
                    </a:solidFill>
                    <a:latin typeface="+mn-ea"/>
                  </a:rPr>
                  <a:t>“支持向量”。</a:t>
                </a:r>
                <a:r>
                  <a:rPr lang="zh-CN" altLang="zh-CN" sz="2000" dirty="0">
                    <a:solidFill>
                      <a:srgbClr val="4D4D4D"/>
                    </a:solidFill>
                    <a:latin typeface="+mn-ea"/>
                  </a:rPr>
                  <a:t>虚线称为边界，两条虚线间的距离称为</a:t>
                </a:r>
                <a:r>
                  <a:rPr lang="zh-CN" altLang="zh-CN" sz="2000" b="1" dirty="0">
                    <a:solidFill>
                      <a:srgbClr val="4D4D4D"/>
                    </a:solidFill>
                    <a:latin typeface="+mn-ea"/>
                  </a:rPr>
                  <a:t>间隔（</a:t>
                </a:r>
                <a:r>
                  <a:rPr lang="zh-CN" altLang="zh-CN" sz="2000" b="1" dirty="0">
                    <a:solidFill>
                      <a:srgbClr val="4D4D4D"/>
                    </a:solidFill>
                    <a:latin typeface="Times New Roman" panose="02020603050405020304" pitchFamily="18" charset="0"/>
                    <a:cs typeface="Times New Roman" panose="02020603050405020304" pitchFamily="18" charset="0"/>
                  </a:rPr>
                  <a:t>margin</a:t>
                </a:r>
                <a:r>
                  <a:rPr lang="zh-CN" altLang="zh-CN" sz="2000" b="1" dirty="0">
                    <a:solidFill>
                      <a:srgbClr val="4D4D4D"/>
                    </a:solidFill>
                    <a:latin typeface="+mn-ea"/>
                  </a:rPr>
                  <a:t>）</a:t>
                </a:r>
                <a:r>
                  <a:rPr lang="zh-CN" altLang="zh-CN" sz="2000" dirty="0">
                    <a:latin typeface="+mn-ea"/>
                  </a:rPr>
                  <a:t> </a:t>
                </a:r>
              </a:p>
            </p:txBody>
          </p:sp>
        </mc:Choice>
        <mc:Fallback xmlns="">
          <p:sp>
            <p:nvSpPr>
              <p:cNvPr id="14" name="Rectangle 2">
                <a:extLst>
                  <a:ext uri="{FF2B5EF4-FFF2-40B4-BE49-F238E27FC236}">
                    <a16:creationId xmlns:a16="http://schemas.microsoft.com/office/drawing/2014/main" id="{DC5965DC-EF69-41F9-A775-E6C7C01FF0EE}"/>
                  </a:ext>
                </a:extLst>
              </p:cNvPr>
              <p:cNvSpPr>
                <a:spLocks noRot="1" noChangeAspect="1" noMove="1" noResize="1" noEditPoints="1" noAdjustHandles="1" noChangeArrowheads="1" noChangeShapeType="1" noTextEdit="1"/>
              </p:cNvSpPr>
              <p:nvPr/>
            </p:nvSpPr>
            <p:spPr bwMode="auto">
              <a:xfrm>
                <a:off x="694831" y="1616677"/>
                <a:ext cx="9624060" cy="615553"/>
              </a:xfrm>
              <a:prstGeom prst="rect">
                <a:avLst/>
              </a:prstGeom>
              <a:blipFill>
                <a:blip r:embed="rId8"/>
                <a:stretch>
                  <a:fillRect l="-1520" t="-13861" r="-887" b="-25743"/>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pic>
        <p:nvPicPr>
          <p:cNvPr id="15" name="内容占位符 4"/>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1417668" y="2266966"/>
            <a:ext cx="6295505" cy="4592622"/>
          </a:xfrm>
        </p:spPr>
      </p:pic>
    </p:spTree>
    <p:extLst>
      <p:ext uri="{BB962C8B-B14F-4D97-AF65-F5344CB8AC3E}">
        <p14:creationId xmlns:p14="http://schemas.microsoft.com/office/powerpoint/2010/main" val="12312150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83</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rgbClr val="4D4D4D"/>
                </a:solidFill>
                <a:latin typeface="+mn-ea"/>
              </a:rPr>
              <a:t>间隔最大化</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82990"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82991"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2" name="文本框 11"/>
              <p:cNvSpPr txBox="1"/>
              <p:nvPr/>
            </p:nvSpPr>
            <p:spPr>
              <a:xfrm>
                <a:off x="766835" y="1643281"/>
                <a:ext cx="10008695" cy="3442628"/>
              </a:xfrm>
              <a:prstGeom prst="rect">
                <a:avLst/>
              </a:prstGeom>
              <a:noFill/>
            </p:spPr>
            <p:txBody>
              <a:bodyPr wrap="square" rtlCol="0">
                <a:spAutoFit/>
              </a:bodyPr>
              <a:lstStyle/>
              <a:p>
                <a:pPr marL="342900" marR="0" lvl="0" indent="-342900" algn="l" defTabSz="1043056"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rPr>
                  <a:t>支持向量机的基本想法是求解能够正确划分训练数据集并且几何间隔最大的分离超平面。</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endParaRPr>
              </a:p>
              <a:p>
                <a:pPr marL="342900" marR="0" lvl="0" indent="-342900" algn="l" defTabSz="1043056"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zh-CN" altLang="en-US" sz="2000" dirty="0">
                    <a:solidFill>
                      <a:prstClr val="black"/>
                    </a:solidFill>
                    <a:latin typeface="Times New Roman" panose="02020603050405020304" pitchFamily="18" charset="0"/>
                    <a:ea typeface="宋体" panose="02010600030101010101" pitchFamily="2" charset="-122"/>
                  </a:rPr>
                  <a:t>这里的间隔最大化又称为硬间隔最大化（与训练数据集近似线性可分时的软间隔最大化相对应）</a:t>
                </a:r>
                <a:endParaRPr lang="en-US" altLang="zh-CN" sz="2000" dirty="0">
                  <a:solidFill>
                    <a:prstClr val="black"/>
                  </a:solidFill>
                  <a:latin typeface="Times New Roman" panose="02020603050405020304" pitchFamily="18" charset="0"/>
                  <a:ea typeface="宋体" panose="02010600030101010101" pitchFamily="2" charset="-122"/>
                </a:endParaRPr>
              </a:p>
              <a:p>
                <a:pPr marL="342900" marR="0" lvl="0" indent="-342900" algn="l" defTabSz="1043056"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rPr>
                  <a:t>最大间隔分离超平面，这个问题可以表示为下面的约束最优化问题：</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endParaRPr>
              </a:p>
              <a:p>
                <a:pPr marR="0" lvl="0" algn="l" defTabSz="1043056" rtl="0" eaLnBrk="1" fontAlgn="auto" latinLnBrk="0" hangingPunct="1">
                  <a:lnSpc>
                    <a:spcPct val="100000"/>
                  </a:lnSpc>
                  <a:spcBef>
                    <a:spcPts val="1800"/>
                  </a:spcBef>
                  <a:spcAft>
                    <a:spcPts val="0"/>
                  </a:spcAft>
                  <a:buClrTx/>
                  <a:buSzTx/>
                  <a:tabLst/>
                  <a:defRPr/>
                </a:pPr>
                <a:r>
                  <a:rPr lang="en-US" altLang="zh-CN" sz="2000" dirty="0">
                    <a:solidFill>
                      <a:prstClr val="black"/>
                    </a:solidFill>
                    <a:latin typeface="Times New Roman" panose="02020603050405020304" pitchFamily="18" charset="0"/>
                    <a:ea typeface="宋体" panose="02010600030101010101" pitchFamily="2" charset="-122"/>
                  </a:rPr>
                  <a:t>	</a:t>
                </a:r>
                <a14:m>
                  <m:oMath xmlns:m="http://schemas.openxmlformats.org/officeDocument/2006/math">
                    <m:func>
                      <m:funcPr>
                        <m:ctrlPr>
                          <a:rPr lang="en-US" altLang="zh-CN" sz="2000" b="0" i="1" smtClean="0">
                            <a:solidFill>
                              <a:prstClr val="black"/>
                            </a:solidFill>
                            <a:latin typeface="Cambria Math" panose="02040503050406030204" pitchFamily="18" charset="0"/>
                            <a:ea typeface="宋体" panose="02010600030101010101" pitchFamily="2" charset="-122"/>
                          </a:rPr>
                        </m:ctrlPr>
                      </m:funcPr>
                      <m:fName>
                        <m:limLow>
                          <m:limLowPr>
                            <m:ctrlPr>
                              <a:rPr lang="en-US" altLang="zh-CN" sz="2000" b="0" i="1" smtClean="0">
                                <a:solidFill>
                                  <a:prstClr val="black"/>
                                </a:solidFill>
                                <a:latin typeface="Cambria Math" panose="02040503050406030204" pitchFamily="18" charset="0"/>
                                <a:ea typeface="宋体" panose="02010600030101010101" pitchFamily="2" charset="-122"/>
                              </a:rPr>
                            </m:ctrlPr>
                          </m:limLowPr>
                          <m:e>
                            <m:r>
                              <m:rPr>
                                <m:sty m:val="p"/>
                              </m:rPr>
                              <a:rPr lang="en-US" altLang="zh-CN" sz="2000" b="0" i="0" smtClean="0">
                                <a:solidFill>
                                  <a:prstClr val="black"/>
                                </a:solidFill>
                                <a:latin typeface="Cambria Math" panose="02040503050406030204" pitchFamily="18" charset="0"/>
                                <a:ea typeface="宋体" panose="02010600030101010101" pitchFamily="2" charset="-122"/>
                              </a:rPr>
                              <m:t>max</m:t>
                            </m:r>
                          </m:e>
                          <m:lim>
                            <m:r>
                              <a:rPr lang="en-US" altLang="zh-CN" sz="2000" b="0" i="1" smtClean="0">
                                <a:solidFill>
                                  <a:prstClr val="black"/>
                                </a:solidFill>
                                <a:latin typeface="Cambria Math" panose="02040503050406030204" pitchFamily="18" charset="0"/>
                                <a:ea typeface="宋体" panose="02010600030101010101" pitchFamily="2" charset="-122"/>
                              </a:rPr>
                              <m:t>𝑤</m:t>
                            </m:r>
                            <m:r>
                              <a:rPr lang="en-US" altLang="zh-CN" sz="2000" b="0" i="1" smtClean="0">
                                <a:solidFill>
                                  <a:prstClr val="black"/>
                                </a:solidFill>
                                <a:latin typeface="Cambria Math" panose="02040503050406030204" pitchFamily="18" charset="0"/>
                                <a:ea typeface="宋体" panose="02010600030101010101" pitchFamily="2" charset="-122"/>
                              </a:rPr>
                              <m:t>, </m:t>
                            </m:r>
                            <m:r>
                              <a:rPr lang="en-US" altLang="zh-CN" sz="2000" b="0" i="1" smtClean="0">
                                <a:solidFill>
                                  <a:prstClr val="black"/>
                                </a:solidFill>
                                <a:latin typeface="Cambria Math" panose="02040503050406030204" pitchFamily="18" charset="0"/>
                                <a:ea typeface="宋体" panose="02010600030101010101" pitchFamily="2" charset="-122"/>
                              </a:rPr>
                              <m:t>𝑏</m:t>
                            </m:r>
                          </m:lim>
                        </m:limLow>
                      </m:fName>
                      <m:e>
                        <m:f>
                          <m:fPr>
                            <m:ctrlPr>
                              <a:rPr lang="en-US" altLang="zh-CN" sz="2000" b="0" i="1" smtClean="0">
                                <a:solidFill>
                                  <a:prstClr val="black"/>
                                </a:solidFill>
                                <a:latin typeface="Cambria Math" panose="02040503050406030204" pitchFamily="18" charset="0"/>
                                <a:ea typeface="宋体" panose="02010600030101010101" pitchFamily="2" charset="-122"/>
                              </a:rPr>
                            </m:ctrlPr>
                          </m:fPr>
                          <m:num>
                            <m:r>
                              <a:rPr lang="en-US" altLang="zh-CN" sz="2000" b="0" i="1" smtClean="0">
                                <a:solidFill>
                                  <a:prstClr val="black"/>
                                </a:solidFill>
                                <a:latin typeface="Cambria Math" panose="02040503050406030204" pitchFamily="18" charset="0"/>
                                <a:ea typeface="宋体" panose="02010600030101010101" pitchFamily="2" charset="-122"/>
                              </a:rPr>
                              <m:t>2</m:t>
                            </m:r>
                          </m:num>
                          <m:den>
                            <m:d>
                              <m:dPr>
                                <m:begChr m:val="|"/>
                                <m:endChr m:val="|"/>
                                <m:ctrlPr>
                                  <a:rPr lang="en-US" altLang="zh-CN" sz="2000" b="0" i="1" smtClean="0">
                                    <a:solidFill>
                                      <a:prstClr val="black"/>
                                    </a:solidFill>
                                    <a:latin typeface="Cambria Math" panose="02040503050406030204" pitchFamily="18" charset="0"/>
                                    <a:ea typeface="宋体" panose="02010600030101010101" pitchFamily="2" charset="-122"/>
                                  </a:rPr>
                                </m:ctrlPr>
                              </m:dPr>
                              <m:e>
                                <m:d>
                                  <m:dPr>
                                    <m:begChr m:val="|"/>
                                    <m:endChr m:val="|"/>
                                    <m:ctrlPr>
                                      <a:rPr lang="en-US" altLang="zh-CN" sz="2000" b="0" i="1" smtClean="0">
                                        <a:solidFill>
                                          <a:prstClr val="black"/>
                                        </a:solidFill>
                                        <a:latin typeface="Cambria Math" panose="02040503050406030204" pitchFamily="18" charset="0"/>
                                        <a:ea typeface="宋体" panose="02010600030101010101" pitchFamily="2" charset="-122"/>
                                      </a:rPr>
                                    </m:ctrlPr>
                                  </m:dPr>
                                  <m:e>
                                    <m:r>
                                      <a:rPr lang="en-US" altLang="zh-CN" sz="2000" b="0" i="1" smtClean="0">
                                        <a:solidFill>
                                          <a:prstClr val="black"/>
                                        </a:solidFill>
                                        <a:latin typeface="Cambria Math" panose="02040503050406030204" pitchFamily="18" charset="0"/>
                                        <a:ea typeface="宋体" panose="02010600030101010101" pitchFamily="2" charset="-122"/>
                                      </a:rPr>
                                      <m:t>𝑤</m:t>
                                    </m:r>
                                  </m:e>
                                </m:d>
                              </m:e>
                            </m:d>
                          </m:den>
                        </m:f>
                      </m:e>
                    </m:func>
                  </m:oMath>
                </a14:m>
                <a:endParaRPr lang="en-US" altLang="zh-CN" sz="2000" b="0" dirty="0">
                  <a:solidFill>
                    <a:prstClr val="black"/>
                  </a:solidFill>
                  <a:latin typeface="Times New Roman" panose="02020603050405020304" pitchFamily="18" charset="0"/>
                  <a:ea typeface="宋体" panose="02010600030101010101" pitchFamily="2" charset="-122"/>
                </a:endParaRPr>
              </a:p>
              <a:p>
                <a:pPr marR="0" lvl="0" algn="l" defTabSz="1043056" rtl="0" eaLnBrk="1" fontAlgn="auto" latinLnBrk="0" hangingPunct="1">
                  <a:lnSpc>
                    <a:spcPct val="100000"/>
                  </a:lnSpc>
                  <a:spcBef>
                    <a:spcPts val="1800"/>
                  </a:spcBef>
                  <a:spcAft>
                    <a:spcPts val="0"/>
                  </a:spcAft>
                  <a:buClrTx/>
                  <a:buSzTx/>
                  <a:tabLst/>
                  <a:defRPr/>
                </a:pPr>
                <a:r>
                  <a:rPr lang="en-US" altLang="zh-CN" sz="2000" dirty="0">
                    <a:solidFill>
                      <a:prstClr val="black"/>
                    </a:solidFill>
                    <a:latin typeface="Times New Roman" panose="02020603050405020304" pitchFamily="18" charset="0"/>
                    <a:ea typeface="宋体" panose="02010600030101010101" pitchFamily="2" charset="-122"/>
                  </a:rPr>
                  <a:t>	</a:t>
                </a:r>
                <a:r>
                  <a:rPr lang="en-US" altLang="zh-CN" sz="2000" dirty="0" err="1">
                    <a:solidFill>
                      <a:prstClr val="black"/>
                    </a:solidFill>
                    <a:latin typeface="Times New Roman" panose="02020603050405020304" pitchFamily="18" charset="0"/>
                    <a:ea typeface="宋体" panose="02010600030101010101" pitchFamily="2" charset="-122"/>
                  </a:rPr>
                  <a:t>s.t.</a:t>
                </a:r>
                <a:r>
                  <a:rPr lang="en-US" altLang="zh-CN" sz="2000" dirty="0">
                    <a:solidFill>
                      <a:prstClr val="black"/>
                    </a:solidFill>
                    <a:latin typeface="Times New Roman" panose="02020603050405020304" pitchFamily="18" charset="0"/>
                    <a:ea typeface="宋体" panose="02010600030101010101" pitchFamily="2" charset="-122"/>
                  </a:rPr>
                  <a:t>   </a:t>
                </a:r>
                <a14:m>
                  <m:oMath xmlns:m="http://schemas.openxmlformats.org/officeDocument/2006/math">
                    <m:sSub>
                      <m:sSubPr>
                        <m:ctrlPr>
                          <a:rPr lang="en-US" altLang="zh-CN" sz="2000" b="0" i="1" smtClean="0">
                            <a:solidFill>
                              <a:prstClr val="black"/>
                            </a:solidFill>
                            <a:latin typeface="Cambria Math" panose="02040503050406030204" pitchFamily="18" charset="0"/>
                            <a:ea typeface="宋体" panose="02010600030101010101" pitchFamily="2" charset="-122"/>
                          </a:rPr>
                        </m:ctrlPr>
                      </m:sSubPr>
                      <m:e>
                        <m:r>
                          <a:rPr lang="en-US" altLang="zh-CN" sz="2000" b="0" i="1" smtClean="0">
                            <a:solidFill>
                              <a:prstClr val="black"/>
                            </a:solidFill>
                            <a:latin typeface="Cambria Math" panose="02040503050406030204" pitchFamily="18" charset="0"/>
                            <a:ea typeface="宋体" panose="02010600030101010101" pitchFamily="2" charset="-122"/>
                          </a:rPr>
                          <m:t>𝑦</m:t>
                        </m:r>
                      </m:e>
                      <m:sub>
                        <m:r>
                          <a:rPr lang="en-US" altLang="zh-CN" sz="2000" b="0" i="1" smtClean="0">
                            <a:solidFill>
                              <a:prstClr val="black"/>
                            </a:solidFill>
                            <a:latin typeface="Cambria Math" panose="02040503050406030204" pitchFamily="18" charset="0"/>
                            <a:ea typeface="宋体" panose="02010600030101010101" pitchFamily="2" charset="-122"/>
                          </a:rPr>
                          <m:t>𝑖</m:t>
                        </m:r>
                      </m:sub>
                    </m:sSub>
                    <m:d>
                      <m:dPr>
                        <m:ctrlPr>
                          <a:rPr lang="en-US" altLang="zh-CN" sz="2000" b="0" i="1" smtClean="0">
                            <a:solidFill>
                              <a:prstClr val="black"/>
                            </a:solidFill>
                            <a:latin typeface="Cambria Math" panose="02040503050406030204" pitchFamily="18" charset="0"/>
                            <a:ea typeface="宋体" panose="02010600030101010101" pitchFamily="2" charset="-122"/>
                          </a:rPr>
                        </m:ctrlPr>
                      </m:dPr>
                      <m:e>
                        <m:r>
                          <a:rPr lang="en-US" altLang="zh-CN" sz="2000" b="0" i="1" smtClean="0">
                            <a:solidFill>
                              <a:prstClr val="black"/>
                            </a:solidFill>
                            <a:latin typeface="Cambria Math" panose="02040503050406030204" pitchFamily="18" charset="0"/>
                            <a:ea typeface="宋体" panose="02010600030101010101" pitchFamily="2" charset="-122"/>
                          </a:rPr>
                          <m:t>𝑤</m:t>
                        </m:r>
                        <m:r>
                          <a:rPr lang="en-US" altLang="zh-CN" sz="2000" b="0" i="1" smtClean="0">
                            <a:solidFill>
                              <a:prstClr val="black"/>
                            </a:solidFill>
                            <a:latin typeface="Cambria Math" panose="02040503050406030204" pitchFamily="18" charset="0"/>
                            <a:ea typeface="宋体" panose="02010600030101010101" pitchFamily="2" charset="-122"/>
                          </a:rPr>
                          <m:t>⋅</m:t>
                        </m:r>
                        <m:sSub>
                          <m:sSubPr>
                            <m:ctrlPr>
                              <a:rPr lang="en-US" altLang="zh-CN" sz="2000" b="0" i="1" smtClean="0">
                                <a:solidFill>
                                  <a:prstClr val="black"/>
                                </a:solidFill>
                                <a:latin typeface="Cambria Math" panose="02040503050406030204" pitchFamily="18" charset="0"/>
                                <a:ea typeface="宋体" panose="02010600030101010101" pitchFamily="2" charset="-122"/>
                              </a:rPr>
                            </m:ctrlPr>
                          </m:sSubPr>
                          <m:e>
                            <m:r>
                              <a:rPr lang="en-US" altLang="zh-CN" sz="2000" b="0" i="1" smtClean="0">
                                <a:solidFill>
                                  <a:prstClr val="black"/>
                                </a:solidFill>
                                <a:latin typeface="Cambria Math" panose="02040503050406030204" pitchFamily="18" charset="0"/>
                                <a:ea typeface="宋体" panose="02010600030101010101" pitchFamily="2" charset="-122"/>
                              </a:rPr>
                              <m:t>𝑥</m:t>
                            </m:r>
                          </m:e>
                          <m:sub>
                            <m:r>
                              <a:rPr lang="en-US" altLang="zh-CN" sz="2000" b="0" i="1" smtClean="0">
                                <a:solidFill>
                                  <a:prstClr val="black"/>
                                </a:solidFill>
                                <a:latin typeface="Cambria Math" panose="02040503050406030204" pitchFamily="18" charset="0"/>
                                <a:ea typeface="宋体" panose="02010600030101010101" pitchFamily="2" charset="-122"/>
                              </a:rPr>
                              <m:t>𝑖</m:t>
                            </m:r>
                          </m:sub>
                        </m:sSub>
                        <m:r>
                          <a:rPr lang="en-US" altLang="zh-CN" sz="2000" b="0" i="1" smtClean="0">
                            <a:solidFill>
                              <a:prstClr val="black"/>
                            </a:solidFill>
                            <a:latin typeface="Cambria Math" panose="02040503050406030204" pitchFamily="18" charset="0"/>
                            <a:ea typeface="宋体" panose="02010600030101010101" pitchFamily="2" charset="-122"/>
                          </a:rPr>
                          <m:t>+</m:t>
                        </m:r>
                        <m:r>
                          <a:rPr lang="en-US" altLang="zh-CN" sz="2000" b="0" i="1" smtClean="0">
                            <a:solidFill>
                              <a:prstClr val="black"/>
                            </a:solidFill>
                            <a:latin typeface="Cambria Math" panose="02040503050406030204" pitchFamily="18" charset="0"/>
                            <a:ea typeface="宋体" panose="02010600030101010101" pitchFamily="2" charset="-122"/>
                          </a:rPr>
                          <m:t>𝑏</m:t>
                        </m:r>
                      </m:e>
                    </m:d>
                    <m:r>
                      <a:rPr lang="en-US" altLang="zh-CN" sz="2000" b="0" i="1" smtClean="0">
                        <a:solidFill>
                          <a:prstClr val="black"/>
                        </a:solidFill>
                        <a:latin typeface="Cambria Math" panose="02040503050406030204" pitchFamily="18" charset="0"/>
                        <a:ea typeface="宋体" panose="02010600030101010101" pitchFamily="2" charset="-122"/>
                      </a:rPr>
                      <m:t>≥</m:t>
                    </m:r>
                    <m:r>
                      <a:rPr lang="en-US" altLang="zh-CN" sz="2000" b="0" i="1" smtClean="0">
                        <a:solidFill>
                          <a:prstClr val="black"/>
                        </a:solidFill>
                        <a:latin typeface="Cambria Math" panose="02040503050406030204" pitchFamily="18" charset="0"/>
                        <a:ea typeface="宋体" panose="02010600030101010101" pitchFamily="2" charset="-122"/>
                      </a:rPr>
                      <m:t>𝛾</m:t>
                    </m:r>
                    <m:r>
                      <a:rPr lang="en-US" altLang="zh-CN" sz="2000" b="0" i="1" smtClean="0">
                        <a:solidFill>
                          <a:prstClr val="black"/>
                        </a:solidFill>
                        <a:latin typeface="Cambria Math" panose="02040503050406030204" pitchFamily="18" charset="0"/>
                        <a:ea typeface="宋体" panose="02010600030101010101" pitchFamily="2" charset="-122"/>
                      </a:rPr>
                      <m:t>,  </m:t>
                    </m:r>
                    <m:r>
                      <a:rPr lang="en-US" altLang="zh-CN" sz="2000" b="0" i="1" smtClean="0">
                        <a:solidFill>
                          <a:prstClr val="black"/>
                        </a:solidFill>
                        <a:latin typeface="Cambria Math" panose="02040503050406030204" pitchFamily="18" charset="0"/>
                        <a:ea typeface="宋体" panose="02010600030101010101" pitchFamily="2" charset="-122"/>
                      </a:rPr>
                      <m:t>𝑖</m:t>
                    </m:r>
                    <m:r>
                      <a:rPr lang="en-US" altLang="zh-CN" sz="2000" b="0" i="1" smtClean="0">
                        <a:solidFill>
                          <a:prstClr val="black"/>
                        </a:solidFill>
                        <a:latin typeface="Cambria Math" panose="02040503050406030204" pitchFamily="18" charset="0"/>
                        <a:ea typeface="宋体" panose="02010600030101010101" pitchFamily="2" charset="-122"/>
                      </a:rPr>
                      <m:t>=1, 2, …, </m:t>
                    </m:r>
                    <m:r>
                      <a:rPr lang="en-US" altLang="zh-CN" sz="2000" b="0" i="1" smtClean="0">
                        <a:solidFill>
                          <a:prstClr val="black"/>
                        </a:solidFill>
                        <a:latin typeface="Cambria Math" panose="02040503050406030204" pitchFamily="18" charset="0"/>
                        <a:ea typeface="宋体" panose="02010600030101010101" pitchFamily="2" charset="-122"/>
                      </a:rPr>
                      <m:t>𝑁</m:t>
                    </m:r>
                  </m:oMath>
                </a14:m>
                <a:endParaRPr lang="en-US" altLang="zh-CN" sz="2000" b="0" dirty="0">
                  <a:solidFill>
                    <a:prstClr val="black"/>
                  </a:solidFill>
                  <a:latin typeface="Times New Roman" panose="02020603050405020304" pitchFamily="18" charset="0"/>
                  <a:ea typeface="宋体" panose="02010600030101010101" pitchFamily="2" charset="-122"/>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766835" y="1643281"/>
                <a:ext cx="10008695" cy="3442628"/>
              </a:xfrm>
              <a:prstGeom prst="rect">
                <a:avLst/>
              </a:prstGeom>
              <a:blipFill>
                <a:blip r:embed="rId8"/>
                <a:stretch>
                  <a:fillRect l="-548" t="-106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29736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84</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凸二次规划</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84014"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84015"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0" name="文本框 9"/>
              <p:cNvSpPr txBox="1"/>
              <p:nvPr/>
            </p:nvSpPr>
            <p:spPr>
              <a:xfrm>
                <a:off x="838840" y="1689583"/>
                <a:ext cx="10008695" cy="3612342"/>
              </a:xfrm>
              <a:prstGeom prst="rect">
                <a:avLst/>
              </a:prstGeom>
              <a:noFill/>
            </p:spPr>
            <p:txBody>
              <a:bodyPr wrap="square" rtlCol="0">
                <a:spAutoFit/>
              </a:bodyPr>
              <a:lstStyle/>
              <a:p>
                <a:pPr marL="342900" marR="0" lvl="0" indent="-342900" algn="l" defTabSz="1043056"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最大化</a:t>
                </a:r>
                <a14:m>
                  <m:oMath xmlns:m="http://schemas.openxmlformats.org/officeDocument/2006/math">
                    <m:f>
                      <m:f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ctrlPr>
                      </m:fPr>
                      <m:num>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2</m:t>
                        </m:r>
                      </m:num>
                      <m:den>
                        <m:d>
                          <m:dPr>
                            <m:begChr m:val="|"/>
                            <m:endChr m:val="|"/>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ctrlPr>
                          </m:dPr>
                          <m:e>
                            <m:d>
                              <m:dPr>
                                <m:begChr m:val="|"/>
                                <m:endChr m:val="|"/>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ctrlPr>
                              </m:d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𝑤</m:t>
                                </m:r>
                              </m:e>
                            </m:d>
                          </m:e>
                        </m:d>
                      </m:den>
                    </m:f>
                    <m:r>
                      <a:rPr kumimoji="0" lang="zh-CN" altLang="en-US" sz="2000" b="0" i="1" u="none" strike="noStrike" kern="12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mn-cs"/>
                      </a:rPr>
                      <m:t>相当于</m:t>
                    </m:r>
                  </m:oMath>
                </a14:m>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最小化</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||w||</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，为了计算方便，将公式转化成如下公式，它记为支持向量机的基本型：</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1043056" rtl="0" eaLnBrk="1" fontAlgn="auto" latinLnBrk="0" hangingPunct="1">
                  <a:lnSpc>
                    <a:spcPct val="100000"/>
                  </a:lnSpc>
                  <a:spcBef>
                    <a:spcPts val="180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a:t>
                </a:r>
                <a14:m>
                  <m:oMath xmlns:m="http://schemas.openxmlformats.org/officeDocument/2006/math">
                    <m:func>
                      <m:func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ctrlPr>
                      </m:funcPr>
                      <m:fName>
                        <m:limLow>
                          <m:limLow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ctrlPr>
                          </m:limLowPr>
                          <m:e>
                            <m:r>
                              <m:rPr>
                                <m:sty m:val="p"/>
                              </m:rP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min</m:t>
                            </m:r>
                          </m:e>
                          <m:lim>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𝑤</m:t>
                            </m:r>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 </m:t>
                            </m:r>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𝑏</m:t>
                            </m:r>
                          </m:lim>
                        </m:limLow>
                      </m:fName>
                      <m:e>
                        <m:f>
                          <m:f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ctrlPr>
                          </m:fPr>
                          <m:num>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1</m:t>
                            </m:r>
                          </m:num>
                          <m:den>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2</m:t>
                            </m:r>
                          </m:den>
                        </m:f>
                        <m:sSup>
                          <m:sSup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ctrlPr>
                          </m:sSupPr>
                          <m:e>
                            <m:d>
                              <m:dPr>
                                <m:begChr m:val="|"/>
                                <m:endChr m:val="|"/>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ctrlPr>
                              </m:dPr>
                              <m:e>
                                <m:d>
                                  <m:dPr>
                                    <m:begChr m:val="|"/>
                                    <m:endChr m:val="|"/>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ctrlPr>
                                  </m:d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𝑤</m:t>
                                    </m:r>
                                  </m:e>
                                </m:d>
                              </m:e>
                            </m:d>
                          </m:e>
                          <m:sup>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2</m:t>
                            </m:r>
                          </m:sup>
                        </m:sSup>
                      </m:e>
                    </m:func>
                  </m:oMath>
                </a14:m>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1043056" rtl="0" eaLnBrk="1" fontAlgn="auto" latinLnBrk="0" hangingPunct="1">
                  <a:lnSpc>
                    <a:spcPct val="100000"/>
                  </a:lnSpc>
                  <a:spcBef>
                    <a:spcPts val="180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a:t>
                </a:r>
                <a:r>
                  <a:rPr kumimoji="0" lang="en-US" altLang="zh-CN" sz="20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mn-cs"/>
                  </a:rPr>
                  <a:t>s.t.</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a:t>
                </a:r>
                <a14:m>
                  <m:oMath xmlns:m="http://schemas.openxmlformats.org/officeDocument/2006/math">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ctrlPr>
                      </m:sSub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𝑦</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𝑖</m:t>
                        </m:r>
                      </m:sub>
                    </m:sSub>
                    <m:d>
                      <m:d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ctrlPr>
                      </m:d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𝑤</m:t>
                        </m:r>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m:t>
                        </m:r>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ctrlPr>
                          </m:sSub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𝑥</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𝑖</m:t>
                            </m:r>
                          </m:sub>
                        </m:s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m:t>
                        </m:r>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𝑏</m:t>
                        </m:r>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 </m:t>
                        </m:r>
                      </m:e>
                    </m:d>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−1≥0, </m:t>
                    </m:r>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𝑖</m:t>
                    </m:r>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=1,2,..,</m:t>
                    </m:r>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𝑁</m:t>
                    </m:r>
                  </m:oMath>
                </a14:m>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342900" indent="-342900" defTabSz="1043056" eaLnBrk="1" fontAlgn="auto" hangingPunct="1">
                  <a:spcBef>
                    <a:spcPts val="1800"/>
                  </a:spcBef>
                  <a:spcAft>
                    <a:spcPts val="0"/>
                  </a:spcAft>
                  <a:buFont typeface="Arial" panose="020B0604020202020204" pitchFamily="34" charset="0"/>
                  <a:buChar char="•"/>
                  <a:defRPr/>
                </a:pPr>
                <a:r>
                  <a:rPr lang="zh-CN" altLang="en-US" sz="2000" dirty="0">
                    <a:solidFill>
                      <a:prstClr val="black"/>
                    </a:solidFill>
                    <a:latin typeface="Times New Roman" panose="02020603050405020304" pitchFamily="18" charset="0"/>
                  </a:rPr>
                  <a:t>这是一个凸二次规划（</a:t>
                </a:r>
                <a:r>
                  <a:rPr lang="en-US" altLang="zh-CN" sz="2000" dirty="0">
                    <a:solidFill>
                      <a:prstClr val="black"/>
                    </a:solidFill>
                    <a:latin typeface="Times New Roman" panose="02020603050405020304" pitchFamily="18" charset="0"/>
                  </a:rPr>
                  <a:t>convex quadratic programming</a:t>
                </a:r>
                <a:r>
                  <a:rPr lang="zh-CN" altLang="en-US" sz="2000" dirty="0">
                    <a:solidFill>
                      <a:prstClr val="black"/>
                    </a:solidFill>
                    <a:latin typeface="Times New Roman" panose="02020603050405020304" pitchFamily="18" charset="0"/>
                  </a:rPr>
                  <a:t>）问题。</a:t>
                </a:r>
                <a:endParaRPr lang="en-US" altLang="zh-CN" sz="2000" dirty="0">
                  <a:solidFill>
                    <a:prstClr val="black"/>
                  </a:solidFill>
                  <a:latin typeface="Times New Roman" panose="02020603050405020304" pitchFamily="18" charset="0"/>
                </a:endParaRPr>
              </a:p>
              <a:p>
                <a:pPr marL="0" marR="0" lvl="0" indent="0" algn="l" defTabSz="1043056"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a:t>
                </a: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342900" marR="0" lvl="0" indent="-342900" algn="l" defTabSz="104305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mc:Choice>
        <mc:Fallback xmlns="">
          <p:sp>
            <p:nvSpPr>
              <p:cNvPr id="10" name="文本框 9"/>
              <p:cNvSpPr txBox="1">
                <a:spLocks noRot="1" noChangeAspect="1" noMove="1" noResize="1" noEditPoints="1" noAdjustHandles="1" noChangeArrowheads="1" noChangeShapeType="1" noTextEdit="1"/>
              </p:cNvSpPr>
              <p:nvPr/>
            </p:nvSpPr>
            <p:spPr>
              <a:xfrm>
                <a:off x="838840" y="1689583"/>
                <a:ext cx="10008695" cy="3612342"/>
              </a:xfrm>
              <a:prstGeom prst="rect">
                <a:avLst/>
              </a:prstGeom>
              <a:blipFill>
                <a:blip r:embed="rId8"/>
                <a:stretch>
                  <a:fillRect l="-548" r="-54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9805655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85</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凸二次规划</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85036"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85037"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1" name="文本框 10"/>
              <p:cNvSpPr txBox="1"/>
              <p:nvPr/>
            </p:nvSpPr>
            <p:spPr>
              <a:xfrm>
                <a:off x="882203" y="1476375"/>
                <a:ext cx="10109343" cy="5241563"/>
              </a:xfrm>
              <a:prstGeom prst="rect">
                <a:avLst/>
              </a:prstGeom>
              <a:noFill/>
            </p:spPr>
            <p:txBody>
              <a:bodyPr wrap="square" rtlCol="0">
                <a:spAutoFit/>
              </a:bodyPr>
              <a:lstStyle/>
              <a:p>
                <a:pPr marL="342900" marR="0" lvl="0" indent="-342900" algn="l" defTabSz="1043056"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zh-CN" altLang="en-US" sz="2000" dirty="0">
                    <a:solidFill>
                      <a:prstClr val="black"/>
                    </a:solidFill>
                    <a:latin typeface="Times New Roman" panose="02020603050405020304" pitchFamily="18" charset="0"/>
                    <a:ea typeface="宋体" panose="02010600030101010101" pitchFamily="2" charset="-122"/>
                  </a:rPr>
                  <a:t>该基本型是一个凸二次规划问题，可以采用拉格朗日乘子法对其对偶问题求解，拉格朗日函数：</a:t>
                </a:r>
                <a:endParaRPr lang="en-US" altLang="zh-CN" sz="2000" dirty="0">
                  <a:solidFill>
                    <a:prstClr val="black"/>
                  </a:solidFill>
                  <a:latin typeface="Times New Roman" panose="02020603050405020304" pitchFamily="18" charset="0"/>
                  <a:ea typeface="宋体" panose="02010600030101010101" pitchFamily="2" charset="-122"/>
                </a:endParaRPr>
              </a:p>
              <a:p>
                <a:pPr marR="0" lvl="0" algn="l" defTabSz="1043056" rtl="0" eaLnBrk="1" fontAlgn="auto" latinLnBrk="0" hangingPunct="1">
                  <a:lnSpc>
                    <a:spcPct val="100000"/>
                  </a:lnSpc>
                  <a:spcBef>
                    <a:spcPts val="1800"/>
                  </a:spcBef>
                  <a:spcAft>
                    <a:spcPts val="0"/>
                  </a:spcAft>
                  <a:buClrTx/>
                  <a:buSzTx/>
                  <a:tabLst/>
                  <a:defRPr/>
                </a:pPr>
                <a:r>
                  <a:rPr lang="en-US" altLang="zh-CN" sz="2000" dirty="0">
                    <a:solidFill>
                      <a:prstClr val="black"/>
                    </a:solidFill>
                    <a:latin typeface="Times New Roman" panose="02020603050405020304" pitchFamily="18" charset="0"/>
                    <a:ea typeface="宋体" panose="02010600030101010101" pitchFamily="2" charset="-122"/>
                  </a:rPr>
                  <a:t>	</a:t>
                </a:r>
                <a14:m>
                  <m:oMath xmlns:m="http://schemas.openxmlformats.org/officeDocument/2006/math">
                    <m:r>
                      <a:rPr lang="en-US" altLang="zh-CN" sz="2000" b="0" i="1" smtClean="0">
                        <a:solidFill>
                          <a:prstClr val="black"/>
                        </a:solidFill>
                        <a:latin typeface="Cambria Math" panose="02040503050406030204" pitchFamily="18" charset="0"/>
                        <a:ea typeface="宋体" panose="02010600030101010101" pitchFamily="2" charset="-122"/>
                      </a:rPr>
                      <m:t>𝐿</m:t>
                    </m:r>
                    <m:d>
                      <m:dPr>
                        <m:ctrlPr>
                          <a:rPr lang="en-US" altLang="zh-CN" sz="2000" b="0" i="1" smtClean="0">
                            <a:solidFill>
                              <a:prstClr val="black"/>
                            </a:solidFill>
                            <a:latin typeface="Cambria Math" panose="02040503050406030204" pitchFamily="18" charset="0"/>
                            <a:ea typeface="宋体" panose="02010600030101010101" pitchFamily="2" charset="-122"/>
                          </a:rPr>
                        </m:ctrlPr>
                      </m:dPr>
                      <m:e>
                        <m:r>
                          <a:rPr lang="en-US" altLang="zh-CN" sz="2000" b="0" i="1" smtClean="0">
                            <a:solidFill>
                              <a:prstClr val="black"/>
                            </a:solidFill>
                            <a:latin typeface="Cambria Math" panose="02040503050406030204" pitchFamily="18" charset="0"/>
                            <a:ea typeface="宋体" panose="02010600030101010101" pitchFamily="2" charset="-122"/>
                          </a:rPr>
                          <m:t>𝑤</m:t>
                        </m:r>
                        <m:r>
                          <a:rPr lang="en-US" altLang="zh-CN" sz="2000" b="0" i="1" smtClean="0">
                            <a:solidFill>
                              <a:prstClr val="black"/>
                            </a:solidFill>
                            <a:latin typeface="Cambria Math" panose="02040503050406030204" pitchFamily="18" charset="0"/>
                            <a:ea typeface="宋体" panose="02010600030101010101" pitchFamily="2" charset="-122"/>
                          </a:rPr>
                          <m:t>, </m:t>
                        </m:r>
                        <m:r>
                          <a:rPr lang="en-US" altLang="zh-CN" sz="2000" b="0" i="1" smtClean="0">
                            <a:solidFill>
                              <a:prstClr val="black"/>
                            </a:solidFill>
                            <a:latin typeface="Cambria Math" panose="02040503050406030204" pitchFamily="18" charset="0"/>
                            <a:ea typeface="宋体" panose="02010600030101010101" pitchFamily="2" charset="-122"/>
                          </a:rPr>
                          <m:t>𝑏</m:t>
                        </m:r>
                        <m:r>
                          <a:rPr lang="en-US" altLang="zh-CN" sz="2000" b="0" i="1" smtClean="0">
                            <a:solidFill>
                              <a:prstClr val="black"/>
                            </a:solidFill>
                            <a:latin typeface="Cambria Math" panose="02040503050406030204" pitchFamily="18" charset="0"/>
                            <a:ea typeface="宋体" panose="02010600030101010101" pitchFamily="2" charset="-122"/>
                          </a:rPr>
                          <m:t>, </m:t>
                        </m:r>
                        <m:r>
                          <a:rPr lang="en-US" altLang="zh-CN" sz="2000" b="0" i="1" smtClean="0">
                            <a:solidFill>
                              <a:prstClr val="black"/>
                            </a:solidFill>
                            <a:latin typeface="Cambria Math" panose="02040503050406030204" pitchFamily="18" charset="0"/>
                            <a:ea typeface="宋体" panose="02010600030101010101" pitchFamily="2" charset="-122"/>
                          </a:rPr>
                          <m:t>𝛼</m:t>
                        </m:r>
                      </m:e>
                    </m:d>
                    <m:r>
                      <a:rPr lang="en-US" altLang="zh-CN" sz="2000" b="0" i="1" smtClean="0">
                        <a:solidFill>
                          <a:prstClr val="black"/>
                        </a:solidFill>
                        <a:latin typeface="Cambria Math" panose="02040503050406030204" pitchFamily="18" charset="0"/>
                        <a:ea typeface="宋体" panose="02010600030101010101" pitchFamily="2" charset="-122"/>
                      </a:rPr>
                      <m:t>=</m:t>
                    </m:r>
                    <m:f>
                      <m:fPr>
                        <m:ctrlPr>
                          <a:rPr lang="en-US" altLang="zh-CN" sz="2000" b="0" i="1" smtClean="0">
                            <a:solidFill>
                              <a:prstClr val="black"/>
                            </a:solidFill>
                            <a:latin typeface="Cambria Math" panose="02040503050406030204" pitchFamily="18" charset="0"/>
                            <a:ea typeface="宋体" panose="02010600030101010101" pitchFamily="2" charset="-122"/>
                          </a:rPr>
                        </m:ctrlPr>
                      </m:fPr>
                      <m:num>
                        <m:r>
                          <a:rPr lang="en-US" altLang="zh-CN" sz="2000" b="0" i="1" smtClean="0">
                            <a:solidFill>
                              <a:prstClr val="black"/>
                            </a:solidFill>
                            <a:latin typeface="Cambria Math" panose="02040503050406030204" pitchFamily="18" charset="0"/>
                            <a:ea typeface="宋体" panose="02010600030101010101" pitchFamily="2" charset="-122"/>
                          </a:rPr>
                          <m:t>1</m:t>
                        </m:r>
                      </m:num>
                      <m:den>
                        <m:r>
                          <a:rPr lang="en-US" altLang="zh-CN" sz="2000" b="0" i="1" smtClean="0">
                            <a:solidFill>
                              <a:prstClr val="black"/>
                            </a:solidFill>
                            <a:latin typeface="Cambria Math" panose="02040503050406030204" pitchFamily="18" charset="0"/>
                            <a:ea typeface="宋体" panose="02010600030101010101" pitchFamily="2" charset="-122"/>
                          </a:rPr>
                          <m:t>2</m:t>
                        </m:r>
                      </m:den>
                    </m:f>
                    <m:sSup>
                      <m:sSupPr>
                        <m:ctrlPr>
                          <a:rPr lang="en-US" altLang="zh-CN" sz="2000" b="0" i="1" smtClean="0">
                            <a:solidFill>
                              <a:prstClr val="black"/>
                            </a:solidFill>
                            <a:latin typeface="Cambria Math" panose="02040503050406030204" pitchFamily="18" charset="0"/>
                            <a:ea typeface="宋体" panose="02010600030101010101" pitchFamily="2" charset="-122"/>
                          </a:rPr>
                        </m:ctrlPr>
                      </m:sSupPr>
                      <m:e>
                        <m:d>
                          <m:dPr>
                            <m:begChr m:val="|"/>
                            <m:endChr m:val="|"/>
                            <m:ctrlPr>
                              <a:rPr lang="en-US" altLang="zh-CN" sz="2000" b="0" i="1" smtClean="0">
                                <a:solidFill>
                                  <a:prstClr val="black"/>
                                </a:solidFill>
                                <a:latin typeface="Cambria Math" panose="02040503050406030204" pitchFamily="18" charset="0"/>
                                <a:ea typeface="宋体" panose="02010600030101010101" pitchFamily="2" charset="-122"/>
                              </a:rPr>
                            </m:ctrlPr>
                          </m:dPr>
                          <m:e>
                            <m:d>
                              <m:dPr>
                                <m:begChr m:val="|"/>
                                <m:endChr m:val="|"/>
                                <m:ctrlPr>
                                  <a:rPr lang="en-US" altLang="zh-CN" sz="2000" b="0" i="1" smtClean="0">
                                    <a:solidFill>
                                      <a:prstClr val="black"/>
                                    </a:solidFill>
                                    <a:latin typeface="Cambria Math" panose="02040503050406030204" pitchFamily="18" charset="0"/>
                                    <a:ea typeface="宋体" panose="02010600030101010101" pitchFamily="2" charset="-122"/>
                                  </a:rPr>
                                </m:ctrlPr>
                              </m:dPr>
                              <m:e>
                                <m:r>
                                  <a:rPr lang="en-US" altLang="zh-CN" sz="2000" b="0" i="1" smtClean="0">
                                    <a:solidFill>
                                      <a:prstClr val="black"/>
                                    </a:solidFill>
                                    <a:latin typeface="Cambria Math" panose="02040503050406030204" pitchFamily="18" charset="0"/>
                                    <a:ea typeface="宋体" panose="02010600030101010101" pitchFamily="2" charset="-122"/>
                                  </a:rPr>
                                  <m:t>𝑤</m:t>
                                </m:r>
                              </m:e>
                            </m:d>
                          </m:e>
                        </m:d>
                      </m:e>
                      <m:sup>
                        <m:r>
                          <a:rPr lang="en-US" altLang="zh-CN" sz="2000" b="0" i="1" smtClean="0">
                            <a:solidFill>
                              <a:prstClr val="black"/>
                            </a:solidFill>
                            <a:latin typeface="Cambria Math" panose="02040503050406030204" pitchFamily="18" charset="0"/>
                            <a:ea typeface="宋体" panose="02010600030101010101" pitchFamily="2" charset="-122"/>
                          </a:rPr>
                          <m:t>2</m:t>
                        </m:r>
                      </m:sup>
                    </m:sSup>
                    <m:r>
                      <a:rPr lang="en-US" altLang="zh-CN" sz="2000" b="0" i="1" smtClean="0">
                        <a:solidFill>
                          <a:prstClr val="black"/>
                        </a:solidFill>
                        <a:latin typeface="Cambria Math" panose="02040503050406030204" pitchFamily="18" charset="0"/>
                        <a:ea typeface="宋体" panose="02010600030101010101" pitchFamily="2" charset="-122"/>
                      </a:rPr>
                      <m:t>+</m:t>
                    </m:r>
                    <m:nary>
                      <m:naryPr>
                        <m:chr m:val="∑"/>
                        <m:ctrlPr>
                          <a:rPr lang="en-US" altLang="zh-CN" sz="2000" b="0" i="1" smtClean="0">
                            <a:solidFill>
                              <a:prstClr val="black"/>
                            </a:solidFill>
                            <a:latin typeface="Cambria Math" panose="02040503050406030204" pitchFamily="18" charset="0"/>
                            <a:ea typeface="宋体" panose="02010600030101010101" pitchFamily="2" charset="-122"/>
                          </a:rPr>
                        </m:ctrlPr>
                      </m:naryPr>
                      <m:sub>
                        <m:r>
                          <a:rPr lang="en-US" altLang="zh-CN" sz="2000" b="0" i="1" smtClean="0">
                            <a:solidFill>
                              <a:prstClr val="black"/>
                            </a:solidFill>
                            <a:latin typeface="Cambria Math" panose="02040503050406030204" pitchFamily="18" charset="0"/>
                            <a:ea typeface="宋体" panose="02010600030101010101" pitchFamily="2" charset="-122"/>
                          </a:rPr>
                          <m:t>𝑖</m:t>
                        </m:r>
                        <m:r>
                          <a:rPr lang="en-US" altLang="zh-CN" sz="2000" b="0" i="1" smtClean="0">
                            <a:solidFill>
                              <a:prstClr val="black"/>
                            </a:solidFill>
                            <a:latin typeface="Cambria Math" panose="02040503050406030204" pitchFamily="18" charset="0"/>
                            <a:ea typeface="宋体" panose="02010600030101010101" pitchFamily="2" charset="-122"/>
                          </a:rPr>
                          <m:t>=1</m:t>
                        </m:r>
                      </m:sub>
                      <m:sup>
                        <m:r>
                          <a:rPr lang="en-US" altLang="zh-CN" sz="2000" b="0" i="1" smtClean="0">
                            <a:solidFill>
                              <a:prstClr val="black"/>
                            </a:solidFill>
                            <a:latin typeface="Cambria Math" panose="02040503050406030204" pitchFamily="18" charset="0"/>
                            <a:ea typeface="宋体" panose="02010600030101010101" pitchFamily="2" charset="-122"/>
                          </a:rPr>
                          <m:t>𝑚</m:t>
                        </m:r>
                      </m:sup>
                      <m:e>
                        <m:sSub>
                          <m:sSubPr>
                            <m:ctrlPr>
                              <a:rPr lang="en-US" altLang="zh-CN" sz="2000" b="0" i="1" smtClean="0">
                                <a:solidFill>
                                  <a:prstClr val="black"/>
                                </a:solidFill>
                                <a:latin typeface="Cambria Math" panose="02040503050406030204" pitchFamily="18" charset="0"/>
                                <a:ea typeface="宋体" panose="02010600030101010101" pitchFamily="2" charset="-122"/>
                              </a:rPr>
                            </m:ctrlPr>
                          </m:sSubPr>
                          <m:e>
                            <m:r>
                              <a:rPr lang="en-US" altLang="zh-CN" sz="2000" b="0" i="1" smtClean="0">
                                <a:solidFill>
                                  <a:prstClr val="black"/>
                                </a:solidFill>
                                <a:latin typeface="Cambria Math" panose="02040503050406030204" pitchFamily="18" charset="0"/>
                                <a:ea typeface="宋体" panose="02010600030101010101" pitchFamily="2" charset="-122"/>
                              </a:rPr>
                              <m:t>𝛼</m:t>
                            </m:r>
                          </m:e>
                          <m:sub>
                            <m:r>
                              <a:rPr lang="en-US" altLang="zh-CN" sz="2000" b="0" i="1" smtClean="0">
                                <a:solidFill>
                                  <a:prstClr val="black"/>
                                </a:solidFill>
                                <a:latin typeface="Cambria Math" panose="02040503050406030204" pitchFamily="18" charset="0"/>
                                <a:ea typeface="宋体" panose="02010600030101010101" pitchFamily="2" charset="-122"/>
                              </a:rPr>
                              <m:t>𝑖</m:t>
                            </m:r>
                          </m:sub>
                        </m:sSub>
                        <m:r>
                          <a:rPr lang="en-US" altLang="zh-CN" sz="2000" b="0" i="1" smtClean="0">
                            <a:solidFill>
                              <a:prstClr val="black"/>
                            </a:solidFill>
                            <a:latin typeface="Cambria Math" panose="02040503050406030204" pitchFamily="18" charset="0"/>
                            <a:ea typeface="宋体" panose="02010600030101010101" pitchFamily="2" charset="-122"/>
                          </a:rPr>
                          <m:t>(1−</m:t>
                        </m:r>
                        <m:sSub>
                          <m:sSubPr>
                            <m:ctrlPr>
                              <a:rPr lang="en-US" altLang="zh-CN" sz="2000" b="0" i="1" smtClean="0">
                                <a:solidFill>
                                  <a:prstClr val="black"/>
                                </a:solidFill>
                                <a:latin typeface="Cambria Math" panose="02040503050406030204" pitchFamily="18" charset="0"/>
                                <a:ea typeface="宋体" panose="02010600030101010101" pitchFamily="2" charset="-122"/>
                              </a:rPr>
                            </m:ctrlPr>
                          </m:sSubPr>
                          <m:e>
                            <m:r>
                              <a:rPr lang="en-US" altLang="zh-CN" sz="2000" b="0" i="1" smtClean="0">
                                <a:solidFill>
                                  <a:prstClr val="black"/>
                                </a:solidFill>
                                <a:latin typeface="Cambria Math" panose="02040503050406030204" pitchFamily="18" charset="0"/>
                                <a:ea typeface="宋体" panose="02010600030101010101" pitchFamily="2" charset="-122"/>
                              </a:rPr>
                              <m:t>𝑦</m:t>
                            </m:r>
                          </m:e>
                          <m:sub>
                            <m:r>
                              <a:rPr lang="en-US" altLang="zh-CN" sz="2000" b="0" i="1" smtClean="0">
                                <a:solidFill>
                                  <a:prstClr val="black"/>
                                </a:solidFill>
                                <a:latin typeface="Cambria Math" panose="02040503050406030204" pitchFamily="18" charset="0"/>
                                <a:ea typeface="宋体" panose="02010600030101010101" pitchFamily="2" charset="-122"/>
                              </a:rPr>
                              <m:t>𝑖</m:t>
                            </m:r>
                          </m:sub>
                        </m:sSub>
                        <m:d>
                          <m:dPr>
                            <m:ctrlPr>
                              <a:rPr lang="en-US" altLang="zh-CN" sz="2000" b="0" i="1" smtClean="0">
                                <a:solidFill>
                                  <a:prstClr val="black"/>
                                </a:solidFill>
                                <a:latin typeface="Cambria Math" panose="02040503050406030204" pitchFamily="18" charset="0"/>
                                <a:ea typeface="宋体" panose="02010600030101010101" pitchFamily="2" charset="-122"/>
                              </a:rPr>
                            </m:ctrlPr>
                          </m:dPr>
                          <m:e>
                            <m:sSup>
                              <m:sSupPr>
                                <m:ctrlPr>
                                  <a:rPr lang="en-US" altLang="zh-CN" sz="2000" b="0" i="1" smtClean="0">
                                    <a:solidFill>
                                      <a:prstClr val="black"/>
                                    </a:solidFill>
                                    <a:latin typeface="Cambria Math" panose="02040503050406030204" pitchFamily="18" charset="0"/>
                                    <a:ea typeface="宋体" panose="02010600030101010101" pitchFamily="2" charset="-122"/>
                                  </a:rPr>
                                </m:ctrlPr>
                              </m:sSupPr>
                              <m:e>
                                <m:r>
                                  <a:rPr lang="en-US" altLang="zh-CN" sz="2000" b="0" i="1" smtClean="0">
                                    <a:solidFill>
                                      <a:prstClr val="black"/>
                                    </a:solidFill>
                                    <a:latin typeface="Cambria Math" panose="02040503050406030204" pitchFamily="18" charset="0"/>
                                    <a:ea typeface="宋体" panose="02010600030101010101" pitchFamily="2" charset="-122"/>
                                  </a:rPr>
                                  <m:t>𝑤</m:t>
                                </m:r>
                              </m:e>
                              <m:sup>
                                <m:r>
                                  <a:rPr lang="en-US" altLang="zh-CN" sz="2000" b="0" i="1" smtClean="0">
                                    <a:solidFill>
                                      <a:prstClr val="black"/>
                                    </a:solidFill>
                                    <a:latin typeface="Cambria Math" panose="02040503050406030204" pitchFamily="18" charset="0"/>
                                    <a:ea typeface="宋体" panose="02010600030101010101" pitchFamily="2" charset="-122"/>
                                  </a:rPr>
                                  <m:t>𝑇</m:t>
                                </m:r>
                              </m:sup>
                            </m:sSup>
                            <m:sSub>
                              <m:sSubPr>
                                <m:ctrlPr>
                                  <a:rPr lang="en-US" altLang="zh-CN" sz="2000" b="0" i="1" smtClean="0">
                                    <a:solidFill>
                                      <a:prstClr val="black"/>
                                    </a:solidFill>
                                    <a:latin typeface="Cambria Math" panose="02040503050406030204" pitchFamily="18" charset="0"/>
                                    <a:ea typeface="宋体" panose="02010600030101010101" pitchFamily="2" charset="-122"/>
                                  </a:rPr>
                                </m:ctrlPr>
                              </m:sSubPr>
                              <m:e>
                                <m:r>
                                  <a:rPr lang="en-US" altLang="zh-CN" sz="2000" b="0" i="1" smtClean="0">
                                    <a:solidFill>
                                      <a:prstClr val="black"/>
                                    </a:solidFill>
                                    <a:latin typeface="Cambria Math" panose="02040503050406030204" pitchFamily="18" charset="0"/>
                                    <a:ea typeface="宋体" panose="02010600030101010101" pitchFamily="2" charset="-122"/>
                                  </a:rPr>
                                  <m:t>𝑥</m:t>
                                </m:r>
                              </m:e>
                              <m:sub>
                                <m:r>
                                  <a:rPr lang="en-US" altLang="zh-CN" sz="2000" b="0" i="1" smtClean="0">
                                    <a:solidFill>
                                      <a:prstClr val="black"/>
                                    </a:solidFill>
                                    <a:latin typeface="Cambria Math" panose="02040503050406030204" pitchFamily="18" charset="0"/>
                                    <a:ea typeface="宋体" panose="02010600030101010101" pitchFamily="2" charset="-122"/>
                                  </a:rPr>
                                  <m:t>𝑖</m:t>
                                </m:r>
                              </m:sub>
                            </m:sSub>
                            <m:r>
                              <a:rPr lang="en-US" altLang="zh-CN" sz="2000" b="0" i="1" smtClean="0">
                                <a:solidFill>
                                  <a:prstClr val="black"/>
                                </a:solidFill>
                                <a:latin typeface="Cambria Math" panose="02040503050406030204" pitchFamily="18" charset="0"/>
                                <a:ea typeface="宋体" panose="02010600030101010101" pitchFamily="2" charset="-122"/>
                              </a:rPr>
                              <m:t>+</m:t>
                            </m:r>
                            <m:r>
                              <a:rPr lang="en-US" altLang="zh-CN" sz="2000" b="0" i="1" smtClean="0">
                                <a:solidFill>
                                  <a:prstClr val="black"/>
                                </a:solidFill>
                                <a:latin typeface="Cambria Math" panose="02040503050406030204" pitchFamily="18" charset="0"/>
                                <a:ea typeface="宋体" panose="02010600030101010101" pitchFamily="2" charset="-122"/>
                              </a:rPr>
                              <m:t>𝑏</m:t>
                            </m:r>
                          </m:e>
                        </m:d>
                        <m:r>
                          <a:rPr lang="en-US" altLang="zh-CN" sz="2000" b="0" i="1" smtClean="0">
                            <a:solidFill>
                              <a:prstClr val="black"/>
                            </a:solidFill>
                            <a:latin typeface="Cambria Math" panose="02040503050406030204" pitchFamily="18" charset="0"/>
                            <a:ea typeface="宋体" panose="02010600030101010101" pitchFamily="2" charset="-122"/>
                          </a:rPr>
                          <m:t>)</m:t>
                        </m:r>
                      </m:e>
                    </m:nary>
                  </m:oMath>
                </a14:m>
                <a:endParaRPr lang="en-US" altLang="zh-CN" sz="2000" dirty="0">
                  <a:solidFill>
                    <a:prstClr val="black"/>
                  </a:solidFill>
                  <a:latin typeface="Times New Roman" panose="02020603050405020304" pitchFamily="18" charset="0"/>
                  <a:ea typeface="宋体" panose="02010600030101010101" pitchFamily="2" charset="-122"/>
                </a:endParaRPr>
              </a:p>
              <a:p>
                <a:pPr marL="342900" marR="0" lvl="0" indent="-342900" algn="l" defTabSz="1043056"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zh-CN" altLang="en-US" sz="2000" dirty="0">
                    <a:solidFill>
                      <a:prstClr val="black"/>
                    </a:solidFill>
                    <a:latin typeface="Times New Roman" panose="02020603050405020304" pitchFamily="18" charset="0"/>
                    <a:ea typeface="宋体" panose="02010600030101010101" pitchFamily="2" charset="-122"/>
                  </a:rPr>
                  <a:t>对</a:t>
                </a:r>
                <a:r>
                  <a:rPr lang="en-US" altLang="zh-CN" sz="2000" dirty="0">
                    <a:solidFill>
                      <a:prstClr val="black"/>
                    </a:solidFill>
                    <a:latin typeface="Times New Roman" panose="02020603050405020304" pitchFamily="18" charset="0"/>
                    <a:ea typeface="宋体" panose="02010600030101010101" pitchFamily="2" charset="-122"/>
                  </a:rPr>
                  <a:t>w, b</a:t>
                </a:r>
                <a:r>
                  <a:rPr lang="zh-CN" altLang="en-US" sz="2000" dirty="0">
                    <a:solidFill>
                      <a:prstClr val="black"/>
                    </a:solidFill>
                    <a:latin typeface="Times New Roman" panose="02020603050405020304" pitchFamily="18" charset="0"/>
                    <a:ea typeface="宋体" panose="02010600030101010101" pitchFamily="2" charset="-122"/>
                  </a:rPr>
                  <a:t>求导可得：</a:t>
                </a:r>
                <a:endParaRPr lang="en-US" altLang="zh-CN" sz="2000" dirty="0">
                  <a:solidFill>
                    <a:prstClr val="black"/>
                  </a:solidFill>
                  <a:latin typeface="Times New Roman" panose="02020603050405020304" pitchFamily="18" charset="0"/>
                  <a:ea typeface="宋体" panose="02010600030101010101" pitchFamily="2" charset="-122"/>
                </a:endParaRPr>
              </a:p>
              <a:p>
                <a:pPr marR="0" lvl="0" algn="l" defTabSz="1043056" rtl="0" eaLnBrk="1" fontAlgn="auto" latinLnBrk="0" hangingPunct="1">
                  <a:lnSpc>
                    <a:spcPct val="100000"/>
                  </a:lnSpc>
                  <a:spcBef>
                    <a:spcPts val="1800"/>
                  </a:spcBef>
                  <a:spcAft>
                    <a:spcPts val="0"/>
                  </a:spcAft>
                  <a:buClrTx/>
                  <a:buSzTx/>
                  <a:tabLst/>
                  <a:defRPr/>
                </a:pPr>
                <a:r>
                  <a:rPr lang="en-US" altLang="zh-CN" sz="2000" dirty="0">
                    <a:solidFill>
                      <a:prstClr val="black"/>
                    </a:solidFill>
                    <a:latin typeface="Times New Roman" panose="02020603050405020304" pitchFamily="18" charset="0"/>
                    <a:ea typeface="宋体" panose="02010600030101010101" pitchFamily="2" charset="-122"/>
                  </a:rPr>
                  <a:t>	</a:t>
                </a:r>
                <a14:m>
                  <m:oMath xmlns:m="http://schemas.openxmlformats.org/officeDocument/2006/math">
                    <m:d>
                      <m:dPr>
                        <m:begChr m:val="{"/>
                        <m:endChr m:val=""/>
                        <m:ctrlPr>
                          <a:rPr lang="en-US" altLang="zh-CN" sz="2000" b="0" i="1" smtClean="0">
                            <a:solidFill>
                              <a:prstClr val="black"/>
                            </a:solidFill>
                            <a:latin typeface="Cambria Math" panose="02040503050406030204" pitchFamily="18" charset="0"/>
                            <a:ea typeface="宋体" panose="02010600030101010101" pitchFamily="2" charset="-122"/>
                          </a:rPr>
                        </m:ctrlPr>
                      </m:dPr>
                      <m:e>
                        <m:eqArr>
                          <m:eqArrPr>
                            <m:ctrlPr>
                              <a:rPr lang="en-US" altLang="zh-CN" sz="2000" b="0" i="1" smtClean="0">
                                <a:solidFill>
                                  <a:prstClr val="black"/>
                                </a:solidFill>
                                <a:latin typeface="Cambria Math" panose="02040503050406030204" pitchFamily="18" charset="0"/>
                                <a:ea typeface="宋体" panose="02010600030101010101" pitchFamily="2" charset="-122"/>
                              </a:rPr>
                            </m:ctrlPr>
                          </m:eqArrPr>
                          <m:e>
                            <m:f>
                              <m:fPr>
                                <m:ctrlPr>
                                  <a:rPr lang="en-US" altLang="zh-CN" sz="2000" b="0" i="1" smtClean="0">
                                    <a:solidFill>
                                      <a:prstClr val="black"/>
                                    </a:solidFill>
                                    <a:latin typeface="Cambria Math" panose="02040503050406030204" pitchFamily="18" charset="0"/>
                                    <a:ea typeface="宋体" panose="02010600030101010101" pitchFamily="2" charset="-122"/>
                                  </a:rPr>
                                </m:ctrlPr>
                              </m:fPr>
                              <m:num>
                                <m:r>
                                  <a:rPr lang="en-US" altLang="zh-CN" sz="2000" b="0" i="1" smtClean="0">
                                    <a:solidFill>
                                      <a:prstClr val="black"/>
                                    </a:solidFill>
                                    <a:latin typeface="Cambria Math" panose="02040503050406030204" pitchFamily="18" charset="0"/>
                                    <a:ea typeface="宋体" panose="02010600030101010101" pitchFamily="2" charset="-122"/>
                                  </a:rPr>
                                  <m:t>𝜕</m:t>
                                </m:r>
                                <m:r>
                                  <a:rPr lang="en-US" altLang="zh-CN" sz="2000" b="0" i="1" smtClean="0">
                                    <a:solidFill>
                                      <a:prstClr val="black"/>
                                    </a:solidFill>
                                    <a:latin typeface="Cambria Math" panose="02040503050406030204" pitchFamily="18" charset="0"/>
                                    <a:ea typeface="宋体" panose="02010600030101010101" pitchFamily="2" charset="-122"/>
                                  </a:rPr>
                                  <m:t>𝐿</m:t>
                                </m:r>
                              </m:num>
                              <m:den>
                                <m:r>
                                  <a:rPr lang="en-US" altLang="zh-CN" sz="2000" b="0" i="1" smtClean="0">
                                    <a:solidFill>
                                      <a:prstClr val="black"/>
                                    </a:solidFill>
                                    <a:latin typeface="Cambria Math" panose="02040503050406030204" pitchFamily="18" charset="0"/>
                                    <a:ea typeface="宋体" panose="02010600030101010101" pitchFamily="2" charset="-122"/>
                                  </a:rPr>
                                  <m:t>𝜕</m:t>
                                </m:r>
                                <m:r>
                                  <a:rPr lang="en-US" altLang="zh-CN" sz="2000" b="0" i="1" smtClean="0">
                                    <a:solidFill>
                                      <a:prstClr val="black"/>
                                    </a:solidFill>
                                    <a:latin typeface="Cambria Math" panose="02040503050406030204" pitchFamily="18" charset="0"/>
                                    <a:ea typeface="宋体" panose="02010600030101010101" pitchFamily="2" charset="-122"/>
                                  </a:rPr>
                                  <m:t>𝑤</m:t>
                                </m:r>
                              </m:den>
                            </m:f>
                            <m:r>
                              <a:rPr lang="en-US" altLang="zh-CN" sz="2000" b="0" i="1" smtClean="0">
                                <a:solidFill>
                                  <a:prstClr val="black"/>
                                </a:solidFill>
                                <a:latin typeface="Cambria Math" panose="02040503050406030204" pitchFamily="18" charset="0"/>
                                <a:ea typeface="宋体" panose="02010600030101010101" pitchFamily="2" charset="-122"/>
                              </a:rPr>
                              <m:t>=</m:t>
                            </m:r>
                            <m:r>
                              <a:rPr lang="en-US" altLang="zh-CN" sz="2000" b="0" i="1" smtClean="0">
                                <a:solidFill>
                                  <a:prstClr val="black"/>
                                </a:solidFill>
                                <a:latin typeface="Cambria Math" panose="02040503050406030204" pitchFamily="18" charset="0"/>
                                <a:ea typeface="宋体" panose="02010600030101010101" pitchFamily="2" charset="-122"/>
                              </a:rPr>
                              <m:t>𝑤</m:t>
                            </m:r>
                            <m:r>
                              <a:rPr lang="en-US" altLang="zh-CN" sz="2000" b="0" i="1" smtClean="0">
                                <a:solidFill>
                                  <a:prstClr val="black"/>
                                </a:solidFill>
                                <a:latin typeface="Cambria Math" panose="02040503050406030204" pitchFamily="18" charset="0"/>
                                <a:ea typeface="宋体" panose="02010600030101010101" pitchFamily="2" charset="-122"/>
                              </a:rPr>
                              <m:t>−</m:t>
                            </m:r>
                            <m:nary>
                              <m:naryPr>
                                <m:chr m:val="∑"/>
                                <m:ctrlPr>
                                  <a:rPr lang="en-US" altLang="zh-CN" sz="2000" b="0" i="1" smtClean="0">
                                    <a:solidFill>
                                      <a:prstClr val="black"/>
                                    </a:solidFill>
                                    <a:latin typeface="Cambria Math" panose="02040503050406030204" pitchFamily="18" charset="0"/>
                                    <a:ea typeface="宋体" panose="02010600030101010101" pitchFamily="2" charset="-122"/>
                                  </a:rPr>
                                </m:ctrlPr>
                              </m:naryPr>
                              <m:sub>
                                <m:r>
                                  <a:rPr lang="en-US" altLang="zh-CN" sz="2000" b="0" i="1" smtClean="0">
                                    <a:solidFill>
                                      <a:prstClr val="black"/>
                                    </a:solidFill>
                                    <a:latin typeface="Cambria Math" panose="02040503050406030204" pitchFamily="18" charset="0"/>
                                    <a:ea typeface="宋体" panose="02010600030101010101" pitchFamily="2" charset="-122"/>
                                  </a:rPr>
                                  <m:t>𝑖</m:t>
                                </m:r>
                                <m:r>
                                  <a:rPr lang="en-US" altLang="zh-CN" sz="2000" b="0" i="1" smtClean="0">
                                    <a:solidFill>
                                      <a:prstClr val="black"/>
                                    </a:solidFill>
                                    <a:latin typeface="Cambria Math" panose="02040503050406030204" pitchFamily="18" charset="0"/>
                                    <a:ea typeface="宋体" panose="02010600030101010101" pitchFamily="2" charset="-122"/>
                                  </a:rPr>
                                  <m:t>=1</m:t>
                                </m:r>
                              </m:sub>
                              <m:sup>
                                <m:r>
                                  <a:rPr lang="en-US" altLang="zh-CN" sz="2000" b="0" i="1" smtClean="0">
                                    <a:solidFill>
                                      <a:prstClr val="black"/>
                                    </a:solidFill>
                                    <a:latin typeface="Cambria Math" panose="02040503050406030204" pitchFamily="18" charset="0"/>
                                    <a:ea typeface="宋体" panose="02010600030101010101" pitchFamily="2" charset="-122"/>
                                  </a:rPr>
                                  <m:t>𝑚</m:t>
                                </m:r>
                              </m:sup>
                              <m:e>
                                <m:sSub>
                                  <m:sSubPr>
                                    <m:ctrlPr>
                                      <a:rPr lang="en-US" altLang="zh-CN" sz="2000" b="0" i="1" smtClean="0">
                                        <a:solidFill>
                                          <a:prstClr val="black"/>
                                        </a:solidFill>
                                        <a:latin typeface="Cambria Math" panose="02040503050406030204" pitchFamily="18" charset="0"/>
                                        <a:ea typeface="宋体" panose="02010600030101010101" pitchFamily="2" charset="-122"/>
                                      </a:rPr>
                                    </m:ctrlPr>
                                  </m:sSubPr>
                                  <m:e>
                                    <m:r>
                                      <a:rPr lang="en-US" altLang="zh-CN" sz="2000" b="0" i="1" smtClean="0">
                                        <a:solidFill>
                                          <a:prstClr val="black"/>
                                        </a:solidFill>
                                        <a:latin typeface="Cambria Math" panose="02040503050406030204" pitchFamily="18" charset="0"/>
                                        <a:ea typeface="宋体" panose="02010600030101010101" pitchFamily="2" charset="-122"/>
                                      </a:rPr>
                                      <m:t>𝛼</m:t>
                                    </m:r>
                                  </m:e>
                                  <m:sub>
                                    <m:r>
                                      <a:rPr lang="en-US" altLang="zh-CN" sz="2000" b="0" i="1" smtClean="0">
                                        <a:solidFill>
                                          <a:prstClr val="black"/>
                                        </a:solidFill>
                                        <a:latin typeface="Cambria Math" panose="02040503050406030204" pitchFamily="18" charset="0"/>
                                        <a:ea typeface="宋体" panose="02010600030101010101" pitchFamily="2" charset="-122"/>
                                      </a:rPr>
                                      <m:t>𝑖</m:t>
                                    </m:r>
                                  </m:sub>
                                </m:sSub>
                                <m:sSub>
                                  <m:sSubPr>
                                    <m:ctrlPr>
                                      <a:rPr lang="en-US" altLang="zh-CN" sz="2000" b="0" i="1" smtClean="0">
                                        <a:solidFill>
                                          <a:prstClr val="black"/>
                                        </a:solidFill>
                                        <a:latin typeface="Cambria Math" panose="02040503050406030204" pitchFamily="18" charset="0"/>
                                        <a:ea typeface="宋体" panose="02010600030101010101" pitchFamily="2" charset="-122"/>
                                      </a:rPr>
                                    </m:ctrlPr>
                                  </m:sSubPr>
                                  <m:e>
                                    <m:r>
                                      <a:rPr lang="en-US" altLang="zh-CN" sz="2000" b="0" i="1" smtClean="0">
                                        <a:solidFill>
                                          <a:prstClr val="black"/>
                                        </a:solidFill>
                                        <a:latin typeface="Cambria Math" panose="02040503050406030204" pitchFamily="18" charset="0"/>
                                        <a:ea typeface="宋体" panose="02010600030101010101" pitchFamily="2" charset="-122"/>
                                      </a:rPr>
                                      <m:t>𝑦</m:t>
                                    </m:r>
                                  </m:e>
                                  <m:sub>
                                    <m:r>
                                      <a:rPr lang="en-US" altLang="zh-CN" sz="2000" b="0" i="1" smtClean="0">
                                        <a:solidFill>
                                          <a:prstClr val="black"/>
                                        </a:solidFill>
                                        <a:latin typeface="Cambria Math" panose="02040503050406030204" pitchFamily="18" charset="0"/>
                                        <a:ea typeface="宋体" panose="02010600030101010101" pitchFamily="2" charset="-122"/>
                                      </a:rPr>
                                      <m:t>𝑖</m:t>
                                    </m:r>
                                  </m:sub>
                                </m:sSub>
                                <m:sSub>
                                  <m:sSubPr>
                                    <m:ctrlPr>
                                      <a:rPr lang="en-US" altLang="zh-CN" sz="2000" b="0" i="1" smtClean="0">
                                        <a:solidFill>
                                          <a:prstClr val="black"/>
                                        </a:solidFill>
                                        <a:latin typeface="Cambria Math" panose="02040503050406030204" pitchFamily="18" charset="0"/>
                                        <a:ea typeface="宋体" panose="02010600030101010101" pitchFamily="2" charset="-122"/>
                                      </a:rPr>
                                    </m:ctrlPr>
                                  </m:sSubPr>
                                  <m:e>
                                    <m:r>
                                      <a:rPr lang="en-US" altLang="zh-CN" sz="2000" b="0" i="1" smtClean="0">
                                        <a:solidFill>
                                          <a:prstClr val="black"/>
                                        </a:solidFill>
                                        <a:latin typeface="Cambria Math" panose="02040503050406030204" pitchFamily="18" charset="0"/>
                                        <a:ea typeface="宋体" panose="02010600030101010101" pitchFamily="2" charset="-122"/>
                                      </a:rPr>
                                      <m:t>𝑥</m:t>
                                    </m:r>
                                  </m:e>
                                  <m:sub>
                                    <m:r>
                                      <a:rPr lang="en-US" altLang="zh-CN" sz="2000" b="0" i="1" smtClean="0">
                                        <a:solidFill>
                                          <a:prstClr val="black"/>
                                        </a:solidFill>
                                        <a:latin typeface="Cambria Math" panose="02040503050406030204" pitchFamily="18" charset="0"/>
                                        <a:ea typeface="宋体" panose="02010600030101010101" pitchFamily="2" charset="-122"/>
                                      </a:rPr>
                                      <m:t>𝑖</m:t>
                                    </m:r>
                                  </m:sub>
                                </m:sSub>
                              </m:e>
                            </m:nary>
                          </m:e>
                          <m:e>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𝐿</m:t>
                                </m:r>
                              </m:num>
                              <m:den>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𝑏</m:t>
                                </m:r>
                              </m:den>
                            </m:f>
                            <m:r>
                              <a:rPr lang="en-US" altLang="zh-CN" sz="2000" b="0" i="1" smtClean="0">
                                <a:latin typeface="Cambria Math" panose="02040503050406030204" pitchFamily="18" charset="0"/>
                              </a:rPr>
                              <m:t>=</m:t>
                            </m:r>
                            <m:nary>
                              <m:naryPr>
                                <m:chr m:val="∑"/>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𝑚</m:t>
                                </m:r>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𝛼</m:t>
                                    </m:r>
                                  </m:e>
                                  <m:sub>
                                    <m:r>
                                      <a:rPr lang="en-US" altLang="zh-CN" sz="2000" b="0" i="1" smtClean="0">
                                        <a:latin typeface="Cambria Math" panose="02040503050406030204" pitchFamily="18" charset="0"/>
                                      </a:rPr>
                                      <m:t>𝑖</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𝑖</m:t>
                                    </m:r>
                                  </m:sub>
                                </m:sSub>
                              </m:e>
                            </m:nary>
                          </m:e>
                        </m:eqArr>
                      </m:e>
                    </m:d>
                  </m:oMath>
                </a14:m>
                <a:endParaRPr lang="en-US" altLang="zh-CN" sz="2000" b="0" dirty="0">
                  <a:solidFill>
                    <a:prstClr val="black"/>
                  </a:solidFill>
                  <a:latin typeface="Times New Roman" panose="02020603050405020304" pitchFamily="18" charset="0"/>
                  <a:ea typeface="宋体" panose="02010600030101010101" pitchFamily="2" charset="-122"/>
                </a:endParaRPr>
              </a:p>
              <a:p>
                <a:pPr marL="342900" marR="0" lvl="0" indent="-342900" algn="l" defTabSz="1043056"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zh-CN" altLang="en-US" sz="2000" dirty="0">
                    <a:solidFill>
                      <a:prstClr val="black"/>
                    </a:solidFill>
                    <a:latin typeface="Times New Roman" panose="02020603050405020304" pitchFamily="18" charset="0"/>
                    <a:ea typeface="宋体" panose="02010600030101010101" pitchFamily="2" charset="-122"/>
                  </a:rPr>
                  <a:t>令其分别为</a:t>
                </a:r>
                <a:r>
                  <a:rPr lang="en-US" altLang="zh-CN" sz="2000" dirty="0">
                    <a:solidFill>
                      <a:prstClr val="black"/>
                    </a:solidFill>
                    <a:latin typeface="Times New Roman" panose="02020603050405020304" pitchFamily="18" charset="0"/>
                    <a:ea typeface="宋体" panose="02010600030101010101" pitchFamily="2" charset="-122"/>
                  </a:rPr>
                  <a:t>0</a:t>
                </a:r>
                <a:r>
                  <a:rPr lang="zh-CN" altLang="en-US" sz="2000" dirty="0">
                    <a:solidFill>
                      <a:prstClr val="black"/>
                    </a:solidFill>
                    <a:latin typeface="Times New Roman" panose="02020603050405020304" pitchFamily="18" charset="0"/>
                    <a:ea typeface="宋体" panose="02010600030101010101" pitchFamily="2" charset="-122"/>
                  </a:rPr>
                  <a:t>，可得：</a:t>
                </a:r>
                <a:endParaRPr lang="en-US" altLang="zh-CN" sz="2000" dirty="0">
                  <a:solidFill>
                    <a:prstClr val="black"/>
                  </a:solidFill>
                  <a:latin typeface="Times New Roman" panose="02020603050405020304" pitchFamily="18" charset="0"/>
                  <a:ea typeface="宋体" panose="02010600030101010101" pitchFamily="2" charset="-122"/>
                </a:endParaRPr>
              </a:p>
              <a:p>
                <a:pPr marR="0" lvl="0" algn="l" defTabSz="1043056" rtl="0" eaLnBrk="1" fontAlgn="auto" latinLnBrk="0" hangingPunct="1">
                  <a:lnSpc>
                    <a:spcPct val="100000"/>
                  </a:lnSpc>
                  <a:spcBef>
                    <a:spcPts val="1800"/>
                  </a:spcBef>
                  <a:spcAft>
                    <a:spcPts val="0"/>
                  </a:spcAft>
                  <a:buClrTx/>
                  <a:buSzTx/>
                  <a:tabLst/>
                  <a:defRPr/>
                </a:pPr>
                <a:r>
                  <a:rPr lang="en-US" altLang="zh-CN" sz="2000" b="0" dirty="0">
                    <a:solidFill>
                      <a:prstClr val="black"/>
                    </a:solidFill>
                    <a:latin typeface="Times New Roman" panose="02020603050405020304" pitchFamily="18" charset="0"/>
                    <a:ea typeface="宋体" panose="02010600030101010101" pitchFamily="2" charset="-122"/>
                  </a:rPr>
                  <a:t>	</a:t>
                </a:r>
                <a14:m>
                  <m:oMath xmlns:m="http://schemas.openxmlformats.org/officeDocument/2006/math">
                    <m:d>
                      <m:dPr>
                        <m:begChr m:val="{"/>
                        <m:endChr m:val=""/>
                        <m:ctrlPr>
                          <a:rPr lang="en-US" altLang="zh-CN" sz="2000" b="0" i="1" smtClean="0">
                            <a:solidFill>
                              <a:prstClr val="black"/>
                            </a:solidFill>
                            <a:latin typeface="Cambria Math" panose="02040503050406030204" pitchFamily="18" charset="0"/>
                            <a:ea typeface="宋体" panose="02010600030101010101" pitchFamily="2" charset="-122"/>
                          </a:rPr>
                        </m:ctrlPr>
                      </m:dPr>
                      <m:e>
                        <m:eqArr>
                          <m:eqArrPr>
                            <m:ctrlPr>
                              <a:rPr lang="en-US" altLang="zh-CN" sz="2000" b="0" i="1" smtClean="0">
                                <a:solidFill>
                                  <a:prstClr val="black"/>
                                </a:solidFill>
                                <a:latin typeface="Cambria Math" panose="02040503050406030204" pitchFamily="18" charset="0"/>
                                <a:ea typeface="宋体" panose="02010600030101010101" pitchFamily="2" charset="-122"/>
                              </a:rPr>
                            </m:ctrlPr>
                          </m:eqArrPr>
                          <m:e>
                            <m:r>
                              <a:rPr lang="en-US" altLang="zh-CN" sz="2000" b="0" i="1" smtClean="0">
                                <a:solidFill>
                                  <a:prstClr val="black"/>
                                </a:solidFill>
                                <a:latin typeface="Cambria Math" panose="02040503050406030204" pitchFamily="18" charset="0"/>
                                <a:ea typeface="宋体" panose="02010600030101010101" pitchFamily="2" charset="-122"/>
                              </a:rPr>
                              <m:t>𝑤</m:t>
                            </m:r>
                            <m:r>
                              <a:rPr lang="en-US" altLang="zh-CN" sz="2000" b="0" i="1" smtClean="0">
                                <a:solidFill>
                                  <a:prstClr val="black"/>
                                </a:solidFill>
                                <a:latin typeface="Cambria Math" panose="02040503050406030204" pitchFamily="18" charset="0"/>
                                <a:ea typeface="宋体" panose="02010600030101010101" pitchFamily="2" charset="-122"/>
                              </a:rPr>
                              <m:t>=</m:t>
                            </m:r>
                            <m:nary>
                              <m:naryPr>
                                <m:chr m:val="∑"/>
                                <m:ctrlPr>
                                  <a:rPr lang="en-US" altLang="zh-CN" sz="2000" b="0" i="1" smtClean="0">
                                    <a:solidFill>
                                      <a:prstClr val="black"/>
                                    </a:solidFill>
                                    <a:latin typeface="Cambria Math" panose="02040503050406030204" pitchFamily="18" charset="0"/>
                                    <a:ea typeface="宋体" panose="02010600030101010101" pitchFamily="2" charset="-122"/>
                                  </a:rPr>
                                </m:ctrlPr>
                              </m:naryPr>
                              <m:sub>
                                <m:r>
                                  <a:rPr lang="en-US" altLang="zh-CN" sz="2000" b="0" i="1" smtClean="0">
                                    <a:solidFill>
                                      <a:prstClr val="black"/>
                                    </a:solidFill>
                                    <a:latin typeface="Cambria Math" panose="02040503050406030204" pitchFamily="18" charset="0"/>
                                    <a:ea typeface="宋体" panose="02010600030101010101" pitchFamily="2" charset="-122"/>
                                  </a:rPr>
                                  <m:t>𝑖</m:t>
                                </m:r>
                                <m:r>
                                  <a:rPr lang="en-US" altLang="zh-CN" sz="2000" b="0" i="1" smtClean="0">
                                    <a:solidFill>
                                      <a:prstClr val="black"/>
                                    </a:solidFill>
                                    <a:latin typeface="Cambria Math" panose="02040503050406030204" pitchFamily="18" charset="0"/>
                                    <a:ea typeface="宋体" panose="02010600030101010101" pitchFamily="2" charset="-122"/>
                                  </a:rPr>
                                  <m:t>=1</m:t>
                                </m:r>
                              </m:sub>
                              <m:sup>
                                <m:r>
                                  <a:rPr lang="en-US" altLang="zh-CN" sz="2000" b="0" i="1" smtClean="0">
                                    <a:solidFill>
                                      <a:prstClr val="black"/>
                                    </a:solidFill>
                                    <a:latin typeface="Cambria Math" panose="02040503050406030204" pitchFamily="18" charset="0"/>
                                    <a:ea typeface="宋体" panose="02010600030101010101" pitchFamily="2" charset="-122"/>
                                  </a:rPr>
                                  <m:t>𝑚</m:t>
                                </m:r>
                              </m:sup>
                              <m:e>
                                <m:sSub>
                                  <m:sSubPr>
                                    <m:ctrlPr>
                                      <a:rPr lang="en-US" altLang="zh-CN" sz="2000" b="0" i="1" smtClean="0">
                                        <a:solidFill>
                                          <a:prstClr val="black"/>
                                        </a:solidFill>
                                        <a:latin typeface="Cambria Math" panose="02040503050406030204" pitchFamily="18" charset="0"/>
                                        <a:ea typeface="宋体" panose="02010600030101010101" pitchFamily="2" charset="-122"/>
                                      </a:rPr>
                                    </m:ctrlPr>
                                  </m:sSubPr>
                                  <m:e>
                                    <m:r>
                                      <a:rPr lang="en-US" altLang="zh-CN" sz="2000" b="0" i="1" smtClean="0">
                                        <a:solidFill>
                                          <a:prstClr val="black"/>
                                        </a:solidFill>
                                        <a:latin typeface="Cambria Math" panose="02040503050406030204" pitchFamily="18" charset="0"/>
                                        <a:ea typeface="宋体" panose="02010600030101010101" pitchFamily="2" charset="-122"/>
                                      </a:rPr>
                                      <m:t>𝛼</m:t>
                                    </m:r>
                                  </m:e>
                                  <m:sub>
                                    <m:r>
                                      <a:rPr lang="en-US" altLang="zh-CN" sz="2000" b="0" i="1" smtClean="0">
                                        <a:solidFill>
                                          <a:prstClr val="black"/>
                                        </a:solidFill>
                                        <a:latin typeface="Cambria Math" panose="02040503050406030204" pitchFamily="18" charset="0"/>
                                        <a:ea typeface="宋体" panose="02010600030101010101" pitchFamily="2" charset="-122"/>
                                      </a:rPr>
                                      <m:t>𝑖</m:t>
                                    </m:r>
                                  </m:sub>
                                </m:sSub>
                                <m:sSub>
                                  <m:sSubPr>
                                    <m:ctrlPr>
                                      <a:rPr lang="en-US" altLang="zh-CN" sz="2000" b="0" i="1" smtClean="0">
                                        <a:solidFill>
                                          <a:prstClr val="black"/>
                                        </a:solidFill>
                                        <a:latin typeface="Cambria Math" panose="02040503050406030204" pitchFamily="18" charset="0"/>
                                        <a:ea typeface="宋体" panose="02010600030101010101" pitchFamily="2" charset="-122"/>
                                      </a:rPr>
                                    </m:ctrlPr>
                                  </m:sSubPr>
                                  <m:e>
                                    <m:r>
                                      <a:rPr lang="en-US" altLang="zh-CN" sz="2000" b="0" i="1" smtClean="0">
                                        <a:solidFill>
                                          <a:prstClr val="black"/>
                                        </a:solidFill>
                                        <a:latin typeface="Cambria Math" panose="02040503050406030204" pitchFamily="18" charset="0"/>
                                        <a:ea typeface="宋体" panose="02010600030101010101" pitchFamily="2" charset="-122"/>
                                      </a:rPr>
                                      <m:t>𝑦</m:t>
                                    </m:r>
                                  </m:e>
                                  <m:sub>
                                    <m:r>
                                      <a:rPr lang="en-US" altLang="zh-CN" sz="2000" b="0" i="1" smtClean="0">
                                        <a:solidFill>
                                          <a:prstClr val="black"/>
                                        </a:solidFill>
                                        <a:latin typeface="Cambria Math" panose="02040503050406030204" pitchFamily="18" charset="0"/>
                                        <a:ea typeface="宋体" panose="02010600030101010101" pitchFamily="2" charset="-122"/>
                                      </a:rPr>
                                      <m:t>𝑖</m:t>
                                    </m:r>
                                  </m:sub>
                                </m:sSub>
                                <m:sSub>
                                  <m:sSubPr>
                                    <m:ctrlPr>
                                      <a:rPr lang="en-US" altLang="zh-CN" sz="2000" b="0" i="1" smtClean="0">
                                        <a:solidFill>
                                          <a:prstClr val="black"/>
                                        </a:solidFill>
                                        <a:latin typeface="Cambria Math" panose="02040503050406030204" pitchFamily="18" charset="0"/>
                                        <a:ea typeface="宋体" panose="02010600030101010101" pitchFamily="2" charset="-122"/>
                                      </a:rPr>
                                    </m:ctrlPr>
                                  </m:sSubPr>
                                  <m:e>
                                    <m:r>
                                      <a:rPr lang="en-US" altLang="zh-CN" sz="2000" b="0" i="1" smtClean="0">
                                        <a:solidFill>
                                          <a:prstClr val="black"/>
                                        </a:solidFill>
                                        <a:latin typeface="Cambria Math" panose="02040503050406030204" pitchFamily="18" charset="0"/>
                                        <a:ea typeface="宋体" panose="02010600030101010101" pitchFamily="2" charset="-122"/>
                                      </a:rPr>
                                      <m:t>𝑥</m:t>
                                    </m:r>
                                  </m:e>
                                  <m:sub>
                                    <m:r>
                                      <a:rPr lang="en-US" altLang="zh-CN" sz="2000" b="0" i="1" smtClean="0">
                                        <a:solidFill>
                                          <a:prstClr val="black"/>
                                        </a:solidFill>
                                        <a:latin typeface="Cambria Math" panose="02040503050406030204" pitchFamily="18" charset="0"/>
                                        <a:ea typeface="宋体" panose="02010600030101010101" pitchFamily="2" charset="-122"/>
                                      </a:rPr>
                                      <m:t>𝑖</m:t>
                                    </m:r>
                                  </m:sub>
                                </m:sSub>
                              </m:e>
                            </m:nary>
                          </m:e>
                          <m:e>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𝑚</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𝑖</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=0</m:t>
                                </m:r>
                              </m:e>
                            </m:nary>
                          </m:e>
                        </m:eqArr>
                      </m:e>
                    </m:d>
                  </m:oMath>
                </a14:m>
                <a:endParaRPr lang="en-US" altLang="zh-CN" sz="2000" b="0" dirty="0">
                  <a:solidFill>
                    <a:prstClr val="black"/>
                  </a:solidFill>
                  <a:latin typeface="Times New Roman" panose="02020603050405020304" pitchFamily="18" charset="0"/>
                  <a:ea typeface="宋体" panose="02010600030101010101" pitchFamily="2" charset="-122"/>
                </a:endParaRPr>
              </a:p>
              <a:p>
                <a:pPr marL="0" marR="0" lvl="0" indent="0" algn="l" defTabSz="1043056"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a:t>
                </a:r>
              </a:p>
            </p:txBody>
          </p:sp>
        </mc:Choice>
        <mc:Fallback xmlns="">
          <p:sp>
            <p:nvSpPr>
              <p:cNvPr id="11" name="文本框 10"/>
              <p:cNvSpPr txBox="1">
                <a:spLocks noRot="1" noChangeAspect="1" noMove="1" noResize="1" noEditPoints="1" noAdjustHandles="1" noChangeArrowheads="1" noChangeShapeType="1" noTextEdit="1"/>
              </p:cNvSpPr>
              <p:nvPr/>
            </p:nvSpPr>
            <p:spPr>
              <a:xfrm>
                <a:off x="882203" y="1476375"/>
                <a:ext cx="10109343" cy="5241563"/>
              </a:xfrm>
              <a:prstGeom prst="rect">
                <a:avLst/>
              </a:prstGeom>
              <a:blipFill>
                <a:blip r:embed="rId8"/>
                <a:stretch>
                  <a:fillRect l="-543" t="-5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9136126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86</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凸二次规划</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86060"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86061"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0" name="文本框 9"/>
              <p:cNvSpPr txBox="1"/>
              <p:nvPr/>
            </p:nvSpPr>
            <p:spPr>
              <a:xfrm>
                <a:off x="766835" y="1508081"/>
                <a:ext cx="10428215" cy="4674870"/>
              </a:xfrm>
              <a:prstGeom prst="rect">
                <a:avLst/>
              </a:prstGeom>
              <a:noFill/>
            </p:spPr>
            <p:txBody>
              <a:bodyPr wrap="square" rtlCol="0">
                <a:spAutoFit/>
              </a:bodyPr>
              <a:lstStyle/>
              <a:p>
                <a:pPr marL="342900" marR="0" lvl="0" indent="-342900" algn="l" defTabSz="1043056"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将其带入原拉格朗日函数，可得：</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lvl="0">
                  <a:spcBef>
                    <a:spcPts val="1800"/>
                  </a:spcBef>
                </a:pPr>
                <a:r>
                  <a:rPr lang="en-US" altLang="zh-CN" sz="2000" dirty="0">
                    <a:solidFill>
                      <a:prstClr val="black"/>
                    </a:solidFill>
                    <a:latin typeface="Times New Roman" panose="02020603050405020304" pitchFamily="18" charset="0"/>
                    <a:ea typeface="宋体" panose="02010600030101010101" pitchFamily="2" charset="-122"/>
                  </a:rPr>
                  <a:t>	</a:t>
                </a:r>
                <a14:m>
                  <m:oMath xmlns:m="http://schemas.openxmlformats.org/officeDocument/2006/math">
                    <m:r>
                      <a:rPr lang="en-US" altLang="zh-CN" sz="2000" i="1">
                        <a:solidFill>
                          <a:prstClr val="black"/>
                        </a:solidFill>
                        <a:latin typeface="Cambria Math" panose="02040503050406030204" pitchFamily="18" charset="0"/>
                      </a:rPr>
                      <m:t>𝐿</m:t>
                    </m:r>
                    <m:d>
                      <m:dPr>
                        <m:ctrlPr>
                          <a:rPr lang="en-US" altLang="zh-CN" sz="2000" i="1">
                            <a:solidFill>
                              <a:prstClr val="black"/>
                            </a:solidFill>
                            <a:latin typeface="Cambria Math" panose="02040503050406030204" pitchFamily="18" charset="0"/>
                          </a:rPr>
                        </m:ctrlPr>
                      </m:dPr>
                      <m:e>
                        <m:r>
                          <a:rPr lang="en-US" altLang="zh-CN" sz="2000" i="1">
                            <a:solidFill>
                              <a:prstClr val="black"/>
                            </a:solidFill>
                            <a:latin typeface="Cambria Math" panose="02040503050406030204" pitchFamily="18" charset="0"/>
                          </a:rPr>
                          <m:t>𝑤</m:t>
                        </m:r>
                        <m:r>
                          <a:rPr lang="en-US" altLang="zh-CN" sz="2000" i="1">
                            <a:solidFill>
                              <a:prstClr val="black"/>
                            </a:solidFill>
                            <a:latin typeface="Cambria Math" panose="02040503050406030204" pitchFamily="18" charset="0"/>
                          </a:rPr>
                          <m:t>, </m:t>
                        </m:r>
                        <m:r>
                          <a:rPr lang="en-US" altLang="zh-CN" sz="2000" i="1">
                            <a:solidFill>
                              <a:prstClr val="black"/>
                            </a:solidFill>
                            <a:latin typeface="Cambria Math" panose="02040503050406030204" pitchFamily="18" charset="0"/>
                          </a:rPr>
                          <m:t>𝑏</m:t>
                        </m:r>
                        <m:r>
                          <a:rPr lang="en-US" altLang="zh-CN" sz="2000" i="1">
                            <a:solidFill>
                              <a:prstClr val="black"/>
                            </a:solidFill>
                            <a:latin typeface="Cambria Math" panose="02040503050406030204" pitchFamily="18" charset="0"/>
                          </a:rPr>
                          <m:t>, </m:t>
                        </m:r>
                        <m:r>
                          <a:rPr lang="en-US" altLang="zh-CN" sz="2000" i="1">
                            <a:solidFill>
                              <a:prstClr val="black"/>
                            </a:solidFill>
                            <a:latin typeface="Cambria Math" panose="02040503050406030204" pitchFamily="18" charset="0"/>
                          </a:rPr>
                          <m:t>𝛼</m:t>
                        </m:r>
                      </m:e>
                    </m:d>
                    <m:r>
                      <a:rPr lang="en-US" altLang="zh-CN" sz="2000" i="1">
                        <a:solidFill>
                          <a:prstClr val="black"/>
                        </a:solidFill>
                        <a:latin typeface="Cambria Math" panose="02040503050406030204" pitchFamily="18" charset="0"/>
                      </a:rPr>
                      <m:t>=</m:t>
                    </m:r>
                    <m:nary>
                      <m:naryPr>
                        <m:chr m:val="∑"/>
                        <m:ctrlPr>
                          <a:rPr lang="en-US" altLang="zh-CN" sz="2000" i="1">
                            <a:solidFill>
                              <a:prstClr val="black"/>
                            </a:solidFill>
                            <a:latin typeface="Cambria Math" panose="02040503050406030204" pitchFamily="18" charset="0"/>
                          </a:rPr>
                        </m:ctrlPr>
                      </m:naryPr>
                      <m:sub>
                        <m:r>
                          <a:rPr lang="en-US" altLang="zh-CN" sz="2000" i="1">
                            <a:solidFill>
                              <a:prstClr val="black"/>
                            </a:solidFill>
                            <a:latin typeface="Cambria Math" panose="02040503050406030204" pitchFamily="18" charset="0"/>
                          </a:rPr>
                          <m:t>𝑖</m:t>
                        </m:r>
                        <m:r>
                          <a:rPr lang="en-US" altLang="zh-CN" sz="2000" i="1">
                            <a:solidFill>
                              <a:prstClr val="black"/>
                            </a:solidFill>
                            <a:latin typeface="Cambria Math" panose="02040503050406030204" pitchFamily="18" charset="0"/>
                          </a:rPr>
                          <m:t>=1</m:t>
                        </m:r>
                      </m:sub>
                      <m:sup>
                        <m:r>
                          <a:rPr lang="en-US" altLang="zh-CN" sz="2000" i="1">
                            <a:solidFill>
                              <a:prstClr val="black"/>
                            </a:solidFill>
                            <a:latin typeface="Cambria Math" panose="02040503050406030204" pitchFamily="18" charset="0"/>
                          </a:rPr>
                          <m:t>𝑚</m:t>
                        </m:r>
                      </m:sup>
                      <m:e>
                        <m:sSub>
                          <m:sSubPr>
                            <m:ctrlPr>
                              <a:rPr lang="en-US" altLang="zh-CN" sz="2000" i="1">
                                <a:solidFill>
                                  <a:prstClr val="black"/>
                                </a:solidFill>
                                <a:latin typeface="Cambria Math" panose="02040503050406030204" pitchFamily="18" charset="0"/>
                              </a:rPr>
                            </m:ctrlPr>
                          </m:sSubPr>
                          <m:e>
                            <m:r>
                              <a:rPr lang="en-US" altLang="zh-CN" sz="2000" i="1">
                                <a:solidFill>
                                  <a:prstClr val="black"/>
                                </a:solidFill>
                                <a:latin typeface="Cambria Math" panose="02040503050406030204" pitchFamily="18" charset="0"/>
                              </a:rPr>
                              <m:t>𝛼</m:t>
                            </m:r>
                          </m:e>
                          <m:sub>
                            <m:r>
                              <a:rPr lang="en-US" altLang="zh-CN" sz="2000" i="1">
                                <a:solidFill>
                                  <a:prstClr val="black"/>
                                </a:solidFill>
                                <a:latin typeface="Cambria Math" panose="02040503050406030204" pitchFamily="18" charset="0"/>
                              </a:rPr>
                              <m:t>𝑖</m:t>
                            </m:r>
                          </m:sub>
                        </m:sSub>
                      </m:e>
                    </m:nary>
                    <m:r>
                      <a:rPr lang="en-US" altLang="zh-CN" sz="2000" i="1">
                        <a:solidFill>
                          <a:prstClr val="black"/>
                        </a:solidFill>
                        <a:latin typeface="Cambria Math" panose="02040503050406030204" pitchFamily="18" charset="0"/>
                      </a:rPr>
                      <m:t>−</m:t>
                    </m:r>
                    <m:f>
                      <m:fPr>
                        <m:ctrlPr>
                          <a:rPr lang="en-US" altLang="zh-CN" sz="2000" i="1">
                            <a:solidFill>
                              <a:prstClr val="black"/>
                            </a:solidFill>
                            <a:latin typeface="Cambria Math" panose="02040503050406030204" pitchFamily="18" charset="0"/>
                          </a:rPr>
                        </m:ctrlPr>
                      </m:fPr>
                      <m:num>
                        <m:r>
                          <a:rPr lang="en-US" altLang="zh-CN" sz="2000" i="1">
                            <a:solidFill>
                              <a:prstClr val="black"/>
                            </a:solidFill>
                            <a:latin typeface="Cambria Math" panose="02040503050406030204" pitchFamily="18" charset="0"/>
                          </a:rPr>
                          <m:t>1</m:t>
                        </m:r>
                      </m:num>
                      <m:den>
                        <m:r>
                          <a:rPr lang="en-US" altLang="zh-CN" sz="2000" i="1">
                            <a:solidFill>
                              <a:prstClr val="black"/>
                            </a:solidFill>
                            <a:latin typeface="Cambria Math" panose="02040503050406030204" pitchFamily="18" charset="0"/>
                          </a:rPr>
                          <m:t>2</m:t>
                        </m:r>
                      </m:den>
                    </m:f>
                    <m:nary>
                      <m:naryPr>
                        <m:chr m:val="∑"/>
                        <m:ctrlPr>
                          <a:rPr lang="en-US" altLang="zh-CN" sz="2000" i="1">
                            <a:solidFill>
                              <a:prstClr val="black"/>
                            </a:solidFill>
                            <a:latin typeface="Cambria Math" panose="02040503050406030204" pitchFamily="18" charset="0"/>
                          </a:rPr>
                        </m:ctrlPr>
                      </m:naryPr>
                      <m:sub>
                        <m:r>
                          <a:rPr lang="en-US" altLang="zh-CN" sz="2000" i="1">
                            <a:solidFill>
                              <a:prstClr val="black"/>
                            </a:solidFill>
                            <a:latin typeface="Cambria Math" panose="02040503050406030204" pitchFamily="18" charset="0"/>
                          </a:rPr>
                          <m:t>𝑖</m:t>
                        </m:r>
                        <m:r>
                          <a:rPr lang="en-US" altLang="zh-CN" sz="2000" i="1">
                            <a:solidFill>
                              <a:prstClr val="black"/>
                            </a:solidFill>
                            <a:latin typeface="Cambria Math" panose="02040503050406030204" pitchFamily="18" charset="0"/>
                          </a:rPr>
                          <m:t>=1</m:t>
                        </m:r>
                      </m:sub>
                      <m:sup>
                        <m:r>
                          <a:rPr lang="en-US" altLang="zh-CN" sz="2000" i="1">
                            <a:solidFill>
                              <a:prstClr val="black"/>
                            </a:solidFill>
                            <a:latin typeface="Cambria Math" panose="02040503050406030204" pitchFamily="18" charset="0"/>
                          </a:rPr>
                          <m:t>𝑚</m:t>
                        </m:r>
                      </m:sup>
                      <m:e>
                        <m:nary>
                          <m:naryPr>
                            <m:chr m:val="∑"/>
                            <m:ctrlPr>
                              <a:rPr lang="en-US" altLang="zh-CN" sz="2000" i="1">
                                <a:solidFill>
                                  <a:prstClr val="black"/>
                                </a:solidFill>
                                <a:latin typeface="Cambria Math" panose="02040503050406030204" pitchFamily="18" charset="0"/>
                              </a:rPr>
                            </m:ctrlPr>
                          </m:naryPr>
                          <m:sub>
                            <m:r>
                              <a:rPr lang="en-US" altLang="zh-CN" sz="2000" i="1">
                                <a:solidFill>
                                  <a:prstClr val="black"/>
                                </a:solidFill>
                                <a:latin typeface="Cambria Math" panose="02040503050406030204" pitchFamily="18" charset="0"/>
                              </a:rPr>
                              <m:t>𝑗</m:t>
                            </m:r>
                            <m:r>
                              <a:rPr lang="en-US" altLang="zh-CN" sz="2000" i="1">
                                <a:solidFill>
                                  <a:prstClr val="black"/>
                                </a:solidFill>
                                <a:latin typeface="Cambria Math" panose="02040503050406030204" pitchFamily="18" charset="0"/>
                              </a:rPr>
                              <m:t>=1</m:t>
                            </m:r>
                          </m:sub>
                          <m:sup>
                            <m:r>
                              <a:rPr lang="en-US" altLang="zh-CN" sz="2000" i="1">
                                <a:solidFill>
                                  <a:prstClr val="black"/>
                                </a:solidFill>
                                <a:latin typeface="Cambria Math" panose="02040503050406030204" pitchFamily="18" charset="0"/>
                              </a:rPr>
                              <m:t>𝑚</m:t>
                            </m:r>
                          </m:sup>
                          <m:e>
                            <m:sSub>
                              <m:sSubPr>
                                <m:ctrlPr>
                                  <a:rPr lang="en-US" altLang="zh-CN" sz="2000" i="1">
                                    <a:solidFill>
                                      <a:prstClr val="black"/>
                                    </a:solidFill>
                                    <a:latin typeface="Cambria Math" panose="02040503050406030204" pitchFamily="18" charset="0"/>
                                  </a:rPr>
                                </m:ctrlPr>
                              </m:sSubPr>
                              <m:e>
                                <m:r>
                                  <a:rPr lang="en-US" altLang="zh-CN" sz="2000" i="1">
                                    <a:solidFill>
                                      <a:prstClr val="black"/>
                                    </a:solidFill>
                                    <a:latin typeface="Cambria Math" panose="02040503050406030204" pitchFamily="18" charset="0"/>
                                  </a:rPr>
                                  <m:t>𝛼</m:t>
                                </m:r>
                              </m:e>
                              <m:sub>
                                <m:r>
                                  <a:rPr lang="en-US" altLang="zh-CN" sz="2000" i="1">
                                    <a:solidFill>
                                      <a:prstClr val="black"/>
                                    </a:solidFill>
                                    <a:latin typeface="Cambria Math" panose="02040503050406030204" pitchFamily="18" charset="0"/>
                                  </a:rPr>
                                  <m:t>𝑖</m:t>
                                </m:r>
                              </m:sub>
                            </m:sSub>
                            <m:sSub>
                              <m:sSubPr>
                                <m:ctrlPr>
                                  <a:rPr lang="en-US" altLang="zh-CN" sz="2000" i="1">
                                    <a:solidFill>
                                      <a:prstClr val="black"/>
                                    </a:solidFill>
                                    <a:latin typeface="Cambria Math" panose="02040503050406030204" pitchFamily="18" charset="0"/>
                                  </a:rPr>
                                </m:ctrlPr>
                              </m:sSubPr>
                              <m:e>
                                <m:r>
                                  <a:rPr lang="en-US" altLang="zh-CN" sz="2000" i="1">
                                    <a:solidFill>
                                      <a:prstClr val="black"/>
                                    </a:solidFill>
                                    <a:latin typeface="Cambria Math" panose="02040503050406030204" pitchFamily="18" charset="0"/>
                                  </a:rPr>
                                  <m:t>𝛼</m:t>
                                </m:r>
                              </m:e>
                              <m:sub>
                                <m:r>
                                  <a:rPr lang="en-US" altLang="zh-CN" sz="2000" i="1">
                                    <a:solidFill>
                                      <a:prstClr val="black"/>
                                    </a:solidFill>
                                    <a:latin typeface="Cambria Math" panose="02040503050406030204" pitchFamily="18" charset="0"/>
                                  </a:rPr>
                                  <m:t>𝑗</m:t>
                                </m:r>
                              </m:sub>
                            </m:sSub>
                            <m:sSub>
                              <m:sSubPr>
                                <m:ctrlPr>
                                  <a:rPr lang="en-US" altLang="zh-CN" sz="2000" i="1">
                                    <a:solidFill>
                                      <a:prstClr val="black"/>
                                    </a:solidFill>
                                    <a:latin typeface="Cambria Math" panose="02040503050406030204" pitchFamily="18" charset="0"/>
                                  </a:rPr>
                                </m:ctrlPr>
                              </m:sSubPr>
                              <m:e>
                                <m:r>
                                  <a:rPr lang="en-US" altLang="zh-CN" sz="2000" i="1">
                                    <a:solidFill>
                                      <a:prstClr val="black"/>
                                    </a:solidFill>
                                    <a:latin typeface="Cambria Math" panose="02040503050406030204" pitchFamily="18" charset="0"/>
                                  </a:rPr>
                                  <m:t>𝑦</m:t>
                                </m:r>
                              </m:e>
                              <m:sub>
                                <m:r>
                                  <a:rPr lang="en-US" altLang="zh-CN" sz="2000" i="1">
                                    <a:solidFill>
                                      <a:prstClr val="black"/>
                                    </a:solidFill>
                                    <a:latin typeface="Cambria Math" panose="02040503050406030204" pitchFamily="18" charset="0"/>
                                  </a:rPr>
                                  <m:t>𝑖</m:t>
                                </m:r>
                              </m:sub>
                            </m:sSub>
                            <m:sSub>
                              <m:sSubPr>
                                <m:ctrlPr>
                                  <a:rPr lang="en-US" altLang="zh-CN" sz="2000" i="1">
                                    <a:solidFill>
                                      <a:prstClr val="black"/>
                                    </a:solidFill>
                                    <a:latin typeface="Cambria Math" panose="02040503050406030204" pitchFamily="18" charset="0"/>
                                  </a:rPr>
                                </m:ctrlPr>
                              </m:sSubPr>
                              <m:e>
                                <m:r>
                                  <a:rPr lang="en-US" altLang="zh-CN" sz="2000" i="1">
                                    <a:solidFill>
                                      <a:prstClr val="black"/>
                                    </a:solidFill>
                                    <a:latin typeface="Cambria Math" panose="02040503050406030204" pitchFamily="18" charset="0"/>
                                  </a:rPr>
                                  <m:t>𝑦</m:t>
                                </m:r>
                              </m:e>
                              <m:sub>
                                <m:r>
                                  <a:rPr lang="en-US" altLang="zh-CN" sz="2000" i="1">
                                    <a:solidFill>
                                      <a:prstClr val="black"/>
                                    </a:solidFill>
                                    <a:latin typeface="Cambria Math" panose="02040503050406030204" pitchFamily="18" charset="0"/>
                                  </a:rPr>
                                  <m:t>𝑗</m:t>
                                </m:r>
                              </m:sub>
                            </m:sSub>
                            <m:sSub>
                              <m:sSubPr>
                                <m:ctrlPr>
                                  <a:rPr lang="en-US" altLang="zh-CN" sz="2000" i="1">
                                    <a:solidFill>
                                      <a:prstClr val="black"/>
                                    </a:solidFill>
                                    <a:latin typeface="Cambria Math" panose="02040503050406030204" pitchFamily="18" charset="0"/>
                                  </a:rPr>
                                </m:ctrlPr>
                              </m:sSubPr>
                              <m:e>
                                <m:r>
                                  <a:rPr lang="en-US" altLang="zh-CN" sz="2000" i="1">
                                    <a:solidFill>
                                      <a:prstClr val="black"/>
                                    </a:solidFill>
                                    <a:latin typeface="Cambria Math" panose="02040503050406030204" pitchFamily="18" charset="0"/>
                                  </a:rPr>
                                  <m:t>𝑥</m:t>
                                </m:r>
                              </m:e>
                              <m:sub>
                                <m:r>
                                  <a:rPr lang="en-US" altLang="zh-CN" sz="2000" i="1">
                                    <a:solidFill>
                                      <a:prstClr val="black"/>
                                    </a:solidFill>
                                    <a:latin typeface="Cambria Math" panose="02040503050406030204" pitchFamily="18" charset="0"/>
                                  </a:rPr>
                                  <m:t>𝑖</m:t>
                                </m:r>
                              </m:sub>
                            </m:sSub>
                            <m:sSub>
                              <m:sSubPr>
                                <m:ctrlPr>
                                  <a:rPr lang="en-US" altLang="zh-CN" sz="2000" i="1">
                                    <a:solidFill>
                                      <a:prstClr val="black"/>
                                    </a:solidFill>
                                    <a:latin typeface="Cambria Math" panose="02040503050406030204" pitchFamily="18" charset="0"/>
                                  </a:rPr>
                                </m:ctrlPr>
                              </m:sSubPr>
                              <m:e>
                                <m:r>
                                  <a:rPr lang="en-US" altLang="zh-CN" sz="2000" i="1">
                                    <a:solidFill>
                                      <a:prstClr val="black"/>
                                    </a:solidFill>
                                    <a:latin typeface="Cambria Math" panose="02040503050406030204" pitchFamily="18" charset="0"/>
                                  </a:rPr>
                                  <m:t>𝑥</m:t>
                                </m:r>
                              </m:e>
                              <m:sub>
                                <m:r>
                                  <a:rPr lang="en-US" altLang="zh-CN" sz="2000" i="1">
                                    <a:solidFill>
                                      <a:prstClr val="black"/>
                                    </a:solidFill>
                                    <a:latin typeface="Cambria Math" panose="02040503050406030204" pitchFamily="18" charset="0"/>
                                  </a:rPr>
                                  <m:t>𝑗</m:t>
                                </m:r>
                              </m:sub>
                            </m:sSub>
                          </m:e>
                        </m:nary>
                      </m:e>
                    </m:nary>
                  </m:oMath>
                </a14:m>
                <a:endParaRPr lang="en-US" altLang="zh-CN" sz="2000" dirty="0">
                  <a:solidFill>
                    <a:prstClr val="black"/>
                  </a:solidFill>
                  <a:latin typeface="Times New Roman" panose="02020603050405020304" pitchFamily="18" charset="0"/>
                  <a:ea typeface="宋体" panose="02010600030101010101" pitchFamily="2" charset="-122"/>
                </a:endParaRPr>
              </a:p>
              <a:p>
                <a:pPr lvl="0">
                  <a:spcBef>
                    <a:spcPts val="1800"/>
                  </a:spcBef>
                </a:pPr>
                <a:r>
                  <a:rPr lang="en-US" altLang="zh-CN" sz="2000" dirty="0">
                    <a:solidFill>
                      <a:prstClr val="black"/>
                    </a:solidFill>
                    <a:latin typeface="Times New Roman" panose="02020603050405020304" pitchFamily="18" charset="0"/>
                    <a:ea typeface="宋体" panose="02010600030101010101" pitchFamily="2" charset="-122"/>
                  </a:rPr>
                  <a:t>	</a:t>
                </a:r>
                <a14:m>
                  <m:oMath xmlns:m="http://schemas.openxmlformats.org/officeDocument/2006/math">
                    <m:r>
                      <a:rPr lang="en-US" altLang="zh-CN" sz="2000" b="0" i="1" smtClean="0">
                        <a:solidFill>
                          <a:prstClr val="black"/>
                        </a:solidFill>
                        <a:latin typeface="Cambria Math" panose="02040503050406030204" pitchFamily="18" charset="0"/>
                        <a:ea typeface="宋体" panose="02010600030101010101" pitchFamily="2" charset="-122"/>
                      </a:rPr>
                      <m:t>𝑠</m:t>
                    </m:r>
                    <m:r>
                      <a:rPr lang="en-US" altLang="zh-CN" sz="2000" b="0" i="1" smtClean="0">
                        <a:solidFill>
                          <a:prstClr val="black"/>
                        </a:solidFill>
                        <a:latin typeface="Cambria Math" panose="02040503050406030204" pitchFamily="18" charset="0"/>
                        <a:ea typeface="宋体" panose="02010600030101010101" pitchFamily="2" charset="-122"/>
                      </a:rPr>
                      <m:t>.</m:t>
                    </m:r>
                    <m:r>
                      <a:rPr lang="en-US" altLang="zh-CN" sz="2000" b="0" i="1" smtClean="0">
                        <a:solidFill>
                          <a:prstClr val="black"/>
                        </a:solidFill>
                        <a:latin typeface="Cambria Math" panose="02040503050406030204" pitchFamily="18" charset="0"/>
                        <a:ea typeface="宋体" panose="02010600030101010101" pitchFamily="2" charset="-122"/>
                      </a:rPr>
                      <m:t>𝑡</m:t>
                    </m:r>
                    <m:r>
                      <a:rPr lang="en-US" altLang="zh-CN" sz="2000" b="0" i="1" smtClean="0">
                        <a:solidFill>
                          <a:prstClr val="black"/>
                        </a:solidFill>
                        <a:latin typeface="Cambria Math" panose="02040503050406030204" pitchFamily="18" charset="0"/>
                        <a:ea typeface="宋体" panose="02010600030101010101" pitchFamily="2" charset="-122"/>
                      </a:rPr>
                      <m:t>.   </m:t>
                    </m:r>
                    <m:nary>
                      <m:naryPr>
                        <m:chr m:val="∑"/>
                        <m:ctrlPr>
                          <a:rPr lang="en-US" altLang="zh-CN" sz="2000" b="0" i="1" smtClean="0">
                            <a:solidFill>
                              <a:prstClr val="black"/>
                            </a:solidFill>
                            <a:latin typeface="Cambria Math" panose="02040503050406030204" pitchFamily="18" charset="0"/>
                            <a:ea typeface="宋体" panose="02010600030101010101" pitchFamily="2" charset="-122"/>
                          </a:rPr>
                        </m:ctrlPr>
                      </m:naryPr>
                      <m:sub>
                        <m:r>
                          <a:rPr lang="en-US" altLang="zh-CN" sz="2000" b="0" i="1" smtClean="0">
                            <a:solidFill>
                              <a:prstClr val="black"/>
                            </a:solidFill>
                            <a:latin typeface="Cambria Math" panose="02040503050406030204" pitchFamily="18" charset="0"/>
                            <a:ea typeface="宋体" panose="02010600030101010101" pitchFamily="2" charset="-122"/>
                          </a:rPr>
                          <m:t>𝑖</m:t>
                        </m:r>
                        <m:r>
                          <a:rPr lang="en-US" altLang="zh-CN" sz="2000" b="0" i="1" smtClean="0">
                            <a:solidFill>
                              <a:prstClr val="black"/>
                            </a:solidFill>
                            <a:latin typeface="Cambria Math" panose="02040503050406030204" pitchFamily="18" charset="0"/>
                            <a:ea typeface="宋体" panose="02010600030101010101" pitchFamily="2" charset="-122"/>
                          </a:rPr>
                          <m:t>=1</m:t>
                        </m:r>
                      </m:sub>
                      <m:sup>
                        <m:r>
                          <a:rPr lang="en-US" altLang="zh-CN" sz="2000" b="0" i="1" smtClean="0">
                            <a:solidFill>
                              <a:prstClr val="black"/>
                            </a:solidFill>
                            <a:latin typeface="Cambria Math" panose="02040503050406030204" pitchFamily="18" charset="0"/>
                            <a:ea typeface="宋体" panose="02010600030101010101" pitchFamily="2" charset="-122"/>
                          </a:rPr>
                          <m:t>𝑚</m:t>
                        </m:r>
                      </m:sup>
                      <m:e>
                        <m:sSub>
                          <m:sSubPr>
                            <m:ctrlPr>
                              <a:rPr lang="en-US" altLang="zh-CN" sz="2000" b="0" i="1" smtClean="0">
                                <a:solidFill>
                                  <a:prstClr val="black"/>
                                </a:solidFill>
                                <a:latin typeface="Cambria Math" panose="02040503050406030204" pitchFamily="18" charset="0"/>
                                <a:ea typeface="宋体" panose="02010600030101010101" pitchFamily="2" charset="-122"/>
                              </a:rPr>
                            </m:ctrlPr>
                          </m:sSubPr>
                          <m:e>
                            <m:r>
                              <a:rPr lang="en-US" altLang="zh-CN" sz="2000" b="0" i="1" smtClean="0">
                                <a:solidFill>
                                  <a:prstClr val="black"/>
                                </a:solidFill>
                                <a:latin typeface="Cambria Math" panose="02040503050406030204" pitchFamily="18" charset="0"/>
                                <a:ea typeface="宋体" panose="02010600030101010101" pitchFamily="2" charset="-122"/>
                              </a:rPr>
                              <m:t>𝛼</m:t>
                            </m:r>
                          </m:e>
                          <m:sub>
                            <m:r>
                              <a:rPr lang="en-US" altLang="zh-CN" sz="2000" b="0" i="1" smtClean="0">
                                <a:solidFill>
                                  <a:prstClr val="black"/>
                                </a:solidFill>
                                <a:latin typeface="Cambria Math" panose="02040503050406030204" pitchFamily="18" charset="0"/>
                                <a:ea typeface="宋体" panose="02010600030101010101" pitchFamily="2" charset="-122"/>
                              </a:rPr>
                              <m:t>𝑖</m:t>
                            </m:r>
                          </m:sub>
                        </m:sSub>
                        <m:sSub>
                          <m:sSubPr>
                            <m:ctrlPr>
                              <a:rPr lang="en-US" altLang="zh-CN" sz="2000" b="0" i="1" smtClean="0">
                                <a:solidFill>
                                  <a:prstClr val="black"/>
                                </a:solidFill>
                                <a:latin typeface="Cambria Math" panose="02040503050406030204" pitchFamily="18" charset="0"/>
                                <a:ea typeface="宋体" panose="02010600030101010101" pitchFamily="2" charset="-122"/>
                              </a:rPr>
                            </m:ctrlPr>
                          </m:sSubPr>
                          <m:e>
                            <m:r>
                              <a:rPr lang="en-US" altLang="zh-CN" sz="2000" b="0" i="1" smtClean="0">
                                <a:solidFill>
                                  <a:prstClr val="black"/>
                                </a:solidFill>
                                <a:latin typeface="Cambria Math" panose="02040503050406030204" pitchFamily="18" charset="0"/>
                                <a:ea typeface="宋体" panose="02010600030101010101" pitchFamily="2" charset="-122"/>
                              </a:rPr>
                              <m:t>𝑦</m:t>
                            </m:r>
                          </m:e>
                          <m:sub>
                            <m:r>
                              <a:rPr lang="en-US" altLang="zh-CN" sz="2000" b="0" i="1" smtClean="0">
                                <a:solidFill>
                                  <a:prstClr val="black"/>
                                </a:solidFill>
                                <a:latin typeface="Cambria Math" panose="02040503050406030204" pitchFamily="18" charset="0"/>
                                <a:ea typeface="宋体" panose="02010600030101010101" pitchFamily="2" charset="-122"/>
                              </a:rPr>
                              <m:t>𝑖</m:t>
                            </m:r>
                          </m:sub>
                        </m:sSub>
                        <m:r>
                          <a:rPr lang="en-US" altLang="zh-CN" sz="2000" b="0" i="1" smtClean="0">
                            <a:solidFill>
                              <a:prstClr val="black"/>
                            </a:solidFill>
                            <a:latin typeface="Cambria Math" panose="02040503050406030204" pitchFamily="18" charset="0"/>
                            <a:ea typeface="宋体" panose="02010600030101010101" pitchFamily="2" charset="-122"/>
                          </a:rPr>
                          <m:t>=0,    </m:t>
                        </m:r>
                        <m:sSub>
                          <m:sSubPr>
                            <m:ctrlPr>
                              <a:rPr lang="en-US" altLang="zh-CN" sz="2000" b="0" i="1" smtClean="0">
                                <a:solidFill>
                                  <a:prstClr val="black"/>
                                </a:solidFill>
                                <a:latin typeface="Cambria Math" panose="02040503050406030204" pitchFamily="18" charset="0"/>
                                <a:ea typeface="宋体" panose="02010600030101010101" pitchFamily="2" charset="-122"/>
                              </a:rPr>
                            </m:ctrlPr>
                          </m:sSubPr>
                          <m:e>
                            <m:r>
                              <a:rPr lang="en-US" altLang="zh-CN" sz="2000" b="0" i="1" smtClean="0">
                                <a:solidFill>
                                  <a:prstClr val="black"/>
                                </a:solidFill>
                                <a:latin typeface="Cambria Math" panose="02040503050406030204" pitchFamily="18" charset="0"/>
                                <a:ea typeface="宋体" panose="02010600030101010101" pitchFamily="2" charset="-122"/>
                              </a:rPr>
                              <m:t>𝛼</m:t>
                            </m:r>
                          </m:e>
                          <m:sub>
                            <m:r>
                              <a:rPr lang="en-US" altLang="zh-CN" sz="2000" b="0" i="1" smtClean="0">
                                <a:solidFill>
                                  <a:prstClr val="black"/>
                                </a:solidFill>
                                <a:latin typeface="Cambria Math" panose="02040503050406030204" pitchFamily="18" charset="0"/>
                                <a:ea typeface="宋体" panose="02010600030101010101" pitchFamily="2" charset="-122"/>
                              </a:rPr>
                              <m:t>𝑖</m:t>
                            </m:r>
                          </m:sub>
                        </m:sSub>
                        <m:r>
                          <a:rPr lang="en-US" altLang="zh-CN" sz="2000" b="0" i="1" smtClean="0">
                            <a:solidFill>
                              <a:prstClr val="black"/>
                            </a:solidFill>
                            <a:latin typeface="Cambria Math" panose="02040503050406030204" pitchFamily="18" charset="0"/>
                            <a:ea typeface="宋体" panose="02010600030101010101" pitchFamily="2" charset="-122"/>
                          </a:rPr>
                          <m:t>≥0,   </m:t>
                        </m:r>
                        <m:r>
                          <a:rPr lang="en-US" altLang="zh-CN" sz="2000" b="0" i="1" smtClean="0">
                            <a:solidFill>
                              <a:prstClr val="black"/>
                            </a:solidFill>
                            <a:latin typeface="Cambria Math" panose="02040503050406030204" pitchFamily="18" charset="0"/>
                            <a:ea typeface="宋体" panose="02010600030101010101" pitchFamily="2" charset="-122"/>
                          </a:rPr>
                          <m:t>𝑖</m:t>
                        </m:r>
                        <m:r>
                          <a:rPr lang="en-US" altLang="zh-CN" sz="2000" b="0" i="1" smtClean="0">
                            <a:solidFill>
                              <a:prstClr val="black"/>
                            </a:solidFill>
                            <a:latin typeface="Cambria Math" panose="02040503050406030204" pitchFamily="18" charset="0"/>
                            <a:ea typeface="宋体" panose="02010600030101010101" pitchFamily="2" charset="-122"/>
                          </a:rPr>
                          <m:t>=1, 2, …, </m:t>
                        </m:r>
                        <m:r>
                          <a:rPr lang="en-US" altLang="zh-CN" sz="2000" b="0" i="1" smtClean="0">
                            <a:solidFill>
                              <a:prstClr val="black"/>
                            </a:solidFill>
                            <a:latin typeface="Cambria Math" panose="02040503050406030204" pitchFamily="18" charset="0"/>
                            <a:ea typeface="宋体" panose="02010600030101010101" pitchFamily="2" charset="-122"/>
                          </a:rPr>
                          <m:t>𝑚</m:t>
                        </m:r>
                      </m:e>
                    </m:nary>
                  </m:oMath>
                </a14:m>
                <a:endParaRPr lang="en-US" altLang="zh-CN" sz="2000" dirty="0">
                  <a:solidFill>
                    <a:prstClr val="black"/>
                  </a:solidFill>
                  <a:latin typeface="Times New Roman" panose="02020603050405020304" pitchFamily="18" charset="0"/>
                  <a:ea typeface="宋体" panose="02010600030101010101" pitchFamily="2" charset="-122"/>
                </a:endParaRPr>
              </a:p>
              <a:p>
                <a:pPr marL="342900" lvl="0" indent="-342900">
                  <a:spcBef>
                    <a:spcPts val="1800"/>
                  </a:spcBef>
                  <a:buFont typeface="Arial" panose="020B0604020202020204" pitchFamily="34" charset="0"/>
                  <a:buChar char="•"/>
                </a:pPr>
                <a:endParaRPr lang="en-US" altLang="zh-CN" sz="2000" dirty="0" smtClean="0">
                  <a:solidFill>
                    <a:prstClr val="black"/>
                  </a:solidFill>
                  <a:latin typeface="Times New Roman" panose="02020603050405020304" pitchFamily="18" charset="0"/>
                  <a:ea typeface="宋体" panose="02010600030101010101" pitchFamily="2" charset="-122"/>
                </a:endParaRPr>
              </a:p>
              <a:p>
                <a:pPr marL="342900" lvl="0" indent="-342900">
                  <a:spcBef>
                    <a:spcPts val="1800"/>
                  </a:spcBef>
                  <a:buFont typeface="Arial" panose="020B0604020202020204" pitchFamily="34" charset="0"/>
                  <a:buChar char="•"/>
                </a:pPr>
                <a:r>
                  <a:rPr lang="zh-CN" altLang="en-US" sz="2000" dirty="0" smtClean="0">
                    <a:solidFill>
                      <a:prstClr val="black"/>
                    </a:solidFill>
                    <a:latin typeface="Times New Roman" panose="02020603050405020304" pitchFamily="18" charset="0"/>
                    <a:ea typeface="宋体" panose="02010600030101010101" pitchFamily="2" charset="-122"/>
                  </a:rPr>
                  <a:t>原</a:t>
                </a:r>
                <a:r>
                  <a:rPr lang="zh-CN" altLang="en-US" sz="2000" dirty="0">
                    <a:solidFill>
                      <a:prstClr val="black"/>
                    </a:solidFill>
                    <a:latin typeface="Times New Roman" panose="02020603050405020304" pitchFamily="18" charset="0"/>
                    <a:ea typeface="宋体" panose="02010600030101010101" pitchFamily="2" charset="-122"/>
                  </a:rPr>
                  <a:t>问题就转化</a:t>
                </a:r>
                <a:r>
                  <a:rPr lang="zh-CN" altLang="en-US" sz="2000" dirty="0" smtClean="0">
                    <a:solidFill>
                      <a:prstClr val="black"/>
                    </a:solidFill>
                    <a:latin typeface="Times New Roman" panose="02020603050405020304" pitchFamily="18" charset="0"/>
                    <a:ea typeface="宋体" panose="02010600030101010101" pitchFamily="2" charset="-122"/>
                  </a:rPr>
                  <a:t>为关于</a:t>
                </a:r>
                <a14:m>
                  <m:oMath xmlns:m="http://schemas.openxmlformats.org/officeDocument/2006/math">
                    <m:r>
                      <a:rPr lang="en-US" altLang="zh-CN" sz="2000" b="0" i="1" smtClean="0">
                        <a:solidFill>
                          <a:prstClr val="black"/>
                        </a:solidFill>
                        <a:latin typeface="Cambria Math" panose="02040503050406030204" pitchFamily="18" charset="0"/>
                        <a:ea typeface="宋体" panose="02010600030101010101" pitchFamily="2" charset="-122"/>
                      </a:rPr>
                      <m:t>𝛼</m:t>
                    </m:r>
                  </m:oMath>
                </a14:m>
                <a:r>
                  <a:rPr lang="zh-CN" altLang="en-US" sz="2000" dirty="0">
                    <a:solidFill>
                      <a:prstClr val="black"/>
                    </a:solidFill>
                    <a:latin typeface="Times New Roman" panose="02020603050405020304" pitchFamily="18" charset="0"/>
                    <a:ea typeface="宋体" panose="02010600030101010101" pitchFamily="2" charset="-122"/>
                  </a:rPr>
                  <a:t>的最大化问题</a:t>
                </a:r>
                <a:endParaRPr lang="en-US" altLang="zh-CN" sz="2000" dirty="0">
                  <a:solidFill>
                    <a:prstClr val="black"/>
                  </a:solidFill>
                  <a:latin typeface="Times New Roman" panose="02020603050405020304" pitchFamily="18" charset="0"/>
                  <a:ea typeface="宋体" panose="02010600030101010101" pitchFamily="2" charset="-122"/>
                </a:endParaRPr>
              </a:p>
              <a:p>
                <a:pPr marL="342900" lvl="0" indent="-342900">
                  <a:spcBef>
                    <a:spcPts val="1800"/>
                  </a:spcBef>
                  <a:buFont typeface="Arial" panose="020B0604020202020204" pitchFamily="34" charset="0"/>
                  <a:buChar char="•"/>
                </a:pPr>
                <a:endParaRPr lang="en-US" altLang="zh-CN" sz="2000" dirty="0" smtClean="0">
                  <a:solidFill>
                    <a:prstClr val="black"/>
                  </a:solidFill>
                  <a:latin typeface="Times New Roman" panose="02020603050405020304" pitchFamily="18" charset="0"/>
                  <a:ea typeface="宋体" panose="02010600030101010101" pitchFamily="2" charset="-122"/>
                </a:endParaRPr>
              </a:p>
              <a:p>
                <a:pPr marL="342900" lvl="0" indent="-342900">
                  <a:spcBef>
                    <a:spcPts val="1800"/>
                  </a:spcBef>
                  <a:buFont typeface="Arial" panose="020B0604020202020204" pitchFamily="34" charset="0"/>
                  <a:buChar char="•"/>
                </a:pPr>
                <a:r>
                  <a:rPr lang="zh-CN" altLang="en-US" sz="2000" dirty="0" smtClean="0">
                    <a:solidFill>
                      <a:prstClr val="black"/>
                    </a:solidFill>
                    <a:latin typeface="Times New Roman" panose="02020603050405020304" pitchFamily="18" charset="0"/>
                    <a:ea typeface="宋体" panose="02010600030101010101" pitchFamily="2" charset="-122"/>
                  </a:rPr>
                  <a:t>解</a:t>
                </a:r>
                <a:r>
                  <a:rPr lang="zh-CN" altLang="en-US" sz="2000" dirty="0">
                    <a:solidFill>
                      <a:prstClr val="black"/>
                    </a:solidFill>
                    <a:latin typeface="Times New Roman" panose="02020603050405020304" pitchFamily="18" charset="0"/>
                    <a:ea typeface="宋体" panose="02010600030101010101" pitchFamily="2" charset="-122"/>
                  </a:rPr>
                  <a:t>出</a:t>
                </a:r>
                <a14:m>
                  <m:oMath xmlns:m="http://schemas.openxmlformats.org/officeDocument/2006/math">
                    <m:r>
                      <a:rPr lang="en-US" altLang="zh-CN" sz="2000" b="0" i="1" smtClean="0">
                        <a:solidFill>
                          <a:prstClr val="black"/>
                        </a:solidFill>
                        <a:latin typeface="Cambria Math" panose="02040503050406030204" pitchFamily="18" charset="0"/>
                        <a:ea typeface="宋体" panose="02010600030101010101" pitchFamily="2" charset="-122"/>
                      </a:rPr>
                      <m:t>𝛼</m:t>
                    </m:r>
                  </m:oMath>
                </a14:m>
                <a:r>
                  <a:rPr lang="zh-CN" altLang="en-US" sz="2000" dirty="0">
                    <a:solidFill>
                      <a:prstClr val="black"/>
                    </a:solidFill>
                    <a:latin typeface="Times New Roman" panose="02020603050405020304" pitchFamily="18" charset="0"/>
                    <a:ea typeface="宋体" panose="02010600030101010101" pitchFamily="2" charset="-122"/>
                  </a:rPr>
                  <a:t>之后，可以球的</a:t>
                </a:r>
                <a:r>
                  <a:rPr lang="en-US" altLang="zh-CN" sz="2000" dirty="0">
                    <a:solidFill>
                      <a:prstClr val="black"/>
                    </a:solidFill>
                    <a:latin typeface="Times New Roman" panose="02020603050405020304" pitchFamily="18" charset="0"/>
                    <a:ea typeface="宋体" panose="02010600030101010101" pitchFamily="2" charset="-122"/>
                  </a:rPr>
                  <a:t>w</a:t>
                </a:r>
                <a:r>
                  <a:rPr lang="zh-CN" altLang="en-US" sz="2000" dirty="0">
                    <a:solidFill>
                      <a:prstClr val="black"/>
                    </a:solidFill>
                    <a:latin typeface="Times New Roman" panose="02020603050405020304" pitchFamily="18" charset="0"/>
                    <a:ea typeface="宋体" panose="02010600030101010101" pitchFamily="2" charset="-122"/>
                  </a:rPr>
                  <a:t>和</a:t>
                </a:r>
                <a:r>
                  <a:rPr lang="en-US" altLang="zh-CN" sz="2000" dirty="0">
                    <a:solidFill>
                      <a:prstClr val="black"/>
                    </a:solidFill>
                    <a:latin typeface="Times New Roman" panose="02020603050405020304" pitchFamily="18" charset="0"/>
                    <a:ea typeface="宋体" panose="02010600030101010101" pitchFamily="2" charset="-122"/>
                  </a:rPr>
                  <a:t>b</a:t>
                </a:r>
                <a:r>
                  <a:rPr lang="zh-CN" altLang="en-US" sz="2000" dirty="0">
                    <a:solidFill>
                      <a:prstClr val="black"/>
                    </a:solidFill>
                    <a:latin typeface="Times New Roman" panose="02020603050405020304" pitchFamily="18" charset="0"/>
                    <a:ea typeface="宋体" panose="02010600030101010101" pitchFamily="2" charset="-122"/>
                  </a:rPr>
                  <a:t>，可以得到模型：</a:t>
                </a:r>
                <a:endParaRPr lang="en-US" altLang="zh-CN" sz="2000" dirty="0">
                  <a:solidFill>
                    <a:prstClr val="black"/>
                  </a:solidFill>
                  <a:latin typeface="Times New Roman" panose="02020603050405020304" pitchFamily="18" charset="0"/>
                  <a:ea typeface="宋体" panose="02010600030101010101" pitchFamily="2" charset="-122"/>
                </a:endParaRPr>
              </a:p>
              <a:p>
                <a:pPr lvl="0">
                  <a:spcBef>
                    <a:spcPts val="1800"/>
                  </a:spcBef>
                </a:pPr>
                <a:r>
                  <a:rPr lang="en-US" altLang="zh-CN" sz="2000" dirty="0">
                    <a:solidFill>
                      <a:prstClr val="black"/>
                    </a:solidFill>
                    <a:latin typeface="Times New Roman" panose="02020603050405020304" pitchFamily="18" charset="0"/>
                    <a:ea typeface="宋体" panose="02010600030101010101" pitchFamily="2" charset="-122"/>
                  </a:rPr>
                  <a:t>	</a:t>
                </a:r>
                <a14:m>
                  <m:oMath xmlns:m="http://schemas.openxmlformats.org/officeDocument/2006/math">
                    <m:r>
                      <a:rPr lang="en-US" altLang="zh-CN" sz="2000" b="0" i="1" smtClean="0">
                        <a:solidFill>
                          <a:prstClr val="black"/>
                        </a:solidFill>
                        <a:latin typeface="Cambria Math" panose="02040503050406030204" pitchFamily="18" charset="0"/>
                        <a:ea typeface="宋体" panose="02010600030101010101" pitchFamily="2" charset="-122"/>
                      </a:rPr>
                      <m:t>𝑓</m:t>
                    </m:r>
                    <m:d>
                      <m:dPr>
                        <m:ctrlPr>
                          <a:rPr lang="en-US" altLang="zh-CN" sz="2000" b="0" i="1" smtClean="0">
                            <a:solidFill>
                              <a:prstClr val="black"/>
                            </a:solidFill>
                            <a:latin typeface="Cambria Math" panose="02040503050406030204" pitchFamily="18" charset="0"/>
                            <a:ea typeface="宋体" panose="02010600030101010101" pitchFamily="2" charset="-122"/>
                          </a:rPr>
                        </m:ctrlPr>
                      </m:dPr>
                      <m:e>
                        <m:r>
                          <a:rPr lang="en-US" altLang="zh-CN" sz="2000" b="0" i="1" smtClean="0">
                            <a:solidFill>
                              <a:prstClr val="black"/>
                            </a:solidFill>
                            <a:latin typeface="Cambria Math" panose="02040503050406030204" pitchFamily="18" charset="0"/>
                            <a:ea typeface="宋体" panose="02010600030101010101" pitchFamily="2" charset="-122"/>
                          </a:rPr>
                          <m:t>𝑥</m:t>
                        </m:r>
                      </m:e>
                    </m:d>
                    <m:r>
                      <a:rPr lang="en-US" altLang="zh-CN" sz="2000" b="0" i="1" smtClean="0">
                        <a:solidFill>
                          <a:prstClr val="black"/>
                        </a:solidFill>
                        <a:latin typeface="Cambria Math" panose="02040503050406030204" pitchFamily="18" charset="0"/>
                        <a:ea typeface="宋体" panose="02010600030101010101" pitchFamily="2" charset="-122"/>
                      </a:rPr>
                      <m:t>=</m:t>
                    </m:r>
                    <m:sSup>
                      <m:sSupPr>
                        <m:ctrlPr>
                          <a:rPr lang="en-US" altLang="zh-CN" sz="2000" b="0" i="1" smtClean="0">
                            <a:solidFill>
                              <a:prstClr val="black"/>
                            </a:solidFill>
                            <a:latin typeface="Cambria Math" panose="02040503050406030204" pitchFamily="18" charset="0"/>
                            <a:ea typeface="宋体" panose="02010600030101010101" pitchFamily="2" charset="-122"/>
                          </a:rPr>
                        </m:ctrlPr>
                      </m:sSupPr>
                      <m:e>
                        <m:r>
                          <a:rPr lang="en-US" altLang="zh-CN" sz="2000" b="0" i="1" smtClean="0">
                            <a:solidFill>
                              <a:prstClr val="black"/>
                            </a:solidFill>
                            <a:latin typeface="Cambria Math" panose="02040503050406030204" pitchFamily="18" charset="0"/>
                            <a:ea typeface="宋体" panose="02010600030101010101" pitchFamily="2" charset="-122"/>
                          </a:rPr>
                          <m:t>𝑤</m:t>
                        </m:r>
                      </m:e>
                      <m:sup>
                        <m:r>
                          <a:rPr lang="en-US" altLang="zh-CN" sz="2000" b="0" i="1" smtClean="0">
                            <a:solidFill>
                              <a:prstClr val="black"/>
                            </a:solidFill>
                            <a:latin typeface="Cambria Math" panose="02040503050406030204" pitchFamily="18" charset="0"/>
                            <a:ea typeface="宋体" panose="02010600030101010101" pitchFamily="2" charset="-122"/>
                          </a:rPr>
                          <m:t>𝑇</m:t>
                        </m:r>
                      </m:sup>
                    </m:sSup>
                    <m:r>
                      <a:rPr lang="en-US" altLang="zh-CN" sz="2000" b="0" i="1" smtClean="0">
                        <a:solidFill>
                          <a:prstClr val="black"/>
                        </a:solidFill>
                        <a:latin typeface="Cambria Math" panose="02040503050406030204" pitchFamily="18" charset="0"/>
                        <a:ea typeface="宋体" panose="02010600030101010101" pitchFamily="2" charset="-122"/>
                      </a:rPr>
                      <m:t>𝑥</m:t>
                    </m:r>
                    <m:r>
                      <a:rPr lang="en-US" altLang="zh-CN" sz="2000" b="0" i="1" smtClean="0">
                        <a:solidFill>
                          <a:prstClr val="black"/>
                        </a:solidFill>
                        <a:latin typeface="Cambria Math" panose="02040503050406030204" pitchFamily="18" charset="0"/>
                        <a:ea typeface="宋体" panose="02010600030101010101" pitchFamily="2" charset="-122"/>
                      </a:rPr>
                      <m:t>+</m:t>
                    </m:r>
                    <m:r>
                      <a:rPr lang="en-US" altLang="zh-CN" sz="2000" b="0" i="1" smtClean="0">
                        <a:solidFill>
                          <a:prstClr val="black"/>
                        </a:solidFill>
                        <a:latin typeface="Cambria Math" panose="02040503050406030204" pitchFamily="18" charset="0"/>
                        <a:ea typeface="宋体" panose="02010600030101010101" pitchFamily="2" charset="-122"/>
                      </a:rPr>
                      <m:t>𝑏</m:t>
                    </m:r>
                    <m:r>
                      <a:rPr lang="en-US" altLang="zh-CN" sz="2000" b="0" i="1" smtClean="0">
                        <a:solidFill>
                          <a:prstClr val="black"/>
                        </a:solidFill>
                        <a:latin typeface="Cambria Math" panose="02040503050406030204" pitchFamily="18" charset="0"/>
                        <a:ea typeface="宋体" panose="02010600030101010101" pitchFamily="2" charset="-122"/>
                      </a:rPr>
                      <m:t>=</m:t>
                    </m:r>
                    <m:nary>
                      <m:naryPr>
                        <m:chr m:val="∑"/>
                        <m:ctrlPr>
                          <a:rPr lang="en-US" altLang="zh-CN" sz="2000" b="0" i="1" smtClean="0">
                            <a:solidFill>
                              <a:prstClr val="black"/>
                            </a:solidFill>
                            <a:latin typeface="Cambria Math" panose="02040503050406030204" pitchFamily="18" charset="0"/>
                            <a:ea typeface="宋体" panose="02010600030101010101" pitchFamily="2" charset="-122"/>
                          </a:rPr>
                        </m:ctrlPr>
                      </m:naryPr>
                      <m:sub>
                        <m:r>
                          <a:rPr lang="en-US" altLang="zh-CN" sz="2000" b="0" i="1" smtClean="0">
                            <a:solidFill>
                              <a:prstClr val="black"/>
                            </a:solidFill>
                            <a:latin typeface="Cambria Math" panose="02040503050406030204" pitchFamily="18" charset="0"/>
                            <a:ea typeface="宋体" panose="02010600030101010101" pitchFamily="2" charset="-122"/>
                          </a:rPr>
                          <m:t>𝑖</m:t>
                        </m:r>
                        <m:r>
                          <a:rPr lang="en-US" altLang="zh-CN" sz="2000" b="0" i="1" smtClean="0">
                            <a:solidFill>
                              <a:prstClr val="black"/>
                            </a:solidFill>
                            <a:latin typeface="Cambria Math" panose="02040503050406030204" pitchFamily="18" charset="0"/>
                            <a:ea typeface="宋体" panose="02010600030101010101" pitchFamily="2" charset="-122"/>
                          </a:rPr>
                          <m:t>=1</m:t>
                        </m:r>
                      </m:sub>
                      <m:sup>
                        <m:r>
                          <a:rPr lang="en-US" altLang="zh-CN" sz="2000" b="0" i="1" smtClean="0">
                            <a:solidFill>
                              <a:prstClr val="black"/>
                            </a:solidFill>
                            <a:latin typeface="Cambria Math" panose="02040503050406030204" pitchFamily="18" charset="0"/>
                            <a:ea typeface="宋体" panose="02010600030101010101" pitchFamily="2" charset="-122"/>
                          </a:rPr>
                          <m:t>𝑚</m:t>
                        </m:r>
                      </m:sup>
                      <m:e>
                        <m:sSub>
                          <m:sSubPr>
                            <m:ctrlPr>
                              <a:rPr lang="en-US" altLang="zh-CN" sz="2000" b="0" i="1" smtClean="0">
                                <a:solidFill>
                                  <a:prstClr val="black"/>
                                </a:solidFill>
                                <a:latin typeface="Cambria Math" panose="02040503050406030204" pitchFamily="18" charset="0"/>
                                <a:ea typeface="宋体" panose="02010600030101010101" pitchFamily="2" charset="-122"/>
                              </a:rPr>
                            </m:ctrlPr>
                          </m:sSubPr>
                          <m:e>
                            <m:r>
                              <a:rPr lang="en-US" altLang="zh-CN" sz="2000" b="0" i="1" smtClean="0">
                                <a:solidFill>
                                  <a:prstClr val="black"/>
                                </a:solidFill>
                                <a:latin typeface="Cambria Math" panose="02040503050406030204" pitchFamily="18" charset="0"/>
                                <a:ea typeface="宋体" panose="02010600030101010101" pitchFamily="2" charset="-122"/>
                              </a:rPr>
                              <m:t>𝛼</m:t>
                            </m:r>
                          </m:e>
                          <m:sub>
                            <m:r>
                              <a:rPr lang="en-US" altLang="zh-CN" sz="2000" b="0" i="1" smtClean="0">
                                <a:solidFill>
                                  <a:prstClr val="black"/>
                                </a:solidFill>
                                <a:latin typeface="Cambria Math" panose="02040503050406030204" pitchFamily="18" charset="0"/>
                                <a:ea typeface="宋体" panose="02010600030101010101" pitchFamily="2" charset="-122"/>
                              </a:rPr>
                              <m:t>𝑖</m:t>
                            </m:r>
                          </m:sub>
                        </m:sSub>
                        <m:sSub>
                          <m:sSubPr>
                            <m:ctrlPr>
                              <a:rPr lang="en-US" altLang="zh-CN" sz="2000" b="0" i="1" smtClean="0">
                                <a:solidFill>
                                  <a:prstClr val="black"/>
                                </a:solidFill>
                                <a:latin typeface="Cambria Math" panose="02040503050406030204" pitchFamily="18" charset="0"/>
                                <a:ea typeface="宋体" panose="02010600030101010101" pitchFamily="2" charset="-122"/>
                              </a:rPr>
                            </m:ctrlPr>
                          </m:sSubPr>
                          <m:e>
                            <m:r>
                              <a:rPr lang="en-US" altLang="zh-CN" sz="2000" b="0" i="1" smtClean="0">
                                <a:solidFill>
                                  <a:prstClr val="black"/>
                                </a:solidFill>
                                <a:latin typeface="Cambria Math" panose="02040503050406030204" pitchFamily="18" charset="0"/>
                                <a:ea typeface="宋体" panose="02010600030101010101" pitchFamily="2" charset="-122"/>
                              </a:rPr>
                              <m:t>𝑦</m:t>
                            </m:r>
                          </m:e>
                          <m:sub>
                            <m:r>
                              <a:rPr lang="en-US" altLang="zh-CN" sz="2000" b="0" i="1" smtClean="0">
                                <a:solidFill>
                                  <a:prstClr val="black"/>
                                </a:solidFill>
                                <a:latin typeface="Cambria Math" panose="02040503050406030204" pitchFamily="18" charset="0"/>
                                <a:ea typeface="宋体" panose="02010600030101010101" pitchFamily="2" charset="-122"/>
                              </a:rPr>
                              <m:t>𝑖</m:t>
                            </m:r>
                          </m:sub>
                        </m:sSub>
                        <m:sSup>
                          <m:sSupPr>
                            <m:ctrlPr>
                              <a:rPr lang="en-US" altLang="zh-CN" sz="2000" b="0" i="1" smtClean="0">
                                <a:solidFill>
                                  <a:prstClr val="black"/>
                                </a:solidFill>
                                <a:latin typeface="Cambria Math" panose="02040503050406030204" pitchFamily="18" charset="0"/>
                                <a:ea typeface="宋体" panose="02010600030101010101" pitchFamily="2" charset="-122"/>
                              </a:rPr>
                            </m:ctrlPr>
                          </m:sSupPr>
                          <m:e>
                            <m:r>
                              <a:rPr lang="en-US" altLang="zh-CN" sz="2000" b="0" i="1" smtClean="0">
                                <a:solidFill>
                                  <a:prstClr val="black"/>
                                </a:solidFill>
                                <a:latin typeface="Cambria Math" panose="02040503050406030204" pitchFamily="18" charset="0"/>
                                <a:ea typeface="宋体" panose="02010600030101010101" pitchFamily="2" charset="-122"/>
                              </a:rPr>
                              <m:t>𝑥</m:t>
                            </m:r>
                          </m:e>
                          <m:sup>
                            <m:r>
                              <a:rPr lang="en-US" altLang="zh-CN" sz="2000" b="0" i="1" smtClean="0">
                                <a:solidFill>
                                  <a:prstClr val="black"/>
                                </a:solidFill>
                                <a:latin typeface="Cambria Math" panose="02040503050406030204" pitchFamily="18" charset="0"/>
                                <a:ea typeface="宋体" panose="02010600030101010101" pitchFamily="2" charset="-122"/>
                              </a:rPr>
                              <m:t>𝑇</m:t>
                            </m:r>
                          </m:sup>
                        </m:sSup>
                        <m:r>
                          <a:rPr lang="en-US" altLang="zh-CN" sz="2000" b="0" i="1" smtClean="0">
                            <a:solidFill>
                              <a:prstClr val="black"/>
                            </a:solidFill>
                            <a:latin typeface="Cambria Math" panose="02040503050406030204" pitchFamily="18" charset="0"/>
                            <a:ea typeface="宋体" panose="02010600030101010101" pitchFamily="2" charset="-122"/>
                          </a:rPr>
                          <m:t>+</m:t>
                        </m:r>
                        <m:r>
                          <a:rPr lang="en-US" altLang="zh-CN" sz="2000" b="0" i="1" smtClean="0">
                            <a:solidFill>
                              <a:prstClr val="black"/>
                            </a:solidFill>
                            <a:latin typeface="Cambria Math" panose="02040503050406030204" pitchFamily="18" charset="0"/>
                            <a:ea typeface="宋体" panose="02010600030101010101" pitchFamily="2" charset="-122"/>
                          </a:rPr>
                          <m:t>𝑏</m:t>
                        </m:r>
                      </m:e>
                    </m:nary>
                  </m:oMath>
                </a14:m>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a:t>
                </a:r>
              </a:p>
            </p:txBody>
          </p:sp>
        </mc:Choice>
        <mc:Fallback xmlns="">
          <p:sp>
            <p:nvSpPr>
              <p:cNvPr id="10" name="文本框 9"/>
              <p:cNvSpPr txBox="1">
                <a:spLocks noRot="1" noChangeAspect="1" noMove="1" noResize="1" noEditPoints="1" noAdjustHandles="1" noChangeArrowheads="1" noChangeShapeType="1" noTextEdit="1"/>
              </p:cNvSpPr>
              <p:nvPr/>
            </p:nvSpPr>
            <p:spPr>
              <a:xfrm>
                <a:off x="766835" y="1508081"/>
                <a:ext cx="10428215" cy="4674870"/>
              </a:xfrm>
              <a:prstGeom prst="rect">
                <a:avLst/>
              </a:prstGeom>
              <a:blipFill>
                <a:blip r:embed="rId8"/>
                <a:stretch>
                  <a:fillRect l="-526" t="-913" b="-70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8499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87</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凸二次规划</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87084"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87085"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1" name="文本框 10"/>
              <p:cNvSpPr txBox="1"/>
              <p:nvPr/>
            </p:nvSpPr>
            <p:spPr>
              <a:xfrm>
                <a:off x="846199" y="1561238"/>
                <a:ext cx="10505371" cy="4909934"/>
              </a:xfrm>
              <a:prstGeom prst="rect">
                <a:avLst/>
              </a:prstGeom>
              <a:noFill/>
            </p:spPr>
            <p:txBody>
              <a:bodyPr wrap="square" rtlCol="0">
                <a:spAutoFit/>
              </a:bodyPr>
              <a:lstStyle/>
              <a:p>
                <a:pPr marL="342900" marR="0" lvl="0" indent="-342900" algn="l" defTabSz="1043056" rtl="0" eaLnBrk="1" fontAlgn="auto" latinLnBrk="0" hangingPunct="1">
                  <a:spcBef>
                    <a:spcPts val="1800"/>
                  </a:spcBef>
                  <a:spcAft>
                    <a:spcPts val="0"/>
                  </a:spcAft>
                  <a:buClrTx/>
                  <a:buSzTx/>
                  <a:buFont typeface="Arial" panose="020B0604020202020204" pitchFamily="34" charset="0"/>
                  <a:buChar char="•"/>
                  <a:tabLst/>
                  <a:defRPr/>
                </a:pPr>
                <a:r>
                  <a:rPr lang="zh-CN" altLang="en-US" sz="2000" noProof="0" dirty="0">
                    <a:solidFill>
                      <a:prstClr val="black"/>
                    </a:solidFill>
                    <a:latin typeface="Times New Roman" panose="02020603050405020304" pitchFamily="18" charset="0"/>
                    <a:ea typeface="宋体" panose="02010600030101010101" pitchFamily="2" charset="-122"/>
                  </a:rPr>
                  <a:t>该过程的</a:t>
                </a:r>
                <a:r>
                  <a:rPr lang="en-US" altLang="zh-CN" sz="2000" noProof="0" dirty="0" smtClean="0">
                    <a:solidFill>
                      <a:prstClr val="black"/>
                    </a:solidFill>
                    <a:latin typeface="Times New Roman" panose="02020603050405020304" pitchFamily="18" charset="0"/>
                    <a:ea typeface="宋体" panose="02010600030101010101" pitchFamily="2" charset="-122"/>
                  </a:rPr>
                  <a:t>KKT</a:t>
                </a:r>
                <a:r>
                  <a:rPr lang="zh-CN" altLang="en-US" sz="2000" noProof="0" dirty="0">
                    <a:solidFill>
                      <a:prstClr val="black"/>
                    </a:solidFill>
                    <a:latin typeface="Times New Roman" panose="02020603050405020304" pitchFamily="18" charset="0"/>
                    <a:ea typeface="宋体" panose="02010600030101010101" pitchFamily="2" charset="-122"/>
                  </a:rPr>
                  <a:t>条件为：</a:t>
                </a:r>
                <a:endParaRPr lang="en-US" altLang="zh-CN" sz="2000" noProof="0" dirty="0">
                  <a:solidFill>
                    <a:prstClr val="black"/>
                  </a:solidFill>
                  <a:latin typeface="Times New Roman" panose="02020603050405020304" pitchFamily="18" charset="0"/>
                  <a:ea typeface="宋体" panose="02010600030101010101" pitchFamily="2" charset="-122"/>
                </a:endParaRPr>
              </a:p>
              <a:p>
                <a:pPr marR="0" lvl="0" algn="l" defTabSz="1043056" rtl="0" eaLnBrk="1" fontAlgn="auto" latinLnBrk="0" hangingPunct="1">
                  <a:spcBef>
                    <a:spcPts val="1800"/>
                  </a:spcBef>
                  <a:spcAft>
                    <a:spcPts val="0"/>
                  </a:spcAft>
                  <a:buClrTx/>
                  <a:buSzTx/>
                  <a:tabLst/>
                  <a:defRPr/>
                </a:pPr>
                <a:r>
                  <a:rPr kumimoji="0" lang="en-US" altLang="zh-CN" sz="2000" b="0" i="0" u="none" strike="noStrike" kern="1200" cap="none" spc="0" normalizeH="0" baseline="0" dirty="0">
                    <a:ln>
                      <a:noFill/>
                    </a:ln>
                    <a:solidFill>
                      <a:prstClr val="black"/>
                    </a:solidFill>
                    <a:effectLst/>
                    <a:uLnTx/>
                    <a:uFillTx/>
                    <a:latin typeface="Times New Roman" panose="02020603050405020304" pitchFamily="18" charset="0"/>
                    <a:ea typeface="宋体" panose="02010600030101010101" pitchFamily="2" charset="-122"/>
                    <a:cs typeface="+mn-cs"/>
                  </a:rPr>
                  <a:t>	</a:t>
                </a:r>
                <a14:m>
                  <m:oMath xmlns:m="http://schemas.openxmlformats.org/officeDocument/2006/math">
                    <m:d>
                      <m:dPr>
                        <m:begChr m:val="{"/>
                        <m:endChr m:val=""/>
                        <m:ctrlPr>
                          <a:rPr kumimoji="0" lang="en-US" altLang="zh-CN" sz="2000" b="0" i="1" u="none" strike="noStrike" kern="1200" cap="none" spc="0" normalizeH="0" baseline="0" smtClean="0">
                            <a:ln>
                              <a:noFill/>
                            </a:ln>
                            <a:solidFill>
                              <a:prstClr val="black"/>
                            </a:solidFill>
                            <a:effectLst/>
                            <a:uLnTx/>
                            <a:uFillTx/>
                            <a:latin typeface="Cambria Math" panose="02040503050406030204" pitchFamily="18" charset="0"/>
                            <a:ea typeface="宋体" panose="02010600030101010101" pitchFamily="2" charset="-122"/>
                            <a:cs typeface="+mn-cs"/>
                          </a:rPr>
                        </m:ctrlPr>
                      </m:dPr>
                      <m:e>
                        <m:eqArr>
                          <m:eqArrPr>
                            <m:ctrlPr>
                              <a:rPr kumimoji="0" lang="en-US" altLang="zh-CN" sz="2000" b="0" i="1" u="none" strike="noStrike" kern="1200" cap="none" spc="0" normalizeH="0" baseline="0" smtClean="0">
                                <a:ln>
                                  <a:noFill/>
                                </a:ln>
                                <a:solidFill>
                                  <a:prstClr val="black"/>
                                </a:solidFill>
                                <a:effectLst/>
                                <a:uLnTx/>
                                <a:uFillTx/>
                                <a:latin typeface="Cambria Math" panose="02040503050406030204" pitchFamily="18" charset="0"/>
                                <a:ea typeface="宋体" panose="02010600030101010101" pitchFamily="2" charset="-122"/>
                                <a:cs typeface="+mn-cs"/>
                              </a:rPr>
                            </m:ctrlPr>
                          </m:eqArrPr>
                          <m:e>
                            <m:sSub>
                              <m:sSubPr>
                                <m:ctrlPr>
                                  <a:rPr kumimoji="0" lang="en-US" altLang="zh-CN" sz="2000" b="0" i="1" u="none" strike="noStrike" kern="1200" cap="none" spc="0" normalizeH="0" baseline="0" smtClean="0">
                                    <a:ln>
                                      <a:noFill/>
                                    </a:ln>
                                    <a:solidFill>
                                      <a:prstClr val="black"/>
                                    </a:solidFill>
                                    <a:effectLst/>
                                    <a:uLnTx/>
                                    <a:uFillTx/>
                                    <a:latin typeface="Cambria Math" panose="02040503050406030204" pitchFamily="18" charset="0"/>
                                    <a:ea typeface="宋体" panose="02010600030101010101" pitchFamily="2" charset="-122"/>
                                    <a:cs typeface="+mn-cs"/>
                                  </a:rPr>
                                </m:ctrlPr>
                              </m:sSubPr>
                              <m:e>
                                <m:r>
                                  <a:rPr kumimoji="0" lang="en-US" altLang="zh-CN" sz="2000" b="0" i="1" u="none" strike="noStrike" kern="1200" cap="none" spc="0" normalizeH="0" baseline="0" smtClean="0">
                                    <a:ln>
                                      <a:noFill/>
                                    </a:ln>
                                    <a:solidFill>
                                      <a:prstClr val="black"/>
                                    </a:solidFill>
                                    <a:effectLst/>
                                    <a:uLnTx/>
                                    <a:uFillTx/>
                                    <a:latin typeface="Cambria Math" panose="02040503050406030204" pitchFamily="18" charset="0"/>
                                    <a:ea typeface="宋体" panose="02010600030101010101" pitchFamily="2" charset="-122"/>
                                    <a:cs typeface="+mn-cs"/>
                                  </a:rPr>
                                  <m:t>𝛼</m:t>
                                </m:r>
                              </m:e>
                              <m:sub>
                                <m:r>
                                  <a:rPr kumimoji="0" lang="en-US" altLang="zh-CN" sz="2000" b="0" i="1" u="none" strike="noStrike" kern="1200" cap="none" spc="0" normalizeH="0" baseline="0" smtClean="0">
                                    <a:ln>
                                      <a:noFill/>
                                    </a:ln>
                                    <a:solidFill>
                                      <a:prstClr val="black"/>
                                    </a:solidFill>
                                    <a:effectLst/>
                                    <a:uLnTx/>
                                    <a:uFillTx/>
                                    <a:latin typeface="Cambria Math" panose="02040503050406030204" pitchFamily="18" charset="0"/>
                                    <a:ea typeface="宋体" panose="02010600030101010101" pitchFamily="2" charset="-122"/>
                                    <a:cs typeface="+mn-cs"/>
                                  </a:rPr>
                                  <m:t>𝑖</m:t>
                                </m:r>
                              </m:sub>
                            </m:sSub>
                            <m:r>
                              <a:rPr kumimoji="0" lang="en-US" altLang="zh-CN" sz="2000" b="0" i="1" u="none" strike="noStrike" kern="1200" cap="none" spc="0" normalizeH="0" baseline="0" smtClean="0">
                                <a:ln>
                                  <a:noFill/>
                                </a:ln>
                                <a:solidFill>
                                  <a:prstClr val="black"/>
                                </a:solidFill>
                                <a:effectLst/>
                                <a:uLnTx/>
                                <a:uFillTx/>
                                <a:latin typeface="Cambria Math" panose="02040503050406030204" pitchFamily="18" charset="0"/>
                                <a:ea typeface="宋体" panose="02010600030101010101" pitchFamily="2" charset="-122"/>
                                <a:cs typeface="+mn-cs"/>
                              </a:rPr>
                              <m:t>≥0</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d>
                            <m:r>
                              <a:rPr lang="en-US" altLang="zh-CN" b="0" i="1" smtClean="0">
                                <a:latin typeface="Cambria Math" panose="02040503050406030204" pitchFamily="18" charset="0"/>
                              </a:rPr>
                              <m:t>−1≥0</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𝑖</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d>
                                <m:r>
                                  <a:rPr lang="en-US" altLang="zh-CN" b="0" i="1" smtClean="0">
                                    <a:latin typeface="Cambria Math" panose="02040503050406030204" pitchFamily="18" charset="0"/>
                                  </a:rPr>
                                  <m:t>−1</m:t>
                                </m:r>
                              </m:e>
                            </m:d>
                            <m:r>
                              <a:rPr lang="en-US" altLang="zh-CN" b="0" i="1" smtClean="0">
                                <a:latin typeface="Cambria Math" panose="02040503050406030204" pitchFamily="18" charset="0"/>
                              </a:rPr>
                              <m:t>=0</m:t>
                            </m:r>
                          </m:e>
                        </m:eqArr>
                      </m:e>
                    </m:d>
                  </m:oMath>
                </a14:m>
                <a:endParaRPr kumimoji="0" lang="en-US" altLang="zh-CN" sz="2000" b="0" i="0" u="none" strike="noStrike" kern="1200" cap="none" spc="0" normalizeH="0" baseline="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342900" marR="0" lvl="0" indent="-342900" algn="l" defTabSz="1043056" rtl="0" eaLnBrk="1" fontAlgn="auto" latinLnBrk="0" hangingPunct="1">
                  <a:spcBef>
                    <a:spcPts val="1800"/>
                  </a:spcBef>
                  <a:spcAft>
                    <a:spcPts val="0"/>
                  </a:spcAft>
                  <a:buClrTx/>
                  <a:buSzTx/>
                  <a:buFont typeface="Arial" panose="020B0604020202020204" pitchFamily="34" charset="0"/>
                  <a:buChar char="•"/>
                  <a:tabLst/>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对于任意的训练样本</a:t>
                </a:r>
                <a14:m>
                  <m:oMath xmlns:m="http://schemas.openxmlformats.org/officeDocument/2006/math">
                    <m:d>
                      <m:d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ctrlPr>
                      </m:dPr>
                      <m:e>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ctrlPr>
                          </m:sSub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𝑥</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𝑖</m:t>
                            </m:r>
                          </m:sub>
                        </m:s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 </m:t>
                        </m:r>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ctrlPr>
                          </m:sSub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𝑦</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𝑖</m:t>
                            </m:r>
                          </m:sub>
                        </m:sSub>
                      </m:e>
                    </m:d>
                  </m:oMath>
                </a14:m>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864428" lvl="1" indent="-342900">
                  <a:spcBef>
                    <a:spcPts val="1800"/>
                  </a:spcBef>
                  <a:buFont typeface="Arial" panose="020B0604020202020204" pitchFamily="34" charset="0"/>
                  <a:buChar char="•"/>
                </a:pPr>
                <a:r>
                  <a:rPr lang="zh-CN" altLang="en-US" sz="2000" dirty="0">
                    <a:solidFill>
                      <a:prstClr val="black"/>
                    </a:solidFill>
                    <a:latin typeface="Times New Roman" panose="02020603050405020304" pitchFamily="18" charset="0"/>
                    <a:ea typeface="宋体" panose="02010600030101010101" pitchFamily="2" charset="-122"/>
                  </a:rPr>
                  <a:t>若</a:t>
                </a:r>
                <a14:m>
                  <m:oMath xmlns:m="http://schemas.openxmlformats.org/officeDocument/2006/math">
                    <m:sSub>
                      <m:sSubPr>
                        <m:ctrlPr>
                          <a:rPr lang="en-US" altLang="zh-CN" sz="2000" b="0" i="1" smtClean="0">
                            <a:solidFill>
                              <a:prstClr val="black"/>
                            </a:solidFill>
                            <a:latin typeface="Cambria Math" panose="02040503050406030204" pitchFamily="18" charset="0"/>
                            <a:ea typeface="宋体" panose="02010600030101010101" pitchFamily="2" charset="-122"/>
                          </a:rPr>
                        </m:ctrlPr>
                      </m:sSubPr>
                      <m:e>
                        <m:r>
                          <a:rPr lang="en-US" altLang="zh-CN" sz="2000" b="0" i="1" smtClean="0">
                            <a:solidFill>
                              <a:prstClr val="black"/>
                            </a:solidFill>
                            <a:latin typeface="Cambria Math" panose="02040503050406030204" pitchFamily="18" charset="0"/>
                            <a:ea typeface="宋体" panose="02010600030101010101" pitchFamily="2" charset="-122"/>
                          </a:rPr>
                          <m:t>𝛼</m:t>
                        </m:r>
                      </m:e>
                      <m:sub>
                        <m:r>
                          <a:rPr lang="en-US" altLang="zh-CN" sz="2000" b="0" i="1" smtClean="0">
                            <a:solidFill>
                              <a:prstClr val="black"/>
                            </a:solidFill>
                            <a:latin typeface="Cambria Math" panose="02040503050406030204" pitchFamily="18" charset="0"/>
                            <a:ea typeface="宋体" panose="02010600030101010101" pitchFamily="2" charset="-122"/>
                          </a:rPr>
                          <m:t>𝑖</m:t>
                        </m:r>
                      </m:sub>
                    </m:sSub>
                    <m:r>
                      <a:rPr lang="en-US" altLang="zh-CN" sz="2000" b="0" i="1" smtClean="0">
                        <a:solidFill>
                          <a:prstClr val="black"/>
                        </a:solidFill>
                        <a:latin typeface="Cambria Math" panose="02040503050406030204" pitchFamily="18" charset="0"/>
                        <a:ea typeface="宋体" panose="02010600030101010101" pitchFamily="2" charset="-122"/>
                      </a:rPr>
                      <m:t>=0, </m:t>
                    </m:r>
                    <m:r>
                      <a:rPr lang="zh-CN" altLang="en-US" sz="2000" i="1">
                        <a:solidFill>
                          <a:prstClr val="black"/>
                        </a:solidFill>
                        <a:latin typeface="Cambria Math" panose="02040503050406030204" pitchFamily="18" charset="0"/>
                        <a:ea typeface="宋体" panose="02010600030101010101" pitchFamily="2" charset="-122"/>
                      </a:rPr>
                      <m:t>则</m:t>
                    </m:r>
                  </m:oMath>
                </a14:m>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其不会在求和项中出现，也就是说它不影响模型训练；</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864428" lvl="1" indent="-342900">
                  <a:spcBef>
                    <a:spcPts val="1800"/>
                  </a:spcBef>
                  <a:buFont typeface="Arial" panose="020B0604020202020204" pitchFamily="34" charset="0"/>
                  <a:buChar char="•"/>
                </a:pPr>
                <a:r>
                  <a:rPr lang="zh-CN" altLang="en-US" sz="2000" dirty="0">
                    <a:solidFill>
                      <a:prstClr val="black"/>
                    </a:solidFill>
                    <a:latin typeface="Times New Roman" panose="02020603050405020304" pitchFamily="18" charset="0"/>
                    <a:ea typeface="宋体" panose="02010600030101010101" pitchFamily="2" charset="-122"/>
                  </a:rPr>
                  <a:t>若</a:t>
                </a:r>
                <a14:m>
                  <m:oMath xmlns:m="http://schemas.openxmlformats.org/officeDocument/2006/math">
                    <m:sSub>
                      <m:sSubPr>
                        <m:ctrlPr>
                          <a:rPr lang="en-US" altLang="zh-CN" sz="2000" b="0" i="1" smtClean="0">
                            <a:solidFill>
                              <a:prstClr val="black"/>
                            </a:solidFill>
                            <a:latin typeface="Cambria Math" panose="02040503050406030204" pitchFamily="18" charset="0"/>
                            <a:ea typeface="宋体" panose="02010600030101010101" pitchFamily="2" charset="-122"/>
                          </a:rPr>
                        </m:ctrlPr>
                      </m:sSubPr>
                      <m:e>
                        <m:r>
                          <a:rPr lang="en-US" altLang="zh-CN" sz="2000" b="0" i="1" smtClean="0">
                            <a:solidFill>
                              <a:prstClr val="black"/>
                            </a:solidFill>
                            <a:latin typeface="Cambria Math" panose="02040503050406030204" pitchFamily="18" charset="0"/>
                            <a:ea typeface="宋体" panose="02010600030101010101" pitchFamily="2" charset="-122"/>
                          </a:rPr>
                          <m:t>𝛼</m:t>
                        </m:r>
                      </m:e>
                      <m:sub>
                        <m:r>
                          <a:rPr lang="en-US" altLang="zh-CN" sz="2000" b="0" i="1" smtClean="0">
                            <a:solidFill>
                              <a:prstClr val="black"/>
                            </a:solidFill>
                            <a:latin typeface="Cambria Math" panose="02040503050406030204" pitchFamily="18" charset="0"/>
                            <a:ea typeface="宋体" panose="02010600030101010101" pitchFamily="2" charset="-122"/>
                          </a:rPr>
                          <m:t>𝑖</m:t>
                        </m:r>
                      </m:sub>
                    </m:sSub>
                    <m:r>
                      <a:rPr lang="en-US" altLang="zh-CN" sz="2000" b="0" i="1" smtClean="0">
                        <a:solidFill>
                          <a:prstClr val="black"/>
                        </a:solidFill>
                        <a:latin typeface="Cambria Math" panose="02040503050406030204" pitchFamily="18" charset="0"/>
                        <a:ea typeface="宋体" panose="02010600030101010101" pitchFamily="2" charset="-122"/>
                      </a:rPr>
                      <m:t>&gt;0</m:t>
                    </m:r>
                  </m:oMath>
                </a14:m>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，则</a:t>
                </a:r>
                <a14:m>
                  <m:oMath xmlns:m="http://schemas.openxmlformats.org/officeDocument/2006/math">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ctrlPr>
                      </m:sSub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𝑦</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𝑖</m:t>
                        </m:r>
                      </m:sub>
                    </m:s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𝑓</m:t>
                    </m:r>
                    <m:d>
                      <m:d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ctrlPr>
                      </m:dPr>
                      <m:e>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ctrlPr>
                          </m:sSub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𝑥</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𝑖</m:t>
                            </m:r>
                          </m:sub>
                        </m:sSub>
                      </m:e>
                    </m:d>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−1=0</m:t>
                    </m:r>
                  </m:oMath>
                </a14:m>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，也就是说</a:t>
                </a:r>
                <a14:m>
                  <m:oMath xmlns:m="http://schemas.openxmlformats.org/officeDocument/2006/math">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ctrlPr>
                      </m:sSub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𝑦</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𝑖</m:t>
                        </m:r>
                      </m:sub>
                    </m:s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𝑓</m:t>
                    </m:r>
                    <m:d>
                      <m:d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ctrlPr>
                      </m:dPr>
                      <m:e>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ctrlPr>
                          </m:sSub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𝑥</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𝑖</m:t>
                            </m:r>
                          </m:sub>
                        </m:sSub>
                      </m:e>
                    </m:d>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mn-cs"/>
                      </a:rPr>
                      <m:t>=1</m:t>
                    </m:r>
                  </m:oMath>
                </a14:m>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，即该样本一定在边界上，是一个支持向量。</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342900" indent="-342900">
                  <a:spcBef>
                    <a:spcPts val="1800"/>
                  </a:spcBef>
                  <a:buFont typeface="Arial" panose="020B0604020202020204" pitchFamily="34" charset="0"/>
                  <a:buChar char="•"/>
                </a:pPr>
                <a:r>
                  <a:rPr lang="zh-CN" altLang="en-US" sz="2000" dirty="0">
                    <a:solidFill>
                      <a:prstClr val="black"/>
                    </a:solidFill>
                    <a:latin typeface="Times New Roman" panose="02020603050405020304" pitchFamily="18" charset="0"/>
                    <a:ea typeface="宋体" panose="02010600030101010101" pitchFamily="2" charset="-122"/>
                  </a:rPr>
                  <a:t>这里显示出支持向量机的重要特征：当训练完成后，大部分呢样本都不需要保留，最终模型只与支持向量有关</a:t>
                </a:r>
                <a:r>
                  <a:rPr lang="zh-CN" altLang="en-US" sz="2000" dirty="0" smtClean="0">
                    <a:solidFill>
                      <a:prstClr val="black"/>
                    </a:solidFill>
                    <a:latin typeface="Times New Roman" panose="02020603050405020304" pitchFamily="18" charset="0"/>
                    <a:ea typeface="宋体" panose="02010600030101010101" pitchFamily="2" charset="-122"/>
                  </a:rPr>
                  <a:t>。</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342900" marR="0" lvl="0" indent="-342900" algn="l" defTabSz="104305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846199" y="1561238"/>
                <a:ext cx="10505371" cy="4909934"/>
              </a:xfrm>
              <a:prstGeom prst="rect">
                <a:avLst/>
              </a:prstGeom>
              <a:blipFill>
                <a:blip r:embed="rId8"/>
                <a:stretch>
                  <a:fillRect l="-522" t="-868" r="-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5308178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88</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en-US" altLang="zh-CN" sz="2800" b="1" dirty="0"/>
              <a:t>SVM</a:t>
            </a:r>
            <a:r>
              <a:rPr lang="zh-CN" altLang="en-US" sz="2800" b="1" dirty="0"/>
              <a:t>的计算效率</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88108"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88109"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0" name="内容占位符 2">
            <a:extLst>
              <a:ext uri="{FF2B5EF4-FFF2-40B4-BE49-F238E27FC236}">
                <a16:creationId xmlns:a16="http://schemas.microsoft.com/office/drawing/2014/main" id="{8B38CCD3-641C-44DD-A4CB-24F7591C5D61}"/>
              </a:ext>
            </a:extLst>
          </p:cNvPr>
          <p:cNvSpPr>
            <a:spLocks noGrp="1"/>
          </p:cNvSpPr>
          <p:nvPr>
            <p:ph idx="1"/>
          </p:nvPr>
        </p:nvSpPr>
        <p:spPr>
          <a:xfrm>
            <a:off x="534670" y="1764295"/>
            <a:ext cx="10168856" cy="3465624"/>
          </a:xfrm>
        </p:spPr>
        <p:txBody>
          <a:bodyPr>
            <a:normAutofit/>
          </a:bodyPr>
          <a:lstStyle/>
          <a:p>
            <a:pPr>
              <a:spcBef>
                <a:spcPts val="1800"/>
              </a:spcBef>
            </a:pPr>
            <a:r>
              <a:rPr lang="zh-CN" altLang="en-US" sz="2000" dirty="0"/>
              <a:t>拉格朗日系数</a:t>
            </a:r>
            <a:r>
              <a:rPr lang="en-US" altLang="zh-CN" sz="2000" dirty="0"/>
              <a:t>α </a:t>
            </a:r>
            <a:r>
              <a:rPr lang="zh-CN" altLang="en-US" sz="2000" dirty="0"/>
              <a:t>向量的个数是和训练集数量相等</a:t>
            </a:r>
            <a:r>
              <a:rPr lang="zh-CN" altLang="en-US" sz="2000" dirty="0" smtClean="0"/>
              <a:t>的</a:t>
            </a:r>
            <a:endParaRPr lang="en-US" altLang="zh-CN" sz="2000" dirty="0" smtClean="0"/>
          </a:p>
          <a:p>
            <a:pPr>
              <a:spcBef>
                <a:spcPts val="1800"/>
              </a:spcBef>
            </a:pPr>
            <a:r>
              <a:rPr lang="zh-CN" altLang="en-US" sz="2000" dirty="0" smtClean="0"/>
              <a:t>对于</a:t>
            </a:r>
            <a:r>
              <a:rPr lang="zh-CN" altLang="en-US" sz="2000" dirty="0"/>
              <a:t>大的训练集，会导致所需要的参数数量</a:t>
            </a:r>
            <a:r>
              <a:rPr lang="zh-CN" altLang="en-US" sz="2000" dirty="0" smtClean="0"/>
              <a:t>增多</a:t>
            </a:r>
            <a:endParaRPr lang="en-US" altLang="zh-CN" sz="2000" dirty="0" smtClean="0"/>
          </a:p>
          <a:p>
            <a:pPr>
              <a:spcBef>
                <a:spcPts val="1800"/>
              </a:spcBef>
            </a:pPr>
            <a:r>
              <a:rPr lang="en-US" altLang="zh-CN" sz="2000" dirty="0" smtClean="0"/>
              <a:t>SVM</a:t>
            </a:r>
            <a:r>
              <a:rPr lang="zh-CN" altLang="en-US" sz="2000" dirty="0"/>
              <a:t>在处理大的训练集时会比其他常见的机器学习算法要慢</a:t>
            </a:r>
          </a:p>
        </p:txBody>
      </p:sp>
    </p:spTree>
    <p:extLst>
      <p:ext uri="{BB962C8B-B14F-4D97-AF65-F5344CB8AC3E}">
        <p14:creationId xmlns:p14="http://schemas.microsoft.com/office/powerpoint/2010/main" val="294012227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89</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软间隔最大化</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89132"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89133"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1" name="内容占位符 2">
            <a:extLst>
              <a:ext uri="{FF2B5EF4-FFF2-40B4-BE49-F238E27FC236}">
                <a16:creationId xmlns:a16="http://schemas.microsoft.com/office/drawing/2014/main" id="{B54ED7BF-6207-460F-8CB7-0A4CBD1ECFD1}"/>
              </a:ext>
            </a:extLst>
          </p:cNvPr>
          <p:cNvSpPr>
            <a:spLocks noGrp="1"/>
          </p:cNvSpPr>
          <p:nvPr>
            <p:ph idx="1"/>
          </p:nvPr>
        </p:nvSpPr>
        <p:spPr>
          <a:xfrm>
            <a:off x="509209" y="1460324"/>
            <a:ext cx="10266321" cy="4129620"/>
          </a:xfrm>
        </p:spPr>
        <p:txBody>
          <a:bodyPr>
            <a:normAutofit/>
          </a:bodyPr>
          <a:lstStyle/>
          <a:p>
            <a:pPr>
              <a:spcBef>
                <a:spcPts val="1800"/>
              </a:spcBef>
            </a:pPr>
            <a:r>
              <a:rPr lang="zh-CN" altLang="en-US" sz="2000" dirty="0"/>
              <a:t>训练集中都会存在一些异常点，而这些异常点会导致训练集线性不可分</a:t>
            </a:r>
            <a:endParaRPr lang="en-US" altLang="zh-CN" sz="2000" dirty="0"/>
          </a:p>
          <a:p>
            <a:pPr>
              <a:spcBef>
                <a:spcPts val="1800"/>
              </a:spcBef>
            </a:pPr>
            <a:r>
              <a:rPr lang="zh-CN" altLang="en-US" sz="2000" dirty="0"/>
              <a:t>但除去这些异常点之后，剩下的样本就是线性可分的</a:t>
            </a:r>
            <a:endParaRPr lang="en-US" altLang="zh-CN" sz="2000" dirty="0"/>
          </a:p>
          <a:p>
            <a:pPr>
              <a:spcBef>
                <a:spcPts val="1800"/>
              </a:spcBef>
            </a:pPr>
            <a:r>
              <a:rPr lang="zh-CN" altLang="en-US" sz="2000" dirty="0"/>
              <a:t>硬间隔最大化是无法处理线性不可分的问题，线性不可分意味着有些样本点的函数间隔是不能满足大于等于 </a:t>
            </a:r>
            <a:r>
              <a:rPr lang="en-US" altLang="zh-CN" sz="2000" dirty="0"/>
              <a:t>1 </a:t>
            </a:r>
            <a:r>
              <a:rPr lang="zh-CN" altLang="en-US" sz="2000" dirty="0"/>
              <a:t>的约束条件。</a:t>
            </a:r>
            <a:endParaRPr lang="en-US" altLang="zh-CN" sz="2000" dirty="0"/>
          </a:p>
          <a:p>
            <a:endParaRPr lang="en-US" altLang="zh-CN" sz="2000" dirty="0"/>
          </a:p>
        </p:txBody>
      </p:sp>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785" y="3370700"/>
            <a:ext cx="4210266" cy="3105310"/>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58949" y="3370700"/>
            <a:ext cx="4032448" cy="2987238"/>
          </a:xfrm>
          <a:prstGeom prst="rect">
            <a:avLst/>
          </a:prstGeom>
        </p:spPr>
      </p:pic>
    </p:spTree>
    <p:extLst>
      <p:ext uri="{BB962C8B-B14F-4D97-AF65-F5344CB8AC3E}">
        <p14:creationId xmlns:p14="http://schemas.microsoft.com/office/powerpoint/2010/main" val="1354129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dirty="0"/>
              <a:t>Logit</a:t>
            </a:r>
            <a:r>
              <a:rPr lang="zh-CN" altLang="en-US" sz="3600" b="1" dirty="0"/>
              <a:t>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正则化的</a:t>
            </a:r>
            <a:r>
              <a:rPr lang="en-US" altLang="zh-CN" sz="2800" b="1" dirty="0">
                <a:latin typeface="Times New Roman" panose="02020603050405020304" pitchFamily="18" charset="0"/>
                <a:cs typeface="Times New Roman" panose="02020603050405020304" pitchFamily="18" charset="0"/>
              </a:rPr>
              <a:t>Logit</a:t>
            </a:r>
            <a:r>
              <a:rPr lang="zh-CN" altLang="en-US" sz="2800" b="1" dirty="0"/>
              <a:t>回归</a:t>
            </a:r>
            <a:endParaRPr lang="en-US" altLang="zh-CN" sz="2000" dirty="0" smtClean="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内容占位符 2">
                <a:extLst>
                  <a:ext uri="{FF2B5EF4-FFF2-40B4-BE49-F238E27FC236}">
                    <a16:creationId xmlns:a16="http://schemas.microsoft.com/office/drawing/2014/main" id="{83C0F682-5D5F-429D-9409-D27D47B1AD76}"/>
                  </a:ext>
                </a:extLst>
              </p:cNvPr>
              <p:cNvSpPr>
                <a:spLocks noGrp="1"/>
              </p:cNvSpPr>
              <p:nvPr>
                <p:ph idx="1"/>
              </p:nvPr>
            </p:nvSpPr>
            <p:spPr>
              <a:xfrm>
                <a:off x="530674" y="1514429"/>
                <a:ext cx="9624060" cy="4990084"/>
              </a:xfrm>
            </p:spPr>
            <p:txBody>
              <a:bodyPr>
                <a:noAutofit/>
              </a:bodyPr>
              <a:lstStyle/>
              <a:p>
                <a:pPr>
                  <a:lnSpc>
                    <a:spcPct val="150000"/>
                  </a:lnSpc>
                  <a:buClr>
                    <a:srgbClr val="2965AB"/>
                  </a:buClr>
                  <a:buSzPct val="50000"/>
                  <a:buFont typeface="Wingdings" charset="2"/>
                  <a:buChar char="l"/>
                </a:pPr>
                <a:r>
                  <a:rPr lang="zh-CN" altLang="en-US" sz="2000" dirty="0" smtClean="0"/>
                  <a:t>如同普通的</a:t>
                </a:r>
                <a:r>
                  <a:rPr lang="en-US" altLang="zh-CN" sz="2000" dirty="0" smtClean="0"/>
                  <a:t>OLS</a:t>
                </a:r>
                <a:r>
                  <a:rPr lang="zh-CN" altLang="en-US" sz="2000" dirty="0" smtClean="0"/>
                  <a:t>回归一样，普通的</a:t>
                </a:r>
                <a:r>
                  <a:rPr lang="en-US" altLang="zh-CN" sz="2000" dirty="0" smtClean="0"/>
                  <a:t>Logit</a:t>
                </a:r>
                <a:r>
                  <a:rPr lang="zh-CN" altLang="en-US" sz="2000" dirty="0" smtClean="0"/>
                  <a:t>回归也容易过拟合</a:t>
                </a:r>
                <a:endParaRPr lang="en-US" altLang="zh-CN" sz="2000" dirty="0" smtClean="0"/>
              </a:p>
              <a:p>
                <a:pPr>
                  <a:lnSpc>
                    <a:spcPct val="150000"/>
                  </a:lnSpc>
                  <a:buClr>
                    <a:srgbClr val="2965AB"/>
                  </a:buClr>
                  <a:buSzPct val="50000"/>
                  <a:buFont typeface="Wingdings" charset="2"/>
                  <a:buChar char="l"/>
                </a:pPr>
                <a:endParaRPr lang="en-US" altLang="zh-CN" sz="2000" dirty="0"/>
              </a:p>
              <a:p>
                <a:pPr>
                  <a:lnSpc>
                    <a:spcPct val="150000"/>
                  </a:lnSpc>
                  <a:buClr>
                    <a:srgbClr val="2965AB"/>
                  </a:buClr>
                  <a:buSzPct val="50000"/>
                  <a:buFont typeface="Wingdings" charset="2"/>
                  <a:buChar char="l"/>
                </a:pPr>
                <a:r>
                  <a:rPr lang="zh-CN" altLang="en-US" sz="2000" dirty="0" smtClean="0"/>
                  <a:t>正则化可缓解模型过拟合问题，通常在损失函数上添加惩罚项</a:t>
                </a:r>
                <a:r>
                  <a:rPr lang="en-US" altLang="zh-CN" sz="2000" dirty="0"/>
                  <a:t>L1</a:t>
                </a:r>
                <a:r>
                  <a:rPr lang="zh-CN" altLang="en-US" sz="2000" dirty="0"/>
                  <a:t>范数</a:t>
                </a:r>
                <a:r>
                  <a:rPr lang="en-US" altLang="zh-CN" sz="2000" dirty="0"/>
                  <a:t> </a:t>
                </a:r>
                <a14:m>
                  <m:oMath xmlns:m="http://schemas.openxmlformats.org/officeDocument/2006/math">
                    <m:sSub>
                      <m:sSubPr>
                        <m:ctrlPr>
                          <a:rPr lang="el-GR" altLang="zh-CN" sz="2000" i="1">
                            <a:latin typeface="Cambria Math" panose="02040503050406030204" pitchFamily="18" charset="0"/>
                          </a:rPr>
                        </m:ctrlPr>
                      </m:sSubPr>
                      <m:e>
                        <m:r>
                          <a:rPr lang="el-GR" altLang="zh-CN" sz="2000">
                            <a:latin typeface="Cambria Math" panose="02040503050406030204" pitchFamily="18" charset="0"/>
                          </a:rPr>
                          <m:t>∥</m:t>
                        </m:r>
                        <m:r>
                          <a:rPr lang="en-US" altLang="zh-CN" sz="2000">
                            <a:latin typeface="Cambria Math" panose="02040503050406030204" pitchFamily="18" charset="0"/>
                          </a:rPr>
                          <m:t>𝒘</m:t>
                        </m:r>
                        <m:r>
                          <a:rPr lang="el-GR" altLang="zh-CN" sz="2000">
                            <a:latin typeface="Cambria Math" panose="02040503050406030204" pitchFamily="18" charset="0"/>
                          </a:rPr>
                          <m:t>∥</m:t>
                        </m:r>
                      </m:e>
                      <m:sub>
                        <m:r>
                          <a:rPr lang="en-US" altLang="zh-CN" sz="2000">
                            <a:latin typeface="Cambria Math" panose="02040503050406030204" pitchFamily="18" charset="0"/>
                          </a:rPr>
                          <m:t>1</m:t>
                        </m:r>
                      </m:sub>
                    </m:sSub>
                    <m:r>
                      <a:rPr lang="zh-CN" altLang="en-US" sz="2000">
                        <a:latin typeface="Cambria Math" panose="02040503050406030204" pitchFamily="18" charset="0"/>
                      </a:rPr>
                      <m:t>或</m:t>
                    </m:r>
                  </m:oMath>
                </a14:m>
                <a:r>
                  <a:rPr lang="zh-CN" altLang="en-US" sz="2000" dirty="0"/>
                  <a:t>添加</a:t>
                </a:r>
                <a:r>
                  <a:rPr lang="en-US" altLang="zh-CN" sz="2000" dirty="0"/>
                  <a:t>L2</a:t>
                </a:r>
                <a:r>
                  <a:rPr lang="zh-CN" altLang="en-US" sz="2000" dirty="0"/>
                  <a:t>范数</a:t>
                </a:r>
                <a14:m>
                  <m:oMath xmlns:m="http://schemas.openxmlformats.org/officeDocument/2006/math">
                    <m:sSubSup>
                      <m:sSubSupPr>
                        <m:ctrlPr>
                          <a:rPr lang="el-GR" altLang="zh-CN" sz="2000" i="1">
                            <a:latin typeface="Cambria Math" panose="02040503050406030204" pitchFamily="18" charset="0"/>
                          </a:rPr>
                        </m:ctrlPr>
                      </m:sSubSupPr>
                      <m:e>
                        <m:r>
                          <a:rPr lang="en-US" altLang="zh-CN" sz="2000">
                            <a:latin typeface="Cambria Math" panose="02040503050406030204" pitchFamily="18" charset="0"/>
                          </a:rPr>
                          <m:t> </m:t>
                        </m:r>
                        <m:r>
                          <a:rPr lang="el-GR" altLang="zh-CN" sz="2000">
                            <a:latin typeface="Cambria Math" panose="02040503050406030204" pitchFamily="18" charset="0"/>
                          </a:rPr>
                          <m:t>∥</m:t>
                        </m:r>
                        <m:r>
                          <a:rPr lang="en-US" altLang="zh-CN" sz="2000">
                            <a:latin typeface="Cambria Math" panose="02040503050406030204" pitchFamily="18" charset="0"/>
                          </a:rPr>
                          <m:t>𝒘</m:t>
                        </m:r>
                        <m:r>
                          <a:rPr lang="el-GR" altLang="zh-CN" sz="2000">
                            <a:latin typeface="Cambria Math" panose="02040503050406030204" pitchFamily="18" charset="0"/>
                          </a:rPr>
                          <m:t>∥</m:t>
                        </m:r>
                      </m:e>
                      <m:sub>
                        <m:r>
                          <a:rPr lang="en-US" altLang="zh-CN" sz="2000">
                            <a:latin typeface="Cambria Math" panose="02040503050406030204" pitchFamily="18" charset="0"/>
                          </a:rPr>
                          <m:t>2</m:t>
                        </m:r>
                      </m:sub>
                      <m:sup>
                        <m:r>
                          <a:rPr lang="en-US" altLang="zh-CN" sz="2000">
                            <a:latin typeface="Cambria Math" panose="02040503050406030204" pitchFamily="18" charset="0"/>
                          </a:rPr>
                          <m:t>2</m:t>
                        </m:r>
                      </m:sup>
                    </m:sSubSup>
                  </m:oMath>
                </a14:m>
                <a:endParaRPr lang="en-US" altLang="zh-CN" sz="2000" dirty="0" smtClean="0"/>
              </a:p>
              <a:p>
                <a:pPr>
                  <a:lnSpc>
                    <a:spcPct val="150000"/>
                  </a:lnSpc>
                  <a:buClr>
                    <a:srgbClr val="2965AB"/>
                  </a:buClr>
                  <a:buSzPct val="50000"/>
                  <a:buFont typeface="Wingdings" charset="2"/>
                  <a:buChar char="l"/>
                </a:pPr>
                <a:endParaRPr lang="en-US" altLang="zh-CN" sz="2000" dirty="0" smtClean="0"/>
              </a:p>
              <a:p>
                <a:pPr>
                  <a:lnSpc>
                    <a:spcPct val="150000"/>
                  </a:lnSpc>
                  <a:buClr>
                    <a:srgbClr val="2965AB"/>
                  </a:buClr>
                  <a:buSzPct val="50000"/>
                  <a:buFont typeface="Wingdings" charset="2"/>
                  <a:buChar char="l"/>
                </a:pPr>
                <a:r>
                  <a:rPr lang="zh-CN" altLang="en-US" sz="2000" dirty="0" smtClean="0"/>
                  <a:t>添加</a:t>
                </a:r>
                <a:r>
                  <a:rPr lang="en-US" altLang="zh-CN" sz="2000" dirty="0"/>
                  <a:t>L1</a:t>
                </a:r>
                <a:r>
                  <a:rPr lang="zh-CN" altLang="en-US" sz="2000" dirty="0"/>
                  <a:t>和</a:t>
                </a:r>
                <a:r>
                  <a:rPr lang="en-US" altLang="zh-CN" sz="2000" dirty="0"/>
                  <a:t>L2</a:t>
                </a:r>
                <a:r>
                  <a:rPr lang="zh-CN" altLang="en-US" sz="2000" dirty="0"/>
                  <a:t>范数</a:t>
                </a:r>
                <a:r>
                  <a:rPr lang="zh-CN" altLang="en-US" sz="2000" dirty="0" smtClean="0"/>
                  <a:t>的</a:t>
                </a:r>
                <a:r>
                  <a:rPr lang="en-US" altLang="zh-CN" sz="2000" dirty="0" smtClean="0"/>
                  <a:t>Logit</a:t>
                </a:r>
                <a:r>
                  <a:rPr lang="zh-CN" altLang="en-US" sz="2000" dirty="0" smtClean="0"/>
                  <a:t>回归</a:t>
                </a:r>
                <a:r>
                  <a:rPr lang="zh-CN" altLang="en-US" sz="2000" dirty="0"/>
                  <a:t>模型目标函数</a:t>
                </a:r>
                <a:r>
                  <a:rPr lang="en-US" altLang="zh-CN" sz="2000" dirty="0" smtClean="0"/>
                  <a:t>:</a:t>
                </a:r>
              </a:p>
              <a:p>
                <a:pPr marL="0" indent="0">
                  <a:lnSpc>
                    <a:spcPct val="150000"/>
                  </a:lnSpc>
                  <a:buClr>
                    <a:srgbClr val="2965AB"/>
                  </a:buClr>
                  <a:buSzPct val="50000"/>
                  <a:buNone/>
                </a:pPr>
                <a:r>
                  <a:rPr lang="en-US" altLang="zh-CN" sz="2000" dirty="0" smtClean="0">
                    <a:latin typeface="Microsoft YaHei Light" charset="-122"/>
                    <a:ea typeface="Microsoft YaHei Light" charset="-122"/>
                  </a:rPr>
                  <a:t>         </a:t>
                </a:r>
                <a14:m>
                  <m:oMath xmlns:m="http://schemas.openxmlformats.org/officeDocument/2006/math">
                    <m:limLow>
                      <m:limLowPr>
                        <m:ctrlPr>
                          <a:rPr lang="en-US" altLang="zh-CN" sz="2000" b="0" i="1" smtClean="0">
                            <a:latin typeface="Cambria Math" panose="02040503050406030204" pitchFamily="18" charset="0"/>
                            <a:ea typeface="Microsoft YaHei Light" charset="-122"/>
                          </a:rPr>
                        </m:ctrlPr>
                      </m:limLowPr>
                      <m:e>
                        <m:r>
                          <m:rPr>
                            <m:sty m:val="p"/>
                          </m:rPr>
                          <a:rPr lang="en-US" altLang="zh-CN" sz="2000" b="0" i="0" smtClean="0">
                            <a:latin typeface="Cambria Math" panose="02040503050406030204" pitchFamily="18" charset="0"/>
                            <a:ea typeface="Microsoft YaHei Light" charset="-122"/>
                          </a:rPr>
                          <m:t>min</m:t>
                        </m:r>
                      </m:e>
                      <m:lim>
                        <m:r>
                          <a:rPr lang="en-US" altLang="zh-CN" sz="2000" b="1" i="1" smtClean="0">
                            <a:latin typeface="Cambria Math" panose="02040503050406030204" pitchFamily="18" charset="0"/>
                            <a:ea typeface="Microsoft YaHei Light" charset="-122"/>
                          </a:rPr>
                          <m:t>𝒘</m:t>
                        </m:r>
                      </m:lim>
                    </m:limLow>
                    <m:r>
                      <a:rPr lang="en-US" altLang="zh-CN" sz="2000" b="0" i="1" smtClean="0">
                        <a:latin typeface="Cambria Math" panose="02040503050406030204" pitchFamily="18" charset="0"/>
                        <a:ea typeface="Microsoft YaHei Light" charset="-122"/>
                      </a:rPr>
                      <m:t> </m:t>
                    </m:r>
                    <m:nary>
                      <m:naryPr>
                        <m:chr m:val="∑"/>
                        <m:ctrlPr>
                          <a:rPr lang="en-US" altLang="zh-CN" sz="2000" b="0" i="1" smtClean="0">
                            <a:latin typeface="Cambria Math" panose="02040503050406030204" pitchFamily="18" charset="0"/>
                            <a:ea typeface="Microsoft YaHei Light" charset="-122"/>
                          </a:rPr>
                        </m:ctrlPr>
                      </m:naryPr>
                      <m:sub>
                        <m:r>
                          <m:rPr>
                            <m:brk m:alnAt="23"/>
                          </m:rPr>
                          <a:rPr lang="en-US" altLang="zh-CN" sz="2000" b="0" i="1" smtClean="0">
                            <a:latin typeface="Cambria Math" panose="02040503050406030204" pitchFamily="18" charset="0"/>
                            <a:ea typeface="Microsoft YaHei Light" charset="-122"/>
                          </a:rPr>
                          <m:t>𝑖</m:t>
                        </m:r>
                        <m:r>
                          <a:rPr lang="en-US" altLang="zh-CN" sz="2000" b="0" i="1" smtClean="0">
                            <a:latin typeface="Cambria Math" panose="02040503050406030204" pitchFamily="18" charset="0"/>
                            <a:ea typeface="Microsoft YaHei Light" charset="-122"/>
                          </a:rPr>
                          <m:t>=1</m:t>
                        </m:r>
                      </m:sub>
                      <m:sup>
                        <m:r>
                          <a:rPr lang="en-US" altLang="zh-CN" sz="2000" b="0" i="1" smtClean="0">
                            <a:latin typeface="Cambria Math" panose="02040503050406030204" pitchFamily="18" charset="0"/>
                            <a:ea typeface="Microsoft YaHei Light" charset="-122"/>
                          </a:rPr>
                          <m:t>𝑛</m:t>
                        </m:r>
                      </m:sup>
                      <m:e>
                        <m:r>
                          <m:rPr>
                            <m:sty m:val="p"/>
                          </m:rPr>
                          <a:rPr lang="en-US" altLang="zh-CN" sz="2000" b="0" i="0" smtClean="0">
                            <a:latin typeface="Cambria Math" panose="02040503050406030204" pitchFamily="18" charset="0"/>
                            <a:ea typeface="Microsoft YaHei Light" charset="-122"/>
                          </a:rPr>
                          <m:t>log</m:t>
                        </m:r>
                        <m:r>
                          <a:rPr lang="en-US" altLang="zh-CN" sz="2000" b="0" i="1" smtClean="0">
                            <a:latin typeface="Cambria Math" panose="02040503050406030204" pitchFamily="18" charset="0"/>
                            <a:ea typeface="Microsoft YaHei Light" charset="-122"/>
                          </a:rPr>
                          <m:t>⁡(</m:t>
                        </m:r>
                        <m:r>
                          <m:rPr>
                            <m:sty m:val="p"/>
                          </m:rPr>
                          <a:rPr lang="en-US" altLang="zh-CN" sz="2000" b="0" i="0" smtClean="0">
                            <a:latin typeface="Cambria Math" panose="02040503050406030204" pitchFamily="18" charset="0"/>
                            <a:ea typeface="Microsoft YaHei Light" charset="-122"/>
                          </a:rPr>
                          <m:t>exp</m:t>
                        </m:r>
                        <m:r>
                          <a:rPr lang="en-US" altLang="zh-CN" sz="2000" b="0" i="1" smtClean="0">
                            <a:latin typeface="Cambria Math" panose="02040503050406030204" pitchFamily="18" charset="0"/>
                            <a:ea typeface="Microsoft YaHei Light" charset="-122"/>
                          </a:rPr>
                          <m:t>⁡(−</m:t>
                        </m:r>
                        <m:sSub>
                          <m:sSubPr>
                            <m:ctrlPr>
                              <a:rPr lang="en-US" altLang="zh-CN" sz="2000" b="0" i="1" smtClean="0">
                                <a:latin typeface="Cambria Math" panose="02040503050406030204" pitchFamily="18" charset="0"/>
                                <a:ea typeface="Microsoft YaHei Light" charset="-122"/>
                              </a:rPr>
                            </m:ctrlPr>
                          </m:sSubPr>
                          <m:e>
                            <m:r>
                              <a:rPr lang="en-US" altLang="zh-CN" sz="2000" b="0" i="1" smtClean="0">
                                <a:latin typeface="Cambria Math" panose="02040503050406030204" pitchFamily="18" charset="0"/>
                                <a:ea typeface="Microsoft YaHei Light" charset="-122"/>
                              </a:rPr>
                              <m:t>𝑦</m:t>
                            </m:r>
                          </m:e>
                          <m:sub>
                            <m:r>
                              <a:rPr lang="en-US" altLang="zh-CN" sz="2000" b="0" i="1" smtClean="0">
                                <a:latin typeface="Cambria Math" panose="02040503050406030204" pitchFamily="18" charset="0"/>
                                <a:ea typeface="Microsoft YaHei Light" charset="-122"/>
                              </a:rPr>
                              <m:t>𝑖</m:t>
                            </m:r>
                          </m:sub>
                        </m:sSub>
                        <m:r>
                          <a:rPr lang="en-US" altLang="zh-CN" sz="2000" b="0" i="1" smtClean="0">
                            <a:latin typeface="Cambria Math" panose="02040503050406030204" pitchFamily="18" charset="0"/>
                            <a:ea typeface="Microsoft YaHei Light" charset="-122"/>
                          </a:rPr>
                          <m:t>(</m:t>
                        </m:r>
                        <m:sSup>
                          <m:sSupPr>
                            <m:ctrlPr>
                              <a:rPr lang="en-AU" altLang="zh-CN" sz="2000" i="1">
                                <a:latin typeface="Cambria Math" panose="02040503050406030204" pitchFamily="18" charset="0"/>
                                <a:ea typeface="微软雅黑" panose="020B0503020204020204" pitchFamily="34" charset="-122"/>
                              </a:rPr>
                            </m:ctrlPr>
                          </m:sSupPr>
                          <m:e>
                            <m:r>
                              <a:rPr lang="en-AU" altLang="zh-CN" sz="2000" b="1" i="1">
                                <a:latin typeface="Cambria Math" panose="02040503050406030204" pitchFamily="18" charset="0"/>
                                <a:ea typeface="微软雅黑" panose="020B0503020204020204" pitchFamily="34" charset="-122"/>
                              </a:rPr>
                              <m:t>𝒘</m:t>
                            </m:r>
                          </m:e>
                          <m:sup>
                            <m:r>
                              <m:rPr>
                                <m:sty m:val="p"/>
                              </m:rPr>
                              <a:rPr lang="en-AU" altLang="zh-CN" sz="2000">
                                <a:latin typeface="Cambria Math" panose="02040503050406030204" pitchFamily="18" charset="0"/>
                                <a:ea typeface="微软雅黑" panose="020B0503020204020204" pitchFamily="34" charset="-122"/>
                              </a:rPr>
                              <m:t>T</m:t>
                            </m:r>
                          </m:sup>
                        </m:sSup>
                        <m:sSub>
                          <m:sSubPr>
                            <m:ctrlPr>
                              <a:rPr lang="en-AU" altLang="zh-CN" sz="2000" i="1">
                                <a:latin typeface="Cambria Math" panose="02040503050406030204" pitchFamily="18" charset="0"/>
                                <a:ea typeface="微软雅黑" panose="020B0503020204020204" pitchFamily="34" charset="-122"/>
                              </a:rPr>
                            </m:ctrlPr>
                          </m:sSubPr>
                          <m:e>
                            <m:r>
                              <a:rPr lang="en-AU" altLang="zh-CN" sz="2000" b="1" i="1">
                                <a:latin typeface="Cambria Math" panose="02040503050406030204" pitchFamily="18" charset="0"/>
                                <a:ea typeface="微软雅黑" panose="020B0503020204020204" pitchFamily="34" charset="-122"/>
                              </a:rPr>
                              <m:t>𝒙</m:t>
                            </m:r>
                          </m:e>
                          <m:sub>
                            <m:r>
                              <a:rPr lang="en-AU" altLang="zh-CN" sz="2000" i="1">
                                <a:latin typeface="Cambria Math" panose="02040503050406030204" pitchFamily="18" charset="0"/>
                                <a:ea typeface="微软雅黑" panose="020B0503020204020204" pitchFamily="34" charset="-122"/>
                              </a:rPr>
                              <m:t>𝑖</m:t>
                            </m:r>
                          </m:sub>
                        </m:sSub>
                      </m:e>
                    </m:nary>
                    <m:r>
                      <a:rPr lang="en-US" altLang="zh-CN" sz="2000" b="0" i="1" smtClean="0">
                        <a:latin typeface="Cambria Math" panose="02040503050406030204" pitchFamily="18" charset="0"/>
                        <a:ea typeface="Microsoft YaHei Light" charset="-122"/>
                      </a:rPr>
                      <m:t>))+1)</m:t>
                    </m:r>
                  </m:oMath>
                </a14:m>
                <a:r>
                  <a:rPr lang="en-US" altLang="zh-CN" sz="2000" b="0" dirty="0" smtClean="0">
                    <a:latin typeface="Microsoft YaHei Light" charset="-122"/>
                    <a:ea typeface="Microsoft YaHei Light" charset="-122"/>
                  </a:rPr>
                  <a:t>+</a:t>
                </a:r>
                <a14:m>
                  <m:oMath xmlns:m="http://schemas.openxmlformats.org/officeDocument/2006/math">
                    <m:sSub>
                      <m:sSubPr>
                        <m:ctrlPr>
                          <a:rPr lang="en-US" altLang="zh-CN" sz="2000" i="1">
                            <a:latin typeface="Cambria Math" panose="02040503050406030204" pitchFamily="18" charset="0"/>
                            <a:ea typeface="Microsoft YaHei Light" charset="-122"/>
                          </a:rPr>
                        </m:ctrlPr>
                      </m:sSubPr>
                      <m:e>
                        <m:r>
                          <m:rPr>
                            <m:sty m:val="p"/>
                          </m:rPr>
                          <a:rPr lang="en-US" altLang="zh-CN" sz="2000" i="1" smtClean="0">
                            <a:latin typeface="Cambria Math" panose="02040503050406030204" pitchFamily="18" charset="0"/>
                            <a:ea typeface="Microsoft YaHei Light" charset="-122"/>
                          </a:rPr>
                          <m:t>λ</m:t>
                        </m:r>
                        <m:d>
                          <m:dPr>
                            <m:begChr m:val="‖"/>
                            <m:endChr m:val="‖"/>
                            <m:ctrlPr>
                              <a:rPr lang="en-US" altLang="zh-CN" sz="2000" i="1">
                                <a:latin typeface="Cambria Math" panose="02040503050406030204" pitchFamily="18" charset="0"/>
                                <a:ea typeface="Microsoft YaHei Light" charset="-122"/>
                              </a:rPr>
                            </m:ctrlPr>
                          </m:dPr>
                          <m:e>
                            <m:r>
                              <a:rPr lang="en-US" altLang="zh-CN" sz="2000" b="1" i="1">
                                <a:latin typeface="Cambria Math" panose="02040503050406030204" pitchFamily="18" charset="0"/>
                                <a:ea typeface="Microsoft YaHei Light" charset="-122"/>
                              </a:rPr>
                              <m:t>𝒘</m:t>
                            </m:r>
                          </m:e>
                        </m:d>
                      </m:e>
                      <m:sub>
                        <m:r>
                          <a:rPr lang="en-US" altLang="zh-CN" sz="2000">
                            <a:latin typeface="Cambria Math" panose="02040503050406030204" pitchFamily="18" charset="0"/>
                            <a:ea typeface="Microsoft YaHei Light" charset="-122"/>
                          </a:rPr>
                          <m:t>1</m:t>
                        </m:r>
                      </m:sub>
                    </m:sSub>
                  </m:oMath>
                </a14:m>
                <a:endParaRPr lang="en-US" altLang="zh-CN" sz="2000" b="0" dirty="0">
                  <a:latin typeface="Microsoft YaHei Light" charset="-122"/>
                  <a:ea typeface="Microsoft YaHei Light" charset="-122"/>
                </a:endParaRPr>
              </a:p>
              <a:p>
                <a:pPr marL="0" indent="0">
                  <a:lnSpc>
                    <a:spcPct val="150000"/>
                  </a:lnSpc>
                  <a:buClr>
                    <a:srgbClr val="2965AB"/>
                  </a:buClr>
                  <a:buSzPct val="50000"/>
                  <a:buNone/>
                </a:pPr>
                <a:r>
                  <a:rPr lang="en-US" altLang="zh-CN" sz="2000" dirty="0">
                    <a:latin typeface="Microsoft YaHei Light" charset="-122"/>
                    <a:ea typeface="Microsoft YaHei Light" charset="-122"/>
                  </a:rPr>
                  <a:t>         </a:t>
                </a:r>
                <a14:m>
                  <m:oMath xmlns:m="http://schemas.openxmlformats.org/officeDocument/2006/math">
                    <m:limLow>
                      <m:limLowPr>
                        <m:ctrlPr>
                          <a:rPr lang="en-US" altLang="zh-CN" sz="2000" i="1">
                            <a:latin typeface="Cambria Math" panose="02040503050406030204" pitchFamily="18" charset="0"/>
                            <a:ea typeface="Microsoft YaHei Light" charset="-122"/>
                          </a:rPr>
                        </m:ctrlPr>
                      </m:limLowPr>
                      <m:e>
                        <m:r>
                          <m:rPr>
                            <m:sty m:val="p"/>
                          </m:rPr>
                          <a:rPr lang="en-US" altLang="zh-CN" sz="2000">
                            <a:latin typeface="Cambria Math" panose="02040503050406030204" pitchFamily="18" charset="0"/>
                            <a:ea typeface="Microsoft YaHei Light" charset="-122"/>
                          </a:rPr>
                          <m:t>min</m:t>
                        </m:r>
                      </m:e>
                      <m:lim>
                        <m:r>
                          <a:rPr lang="en-US" altLang="zh-CN" sz="2000" b="1" i="1">
                            <a:latin typeface="Cambria Math" panose="02040503050406030204" pitchFamily="18" charset="0"/>
                            <a:ea typeface="Microsoft YaHei Light" charset="-122"/>
                          </a:rPr>
                          <m:t>𝒘</m:t>
                        </m:r>
                      </m:lim>
                    </m:limLow>
                    <m:r>
                      <a:rPr lang="en-US" altLang="zh-CN" sz="2000" b="0" i="1" smtClean="0">
                        <a:latin typeface="Cambria Math" panose="02040503050406030204" pitchFamily="18" charset="0"/>
                        <a:ea typeface="Microsoft YaHei Light" charset="-122"/>
                      </a:rPr>
                      <m:t> </m:t>
                    </m:r>
                    <m:nary>
                      <m:naryPr>
                        <m:chr m:val="∑"/>
                        <m:ctrlPr>
                          <a:rPr lang="en-US" altLang="zh-CN" sz="2000" i="1">
                            <a:latin typeface="Cambria Math" panose="02040503050406030204" pitchFamily="18" charset="0"/>
                            <a:ea typeface="Microsoft YaHei Light" charset="-122"/>
                          </a:rPr>
                        </m:ctrlPr>
                      </m:naryPr>
                      <m:sub>
                        <m:r>
                          <m:rPr>
                            <m:brk m:alnAt="23"/>
                          </m:rPr>
                          <a:rPr lang="en-US" altLang="zh-CN" sz="2000" i="1">
                            <a:latin typeface="Cambria Math" panose="02040503050406030204" pitchFamily="18" charset="0"/>
                            <a:ea typeface="Microsoft YaHei Light" charset="-122"/>
                          </a:rPr>
                          <m:t>𝑖</m:t>
                        </m:r>
                        <m:r>
                          <a:rPr lang="en-US" altLang="zh-CN" sz="2000" i="1">
                            <a:latin typeface="Cambria Math" panose="02040503050406030204" pitchFamily="18" charset="0"/>
                            <a:ea typeface="Microsoft YaHei Light" charset="-122"/>
                          </a:rPr>
                          <m:t>=1</m:t>
                        </m:r>
                      </m:sub>
                      <m:sup>
                        <m:r>
                          <a:rPr lang="en-US" altLang="zh-CN" sz="2000" i="1">
                            <a:latin typeface="Cambria Math" panose="02040503050406030204" pitchFamily="18" charset="0"/>
                            <a:ea typeface="Microsoft YaHei Light" charset="-122"/>
                          </a:rPr>
                          <m:t>𝑛</m:t>
                        </m:r>
                      </m:sup>
                      <m:e>
                        <m:r>
                          <m:rPr>
                            <m:sty m:val="p"/>
                          </m:rPr>
                          <a:rPr lang="en-US" altLang="zh-CN" sz="2000">
                            <a:latin typeface="Cambria Math" panose="02040503050406030204" pitchFamily="18" charset="0"/>
                            <a:ea typeface="Microsoft YaHei Light" charset="-122"/>
                          </a:rPr>
                          <m:t>log</m:t>
                        </m:r>
                        <m:r>
                          <a:rPr lang="en-US" altLang="zh-CN" sz="2000" i="1">
                            <a:latin typeface="Cambria Math" panose="02040503050406030204" pitchFamily="18" charset="0"/>
                            <a:ea typeface="Microsoft YaHei Light" charset="-122"/>
                          </a:rPr>
                          <m:t>⁡(</m:t>
                        </m:r>
                        <m:r>
                          <m:rPr>
                            <m:sty m:val="p"/>
                          </m:rPr>
                          <a:rPr lang="en-US" altLang="zh-CN" sz="2000">
                            <a:latin typeface="Cambria Math" panose="02040503050406030204" pitchFamily="18" charset="0"/>
                            <a:ea typeface="Microsoft YaHei Light" charset="-122"/>
                          </a:rPr>
                          <m:t>exp</m:t>
                        </m:r>
                        <m:r>
                          <a:rPr lang="en-US" altLang="zh-CN" sz="2000" i="1">
                            <a:latin typeface="Cambria Math" panose="02040503050406030204" pitchFamily="18" charset="0"/>
                            <a:ea typeface="Microsoft YaHei Light" charset="-122"/>
                          </a:rPr>
                          <m:t>⁡(−</m:t>
                        </m:r>
                        <m:sSub>
                          <m:sSubPr>
                            <m:ctrlPr>
                              <a:rPr lang="en-US" altLang="zh-CN" sz="2000" i="1">
                                <a:latin typeface="Cambria Math" panose="02040503050406030204" pitchFamily="18" charset="0"/>
                                <a:ea typeface="Microsoft YaHei Light" charset="-122"/>
                              </a:rPr>
                            </m:ctrlPr>
                          </m:sSubPr>
                          <m:e>
                            <m:r>
                              <a:rPr lang="en-US" altLang="zh-CN" sz="2000" i="1">
                                <a:latin typeface="Cambria Math" panose="02040503050406030204" pitchFamily="18" charset="0"/>
                                <a:ea typeface="Microsoft YaHei Light" charset="-122"/>
                              </a:rPr>
                              <m:t>𝑦</m:t>
                            </m:r>
                          </m:e>
                          <m:sub>
                            <m:r>
                              <a:rPr lang="en-US" altLang="zh-CN" sz="2000" i="1">
                                <a:latin typeface="Cambria Math" panose="02040503050406030204" pitchFamily="18" charset="0"/>
                                <a:ea typeface="Microsoft YaHei Light" charset="-122"/>
                              </a:rPr>
                              <m:t>𝑖</m:t>
                            </m:r>
                          </m:sub>
                        </m:sSub>
                        <m:r>
                          <a:rPr lang="en-US" altLang="zh-CN" sz="2000" i="1">
                            <a:latin typeface="Cambria Math" panose="02040503050406030204" pitchFamily="18" charset="0"/>
                            <a:ea typeface="Microsoft YaHei Light" charset="-122"/>
                          </a:rPr>
                          <m:t>(</m:t>
                        </m:r>
                        <m:sSup>
                          <m:sSupPr>
                            <m:ctrlPr>
                              <a:rPr lang="en-AU" altLang="zh-CN" sz="2000" i="1">
                                <a:latin typeface="Cambria Math" panose="02040503050406030204" pitchFamily="18" charset="0"/>
                                <a:ea typeface="微软雅黑" panose="020B0503020204020204" pitchFamily="34" charset="-122"/>
                              </a:rPr>
                            </m:ctrlPr>
                          </m:sSupPr>
                          <m:e>
                            <m:r>
                              <a:rPr lang="en-AU" altLang="zh-CN" sz="2000" b="1" i="1">
                                <a:latin typeface="Cambria Math" panose="02040503050406030204" pitchFamily="18" charset="0"/>
                                <a:ea typeface="微软雅黑" panose="020B0503020204020204" pitchFamily="34" charset="-122"/>
                              </a:rPr>
                              <m:t>𝒘</m:t>
                            </m:r>
                          </m:e>
                          <m:sup>
                            <m:r>
                              <m:rPr>
                                <m:sty m:val="p"/>
                              </m:rPr>
                              <a:rPr lang="en-AU" altLang="zh-CN" sz="2000">
                                <a:latin typeface="Cambria Math" panose="02040503050406030204" pitchFamily="18" charset="0"/>
                                <a:ea typeface="微软雅黑" panose="020B0503020204020204" pitchFamily="34" charset="-122"/>
                              </a:rPr>
                              <m:t>T</m:t>
                            </m:r>
                          </m:sup>
                        </m:sSup>
                        <m:sSub>
                          <m:sSubPr>
                            <m:ctrlPr>
                              <a:rPr lang="en-AU" altLang="zh-CN" sz="2000" i="1">
                                <a:latin typeface="Cambria Math" panose="02040503050406030204" pitchFamily="18" charset="0"/>
                                <a:ea typeface="微软雅黑" panose="020B0503020204020204" pitchFamily="34" charset="-122"/>
                              </a:rPr>
                            </m:ctrlPr>
                          </m:sSubPr>
                          <m:e>
                            <m:r>
                              <a:rPr lang="en-AU" altLang="zh-CN" sz="2000" b="1" i="1">
                                <a:latin typeface="Cambria Math" panose="02040503050406030204" pitchFamily="18" charset="0"/>
                                <a:ea typeface="微软雅黑" panose="020B0503020204020204" pitchFamily="34" charset="-122"/>
                              </a:rPr>
                              <m:t>𝒙</m:t>
                            </m:r>
                          </m:e>
                          <m:sub>
                            <m:r>
                              <a:rPr lang="en-AU" altLang="zh-CN" sz="2000" i="1">
                                <a:latin typeface="Cambria Math" panose="02040503050406030204" pitchFamily="18" charset="0"/>
                                <a:ea typeface="微软雅黑" panose="020B0503020204020204" pitchFamily="34" charset="-122"/>
                              </a:rPr>
                              <m:t>𝑖</m:t>
                            </m:r>
                          </m:sub>
                        </m:sSub>
                      </m:e>
                    </m:nary>
                    <m:r>
                      <a:rPr lang="en-US" altLang="zh-CN" sz="2000" i="1">
                        <a:latin typeface="Cambria Math" panose="02040503050406030204" pitchFamily="18" charset="0"/>
                        <a:ea typeface="Microsoft YaHei Light" charset="-122"/>
                      </a:rPr>
                      <m:t>))+1)</m:t>
                    </m:r>
                  </m:oMath>
                </a14:m>
                <a:r>
                  <a:rPr lang="en-US" altLang="zh-CN" sz="2000" dirty="0" smtClean="0">
                    <a:latin typeface="Microsoft YaHei Light" charset="-122"/>
                    <a:ea typeface="Microsoft YaHei Light" charset="-122"/>
                  </a:rPr>
                  <a:t>+λ</a:t>
                </a:r>
                <a14:m>
                  <m:oMath xmlns:m="http://schemas.openxmlformats.org/officeDocument/2006/math">
                    <m:sSubSup>
                      <m:sSubSupPr>
                        <m:ctrlPr>
                          <a:rPr lang="en-US" altLang="zh-CN" sz="2000" i="1">
                            <a:latin typeface="Cambria Math" panose="02040503050406030204" pitchFamily="18" charset="0"/>
                            <a:ea typeface="Microsoft YaHei Light" charset="-122"/>
                          </a:rPr>
                        </m:ctrlPr>
                      </m:sSubSupPr>
                      <m:e>
                        <m:d>
                          <m:dPr>
                            <m:begChr m:val="‖"/>
                            <m:endChr m:val="‖"/>
                            <m:ctrlPr>
                              <a:rPr lang="en-US" altLang="zh-CN" sz="2000" i="1">
                                <a:latin typeface="Cambria Math" panose="02040503050406030204" pitchFamily="18" charset="0"/>
                                <a:ea typeface="Microsoft YaHei Light" charset="-122"/>
                              </a:rPr>
                            </m:ctrlPr>
                          </m:dPr>
                          <m:e>
                            <m:r>
                              <a:rPr lang="en-US" altLang="zh-CN" sz="2000" b="1" i="1">
                                <a:latin typeface="Cambria Math" panose="02040503050406030204" pitchFamily="18" charset="0"/>
                                <a:ea typeface="Microsoft YaHei Light" charset="-122"/>
                              </a:rPr>
                              <m:t>𝒘</m:t>
                            </m:r>
                          </m:e>
                        </m:d>
                      </m:e>
                      <m:sub>
                        <m:r>
                          <a:rPr lang="en-US" altLang="zh-CN" sz="2000" i="1">
                            <a:latin typeface="Cambria Math" panose="02040503050406030204" pitchFamily="18" charset="0"/>
                            <a:ea typeface="Microsoft YaHei Light" charset="-122"/>
                          </a:rPr>
                          <m:t>2</m:t>
                        </m:r>
                      </m:sub>
                      <m:sup>
                        <m:r>
                          <a:rPr lang="en-US" altLang="zh-CN" sz="2000" i="1">
                            <a:latin typeface="Cambria Math" panose="02040503050406030204" pitchFamily="18" charset="0"/>
                            <a:ea typeface="Microsoft YaHei Light" charset="-122"/>
                          </a:rPr>
                          <m:t>2</m:t>
                        </m:r>
                      </m:sup>
                    </m:sSubSup>
                  </m:oMath>
                </a14:m>
                <a:endParaRPr lang="en-US" altLang="zh-CN" sz="2000" dirty="0" smtClean="0">
                  <a:latin typeface="Microsoft YaHei Light" charset="-122"/>
                  <a:ea typeface="Microsoft YaHei Light" charset="-122"/>
                </a:endParaRPr>
              </a:p>
              <a:p>
                <a:pPr marL="0" indent="0">
                  <a:lnSpc>
                    <a:spcPct val="150000"/>
                  </a:lnSpc>
                  <a:buClr>
                    <a:srgbClr val="2965AB"/>
                  </a:buClr>
                  <a:buSzPct val="50000"/>
                  <a:buNone/>
                </a:pPr>
                <a:r>
                  <a:rPr lang="zh-CN" altLang="en-US" sz="2000" dirty="0"/>
                  <a:t>注：上述目标函数中第一项是根据对数似然函数推算的</a:t>
                </a:r>
                <a:r>
                  <a:rPr lang="zh-CN" altLang="en-US" sz="2000" dirty="0" smtClean="0"/>
                  <a:t>损失函数</a:t>
                </a:r>
                <a:endParaRPr lang="en-US" altLang="zh-CN" sz="2000" dirty="0" smtClean="0">
                  <a:latin typeface="Microsoft YaHei Light" charset="-122"/>
                  <a:ea typeface="Microsoft YaHei Light" charset="-122"/>
                </a:endParaRPr>
              </a:p>
              <a:p>
                <a:pPr marL="0" indent="0">
                  <a:lnSpc>
                    <a:spcPct val="150000"/>
                  </a:lnSpc>
                  <a:buClr>
                    <a:srgbClr val="2965AB"/>
                  </a:buClr>
                  <a:buSzPct val="50000"/>
                  <a:buNone/>
                </a:pPr>
                <a:endParaRPr lang="en-US" altLang="zh-CN" sz="2000" dirty="0">
                  <a:latin typeface="Microsoft YaHei Light" charset="-122"/>
                  <a:ea typeface="Microsoft YaHei Light" charset="-122"/>
                </a:endParaRPr>
              </a:p>
            </p:txBody>
          </p:sp>
        </mc:Choice>
        <mc:Fallback xmlns="">
          <p:sp>
            <p:nvSpPr>
              <p:cNvPr id="17" name="内容占位符 2">
                <a:extLst>
                  <a:ext uri="{FF2B5EF4-FFF2-40B4-BE49-F238E27FC236}">
                    <a16:creationId xmlns:a16="http://schemas.microsoft.com/office/drawing/2014/main" id="{83C0F682-5D5F-429D-9409-D27D47B1AD76}"/>
                  </a:ext>
                </a:extLst>
              </p:cNvPr>
              <p:cNvSpPr>
                <a:spLocks noGrp="1" noRot="1" noChangeAspect="1" noMove="1" noResize="1" noEditPoints="1" noAdjustHandles="1" noChangeArrowheads="1" noChangeShapeType="1" noTextEdit="1"/>
              </p:cNvSpPr>
              <p:nvPr>
                <p:ph idx="1"/>
              </p:nvPr>
            </p:nvSpPr>
            <p:spPr>
              <a:xfrm>
                <a:off x="530674" y="1514429"/>
                <a:ext cx="9624060" cy="4990084"/>
              </a:xfrm>
              <a:blipFill>
                <a:blip r:embed="rId5"/>
                <a:stretch>
                  <a:fillRect l="-507" b="-2808"/>
                </a:stretch>
              </a:blipFill>
            </p:spPr>
            <p:txBody>
              <a:bodyPr/>
              <a:lstStyle/>
              <a:p>
                <a:r>
                  <a:rPr lang="zh-CN" altLang="en-US">
                    <a:noFill/>
                  </a:rPr>
                  <a:t> </a:t>
                </a:r>
              </a:p>
            </p:txBody>
          </p:sp>
        </mc:Fallback>
      </mc:AlternateContent>
      <p:graphicFrame>
        <p:nvGraphicFramePr>
          <p:cNvPr id="26" name="对象 25"/>
          <p:cNvGraphicFramePr>
            <a:graphicFrameLocks noChangeAspect="1"/>
          </p:cNvGraphicFramePr>
          <p:nvPr>
            <p:extLst>
              <p:ext uri="{D42A27DB-BD31-4B8C-83A1-F6EECF244321}">
                <p14:modId xmlns:p14="http://schemas.microsoft.com/office/powerpoint/2010/main" val="1333727547"/>
              </p:ext>
            </p:extLst>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11306" name="Equation" r:id="rId6" imgW="914400" imgH="198720" progId="Equation.DSMT4">
                  <p:embed/>
                </p:oleObj>
              </mc:Choice>
              <mc:Fallback>
                <p:oleObj name="Equation" r:id="rId6" imgW="914400" imgH="198720" progId="Equation.DSMT4">
                  <p:embed/>
                  <p:pic>
                    <p:nvPicPr>
                      <p:cNvPr id="5" name="对象 4"/>
                      <p:cNvPicPr/>
                      <p:nvPr/>
                    </p:nvPicPr>
                    <p:blipFill>
                      <a:blip r:embed="rId7"/>
                      <a:stretch>
                        <a:fillRect/>
                      </a:stretch>
                    </p:blipFill>
                    <p:spPr>
                      <a:xfrm>
                        <a:off x="4082668" y="2319862"/>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30257496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90</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软间隔最大化</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90156"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90157"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5" name="内容占位符 6">
                <a:extLst>
                  <a:ext uri="{FF2B5EF4-FFF2-40B4-BE49-F238E27FC236}">
                    <a16:creationId xmlns:a16="http://schemas.microsoft.com/office/drawing/2014/main" id="{01FE1681-1A06-4321-836C-809BBB6DCB33}"/>
                  </a:ext>
                </a:extLst>
              </p:cNvPr>
              <p:cNvSpPr>
                <a:spLocks noGrp="1"/>
              </p:cNvSpPr>
              <p:nvPr>
                <p:ph idx="1"/>
              </p:nvPr>
            </p:nvSpPr>
            <p:spPr>
              <a:xfrm>
                <a:off x="534352" y="1492721"/>
                <a:ext cx="10169173" cy="4601258"/>
              </a:xfrm>
            </p:spPr>
            <p:txBody>
              <a:bodyPr>
                <a:normAutofit/>
              </a:bodyPr>
              <a:lstStyle/>
              <a:p>
                <a:pPr>
                  <a:spcBef>
                    <a:spcPts val="1800"/>
                  </a:spcBef>
                </a:pPr>
                <a:r>
                  <a:rPr lang="zh-CN" altLang="en-US" sz="2000" dirty="0"/>
                  <a:t>因此我们对每个样本</a:t>
                </a:r>
                <a14:m>
                  <m:oMath xmlns:m="http://schemas.openxmlformats.org/officeDocument/2006/math">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 </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oMath>
                </a14:m>
                <a:r>
                  <a:rPr lang="zh-CN" altLang="en-US" sz="2000" dirty="0"/>
                  <a:t> 引入一个松弛变量</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𝜉</m:t>
                        </m:r>
                      </m:e>
                      <m:sub>
                        <m:r>
                          <a:rPr lang="en-US" altLang="zh-CN" sz="2000" b="0" i="1" smtClean="0">
                            <a:latin typeface="Cambria Math" panose="02040503050406030204" pitchFamily="18" charset="0"/>
                          </a:rPr>
                          <m:t>𝑖</m:t>
                        </m:r>
                      </m:sub>
                    </m:sSub>
                  </m:oMath>
                </a14:m>
                <a:r>
                  <a:rPr lang="zh-CN" altLang="en-US" sz="2000" dirty="0"/>
                  <a:t> ， 则我们的约束条件变为：</a:t>
                </a:r>
                <a:endParaRPr lang="en-US" altLang="zh-CN" sz="2000" dirty="0"/>
              </a:p>
              <a:p>
                <a:pPr marL="0" indent="0">
                  <a:spcBef>
                    <a:spcPts val="1800"/>
                  </a:spcBef>
                  <a:buNone/>
                </a:pPr>
                <a:r>
                  <a:rPr lang="en-US" altLang="zh-CN" sz="2000" dirty="0"/>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𝑖</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𝑤</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𝑏</m:t>
                        </m:r>
                      </m:e>
                    </m:d>
                    <m:r>
                      <a:rPr lang="en-US" altLang="zh-CN" sz="2000" b="0" i="1" smtClean="0">
                        <a:latin typeface="Cambria Math" panose="02040503050406030204" pitchFamily="18" charset="0"/>
                      </a:rPr>
                      <m:t>≥1−</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𝜉</m:t>
                        </m:r>
                      </m:e>
                      <m:sub>
                        <m:r>
                          <a:rPr lang="en-US" altLang="zh-CN" sz="2000" b="0" i="1" smtClean="0">
                            <a:latin typeface="Cambria Math" panose="02040503050406030204" pitchFamily="18" charset="0"/>
                          </a:rPr>
                          <m:t>𝑖</m:t>
                        </m:r>
                      </m:sub>
                    </m:sSub>
                  </m:oMath>
                </a14:m>
                <a:endParaRPr lang="zh-CN" altLang="en-US" sz="2000" dirty="0"/>
              </a:p>
              <a:p>
                <a:pPr>
                  <a:spcBef>
                    <a:spcPts val="1800"/>
                  </a:spcBef>
                </a:pPr>
                <a:r>
                  <a:rPr lang="zh-CN" altLang="en-US" sz="2000" dirty="0"/>
                  <a:t>目标函数中假如对松弛变量的惩罚项，惩罚参数</a:t>
                </a:r>
                <a14:m>
                  <m:oMath xmlns:m="http://schemas.openxmlformats.org/officeDocument/2006/math">
                    <m:r>
                      <a:rPr lang="en-US" altLang="zh-CN" sz="2000" b="0" i="1" smtClean="0">
                        <a:latin typeface="Cambria Math" panose="02040503050406030204" pitchFamily="18" charset="0"/>
                      </a:rPr>
                      <m:t>𝐶</m:t>
                    </m:r>
                    <m:r>
                      <a:rPr lang="en-US" altLang="zh-CN" sz="2000" b="0" i="1" smtClean="0">
                        <a:latin typeface="Cambria Math" panose="02040503050406030204" pitchFamily="18" charset="0"/>
                      </a:rPr>
                      <m:t>&gt;0</m:t>
                    </m:r>
                  </m:oMath>
                </a14:m>
                <a:r>
                  <a:rPr lang="zh-CN" altLang="en-US" sz="2000" dirty="0"/>
                  <a:t>，目标函数变为：</a:t>
                </a:r>
                <a:endParaRPr lang="en-US" altLang="zh-CN" sz="2000" dirty="0"/>
              </a:p>
              <a:p>
                <a:pPr marL="0" indent="0">
                  <a:spcBef>
                    <a:spcPts val="1800"/>
                  </a:spcBef>
                  <a:buNone/>
                </a:pPr>
                <a:r>
                  <a:rPr lang="en-US" altLang="zh-CN" sz="2000" dirty="0"/>
                  <a:t>	</a:t>
                </a:r>
                <a14:m>
                  <m:oMath xmlns:m="http://schemas.openxmlformats.org/officeDocument/2006/math">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2</m:t>
                        </m:r>
                      </m:den>
                    </m:f>
                    <m:sSup>
                      <m:sSupPr>
                        <m:ctrlPr>
                          <a:rPr lang="en-US" altLang="zh-CN" sz="2000" b="0" i="1" smtClean="0">
                            <a:latin typeface="Cambria Math" panose="02040503050406030204" pitchFamily="18" charset="0"/>
                          </a:rPr>
                        </m:ctrlPr>
                      </m:sSupPr>
                      <m:e>
                        <m:d>
                          <m:dPr>
                            <m:begChr m:val="|"/>
                            <m:endChr m:val="|"/>
                            <m:ctrlPr>
                              <a:rPr lang="en-US" altLang="zh-CN" sz="2000" b="0" i="1" smtClean="0">
                                <a:latin typeface="Cambria Math" panose="02040503050406030204" pitchFamily="18" charset="0"/>
                              </a:rPr>
                            </m:ctrlPr>
                          </m:dPr>
                          <m:e>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𝑤</m:t>
                                </m:r>
                              </m:e>
                            </m:d>
                          </m:e>
                        </m:d>
                      </m:e>
                      <m:sup>
                        <m:r>
                          <a:rPr lang="en-US" altLang="zh-CN" sz="2000" b="0" i="1" smtClean="0">
                            <a:latin typeface="Cambria Math" panose="02040503050406030204" pitchFamily="18" charset="0"/>
                          </a:rPr>
                          <m:t>2</m:t>
                        </m:r>
                      </m:sup>
                    </m:s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𝐶</m:t>
                    </m:r>
                    <m:nary>
                      <m:naryPr>
                        <m:chr m:val="∑"/>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𝑁</m:t>
                        </m:r>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𝜉</m:t>
                            </m:r>
                          </m:e>
                          <m:sub>
                            <m:r>
                              <a:rPr lang="en-US" altLang="zh-CN" sz="2000" b="0" i="1" smtClean="0">
                                <a:latin typeface="Cambria Math" panose="02040503050406030204" pitchFamily="18" charset="0"/>
                              </a:rPr>
                              <m:t>𝑖</m:t>
                            </m:r>
                          </m:sub>
                        </m:sSub>
                      </m:e>
                    </m:nary>
                  </m:oMath>
                </a14:m>
                <a:endParaRPr lang="en-US" altLang="zh-CN" sz="2000" b="0" dirty="0">
                  <a:latin typeface="Times New Roman" panose="02020603050405020304" pitchFamily="18" charset="0"/>
                  <a:cs typeface="Times New Roman" panose="02020603050405020304" pitchFamily="18" charset="0"/>
                </a:endParaRPr>
              </a:p>
              <a:p>
                <a:pPr>
                  <a:spcBef>
                    <a:spcPts val="1800"/>
                  </a:spcBef>
                </a:pPr>
                <a:r>
                  <a:rPr lang="zh-CN" altLang="en-US" sz="2000" dirty="0">
                    <a:latin typeface="Times New Roman" panose="02020603050405020304" pitchFamily="18" charset="0"/>
                    <a:cs typeface="Times New Roman" panose="02020603050405020304" pitchFamily="18" charset="0"/>
                  </a:rPr>
                  <a:t>因为整个求解的原始问题可以描述为：</a:t>
                </a:r>
                <a:endParaRPr lang="en-US" altLang="zh-CN" sz="2000" dirty="0">
                  <a:latin typeface="Times New Roman" panose="02020603050405020304" pitchFamily="18" charset="0"/>
                  <a:cs typeface="Times New Roman" panose="02020603050405020304" pitchFamily="18" charset="0"/>
                </a:endParaRPr>
              </a:p>
              <a:p>
                <a:pPr marL="0" indent="0">
                  <a:spcBef>
                    <a:spcPts val="1800"/>
                  </a:spcBef>
                  <a:buNone/>
                </a:pPr>
                <a:r>
                  <a:rPr lang="en-US" altLang="zh-CN" sz="2000"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en-US" altLang="zh-CN" sz="2000" b="0" i="1" smtClean="0">
                            <a:latin typeface="Cambria Math" panose="02040503050406030204" pitchFamily="18" charset="0"/>
                          </a:rPr>
                        </m:ctrlPr>
                      </m:funcPr>
                      <m:fName>
                        <m:limLow>
                          <m:limLowPr>
                            <m:ctrlPr>
                              <a:rPr lang="en-US" altLang="zh-CN" sz="2000" b="0" i="1" smtClean="0">
                                <a:latin typeface="Cambria Math" panose="02040503050406030204" pitchFamily="18" charset="0"/>
                              </a:rPr>
                            </m:ctrlPr>
                          </m:limLowPr>
                          <m:e>
                            <m:r>
                              <m:rPr>
                                <m:sty m:val="p"/>
                              </m:rPr>
                              <a:rPr lang="en-US" altLang="zh-CN" sz="2000" b="0" i="0" smtClean="0">
                                <a:latin typeface="Cambria Math" panose="02040503050406030204" pitchFamily="18" charset="0"/>
                              </a:rPr>
                              <m:t>min</m:t>
                            </m:r>
                          </m:e>
                          <m:lim>
                            <m:r>
                              <a:rPr lang="en-US" altLang="zh-CN" sz="2000" b="0" i="1" smtClean="0">
                                <a:latin typeface="Cambria Math" panose="02040503050406030204" pitchFamily="18" charset="0"/>
                              </a:rPr>
                              <m:t>𝑤</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𝑏</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𝜉</m:t>
                            </m:r>
                          </m:lim>
                        </m:limLow>
                      </m:fName>
                      <m:e>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2</m:t>
                            </m:r>
                          </m:den>
                        </m:f>
                        <m:sSup>
                          <m:sSupPr>
                            <m:ctrlPr>
                              <a:rPr lang="en-US" altLang="zh-CN" sz="2000" b="0" i="1" smtClean="0">
                                <a:latin typeface="Cambria Math" panose="02040503050406030204" pitchFamily="18" charset="0"/>
                              </a:rPr>
                            </m:ctrlPr>
                          </m:sSupPr>
                          <m:e>
                            <m:d>
                              <m:dPr>
                                <m:begChr m:val="|"/>
                                <m:endChr m:val="|"/>
                                <m:ctrlPr>
                                  <a:rPr lang="en-US" altLang="zh-CN" sz="2000" b="0" i="1" smtClean="0">
                                    <a:latin typeface="Cambria Math" panose="02040503050406030204" pitchFamily="18" charset="0"/>
                                  </a:rPr>
                                </m:ctrlPr>
                              </m:dPr>
                              <m:e>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𝑤</m:t>
                                    </m:r>
                                  </m:e>
                                </m:d>
                              </m:e>
                            </m:d>
                          </m:e>
                          <m:sup>
                            <m:r>
                              <a:rPr lang="en-US" altLang="zh-CN" sz="2000" b="0" i="1" smtClean="0">
                                <a:latin typeface="Cambria Math" panose="02040503050406030204" pitchFamily="18" charset="0"/>
                              </a:rPr>
                              <m:t>2</m:t>
                            </m:r>
                          </m:sup>
                        </m:s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𝐶</m:t>
                        </m:r>
                        <m:nary>
                          <m:naryPr>
                            <m:chr m:val="∑"/>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𝑁</m:t>
                            </m:r>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𝜉</m:t>
                                </m:r>
                              </m:e>
                              <m:sub>
                                <m:r>
                                  <a:rPr lang="en-US" altLang="zh-CN" sz="2000" b="0" i="1" smtClean="0">
                                    <a:latin typeface="Cambria Math" panose="02040503050406030204" pitchFamily="18" charset="0"/>
                                  </a:rPr>
                                  <m:t>𝑖</m:t>
                                </m:r>
                              </m:sub>
                            </m:sSub>
                          </m:e>
                        </m:nary>
                      </m:e>
                    </m:func>
                  </m:oMath>
                </a14:m>
                <a:endParaRPr lang="en-US" altLang="zh-CN" sz="2000" dirty="0">
                  <a:latin typeface="Times New Roman" panose="02020603050405020304" pitchFamily="18" charset="0"/>
                  <a:cs typeface="Times New Roman" panose="02020603050405020304" pitchFamily="18" charset="0"/>
                </a:endParaRPr>
              </a:p>
              <a:p>
                <a:pPr marL="0" indent="0">
                  <a:spcBef>
                    <a:spcPts val="1800"/>
                  </a:spcBef>
                  <a:buNone/>
                </a:pPr>
                <a:r>
                  <a:rPr lang="en-US" altLang="zh-CN" sz="2000" dirty="0">
                    <a:latin typeface="Times New Roman" panose="02020603050405020304" pitchFamily="18" charset="0"/>
                    <a:cs typeface="Times New Roman" panose="02020603050405020304" pitchFamily="18" charset="0"/>
                  </a:rPr>
                  <a:t>	s. 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𝑖</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𝑤</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𝑏</m:t>
                        </m:r>
                      </m:e>
                    </m:d>
                    <m:r>
                      <a:rPr lang="en-US" altLang="zh-CN" sz="2000" b="0" i="1" smtClean="0">
                        <a:latin typeface="Cambria Math" panose="02040503050406030204" pitchFamily="18" charset="0"/>
                      </a:rPr>
                      <m:t>≥1−</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𝜉</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 2, …, </m:t>
                    </m:r>
                    <m:r>
                      <a:rPr lang="en-US" altLang="zh-CN" sz="2000" b="0" i="1" smtClean="0">
                        <a:latin typeface="Cambria Math" panose="02040503050406030204" pitchFamily="18" charset="0"/>
                      </a:rPr>
                      <m:t>𝑁</m:t>
                    </m:r>
                  </m:oMath>
                </a14:m>
                <a:endParaRPr lang="en-US" altLang="zh-CN" sz="2000" b="0" dirty="0">
                  <a:latin typeface="Times New Roman" panose="02020603050405020304" pitchFamily="18" charset="0"/>
                  <a:cs typeface="Times New Roman" panose="02020603050405020304" pitchFamily="18" charset="0"/>
                </a:endParaRPr>
              </a:p>
              <a:p>
                <a:pPr marL="0" indent="0">
                  <a:spcBef>
                    <a:spcPts val="1800"/>
                  </a:spcBef>
                  <a:buNone/>
                </a:pPr>
                <a:r>
                  <a:rPr lang="en-US" altLang="zh-CN"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𝜉</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≥0,     </m:t>
                    </m:r>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 2, …, </m:t>
                    </m:r>
                    <m:r>
                      <a:rPr lang="en-US" altLang="zh-CN" sz="2000" b="0" i="1" smtClean="0">
                        <a:latin typeface="Cambria Math" panose="02040503050406030204" pitchFamily="18" charset="0"/>
                      </a:rPr>
                      <m:t>𝑁</m:t>
                    </m:r>
                  </m:oMath>
                </a14:m>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15" name="内容占位符 6">
                <a:extLst>
                  <a:ext uri="{FF2B5EF4-FFF2-40B4-BE49-F238E27FC236}">
                    <a16:creationId xmlns:a16="http://schemas.microsoft.com/office/drawing/2014/main" id="{01FE1681-1A06-4321-836C-809BBB6DCB33}"/>
                  </a:ext>
                </a:extLst>
              </p:cNvPr>
              <p:cNvSpPr>
                <a:spLocks noGrp="1" noRot="1" noChangeAspect="1" noMove="1" noResize="1" noEditPoints="1" noAdjustHandles="1" noChangeArrowheads="1" noChangeShapeType="1" noTextEdit="1"/>
              </p:cNvSpPr>
              <p:nvPr>
                <p:ph idx="1"/>
              </p:nvPr>
            </p:nvSpPr>
            <p:spPr>
              <a:xfrm>
                <a:off x="534352" y="1492721"/>
                <a:ext cx="10169173" cy="4601258"/>
              </a:xfrm>
              <a:blipFill>
                <a:blip r:embed="rId8"/>
                <a:stretch>
                  <a:fillRect l="-420" t="-106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7849421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91</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软间隔最大化</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91178"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91179"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pic>
        <p:nvPicPr>
          <p:cNvPr id="11" name="内容占位符 4">
            <a:extLst>
              <a:ext uri="{FF2B5EF4-FFF2-40B4-BE49-F238E27FC236}">
                <a16:creationId xmlns:a16="http://schemas.microsoft.com/office/drawing/2014/main" id="{1D63C452-44BE-4A8D-A04D-0A7435964F9C}"/>
              </a:ext>
            </a:extLst>
          </p:cNvPr>
          <p:cNvPicPr>
            <a:picLocks noGrp="1" noChangeAspect="1"/>
          </p:cNvPicPr>
          <p:nvPr>
            <p:ph idx="1"/>
          </p:nvPr>
        </p:nvPicPr>
        <p:blipFill rotWithShape="1">
          <a:blip r:embed="rId8">
            <a:extLst>
              <a:ext uri="{28A0092B-C50C-407E-A947-70E740481C1C}">
                <a14:useLocalDpi xmlns:a14="http://schemas.microsoft.com/office/drawing/2010/main" val="0"/>
              </a:ext>
            </a:extLst>
          </a:blip>
          <a:srcRect t="54421" r="50000"/>
          <a:stretch/>
        </p:blipFill>
        <p:spPr>
          <a:xfrm>
            <a:off x="2872832" y="4818520"/>
            <a:ext cx="3438389" cy="2001169"/>
          </a:xfrm>
        </p:spPr>
      </p:pic>
      <mc:AlternateContent xmlns:mc="http://schemas.openxmlformats.org/markup-compatibility/2006" xmlns:a14="http://schemas.microsoft.com/office/drawing/2010/main">
        <mc:Choice Requires="a14">
          <p:sp>
            <p:nvSpPr>
              <p:cNvPr id="12" name="文本框 11"/>
              <p:cNvSpPr txBox="1"/>
              <p:nvPr/>
            </p:nvSpPr>
            <p:spPr>
              <a:xfrm>
                <a:off x="766836" y="1460058"/>
                <a:ext cx="10253358" cy="3755387"/>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zh-CN" altLang="en-US" sz="1800" dirty="0">
                    <a:latin typeface="Times New Roman" panose="02020603050405020304" pitchFamily="18" charset="0"/>
                  </a:rPr>
                  <a:t>采用和之前同样的求解方法， 利用拉格朗日将约束问题转化为无约束的问题，将原始问题转化为求极大极小问题的对偶问题，可以得到最终结果：</a:t>
                </a:r>
                <a:endParaRPr lang="en-US" altLang="zh-CN" sz="1800" dirty="0">
                  <a:latin typeface="Times New Roman" panose="02020603050405020304" pitchFamily="18" charset="0"/>
                </a:endParaRPr>
              </a:p>
              <a:p>
                <a:pPr>
                  <a:spcBef>
                    <a:spcPts val="1800"/>
                  </a:spcBef>
                </a:pPr>
                <a:r>
                  <a:rPr lang="en-US" altLang="zh-CN" sz="1800" dirty="0">
                    <a:latin typeface="Times New Roman" panose="02020603050405020304" pitchFamily="18" charset="0"/>
                  </a:rPr>
                  <a:t>	</a:t>
                </a:r>
                <a14:m>
                  <m:oMath xmlns:m="http://schemas.openxmlformats.org/officeDocument/2006/math">
                    <m:func>
                      <m:funcPr>
                        <m:ctrlPr>
                          <a:rPr lang="en-US" altLang="zh-CN" sz="1800" b="0" i="1" smtClean="0">
                            <a:latin typeface="Cambria Math" panose="02040503050406030204" pitchFamily="18" charset="0"/>
                          </a:rPr>
                        </m:ctrlPr>
                      </m:funcPr>
                      <m:fName>
                        <m:limLow>
                          <m:limLowPr>
                            <m:ctrlPr>
                              <a:rPr lang="en-US" altLang="zh-CN" sz="1800" b="0" i="1" smtClean="0">
                                <a:latin typeface="Cambria Math" panose="02040503050406030204" pitchFamily="18" charset="0"/>
                              </a:rPr>
                            </m:ctrlPr>
                          </m:limLowPr>
                          <m:e>
                            <m:r>
                              <m:rPr>
                                <m:sty m:val="p"/>
                              </m:rPr>
                              <a:rPr lang="en-US" altLang="zh-CN" sz="1800" b="0" i="0" smtClean="0">
                                <a:latin typeface="Cambria Math" panose="02040503050406030204" pitchFamily="18" charset="0"/>
                              </a:rPr>
                              <m:t>min</m:t>
                            </m:r>
                          </m:e>
                          <m:lim>
                            <m:r>
                              <a:rPr lang="en-US" altLang="zh-CN" sz="1800" b="0" i="1" smtClean="0">
                                <a:latin typeface="Cambria Math" panose="02040503050406030204" pitchFamily="18" charset="0"/>
                              </a:rPr>
                              <m:t>𝛼</m:t>
                            </m:r>
                          </m:lim>
                        </m:limLow>
                      </m:fName>
                      <m:e>
                        <m:f>
                          <m:fPr>
                            <m:ctrlPr>
                              <a:rPr lang="en-US" altLang="zh-CN" sz="1800" b="0" i="1" smtClean="0">
                                <a:latin typeface="Cambria Math" panose="02040503050406030204" pitchFamily="18" charset="0"/>
                              </a:rPr>
                            </m:ctrlPr>
                          </m:fPr>
                          <m:num>
                            <m:r>
                              <a:rPr lang="en-US" altLang="zh-CN" sz="1800" b="0" i="1" smtClean="0">
                                <a:latin typeface="Cambria Math" panose="02040503050406030204" pitchFamily="18" charset="0"/>
                              </a:rPr>
                              <m:t>1</m:t>
                            </m:r>
                          </m:num>
                          <m:den>
                            <m:r>
                              <a:rPr lang="en-US" altLang="zh-CN" sz="1800" b="0" i="1" smtClean="0">
                                <a:latin typeface="Cambria Math" panose="02040503050406030204" pitchFamily="18" charset="0"/>
                              </a:rPr>
                              <m:t>2</m:t>
                            </m:r>
                          </m:den>
                        </m:f>
                        <m:nary>
                          <m:naryPr>
                            <m:chr m:val="∑"/>
                            <m:ctrlPr>
                              <a:rPr lang="en-US" altLang="zh-CN" sz="1800" b="0" i="1" smtClean="0">
                                <a:latin typeface="Cambria Math" panose="02040503050406030204" pitchFamily="18" charset="0"/>
                              </a:rPr>
                            </m:ctrlPr>
                          </m:naryPr>
                          <m:sub>
                            <m:r>
                              <a:rPr lang="en-US" altLang="zh-CN" sz="1800" b="0" i="1" smtClean="0">
                                <a:latin typeface="Cambria Math" panose="02040503050406030204" pitchFamily="18" charset="0"/>
                              </a:rPr>
                              <m:t>𝑖</m:t>
                            </m:r>
                            <m:r>
                              <a:rPr lang="en-US" altLang="zh-CN" sz="1800" b="0" i="1" smtClean="0">
                                <a:latin typeface="Cambria Math" panose="02040503050406030204" pitchFamily="18" charset="0"/>
                              </a:rPr>
                              <m:t>=1</m:t>
                            </m:r>
                          </m:sub>
                          <m:sup>
                            <m:r>
                              <a:rPr lang="en-US" altLang="zh-CN" sz="1800" b="0" i="1" smtClean="0">
                                <a:latin typeface="Cambria Math" panose="02040503050406030204" pitchFamily="18" charset="0"/>
                              </a:rPr>
                              <m:t>𝑁</m:t>
                            </m:r>
                          </m:sup>
                          <m:e>
                            <m:nary>
                              <m:naryPr>
                                <m:chr m:val="∑"/>
                                <m:ctrlPr>
                                  <a:rPr lang="en-US" altLang="zh-CN" sz="1800" i="1">
                                    <a:latin typeface="Cambria Math" panose="02040503050406030204" pitchFamily="18" charset="0"/>
                                  </a:rPr>
                                </m:ctrlPr>
                              </m:naryPr>
                              <m:sub>
                                <m:r>
                                  <a:rPr lang="en-US" altLang="zh-CN" sz="1800" i="1">
                                    <a:latin typeface="Cambria Math" panose="02040503050406030204" pitchFamily="18" charset="0"/>
                                  </a:rPr>
                                  <m:t>𝑗</m:t>
                                </m:r>
                                <m:r>
                                  <a:rPr lang="en-US" altLang="zh-CN" sz="1800" i="1">
                                    <a:latin typeface="Cambria Math" panose="02040503050406030204" pitchFamily="18" charset="0"/>
                                  </a:rPr>
                                  <m:t>=1</m:t>
                                </m:r>
                              </m:sub>
                              <m:sup>
                                <m:r>
                                  <a:rPr lang="en-US" altLang="zh-CN" sz="1800" i="1">
                                    <a:latin typeface="Cambria Math" panose="02040503050406030204" pitchFamily="18" charset="0"/>
                                  </a:rPr>
                                  <m:t>𝑁</m:t>
                                </m:r>
                              </m:sup>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𝛼</m:t>
                                    </m:r>
                                  </m:e>
                                  <m:sub>
                                    <m:r>
                                      <a:rPr lang="en-US" altLang="zh-CN" sz="1800" b="0" i="1" smtClean="0">
                                        <a:latin typeface="Cambria Math" panose="02040503050406030204" pitchFamily="18" charset="0"/>
                                      </a:rPr>
                                      <m:t>𝑖</m:t>
                                    </m:r>
                                  </m:sub>
                                </m:sSub>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𝛼</m:t>
                                    </m:r>
                                  </m:e>
                                  <m:sub>
                                    <m:r>
                                      <a:rPr lang="en-US" altLang="zh-CN" sz="1800" b="0" i="1" smtClean="0">
                                        <a:latin typeface="Cambria Math" panose="02040503050406030204" pitchFamily="18" charset="0"/>
                                      </a:rPr>
                                      <m:t>𝑗</m:t>
                                    </m:r>
                                  </m:sub>
                                </m:sSub>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𝑦</m:t>
                                    </m:r>
                                  </m:e>
                                  <m:sub>
                                    <m:r>
                                      <a:rPr lang="en-US" altLang="zh-CN" sz="1800" b="0" i="1" smtClean="0">
                                        <a:latin typeface="Cambria Math" panose="02040503050406030204" pitchFamily="18" charset="0"/>
                                      </a:rPr>
                                      <m:t>𝑖</m:t>
                                    </m:r>
                                  </m:sub>
                                </m:sSub>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𝑦</m:t>
                                    </m:r>
                                  </m:e>
                                  <m:sub>
                                    <m:r>
                                      <a:rPr lang="en-US" altLang="zh-CN" sz="1800" b="0" i="1" smtClean="0">
                                        <a:latin typeface="Cambria Math" panose="02040503050406030204" pitchFamily="18" charset="0"/>
                                      </a:rPr>
                                      <m:t>𝑗</m:t>
                                    </m:r>
                                  </m:sub>
                                </m:sSub>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𝑥</m:t>
                                    </m:r>
                                  </m:e>
                                  <m:sub>
                                    <m:r>
                                      <a:rPr lang="en-US" altLang="zh-CN" sz="1800" b="0" i="1" smtClean="0">
                                        <a:latin typeface="Cambria Math" panose="02040503050406030204" pitchFamily="18" charset="0"/>
                                      </a:rPr>
                                      <m:t>𝑖</m:t>
                                    </m:r>
                                  </m:sub>
                                </m:sSub>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𝑥</m:t>
                                    </m:r>
                                  </m:e>
                                  <m:sub>
                                    <m:r>
                                      <a:rPr lang="en-US" altLang="zh-CN" sz="1800" b="0" i="1" smtClean="0">
                                        <a:latin typeface="Cambria Math" panose="02040503050406030204" pitchFamily="18" charset="0"/>
                                      </a:rPr>
                                      <m:t>𝑗</m:t>
                                    </m:r>
                                  </m:sub>
                                </m:sSub>
                                <m:r>
                                  <a:rPr lang="en-US" altLang="zh-CN" sz="1800" b="0" i="1" smtClean="0">
                                    <a:latin typeface="Cambria Math" panose="02040503050406030204" pitchFamily="18" charset="0"/>
                                  </a:rPr>
                                  <m:t>)</m:t>
                                </m:r>
                              </m:e>
                            </m:nary>
                            <m:r>
                              <a:rPr lang="en-US" altLang="zh-CN" sz="1800" b="0" i="1" smtClean="0">
                                <a:latin typeface="Cambria Math" panose="02040503050406030204" pitchFamily="18" charset="0"/>
                              </a:rPr>
                              <m:t>−</m:t>
                            </m:r>
                            <m:nary>
                              <m:naryPr>
                                <m:chr m:val="∑"/>
                                <m:ctrlPr>
                                  <a:rPr lang="en-US" altLang="zh-CN" sz="1800" b="0" i="1" smtClean="0">
                                    <a:latin typeface="Cambria Math" panose="02040503050406030204" pitchFamily="18" charset="0"/>
                                  </a:rPr>
                                </m:ctrlPr>
                              </m:naryPr>
                              <m:sub>
                                <m:r>
                                  <a:rPr lang="en-US" altLang="zh-CN" sz="1800" b="0" i="1" smtClean="0">
                                    <a:latin typeface="Cambria Math" panose="02040503050406030204" pitchFamily="18" charset="0"/>
                                  </a:rPr>
                                  <m:t>𝑖</m:t>
                                </m:r>
                                <m:r>
                                  <a:rPr lang="en-US" altLang="zh-CN" sz="1800" b="0" i="1" smtClean="0">
                                    <a:latin typeface="Cambria Math" panose="02040503050406030204" pitchFamily="18" charset="0"/>
                                  </a:rPr>
                                  <m:t>=1</m:t>
                                </m:r>
                              </m:sub>
                              <m:sup>
                                <m:r>
                                  <a:rPr lang="en-US" altLang="zh-CN" sz="1800" b="0" i="1" smtClean="0">
                                    <a:latin typeface="Cambria Math" panose="02040503050406030204" pitchFamily="18" charset="0"/>
                                  </a:rPr>
                                  <m:t>𝑁</m:t>
                                </m:r>
                              </m:sup>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𝛼</m:t>
                                    </m:r>
                                  </m:e>
                                  <m:sub>
                                    <m:r>
                                      <a:rPr lang="en-US" altLang="zh-CN" sz="1800" b="0" i="1" smtClean="0">
                                        <a:latin typeface="Cambria Math" panose="02040503050406030204" pitchFamily="18" charset="0"/>
                                      </a:rPr>
                                      <m:t>𝑖</m:t>
                                    </m:r>
                                  </m:sub>
                                </m:sSub>
                              </m:e>
                            </m:nary>
                          </m:e>
                        </m:nary>
                      </m:e>
                    </m:func>
                  </m:oMath>
                </a14:m>
                <a:endParaRPr lang="en-US" altLang="zh-CN" sz="1800" dirty="0">
                  <a:latin typeface="Times New Roman" panose="02020603050405020304" pitchFamily="18" charset="0"/>
                </a:endParaRPr>
              </a:p>
              <a:p>
                <a:pPr>
                  <a:spcBef>
                    <a:spcPts val="1800"/>
                  </a:spcBef>
                </a:pPr>
                <a:r>
                  <a:rPr lang="en-US" altLang="zh-CN" sz="1800" dirty="0">
                    <a:latin typeface="Times New Roman" panose="02020603050405020304" pitchFamily="18" charset="0"/>
                  </a:rPr>
                  <a:t>	</a:t>
                </a:r>
                <a:r>
                  <a:rPr lang="en-US" altLang="zh-CN" sz="1800" dirty="0" err="1">
                    <a:latin typeface="Times New Roman" panose="02020603050405020304" pitchFamily="18" charset="0"/>
                  </a:rPr>
                  <a:t>s.t.</a:t>
                </a:r>
                <a:r>
                  <a:rPr lang="en-US" altLang="zh-CN" sz="1800" dirty="0">
                    <a:latin typeface="Times New Roman" panose="02020603050405020304" pitchFamily="18" charset="0"/>
                  </a:rPr>
                  <a:t> 	</a:t>
                </a:r>
                <a14:m>
                  <m:oMath xmlns:m="http://schemas.openxmlformats.org/officeDocument/2006/math">
                    <m:nary>
                      <m:naryPr>
                        <m:chr m:val="∑"/>
                        <m:ctrlPr>
                          <a:rPr lang="en-US" altLang="zh-CN" sz="1800" b="0" i="1" smtClean="0">
                            <a:latin typeface="Cambria Math" panose="02040503050406030204" pitchFamily="18" charset="0"/>
                          </a:rPr>
                        </m:ctrlPr>
                      </m:naryPr>
                      <m:sub>
                        <m:r>
                          <a:rPr lang="en-US" altLang="zh-CN" sz="1800" b="0" i="1" smtClean="0">
                            <a:latin typeface="Cambria Math" panose="02040503050406030204" pitchFamily="18" charset="0"/>
                          </a:rPr>
                          <m:t>𝑖</m:t>
                        </m:r>
                        <m:r>
                          <a:rPr lang="en-US" altLang="zh-CN" sz="1800" b="0" i="1" smtClean="0">
                            <a:latin typeface="Cambria Math" panose="02040503050406030204" pitchFamily="18" charset="0"/>
                          </a:rPr>
                          <m:t>=1</m:t>
                        </m:r>
                      </m:sub>
                      <m:sup>
                        <m:r>
                          <a:rPr lang="en-US" altLang="zh-CN" sz="1800" b="0" i="1" smtClean="0">
                            <a:latin typeface="Cambria Math" panose="02040503050406030204" pitchFamily="18" charset="0"/>
                          </a:rPr>
                          <m:t>𝑁</m:t>
                        </m:r>
                      </m:sup>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𝛼</m:t>
                            </m:r>
                          </m:e>
                          <m:sub>
                            <m:r>
                              <a:rPr lang="en-US" altLang="zh-CN" sz="1800" b="0" i="1" smtClean="0">
                                <a:latin typeface="Cambria Math" panose="02040503050406030204" pitchFamily="18" charset="0"/>
                              </a:rPr>
                              <m:t>𝑖</m:t>
                            </m:r>
                          </m:sub>
                        </m:sSub>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𝑦</m:t>
                            </m:r>
                          </m:e>
                          <m:sub>
                            <m:r>
                              <a:rPr lang="en-US" altLang="zh-CN" sz="1800" b="0" i="1" smtClean="0">
                                <a:latin typeface="Cambria Math" panose="02040503050406030204" pitchFamily="18" charset="0"/>
                              </a:rPr>
                              <m:t>𝑖</m:t>
                            </m:r>
                          </m:sub>
                        </m:sSub>
                        <m:r>
                          <a:rPr lang="en-US" altLang="zh-CN" sz="1800" b="0" i="1" smtClean="0">
                            <a:latin typeface="Cambria Math" panose="02040503050406030204" pitchFamily="18" charset="0"/>
                          </a:rPr>
                          <m:t>=0</m:t>
                        </m:r>
                      </m:e>
                    </m:nary>
                  </m:oMath>
                </a14:m>
                <a:endParaRPr lang="en-US" altLang="zh-CN" sz="1800" dirty="0">
                  <a:latin typeface="Times New Roman" panose="02020603050405020304" pitchFamily="18" charset="0"/>
                </a:endParaRPr>
              </a:p>
              <a:p>
                <a:pPr>
                  <a:spcBef>
                    <a:spcPts val="1800"/>
                  </a:spcBef>
                </a:pPr>
                <a:r>
                  <a:rPr lang="en-US" altLang="zh-CN" sz="1800" dirty="0">
                    <a:latin typeface="Times New Roman" panose="02020603050405020304" pitchFamily="18" charset="0"/>
                  </a:rPr>
                  <a:t>		</a:t>
                </a:r>
                <a14:m>
                  <m:oMath xmlns:m="http://schemas.openxmlformats.org/officeDocument/2006/math">
                    <m:r>
                      <a:rPr lang="en-US" altLang="zh-CN" sz="1800" b="0" i="1" smtClean="0">
                        <a:latin typeface="Cambria Math" panose="02040503050406030204" pitchFamily="18" charset="0"/>
                      </a:rPr>
                      <m:t>0≤</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𝛼</m:t>
                        </m:r>
                      </m:e>
                      <m:sub>
                        <m:r>
                          <a:rPr lang="en-US" altLang="zh-CN" sz="1800" b="0" i="1" smtClean="0">
                            <a:latin typeface="Cambria Math" panose="02040503050406030204" pitchFamily="18" charset="0"/>
                          </a:rPr>
                          <m:t>𝑖</m:t>
                        </m:r>
                      </m:sub>
                    </m:sSub>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𝐶</m:t>
                    </m:r>
                    <m:r>
                      <a:rPr lang="en-US" altLang="zh-CN" sz="1800" b="0" i="1" smtClean="0">
                        <a:latin typeface="Cambria Math" panose="02040503050406030204" pitchFamily="18" charset="0"/>
                      </a:rPr>
                      <m:t>,    </m:t>
                    </m:r>
                    <m:r>
                      <a:rPr lang="en-US" altLang="zh-CN" sz="1800" b="0" i="1" smtClean="0">
                        <a:latin typeface="Cambria Math" panose="02040503050406030204" pitchFamily="18" charset="0"/>
                      </a:rPr>
                      <m:t>𝑖</m:t>
                    </m:r>
                    <m:r>
                      <a:rPr lang="en-US" altLang="zh-CN" sz="1800" b="0" i="1" smtClean="0">
                        <a:latin typeface="Cambria Math" panose="02040503050406030204" pitchFamily="18" charset="0"/>
                      </a:rPr>
                      <m:t>=1, 2, …, </m:t>
                    </m:r>
                    <m:r>
                      <a:rPr lang="en-US" altLang="zh-CN" sz="1800" b="0" i="1" smtClean="0">
                        <a:latin typeface="Cambria Math" panose="02040503050406030204" pitchFamily="18" charset="0"/>
                      </a:rPr>
                      <m:t>𝑁</m:t>
                    </m:r>
                  </m:oMath>
                </a14:m>
                <a:endParaRPr lang="en-US" altLang="zh-CN" sz="1800" dirty="0">
                  <a:latin typeface="Times New Roman" panose="02020603050405020304" pitchFamily="18" charset="0"/>
                </a:endParaRPr>
              </a:p>
              <a:p>
                <a:pPr marL="342900" indent="-342900">
                  <a:spcBef>
                    <a:spcPts val="1800"/>
                  </a:spcBef>
                  <a:buFont typeface="Arial" panose="020B0604020202020204" pitchFamily="34" charset="0"/>
                  <a:buChar char="•"/>
                </a:pPr>
                <a:r>
                  <a:rPr lang="zh-CN" altLang="en-US" sz="1800" dirty="0" smtClean="0">
                    <a:latin typeface="Times New Roman" panose="02020603050405020304" pitchFamily="18" charset="0"/>
                  </a:rPr>
                  <a:t>与之前结果</a:t>
                </a:r>
                <a:r>
                  <a:rPr lang="zh-CN" altLang="en-US" sz="1800" dirty="0">
                    <a:latin typeface="Times New Roman" panose="02020603050405020304" pitchFamily="18" charset="0"/>
                  </a:rPr>
                  <a:t>唯一的不同的是</a:t>
                </a:r>
                <a14:m>
                  <m:oMath xmlns:m="http://schemas.openxmlformats.org/officeDocument/2006/math">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𝛼</m:t>
                        </m:r>
                      </m:e>
                      <m:sub>
                        <m:r>
                          <a:rPr lang="en-US" altLang="zh-CN" sz="1800" b="0" i="1" smtClean="0">
                            <a:latin typeface="Cambria Math" panose="02040503050406030204" pitchFamily="18" charset="0"/>
                          </a:rPr>
                          <m:t>𝑖</m:t>
                        </m:r>
                      </m:sub>
                    </m:sSub>
                  </m:oMath>
                </a14:m>
                <a:r>
                  <a:rPr lang="zh-CN" altLang="en-US" sz="1800" dirty="0">
                    <a:latin typeface="Times New Roman" panose="02020603050405020304" pitchFamily="18" charset="0"/>
                  </a:rPr>
                  <a:t>的取值范围多了一个上限</a:t>
                </a:r>
                <a:r>
                  <a:rPr lang="en-US" altLang="zh-CN" sz="1800" dirty="0">
                    <a:latin typeface="Times New Roman" panose="02020603050405020304" pitchFamily="18" charset="0"/>
                  </a:rPr>
                  <a:t>C</a:t>
                </a:r>
                <a:r>
                  <a:rPr lang="zh-CN" altLang="en-US" sz="1800" dirty="0">
                    <a:latin typeface="Times New Roman" panose="02020603050405020304" pitchFamily="18" charset="0"/>
                  </a:rPr>
                  <a:t>值，对于软间隔最大化时，其支持向量描述要复杂一些，因为其支持向量可以在间隔边界（如下图中的虚线），也可以在间隔边界和超平面之间，或者在分离超平面误分的一侧。</a:t>
                </a:r>
                <a:endParaRPr lang="en-US" altLang="zh-CN" sz="1800" dirty="0">
                  <a:latin typeface="Times New Roman" panose="02020603050405020304" pitchFamily="18" charset="0"/>
                </a:endParaRPr>
              </a:p>
              <a:p>
                <a:r>
                  <a:rPr lang="en-US" altLang="zh-CN" sz="2400" dirty="0">
                    <a:latin typeface="Times New Roman" panose="02020603050405020304" pitchFamily="18" charset="0"/>
                  </a:rPr>
                  <a:t>	</a:t>
                </a:r>
                <a:endParaRPr lang="zh-CN" altLang="en-US" sz="2400" dirty="0">
                  <a:latin typeface="Times New Roman" panose="02020603050405020304" pitchFamily="18" charset="0"/>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766836" y="1460058"/>
                <a:ext cx="10253358" cy="3755387"/>
              </a:xfrm>
              <a:prstGeom prst="rect">
                <a:avLst/>
              </a:prstGeom>
              <a:blipFill>
                <a:blip r:embed="rId9"/>
                <a:stretch>
                  <a:fillRect l="-416" t="-129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8943536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92</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软间隔最大化</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92202"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92203"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4" name="内容占位符 2"/>
          <p:cNvSpPr>
            <a:spLocks noGrp="1"/>
          </p:cNvSpPr>
          <p:nvPr>
            <p:ph idx="1"/>
          </p:nvPr>
        </p:nvSpPr>
        <p:spPr>
          <a:xfrm>
            <a:off x="534352" y="1606342"/>
            <a:ext cx="10169173" cy="3479567"/>
          </a:xfrm>
        </p:spPr>
        <p:txBody>
          <a:bodyPr>
            <a:normAutofit/>
          </a:bodyPr>
          <a:lstStyle/>
          <a:p>
            <a:pPr>
              <a:spcBef>
                <a:spcPts val="1800"/>
              </a:spcBef>
            </a:pPr>
            <a:r>
              <a:rPr lang="zh-CN" altLang="en-US" sz="2000" dirty="0"/>
              <a:t>如果惩罚参数</a:t>
            </a:r>
            <a:r>
              <a:rPr lang="en-US" altLang="zh-CN" sz="2000" i="1" dirty="0"/>
              <a:t>C</a:t>
            </a:r>
            <a:r>
              <a:rPr lang="zh-CN" altLang="en-US" sz="2000" dirty="0"/>
              <a:t>为无穷大，则意味着算法不容忍训练样本中的任何分类错误</a:t>
            </a:r>
            <a:r>
              <a:rPr lang="zh-CN" altLang="en-US" sz="2000" dirty="0" smtClean="0"/>
              <a:t>。</a:t>
            </a:r>
            <a:endParaRPr lang="en-US" altLang="zh-CN" sz="2000" dirty="0" smtClean="0"/>
          </a:p>
          <a:p>
            <a:pPr>
              <a:spcBef>
                <a:spcPts val="1800"/>
              </a:spcBef>
            </a:pPr>
            <a:r>
              <a:rPr lang="zh-CN" altLang="en-US" sz="2000" dirty="0" smtClean="0"/>
              <a:t>这</a:t>
            </a:r>
            <a:r>
              <a:rPr lang="zh-CN" altLang="en-US" sz="2000" dirty="0"/>
              <a:t>就是上节的最大间隔分类器，也称为硬间隔</a:t>
            </a:r>
            <a:r>
              <a:rPr lang="zh-CN" altLang="en-US" sz="2000" dirty="0" smtClean="0"/>
              <a:t>分类器（</a:t>
            </a:r>
            <a:r>
              <a:rPr lang="en-US" altLang="zh-CN" sz="2000" dirty="0" smtClean="0">
                <a:latin typeface="Times New Roman" panose="02020603050405020304" pitchFamily="18" charset="0"/>
                <a:cs typeface="Times New Roman" panose="02020603050405020304" pitchFamily="18" charset="0"/>
              </a:rPr>
              <a:t>hard </a:t>
            </a:r>
            <a:r>
              <a:rPr lang="en-US" altLang="zh-CN" sz="2000" dirty="0">
                <a:latin typeface="Times New Roman" panose="02020603050405020304" pitchFamily="18" charset="0"/>
                <a:cs typeface="Times New Roman" panose="02020603050405020304" pitchFamily="18" charset="0"/>
              </a:rPr>
              <a:t>margin </a:t>
            </a:r>
            <a:r>
              <a:rPr lang="en-US" altLang="zh-CN" sz="2000" dirty="0" smtClean="0">
                <a:latin typeface="Times New Roman" panose="02020603050405020304" pitchFamily="18" charset="0"/>
                <a:cs typeface="Times New Roman" panose="02020603050405020304" pitchFamily="18" charset="0"/>
              </a:rPr>
              <a:t>classifier</a:t>
            </a:r>
            <a:r>
              <a:rPr lang="zh-CN" altLang="en-US" sz="2000" dirty="0"/>
              <a:t>）</a:t>
            </a:r>
            <a:r>
              <a:rPr lang="zh-CN" altLang="en-US" sz="2000" dirty="0" smtClean="0"/>
              <a:t>。</a:t>
            </a:r>
            <a:endParaRPr lang="en-US" altLang="zh-CN" sz="2000" dirty="0" smtClean="0"/>
          </a:p>
          <a:p>
            <a:pPr>
              <a:spcBef>
                <a:spcPts val="1800"/>
              </a:spcBef>
            </a:pPr>
            <a:r>
              <a:rPr lang="zh-CN" altLang="en-US" sz="2000" dirty="0" smtClean="0"/>
              <a:t>即使</a:t>
            </a:r>
            <a:r>
              <a:rPr lang="zh-CN" altLang="en-US" sz="2000" dirty="0"/>
              <a:t>对于线性可</a:t>
            </a:r>
            <a:r>
              <a:rPr lang="zh-CN" altLang="en-US" sz="2000" dirty="0" smtClean="0"/>
              <a:t>分的</a:t>
            </a:r>
            <a:r>
              <a:rPr lang="zh-CN" altLang="en-US" sz="2000" dirty="0"/>
              <a:t>数据，硬间隔分类器也可能不稳健，容易受到极端</a:t>
            </a:r>
            <a:r>
              <a:rPr lang="zh-CN" altLang="en-US" sz="2000" dirty="0" smtClean="0"/>
              <a:t>值（</a:t>
            </a:r>
            <a:r>
              <a:rPr lang="en-US" altLang="zh-CN" sz="2000" dirty="0" smtClean="0">
                <a:latin typeface="Times New Roman" panose="02020603050405020304" pitchFamily="18" charset="0"/>
                <a:cs typeface="Times New Roman" panose="02020603050405020304" pitchFamily="18" charset="0"/>
              </a:rPr>
              <a:t>outlier</a:t>
            </a:r>
            <a:r>
              <a:rPr lang="zh-CN" altLang="en-US" sz="2000" dirty="0"/>
              <a:t>）</a:t>
            </a:r>
            <a:r>
              <a:rPr lang="zh-CN" altLang="en-US" sz="2000" dirty="0" smtClean="0"/>
              <a:t>的影响</a:t>
            </a:r>
            <a:endParaRPr lang="zh-CN" altLang="en-US" sz="2000" dirty="0"/>
          </a:p>
        </p:txBody>
      </p:sp>
    </p:spTree>
    <p:extLst>
      <p:ext uri="{BB962C8B-B14F-4D97-AF65-F5344CB8AC3E}">
        <p14:creationId xmlns:p14="http://schemas.microsoft.com/office/powerpoint/2010/main" val="247022570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93</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线性不可分的情形</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93226"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93227"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pic>
        <p:nvPicPr>
          <p:cNvPr id="11" name="Picture 3" descr="fig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1499715" y="2331358"/>
            <a:ext cx="3010639" cy="285811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图片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31146" y="2410750"/>
            <a:ext cx="3255078" cy="2937510"/>
          </a:xfrm>
          <a:prstGeom prst="rect">
            <a:avLst/>
          </a:prstGeom>
        </p:spPr>
      </p:pic>
    </p:spTree>
    <p:extLst>
      <p:ext uri="{BB962C8B-B14F-4D97-AF65-F5344CB8AC3E}">
        <p14:creationId xmlns:p14="http://schemas.microsoft.com/office/powerpoint/2010/main" val="3025074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94</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非线性支持向量机和核函数</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94250"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94251"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4" name="内容占位符 2">
            <a:extLst>
              <a:ext uri="{FF2B5EF4-FFF2-40B4-BE49-F238E27FC236}">
                <a16:creationId xmlns:a16="http://schemas.microsoft.com/office/drawing/2014/main" id="{B3EB8F82-5B9F-42E6-84CF-1A19149C1807}"/>
              </a:ext>
            </a:extLst>
          </p:cNvPr>
          <p:cNvSpPr>
            <a:spLocks noGrp="1"/>
          </p:cNvSpPr>
          <p:nvPr>
            <p:ph idx="1"/>
          </p:nvPr>
        </p:nvSpPr>
        <p:spPr>
          <a:xfrm>
            <a:off x="534353" y="1511452"/>
            <a:ext cx="10529198" cy="3862477"/>
          </a:xfrm>
        </p:spPr>
        <p:txBody>
          <a:bodyPr>
            <a:noAutofit/>
          </a:bodyPr>
          <a:lstStyle/>
          <a:p>
            <a:pPr>
              <a:spcBef>
                <a:spcPts val="1800"/>
              </a:spcBef>
            </a:pPr>
            <a:r>
              <a:rPr lang="zh-CN" altLang="en-US" sz="2000" dirty="0"/>
              <a:t>对于非线性问题，线性可分支持向量机并不能有效解决，要使用非线性模型才能很好地分类</a:t>
            </a:r>
            <a:r>
              <a:rPr lang="zh-CN" altLang="en-US" sz="2000" dirty="0" smtClean="0"/>
              <a:t>。</a:t>
            </a:r>
            <a:endParaRPr lang="en-US" altLang="zh-CN" sz="2000" dirty="0" smtClean="0"/>
          </a:p>
          <a:p>
            <a:pPr>
              <a:spcBef>
                <a:spcPts val="1800"/>
              </a:spcBef>
            </a:pPr>
            <a:endParaRPr lang="en-US" altLang="zh-CN" sz="2000" dirty="0"/>
          </a:p>
          <a:p>
            <a:pPr>
              <a:spcBef>
                <a:spcPts val="1800"/>
              </a:spcBef>
            </a:pPr>
            <a:r>
              <a:rPr lang="zh-CN" altLang="en-US" sz="2000" dirty="0"/>
              <a:t>非线性问题往往不好求解，所以希望能用解线性分类问题的方法求解，因此可以采用非线性变换，将非线性问题变换成线性问题。 </a:t>
            </a:r>
            <a:endParaRPr lang="en-US" altLang="zh-CN" sz="2000" dirty="0" smtClean="0"/>
          </a:p>
          <a:p>
            <a:pPr>
              <a:spcBef>
                <a:spcPts val="1800"/>
              </a:spcBef>
            </a:pPr>
            <a:endParaRPr lang="en-US" altLang="zh-CN" sz="2000" dirty="0"/>
          </a:p>
          <a:p>
            <a:pPr>
              <a:spcBef>
                <a:spcPts val="1800"/>
              </a:spcBef>
            </a:pPr>
            <a:r>
              <a:rPr lang="zh-CN" altLang="en-US" sz="2000" dirty="0"/>
              <a:t>具体而言，将训练样本从原始空间映射到一个更高维的空间，使得样本在这个空间中线性可分，</a:t>
            </a:r>
            <a:r>
              <a:rPr lang="zh-CN" altLang="en-US" sz="2000" b="1" dirty="0"/>
              <a:t>如果原始空间维数是有限的，即属性是有限的，那么一定存在一个高维特征空间使样本可分。</a:t>
            </a:r>
          </a:p>
        </p:txBody>
      </p:sp>
    </p:spTree>
    <p:extLst>
      <p:ext uri="{BB962C8B-B14F-4D97-AF65-F5344CB8AC3E}">
        <p14:creationId xmlns:p14="http://schemas.microsoft.com/office/powerpoint/2010/main" val="177169468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95</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特征变换</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95274"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95275"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1" name="内容占位符 2">
            <a:extLst>
              <a:ext uri="{FF2B5EF4-FFF2-40B4-BE49-F238E27FC236}">
                <a16:creationId xmlns:a16="http://schemas.microsoft.com/office/drawing/2014/main" id="{B3EB8F82-5B9F-42E6-84CF-1A19149C1807}"/>
              </a:ext>
            </a:extLst>
          </p:cNvPr>
          <p:cNvSpPr>
            <a:spLocks noGrp="1"/>
          </p:cNvSpPr>
          <p:nvPr>
            <p:ph idx="1"/>
          </p:nvPr>
        </p:nvSpPr>
        <p:spPr>
          <a:xfrm>
            <a:off x="539470" y="1643281"/>
            <a:ext cx="10452075" cy="4280853"/>
          </a:xfrm>
        </p:spPr>
        <p:txBody>
          <a:bodyPr>
            <a:noAutofit/>
          </a:bodyPr>
          <a:lstStyle/>
          <a:p>
            <a:r>
              <a:rPr lang="zh-CN" altLang="en-US" sz="2000" dirty="0"/>
              <a:t>例 在桌上叠放一张黑纸与白纸。黑纸上的黑点属于一类，而白纸上的白点属于另一类。显然，这两类点可用超平面分离。现将这两张纸揉成一团，则无法再用超平面分离黑点与白点。然而，若将这两张纸再摊平捋</a:t>
            </a:r>
            <a:r>
              <a:rPr lang="zh-CN" altLang="en-US" sz="2000" dirty="0" smtClean="0"/>
              <a:t>顺（特征</a:t>
            </a:r>
            <a:r>
              <a:rPr lang="zh-CN" altLang="en-US" sz="2000" dirty="0"/>
              <a:t>变换</a:t>
            </a:r>
            <a:r>
              <a:rPr lang="en-US" altLang="zh-CN" sz="2000" b="1" dirty="0"/>
              <a:t>φ</a:t>
            </a:r>
            <a:r>
              <a:rPr lang="en-US" altLang="zh-CN" sz="2000" dirty="0"/>
              <a:t>(</a:t>
            </a:r>
            <a:r>
              <a:rPr lang="zh-CN" altLang="en-US" sz="2000" dirty="0"/>
              <a:t>*</a:t>
            </a:r>
            <a:r>
              <a:rPr lang="en-US" altLang="zh-CN" sz="2000" dirty="0" smtClean="0"/>
              <a:t>)</a:t>
            </a:r>
            <a:r>
              <a:rPr lang="zh-CN" altLang="en-US" sz="2000" dirty="0" smtClean="0"/>
              <a:t>），</a:t>
            </a:r>
            <a:r>
              <a:rPr lang="zh-CN" altLang="en-US" sz="2000" dirty="0"/>
              <a:t>则又可用超平面分离黑点与白点。</a:t>
            </a:r>
            <a:endParaRPr lang="zh-CN" altLang="en-US" sz="2000" b="1" dirty="0"/>
          </a:p>
        </p:txBody>
      </p:sp>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7061" y="3079188"/>
            <a:ext cx="6363027" cy="2844946"/>
          </a:xfrm>
          <a:prstGeom prst="rect">
            <a:avLst/>
          </a:prstGeom>
        </p:spPr>
      </p:pic>
    </p:spTree>
    <p:extLst>
      <p:ext uri="{BB962C8B-B14F-4D97-AF65-F5344CB8AC3E}">
        <p14:creationId xmlns:p14="http://schemas.microsoft.com/office/powerpoint/2010/main" val="8384931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96</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特征变换</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96298"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96299"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4" name="文本框 13"/>
              <p:cNvSpPr txBox="1"/>
              <p:nvPr/>
            </p:nvSpPr>
            <p:spPr>
              <a:xfrm>
                <a:off x="550863" y="1341649"/>
                <a:ext cx="10512688" cy="5314788"/>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zh-CN" altLang="en-US" dirty="0">
                    <a:latin typeface="Times New Roman" panose="02020603050405020304" pitchFamily="18" charset="0"/>
                  </a:rPr>
                  <a:t>令</a:t>
                </a:r>
                <a14:m>
                  <m:oMath xmlns:m="http://schemas.openxmlformats.org/officeDocument/2006/math">
                    <m:r>
                      <a:rPr lang="en-US" altLang="zh-CN" b="0" i="1" smtClean="0">
                        <a:latin typeface="Cambria Math" panose="02040503050406030204" pitchFamily="18" charset="0"/>
                      </a:rPr>
                      <m:t>𝜙</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a14:m>
                <a:r>
                  <a:rPr lang="zh-CN" altLang="en-US" dirty="0">
                    <a:latin typeface="Times New Roman" panose="02020603050405020304" pitchFamily="18" charset="0"/>
                  </a:rPr>
                  <a:t>表示将</a:t>
                </a:r>
                <a:r>
                  <a:rPr lang="en-US" altLang="zh-CN" dirty="0">
                    <a:latin typeface="Times New Roman" panose="02020603050405020304" pitchFamily="18" charset="0"/>
                  </a:rPr>
                  <a:t>x</a:t>
                </a:r>
                <a:r>
                  <a:rPr lang="zh-CN" altLang="en-US" dirty="0">
                    <a:latin typeface="Times New Roman" panose="02020603050405020304" pitchFamily="18" charset="0"/>
                  </a:rPr>
                  <a:t>映射后的特征向量，于是在特征空间中，划分超平面所对应的模型可表示为：</a:t>
                </a:r>
                <a:endParaRPr lang="en-US" altLang="zh-CN" dirty="0">
                  <a:latin typeface="Times New Roman" panose="02020603050405020304" pitchFamily="18" charset="0"/>
                </a:endParaRPr>
              </a:p>
              <a:p>
                <a:pPr>
                  <a:spcBef>
                    <a:spcPts val="1800"/>
                  </a:spcBef>
                </a:pPr>
                <a:r>
                  <a:rPr lang="en-US" altLang="zh-CN" dirty="0">
                    <a:latin typeface="Times New Roman" panose="02020603050405020304" pitchFamily="18" charset="0"/>
                  </a:rPr>
                  <a:t>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𝑤</m:t>
                        </m:r>
                      </m:e>
                      <m:sup>
                        <m:r>
                          <a:rPr lang="en-US" altLang="zh-CN" b="0" i="1" smtClean="0">
                            <a:latin typeface="Cambria Math" panose="02040503050406030204" pitchFamily="18" charset="0"/>
                          </a:rPr>
                          <m:t>𝑇</m:t>
                        </m:r>
                      </m:sup>
                    </m:sSup>
                    <m:r>
                      <a:rPr lang="en-US" altLang="zh-CN" b="0" i="1" smtClean="0">
                        <a:latin typeface="Cambria Math" panose="02040503050406030204" pitchFamily="18" charset="0"/>
                      </a:rPr>
                      <m:t>𝜙</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oMath>
                </a14:m>
                <a:r>
                  <a:rPr lang="en-US" altLang="zh-CN" dirty="0">
                    <a:latin typeface="Times New Roman" panose="02020603050405020304" pitchFamily="18" charset="0"/>
                  </a:rPr>
                  <a:t>)+b</a:t>
                </a:r>
              </a:p>
              <a:p>
                <a:pPr marL="342900" indent="-342900">
                  <a:spcBef>
                    <a:spcPts val="1800"/>
                  </a:spcBef>
                  <a:buFont typeface="Arial" panose="020B0604020202020204" pitchFamily="34" charset="0"/>
                  <a:buChar char="•"/>
                </a:pPr>
                <a:r>
                  <a:rPr lang="zh-CN" altLang="en-US" dirty="0">
                    <a:latin typeface="Times New Roman" panose="02020603050405020304" pitchFamily="18" charset="0"/>
                  </a:rPr>
                  <a:t>于是最小化函数：</a:t>
                </a:r>
                <a:endParaRPr lang="en-US" altLang="zh-CN" dirty="0">
                  <a:latin typeface="Times New Roman" panose="02020603050405020304" pitchFamily="18" charset="0"/>
                </a:endParaRPr>
              </a:p>
              <a:p>
                <a:pPr>
                  <a:spcBef>
                    <a:spcPts val="1800"/>
                  </a:spcBef>
                </a:pPr>
                <a:r>
                  <a:rPr lang="en-US" altLang="zh-CN" dirty="0">
                    <a:latin typeface="Times New Roman" panose="02020603050405020304" pitchFamily="18" charset="0"/>
                  </a:rPr>
                  <a:t>	</a:t>
                </a:r>
                <a14:m>
                  <m:oMath xmlns:m="http://schemas.openxmlformats.org/officeDocument/2006/math">
                    <m:func>
                      <m:funcPr>
                        <m:ctrlPr>
                          <a:rPr lang="en-US" altLang="zh-CN" b="0" i="1" smtClean="0">
                            <a:latin typeface="Cambria Math" panose="02040503050406030204" pitchFamily="18" charset="0"/>
                          </a:rPr>
                        </m:ctrlPr>
                      </m:funcPr>
                      <m:fName>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min</m:t>
                            </m:r>
                          </m:e>
                          <m:lim>
                            <m:r>
                              <a:rPr lang="en-US" altLang="zh-CN" b="0" i="1" smtClean="0">
                                <a:latin typeface="Cambria Math" panose="02040503050406030204" pitchFamily="18" charset="0"/>
                              </a:rPr>
                              <m:t>𝑤</m:t>
                            </m:r>
                            <m:r>
                              <a:rPr lang="en-US" altLang="zh-CN" b="0" i="1" smtClean="0">
                                <a:latin typeface="Cambria Math" panose="02040503050406030204" pitchFamily="18" charset="0"/>
                              </a:rPr>
                              <m:t>, </m:t>
                            </m:r>
                            <m:r>
                              <a:rPr lang="en-US" altLang="zh-CN" b="0" i="1" smtClean="0">
                                <a:latin typeface="Cambria Math" panose="02040503050406030204" pitchFamily="18" charset="0"/>
                              </a:rPr>
                              <m:t>𝑏</m:t>
                            </m:r>
                          </m:lim>
                        </m:limLow>
                      </m:fName>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den>
                        </m:f>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𝑤</m:t>
                                    </m:r>
                                  </m:e>
                                </m:d>
                              </m:e>
                            </m:d>
                          </m:e>
                          <m:sup>
                            <m:r>
                              <a:rPr lang="en-US" altLang="zh-CN" b="0" i="1" smtClean="0">
                                <a:latin typeface="Cambria Math" panose="02040503050406030204" pitchFamily="18" charset="0"/>
                              </a:rPr>
                              <m:t>2</m:t>
                            </m:r>
                          </m:sup>
                        </m:sSup>
                      </m:e>
                    </m:func>
                  </m:oMath>
                </a14:m>
                <a:endParaRPr lang="en-US" altLang="zh-CN" b="0" dirty="0">
                  <a:latin typeface="Times New Roman" panose="02020603050405020304" pitchFamily="18" charset="0"/>
                </a:endParaRPr>
              </a:p>
              <a:p>
                <a:pPr>
                  <a:spcBef>
                    <a:spcPts val="1800"/>
                  </a:spcBef>
                </a:pPr>
                <a:r>
                  <a:rPr lang="en-US" altLang="zh-CN" dirty="0">
                    <a:latin typeface="Times New Roman" panose="02020603050405020304" pitchFamily="18" charset="0"/>
                  </a:rPr>
                  <a:t>	s. 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𝑤</m:t>
                            </m:r>
                          </m:e>
                          <m:sup>
                            <m:r>
                              <a:rPr lang="en-US" altLang="zh-CN" b="0" i="1" smtClean="0">
                                <a:latin typeface="Cambria Math" panose="02040503050406030204" pitchFamily="18" charset="0"/>
                              </a:rPr>
                              <m:t>𝑇</m:t>
                            </m:r>
                          </m:sup>
                        </m:sSup>
                        <m:r>
                          <a:rPr lang="en-US" altLang="zh-CN" b="0" i="1" smtClean="0">
                            <a:latin typeface="Cambria Math" panose="02040503050406030204" pitchFamily="18" charset="0"/>
                          </a:rPr>
                          <m:t>𝜙</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d>
                        <m:r>
                          <a:rPr lang="en-US" altLang="zh-CN" b="0" i="1" smtClean="0">
                            <a:latin typeface="Cambria Math" panose="02040503050406030204" pitchFamily="18" charset="0"/>
                          </a:rPr>
                          <m:t>+</m:t>
                        </m:r>
                        <m:r>
                          <a:rPr lang="en-US" altLang="zh-CN" b="0" i="1" smtClean="0">
                            <a:latin typeface="Cambria Math" panose="02040503050406030204" pitchFamily="18" charset="0"/>
                          </a:rPr>
                          <m:t>𝑏</m:t>
                        </m:r>
                      </m:e>
                    </m:d>
                    <m:r>
                      <a:rPr lang="en-US" altLang="zh-CN" b="0" i="1" smtClean="0">
                        <a:latin typeface="Cambria Math" panose="02040503050406030204" pitchFamily="18" charset="0"/>
                      </a:rPr>
                      <m:t>≥1  (</m:t>
                    </m:r>
                    <m:r>
                      <a:rPr lang="en-US" altLang="zh-CN" b="0" i="1" smtClean="0">
                        <a:latin typeface="Cambria Math" panose="02040503050406030204" pitchFamily="18" charset="0"/>
                      </a:rPr>
                      <m:t>𝑖</m:t>
                    </m:r>
                    <m:r>
                      <a:rPr lang="en-US" altLang="zh-CN" b="0" i="1" smtClean="0">
                        <a:latin typeface="Cambria Math" panose="02040503050406030204" pitchFamily="18" charset="0"/>
                      </a:rPr>
                      <m:t>=1, 2, …, </m:t>
                    </m:r>
                    <m:r>
                      <a:rPr lang="en-US" altLang="zh-CN" b="0" i="1" smtClean="0">
                        <a:latin typeface="Cambria Math" panose="02040503050406030204" pitchFamily="18" charset="0"/>
                      </a:rPr>
                      <m:t>𝑚</m:t>
                    </m:r>
                    <m:r>
                      <a:rPr lang="en-US" altLang="zh-CN" b="0" i="1" smtClean="0">
                        <a:latin typeface="Cambria Math" panose="02040503050406030204" pitchFamily="18" charset="0"/>
                      </a:rPr>
                      <m:t>)</m:t>
                    </m:r>
                  </m:oMath>
                </a14:m>
                <a:endParaRPr lang="en-US" altLang="zh-CN" dirty="0">
                  <a:latin typeface="Times New Roman" panose="02020603050405020304" pitchFamily="18" charset="0"/>
                </a:endParaRPr>
              </a:p>
              <a:p>
                <a:pPr marL="342900" indent="-342900">
                  <a:spcBef>
                    <a:spcPts val="1800"/>
                  </a:spcBef>
                  <a:buFont typeface="Arial" panose="020B0604020202020204" pitchFamily="34" charset="0"/>
                  <a:buChar char="•"/>
                </a:pPr>
                <a:r>
                  <a:rPr lang="zh-CN" altLang="en-US" dirty="0">
                    <a:latin typeface="Times New Roman" panose="02020603050405020304" pitchFamily="18" charset="0"/>
                  </a:rPr>
                  <a:t>其对偶问题为：</a:t>
                </a:r>
                <a:endParaRPr lang="en-US" altLang="zh-CN" dirty="0">
                  <a:latin typeface="Times New Roman" panose="02020603050405020304" pitchFamily="18" charset="0"/>
                </a:endParaRPr>
              </a:p>
              <a:p>
                <a:pPr>
                  <a:spcBef>
                    <a:spcPts val="1800"/>
                  </a:spcBef>
                </a:pPr>
                <a:r>
                  <a:rPr lang="en-US" altLang="zh-CN" dirty="0">
                    <a:latin typeface="Times New Roman" panose="02020603050405020304" pitchFamily="18" charset="0"/>
                  </a:rPr>
                  <a:t>	</a:t>
                </a:r>
                <a14:m>
                  <m:oMath xmlns:m="http://schemas.openxmlformats.org/officeDocument/2006/math">
                    <m:func>
                      <m:funcPr>
                        <m:ctrlPr>
                          <a:rPr lang="en-US" altLang="zh-CN" b="0" i="1" smtClean="0">
                            <a:latin typeface="Cambria Math" panose="02040503050406030204" pitchFamily="18" charset="0"/>
                          </a:rPr>
                        </m:ctrlPr>
                      </m:funcPr>
                      <m:fName>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max</m:t>
                            </m:r>
                          </m:e>
                          <m:lim>
                            <m:r>
                              <a:rPr lang="en-US" altLang="zh-CN" b="0" i="1" smtClean="0">
                                <a:latin typeface="Cambria Math" panose="02040503050406030204" pitchFamily="18" charset="0"/>
                              </a:rPr>
                              <m:t>𝛼</m:t>
                            </m:r>
                          </m:lim>
                        </m:limLow>
                      </m:fName>
                      <m:e>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𝑚</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den>
                            </m:f>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𝑚</m:t>
                                </m:r>
                              </m:sup>
                              <m:e>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𝑚</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𝑖</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𝑗</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𝜙</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d>
                                      </m:e>
                                      <m:sup>
                                        <m:r>
                                          <a:rPr lang="en-US" altLang="zh-CN" b="0" i="1" smtClean="0">
                                            <a:latin typeface="Cambria Math" panose="02040503050406030204" pitchFamily="18" charset="0"/>
                                          </a:rPr>
                                          <m:t>𝑇</m:t>
                                        </m:r>
                                      </m:sup>
                                    </m:sSup>
                                    <m:r>
                                      <a:rPr lang="en-US" altLang="zh-CN" b="0" i="1" smtClean="0">
                                        <a:latin typeface="Cambria Math" panose="02040503050406030204" pitchFamily="18" charset="0"/>
                                      </a:rPr>
                                      <m:t>𝜙</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e>
                                </m:nary>
                              </m:e>
                            </m:nary>
                          </m:e>
                        </m:nary>
                      </m:e>
                    </m:func>
                  </m:oMath>
                </a14:m>
                <a:endParaRPr lang="en-US" altLang="zh-CN" b="0" dirty="0">
                  <a:latin typeface="Times New Roman" panose="02020603050405020304" pitchFamily="18" charset="0"/>
                </a:endParaRPr>
              </a:p>
              <a:p>
                <a:pPr>
                  <a:spcBef>
                    <a:spcPts val="1800"/>
                  </a:spcBef>
                </a:pPr>
                <a:r>
                  <a:rPr lang="en-US" altLang="zh-CN" dirty="0">
                    <a:latin typeface="Times New Roman" panose="02020603050405020304" pitchFamily="18" charset="0"/>
                  </a:rPr>
                  <a:t>	</a:t>
                </a:r>
                <a:r>
                  <a:rPr lang="en-US" altLang="zh-CN" dirty="0" err="1">
                    <a:latin typeface="Times New Roman" panose="02020603050405020304" pitchFamily="18" charset="0"/>
                  </a:rPr>
                  <a:t>s.t.</a:t>
                </a:r>
                <a:r>
                  <a:rPr lang="en-US" altLang="zh-CN" dirty="0">
                    <a:latin typeface="Times New Roman" panose="02020603050405020304" pitchFamily="18" charset="0"/>
                  </a:rPr>
                  <a:t>  </a:t>
                </a:r>
                <a14:m>
                  <m:oMath xmlns:m="http://schemas.openxmlformats.org/officeDocument/2006/math">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𝑚</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𝑖</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=0,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≥0,    </m:t>
                        </m:r>
                        <m:r>
                          <a:rPr lang="en-US" altLang="zh-CN" b="0" i="1" smtClean="0">
                            <a:latin typeface="Cambria Math" panose="02040503050406030204" pitchFamily="18" charset="0"/>
                          </a:rPr>
                          <m:t>𝑖</m:t>
                        </m:r>
                        <m:r>
                          <a:rPr lang="en-US" altLang="zh-CN" b="0" i="1" smtClean="0">
                            <a:latin typeface="Cambria Math" panose="02040503050406030204" pitchFamily="18" charset="0"/>
                          </a:rPr>
                          <m:t>=1, 2,…,</m:t>
                        </m:r>
                        <m:r>
                          <a:rPr lang="en-US" altLang="zh-CN" b="0" i="1" smtClean="0">
                            <a:latin typeface="Cambria Math" panose="02040503050406030204" pitchFamily="18" charset="0"/>
                          </a:rPr>
                          <m:t>𝑚</m:t>
                        </m:r>
                      </m:e>
                    </m:nary>
                  </m:oMath>
                </a14:m>
                <a:endParaRPr lang="en-US" altLang="zh-CN" b="0" dirty="0">
                  <a:latin typeface="Times New Roman" panose="02020603050405020304" pitchFamily="18" charset="0"/>
                </a:endParaRPr>
              </a:p>
              <a:p>
                <a:endParaRPr lang="zh-CN" altLang="en-US" dirty="0">
                  <a:latin typeface="Times New Roman" panose="02020603050405020304" pitchFamily="18" charset="0"/>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550863" y="1341649"/>
                <a:ext cx="10512688" cy="5314788"/>
              </a:xfrm>
              <a:prstGeom prst="rect">
                <a:avLst/>
              </a:prstGeom>
              <a:blipFill>
                <a:blip r:embed="rId8"/>
                <a:stretch>
                  <a:fillRect l="-580" t="-1032" b="-779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421075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97</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特征变换</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97322"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97323"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0" name="文本框 9"/>
              <p:cNvSpPr txBox="1"/>
              <p:nvPr/>
            </p:nvSpPr>
            <p:spPr>
              <a:xfrm>
                <a:off x="568437" y="1480465"/>
                <a:ext cx="9433048" cy="5111720"/>
              </a:xfrm>
              <a:prstGeom prst="rect">
                <a:avLst/>
              </a:prstGeom>
              <a:noFill/>
            </p:spPr>
            <p:txBody>
              <a:bodyPr wrap="square" rtlCol="0">
                <a:spAutoFit/>
              </a:bodyPr>
              <a:lstStyle/>
              <a:p>
                <a:pPr marL="342900" indent="-342900" algn="just">
                  <a:spcBef>
                    <a:spcPts val="1800"/>
                  </a:spcBef>
                  <a:buFont typeface="Arial" panose="020B0604020202020204" pitchFamily="34" charset="0"/>
                  <a:buChar char="•"/>
                </a:pPr>
                <a:r>
                  <a:rPr lang="zh-CN" altLang="en-US" dirty="0"/>
                  <a:t>若要</a:t>
                </a:r>
                <a:r>
                  <a:rPr lang="zh-CN" altLang="en-US" dirty="0" smtClean="0"/>
                  <a:t>对上页的公式求解</a:t>
                </a:r>
                <a:r>
                  <a:rPr lang="zh-CN" altLang="en-US" dirty="0"/>
                  <a:t>，会涉及到计算</a:t>
                </a:r>
                <a14:m>
                  <m:oMath xmlns:m="http://schemas.openxmlformats.org/officeDocument/2006/math">
                    <m:r>
                      <a:rPr lang="en-US" altLang="zh-CN" b="0" i="1" smtClean="0">
                        <a:latin typeface="Cambria Math" panose="02040503050406030204" pitchFamily="18" charset="0"/>
                      </a:rPr>
                      <m:t>𝜙</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d>
                      </m:e>
                      <m:sup>
                        <m:r>
                          <a:rPr lang="en-US" altLang="zh-CN" b="0" i="1" smtClean="0">
                            <a:latin typeface="Cambria Math" panose="02040503050406030204" pitchFamily="18" charset="0"/>
                          </a:rPr>
                          <m:t>𝑇</m:t>
                        </m:r>
                      </m:sup>
                    </m:sSup>
                    <m:r>
                      <a:rPr lang="en-US" altLang="zh-CN" b="0" i="1" smtClean="0">
                        <a:latin typeface="Cambria Math" panose="02040503050406030204" pitchFamily="18" charset="0"/>
                      </a:rPr>
                      <m:t>𝜙</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oMath>
                </a14:m>
                <a:r>
                  <a:rPr lang="zh-CN" altLang="en-US" dirty="0"/>
                  <a:t>，这是样本</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zh-CN" altLang="en-US" dirty="0"/>
                  <a:t>和</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𝑗</m:t>
                        </m:r>
                      </m:sub>
                    </m:sSub>
                  </m:oMath>
                </a14:m>
                <a:r>
                  <a:rPr lang="zh-CN" altLang="en-US" dirty="0"/>
                  <a:t>映射到特征空间之后的内积，由于特征空间的维数可能很高，甚至是无穷维，因此直接计算</a:t>
                </a:r>
                <a14:m>
                  <m:oMath xmlns:m="http://schemas.openxmlformats.org/officeDocument/2006/math">
                    <m:r>
                      <a:rPr lang="en-US" altLang="zh-CN" b="0" i="1" smtClean="0">
                        <a:latin typeface="Cambria Math" panose="02040503050406030204" pitchFamily="18" charset="0"/>
                      </a:rPr>
                      <m:t>𝜙</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d>
                      </m:e>
                      <m:sup>
                        <m:r>
                          <a:rPr lang="en-US" altLang="zh-CN" b="0" i="1" smtClean="0">
                            <a:latin typeface="Cambria Math" panose="02040503050406030204" pitchFamily="18" charset="0"/>
                          </a:rPr>
                          <m:t>𝑇</m:t>
                        </m:r>
                      </m:sup>
                    </m:sSup>
                    <m:r>
                      <a:rPr lang="en-US" altLang="zh-CN" b="0" i="1" smtClean="0">
                        <a:latin typeface="Cambria Math" panose="02040503050406030204" pitchFamily="18" charset="0"/>
                      </a:rPr>
                      <m:t>𝜙</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oMath>
                </a14:m>
                <a:r>
                  <a:rPr lang="zh-CN" altLang="en-US" dirty="0"/>
                  <a:t>通常是困难的，于是想到这样的一个函数</a:t>
                </a:r>
                <a:r>
                  <a:rPr lang="zh-CN" altLang="en-US" dirty="0" smtClean="0"/>
                  <a:t>：</a:t>
                </a:r>
                <a:endParaRPr lang="en-US" altLang="zh-CN" dirty="0" smtClean="0"/>
              </a:p>
              <a:p>
                <a:pPr algn="just">
                  <a:spcBef>
                    <a:spcPts val="1800"/>
                  </a:spcBef>
                </a:pPr>
                <a:r>
                  <a:rPr lang="en-US" altLang="zh-CN" dirty="0"/>
                  <a:t>	</a:t>
                </a:r>
                <a14:m>
                  <m:oMath xmlns:m="http://schemas.openxmlformats.org/officeDocument/2006/math">
                    <m:r>
                      <a:rPr lang="en-US" altLang="zh-CN" b="0" i="1" smtClean="0">
                        <a:latin typeface="Cambria Math" panose="02040503050406030204" pitchFamily="18" charset="0"/>
                      </a:rPr>
                      <m:t>𝐾</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𝑗</m:t>
                            </m:r>
                          </m:sub>
                        </m:sSub>
                      </m:e>
                    </m:d>
                    <m:r>
                      <a:rPr lang="en-US" altLang="zh-CN" b="0" i="1" smtClean="0">
                        <a:latin typeface="Cambria Math" panose="02040503050406030204" pitchFamily="18" charset="0"/>
                      </a:rPr>
                      <m:t>≤</m:t>
                    </m:r>
                    <m:r>
                      <a:rPr lang="en-US" altLang="zh-CN" b="0" i="1" smtClean="0">
                        <a:latin typeface="Cambria Math" panose="02040503050406030204" pitchFamily="18" charset="0"/>
                      </a:rPr>
                      <m:t>𝜙</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d>
                    <m:r>
                      <a:rPr lang="en-US" altLang="zh-CN" b="0" i="1" smtClean="0">
                        <a:latin typeface="Cambria Math" panose="02040503050406030204" pitchFamily="18" charset="0"/>
                      </a:rPr>
                      <m:t>,   </m:t>
                    </m:r>
                    <m:r>
                      <a:rPr lang="en-US" altLang="zh-CN" b="0" i="1" smtClean="0">
                        <a:latin typeface="Cambria Math" panose="02040503050406030204" pitchFamily="18" charset="0"/>
                      </a:rPr>
                      <m:t>𝜙</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𝑗</m:t>
                            </m:r>
                          </m:sub>
                        </m:sSub>
                      </m:e>
                    </m:d>
                    <m:r>
                      <a:rPr lang="en-US" altLang="zh-CN" b="0" i="1" smtClean="0">
                        <a:latin typeface="Cambria Math" panose="02040503050406030204" pitchFamily="18" charset="0"/>
                      </a:rPr>
                      <m:t>≥</m:t>
                    </m:r>
                    <m:r>
                      <a:rPr lang="en-US" altLang="zh-CN" b="0" i="1" smtClean="0">
                        <a:latin typeface="Cambria Math" panose="02040503050406030204" pitchFamily="18" charset="0"/>
                      </a:rPr>
                      <m:t>𝜙</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e>
                      <m:sup>
                        <m:r>
                          <a:rPr lang="en-US" altLang="zh-CN" b="0" i="1" smtClean="0">
                            <a:latin typeface="Cambria Math" panose="02040503050406030204" pitchFamily="18" charset="0"/>
                          </a:rPr>
                          <m:t>𝑇</m:t>
                        </m:r>
                      </m:sup>
                    </m:sSup>
                    <m:r>
                      <a:rPr lang="en-US" altLang="zh-CN" b="0" i="1" smtClean="0">
                        <a:latin typeface="Cambria Math" panose="02040503050406030204" pitchFamily="18" charset="0"/>
                      </a:rPr>
                      <m:t>𝜙</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𝑗</m:t>
                            </m:r>
                          </m:sub>
                        </m:sSub>
                      </m:e>
                    </m:d>
                    <m:r>
                      <a:rPr lang="en-US" altLang="zh-CN" b="0" i="1" smtClean="0">
                        <a:latin typeface="Cambria Math" panose="02040503050406030204" pitchFamily="18" charset="0"/>
                      </a:rPr>
                      <m:t>       </m:t>
                    </m:r>
                  </m:oMath>
                </a14:m>
                <a:endParaRPr lang="en-US" altLang="zh-CN" dirty="0"/>
              </a:p>
              <a:p>
                <a:pPr marL="342900" indent="-342900" algn="just">
                  <a:spcBef>
                    <a:spcPts val="1800"/>
                  </a:spcBef>
                  <a:buFont typeface="Arial" panose="020B0604020202020204" pitchFamily="34" charset="0"/>
                  <a:buChar char="•"/>
                </a:pPr>
                <a:endParaRPr lang="en-US" altLang="zh-CN" b="0" i="1" dirty="0" smtClean="0">
                  <a:latin typeface="Cambria Math" panose="02040503050406030204" pitchFamily="18" charset="0"/>
                </a:endParaRPr>
              </a:p>
              <a:p>
                <a:pPr marL="342900" indent="-342900" algn="just">
                  <a:spcBef>
                    <a:spcPts val="1800"/>
                  </a:spcBef>
                  <a:buFont typeface="Arial" panose="020B0604020202020204" pitchFamily="34" charset="0"/>
                  <a:buChar char="•"/>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zh-CN" altLang="en-US" i="1">
                        <a:latin typeface="Cambria Math" panose="02040503050406030204" pitchFamily="18" charset="0"/>
                      </a:rPr>
                      <m:t>和</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𝑗</m:t>
                        </m:r>
                      </m:sub>
                    </m:sSub>
                    <m:r>
                      <a:rPr lang="zh-CN" altLang="en-US" i="1">
                        <a:latin typeface="Cambria Math" panose="02040503050406030204" pitchFamily="18" charset="0"/>
                      </a:rPr>
                      <m:t>在</m:t>
                    </m:r>
                  </m:oMath>
                </a14:m>
                <a:r>
                  <a:rPr lang="zh-CN" altLang="en-US" dirty="0"/>
                  <a:t>特征空间中的内积等于它们在原始样本空间中通过函数</a:t>
                </a:r>
                <a:r>
                  <a:rPr lang="en-US" altLang="zh-CN" i="1" dirty="0">
                    <a:latin typeface="Times New Roman" panose="02020603050405020304" pitchFamily="18" charset="0"/>
                    <a:cs typeface="Times New Roman" panose="02020603050405020304" pitchFamily="18" charset="0"/>
                  </a:rPr>
                  <a:t>K</a:t>
                </a:r>
                <a14:m>
                  <m:oMath xmlns:m="http://schemas.openxmlformats.org/officeDocument/2006/math">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oMath>
                </a14:m>
                <a:r>
                  <a:rPr lang="zh-CN" altLang="en-US" dirty="0"/>
                  <a:t>计算的函数值，于是</a:t>
                </a:r>
                <a:r>
                  <a:rPr lang="zh-CN" altLang="en-US" dirty="0" smtClean="0"/>
                  <a:t>公式写</a:t>
                </a:r>
                <a:r>
                  <a:rPr lang="zh-CN" altLang="en-US" dirty="0"/>
                  <a:t>成如下：</a:t>
                </a:r>
                <a:endParaRPr lang="en-US" altLang="zh-CN" dirty="0"/>
              </a:p>
              <a:p>
                <a:pPr algn="just">
                  <a:spcBef>
                    <a:spcPts val="1800"/>
                  </a:spcBef>
                </a:pPr>
                <a:r>
                  <a:rPr lang="en-US" altLang="zh-CN" dirty="0"/>
                  <a:t>	</a:t>
                </a:r>
                <a14:m>
                  <m:oMath xmlns:m="http://schemas.openxmlformats.org/officeDocument/2006/math">
                    <m:func>
                      <m:funcPr>
                        <m:ctrlPr>
                          <a:rPr lang="en-US" altLang="zh-CN" b="0" i="1" smtClean="0">
                            <a:latin typeface="Cambria Math" panose="02040503050406030204" pitchFamily="18" charset="0"/>
                          </a:rPr>
                        </m:ctrlPr>
                      </m:funcPr>
                      <m:fName>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max</m:t>
                            </m:r>
                          </m:e>
                          <m:lim>
                            <m:r>
                              <a:rPr lang="en-US" altLang="zh-CN" b="0" i="1" smtClean="0">
                                <a:latin typeface="Cambria Math" panose="02040503050406030204" pitchFamily="18" charset="0"/>
                              </a:rPr>
                              <m:t>𝛼</m:t>
                            </m:r>
                          </m:lim>
                        </m:limLow>
                      </m:fName>
                      <m:e>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𝑚</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𝑖</m:t>
                                </m:r>
                              </m:sub>
                            </m:sSub>
                          </m:e>
                        </m:nary>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den>
                        </m:f>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𝑚</m:t>
                            </m:r>
                          </m:sup>
                          <m:e>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𝑚</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𝑖</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𝑗</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𝐾</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e>
                            </m:nary>
                          </m:e>
                        </m:nary>
                      </m:e>
                    </m:func>
                  </m:oMath>
                </a14:m>
                <a:endParaRPr lang="en-US" altLang="zh-CN" b="0" dirty="0"/>
              </a:p>
              <a:p>
                <a:pPr algn="just">
                  <a:spcBef>
                    <a:spcPts val="1800"/>
                  </a:spcBef>
                </a:pPr>
                <a:r>
                  <a:rPr lang="en-US" altLang="zh-CN" dirty="0"/>
                  <a:t>	s. t.  </a:t>
                </a:r>
                <a14:m>
                  <m:oMath xmlns:m="http://schemas.openxmlformats.org/officeDocument/2006/math">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𝑚</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𝑖</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=0, </m:t>
                        </m:r>
                      </m:e>
                    </m:nary>
                  </m:oMath>
                </a14:m>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𝛼</m:t>
                        </m:r>
                      </m:e>
                      <m:sub>
                        <m:r>
                          <a:rPr lang="en-US" altLang="zh-CN" b="0" i="1" dirty="0" smtClean="0">
                            <a:latin typeface="Cambria Math" panose="02040503050406030204" pitchFamily="18" charset="0"/>
                          </a:rPr>
                          <m:t>𝑖</m:t>
                        </m:r>
                      </m:sub>
                    </m:sSub>
                    <m:r>
                      <a:rPr lang="en-US" altLang="zh-CN" b="0" i="1" dirty="0" smtClean="0">
                        <a:latin typeface="Cambria Math" panose="02040503050406030204" pitchFamily="18" charset="0"/>
                      </a:rPr>
                      <m:t>≥0,    </m:t>
                    </m:r>
                    <m:r>
                      <a:rPr lang="en-US" altLang="zh-CN" b="0" i="1" dirty="0" smtClean="0">
                        <a:latin typeface="Cambria Math" panose="02040503050406030204" pitchFamily="18" charset="0"/>
                      </a:rPr>
                      <m:t>𝑖</m:t>
                    </m:r>
                    <m:r>
                      <a:rPr lang="en-US" altLang="zh-CN" b="0" i="1" dirty="0" smtClean="0">
                        <a:latin typeface="Cambria Math" panose="02040503050406030204" pitchFamily="18" charset="0"/>
                      </a:rPr>
                      <m:t>=1, 2, …, </m:t>
                    </m:r>
                    <m:r>
                      <a:rPr lang="en-US" altLang="zh-CN" b="0" i="1" dirty="0" smtClean="0">
                        <a:latin typeface="Cambria Math" panose="02040503050406030204" pitchFamily="18" charset="0"/>
                      </a:rPr>
                      <m:t>𝑚</m:t>
                    </m:r>
                  </m:oMath>
                </a14:m>
                <a:endParaRPr lang="en-US" altLang="zh-CN" dirty="0"/>
              </a:p>
              <a:p>
                <a:r>
                  <a:rPr lang="en-US" altLang="zh-CN" dirty="0"/>
                  <a:t>	</a:t>
                </a:r>
              </a:p>
              <a:p>
                <a:endParaRPr lang="zh-CN" alt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568437" y="1480465"/>
                <a:ext cx="9433048" cy="5111720"/>
              </a:xfrm>
              <a:prstGeom prst="rect">
                <a:avLst/>
              </a:prstGeom>
              <a:blipFill>
                <a:blip r:embed="rId8"/>
                <a:stretch>
                  <a:fillRect l="-646" t="-1074" r="-711" b="-190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4155220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98</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特征变换</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98346"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98347"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pic>
        <p:nvPicPr>
          <p:cNvPr id="11" name="内容占位符 11">
            <a:extLst>
              <a:ext uri="{FF2B5EF4-FFF2-40B4-BE49-F238E27FC236}">
                <a16:creationId xmlns:a16="http://schemas.microsoft.com/office/drawing/2014/main" id="{6BEAAD1E-6259-4FFF-9207-0686026C2FDD}"/>
              </a:ext>
            </a:extLst>
          </p:cNvPr>
          <p:cNvPicPr>
            <a:picLocks noGrp="1" noChangeAspect="1"/>
          </p:cNvPicPr>
          <p:nvPr>
            <p:ph idx="1"/>
          </p:nvPr>
        </p:nvPicPr>
        <p:blipFill rotWithShape="1">
          <a:blip r:embed="rId8">
            <a:extLst>
              <a:ext uri="{28A0092B-C50C-407E-A947-70E740481C1C}">
                <a14:useLocalDpi xmlns:a14="http://schemas.microsoft.com/office/drawing/2010/main" val="0"/>
              </a:ext>
            </a:extLst>
          </a:blip>
          <a:srcRect t="62331"/>
          <a:stretch/>
        </p:blipFill>
        <p:spPr>
          <a:xfrm>
            <a:off x="977812" y="4488289"/>
            <a:ext cx="8560634" cy="2330262"/>
          </a:xfrm>
        </p:spPr>
      </p:pic>
      <mc:AlternateContent xmlns:mc="http://schemas.openxmlformats.org/markup-compatibility/2006" xmlns:a14="http://schemas.microsoft.com/office/drawing/2010/main">
        <mc:Choice Requires="a14">
          <p:sp>
            <p:nvSpPr>
              <p:cNvPr id="12" name="文本框 11"/>
              <p:cNvSpPr txBox="1"/>
              <p:nvPr/>
            </p:nvSpPr>
            <p:spPr>
              <a:xfrm>
                <a:off x="901645" y="1386672"/>
                <a:ext cx="9441856" cy="3402022"/>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zh-CN" altLang="en-US" dirty="0"/>
                  <a:t>求解后得到：</a:t>
                </a:r>
                <a:endParaRPr lang="en-US" altLang="zh-CN" dirty="0"/>
              </a:p>
              <a:p>
                <a:pPr>
                  <a:spcBef>
                    <a:spcPts val="1800"/>
                  </a:spcBef>
                </a:pPr>
                <a:r>
                  <a:rPr lang="en-US" altLang="zh-CN" dirty="0"/>
                  <a:t>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𝑤</m:t>
                        </m:r>
                      </m:e>
                      <m:sup>
                        <m:r>
                          <a:rPr lang="en-US" altLang="zh-CN" b="0" i="1" smtClean="0">
                            <a:latin typeface="Cambria Math" panose="02040503050406030204" pitchFamily="18" charset="0"/>
                          </a:rPr>
                          <m:t>𝑇</m:t>
                        </m:r>
                      </m:sup>
                    </m:sSup>
                    <m:r>
                      <a:rPr lang="en-US" altLang="zh-CN" b="0" i="1" smtClean="0">
                        <a:latin typeface="Cambria Math" panose="02040503050406030204" pitchFamily="18" charset="0"/>
                      </a:rPr>
                      <m:t>𝜙</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𝑏</m:t>
                    </m:r>
                  </m:oMath>
                </a14:m>
                <a:endParaRPr lang="en-US" altLang="zh-CN" dirty="0"/>
              </a:p>
              <a:p>
                <a:pPr>
                  <a:spcBef>
                    <a:spcPts val="1800"/>
                  </a:spcBef>
                </a:pPr>
                <a:r>
                  <a:rPr lang="en-US" altLang="zh-CN" dirty="0"/>
                  <a:t>	          </a:t>
                </a:r>
                <a14:m>
                  <m:oMath xmlns:m="http://schemas.openxmlformats.org/officeDocument/2006/math">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𝑚</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𝑖</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𝜙</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d>
                          </m:e>
                          <m:sup>
                            <m:r>
                              <a:rPr lang="en-US" altLang="zh-CN" b="0" i="1" smtClean="0">
                                <a:latin typeface="Cambria Math" panose="02040503050406030204" pitchFamily="18" charset="0"/>
                              </a:rPr>
                              <m:t>𝑇</m:t>
                            </m:r>
                          </m:sup>
                        </m:sSup>
                        <m:r>
                          <a:rPr lang="en-US" altLang="zh-CN" b="0" i="1" smtClean="0">
                            <a:latin typeface="Cambria Math" panose="02040503050406030204" pitchFamily="18" charset="0"/>
                          </a:rPr>
                          <m:t>𝜙</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𝑗</m:t>
                                </m:r>
                              </m:sub>
                            </m:sSub>
                          </m:e>
                        </m:d>
                        <m:r>
                          <a:rPr lang="en-US" altLang="zh-CN" b="0" i="1" smtClean="0">
                            <a:latin typeface="Cambria Math" panose="02040503050406030204" pitchFamily="18" charset="0"/>
                          </a:rPr>
                          <m:t>+</m:t>
                        </m:r>
                        <m:r>
                          <a:rPr lang="en-US" altLang="zh-CN" b="0" i="1" smtClean="0">
                            <a:latin typeface="Cambria Math" panose="02040503050406030204" pitchFamily="18" charset="0"/>
                          </a:rPr>
                          <m:t>𝑏</m:t>
                        </m:r>
                      </m:e>
                    </m:nary>
                  </m:oMath>
                </a14:m>
                <a:endParaRPr lang="en-US" altLang="zh-CN" dirty="0"/>
              </a:p>
              <a:p>
                <a:pPr>
                  <a:spcBef>
                    <a:spcPts val="1800"/>
                  </a:spcBef>
                </a:pPr>
                <a:r>
                  <a:rPr lang="en-US" altLang="zh-CN" dirty="0"/>
                  <a:t>	          </a:t>
                </a:r>
                <a14:m>
                  <m:oMath xmlns:m="http://schemas.openxmlformats.org/officeDocument/2006/math">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𝑚</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𝑖</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𝐾</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𝑗</m:t>
                                </m:r>
                              </m:sub>
                            </m:sSub>
                          </m:e>
                        </m:d>
                        <m:r>
                          <a:rPr lang="en-US" altLang="zh-CN" b="0" i="1" smtClean="0">
                            <a:latin typeface="Cambria Math" panose="02040503050406030204" pitchFamily="18" charset="0"/>
                          </a:rPr>
                          <m:t>+</m:t>
                        </m:r>
                        <m:r>
                          <a:rPr lang="en-US" altLang="zh-CN" b="0" i="1" smtClean="0">
                            <a:latin typeface="Cambria Math" panose="02040503050406030204" pitchFamily="18" charset="0"/>
                          </a:rPr>
                          <m:t>𝑏</m:t>
                        </m:r>
                      </m:e>
                    </m:nary>
                  </m:oMath>
                </a14:m>
                <a:endParaRPr lang="en-US" altLang="zh-CN" dirty="0"/>
              </a:p>
              <a:p>
                <a:pPr marL="342900" indent="-342900">
                  <a:spcBef>
                    <a:spcPts val="1800"/>
                  </a:spcBef>
                  <a:buFont typeface="Arial" panose="020B0604020202020204" pitchFamily="34" charset="0"/>
                  <a:buChar char="•"/>
                </a:pPr>
                <a:r>
                  <a:rPr lang="zh-CN" altLang="en-US" dirty="0"/>
                  <a:t>其中</a:t>
                </a:r>
                <a:r>
                  <a:rPr lang="en-US" altLang="zh-CN" i="1" dirty="0"/>
                  <a:t>K</a:t>
                </a:r>
                <a14:m>
                  <m:oMath xmlns:m="http://schemas.openxmlformats.org/officeDocument/2006/math">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oMath>
                </a14:m>
                <a:r>
                  <a:rPr lang="zh-CN" altLang="en-US" dirty="0"/>
                  <a:t>就是核函数，在实际应用中，通常人们会从常用的核函数里选择（根据样本的不同，选择不同的参数，实际上就得到不同的核函数）</a:t>
                </a:r>
                <a:endParaRPr lang="en-US" altLang="zh-CN" dirty="0"/>
              </a:p>
              <a:p>
                <a:pPr marL="342900" indent="-342900">
                  <a:buFont typeface="Arial" panose="020B0604020202020204" pitchFamily="34" charset="0"/>
                  <a:buChar char="•"/>
                </a:pPr>
                <a:endParaRPr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901645" y="1386672"/>
                <a:ext cx="9441856" cy="3402022"/>
              </a:xfrm>
              <a:prstGeom prst="rect">
                <a:avLst/>
              </a:prstGeom>
              <a:blipFill>
                <a:blip r:embed="rId9"/>
                <a:stretch>
                  <a:fillRect l="-646" t="-1789" r="-77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5589338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支持向量机算法</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99</a:t>
            </a:fld>
            <a:endParaRPr lang="zh-CN" altLang="en-US" smtClean="0"/>
          </a:p>
        </p:txBody>
      </p:sp>
      <p:sp>
        <p:nvSpPr>
          <p:cNvPr id="2" name="矩形 1"/>
          <p:cNvSpPr>
            <a:spLocks noChangeArrowheads="1"/>
          </p:cNvSpPr>
          <p:nvPr/>
        </p:nvSpPr>
        <p:spPr bwMode="auto">
          <a:xfrm>
            <a:off x="550863" y="95724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r>
              <a:rPr lang="zh-CN" altLang="en-US" sz="2800" b="1" dirty="0"/>
              <a:t>支持向量机优点</a:t>
            </a:r>
            <a:endParaRPr lang="zh-CN" altLang="en-US" sz="2800" dirty="0"/>
          </a:p>
        </p:txBody>
      </p:sp>
      <p:graphicFrame>
        <p:nvGraphicFramePr>
          <p:cNvPr id="26" name="对象 25"/>
          <p:cNvGraphicFramePr>
            <a:graphicFrameLocks noChangeAspect="1"/>
          </p:cNvGraphicFramePr>
          <p:nvPr/>
        </p:nvGraphicFramePr>
        <p:xfrm>
          <a:off x="4082668" y="2319862"/>
          <a:ext cx="914400" cy="198438"/>
        </p:xfrm>
        <a:graphic>
          <a:graphicData uri="http://schemas.openxmlformats.org/presentationml/2006/ole">
            <mc:AlternateContent xmlns:mc="http://schemas.openxmlformats.org/markup-compatibility/2006">
              <mc:Choice xmlns:v="urn:schemas-microsoft-com:vml" Requires="v">
                <p:oleObj spid="_x0000_s99370" name="Equation" r:id="rId5" imgW="914400" imgH="198720" progId="Equation.DSMT4">
                  <p:embed/>
                </p:oleObj>
              </mc:Choice>
              <mc:Fallback>
                <p:oleObj name="Equation" r:id="rId5" imgW="914400" imgH="198720" progId="Equation.DSMT4">
                  <p:embed/>
                  <p:pic>
                    <p:nvPicPr>
                      <p:cNvPr id="26" name="对象 25"/>
                      <p:cNvPicPr/>
                      <p:nvPr/>
                    </p:nvPicPr>
                    <p:blipFill>
                      <a:blip r:embed="rId6"/>
                      <a:stretch>
                        <a:fillRect/>
                      </a:stretch>
                    </p:blipFill>
                    <p:spPr>
                      <a:xfrm>
                        <a:off x="4082668" y="2319862"/>
                        <a:ext cx="914400" cy="198438"/>
                      </a:xfrm>
                      <a:prstGeom prst="rect">
                        <a:avLst/>
                      </a:prstGeom>
                    </p:spPr>
                  </p:pic>
                </p:oleObj>
              </mc:Fallback>
            </mc:AlternateContent>
          </a:graphicData>
        </a:graphic>
      </p:graphicFrame>
      <p:graphicFrame>
        <p:nvGraphicFramePr>
          <p:cNvPr id="13" name="对象 12"/>
          <p:cNvGraphicFramePr>
            <a:graphicFrameLocks noChangeAspect="1"/>
          </p:cNvGraphicFramePr>
          <p:nvPr>
            <p:extLst/>
          </p:nvPr>
        </p:nvGraphicFramePr>
        <p:xfrm>
          <a:off x="4108221" y="2448714"/>
          <a:ext cx="914400" cy="198438"/>
        </p:xfrm>
        <a:graphic>
          <a:graphicData uri="http://schemas.openxmlformats.org/presentationml/2006/ole">
            <mc:AlternateContent xmlns:mc="http://schemas.openxmlformats.org/markup-compatibility/2006">
              <mc:Choice xmlns:v="urn:schemas-microsoft-com:vml" Requires="v">
                <p:oleObj spid="_x0000_s99371" name="Equation" r:id="rId7" imgW="914400" imgH="198720" progId="Equation.DSMT4">
                  <p:embed/>
                </p:oleObj>
              </mc:Choice>
              <mc:Fallback>
                <p:oleObj name="Equation" r:id="rId7" imgW="914400" imgH="198720" progId="Equation.DSMT4">
                  <p:embed/>
                  <p:pic>
                    <p:nvPicPr>
                      <p:cNvPr id="13" name="对象 12"/>
                      <p:cNvPicPr/>
                      <p:nvPr/>
                    </p:nvPicPr>
                    <p:blipFill>
                      <a:blip r:embed="rId6"/>
                      <a:stretch>
                        <a:fillRect/>
                      </a:stretch>
                    </p:blipFill>
                    <p:spPr>
                      <a:xfrm>
                        <a:off x="4108221" y="2448714"/>
                        <a:ext cx="914400" cy="198438"/>
                      </a:xfrm>
                      <a:prstGeom prst="rect">
                        <a:avLst/>
                      </a:prstGeom>
                    </p:spPr>
                  </p:pic>
                </p:oleObj>
              </mc:Fallback>
            </mc:AlternateContent>
          </a:graphicData>
        </a:graphic>
      </p:graphicFrame>
      <p:sp>
        <p:nvSpPr>
          <p:cNvPr id="14" name="TextBox 2"/>
          <p:cNvSpPr txBox="1"/>
          <p:nvPr/>
        </p:nvSpPr>
        <p:spPr>
          <a:xfrm>
            <a:off x="486274" y="1643281"/>
            <a:ext cx="11094539" cy="3170099"/>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zh-CN" altLang="en-US" sz="2000" dirty="0"/>
              <a:t>最大优点</a:t>
            </a:r>
            <a:r>
              <a:rPr lang="zh-CN" altLang="en-US" sz="2000" dirty="0" smtClean="0"/>
              <a:t>是它</a:t>
            </a:r>
            <a:r>
              <a:rPr lang="zh-CN" altLang="en-US" sz="2000" dirty="0"/>
              <a:t>比较适用于变量很多的</a:t>
            </a:r>
            <a:r>
              <a:rPr lang="zh-CN" altLang="en-US" sz="2000" dirty="0" smtClean="0"/>
              <a:t>数据（</a:t>
            </a:r>
            <a:r>
              <a:rPr lang="en-US" altLang="zh-CN" sz="2000" dirty="0" smtClean="0">
                <a:latin typeface="Times New Roman" panose="02020603050405020304" pitchFamily="18" charset="0"/>
                <a:cs typeface="Times New Roman" panose="02020603050405020304" pitchFamily="18" charset="0"/>
              </a:rPr>
              <a:t>high dimensionality</a:t>
            </a:r>
            <a:r>
              <a:rPr lang="zh-CN" altLang="en-US" sz="2000" dirty="0" smtClean="0"/>
              <a:t>）</a:t>
            </a:r>
            <a:endParaRPr lang="en-US" altLang="zh-CN" sz="2000" dirty="0" smtClean="0"/>
          </a:p>
          <a:p>
            <a:pPr marL="342900" indent="-342900">
              <a:spcBef>
                <a:spcPts val="18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SVM </a:t>
            </a:r>
            <a:r>
              <a:rPr lang="zh-CN" altLang="en-US" sz="2000" dirty="0"/>
              <a:t>在数据存储方面较</a:t>
            </a:r>
            <a:r>
              <a:rPr lang="zh-CN" altLang="en-US" sz="2000" dirty="0" smtClean="0"/>
              <a:t>有效率（</a:t>
            </a:r>
            <a:r>
              <a:rPr lang="en-US" altLang="zh-CN" sz="2000" dirty="0" smtClean="0">
                <a:latin typeface="Times New Roman" panose="02020603050405020304" pitchFamily="18" charset="0"/>
                <a:cs typeface="Times New Roman" panose="02020603050405020304" pitchFamily="18" charset="0"/>
              </a:rPr>
              <a:t>memory efficient</a:t>
            </a:r>
            <a:r>
              <a:rPr lang="zh-CN" altLang="en-US" sz="2000" dirty="0"/>
              <a:t>）</a:t>
            </a:r>
            <a:r>
              <a:rPr lang="zh-CN" altLang="en-US" sz="2000" dirty="0" smtClean="0"/>
              <a:t>，</a:t>
            </a:r>
            <a:r>
              <a:rPr lang="zh-CN" altLang="en-US" sz="2000" dirty="0"/>
              <a:t>这是因为在进行预测时，</a:t>
            </a:r>
            <a:r>
              <a:rPr lang="en-US" altLang="zh-CN" sz="2000" dirty="0">
                <a:latin typeface="Times New Roman" panose="02020603050405020304" pitchFamily="18" charset="0"/>
                <a:cs typeface="Times New Roman" panose="02020603050405020304" pitchFamily="18" charset="0"/>
              </a:rPr>
              <a:t>SVM</a:t>
            </a:r>
            <a:r>
              <a:rPr lang="en-US" altLang="zh-CN" sz="2000" dirty="0"/>
              <a:t> </a:t>
            </a:r>
            <a:r>
              <a:rPr lang="zh-CN" altLang="en-US" sz="2000" dirty="0"/>
              <a:t>仅需使用一部分</a:t>
            </a:r>
            <a:r>
              <a:rPr lang="zh-CN" altLang="en-US" sz="2000" dirty="0" smtClean="0"/>
              <a:t>数据（即</a:t>
            </a:r>
            <a:r>
              <a:rPr lang="zh-CN" altLang="en-US" sz="2000" dirty="0"/>
              <a:t>支持</a:t>
            </a:r>
            <a:r>
              <a:rPr lang="zh-CN" altLang="en-US" sz="2000" dirty="0" smtClean="0"/>
              <a:t>向量</a:t>
            </a:r>
            <a:r>
              <a:rPr lang="zh-CN" altLang="en-US" sz="2000" dirty="0"/>
              <a:t>）</a:t>
            </a:r>
            <a:r>
              <a:rPr lang="zh-CN" altLang="en-US" sz="2000" dirty="0" smtClean="0"/>
              <a:t>即</a:t>
            </a:r>
            <a:r>
              <a:rPr lang="zh-CN" altLang="en-US" sz="2000" dirty="0"/>
              <a:t>可</a:t>
            </a:r>
            <a:r>
              <a:rPr lang="zh-CN" altLang="en-US" sz="2000" dirty="0" smtClean="0"/>
              <a:t>。</a:t>
            </a:r>
            <a:endParaRPr lang="en-US" altLang="zh-CN" sz="2000" dirty="0" smtClean="0"/>
          </a:p>
          <a:p>
            <a:pPr marL="342900" indent="-342900">
              <a:spcBef>
                <a:spcPts val="18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SVM</a:t>
            </a:r>
            <a:r>
              <a:rPr lang="zh-CN" altLang="en-US" sz="2000" dirty="0"/>
              <a:t>理论避开高维空间的复杂性，直接用内积函数即核函数，来解决决策问题</a:t>
            </a:r>
            <a:r>
              <a:rPr lang="zh-CN" altLang="en-US" sz="2000" dirty="0" smtClean="0"/>
              <a:t>。</a:t>
            </a:r>
            <a:endParaRPr lang="en-US" altLang="zh-CN" sz="2000" dirty="0" smtClean="0"/>
          </a:p>
          <a:p>
            <a:pPr marL="342900" indent="-342900">
              <a:spcBef>
                <a:spcPts val="1800"/>
              </a:spcBef>
              <a:buFont typeface="Arial" panose="020B0604020202020204" pitchFamily="34" charset="0"/>
              <a:buChar char="•"/>
            </a:pPr>
            <a:r>
              <a:rPr lang="en-US" altLang="zh-CN" sz="2000" dirty="0" smtClean="0">
                <a:latin typeface="Times New Roman" panose="02020603050405020304" pitchFamily="18" charset="0"/>
                <a:cs typeface="Times New Roman" panose="02020603050405020304" pitchFamily="18" charset="0"/>
              </a:rPr>
              <a:t>SVM</a:t>
            </a:r>
            <a:r>
              <a:rPr lang="zh-CN" altLang="en-US" sz="2000" dirty="0"/>
              <a:t>是基于小样本统计理论的基础上的，符合机器学习的目的</a:t>
            </a:r>
            <a:r>
              <a:rPr lang="zh-CN" altLang="en-US" sz="2000" dirty="0" smtClean="0"/>
              <a:t>。</a:t>
            </a:r>
            <a:endParaRPr lang="en-US" altLang="zh-CN" sz="2000" dirty="0" smtClean="0"/>
          </a:p>
          <a:p>
            <a:pPr marL="342900" indent="-342900">
              <a:spcBef>
                <a:spcPts val="1800"/>
              </a:spcBef>
              <a:buFont typeface="Arial" panose="020B0604020202020204" pitchFamily="34" charset="0"/>
              <a:buChar char="•"/>
            </a:pPr>
            <a:r>
              <a:rPr lang="zh-CN" altLang="en-US" sz="2000" dirty="0" smtClean="0"/>
              <a:t>比</a:t>
            </a:r>
            <a:r>
              <a:rPr lang="zh-CN" altLang="en-US" sz="2000" dirty="0"/>
              <a:t>神经网络具有更好的泛化推广能力。</a:t>
            </a:r>
            <a:endParaRPr lang="en-US" altLang="zh-CN" sz="2000" dirty="0"/>
          </a:p>
          <a:p>
            <a:endParaRPr lang="en-US" altLang="zh-CN" sz="2000" dirty="0"/>
          </a:p>
        </p:txBody>
      </p:sp>
    </p:spTree>
    <p:extLst>
      <p:ext uri="{BB962C8B-B14F-4D97-AF65-F5344CB8AC3E}">
        <p14:creationId xmlns:p14="http://schemas.microsoft.com/office/powerpoint/2010/main" val="21287059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0&#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23"/>
  <p:tag name="PICTUREFILESIZE" val="4893"/>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1&#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22"/>
  <p:tag name="PICTUREFILESIZE" val="4295"/>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1&#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38"/>
  <p:tag name="PICTUREFILESIZE" val="4634"/>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 = \frac{2}{||\mathbf{w}||}&#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92"/>
  <p:tag name="PICTUREFILESIZE" val="4422"/>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7"/>
  <p:tag name="PICTUREFILESIZE" val="89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673</TotalTime>
  <Pages>0</Pages>
  <Words>11472</Words>
  <Characters>0</Characters>
  <Application>Microsoft Office PowerPoint</Application>
  <DocSecurity>0</DocSecurity>
  <PresentationFormat>自定义</PresentationFormat>
  <Lines>0</Lines>
  <Paragraphs>1031</Paragraphs>
  <Slides>117</Slides>
  <Notes>1</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3</vt:i4>
      </vt:variant>
      <vt:variant>
        <vt:lpstr>幻灯片标题</vt:lpstr>
      </vt:variant>
      <vt:variant>
        <vt:i4>117</vt:i4>
      </vt:variant>
    </vt:vector>
  </HeadingPairs>
  <TitlesOfParts>
    <vt:vector size="138" baseType="lpstr">
      <vt:lpstr>Microsoft YaHei Light</vt:lpstr>
      <vt:lpstr>PingFangSC-Regular</vt:lpstr>
      <vt:lpstr>SymbolMT</vt:lpstr>
      <vt:lpstr>黑体</vt:lpstr>
      <vt:lpstr>华文细黑</vt:lpstr>
      <vt:lpstr>华文中宋</vt:lpstr>
      <vt:lpstr>楷体</vt:lpstr>
      <vt:lpstr>宋体</vt:lpstr>
      <vt:lpstr>微软雅黑</vt:lpstr>
      <vt:lpstr>Arial</vt:lpstr>
      <vt:lpstr>Calibri</vt:lpstr>
      <vt:lpstr>Cambria Math</vt:lpstr>
      <vt:lpstr>Courier New</vt:lpstr>
      <vt:lpstr>Tahoma</vt:lpstr>
      <vt:lpstr>Times New Roman</vt:lpstr>
      <vt:lpstr>Verdana</vt:lpstr>
      <vt:lpstr>Wingdings</vt:lpstr>
      <vt:lpstr>Office 主题</vt:lpstr>
      <vt:lpstr>Equation</vt:lpstr>
      <vt:lpstr>Microsoft Equation 3.0</vt:lpstr>
      <vt:lpstr>公式</vt:lpstr>
      <vt:lpstr>第3讲 经典分类算法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subject/>
  <dc:creator>admin</dc:creator>
  <cp:keywords/>
  <dc:description/>
  <cp:lastModifiedBy>guo_feng</cp:lastModifiedBy>
  <cp:revision>506</cp:revision>
  <dcterms:created xsi:type="dcterms:W3CDTF">2016-12-19T01:38:00Z</dcterms:created>
  <dcterms:modified xsi:type="dcterms:W3CDTF">2023-09-21T00:12:35Z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y fmtid="{D5CDD505-2E9C-101B-9397-08002B2CF9AE}" pid="3" name="KSORubyTemplateID">
    <vt:lpwstr>2</vt:lpwstr>
  </property>
</Properties>
</file>